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Lst>
  <p:notesMasterIdLst>
    <p:notesMasterId r:id="rId31"/>
  </p:notesMasterIdLst>
  <p:handoutMasterIdLst>
    <p:handoutMasterId r:id="rId32"/>
  </p:handoutMasterIdLst>
  <p:sldIdLst>
    <p:sldId id="256" r:id="rId4"/>
    <p:sldId id="258" r:id="rId5"/>
    <p:sldId id="5035" r:id="rId6"/>
    <p:sldId id="5046" r:id="rId7"/>
    <p:sldId id="5049" r:id="rId8"/>
    <p:sldId id="5052" r:id="rId9"/>
    <p:sldId id="5036" r:id="rId10"/>
    <p:sldId id="5050" r:id="rId11"/>
    <p:sldId id="5053" r:id="rId12"/>
    <p:sldId id="5037" r:id="rId13"/>
    <p:sldId id="5041" r:id="rId14"/>
    <p:sldId id="5042" r:id="rId15"/>
    <p:sldId id="5054" r:id="rId16"/>
    <p:sldId id="362" r:id="rId17"/>
    <p:sldId id="406" r:id="rId18"/>
    <p:sldId id="264" r:id="rId19"/>
    <p:sldId id="277" r:id="rId20"/>
    <p:sldId id="269" r:id="rId21"/>
    <p:sldId id="278" r:id="rId22"/>
    <p:sldId id="276" r:id="rId23"/>
    <p:sldId id="279" r:id="rId24"/>
    <p:sldId id="275" r:id="rId25"/>
    <p:sldId id="280" r:id="rId26"/>
    <p:sldId id="407" r:id="rId27"/>
    <p:sldId id="350" r:id="rId28"/>
    <p:sldId id="5039" r:id="rId29"/>
    <p:sldId id="5040" r:id="rId30"/>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c9ccdfbd9a06c7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3CF"/>
    <a:srgbClr val="20AFE6"/>
    <a:srgbClr val="E9EDF0"/>
    <a:srgbClr val="50C8A7"/>
    <a:srgbClr val="4BC174"/>
    <a:srgbClr val="548235"/>
    <a:srgbClr val="FFFFFF"/>
    <a:srgbClr val="5B9BD5"/>
    <a:srgbClr val="A7D5D4"/>
    <a:srgbClr val="367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8" autoAdjust="0"/>
    <p:restoredTop sz="96143" autoAdjust="0"/>
  </p:normalViewPr>
  <p:slideViewPr>
    <p:cSldViewPr snapToGrid="0">
      <p:cViewPr>
        <p:scale>
          <a:sx n="20" d="100"/>
          <a:sy n="20" d="100"/>
        </p:scale>
        <p:origin x="2264" y="824"/>
      </p:cViewPr>
      <p:guideLst>
        <p:guide orient="horz" pos="2137"/>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huaman\Downloads\Presupuesto%20%20Procompite%20Regiones.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fhuaman\Downloads\Presupuesto%20%20Procompite%20Regiones.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ogpp_7\Desktop\BD%20AMIR%201%20y%202%20-%20ESTANDARIZADA.xlsx"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fhuaman\Downloads\Presupuesto%20%20Procompite%20Reg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Regiones!$C$1</c:f>
              <c:strCache>
                <c:ptCount val="1"/>
                <c:pt idx="0">
                  <c:v>MONTO TOTAL</c:v>
                </c:pt>
              </c:strCache>
            </c:strRef>
          </c:tx>
          <c:spPr>
            <a:solidFill>
              <a:srgbClr val="EB57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Regiones!$B$2:$B$26</c:f>
              <c:strCache>
                <c:ptCount val="25"/>
                <c:pt idx="0">
                  <c:v>MADRE DE DIOS</c:v>
                </c:pt>
                <c:pt idx="1">
                  <c:v>TUMBES</c:v>
                </c:pt>
                <c:pt idx="2">
                  <c:v>CALLAO</c:v>
                </c:pt>
                <c:pt idx="3">
                  <c:v>MOQUEGUA</c:v>
                </c:pt>
                <c:pt idx="4">
                  <c:v>HUANCAVELICA</c:v>
                </c:pt>
                <c:pt idx="5">
                  <c:v>APURIMAC</c:v>
                </c:pt>
                <c:pt idx="6">
                  <c:v>PASCO</c:v>
                </c:pt>
                <c:pt idx="7">
                  <c:v>LIMA</c:v>
                </c:pt>
                <c:pt idx="8">
                  <c:v>AMAZONAS</c:v>
                </c:pt>
                <c:pt idx="9">
                  <c:v>TACNA</c:v>
                </c:pt>
                <c:pt idx="10">
                  <c:v>HUANUCO</c:v>
                </c:pt>
                <c:pt idx="11">
                  <c:v>AYACUCHO</c:v>
                </c:pt>
                <c:pt idx="12">
                  <c:v>UCAYALI</c:v>
                </c:pt>
                <c:pt idx="13">
                  <c:v>SAN MARTIN</c:v>
                </c:pt>
                <c:pt idx="14">
                  <c:v>ICA</c:v>
                </c:pt>
                <c:pt idx="15">
                  <c:v>JUNIN</c:v>
                </c:pt>
                <c:pt idx="16">
                  <c:v>LORETO</c:v>
                </c:pt>
                <c:pt idx="17">
                  <c:v>PUNO</c:v>
                </c:pt>
                <c:pt idx="18">
                  <c:v>LA LIBERTAD</c:v>
                </c:pt>
                <c:pt idx="19">
                  <c:v>LAMBAYEQUE</c:v>
                </c:pt>
                <c:pt idx="20">
                  <c:v>ANCASH</c:v>
                </c:pt>
                <c:pt idx="21">
                  <c:v>AREQUIPA</c:v>
                </c:pt>
                <c:pt idx="22">
                  <c:v>CUSCO</c:v>
                </c:pt>
                <c:pt idx="23">
                  <c:v>CAJAMARCA</c:v>
                </c:pt>
                <c:pt idx="24">
                  <c:v>PIURA</c:v>
                </c:pt>
              </c:strCache>
            </c:strRef>
          </c:cat>
          <c:val>
            <c:numRef>
              <c:f>Regiones!$C$2:$C$26</c:f>
              <c:numCache>
                <c:formatCode>_-* #\ ##0.0_-;\-* #\ ##0.0_-;_-* "-"??_-;_-@_-</c:formatCode>
                <c:ptCount val="25"/>
                <c:pt idx="0">
                  <c:v>159194453</c:v>
                </c:pt>
                <c:pt idx="1">
                  <c:v>245156313</c:v>
                </c:pt>
                <c:pt idx="2">
                  <c:v>253059864</c:v>
                </c:pt>
                <c:pt idx="3">
                  <c:v>260799822</c:v>
                </c:pt>
                <c:pt idx="4">
                  <c:v>290575458</c:v>
                </c:pt>
                <c:pt idx="5">
                  <c:v>324025357</c:v>
                </c:pt>
                <c:pt idx="6">
                  <c:v>332831916</c:v>
                </c:pt>
                <c:pt idx="7">
                  <c:v>360160821</c:v>
                </c:pt>
                <c:pt idx="8">
                  <c:v>409388344</c:v>
                </c:pt>
                <c:pt idx="9">
                  <c:v>439276857</c:v>
                </c:pt>
                <c:pt idx="10">
                  <c:v>473859448</c:v>
                </c:pt>
                <c:pt idx="11">
                  <c:v>527568960</c:v>
                </c:pt>
                <c:pt idx="12">
                  <c:v>538943955</c:v>
                </c:pt>
                <c:pt idx="13">
                  <c:v>542464049</c:v>
                </c:pt>
                <c:pt idx="14">
                  <c:v>583878614</c:v>
                </c:pt>
                <c:pt idx="15">
                  <c:v>618084106</c:v>
                </c:pt>
                <c:pt idx="16">
                  <c:v>656095560</c:v>
                </c:pt>
                <c:pt idx="17">
                  <c:v>669471831</c:v>
                </c:pt>
                <c:pt idx="18">
                  <c:v>717536037</c:v>
                </c:pt>
                <c:pt idx="19">
                  <c:v>730755236</c:v>
                </c:pt>
                <c:pt idx="20">
                  <c:v>774626054</c:v>
                </c:pt>
                <c:pt idx="21">
                  <c:v>823285042</c:v>
                </c:pt>
                <c:pt idx="22">
                  <c:v>870705173</c:v>
                </c:pt>
                <c:pt idx="23">
                  <c:v>878798996</c:v>
                </c:pt>
                <c:pt idx="24">
                  <c:v>1172948278</c:v>
                </c:pt>
              </c:numCache>
            </c:numRef>
          </c:val>
          <c:extLst>
            <c:ext xmlns:c16="http://schemas.microsoft.com/office/drawing/2014/chart" uri="{C3380CC4-5D6E-409C-BE32-E72D297353CC}">
              <c16:uniqueId val="{00000000-4702-4C76-B62F-B9BB11114196}"/>
            </c:ext>
          </c:extLst>
        </c:ser>
        <c:dLbls>
          <c:dLblPos val="outEnd"/>
          <c:showLegendKey val="0"/>
          <c:showVal val="1"/>
          <c:showCatName val="0"/>
          <c:showSerName val="0"/>
          <c:showPercent val="0"/>
          <c:showBubbleSize val="0"/>
        </c:dLbls>
        <c:gapWidth val="30"/>
        <c:axId val="383101999"/>
        <c:axId val="610762415"/>
      </c:barChart>
      <c:catAx>
        <c:axId val="383101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s-PE"/>
          </a:p>
        </c:txPr>
        <c:crossAx val="610762415"/>
        <c:crosses val="autoZero"/>
        <c:auto val="1"/>
        <c:lblAlgn val="ctr"/>
        <c:lblOffset val="100"/>
        <c:noMultiLvlLbl val="0"/>
      </c:catAx>
      <c:valAx>
        <c:axId val="610762415"/>
        <c:scaling>
          <c:orientation val="minMax"/>
        </c:scaling>
        <c:delete val="1"/>
        <c:axPos val="b"/>
        <c:numFmt formatCode="#,##0.0" sourceLinked="0"/>
        <c:majorTickMark val="out"/>
        <c:minorTickMark val="none"/>
        <c:tickLblPos val="nextTo"/>
        <c:crossAx val="383101999"/>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Century Gothic" panose="020B0502020202020204" pitchFamily="34" charset="0"/>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Regiones!$D$1</c:f>
              <c:strCache>
                <c:ptCount val="1"/>
                <c:pt idx="0">
                  <c:v>PROCOMPITE MIN 5%</c:v>
                </c:pt>
              </c:strCache>
            </c:strRef>
          </c:tx>
          <c:spPr>
            <a:solidFill>
              <a:srgbClr val="A7D5D4"/>
            </a:solidFill>
          </c:spPr>
          <c:invertIfNegative val="0"/>
          <c:dLbls>
            <c:spPr>
              <a:noFill/>
              <a:ln>
                <a:noFill/>
              </a:ln>
              <a:effectLst/>
            </c:spPr>
            <c:txPr>
              <a:bodyPr rot="0" spcFirstLastPara="1" vertOverflow="ellipsis" vert="horz" wrap="non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Regiones!$B$2:$B$26</c:f>
              <c:strCache>
                <c:ptCount val="25"/>
                <c:pt idx="0">
                  <c:v>MADRE DE DIOS</c:v>
                </c:pt>
                <c:pt idx="1">
                  <c:v>TUMBES</c:v>
                </c:pt>
                <c:pt idx="2">
                  <c:v>CALLAO</c:v>
                </c:pt>
                <c:pt idx="3">
                  <c:v>MOQUEGUA</c:v>
                </c:pt>
                <c:pt idx="4">
                  <c:v>HUANCAVELICA</c:v>
                </c:pt>
                <c:pt idx="5">
                  <c:v>APURIMAC</c:v>
                </c:pt>
                <c:pt idx="6">
                  <c:v>PASCO</c:v>
                </c:pt>
                <c:pt idx="7">
                  <c:v>LIMA</c:v>
                </c:pt>
                <c:pt idx="8">
                  <c:v>AMAZONAS</c:v>
                </c:pt>
                <c:pt idx="9">
                  <c:v>TACNA</c:v>
                </c:pt>
                <c:pt idx="10">
                  <c:v>HUANUCO</c:v>
                </c:pt>
                <c:pt idx="11">
                  <c:v>AYACUCHO</c:v>
                </c:pt>
                <c:pt idx="12">
                  <c:v>UCAYALI</c:v>
                </c:pt>
                <c:pt idx="13">
                  <c:v>SAN MARTIN</c:v>
                </c:pt>
                <c:pt idx="14">
                  <c:v>ICA</c:v>
                </c:pt>
                <c:pt idx="15">
                  <c:v>JUNIN</c:v>
                </c:pt>
                <c:pt idx="16">
                  <c:v>LORETO</c:v>
                </c:pt>
                <c:pt idx="17">
                  <c:v>PUNO</c:v>
                </c:pt>
                <c:pt idx="18">
                  <c:v>LA LIBERTAD</c:v>
                </c:pt>
                <c:pt idx="19">
                  <c:v>LAMBAYEQUE</c:v>
                </c:pt>
                <c:pt idx="20">
                  <c:v>ANCASH</c:v>
                </c:pt>
                <c:pt idx="21">
                  <c:v>AREQUIPA</c:v>
                </c:pt>
                <c:pt idx="22">
                  <c:v>CUSCO</c:v>
                </c:pt>
                <c:pt idx="23">
                  <c:v>CAJAMARCA</c:v>
                </c:pt>
                <c:pt idx="24">
                  <c:v>PIURA</c:v>
                </c:pt>
              </c:strCache>
            </c:strRef>
          </c:cat>
          <c:val>
            <c:numRef>
              <c:f>Regiones!$D$2:$D$26</c:f>
              <c:numCache>
                <c:formatCode>_-* #\ ##0.0_-;\-* #\ ##0.0_-;_-* "-"??_-;_-@_-</c:formatCode>
                <c:ptCount val="25"/>
                <c:pt idx="0">
                  <c:v>7959722.6500000004</c:v>
                </c:pt>
                <c:pt idx="1">
                  <c:v>12257815.65</c:v>
                </c:pt>
                <c:pt idx="2">
                  <c:v>12652993.200000001</c:v>
                </c:pt>
                <c:pt idx="3">
                  <c:v>13039991.100000001</c:v>
                </c:pt>
                <c:pt idx="4">
                  <c:v>14528772.9</c:v>
                </c:pt>
                <c:pt idx="5">
                  <c:v>16201267.850000001</c:v>
                </c:pt>
                <c:pt idx="6">
                  <c:v>16641595.800000001</c:v>
                </c:pt>
                <c:pt idx="7">
                  <c:v>18008041.050000001</c:v>
                </c:pt>
                <c:pt idx="8">
                  <c:v>20469417.200000003</c:v>
                </c:pt>
                <c:pt idx="9">
                  <c:v>21963842.850000001</c:v>
                </c:pt>
                <c:pt idx="10">
                  <c:v>23692972.400000002</c:v>
                </c:pt>
                <c:pt idx="11">
                  <c:v>26378448</c:v>
                </c:pt>
                <c:pt idx="12">
                  <c:v>26947197.75</c:v>
                </c:pt>
                <c:pt idx="13">
                  <c:v>27123202.450000003</c:v>
                </c:pt>
                <c:pt idx="14">
                  <c:v>29193930.700000003</c:v>
                </c:pt>
                <c:pt idx="15">
                  <c:v>30904205.300000001</c:v>
                </c:pt>
                <c:pt idx="16">
                  <c:v>32804778</c:v>
                </c:pt>
                <c:pt idx="17">
                  <c:v>33473591.550000001</c:v>
                </c:pt>
                <c:pt idx="18">
                  <c:v>35876801.850000001</c:v>
                </c:pt>
                <c:pt idx="19">
                  <c:v>36537761.800000004</c:v>
                </c:pt>
                <c:pt idx="20">
                  <c:v>38731302.700000003</c:v>
                </c:pt>
                <c:pt idx="21">
                  <c:v>41164252.100000001</c:v>
                </c:pt>
                <c:pt idx="22">
                  <c:v>43535258.650000006</c:v>
                </c:pt>
                <c:pt idx="23">
                  <c:v>43939949.800000004</c:v>
                </c:pt>
                <c:pt idx="24">
                  <c:v>58647413.900000006</c:v>
                </c:pt>
              </c:numCache>
            </c:numRef>
          </c:val>
          <c:extLst>
            <c:ext xmlns:c16="http://schemas.microsoft.com/office/drawing/2014/chart" uri="{C3380CC4-5D6E-409C-BE32-E72D297353CC}">
              <c16:uniqueId val="{00000000-D356-43EC-AA99-389364CE592E}"/>
            </c:ext>
          </c:extLst>
        </c:ser>
        <c:dLbls>
          <c:showLegendKey val="0"/>
          <c:showVal val="1"/>
          <c:showCatName val="0"/>
          <c:showSerName val="0"/>
          <c:showPercent val="0"/>
          <c:showBubbleSize val="0"/>
        </c:dLbls>
        <c:gapWidth val="20"/>
        <c:overlap val="100"/>
        <c:axId val="602414335"/>
        <c:axId val="11219391"/>
      </c:barChart>
      <c:catAx>
        <c:axId val="602414335"/>
        <c:scaling>
          <c:orientation val="minMax"/>
        </c:scaling>
        <c:delete val="1"/>
        <c:axPos val="l"/>
        <c:numFmt formatCode="General" sourceLinked="1"/>
        <c:majorTickMark val="out"/>
        <c:minorTickMark val="none"/>
        <c:tickLblPos val="nextTo"/>
        <c:crossAx val="11219391"/>
        <c:crosses val="autoZero"/>
        <c:auto val="1"/>
        <c:lblAlgn val="ctr"/>
        <c:lblOffset val="100"/>
        <c:noMultiLvlLbl val="0"/>
      </c:catAx>
      <c:valAx>
        <c:axId val="11219391"/>
        <c:scaling>
          <c:orientation val="minMax"/>
        </c:scaling>
        <c:delete val="1"/>
        <c:axPos val="b"/>
        <c:numFmt formatCode="0%" sourceLinked="1"/>
        <c:majorTickMark val="out"/>
        <c:minorTickMark val="none"/>
        <c:tickLblPos val="nextTo"/>
        <c:crossAx val="602414335"/>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latin typeface="Century Gothic" panose="020B0502020202020204" pitchFamily="34" charset="0"/>
        </a:defRPr>
      </a:pPr>
      <a:endParaRPr lang="es-PE"/>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Hoja4!$A$4:$B$26</cx:f>
        <cx:nf>Hoja4!$A$3:$B$3</cx:nf>
        <cx:lvl ptCount="23" name="Etiquetas de fila">
          <cx:pt idx="0">AMAZONAS</cx:pt>
          <cx:pt idx="1">ANCASH</cx:pt>
          <cx:pt idx="2">APURIMAC</cx:pt>
          <cx:pt idx="3">AREQUIPA</cx:pt>
          <cx:pt idx="4">AYACUCHO</cx:pt>
          <cx:pt idx="5">CAJAMARCA</cx:pt>
          <cx:pt idx="6">CUSCO</cx:pt>
          <cx:pt idx="7">HUANCAVELICA</cx:pt>
          <cx:pt idx="8">HUANUCO</cx:pt>
          <cx:pt idx="9">ICA</cx:pt>
          <cx:pt idx="10">JUNIN</cx:pt>
          <cx:pt idx="11">LA LIBERTAD</cx:pt>
          <cx:pt idx="12">LAMBAYEQUE</cx:pt>
          <cx:pt idx="13">LIMA</cx:pt>
          <cx:pt idx="14">LORETO</cx:pt>
          <cx:pt idx="15">MOQUEGUA</cx:pt>
          <cx:pt idx="16">PASCO</cx:pt>
          <cx:pt idx="17">PIURA</cx:pt>
          <cx:pt idx="18">PUNO</cx:pt>
          <cx:pt idx="19">SAN MARTIN</cx:pt>
          <cx:pt idx="20">TACNA</cx:pt>
          <cx:pt idx="21">TUMBES</cx:pt>
          <cx:pt idx="22">UCAYALI</cx:pt>
        </cx:lvl>
        <cx:lvl ptCount="23">
          <cx:pt idx="0">perú</cx:pt>
          <cx:pt idx="1">perú</cx:pt>
          <cx:pt idx="2">perú</cx:pt>
          <cx:pt idx="3">perú</cx:pt>
          <cx:pt idx="4">perú</cx:pt>
          <cx:pt idx="5">perú</cx:pt>
          <cx:pt idx="6">perú</cx:pt>
          <cx:pt idx="7">perú</cx:pt>
          <cx:pt idx="8">perú</cx:pt>
          <cx:pt idx="9">perú</cx:pt>
          <cx:pt idx="10">perú</cx:pt>
          <cx:pt idx="11">perú</cx:pt>
          <cx:pt idx="12">perú</cx:pt>
          <cx:pt idx="13">perú</cx:pt>
          <cx:pt idx="14">perú</cx:pt>
          <cx:pt idx="15">perú</cx:pt>
          <cx:pt idx="16">perú</cx:pt>
          <cx:pt idx="17">perú</cx:pt>
          <cx:pt idx="18">perú</cx:pt>
          <cx:pt idx="19">perú</cx:pt>
          <cx:pt idx="20">perú</cx:pt>
          <cx:pt idx="21">perú</cx:pt>
          <cx:pt idx="22">perú</cx:pt>
        </cx:lvl>
      </cx:strDim>
      <cx:numDim type="colorVal">
        <cx:f>Hoja4!$C$4:$C$26</cx:f>
        <cx:nf>Hoja4!$C$3</cx:nf>
        <cx:lvl ptCount="23" formatCode="Estándar" name="Actividades">
          <cx:pt idx="0">226</cx:pt>
          <cx:pt idx="1">1471</cx:pt>
          <cx:pt idx="2">1384</cx:pt>
          <cx:pt idx="3">1569</cx:pt>
          <cx:pt idx="4">1819</cx:pt>
          <cx:pt idx="5">1225</cx:pt>
          <cx:pt idx="6">897</cx:pt>
          <cx:pt idx="7">1225</cx:pt>
          <cx:pt idx="8">730</cx:pt>
          <cx:pt idx="9">1588</cx:pt>
          <cx:pt idx="10">210</cx:pt>
          <cx:pt idx="11">1814</cx:pt>
          <cx:pt idx="12">1267</cx:pt>
          <cx:pt idx="13">1717</cx:pt>
          <cx:pt idx="14">6</cx:pt>
          <cx:pt idx="15">587</cx:pt>
          <cx:pt idx="16">115</cx:pt>
          <cx:pt idx="17">2247</cx:pt>
          <cx:pt idx="18">963</cx:pt>
          <cx:pt idx="19">406</cx:pt>
          <cx:pt idx="20">29</cx:pt>
          <cx:pt idx="21">123</cx:pt>
          <cx:pt idx="22">48</cx:pt>
        </cx:lvl>
      </cx:numDim>
    </cx:data>
  </cx:chartData>
  <cx:chart>
    <cx:plotArea>
      <cx:plotAreaRegion>
        <cx:series layoutId="regionMap" uniqueId="{3967B43A-9B45-49D4-8728-0453D421924B}">
          <cx:tx>
            <cx:txData>
              <cx:f>Hoja4!$C$3</cx:f>
              <cx:v>Actividades</cx:v>
            </cx:txData>
          </cx:tx>
          <cx:dataId val="0"/>
          <cx:layoutPr>
            <cx:geography cultureLanguage="es-ES" cultureRegion="MX" attribution="Con tecnología de Bing">
              <cx:geoCache provider="{E9337A44-BEBE-4D9F-B70C-5C5E7DAFC167}">
                <cx:binary>1Hzbctw40uarOHy9dBMgAJIT0xNhHuqkUql0smzfMMqSTIIHkARAguDdPso+wP8CezsvtinLctvV
bs+0w7ER0o2jCAIE8SEzv/wS9D9vp3/c1vcH+WJqaqH+cTv9/rLQuvvHb7+p2+K+OahXDb+VrWo/
6le3bfNb+/Ejv73/7U4eDBf5b9hF5Lfb4iD1/fTyX/+E0fL7dtveHjRvxflwL+3FvRpqrX7Q9t2m
F7ftIPRD9xxG+v1ldy///X9fvjjcNVwkXGnJbzX6/eXr09fvz3avL1++uBeaa3tlu/vfX35z18sX
vx0/4U+zeVHDhPVwB30d+vJF3Yr86acfPI29OzTQ/ro5zK04qKer33vip+cd7u7kvVIw5U//ft3z
m/l93XD00vvHl+aqjR9XI24fprhPP73Tb9+u9r/+eXQB3vLoyleAHC/Jf2r6L/FYXb/exa/fpNt1
/PpHK/Q3MUHeESgA0iPgj6CshoO4PYz3Nb89PLX898B82/sInG8bnz1Ap2fn1+ny+peCw14FHvxh
lx2h5L4KEWOMIBR++gMUv0bttO2H+3z4CcT+6HmE1h8Nzx6p1+9ex9fx6uxpzb63n/+uGZEjgOD3
14Ak9x14cnBzQrcv7u5fvLaH2+G2aJ/u+t4Uvu/r/nqkI8D++sbnDyB4wsvVj9bub8IXvjqOTf4r
/8gT/vt/gyNUxY+e+n3EvnQ8AujL9eePx/76Yn36Ov7R2vxNRNCxQR15uNfdIP/9P83h9kfP/D4e
X3U9QuSrlueDyWcq8+htHv3IN5P/uywNYg4LQxYGxH38O0aCvnIJDShm9DH2HLm6/zif76Pyuds3
UwdC9ux42uuL9Px6vf+1NOAouOBX+Mg5vZb3/cC7nwj4f/Q8NoYvQz57TOLXG0hnLn4pcWafMPg2
n3lkazQIHg3Hf/JNj1Q6PpSH5iB/hkd/1fUIpa9anj9M15fxLyVl+E9h/dOVr4lZPKjbn2Bhn7sd
g/E42LMH4iHXvP6lUPyZYNEfG8tq+Pf/EcPPQPNHzyN0/mh49gD9Yg2AvIIck7ouOU4z6SsShj6m
nvcY6o8Um/XP+LJPnY6g+XTt2aOyud6td08+/3sZ3d/lwOhP/uso7G8G8e//ET965PfJ1lO/Ixie
Lj97JLavX2zXUXpx9Tr50eL8TTxg9x/F+yM4jlPu+vBiyz/cQ+J/96NpfB+jHw52BNwP733+aJ5d
pFe/khgAbN8A+R9g3LbyXv8ESThG5Wmc/wDe023PH7fXp9Hrd5AOpT/a/X/TCBnEqoc/F38/PQ3c
p4c9su7toflwsJAd3T9d/55n/r4Jft33CLSvm54/UCDe/Gh1/iZECPJT10VuQEG0+cbQIGkKqEt9
FxSGh78jUWfLm5/IYB97HePzaahnj8z+9S9Oidw/U4o/iQn7w0/lRJ+7HQHx+erzR2J9ffErjeQo
BgXuo1/7K/Fgzwf5E7bxudsxJo+DPX9Mrne/khagI0z8o1CyH8RPsIDHXscIfBrq2QNw+Xr3AoS1
q1+a9oBsdhQ0PhVB/8oyLg/ixSkU134qEfqm8xFG37Q9e6iuYyh7bte/MMyHRzh5D6Hla23t+vZg
DzV/uvjf864vHY8Q+XL92aNx9Tre/cpogvxXcByAMT88rtb8h7hydbgVPxFXPnc7wufz1eePzvVp
lF7+aN/+TUbsPYqdkLR8azMQ9Y9s5mpoPtyrHz36+6nKU79jRD4P9/8Tkr8+GvXldFhy0If007Gy
r05H/bj102vDEbijrp8dzvd8y+em9d3vLxFkI2Aa6Kta6MM433ir4+Nn3/a7PygNR9h8/xXysOci
SEApnL95OJhj7h+bglc+wggyH8oQxR4BSxSt1AV0w6/CgD0kPchnfgDh7OUL1Q6fmthDk09DxjDD
AfK94Mtpv31b27wVX9bl8+8XYmj2LRda/f6SuPBO3eN9DxNmHiW+G3iB7yMa+CTA4KW728MFHCmE
29H/8oOCUlnVZdoQ174vmgK9k73BNkK121wURcY+MqdGMrKWlWUU8JFd89r2aaWFqON8pu6FGqXC
JyNz1Bgx3DU0mrJK8khhSXTUsplfUKy0F9clHU+9XqKLoe/Jx856VR7RecjS2htFEFufMhUPXA2n
pBHlUrlZ3UXSTNMqbPiURwrp7rSe/fG6JJM4l6QqtkjZsIhHa+pVDscnt6jn4xXySL4ss5qKKKh8
7zAFefDOZKN6zxs6+ynpw/wyx3LIo15UjEfS90svDSyh57YKy91kHTrEhg94yVTml5HQrl9HgStn
HLUtG2+aeazaGOGy2WRZbvKoCDXtIu63WaTzYNhjj4ZZ1DGer1FYlOd+IeadDcIyT3k29cng+pUT
ubXKz7FtsBuFXue/KZy6WtsuQ5sm8B2RNLKbToOhWOFcOStSO2TVIOJubaPIhecrvQu6AN32Ga72
7ljX+8mRc6JYNlxMVIgGEGmqKQ5mJsKI6aE892zhnslQk6umHsn5ZFl1Mle4eYsm3+7nsM/fZJL4
a9d1qgW8lD5Teejsq46b9zpzmrdUY7NuBhSSRWiG+sxo1NM0x4H3RpC2va4M9xee4nURBaz37rRs
BYWFaHgRzfVA1y5u9PuuNN4YK6/J6qgNnTmMwjqnTlIPWm2DCtu9Lzi9axAWfURF4163lIQ6xl4o
7jwmvSTDFKd4YqKMTFHpBXJbvaBN6fZRNc7tvKyxL9/X4egsBR26aoG0cYaoytvmNKypuWh9ZW9L
5mEnok2lb1GO0S2rJ3fXKKkQTBb3H9Bs2vedasItGgN/lQtnuKmZ9TYDEkEShK68ahWT79q2H8li
gqv3bqkddGJ7KfNIN02RnzKn6M2qEBLp2OGZtcmkB7WluA5QREk7ichnlVloZNUbAMT90BYWhcsA
te0ZoXMXRG7XectgYnrT+bY9o1jbKvJrPJap26Nq3UykSMu2pGQpjNIsbgG25l3Qzc68YGFbLVq/
nU6LsnPXwjJ1gjQjLKl8Oa10aGrvQDUpvMSIgCSobuyi6bJJRcLJvOvAqfqTUfh+QnrhJbjvzFL1
ptmOpBg+hFjJXTvh6hy1Q73waKdS6/DePWnq2r1rtNeCA0F6XmlZBJeWMOTGhdszswgGUW3VWPBp
RUZn2BPMxqghjeojqD/B4hRVX+w90Y/J4GgnavypvEUqaE4L6oq3wmXdYhybqor5XMIO7+wUxn1X
0rvMFDSViHTLKQvas9xl3nbgfLpB2qK1zD132TMi0skj1TXvZXjRY6mrSHWedzLLyt2XruPc8Kwt
D27vzGmZ0fJgpzrb5XJoV0OO5pOxlNNHHDr4zu3ckUVjGDaXvA1D2Nnwrn3Ud77kSVBp1EZZZ7Ii
QmwyhyCntoycpkILPPjqxh3DYsOqebzpmkLua+uxKmrajItYjqjdUJnTG4gx+KJQM13KCYe3nLvl
1Ti03gfHCEoiSoPx/eCyLBmMm61F0HcfPSRh6duysyyu8qrbkrrh24FN3Rtblm1cqNAu5j7oUzLP
0zswI7TO82DKIhvSZoqEK7or2fTuyqncclxlLJTradbl237q3RsW+PrUTGXfRkEgbR07Yxueuf3g
LdyiUTd+yMM21p7f2mjsB1FEg9HTQlRm3uPSz267Cg33Y2ZREXllVrJ12ShGIw72vikq46xsOZmt
FxQAMK6zIVKZwZeqm+YqAt1wMACXdMtkCloWh6gsLmTWZ0tthbsKWNFvZd/3S83LrogrQ+q4NjnE
EROocdHPHnKj1ualjmdGyGFGHTvpOxrm0dhlwVJlvZNdqpwFN0b69A7sSVxqT9SbWk70sgUnk0N4
Ket3btZ3SeYY9Qb2TLGi2tVxqN3QLIXLu804EeeGVLq6tY4m75yy5CTpiXXeCEQZjlwzm8Qt6plH
vtcW4ES02bsCF3nMMuPehuGg1nk765TD1XSSqtlUYg5jqZhd+4VXJjMfnXOPi+ZWGorflNODhbSN
+GCrwT0pq4CfaJflCxu6eiPdeV5J2olTj5FsiNu+rS7s5OvIkdl8OTGm7jpL9CV8dCDWA0fuWVWK
eRHyoSmiaeTtNRbzvEE4Ly5nJ3NOYK720LaOXnilNBdfH5v/hrbctp2VPC8+f6fw5ee/zrp7WFt5
f69PD92n4/R/tH3784/T9g+c7cvR+yMi+Pg1xF+wxB82/ncUMmTArDBwui/fPPyJQX5zluSBjX3p
88QeIRmDo3MkAIZGQuY+JGtP7NEDHugSaGUoQI/E8ok9IvQKAWf81MN7OJb6xB0R1OdpgIMQEUYw
3PF3qKPP4OnfUEcf+chjAXY9BPSR+SDEfE0dVdt0XRCKNqUQqTa2o+VCgnlB8G18dz/XyreLPGvD
Q+X3zT7nTnMy5FYs26ASH6Zs9N61du5pZIkVa8cBvxt7vB3jMKP8o+XEbDMD0TPmTmibyHfpsO8H
nzXR2GJXxaojwyH0Fd4Ii/3FkJfFui9Fdzp5Q7NCiKgz8CXdggwZ6aN8Loa3aCxZmjNtTqgxw4mZ
3bKNrLI+UMW+CiKfV9k6HJxuk/FJ3xpwqCImmelPK2WbTc6Z2rik9Pd4Cut3TU+nM64BnQVWVi9s
CQYXVdRv39MQZ11c8nwEYlm6W8O7aeE5Up82yiFuxCbmLKxnIcaKoXyPstAcCC5JWpe1ToqsLVZd
5miwKK4vtc/E0pZjdkmFrNdIF/ZDhcj03pa4vlaVHk4GT/pvHfADKUxn2LUtEJWCiDkVgtidE/r+
PR1EtlYe4UuvLctVI7yiiUqn9lSK6x6lPuv8zcyDYdMUQXiGA+FsgdZMMspGmS0xCumH2cvPbDX7
C0cgdsOoFG0yyzCoI9dXQKL1RJo5CqkkPCp9v4hri1TUm5nKqMtIte0gS9kSy50qQkh7b0N49J6F
s7PRlduFyy7nok4966AL1A/OCW3L4bb0S95EmmbVkEx5wdPQq71TozPdxpWTTUkvOh+OYpf+bgjw
XEe8desPuYDokTdWrnrD+8PDAdUzpale1iprysjF4Xxb1mh42zshXnLJxxtOKETVEKkLm8siTIeh
UvlCQv5Sp3XnFeusLLMiKbOgvGRZ58RT5TCUZF6dB8uZzUPikZatCzHiuHU90kWsFExEvPQgz2g1
77dhGEzreaLjuuQM3WRBPSUZrXQTOcLvTwxS7NY4jG3q0Io99QLcLXy/zw/woo2MvF63TkylU9wM
Tp1v+1JCBoVQhk4MZ/O9p3L61q2xPrXIzRdZmHmLkGQV2Nzgnbt4rvY18dA2z2U2RnlDbUSzoLKx
dedOLxgfi7hxgxpCh8EfJyCwF47jwndgePLBAjMcA07VYqZIbkMadruqtmOMHR1uGm7cFBZefGyE
hCjBwtHbZ6ILN0KTLiGaVW/dykzXsuMyiMCoJeSGmePcu2zQdYStUbsx74Ayj2PgdZELBOV2yJR6
B6iyG5tZWad+FoTrEWl16fm9sx6ybnCjplHZiZEzO5+yul4SxEQXjcrxdi0veDS3YXlCHS/cis4K
m2CJ2107m2LdmGFe+g7hi7F2Yc9WhfSuEZHhovRqNxln0hZJHqJu6zZVcTFPefk+LJi9xTyfyWZs
DRh80FQ2DVw2X8uiqNPC4vIEh6b6KAIjVpL57WmIgvBOhJiPMRsHYAVuheci9o1s2qj1tXxT9253
2tOmv1a95qc58amI89DgKhLWzIsRDdlWCttPUdlbf0qpX9r1XPVh2nYMnTgjmHjAhoDHCOHuYw4O
7kL4hJ+ogg9XRa/DmNYFeIrAE7EwVbWZh7w+UVM5NxGVHj/z3c5cTmEzFEldc5NUs2Z7EZbDcvSl
uC1l1kFi3yP8QavCKtiw1Ri1E7hETi29gZ1gdpwE7I0xim3KippdL0ifR93ggHn0WX+SF5lKwgm4
XFYMkBFy4GatE1YJKriTFgOGrWVxuCtbalLgfOE6CHo/MhMmsZ9zGecyR6vWiliFRQrUaZX3zIdJ
cBahdiSRx3ifzMTMG0MzmSjqNCkYhneSu7RYsLkNQI7oeTplc574Q6k3pdfwd6YsaKQ9p9rCL56o
RmebUojyMjATT9xwzpaFnrtUsbZeKphD3AYFWbairVdubsdzPRTTO65osO6E5UlhJLnGNZcbBTJK
GiCpluU09UPk5W63x4UvlmBqapUPukkttsXOxeV86vhen3i66uN8qKszKadsCZ90AbvuDCt2Mm/K
xewYAh6AN8kIp/RWwvOKIiqxRInq8LA2TqC3whYkVmVuroomZImmg1k408A3bTsWq75hetk2Y5Dm
EIK21nP8k1IilkjfkyuvzNmuawOeUOTTaMxNn/ZFOJ3WqOvO8kLalPYjS5Wj3XiclQch0NIFG1XW
phNwbIiDebPjps/edjrIgRoaEkTIHWSZYjTSMqlHJxwTpyu8Ma0p43vZl/2dr+ogLpnT7Eg3FyfY
oLqNUDmYVJae81aGed7GWZNlFyaj2Rs+CJTkqCubqMHA0RduLrGznkecowVysLoW8CZpY7W4tDrj
MhLlxMoFoW5x3pPZkkQ6mTmfytLsdF2VF+UEygvtQVxCmZ/vaku8DaZ550UTcum5lgE94QF2WKzb
wFzns6e8NLQFJXFFMvqQsObFnTWjOPPKwrsNFbKnXVl7CyPbxibF3PVntRPSW1xPaEMZqU9MVeg8
yoKRXSGnaItYIk+KqHeq4S1TXtkAWm5124GcdWLdpoP01PHQZeeoqYuKErupDQ066ccBGLuqMh4V
xuF1QoqcnwI/KzY1+MAqIQykHWpkxpaTdLoyynnXrGlh+iVuJ5IS4gwyrXrpLcZA1nPqQ+o75uwG
jxCr536UKVCMKmU+xzuOi/kdCCj1Mg9zk3SjJ4Hs4KlPZyr6IRaVnDYufDSyhiyaBlGtgEA049id
Uq1zf1EMTXehlSOXPs91auZx2GtT5ddei/HGVdy7mZom2LSd7K/KLGxPbM28iHQZPRjs4x3oo9la
0l6dZKVTfrCT0oku+2ZphWKnouX5vtXIA7o5tGnXarrK/a48Fe7Ix0hMbbtzdK3WurM6BiYWXNgB
kzGegnpc+7hja0azMA6UDpOsEvlGCSvSsXDQWwViyhszECdxBltsINEPPviE0W1LmWaR3zhkKTtr
NipQ6JTZ2QJhgk+oyzksYW811Uc9KbrCBKM1ccxHTqpQRNMwmSpy4EtoHo3cnVnU4UJuDMlEEGVM
dTcEqMeqlpmz9UOQS4upY/cZ0GOQN2Xpv/drIfZMGfYmpGW2ndEMCTUJG9MkPui4OzxNbR5Jp8kW
vV+427qegph4jdmhsmpWQUO7E0Zgy1QgHK2NW/qrDCNzgLM5AfBWpztTmLs7Mxfk7ZRnzlUJq33t
gXCwqJEzfGzqoLgEozJB5ECIjjUTTRm3fgEqUUjFumjxENdTJ+Oac7oeM9Qs/appL3LtyBtnsujU
tiSnKZjvPEe9K4HmdDn4/t4F+lzU4yAir4LsM657G/TRxJry0ofQtkC59paebtqPRposDUBbWyuL
vSI1uhrvSeg0SV4MoH0OQ6jS2WuAlOdz6961ZUbW9aT9qCqxOs3IPKooy2ebYt8GRQzkzSniuZuA
fUPsriNlguF95uR061V0fkNBT9nQrHT3iLeg/HZO3adjDw4hYQxlh3pu3CIVnYBYmnPXxKOag9PB
a1URqVmOmzlE+bnb8vkdSEnjDnVKrF0xjyesYqBu+gpNUUXmQS1yx4ILt3aYVrKc/DewWF7CRC0X
TdurN96YtRd+K90YIgiKgx65Ww+ATjNZ8DdYg24ZQ7yZ7x2Fu+XgTmzRDiCNRWMzz9vBBu2bttEs
LcZMjEmViSyIcOvPl5XuTA2Mg5JLW/reXTiheUpyPaLD4PMh6bCPbkqHeyNwpyK7QsrP1s5s7Er0
gTqbOJAVyO8afYmsrs4aa0kaymJ81xDuLZvBgW2PMrfZKpCP3BiyE+vGAwiXJ1Q7furNpR9GAQ2H
MhasH28lJH27EIVil4uJLPphnHaNP5MwUuHk2gh0N52D85vbj15rgFUKhGmdZg7QoQSSZqOiClIO
8GUOgOAgZK6w6egZaLpCg95WERCgDF6DxpMtGdhrE2WznK5U6/RdjCjMo561s1aFTy5AiRInjtA4
9rt6mBemt3SluCr2OcXmQtZIXWKqytip2mE9ObY4Q6TN70DMqRfBCIKjhNR+Bd5RBvEA1B9B5lIC
EckzemumIrivWO2dg5iGvCibpuFqzodyiibX8cDHGnfNVGDOB93xi6rh9q1vqfrouAb08AdVDL6I
BXHic/ntv1NhTp/+C4pvJZdPMsofesxz02o+l/ugyvbXYs03pzseTy18VfGDrk+aDWgsgY9CF4PX
/6SN/KHZwEfCPn3QXgLySZd5Emygi8sCON+IQ9C0medCEe5Js4EqYcjww9lHAlU67Pp/R7OhD9/9
faPZUBq6PvFC6oWY+h57KAd+Ve4bUSm1X5oyLYUW6y63w9JxShO7Q+Gsc953V2MhzX7M5hbyeGWv
xhK0F8di4UUexnZteU3XRd2blKo+v0aj7Da+0GxReXl36JucXExKIIiPeTiXkZ1520dSdN6aUmeS
UM4CAbPEBdvnrM5Oq7qa05n7DOpwHLg2cBVnHdK247GfICcfriueDVBVq4gwcY6mLGkcR0ccVyB6
sn42N52TVSdk+gBCPf7oB5O5DiYyFHHQjWyIA7dr3tft1EDlwsF4hKSj8jGkzIVdC6cdkw756tyb
HbAu5lR1xGxRAK9p8gtiNXiCYMRvMybyswIVYx3PeiqBazC0Mp2XbfNw4FtItcv3bWbEOiu6ukp6
PfgH0lKe1L6Ua6dphlXlmmLpeBonXR6QddMRsqunyedR7Rrvo8em4OAAuSbguMGbp7VCJI+mtuBe
appyaKNR0DzimlkUGXBfZSRx9yAY5753RWU3T9EsrHvhcRRAGMOFOG8Q6c874Q3XLihTJ1yG87Ka
AerEDv2wDEINYokuZb2tSVfMUS5yBIGiIoMX9bbxrlsLnofzs1AxsvPDBl/UfQcOVnOZQSTPr+ww
1+s5hDwnGJJcIqA3Q9hFyPr+Catn8zEUs8ujTtV4R2nT8ghqj+6y9nW3AnChUkFMfitR2K3njpH3
UJrplmPhcx0HQS5jOvrOCmpKc1LkZTQ8FGyjnih5gcDhqWTGBG4ap1A1URcah0ZQqQ7cuDRkuhRQ
ZUzHzs432YwohFPENnIwkFu5pUx0EWAQjlDuRBXX2F0bT0FYEq2ZItt6w3oAwYlFuByUSQoy6PEE
cWbCBNil18aWj/LAPU9dWmOrKlW0guoH1Hfq7TSLMogxVuUBBD+2p7gfO4gBg3+aTR06n4tqkjEZ
e1lFwDmmvRNkAV0B44EReu4RtoRp5POypbALo1yZbl/SSb4tzRxc1MYhUApxkKyTpvLIe4f1qt46
bZbxVBrVsLjwBueN9mkTJuXIQGDVfKhwxMF+91BylqDk+A6uU6v8WkbaglZoRJcntu69q8Cx3glE
aG8jZU2vgtz378AecxPllSPyuPdySFjcopiuoNIU1nFGags1e+zypORDD3ZbBKCvaRDPEqZBGlE5
6IPzxPAczT5UeRuUf3DxdKNDzS+bOgt2Hbx5HSMoTieC2rVkhbdXnuuuFEX5vXVlvrEmmPeFRCjm
zeTfTjOh6UTLdjszNz9tXFZtLRS4VYQfZGReGCjAaNB56lQFlvtRzQf9EJuHfSEqXsJeraACTZy8
ivpPdWmaWTi34D+Uq+fSVsDQ4GzGonkoZ+dmhMK2I0gWVdkc7Aghw8XgDAFZoHowa/VQE69yd3wv
H+rkkwWrc1pevbEPpXTZ+f61Ae5xYR4K7diW5Lx/KL5D1u+e0YeCvDtWULmk3JVFnPfTaCP5UL43
D4X8yph63z0U9/2HMr8Unt6BhZKLpudoi8PJfhh5edVzLHdulZVzkjdGQBoxZvyS/z/2zqxJUhzb
1r+IMiRAEq+AT+Hu4TFkTPmCRU4IMQmEmH79WcTprI6Mrq68fe7TtXPN+qmrosAZpL3X+tammx2G
MieXtyP3Ci/Khm7bKogME9cdT7hZilvmqPm6Z212yJeOiaiCe3xrYKBFpbZtF4VvcAP0ieqKQxMy
8ZSi9i98OtOoyxSgCP4GSBTNPO/ykuZTXPmOvHVdpg6Lz+3BM7r0YrcCy8FGf/kxzhzP0NhO2T3U
1plvRirN58Vrpps0rxpYgb679BEU1GznrjSHU4PrsCvhUWul4ORZNzgNXYUlbmVB+pUKSd8AEc/T
cLPfsBGMllK7YWVJljespHpDTLp5od/NlI6v0i3lobOOe6fVMJzZG6HSFE1+171xK6XBsaPgjWcx
ZJDwHrNGC6ASY3HfciUOMHzb8+iJ5sRGj352rU9s5JQsfM5UbcooczpyLcjY38gqJ2c4PQH4gUG5
53LkzWVCK7JzYDmU0dyh+490Mecb45Vd3GGdT6xKq8hKv7iWNZxqsDame5orlubYXLP0Kh8q56or
qMUz7PVBXNfznEdtZ6lMwt5Lt3kJJCGZhtoeGjHJPXCZ6roQi4GnHLY3tBX04IDleHJ1Vh0hBAb3
VWvTlzKVCi5w4x2g/GPNJovvx2PaQSZ2CoisTdZcQbhQT9Yv+z5SXTgmNc/NwZRofqCW8NyNuiLV
33KeiaSFmqs23KY8zkabPk0pxdZtpIbg6rYuvBe67PylzF704DQm1r2TPRkU9MdxzunXWhVYw+rS
lLcuYeKgjNPcloroF0jZ2ZygMeivvMWyEq8QGced7kAmJLbP/VdXyAz25pKZXY2pSV91C3GoDoT9
DqPMPVd12t7XoxTwWctRHKexhPspmvSJVpM49E2vtoMt9QkGXH8YR+V+9pZm2oRpp49Qc8yPFK3s
Rre1OAdFq4AxNfIc2pJ8KtM2S8RQ2ZO/MHESwk7bsMvNg9AVvGKWh+E3eFwBSTyvVujEQsEfbNqq
UxYQpiKwF+FDPsn02Hl4j+pA0SMP6PDUahcnoL3lCkWBPbn5yABJSA4hOhjwgvgdO6HH7A/UdstO
1dARWuKVfVTnXncntRSvxs/9jePMbEx4q+TtAMPlqOksRJJBT7nUcxY8cqes8+NUrQIbkdBgtPay
79QRziYoqbnFU+XsQ0jB29wIvChNILwNujJsWRongd3BZU40Zn2+0cpJd0NPdQJXLdsN81RfZjTD
kC2L4GjSZdyng0s3xHfmg0vb4qYHrXOtaa33Y8r7OK0pkCbfVgc554LE2GLNISiD6QD5zNu2Y+h8
/f/NTj+/61hAlv77ZufdlIh/aXXwhz9bHfQzPvE4IbC6RQC5/Z+tTrg6zZBSYQ3DoxIEf/Wz2/H/
YEC0EB/HWBjOmcfgG//sdvBfZLC8Q7jKaJMwMIb9J+0OTuZju+OHPs5hxSVxINfDGb5vd1xdAgKZ
h2pD6ops1KCq7TKO9BTkdLiBZMfjQJriiB20eqhTM1w6Ps47PbvTdcgzjUWEyylBeE11EVxZeE0j
WrTPpc/MbjDcOQww8M5VGMKWgc20F8EMxmVw1fIiFocXicnT0o2ov9ADunbWbQZf4b+VCjgfUKXl
TqMv+C5LOSTQzOYzaCqLWrZx/C6aSmzRId7NT3yAHO+SCfs66L7pGNZtgALVme8ZONIb04PIiOo6
dLZMtF7MSzZ88sELblRBHTiPQokhmvKhHKIQHOal1CkUCBRdx2Hu6s8650uSzozf0q7qj5ObAlXz
jLz3VsgjrIbmIX0jP0zQw4pacRDY6/UhpIW974yRr2nX0YdlBUj0ipLg3oIqMStgYlbUZFmhk0nD
kSxWEMVyZ77qqczhs1J1BSJSb80IaoVpf/yCcrK6FyvTYla6xRgbxvNKvKiVfZErBRN4lTnwlYwZ
NaUs8sqivS+ImuCp9/53Udkxad7Imm6FbLJi5W2WFb3RpAOCVY8DttuQg65K3ygdtgI7xYruOCvE
I/JRJ+EK9ug3xscL8+yxdQhKixUBmlYYqK3q4oKblW95XmY0Ng2xqHDzZhyjzitDyMArSOSuTJHT
K/KSOSUf47YwID2nlT+q3lCkcqWSgjAAoOT0Uwt7qWtPkxlAXJk5hVo/yDtXtiqmKKMauGfNMEah
JCqH6V4PD95KRfE6gKm2rKxUvlJToP2mPTbvNoz8N6xqfEOs2pW28lbuimu+3Awri6WkJN8dlU4k
8nIOWkv0i3kyinjbpV/CixjUgs5m8FDFA+A0190KfpGKq2dnhcEWoIHDfshmd++GFbm3Oa/nSL4x
ZNOKkzWunF/qOu82+RtstmJnlUj1Y7CiaMXImpN+49OM8phFm8IKEKMUEkU4micaFvMcL/VYP+ah
X3cowvwxj31S4REPsvARFSAcytL6NG59vymixkn9SzajSmKkFbu6ovM3M9n6Ph9SU5z8dMILIN36
CiCwuZ6cRuyz1LY7DR3/5Bs8ltHihs6wwS1xnngA6hWdZQMwD/tR7DUhZDzc5B1H+/4A57OX0BRT
VcXWBuymzGx4bIzV36eRNMfSqYEjYnjWLjMzdHIhyN6Fjfui4AlvAqVzFWdDFT50q5Fa+UGbdP7i
HPMcK9dG9gxeTplSCyvVJZ/ykeinsdF9mczuSK/sABNq06GQu18GpgWuAG/POnA1i9hCIHTrxULD
yBroKxMQrR9CknFfpKPOIkYqM0epylqIQdCNQS4vFoop0OTPFYNlPzeV8xIyn9zCMBwOzGnYlT/x
tkhC1PZJ2rW0jpRVw+usipUPmAJ9amjv3zSdR6BPiBqiBFU52dDOze8pVfQO9Kn3iuemvITKadDT
VwoCfd7DTiUAnLeeDcN646lFPneeX9+3DVleWSCX67C15X3GF3YH15v9sKXg98IP3Z0kjVzZcRfU
CmuL7eTPAv3jWnSWuvc3zPWd0xL2WkbZ6KuHhbbLkWdEBFEXkjGLl2ER24wX5rktyhRrwqSK+2am
+jR2XvZSm97eVNVc3Ya5F84R6Gbv26is3DV4AW+pEwSfpkUud3jePBmNdZjhYowMXrxZfAKxWAG2
cNs09CMelsvXwcz+hdR0uK15mj2ChuMniGHquqmwTvjoVSXqv6lXsRRajliudP6AgtLct1Cjr5mX
Tdej55sntnTkUx1a/zX0huo1Kwjfedqr72qSez9qGrRbp61WMKECaOBNANIjrL00gGIdkoNrXXTq
TSYKNyrg6aPxCqnrRQuUApA1Q3OQIp9B7gTVV9ednQsphu4pnCZJYIUz8iVbRPGlNWN+RZdw/mz6
rP5BamXqfUOc/hNXRG0bmL3PwTgMN0Otmm67DJrfsamQ16ETensvq7qnKs2qbx6KwTTWPHBh4jql
gJzlT+caQn2CrUlc/NBKFZV0cpNSO/m1njP2jK5d7hUcDBhhocOvBxAHx9pM9V0v+xwU/9ShGWI5
XyXEUS2nGRWrdya9mhLBys6NANmD/BiRXkig3ZKnXBTllyUrwtc0oKqPJEmbSzipIc6DtjuD9gLa
G/r8flRzeHBgDT7Mg+gPRSjyjS/n7FK6ori01ejeiLq0VyXnooz/l5WnX98Plf4ZX3orTwXKwX9f
mf4yLfDPf/8fBSkTf7CAhChF2dpKo/D7syAV5A+PQo4nNPRCP/DeF6TuHy6eaw6NnXvQ7kUA0PFn
QUrEH17gEiKYh5wMkErynxSk3jqz+hf9nQHMdCHjCwxJIoT6H+I2vQ1AoszVsCkcJ+XlxvVsM5+l
D/3gnip45llEIchXx3Sq2/GbwY5afB27SWKpNT4R1ZU/m7JABRnUiClYv2A6i0sKGCu2VRf6EiwN
dPNDm7OBqiiYeeZsRBeM7Jtc8KRP0YCVo8N6tGSTF2FPGJ4cQJpLnNXAVhI562W+JsXSFM6R507Z
y5jkxsvyKO0mkkaqUjrbWtrNoxuPzJT822jcXDyGHRIQ54rkZWFQfTU2uAP3oMLH0a8KLDxhVrfF
a1VrbENV0FTiGWkb5sHX1RpGaeRnzDdfjADjCC9V6aZ1o2E0qrgdIeqU1c2k4Fx6j4Lmby0wkY5+
blaP9qvMeUVRFTlStD0yETKtHsjogunIoBuT8yQ0IjsxDO4u4OcF7p299lUxpvcpRYUHQH7oRXEo
GkdAiDMKejWq/nHus+fAcf35IStHjz3VEmVHc57HttQ/GjP09Y0tU7h8xEKIAKE0VfShqSh64AtK
woXJxC1zpgBQSEm9LqYMet3Fdbu6M8jDkHA8Cb9Yus8shwsKCbDAQvMMp1TZbajz2n0I4AAGL9AB
mqpYudAOqE4r8/B6KbRvdvNCQD3JlqMan8Vo7A/CC6+5Q4nUBEc2z5RfbCdAlkeOG2St2ZY4PXZW
QqVpF9FiCRoW9fW0BHdFnnv5tqhbF3u543jfa4ZkkYmkk43pUz7NCsq+7bshO/WhkbKLCBRJugvy
Xqt2G1hInu0uS6eAHOsOQaGXWmZzt1l8HcgTKoScJksIo+A8BCA44xo0C+oNrJGUJmWt6K122olG
RVE7OhJ9ndsNNOumj/Ma2OejK1M+bQtLlA/kJ+0ael58aIpXAHPy+cB6p+oTqCj+nLRhODaRy1CV
XqFCqrERh2goTgjJYa927CDJPvBbG76aajD5EyhL2EbgpTRL2kXmwc2QFX0Aik3r0U4RQKvJnhZ/
0OOZZMgHdQTCXJ6RKxdspzii4XBnvMt8pPGQqj44ZsuSIyjBdFkeGq90nItP0Q/KCBE4uLeu27Mh
rlSA3BRMFp1GVqBsjkkRTAUyY4qN2WUkI1Bb4wMDv/TDDHzWm0opb/B49BSIUU3457aYaHko077o
r5YRpuRX0fQSQITiQJnrVpVV5CPL1ppIMWH9W0F0iWjJomsVnMaWd8GDKpFO2bdN3k0Hzhdcoa6T
rrquqNJTbGouaSLahtO4C8OOfqaBJhDoNX7PLeBHmt6lGiruFy9sA3ME3Kac84SThqu/NA6gcPRf
OkYB1ssr4GRpOUdV5qTDZW4AZF/lMx3GG5sLWDFtuyzjCxx3YJOwoCznz6TDVhrTOa3Nrptr32xA
e5pCAQcSi/s4umg44xHtDNk6Kki9c+4DFz9nYpAtjeel6WfUuoMfdo+oyMdXPuZAxpuxGgqxqWEP
wkOzfQ+bM0YDMENbE8gw7hYKRdBDMsNrEWLz4fNFhUfrMEG/oooX0XQk/cbGtA6+z6jFlDz31Fd9
emLZVNYyMXKCKXHjs6nrVr9y6XhnAQ01poQZRDTXB/kWgGqL0AR3POzHN/AwQI0DYyCUPyikXccB
0rgMHn4BGzrsAZQjkRl3LMuBbaJuLdxtDmC0OWvDtXsHXE64p05XDKhWPmLtdAhfehKBH22gogKC
J/jGAU9rBm5YCI6VJSp46DTVFtuGUy9xAKKyOi0lyL71QA6HP6NTmIGIA3Xigj6xEtcdOnwGNT/w
fPmp6mfAvjHeXtteAR3NU3EWPgwGlEjtYMy5HrBldJsSmUtj9kAXAemj97bNTbVU89htiJ4EayKK
2E71ORWVdPYpiFYgRYKzFKUdCBX/mJaq78F0KGOVNyV4GKuS7DIIl8GShLU3923cjUMgk94vC+7e
jjrtSi8al0o2Sd5ahbJ2nJZMXrB04+dFebcszgvWQik2U6gB0042WFCETn7d7Gc4DNV3UEslZPWg
dSxCBxyas0QOFR/HKJYIsrzGxfWEchZcjXoYWYBtGOueh9SqmuoymoxWZpf7ai/HzDDo2B5qyahy
wj5jsRrKEdiKnN0c+PwYmhqSre1p9oDavOEJ7hkUEwghtAV7WNUZfypHADRO5GQIX1icgc5KcfB1
YeznpQF6IFGnykFj/zBAd8pR1+zOW4aJ7h3ugxm2CrblKyTZcYnbnhRIV5WTHRHysnJOKlCPKD5Q
ELUZjB416EdksUa8QjPwN5LCoHcL/3sIYHf4hHUDfWCDv0FfLmCxu/0ub2Rrm6RhsjA7d+aL4LuA
2tmQjaMaPlS7glvWxdjC7ZmMRTqXh7lHFNSBxZuV8muvUI3oJEvnqQk2M0MokUXWo3MPQyrltfq2
0hIcMV+9uMhOMqbAELrhsKhmg/PuCP3vYvu/P9rxD+7lfUiarEXZu4y0AJoBJRPqIso/JjCN6lcV
sZcjyqcmdDey4DfgjO9g3OBppdLdhWm/xETx/EqRcIsK5SAcHWswe1uC8ADaaz4kftnRvW58nozo
yY+wefZ5qW8gI9noXTH8F6e6nsmHMwV1Avwk5CEh7ppgf693hqzvQHK27ibPXAQ8RQ3KmaTli5OV
AZ6voMpu//6Aa8bn/QFDlwgovCFFNctWquTXA0pDa9SAatoMEwkPpBulxmO8GsVQ68NdpRfYlanG
u/b3x/3wQ0M3DGiIIjpEOp4AmFk5l3ccC7XBoC30giQwJdnYeu5uWkGWG3ei08ZZhvI/+53/crwP
j8Ay6dARYNISp5f0buU6sRQbgFahnMuTNj3ZagsJ7P/mVwIy/vVXto3TtUxCNe6FyWE2Y4/rp8Df
upNEQD8r6s3fH+/D3Vx/JR526uOOeqs/sya+3l3VqjSyRvMEQciT3S1QeAScHcgWl6aVzk0LrtsH
ksKBKf/9cT9QSf84LtCkt0ybv8bm3h9XE+mbuoReXTdLFQ9yUiBySXvSIQS8vz/UR0sArwVy93yd
WQ9fwvfWERvvj0VnzyBynIJnXixCwwhWEtdN+Gy+z2z65HU2DhbU8nWVAE5EXkMOXxBYQ8U08/91
Xfwv00N+6eJd4oIuw3389638n9+z+GAxvf3ZT4uJ/YFxwngcQbJ5octWnu1nAnJt9lFGQD3BB2/Q
0OMf/bSYBD45EELvwz8AWAdV631H7/7BsWS5EC7Z+oj7wX/U0Qfr8/JuBfQwvQOvig9GjwoRBAD0
fnmeeoldqArQq9CBWucQGPC9mLMwTaDB2TI/DplontuRTfvM8OJ5KIb+iwqLCrqlGFEYMtWj2atS
ZM6Dct50kEYPYoGCEOHTWAKNtuuXibd0qENVhvCNCzrsM6Ra1B0zfn3UQgf5blLJ4nRoUJoAHGUn
oVjVRkuGHA2mC9AJujUIVYBj0nERNJT9l84b2hNf6HQnBev6jVRWH7relGdklcSN8GFp94jHn/2e
NV8nPoTZbpEMdBRnow5BHGBChJOHnYuTy4qTNCVb4jLslnsfEFyTcFk6t5S66YtgVYWCG/GFiJLy
G/zevN8OaRga0ERDfQ2syxw71zYPtir7Dbo/9tkYAUtrEQL5aywbWzuuQmlR62ewcORbq9M5jYhY
5tfMtMWVU7U1JFpGLgZjJx4rdFEIxeSZPiL4nm99SLg/lhwGNApeDe7FV9N1OwNRjr2QB3GWLQ5u
mkcr0GBpO983qkEAIMP32ep94DQjYGCsGg3wlqHdibGULxXCzpuu5bBNALegnWdq5JuUp+4PuRBE
OCooVTsy594VqILyVmZAedMVYgzhBn1PSwdTAYYMnEU5FQco+D74j9HWDzq1wVE6bL7FzAPnkYiM
nkXGnBfXBPY608TiNuLGbycMzCkj9NLIs8/DEDw3vkGOkBQ220lYTaey4dWOOmEVd9Yf+o0PCg/+
CfIpu7rr1Ms4mOJKodn4XlfzdIZZMxz9VtmNBr9xLpoCM036cMiXqF9SdckLiSkU3dT0VxmgtP2A
rTCxy8K/4pHNkeUT7XTFB08d8t4jABNtXqAoTqvsawHgZj9xEXZbpJPVDeSqbjO1S/4ZdbZ4gfcP
jCTsHPZiipp+cnEh/LvQjt28B2+IjG5VLSaNaDhM2zGbQXoMg9+dpWHuU69L93VsO/dYq2q4L+ss
LSIXlgpeDeY7P9Qo6A7ciXkIejyJkTG6eHDD2j7yYcq/TSxVgN0nko971Dg2GX2W73tv1F3koAUE
uob1aYzRgANyZQJZs2hmRH8DYOOGMC5sCMO3kBRk2rTKFyHkmZuWG3NsdG2TJfUBzVmKmGeh0Goi
g6+bSGl/flS+zTfzxLwd9ASCkSV9m2SlP982RCH3USKdc0YptSKiLS5GZB3WbDF4o4rAt1aPkKKg
ViB6GvXwP557iN4XSPnjj2z24d8S1b/4Qze+QJYZv81B41xBmUDyx7hjFoDp5+TrKgZcNJ7ZCy2t
myAXwG+wQDVXOWFNHI683y8OuHy8ROaAePNyFK6TXsplsVe9RseWAwSO4BLXgGPK/EQX4IedMDBw
oP0/B6yb2ygsnDYpwbAClTLZfTO5dqs7jtEe9QBWzGW83nPP+AkqyPKrF3j6QHs9AUdEqtVtBvdu
Rht6a6wLZLEUaYxVjSQKC+BhLPvmqkYA8rVMC7Ivh8DN4iHDyBRPTdVVaY2BLIlhKzozwalaBBJ4
OeZSbIsJ2cGqqvtni2X7hw6yWUdoT9hBTyFm5gCiAlW4FOzUtlUYo0sF4Dz1fgxVx99ajG0B8ALh
kMInT+caCpp2dsCU0I/0gXnpCADFyLSM1MjBQgVNZi8sH3BRHEyhwGqcNlAMYmflSpH1cvKTlhKG
Lhlm48Ruacuj4rRLZigt4Kt0iek6gAnX/Gozx2zKMGLIqDa8kAqZGS9XCFNmOdyMmJkiv0HMJMR4
jCmgydxz0IS1nQA7ZhgyMeJLcMdKN9oAJQ4grOiqh/ZqrM13QYgcQ1wiK4eG3Glf0BwSuUPxn6HZ
qiCGhMDWNviaybQDEYLIpRgCB2nrsCge+xGKaWBFeUC5Wp4RlyAgutOBh0nnivoYmBR9bj3gWoGs
CrYW2mcZGzmGF/BVlMV4KsS33jjTXZt33Zd3hcVftEVk7XvebdIiZIh3eySk7I2l/5dCetFVxkZp
N0MYpTu7k4n4Nn+dk3KTX9LfFNF/dTDUMEGAK4N+02drtfuuiqbIkCrG536jDunO36QHvXG3mAm1
y5Lf9XsEI0Y//rBfjvWhL5HEH3JuLHbNk7etNtXObO2p2WaJ+k2J/ldH8l0XuyElKMfQIvz6qwzo
hYXWxXqkKcHTc0UPwY4m7l7+rkL/0NutN+uXI33oBlJGwbf2qAQQTI68CDrXlm7M2YmXa3GPJOnG
3Zexiy8r/Fl7/sUjQj/UcTgq87wQ/2NgZjBz40PrjIsog8zk/aZL6NWU0M2yZ8nN/IIhVtl3IHaY
ZRF3kKKjFG/ZQxLc/P3x1w+WfbiTsJgCH7wUHKp1Mtyv13dqvFobxc3GbPzdlMjYnPsjQts7tW/u
zW8aS/Kv1xhHw/hHguo5cKG3/3o0RLeHbjCY/SDO6qZuomxfb6sd+2Sfq4Ozsxe5Eb95Lfx/fVSZ
JxAYJOvMOQps4NdDAi1y/MwnZgPq9kTjz+CHts2Ox1t1Kb4fyiJ2Ysz+2LUvsb/tdnG3u5+P+zHa
oKZOjjb67WP2VzdcuJiFAikBWskaunn/mgo7jJAyF7MJLgKvabML4/zAd1lcJPC3ov/B7UWay6XI
/2DaHrqOX442BOli6Hq0+Yps/bi6lUkRVyd36+GpqmO758lvjviXv+/dET8sDdyHja9q12z6BHDZ
YXxYjzhu2ba7zZL0d8vDXxwNnRDzOUH4Fi3bhzYob/ySBKYDcnYYDvmmeKA6glR77W3mPbnp1W+u
p78+oL+u6CzAOkEZxyHRfX24noUL4q9sW7NBdimeqni+Qhr9EC1Jd0g+AxbdfUrseYqceOPE2ebT
Eomk2+goqj4tNZb92CZugjQqJlzF/4Olcj03jsYL3SXUyA8vl1JAEQgt12vRHcyu2uV4p+he/Wah
pH/xEgNRJD4WYx+d7MeNBtA4MpwAyjbVY7pDMxXTTXfwknwDQThaYounmV8B0j+rjfPbDWG9wB9u
AKRQEnIMovS563+44f8Hms1/lDz8fy1TiG0E0wdxx/7chP5l/tM/P6X3TwXkzz/7KYC4fwhwshgT
CmYWr9W6Lf0UQPBhxVXphZKBhRyLCu7QTwGEALL1aOhD4wqRbsQMsXdIA3/7qgLUEeGTIKDYyX+O
wfrHPvl3E0QD8hFpAJDjIrMIxQUfgWSQgX9d2cDMuNaDLbypXYylixCLD25bZqsHEc60igvRj9mO
CDs7qG9dpAlh4iGplWMkwanwh+V7OWJCZl367o50trvuKsrP+Eb6dBXoyrwuFTymNT6VJQtsOsQI
oaOgwRvZMZjH/IW3UEiSgBvgS/k0Nk+BddIbxKPsEAWOITtdOcuxdrPqzuuZtijhJ6yIPXN2IJFz
RPHLeqey0sWi6HjyMfMnsceoP/8p9aVEvY5BK69sUfaaYuIO26tspjcVkh+HcPD4c2tSvVNVxT83
44JUC8GEVyTW/H5HagtroEB/meC36UTUM+JLqtCgBgLH2bupkheMkPCHBFeYYg/GCIFDjfkyr0HX
N3t06wqel8w2iFKWCKU0XRctDvMfl7FansesUY9i5NWlVuN05HObXWf4VPwEqypMPymbZVvYZxJX
LQ0eZ4uhRFFHp2XruXY5ZbwJ7uUA7Bi1XnvbAKO96RrME8S4g+xVlSDiotmpy1M1IvuBHnZAcT5O
FlNhzEjXMXE8VgR5lHQZyE2uaH7KBKmQkckFgEioMJAacg1fJeqWGcaZg5987ZOZnBDsRqYPo0kv
NquHFw1i94XD026iVrDgymMh7P9pnSZGiAnRZyLJjFdArbNDJ++bcZ0SzcziXdQ0Z58gbbgH0hZ+
7L6FoyuZWvyfMA2ick1Pj80kvntZBu9U+CUiXDOQEOy/2eBf6Vz2t5lZh7iklr3Ma0IbI3i8Qzo4
KVhBqT+10PRuDRjZGwT7g/3QO2bZZg0y386a/u4lcuDeKPPjCIcNjfgaE3fWxHgPGEMBfsyqQ7Em
yuHve4fmLWZuakpPWeeaR0vL/r5lcI1IIMI20l4l5qRLiV9uCm8uv2dtPd6GeCNEpDPd3fRvKff6
LfHeWYTfFXXoDi5qd8S97Hc9CU0bIepvMT1jkAWCgwKJ+v4tXU/XoH2FCCRmCq3xe0yFEa+FmwUJ
VP/iojreP/QZAmnQ+G3xxFkz7+ka6Ad0kH4q3lL+PZq1p2GN/o9ZSl7hBmMegMfm5gteDoRbcn+A
OAOD7q6EzgK0Uhvst/C+xHYANPcYINB6ChFUxehSUjgx8zTdZIiG7NQ6n8DrB4wqACtTPYAa6Hdz
CjeyLkS18dcRBxT6Iga/eJiKq7sejvUrwsrd47LORYD41Y/b8m1cgoAcsGW9UHcQSQIZyarADIp1
xkJp1fzsziEHbGL7dQQq/dHPnveEkICHibx2uBrcEaeAsPIuJ0huRpjDbC5VSzHTRgJibqQLCchV
jkB8CUTzBoOj4AwsSPXueN0ECGul1aMKWL0dO0VW/YhUX4ztCrYBIhPyGC6ZeGrhUxx9kbL/Yu88
kiw30my9lzcHDYDDIYbvahFaZsQEFhGZCa3hULvpBbxV9Mbe55fFKpLVXW2cthU54IAWmXEF3H9x
zneSdQ44s94CQKHDCbNxC/w0PBi1N16jeDbyLU3DgBs06+3HiknbS5G2HWvmoYaq5rij5q6FZXa/
WOGPxG3c/WL5+FTV5Al0847GNXRsnLUYHL7joprbpncSBsVJjCpywBSwzwbojbVpJ58A2pyN7abN
dYR0GfmCH9+DvTUxPiCUSlaR246PAOJ4wYYEv5rH7XcZWwH736Asd4mZ415lIH+MWjhf6z7pqmhb
jaZz53d8jUDWJBJ/sJeqF98bM8YWZjN12ykzachnmabrzMIL2iDA3vmlnd25Ge6FNdpK62nChnpb
W7l3j5Hc2BRSVrtusYv73ImtozE7cg1uqcF+2GQSYHNkJg8ITYqP1INlsRZhjexNKa+xNgW+rVsh
++QY10vprrI2Mo/KaqO3IBkjoHw+/BSsT/11BdXjVC2ZV62HFIDIqjcW95QNVnmVDtM4r0hErE5d
gPXBLUZ5j644OYJsmj4ykSAKGqI2/V6Xdbvv0kCcbDCGHDnj0iEItq0Mh3PqPmI8z+4jKy43sayw
L8vR3geZbQbrcMFrvZFIvIuVKZrqDqGIdZO62fwUK/zf4F8UIusQ9cixjitUYGmNA2W0k75BsDdg
o4yC2Pg0pzZ4AZlh75a4bm7yFGslMpflmCcsxFatGbRowyIxGFu7x+e8tYPWT1eit8SPSMwuSnLT
rymxwQu+LEmHWG1oRr2kcKrldZFwslYRJpHvhoH4LXVr8z0axjRYs4HwGJQndXeXTaz0wjzLj7bT
281RpACfT2KKTPPNxT6R7Liv8weFX67YKNBbYl0Ar7ueFaznviiTW+Tu5RU1SAYlJ+jOhhTjthCh
fUZQPmxSt9GAWZBNb5hEK3tjT7Esn4fcrt6rXBYfNrjSa6BTwaEN4cB5c2g/DFYTA+9ZUr5pxnQA
dAQSYbTM+qfhBJFE01zjve+bLDplLYgUK52X6yTnkXZms3mpIyfJNqYW7yiplHmQ9TDdM913gxtU
kSXyiEg2dwgHiq8i8987MbYHO7efmyzbo0VBjm3tAApOGw64BPhWOe1ct8Xpn3dT8Zr6bviKbG+6
r5MCEK+reBqD9qasgNxtWn+SB7x5HODYVN7cwcw3kH+X2yptbLG2gsTLXh077OY1SKRh2EaYH4pz
ayNAfKqMLPZ3bj57cJFKe+V4kXktEh8GTgs6cr34qt85w9BthYpBAZhFuUN/Mm4nW9DhlRHndjtd
YeSA9h7ez9NVH2+TGCYt+IUzPhiAyVYQ3sxdQNUDi+Uq6335A/8UgEsMrWuHdvEEFDRam9VoYKWB
pg5kyLqTHi7ycKrqH00oh7OPF+R6jgbU/UnGDqnzUL4eYhenKheV0WYPbuEzLK1bVY/bdIqS7Fs2
d9MGWlDzNgRTfEKnIg4KCeeeNdL/NNj4p8mNj4WNspi210KKQM39xwI49rK5ngw4ZdDSNsvm+Lm8
But8JU7V5lTunf9hUPVPYhT9t7ElwT9Hfer+eZQZovgJatWPzOGigzhAa9qpY7v/W3P5l3qu/820
F8l46l+0ZrVq//P/FR9f/7TUpmL9hwHS/sWUfOT0Pj5igssK+rfmjAgP2nIhfUbhNt0ZX4q/N2fi
F4vlNHh8XP/ioin/h97c4edAmAXyMoP8i9tpxtt/7NIRrZu2b/ooc6RlopjRQ7nfzaLdeGRVkQf9
1hCFPKVdLrjJHWd+qKHNTCvLSTG+hVlk40GLe/MtTC31Vo9NeuQKG/HIhR37JnAN48ssm+GIVnd6
AgS6PGEKUfA6muVbC81lAwzP3JZFXl1VZTI+NnDShpURVPGj2ebVS2qP3ZWLlihbN2BmXt3GxJJY
dKZ4CuzKR2Ayq0PhTLGzos2p000a2eOb73Xjz2xWubuddRUVCZOCyrSWbNeXsffCDxT3tjTKXda7
FGGFV44NIHEjDlYp2pGvYo77Wxwftb0v3ZHarBDiM4wgF5pdmpZbt427z1ZNidz0XovuxU8BBfp1
js7X7OoTewPzxUZ8d0XNpt57fxbg3pS/k37cuCtyDZJmHVyQYWYBXAq7eX89dQiox6GQEN6E+Z14
CYxYTTyGDKvCCUS93wHpwIb2s5M2zP5AI8tY7YdbR2PMptYUe8Os1C7JfAWQI2zuKPKMn7M5J9/Z
QINCA3luXjURfLTWbEGlMdUe21VUD365i2ZoarHmqvmasDZq1hpSHnmsC7AqAXiHtQlj4DSIwtxN
5pjjQINAssZ3Br6t1CS3QjPd2mHyd1kK62HWxDfhFfm30p+S27a26ltLk+EMzYiLGDQDsYIb52mC
XJeN9dnWVLmxa8prE2kjYlghzxDH5l3ftWBsDUzwN9BNwNPxYVJqQdYPr/iw3ZfRiIuDYbfjpoFe
+EaXhQ6Apb37YzCrcLvggb3qstg7GBqLF7kVm9KZvfdxAtXirYTZDJjnYZD/KFPhXHkkgDxZ+AGu
Yhg4e7eBwFdOFjvqzkHUMzWdeUBcZV13Gto3OEsarvJKJHuViOwmGFwHWm8f7srBTCzUxL3znPBi
0BEk7ZWbQJfB+FkN22Sa5j2p2MvO4yvUrBzALtoTnxZPkVXHB2Fby2eCHPKutFvvpgqxG9mjPZ1E
CJ2xLmow1+A2MNeGOUkHnt9e+ZO/3NPBT48G381VwGJ5A8fOO8xVlf2MfXM4tMon5YRd5o96qJz9
oBAsSc9oP2WeMsmO2PJ5qh0e7dLFJY/Q/pxGAw88opoABGQrISRPjh9tckaWCzer37+mOZKTTeDM
ESRDRo+nHrkG7MCy9mltUXU/cHLE26GzW+7VSSDH5sOytUQA7Xv1ulTC3ikuW3TFfSuIfYh8LRgY
eu2LHn52AJgIJSnwSa7BxdZiNYTCb9e4raw32nbrKQXD9BoloXvMYUy+tmbewsEIKkYkChw+zsOg
jLeNbSc/DYzN04r+F1zVXEfRFRYJ9uX09OlnMMMlUk6FAH0AukoJIvA1OHlznmUk97khp4fJTvjO
B6x7r8Y+gGwpy+S97EpxIjDEgGNYzoLvZU8eQoaw9a5nRcPRI5nmRFP5XSlVv2O1DX7yWTkb4Wuz
9dT58cpWjdH8OvP+95UM+N61mXD8qxv5z+HI/3f++FJf8d8DFrUX7O9/zG/DU5vLlIwQxtRIvX6d
gv52P0uCmQK0o7/ezn+Yndq/ALN3EAiyGyPn/vejU8lY1WRdBp/Tdsir/UvaMen/aYbO7WxbpvAC
27Yc+G4ef9Xvb+fcrVpVlhB1GcAw+IEUEhJo4QRwtrF3TW8AbZMHm4wIeOU55ph1qJvcKWkwleZm
ect1M+6XYjI2jW6LEXnQIKvBepKXrtnTDXQyZ9E+G+N8PV36a98tq+d0EF22y5BuS1zkNOPAbujL
QfDSo0d2M5/jecmmLQtRanEsSMHRLUO591FB7ei26feNJnQ/YLDbr2EuctzAlXOXIDtC5PXrvADw
7P1Y0LLCL2muAxvgLjkeIf5+V7ynbTrv4RVW+DJVlUarpZENqo2QGUVWBTPmIkJdtr0eYgg6imAz
o8HYt8aUMaWR2UleBh+q8BmCdK0VI2ZHZ4JfnykJu0cGJpTOUbFtGwANUWGGh/kyWxktfDduYtPW
XIYv/jAMZzrT/tarB8A5eE6pQWpdjlD1DHfhUOcP3qVacU2zfvX5nXt8FKZ6a6SfftOAlbv2Uu1E
QCUeC10CCbMwtzjJXc5FCiQ1Of07lKXlqdDlUwI87GjpkqruEcSvwkulZakkPRq6/HJ1IaamysJ2
7zVLvy6GtnQ2yVIb2kAMJl5w5zBFAUbwWRRmpc0ABsdSF2co7Pz6PdCHU8xkeqP0gdU1XXOHRwXJ
3IQH8qqAAzSu3dEcbpvQQoTll+Im1IfgfDkPC300Nnkl95HkuMwuJ+cwGfXdMvvGxqwnWuZUpJ89
694EI3kdXYWLwxkcZfo8HlCzjauQc75CcKHP7e5yhvNty19jfbAjZMlfSReaH4Hnh+/j5QZIL7eB
d7kZYFrqWyKegi+xlNa4SubaP+W9uUDLNWbEKtAejqKtVLUu9QWUMcTbZrxuiK4IhSLJRdVd7ix1
ub9sX8sEY6OMD9nlhstQwrzKKaiW1aTpS5tYX4cDYV8pCVH6lmwGZZ8ZGTg7YxHDowGbaCWG2djx
aRTfPZ+oClwK8dEzBv8rFQnitsHKT+CFs5/5aHkHRrqkBWSgPJqkmh89faHLyWJxIWUCD1pf+IRo
YDwKcfdZuhwAVRRtC10ixLpY4OBYPiPp9wfiXlC3CzRLq7iEgIRaUYQb3kGGGboAKfqcAqVdrPyc
uHm+rXtT3cdlUmWbQZnhDsK0A85p6a+cyDZ2MUiuZ5zgxQa0scyRh+blTa1pxtEA13hSEI77C+tY
U4/zojE2+DFmpi1+uPM0HVmks4vnEGIyiAE80bPmKE9+z/s2du05Km1x3SezDzhFs5dZyDA+v/CY
mSmdvaKP7qD4uHCTpmK/aIKzAXvoc6CkOAvK8lNpVeUd7s3itYqdCj9B1F/1fNsflZNaZ75o4tXR
vOg6n6JnZ8jUna9p0kpzpftirh/cC2y6HDR32gWl0TPwFPgNExheikiAOSOrjeA49O7NIEBYx5pm
HWquNYDK5S2ro/RmdMcOS5hlnBbmkQQHaTi2C6lzOzamM24b2rxHM5wY6MHKktNhaWrB9JZ+Z1NS
wZ6kJnEnFyh3cwF0W1iHfjQSolI0UAGvocGWrww62IxZU9R/QuXwolWhAhJ7mONc1fjZnlivl2ez
hBnR58544xtFfaW6Nrm2Uug27IuINWBGsq4mTwHoSvgdozG4SpRdffhJvty7HqSJAJrwZpwGFAeE
aqwXHG3PRGxARJlHKVe2HMQWHXDEbNWevpx8GLIV/rP02nFVBiq7bkzJQzn0O+DCXEo2qknAguEo
PiBuGi+JCFWxEdCKCWlhbHLOa8KAkqL1n9lHxcc6MENYHm7PKMecn408XyQMxDYkw2Ho6nOVqeE7
lJ3pyoy89uxkrfOGcM45izGwHgl9oaXC3HaFrzW/jtrR+khQ05I1gnbyPrYT4yQNFb+Z3DDtSjIO
PYVu7t9Pg2sW695GjRfm1omnzQRgzaO2MobZvLJzA452Zsn6G1srLjlnqk59bBS7LHGNK9F7gb8a
GQD9yP2BOawcHHPtW/mQMYEzSUjzseJiFQ0h1/sgGTZ8P5efZsZuhxUfvwniTXSIWTPKtUUW3ndV
OdhTLVf2K1sHHBZxOjxiemo2SCzkIYulF1wNWUuUCAz6j8bywmytyg7TidUmzXcXXxVsgWQmCVA1
j0oYNdGHy7KZEPd+M5ymeJIEVqmVs8CFwYnWVQ9my3/WWN3VfqqT+pZHwf2avAJHRx+m7B/i0Fp2
ynT7Zy+NfYDEdVJtizhIeX3C8h/oDYafvF2sqXKZ2SBG2fzib56SvRXa3Q55dQT9rsw9hMxpZnyk
fWLuiWNxyaUwBrHmxPZuQjN0tpnZi2uojv23IjI/SW6MD6E/NufctIerqutYIM62Xe1F7Po/3FmC
BSf2bTfDviHaxob1UGTtcJa1aZ5x09EoR3WND40p/2o05tlfyc4uXgbbd19ba2yKTUVd81UUsrxW
+AIOfR6IHXj0/npm+3bbloWzB3EVf5VeC7gEGpRzg8Ey6le5o0P1WJeA3zOs4LyIBrgMan6MvH58
lfDcn9skXH5OoTK/+cQdrUEpFuGqDDRoMwrb4EjrVNJ3e/GNvVgaRDcve5FkwZ3My/A9Np3hzWEM
fV91oj5wzQFAb4Vc7lw2jrzNfRF9MAxxtqxis11dTdY9USk2hIU8vO0geEi+jNlcHennceEr9LMu
ZNd601tTt07waKqV8gRz9NxL5UrC4vjyGG4/CxN+eWEPFVTFiuG7M8l9icX4aKnY/CQ0xSGIYCjH
bc9s4ojxz4H2Ek0niLHurSIhKV6RSBDvzCmr31MiHLamwnK2SqISUxyoW7HXmADW8sw5phVtczZf
Z5d9g9Srh0wvIZykn25yu1C7Ra8oHG80Po1Asb0oQimPZRf6t9OvOw3WYnsLPtbJu+w8WCE0C/4J
ViFdEOUnf3SijUhItLA517KVwozW4iP0mUkrj4ynSO9WRlGUG6n3LY7evAQm07HVTCLFhKzbSe8n
axzOxUQYDpag+gfXOkscDIDTR5kEyRHZj7zv9bZnBI138tUyb0ZS+naLyBcAmgItsxurW3XZFZWX
vVEk7PykGtldh5JKdVU7ABR6vWzqYmc54p+f4Bv6VYOPm7XUpUv6d9P4f/5G7f6XXeNBfZRfH8OP
PPn6+OdRrsPP/tYqOr+wekO/5vgBvZ/5+6g1iQSH1hIGiLR1l/Z7nY1FDJtgWgJV27ZRff2+WXR+
gTYCMIeGkRtC/KW0NcQ7f5rkIq5hpgYQA0kxv8WffUbeiJsYBzNbBj8XcB0b7xWKTfkSh4PcjQRk
MBhtLBC6+RSYZxAhwzmik+IR5qt1M+sDtJGG3NKV+JfyY5+5nfez8Sp1bejTd9TnMEvTT76Z/Tf4
DubJxqq8R9Xh3QSXI7xoLPdHps/1Xs7Gx2JbHPYLJmgdO+Kk58b204Oh74XaFlwReH64LhiBDz8D
fYcETdc6QGgjGFKDvmoSfemw9yyqjYGVYVon+lqyyIK75e7yd9ic+mk9Dmb4UJlEuK2KRKLrWXJR
PI2Xy46yeNPrC5Aor+bRj5r5IPX1KK2p+T5c7kwGBOgPKxNNALlX5qfSN2tAxiIy1GCIrybTw40y
s19UdsDUrJRbHz7JBimPt+nCyHk29a1dB7gG1r6+y5W7cK2HkPnvs4T9KqkRadhvwziOH32/VBaK
ipoA5DwNECd2MfOrqLK6jzKaFDv7biZDORiLI/zU9JDqmiNryuYbnAgKES/Dwg9tmPKEHr998gr0
SDONukXemkJjAlOEksIoTtalzkHiG78FS2ucMl0GpZeKaAxRZxDmPJ1AgkW34lI66SJqKQbnLHVh
lWVZdyY+a2LAlUu2vPl0AjtILTbZJZ7rAWHOk8ca+BZOcsYVGjWHEmD5K9qL8QHNhXuOmjGGkVB6
YoZpsHTPsS4FmWxTFboO4waKMIrF8VI3OlaZ92tHl5MjPOlslfWB+ISPRobc7Nc3cRTLH1j6Z2qz
xUa5ggUzdY05WDv4VjeO8hzKuSA+E3ZqbLMR90tbK/ub7YTVBoFSs+3bJXxprKrZoGdIbsex675i
iKRnBR9xQ2ZXS5xRIO8yK+yuWBNTizopuZ1jGX05/lJ9n8PCAniRL+/U4MlNankNsTNGA6Qmjzxu
cTsuqm90SOW7dELvc468NALE2Bpbz3Hqs4Ml+M7Fm8zuUfLmLcwAwSO6Ozhd6RZKsb1xQmf0NrY3
jEf87f13a0nbW61buysw3916QQZHW7TZ5+z37ZNhGyWyOVeOW4tS/mCPNbRDl6FkAZDx4Cuyr3c0
6YinxCKbr2XO28Pk0MxQVPrMTrAYciI0tPEruN3ITvK2QzeXiMcoHZy3ruMxFsrM9qh1gqOQzfxq
DHJWNI3c9esib0J4chmpflHWyg/PXqqncJjS56wxILJb5tKeAd/6ZxsHb7uZJkHMN381egygEuBR
7JhMw8U6FH21nDAhVt8CiA2EwsE2/4gm2wcS0cXfABekr6lFF7EOYhgEG4k4QOzqQiW3Ip68R6p5
75bkouA9sm3YXOi+Pug+TURAaXyaoarcBqqKdiUDc7xnViWyVd4mci+W0Adv5vVEKUGQvO6LLL2u
msma1jFcXGw/yq2vmhCqG+1AmhE7QFAjQ47ZjddmbzkPnC58ywNlqaeA4vLUN0l6N/lp++JXmJ6W
YSquw3ge9wRLhwfbGhqYRl3HIUl0crq25mw4dq1Qb3FeRAc0tj5ztEKdMjuf30zGe99rd/TO3UxI
yVq1KthnMbHYay+Ihu3AoukHpqhs27S+11AnBMktie/O1ULI1DqxsvxAwrW6GkAs9uuOOKG7Em8a
8Iuhv1UmUeZlnLqHxlyKZk06r3ZIiXq4Bzbp1ZuMOKorYjjFUzPyFuy5NuZHqXr/3XIXt1/1c1yn
67F1erhDFtiJHPUEye/tuA4TMqK3LtfiHjxmeEBq5t4nJDdYaxekyI869Jw7Jeb0yOAs2ZqegTTt
38XNHyi9lBr//ZL6oP7zP0r19YcR+N+KIn7uH4WNxDtNXUPvKX4l8f42A/d+Ac9LwePaDvJiR/xu
Rw32jJE061T9L1ezJuf+nYlmEnHCP+h9iakSPgDfvyAgdi4Q3t8pybWD2kWjq4sr/FJM6v84BU/I
ngiDjm6zR5r6DnPEqHZ504ffzHbIPpn9VsW2tLsIwCkJiBzCshp+Es2ZfSsQrvwEu9C9FbYSJDZN
c/JceARJIPcVn603NVedHKsStGrAuntKLWKwRDaMz+ZYxLYGO2GKa9xeIEuuYzoaMRrVwV3CBYJk
0V7nC/ZhePvNo2MOxp0VqpiNqkHqkBX3Z7LZql2NOGgPggvEZl2jBVxBEbE+QaugAmz9eTXFYNfW
wSAjSn8Alel67iXH+DzP07jzApMuRhO01jWhknuZB83OiaYE/zKAtmBrhWF4Y5iCusWsE5sJblh6
tFRgUlbTEKdXQwVneDI/Q2R9m7k2mz01FNkLiz2cIiLT1705x7swNm06Vfg0aVqjsg0xQBI/Gf8o
spoUEPaFGNA7o97jo2PjKkUXW6tAqPrRC1Pn5IdSnIo2RNia0smsyerzdjBLx30c5g2ZALWwf4bF
Ar+eBIYC3UDf7v0QJeoxQ5iDuUeOzhNAIqvfQsVK4JKgNPowQMeMq4Yma18VLVeVY/Q+az4Cy19K
nw3hoAZ1JL6299ZgI8BokqMmm7Uxox7dAPsBoVOHfbhquoJ8rkmIa9EF7rJZJOJzciwr/578MQoy
6cPIWY9dYMy72Ynz8rOYpuAMLdM+THg5EPTGaaZeZj9sjhV64R8DI8oblUzVux1bDWSR1n/BBU+Q
2cKOe2SQaGYsSkfXJZFVJvSKqo0A/uYLIapYSVk0LLywV7AZtrVpTGyNq3zIWz7HSEW0uwa/EK9J
oHlsEw/hY4tr2rLtArk5i5h1ncn4uZ8dAkh8OS7hxkmS4tz4hq8OLaWHeh58whxWuVeQsQKgaP5e
FIHQMaaNPXDWF/EzQ4Ji7xtudI4LNL1WlfnexrWRMsMUjU4mWtdhY1Z2dEAjhSZryOmW08hnzO4y
miaXi2APfPizqXCYLvF7MOFG4IsHEnndDWl038SoFjazDvPgT1QTftBBvVEM5seSjfNTZ6DGPczI
sq/mtEvA9Uv302eivo91AFCJXu/OhUa1y0CJFRuaenlwBg+lJUBWEoTGS5oQcEH7fuyN4XPged5o
uuq10xFAxLS32U6TbE/4dqsj4waSihD5YpIm3ehp1EFGlMTD3WgG1VMJInVPyg0kupRCpbZjpj/w
ar4qHxfAXFozF6UU+3YyPts8nFialaZ3ZL7QbOchSzdWlKZ7tr7ZjaU59TEyt6OBf31r2t54yEEf
3Uyhmd4lgxntR3TNm7LL5EFUQ7ptsiFP1i3Qs2ddlaLADeHwpxd6vuO4m4zIn82osfquBuwryza2
vSyjH5OxgN+Pues3qVMN/g4gQf5JSPt0M5InaWxcodLzEDnR/RKakih5hlM7E2TfW1oT4dte+P8Q
5JqT0KEAIVT+Y6WDAiigAE6ZtqJ3ROOmw/v6q3pSyymvF2/ryap55Sm3ziSPTT9V4jSvnDbEEww6
qWCEtvfsceY6hASNLMCDpTC+bIhU1lp0bq1xgSyUtpls8nsgYDwuyRAk4cpb9FoxiYfW2tkeZRrQ
XA0ziFw89gYgbWtlRoO68S7cA01AiKYe2FMPiOo6ZB3KTMksyb3o6rB5cYKKJ0RTFeyaKCsoUuIe
O3p+P3HnnHLNYYguSIZ5iqbvkXLErrogG5pG4xuKWVG+a6bDNEp372d1PUDR7RziKReVdgdXLm60
IeJzgkYcgYjAQQAuIkXnvMbgDkTC1zwJ/4KWCHByb3Kj5p7JeSx3hmFX52KM4VHw+WYvyDGsWy83
irvQFt1BZbP51QQlq7lcgy0MAszZF07RS4bWY8dsNHyE9m4UvODO/hg0IMPw4+rZ9iEM1Bd8xoWk
0V6oGkVHn3ohbXT9UNAuJQbrREAc4sLkaNupeSDqdLHXtoZ2hBd+R61RHq6rqR6GAxObD5NJ4Z4t
TvVF9F557Y8yu24I/Hu029S5zruoo+YE8LZ1S9d67HsjPA9ta37JplLfmhm/u5ElxJ5OSb2fCpT5
65nMdlJrC/c+JHX1S8W5dcN0nZRnoodRkLpZv0kQxn1HBtx9DH3VPC9poR7JiIlxAbTiFDOZ/AqZ
3h2bJo73U1+6N1PGrb8iY4btaOMENyPn1KfAwbAN64B7owjQx4ZCvsIXzZ56hF63LMsZTGSCQcem
RGD1SsBE9Rwvi/kMMVi+zb4Sb14o5q0K+uYzy6V9LRzGxFp2tmx7lvPn0A6N63Qs7O9kqjfhem6U
e880UT0oWdgbTEf5NxVb9oOX2M591+bFa+EbFmeb6rHSj/4uKdzyACQz2Xvt0r7VpW3cDqmwbspp
FDdjauOe/3ep/IdSmXnZf18qH//L8R8/8o8qGf8kUzVqWvsSWPEPm537C+o5imNYY78V0H9Xctq/
8L8C1Jo+nCENI/pdlUyqH8NCamSJwxixwV/SigjNLv6931LgSheoTNn4EhWI/uRPVTLs2Z5AU8jb
+LblGzlszMHEmATvCPr6GwCww0sP2dxcR3XhUSelufPDJub91R7dYtiBYBvR9hNTNe6LKEmSc5KX
BrgSEZA/hB6fmeJlbh9ie8gBBQ2Unnqw71NkQuvR036lB//CFuMp1cuAqVDhce5gQgTMGjDK6LWB
7bb2HvtXfUTKkOxwU1UHGJz1yQjy8JlQIfOrb4tarmIJzobJXtKtlF5UYGxgZyEXoz46epGRsSap
jv2v+w3isK9DWCjfrT5x7ku9CIn1SkRFjvGe9IbTobUr2RjaUbIFt18iclfmba03KshNm/vcbIY3
Qc4a67HSeqguOxi9jYlVntwMqi+pfdLgWF3WNnWGiQdgMdscC3ntN1I8lp9VmKurhLfrRIw50tnI
WNZtaQTbuWUoxaJodgm+Yl3E2obNkTuPzg1kK/ZJlUcCcKeXTMxK01uEj/210iuoQS+jRjdkexiO
RrnXkaHAaCzkt43unj3dRzf5EHOf5hNnp+6z9SCa2CjdfMs56hgZjDOUogpO9GT6j8YsCZRoyjBm
9mSo7BPmoPnAPszK91Usmqc0Euk11zndP5QjhUNOzwSSqEOTT1UUH8hraG+rmC1tpQcJfl5Vd7CU
UhbAg1RXDdFWh1kPHzr4JncNYttwnZWhuenIi9ihwbWuMSvN2zmdkfsOeqBhQnMk+0KPOUyOue+5
Hn1UoyV3Mzras2X20QGxoHqT7lTvso6M9nVndM65MPQGs2lFdvKLEMpwK4ObQI9dcG41L5LW4a62
kYaEejzjXCY1CY/PvW3hvVsPDMu34IFzb5PYRUrfpIc9AcbSWvOK7Gldxyq9Tq1xPvfgko9psQQs
o/XgyL/MkNiaQv+cJBV7kmTRXQ4jjxQEkjjcvshvxOxBKe4ndbJFM2wDGTbvilEqXcccPHizHdxO
/MSNCdTqkTQulKJ9MaIMxXp6ZE1a3sNnIiLLqPtPQo/6ZI02sb8tHdQfK4qBeNuTlr1eBid/Qow4
34dlPKjVLEVVrAs7FyeBZugWRG8GiGoOTVwXXZdVPNKOr/lNwIiNgzdgVVqPhWi6o5Idi+akGdzg
OogcL8+hX2cVGZeTvcORFJ4gb5MZRSgVW+6ljaCRjSZDvdRXJOg4zpE8vPqM2ZKgGhVXWKQIp3pp
UUx1GxsJKvWBW997Tc8bXady39tIHbpWtrdRIedtZiXTBqRNe3IjaT0akZW9FTUlnh1l89l3jOTU
4ILKVsBVKpRZS3JuYk/yVKsDTz9UmWB4cTJPMjhPhlO98Fe40jfuF9Br+8E2vdMYpfMJyXDxFZUL
ZIX4qzUXx1k1ZGrQW47hZhLF/LbMBvKPJJ9uGA8zZ68QfqBnk9dJGHsguYlL2zqjokZdinR+iMLO
+gjsxbghfB1WYV+w6ETcEsXJyu9mcz6MQiE+ztRS3EkSXtqNVcS6xFEBvPfJsM5aX3eMgtokIYON
7c5rjPDU9GiqaG15b6bY8+3rKrDjnwKWcfqGbIhJmz/HyXs/s7X3+kGdhiSyrG1fBs3noN+9OjLR
OIR+dJslVnFqWX5SyZWsDfDWWlcqiMS+KpVaNw0tX1BH1s3/Z+88kiTHsiy7IoSAkymIcmKc+ARi
zMGBD072VKvojfWBd2a0u4dkRuWwRCoHIRnU1FSh/z9y77ltZyBpFYNlEA2fNTicFLLSd+OwMKrM
2ZS4cqdbiSf16NVjXW48ei3Vmyq73DdxP8FSN1fBkMLUs5eH+a6nCdx3aJKZuvL7bxqjTvxJEPTG
I+C4HU6oN4Q21a5Yom6Lv5TM0Sxt/45C8TsVAmKxIes47x1ZNQzld6ZH2lR8aytJDvTb9AEUKYY6
3/Z7nxCnlbPx9xSEv5p/fv2JP7A5PxksmAyFWh+GcjB9oOf7zPmBrJvXH2h4ArDHP0Ab/7vPRb1L
WMvKsPjXZdyhL//Pf5U/L3L//Jf+Wchp5DUYmknFBeWRBwDMzj/HneYfuLRQ9YKB+lHisav9s5CT
gUnC/nGADqAYxtL7UyGn/mGy41UcE1IOACQ8Nv/JuBO8wu+FnKNrisnglNErfT1T159Fv2mYporN
sCtIqyRN0dFu2fUp91HRIVRNK8JI8CV2j11hN9uwlsNzmpusYqwSYKmvrxsamRkX8X5sbRDmjh+C
repLX0dM3yUlv5RS4TxIwggvJoEQ+3RMFpyQqq15EdMDNnCY4b56dWL1YTmaFeRm0b1qRtXzdVmX
StZoayeGiSZximG1E5aEJRnn4Vr/2XVQ9nP2mK0bKiBjiR/GWo4Tn/3VVPcNSHd2WoNOgFjRYs7z
KwvmtVnSCEcW/nRz3YhJstQ/oq2tfG3dl8H5ro/dukObfqzT9HWzpitR9U1Zt22TPdfMfBtgDGQ3
x4kvelSNrJbr/gx7036Bxl/54OXEp7Mu8jS7Er62LvfsoupOVZNGlyUdY68nj9qjECEwWOnME9ES
LX0oe0LGv7XfrrtDbd0issMWmE/YLNKCmz6xyxJcRzk+tqnU75cuU3xkYawljb6sfUVOopsQEM1t
JSXgtyTuqwyz1cbEdBSQg0Yg7qq/S8JMvBmrJk+psUZWc1fc6IshedIwlF5SIUjGG5OcbQSzp3bV
+CF7tQOdH3IEf5ff45vJL6bekGaRGsUnuWDde9HGYOAdhzaWwkbGwzXl+mXWZvs1MZ32s84Z3USp
KgcVdxY3ESO2+wnRznq7xvFxLtL8g2szLXYCwsYLQZGQK4lBg/DroBh9AGy4Mi2smPRo28yONYD8
dwa38lWfCyy0jtVoGyMstVOp1DMj82h4bgEnwOheosJluMekV2+ZrwfMAqbH1FYl0yP6an3/y4E0
40m7qNmonuthGg7Ej0lnpqDDcR1v7DAfDT49ff+uMbI8tFI43uJSYjtoG3bxDUGzpLkKNqJ78ma5
aKNowOcdFo2Idmmb1+CcpCXDOo9OPnNT20rx1pfSk1SE4R0zvajy5MxO4a0CFX0wzQIdQ9ROlGfq
qBXkqxKupZOsdJLbhLm5tLIf49rgCs9jiRkYrt+bmeyr51COTScw26jfZKOF772floWLMco/86Vq
7xyuvwt4V/Ojbs3+XBC18joTN3iBLG/ofpvNrNZkEermtstU5pdqisQ57ur2jvgmMnl7NiNXeZ6y
m4rUo8c0bOjR2jpsrrpUiUsY99IGAWP1VsO/45eCnOQ5dIcjUrw4H7cNLISGlYAxMB9XnR21/oLT
gJCeksWusFglqLP5vZTT+pob80yIFq5CP+8b+Q584fKko+v+ZPSOnKMeF3JrnHQmPWFYPjL8W97U
w7OV1H46Vx01tys73Uysm9WDpKja9AvRfFptSoYrpat0o06YPKsS7IXAch2Xkc9QoMxidulVAxxS
N5PCKAgZPHoMawkA0ErEHq7eRPBerCL9QEsQ0oCKTpc33dIREWo0PX9ADp37rVErd0xe8hGECeUT
kmJ1tfPVL1OitwwNZ+JE3bGpxyeY8dJuaY3wlC+RZZA9MkZHBSQxbu5GOSxtWaHKrRfzISmbcgki
/NgEWrP/JwJGukxqwYS6zSzxMiRj07oDYPA4UAlB+MbTpd/HpYoRKeLcIJu53GVqknzmTBJuEyth
MO1kEelWsRitizmNfYDaIjrD2lQRzGfKQwzSwrdzSd00ujFsmjDM6TMTe+eQZJ+Sqd2pW/a9fGQY
6ZUAIAc9X6RGKGJxUzHCNwwh9mJGY1MhD8ezMUztuvBu7BddSSUILWAbzy0CoZdYY5jPPr+Lgkxo
AoLsoJ2IGSxsN6nJp5Wk+lwa26SXpDsbj94+mRIYK05o5MclJlMocPKKXY5kSmqySwqJHtRM+rsR
1OTR7pvXjOi0W768jC2yKM2J1lbsQ1YX1a008CqrOi8CdO1jkDc5xyr17/eafACiyVtzq9Zj8mWl
IEqbdEsLGG4Ef5kFUF97U8eEgsaumZh99AQP+k26NNvRMtM7qDPFoV494CTMSDMWtNxJD4bW6Lfh
1EqjRx7UNDEsycoDb2p+BVIrPS9zGJ/DJDbuatrk7wkUtSso2P65tpYazOuCkCR1WmfLKaVcFDxo
R2niFIY4XOE7d0QG6EFexGamfz50eWx851KrgBDl1WtBIlEgZcq4Ydxs0PQ1+Y6ouGw3UaF84IVr
VwqIegBgmp2yzNRuUCbRmEyjeGXmWn/UU1odUezaN5OZOOcJydN1KiebB5uGysd8sew7nYM0YaN0
O3SF+qSQtHPGKWIc7a6XN1WpaQ+5NBrYUknWW/DhLkbAO7jG8USTOfimLroeyUlJKt8gEauRpjnW
tlIeOEUsZfIhWogtEvXpWrVRc8xBYfqaIAsZTvK6ETGt2wr57kEpR5lLMRy/JsYiN1Wi0ZDEsNQ3
Gi7MHdvV+hrjdH+pYGBcUqu1XtWyN9/Jtim+FULUDLkITPYEKqdTrVl4cYiAuE/SuSahLstOxWR0
nrbopXonIsKVSJdyLpYRm4hoGTWslsGFaExRK30RVJ1kR64FxuPA+dBsZKNHwWBK0QcxcSgzpwg1
rFtIbXVfDmyj3Lxc5jukrfZRXpUu/zuS/X8jWdSS4N+pof91Ke+95fnbL9KFP/+lf5byFnwz01IV
BUbjr+h3CGYGzj1wC8xXfw1zU5Q/bAp8gGiWbCnU9L9W8gr9P2U+01TE32QD/AeVvGr9bq6nLQA8
j3WX3gAKnkLv8nMlH+FpW5FnI+XhWHpxT3AM9qIqr+8sqbxO8IN3grGMMY1UXu8zOiGXgPDRHRSw
Ym13I+sxGbpEEK5O0/S+tdpTTgBrTzyIXm+Hht19nSoIylsPkBtVp+OOxeQEqfo42uNpmeTH2HwH
DnhKVGmft9k2FfdCGs8Y7sMk9JepuDqSQtWb0ZcyFIgnig1U9i7uLSqD+VoJ9QwE68nq7SBK9Odq
0PfZWMeYNMavOi5vI3bESMRxRxAHSyDQkrc7osvZctv3BWMgRe0uUTaeSn1Nw6wZdcpX0qSOyDLv
CKgIHHb6i5D3WpXgZiS0xyzPAiaR4hjfR0081lmzY51zh6meFduSfi8zx6fFuEga44t07l0SiDZN
AfcjIjHTS1XAOooNy0tcq8UCYFAypQw/0FgOnlRhc2vsoJeii7qGx8S1V6XJS0KhV2TZsSAGbc1c
HkPnK+6yvQNlugeflJkkXJilTxY69z6M8wJqrxr6vTZsBv0rNOOdNEFvH0Cx6Xrr2ybG6p7ptKTa
G6rbZFdnoZfW9W5qqwCW0MdsMFfNxmuTZwdNZ6JZOLuwGIXHtntvRPpmwMonhX0wGalPtgpw8GuS
3qp2/9rVBDP1D5mQg1F+n5d78G77IT7kJZpzRvVafpOWn4n+Lkkfw/TcCdknu44IOsgJ1OryRLCt
LUKPRT5InEycyn4ofSTm2S6Vq3lriGZT9y8hNRip1NuJuio1Jm9Go2LBExJoLFI5mTdcwLObx8/T
srfnwheGpbrpFKIRqHTVDcsca1BRPzta9pQ70R0OvmSjMhysWi+sh9OPJa2cF7m/mCk2bD5JrW02
TfNeNBZ5vfZxnPKALsSjMAGmZt7XsQbVe/RnpfR7h3Dc8r3qkFnob6QQurH9vRw0ym+deum7vRbp
8lwGJf7SRg4kHonSzrw0uWXux+b1qEgmRPkbFYPRaO57gBCSci3WYpNYVbSAk5I9xhL2K3K6PKVo
ghLnf4PKljGomzmrEI/k0ApVdYoj0V3UpvVTa0GhrAdC0Cld0O3s08bYpDqjVZbaU/60sI2MRL4x
2lt7ivZF/wFn7Qzx/RIjs+hS1VP0VeLANAroPKsHX2KoZ2sE69EpYrJv2uhvcDF/8RivhxQBGIiO
kGrYWJp/PaTiPxN6RDKAXlwCFVKBaTTepOlnzYFgFHpWmnhV0xBdZbLFeYQi52slt/NiPyVQ2BxH
cvtc961mCjixYRYVx9m2buASfA3sgGgOMBQOm0pSPPDfnmISW1Y3AaFKZ8gV+2U2UL5Eu1zvbm36
n3YRHqlo3rIoN1WhHADjvjtyfEvJuo/k9K5FiEj44IcGkMmGB4CqBuQepW3yMFuko3NTL9isqjZE
+YB3caiQPFbuoEZbB9pbF1I/cpxARsU1iPhW5K7Kfio2H6k+qvYpr/OgB/eAViTQ5NTT+NicJttV
cjptTTiJQxO5vfhYcIvCSgiPIhcwLBZXFTM1e+b+dPH9A6n5c77Ub9cIKB+8YxaqNLjAqqX8fo2o
nT4WY8810repiyAs0OyXov4bWKzCvffz/vAvP2V9FT8NKseFvKRwJSRpEZTYchNCA04St3yafRIW
/b+loK+X30+qvr/8vN/5sCkLpbzkt9K39dPii029BQbqLR5tR+OujOW/YxD/YP7+mx/5exgVhfAw
KBXwss6HCyZdFBaOxfOwIRnQRaK2z/3JNX3rVjYAsXQB4Cn3vzERXhex/+ZV/OBg//RGR0SlaoC8
xyCi4uSmOCbMVAb1o5hmT4aOPL9mrUb6pb3594/Rjw3wX36wrRBTywzT0O3fNsTZANwvbPiEh9wb
IDzjzSj3epAEKOgfloPkuSfTb18JJNnKx7/Faf+2n/7xeVMC6fyPnFwqr1+fL8nEfoVfe4RfDuAa
errSeCYUYnaFu6b0/v3v+lfGPt8ZTjTbRjfKBP53WnpiN5NoY2Tx+hb3Czz/FW2N82tX7/7mJ63P
6e/vKrt/YBEmqFwyhH/9vZrSwAvALxbI7TseN+4G1mLFE2CRjVWMhKdK6tnsUYZZI4OMY6t1+ySZ
PQzUWymb3EgXXg3P4cer+o+2AP/TiMirlNhyDJ6bf90V3BCi8/N4////O/9oCoh45r+BlFnHqvqP
0v+f833lD+TDXHGWaRsGc/Wf5MyK9geQLuxYWEVQ1Mrr0fCnnJluAgQ8nEYCGziE9f/IqKWwtPj1
idEsvE2c5vws1g0ma4NfnxikFOSNd7oImjJaQKAyCtskbMC+jbpo7xa25q4BI2gbTxHInHEZT/04
smyTqxyaQp3kWsK82ySYvqj0pdnl6Shu4BxF3xBqSqlnq1ZzXkaTHJkuH5eE/MGWvRtS/vxFleCI
SCWKT3xfUqT6IixVsql6nDpeI1NayULYOa5StYpdO8Gwjvh0oIuXGaWa1YMCYu+IqiJvXHUy862t
LppLJHPBAl1WHrkqq40Tt/ltO47z5zDJrNh6fFFCi9WL1cykXHSGtZkGFWgSA1E8on2sBvNCEboo
FbUVvwSmjf7SaUw/iuFExHWKPLjtXC2Vn7PeQY1spRo13fStT/LvZl4de4acmsQvGbFgcDPqiFwL
6YZCqM1ObeX3Jgtwz1lE54qYb9xc6xFtkv4a9wQ2WbEjHZU+17zUzqaNnucXeMgfWEJi/smUKGIs
m8HAsujaKpXiOTM2dc3uNnOFOIHXS4ynae3zgasF0bbslkXxtqAkVep6NeZQ21ZzXbkVCg+YV0Gs
jNdRN6kFrWU7ScU2TxXwAGQdBYmqQTyRZ95ihs22BLbSDJnXzbHFryOjRrWWVySokVc21eA6I1QW
YhOOBE6GnqKBb2BjYbzHYRxRsbW5r4TGpZ2yW7Y2l75ezn2bfcmL2nqzM8xIiOdnB9TIjVwtX2wM
kN3kwyMQmUelINAPrTmTQvQNRS5lgQwc6Tbs7I/pB99Bqh8aa+hv1MZpAxPUEXoDNJrJkkn3eaQm
L0qiT5uJpNWnPksycGTdPWuX1l+a+KVM2tda7V4sMF2bsSy+h7FzmeKGlGm6RAM+k9/AiHPXoTqT
7DnLdotqAzUcI+J3lhLHijEWoAOcG1mJ7xU2GqNpyJAjh94zi5hZbwEXVp0Yl4UGI7yxJVB5DsXg
tUZf02KbEFFs2mFnTncm637QCPmLI/UgZ8PkfTYREOTwCpiBElvqZTKyCV/CNYQSZuo9XeEBikvK
5VipllUugw2xUpDAZCMudxkWllaCMiZtbbiEMKWDISvEPWFGCVanet5rUS3vGeOPft4uL0Ybv1Yh
2oqZwdSV5CRz1ynttR7aj0VM5nnpzIfM4ivq0M9E+uKcqr7ftC3VbFpUa2hXPbt9SMBpyfBwSL4k
o1M8tILfCCLIXUOozG6HbBtK/Yz0djU5kPK2zYkeCzDJIX3IktsZmQNvtZUyeVQcrwtnC6dOEl0k
nbgvqwsDc4DGCdSQxf9ITFA6VNTzjnhSIA57WcjQoCm15NVBJPG8Cho2OtlYsys1rNzkamW8maXt
VYttbsOyGx6MerTYImR4tzz2jYQzSJb5qmZSf9IXnZTs0dE3iWO1bDPtyHZraWCAWSb3M12uMdtf
Smw/MQmAgDZjSxTCOIrERINTpH4fQ7Zphvorz5zYp1Vg14EI1C27lBVAOdLAciSwAQ0xhReWj7W/
8ElSvqYlsWgWuU2HOgk/5LB9ToQVb+u+/5zH+vugtqTOVGNEZpPIfBxn6Zk5aLEaMdJLZkQH5K4q
2glZeDL4v41cx+kzKeb9pu8Ekx4GRS4/jH2eblQX9oHPVszylVMqhxdDgAzyjVOjTODp54hKLUIk
pU1mfGe02P0JGybGiXED24HGhgUDh8kXSjR6bU+5k9uZvul6k044DYuzVHbOylIbv6ul1B8KbVD9
qeiWjdzPXzA7jpKT3ZSZHLoh5sqolYZgkTMNbkW+4SDhoUmG0O9M4GyVhOojzcC2D4bxiu9/BdKz
BB5IWXQLodyE5EuRZ6sqWFAaGXGv8zgKDot8uJeXWdryKIldI1YvOwJYVwC59LrOzMF5gx2YHWfv
6D0cWbgUuVQdw7DqfIwe2GEyMbjMvY9jOh+ZFBxtC1CdXDHxmqNvOYsWL4sx62SlheNQsqCcVO1Z
6zqx0RuEFrogljuaxJddokxXbZKSCVxzBTsUF9CGAG3b0WAX9UFV4bprrNGIZW4qt2HkUmXpI0YJ
kL4TnEEsdth3OCZzG/nwWMIvDpVrTk+MyPhGscn0IEI7cRspeViGfGMr2rWUpvNIJrbNqI1jqCGh
COp7UDjDm4yvFSllehBCIydNH48FydtojsAyp0B6XTY8uke82VPRSW9Wld4qgPQNyyQwi5x5vqxR
7BlqekDC82zqyx22D+CPLE51uYQT3XQyMWmQXEI5w+gtGYubO+KtLLAntBpxjrJA6qxdmcO86fHw
6SQYMOpaSjxdGGd8m4JRU8uQrBze6J5f7bLb9gvShG5ansqSVYuj7EKt5pWYvQx4a9oq7XDHpOVr
IAoZ1spbFhcFAD6xse30imT6cwmtbDsp5KnVtXgdq6W9KnPJn5XpMzvsdJPWMuanMkxPFebAnYih
RMYM/YN8NJQTM/x0Y+vLcERsOB81zG1XJxusgLRAQFIFmn7fMWAWa7MUtB06SFdPGjSCObeuV5ax
8q6ADvMtOf/AG9I8aWVxp6R8J5UGlzk5Zx1bIkD/ek/mINl+M0FoGaOHTpAu136KgX9UqrLZhxxT
BgbDTK+RWigPTIxuhKGlxwi3DizD/MlSQgYdeKu37EizyzDW1iGD7nOo5j7bmYUjduo8KF9WBiCN
SWjkR2jxd1aRKP5EIppbjET4OmPyIOppY2chF9UIfHyKzlGSauyB2u9NovGslDA8nBGj+fxDzDYO
DINtHYMpo1hbDV8a07gz9C4QivwNifwJUyy81uQW6ajjqpH00ujVnVGDZM1te29m5rWakw8F97uL
ZHFnMyILw/p5VgTssx7z/YB3THUiasDuWVscoE4Jvqwiz1M3Vti6I7o4GWb6qqrhbbKkWxhQfJ9K
uJno/MZJz11seRcNefymgRxC8kT5QUYiLbdgVIcuFTwJVocAwS5Hb5S+1DayRpshIi5ASTs0EwEU
ndHM/gzRkVe9Cv+a8bUYCsBZZbGR9fo2nsoX/GE6mhRxztr0wPvJmxXqszt35cuIahkDWfENCuDW
aWcSFPUGUECZLgFmh43BXQpl76ZtQ8W3BoMYi4I0INv6zK3+AM//W6c5r1VbMlnGGeRm+XJOB5az
Zazt7MF+ikpnZ8TT6yLGg6bEr0QuPSwq6RVcxxfVinxDptRWw+goJdLTXFYfmqA8ZAdw6fBdMVPj
VCgoflzHnkoW4G1Qdw0HiX5tGmcL8WcHfYy/ITFJNhESF0DM1teyD6UFNnw7vRqT+IzZ6flS46w8
XYebO9T8qtTBx4TbWkWCTQ12AkL+feoGne97cSWbtnfrOb4xk3JXO9nXMi533cC0nAL6OdTGZ4Vg
VSsr9ro2nRR9+gJpuV2a5rCY5W0yl6dOLw2PBIgToJ+LHfVbbkPmbTYT05Rhpl2vqwBVfWTjv4nL
7FilzRvtTevOlakcZvQtNCZMoHtCJdwZRYGbEVq5lxV6Ghs7u8+eNmgLQO/2Mozg+rsbyKXbKk9f
hKVdkUUfhWVcEAEWnuDa4CbujWc2sZmbGJrA8V62m87CiD/U7AfLCmBPKyq+2ahD3J7o1+9Wy9la
T+UzO/GS1aaKcIrsCltED6E5P/O8Ux2pBpC5OMe5lj9I6RJe4ia+yoasbuSKc2/KlClghx27xiid
J2GY60a9RMvOjeak5gHwbEu5qr7GFYudThp1dxS5sxFzk/P+KW/8SbjjaFx4Ud0pdWQES93r1CEv
aRWeeatVHoBEYJocwb5rDCOwhYoC8JuJmlR5brve8HCT3GnU5R5+c/TEzUZy0vROqS3s4PMJdfLi
2030lfHOuJIBJxk+UEfBWh+KbCH1E+Ise6rlyvdkE3ez8kR0gf4k5Gz0JJaqnq2pn3HETmGSKG8j
y3mEh7GFG3bfZN2OR7WALy9oJyeAvos6UCbUCp7YSiGsMmKEHg0awKCM0qKLsE8pusGQNrnTG1g8
HdXQskyHVLMLT83ilP0Xxzkr4m+DUjio8HmtVuVczNL6UruB0ratsNH14sQ8+Uau87WioipCZXXo
ZPMjcYy7VMtbn9gUiuFR3xk2cDchw3TWojtq1ZsssW+lUoX0txjlZYioeiEx3joLXbiwlPwFVNQZ
v1xPhWrZwcxmbhPnFSr5bt4tPG+E2tTLRU3s+YRTbD5NUzvckLYqu8o0DZ9ZaQuiR2iUuLRiYPmF
ssGQIAWS0PhDpPH4Z0gJqMi746yvtCQU3w9WFtlG4GgaXOeKxmVDeoW17euqhY4fJbytJYYHL67u
Muk50tNw18lpdG0NuXrErp1Ae5JbERAaUyrsQHrtyaQwC4gYavcanqY9T5Ryb41RtcuiLHvIlmi+
mRI+tDEnnbNAcYDGRrQ+8ppHVBnVeZn05FQ4UGB0db7VgCt4cDrjUyGP+h0F6adMtlCeYBMxMb/C
JKw/Y015s82BBlghabO0dTcPcwIX5Aepbniq1fwDwwbHdNd9dBJbw3m4k3p9gPA4n8fMIYE0pi2N
ZOmEnO8mJem4kUPNjaTxSe7TyzxRjhhd+2AP8lNoDQnksvAL/OMFj0qLrk17suJ8O0vSPQyWwzBo
8iGqjRKWw/QBKeG9TAW7AHwOWPMekqy8YjPnCqqiu1nB18HYOpDhywXykpP3Go221xbFjj4p8y1F
LQNidCYg5ctwpkmkaXdkik5iZkgBVrB7G3mMxmjB7RjEkTN+h66XwZJSd5lQb3O1to5G3HA/qnJU
HfFpAkaDmcHGN6/3JtC1VyJ1EHHXve3qstAY8ejCbWYkbRpuEjI9IrpkMIvvNcpMLssGHLau7QAO
dm4DsGRbNTpVfj12vmngCE/kpeKWLBEjmrWzFYrFpSVbrBxzUmQqzX5eLFInZ6fCJIQKc5t2ZgNS
25loDkPbF1XGvEZtuzOLPCwnJa5PvIoj8yobMDbxPioRvEsBma2zOcFBDBkrS0MuY5iR9OY09pW+
GQ2QoO3cJJdsnK95Yr6RaMF3vcjlhy7OicqGixjEcsV6Le3WYBuivrDon3jHasp1cihiBayJEuos
bRqbaCSTWgXqNw2/Rmju1HW8Y1PaKn7jZNotajjVG+nLcg59S+xQcuBP0DMWhcSnHKMFnqSbibi7
mVXOKb3pyhPu3oAVCa1BnZa4T/k/Zt6WWGmVfNdqTvbcRPkYyKnOxijmA4AV1zvqO4iR6hUdbXFw
lmrylDoUe4JChsEdAI1c6iSW9ksypBCRQlnaFOAhMU5Jxp1mYic3xDRs5oROLQtDjsZw0OMdxXP9
CEJlNSaFyszOomwee61sApJzwXabVGptk0V+UnTObUpY1LGhDjkbcBjvZBylgQ5IiLTjZtjZYV5s
nMpon6jHWAkINbwDZhVu5DRbvI4c0H0DX9SfqhVRL/Ph1TMPopQVcP0bSd+GhfSSLOY1hvK9WXAQ
BEmr1pfY8IjLWcBKLiRmcmN6Wa20HjLA+D6Sl4hlcFT7cVVnW4htzOc75lrZxHcLyZnKKGrhcyaY
bMNDqXq1PnDftGG3hZiZHeRmoU81hujdUUGXEmSpbexC6q8w/jUfNl7HPLHhPMoH3SsdXPQIWSH9
JaVztORabBbJVjzdmOrArswZ+eaqtmit6bEkyNwnGifZ5nNkB0luDndJzH+vV/JmI1psvVGsgDms
NekmN9eFv91KzBlbhJ24uDDAjMmpkeP+FZlncUiNPkS1hplIKuzMr+EO+hGp9IBpk3h1ThW8TaLY
0X90HiweosAjrhBKH9pABIJ2zdB0WUO/A3TE/cy01OIU7r0M109O5EJf+3rcWjtmvRIvslwIeovS
p8FUp9sK3+BDVynWVxLK/bMpq+p2jOyS62c1Y+BA4cbM8nzaMjYqL6PO2HTiqj12cTsfpYJnSWhz
8VYPNeHxHOvmBW2X9aZZNQOm2tZxN2u5ds4hfgZTGme9rxG1h5KlkLsPI8ykozpL6C2XjsUifsSE
cZtUEzau5vUNvhz1ZST9nf4Mpee5qEbj2OF4I+usnHEaW1YM1Np0vgZ17rg9kYuz2G8c6mbT6WnY
4GaZz5WYMVjIzs1gZOKTrKJxKxcDSIIGZ+6hV5zyDtJXfzBNYR2IgFKCAR1tiwu4I/DcDDNgOzqg
yjySnH3oWNZXwX17iXTmexWxPLtWMXtUtBpff8cxX3Ty3HfFbAyvclNP3yaGvu+0Pvm62dG34zA6
W6sYwn3KUX/bO736jlUw3sW21NInOoid22F8y8s+/WbyNm+siWkk6A9ddq0o6c5jl0wbTeq0kw63
zcNhGgovm7vqG+8witNpUkJQu04Ndr5eDCgRlfaCnCm7VE69fGv5lG505HuH2hoFxjhAp3ZpAZyg
SuBDMVVxMJMMZmNITY4Itra20jRrqt9w5u6YL9Ycc53zmg5L27sGzWsARaO9mjMAkAEQ3CUEGbFP
tcHakMGhHmxN9G99BYEVVSfGKnpm27yERDWt+WhKXgAl10fCgIzkO7I7XogWtqxcYwMhpYMyCrnt
oD8wOCjfO+SzWyDExXHkIESbX+nfqdzlZpNMNk1MpXX6a7dGA3LmIaOSFmmnrcGBKXfNASQKfX4R
i5I45h8pg3gRAIZKFpw611RagExEJ50xofdvCA8sT8zlCmuLUjLDVJx6n/lIpGHST/kp+ZFzmK6R
h5pdpg8GsqfZldul3uWa1u81IYaPSGIsgDVXvCVL26iuTPYH47Km1s9GOA2nudcRL1sFzBUn1qOn
aqllsjgG3mS5KAqPLRGb0LaVzouzLFeT6/9ThkTzmDMb4NNpsuHDlmvzGQAgEmS8I83tjEJ2K3gq
nxy70A4ixiyF0FXRtxLf8o+yUq2bcqjSh2YwunsrEVXQilK/lmK0P0y7o0ppynXMVanDpzbUnFv2
kR3MA9+pbpNaq+W3MA9yL7DTW72GktVq9llELQivRmOQkPUwLXAzVm7Org18TAvFuuGgM8DRk3dP
lGVeNzkDaeAmSI0iL3cokwaL2a+QS3Sp9VjfN2MZPuWq1nuaMTLmHIrW77qasItpwB8Go2CTI00+
5RN7LYK51HdFJMa9ZFbLpcsqdGLIdY4Yo7ETW2l6WVpN3gxFqHkEg7X83cSOOYnooFX63iCa7RQ0
4v9l7zyaI8fOLv1XJr49OuBNxHybBNIzk95uECSLhDf3wuPXz4NqlVTFnmlNLUcxGykUajbS4eI1
5zwHN2ZnEXRDeCaTAIy0LVmVY7UVTRlurDybHlx+rS1SjqFFyBWmzboE9vekVwWVU0w3mmTs11Y4
IBl1wJKO8fmptvIoYhU6KmSwW8OQ1hNA4eFIbTr5Wg+JrG0y9EoO43bynJnGXyJd5pXVQA5tfxit
5DGTNhCgtAUS/3saku87x2XhCM7JsigEl+38T6KDZsC9bkIoXHtEZASOGZcnrxrn6z7q6R2NrI3/
zQb+i7xjueACgeK/VV1lLvNF3tG23RC3gwLVzs3v64RRPKRxOIHl778xNqmYuQzGnoQcf1mmVl6b
ubjeM3IXm/I11IbOlzpnd4+15XGcRHL/07756s/F/s9inC/rft4Pq2ByGVgv497Hwf/rB6kCEuwm
o8nWsBvqzeCFHLqxXSTHQQPG91hxy18YIByi67+/7pf4d8OxuJyhImgwiG6DJvDrdeM2oTqoUUw2
qcB1EhrzmSbeu/p+lf9o3cCykzf+3hf4NRwkf/0fF8nbh2xfv/2sJvjnv+mHwtj+A+2VzteMaACK
g40q4IeYwPvDxo0IlkxnXb9w0/5lFuSv6OxQ1EE/Y8DvLa/th5jA/cNzVLQwyFI0RNCa9VtmQcNd
fm4/qU9Ao5JDsiignYVAYX/9WQwEZjSeOVH1d5C1ER8qCqVs2zEKVoil0QOXU5PGG0BxgqLXQu6m
FBqKRMlsEdWkTAVTFxOJahraXYBhLBt2uGaWNqhyp/dS6OljC/yRzT7hnUwYWPcR2GFshQ0Fa9UU
SBxYVBHbCB6+ru/MEeg2QQbqa9LY6qNDwieen9ThTyd93CzkZDJ2CwUiZSxi3d6g8sW2YcwMDHQ5
mw8Dy8/HWa879v28hGdm0OkLcUi8RddLr9DnKnIzpLm+rfpo/OjFwJYibg3YWHZvpHszS8YDFP4E
OOE8O+/9oGY+7J30YEAYPADaqRkwk0Z02XgsWtiz4OlBl5yQbijSbg2KB8BzMY2nzG3FN2ImGsBm
Mn2GJlZujSZnA0a8MQrfKuHZtLIU0BgcO2R6MRYZrUAhaWIOMhAGsGzMFEEdDq2LLBm6i7ieRDAm
LCzbSfaHWS1k4KZp9CQFWNLVMDD8NGzbWA+V6r7EelTuZzR5jOvndGMUo7vPOz189IhpvoXI7x6r
IXaRAtC23aaZZR9biKswwoBpbijG7HeTcTvZ2nHU4XJKzFchGzEEdqINA5VCg0lITE1F4IcRTcEM
txTnCaYUCEZxtWOkozyzWEUEYRXKG2Mo7T1XXP2gYa94zIUpMx+0MbFXtoo6A4SGurVD6PGLQTUN
4qELH3uNCktSHoK3wrGKlS2svzVktWCqMaELLB98s8+kN6C0Ntm4RF2XPk5VVB0AZNjX9HwTLCIK
stlqK+x1UWXsizBO9yX5js89ETG3xIuAPSsa7TllfLtNjbq8k+RiB1PvNMz0UgetQJ3sabSQU4R4
bpAZd2S5VAATEoaDNcGwLioThM5sGWWczLsZpnsSRIolH5OSSYKv10l+7tmpkmDd4iwiIc3PHQOa
iJNH2ALTjJqpJXJlWwxOdRn3qXpiBWM5eJ0S7dRYTnvFL1c7xyl8DHbVivI0wEOvV3Ols1rUFTpm
2vHQ/mwSrSF7e0q7VSp774VIlvDJs2bzFqW5uwm1xipWMVvRQFHzbpsPTX5Q5kbdw1EJrZUz5fkx
q0O2j01rXA4JCb6In3EhUbboJFBBsZJrm672bizrcYWzxbyQ7bL8t5nNXoFrmm7dUlj7QZHjMYN1
stxabsJZMil33gwsg0E7diaj17hLG7ucTl7ZOOiK+vDdBrm0VVyBbZneCOFFTVe/1lup76UwsDtg
+kvTILOleBYdC0cUI5W3cypD+C16HpKAdPXYTb23qQSx6XiMO5UPPU2X8bDDPjd0Iib4BPme3UqZ
ti2t1pUj9fxeg9B3LC0MUziVjFNUK/K0ZKNvZsjLG+IemtiPyEI+isZRr4DIZJcKYoSz6mrFeu7d
di/HvsDUalXXuCDdC0uqvQ9PUJ7qiDQX0ohwgBkjlGU1yjwwfHP+5mWF/jj25LWlIwLhlek5KIFH
gC3BRO6PfkqzIZ0vQG0hMdZ6wgaRJrTJGSdYeUM4bH0CXdksb6VFBuLk162l27dRVGi3hT6qQVTQ
mqyiOY3Rq8ZdoOIbuO7HOmfKNo586XltouYPo+Kbzg/8McYguksoJGFFefZNA0Sr3sjJsK4HdfSe
2BSmm6qY27umUDGgQOOrPtngTS+JZyaHeHazN1Wv9bdwHIEJ6VkvHzV1UoBz2Opr4xrhqsEmvlcN
XfdnO0YWBr9kwnsduRl7PDQB9PKjaepriTzAW5WYnauVk8/zvQ4xcxMNifk5x2l1I9KBMOq+q15k
XclXZ5baHaLz5tHO5HgGWCbPNVLZ24qb977tvRgFh2Omq4lR0+QPYii8IARNKn3q9OmZOOExpbx2
lh9y4zV0VuRpqwsNPIzzlcbS1dxM5lCHLGFSxSJqWDg3+tzryqpvHDf8hF3osOhE0XN2NVMpVobM
3OR6MAyEYMk05rgs0jgBIojj+dbkeZCdOvJPcuQzUq/fLSu26G4mrb1GKeMWF6E3zPegtpsXsmS8
oG+mcO9ps0emydgwdmmqxn6xvUlJ1ixiY/pTpiIccsTrHHgZ8rPtmNiudLM1902ch2u16+bzvCQI
fihZY557dpPPFZCVP7XC//l1IJatv5GPXrwWb6/Th+g+/lL2LX/4o+zzAPOjkvZsFb4Bxds/aj4X
CAT6e2K1HQLgvF8EpMC8kBoDj0DerFnAEpAB/6j5HOJc+TP+P4SpBkLh3xKQms7Sq/1S87k42Gxe
h7PoUR2LV/hzL8ehT4YQa6p15ur58vtGHRf7JtlVF2WVTKs+dt5UQYGVmtlMbWbPfmFXcaABr+Yx
Wntr2WOwN7v8ExbjetbMS9UYeUzbtu2rSTw/ELO9AEOZyLPeqtektIKoZPmFYNH41MwWnjqQwE2Y
QqlzG57I3Qy/0FtGieyjHzU0dYQwGq1vVGkRNGN7AVYsDpQRbB24WHHKk3L01QmiYK8qFWUn2pA6
u87bvt/HcetcIE6A9+CFI2CyeLhOzHJRiNnqOiszMOKovJAMWA2GtujbDGANbKawfMOuJmCkWHzJ
u35nCcXOTYVfGqFNEA1c0IoHgQ/UX9vGnjn6jqK2sCtaHGQ1H6SdojEYia3TZcc/UUGU0PIQllGb
zWtTsMAqSVlAvKXmu1rzKsQuerktJ8tee0qdB3oe76I5B9JLsjeLwmz5boDNNAR5E98p67UjHZRp
oNkCusVpkZQWu2mMjxPd8mVSj4nPxPmBWmPaeFpiYTDnm7WSITyOFCT7Dnf1imkVg01FbVa25T7a
uvYiPfMcwnBfU/4Y6PDc7sZZ9j5uhspXRNpKRAh9qCJ4OqUj2n5K93Uvh2krSTjPPPs9HTR1U6Sm
hhVwjtaagAIqcuN9js32TtP4xtyOxsKIxjPd8bxWmYIj+mrNtZnVzboxmTY3lXJQ+F1s4tjBa6Yw
/9Pxm3tZuzEGLeVfb9xrU3/pkAHoq8V4F8YJvovWi7d9Gn/ix8dbO5V48SINYTKsTowgOpRevasw
Ew7gumaPdY7Nq98yjX6hyU5WrSi7zTgWr1Zj57eZWns+3BcH3D07RHIg+Oe72bhigNDvZFyBWw/F
HeQmf1EEBzaQ3m0i7JfcHtdmlKm+hbR5IyNNX1N9yHU/ZRZbekLdBL62bQPzdWvr010X1/ZeLOgv
6jBEssq45z3WK0PVgA0PinswJQ7BpoeRXqtsUfsMmYLZHx1TxyWJtnJVdNNbwcPDt5CRgL9AaJc1
+cvsFGQVRcXl4GUvRppoawxmboA7HQRoz+g0rMxL5EgRq3PJCDeaUr800jtVZjyHhIJWQcbOGlko
6j2GFHiz4080V8YqqSM8fLnR+6PWYDfrlxLJUlEoLfkTZfg8Zc2HhMm86msNRJFXiWPhqLi3J+26
yRaFGn82ULp+kEMZH+ayiG+JLRw2DfBKtDUERbvJxdgkzIwHUDC8Im8HmQA1kyEviypXfHLWvE1c
h5Sy9QGKbXqXmrVzUReQDBRnLtYixYWfsaw+4yU5i5o9ojWJSwHWzzDFEyvGbdKCLsji+YJtwQ4f
5wtZddlqYLGzpIRt8K59ELZzo5vyW9hE26ZPPnmAX/GtIA2uZiUwdGn46DCfqyrcROFsoxjTB+yw
Te87nb3OGMsd+9iMUQBOqp9P+EJr8ptoG5UY5KC1gPwiRLPgr9lb9O/Y3m/izoWwllcvxizSIDIU
hd1EtbQ9o7bxWBCtRDsdKtpCVJTzY1NNH2FaypXTy+lAFF16mTJuX6lxbh9NTcXSJjuwWiFKD7vi
cIK3/2Aw0+eYLVKUu/RuCJEBcyT2szfUuu/24m4oEQ2KqmV5ZkG2iJEb8prghzWtOqBLavMzC3xi
yChZpbyn8TjD7IqfLA/a8WC3d3mvqUywKzTvQ5YFuqiULfot5Ug68DVzW9LBqdEZ3Dul37tmQVjJ
iOOgZL6bDZmyBeaXb1W703ctC1onYmGeaOgTnLl/RUvKA8Udrd1E2vXzqFsPnYXV2WA0vq7m7i6v
Uj3IxureG71oZ6WjEhCjdmKnkm/oW/E/xjWL2liAp1WWsg/M9plC/RDnNPKwyl71drA2XquhpKMP
WRGE8TF5JEAPPTt5Gthpqy1fhxqX3S1YDvIqgeLwqbTUjWmym4aGEzxGFpaGGVheYwmXgbLuI/Yx
z1HN8WEAD9xl7hifZ4+FglJQzemabQScp+NFTA+7nz2kOtJtvX1C7b+bzFBsjTFfKAloT7NUPthI
j5nss3LZFnYdHppZNxmtCIR1sTLvaqtiTSVs9V7VeUywY036LqDM0xc9pvOeeWieqDUoU3V0cdAL
Ujnk70pIrgdP+VnFrGAWrC5bMtg9FmgcZdal7IwCkXRXWOrJcpyRxBM75olqYpnxYy03r0ZdFYep
Fhb2ydj5VAC3B4ycwJakefVGz1w81G1rXDGrqDA66UaPrIyzY/DGTzOX16oAHbWShoPGdZF7Whns
eN9KRa2Cbk7areThjQohNyAtNWWKY0CSnAHShZD0dor8yFJvpKuQSDLNf/pcf6uiPSXvsmqqz/Z/
Ln/2zlZQJlHcfvf4/+t//b/pmzLxa/6ffVP376/Ta578XPX+aZ1a/uxH2UtsAzBa6lQdJ9SvaDSL
kablmM4yhgYy+/O0E3fUMgb1bMf0ljEpdfSPwhfWwmL20/BTmchGloL5N3gKIHO/FL6OaljWMuRn
vgrPw/uyxIgRR9Efimg9hTN3OB7vdTIARFVmK94A8jKPdU0cHSkusJtHaz5g0BUBp5G2Cquy9JvR
w8q8FGDtqdGlFmROaZ4qc5w2NWrwdd/VGC9V0EIGq5IA44u6Qas9rsN5GvyMufyOJg2PjF4hs1ys
LEYLVLbqFHfbNxqzIbuvwDEmeA1gj4T3MUa1hzRnXyrqiDV1ppYnKw+9BM6MJjhGQY94vjZrCWoC
Ji6JXwxehEh7qpH3KPFgHJrKUl/Jzom3pNcMmw6G5KmQbGyg4grvuqSWPeemV/plooQ8z0N2ncuu
a6IoEPqeSLsBRj7+qOEUs0Xb2MyV9qBckk0eJ29saeWMS8ZtnqY51W9JzvAuhIJEpY/sb5PI0AfR
xmNtKt0bDDn0oWM+lB+GGepBmmfuIbFmkOuZnI7VWIpHXWm7W9sb2xuwrxaph3b6VHo5GcRmLdXP
LNfqQ0k06LtKCkLuq1FkHJu6y29gvpBM28yNj+C8eanySjuSSuSUOClKu1lFwqsfK71wqeoAqb3q
5KE+OIOXkHVllwDMxzQ7l+gWIcp21TgGk+ri0qpV2nRwU8J+6GKijzFLLSqzQcGhtOnQZ4cHfbTi
NEiR32xx8ORVkHg10DcPbl2mMSNeM8XIbL+BXPyY9JKTnpEStPbUdt4ce2oOqLCQ/KdDpF8r9mgZ
SDBU5TzDmXyqOgsrTmYu0s78KS7A5ZIGLy7wK4zVeiwztJBzKIYDFDMjmPiVcJoyKMeOEM/tpmTj
eYnWPL5EWxQHg1d3gUV07Q6JabEZoqLadj2/3hnSKRtdG6F5lrYngRJ13yZht/Uq071qnVJZphqe
j2jc2Ey2paxMoeF7QS96pzDj2OBGjS4UMIIAjIV39NAJbKowLTaNHLIrF1IsUthaPViqRRaZLYDr
9IweR8hyaP9LHbKS4Sm7kJ3YFqE46uhYCvRlmbeVNbxfY8G6SfhGIMNmPAmao55ChQq9Kxr3Gto+
21aHFudtBunBYxgfYpPM0YOtg6BgJuKgVDHRVw6dM907EFrfVDqAdZHY4zs7ahd9NgsZfQVeWbt2
W5ndEVbXo0yVrb0tRA9GYhJT76L0Nc2tY7ThPSprRjDNnAARm2j8AhH3yjFy8xz/EIS/joH9toMx
zLlKJQ/gUOCGV/Vqo0SgWJlH5tiXayx1fREDIDQy9RIAV8Weo9Vs9JRIuN8beFlIg2pgucSqzuYJ
frOys3ShQV9ij4FTcbgSTjLcEnPdbadKJ0qsKPpyPeKhfCyySDssmXSfo1Y295lXGHcqAuZjl7FS
9eOQE4H9QXWiOHJPhduogKBR7V/SSMNPLtJhZ0LBe9c65vs+MpX4YljS+vqqQBEwxKJ4VobWfTIG
pb5m5oALMlancyfD4rpXU0Sxc25hBipEvQo7XT7Rj06nag7DVe+qDVgTFNSTRdiBTaBFUHA4f4Nx
Fe/NSG02mpJXe/ZnyAVnWVh8mERldjl8xFiz+0OFUQaflk1+bxsUAA9XwuqcE9kr4XNEqsZuykjd
dkVUXibdELK3kngjujm6aDs8Pina+ZNaGfZbRzDoNlHIv1i5lBF72mjlfnCm6nrsLH3dO4BW2spi
pw4/rdw6fRnuRbqQWATgRypuPHETCj24+v1wN5O4+1K6uXlQnEI9jJNjvQKXKLb0rtl9qCvy1tCn
Id20qB/OWjuj4k5bE/pybkMWsUzBUkQD3sym+KgQH3ofql5xAJ3BDKGkY+uMNnuDtF1RhmZ2EVi5
iyReVetZo6IP5U0FZ+ZUjaLhQ3enLCicnNGIq0eMrAvzlPdqmW/MKtFmwGQLDkYjGoLMUjFtKYsH
CHrcYxObFLUkm1cD5s74PBrBxgC1CtROia8lOissGLGSPHMDTK9Dh3bSh7WRXHdWFj1w3e6tACWQ
Maqc4p4IdM+IdirUxQcVOxXAn1jXntAkWkdHNOk2CovuMtFaHTFjpZNjb+vbvLQInbVIP1NNoOSr
JI+H+7Ge9Bch8FH1UkVJrObZjcuBenCITyCMYWZzWWcN3EHZauIiYmdQrFonmq6ryHb3krJg7+Y2
v/vcK5WgKN1qx0DM3Ct1lx2GPGMX0Nri7IwmB+rIzNfP9ZYPotDc4RLkorCDYTCLoxRNdGdqS02s
wPs8tVpWXzH2lU/p3KTRKW3a6DZ2iljhCQTsZiUrL2GOq7ufU2UMT9mQawBlqHou3XjqFzuTJ28Y
czNQSL3hMm/c8d4TRviRzy4ZabYpjdtyjvI8ENj1iD235gp7marz2kQaxRtrUKkrQkMvWE3VMsON
VNrTm1E4gm0BcJy6SIzPgYnzkzIMHJujcqw5DrYCE9A2c7X+PHhNSYNqgN4u0MiZviwYMzAHqB1B
EhI72xXKNkMNRpdkKrqg7l7qA/d4aJCGEwwVydl+pKramvC5WjvYDN2X9KK4uXDlaMnVEFFrrV3U
S+ChjaY79ow9iH0LawhMZALO90nX07JGoTFe9RhB76m88GqNtlkHBccUAhhOoGsjNAbwE6BoGYSk
SLfZonKL1XI+kbRYnzxB1k0MKLzda+Y8fhuzoen5SQj3xW5NiX4ZkYWfIh1FuxzNu0zRcPN5uSNg
aiALnn1SuJAizrr9VLs1EwmF/SiUXNmY1w5i2go5aNxbPFOhYdj1UK3rtmdM2LpTUwaAK7MHq9ed
nVpgRCAQOx5hAU76FfzMlBrFfOgoM3as0yhtpLuEIA2xLkiSnDjuVKMyMZMviUku4KrdrGLnoSW1
lD3Dq27LPsLAVmmpnKiDHh3LJYWpW/KYZuRur3NkUjKIfEHaZhxCyar7HuRUlaFX3kNTTHnDTafD
tZjoeAPNypP7qUvZUiDvLF4z4bINdzGychSFPb1W2JN+FnZZH21S1lQvZoUXiYRulllBWQzqY6dV
oUJbbzuIUTWructMRUXDXOqO4jeoh3lof0+1mqdiZLxR5NqldLv6pquV6mVYorDqJRQrgYO5J0oq
ZH5oeMuUqUPYSamo6LuYW+KY2BVUPn1G+ncC1oCzYoYeQBLQbIICE56Yyo3+PaKr6VrjZGO/Xyle
iWiAu0p9yqrS47vsJMdslJGHTCnnkWbvuTQDtuI5R2STfI0Vi7YuqJfgsPB7hpgi4+YVURIWt1Dj
kyewsyXDQbVV87pxZ8rGULCdR6zrYJ7tcZZWh9xovSMPxJj0BKwzq7EcQoRFEybyTFTuK1wmHDEl
oUYF1bZtPaLyw2XTz8jdVxkU4TPyyug4o7vmU630+JB0NRVXZlIvDiNz84iq5FqVFtYqU5nHV4Hw
8z6bk/BogA14MNpIbnA7hPdu6BUPemOnJeUn0/gxLcnt8pLqEkXi9M2b5vjerTUc2OFsGo+90GYV
43uqfISuYnaBkprlm551Syra6DD4LVFsnMpUYmMF1T8wKhkMZNdVDbOTEM8TVtn8NFWauAQ/FO80
Ij6Z3uotiXfNeFObY8gcLZHVJ47e7iIfwvEqVdrqLRWVd7WkeUWr0ZZT5duo1bfO1EG30QU+n7YX
meIzsJLoVr9DXsmTS8ZVP5i4jMfvIFj2YunHqI3lrtWwhF7gFQe7phscy42qyq2eYMEvFrpsA4IU
nAMzHmtFXsT8kHULkrYAS5oh6Fc3jWa755ydaURcwgKy5U6qeUSGc8HkATAWj5u0JfFgcAtdbCd9
AGtGec3KvwhTFh2w0p7Nvom3Zj3X53Zh6ibO0n/lrZE+uJObXWEh6S5FVTug4WITI72KcmPriokH
dJhU7raCa40P22DIEogp6c/xQDHltLF20YyO/TFOrnUu27KbAyOT843bGOO7bVlIMSOga2sZKfVr
ShIJOKyBKT5+lXhfShOth0cy+YPJW7tgWc//zixE7ythD6DDCfpIgcGl+D2A/4B76/rCKAMSrpJo
7RgFnymejAgAkRk+iUYUZ+KqYc+NaTFC7aigTTdOdCJ3hQACAiHWA+oQAhpq2HoGcQVmY2KKLdAO
2raESZJG9hnIK0wLfF+oChXnWKJHPKqo1TeJVcldWczKNuubaEfGX7cxJhjRCxzinq35wO6D37PU
kdlAFYjXDV6JVQFRJEbTwPlhok4OkJOaPlN5NzA70zmrmocE1c2E3KnUeUdZ9AaGknQ+TZ4bn5W2
ZaRsWXIXUpdunUSprwgMYYHiaLLZlpgDNhwK2q6GU/uIHgR8eE9PaGRjijeZotnubSQlfH/boaxx
OpRNQSgq0Ip2bOu10Ss2PIchD7C4pLeyaMMDdUJMUVfnF6bw4A3MavIMAKg9/L5U7z9zoLUsNRG2
/d0864IO/+dh1j//5Mcsy/oD76zmUKGyJvhVuef84RKVpLLK1/8CB1VJeYcr7MHDY9YEROinYRbJ
AQzGCIHXdBbD/Ct+Z5hlfKdt/bTFXTSABJ0zHlNZCSMF5P3+vMVNjQ4NMJMSzFoV06WY7auyG/Ua
xE6TEWTDq3xxUwbeL2g79HltmKNNBZQm+o1eVRQmkQpBK85VFPoMa+Qt47nw0iqnwmevEK9BFrsz
XXOKI2YYsn3ioWVp4FgN7GhnXB6EC7GOymmJVrUgeKap0J047mwfE51FSBiNlDYWuwoz6MeezMop
EdljOTb6Y1M73q1WVM079pLQOkjbqZ5YdZb7XFXVPQCyeB2F5DtXHiIwlF5d86FZC0u3pOmFhNIe
BnXRJSJ7A4JmRjYNeqMPtsDdu6B5G8T6l8qYNZeGsECts5ns7nHtaKes7UDJtDoZny53HJye4kYs
8N95ZioBdRgicLXAgUFxi3e7qsrnaNKyc8KQ8qnMwIJKnne7/jtjGOuodsEjGPCw18zf5lRNdqZj
WodosJ1rQdjP3slNbY3Ikcj6BWTca818ZXmynnDo1+BX0HkJgC2p9PWFhtx7yjCue0tnS612SUjU
tFAz4k4WjDIU0PrJdXO5rhfCcuwW6kWeD3Ax66w7pfOsP1hmpZzbWnUgq6oaDTYy+IpdsZ+7Tddg
tzUwFGAtvp76BQJhtcO7nSnKg93RB3A35PdZF7oETeblUe+AIMN6l9+chR/NN4eRBfTPq82xhYxM
ZojPZnu8kLaFaA+DTnhQs0SHyxjNx+w7q1pOiXHQWhHvbDmWoDuk6m0xFTL/h3njsE5csNfeqF42
RGN9UAtod10nhwsUd+IxKUTLmiYJWdRqZAOuJ0gx0JSsBCr77LKaM5pnO4rMcVcCuqoDpxJ64JCr
cFXb1nBk2mMcNWLtS98uLadZ8W5IttDJAVgtq9MSk1SJdyfOEZ52eVf6VhwDVSsjQzw5WuVtbCcv
nyl8kdLMmG+iXGFl1mM+Y0xjq+d2jpv3sfPC67nHDsjuqZT4DPDvRMB/NraGZoCGoH2uukF9TSFO
MGPQ1I7w0VSavmpqgwWVoCywIFI8X3hjAroas1mHwbEaWAamhf6mz9IQCyETzIOTOfwDM/qTFTJa
MlBNhfkyjoWjVVXjjWSVna9IK9Z21oRn1NCdTN3OsJPeFOlkT2Q3jDvEU+5tI7T4VakaAJdJ1Kpn
+OU28lpAIXuZSPmGH3C6adPQ/dalGWTeNh68yy42NXhglWlvB2Zbe6kn4hknSIQFlszJtYXVi4zj
zitO2Wi0ByxI2Trh/Tx4vbVQVnNvcoDPi4SymmA3pBoDGx+wxhdjinQAd5zrfquzLF3bwMhzFH1d
sm0td15sDVbBcBwIObEKCNCqRSMbY4VtYWy4TgKzgjl7CZrBiq+UOAdzM3cTDu+xlyQ6oDy9dEYw
V6u2qrFDqahIr/TCaoD5IIQ5a4PrMCUhMwVHj22KAJXWpVbMgd1hOZmL2M4BNjGYyZiFOeuiw8FE
nJObX9VmjzWRqFux71NSJkSs5OuqGwGNxdysW0x3mImqyhvfMghmJ1rI+E3MtfaRmCmFRaR9ww2C
+LqOPGiwmb13RFZLaKrNNLUPc+EymKT/0mxlHVlmKwNPQYVhsOor0Ha51cnFELpmSDJuZlpBOF+Y
qHc6EcUMSDOqE0vUeRJw0rjcpmZlnRPNGNdKSjvvSqhDedUlO6KICXtONcv1zaTrTlByGJp1RncC
ORIeRdIXV4xDCxhCuCYOxGukTAmikQnuBDdiU7Nh3ljGnK1HDj2QOkB9B8Mijs7y7hjVhT4DjmzT
TH24Rj2jrDQkBztBKXrRh05I5FOfhZaPmbY44yq09g4YqICuGvrC0ETHUCGhlYq/48hFQ0KFBo3k
Isvb8mXZU/vcSk5gMrpHsuvVzzSXZN/x0Foh2WTcONIz2QviCz3vRJ9pyTXRsFYQqSEmT0j36IM8
N2C4UFJdqhxUlPFT/TQbDOGZDHTuVfxRcW9NO6y3RsfLr2kiBGqZlTXXzW0z28UDCPvhMoxswC1m
NA9yD3MvTzZuBZ6/J5/V9JW5hQmRJ/HGQzkAfjgrp0ecZzJk1F0YM9Kzf+7p/jd+k6UM+LVMQCHN
3s2xeEDhdPiy8zLHLOS5kqBO2eLw3rW7YUMC3y7d/v1ltC+7tQXPCcQSaelyNRiIX/wl+pSZcPUh
SGH1XkNxcd4WZqZygm6zKq/L61vGZEHq/5urLlK1r+/uX1dFQfdrEdQKNm6IqNDIX/Lb22g7Jny7
+pPBzTqD/5o8/v319C/SuS/v0lW/SOd49wltG9eTAYKH6txBBuVs2TOMWdkrzfeBGO3Njdz+u89X
/+LfWa6MTQTaI8pBDSfPlyvnbTg0wBmGtb61D/WmvFT8fuW/e/7WO5mbbJOerr3g+vPffcJf7Ep/
uezytf/k+zKHokQ0xGUTVP2t6q2ADApUuv0+FM1nlFi/Z8f6y/WW1/PT9YzY69AKcD1tiNeKTH0h
i51mUGgg7vr7L9NYfpJffjyYX6CGoqzUgLyyef75WqbjmV1BEtIav+cKh/xh8I8YJi6m88tbcBoD
3afXBW5rvZROMPvu5v68ngKyyHe5vzvW23/3WS+S0a8vyAUVyhLc8byFCfvrC0pFo4wpzsG1fQ14
dk2/uc72Q4A0Jvi/uHf+ejVdw4WGLwwuKRf70kCwJ7Y0dlD9ujvMm2RHYopv37WHaaOtVd7hP+6d
/y+g+C+aR9v5e+7sVwMZlJ2P9hcS7T//Jf/oQG1vcYEZjA+dP/1hCIJ/eMfoQHl4W/zHn4hazgLY
oW383/+lqH+oKIj4+WDqwHXmWpwjP+QUoG2XWDh+XHSMFj5z7Xc6UOt79OBP949hWe6CLaaf5WeE
efLLz7VsmdzMaZOsdTUsx10+JsnoZ9akIgB1M0/ukeQMFnPfTlXWppZp6VY1pn7YzkaNvNTN2xQv
fuQwQwR7VJg+bZcxXcQ4rnCV0NoVuM4NK/U9UihFUDv/i70z2Y0cSbf0qxTungnSOC964/TZXbMU
IWljkGLgPBhHI5++P0beqCEvuoHqXQOFWmZKpXTnYP9/zvlOyaiYymrd9FAkBYEP5Nl95ysXqpFt
utTSUJWoSBqQvb4j61iOUUPpqvqCAKtKQtCwt6JRat/exeOohj1iHKBQSVNUuSVF3QDnVE65PPRY
qZpPIxVjgj03McXjOGp3uPEShyzvOCRef+NDYqPWaZbsclwzp+BnXiwAWInyneqUmzTI7EMjMOQ2
bQJUhTxu4ZE1E7PEjsVb7V7404R/p2wC6sRKuBp+2oNXVyubqKvsl96J2347yjJ5KEhyeDcjGq4R
VaLuCrgxLeWiglKnTTZnvtiy4ixvK6Hj4rZrwkJdC3Im4z7GaVcc8jS1070pFqs6s5GTyzabE1Jt
SdMR19fMxypHN4mT+ZoDwzMvXEgflfT1cBwbowM/Ra6136Ww85Aah74dEVFLo6+orzCN7/xEVu1t
KtO7jdUEljjQ885mzKSIEPNu58V3gF/GVeZJLV6Ygu04Z6akApolRx9eo1PYxYY9Hs0dom4Ad8VG
SofU7CjcvElmvAYuIFSUnpZTfdXZ2DLhCaiPQkH0+UoIPM2hoih8D1ngYWEEhzGydWe7G8OciDHM
cJ2tvSRDPjdg3JTzaVs+QewqiQk/dqXLbGqWQ/CxsLx8Z77CAsjwgOluHAp6QFRiVvV57kUyRyMP
0wJpW+W0K1IY8CCIm2GuJWN8SdrYeaaJhSoWepCH9ftbUYWsfTNe2F212Buzjm1GxT4HuZqzTvoG
ME48NIbSICjzCrwb+fqU1l9bwPPwMA+zv0TndPGqpgV8gIQvZm+jCnhfSyLi3UaKSr2F3oB024NE
eSllW4ubxSmL5ty3QTqfsBC191bfdzLChOXMCCXhVG/Ij43A6/OiXkgI2RXMndmhk8DjcgclMSuT
AhX8uhsp0SR2cTxRyVU2CyBZS/nY98gBgharBwmdy6XQlfmlS/HcYN7HPmlyoK52aZUEDZifoEKN
qptu2vSt306sovTaizDbMAGaNDbAsyY+V2XSTgvsmUo7zLzO6FJ42qvpa20I5waw0QzYOmMuRcfI
e9eDo8fWZV+43FhoVnVnzWfLygcdLc6IaQnMJSxBa4O6XywXOJfGcpDdkH2iARt4OjVGkKjALTNf
W0kpxQnBq77HJ93gug2b8LYOskVth9ClCg48zpweDbA2MdW1zKAn6H3LW+ePa9Mz6567cSJPHnXm
Gvx3jXXcqHRf5JE2qzVZzg5kOppZolgAjKZLZebotOEe2k0eHKRD5feBquLwM45j3RzslCXKXlvK
WVcdVIBtLHeZvtFTLvtosZWTgkNMa3VAt5ooELSKuGNiprfvYPqEtTauRSHWlSo+xucO+4izzSrI
2yze7dLepXlNpCD0R10dMrdZ2GdLsx+uQZBiHxZLU3YvbuaDKKCLZqGupoLyh72oSTs+D2tqtnnZ
Bslj5rGFoxQAx3rk2RoF2EUiyaKU/N8dGV3XufZTHbQnNxhZ8wcEnEdcKi2Gr5vCkHLcSxEmwEOC
eg2DtoZufziYz8qbuMghuA0F6JFtGSR46jK3Tfp9acdsxsOAf7qb+FLAZQxhg1IP79e9hvPcaW6l
MaeSOB8gzHAGCg5N2Zbxye/M18VwILTELNbYAsjiCSqatvca80QekXD2viEYDh8I7jnmldTon4MC
cwFs8KShsXnMFLEIIxNrVVnSd+c5HyZ9v6QECTe8s+VHS+hmhjWliI0VWjFJNjm4pc3QFIKWQUEP
CSnPJmH6NteFEWnWpcJ7WIwhgk9iY7xlCJU3HpHV4lpj5isjSMU0owSZa8RRMkrXP+Qmkst+mTCO
vPt0e4bbGStFsjNFWTob16+dL3WI2Ia91p3gTogsy1ltLuVr2k/lC0XfGlQhTArqKGUv2x0KMH+2
UEuZRxBh2OtOsMjUSuSYUcnZpm7oYOXloZApv9NmNyVsDkBibOn2TL5guVNehEsi8aNsBOW9Sndh
+wUY9PThT1zjZ96GFd/S7BZvsWeMAX5Ha7Iiv+8N/8kTQeLfVQFGFiZ1pI+Zw0QDJmzG2dg8OFSx
y6gjTJJHvkNP6C6LUWLgGdhkFtDpCzZJ/YpYXATxVLxtAGbipnsVC1lDtkImLxp2/d2HLhbw0raA
6lsvGt9BBY8w3RVL0fO4Z+dIteDoOQCf2oXouDL9j750Y+sGPW+wUJBG7WBxs+VwcidyUu7V1aPx
3gsn6+XVi3VRJVs1tMRnN2mFnaoBiKZGdpuYKlzexZuFryT9qqZ2Dt/rBcrIeSzonN8ugHeylyFz
ygADIaQQck9WLE9tF5bGs5hLy3sopxKLSItxcTr4PcazXQkImrBhNsZTtqW/ce7Rb0sKQmYsDBqv
Ab6PqFj4aN4wrPYAI2nXujetPBiuTaUARJpt6gAUtBG9t3PPHXUvwinBNBlXzjumQeeHP0DsOSiz
itvI93GO7BxPP45e/dNctdQkWOVQ7QzvIsG6iJ/hZJC9qZ5MOP1FJBu8CC+VZfChzomLudQpDaeN
aDKxqEuxUh9AZ0OK53smh8Df+hVHuGuFGVcdAjNdpnPoLUPxVGq/kXvsd3qGGc7dGFlwWMx9wJ6J
sliYaxZfXVF7OwCwEs8hTpnkNus8G7sGqK5wW5KEzz8Sa1xRokgrku0yhqabyicdHmHTbcof/gI3
4NnktZJtg5xdLdJJjnlJcvdGDi4CGtISOHmHsMSAeahSSx0ru+R42GXtjN4+OmwT/fyRs5vFsSKz
RvtkTAndk6u3PtlSWGY9l2j74ZlDap69psYsqi95BxR+4wmi0bvAGBUluawBq/DKpz61V5Axdvrk
qxSgMu49x4/maYIdYNJUMpKOGmxyejxzq1tDWrn3wzRQYyHrIcMcG2MkDrGpa56J+19j9H/munWu
s0B0/NNWYfvRf/ztR9Wn/Xz7Uf74X/91j9P5r0Linz/zW0gM/8AKz5Z9Vepwv/99iAss5EDuA3Kd
Ni8le+1T+j3EORQThhiBgjAAlCh+GdV/D3HeHxy1+cfES4VjW/yJ/84QR0HJv+4cGBL5RRQir9Ul
5E69vyxc4rhXpBgt1scgIWHtu1Nsa3IZaTwNW6tk2X4ElMd5IAHzSwJ7pmMgcO3DbLXLdHF63jyb
zubsuBFVO901EKyHPSU18rmDKXVXJlrVFCGEq60xN/pjAfMk34vEsz7tvqEnVzjz/CGrquqjnnfU
i1oTQHBJsNDOul5MXqk9fpPWxdpNyzAtOKZqq6cajf4HIg+6ol2H3nfWqCWBTD02EYn0/gKnPNgH
8OtvRGg6O+QtvFQMzHe5yMxT3lTVY5lMzk0Va6bEluAfMkTizRhZpD6jt1YnIyuyn7WPjtQ1GeRj
c+6Ln3YLrYi8XqF2yvE6WhOKxPqZpKl5nBkOfvppj14WlsxQixWPG6aU9bggivYGppUKoqYJ3Edf
QkHkheuK81g3fcGrO1Vfm4rnQoOP+BZERFqA8ZvFI8lv/1xbNseBXPkfswrMbac9SCRjGb542Wrk
zfmCd3kZt28V2d+joFCXLBvrRFKnVXlTVGHw1rR2eBEi9+9zTpslif+G8pQABsCLO9rTQWA7uMvN
hMqAhLKWtyYXmPEAPLM8r8PS3Qg4CZCyrdDfVbhGn3tarU+KMxi9j3nif40l/sM1Jt+TVJdkpTjX
ZJ4JI2aU4Ic9n4V6OfeKgG0GPcpUfk/FnlM+Jsi9rMXheTdjkJ2VY4x7w6ZS11FB8xWxn2aS0eix
4c8t5zo3zL+BU4ifbRQaa9f1Oj1rDCsvYefg0MPmrS825Ap763cafLs/IEfT7ZaU36m+AVoDqocT
g0MOdGdoTXQixnZ9F4+dM0RNXlFF0SUw4IpKug9ZB3/Sc3B9aadqnuosiLejKye0jH7cu+EaozVo
mL9xujo5x0O10JZjZrs6zufICI3l1sPgtg9UQR3OSH/5fdsNw8UG2/eC7bbf+0jqDYhq+DLNElto
jxlGWayvLE6SJcdh1gpeZPEc8x6ywAhiDqQMdKkoyiQrTVIWo3lwy4ma07et8uV9bFwwlTXGFjyu
dvfWuh+iDo44DcHiuKAoF/qCrCKNz4sW59r3nfuc37xpPXwGm3kojCcDBsEeF3l/DH3KdXfZZIy3
pTu3exuWSc4IC5JDzUZI7wKdz/owlEGML6cAOJnKkSiwUYPIrYdyq+LQvG0NY7qmldNfG/yePwej
TR9TrBK3Wi/Tc2jSDqzZKT8bArT7xfMrsKFco8MxaebgYPeDc9tb4/joYzB+cmBBIDnJtjpps6Mx
LwVmh5wZTkzVpai9aOaUcMeoOb/b2sCn7I+88CG4+nhtRst+d6BU8m0Ufc/jJ9S0bcRON3XR1NuE
Xmc2G9cQRTulFqEydzQlhM8dGL1563Oyvw7SDbfEmafpGzQJj0oQPiN32OQgAtcducqLKACF/+TR
+f0a22ynOp2YB2rrx31FG9+4MQzt3YGZJvCbDzXTbpqPPG8MSi0PVprirsrcLDy7C900m8niJr0b
KhMQCfFEUe5Mbm15JTDrvZVW5fB0m6ng4PHJc3cjV1LQ1lO5+V31FpfiwiPZQHktwmcVp+PJDmnq
Tm2HMofJdIvHKRkqeDNhR5exMpx4v9AIcQ3AhzZ7GzkN/3GJG5pQkauMT98vq/HnP70z7/9cGf4z
E+2vi28AVDTwcmh3bVaKLkysf118x8OEvkYlyE6jfUfOjvIQxKNh6wdRHDVRFf13ld9/Di3/9d+N
Zv/XU8tNDcEiHv7l4PKPn/unBXToui6AMGGvkT1+5e8FNLm8cD2D8F39Lkn7fXaxiPr5q6Tr++y7
hLmSAn+fXax1cW2hq/C/P5fa/87ZhRa+v5xd0DTx/fvmr/83kBp/EafMCaCnnuW4c9shPecsm/Y4
whFW2XEeRJY8V6XfXoE6iAMOgob3ibMyNJNj2sXVnvrjU03j6squTw+CU4fh18mhjQO5NeAF7Wpz
RveR8dPgwN5abEiqwCeIfRQ1FsEeo/sg9W7FVq3OVAKtpGDeg7g0DjEzwMmsayZ41OFGB+DIU3pb
gYImBy8FElvUJcKSSya+n4n3uk77wiYVfC70m5LEHIEYl3HbCMoTtTRDFJbOEulhvkVwzw9gTvWO
xcSLJkazD5jh934BmjIw2vlgxJSNaUMzxUp6BlQGCKNGH69nc3XolyLqaG4/+KUx3VsxXvvEKi+6
RdfHx5pvqNn5nMSM04RB4wuiOitUPXXzY1cp5uy+JvFWoNO7bdzueFI8ZkR1t5jaxW5a8bexGF/Z
fqUHDgX7Maybvc4GXstNsM2I9h6COW4OnmV8xPUSH3SZBCsrtSVjUtb5PqW3+kRdLJtrRP5s0wMS
2w5ibo+qM9NTTH3ZnnBnuZc1ke1E47RwGmPex2MDVn31CpR6Sdb9wweEjfA4KBeKN1EQqAbYVQ2y
9TfwmV/IFL86fm1vYeXQdZROb/aQ/HCKYTj26eTfupZ/g72P7pCsT4/TMJL6SOo3s02el7QgbdmE
F85Ky76VLDdtzYWTufJBeTayJQyKjfJ5uS8zqaY8dl3KotjrelWenwJapBj0+/jYlV5/SF2LGGNQ
SQzcFMI7CfReMbVRG4Jz8r2LZ443VSIdtuNptS8nfphQo7vJFuOkG6pETP0kfZ8HvK1NCo169zGN
yXUm4oZ9v+KYQ2RizAGILLoet1WmnaM9Dt6BhGy8tWyS+j7a0hFIr7/hro43LCSbY1bQIVA67huu
shgjuId8UMHlVTyotwOE/qam3Wsyq2erFPJG5b637/Gcbwuz/9Jkgt5jj8NYb1GPlaU+jDl0oa1B
sOkw97kdWbPzkib12gdAdRoF0IKPVBMbAQUVWYLcnzOLZ7KWHARYXOHhmWDva3i+uScfsP+oKDEh
kxilIQ8EPN1HqxHhpXZHvBreFOwCNeISd4noecj4fVTa+bwRPYfQMXTJF85ZfigbGwzySnedNA2b
tUdpNjIKJWYJF5JcCbALJNdoXqmwKTvrozW6b1DymxOeIBoqfBJBK0XWrxfaGkRHOGtd7eLIAAk1
ATtYSo8v218wj9uwyUFwFldZLyeOvD4JfEpZKDkYIyYP6iTwbUalgGVr9jSxEdbwDvMKuXU0JuRY
BdMWIwft2ToA8zKzPZzxnG9AxWgKvADulysvV6NUYnZj70DeXu6MlaurafPYO2ZCP8DqwDF9ENBC
wcyeE1C84OfYwENgbUlHgeq1VmivC73XhhQBrbfnOl7GZ9abVCYVL/Ea9JmzrLmws6C/ik7jE/vV
8RCOC2z5dR88U3NcmX17BqyTnDEnfdrhUO98o3lqiRjsQnsF97kcdnOreHRltTrcwUCQtrpOmXjO
FHdY5pbZpqoc+CbtHJBmWRiYegjFneXpI5IO1uh6nOkvkM9wESi2NCnlcnDenJxaTGBbhvaG2IPN
LTrd1EJhwTKAYalmmAhJLZSO6bDfZhaEnJbkx66euxemEkQVq38Rfk0FWa92MnFea9NLD8vsNEfd
Gi/kSFwqFvFqxb37HrjWc2yM9r0ViksHsJZmiUndej3RNz/sbsLUqi6WtYwMbbjAJp0+0DLaklxO
uUdGIM4l8tWOSkRvQ49cd0hs6ipnIlOHtAQVCUpk2k4VDAoZF6/m2LzXOTtdoyjMCHg/RdflumDr
+Rd8ab1alaWvYdbQJOS6r4U037N8vqvIzESmYXzNJaa13HRfRskCFZn0jRcUFZou0QlXq7MhEwrM
YuFTEuDT9SPnckeamYgSNwLPaXOKwkE9gof+GsjyEx0NAk/pJFy3lCKVFLRsKkXPStvY8FAAELX9
pEFQdx8kKrADSsRIQXYh6pvJ3NV+UOyqdDZO87x8yUigHVr0nj1donsGunmjc5tghVLFF5lUy1mz
wo1SCXkxHeKYlZcKdxS+XqrCvdjsdznMi+FMzdnw4GSUnPZm8XMJIORw3wP/CEt9sRTQjdxafbWp
sOB5F1+6pG8u/jrKG9rIb+Bhf+jKugxV/8XXy7wzzdojxZiUR9ony3s15O5Gz0VwTA3WIkFVMf0D
BsRNnG4RButjaXKUZjHePzDUUx3oYFTOq6I8IjpnTxJKzPomeGUwCHYEr929QoWKZshaOCuLcJt6
Pf+ZE5j3ygmvgddZkfDGU11BlKRWkxK43P7wCrOFl2Plh3CF10+IzFS1ORW66thsXcuqIajEJsNq
2V/8nscii4I3VsfVxjd52rbz8kZCCzAlxoJjSn1Wm5r40Jw4Gu3yR1FwjQqjfvMHsObZqHGYl2zk
4zgN96oQT2waeWV3ALnyYs42ecgKNzX8j2r01InliwsECXLAMsaI++MMrt9tbl07Hnc0kfLaxORz
0kCJ9p5hgZec2o4FUo86xKI6klU5PztB+lgXHJNG08aTngMI6Ze+OTDjcvpQWMxXjl2ERgsvPODr
88d62HQevtqsTItdkLCcZ+4vlhXyH+6kAO7pE9E4mookYjNxYcywzjZ5zEUjhL2l+SA5kSZ8ExVZ
dVgjUE9lD+6ICsWN3ZjJwXaGF8/orEMn6nNKHuir4yynWPXP6ye+cctQHHoG2aYVzhE9RFwoPUXS
xNVOPt2mG9SzbsuSgjx/BSdULvpoUybJzuYntniU5JH6VfZjPmG2JEOrlo5TbrN4IlM4LARGYrbt
oTPdshWiHQOm2JYZ+N0zEI95xt0HcdFuu4zyDjhRoI+EzamTbcJOgDcktZ+/YHh64Z6DlJprELle
Z7Iy4fNAEQyg+i4Fkld966VyvmeHgURSiUvsp0+VN24DU0CQLduIbf/3hrDdQTYLlsKE/cKYcR+b
TfKFoUBFDK1tlAnqT/1EEFZrZ0VWCJUUtHyP4yKbz0tcf+HzAiIf8GpM3NyNFn92X8k8T3tJxudE
r8L4aOd2w3iq62vbxAVsgqnet+YSHokrgj0XkGDJr/osIiT3X525MGJBwrU6NrZtSMkEPZAmZVWY
OEshcKkEb0zSZJm0iQk4974t/VBtG7N/DrXaulV9mjjysA2BVuwZ5qefyHfpdLuamwsjRTHQANmd
Oo9jQpJhEVu5VRSBXSVFufngn4KOVhcnCG94n7w2vAoGd3mOc/u4lrI00IM3LOZ3o0hoP0vg/qRz
+51raz9ZgkJffss27yv4psgPW9UGIy1UFFEgwTUM+EO6nRr9GXT6QG9luLHN+gdmD4rGZnlph+bk
NRQRCcpV5wmmh0HW+6krCnBqUhNqLOhNsRrnG9VATAdO/4QacVaT8x6r8Y7WGvy8Nvwxr4lPy2y/
FWlzYDl5yHS7tbFxoBXPN27FSOLLhr6S+TQXY74vmxCt34d9T744X3uh93Vg3wqdv7GHe098byeW
8uqOY7fBoxxvFgzggDQIVCiZZpolpjK+Ckv96ArzDO3ywoYt3wZ6daqDu0p08xKYCwAs2R6aJH/G
qEFymsk0+rWH+M9WYJUyhLV6Rv9uHf6fUsYHaZu/ZKL+/JnfUobzh8W964SuZ7qOx8PoHwsB7w/f
NgVmMC9AkvglmvxeCIQwfFx8ll4IxVI4v4JKf18IUKnuMsVw4AsgnqOC/DsLAaBAf1kI0DzCxsJG
1wKYCdL8Lybkwpyk6BbIcT2U4YNwYsnMIdzBjuZe00U5eiRaVNV52zpvg71w00M3WfwrlpoOeVsA
+zGGaRevY6Ucmwavv64fSPAEZ5OgJqabeRh55TfLA6SIt7qbu0vjpcOjimm983scGUcYsBWnIMZX
9liFcGgI60r7EGb21c/Uo5cH7/C3vtYh2VdeVulPJB7r5PYM7V7ii+950DSv8zRqSqHxp21QoILX
VjCbU7+VSzjZuZ0doC2VR3K2vM7jRlPwbSUUeuOa4Ui2y8JK3Rn4nVgIMD1tGihfRwVc5KKg6dE2
VfenyaRZnfr46bqEHL0r+sduXOxku8Xu1T3ZHBVGrOyXGlyO6z9YuhTfO4fTTRAbw6mXef5pGJXz
hFlHfo1Dl0qQkoNxRaCJsldrBtEFqKsxbnOm4XfMC5j+q5Y+HHbm3jPoN2YQOZvWWdCYsDVTN74o
xljCXjQv0YdYG8exVdOXJYeIwLTr5KydzU69DlDpb9Jx4kDC1IYnbLTyJ0/PYbH1mhUQU+iZfgzm
gIqywQKwHCfG4RP+28h7vYPmU8aWrBgmPSsKzDzZlYtD5Vsmw4CVTsdQwFGJwnKm8ryB2bzYn5AV
eHYFqRXuzX7tXNG/Asoy84cTURvvOAMffm6sZr63fW+4UlJS/ywcDcMvX+POro6HG23MywurpOSo
45heyZYWdjwhY+PjsDDh3vzKURNa5yVVd8Zww4XsH5TnwuR08jChFVihNUUTYBDGo3Y0zYjOyeyr
DjVHUrlGuOs1zO2JSl+Up5vjtEa9O8u2OSVMVf2WrlHwiUXbrujgSRVrULxdI+PuGh632l858tAY
7ydMONe8Av65ydbIuevLtbB1gBUH7ie+gPnrb2d6d/lSyELSz2gTXye2TpK9b3oC9VUTVHy8rv8x
/Qq8W64nb3E38g33uZccITOHl+lXTB4GXrojRih+Bh5GkD0NFS6t657Wz2ZR4bfkPIxHw7fPSSjq
F5bRCZhVhiuOl21hHLSn7UsBKo7kiy/iH4J1xdGlQvQOHa4g8T0zTlhG+hr6AFIxfaub1ExS8O4J
e24vgLnDulwxYXnMyAyetfkppJS3FKqT9PGdqQD7SXDqin1dYXejgmXYzW3iIgMJCAM0TCXht8EL
ZR3hgQVcZBALclH/PxUJdX9TBXH7yfjrn5oSbkaRzvAwrLi5SZoseXTN0bhH31FPSYWVLTad8s7o
J3njTAbSfcJ1QlW2jx/HscUybaXiuMfOqs9eabZDsfCHxsdKGTrk3JSvwUPhbvkk1QTk07aZWRqR
Jh/DUnZvHHOtn2Pe5a+SD+In/kizBthQgyw0E9hWkRbJ+BB65vClRFF9G1ol6707lMM7BxKO/I2/
zIBubOs2rFvjLmiX9q1VZnrISmC+yYjqaquhv9IQE3O0nY2X9ZH0EJqpfT+Tx3qndVZsp8wbHjET
eQ/AdJREKTSy7wB21c3o2Ck9BzSTgzGY4ACih90AAlGfdizn3RIM9ttADd9bC7GLhtyxfuHRSXo0
Btm7hVAGDqVhAXE3UHj2LKTtfk2U5XL6CofTmMcdpFSz+uTwE67oSlTdEq2FrWeJA3UwZXmiIrv4
hrfTPo8lbZcyX4pjSngNigabMkRMpHQkV1mET2YQ59fiV5AQuxyhwmXNF+Il9VkCGR70x5FN0snT
Qp7rfsofkhZY6DA4nLJN1rHUKhax9TV0dHxoPCvYUxPJamBNOma/Qo/JrwCks2YhZ0e7r66ZlHes
rqpzDIhN8xDrjCnqle08DEWYnbGPcrJvxhD1NKQK/GqpWv4/kBD/P2UcYm74Px+Abj6+tz/+9v3H
37YkU//5IPSnNOLww7+lkeAPz7VIaMB+4EX7S+P4LY2IPxy0Euz3rBW99Sj0D1sHjn5ELvNXhOfP
49Pfz0FkwzH708QS8sOm6Yb/1jko/B/CiCUEvTPrb/RMk7jQv+ppYZ7FtLY34bYt3VSnO59CKFb+
riAUvMkD2BQTbiIifC4PwNDUe1TvcldZKKHW0uON7gzzJslclnesVJgd4YIGDf2ynMLDI+ef8SVz
IdBgRx1PwtMdFR5pfRl6Q+1yPS6XYLH9k0ErFNCapTpiyu4jbGRri1g27UXnyw1/GoorZo+jINKM
8V7aewk46TQ6qXG/ZJm7K9sJ/o/heOfcddZe+6VVh3j2ktt4XStZyqKD1Oy5f1L5UmfmdMb4m20n
C+LKVHbQFnXrUtoFBoL9QnBfEyx98ZK8e6iyov1C9XC5LWcLHkysQKIUcOd6BtcrES8DrElf7+RU
U4bAjn7rDCCX4OT6Ry+LnUe5+GBkz7NtxdZzgBi2tJceM7BJheOQeWEbDZQsV1fZLfm3NpYxoykb
GlmX7TVNRPhI2haok0roPOiyjhjD2nFZqNS4tUZN+JfofrsphsTd+kArt27ggdbiMX9DJ8Z4L3Iv
eLK6dUfZ+XnEa2nelUk6f0tbVX41YtCoFaa6KxfwdIVsRvWFLuzbdAzmrYNVdBc4GAfJzod7i33i
yt4tPgj8s44pxATkNbffJ6/6CG0reON0tGyFldq7ZcFn35lcChujURZdtIW9N9yQJf00xIT3a+uz
WRI4A15vu82+qXkfU3Tvj09OLrH1T61t3TElFDdjdhLNBPivQt3QFNfHmXUzWFrZL20B9yVc46Bp
+E3AeWSt0zORHHsKU841JOF7b+UmdkXrf/a8an9UdrISfvv2a/cna9EGa8vuew7uaVQsb5We8S+3
mDUSnuedlOfJwyS396XLiginRKI3ns45iKZ5gpKeKTVpRBrBRt5v3Ow2KQP5MMY93k0Ja+kLaDn5
bNkO9FleLM3XXpvIdVTs4n13QmlesP107ymekqifm+IC6Lt4HKyAlJl0GjKRicq+5bprzuwc4SR1
mQEHt+/q6a0Os/QnrUH9I20tw1Pzi4opk/kCZjK4GSsnOec2qsriUY8Mkr1zTjg1gkeM+qCDV+Im
6Ir2p/eLxNnZ1pO90jnTWVhlFJTOz4FLFYCnyk5WpYw9CGhc8tO4ZD9GlyKYpW5RGmPOHHSVQ8S5
cDxqt5gvLSwYAENFGTPj4xEdbvoVKFq3A5rpChkdMuVgu3KDLDJETbV6wTUGJtGhnwcgAQKParIw
4jdhsDVBBnw006CBl03W8OgFSYCkM1MXtEmd0rnzDJpaeIhJCH9mMz2RksbKZVcQs6vBpvEdvPS5
JzpPMN3pL6zgwqibrf7Zp7L5Ust8esR71/zkOM7mWiSB+wEGQF8Gb+kPKIvzKVWzr6n6lY3eDNaA
oWKeEBcdgz/dwMpXRfbiQTDn3Y/kpkhRd6pZjaLwl6eW9U+Q9HQbueMQTgcWWekYhbrJWAkXVXpN
gzHdjxPef3zjIrsY8AN3vuktL13NzToQ7gf3ansAX6RfjZ/a7+C9Wqn31cAQfEylV31Sp9N+2sD3
t/QVJDtGNPHmk8Zk2qsTigJNKaBHTcnJakV9W1JEyd1t2OEV13t+QqklXgyR6eoWDhh5zIblvl7E
+FSUnbz0+L8QqLrUOA1W3z2NCCknLSmOB8826S+zLJ33GdPGtfaVAgRLoRGZDWRf0h1ed9uxNi3Y
OY7xTyzPWJ1BGRpAlCpbwp3y8ldfhyyJqgYfS4g+klXp+LNxKhlvipTlP6es8AzbFkvtkI23Vay8
i6s9hmzDFRG2VX9jdEG4zaa5fETdbr47gDZuqlrnHHJl3O0dGWCyojUafGSuC6x4nVuyLpvdW7K0
5ZPm8US7EUGknI6GfUdRwXWeZfru9Gr5AWjfItTu84X10FyvTmskX1uBmSsSS8bn5fkq/nDLsQ/A
bfjxLUq0+Ubnqnk/LkZzcUt6dflQCwhouhJfTe2OyGbFfML0rq4eNhlO5lnlUfgA37jZsCGn8abQ
HldePzxYXsclSU8Z/joLwwaPQAMlcM7kc9Ks7VM5zRXc0JOT7oA0/G/2zjSpjSzb41upDaQj5+HD
64iSUimJyYDB2P6SIYbKeZ5zN28BvYra2PulABcCCpdbFf3oiOabjbipm3c695z/4AYQFErfWuRa
ALhBF5LTTsefF9Gr8DOFuOGkn9x7/Syj/uVRMgi35r7joLsBkv7ULFNj+d90GfKet//zCKKB0Pjn
4eLF5iZ9DUHDHz2GiaS+CBD1ybxFJTumgr19DBNJfCmW+j3tJT+hcEok06DAKBM1l8wS4OAnCBrz
A2UhCoS6wkcQzf6phBkA5GcJM0jPEhGsRiiryRQhJnTwE7p13Wjs9AOupHVu2IGh+B9ZTclHTfCj
k1IsKK35Xn/NFV9RF92AncosMzvZXJVBHFyFOts1JYYaGa2G6hvcwBDZfXAXiq0CUJcdqUtSliyy
xT6Z5SZgEWCddEnxur0smcxwO3ImrB2zNZ1S1xNuvRZeDIJ9KPMuoFFU1bEH+zZe6jjWmosk6iXl
TIKt0TlI7GWnZt8242dEL6QvVlqOG+QZcY7OySF4wTVszXUiNlCNxJSTHZqIrXvweKKEsm1RXnqC
bwKBw+JDlY1T4C5YiUn1IVeoY9RVKWf1ikHgYVBXFNsTORbOOCDgkOSiCb4u+xLDYJvhbQOMtU1v
kKYBAoQzqsO+eOYGZewUeYBKi1+74F2SciZV5oWW+6rDrQ4haY2AsrHY5nwfTA5ipDUfcxEtScxh
Igzdej2hWGyyYaqYucwFEcJJUVG06UxwxBIH6RKJ3g2kz36muL3qUDeHkWhg5Rt7FqxU9GlBoyo6
10rjczzpbBaee4ieXn0g54P+icQkMVvCIIfhvI7ii0HKTDA2NcwutN8+xpMAniyYV0VPdqcM0SkJ
St8OVV1dq2UgfG4K6CCJ5wdzvBFuUTmbG0ASVn1ViIsBEVp0f7BqiXFx6ZAQ58AMqPEAwlooY3Kq
Q6eaw9yY6HfumTthOyAHw2ZUPCpV0HDnChAQLbPMpSigEdfHJfgQK5iK/LAwdchhs97qmLpI8Rbw
f+eyF6e2qmYbRYj7mQifyrH0iQYy4VFyt/0MI6+xUfo1HOyzhGNVzy+yCcciC8FREZeNTWhMDSTx
QyfY4l5SkyKpqdqagIoK6h1fpS6ChTUBZvCAUIHRTiaCMWFAbYzgYSacDTKhHWBQ3PgyQDiFq58V
og8qZ8LnCBNSJ285ggf1Ng3REQ5I3TUgbuxqNBLHCrsCuEl/J7TlF+4s4IAyd+LQIXNZuTex5sa2
6RHBCF7irbBHyYmuzXANsRkoKY7iDsB0woUJfAQbE2WuCZAUgEwqRx8w0wRWQi5ycCLwS8Sk6GUB
91WH+Cva4LqNkmGwgiiDWCH4p76PjZMYmspxmOt3FB6VmTJBpgClfUnAULlbMNUEq6rlHIn8XgI+
I0vWqjXHTTrBsCo0DAE5AM1SRxVLIgWPIVnGuwZNV/THRRHhgbIK1q5XIttBHIQaSwrqK+2Mxgkn
KBgZ7p5Mqah8ck2sstUJuI2opO2hvrs0QJFNoJ2VOjQebn+GHYfAPMho5o4H+qxD8XDZZfUXIjDS
MkIsLxALaRdKK7oLnJk0TEoE6yAKUQuOJQ+5I4wBTlrS6TcVYtNwhrNuhv47t9MJGYdazDesqT51
On6HUkJw1ZPeNzH2WnokDuckowYbr/gSIULLBR/dXcV6Hc+pTtYLE/zRUmARLsUsSJwa6omjy+Ul
1lvoNwl5tJTG7qQXxxHWm9yg1yUmaxQfq1k8wQE9SrckAS2IRfklI1Esofjg/RzhSKnKLqKIkquv
WuSinQAEw2yAm4QzZHZMZN6uzd51iYSAJ2KYWMxyP6HoW6k9XEFgjDFZfRR+UtDwcjxPkrQBM+me
5xP80ZBMwo8JEomwsr90J7zBBJcEEdnbrWWt/QlKiVTjUpvAlbXa5NybfHmJIXaJf537SWtEb8kd
YrTLpl8PuMcuJkmcgyI04VUL7J/zBGKp01bthq2kOI+k9jdSaIvOzCbfP3TgrSIBRBIPX7UIEylJ
hxkrmR91iYtTnFlHiqojLDbGtxCnDtnvsmEWW3pzlqX5lQCffmFJAhDidvjka9W5l4tzM4vreQf0
Z1IEOinz8U6qVHAhxMVQBMdhRqJmXaQh6HzV6cDyzHr4rJaXJxhMTez25Dj0xk2pp8clzp3zCKzD
ukwQwDVzbNPcZiP5IBoLXzsdhMhbVJUB07kCvzPUt15qAI6Iu2tLRHRUgQtujFZzgFSzu1Ai4UKq
2zvIyb3dRXl8BSXYo3NpcghsYmWUqIx7gWi7SXqmR00NN6PSpyWx6JH5W46x4M/GJqd0X14EiC90
soZ0eJcCQfdkOMvFmlLFArWEE2rI2QZHn/CsKKkMYVV67Y/pGYqyBmZBueQVh1B3ER3nCYnr5A33
8Pt6K94o3l32Cu57inJ2BE9ws4N/JKsaCHDVEJ9rGAI/SzPRGlrkdKKT4rxb4Ht7IMyzJVz5+Tj3
V+EJUtNL5Jxt4b+0NVhpfwSvqvhm8Nok13evJTn5q4foFbdChCqhfOC8Qj6Tfft79Ap3TVQVa0Jy
Qx6bpHP+SHKSyZxyn8iCoDKCEML0u8c0p/qBnCTimCAkIZQYE2D7J/xcnk0eCAqigQYn344JNClh
7sauclc3oD9qYQIjHjVytFLl4ox5e/7kxbwySV8+RlKZmXSXjC7Ob1Ou9UmI7EGF0bEVEWxQ5bYf
1cdwjKkUjbO3HyNNYPWnaipUv+mLYk7+NOgCTJeFp88Z+xy1EI3uJGF4GwpssUm/GAL3FnWBFH0Q
41wf2JkaQ9bttMxRTu9DFEBQoVsrVKoNN9vUEpCmvBnE1dvfjZ1z98tNBA1Ih6asyghao7z37F1z
olSyG2Ez2sRVvkRds55h3HfZS5mj47eFzymhuIFcuAXiB8TYidCqTm6AxwdPggyfdqwjRGAo0g2o
pK95raecy0ANozg4tyRKx4UeglGp5VmP3LKe+yjzpTKQTus41mNyIDATpbJXl5ZA3B5RCyU/X9i1
rloIcchObai/hXGFPqFILRjPE9E6y8i1O6JpHgoqqaVBIM9bmMRnVSTrYOBwJwsSwVj2Y0jsMMEv
4ybwnAg/NS457kVhGgdRYJILyzOM2YSQ3IYCDjtIB4Ch8UnfGuaq9tuDTo5Lkuq4XXhkCMHjds1R
JaKNmeVCPhcy4zaQ4w3WgeiTwesOgrI7aMIKWhnCHPC0ViqaoJjG9Kde0h+LpQgCU4oLp5RHBdUD
KAa13H2tEjRTilEB8kzp33H7sXZqTCHm5Hs+42jSo2ddfDM6WGCpJ9ykaYJ/BmdaHmvHXVcvE820
iAZTc56ESCHL6aEr506o+xAsVekAwRY4WJUaLREBCO26koFzjkjiq1nfIcBYXndle9jVoAlC6mdz
SOgXHdsHmqTRQdSqIkefcBsWKXCnFBIlitlrYdDchRmRfJaKEUARKCwTncnQIB1KbX4E+uVmROyU
w3DjRPeZeFEl2FUxOgIl1OpY1qAIBAnAapYaVeXZCJd6IQnDVQJxz67U7FQquH5pZYN7vCuRcDOE
L0pZXo1WjQUAt6E4D4/hc6MfZqhLxUoQnyyQd5f65pDra0emUv/qYoMKRjU+bYYEt1HXPzfCxiQ2
UnTCdwQc42jCtdbV1O3+K5A111ZTs155EQqIANsDxK6TaxzEo/kQjWDc1PRbT+Vo1ooq/olNcJ6g
M3AYlmDnQ7gEM85qVrI5HsFc+wIkYVOICjak/lGk1KsoNM5HvHkzIznQk8EJKdNjFMPFVcExYuYi
WIBAEB3qHBGaxtCaB+HYzdWewegwemwxIdRGDBiMw66Rlx548EJR5pDY5ypYfi5VKLSnM189rkl4
9f7STK688lugfM3cz5RygZL4Cz/YTHD0OjqjeOtFBInhmVVwwYXGOIBWrVUTR4xiibMrkYeKhKgw
G3Lkd3AJypG11RCtKfVuoWlHSnQMIMUGqgb/nOwoWvYCkV2K0r0kQVMlQh5G9O0Dxc6964oqCSCV
A0rWpx52rdQhGkRUtI8oHs1KePzysEGmBcRFusKaeo4FDPuReTgi9lSpnp0JiVMmrZPX5Sn2WMu4
MNc1CFFy5jdy4i7k3ASjkS9UBRZmBFKtlJd0+KCakEH113ygeFU1J3UtrcN+ImRod3kNITdB1a+F
RNN9HrzeCRMQ9N6NUI6ORw1Arbltt+Zhrx57YfAx7zqUPZIDEKOrUf3cVZoDAvdCA2bfNSUo5esh
Pxsr8opCs4jz0g4qrFrK8Cr3myMsqlZxqB41Q75AYslGd6idFSE+g2WNelNSHqt5/dHlN56PfZMZ
I5eMs5DXJEu0nnCiCbjiecGhCK2BjXbVqRAGJf9QyBSgt+GxUsoLhfs5vGYsH0819RvcCkcit4B8
Kow7YLCutaxSnb+AyFlZ3L79RQHLeJRRnxIbuy4zu2/My9y80BGFN0uVoDOTfJZ92WsOBESNbOrY
zzyzBLPfJ54dWpK7cAnDZ111Wigak6VyF8jBf1IC7VQOkyWgkCuBkhLaonOdg2zBpRnVeQntGXmR
FoGGyEiNCJhyDGEjhAOenWc1Vmo5RjBDcuAzo3WF+6yVguoJtLXccyEDzFxVH1MMNyy2KkStZi3O
nVKChDX37K4IVhjeOqFbrgS4A0MVH8u1gFhTYis6V28dpZmqP8ilS0p7NlRhqCUeFpt6VS7wKZjD
U7WxgrfHoQTfhbF5Yzkov89QCMmwOuZOXPnuAvVqR+DCFYG0LQbLqfwRtaf8CqDDDFTVDKIIufON
wGmp6BdQ2lYhF/xCFtbom4Amro962LjWEJymZcCRNywHNz8AmmWLEPWTguJggaCTiJkLnzes8LRO
pIuqrta6mmF+FR50ff21KboTOT0vAnNNdZQ80II65ZxzaG5pQIqHsv5NDydIhHrbitVCNVsddhyZ
dei+hYY5GwCRkiJuZS579awtseNRTmWRJNPXMLYQphEPCwH5HISx8TORZEpaqkkVMqkOvcFwzZnX
QtQYxR57LEW9letaW7dxwnKQcEdC/r6l5CqX5rqRWfYp2Q4MXT1tE5fshKEhLjMvx/pRlKW72AUN
7VqxhB7YRDnSjZbAQQK6u4J7ni/MjgkKZB3aUNf1xrqIMu9EcTOs16ivfJP1tlyPkWlyV5fzU0Bq
ySqrlWFtBQI96DURUSmEc6BcRWQTBTPwDtUUUkZTWeYMSHQ2s0TUsDBX4yuG0lXXSeWqyrW7pMkM
m1rMYWBRvCrxm3JKIFZQXRpqqm482K1SpQtCSnOZJuIlyaBs3ivVshiia2juZGP8mKYAIs8GWYjZ
bUDtonl2qJgIz0iMERkfALGidBL41IwE98oS8ISoZddDdjlMb1O1zeZ+VF4abnOswcgmJdmnizDP
R0cxJu12Eq7zPhhPRaX9zZTDdS1mqHrW7qfMQHJYw8GwzofbQOvPPSE7EWWXHK0bLnJfmFZ/ttG0
FFR9atyFunlTKA24+ug2q4XoQPYw7QjMoLbHyFpnNdx/d+hWhe4f+5HZ2j8ISl+EpLIiT8RUaBKy
Lm+xoE/i8srAkCVqW+JlTbhTwa1zAoomtoqyhs5cZS3eftyzawARMI+DCkvAqBqAVknzPw3Pa90I
xFDmGlD1iDpR2vHET2ZZ/uAWMAX5Ty4B909BSpGbhoWJrvlMk1Mx6sHwi0awGToMS0j9YN6b/uDa
/Uo0LyvI4oDm1VEMwHRzty8ylLO88egLBV9poSGOb/sxaYrAHEYnkazIMRLh3Eh9lDEKKnLViHrg
9nX+B0GtH77qhINebBVdzpo7FM3vqiauq8dr6fTb0yxI64vsX/vQ2w09aMlcDDlaMpvbJEg56usy
uKlf4I8UnbmyU43afq/tl36rmXiDWk1zS/uC9YFJjX+K9/gfhvFhup7T6pOX8Wfdfbsn9+/t7c+8
9TXvtkMwpS+AR8lojO/bWYnXtdPX+9f3rjqqkgZhH9lvVBEE2v6IU/1u+nnWcfM+EfTv7/hN1qT1
tKJw3Ul35rPJhvNXOv2shSdTWf9gbikFJqmZ7c+zThsaGSqqmghyI4XLz7sb/QdQIQyGv/Imnu0N
T97E8yV9v3D+/aP97Bv+sZ4fhCWepyN/evd6saDvV8476um0czHj9h3RKTO4s3PJH6bE+XvbpV/T
RvvpQX02e8k5b/cyzTTvl/X9RvGuxhgZ20mcf79VK8kvzuLt/7yvQX7Yo/Y/i1mqOzP63U3nh56S
299vXPXtUt3pq/mBKhelkHc8pRHz0e+H5L509z3q/ZnoUpJeTOn3Osx79/VlJK2991F+mOFcKPeb
4ZLKFi1rhJnPjykNUSgLsh7mAtufdxqJvCiM/vShpdyPNYTX3W2N0+vdzXiIvybUu31HnbF8tqm9
x56+4vr404PLycxFCqe7KcOz02f2dnJN0H24eUw/7zD+BGuq/e03inc30g83ir0Pa4C226OZmvaz
oRY/UO2HvUX96X0O9cMruJ+C+xzaxgf6OXlKPb9A/wdE4q9JGvz8et9u2jsLXXuH962HAd97cUus
5p3O/n9lh36QL1D3ntpcHXc6+rDY328c/hCh7Z0/IMTb6bjyM1HJX7hqf0+Oz/0gvt2mxYO76rXs
+Z994DFN/PL3DyniLYyNLOHOB6cs+f2z75NL07//sTONtmnsJ798TGtvn/Pw5w8dfPnonWc99urx
P1fBXbkpb/xh+4vh4Wv+UAN+m9R+Nbv/PQh/s+U/l2TZs+W3/Mf2bfpPrbX3bXiTXG+Gu6K5e5pM
3ga4Uxb9j3F/UUr5Sy/7aPPLUXB9V9ab28fG7ssRDwH0vu0fNOnv/9zJg/PV7y/e+zZN5fm5dM9D
lmrvlrO0mupHNSn8TfzLaZm1QXpz90v22y/zTRxvngkG6aKhEJbt+9Rfh81Nc+M/b/y+LLR34yVT
KMh3qFvfM7d7N57ebCr/8Q18R+Nui3f7tn3xFmZ3z7X1a7IZGeHqxTfHde7x//71fWy+CTcJ2+fO
O3847v6G6fJpk/5yvCnrZ8vr4QF/w9awan7/37TZXWIPrRNO7TuulzebYRMHjw19nzTWlGHZt/G/
Imqx59xZNRtmPZyE4NUBJnWwbyfWrzZMnLNvw7/mTfn7P5PNzWNTf7x8jcB43+ZPm3RnD7ufM9MN
fd+Wf6DgvueIvkVtfbPp14Kr7+CClyHXI2jgtT/bjSenT9zEd5vyH/8HAAD//w==</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b="1">
              <a:solidFill>
                <a:sysClr val="windowText" lastClr="000000"/>
              </a:solidFill>
            </a:defRPr>
          </a:pPr>
          <a:endParaRPr lang="es-ES" sz="900" b="1" i="0" u="none" strike="noStrike" baseline="0">
            <a:solidFill>
              <a:sysClr val="windowText" lastClr="000000"/>
            </a:solidFill>
            <a:latin typeface="Calibri" panose="020F0502020204030204"/>
          </a:endParaRPr>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Regiones!$A$2:$B$26</cx:f>
        <cx:nf>Regiones!$A$1:$B$1</cx:nf>
        <cx:lvl ptCount="25" name="GORE ">
          <cx:pt idx="0">MADRE DE DIOS</cx:pt>
          <cx:pt idx="1">TUMBES</cx:pt>
          <cx:pt idx="2">CALLAO</cx:pt>
          <cx:pt idx="3">MOQUEGUA</cx:pt>
          <cx:pt idx="4">HUANCAVELICA</cx:pt>
          <cx:pt idx="5">APURIMAC</cx:pt>
          <cx:pt idx="6">PASCO</cx:pt>
          <cx:pt idx="7">LIMA</cx:pt>
          <cx:pt idx="8">AMAZONAS</cx:pt>
          <cx:pt idx="9">TACNA</cx:pt>
          <cx:pt idx="10">HUANUCO</cx:pt>
          <cx:pt idx="11">AYACUCHO</cx:pt>
          <cx:pt idx="12">UCAYALI</cx:pt>
          <cx:pt idx="13">SAN MARTIN</cx:pt>
          <cx:pt idx="14">ICA</cx:pt>
          <cx:pt idx="15">JUNIN</cx:pt>
          <cx:pt idx="16">LORETO</cx:pt>
          <cx:pt idx="17">PUNO</cx:pt>
          <cx:pt idx="18">LA LIBERTAD</cx:pt>
          <cx:pt idx="19">LAMBAYEQUE</cx:pt>
          <cx:pt idx="20">ANCASH</cx:pt>
          <cx:pt idx="21">AREQUIPA</cx:pt>
          <cx:pt idx="22">CUSCO</cx:pt>
          <cx:pt idx="23">CAJAMARCA</cx:pt>
          <cx:pt idx="24">PIURA</cx:pt>
        </cx:lvl>
        <cx:lvl ptCount="25" name="PAIS">
          <cx:pt idx="0">PERU</cx:pt>
          <cx:pt idx="1">PERU</cx:pt>
          <cx:pt idx="2">PERU</cx:pt>
          <cx:pt idx="3">PERU</cx:pt>
          <cx:pt idx="4">PERU</cx:pt>
          <cx:pt idx="5">PERU</cx:pt>
          <cx:pt idx="6">PERU</cx:pt>
          <cx:pt idx="7">PERU</cx:pt>
          <cx:pt idx="8">PERU</cx:pt>
          <cx:pt idx="9">PERU</cx:pt>
          <cx:pt idx="10">PERU</cx:pt>
          <cx:pt idx="11">PERU</cx:pt>
          <cx:pt idx="12">PERU</cx:pt>
          <cx:pt idx="13">PERU</cx:pt>
          <cx:pt idx="14">PERU</cx:pt>
          <cx:pt idx="15">PERU</cx:pt>
          <cx:pt idx="16">PERU</cx:pt>
          <cx:pt idx="17">PERU</cx:pt>
          <cx:pt idx="18">PERU</cx:pt>
          <cx:pt idx="19">PERU</cx:pt>
          <cx:pt idx="20">PERU</cx:pt>
          <cx:pt idx="21">PERU</cx:pt>
          <cx:pt idx="22">PERU</cx:pt>
          <cx:pt idx="23">PERU</cx:pt>
          <cx:pt idx="24">PERU</cx:pt>
        </cx:lvl>
      </cx:strDim>
      <cx:numDim type="colorVal">
        <cx:f>Regiones!$C$2:$C$26</cx:f>
        <cx:nf>Regiones!$C$1</cx:nf>
        <cx:lvl ptCount="25" formatCode="_-* # ##0,0_-;\-* # ##0,0_-;_-* &quot;-&quot;??_-;_-@_-" name="MONTO TOTAL">
          <cx:pt idx="0">159194453</cx:pt>
          <cx:pt idx="1">245156313</cx:pt>
          <cx:pt idx="2">253059864</cx:pt>
          <cx:pt idx="3">260799822</cx:pt>
          <cx:pt idx="4">290575458</cx:pt>
          <cx:pt idx="5">324025357</cx:pt>
          <cx:pt idx="6">332831916</cx:pt>
          <cx:pt idx="7">360160821</cx:pt>
          <cx:pt idx="8">409388344</cx:pt>
          <cx:pt idx="9">439276857</cx:pt>
          <cx:pt idx="10">473859448</cx:pt>
          <cx:pt idx="11">527568960</cx:pt>
          <cx:pt idx="12">538943955</cx:pt>
          <cx:pt idx="13">542464049</cx:pt>
          <cx:pt idx="14">583878614</cx:pt>
          <cx:pt idx="15">618084106</cx:pt>
          <cx:pt idx="16">656095560</cx:pt>
          <cx:pt idx="17">669471831</cx:pt>
          <cx:pt idx="18">717536037</cx:pt>
          <cx:pt idx="19">730755236</cx:pt>
          <cx:pt idx="20">774626054</cx:pt>
          <cx:pt idx="21">823285042</cx:pt>
          <cx:pt idx="22">870705173</cx:pt>
          <cx:pt idx="23">878798996</cx:pt>
          <cx:pt idx="24">1172948278</cx:pt>
        </cx:lvl>
      </cx:numDim>
    </cx:data>
  </cx:chartData>
  <cx:chart>
    <cx:plotArea>
      <cx:plotAreaRegion>
        <cx:series layoutId="regionMap" uniqueId="{0DE7AED8-DCC9-4F44-B07D-1BED128A8A59}">
          <cx:tx>
            <cx:txData>
              <cx:f>Regiones!$C$1</cx:f>
              <cx:v>MONTO TOTAL</cx:v>
            </cx:txData>
          </cx:tx>
          <cx:spPr>
            <a:ln w="12700">
              <a:solidFill>
                <a:schemeClr val="bg1"/>
              </a:solidFill>
            </a:ln>
          </cx:spPr>
          <cx:dataId val="0"/>
          <cx:layoutPr>
            <cx:geography cultureLanguage="es-ES" cultureRegion="PE" attribution="Con tecnología de Bing">
              <cx:geoCache provider="{E9337A44-BEBE-4D9F-B70C-5C5E7DAFC167}">
                <cx:binary>7Hzbkts4su2vOPr50I0LSZAT0xNRvEilS0kq1c3tF4ZcLpMECRAECd7e9qecD9g/cF7nx06qymW7
1G7PtMP7RPjEKByyBBIgiQVkrlyZqr/fD3+7Lx8O+tUgStn87X747ZesbdXffv21uc8exKF5LfJ7
XTXVh/b1fSV+rT58yO8ffn2vD30u018Jwvav99lBtw/DL//4O4yWPlTr6v7Q5pW8NA963D80pmyb
bxz76qFX95WR7bF7CiP99ssu3t/88urwXuQyyptW5/ct/u2Xm/Ds97P14pdXD7LN2/F6VA+//fLi
pF9e/Xo6/h/u5VUJt9ua99DX8n95VVYyff7K6GvnefTNQcAZN/eH8VDmz41fu+TjBQ/v3+uHpoFb
fvz/i44v7u+L9tMnftD//D+/vMqbKnyairA63uEufnykX19O9T/+ftIAD3nS8gUapzPyrw79e2Cs
Fxdn35qWv4gEJq8JQhh5Dj3BxH1NPAc5DLn+4wuOP+H/hNA6F4fnln8fnqdeJ9g8Nf7swCxvNovN
t2bkryKDj5vixTY52SRLI//53/Jbl/z6HnnudwLDc/PPDsTFWbSPX0Xwb7G9+tbs/FVAyAkc6DU5
QeTiAGbo1fuHV1FeNd+69NeBOel+gs/J0Z8epu3lTTy/+aHGzH3tUXgR5P4BKh+7rmtj/FVjdlHV
5iE132HQPvc8RevTkD87UGeb8Ozq/Fur+S9uJP8Pho29Zic76Z//Je8PTfatq359D33qeILHp/af
HY7rm4sg/pF2jT5tGopO7JuHTlnZtRHvHr7Drj33O4HkuflnRyQ8W6/Ptt9aqn9xgwApQ2Ct4HVi
xthr7CCgaw55MmPs+aJPnCw8lOWhem7791nZc78TfJ6bf3Z8zm/ONjfhjwTojxbMedpEjucBPvA6
Qebc/PN/S3P/Hdh87nmCzucD/z/gE57dxutF+EPZAD3ZPScu5twcwMd0D2V+/x2O/2XvP2Dz5dA/
Oz7rs4vg7PcY6Nq3TMtftHHu6yNTo+B1njYMsl+i5aHni32MNw/i3WF8AJ723P7v27f1F31PkPry
0M+O0+7s6odaOfxIAF5GoH8IeXaH5nvM2sduJ2h8bP3ZgTjb3exBpgm/tVL/4nbBJ9uDgXH7Uo45
U0b/87/F4f65+d/fHV90PYHjiyM/OyTr7T6+/pEUAJzJy53xPPFP5ip6UCDXgpYp2+ooCKwr/dB+
h/v/s3FOkPqz03522M4uzt5uN2dXz5P7tVX9F3fSKXDe89hPwJ2Jw1TJQ/Pc+rUrfj3y/NzzBJzP
B352OK7Pws0PpWjs9WOYw/xT84ae6MGf8enrw738DtL2sdsJPh9bf3ZwIEkT3oTnP9LI/cHrAExf
ep1Ts3M2Hu7NffYD7NznkU7A+vNL/uz4XZ1tXl2c7a9/aBYB4tAXbuqjQvpn++rqIF9dgOP6rrzC
i84nsL049rMjtT57tV4E8f76LHreD19zE3/RMYEjegGVdyq/nS798vBqnb97AJrx/lu38XVv9c3B
TsD75rk/O5g/WHSwwXEREOnsU+3OeW37PiMOpU/a3QnvWHyPCPHY6QSsx7afHZTdzeaH+rFT0nci
LuyM/A6f9dTrZPqfGn/2+T/bg9yz2P1Qrne6IaDyAGD5kk6cadB3cvUdxO5zzxM4Ph/42SEJb36w
ukP+kIZ7bPkSkNB8l7jzsdsJFB9bf3oczpYQle5/qFQNtTanFsr7dkIhPPCDOOjvcRpfdD1F6POg
PztKu8XN/kdarxN4IDf6qF7/GY/e5UZ/hxn72O0Elo+tPxEkT0V1T5bkiRm/uPm/XC74GjNCGWUM
ijiY7aETNBiQLsdFjkswpczzj+UfX5qx3b+6n69T5I/dXtw6lAb+T1YM/nk14ad6yujQHuLHQswv
Cgq/ffTx8aBk9KTrxzn6aujyNH2L97/9gqE6kPnH8sBPNZ7HcV5M8As55mWnh0PTQsWn67+2XeLa
ru3Z9Fjs0T88tjP8Gns2833s25Q6PgVaLCvdZtAHu699yqDJ9RH2HMeGYLapzNMxDyDHHgWsHcfB
zPE+FcbuqnJMK/lpSj5+fyWN2FW5bJvffnFsuAP1dN7xdl24JYptB4ZxILkOGSkQOtT9YQ/Vt3A6
/l8+atLKs0UXd2SdUnpX+GIp9rDm+ru0p7FbZNdZ27DzzLZN4FetHagEkfnEOxoUCS3iwfU3ruNN
M8OtmUhSuh566ZkA0cxEecbTMNX+HStbZ+7ha2OXdN/N+r5jke5qErd23FiDc8GkfucPmThvampH
mfT1LSdBW/t6LUe05VPtz4z2VDgWXhH6jR/ZtTKLxEGBIygK7FyohVNlaFam8nKqgj6nxSElVTxQ
cdtNaCltnby5kKTND4zgECWOFeA2VdeDmXgknSwoTYVv/FLf10p7seU1fFE1Goe4KKM6S8y5V2T+
OmWMB7pjbdQupjqls8RGOMyZrRfG02RWuFUxEx65SfGURQbVaehbTrLpkikqXe6H3jhNczYVVZC0
/DDUdnnROFctRv213GaJVa5EaQ6DYvna9cYmrFJph/X0u3ZaeQ72IE4Fr1bGz2mosuFNnZtwnro4
v2wSHRi3c2eeHrbJwJvAG5kfS6Hq0MJdF/WouHbygkZeQqe59Jtq5fnOG5/UIaw3uRK2OWhhQ8kw
6tlspM57t633Ke29uVSAxOiKZm21ZRJ3vSOCVg0XynfrMHNQFktUhLUa9GxgxaKy6y42pfCisaRj
XI/eyhvTRW2l+KB75oXU6ZM1s4su9ow9hojkK1pPdWDVyTQvVD3MpCpWrZkbxNNrVNZdUCE+7xsd
DU2nbq0ct/EkfRmmjpvMUt2+t3qrjZm5QhaVYcdcJ+S6K8JWcRJmMrR4qlYprJveGUMjvCoslb3N
7MqfZY6HAoZqHTaOzHZT2nULZG+UaaYI6h7mrO78rTU1V2PvXnsi2dR109zlXrO3PI8HbZKquakk
DnjWqdgm+GKkyF/09+2YvMsk5QEZdRMK4weyTfaUWDd0wG+ynJ8nFhsCNqI2aPGQhT0ZYOvkvIq5
qS6URdrQ6WAWcdru0tJRgdI6ZCNWgc5TN+h50GuZhjamdjwl6W0ppv1U4CpkPQ3NaN4Xlb2jVp4s
urSWUd1fjF2fRX3C0qBucRbeF8zVV43Y9txOlnzY+oWXhWwaxDZNs6Dq7GWdVjD5AHiU8ndM+32c
pDafZVlix5aQYZakWVS0Tkharhcap+O8LS+rrGVzl3fuvLO3qRJFMGTOFEy+TsO2qGA2al7GhXFJ
LJWA3eHgpWVhO+DTVK6MSe6bTpgVgXkIhrxjl6ZDS7sX4taMcl9ynGy7YRK3pePMjErEXGDkBN6Q
Txey3Y20tnCgC1WdW5NPg7aQHMbxVXI+TPZG8q22J/nOF4OKsDc0F3mZ6oupK947dFyO2lLrgvah
Sb1u2R+/pW1tnfsuuW1V5V0RPqzKkca1dqZdb1J+61kXkylZlDS6X1FcqGhiNNvWstcL794XYB1E
6SZLM5BxMeqJLstEOAvs036ZO461SPxELbO8E8uaWfnSLex2OVguW+C8wMtxUnhRCpstnSI1oTOJ
NKBVW9+4SPhBmmB7Saw+uWz9YZHU8s4vpTrwSfGA1qyd20Umz1O/f9eltNzIvBRxjhCPLL+oVq7V
gh04vj1+4j3eaX+TSfucJX56VdJ+7TCaBl1t2Ax1hsdVpeRsSPurXEh+brnNMs8bLwLzLdaS96Fv
q2tnKJxQKrVDtcriumqGoGvUTDS0DRQDq1qgbMazcauNtu+62pqixNiwLJTtw+51mhsmqt+dwqs2
dt42N9wpV+kkY5LV060gaRVNpGh3DSzfOdZVSCZ5o4bjhiiodVF6qFq33A5xKcS+T5ZuTcZAGC33
YMjSyJdesSxqg+8al640y7u9qowT1jwxAXGmWykcGqhirtS4srWug8ITYVGnswTOR55csJyFCAsr
TKeEBAj5d8JGG4/a1cwx/EPXSxV4nQbYff+q5SzMKxiFWe6mVVZgmIElUx4wM5Eq8rgY0YUx06rq
KhLarR3CBrx3e1MEWY3sQNdvEjsVMC/5wRm6fV9aRaCsWZWD8YdfmxSBRNUe181tY1dqyRtXRBoP
HZyA9Tku5HuPl+MFJ6wL8dA755Wy8njwFA2aVnjBwOrA1vQDLpw4AQ943jOzl0N/iUv+eM+DHoug
Gidwyt6lWy8ZmYtsjBqOcWBwvUN5sSCOfW4VZkEM7gOnzlg0+lH+DmXSCtsBLkUoGSK/7aNW9RF2
myoiFnFhLoJesTnRVhpYI1wnRWZvkxIIRjv93ntozVvbDnWiL9u086LKZutsKoZlYlmBK+gQdZmI
mT+iy1Sxh7oGLAE1NEVWCT6Qle5Gtu5mSIfbfjIzi+sZK4c9L4sPgpbB5Fl2NIomCXJj+oDo7j3r
NKzdsvXjPhuqYExV4GQe3De8zVHBkn3K2RzcOL8jqenXiaIEgBL8ri2tbs77AsVFUvAg7Xy9K6b8
TeX4495NDFmPqkJhMxrzllnkvnOSLMCo5atGErMUTg09cXmjsJEbUvYk+PL3Oi8Y4H2lRnACwM4e
afCnr/+YP1THlG/z+BOez80vv0Knj5z8SHpffPkDCf8Tmv3026w/OfiXODgU6P45B/9cif4H7g79
PtJwhl4jGwO/pS4ES+iRbn9m4g5lru961HsOoj4xcee1bwNF912gC5i6DEb8xMSheNsD5u7DT4iA
PLugZDw/6wscIP74ChO3fYjVTpg4YsD2PdcmPsaEHo9/wcTtfkSl1lYXY2t0QopNt/eMsyochu8c
pyiXrdunUVJSuXc9Zwx6ucr8QezBDYfF0dx1R8NXHU0gBlvocBV6VtbMLadrd8Ypq8gIOt2mqIpl
I1f90cRiI9SG4vp3jUR7IwrfDwXzmpCRAkUyse07mUzbws5nZdfj0NhuG+ihnrl2NwQo7bIYePvO
r5QTKktfT14ftn0n1iMavIg3ZllTw8/bcryqaCdnhUQ8nkrMZi1102Box7W0VHaFJ+fcktuuozs3
o+CMjm+Pn9ijW5ocDu60FjFXmdikw/QutSt5rvvczOXY8CAjWB0MUXeqmRYGecll6iT2Mh9rP2Cp
W8ODqjQox8KEQ555yzwZ8CLzGrwsW+4tXDeFW20qvsSIQvwzyno5Vnm6zHA6LIe6cxa58OiSuMm4
SHJuLZ0mbRboQ96CX7dMnm+Zo1RkRtSvZKpZVNQbCOj4bT4UaJdhOyZ0XDkj8q6G0rm1m9E6T72q
Xhta9EvUD2F+/NYqtByBg2RHMoKOtMQ7EpT6SFUE3/bAXPojhWke2UxyJDb1keIMj2xHtDt2pD/l
kQgJXcq5Y7kzPabyVmWptU2Q2vdHyiQysnQGJw/olCycph5vfWQ7F1bVFcHj17IhctkAPGHqNeXO
Tsga2Um6HVQ6hoXJplhNObcDXKJ0a9Wxca36WuyL0uYRMw2+62lXRX3L6SLzBT/Pk2wKhmnA29Ip
nMCyWjlXbVOfQ6zEQ1PaIi5Vlcca+MClPTXjZdNYwE7IqGYdG5tdR/2wNQmLfKDLd+VE3NDJeLv0
WjXeeT5bmT7R+zL35b5Ws8kRK7sT+K1yOjuassxeYstTa6XsOXOZWtX2qFaVn1qhLYcb8Ir9pu/x
fizd4Vrjdrh2qsVYKPuqA06vPbvYWAKla0P4wqWodYPEgs3VcL4d61SGQ6v7ueyJukSZK9YOsddF
adAFGz9YPsPrRqfeuW6rYpHZOdrYjc2ijNPkpq9r8D8Gs/ekEgElXZoGRdnsWstBv3cj7cI6Bw+W
6qJZ0JbKOSY1W9a9cNa0wCwmo8yv3QxPQU4zfm+pCX6fNS67SSRhPpg+6p0EyEZRabrgk8mCJKnO
Da9wWI2shEjIy3aPb1UFZDZPxjLEI1gSYi4zN4/5EKUFdw9+n+aB5Uuxtz3FV0rkaUxQ09/hY1il
6kkGVfN7w5xkkU5DEpvUlQHyumFLjm+Pn3RfeIEgJJmp42Lgsuk2PRdpqAs9XWaM1+eOw2Q0ATUn
ZqQbbUm6kYlHN6BQLKwilavP7Vx2bahG3M0H66quWH5VqC5g/eiuRT508cDSce8pycNBAe/xARZY
42LOW6fe55MYZqRtTFgkqlopL61W4tMnwjmZuWVdBFbCMbBTN1JmaPei8tv9yLE9G5O+iEpZF7El
OQJSau+zltp728/9i3Tq721Y3gJP6CDK7PekKs3VWMp2Kcu0AecO7S5dY5D8AtwP7mXhAIPPeuC5
rC/zS6k44FSZ6q3LPAiMeYvXrMHJfnT8awglp22qaRHCZlYk6DMxboaxWvmDpMvGzr1Y+2U6cxKn
nzVl3q0E76a1S0uQWUiSXrJhfGdbDoksVbqBTUsK9qqjq8dPqe7aIMMDjcvJR8vURWhZVyiLsO13
ERobsSbHNzaO5aLPqoUe2+Li8Y001A8c5Ncr2+bnUunmVhn/KBE8ZNzN35U+0DHwHlepz9C806bf
9iIrQwu57J2dzmtnSsJCoDIwGQVfoDbEreuQgZYQ4U72kdtNZTAgeZOlJBQCYsyc6UhaqA5apy8D
DDxNudnR3POFbfS1b2ciHEi5e+xJHGDPDc9u2jpfywun9Wjo2v2VhAUOUWq6LXW3bLR/7Znsw9AU
H4zDFn0jw97gJnB5MYVE+ctBJU3gGBkUrtjhrtr5onxbUfmWO2rbVdkFR9XO+EnMdD0GU9lfHsc8
3oXf0CYYG4JAP/PjSSyzQn+gCTRKXe14Xb8dPRH4yAlzt0dBSSwn1CxxIBT3ytCbmmtk60Ch8i2Y
LTobZBl4dU/nUt8oG86Y7GoHbPDD4/Um8daR86wJbJCFIqTyD65y29lgnEtX4TKwWb3xCI5sz5RB
z/IPsHTsayxHmP6Bv/WFA7RZMwditLIMRAYXHqt1PqUzVltxj4sPmZM65940jAuaqC6chP+mL1iz
RmqakwyRGxeCAZ/yMWyJzuZVNeTbgcjb3PVmvajyXV9UkeKy2GTGBdWCRIR5FVSdAA/8yEtfkKxP
NPaU7F48/32Bl/T2aZQve/2/Y7svdPVnwf5RPPZA6P1zovtCzf90/rPO7L12GSPMdTGmxMPHvNpH
guvh1xS0Zth9hDH6pEI/E1ygxZj4j7/dwRhUaOA3oAB/orggNttQuwEqOPNd0KPZX6K48DQvGC5I
4D51oBQEhGvbIQSKEb5kuF5GEqsztI7rHuEoc1oR9am6s1qXz2tZ3zUTQoG28nKOa8IC6uYh0Bsd
a2UB0QGJzuX2MCvMWiqvD8rm3kq9KZba7EHyW7IJaC67J1q8G1A6A5nkCkKqD12Wz3LQLBKVz9OK
vJkoyLdZV7YhNq4fUKetAg7MQrR9WEn/tquZG3DmrlpyK8ZUx51J4rawZth/4zRKh9J3ePC0Up/+
isLHhfqlDk9OpwaCD0QBCR/UfoQZhazDl1MjfSCalpUPsT+UU+gPM0uwVe50q442C+6ldsgzZa9A
7bZh0wVauXGVtw+pZG6YJtMY+30CCmJ/0RWmOEqca1yae20jtuzrZdooOmuJZ6JKYVD5eBsQoue+
Ja1/8SAYAqIXGLserBOIYnz45zu2e4Ix/IAvrzKmUJxKXEZYuTupCIgR+XjpuaBUdoIMAS14ugSL
NjIxL3iXxsjD519sja/MqE/801t5TG24sBMIxG429vDLOc1pU01lDqmN/+Q0/pPT+E9O438mp+H1
nAdN5+4bwfisUqKdUb/9MFRegEYvWZcWXSUT5Hd0ExRCzogc7AAJ/AEygm8zDkmcbp3oLJlZQa7z
JioblkQ1Gfo5G/ls4NoEFU/9EMmxnR2TgDrJ0hl2tQf6xJYKUe5S05YhquokGKqm3LojsFsjumDS
so56nL9pWZ+e+940B9HQiyHoBaG9akFFJ/ZF3nG8Vjk9eG46btT7qvVRRI1VQIbKet8Bz4GURRHX
vr0dJHmj/HaV9ZAYaVSRxaihTiClSALZ0DceLq8bx6VBT7gKRuW/8y2+Ghq6rJwsg1wd7mPHxUnI
UV9A2MevqeRvKG/EDJXZpXah1bfhgQSyoxLl3oOf+NdTJbKwGCa5a2pn1XV1oB09XheQC4ZkGQ21
BayOIMihjZjPG1DfQZshWwzaCmipIq7VGLDOpbPCZx94/6aoR7MWvBRB3zqQsZVmlo45DuyGQVKK
8rBlkNqrYdQgbwQJKsfDMwi+2sRpQp5bZDYMk75Jm2P6EaKBhSDXLRIQttMLVIMU7kFc4hIuAz6M
bwZ3nILEHk2cUxkROgWk4FaQNfC3oRoWl4XfxGYyd4R69+Wk0xuTyWLZFsldTb0tK/lMaXxIiiEP
qd9kYaIfSuL4x4zqO4RAK56Ao4PofJV0BC+9sc7CoSzHOTY0ZJY9hUCH1Dyj6XTJIWcHS1G88Xgv
ljRP2sBP8DpXPci8nqpnSnQossfxvOzMOR5atZaov2OcNZFyrWTO7feG9OjWTapqJwdv72ZKBUPR
6DlHIGclI2VLwzsUcpsEnKQ6KC3PCtpBRI5H+yhrV5AWsJYlcsm5KtrVxNlx9XMUZKrCB8+3FiCC
x1aZlOfJAJkxpMCt8+ZKcK94Y3EVS+9yFJ1/b7OsCI010jCbLBvygM3cS70EdJnQA3IQeWO1TTPP
C/MadCnib+Vw7yj0zivSCARo/7LM3diz/E060tXkXPq1s82I1896y5/mSalvp9KHR2rGt1XXJuFU
wkZIDSjXVpcEpOmzpenSOXYrtulcsnQrYPEgUs7UYOGw9Ek6J4peUW2DTtjzsCbNcDdRPMQcSXfu
b7xSpLOuEgerRgoSsCUNYW3hgBgGGW/Pu2+y/vhcGQ1JQ34fQYPpPAmptdEudwVu0aKwxlCxKgTZ
fZ75BUmCHsgnjDmOsAUgN+GqfutlqNgXjZjWdqr22LaKPT2+mXKT0TaJMzeREURgH5v7dkRACVW5
eOyIOktHrIIbtI5CEPPU7vHcSXbp2muG27FBoM6x23Zoyo0/+vmNdnXMC9S/AaKtF0h2blS1UIXA
hoSeS6jBCGCB17NpdKogHb2lTnLIifgQq6Eh4lBucen0+Q1rEhL2TdMv6oHdJi7e1ukI8WPWtXPF
pzcDym8SnbizIXOLeLTkFLXtXULAHhQD/702SVAmHY9Jr98SVlxXrMIRLUrIE4l+76YiygpThZat
98RU43lrv1eJvvNqloQ+lVAzkV7xps1CUMNCJfVy6qch8EEQgPVGIPsPKp7xqnI1SBRYuSNj7tW7
VkLeQ0yMLcuqvZpot82MD7kuhz90ueNHuJEsGB8MK1Docw0346J3UB8A6SfvQ8d0NaPdLawmSDDK
pghYzeo5B4kxBBv6AUGmq4OEbuzYtAoo4mWUQBOIyeepm4M10yVdpvptZyC6NGx453eN2GVMf0iH
RoSJaN4bU89xk/bhOM5tyLGf+9prA6p7c0l677IoUh1B6hetbQtttcxBIPVzNZcTPCQRIIQWJaSF
SWH2nVfepBp0NxA6PjiNA4HxO63SOmxzLkJVWVeiHjA8133XMXCApWVf1EXxLnczN/TH8mFymzy0
hiKBkD5NQsxB/2ucwo0GroqQIb2juStC2og6aruNW1n7PlPv/KzrIz6UFfiu8r2BfOiG9OqOFS2/
GOxiUfZuDuJV9Z6jEoR9yA4FXQpdWC6g3MGrF2mKjnk4qNsp8mmuSrZ1tfLn5YCvshaT2Ovby5YM
7cpoNR0X6BRbmoOF5d6yo9FYJTic1FZkQs9LRL3AHQSkJQvQ4EliIq5B+WtxDuJ/7rOLno7NXLvl
u4abWV46u861YZ/L5BjTTTpo+8wNppRBEYjTycgz6JBVtA/cvIdHx0HiVHrZTw5oV1juSYserKSc
gcG1IH2o5KZK+6XWDb3w3GkCJVLeTSQLTGXYhTXYM8gkJ1fNlEZQtjF3bJnMEkUglUcqFlRpZYOI
lrohJX0fcFeAolvoKHeYuuTSpIESdn0ONRdJ6Pp1EeV2vuY1r+e2W8UlKI0L5mRrmOdyrxUPC4JB
phnE0ri12BYDiK2s8L1Z41XOzE2TN2VqyLJwCVlOQ7HWbQri15itp97KI88SIS95EtZJsR9zd56N
eWD7ot6xGkpEcK4h2+PLGEoK5NLn+B6KytJZW3VbKKXZeqzN97rO9Ib46SZrrFmuWmtR0aKbIUs+
ZGxsN0ORiYgOyf8l6sya4ua5LfyLXGXJg+RbDz0zNhDgRpUEsGRbsuXZ+vVndd6v6tykgJCm6Za2
9l7rWQqgrZn/IWo846m/dWaBlOtIBJ/cPNd+m5JwMYdqXF7blbMc/BjJLNnUziSByprpyE1LH50R
b5AbqpSzMsj82jt3JAryVntenrTwk1uxJllkDdn74JCA3oz+wZZcZTy0DseDb7KQnxPauHQemdsj
O5JNr14Z9anf0eGJAVZag8CkUk2XBKcbqrD55FtS51MbH2rP7AMGQVAO3b5lITqcrpnTYWU0NVy9
dzJhzyLeDptpnpbZZaVKerjJeFXlsPyt0BIAOoK/HBx7zKl5FMdjJkyThZM8lW6sC0ODR28YP5uy
6FaCNcK2XTgFqHzVPWcUPAytMqiqO6XxOIzKHMdJjhpmoR08+MN6jGdZZdUafA+z9zlU+kxdcz/M
ck03jWaNttwW1SJ+RPCERbmkXAfdycMG29nVRz+rczcO6ljhsVJYUW/rTZZAH3M3+NFvIZqHusOB
Mk+gGur2mwzXRrysUY0TlKqCcPhscXT0rV7SkZHfCSZuFGo7wRvc0shb9K172E9B96Zgz0cdPYZ4
asrXN1eoq1NoBG8jnO8Hju1l2iOP6C9ITEUU3d4zioofKi+jJcmWjZxJoNCGJdh7Hs2dK0EQ8e2+
0fOHohOgHxT6nbWVTj32JJfomgzxbzOUD8Sya1DXdzFtXqLIPIgouWcaB6G0x6mhz5EHlZ6Sj6aG
Bb8k8X3P618bp8dhDa5jBFZj8rtsqhQanWo7OlMCuAsdkAXzAk3rBrjovafDF494TboR/HYqpncA
EQMlu1RV00MbNi9iKJ9o4O8Et36aKNCLLVx/cAOl6A5rq36LyF6V16vUHyz0d3zDGo9PGr9GHqAr
DW4bbKyPY2PPksf7IWr+UgX5Y5gL3/v26yhJvap6WoWCVxuoAbZEkAvnQ7bunrV7DAlk7IbgoJse
PZ5Ux4rSVKvx4svtWMVeDCF9BL6FVhK4xcHtK9TjoGJjMbLp9xRGxzLZdp1p+d6r8TvAO8GpGk0H
v1tZtpIkF+xibUvzynh3CxjEUp60rQPUwbpPg1KZwjZzHqE7y6MyNGlP2k8Rd2XWDWgUl/hARoA7
hPsqg6mjU+c+6rp9qFSX1stS1MPCMmc7/BbVU4RF5ycxEMu/9RiumUgYutbQ7aKRbGncsCSt6ohk
dFUFJ5HKOtWjAAYx5pg5tdvQZbI1cLywERvP61N4esOo/upJXGBgsnRQ3f3tnfV5CD9pindNbb/i
0dvHZtkv4InSJeyyuKv2vgYwMkdh1gbkJANq8jDpBpiHW17HsGNoNMQpxhagYuW+n9a/i7uhNv2R
jdYWCWjMlFahBXxyNNb8XtrFwnQRqgjCjC7zhsY2+fLm5egtRqR86l2+dIZmE9/2EnooXg+e9nMC
27SN36WEVq4ZfR1Ge0j89sef7a+53sa81OwNeMCPq9ZfLZ2zEjPZTs7eX17JJ7mSy9T4fwa4Wvla
wsSuYnCPtp332vFfrY6eLCnD3Gf+p+nYb9uZBO0v+BMbL7vIxHO24S5cGsELhAu7L7f6npH1c46b
bzGCT21D+roCrxPcfxzZkLYu/Nvodky1gwccr/VWBAZWctheY/u1YLjIksX1WdCqwxLE9c6vt7vS
umuoe5GW0YcQhD9UyaE2oBXsMmVCzbka249q9HAAe9OWm7I5lZKmZUvKXa91m4JkMXlzrLboY2MD
rI05EwGt8nkwPUb7eE0jARzJL/Wxj2HdUjBQbS1I2nr1ljksKH9GA8fJj+qtubNKgZaIqqsta/Yq
GEmtjKNrhXX2SoZf8eTGvN+8cR/xdngN8bNxam7Puub9qw/Qrgak9uhkd+vnOnlqguRD921yVyW1
fMWbB3DJjdHp36dkM3D/I64O/z4d2KZ3ym+PamVJtmnuXi2Lwl0wTDSXjOHACJbfbVBmdNNwSOhU
BGCos7CPkmdMbJegTbDPJhUeHGH6g6DQ8Tapf4mOdOdqowneslF/rKtERY1Q2TbaQdhgJhNxwl4B
JJx7SaEpJOqdhWK4B4CW66lpP2qfiL3dPL2bl8B8dHX8qLWMn9eW7SvSj+fFbEu63n4q69YqD1Tr
nWrluV8J+VO6znyYAae0N3Y049OyFkvElw9eqSsdY//ZebW5D60N0jAk00uoh1Olkynr53m8qDni
L4sLDnotu4scFVBW+MgHR9UzWaOrxye0HVv4LoBekGDm1yX2y7NS22GZcLRH/XqvQBte7YCxJFo2
WZAuggJDp/JCKdqA2EK8MW19mxfNYewx4U1o2D8Wf3idN5I8obijCab8j6pxGv37VjFUsOpmfp9Q
5U7Sk+sraNGjDdrhsxpqkokOCIcxRe+mrajhjBYLW6qjtV6qb0QoCVx8NjN1OAqF+uBdWMIQ8zDp
sUodmh5ju2XlkKIPjzD1nmvw26ivDTk7p+BaD5HNZfd3sVjwWyDazCXt26S2CXuD/Q5jWWHyoi/x
1MjbCrlzlZrhzdcn1g3VZfAc36k4AykPkUbSOqtdtaRbMK1FM7uTmssrn0Ee97X9IWIr2oTNuauo
w/PTV8r9dW/MDBul/DHO63akGnZRyboH5WEmNU9h1UYZ0IcyHcKSpaU2waVCKwHseTap4Fuw39qu
261cggeupxcQ7f3dClD0Sspkjz6yPTfDcL+Z5Y8Ht6kY3tuW0ZyNLt6bJD7wbgKOgqa5LPvnsOUH
L6RRSpL5c640zVg1q7t1mrIRfMCObA08xWYA6D6Ex0R6uN40SxSZoC5q6CMmKFrwonAukzBNPD/3
YfikW8iCAswdWIogMQdm+a9VWrUPqyqvG99/Jdt2nDf9EgaRzHsX1ylhak01I9NRNsDAA8JaTNDs
eejjN1wqfu8FiwcLedSFpt3DVJL1JnyKfbOpT/TBH9XglpdZzw9U+5+yX/hxUhE6456WaYICStCR
ZZWWp3EEcOWSa3PrmkogKlFJwFt5EGNs4y/HlqwpelDxUBrMW2ZFPKIsuyalgEDzqgPBMIDqjCua
HHjDaZOyNh5PNyg16pk+Rn3tThGWJ04+sCQdWk214ISpm4ikqANGpxTIwHHoIIgC/sewEr2zRG35
2Hs4qMv6LjCi2rdYug0ecmxPfpVUuzCZXjz2M4Vno+Lk8O/HtAA2Tw2Y+3Iy0WFFKw732CPtaYwi
2SBfEcr9QsYHCuM6rER9aJtgPjk44k06qjXTRDXQdeoIBqA4+QCBCijA8IuSHjpnaY/ohOgJ/ltw
8m5/jAZlNpgo0g2wtILbcxvCuj21t5/536ceMhFN3IT53MT8MGFBeKOV+3jZHtg4X0YA5eBrqjWb
pQEXQ7BdDhzd+rrJXe+33T3axAmxlyeQzl96+a2xBg6LpXUx9cN9W5H94Kvx4Pu+TKuv2mDE4GBD
7oXo8bubELW5nP7MjYvyeYzehF6us+tU6siIeEzAAMpE0BEAp7T7bRo+zHVuWgCq8HqzbVlgi0eA
pitvzyFun6qxY5k2iqfA1I/Iq4zpNGy/yooDrikJS/U6Pajhi5L4NYIsWXYQbFDawn7tweqHr0lt
vkGyoRF32+8xCcaiIvZp4ipMqRlOUHgwPKwazXYL/nkx7BY0YGANZNgUYupRYle0rYu3XBKXnPvq
Y3OjS7UA+iq0SUEV/MxU382Qh9O4bL7DejxYHmD6KtsoLb0bhDTPh2j2ATDPdk0xZSV5IPgL/gOB
PjUbv6snCoKnp0ekTYJskGV1SCTyCu1KyK6x25ZiZRiguQO23qb3Q1m9OD+sLm7zABDzFVLoSFLN
4QHYYP2e5rk84zQCJ58ANFH6qWP173arXqhvzqGj9Iy4Y1pNQfUQ9LsygQI6+mIHAM5DzyCSdI5i
+EclKMem1sEuGOeb/DX7qT+HBZm8qOBW23TabJzet8qJpxXZKQeuNJtHpbL+1h2HgLJTV3tBxkkP
HNwLMyUWrHDgkymSVEde8UPNO4DtmmgASlvwHOOcgxOAWX0KdwDR6C7S8beZn9Xi6T2I8n43zCl8
fSCZtn+VqC47g88ZWMVtp3U4n8XG63Qs3QnYRdp5jX1xSj75Q7Omg0Skq4bYPbIQZ+okc9u6KHUW
0AdrZBo0N5ueSg+G7bX27UdUxc9JjdzJGjRPoNK96DMUd7P0yrxvoX9sW5yJujG/sPYTrd+J9UUO
ua7JlrLd7gN+H3WZab0BJUhUaVOF0z7ql5+m9JMslktRAlLLyrqLThayUt2ANtFzkAG46jOeSFOM
Q6cPcvI+RY9iPhpoQ1FnhMpW27z0Zswrj9PrR2U6kdMahkoIz7mp3M6Y9sBqc+nVTArUryGPW2Lz
wI7Ypqp6FZh8s8HAaxEj/ugpAFfMMT8uGS6x6lD0arGnpvf3m1lRy/59bZzL9lQPbj329KFzCRrS
f1/qb1//95EaGihfi3isOaSbf18HZmlO//8pDjWkxKDBpIJoc+o0E/V/H/77Rks8CwU9BAGFtNP/
/ua/D00zn2Ou1L5uG7zHshL61C4EaNHtI5Tr3+FQPURt6e9b6u6k55nD5jhyGGbUd2OzQJQeUX8g
9OziMMJ+RPPQaUt23jIgxLHVZxLKMY3FUoIz8v7ES4ieP9xgCiHgM8d6zpBSfJ68dtd04lFzvu36
Es0JhMnvTk97O401tpKc83LkURqZAE9Fsmzx2Xbl6pFHJC68ANS9ipGw8NE24hirUkOwVeYgmh5i
26jjZMl7A7jhQoX/3aEBTMsReKKXkG8qXFDoPr6lFIZjh54SC/AxWIAiLTE2aeiNKfjddTcT/EbO
ekddMZY1gQ9derN7Xq+vwzyn8cKb1Gp04zX0E2TKVDqJ4Ds2k0CyhCU51Q3CDF6nXoFGHz1hfycs
PGDUE7mDwJTwZjnjRH+kk7Q4l1zOnM+KtunPiQwQr7Pigimao/WgiBa4CNpJNM3prNDToGuDq4fe
MTWRGDI5jGMuIvmV+H6/67ZLi7bpvI3rX8LZrQVEbslg2YKIeVY9W1EvgLn23a8aQaGxC/Cos5iK
kutkD8bmJRkMYBfleF4LTFL9mjQHifyNWmTWLkU48bUQi4RQdFu2HV3/t3bxb+PjYHbhbfn/t9Rv
i/j/V7hLymUX+5AsbkuagtmtEZPBt/z7wwtmkS0Q0tCquQTBTrI9ae4fSOV3xdA1B+gcBsE4KwpK
whwWiMqV7sd82LD3NoExCZEme4dU6lFOzl3mxtz7o/g9eL53YhNOpVlQCCuh7wCVVgfCULzidsGu
gLBzz+sRAhYEiiKUjqfc276Ijua7lYcwh2b7M9gvbRKX6b5KkQE1kMox1W/xLghQVAHTY65VCIgg
JfMWuQiQq6F81xjy1w7GLwyzf1cZppYi+IgIqjgsgGj1ora7CUZT1uvheZzCFhIAKDuqu3nn9Qui
Sy5J1wYv97aEbV4TH5ppN0Ap8Noua6x79Bhh2eA7nQ9qfI7mx6n6A7Gv2VFvCmFtHcKFhDAy5uku
7Kdjg2Kci6DjafkpE2OzqktY7k/NZdL1kpFh6XJ2v7FeFqVsgLMj16XR9WBHXRe+eicBQ2w3T3Od
J418Y4Er02oBmRP28y3tC7s2SYJXzzQm7aSA671w7I6yApVb8mz0dJyXhOgDpqd/IVYYX30R2Xra
WblcQOmKN10e9Z7GfZy2ycpSb0GDDR9QgVCcfYLoKPRIH6+IxJAMTRAjWmK+G5weyBxVb6jN/DS0
cHvZijNxbnLmr9XOQO7dBVZH2WzmB5iyJt3AYmbOrV7my/ZPRS2De6MoTJsJfRiFO4awc0FwXGrJ
4uN6pBw2HN9WvKzdCst/PnoOokQ1V2tqRQRJuwsy2MRzYUWJ9RnqBVMAPTAlECfczAVV9WtcBJzd
snpXnr/uXPyJua/H25DzJUpu3O0bpA27kwO0oCEC8d5iIeyCTr5WeXMTCZaoaMa62gWyN4curAMM
t9OO6Hdaly9hVC570S4Xb+riU9Ia9GUixJvZmnZX+ajgbaAOs3GyqMcW4Q8+ZZvavkQzkW8mP4IJ
caze5/2xMvLHYTZQpEJpEvVbx5k5b5g9BbHjXglR53OYtLlctdz3PbxrF7oPeBnNo2nbXHdcn3wZ
dHnUjedulMsR4cDfehbfEeDVcCbPYUdfVrnBvYJSM8YkyRbiYAzi/eURdEfstxfGoMU2WuYDugMt
mmfKEYgG/dbkesMBMdg9Kh/DLAl3tVFlsNdTDOLZEA0wmkLCRc+Weq14am5r1Y+heXfuikMRg1K1
lsXcJAx+ysPi0UsIXeVIdAM5ZVPwiJLkjYOICBbsyZ458Lnu3LUmX0wvc5FYnWNl70o21jktOcys
hhYMQeAUDVONQZcUXF+rkDS7ASESKL8Q/G2L140G32gMzh7mqnSx8t6Dh5sq5YAUjDKBk39xONSo
rdp8Fg3ZDUn9zmO6HKINxF5JV0C/a4scDH7W6o/rswOoOw8rKI4wvJM+Q1rdxdiQAx0y9Ms/rf9e
VV75hB64WGnQpU2IzowA3s0aMNeZN05DIT20rE7lWHsVYuHYIr3tp4yFyBbQeiZ4hl4N8cnfUuSE
EFFJXJlxtX4kYcOwBDyFPTfViDisLu3dgNxFt0xp2PVn5OcuPYBSpCQ7kCiIW4/U/gmBLVr/t9+4
AgmK16SMIf9zUeUtlBSpLWRtyVnq5HbdovLY9RAnIxX3BxTCAHnQFmcD8txjrWy2xrLNG9QSHg25
YonIt23uM5jP/IiEl8w2qc6+cOSwViXLtsSAmxTw9uJOp6sY3/miHGLjnclH16Uw89UB0amvmhTw
z+44E3+rnpmi8YGK8uR7aJG+8yni5qI/R0OAFRr1Q4HMAFJYEJolrhXY+iQp5hnxqDWAR9dhGBpX
ROCVj0G2gbiJiODZwprAm4h5PlTLwdX1M8BXSDIkhrICucL1HyGIHDolf0qNgUg1/h42EUGMv1lu
QUKLr3VnRB+zzZuvawwKCu+ghZFC30tW3dhVCc1AdPth9HPskyazuOUBO4p6AMhjJCpxMtiFQUlf
4t99vdIzxT7xIg6FAtUxwLkOSe2CAORwnBO5H6wjUIU0h2wOdL0GFBP3wbRLGrygvVtRx3HEjzDz
CMblVLYJTkgoRB56RtEZhoQnQXFTwPWHaj6OPPyht35kjQod4pyfyT3XC2Qd2Mn78Pb9WIenTfg5
mAeSlsv8SUL1OFMvZ7F6HbHbEJ8dhrxuq7AIY1BmlQ96gsCazYgNq6zcphU+gi+yKCTXjkIvwwLc
BY17ciPorj4w42HuDd9jt77odT6TqG3gaYdLViM716ufoBOwfg12HHgomVEr1pTXc5UvwFhh/FUF
DpSXwCbeXrZlBl/gRt3joIpX+bz1Y1o7sRZuNSi4rX9QszI7i5xw00XkDZm0X2uPPS/9il/WmFzG
bYF+Vur3yVfkAiDtYSKl2OGBgqxpxGu/GCAqOu9A2l8gvTcFomXAJnAxxBTDqV4GcP6sw0gIOSgD
xYGPen2IJvVr7Vpch8ARfPb9s1vMflJVnfvlJrMZEy/CGyb3kUO6mYrgnUdETmDAF3Kplqdx1gdS
gg1xPsJzyT/s52K3muVVhAPEa4oq0K9rZ3NGmj9RCFXIsy10rfLXRCcUAzZV6LRD1Ka4+UIzUz3P
9UgzhORN3nPBU8q9t4HMLDMsIYVmi8qD7VfNvDOSTZkQOOg69dJX9ZK2XB+JrF6WCS2tQZF4nRFv
KCIQa1g73O6Nb+8QTExjHKGDCXGsYsPVazelDK2STMJXTUokVjyRdaXeNVM03hPbQEkhIQaH1lwD
Nr638cswiz+6nqZDH3h5aXE7BjShEXLVSQ45tZBfJClgjriweVt7fz4HVBw3BKWpWCjmzW1F8gQE
UeNg2bY1yOxoONBgXI5mUODdIoRRfLvtphbWHDSXLz+c8max60O7ULpL9MIhUEooKu34VUcDRZ3s
zkGDbFsfj/cdLiPILcTwDc5RVln6qOfFv+UECzaZ8a4ueBIS0BM1xzjSIT4dVTtcnIGtNnOS1iiG
IL2ai1rJkqMiYor22BUT7A72wVOneXlvVziRPmwpX38Ls4oTyMHbSQgyYqg5mAYvoRCqEZNDPItl
MhlPvRV47xQGUfMS07ZC7BrpfpZ4Dx5kZ+jhZYTXHpFz6Z5EM8IV957miYFyXCDBIcES12tueLcn
/QrIUYV1Bi0YN4ho3PZCZM7W240ewalewhLxqInkjZM7JPzQ17S0qFHDUzfiloimpEfntdd1Va+N
D/N/NE9zNV3Lib3hEcNcWEgPKxQYGxuMJaXWx3XF6DpV7qXX3lXxm8mwawVykv04wgS9iTELlGzA
j8XYDzQbupFnduyzzTZP3sKz0gvfQyZOa5X8JGX9OcpbEghQRbx+sqR+iDocVBCBX8ap/KrrGBIK
oBm/XN4tcpBFO/kQQJqL9fSlC0Dxb6ikfIQDCSRm19fVPZrDdgfmAYI/OybNekeRi1u3s2uQmvBj
TDZoTw8dso1gDH/8/vYmNdF8sKbBcgfDspO2Q7NIsWrFEXZXB/ApD20AdCexP7i7A0fHYv8Quf6J
bbKv/W06MV9+rMDzsNPjbPXAG/TQSVMPSEmBhzvErHkx8UbuAced4THOe+T+ONpFGDpDgRwnLL/k
FmSqbvW7zz2xXOXQFw6EYih+jytASAxqtIgH+TKryTsnbcnTOQGFFk7VnUeH3xCiM3hOP/EmyHHg
0Hle4OrtcLj/5WLJeT+9YJJbcUq2mQnWE8W0uTNy/ATril9QKaivXa93qPmF8OUXPK37paYD7quA
EtodykD8nlok67ZZllk8IBdcby1umuF42fpfmPdtqjuc2g5taBbGp2bjuIvHwrGoDj3rDwFNdvhR
bRon4B5mMZ5sRLosijvIcAiyduoTq8U/ms4ybGtAHWID21TT622heGp7lLxBrFtCV6PQ8FaSs21+
XcoQsBv8fefEW6xBhQqR+hO7t4sFGVs3L34Hb6O36F+SFvG46sYsQ1MdoMAGEl9YO0RiOIVJqWFx
2H/uSPUpYQFnw4gseLDsV4UmbGR4PgDOvoW7BOP60fpwzoIOoxb3cc9RGrPkbrk1HugpcRz/aAJB
b+SwfUDoXXBvz8HnGA1c0CD8HB3H0HUww3hu++55S8bDNsjj7S/VzHe996rWFoKo0Fdfsp9g855q
K20OEdvgegfr8jq8mchTFtph2/crDsaQtinuuHhP5vZoEziewq8R8LMQx+ZvP1FAl6R93GyLOTt8
rEr5Z8KFK3jbK8DhzbYraTVnY0juRgN3k9nyuQ7foxKSqVivuhF/jZ14qiQU6GUrXw3oqGSt303X
ok+X9V6vLttoX2ebm79d5971uOLikqHke3R5IB0hXZYWvjMu8So4PW+wYPd01p/IaZ+YDMJ0EN1R
ByEH4GTR6TgQDh1748HsEMGNv9Uq7qvN+3MrWU73J9CEe12BlvakuwYIxFhc19Lf1KRt8r6rcQVH
7T+NsLSyxqMHgcBmWZrkFuS5X1jMoWXXrzGCy6lqv/jgV1m4QEjSuE9j3ea/nWkKOq0P2HD3dH7G
FIA3tychZPXwb8m7x57wvhhKfT+RHjcIofPS0gGdkP7f4NYIc4oepUdh3P5Wa4jLbqLpOia4ZUv1
Mk0qHMjMq9K4S2DdJ5AnGozWS/uLOFcf6MRfZtyn0tcJBtpba+nNj0as9xKDeyUxtMJR6PEAoUUp
r54XteyIGPbgX0YRPvRbZHLdrGAFSoByRnxK2n5CxwEv2d3Qi27Z0Rjp462f3gRBoZg0nGgiTyz8
Mrg1CYFknPbd3IQPkF9yVvV/E397r2WNNRKL622dhLgU4Tbd5ItUETAPHzFcDgycBA8L7EbZDtg1
k5p3zKBlCnD5Aq8X3EGAwQczivH2LIjhhIfFbYO4uLLZEJKnTWlsSsi+6aSwnsSXmwVmswkhAcRU
wbSWachvEzautVkuSob7wEZ7MAVR5nN3FT3XBXxY3CWQUcV3U11fZLOhZsYGbqsIcdPS2sBG5EDO
UJOh0C7owMxBseBaTcnZ0wCQPfliQBoOa3sElACFG8+by2Qvfe8OlqZJFWlfiYaO07JmX5bA5jaw
otj70AV1+yXpiOuKlqzDma5idmWrvUs29oCqUkCiTKN4jVJGepN6zYgbirDJZrjTkXKPQSCBwfYY
/xuAzBHG52CunzUs6dYNJxkRUOVrfwyMOZIuvDCnz2AP79UGAXogrcRTc0VSo59CRnx/K56E6l//
XsTe74Osbd3FdWFRieXcLeh6TTvuWL3iWjVx4KW9r3E/kGHBk6iW62IAF9XrDhdh4IE1wRgq8WPi
+tMk7Sde/MNIYximC55UG4ESLsVf2tQnHvY5crenGLe+7VhEEOvmeZwk616ywxBGmTPbJzj6m5/2
qNl4AdiXLS0gpLZQJb8fB/bXY3e6Ce6BdIqM6e7QNP2pcygy6nbb11r6EMy78+0doSEu2+pHHKs3
00UtbdGBHkuTadyVbZPHw/KWbOYL2+7IPFng4rq3RG/flcCKJTbGTTXRnXHxR2BLLLm5eSurCmS0
FfcOqkKweh9bHNygEv+h5clDtSFZU9cBLp/Qz12zvgUR3mobhceawZBzg/AyLpLHkRvcgmfIKbxl
eafkbWp/tgq+KcZB6CI4UzC4YJ+sQNrghRt/vtDbYRXjv9zOINamyf+RdGbNiSNrEP1FFaF9eQWx
Ggw2BmNeFG27W/tWkkrLr7+HuY8z09Fjg1T1VebJLKO+YAl/l3m6Slx+kxlRxm6IP+f6ldReHDDS
vtu6ny0dOHxwjGxLor1ZDiaL9Dy7f2gPMQAaH3rW6wvgrjvlJOUCW+uRgKr4jXPgKPipl/o9bf5a
QjgrX0AC0yuQB7J5pQtpay4ngizpzPyY+aepCxd+N3vLeHIzIApiG1bSVCvNpXvATNxzooOHuO7O
SwZ+CQMMtfus5umvNjabJ3PNO4ray2uRWXCGVWi/9SRoilZEm24wLg4TXTJML1Tr7fLICRrf/Cj9
MdBo3NAaYlAa0y1ezVz/gyG50qNCbZrlmWg/IxZuJ/4qS7w1ZfcLWZux7juBVVd/bAOQY2JH0+OH
NOlda6ifKB6T3jQgUMduqk8l8aHdpLk8WrV31Jx1LZi72nZ6SW364JoqDJywE0E5+zdZ8rGOCeqC
m2wTL2+XyX2MdLbmPN5l5Et93TjHXfRbuNFuAsP1TT+E86XvYkDXqcbFQMAmaMOSY7ajMafE31Zq
7+qRTsVZyyDIvJJODjSncBJB50V74TcPHOJ9G+pM8dq9SzEgrSm7oXYAzmYsC4YiI9b5XrsanFfD
ULS0IayFAwM9sfmBQgKtaamK4kudFAF1t7nKRsmdYuXAhdj1Q/mwdGBukuiQCq5xE94YLQsNB7fP
KKqiy+GqMKv8SOMpnaAVda0/SEaE3EEZQAr6dGJKGjWRrgd6KBJXXD0f+bFqOlS8f27Kq6yXVJlo
9lHV1rlwnmJExE9V5h5GRf4Bk3QunZgRMIRyTdap2X/F0YFqiOo1n9WpZMvNifbWfvStMuejM/Xb
nBX7Z57f7np948hnsh+8iiHVfE3JZPmJ8dJNHk0AFFv0CQIPbYjV2oHbrBr03lxPBgovtGVOcirL
XrTGXZn9a5wA7UqEyQaNQ07InV7pymXN+co3ZLfipPgeuXw+aJoPrevIudn9ndPOluqPeJn0HETm
hsgcODgn7NEpdx3mRKY/Cpycle13F93uVtTVrGbFWVi5BnWHzg06Y2d0slnF8/Copqp6ybplVbf3
iPMwm9IqUsa7mZZvLi2XIHQWVvh0Ncviq6+si9lr3TJObswDFaZhfyt4WBZxfKnz5NQ5+b5KtEMI
jD3yQWqWeSit9m6rNMPWwp9tfnPHuD8nGEkrGm2Aql1btvp8ZjnC52dsQS5BEFpfemnfnCF+1KYf
ZKp+qe1ZrKKx2PVpd6jV8JlMlKgQKuZvru1tZkd/PPuIscSiQsTH1cvvqk7uXiymdYMSlNTIVJz/
NsJyT6h9HMP9BudXv9DzE+iC46ctq5dB/4auJr13LIA1qVA7EVyE7lei3ahO2wDF8MLGgQ/hszTr
/GJWw0lXIVQICqdrD6iiUQqG7u7McXgZZPEoilVniKPEH3RTTNf8IfsIbFV/tzM1bGSBaTznW7YA
Z5X03a9WzTend86e052LXD48RW9QxdGbvpEVkBZArzFtw4xcvs+YB4YRNVe6S4iz6OLI18v8RnWg
hk64wSimCha5IfdK3l2dLD0QDhZE8432uDdt7Yb8Wiw8aBcykj2RD7JYy4c/TE1gZdNXRSHeOqzS
E0lQBB7f+kTLoFKSfRIwRlvVbmEtMvSBEqGkyS9UW16TEKQ3z9Bg+F+JFEXGHplICWWdmVnZLvV7
OGhT4FBgEYaqXrRNuS5t4DRCZwvdPppzdbVnADhHJlfRcbJo5ASiirZZ8HjYYl4LI/ehsYkeVUhl
nsjO2AK/LfIOpBUhhdi/jAaVtqB8HFLy/lV7G6e6JnMoKQqF72uy6Jp44bvTCuNFQ5hcCBUHfEqv
MeJj3XQAVILIGLMYrQ7+XrFT19mN2pGHRWRl0dDWsMjK4qBi24SZaFA6+LMIevkizJkTEmfayVn/
GJPyLY9DqiMJzkZNn9NiQMKzatYkL6rdc8dJrTaInfJmmrOxtTTG0cQTr1Hl1wvr5ne0yoaD+VGA
RJLMlY+GE2w6dc3O79SGCrpPV+tOjmm/Wh7HtLglMZgq015AeoTI+tnBMjJ89Sqgb3Kr990jq3vw
TEpTQHoL9l+vwnHoxj8eHmuU+fXS6pqDoxf/2Ho34aAfJTb60azHMyrsa6ZYi4gZPuQMP222YueP
01LN6GqaM3FmKwIjkaC74x3vmNzcPN0GfUPpGwhY04KgN+o8ezPjAWdFVAFwrYXRB6FHaIp+rbrZ
lqb44o1mWYaMr6VxSJBS6RTyl+FExW417h2RrFtpX+ZJpxYtDpJsfkZWPPiHlkRnSvlV5iTJunD8
K4TNUSvl+5ABt1rL5yFaeeJTdRiV9nM/Am9HoTSydepEWM2W+TJk5ZoYwIk5lb3r0+/NcZuIYlci
QfEiBLmVndrYvLG2cxDrswUM04vbJ7tWxOi17YFKV4zcLMJbd2+NIXA5pukwzvA0PL2T6Fd+j9cC
f9YsanM4dW4OG5k0O6MZAy+n/Le09pYbzSwyRPRkPfxOpfqNicnYuNELr3XEvnJmrHnIZk8Z7qJk
qVvGab8f6BSuQJZljeRe+qBWeTzxTE3GF2/p3zltOpKF+d4tbCKGc/LXL+gkjkxJW2NG+1dV/siW
b3Emblv3Qr2IDvdQGCah16G5Os1w65u4W/o+KYyxx2ZpiRgwoMsrdamSAwLOShI2EvzrT95EZ5Pi
48BJxdHLin5bUFhka4Rec51Y7Z/WaQ7CkyeorlNW+Q7fGwRZFBF5jjTcHRTHW0gnmEProjGyQ4fI
CNWQbCQYSDTpq1jPrq41H2XC1FAoejMLHfakIHbILj3NebfSIJzwhE4VaxekOufhdLjWWf8ixHQ2
AIMJ+353dbkVtWus8tz8zFJ5QFdbNO58ndH0ONBh5LggeE7jUUIZe6+ho+5q7re2Zr9Odfrr20a0
dAGil74dbtUg8m0zF7u6e6M5ZwtjsNHcGsjUwnEYw8+qlMTJxAb/fWEWecVX2n3mz8Bjhy8D6zCf
QPApn8xALj1EfxEn/5TsHq2loW+R9vKtcVg0mmC2NgESwkZnzHEuvREFrR8fo4RzkDYP68J1X2M3
O+m5WjsheWDP4L3N631NGGDSBYGgVsC7knR5pogFs6WcOKBA9KDxmMe5dIuFVoGZDZx9ladQuZIt
R6CD0/FmNYp4V6QCHjl/abKWrR0Ohl6U78yeQPdIsJqgjx265z7zv1JGuUVKSn8Cf5/yeVsJkJpR
o/gv1BbKauugnJyzllVfxqwMCl/BEokxt1u3mkkyEp5EzdC/89ITQeU+dUKOq2tPi9+tXKOBbazy
tUKczkl8bKGT1vXc7/NfXrT3QuMJkbCzSyNMr+gv2s5Ifz3YJqRPm++4mHJ+jWjZzyraxXX0QpaD
sTbL78Am/sL1pOL0kOpbuunXel5FC4ysYdH3JcS2+jf6gMgGpBvk3FccC/dQ2rtUjWo7JHkZEJy2
TA0IuFnJmH0stfFySVegYbtoB/ac1+vQHl9EwhOWmDacl5qpMa6Icg4heYuTRmRCDgXaysCem1d6
sgqhOZb6ZNwtVXqBx/l2NJ67Wxev51T30cpN1huHxZXZXk9h++vqWg/lPpr2blX3q4o0T661EzXB
WUmgm327dmUIS4V4JGiDEg7wuhUlBMNKVrCfuDP0MyThB5AXvdLPqC4V0C4BtK0/DEfJE1MK80uY
2jl1OnqAqClPIjy8XPpUaTstnmn+7VigTXnjugFRcZuCtJI1kYO/v4Eq/soN4jZDEyiN0yIJLlSV
0D0aVFx6FidEg2LLfGhBTunKVt6gFiVg4jrEvVmPy7FPyF0ZyW8cZRuOlrwkkTMua9NbmxoKlTGC
02te9hg9sAeyiEFUFc0hT8tdXsuPGChF+R9+QYHfYJUtn+PSIV261IHZNTvHcXrO1Az5sDXNA7/r
kOtoep7NvixnzIGGfOdS6eN7aGJAFJ35PUZOvB/ph5tlsg71kHqGqYb5Gl4myDY0M45smvQ5UzN9
PTVrRWsOBUty1RvZVYuTiHMC/0Twnt6GMo3Pk6zPTa9pF80fegoypLas+zx9WOYMuoN9fyTlvKpN
szo9MdMFBYniq5sJlZtpXh5pVPbevSb+YEhgtS2s+CRneBrLMmqISWVcM+2UmUbgxQkJiyRTh8Ko
NnLycW547uM0/qZRsSfWoHfBbLvafrjZtt9/yUHUu6yI5DLu0VDNqniYZX+k/rf5IOphvUQDOKo/
OPlDcCylDo7K0nJsd1M+SNrG2IEKOXpfnIsoH+wt46iw4zYgF6SUHPuuiXh4DH5KorAS5WF2k+bF
MVS6sL3yI7dU9YAmUYHX6WI/21V9DX1t183NOu2N6tYRTyB2wY845TFdDXyKBSiRB6LzcF0v3eCh
EOF/fpKZ9rAM+vt1KuR3hVZMy2Tw9o1Th19FbryM1L1+QBuLl0JD43HHob5FdrOyk65ZwHTNr5PT
YvGOjRmY5vjacNXECj4CuFJQ5+qkQdeEb1ONxucXnJ+ncedNb/Qp+KTBy2YBhodAL7C7etA2w9Df
LC0JiuHk5PjxdtYTa+2hR6zk3rdOSm16NKC8LBrbHxbz6BzLJ9XdufF7O43NHoEPQbGx0KLbpUqw
RiSg25JGr7svORH6UBEyfaiomLCfxwez1E6CFKS8HinxSsK0HPTmeGPF5nXyTcUuq7+lWbGwGar2
YTm/Is3TjCsRC/yvBtejISPKbIMfaG0l2SF+T/yAmCd+MXozLw00qRa/5T07oBfpyAoDhX1G+iw/
JN8jwD59549KnQvDmcNKxr8gFZ8TqrCfWTO1owrM5RwHRwNTAQRTypU5/oyJ7vExqGRZzfN5bhlB
JxwXSAFS8uEWqfLe2qrZe154pmAXmk7TT541tGsFejrpJnUxeXMuG0AzerxrlNlk8TRJu4TbK7TP
NGStrtnSYpR/g4SI5WtMEViciJG5TmQuc958xynWvvmekpDnnfQ5qm7GVKwSwbdiSPg62+TBS7J/
NpJQCxa0bJrhNyEfX9mJsQCypM/fRLh1anvlCjb3us5WhFG4VYAbKhajMSAwUFwfOJ29kG0EGN5n
aeAlfhM4E/qknBhQULEWap7UAsLbIQCPmdKM/SrzCA7aNSJlwgSq0xJvlN9OOao9aOa4CNFt8EY5
51j1sRHjK74fbrn5t3dC4q3lTRecGvNEn9ZOb27Nsr2HLdNGMWoro9YA9Cg8XlajBS/9BjBmBUZv
GxvKKineoccNY1zkJXwOFWoAwcTH3W6tGXQ5DCFviN2suyj5RXNNWOsBpuxK7rKUyIeTQ0aObXpD
LLmHzXQma4HRzRvcDR+mjVhnjhfRPVmJclt41m2EYgyisVw5+s0V1d95VmJpdv2a360KDdIahn00
5EjeNHsBNExx5Spr4fprreq+JZmjba27b3Di5k4/lK3+oejqp1FJ3MDv8qh5K+l7OGeq2bFhwUug
8DfRvz40fryET9JQLSHb4ZwT042Yo1c0IXBg5uaRDCHNgB6KaZNA8ngGL7TonZ+qAesc7fmDRlm1
dIfS4dgU7oq23ZY+x0cnAbFrE3IYnECrjLgS2/mWt/9vidBtIs/iBr2WfvOR4/3iVdVtUJkW4Hza
vQMv8g10MoTObC+i9enPgQLo/mtFyogcUAa66GT8GsaNHcy9GBdMjUWbXjPlkdTh3pedrHfGaFev
aGtWFhZU4TtvomKC8+L2Kxf61pLtb2mlFxvc+wntIjrU6TfNOwc1b0Pzd3C1aFH2mg9MZ79xWYW7
QDFja8+/FBHtZVux/lFFEteG/h9p6QjadMxMuYTg/w05clwntXXck9AKIbitifEpSzgWKen/9IQ/
ojHXg8Rzf03fXlZt2C00zGurh7RL3zz2h4XJO+3lbvvkLDmC5QI7LI02qRE+5qvS7T+t2bzUQBCL
OIcqEvUqGWOowXIXqyik3G+Inv6tzx0xULNNQxdnZ5TL0qhv3DV0K3qD8H70F7nr5mjjBSWVBNys
H3RFMgfGmKW96RetSRAdnTNHTF+0UsOM/DcZFFIlIdEWbK3aJANSq/K3Q1+xqdnuu2ZctUmpr/vu
Qr0Dc6OJhJIa48khGmebR3jSFPbs6dZWHiYECIktQG9BiZaZ/KIoW268NPwIfX8/DuF98sy3wdA/
7JmbLtpx5FXlAUzbT13apH3T5hdPluNjy4UJ9Wqgd3uBH5FspcF5SUT4cPUP1arLUE2rWcbLdiSF
6XXPvcpvliTN/oL5sSJY8yWdIHszQ3sxaYyBBxKE2KjDqQoCdrK4x2OEyWLPP5bqHfh3Sgod94/7
6FPW0L6iAdvyf7z4tXDwJ/l+hgXPQ3Pn5pQkqCcWJ63ZFsInIukjM6iRUVpx20OE8erOLRXS2bFs
uxUuFsGjBvZu7knkYmEhPYeBNhzH5pmo9eimohacVM2TnswG/rQcQDfkXD5adSS//09Y41ck1pRt
7PlP+9hvNoYtadKyNWOZDuNbwoUbEM0P3+HsmK56T/L/oEOKeozsYum1u9Wn+M4edmTY2aZpORDB
hSCVnHgM888QUWykpaS7vBpyxC/hY1OatGoTSDANwS6RnRcynuSOPrYD3uKBBPeKao+AXGJMLQeQ
QJPkd2AIPeAHdtk4dx5UleDn0kLzvUKmXAIqbRFr/yLOU6I/8c5lyTYzL4JiRuTulCxr0R2tTOAe
keJvZwD6qfKDsvrM+nJZiHJYW7H7ZnYYf3RoID/IfDvi420Gu7uU/wWVMjIIrR0UNrPPlCVukI+Y
j/T2X2lL+WxrKffkX9k5QcMjxeFcWchCDIirIa2uWcxNEHPxgbuyNIdiwym7w+K/UyufBZ3BZuqF
En7c/EujGlm4im4InZa0WcSUBogBIIE0utwlHvUPqth4Gp5wGw+BFjqkOGgIoPdG24Fp7xhGIFm4
DoIjipdWp4b3MaNFCcfwtXdGtRz/TK52U1ylsmBcsF/l1L7Yyp1PBMZu4Vz+0Vz5nRks8KFeix1b
vwiGtZT+KSwmbjvxKK/Ixlc+3a3T9ZdEj19gj4necWY2LePW5qQ18h9frm0yZW1Pk8es86mkrkDQ
rk9VXDpBXpRhMMzE20fpcpxt+WDaFtm+3Y1h/nCBlcOh3UYZRpPT7pJpzIFe4uucOG+MNM8MKZ1C
dz+tQ24PG9uVTuHSGOpm0OvJPlWUqc7tTiK/WB651bnmgAvp0QFlbArqzRJ74LzQ7hvdiwIngsFs
sDZ779bZ9TdnsXMdE7p7Rl5WWjLQISwXaZWrB1VKCMo9Q4ozr928TDe2Pm3LgVZ5BbldeKRliZCW
C8aZm2zYOHxJvhzOJMXSY6fNlrpV/urc7lP66IsT4YyJGWoJVdUxMixJAb9EcJ11Z91A/a7uU48p
W+NHB5M18uS3ZQTovO5seildx+amcgqGZABPrOUD+aFLRQSx9+KdbUZvjglipRls9TS2H2nie51z
iKYsNTbhxMVJOiOoP1EbSHR05XovYk4PmjLuXsGfUtYZtM9dVPmwUwahYjjTgNja+2QM343VXSoE
iqFFz+AeIKqUKIyLxvCD1jLmFZ6OFtBpYpZrRbgSYmZWn22MLIN7fELnhwafU5bDqXvcQ/HsfKgt
xV5fr+a5gTOp3nyXeNRgMGs9xxRlIs+GEbOIa6cnen+pj4fyqXWPF96+ar48F928Myb/GpWiIrNd
v2RSfjMeL7K6u8u0YKokljbC08dqXRoze5Ppe0tcs7MaJg/JjvxbXCTk+0OxnQeyzMa87i0+0lA/
gkoZ3IjkHKJUvA1JCdAR5ss4cl/NKGdNoG6alWg9gHyYBr6C64j7nL+5U35rEhijphrRGp2SZBKj
4GCdbW1vaP98Yn14qLxgpPdcJmJtcJnJ8/dGtOu2hYVysmjJTXbv2N8UnnAN1rJUcU4cjRb+k3Jp
OoIpoBUg6uqFMdMENDGJha13pN2tWhYQH5VOLZuqfn2dXm9d/8tlOiA3bB7pKYeCHoiOLTwk7KUp
3AEuv9rqoNilyL4j1ESYhoEHbPEkdQaRdbvOBxGBVqBpgC7CjaOsf27kt1yXJ++NH3+Oend41tG3
Fo+urEwK0v85M7qlzIMON4tUqQgoRpyWFSGDNk1+szp+dcG0Zr95jyW8QZWWWydn+sdpflGpe6gR
nbFp0FMEZAB/ZazcAoBDPgozsldOyO1n3GeB9AsTpzyiArbf7oEdfxOF+y4i6ChhilePDLbhii/L
6I4G7T0VIdRQnx4Ahx8FcxpZAGtdkWhfDv7JnLRkPcTiLUnpXxfttXB5zumaoY/AuBmxO/B3mn/N
lPDkTI88nVc/ZIzmhdUzZbRxQkRdRmChIudyITtZVz4me3WPzeS97LzX2muQ+8aI6wX6pV6RouZq
vJeq5QfusvlTQFlv+omxWsu/HOab6Nmk01w9UWYrDBtOZqPxNhu6uxm8/u4511h0n5pBrZmCqgi6
ONoafBkbO2dBGv8YsX2tCk4h/M7SEH9CJz651d6LWAsFROCy1+vrmE5HlTsQnanJLVgade8csbAy
yQJWxCMGTjrcM2LgHlpj9G3JGYSOZiB8ugv5mIMTa3dn7g69SzFWQ24hg9MKudqPzJjaSJsfANts
LWv1Q1jl+domBbtpYVHxlZntj/IWOsU+NW/60mcViprppUnteyrkxmrYKvI5nVYt5t/wY4fsghk6
PUqF2Cs6WQLfNt8siAR7ota/q0569PTwKSHBu+61FfFGRGl3koFtVadB8doNsPMOtaQLhztzVlFu
MIQXADzaRTq2XA2UtC6sRleB7/zrmQsYMre9i8FAhGnp0Y6PDoEiOClnL436JR/RARRCWDp3RxFm
P9x00JA2az9Iz9ItyIl4tbYr/ZBKtqQ4KXfROEyLzA4it7/7qCPIdaj70PTJgEsacjkJvFi35ByM
tdO3gbTgkioz/2dP/gMEmLg3tjInEQbbuBlWSi1TnUXZ7d78Hg5McafEqg/VehrLryoSH4RXWLPQ
LwZdnGEw9o3x5F6Igy/D2bk9R6pWkkgENxcrZ7II/mQ4L8J4r/RpeKanWGjMRSlSutoiPh7DLH5T
y97nsfohi3T5r32iNTI6L5/uyODxNboVi1ICmkziB1DsKGISuE7RXfwRWaFAb8QIhloa0KS59ibQ
Q2osWrpz10ZzzP36w8pZ/pqS9H87tevn7+Focvf0wrvO2PklEg0n5R8ZF9dJcZy0o/YFvvtoxdXe
tu2/IU9GQ1Rs4TjDCwVC0FWiO2CqP705LnazCDf3RX4KB/uTYNMmr915qZv1KZUzCHLzljjP6w3t
Hy+dd5awNmOR3P0mAfIXGMwRDar4SxlPxhRGLbEnCkC8ztwTEY+5+oH3Se09CQJmCTNkCEx5elwx
rabWOvpPsT2MHhnRz8NABsRtnaPkukEuaczvSWKEbPP4RRpwq9K/e3f6Y3m+EXRT86ySUSsp/98g
jE7ris/QtYyFpt+4jYjkJL33QW3hFzMXGup5Q8twmIZiPeukGXoNu7eS1huHgOvkqmJp4NwDLyXX
vkPLnmiRxX5JVlPEc9CTgefqGOOf72/YZdE4WpqYPduCan4dC+LzsUELAtb5mUKasynLjV/REiqE
cQ6L+uxa3T2qITI1DuS6dsyAjXLwC8G9Dfw4CPfji1Y7n51Id085gD7JkuoJoFcuYOMuQXmfyoJ4
nBevo65tmdk4rjtATqoBE1PTvPKASVhQuD4Iba9lRiXgHb4hhPEl2D+0cb4MBe1tHn2X2rzShZOv
5qa8u5DTo+z0JY1BVZynFJtoP6PF6ankItKnFf7QQpJJNPNSouErWi7FK+2vTcTZWTzjArou3sO0
/EmDaNvKkZrA7Om1JDz2PvEAOXgPSryYB7PpQmTlQKxlGhMgTHakRdKUX3mZgwCU3B4X0+zDRUjs
20w5Tpb8DrgwQe6aQW4X3x19nkGkwVuMxrLKUqR7qvtTbxGjxi/0BAJEcevo7OlvEcwiZQOcJVru
a7Q0OurdJA1YkG5e2NJLk2Nzdv4yd3AFqwoN15ZQZvghk56kqzjqzkbdXRzh/cmw2f2B6dec6T17
0vt2WnV4IAJWdqq/plB8uSCNk+QFndowXhZIyIvJ5gNre/2rKNurZ5VvztBdqJZ9cjJYB+Tr74O3
qkbWLrNyzgX8TTAn+o9vIAw7Zna3EzSMCLONZCleV0MS1r0lAqorpqzUMhl8Ek7JVk5+wpvTrdm4
KQpOxBJqrPor5VPfdNs+/bL05DXPizO5WsdrbIqPo69Ye67Vtl1SinFzUPDxW5tV0bKrmB43Cpv9
2R9pEEkoBl2UnTkFBamFAvHGqpncy4vTtcOqHXKDOfd1Nspmy1IKgyEEnRp0eIZPlmK2yM+9uXnz
lUNQ1sKsiQ7207psi6Djlsquxd9qOoou6l+ECwo7ZzpqZhSsBhZ0IXPSFK0fvhgtsh6ON4HFpz/F
iKIRJ+YcjabJxYB+6G48J7ui83wnDmdeqzxVUXvz0/gxZbBiWs2mIByNJsf4hVRbFlCZsW1a+jfT
Yjt12KN48zQYHkNsABimdCMSeAQCcdluaMg+OESLxnSQTL5iL6snnsjpqfPlb2T5b0ZlLlSs//Rh
+Ytl0dDMuc+K8G/kQIvFE4hJd7bM+MBU87fIsBfcsC6IlJdktTp1rif/zRouOf8lSPton/nWoSaO
qlmw0x0GVhJNv8xya8cGzHIIQcNnl9PGHYmrhp7YTdUfgzt1vpV17CMgaD/CgOTuGX4tELnYiXig
CS0j2MllqDvnpkMaGymqHS0sgHrvte6nhiDwShvpxvGH92mIGjTHlmjNsxUzsdZd0VZApOx/rnr2
g6WXWOdK4ohd1hEmajAxjlBBfqRuguLYHTk1p4vQMZfglRHzDW03IUXGRHyw/HqV0grRcu2p4utT
NxeavS4zeqSG+p7GDGVqAA6g2TKcOpLN/qF9clODYf34YcxexMrayekP99uUQSY/uSnDX9Wp/yf2
4qtCuZB9/G3kWA2es55yzj1SnAqtZNAz688UuUoSm1jQsc5zl+/ajAdJAYdZ6p8vrD86F2rbWZEt
Z1rsCD3rnL3qjn51B4kyi4mZeBbna8ecblP2nI8ZgmYupuZauN5GGg1b/r7JMmlftMq/LUwi8wk2
TDedRQSUZzfaqReut7A4DJUFJC+eGx+b357jDCmBELRsaf7zXTpDYgRfo2VbTzK5rp6B/LT/jpvm
3CnyCuTgReEHjGpXqm++QD5uBd7jjrtS6dhkmvbmegPTx1o097+xgKwT7UNwxFomUbVxTPMP79LB
jqY3RRXi00m+WCGDPKelCzcx/wx2teEGonHDE/kmC2vVu81lItZLBaTPzU206tle/UNyYDuohuuK
4khb9tThOsaipss0oMLQGupnVIOv06fZ8RmwdCAeky4OcoO7yqRnO0Hb+x8wNiu3xUHRmJTCit3S
q9JN35mUUrfSAO4v8GGic3Xtn99E/4R7XPXopv7H9dVfQXw9pS1d0Aokq40pwX65qRUdr4P9DT3e
prihNpPKASKTcU5rGLqzw+ukF9hLzY5E/9rvCEVwVQEXLlb2S5GBCRoivwg6DBlci1dBc2pqCP+j
iXCbKcnuG6wNn7JtT/dA1K0XKv84ZprqNU+7aO0VrPAefQsGP4eKuVkq0gP2o6qmTq8tMVEj8p5R
GV3RvnZNC0hop1fbMo9tT1uK5Y/7VhMXz6wisvyqpBjzVBnhNU4QwRn5km2VmT+Tqx9LqprGODyM
ioutO7nunIymLV6y9DiKOoVZtTiG50fSFJvM1k4Jc8nHJJsLRqHSqf4y5LLzE2Dk1ELlR/EtWYRo
Cc7Wnb5yKmohM4+E9pmFoViWw3Cq457zEDmjgv5UaqaRfDKcWw1Rz6ZII29HUsvEx4xBc7hOyCXB
M4qPDkMQKIRL6uEFUWb9hE435LDINi9hpi6ZRXdrHtnVqs0wJVv/hU45kriF4JqbklB6x9iIR0q2
lv7ikfsGqERV4jKDgi2TJPfoAjDWViZ/dHx3njtEAYMGdAojwgMU9cY3xlui8Q3WOeasQTTFJl0g
8r4G0ifaW0FVPR/YdOaK7+czRlT0T+5M/yPpvJYjVbIo+kVEJB5ey3ujkn8hZG7jPSSQXz8LzYtC
6p7pK6mozGP2XhvK2wW8+ZentVc61HhtWe23rOPnSWliU9VmciyZ8OP2Fo88HD9waKGK96d8PUJu
Objp3XA9dqLhZBAbQJXjNE228UKrW8fR+GoxPL7YMecsbTozu4kbJkwjagUEQ0UQtbMjm3uwL1Ae
osysqtjb8pya7Pb2eP47lggdGQKQXgZqu4oFnkj9F3/QGcn2Ml+3ls8pu9axn0tZFKvWmHulMf/U
p5gZs39povhJMA/Dd0u4t6jKDbU2BrmY+gRix5IBreOWUPl8RBWBNLYTKCWCi2Mc7sssmPHfzUeH
MXgEE2twG9VSP5hMXBagA8hgY2uoW/4+76f3wuRQrvNi6zEVCPlmpKx+qgpUKWARlO0d/xazGXcz
X+oRI7WJQzQsgg97ZPRWzOW6ZitvV+r0nayCJhl8ZJTjEAO/C5tfSJjYYtF26UXX3GgrEzwvUb41
y/Rg2VQTTlq+qK6XrBLFj4FmtahMTFRFgBSFx0XKaE8BS4dryHPSIrMxZztVUWbMIFCjzwcqJRRI
9Si4iCrYksqIU+QrIFKdtRd1zZQA4Eqb4Xvma1hKaMt2qB994vyTRMj3FIY9KYaZ84x15pRORbe1
2ObqQarWUUttbs4r5g4a7yFNghennVi89MGzUxbUfZYgXTnPlr1fkPGCYN4q9q2AaGd4sE1aL5ku
AhFvgD1noRIrYwFYxwcSw94Gk4BM8uZ/M6Jy+VGjuZzrn4hcZiMRbAMWWvsqOFT96JEB0p3xx1yc
hDe0nKxz3oZMIRziKsTkvAN2XtYTLY5qX7Uizk+W+HELe10FFrziXn/0YXq1gWjNaidzNfZy19FE
VkI0K6/UPyRDIiYyn+SmRPykXX8YM9BQqnyOS0ZlVvoL7NPNA7H2WHOIyr/rzFEC0SzDIjIBRlk/
IxLwfpb9SCwC2O4+RuYRcx2gGMCB4RI3i+3gxgDOCvRsXI+QQM10K0ek8oz519CWiVcdgSCglDFx
s44OeGA7Zw9hLDsTDoTC+7OenPAEROHUpd6/hF9Q6LKWcBi+cLMPy7m7BDFzoj68WVYG/Ee3N2k2
kPo9vSCviRi3K38NE5ZJIgC2hV36b60BKnluWdxcrWvh/teNJYd9ry28yf2vaaAzlLp7doFpR+mw
G6ylFrKqrRxiWzvk9KTUc8uxkGji+lQo6nB9AhPE1dcUwXvpG99kqHNaVRQPUfuqquhzbLRjMgJ9
slKEw1HE3tlKN7aWY5RkhR45s+wtXsnxzgEFNcDDkggogbEfHX4whyQikVmyf8HUFlI9ZfGsLJqV
ehjYDdP9YVZCL2akxDiwQOjaW+VTSMihzg92yCaoO44Vb8px9M8IxdF8+MlnL503PS4Oo0DsPib/
7NRYtTXvn05wybRNtdVqnpNO+GfAotx+xlnYpGT0XnHtbR8kzwziuWckAa3s0nT3QYsruiTDV0u0
98k2OQQ17Ow626aieXV1yz24sYDvCAOKpS3LdLcisIKlKiwteSWXdEdx/Y7MyGLmZNEitOZThCkq
8fuHsodT31WPlKVlUTno9rId1fGjQvUYTPm96T2s/RUjUHdpEnoLtv3K1Qshz2/eg1n05U8oMjhK
KbCpfMP0NRHhp52BhxFsf7G0ridLn1gYDmoT6d+jPZxVXBU/Ytx6unuUTne3XI07Nt2XM6wjOXmY
0Uj3HckUytWnMRoo5HQvB9824UpH50HGnzFepjxbjTbYLt7ul5qr8GiYSLXSkUW11YSIX1LPvXVJ
r7B+cJE2be5vDIeE1/I3r1wq03xob4hTGOpOQb53unUUZfHNH6zpZo+o07PE69ZOz5bawHBuxJQ1
deQlt5otNxRCrPS+7rinIcn2uturG7RoddMpSw8A0N4R9X/aqNG66PD3X2IJSCoMWA7eX+4OYzAx
BS9ZNBMZkuaBQcJaTE227rLsOYwTdqn+dFB+4q/5fS+wBBNoKId9KKzzYOs8mqDcZQmBRoJEUnAL
WYXqCOvz/+IksV/txr4rdzp6WvJeJaV/81Ijx0Y3NieavfZcpD2W9+ZHZEP42fGWNf8lCRsyD/3L
MZPE92bhvZim8YFF29kAxCzAfuE/Tlt6Q+qHCaRQlfx00RlktfHkEBKFOdxzF2mKuDxPA2+dQgE3
BkffD2RUbWPbrp5TLDCMizz5i7BwzQ45gKdFPrFnrqp0z3RgWAU5fRhjbg3VkqjOUctO3lBG/hl0
xrqaH3tCCZr15PnD0p6/0QQHwZL1HvrS3juI0i22qLrPvWHA+xjz/kZrnUE9QGynx+MN+RadB5Ik
y4pHshGimakPvCbXDByb8Zjv5jfoKpnKX0wUCNZi29kbjgsNPGSdBUyH2zKrv/2U9VKNETXvU+dy
6vsSMZA+/ArNttcohnGB+RZQvbC5W1kufpG13Iw2mt58ukl+LxH+q7TzQKL38dEShI80YEQ60qNu
WlNyhddHvY6bX9/pv0wQtC9jBqszdf3nXPTxBimSvCZVuFEignfboz1NO8e/24whcQJbtZ8Q2VOW
F79ISDYjTOgprYxkR7mhdgpr6bm064te4aAr+d8P0lPfQbMPHYhEyATVqpFBs+HxJOHZGzzs80Ks
VWh/uSPDPU2XZ1r1eSQEe0XbuaLX736L7MnmQCtalvUtOJjAUUjCKmroBiP1ok4S/W5KUjoL3q/b
vy+BCjJT93VyOszZk+NAEEWQCUW2yOs9ooIZThgK1nRQuYgtOv99FZU2y18f9HUSvDGGLteGk0wr
houtld89XbF3a5tVbaaMOWi8GYF5w4S93fOnux3W9NGmDR3KJ9Ilb6or58GS3Zm65QhGrgW06AHb
uRF3ycXvYMfgVXv1elnyr2jBteMVKfDQpa2tVrk/gJUlngkzvGaiYwUvhNSlaQx5BxY63PEptBd+
wA22SuZFoz6x0Uxw5jYtIR7AxM/+GB6MK1ovxm1YLxQ6zTtYmRbFvLb/+0rngoY4GJ/syQXw3NoX
BQy5r0YGOL4brPGPEQTtW/bFJTCiQuJ9ssmIVzOnzq3lvbOzDtkjrA3AaiHixpVRSLEL/ZIXMPBp
ryrjZMdTcgd1JjXFCKFgiO6z5Yvz/Ino95qwgJ5M45FNm8cPJPyQtDWcUMgliHmrs1szRkxUdNYl
Zc6ctmqP5sDRZbWt/J2yzfx6mNUkLunAgAyFzEtPKhQNVJKeYKYSSqrJU8+LPGCsNSwj+JAlbvap
PhuVbM5ThOMKANDS5fSsrHnArLTpTCIoUJiRcp+ZGSHU1cbSHbFqidY72Jj/nF/lpZwsqsSPYow3
7JPrACJKzOxvZYHsXni+82OoR5yCHBu3PiqcY+6wcWpj7KYCyFNu8m2Cc4dn4yIt9ksf4CazjrpA
PKnH9pNeAU0KHHerhyjK4in2Tphd0dUZ3I0u6xYf8jB6oGYE0OztkjB+Spv+MwiKz6DPLwQ/p4uc
h3+VuyybNZUCvMOehQJMJQC4x9mUYNjbwsAVTTCdftZcdEyQFUGzCG9aJW2/HyR4fbcGp8vVfRll
wiDVRfeRizhYhtjSih6969QH2zSwgTrhM8TJjynepwvXwJ+jT2t2FgNvLzpqqLEWg9PfkDqCe+WI
FdYD7w+LXBtLhTaFaHm0DLlNj29j0L7CJv62IRAuOGkBk/L/wDI9rJNw+krN7MyMCj1gGZo7I49x
WXXjqud7bgnuWMLGWNYe+IKhIYa8LU8WZKzVZPAv14WxjhIONmLZC+iTDXAWwqAah32933PIp8Ne
5CxTEkaEJZREYlPUsq1z/j602/Pfh5qoPzeKZgl5swaeik+b3ngq0EbZbQeYtlE3vPIs3TxWM5Bf
z1gpDroxzGhqU1+SLj5sPWWfCM9AWU1RyrCTHJBq+EaOGi+tcJhWcvqqSdY9q5pvlpt5P5bma2hA
hgIYzfIXfQ6GJquT8Ywh/y7tTMdB+c8FFt4iyXE8LTwbBDJodb4vZycTpwh5OciiFmPOndpG61bk
7AtbCPiTAshFaXQPgTduxg67RNw5NuQ+dhIOMYXIACkQNVgb6wKJOS6S1EPs4z/iHAlyFer+zmK2
R5cg+fa2U9R/gjonoUaVdP1DZb4E6Uvk0xaapq12fcxQac6xql3+L3Rge3aoNPwdtR1I/mWeCHef
UPLGo7dnqcNLpHu0EoNxjvGVzVfW0nFVejKdh6RF3zVRCr6//y2dMl2ytHoLEv+z4vdqV0zXKtB1
LuOFxSQsYpTpWH0gbQRA8RN1FFSJg4N9/lANvEbNoME+Z6mz7PsBavD8GFTuBt3vbBUmY4j117Xm
jufdg3/Bg8rXkQsqCkVfHDlbzFiY7BNtJcqGIheb8VZkCGSI2NBpJFnWZaWFwiH8JXieTPkSgrEn
WAkhq16CJAeDn1G0ZC0xYa4HF2doii/cjeAklQcxb0IPWRoUIUzWXFCM2Q2oPssCi9c3qnICU2bF
EAiGnoEhxnhtWKXCbLeVCN5dl5snjQhpLORLQAsR+gptDjCdZVfZ/0EIKdYuRAqnkMV9RjeCTtz4
JTvYUt3CiLdf+GK2cXlw23Jrdc13LJiu5D1k3RGv0uTT6+nQn534y2+rmweyEe1Va2wiMxoumpFs
cxwe+SQH8o9wYtqNOOmIVrgW8mupc+BM02AsOjNAqAJJoXYUpndsIl4pw01vsnsZNM6CkqJ35bdi
XDqzoyMccWkko+7AWDIhMXEOIV2jsN42En1YYFPSw9Ff+hXXsCcHNGqG+tUydaB3K1clPzZzOaTG
Y46+bmRJpKcHvKwVB0qExgNHAbjutY1RJ0/VyRhGwspyJrU9C+HymSHIDcYEmXkO3JXWZchqJzzJ
esAyETHEnLOwNxqHh7Zy8PoQ97lMJ7K+ja56x8Q415UoF0x+QjW8KNlZmzwWr4J4GEjgSEBdEu0A
X0e7zHTXjkNUoPKf2zIBYaT3Nx0cmhe5/j5VPjrnQfzkwgZTlbOO73I0xhKHH5gBrOfIlLb4vejq
rGU9IDgWvnYTicE9aEdXX/8i/i/bgNp9NSmfEgMRQuHhloTt1Lq2WjMupz5il4snuSZGKsC4PnhX
gi/jFU7NbRbZC47MzQz351D90ft+njCVVO1JezGb+O43Vn3W5g9tb5wJ4EUEm5UXaDFqpbF7WmK4
7w8Gs57Y120y8Qgi6MM3eErGgS2ZsQzLEJWXTnQht523zp2bBP2wHE0bKltGHoLvkh9lieZz0mrU
usGZhJp11ph3+GH4FmKGhM/JoNILa7UrtzpzG6W9N5X10UmQQ0x3632agUsZvBUsaKQHRb6HK8A2
rUisOYN2B31WN+V3V+JwK32kfAm6EJmEM3PC2NtkKdlms+rpihhVtJilEO4QXgRdxBG/GKfhmatI
zgrKF1tjaR74yQu/spY+A/bcZ9mmn7lmr0RkkCFSUXwROYyHHoyEiTmup6sNu2HFnPUfoTffg9E9
2oSkXvp79gtcQOS27C0gDX3A3elkwBcsHfZPpt1AAPG7QjwRhZgQtGksV1BMOaWcU6JLnR1ryBbQ
TGlbjF9DDL/YOSZ9QEWmM2mPXFZlNuEWVbU1eeywjY81u9Qo3Zka2/Z0RCNtdw7eEafeDipnQkn1
lqryP9bPwKF1rBkNYexLP9DUYtKajxJ+TxUP6k2RfBHbOil6at6meAOLxxVUMmvtd/jeqKJwh8LW
J1iRxXlAB8fuzJc3RxsxDRq4IIZYLiF/Y0sPk0MZaG8kNmsjej7KQX0g3BUzMDaL/j87jFYDaKET
KY2YTEAv0Qgjs+74vtkKtnjsWLsR9df813Vflbl3fjtRJwu/xezh27Jai74G+kodFsXRC4X4dyeH
h5MLg9qY454qeqHiZCftdm8XUfOl8eqinDsKHGrzwvAOdBeDe0bDD6l433Xms0DrhQk0oaisIBBN
4MrsuqaCw8PJ4zK952X41LP2VHfRMJWIxpWZJeiD7jrMkSIwXtl0JyA0cUPEL9Qvn4FeHEsWZ3+x
A/Z+XvVEVrDjFr4ZYjz0FmeocpNg16gMuG/Oc1M+m3mwx7i1TjC648t2n+PMNRaxhuw+IY0v5VJK
OTAWyoB4QkbXeq52AF29eiV+V50MWUeT5ASgis+Z4/GKswIhWQFb8VHFChpFvA978VqVclgrB0fI
rE5oNSZmXpz/mhmvrFT4rW2Vo/dW/4RIxGbquoc2UleibkNiwrC87NEGnMK8+EkZCK8qME5Vlx6G
nPccGXQrs3H/q+1857n5qyjDcx+l9w59DW7MTVMTfWy2NzR4kHIob06KWDlihzKklYehpRZVQ/Ri
uQn+P+2H4QeK4uyha5QmQyfEwsAIAnptl+cJ3twwbo9OD6xJ11uUhfhXnfAejuq7ZBfrTtxCmVv8
64RnLVgNmW6kPfm02tATtCPq+NdWhwPPUnvti/JqdU6/zIGlql3GTYWKEzqiw1Zn8uQ2VcCrXbkt
6pFEzn7cdiPxOwReLyvcZCP4f7r2RSlxzMolTtj3EP0Sud7fteeAnhsxI5kL361eJ5Pfd1qy5Y+C
5PVnojO+tpTZHj4KmESZQXoFU3IddQAvkWAjLj4mDKOdnccnnXWTWW9TlnpBEj4RIMmgoJ5OTTC/
i0dA7FlC2Yu1ZobOj1YM1NoM12kCBJ4bg8scDalWjm9OgmV9KLBYhLiiEPWzEuOIFphfwNgBBVoz
S0r2Mf9VJG3+ycv0d2lyB3TQ6xwW8YR6Vgsxz6CZZrECUyROat5/ioIDosgpiiTaf5sfrWAxUQko
fGyzRiD2MXUAfJh4pWVXMuMBirntP6jwW//auPq3A8F7aTSRvrRQ03Mbevh/toGFxSpPIITmrl6e
IPT82lN0rfGcab37Fjb5wLQ8xOlWBgiqOjrwsVtpY3MAcTNDEBkPyETeh9ww1+FTpSETyweae8Nr
SJk38YiOkEnZ4TkL2UZHz5CPIseUix4LHmRd5ozMu5MzRZAZc3OnEvUPeRcLbAl8vdf9qzbRyMBg
j6PzxEyqLavvvgB9UxDv4cvhK64xUoc2pYwXVxHLC4PJQsFZEBbxxZhYzvo+KDSRHrK+xpYwq6vR
2oY+n7DP5hvNm6Xd6rR+6FSUIGOmURYFNulHOUv9Wngru/Wfg8BGER09dS6zuXHmrsmaEiLgMYBr
GV4gdb43WvJkGiCdUuMTPFzOJtwpeP9S/TXBq4gQ6xtNd08C9JpBKBkcVbyjw3ljo04IjM29lf/Q
7qMz52qIcrV1yhIWWWK9Qk5geZ2UYDi60mVIkly06goDDaqtrdxVVdCfJ5QRXj2IpZ1dXa/vVsTb
fzIDus8VIQc9QFFgEZEL4G+s9XandRbiQkMwmRolYp1xNyQjCzuxLgVMT/KM1kFd/LZdS1o10DvE
EhbPTk+knxN802q9BLWpLWKl3XI2fdNsitAZ045VDlyIGzYUGI1oZWBYkpLCPxIX8YoQPwRGmXhl
XhKeu5rzZjIsd4u5NV/bHOVn5K/7gtX/Pcun8EDkE4v/qKECFf10CJElHQYUnqMWGgy60+gpLgZx
gwT590Xk5CfF0vvBoCs1+0/4jP0WQCfPB8dNyNTwGDbNK5E9zjloD6UxVWv4QzhkzDJ6RKD52JhW
/poN8FuBxeNi1K5GYDH7zbBovLttsMqk+1lJ0xrOUnftY2ZWPP36kJxyvmlcThYVG7gAUqswwgXa
J9mcwUFHFvpU+wBwPLT0OQ6QDQ+X8VJ57ywusHvSc79lcGDBHkMx//tSthWCLUPzWOdX+yZleC0B
Ay2NiRHplMLG72oUl1QjS2kaw4WZ1xbHZvLkmGOPXUxPNqLfhlHJPJZPhljDkCT65u7H+Mc1xoO9
F1jHAIhHTibs2oFWdiLuYII5zSSqTeP+2IdoUgu9qY9aMeGSm0Kq+ya7UBLoSANKFM8acwIZ9ch5
mW9rQzWtVBNU50bB9RkAHy4dw4aKqsHEb5u+XbrpyrI1GqbKQqLcsjvI01yygYlM5vz9T0BQAhbx
wn44aXDwMbAwlm5kxcAwCZAHT9Fn6YvuNCXp1QmkdtbSEpdq295DVOKsncfqo4OpgBJrhFuKosmh
IF5G9bAFkjruRIfG24vdBqFk9V22ZXQlbTA5114HPFrp4iWJgpWmsYsKJ8UaXLeSPWg/EqT9tj5P
VvugRUesTxLglxTkO6dFXLKimWZaD2Vwr9p235pC7P3W4nxrzHAr2yFAoBa4K48F1EqKgGeIe/za
AjtaiA5HeAJKaEOnAy0+6fYRnRzzSKB1EA3xThjur0cw/H+N++6hqtzqvcdKKe1anWhcpcudFxUG
q9d2rREzdUwq4ZFW49M4AzzgYWy8m4ZHd1042GYLjwA0zwB81fPgfIF534yUsv+loXEjhofhgEDB
oOiCzmRCodpDF/MKE9njjJ4YHTVyHTI0v9JTtEdUDfQGVTx94oi7aYzfnmvyEZadSrH4kSK7VBCd
3pU+IbssunZvSUV+WTVHsaNnOoGa048URn9fNEatr9vWc5Hj40tZ9FV/7kKvu/29WxzarL+vjBxV
eBgFzbKgqdxrFfTzodO111x0AhV3+UmM3b+mGI6y1exnYU/284gpXFPFM5M67RBiIlmMvoXnyopI
IhjavWiMRzhYyY87WI9oYMERhq48z3/s6eNZ920BsFqb9rJHum0BgqCyjd3NkEy08VM/vGZxqw49
oS4XpzJ2TW4H978PhvYR96hJh7y3nufcboSNTnVHlU0iJk7SCQXZx9BJb0nNj7jBsPNjpgyWN3Oh
ZpIuNn//7KhuAlUqs3XU92nNYN6UH2DKwv/SrOXBV1a+ESF8QOwQ5E9UKQAzNYKZZIHWQfKEVBZP
706OeFpOjXVlI2jtGezhUo9+zY790/z3xEX42z6MSMpJnLUrS470xLYRhcfvaevVj78/0rXyn9Eg
qW5IdVk3rPCeg9FtN8j14GwUevis6tQ6V+4pqs1H6urOe4dAemPV0tw2Ebm97FwOYkydh1bZ4yUw
Yv6t+c/ZrRK+0MoVDkZS+uIyffHs0SCUYcYIti4QmBp+VVPjvv/728YAjdOy3IAx0CDhChzvXfT0
01lXeKeG7u/FKNXq788JEXljKASYjQt821iFAfksu+tdpH9HOTqOPsnl3UHStGjsUa0mhogwcJPq
M0uIX60G/TtxCmc5qsg5G6qmhACOgtSoC7DMO/k+IK0Q0SyvPKuzai2tAWp9bcEc8CJzm9Vj9NBb
8ZlBiVo3OtpjM7brD5yrmOxGic2wqK9TzS9/EH79+AflMVlK1tUfeYhIqIEMc9JLoCRxG+7+/hyz
FaW+yhimDdPn0OoPvWv6RyDIT9VypscJUtbGhaSESNo4QfXTuQILvF3TX9wFFXKKqTnQCuslRksk
qkG+48Osd9kB3lB79WUrj7brHnjrTjZz1ga5RaHSTTyZzclNSZcpcMEEvDcXEvXf1uc8vvSgQJbY
h/Vdzd8QB5SBPnEs9+jn0Oz7qB834HKdrcYIfzJn5AO/mhed9UgsG/lmycQ8EXa19DqkgRmLj9c6
1Mwt25J27Te6fuZiSblLq3Zrhcl4DkftOgR+84xo7znUPGLG6CJqfe6FiUBe5FqTn1WnY/mGX7yh
RoSDx8WPRZ4vSe0mxqZNb71dWi9VRClFrlrzVWJb8tza+qBJPjlmhL7QlG/ujEXwMw8+WtSNb0q4
G9tr7K+CXLlln0Uv3MjVrrEN/WJbqNj+ni4nCFY48eOPiGULKoP0rA/SPZpdzZit0qPv1qnOqPe1
FyuvYKtLoixbhqJDCfAutRgSBJ0S30Zir6ZKtf+YtaMnJekhbKR5wCXTbcNxwnjUqOEt1/tNAorf
GL3gWteESCea/8Tw2DiX81eeS3pfEOU2uosKyVHmOPuIZv/v1g0QD06aUEcFOHGFe7Z+wSPg0sCG
1YeZFj95qKafXukzeYc+k3Yd2Y98YppefqUtKvuq9dI3R/HyGWHfPoaRNKvuPobFcFLzh7/PROfL
U+XIeCY8Zuu2aKPXDot6VTKzHgT0EjDcaMlBmL+3OAIs2+VXDH6P3BmtOXVWZND2W8uoCz7/nn2O
WPatfeBfdDbE164Cj9h5TfBshfXRy1EuNYCVT1Pf0BgGwruKnhgis7ZuupwOsV1MgDilgQdrpFjF
Jb/RWOiyQYxtTA2B8dll7S3zY/oCsM7go+Uba33WmY1+x2UTb/W4hnBEf5FIXvWCuRB4RtRKVk1o
gS4dA11e4zEuiTR6+yiFuOObBDKUMNzcCruw6z7/XXNWVxXsusmUgdzrrSXTEuZbnod6QD/YoKrv
IxJEFDm2vS0t7CpjlGM4lISD1Wa8pzOaNq7C6Qw2mO5AjdN7Nwpvo9JQW4up3LW5YbxYFv524MTi
mGLIszKZN4vcdqtDJLzx5lsQK4CnaFuS46hrOFymobma/EPQqutq3RWxwQiSNCjWW6+wJOotrNWn
OAKMS+k/vcNIhVCmu9aBIc70roZz7UP9HDNLB6JHiN1Jr4Ju08flkJAFHxKOU8K1GO2pYRWQk0Sf
GeaRVKZ+Lpcuf/sRm7fLSUoauyTpONiyqdHXIYk3u6Cdp3Boap9IbPpuc5OVT5t72KdfYPZCYeST
gVnA3ycagIuPyGxf0Ms+Sd8ZL10u5bMlGYgYIhYkvfX3XEnWFm75HWFmXsS+P71LnxCYPH0YXksY
8d934AfePo7Z3Ji6+T4gQMIxk60qUxY31qDxMRT6f1Nv7RFfWg/P65/CsUk32hBX+zjRsuPfZ5rE
DBmzlkZGEJ4nG9oZ5OdoFxWdOMe5/09TYbTra/aPGQ9hR/J1uIj6K28OceidSmx1z3hrTeygtir7
awYZGsxIw80Sh2D8NPI5eR9BqOmTZKcUt4jPTEPDNYbAboGtaSaFYTxicVYf+pZwGDjT1fbvhJTF
t56NAQjb9oeNPY/hlDrtsXGMtwL/UGk6vxLjw1h0ILOABiBfLc9/H3LNg7fgg6TTERrdq0rbKl8W
l2AYXLILjOTmYX7UO+T2RAlterK4GoRJQbD7/9MI+GHYeaJC1t4449ru2Df3JFTX5Hc/dL+YZ0Vj
vLEhW2NfVO7NmZ7K5Dlj4flAYCgfUrEcs8K03cVj/xIpt38SfnYnxnt6tkoV7LOCezit/OQy0qAs
ZCc2gVcUz/A8nKvXpljXzfBVVA2WQluCcuZBhsFBhocI433XB+3Kmllx3E0OfhqzOfw9SAADJTOF
jtfZgV/hdfq2CKZwpZWUxFqpCYi20iXvZTCHHbK+A5Ga9qNJdWTeY4pn2nxRNr4XWk10np2Rbf6+
dAFQlw7oRdLs/167wbcYyIShtitSjRQfAHxF2l4Gq4NlPDRIKfrG4h6NrNPfZ6j869UYDvGbapLk
ams2gJsxBflPBF9vdP7ORRjBBGPR6ZDXHJcZ2tyNNX3zX6lhw4aoBxMDRdClYTsH8RRSFRtiOXbD
VjcqkEHs9C6lxtBoxBuK57K1H1m5rIQ+7cpA1atgJGaqaNM7c+RwyQu0KeLqC1cuiayYIZ2wip4M
l4SEbirCH7t3LrrE56Fi95oiTr0BYfjocf2+I51Va8Hm2USmyqkqvfAIWJXvMbC3bP/dR2axSwya
4ctWjX6rLP2Fkgf/uY/6/+/JtjLT2VBtO+t5TfnmTBWUKxM2h5dkTNxsJz5EBp75Mh37XZTq+rPA
3b8h4pdlKbNVYERQA1zl+5uBRChoa0Z/QJyJ18i2jn91EBnV5YX5MxZwjQWTBt7UrmOkEVnl/445
kV3zwfP3gbze44Bpblv5I9TZKQNn2vb1U8A0Z1nizbhBRHvQnLCbH/3w1lpFeYy6tF9j7wGWnlwC
sn8usZn4S0tit8KJExyVdxOelx7HrEaBaNJ7GojW6VH99NG7/UdYcF7DXgebVftLQ7JtCeF7Awjb
NGFUHep5g1DmNpqyUJRbr/X4zXDvH/tAPUtckZtoGMy91pdMmoVuH0Ln3OF0fyr44f7umSqf3sgC
MbbarALWxkp8hlG01gun+Y0wYrIMaKonP/oNRrhdXdlXL4UzAyebkNj6jJw/fRaCRwRyP/qYao3G
2zzwzk2P3egky5hLdKjcEpdXVyO155267nW23yOgsOPE9PVo4Nk9/n0JRBrt29Q+q0iZp1I8Bvxs
56THS1FXApzK39f1b1EPiB1h0iz7GGvBIq8dsY9F8UZ2RbkLC1QCf6OWXiBCs3s01yYF1ItD5vhy
1CxrNyVGdBDzFGOMh4/BNby9Nilxijr0xG0AvKI2GGtH0861csGQo0o2rYsE2czlPp5FwQ0n0il1
IN+Obi5Q4urOKiJ1eDSWjD2ArUvdx2ls/2IGkezZvHcPkQmDajQt7Wsbh3DpY0RbOSfPk+fXJxvN
5Rs6/n1RtmDJeCuvFC6flsrSiongmC/U0sr1TVd25TwsSze6LKbVOA79tjQ5vN0gfi2igpKnFae6
TZ1TaVCoDaErPkYEYMAznrtYpg+V81OMGtqhkMEr60L72MzVdqxjj3CK0NtIw2JV3I7/o+7MllxH
siv7K2n53EjBMTgAmarMmsF5inl8gcV0HfM8/5O+Qj/WC7xZlVmSuq3rUfeBFiSDlwwShPs5Z++1
b32jYT+AEP1BcdyvQ6qlV9d+ixqjeqeR1a9aBtBrTQuuNW0Yj1oONy+z/OHnT1gnxmOP7zor4WNd
fmM0x2hLtfT774b8gW7R24cAxSFEPEqaywVKgfpaT1y0zj4IUehe+4aO5rMJp2UFCd2+8nJ4aSZp
A69VsK3HJl/5ytYPfc+LEn7irmcD5eOcmlc28cobamejClN/0lLMBr1ODvrlqksWVRb553bK67Pw
lPlY1sPb5RoeNtSgQh+OZLUXSTe+5U1rrFuGO1uwHMmr6zKMl2T8sI4cMCqSlZGkIDF5rtcysJdJ
gYmEPvG9Yfsu7OEQIkxVJwgkYoSqcddt7LiLj6q0PLZ1NIOyrH1ykIAsOAvQy5qvTkKeI0q7m8s1
F2NkyKqMEch80xW5lnWgg+vyzZVXKvOuN8pjBVLlRe+zYIfJ1wEH5T8WmHIfLfsUar774RbQmFo7
mpCilP5NE7IxDV3vuY+Da2aE5TVpAGpn2swyI8fdXdbvjB3OOTAURoU03vzcJJaO6dBygW6a+U66
J9cm3Wd6snMyM1+WQ2XfZz4IFT8OHp0ib5bV/A5Ogb4bMPh4ulmcdFOr78wwyBlfZvoys2lJ18PU
3xbusG1qaSF/wwF3+VRaBDHbsXR2BqcMKKVjdasVzXug++G5AiUvUUx/YHGDAWpMzhkDMQNDRaYv
utbx6nK8JoZ1TWqPg8HDtnZtad4Z2cBLqersxRskNhH+EaZSqieHdGJtvt3GPoK2dHI2DQz6ZByu
28lRN5cLcu7Nde9a6VUTm/e8ffrx8mbxvrATmhK1Z78f3Ptw9Wc4+itwdfKncSGIsHuhf229tQzI
ypwOYDrkEnJPp23DxohWzNbYklvq3Lu+wCo5OHtVCRqIbdTeCq9/deiQMn4N3IMgEuwAbP/VQQiB
AYaO7tS41xMQqmUfockbx1w8iJBU7zpiq6VFLJR1HZFRkHxfNqGGTgiZyqtrRc2OFQpFbgAZxY8F
hCL8KOek6/MTulGmpzOB4Vak9nrMdnaTBK/apMud4+Qm2FpTvUY9ZVWiTW+WsCgmaid/Cr3XISrM
59ZuqSmyGNhi2H+PxP88waQzcjETRjz9Ghml9miQ9jORqXPSsb9EoDxdGrlat8WukbMfy9N0KyX0
Z0JY6Iji5bO1DLakFkZ7vqcfPjykm76MieS0PbmpFNORGgTuQXEqfS7zYJcmk3YXq1qcCZLgzGY0
k12vKfbVSelBdpM+I8Hbm24N5cMV9EIOtJDVtiAE4E5OCfUIb7PVlN9SFuEeJonxyN7xnk1ydW3Y
jfmol97BnqKlD3J6l2CWOV8usFc6a4hTkIGdFqCc7M4qaLv7lNnp2q+TgiGBT0unrT+1bleUdvWV
Cfz8YR3QvMZrv0vj4aWKUcIGqVikvhE8jiGmGycbzGvcchNDmvix7AAYY8oMTpE5Kj40CpZ8GG8H
PRzB5hLH9cdLysF44xopjn/cbpeZt6l6EE1GJwjlCpsOP/TfHmX15XPoMPa1iZW+/OlOzmpSDtbP
r2iS1ei+8vEr6UK51ljjtoNVN6+Dfb5UqHXJGd4LnZU1jQRIzgWQlw8oIOOjg3/ljMa35DD4zL1K
AQIuEGRHkCuaUIE1HEtxUzXALGRflx81EJKodslGEvYI4pY2DaEq4pzObbqAPhQZPfuhdBo0/xwS
iI6NU3cpZTNmRowq5W0qY/nZNuGbrPE+6wgfNnTygDX55k3t1skhAVe9zIiCftFdGp+2FkKYQlPZ
MbAfNPHqQY73QkWw4XxwGMSwY8cajrFt3xR6bByh4/q3ddDH23Fw4THZ7gQB9e1ymFlJmh86e1Zu
GulNIurs5nK7zJCEIasjZ8cuAXg7dffQU+TsbJ1aCR3WsIU/7G1CGC2unchPLUBTUhm1vFUgvXf4
mMt1PX5d1vxG4ZhTNnvxcNyRCAHqEFdJHxewnlP1NlHlnxPTZRfAhnoz0pajs8SFPl+gW76xAODP
0+udXwavfRsb0P/C+A7d6oA7yYavappqezmO4SNXx7rSP8KEgpKTj3ZEdTXtoiQHPku0L9sfTDCo
y1IkDdeZSUskmihX4s6jMdpk/WJpAfc6T1oEdm2OMvFmCLaXtN5HA30tKhgFEcXwFrckX4lSjJsA
+/Z57M3xjJOLDRzq997Ft2zbw0di5Xe2wYKj86UkvxQX+mAxviugwV9GQx57O2H48sm0e4X66xU0
vrybknGvS9e9xbYO/bFBFwpVcnkpaWCXjFeJ7RGk64V76JPqSFx2uQqbxru5/JShoDnqtnzpU3i5
Vtr0MJdnu2innOOYxdVD0lh7kWrda5CAUFMDcWyabzE+zmLvAf4auV66M6wuV/sB3G+az21W5lGL
utRD8ihZjmJN6CevE/FN5PGGdlWSvfs5i0yiMK5OqRFugi6AjTQa8Zteakda8Odff/mXv/7bv3wO
/6q+85s8GVWe1X/9N65/5gi7QxU0/+nqX0/hZ8X87Udzedjff+3n//L3qzzq9/91+d68/8OVVdaE
zXjbflfj3TfsvebyfDz//Jv/v3f+whyV/+VhLL7/8uv7Vxpmy7BuqvCz+fX3u3Zff/lV6EJ3PMu5
/JU//8j5SX7/jfN7yoNP71/V9y9f37+gcqn/+wd/v9fNX37VpPubdMgokVII03CFYf/6S/99ucsx
frNcy0L15+jm5Y6MHIOAB3m/efgKTE9SC0pD6J716y913l7uE+ZvprR0NpQ69axpOc6vf3sv/uGz
+OOz+SVr05s8pKs//3G2+esv4O/mD23+a2cxioF1iwNVmoZtYVnh/s93pu1q/v3/FVdWCxMDDEHF
rG6Z61gmMOWOsC8k88LRoA9nNnemqmnyztdqzTHonr7r1YC3T5J7sZ6qfsdbkF+18/A7TvCRltnQ
bwZGEM8M+lnnDd8/NZ1on4tmD6NwfGJeWcEoUl+Xx0Cq6Ld+RsriiID3OX8qXEADBhXgkXSt4Z5A
smvS6d1XGEHFCrN1vwMkW7603fvlZpsiEDTgxCZLx5gzhFNxkgJ0bNqa7snrDfnUZmptVmNxbzJq
0CEJ6P5nDBTtyvec2zG1prXdCDzSieMRnG1jIR9AQAgbFTkGiqvIlLcGYmh0/MSG8+aaDbVComkA
6Yp13YSfaesf+2FiyQiLMxXFBl0VueigOxmdfslG25DRtulp5EBfIMGqiDZ62rnLDuNzbhKsbOIq
tbyivrIDgMgS4b1hU3LoJdLEWG2qdvjsp/KFoO2d05QlnmjmqkZklTRdd1mZvfc5YS59AKZhToHs
8a2xrf8Cx7EjjsFfuG01LfsiM/icOCVycDIwcBn8eahsGdgFQdFdpY7xWDflFsnXD70rnxlRN0uV
QrBzxI8pwmFrdHP0B3rLTgMqFdwGgzi2if5RO4oScxbxMlmjlMq7TTq5z7QcbkuhLDw1+ltWOO8l
OYlLdloEJch+bWeYGka+9oZdACyYho0CSuOI4Y20iW9ExqQ0WMbj0Ol739XpmCIjm6xPFkX05BMw
PolzdYWGdT3DGGX5BZ+b7NR+AgsIvaI3JfmX8XhSTEss+FmQCl59X7jXkbeNMzO7K3vQ9mG3DJv8
NWIrsbC1lsG6SvYKBLkiImJdpUTbctbLliB5R/uVY5RACM6apgExoMZzzp6cSZMPWlWHtFBJglAN
ZP157IsFUb3j1cQBpXeAM13xI6zK7FSixvMTO7ovVew8+rPlDtTTfcRx9ihq0CUTZdCoQcEDXvFo
8dxFo4132BuqRx0fbOzQCmP3ja04L4J9YnqvaZV7p4jd8iMfnqSsaOz95aoYialpbTeE7Mq9Ndqd
dajnO9yM3uyenR5Lx7bmJpWxDBxUrIbZv7OVQKBCwUIvbGXOqBCrsr27kJYl2wpSPOiNbifhpK8C
TKibe/EzmtriEJGgzUfWpK/Im/ExsG6NI34Pk5kUziHPeWzD8FAFRnBbeeGLY/n1uYmcZdom+Wus
C7xy5B2vYd9lr9A4bggrlndD7mwiQbOqz0Zae/OzOsWMCw5zbR+H2vRMKgk79+w1q5Fba1i8rty2
Hxj5uv0rWuR7o5H63aTF2dlitrKwLNE+WJBUoxSAY9Uhygs7233oJ3ObDuC0ggY6i2Po9XYywjsx
2FBE2kc2yNaLP2djm50LIFWHGhaO276lZWJXwznUZH1f1oKEp36kNVYgmMkMln/WVc4tpb40szx+
Ha15s1o1PuGARvza6/VjNwoPPY9L5LDhfoRxRMdi/lU8c+Ni6tyzZ4TTTE0bHpsYQL+Z129RHWPi
LvQbHFsriIagnydPX/Vg53dliTPVA4CNJEYeso6cnX7Ek49YBzEXBlAUZATJwDsrViVjCKzeSztJ
1YEw8Ihc80QcpglDolNjuw+Kz77kgB9NXIjUV0/oC5DQ5s47DXzkx9J4kMxL5yPkNEWwkKMBZEZR
R8dam9x1SIaJV2WHBn/5FUno/WKkc79CdkMgsrp30WFwhit/CH9c5chIicKE0R04KfMZvNMZiSFZ
pX4Q/ApdOqqBSjvFdQhjachuLWgkVy2iuUVtKahAaWYeI4003wbeCs730QS8VhT4ogMyzuL2YUBq
eBr0rr0Xytvkg5sfkro+j1n/ARvRWdUvORHpS9w+cpN5cksPZI9F+jrG3XoH1HurWTQlhNe9dVGK
Dy3qwtNAIm5jO9kaT/l4xXiR5CnGGx6ZJaq98kJyP+M0LQiZMle5hQMtZs0nCJv51GQCTrJQyYwt
CllgKfD3Svd5CEpAZ1G0jOFOPYoRscqYPlgmPvNqAi6Bm49ZiyPaXQB6d2kKB2Vx7NzVlXxSYX7W
mOVdSb6FxEAV160SwxoOiw+sJUTBz8yrnvqHLu2ujVQHpdO7ZCPZsHIr0AseJ1CMIYqkUFppjQsf
3LtPVHDlAMHb2EqE6wRN7LpMdPyZyOiLQfjXKkOuT4VpobYpkoXRgxSO0BsdakDGMjK8rZu4BiG/
uWzg1M3fF2eO/Ysn0Cydwco3C6Rp3Ic9KwxUA4EMP83SheElOI+KFgVNajFXsF8cL4RdXuFRj1R8
MgmlwrpEqin/ZZPvdRwxa2gMD5rzo7UOWSi97eVpcMJM+wT9BFh0Og7ZJftXE/m+sZFXk0JsBZte
NNdGD/SDkfk2T8xuPxW+lzBABW4mqG9iLbY3ovT3OlE5qyFCRGF6FRNpVULhkQYy/MicnW/mHuXS
OjRbJKgiIn1tfm21hUchn5/z51XNB+svE2sJu9TdEiy/1JoyYHsyObeIeoYDsmTwkU0bP/oNsELH
DE4myNO0h+40DwhDNHVfWp2cxwnf9Wigk6mUtjN8B3/1iO8IBwMHAn2Zxyrup51g2/bzqp32zR42
8lM6xIcq6iSzWi7kUND6b7Xny7W2kvIGNp28AUxtUa3Ov3L55aCrXhThNntHs6+hkpqPNYaVnCjx
D8QqGYJBU7uRtm9sZWdXWzVGPfYAlCoagrdNk0UNI3s8bl1ui5PywwauAV4pJ1T1x5gZaw73+EXk
+PF7cs7KUFs1jTbcXS6Krlj2ZGddX67lvT7soLzSj87ZR1jzRRSQyCGlE++S2DLWXsGQa1I5B65K
u83U2+qlLIf30I6imxAFK0AoZ3252UnrZN8kF1e8jfUYnzNRh3TSQ/FOD6OndWyl+7Ji/sMYpYQ6
IyE144oiaKfYKTYKmmdUD4OWRscCLc6VIEL9VQzsBhIzqG5CBu/ErdHLNhLpvXpcv+qNbMdhFq2w
JuVqI6EObiNdv0nhWR3QKw0Hi7xkPC4SHzg3FWb8++2Xn4B3432Yk1DdgLewjUR8ajTNue208dMD
5v429CW6W1Po+84xzZtWr82b1K+flfeUR4N2yK06f+iHjnIy9sN12UlytTsYKZfzZJK7+46N/rm2
Hc6ao8jXAn/UwvKNW5RPmlz4GVHiaa3vPWxTB4sRLK27RI+ZL6iV7DvzenLvRZe4Ww9A/q3bwT3B
GHR0mykncdlJD4GFJ0OXxcEBVvQaVlG77nw4ScEkviy4xAcAXemBcxGqTIFVu64o1XOjuQ4niC2k
Lebp0rRKf018T4aIAYJh6/jpKU60Y1IWxk4LrIFo7Go8RviPD5VHb/F5DGrjpKdlVjHTUt/op62n
1DbewLTGdynGl1NtQlMlLw9x5wtGaP8pUgbpwP1Qb4m72GSDdA/EENn0gAN9WJXQcrE/RWT1iOzG
zTB3taYVXiM0XIYD/F7I8N3RnJBHdRlMBZKAJSJv40mzM/cHOWvgNvzvgq22UcT6U0DcwdJzAEBz
AHjbzInUjm+9e+4CIjv6KNzp4WASuppY+7jRgWAaYfpYKfvLVlXxQiTpnhHGjREgec8GHQl5o991
mK9emKxrG6xWBuuRvGpqZew6KdCGWQwsEtQ4vfAH/kREtH1ABxT71YcKBMOycmrODl8DP7SuLYdt
hURZtI9bq9nTrcjX+AJ4CXH3Rl0RfYcJeX3dumDPuZ86k03FfCHYFiP6jN9nf2CdfGO10Be+Wcs7
rx26jVXT9HOr/hCXmc4XICKZMZBiX3kMD1LyzXcVNNGDVVjutphENDMawy1bLDzgYUE0vAjkQ6HP
gqxxwxpiPDacmRFD+4RLBnST+4QWSJcGKMm0Qq30dNZaehOj0yboEBn62dIjUOQ2He18nUdgpHR2
cls7bTJmM4W5djSPhF1teu2TKN6msVXSi/OG8XS58FsGjV0u7nTXHk/Ql+0loJL6BasbU5Eq+Q6t
/oSgynhpNJdT/k7aRfGUTMX1qJvqk9PWDOMM0jtsQNijJIoK7IYnlbnI2KvhQUi/f2D4T8aF0wJV
akDqgoQ/++MIYaVLxH1H4YxmA9Ss9LXVZcKiUv2T2J9gE9tk3eLnjhaHNjGRaHh4Iw2xiqh/H0Gb
rCNnEMxzcvecmahYQ/N91APgkzVNpqiAGxjFeGgMzzKXnTuWm1zQf/Q1pg+yrgEMN5q11OjW42jO
vCtUS2odbKRWGjeFrYmbWsvkth9QBthhi+K3SZDkaqyAOSsEZoyqobVV59pSuSCCrah57MGOdm56
q0yLlT1AeRFgCKkRgjV8nVgKLIyjKPyCCKecodh9j+Zrlg3fERLhVd4OPiIG+q4dTLt6zIHgKOAD
KmGLxMbfXlQ6udekeBL37TDwTcJ26XJw4d0R6gyZC4FIaN6H1ttYt+FmjEq8yBXaAwZ6yVqzYXh6
TXGrlXZxmzR0pxnCrC83XS7wI5IIJEiZrfiFy00lY71Nr2kgfBSqbNuuirVRGMkJFJDeLC8/ytiJ
TtFVOSEtWUQsp3vHhs+nBWIv54sphcSPWS1eQa1Aeyc/0QrlhKL6h6rV6kOnh0+yqbqT1vdbRSD6
apjA+CecaPmcOgrXeWDu4GjDqlwfAiGTYz328ojDmh3I0H4G2QTSpKca2pRm8uyiBD062EO22Hbv
bX1tuFG29zqzQhee+U+KsnHN/iJbG5btEZ1bmBh5iDr9ea+VvAvDya8vd7b2Ww4a/9EOPeu2KMPj
5VY2eNkxsFAB/7xqhPaGMOBydbmKDaalCGbwdfkPh4JzvC5a6/Tz3iBfFXat3yfu2N83BlFY86to
9Eo/9S0pSE5fe0+GabpbldYgpS/3qixf9Roju8u9TTEg46MZ/fPlGIp606LD69oT0knt29RRDP/z
3dHNdz63Fev/Mc1RW/9/NUf/d9FW//Hv6fvnf22Mzg/8vTFK95P29gyn14UJUch1/2iMmr+5VFq0
TQ2YUh6tyV9/+VtrlPanoZuO7RFmiybOEn/qjFq/uQYSGHq3hieFZch/pjPKK/jPjVFdp7x0Pdu0
hY46iNf+58ZoUFWDCtBzrdwc8qpLRtjRkuPnWHvpfVUO6b2deNBOSxhscjBXDMQarPnB8KJXEcAG
wFRq0uxjkqdkmiIFejFCTIF9713V05Cd8lHU+JKljQFusJAdgp8xggMJ61xQ5x8uVzs6i6v5zMse
ljyyFtEQfsEMk39sf9NDfUR1Gr6ZqEcW0lPyyoa4tJNZ613X5g44kkWwH8l/FDdBsaMBbKy0JPJX
VtE+i6Qwb3s3HK4N0DWZ9kMg3RB1nr539lBfCT9AlacXB1Abzq2o3Q/+b+Ih60IcgQWRuTQSbyvr
3tuUahZ+RIl+dCyNpRO3NCp28vmGPHbPfU2s6gSlyvHbbs/ZU/N2gQwxqwYeMwjvTkcw8eVr+lEl
uf1hxhV+PTOJH6yaMXKrtdVx6K3qePkpazg5OcIeVrhslmKsxV1iOR3efqFtAZNTCTAkDry1zINi
obrYeVFqpgA3Esu9avVNSU1yk1nW3RgO1WEYJ+PmcqH85jFGuUnQnX+G3+KdbcFuUbiU7a0dHtLo
ZNPyxRuXJsQr1mI2hlTxDozbXTza8hRHibl1BBAIvCvZUzir1bJrr6ak5awul62eGk/eqL5s+Ak/
LPeK0ZfzrQ2YxoogZL1GFbYYXWpAX7fDm9EuUoZNlXdox44jS4b2Mi/rfVIGwxoN21mTLXCGZqLn
GqBVimzYeZV9KMfugK2J7bkVBXv4bWwUXbWzBILznq0dHWN/QGsP99luSToKPHub5kOzx0hA0xjj
N+nvxCVSvdge5Q2UCB9B/rrueujllkwg2eJG0IrqzkGqtyEMeTs07bhAAuqtwWf3wb5rRQ+eOEnX
TWyppY/8TCiUZ07Y3Q0d4Uzp8BX28oeVeP5SZMZLX3c0QJNDnDd3HsfUlQPmI2unx8BN0OgM1BPx
bUJRvgud6MkoQgz03dE1B0LJLa26ygPzYyIbRFfdCQ6U6cPvq4L21o2WuUtzJi5ibNwVnscmJ61I
s6p0bQbG1shUeBUq9YIJwFl4tv0BzkNdybh86yZSlQUPiz22Sl2REmfdRTbhn9AGGVdsUJw+e/An
ib2m+VuCCg8htaPC+Cj0GW1iNyuP6gi9GwZz2Pt+aiA8hZpfae2+rocHp4XOW6G2X/j+ky1Vj353
eO0E+lTaKy0teLxMfXnfsVVyRivYk9X4aYfz3zQCAcLCR8ij+SEHUa8JkllOGkkwld+vCV29FiyX
y36AL2QzIl0SiWouOdm9OQXq8lGMZ9AOcpGKDGZxH2Ge0e5Ty6L7barjJNiAiuwpA8Ss8LAsjsC/
5nrsqGh9QTQc1i4861KF1O9helZanmP9rk+EE5xpJzSL0tUPFNFiUetP0A8W0Gy6dWO+V+SQURuR
JETp2SZhs56MDg9LENyhYf2wVUe3g81YX/ApRKwMpIgdVeGpVTl/zIO91xIebNFwAEZuR+iRgZMa
ev/kS/FgagTGOMq4LRD1r1KLr4fsnMe5oy38cuHP0iKjydOFE5mY2cSmGNlD6go+VOnkxKLNnh8n
jjliiZUFyEAmc5u4GFWs0dlSUm0b4W2KSN5Kg3OAnWXXI7jFgzXLzuDXLbJ0OA8T3GMLhVqW43OC
DXUo+6nb+lO7gZvb7Huvd+EhVzNdy3xNW129k93nFMENpIqjHxjvpaTwrRBV2AP90ryH2DqF4LH9
7jOCWUe3YST/ldzGXvDZjAhvIM/PClSm0im95L1v2oSZhwcCbn5QKKkVKTQ/coevN7iqG0J2dNDa
JMeE1UcmDEKUoGtv2hC2e2PEHxmog5OMrVvi9goE1lcZByofr3+dzpUwMunmhhk+RiWbwYZuVI/U
+wsZ4IRVXv+Mv9xcIH6D2sVIEh8pWueujFZxiHwAnO376Nm7digYWQn6WIGxyobgtmuEZGHD8qDI
xe3yU8pDNJejJYgzrE2jeBRYNWuzfh6SuNqkFsbQym8IZfFN3klcYqYrJElu8A4KkEpLncMu8WOg
pyrGYKa529Rx34vWvtatKNlLQ67m5wlL88PAy7RW+bhNBWF79tw6VZHOablmlKH3sQ1FIdJJcSY6
J4qrasUwfQuItdzQ2m0WnDtu6OC+6y7kZ0Ao5FBBcVsC4nsirn2H9A4VDlYX5NikepOMYZOqssGw
0u9j/ymrERtwusNHLnN9A31n6bug/IU7kUE+8UeLPn5VBbLpCuwiagWozYCFY0tbNBbubDu0HmJA
zovCpUaewJe4U497ITHXctZS+t2tHGGP4+WlIetUV4R2OlXxLjX+65GPP+xZpbWJid4su3VMXyzt
Rj0jyEL3VF2NCHxQTpNShFfuyopCf0nDF2eNTbyEncTRXgaKccyxCHpcBPGLRukE4fbNCEkzygv1
6cbDlzaO2sKx8ld6ghm0h2E1NTldgNx7S+40F7Nx4etLW3ouDW5WKYY9r6NpeUQsTQemPKS1ldYh
Kca17xgBOTX+Te3d1iaKvYHoMM5KqOX4ikSnHhRPbIKcqgdQPBxjk3nnj3a0YTgeoO6NyhVMIRDn
DnDPwg4OQSo3itb6Pq9NIAfoMcIQY4CDvC3Lh7sCASiwBmgk/SjRFabP3aivTb96pYe71u3KX6F+
BhYDapH30g/WQ4ViPkjLFW40eQhsN1lac8UaQGERzhuNAYANIHEUhaSRCdI9rHDdhYZ5zvpdaGMF
8EZBekQt3mgpH0ZHfdPPXjuFgkk2ks7ZQkKuYmcviXKj7HLwWXbHCBXJjq/oKZfZHjmcv4uJgFx5
OdahxlcnwwXVHMgBaAnK2uUEVXHRO+NOth1MvqaiqLXA7Elwc2zBqw1DmBRvN6PDeGRfhqWwLut1
dWlTSJWdAFxe9yOBqNDzzKuyUdddWkxzgguYFUMo6H7eDL8rsFsz0KuLGj5FhkVRr0tz7Wn2ho4s
X0x8pB0JFOsurqddLyAxZh0HaVk5a89gHAhacGWO4VGpmDYgSj4jDNMnhHWPAH22SeoZp4l+S0RT
c9+3wtxffjI6j6wgi4/EQJx5G7upOdvOq60AexR7Ek5NPE0vYRU+ZkVi7QIPWq0za2xtZAuct3I3
OnoG4e0FeXPSPjn6aGxBKXk4npV1TpNb5gIuUgA9QHWEXN05WqBaDhHJ63CG5ccEindrdJhe+nwo
NwSu7q2w7U+hXXd3ekVObj3rgQ11PfRdvRmL8hZh6JfTCN577LkK65KwxvFYDRY532xiA8v0gR4F
60JnaK3VTnzVDYh6iNJSSfMG/gpMBvQGJ0rKzT9fp/5PUvF4ktxvidgGqdL/RcSzb7P/+Pfsz0Xq
3x/0txoVrY1DV3yuAx26n8L7o0aVv1ncxGTT5XlmVc/fK1T9t7ma9TzHoLolA13+qUQ1fpOSxgJG
7Z+F7z8l3nFdqt1/0O5Iil1TSCw8sPwtS84l7J+0O3qNssR2ByIIjJrYEWdm59j5gFAtKCm+OqSN
TfhO7jX+oupU9MQhNOkIWUPEBPZlP1IrNV9lXJBsElX3Saux7mogxi6304S1F+TnJOeyyaodOBBA
hwnCX7Yd8tlnqMpXg91LLbVHR4OVGRReDCmhyPZdUIdLogK954GRz3Kgwpuhm8Hab5BTEBIYs7fE
oT53qrXMRjzkI/AUMcJuvBUnBO3JXOLNdJoniVAetIfqGMkamHcS/3C5cEu5E4hjF8yeCthjLOzT
mGmcUMjsde0gNK/SMYN0wjc1ZHtxL/2YhPKgJaqz0EFLxYDWgsDed2oiKTyrCSLPzMe+7mGBcg1m
7D5xXTYRISs6lbTEqy3XIfGe+8ogcNSZgkPH/oWElKSjCoi96BgnbQ/vWqC76GKy0r1w2IeiQmA6
/6Tr/iltmo/eHR69ofoOeMEQZMf3YE6vjqN8usZsHeMM2ht3KW23Vh96DJIe+wfZg7Skhdxb2imq
4nNIYIHKyzkO2CjYt0X6VUfVM+/gXliUzyQCqbXjmaym2g1MnTlj+GR7JRDmWVruIJgcCqclkHHe
+Pb1kZxXarI8px7T3YOjoCPgI2RV0tDLYueUPcnWsGjBS1sVDPteh2+BGH2R9mrYGd30qlzgfcTw
rM2wTQCbNaADcl5ob+5rbRnMYB5jJEq8s++6kNI+H4Ad5Dp2c9SQhLKZxnWss09PwoCboL9cCexP
C1HG565lKhC2Lr2YfFwHZT2tUr+4zf0heatsP1h4uXUrA2yTfUuQQV7Bzm1pUidMcG9Qka4aJoyz
LolKqWT0bKREf6mlOaAVqZG9AR5dqRJyOtuvYNN6IU1RdiwLPRWbWhD/WoxDjc8/wMEodMxxsLhL
YzZiRdUMg/JPeIEx4WKqR3hQvWZ68JnVqqEFjtwCX8NzWwKkY4iz9ImYZMXH/AOrJFkg5N8YAMwY
Zg3Y1wEGhd0ZuvTKZG69jmVXojwytPtGFdu4EzksLo399dwq6ucu0cjgmyEn9EWzuU3NPAe85rin
2hq9FbJ0nGqIi5F5wL8czVA9eKi9Fm49hYjyKc/ayLgv5wuvVSyQfhPukfOw39HBhGsjHWazLD/Z
En91PUidFItjNXjRAdg4U+P5pz8uyNdtVvRbdVTCLY1eGQcrpPMYzgY/OFmOjvVblHcleMMdKCAU
HiQh3RHFXd0RmgpRchh7RHwi3mkYK/4Pe2ey3DiybdkvQhrg6KfsO1EU1WsCC0kR6HvAAfjXvwXG
zZuZz6rK7M6qrN6ERlIKSQECjuPn7L32ghIoPyatkDtsgfe1Z9uPBljcQOCLV6OhjjoiO7LCo/HV
FjbonhiPlOW19OXjgGuHLedHfudHrjwZDjp/n3HDQuh02h2nOzL1hXlOQrBS/r1jlP49YY5PQZiz
ja6zd5ce8wKZm37XwmyCmjr0h7gnlMfU2UDBxUdM/dm7/tfktf57O0bX3rPvXcMZT7qY9BdLRRei
1x5kWgUb32U/jxon3COAiPbkPB4s4sbWMZvyyyj4QOxmMM9uMHQo1xLzElb0wDyaGu9xFVcrN0Ll
ZKaRfBHMA2/vT2n50DWCxnUr853bV9vYrMY7FG8tvJBz/c+H23shsobaNsLj7YuFmMb9UMWP02im
lzjrXWAOmqBlwEtS/NQZiOQmiQBJQjAxX1vdabd5A7fYiVPr1XLpBWJnt063r2bDS+SI5iVBTHm+
/aMpxGMQSbWDhnvITfei2dUZkeKH1c1RST0xgRGOZbI7zuDmODpqiE9T/BUS1wKDMIByVNnkMuqU
3HqS7Uo8JVe28fZC2dL+drfQKLRvZSFU1YJXswqDu2SU6lol0VOPyu4dlyepOV0y7DFj2G+i2ROW
bLxHspW7TLBd9pEg9EUynAojyraNkD/4vWSk3N6TOqCIKalIXDWhN9pmSabh2OVUoTsIHhBZddKQ
C1ntgsB7G8Is2DZpBws6rIx7dDKUxrZZH+Eg3KWpDa8T8ABLvf6T2V50tBJi8BzZJPelo7GhcQfc
t/UmNLyZxVAbR5hOz5mhAYWq2RF2QYGAEA9GZoO897CVkNrFD9ctsLQOoRvpEKDFZ4i/1wIsT7Kh
ILfycbqg7c52EIjGfe6G5nkgIYP0Io6wa2RvUvPJM0HrcecXTv7i3m5iij1CWlGl5lX7NMh9phvj
2qlw7VRiimcGWoPvsHJf/GwqLnpaFBd3fjbnDkSMU863twx8oiyEYbdtkendSY4pgGTH3Za5+e0Y
+r2gD3VEaFVfiJSoL03fehsr4Xp2Zc8MK8Hi1OlvMX5EfNxyNXbuHOLY2PmdLbttJVgWuULTF7es
9lCF69c21cinz9phF1Vm9AxgasFEMmbPUrfH3uyKJ80gyV0VrlrfXgJQ94/hVMJ/6nXaq+NcrJs0
kCgF0RPp/guXQ3P518P4TtgCqp3E+cidIDwMrgv+Wjrkjs22jFEr0SD09kNd2PyECDxZDajyrHDj
hIHK7yrHz5G58EyMMlggliYAPpHmGaMYQ3VDi5nz5j56RTQMiuXtBZ2cTq4nLbJc1sd87kojg5I+
fbEOon4xmZIeP0xBHFZORoTZuy/17hm0wLuu/Pj3Mb8d/d8vM494GJLMQCdTK2KGZbvjAp9g7Mnv
x7SeT99lopOp3rBFLBuGvUZbvwubyTwbuUXdgtxO/Yz8xgYUuKU9CXDJoEexGVShs7fj4ouUnLWJ
3Jz7pido4lcHgHrs9vlcY8P6sofhyfWsp9Gzf9FW7nIm7hoSDA75ne+Vr4mWpkuWOCS+vv8uMc7U
hrFxGZksJOP0heXA9jKdhYFUetkN7sGCx16kEomdmV5BCiGgaQAS0q/1LAN4HQEEnDQnpygpnGIo
Hng9AQFpCH57a5EVwZr1ZZNXyU70yOlosEDEhecd46UnAvwycsKbRuwvsHK8g7360u3xKXarjw5S
lmaRzRXEMPvTd5JVSoBldO3nwKzSgsjnWv5X7eTvHcmNC/Szb6kZPyBGDn3MtKQaUg2gOqhcWNec
0t/6hhSLN3tMPtUvi4Uv8g8aZnmwwBwfFz4o5t8LDLk3hInkQpnxU+5skCsTiJYa0M5gQoyCzso0
Ouc6DBHyOM/4lvj7scE7chYLxLhFE2X8MLMnW5crTCblIhYQTkwTYm4hTWS8bM9zw/wGzpqXFoed
X6jFJhk+jvZWtWoLcvS1oaoYyb5cJUUMuHM0v9IiOEO/PlchPzJBpSeL+nucOBR5Nm3pz35KHfCN
odObKTlRkCo22saqEsJnYwflmcyWLRmFV2+MoX4ZOQZXv/DuTY17rys1fc2Z697fHkJlnByhTTvJ
NpxVQDXNCs8fqQR58uFXenK06QOfrJISwinj5mg70ddQu8EnHK2j/Kg8NZ2YWk0nvcDxPenukaJ2
pzXx8BwZVHNBNZCYZ3bO1fTQLTsNWVO3l8qnCTiUbbKVtjHcJVSvDWhYaAF6vXZLcgHbJub+P8Kk
9f2+/xFN5d5NevkiJfyZZgSaWuG6Z2UI72RAS1c4tXYp9HJYm6li/ZlfCrd+6mYMF6S38BhMFC1D
6URPHB5mW6izED4Gx74aKlqEmn7fBzEpuzp5CX3hl+wEjegIK+9fD6VfrYchCk8Wrm1YY+mjFdrB
k58F3Rlp4DPwBe2pCJpznzXDna+wMxm2OoE+S66YD1w6PMPy9ur2kLc2CL0g2pJjhDRAdOZHpqY7
FaLjXRTpV1f43aYKu3SbAfC5Rw4ol0Y8lZs2H+gFApdZ9UPjH9r54fezpJGgpepd400RCwe7Gcgt
pr+Dso6SFL9dOXu9nJjPGplQ81ZEODWD+V6r0fhbljAEwEQjQDhXbEZ060faNeFzwQyxJMTgr4cC
bgo5SVZ5dvrKXepjKO5pGXfYtpDDgwul8982Z05ujc4V0RmJdBWRg0w1yy7saVk3L5EXH6vYGC5N
lJA7XUbv8segn9JSI9BVjHhGi/zVgQ376trite+M/Fc3Shr2actgqEi3ELXqC2LBBrwUiZZ6gQJ9
Csi6n7zubNslSD76natKV8l95dBeR7Nk7L1sTBgJReJBD8DcAuypVgV2gdV/3uP5f06LYNFe+d/3
eJ6/fkw/svjvTR7jt7+Lf/Znl0f/w0JMYHqo+f90Yv1p0bL/oI2DEcuzdduzAY7/1edx/7CEiQ+L
Zo5jA1Gav/Zvk5bxh2UJDzKkB8zKMn37P5Ei0FXC8PWPRg9/l207Ok0tC9ASpJ1/NnqEKVtmeWO4
HopupwUqWHbTT38ad1PxSnbjAssRTX7jgsf9ufMcZxn16XXCnrKoe31a2Z47rmLVkhIgaW9jmTpW
6ZChPieEU9joqFS+C4eEWUA/7To/PHdViqCppcNsXzR4zq5OEkFpB8CBh0Mp9cdcQ1hm6zCTwnKV
5tmHkSHKliLf5Y23wdBDYnzBDSe05BGqdTp0K1kkxG5KZG2y/xAVpRYVsFj5mb6Lup3FZVWzwWp9
tVABKrOOXoFsJ3zPzSO94ZV+Q4br3U93In+h+jnWJmhZ5lCDQ6QJrnl91ejiR+c/k+tVLHWSJ0Ce
RiGCwK5tvieSjBpQUYv8qCfBfdAhYGeuv+xoMUNM35qWc4ToRlreOp6qT4WzuTOXmtfhvoJKAou/
fgAkYwIetuC4nrg1EpsSh9k2KOpDMDHG5UNaNw3YVSnM1VSGakOFd0DG8K5PxcZOyfWox+AtnShz
anvcG1lJQvUW5wTrdh7QqnYTcMwT4+TImRaxq346XpkzLXQRjmABXTgVOwEvu3c07q1eWZyKEanG
SHmNlR5UT9jDxhNQbIM3uEBQnC3rO6+9F0Nh0scTRKzWyU+CX41d/gpqmmVj0JELYiQrFM8bJcHA
Tdb4UertA/rLemVrwWPRxv22fqn8IoKYE201VUbrQMcWkLg66ZQFjZSsy59NDxNG0knYq2E0LZJJ
jde+IbArcDKfXQtci8HLzhIRykJHBfKCiJ2Ch0h7NLbFLLatZtltgf7Wm4W4je9/t16UN1sg7/Du
jBcJfTbum6NpMGyn4zdrFBCuZmh85Sz2Ze84fyQIgK1ZCpwnpI9AzCbZORgaIhVQ7gbKAurVVyhG
dJUfSzMrjr6LC3oWGyez7NibBcgGSuR4liSnsziZIW5536FXbmnZnzAORA9IQXCClE9165j3solm
hmnKH9DhQbGlcIDxGgeRDNa9fVNDY65+YJTCRxR73A2DQj66baudR8fHfuD2j35jouyZhdfGLMGG
RTWui1mWXcwCbc17ydBrd7Nwu58l3LSF9YOhOujUXTN+QGr4qhRc4yDgz/AkqPaUnJYjiFz6aTfN
eBVOx9uzfBaUd0XtbEvbv6vm929vSZQwROMgPVdRDeg2StM1DvB9NLhYMWcVu13Cka8Ha7y37Zat
kYqxXHSkVxlGa0HpBJ3ctEn7FDKjdI163w6D/gFSbDbdEY8eY8jbCLZth6IyBsjmg/EjUxvTTCxk
BATLjVmRUlbr2UGLi+gtLlhIyAd+IsA94U9TP25vz6XnVqLE3IxpOhNeAkoqn2BC9AA2ljtzutbz
A5mviDxpj+/t2RIQjmF46Ri53F7dHjq91NYA2AlecjYuevU3p5uRzX37WY8cwqHq0DrjS6AZPNl0
sCv0SgnimLQjBcuK5PAwZVG7qw2g50Mfhw89c5qlRRfzMy1byCWG+SwpXK1QWofO695kQ7XLnJ6S
dzZVwMiWzgUGsfv7TdxUbziY7cPtW27fnKecpW73YngIrB3NpUjNSDsD+q3wm/Byai1m1rDvdvSW
WGSdEj1xF5zqUOjfSVGcnSGrvmU23OcoUb9mb6JkShqYQ3WeEjd9TmFpUf1j+W0B/Tw4w3TvIlLv
hjyHNJ6MSxkVRGBAIgmJpAa/NEWbRi/JcyKAueysh7xIvvPhR47/aDfUIl1DrjkzOt62etztdB0f
QfKNtAIFTlbUZ0jg+HILC19g2H+SWGyvEOG+BPkA5g0suzIgZsamyz7aNkgd1/NyO/Xte/GIRJgA
JHSDgOdRcLqwj/NE23pjiY+vo6jLC/jqtjntM/6wRd9Or7Cm2ISEiHuAwtzH7TeSw2e72SZhpS8j
bHVWMzZrLbee/bT4mXsm+TBq4iZiduvEqB96L0aNWrQH3yEz2hhzFuLShlNVsCQ3IC4W+MqyddA3
2PtGxf5AG06+8nHUvE+qQ5AeJK9dwM3TE8Yvbo93suUe4oTZTyvtdmxnGzTAJcPAmZkSSLmzQZix
ENQjnWlCEsAmPkHLQFsyeXdpL+R6bMTeyVuigiFp7ehvhnPQnrHJ6rlhrdpiTQTbOse7uW3D5Ekh
dzgphu/a5JFDGtL1zb0cI7M5/uylDI+Wgf0OK1xtx/lD5aY/yil5IizraCkhjjbHL+nN5N5s2Lr6
atvpgNPQeKN4Ctgg2ti+y5BWXZbm5sbsWKN7T+oLnYBNo9fstVfn9QJEhLM4l7ECzD+Ya2X4BOAC
xSGpdHCXFsDdhUpx2nhG4y5jzVrGwYC7CnATtoB0TxLHLvWqcoXZI9+IbjKvDgoEYryPid5bm8bD
5GPnzs9CXuOBRhDxz80GrwglXT2rIJ4jnG0bYp0wUxzEtMG4JNlbEfvXheow4NqBJA+eOY4eGKqN
wHGBStBY2HWuhZ+TGVZdKlqPDNQXULkXJm2xFRZWbWGmj6lev9uJc/XT0AE7lz1YqJbsDyu4k5EW
rpqSXMkJQVCAM/6Vc9/P8zej1oOVZZZULwhPzqZ3tisUQ+SQoSDgZp5Y/Zam8K8sJKLEiYZ1qPBO
kYNsH+o8Z3GvEThJE2le2iw9PyrWZKPlu6jXPgB9UzwVyobHWgTxcqyzp6YgoEbzxCPxGVWwEikx
f1ZBtC342FsKS1qcmhi4JN45MOso+ldm3XGZxslzoOfxsi1IBww6HmiUYnXOh1/Kb09OXGG4S4Ot
KBq0Kyh5iISZ3+tkWJJDp8Z9I+4rBUKPMAjeauaH2zPCA3pCV4JLSjTO7/e1UhaHv15iqIyAGSqD
PKIcSUPuoli4Pb19I5DeeqEPFnk8qiDZ9vaV30/JrT46Xhxv0xJDDut7kB/Kgfiv2zMmJj+sFmpi
GerbUqi7iFiD3aQ8ZulFl991SA7dsWP9GT13wzyX6xEhVpXXCHKYDy79KT0acyoPPoxwWzTaJxlY
+M3njJCyyx6kkxOd5thXBqqbrAouuedNUPgwxvah+lnl1FM9e+ROj4hx6zxEhYXJnxK50Mbc6dGL
L55tOGvNROEZO3TJdSzLWCiR6RpcKtK0+3u8BzFkKuMt64zhJAL9Z4X5mPwlJ15rvvFTBMpc542T
LFyt3Vc4ZDgBL+bgtqcB9UOPshlfnRw30uB/pGptnyeuu8xMHVg7rg5EO8+tlAuHom1RMzVGvkTC
N3KjRR9AZS7ARIHP8lciz3ygiFX8LFKdBnT9w8dFAWYgWCmplj4KziNu0ovooxpPpFq5SnfXJSok
P0KG5+MqgIrmYXsV9pLTljxquycJNcZPi2MYxi++5UVhBy1ZlF23Cuzo24dAuKmmU4ll9zh145eB
uAX7cfHpF5y2yA+vccOeR+XSWjXVK4SlA36EOV81IKfWy/2t3eVPfkuchRErj/gXXPyMsuiWG0ty
WiN0d2ur98Z1METD73O3EuO/zl3+rbNvgaD/darPJ/FfZ7jyQ7TRen+5namCSg/Tyfwttwd42AHD
A2FiE1Z+vmuN6SH3dHCherVuq2wH7h+u0lTTnzSslT9P0wn86lYtCN/FxLxgIbShvgtNc88cSp0k
0bx6F/xoNV07uD13JRkIf0EppTb4CneGy+LllANXRZz0Zy/tqPOTGJJGpNhHaNM3oC55N3rWtGol
oT/1d17Axs9Rso89m0QwuxajBmo1FlWcnTAVYpN7X2W+2IqOd1kIb5MVxlfdFvq6cOuvMSLUUuhE
g5l6sBsmzsUhxgxFe2XZ5O216ykSuzmHhwgAudGa4SUHWoRRh8M9DRabSoNIKnAYUCo0IvKyWl00
l+DvlsJ91cbd1ZaXPvlMK5PcHK1H0CUZxRvW1mhlf2c1/T5jMSbhpyLf6yPyi3qJe8ld6QynYf+S
B9iS++OeJ/dWvmcM6a2dm1P1cEU9MqPXIELxP2X2zPAwi15cU7HBGQDFWY20FhxYVHa++UxnDPVX
FERrHTn9og8T5jCht+zIyyFzyMh3OPc7mp9PpoV40Camc1OjlasmI3hheptvhdM49LxHksTgAy6w
mcTtwpK6sS70gYY7RyQC0GDULngAv/iZcfdYcJt+YW32Dm2J+M8duSfKbOXqhPkW8Kw3Zo1SVhby
PihL+sKlydZRjdpSj8rPBLTVtlCxOKWCqNQQSldaetyxuV3mkevsmeh7bN69OVRXViiqbbnXVITM
SibMAog2LPPZ3xMYcl0HIeenBXnWTMWOCDSkBRNGHk377thXHWWYvMWaPm6U8wFzoOFjQPdk++tW
BC9gNeoNHkCitmzyLLFaDBuzYoCzYnMcj4O9zro0QazdFDsi70305f3GyN9EGj5ZdsjAuBxOWl85
B78sqMsCi71YWZSbBBH+okScLguCh0hDQSwMf3WK58z53vjpRu8mMnXMX16zT4rol8KXHhsJS1OQ
wp9xi+ME9yAwahL/2FWtpOWXqwiK7rZpPG2hLPUO8Su70OVY5ZWXH3QkDiu76o4wwYd9BkMjl8FP
28v5KJH8VeIJrs7FjKGEdEiL0NGoCzSrHLUKphCutyfXRZNJT2PVUh3QELgKT6mtpsWI7sHzly2K
U53FE1y8zo49JHebmfQyKMh8DEo43+xZGamUwUM2n6u6YyxEpR65KWLSJzoKLKHvLpPsftAEZhbb
22NmAOUxMX2nKfSCDHNhDlyTjase2kYdqxIROWC/VeDXOUywZBO6XboSMKy4eKGuV9QaFEwpkAVj
7eWPCSHamzYOOGOmepHUJcdNEHAzRkeERfaC3Iaz5rYBEkuFHqADCqtXJ8VNDTVFuZJBZmxaP33z
mMXu7Kknu0OMOkSi0t5p/C7sceNVGSxw8NOmybLIh6PzAnCaC7IVLdJ/fLT6W5Jo4QM18HoU6E4y
UOIgG7gesighFKvrSRDVKFlVvOLcSzCbcok0dYMB3Zpp9ygt+AsJuiEXcU7YkdPR9lW4xC3z7pPB
zSnAYNwde/ImO7yEjWrx3lSkAltVc0yy9NSwQV9UKVPI2iHDVNSfZCbEtf4DEvR6SivaJdqbB4gO
G7kwniYXp4FBsfcd2ljzevQMnS7EvtQCufU0ma/iZnAejXIa7jsv3gQJv1RvmwNnuH1kKViZ5ATs
I7uxqMcytYxS/NoF8dBAWdQPPf3I2i5b0i6K70jKLo6DNE3EsB5sGQvRAu0zBlhO2T0niQjuwLl9
goFjyu069iE17OG+bB9izzxEs5Sq8fIS0QlyYBGtla26d40sgx2eEHgkevLBIIPAFnzNlyyftbyB
1X/y+VLV6CisAjfcZUMvtqr1qhf0GXe3b2BQYi/gZ+SX3Ex2tNH8nRii6XB7sC1rPPSGKw/hdvDS
6fjXQxRUFbOB+U2X9uWxT40M57JzFcLSrjIj09tx9wYLxmPVifiAcsokXGSWPt1BySVorzW1J+47
W5s94oVm/8zn96NVLLxqF02689Ra9rQxlE5CbBa5T5UPXLQ32NcEgbZhNGZ9MAN/ViCBv4dcMjxl
brvoXtq4YdObzlnsMSLkJIaFY8J0g601aHSxeHZ7YM365FMID44fBJes+DVtiql238qmNQ5pSc4S
GF7vrQtwX0yGNNdpP2/gmNY8zuSuBeQjhF95s9LBIx1DJvdHROUs6RW9pkBqxSsajCJjJxkTL8wR
rmkp2vLBMtIZoFrKDUpp6Lwgyi1kak3kDH97uL0XGXjXzNQq8PoUyaMuHfY0Wo0pJKzORA9sOxNy
QQ/mBVeUFy6bJKTdyl2qhyOfVcWLklZGdqWzskRR3AVOHm/jDuEWpWxxEh1QH9T4i9hP1HUgsWkf
kNhJEIOTveSRfHBLFwSN1kSLMNDlI0ojRS+C9CTY4f6pRCWzmKTxapm68dU3+jPwafFsulm4tcyI
xHDLtB4a5HYIz+fvwABtD5bawXtqTikBrjml+zu8swA10ib1G0CbORa3VoJ/rwV7gspJ8jvIAdka
fSHp2+wUV7WgHWa3IDzIeI1eE8LodkGSayyPRfzajZiA+sG70/twWrJsQyIMtQMtoeCoEVtnNV76
SbZBiS9qEk19TtIhhIHtew9aO63qlsFwzl7/4fbQKHigNOPZf/tZg/tpyDahiIuzKd1NZ5JrEGEh
uKZMD6+lmy1VT25BBHVjWdXleKcDy8JZf/bCwl7i5CKOSBfOnbJ9eRyL6iAsqmbiaNyrViAsMgGB
22NIzqKTak9E+qxSS6/vWsPaxTbNBcbf+SEunQugEqrAokSukzgsDhhoD2YgJ2Ty2ieRotkxry3z
laStZm7N0MJPt8zu2Z9x5LSmwPXDA+NbsszdDtjVv9/rYGkHmMjPt7essHBpvCYPetqGKzDsOenb
dn12atjzjJEfC5wSJ6ijJYZCU70msXvhFCgPg9MOp2Ty+4NfNwefvetyGG15JavKWztFbd1xCuCB
r5GAK9Y5Gsmu3Fg4rR50EYXkzSvgDGTULFQl7U/U//sgZroKvuCuDcssZGqoyB/L1AeFBAnxtW49
ESmF9HDKxD2D4nFuX7dHT3o4DXASbgPZ1vcovDC4T0H95LMvB+cTph+e4xHvYqlfjnj//UtMJbaV
gQCPu82DLBxtV+oPRa4mbFBc5KKa2mNsENWGsrA3Vl1Ibk2QQ4+jHa5vANhmj4nvRZfREetmCPLN
VDf1/Mm2iC8AWvotRgXRasspS81LXVXyamovPpEV95K6sOn67xFgHK2eyLtCqYgLDCcNyQ9o+LMW
oLdWX2WUPdCRIOWMKCh/2lmW3Z0BGMJXaAW01haQj0zT/tyydTy2SG9R2PbneDStf30BxUiwsaXG
7gwvy5/fPX+TUUf+7CxwV7efevuHoc+6m2JL26i8I2yAdrg41k0miEorUc8O5IEn4jV3rNZfCs0B
eU0VuuLTLNFPnXU46RhEs+EyJbr/PupANwVhmjHn7wMIF3xukx2vSzfE7+A36S6J6OQHnnHIGqwm
RY6zvW6bbRnEw3ZyjPgDeTU7YEK3cbDt2KSR92CcdBpreiq9A8BjBZUTYUyo1z1lmlmqAwPFDfmN
4tRZvc6BoeLIRm/vDhWGdWUeQ98zj3nam3uPToxTwgFPOBxR1fQPXZYAv9INGo/ePdHgKRkbdXka
myim5fkNMi06+gxCkE7aVOJ9Yxb4Zwx/bWby10SAcmJU2WMgjOxxbMlVHa1y4rrjlPANRXxGlK5H
rpyvYKKamWgJP1E55Gvf8NLzyOW3bwaXQZIb/PCxZ+/igmV90MAkTfp5UMGwrIfChHPi4fOTwZ7b
AmWp8PWdjuDk6E8EmqB8G7ZZ7CGPtfpX4niB5kx18lwoXC9UNnPQyUjLtBd4aYQPaqVVP4be8tfS
Es6BG9xMjo93hgFBwYcpAgztMs3bMQDQzVfh1yu4CNGHjPnDzZoehWsDuxmnqjp4xSHIArjJVtsd
miW3B432A+zj24Px7DeJs6KiEc9213ZbvWlgK/z7pV30rywE1rrvfLmeGrN/9cgvWQKg6IXjPzRM
k1EHx+XVlMxdPRFhR5n1f6hI7+SsCCQXw7j35od61jDIWTlI9MwbG7VqpyhQb+JCDVhkaOanrpvE
KctBrwHGJpxPR5XI/Xc42TepYo1oMZ/Vi7f3PASNkaSBauS6ZKWoWUbUvgZb/QabCWJm73Kqzm9n
VfKE7lldG5gOd20bvZmtfhR1Gf4s9mah2d8mXGYykp3o6iD63HXKc3Zc2DYrhRVs4eusx/grmzWb
0azeTJBxFrOeE38dYYAoPIHqfARIPjOknw7lR4gUdJw1ofEsKY1nnWjooBhNB5RuwnzFfYwJflaV
2rO+NJuVpo2O5vT21ds/ggmC7Qplqpw1qt2sVo1m3eo4v5RIWan3SQUx0b9Ws851dhY1t1f/fLi9
V8Q7tmvjHWKQrdOioW0b1LQjslp31t3Sn6VLiuLWmbW3QM7pFMzva9R2C2/W6NL765ZdF34C1woO
XWIFh9szLBHlwUbIyrj3pe4ArORRk3NB8HLs2l1L6/aJDLl6GdCtxTEgyeXzgsuNYypcma8pNjGA
EaPKkZ/X0Ykc01LLVmWc4zcrMFrdnlnCJX3c7KwFrcDq4DjtPBoI9pZSR2TOdJjsaj+CcF6keJnx
R5E90UbJuTWMfZPkB6Mv6etq+ksL2I5tImvzT8eg8VT3MGCoAxZSE49V1d1HVXX2I6gqWXARnYWF
mUoqnCkE6h7Fe7BUwn+Qdnkt6fguoV79QFW2w4y76jWiC12f+4V0Hx3RMnvoyxVgBcJ68q6HP96u
TRcjAavNYsZB+2n65HeEEpeVwivRPqoBmUzUsVGN21UVGr8y7CB2BytOs770Ytjkor+vpfXKIOTi
W/apZoq9Kp18W5kOKePo8e0ElVrGaCzTEfl3B4Z53/VgP3o2An4xOPf2xatwghXrsV6aLMvLIQse
I7fdjgSu2jquyyLkZwDjfRSKGDvfTl7r5rOPCsxqfrslBW/nJ8PjjFbUKYwzodE/NOMzW+huOQpW
gzhcTY3k8lFtuyrD4egViPX8Xv9VaFQTiYjTg4O7Fr38EZ/+GDKkmWZouEMYlkK2n1nXFFn7cgwp
FwqHEO6JOZKKrmjIj0EWAhwyUWqVKB39BrpvV1GDzzM/563pV/yvbJKcRySuhLK57YhkChWFF057
008+Kk1dk5Ehn6klr/gsjlICEMj9ud4Om6OuxLjKCJtYDmq2bBjtW2FCPMoigToX3m5icaycoVxm
pbkkn/sCN/ejDvOradqrURObhjq6R/GxkqH1FnXEOAhdZrTQ6jWjiStA01Op3LXZtE9lZn9H2GHa
AQ0Bf6fZTSuCjz4SnLWkVKNsTELWGVuSZ4Y5JsV23aY4bAMUihqIUfbU/z8wWqz/I6Plqc8/f7b/
C1nUX4AWT//DgAQF+gSSE0bLvwFaPOMP3bJty7UwDdmG7cCM/tP+Zv5h6VjvfAguM1Xa1f9GaLH+
IFvV4S3hUss6tjD/E1kU3/1PUZRl667rCNc3gPVYhvXf3G+Y0aMaijVNYtJHsWg4V3e08HSxR0Xu
WjrirI/jUzvn3E7jTDM6Uih9m7hEmNzFywGVJeTh8SjoLRV6zzwPanspPPLJM2vX1B/+mKvfGrvf
FsPLb67234HbtgAk/g8pFx4XS9d9k8ODq9Bw/xtv29AMZqS+HxNERksysSiKbFO8TcUk9mnY5Q8o
rpfRe8Oua+2rdEkqWLOP0vbKykH6oIKPi335RQ3ECTmOvX4bnXRPYNQVdDDXV+d2qzS0SeoMumvR
Dl/pFPQrKquVIbtHortfvex/wuoJc/6fsPr/i8PqVeqhfxPiS1RY7QljgTHYYhPMT0YdI9qfLk4s
VmLWxpuF2rLFIFpMrLPqp8yw8WerpsOekamXrnlUbvhSa/GBbv+y7Jyzh9KFrc4xGKy3PEpmTOtd
NaHyw7tXAj50vgvDrvBZg/iMaNii0YiZYYhf9InMok3eak1cmBkQ36mTYWI4C1MxInaZZ1mKuTqx
l5uiC0CtG2KhfHaoADqX9BbOVUKjsh9xsaLnbShuhib+hRjyyZT8FG79d0PdbZh48iuXynxJtepk
9AM4lUQdSY49Fz1qrrD4EcsRmEK6qRty5j16ntl/cXcmy5EjWZb9lf4BhCiggALY9II2TzQjjaNv
IHTSHfM84+vrwCIiwzOqKlty2SkSgqBxctIIU3363r3n9ta29upVxzdgDUCRZxDcxeAbiQXeYHgq
6uqIhvQnBPq+mFuFRC1F/Qbv60FRVhqtuXX6dG/48YeKXvJTwbNiu+OLNTTPKZMtx9gSfLmNnGot
exRjZbvO8TeKASrLLp7GJxbPA0TKfT1Y9/1wnZhZxkIepIx/Sm18KWwL0B2OCcB6w4qm/iaIm2UQ
ANMwg5PVF2sW1wTkCVznCArADqXzrk/pMBtZd+Lws4mzmXJEr8PHlHwYnJiQkszx111ZwBmfSN70
Ojc5ZQA7lfs9b2IYB7n/ExnjalDDi85xTI5XWcv7XJf5xm4qlsXQu2OyEeKFhbLvd2jwnCT8aekh
fkW8KBIsZjcR5aIPWNSykJN7taIH/znPaECGLVqgLCCwf0bKXpWt/nr7PqXjIreJ9Qdmll9Mr8ig
tuvmTiugWvdpe9+WzqMmGkbCKj7HybeoaD6R4b4RBrekCJ7Pg+2JrcCEytUVd82qbxH61Rr0hSb5
MLraJyxF3FsOU2WVaXSuPJR1fWQadCfTl7jUjaP/HsqsOiS5972LtccoCU+GNb04xEIt4phWr00G
Pe3V9yrRfrS6IkYmmdjgwFaF9UlOA+N0ZQBENN4MRdvENd4ykBs9d2OHtyqTnCX9hqrawk6aZR8N
kc8bBIG4heDI9E3HdEcykBPgcBdB2WPhLc/KbL6Zqvs0K/kGLmtaNq7aTU1yoVdEwzzg5REgfEAe
Ncb8ceQ6iIwz4yAqwCj5sJMWTTO+cMNL0dc22UbDV4phnVkbX+RiDL0Ldfnm1Nml1f0vm+C1BZMT
XAQugazTcNePLtVrtvaKqYEi+IPwFX7CjglRIyKOJUB/CnffJ9m+Jvury8e3FJ3B0CTnvP/yg2gd
Tr7+7CENrNU88OnyA3oa4nUMGk9dQFyhiZ541+bZwwR2e7Ctkzbbobq2+GZbmQXjBPzDcFHWmC+1
NjnjdTKX+lQd7a74NrdKd1DkEjKDuoeOGSCjv3IdwT2nI2HCx7Ebb0nXpVjIOXM0sCCyhwFRi5mM
OHT8bGuPT2q8fUvKYPIDfRYFxoAz31SEChh4ZAbcQ3e9632mQ7Zl6LzsJpiK/vAeWX0Fdr2/ID9b
MEd7s6z2LSbEnHNM+eayGqugucT9kC/rKmbmF9Dza5hb4FxXZDoJ/fAfbUZAsm/o8l/yJi4f9Wf+
a8n9j6/504gw18cGpgIGU4oK0f4lK0b9puC4uJyblI3taCZB/Flxu78pYWFEULaDL8ZCc/9PRgSB
pA0Yha4r2IjOvwWcsGZPwz8Vr5T6lmXx/Qyb70j9z8d/AU44HfG+cdcxB5PJNzpP4aKbb5zKGrHn
0PibtmYhj9Ps3bpdMrTlqwq28UKp0TmH84lbiFygcsn8K0I4JCaIX/uiY4kKRzxhdpYth0JnzaiM
i6vpb5oYd/O4W6/aI3GRiHLaXaHkElnRMbCdNWy4pdWm90x3drlpA6Ilo2lqXwx+kCw6SnM6S9Vu
nLxfT8KvmQVbx54WcgJlPmF246cIrcL8AljpyQrzFz0akcElkVyB/grB5OClrGYTazubWG8PCzyW
QREQB8FObWC97PxN3Ws/sFP2Z9lUAcrngPi+Pb4f754q5aDl+Dij2dGJKn4WsiNPL2e/ZzM7PyNG
94BeLfg/ceet9Nkhqrl4RfPZNXp7a8RIOg6DuBeRwFtaM3+H8mU99BhPb8Fg+exFZXhBes/sT410
51vtRMW+acW7G4T15XbJNe1F2EG8abOiotMzWv0W9vPenNAlDl6KsSxW2RPmIrFCr+avbw/jdqoR
WgralZw6Gi8KnwMPv1qcphlhh0P5qhnlTvoifiHCgc9AvBjlUXZK5JBgqCB9u5SBDljYeCNBSoGE
b1/k7PYtZ99vNzuAs9wuL7pddAdonOcMm3Aw+4VvT/rt6a9nNzG9wZgdeswuOm4vnObpIstcSNvz
u8iVyS409V/q2aOco2qA9DA7l0kVGVZdtwtmTzMayv7E5J+EQoZQ8LdhCc0e6Pbmhp590QEG6W52
SiezZ9qf3dPt7KOWs6O6nb3V3uyydhwiVOopN09jXhrctGx0On3sg41BO56d2qOFZ3u42bfzcgOh
Uu49a3yObw5vgde7plT0jGx45HbZkJEQnXtwoguJAv8gffkjdFCYxhhd9pFNU9Cwm/yxozhcemXq
PTBYEC4kcdJEOsxmUb/KOh0ND3yEZJqajd4psnxCYoz+emg5uVoa5NfT8b5drLkBXi/KuR0OOaXb
udk++L1TTs/cnJvn/dxGL+aGek5nHWBT9TnNzXYxt909/TB0kATtkLwE2TO4F5ra99LDy0zXfpzb
960K16OBFh0En8k2Y6uWbqqMnv0aT14RA3Dww9n2P878BwYEZD+iopiHBlFK463j2+18BZdLg9DV
R2jSNekIYmPgXzjp0aI63xYtkoV5NDHOQwoSfuL7dB5cTPMIQ7sNM+axxsh8w5sHHWoeeZCjNm7G
eQwCOzG5xvNoZGJGQmz5z2gemnTz+CS+TVK8eahSzuOVOSILkh6Zl/qUHxGQJFvKnLOaPbh2U5wT
02gf4s5s78skXcbMMwxEMDuS/Exwm4x2pKpe5DzxaRj9tPMMyJmnQUGFkIZV3D4Ylk1aVT54T8nI
2YIZlHGxRDaTq5AMS5SmW1Q0zqONWGtDJNGbW2o/AmS9by1DybU/1WLjRv7wRjl17kVbPzaDjyOm
reAeoqPZ+7qsYcXx1u2SlxgR/3pfNAwQJn//xJSpFp4AyHbuUWZR9ypR+hSpp3+kmkCxQ344Msza
fwCTSbNV8/UPPaKidodiWLq9QH7fttq+qCXDbxFgmrq9adcAStC9fdaN767zNn12CgJDVIz0QGiA
QFV3GPXC2xchpWFRUp6LsPbemNZ+Yf7IGEZHwdJmwYBe0077vErFVWNAsmXqSdXidA2SGZnu7Qqi
YNeBM2GKG21zC3xa009X3/veV453kL3ZdHipwukIyxO6oX1MJYLm1mmvTenZK1jE+S52I0HArreW
nQkCoC6wQNVZsgJFZpBJE8gDThuxZYK3m+ZHZlPQ+TQKrN/NJNYD3Rxq01LHhwuaDhH0e+uzgBGx
ukFUXTyHbF3LdoJqH1WNeDSD5JClOi9LyisOwtl4LskjIIYAE/E0wDgcuSVIlEI3ywx+C2SZ1jMU
pd0kg+kqYisjtIbjRj3o4/V2QV3DVGGUFzK/nCUyX5Zhjog+pqsf8J0ImzQVuW4xGnKfZDZjIszL
tsKlkX1UOHuzoahORkJZ3LtVs2hj4KSpN9zJqnAORVcHJ6D3wamfL4qs9I3pPvrFRFaYqaUPgTC7
jds6/T4pMXr5JgAfS8npiRESYboqcp8HW659zShOfpIt7bpKDpwU2K6TxrpS2i8U04dvHdQDqMQw
eb2Gl4mu1e4OTgx/YNaxVznFxgqybb3h5RDih6nddVZ9auVkfIHSZ89H5vxUuapfhXGB30xxxIiR
PBI8ZyMzDYovo2kIqomtnyTZqCve4pWBS/ATSUN01zfMnK3cfMp65pQAf/LdNC+9oGFfhG+WF9pz
aOUeNNPKGNYY9ur20Mf2eOIvslX8CUjPlmuw++bvGe8Txqnf38JHAZWpmFLQwoz+IPyYLNRBXq4Y
wG1L1AtfVAmYrOusf9LyMtkkmhev25BAe+EM7Htc7EBtmCLEu3T0DhYyksPIb8fN1NwHYeEdAVAR
e1HCAIXjIwmmepLThFQyIcdMYV12pZZ91V11Dga3fbVi+z+7k+4qJVAP/CuD8eIjST7+VtX/8UV/
VvX2b4L4RxNCm30r66mZ/7QX279hdnRdAelczaX1X0W9rv/G4JiKn3Y5OGs5/xT/cBcbv+kcaCn5
/+iwG/9OG12fOea/BkAqfMqcOTg3CtO0LX1uWP9S0+ueO055mAwr2cpDwhGYqO9FGiBcgwYZ1O7G
qIe19F+j9PGXZ4pWwZwx+Wsv3Px7A//2LxOLqeN4VobS+f1//Zdbx0xkjcNspXXlvTE6V7NDg6W3
JKR4AbqG0Zxga+X3Vepd3Nh6xRm9zr1pxn49jaRVLogaIQjPWFkDnjUHJkgZo4uIzX3pkro4OAcE
SQ9lZ73mU7YXg74D8PCta/2lSlGypsFr1aCcMgG5wtxdaEO41r1j6GK/RJ2jGeoK3/JRG5xp1j9V
azGYYo0/dfevnwf9f34euEdsdx4NKDCDvz4PMbwxQZ2D1wD0ApEJixQl0YB1R1YpNp/Sv/TWJxX0
EsQJ6glTrWsm6mHV7P/1DyL/G/N+/oswVlGcJ3XOjepvPvN8cjIaREaP9QTl0bCPi4oeabAMtGrr
1M1D0Eyge5Ai+/Ww80wTHa6Isc2IaYnz8eLi97Hin4T4oTR9tN3hiC0WlzetRUnDjbZk4dCKCWr6
J+Yy6r07pfJ43Vff9NgmC9v/9DJx0QL3zsY0QClFseevtOiYE3lflhdOAAFQBDsgWxS9qsZ4BoXV
GqL9a2rSxbKWGHQ3pYm8rvbMZ7BFr0Jpq1zYd4ngF8q0S5TXPwyAIoBbHrH94dDuF6pv35BoP+j9
8ObJ5D4bLXKbVbs2uuqUw4sSo/wy2+7bEAznGzHcbZ+1kNqJGCFcC7MwdcXo62cvi2fCqrfopR5t
k/sMiM9P8nqXWTsSyeZsi4jcPGyba402AMpQaOuRMXzEmPIdszgzA73TzeycN94ng/WOeW55kTBJ
Ws2/Z0y1GuE65lH4FhXTclTtsTKeEVFu9CL+7PhlxtR/sipYE3WyLYzwPvK/x5W9god87SMoSgmW
btKPrAWuig2MNX9bxh6v93I71Pkq1hJofkm9cYzmqvRk77A3xKm7xZpZoG+xdpYP2kUj6wj17DDr
lA1j6XW09h4Mp30nqxN781NKHudEmoD5pDqx64J9T1svn6o7o7/ohK8IGsFl9+Vrr4RrzlrJK5Yy
qIdIFLTP3DEO9phz07AAZf2zkMceTnfxoMpWIwVZZEulZLlVo6g3VgGEvCUQVd5ZBAAph1LCGhZh
RvBPgfUSS556DZoBT2/Shi8TFISFRtYK7ECnO1Whu9BqUsKdvRs5TyZ5nDEzZ2bSP2sfOxkyVbPK
l5GLA7Sk+zYoucr6dmV0it9DvsfayPoYQdkcXfnqk1jepu0TSLyVwuw8WCnk9Ycsr08xDW7QRYKI
MV/5DxpNvK76oOW/Y6656L0nqevbTD9gBFtUZf/Do6w2HeNcidWcHRFjXo3Ch7Yw6brdFxX8huCh
13V6sKcCb3tmPQy8YohRbfnf1CC/J/YdCxXLqvWEt2aq/FcwF/FCmCR3hdUaqjONUVBQqnrK5/jD
52R8xEy5optoo80hkw5hnT6QqGIMFJmEyHGgpVuLhyzxHqb+sRXRm0oLTCDJShNiGQCtzr9PRbvM
ifypW6DhUm1ijIAaKo9+GOabbKnqg94/zxGDKNDRvXM0oVIqNQIp9Y+geNMy7Tr0amXLq2oeUF/1
HVMg52VCrosuJURoxLGFu/tUq23dBPSwESU9UWqBaOAPWb23inJ4ydNvIl1I6XxoY7dK8rL/f2xd
Otvvf9s0oX64SnfIHLGdeUn/ZdPsoeyEIahV1pb4wZPjNp6Hs8NLyZ8HfSW4+mRNnXxnGdD9y/3Y
/rgt1f9WqvZTnvLf31NjGEV/5n/kcP/f//9wLlRH/zvOZdt+ZJ8f3Y8k/Pz4tZP6B9OFr/2z6DJ/
M9i+DEFr1ESF8Esn1frNEegTyIgRtEvFr9oFiq45VpvuppLY0on2+aXoojlrSb5qBsUQBkFr9E+y
8B+lzu+h5/9z7rYy5z39n6quuZdLQcgejPhcir9VXUi5OziqVr8ihWwJSYDuwPhoV9l93bCrkqyR
r80EO3CNMOuGlu0jLFXCw1RClgvjDL1ZavmANHLoVk3l1JiTO1LFxDkqjJ3UaRel/ZRtGKJWZz8e
34tlGKfeosAvjY/4IXKCpTBDeyustFoR6r7JnelaVIp1ejTVikyLgODedDjEdn4C5dVtsXWTTV2x
4BGBFoBzqb77lhYe8H/Fd3UW7Sx0DfRTIVv2pc48Er9xXmRX5J1hQJ4K6VLg5du+vJdzaOjkTN+7
vDsK39saEOSOSL67SxkW3SXNszV7LvnCqhL728Voi++21qPv4s/0aMXTGfYKrNJEffeh61bYUlOg
AHYCc0nE+X0Swyyfmu4rMwbcb0ll3reY7ReieEzcutqZwokeC6+PHodhBqyp7JLg11+Mjid40qZu
5XfpojK14c6m33tQAfTjyZ2fQI5cdL03kyrzu16F+3nOcjTH6CctgJwEvxh3ZEMMh2Zb8QYUA17g
VNZHHzHYOlGzTA6+Cpw7Wb97g3mtfItWR+Mly0YaDtqvjJQut5YvVoEGs9Z0uiGIk19o7U26qN4b
H1/kZNgxcYYp9lw72JPhEtLyaJtVRm7cKhl0YwOBBw6KniIMw3ZCCEK5K/SYPQQB6GPchvJRi8n7
mLoAY8JTz5jnQUrk8aF4lrEFmDifEJXhL9FBFupUCgoxHCF5AzeXAfhB5Ke6tX4EQW7MiTAmrVS/
ecZOH3M7Wi1hAR11W0Ln0gBA7MUlcQuOcwmrLlhF1bKZjStlA7u8abJTn5vFTuvUF+pCIC8d3inb
81dVIgFfTVV5Z7TjHnS1dWczACS/RfgIxj5Mm+OtHk/wDPGOrlPCtUGZVHfKaB41SVZHjS2JmiSQ
95gtn80+hdzYpfAyEGBuA1IQlkOQInQvde/OjMBF6jK9ZEFhbLRGA6MzBnvR9Hi3bXIGoM7JVVHu
tTytN0YxPGb6ZO4j5a3gsHxBhE1WlkheBGEuiSJsg/ACWZekKKGnZeRrr5Iof7SncSHLPDvQOHup
7Usd1u3VDsrPgLJojIBAaM7wYSX9soNgHScrYVOZuCCk2xRHZu2iiE/1DvdXU1w5NBCWrGsXx+62
w2S1d/Z3zyq1o+eXj21e8fvzBIcJBY5/0ht0c0HXIVAOgztwazunnNCNAhDwqC/X2ZTHdKQptE27
/M63Xuk6M4JQs8kVtd5GLf4oU3vrcVbdwpthkbLqCaJC6KyStCUazmKjK6L3KM1WiqbFLNxPduRT
qTu8jXuTuKknJ7FWWInTFR3CFmSK+IZ+0l8nHr7HQjnrLABAmdRXbwC1R7IyrJ8wisn0+xn2JEP4
efGYaeK7VVjhrhj5znZiXIzAgj5FioT07lGdUXfk5iPctHLVR4G1cHMdJjIxCxLfUw/xfKUs+zDR
QMIKxdiqBfi7hOHkLe1IGA9YfrU5s9aludPO+k4PMrE2ZPtBm3DgBu5rr3Ey0q18TnBq3VfN1PJl
bnKOka78pvvIFaZ0xjqp0Tp5fRZtWhAc9xNG+nWh6va+0wt9jQ/1LAY58tzDmkNzmRxj0NnBzNAm
nPE9m6na9szXVvRQF4k5M7dn+jbUnAgHNUTufmZz9zOlm3wnY6Z2RzO/G9HYlwLo3c9k73FmfDvA
vk0fT7ty4X+7gMAjgOA1YHAHQLggLHetQIa3RvyGOQ/X0kwTz2euOP0nl36b+ohBjhs39jgQ8kz1
13imkncznzzzi418TGyo5UiBucenc8hUGEMxHBVsSHdw7X74onsuo/q7DgIdTubAgIpb+vZWfEOl
50DTkxs9nVbrkQCr6JjMb/UzYd1hHnJ7F2OQcD/Tejr2qKd0JrPDViBSyB33bVeeSEJtLxToxvP8
yO6wy5cwsPbYAaN7yNfbNM1BOma+hfEq0K8cux8YHZmkMwS83JKZHT+OUOTRQFtnOZPlRQtj3gY2
78/o+dtFNQbLIUOMEVn2Khun8CUQE7x6H8lMPp0G9LTL1O3L94mJfub25hcBUG9FnMYv0KW431Ub
rJsuSRZ6U8xdbG4jgmsxoxKssddT5C9ZUrrEw7nPupP4Hyk4XgQawnqNwDIhO48YX2VauUMfHN/T
uSWYzTCN9xSwDNB/PT9VrlFeyzS73N7fyx9Ch/nfzvR/gOzxHTzl6gSg28Wd9NF07SLq3WI+a/Qv
GoKneevHfe5Uw8aKox5mCqp9N9Z8KCdcPHPb4X08hnJF257YEc26b4yaVN+OEt5hDuhgRG2QQa0d
M55zhYriLtJdyhyj6R4wg3UPfej+4JjW7n0/f8QyPG7zjNc6ecomHidJZkHi7UtmF4spA7KIWnI5
ELX11owcpFB66iv88M9O0IV70enuudAGkE0MIkPLyk4lrqIzGcMZzjTgINYkFjBKXhEkE3Wu6+M5
qp9RLRD3iR/xkOp6u00EWSWiHz6Czu63IHO+qUaOJNB59iF3nxti+s4FVSXiMhMhNTFIbMAbKQt/
MdDKewUnUs0AHnNhJXaz8xC23E+JRxBKK9RGCoQ3LDrs6EywdSybLwZbzl2pwwxNcvb0XPciulZk
UKqqLRZpHSSEz+6cphivNK/yXdHWKbE1dX1VMQBaXxr+hnYROrKofoN2FjyKBAGOG4fBpRXcBHLs
5UJkIwrvHoHW5L77HeGmeh/Ye1HU8Uuo/LWeBd57SG9gXUdaiamrjQ8Mdqe14+IjBnuGfqrOtI2J
UmhnMt89V6n1rQrrhzas0s+KjTUefPPe7KxnEHAkoKRFcSgY6eOyBS5cMdneG4ljsQVwMQTbUKJ6
90XnzDshRjsWFsMEaB1ub5PyPpUO3PEkgnvhOZuhd7InT4SAY+fnDYdfSWXG+BVbKoykSpUlE3LQ
aapcEkgvjjj5+gsC3v6CvRiXfD5z6+eH1RTa2G/zcdWJSD/A2awWrirDtykinRlGDbkQ+iwHlNUe
jnCzLbypvvfCsV/ldQw41QZhquKJzctlpCekVj+2YVrfiWr8D2+U/3H+4hD8v5/drh/Z/zl9VM3f
Mlf++tI/j27Wb7TKOaBZrgXdxDFhYf7VL7cdMJy2LpTLK9XlQ3+qYKzf5Hw6cx1D2rTGHcUP82fD
3PmNPrqBokaipLbn7/nvnN1oz//t7MY5hqqLI6BLzItFe/6fD/9+YJMErZpoFVj9gUStLTL5Xd14
pI2P2bKOmQ6ZY18tuqjaN+74k8WBbIgIEhEWlJ3rdsfgG5AF2CZnNBPxoZzCYYFvdyLRj9cm2WAA
RaQ9Bx3nmVrhyflI8uw1LuoMrtwh8lNY3zL44YF3tqBD7E3u6FUwJe5ek1ZxJ8agwXBb24ucFBPi
EGo6j7ahr5vRK/bW7LcLKihpomUvGa3M2DYdk30LG8aG0X+/rmJPf28ZMpP8gnIiU9GqLIv6Che3
v0PZWe1vDyNRQC4WwTGBfLMmBzx7KmxmipwfxE6mZF5qPnkxKTz0MwFs07FyemKQY75JOJXpfeV1
L5NPx2tiP8Z2322ayq2W5Vhr/Aw2ppqs6M5Zn1tP6GlZFQf7kVguyMES9lxYp9FK0l9acsiE8VIV
DUyNrE1R4bndXY8abt1mZXNP3jTdsopxqdPCj7OseKWLTjsNKSQOl9Ek9j2jZmxHX9ahj3foYz8+
jBkGIFvL3Xs68YxCB4BshDM8l23R4DsmZKcQxZOmHbKGnyg2OfcwRXE+mjlE3bW/kV6hrWoa32Bo
cCQ51fzjmFa/88vyzaun7DzInEvoZWdfwlmxzPiLzLJomYV+RpFZJmhWBhInpMpeAdIhNsor+3T7
qGFhlWr7H/0kyl2cOu4ZYpB3FimJW+ybtMDsqjpppNnldpYeI+Jqj37UGQxH2i/q+2gNm8d6Q+O6
LmRlf5cIlwkksAZcibuqwtsbeXn5UiUZ6ehiBBXp2MULm6u+yPrIoyRMjE0Xt9FR03wOougl7hpp
alvs+Q6f0g3b259NNArMahA0dBIjeVSxfDV7veZ0Hnu7ItGI4xSLMJg2SdHGu6iJ3cMQAMbWRs+7
TrQRtdJLP6qihjDamwcjKNMTpMiFHrnmg2D9Lx0y8/Ctj8u4khz6EqDlFMz9pmNPsIfZHQQj1No1
k71ndJDvPFtqJGuysod5n6wG9EFPKZwb/CIpVL9WcDp3w01hePrOmqEcwRR3mMwMsU97bhB7hnpP
gU7SZ4/+qmp0lyOU+YmX+3GSfntoqhL5FsW2Vk35Jc9CcaGbMy46YbyRjyD33Ohi0QdScaqrQLeL
dnj0Bl9t6iikAIsNImVRY7AZ+sspqdylWYpykzKoXTkc758tAlrWLY7itTc/bDPIBV4Zbx2VIVtw
i3OdN1/+6HMqy6Z917nizQHP7tT9a9QP0bGtS2IMG5r/kSbfEtItHFUkDYcIB3ZMJtKVYwPHJexv
1uvY/V0gOpakJjPvZTvK3y+RQmykVRcwkt4FEqsE1ZU+B35zzUMvPXNkZ4QVWaAbza5FW3x753y/
j5l+5nxGEos1TKDMml7sxznK/PZWRagqBrMA26rkDgt12Ny/f449Z567PeMk4QCVYW5KoVETQV9K
ooRHN8ZaS0d+lfTpLo6mYZ/mLHMI8MxHDoDMiTwf2ZSf1Qvw2/UVDXe8KkhXoI3kxCsr46SAFbzh
z135ZzWlkXmXmsjLpiD3HxIrfk8xBh3MHn9rPKT1Q1P0goLDHEE0wcJs2mmHAwDXtob3X3RN9t0U
sJHH8kS8CCd7o6ahP8lo1SRwDLXYoE7rw/YYi6Hb1B1IOAdQ77tW7EMNNHBXFeYup5hHzULvTqb0
i6z8aKkuP5r9rAEiSW+nhmbneob4EcAFLLQw/WFNKVbwwfwyLNAGxIN9DRw0U6NwPougeAiID/xM
0+TqT57/mYn4WUTa+L0N69fBGZLvQ9W8d4Fyr05OGVpXevFixoDeahE3u9vDIKVBkwWRZN0LyxcI
HUxyBFRPnyV5HHtjnWh6yAYj42aB5iAjpKE4g/AnEKk336eQpVG5vMRLpqlv9DtwcPiO+aKV8BxH
QgK0yFRnMmbUjtf2gFWrtLZkVTi2qd+zC6QAvAIwHHQrwVPAZr2X8wWtokYsl3U1Y5bGqCUe0uyq
DswNCcNmOZo8V3T/Rh0RTSgcscvI6nkbjAQ3gTXc+619dewWyl5jJA+5ztTKqEXrLKFnNOvY0VhV
qhxCrUcTC7nrBNpoXorQr9/fPsB+YyTuqanddld69BJH8I/ZPy5xhbUs9YE5WQynSHCOn7A0908B
I6syIZY26Z3xOFZJtxYyZsaEluCpKA0NGWOBSXV+aPZhtIzbGU1HAuHSdqL2u6YAmyrPex+GzF1h
aM4YukzH0K7EkVO/3DSB15/wyoSbbIgOU2XWd71ZMQ5y3Is9XwI4KGdhfsKm9PZTVl3dzgpQiyQB
Y3f8BQOA/Y2by3WfMdSKbeSNCeMqEKOYpXl0uyTpLJTF2dpT6y8qfLGXMnAimluRtyhzEI2m6qOG
Y3qbH2lwcw/bQ8k++55pyXQahcZv0qvN7REkzulUmaBf4z7oVqFZhg8V57i61qwnY2KV50RKH9lg
vug7O9PKk7PxjwvIzWcxfFaeap6I8Gr27E0Wk8Ui3ZtFbGBTJVujcV7D0ef42tMQjUflvJZRZa0g
5PGMlY1H9mJ4YGtwj/HgOcfCL0F8dY63GcnFlGJQ3+pqRG5gTuElD8xw1zA0X3lZe4ENNW1EwMaF
HSnI6JEEbfSstw+1K8UhTU6GNxYoXkkPqu1i6anymzY0ARJV87UhgCsPI6CAmGzdmPFvM+Q71UXn
WNHGtZRF6hmas14SUeYgwJxlq3Vb9osiLmkoh522bB010ujmojXltyQjsZS9erpX6pxStF4JofrQ
R2mRpDphI6ATcCngAKXlEkfJNSfEbKuriKAZ2BDnkSjmZa0x3RzuC+V3c1SsPR0aRI2pEybfdcM6
ZyP5V7atEZecCrGp0vKnD3FtumuL2jmV2A7pQKEN4wEbjAZzt/Yhlxbe2Sa3Gk+2E66KwXPPCWDZ
M80Fj387egBGR5k3tA7Je+lptLzo5I51fIejZuaUS/1gR0wTNNMU27GvnSVwOm8dhrJ5MvSW/bfr
nyxypq9lblztghaKmFsAvRV3W6kXr2OTdodwAuRRV318iXQ8HV4XkEEUNEcjde1rLcyVML8PGYrE
0av7vaXr9EG8dRROwT7O2i1dPrKVKmuN7l4eYy+6Tx3Fhyz8MUHR9Rt7XrPmCNamedUHN+Q27SAS
BwZBYbFCiP0tJOr02RBJ9igTuQsJibXrLnjz09ZgLmrlB+ma6lFO+UcGU+tDcSS5841cuy+bSNy3
WffpIInPJiEeivniamm6LFSa083l4Rj7+kOl+d7dgECOvnpZLIKsA/JVZQDGlNatK5zeqCbYbUaG
sohx4/EKrE/nhdIFuzBntl80o30HDaz50vOjYaT5Z9eSUBg4RzITjAenbI0HK/lMqVhPwJpNpsE4
y1wRyzvTK7NHXEbxdup0a+t2eoDMNGQt1H2irSujYf7lgUayB7GCnBRZocFuyyXNc8nUHO2/Gby6
8VCwnsfWXnZkbau2jt7zgMx5bMsB6eF+uOt9z17SMhHXSSejJ3J/hmFpHmPmXQvaC+AQCwRwgO68
4+0t3UNK7DF/2Y8BZhogC5uSYHNISIDGLF4zFKF+P+wBeQ7721u3D2tl9GaSnbS+fZ74L+7OJDly
JG3PJ0IZZgeWinnmmCSTG1iOAByAYx5vo7PoYno8qltV3dIvs15KG1iAZDLJCAbg/r3Dky3cvOvo
2DMO5xIQPd0PXGhMBpwoRnGWyCfhvltt64CkcZxdHovpMccJSQtAG7yCnhYr1y68r4g/75aSdBcl
1c7Uf/C9HR9wKqeniU61qykb4gf60V+npUmZlMx/3r/8/gX3Q9DHBVspSv9wRrtcyNDnlFPWzdqW
eFF8L3wkseG/yJk7iopjC8Yuq0tapOiFYoB5+utQ2xPe2raJuI4x9KCYLrt0VrW0FJFFKARNxS3z
fn7/FM0G2eX+yOUCcfnr1KFLgn3BFF0iWcfrgYrwsxFZrBHLYaZAgrrF05K76GmrdgjwJUbl8Dp5
3Uc5IEDdzxhFJxs/E4c2wD2QYp1dqWJ8lCluVnCC+86iyVtV9pWECFZKFoHbJaK0rrK+K3P5yN7s
GOag24lXUbqgjxlHbuMJemMK9T3r6pvbBfR+tYdubp8cH2IChOS1VET5kuHszPNbXBEz5f5LWDzC
NjJ+YIyFM5OO5zBOz0uLmSGnedhMre9J7L3ev3bCf8x/YX2fgd/RLijOLLjWJr8eJjX+8Ng4xiCH
po7CWWNtOYIsWuZPe1MMRxjw38HPP7HPz+jkVTSm8F0lU2zjq2Wqcu0DOTqUmfhwVcYtNaBKe/Jx
m8cSQcNRuyoJH7wMW7PluDBmPIwIJRen/9yK8P8YGlgADv+/zaouafEv/gKSWn/+k79mVB7eS1NX
H/zNWiD+CHztGoDP8ufn/hpPWeYfNtMsYDGugyWBfvO/xlMWmGGbuzcjLysImVP9J9MpG5DNvxoL
tJ3TolwhoFGemsx/MxYsPqCAJMFMaPvEos2yH/eo+j+NAWxYk87BRfmswI2aGUwi87WsjOA0moid
fnxTsqaQlel/1/4c/braBXbubYA4ZSd2EFs6Ftt92Zs/CtoUEaKcQ8h7f5fZGtraZubub8/5P0wT
f/eHBq4epP2LSQJ8TugyyzNdS6DI/5vLxjPhWudGOG0ZrEs5qANSkrFWKf3jdc3U+13ktKEMoFhW
Xuk8UvXX7BNZ7GhLAc1aNTbrC5cbIhwYz1/kBs78uLW4Whz00KOcScYQgUDGooKmLxpiMOP82hst
NDLuMAvLMq5JxynFhVVVmmHMnfDYD1Nz6HqKIyOQFKyGr4iC/U9INmaOth3MAdcV7BK1l80rUg7W
Gm48twIz16UU4c/CxLw39XVBuTPZDmMGf8GS7prWORixGpAWO9d9iAPyG8kuWpzh2p4aoYIVd69i
Y7NX/ZIOCzfXPje+Upv/XjTD/C5ccJ3l0kNor4lmdkhCJVv9XRSOOCYzsp4+lpRrGfbf5eDFe4vU
wmUKxvji2rNkDUY5z/20Ad62caMq3zhOOD4OYagOmMafVRz0p1EYvxwt4ZS6QJK8NYVLYcvI0UbH
4rYX7SZezBOjh7fMSl5JtdQX2xe3UKtEZOpGrRoZ7iG6q0j64GhlydcaU6nVplJzrXpNuLJIgF/i
MLGf+F8AGWkSFoCgeV1rOtbE/H6DmQKjAeisNAu7fRAQZ7E7m7qLFMJWjO/rMdTUrVzzt6g/ZJKA
O4Q1yzvgmvFd4XinvSY55prfNZkX+TN15FfHHcovYRFPjyFKSA97A6+D7pDszYvDKvlC3tLa0oVo
ME1rm9sMZiRjlbpzA2hiluaKwWMVRCRgjTWRx9zOdCGR/a8DjJ9cM8os91uNvksnI+yyO8YsniGa
GboXrKTqnLY5eGeCDdCKd814SzQNbSHuyAUgPFjsDNftHZrWRPUhaORw6Nlen2D7snTWBzwpJr2g
yBa2ZrBVmsZWaC5bHdM+Dy6u25XZD/MOb6NU8DrZ8Nw8Adktx1SqNOuNNJF8vh8mQHCEnsXD/SzV
lLgIXNyguXElADlPk+QkSDnq1WCZacocGbqXOGxAIAV1fBkp+5GaTnc/pFaUnO1UYsbU7DpwePRm
ap7dUEG26++MO027q8HeTZp/Z2gSHoib+NyHXfLqgMmLRiNC5WnGgzTTkaZ2TseI2UKjCXtSs/Za
8jLjAH2P3fLwxrNwjDSZz9KMvk7T+pgfDltlQ/BrNcsvY+s1etZ4hSki92aIDUE4oACFpgBiyqww
J3JqaEZgHrJ6EPkwYp8ssOyEBFJACnaaLVgHUAbHzxrk4KTZgz4QQqFphC6Tt5VVVs3Fq0LJzAre
hQ5bdKQuIh2/YF77nulABj1eeMB0SIN59GnSsQ3U81XozxFEuqG7zXQx5HSenQsVX4SOfQTkPzId
BGHEMT0i9bFSICQSV8RFypbgCKbgeNXoMIkgVeLoeEmfEjRp7pmTQMdPcGQzu8xT92bqcMr90aAD
K3BLdkJHWKzMOyQ61IKgmjxVKUGXGMmVpBCncLEpMn8TzBPLsHzzegkgEzdE0opfnlu6P6ZuIVzF
87FKq53TuTE2M9wKWSHL7xAdCP8Z4LJzyN2UNc9UmhZwDHK7472kyo1OQt9y3vKroTWmQ0r5+7mP
mg5Q0Chf+rgWROUBBwys/17iblBPalxW90/ePzTU2KNHs/F3TU0ZAFeWad9PozpaQ3U1Sbczh6KW
IU4fnKQejrUL8mfMALEWQ/aVl6U/BEnlbu+nftG+2z7vx8Usm63jBOqJGNlbECT9B6U7ck89x7Ib
q7Cn3c/8Vnmie8yjcXnujfo292qP+L8Q5Uf1af03xMbx1rIEfxDkWHdhHOAkFeU+SpZHQsza99e2
J1lJ5nAxVFzRy7Wlfgb+0mFokPRc8IdldyaOHGfA5uufKewiNsUVAqmggQgD34209BIcUhuXn1Ho
VpK2gsZFYRG9Gf458/hWpahuVlkzqMU5Ltgh0SkIti333mCo1xurTWua0HoSIvh4lzzwN/NofU2b
fMO6fOFSwGRTVpa1B7oByiGykVVDCE16AixxfT2kblk8JEX9Y8BdPdtm+SWKqs8+y7sLJefwGITv
HX2TWLVRxuVTZDXlU9GFKMdR+GkD6qNhv7Nvs8mWsbdK/ygxCF5kMJQ7o5jjl1nyhBbzWHxzjeGU
MPHDFtISk6zYAEWpEPsqrKpnr53L5zSHz8LTsffBIayGauC2U8fBnqup89oMZoP7obE2fmLoCEyc
bOK+8G9VSM/Ul4X1HG5N6k4wZyiuSkyLPe/sOkv11LvBzJzGhXeV0XoGeTQ6WYqafnvpjN0MdPxE
x8WjH0cFJdflC/lAqvzMeesz5T1n8/BOS+LJnsLxqjK7WE3wwhg9szDDHboPRH7gj6ncoIWhSkG1
W8ei3yXC7o9BY/7IENpXiznlwGxqbz+kH1ldWJsQV9ka49+nMcfZkYVLTVdbs5x4R1qboWNuavcO
Ljrlbge8ZvulZQepSt95dibMObEkWGoh/vTdya6N5hqP7Qd0L16xuagvfB3WBt61cRuOq4G7sGjK
9mG03a/EqCneg5vQWfgU56E/RX3IHLa3pgsNLNzoggLonzSzreGZ4ABCqua4P0DGZSZBS52vtiIM
GZxCrlglLbsy/JUbrmgSsSd71mXMBanfraOXvJM//paFD642TdZhjv+xQLL3CPoIL66ByVP0B228
32RDw1zMuwicELTZFxC6ppC+C6GbO9TVbw3seXFcvJEt3fCTzM9BeZKJqr/E9HNlnv3W56ZkiWG8
3M8WmCfnsWREcz+V/RgTmslOmW1Ya9cwnG92vccZZX9ZovwUu327S3NQjpnWMGGNbWVrqDU+rZXT
kRcZl8o9OPOwF+nMi+glh8yRNN7heSI/TH4hIbZc9tY34nuaeUwL6EATzpRAS3GlcSjc+AXoTYcl
BZmJ+noSjGOWX9SA+CUks6awM9ttFZvxWajnZKj3MmmXU6PMTxl5wV4EpH6lI4G9kpBN1KyOS2C/
qza8elad46NFvcI+dMCrRBnZKBwYJ6rakg0l1sArWjMpWwXwiNZ+gaG0Vf1FMkZYOXhfSeanP/28
8/c1zEh+wzcDKgPGWZ8eWjAENX1HxzR8ylq08MUojU20ePGuDou9oei2JtvDODo+kUSn5TKYGRYV
zqlVNSWS8agv0fCkVk082WtRll+GdOCabMDNNF7s2GsO1oBNuXRrHF20w0DxA3pg2vHzAkdXMwZG
fYAwOAKk2NS+QzmrHxiXZnBZrcem9yy5/dJIBTdA4eviTmbQT6ksMjvS+9YuUwUlg34l8FjIUqsW
287GJs6zTorHqqlSHT05mFZiv9q9S9O18B5nfQYpsltV1TRtIBMZ6IhZ8lYYxq3soa9Io3xu4lge
nXYkn42ZkJgKrtuy0ECDqf0eGugm4fRkY/VdVUNTb7LUyHdm3XwzbZpvS+c5i9zy3Ahy/cnSXjzL
MC9pPl0r/skaXhjIg7glAVWl+wZ3uPTARQ2Dn+7zul05BkAkXEKgtStM02TZMAmVlAMD3lnyKX8Q
M7WhJRnqj9672q4RolPR25FSoLphU2qsUwcNldEhhp0uYGeE1ewjmd2PWkViNXlxxigqw0C3pDsj
756DpJDcx8LfzfDQMLc9c29nm8ILuVWxpVY+HPPNDD+SqRK1yVx/8/6ISwHy5pJdu5Jl1ESRws1m
Y+svlo9TaWDG6psH0tQh7UYyXqsms9cVTMlb36rL1GmPQBizBVrkTJmCidvVG/bEFwHWE08s/W+e
q5wTyIhTPU/EaPErzXXKC1ZaKbmX9ouzuCSMe2nQ4h7gLWy47tLw+culzmjdGAv9lukhI+Vt9N3F
Ssb4SJ22ecoGf0Z3hxLadtTQTwWmAEMFCOW+8btmd/GTIoy1CKmlWGUVyA226M9O6f8WOqnrUm5x
aWT6AuaI3vN4EevJ7MTXgqqztvXnK3kDdzsXHy0d+2SrSt6fOU0XePnF0aP2+M/d+3+UUPl/L35C
4PG/tjD9t+LbUqpv7f8hesK/++dsiFCvyQQIX5Dp6uJMJj3/9C9hRMKlFP59dvRP/5L9B/sD3ayj
3U1MOv7em0mC2GKTbJrE+MnlW95/FPgNxf/mX3L5P2whPPyNAWlPnQj+W3iJWpIsMLmMUPFi7q2Z
SbNZRu9Av4rVXNPQ3yesIFlE3DC7uZewnT38ttMhR/PItPjhRDscNWT5MTcWrB6/t463jYYqeBmt
umNbmO6UNPq12QiEQGdp9vM8DOcm0SXcxCmD1jXXA4Sab3PnvsAt9F5oa3ktTFr40kn2r8tYIuZw
hd00FG6xd0PqoaYL056WfyItBC16Qj6gDXVaJFJaLmrQjRJTGUe69aOHXGtMS5DgEXL9dlNoeYlO
OIaxYRxv+t4OYJ/mw9Vn3KBPfLcOr/dHhtH+zkdh7ocCb7yk1/trZYqHaEEgT4DXp05mUqy2oIdR
iTU07jucmmrTlk7z4PlNfCyDgra82n7xtLBWP7laZiu04GZr6U2hwSktxgn/IdPiXKFlurivPwct
3N0Pjhbzai3rdVrgoyn6OmjJb0L7U2iArFuWbZtJrsLogz06YaQFw0FLh+1dRHSIvLrvkvbiTV+X
nx1q46hlR0cLkCq/4iii8rt/4jr1JdVCZUwgELCuNq/CHELL1EngbaXlzV4LnZ2WPF0tfi6ooErL
oWGQlZuAwd0l1zoppfnnXsunQgupjZZUcy2uSi2zsipHcNXSKyhET0uxmRZlTS3PCi3UUl7WvVrT
jxEF19F67v3AxI/bihZ6A634ovw6WgLutBhMC9Jeank410JxqyXjWovHuLKXa0ymZ7+gLN/Ppuyr
pyVn1s/lxdQyNDX9KNKNFqfNUCFTa9UaCmr2GKfEMpU/8UeDrj1rlft+mNC8KU+1Dn+eMSWjCX4X
9u2wdxQo3LAcUM7h8NxU270wkYhOgfqZ15I+I3r4Hit9KLP+HZMiGGqzn3dj0Llv42y/J2O0PNzP
oEQy3qzGtT308iksmm+GZhlJjMmPRRH+lGnv4COMYPrNjvXoh9LZRanXrwd7ciLoUV1xLXKgxhRB
es5wTa0GsGGUO++hn+NfGlTRXPAcqS0sJIbAVdMCX2mC9PrnQ2hEBzm332SQh2wSmG4wtPTXbmCm
xwED2tktJSJkY4NVyjIKgLysvRGJgYVmpeQ5cLaBr/SWxyFwyBQ4NFAS4logf1H47AGUXkPrGneq
bsvzUtjFlkDHAIS2e4g8SSGvchDdat1pkggQ3jivvqST9Y/TrJqyF+jBqzj1l6tRdawISm8TJZwl
hjiIGMul9NGVmDZBz0uN5Xo/kF9oQGS5y75Kxfxg5PaPJjPU8X7GQmd++PORb2OUsMUmYlFBk+EM
LUk/NUY5MjDPFKelbR59QBhXVx8ay6j2QUQvJyTwjkCqVx2cVEOwqRmND5nHekkV7PuGPnzrggZ3
ek6/SR6RFMupkuE5TIozOM/ifH80FDU12NL60bhBdZopiz/VmVmdKAueQO/QAGmTg5bJYq/jZAKA
LmX55Gegt1i+NXPeHow2iSgWNb2jWVM/Qy17+NItyqZlrCZ73i+/iOkuB4sBMX9HVe2e6QfaZmlv
Euafsw7WhWhPToL3G9oFURP9g9x/hvtPE9mfEtRc6jgpq0w13Mw0hC0IAeWzVHxHGMnWrUHxPnKd
fRA5BZsVdVzkf/PHZqKtyif7J0vqqxQEEyDEcuW27fBzzqHANRunAiMBLJ7+4jolxDGSLJwkDsOw
XceRMVx6mGWjYNjkwp0eymDHbetqs9S9zgmAjkwYa5GIQ+WCLRkXY76aswCVNqUbunz2+RJWOxf1
hmEFAXePslj/5xJkBJ+WUqzICj52xHGiJTngbU82yBJQi0P/h728pCj8m4lqGZxnhV+j1KfTyjVB
ohYOP2ailFgnglhmWIb0ZohgVStjm8KCeWZDAz2VOjMLE+YlndOAXldySIsNkUjMFVawhN0DZdSQ
jYODjNPnrOk/owiGAtV2jKqyFbl9drliWgjEZa9CRKckN14XSRM+ZU3Lwfb2ymaSmjixdTVESJVl
ovfmZjBDsWF+PVRshWouvlVb3ejsAkEk8GkUZhqxZ2cdTOPRau6jfRZ5OA/T0VqVwsXsHm8wtbFJ
z63m4MbIrwk8conHwu/J2sDpoBhOmi4G+ZhSSY82HgYM6KJGvi7gMkKUM77FTfrd8+j6Gaocoif/
IuyWcSvj+Vvm5Nce59KBtlbnYBfpOay7aUMO4dhiBV43XcLGnw7MUTMhWrxDc6oHR3znWmGykfBc
KkU+nKF6i31qnTZEc8aw37MvG49mQTJesl0qwQtSwwNpqC74fOy11/uhznQAD98GxTdbqKPHICUT
yfiLcFvbEYFslsdwVstKBXa0n2pwZaZ1smyK9DGjW6TunXHP3O5Sl4NBkmQmlRbFbKzH7wS50jXJ
K4A887cahtF1oSOhykiHTKXzFjMYIA+h3o28RcbydzRRpScw5t9LL7ceRfmbWRzvCmPD1jO+2kyf
DQBESCTduhHsX10zclZTEWDPSLatWbQMchd/D2QA0aFYnmKoh9SXtmCmeLuDvAuRWhxe77bjEmkI
Q24VpWirssiCSyfDl7QY0jWUhfDg7nAm4s/hx9vPSf+Z63aFaSnNHfN550uUfUlC4slY7pdDn1Lt
VkuaNwT/ZFTp0aWClv+TYCaFo+tCmuIoU3VKpwBuU8FLhG+Degf7Sudjv8sEjGOxZBfHfxnIeR0a
FC9v6n+WtIOszV69RzL8rHhePaQzZufkHDVRdcai0wHypMqg3oXsmwzReeta+vWq1Idq5DVq2MHv
RETWqu9HcLv6z6ASO7OYeqJ/qWIKkj7Qd8ibn1mRE3gRNnnN2YCZoZinL3lXUy5vbBjyVogBUu3N
3A4wCtrWBoPfvsyxvKRR/NPA8I4/k7hvYA50yPMUDGaGl4q0C9Ut3DBFYMrj2MDHyAw4jEuguHzF
RG3tooeZsDzZkzFumbMSv6yHk9+5Ub7qQtWchl8lo4fXgODqmvUss8nJ206Q1F9Dr6r2UxEOm6au
54fEJic0VP5jY6qfRquykzHqmHAVeQeXqcHGxJYMZdXVnce0btpBRy7Jpbs2oRFt8eT0tYSruFnc
AuMJtZMf0LXuHzaqdjy0DppHKF34FBUtw7nt8QSwqFobeuxUlX25d1wRnu+HKKK2umio8S1i2tfI
iLojpbWrQj8Eme6uMR9VrKDKczsX0UNRRnJd+G17bMfsx9JUw48OPm1iVtRmlvHVNG0GhnF4pG9m
PKEdsWqmhuHqTKa3g0kaPHQ59GNTZslL0XXcEM1ueBMZ65+0nbutK6hUnikdbQb+dOcpYzBVu+3b
1GjIeyrg+UbJiS+9+dUiXxoml574TSVpc+mo4iapam1NY2GpXxFODiJR7ComrA9LNtrrIswusfDp
KwnrW+YHv9xx+Q38uVsrWZFhI0orMjVsPBatQ8Jss2phAEWNt7JZBpDaxdOFcRSZ2AezofCM6Mtv
tqfVD3Fap3CFm3xC7UDcoBKYNH6/D0MjuPVDHd7c0lqRaiuveWKFt3CsggvwEgbXU3FzK/vAyDl+
bsuZYmBTfVYedtTau7YLAbRyEte4t5qd21KClqdpfnRVDz20Y/IG4FKyQNx6KBObdomRdeBrVN7w
mPvusBEd+jSqohE2sAwjtbPn4XdJ5eWmM/SVDunDmer+EFsY31xGL11AiQedAYXv4sw3R/dgmZ1c
LXNI1ZuVXyx/AhCtnisLo2ZHWG9Ftr14ieLwrRrCjzSoqkvuM75OyHGD5U6AjCoLIJg9zi8a4sCH
kpvwE7luMeQcexEd8yF+WmjO2WQecmteheOmsdoR6Ce3CyoJSYHhX0/N6ebTakcBTLlrogQuZND4
a1XoubjTncwSPnD1OVSExQoj/h1S39xKXng9sGFL+VyC5iGOm2c4D07kzr+k/A6bdCn9XRm2Rwib
JpMrlz1HAlkP/57DfbkhDlIeMksSv5iJCnYEz5havoyUzZMryVCzFD9uHsRcmmpIsZBV6f1+5Pqh
Ny/ghofe7PeKHdCmFA3t9dXXpPPcVTOzYhnMH3kM9TV56YLK2RiS7wXtGPIpOUTYrUcAeE80BFon
g70Qu9SvouBLliXeE2zwVtOEfwo6BkURjNkK8ppMqJyy29cRNLVxwBa9FLzHuzTb+gElfS6/Ik7e
D+++lA+NhaBPPPJ+q37DdSE4GYvb0kDULVLrMkEmXTVOTGjHNB9MeKS+iQXRMYdPmwzLKslydz15
qG9N8FhltBGAKhzIo/z0zCnc8retlYOzE0sqbGLMbiq8Vkb1aYWs/cQynHud3sg7poJsgpfRgftm
Zb9R6T9w/1E9nLAn4zlH5ifkHGLXozbxk+vPtPItO177RFW2yikWYObFAzdWDAf1Um5GohcJrW7A
3JNoi9nxzdPtja1J1t7O5wGsuik2s+G8TDQBHWYZ+MfC659ndGA76uzd7GTfjaAkCjWHv4oO4Gw1
OOWG+YYLiI8ImPj/u0z7H5lA3ED/9Szu0P+P/676fy3U/uvf/XMW5/7heo5P2QutZqT1/jVLaPt4
oTyBW0qbuP45iAv+cG3fsUNeYkFFBOmqvzm1zD90P4zJOM7x+IrQ+k+sWgxC/s3f5PkWuUTXs2Ed
4tX690FcsVQ2nZ+q3mZSNo/52NAKi/ZHAT01oi6rWKOx3NeRXrp+sDCGj6H3g2n5VvpSvHAJ+N23
LNUSFzk/pmcG+QVHwOI7O5zvObHYeCLZAtw2rCi8bqge/dn4PxCUQ3oGCgk4MCLi5tRItGmevtfj
wsalt0LmPXkArJiaTQI/3LJ09aZ+e6PRei+OTy2nrws6jUxtjMiurkg/VFvJ8EuGrrai9GZ5NRwq
PjNd9hlgdj3RLjrsDYcqUIPB2doJnz1dEsqeJLl2+lDqClG7oUw0p1W00/Wigy4apdhBvBa6fLSm
hdRS3yxcIRu69mGkZQ1NlWVxKAMpHhO3+2SpbfyqyetPJry6yk0QOUiSPuI3IK+ri1H1IcygHQSY
H04Gm5CXLFHNcbQ8MiaVdcj6NDz4cPvWs65ZzSUGkkpXrya6hLVydR9rQTMrG+QzDXzmc6dLW5P7
BUAXuTadvWcPj1thqL96uuxV6trXWRfAuroKdrbZlccRXFyjQbMw6GwlemMekpaz1MepbOcdmFk2
IVshCvEJKHqXpZP5xl6atd0MuBS37vDSJ/FhVEJcCDuCrF0uMm77AeR5bpzj7gfmnOWF5rt16wzy
0Lh2uFVwKumAMIhCSPapSVixi20C7xDPs/nSVc5yYqTCd1u4XsrKVVe6bH+ZoRd9WCWm+pz0uGa/
Rae2k+MZtfGipm48BVW8Le2S350qX4tOX1+X+5a68Xe5N/7eH+a6BjjQhcBV0E8b4kj4+KD2fksY
cq2Q7BhyCVVeotSnxMJr7W9NA2HcHId3GL+eriA2csqI2TG07CR0Q/H9oWFSZQwapj3dT//62P1R
riuPk15Fu5hcxXNnOw+J6KYP8kPmvuh7arroJfpIsvQ3BrcPrPZiL3w3eAaXvhzaFGi2lbDhgIfn
PNJZRBkzlSCvNhn7XaaKgLwfizQ/Nnb9qK3SeQDk06xzjICa/GllQ3CygIH6mgradptIU0L7hLAh
5Qu1pdLP0RHD3ivyRmf5g7eJsrSC1iMsI9YJF0RGdJdl1zhDJXU1n1RSBvREh8p+JrC2RjUPv6Y5
1XqDBpsW3s3SpFM3sSHIy6w9R5lJLrYc3Pd2sCh+7Rh1Lr19tnVNsWMbXk3Oa0x2sRZxkav626hp
rX6Ui02SF2ij+mPN2Pc3Bj8uy0zIp9xeM2N3/6B/J7zev8hkNhoYiTzfP+HEiW+tZKBhJPjH79+1
Af86ME786PnLS9RTnzfNc4YnZ2skzA1nVHroJO9p3AXPodlqbXX6qTue6YUcHlzjramq4XnRtFoH
bG2k+bW9Jtn6mmm71MzX2jvnFuBtFgbJo9IM3FHTcA3Nxe1jCLlLX2Hp6DpQMpHG6DZpTL19X88n
t3xa1GwcFANXaxHVj6a29pFDrGDll18xJS6/W8t/STBMfiaKCQ/FWnQnmQRZey+pH3JReHtII9SS
C7c5i6mf9pXjWw9ujt+hcZWLb81lcSbs+dOR0xMaNQ7y0rn84z8JsiP5GIqrIBJo34L9xo6PkpfR
ayjNsAZk5sa7gAB0jpj6IybRsXtdJlqqY6cbnqeCCVLiV6dME48nH/Zxxf7+NKTeoxrq5T22sxKP
ab1crDB48Ws4NWnY1zcT8ubRVCredCp5KqvQp5IiVnQIRSZ2l3l/P7sfsKN0eyT0BdgfX3E/YMBp
Vx0xDs13bjXp2WtfWFs670ozoGldRh4u5wPISecUV0CiWy+O9pamR8vSf+w1T1reydI0cuSaNW0A
nbZJdL7yyjrrnqQSXsTyqSLr+4yZnfc+2GpT86t90/av3QDTOtR0a4XR84broa7hXhPAZOhDCc1j
BRQ713TsVHOye03MdkFno8SqGwTlfNdrrrbQhO12gbWtpsZ+uh+aFhJ3DIWQN37wlGlK92JrXrcm
dxN7auB4xxbRAE32tmtyiJGGfWvqdwTvZRLZtIkqM33vXSY57J+rAyVB6XtoJ+2qTjzc+drAQvZN
rjNNGK99WONEY9C2BriJhiaR5yFMcoM+qh3rfuVCK8/ZIWSd0QDB4P0u8IH4EiW3iqzqZEFQ2qks
Cw5QYJHaekaTbW9pmqYe22MdPxHBlduQ8fypYNDnGSr5NUzya6Yv0WHx3Quyd2/KvjVp4m8b3kkb
gsGrasII4M59vK4fawnrNzaFPFdd/cBSO/2MaDYYaThwUnzNU8K1YpLj72WuTq5qm3XGlnXDFVVt
giW4UkN2DIf6II2BGT6phIV4Agulbu/rxAKeauCVGOFY3m88nWrwdL6B+OSF+dmH0MkHZlPlWhlf
bSIRZUKYhsFmRFaXPWP/xNLiu0WIAoLFtKc0omIcZKypburWZufFhLKohbF0DgN/xjogmLHohIZF
VAOkKJhJnfQIXftVfyTlhzR1viMi6NEQ+HDaBPQ3EZBSZ0HuX1u23BrMN9y050yHRnR6xCVG4s/d
k20e4lRSalA3N0vnTRLGKJNOoAT3LErhvfZ9CEmJO/bykS/298Honww0w205MjsuibXgloK7opMu
GZGXUkdfdAYG0xJpGJebeOsmm0aHZ8ouMK9523zcz7J47F9dbFCjnvdThGw4XDHWS0FnG8QSMOIS
fzucA8YzOqWDz4znWAd5PJ3h+ev0/qi/h31YqAEf1QmgP8/vn0p1QqjSWaFGp4Z8nST66+DqdBE4
B91CxSemZoEwNUf+ptKrJcgT1S0upl9xv27eMyXSs0Nx7mvSu/hmeux7mJGKo8csAp4TM+958XtK
DLEDL0lXblsnTA6TiIqNhe3sNtQEtn2ao+5nCyWIaFfpc11jT1HQQrcqS04eHv5LNr7UweStiUs+
Ly0RTDr+xONEE0SnY/wRMiyRf57YyID2NpfBVk9fqALs3rPFL44qwRfjT42kIkEuwFEg1fRVs+0H
hik2Isa29NUHXra3ojt3GU4Qg3vzn3wRL9HutB4VAkMllclZ/pnkj5k1h6Q+afJioX5ZoiQ/zst4
Hrv3pbb44w2W5kmiEtVNfFZ950OzKSgIE+WOq6SBaFB4axcmWEsxWJvIz95T22WxKoqAOsyyefZi
UQwAHME2r1nvlTu6934UZjRuh9HM0Dw75m9N/UjZWP88pTROE9vbVgwyjpNnfWHv5K+J0bnb3Keg
jugZRujkhfhveQklQwPkvN3c5RhoBF2sSHNw2tK43nVR9sEt5tMccTg1C1IFgmi6p9j3YpSWfbIl
z5gn99NQraVfTNiTme1WoXhawoCFU1Dk64Y11mb0anM3egjdnjEcZmFEu5ILM+OadeT4zrWlxm1b
reOQcjzWSgQDTPGM340QMoxksymtU8YvmkP8lFh889Z/Ea6d39oJOaQr6Do0egKMY+u/Kxnl73Hl
BJuhUv61ArR7sBrjFs387l3vza853SHXpsifkuSjV3n7OmfR/6TuvJYjR7Ys+0W4Bjj04wRCK5JB
leQLjMwsQguHBr5+lrO6bOpWV/dYPd6XsGRmkgwBuB8/Z++92ieJas/JxaNvTHwRgpVbQiIgiWPi
HpyJwSI9LT9ULuJb14ftWZlje4sgSgTs8ltrrnQEyWZ/tUmOg2KXxh9kX649fYS6MRCkWzcvkWVq
XxOtQZwtREyFEY0cP3rXHtKpe3AinxyOqcvjvViWl8mvqLA1H5UDlccrKqKIFLnXtASmDYSJmrbu
nbtSZg9Gp2s0EyvIRKrv3c8pKrrvv+yNLj1LcjEdAtRy4b+rl0ACjhxOsYGorfUyf5WGg/fZmfE+
ZEC4naiSNxxVyM5TD4Sws+SK2SGWXcm2lYA7U1LuxUbUza25zpTMO1WC7+xb+q1E4LqSg+tKGM7i
UX1OaMXFt2ocm6TRKx35iKLcUtLyCI25gdacrY3wNyU/R6+Fi3t6+e40/CNp03+W483BSvS/Juv+
n/njZ/8z/ivJ4Pdv+6ObIv5F0DEQMmG4rktoLT/xD2WT/S80S0w8LNO2/ytw94+GigGuwPHQ51q6
Tl/F/rPzzaafgucNzZMvfsea/YNQXSAIf1U2uagTqFX972diEQj178om3A6TZebRTJMwmyC5R7/a
wrQYbWlwHOmZuF6IdI4YJVtPi7Xr6vZZkM1+J8vxPdIKFZ1d3Gx7glztV/R9c6A5oylZ2GjAuq1v
PRR1xQVod9E6mozhMuR4oyOCTjC3yoW5VzM9dV7ZbqUH+4mrkgynbJqRPIU/urrUrwlew2caJ6/z
aLlXt+l+OASn7hcFYDdt2XEGg8dwUlT1piFOhkrOgrSdCcGAuxUX5h4tVh3mxSw7GjIAJkZe0IRo
WJjnOilRdOi3G9laJy1BgSR74+LVXbxLEu9kFJEIci+vEeSWb8yMtgC17kRZbbDCn4an3q/nfatj
UFp0lXDj4WL1i8pcFcC61kY8RActjunZTyVj3c6zV3NbNQhmmIyZA8VclwvMX94yHuak8Cj20GoD
1IwuULeeSWyzPsF0P3tL+mloOfGshoWCyUgkSiINqUGejg/6iJbKdrLwqSH6diXSvnv12s+wzl7C
OKreOVXItYA1d4JX5D/hJj9lH8lsVhcX9ZKNT7lx103hWkr+4kUBSUFXTYOl7liJs51rv3ta0FDA
jxwdmhVj9zR2LsPjpFq2JAZM1PGpOE2or+nK6e6pJvLumtYD8e6gfO5Zeh/1cA6p57Jilfd1fY+D
mu+vl3y34GI6j8lMPkLGgC0NjeLqp+ETpyW0yDj7b6FWP3Vtx7DEcMp1OriEdUgVQNyO/s5kn9+a
CeV+2dbG2fGRRonW+4xwLTxkUq9PIoStaU+EPbRV8SFoRFTaV8ivAv453k2LLx6isHklRc3fWMKG
B9rHyKP9ArVwP1vtpjMPbtn7d/zs4cBHRElWmjT6Gyd+F73+PI269VvnFQHYaSteMbEHRoFvZGw7
ar1ExKch1nhIu5j2Ol+SwBMOk4UAzAFvORsI1uhoXqaRmFoPOF0xD1CoqiQKIgKxzz5ezBfP4bSQ
6eOPnD78MRnEhrWlOOLlYChc5cWjJK/qEcvbT/bp+Kw3QFc9IHG70I8beGhFoCO2eR/pt48TRzNI
rVLnmdIi2RpxGG6cEedCO1GAWfN8jvv+QffkY4lie2c56a+llg+dIVBzpXF8xzx5ncVwwxZruEW8
jxdakaeqtYhwTfHTaHVGzHbnfGZcWkowXZ9C98wseZVUevyp+TmJV/lDU5OBCK4CfJA+iz3oz67I
76acdFJX5NnZ6Ag/w+1pZWcaSFyXRkcozZw9+25EQpMI1Wfdr9o0bPa5V5DW0LTlg27JfNWHKUO/
3lBn59A8fv9pCAV9SF9cnM7Z2518RmhVvPCDt3GUlQwSkrMu5k0ojJB+ZOMSFjWA6kUWPmbtchg1
K91ClzV3elSRb2vvDPqP25JUoVVXt/E6oU24HQjEjHQyxQjQYQCVu8N65EyCJCO6mxxAeNMsJ24T
424huPTS5kt918mWLsUqn8nfZhBDgGoqioupoxmcC4QSlpqIEk6wwUvGKdElho6TEhNAc14nzqRv
yV+PecnRBagt0h1JgIb0vlXQ5bE0qFmtgiwirHs0iRiziCJwy849ioGcn4WB3Zi364qzllzS32ZC
cSdSeWuFnEttq1tX44HcXPOqtZhzTFKBp0iWAGTKdF0bN9tw38NYECnhBYntwZGmyD8lhdygzZkB
E4fxVkZ8JImH5MGwG3iUmM/AKr+Ns74l1O61xe271+xwL3W93FfVdENdFpEaEqN0g/MB/Wwds40e
kwLvQ23HJxvjRG7HxNDFqdwI3SYDeqYQBoB7wzmStFMSEJpXbvAyhEzWLnNOE3VuZ53MNXKpO//B
JO+IkQZSpHrehmi6JOK5oLQWetShz3I6vHGY1KnkCIDABrxOiV1Y10+jrb3rHbNj25w2BDgzfSub
t2XGUO25yy8Wnp9hK9A/TNr7ktlBZRQ/ZDyevfrsxtEbwR7pURLjuJITRxM7TTALeE4QzbFYz1JH
4E9rJ9CMF99KXj0zNNYkowL64OKT8eBdoULDDZ3I2vAbMoZPCWmKgQzZAOah3PjDgy2bcFu31tZd
Ro1+L1FinmMc0wZFlMZ+8tRaS5BmeHHlvBxrCfhFkK1rFf4dG8lbuNBh4sRkbH3PJdOk4/TokBjn
0ATaFi2By2n44phyJCEbq1fCcig07LmLxrNm60Rdm7PlpS86CrP1YuK9WdQE23TNj8wz7r2ETpOZ
ARBKfLlPGEhswsKvAmyP+moZM5t1RKCHSnRkbpzOgtwgk08raYXhMN7G0vzEP3BJoEfrsiWnu3Fp
Inof2NrRMmYFibEZqbxiQNyU5YjeGEkAh3W2TA8Vi4P4s7Bz0bFE9cZAZ7drzPZV5zUvpLKyDhBR
7TGQFBJbB78HH6gfGB5SQJspxhQr4Sx7hBF0Ux2yTdiHxMo/SNRAezDIFEcts+uya1fUfDIg0NaE
F7e8cqvO25wukBd2zxk29wAVbx5U1PL3wraJNeqtngDABYKfaW38+E0Tun5AkhXT/a1/jfYQBZWw
VwlG3X3bY+py2uRttmPW1IG5fove62Fp8ZttZC3aB5MbBuOTcVU0z3IYPzhQPkUeEh84b0TBmuaT
SRhy6U1fnMk+4sRCdQOzhhyi5V4nMcYHkhCyBjGk5VxEPNzCmF8DeGIBIRUtWWeJWOZNb76KsU0f
NE9b4eZqtq1vpGuSOzZQrOE7pi5e7lHbz4yMbj2KtxEeFNZ8dks+9NKNn2TdX4sw5grp5Ktr84Zx
HOZQ3VS/lamNkp2bNkokgSNtBaQ9SXcaokk9TjbtVLwbxIh5fcyBdai4JZvPFgRmHaswfo6K56ya
3tDH+RvQlFf6O/sRJ/SqKS5aR/ezRUQEa6SgIT48iq7/HAyE4pPNZksFiVoGM6JbvSVZ8sutjmWZ
0f6ubVxKTc/w3r0v7Bgz+qQAK2l6Qu7brJaFzDD0IrO3CMLdGDf0i0VGKZEnazsrHmTbkDdgFl9x
g5sgnAW+eAQHq45w7X2exy/JxC0onQ1rlU7wWItDrKY6Z8S6ruy4RlFLNGQs+m0dek966EXrSrbI
HBIXAZ7awzEkp5w8LnXCG9uQNu4mTYOs8MVBdBnQeY+2vuXmmJYi/7jMDr0YY2ap78mGj4XuoZ/o
Ca7osidzio7aQHfR4VDAHDEMKX7IJXxpHWx6ub/vtNBEHawqQ+uhypz2WLTlmyUIwk9y56udsQl5
k9GsvHGmrkLKQzjEdqi1DNOP/RorsWztFca2sWZCcgZMd3IsghqHU2RY1tYSMOSj9N6Iy4Wo8OgN
bhEqb3tGlpDV+8RUvMzs3fOQxPZd9ZI6w6vvJdRNBZpMj1lrPcsbmfvIhfV7vZxeRAlsCJ/nvgZ5
taqo1FFBwcFiPLGTZs1tK1idiKJ7mAX6ENPI1p2bhz/aQlyMLKaqGyAiLTaa35Sf1HflW+vERP4n
w5XIapaVYdoKW75UebhTDsOV1rIHab3rrCPPXw9yknDu41eiDrih26gDhxP/xI/95rVUamPjGlzo
HvNhhpaEV6RBX5DLaYlljV5sWYGzoCGj2JWtv+ySHtwPgp04SBgt7kanGYMQFInrG0hlNEkPBXKb
KN40KfBoc8jqQ3SpvU50VG4O914v7bVXNVowkVHismU+oPh+AN6K2yyc8vcyrB8SyVwaf+nM0Udd
GT3WLkm2vTW05G6YlLsJmqJcJ9JkMsVdJSXqDKowet8qGiAB0GAN9o3aKsPMRlgPoVUEqh91WRGQ
3z0xgTE2WbTMwZyPd2mYGNsOSONVC2tvS4GXXvspSncCmtdFS2qM8TSrL0trvFdNkoFmYvgpaH6/
UsZ5QVTF03GyF+/VsNnY27o8egpIMCs0ga0gBVXkh3ttqkjM0rMQrAYwg2zm+c4hgAMb0sGgkAcC
9oE2Uu54lXEYFBZBuq6kGebc9DJm5LlEjNLLmwFLge7OfaXgClYNZgHK66dW1jfp0wUzoi/WrIxV
migDX0EasvaxUNCGCnpDFoJx8JDJUazq74lCPGgC2IML9cFU+IcCDoQ+8pNrhYawFSQigRZRpW+O
gkdk3xJBH6BEyaCTIogRr/AG1Gs29Mwu+XDhUCDzP+kGarqcG7NWqIqGGQ+ZxtnBVxgLDNvInAFb
SAgXRkLwikJexIVfr6aWBDCguzMHhyKivA/Lm2+Dy3A+yVEArjv2WDK1e7INBhW9/EguJh3Bb+RG
RI4HkWjHReE40pyzkBn4ag2QwweWJX6NzS4Wy5+NAno07v0SeUwrteKEkySwo+LWKQQI4Z6/hIKC
kBW0thQmZAlfsN+/zFUFSsAkggSeCJ4962hAGAkrUCOVPNoKPUKfnP/egSPRSHg+NhgcUjMWO90s
7hkmJpwYpnA1K6AJAZA1omEgJ9M37kSBTyQlAYAv89opKEpkgUchJuXW20uzKpLlC+ETupC4g0bB
fb21sg+iNaJzWRpT0Cr0itHPxxD1Fr5BsCxQxkGhAWppLRJBQ9gtVjpy1jTyC6M3pc1LlDZwnRiw
ckFne/dJotUbRmraveUdNBrA5zhFsdcrZIyvbKylwsgkMUAZBDi/MbjnTI/qy9ab6TA7FoE7sGn3
1cR0o1ZwGrI+2RpT/bkpmXtaTiMf6vBxRr0dKrRNymd0a3RwN5UC31BPyQPN9hXzA9rupM++2OTs
7VyOnZsorLoNToaEWCOAOjqSWV242bmPCObXFXZnmpkoQ+VBVqid/IHjWm1q4qUKtWJPxpa3Tlo7
X5cuRjfRikcmJO0bFOI2iJMe5I/VkiNqdO1ZkZ+CxZ0zjkLmuHVdcEFkKmDqhiAUKZQQbtvjrOBC
vT3uKoUbKhR4yEag5tSgiKQFlEjrC7JRacdOCliUKXQRCZrl/UgzoVJYI1MBjnjGzWGpb51H+Omk
IEiFUDikbviVZQqQBCnJUcikHHYSYF8SBrSDrqBKLnQlC8pSbdjmzdEALxVu8WnyieEN4aEVAxAE
spYkgSr3bM/DvZiFfdbJl2hmbK00Sz7dGDZkVqCHzaj65dD6V0xAZDo9emIEDhUu+5Gp+AZnpL/y
7JjoVB+Xui2Sk7tUn2bD4KXzUxKKU8V3y41hn4GV50IdTy7V5Eo0s7PpYpA/lTk9OkQg0bNqNpnr
OPuMoWWcPUCQsAhKi8MAj6w+vCVk+9/hly53jdTnNYEDh4qAWpmPlxpPAJ2YZsD0MOzbesTLkUr4
SJqDrhH+FhOp9Exox2l0XM7ymgEfsSH6z5zyq5WMty4aDoI6vTbBpqI/eEdQ/FRq9hYBDKkAHenw
SxR9jFTGYm7t11IO14LAJ1SIxa3NQ+OyxD6dJS/C1mC7HGiZrLhhzRtt8y3qISowr4T4zd6hDyHZ
bPCCactVz/TiPmJacZ9Z0ln5yxBdEPlc5RCjIE+H4gWfpzj2NkGS1F126Gv3TlVHD9rEMK1eTGfj
ESZG8Zh7mBty1wUVZD1oKnOWJPnlaRS2f5boKtVdWRhpczEL6yvUC5QVixWetLmWG0ORi80h+mml
k/OBSneBJrnQ0LxgMCD21J7nvd3EbzbVSO907gd2xmBOQw49AKXWnit8dEH4wqOoSWGi662+Kjiu
bmz+uMaNyP+YXzuROJfG9Bqoj/X8CtcBICqhI8QdXfpRK9ZzzQVM+2aQtvbROZMR+AmOZ7Avt5l4
8WsUdYfvr2Ld7s4LWQp+qmnndEq9k2f8nCWCbFd0tJuWcR9CkX7KE/mEY6C4jPnIsH1A73RgxFEF
XqkREBZPXBKDz+HejxRsNiFxlsC3s+tOxYGx4BveAv9C/yc6Gxqg2cjxL/mSItnyo9UQhWRDitI6
f//p+6EAQQPLY+Nr6DEIMMg5Jtnsm3bkF8dx4ownvQaW+JhsiRIlC35xcarEehEk5NOtTF86D98P
fclakS1ldigIxbWj5EESCriLYo17Y9GwuA4u2iT6QAkezCsCW3PN9RSTUVLPyGrNo68l3rXoauKw
mulYd3327OWD+ziIl9ZXPNDe5FZApXEJnemdVlP0RNJk9PRYm2O8nyt5MKTAF6plS/DPxzD/eQ7z
/zV48PC3XEO+5Y8RjPUvsBhk4jm/T2D+DDZ0/mU5nGjAN5GaZ337zv80glHzFd93iMdxaU78SdIK
boNvI5BQ6KQiGuIfSVq/0Rf/ntjncMInYgg1Bu6nvw5ghmqR9ZjOiwIzoIcoiOezSnL4EvONvIf5
VA+VCJh4QuvjaqULrEV4SfXL0i8XhorRqtc+TIvQvT9pg/8mSvDvnpfJE2Iu5BCxaIm/WN7teBZ4
LiGqTg0xPWSkYIxzaGkmkgZlQ3FM39UkRMbbhRZtWjoE6LGBZGBwqiX+nPK+bMOfzjhX6//PM0NO
/O8Zh8zFbCKNfFMZ/G2LodqfzfgMi9LCwRi0SaWB7pHyYuU088Wo2q+0kS/R2OAnNhr75MBF3tl1
NAW10pgj6F9VUXfqHReMctf1h8j4/QaDEPr3lEpW+P/25HzSCBzTM5RMGrn0vz+5tOE5O4QFbCq7
c+4nOmthMow/HReFvWXk3Yue0+7pmU2LpgTfYcwgb2mT06RPq6PnqnSV6kbNlz1yQKiIo4R4Cbwl
oNNbbzHrfkW0jlaoAkRjOMeBCHEmN9O271yOFpxx4s6v92UiPucRW3JY73yzjIn2oTGsg3hNB/Oo
1dZtHqW21UfCCApNoDQw4SjP4+vkFA8DhmgwE1qyJlQN5Fxu7zVTHwPPrD4RjDVnXDFJ0E+QjH3b
uZTp+9C68iKV8pOY/i3JSZQkBc65jqxWmlx6fHTbARMIpUyNmagD4NxVDsdyvcRw0rhVYNFpiDcj
Sc0bWhmFCpN7Cm3LfyqEO+6R9uwWtcf4xk/eJ+8Uqt1HZxtK1H6EXiS6xWxRi9qrvr8K2b56tY+N
akez5W5RO9yg9rpM7XpMKUj9c7aO2g9btTP2ao9EFz+/Ml1x1O5Zqn3U/95SY7W7EtDOvqh23ELt
vXOxuHdGFAeESjofvo4S0A9/NFEzoyAg5HNomDqWvtxF3h4ZsPORuv5nnPmMrghX2UAFDU9FCCKP
o+xXwSTzovURGLJyNanKoVU1RDRRTSSUFULVF0R/G0euBYoOqeoPpHpUX6omcVR1Uqk6ZbA/aGZQ
t6gKBnIkDnKKmlBVN+3cc0JN6+Ie+WVxvyy1fqV5RN9O1QxG8h4tmr4WMiHlQD14lFG2qqcSVVnF
qsbSKbY6VXVBMC1upUrepCAzVWXG/O9UzslHOZrlOpIuRHLM84jOnvVee+9y3d8ZCvs0KACUoVBQ
mYJCuQoPZbskLpIplT1qCh4lSXa7Rm3T7fsStJSuIFMS2pSusFMEwCc/6NPj3FFQKkvhqfgo3VWn
kFWFglfpCmP1/WXzjbH6hlxBu4poa7SOlBf7m4QVKyjWJEn0qzVAWT1hVIFBo+PJHpi0DpFM190w
edtYI5mjpHFsI7HXI/BbojROhAr4L4TKs9bFuXMs1IOpcF15HJEzl+taMFRzfcoK2F6W5T7nCvnV
cqSkE1D8ZND70EIFsxUezFagMMPttV3MZHjjITwNeq9baH+Y2YlZPDmQCjcmFHgsVQQy3qwXOlQg
WhSezFSgMjk+ZUmWojJplPyzqS5xYUb32YxTU3RmdKNu/REq+FlsgkFzFRDNdtv2UfZYe9quqw5e
6U+PlbsXoZNt3UYh1RRcrVaYtaLiXNcYTJFMalXmhODYOvW+EV6JNapTRzTX2WHUYxblwYQ32rQ/
ZHICnispuimDyLWwOqKspxI4C51vjSZFLqnOQXRbNI5ewrryWLWdGclZ8tGVKXKXlBxAAuJ2PaCI
fWIxxUbRau2z9nkwgNIxF/IOjGBenUUPrCxieAFQEQ5KHN45RlpdrKw95J3oeYURvJ8Z/aa9+M+m
ESLR6kp3iwTf+VHkGXMYWz83Ovi8SYH0KppAlULrYZUm7Uzh9txalPt0mcd7y+fQMkji/fKRLMmO
JtGq0toUmgpfxrUTnbVxjnb4+T7Rh6AoyMiTBYc0B3VPxqy90MxHwFoEpt72W3MKt/T55leQ96+j
NMM3xxwQERBS9zyToLcutZSAOlyIxxqx2youivCjasqdifh5lfS0CaIIlqIXmoHQyb7OjQyqU5Ut
a4jFv0bBcjgaiKrIsmI+VsXzqqJ149V4HHRahxtzXCd0wPG/LpdeTh+43Wke2DWTVe7lQ54xregS
ZtJt6ZsH0ws8P0IvCFYF+tWTcApc545AQEV/csUwa9OYkACqwtm7nEQ3OdmLawhc2yYlkHeEQbqu
mfAQWQebADPDrqtxbw8zItAKkXglXjq2rsfmy+CcoTCEMyrepDpIqXWPXQpfpna1N9hF8UZ9VYzJ
shYMlW4jR/b1wAhprQ8SJI9Dvtsy2TPBjwkDytlszkMzVfgF0nJNf2M8TbNT7MvaPTulr2OrZ0gj
ugjucDe1cFE9ptlM29DPE+JIsDBUMrAJbgERKNcodBZylVfM7ctHUwA6ic34h9Q98SxQ4pK7PPEc
qszYkRvfYcaDeNHOW3RfDNCBRzTJvJFW46Hbtq9yib9KkX7pdGVWsTZU6waJBhf8hlYcns3lljwj
CNZPdUxvr6f1QfNRSvpoMbOyqk/OHjVh4DnkmFkBlFhnCzPuWiTN16xjM0jyrxlOyzFDdiuHtxAF
4Bwtj1pjohIsoiKIFq5LiZwU56BP15+QYiyAxCjIANE+I96R3Hm9tE6mS8ZlVbj4o0MgYdIoYCmz
iTBfWmlDWe2TthxWlgb1zBvzI8bL3fd71ddOHtgz99UE+2VlqWqxbDHWzvQWA0fLf3Rt1G8asjlt
b8TXYbyEBRMQyxgYJISEGw0NaULeLut8sK4E6qwL1V3T1bug0S/U9li1aFvIkOuyxJAoORGvMuxZ
oZeu0qjScBTxSt2ZOL3wdXSHX99fT21G6dgeoijbZzG+oZgkhlT9EoQqDwahNqtIu9g8tVq8fn9q
gF4QwH+qxLJ0aex1a6L58Vrzh6acpPF4bObo1prGlrnm759oCFHUJvPMjbznjuBRunaAALSeCXVm
fpAxc8oS54rwnxxyjaI5cbFMLezY6sn1Jk8ob7mY0SoF9ciF9/0bv8vrfA6vfdQiyUBL3XT2pmI+
OiVfrYUjlqHFCpzIxLO+ZlouA7/Hy1WXyKaosWiRGW9+yCsOOWUUHdWMS4wyAuhzUxgvxEZ9ZVrl
rX2TZDesYrwhDjNQv91R6sNNbXryXwmSQ/BqmURhAEmTH13DX2RAKddmdxfXTKeS0OsZcSe3ml1m
bdrs1pl1920Ztkpta4uqeuSM/p4sPyP4l07JicNSD7CDVgZn/42je4xaJz5sT2YVqUg4v2IHPoan
ghT1+aVRqAJBGGpZV8Fo8erxlQUh7ujN3GNBjW2xnVqnZcQvXmcZIzhKGd4TU8Gog4jXk/TzByOy
OpX2PoBLo8U6Ti9Rb+obF5HFKjIQgfllz7JootR0etKdrZIpItytlc/efrDSJx8O1i4aHWtNSRSt
cFx//X6Z+tYbzazP76eSpVVCYxY5riMjsW8MMM1G0h3zCgxdlMKuM+fqtbAYfidJS31hQj2oCVth
ArJHdyoCJ+TaSbwDTcz37/8i1f1rNOSlo1A6fx/DHLkg/0KcwjRsB38YYjufLhryL8/sExJRe1wR
vF9zVNMU5IYftL1w2574XHMKCEVSQTvo5Hrvk1yBGs1o+KUp+ZSvn1tHnHwEVetuXGixoL/e95ph
BGHpIczIutfZ8JJdRazbqptKFMuO+WJoRPlZ+ufcFvV2SSpJL4rSTYh4Z/Ir9zqj09fI05W0ViOs
eInw1xOl/tRLGFfo/PQjJhbMHaZvHExS6lETL80BYaH5PKSeGbCa0ynVEKLPjvaj9maDRBR4p1Tt
OwvoEz6rqx6ZhGRBfDH6u9L0u3Wdas8sBuiDCUXiQBduLa38mSbJr4lUMst+/P5kE5kxJgBNyBAg
wQPhEhsVWRWaLzNhCXO40noAv0WEDt0dPcQSxDLMnILapTePC82ojVcPN2aWft7rV3qh+9aoPcah
I2saksnVgvpwmhNrn6wNn59ZFzViv6k5ctOjKkr7Vo2kR1eY64k7arV4/HtWE8UWc52lWVVv48a/
FXly81OeDiUb0UDmY86a0AmbMHid2zgvu9+AWYWUNMln2sHI8ZjmdwlpC1o6/9LGCEJIlD1EjVdd
/NqRxL5yyxHgIPn8AzOfaO0urglwWaKV1ovnMKrCPfuiQ+AHuuTUtNMgZnaxTtWV+32ltfDEOoFk
LNWJlTE4hDfq1hxtDqspUiASdmB54vKnF+yte12F7tisK+omnuK03vZZz0yk5UXFbIrqr4lXSXaz
v1houREMsN2mmBV26uIu4+qlQNWgVs1abVEar3X3ffbXmmzv+lO+xuJQb4uTZotDvCCFM23EmcJe
XhI/+lKRCGNPD5B/YbTM8kKSjr/pnXqrlkMCvQTulRABjo4m47u18Y9k0v9B/TmEt/R8UAz/z6bz
+6Rv/goG+f17/ujP+f8SjG0Qx9L/+raV/5dA2jNgfPiqMSYcwzU81bj7oztnKe00zTkgbnSoMJH9
v+6cA9UW37qP2tqx6N55/yz58S/dHMs2XVtBSLAtwXb7K7dWhBj2auQqm65InlP25w5No7jIAfpH
mROPYUJeALXwp7fo73pvONn/+ouJXxS+4QnV6xKe8xcmSSgWJx19Czt5jx7aM0BMOt4jF278btUy
XHm9ueXpWq/AFwMiUbyfokaVCim6frDbcjlEOv2dBA/qs6l3P77/R6w1N5S608tY0max1dTFSKyd
1O3mNUFEwVl+dC9DVBI6ab2pkJBTkjlu4HSRgxiq0q/SyfVdT04wNlhXHJBUcaj3EQqNY7IfZ897
blv3WtZT8+lFPB2cXem9NzP4zXrX2nYoazirVXcsE/JS2YO8xJ4VFEbuXDjyVvdeSzq3tIdkn8ic
YajT4+htZfccR/14tHo0wYMhPlDbRmvP4WQJ16zaFaTPw8yTw8oZ9PxQwoBYD0hSVrOY8dXAWEft
c2PlXfaZaa2NhkGPpxUBhj5WMV5TIPL6YSIDaksgyxcNlmjFjoWYx5aEqVWNv3q3l0Tex+Za0F/Y
ypp4CkmWi/TpyOp+bxSc5XplPrY5XUZsX1Y29Xco6Pq7JLOtgzQszhC4SHL0F1/IMK90UbygxkSz
y2nUnX0OH+eayU2Agf3Nz6fxynN9k+HA7sZ2u8u78D3PiIKOolC+l7DBEF/0y5UjRn1PWRObCJu6
zsMx5BRP1Ovzlc3Yunn2by5tUsgPvf5gatWxHrGeEEbmoofibI/Tp7xpyCdWOhnH+vxGpyA9ZAS9
NAbu80Ys6Tmdi+w8DUO8thOBHQuEBz2M/h6LrnWJfZjKox5aPyy/7UngbNOjE4t4z+yd99jIjZON
u+4kOfSRHOz4wTCsGBuvRI8XfJiJFNL68bNrOLUK6TTHdjK+pBhwjCW4TuP5VohoPWGnHGZIkUvf
Y5ajIsh93hTCpMqlZNtXaSBkv++S3H0juWlbTcjGXAO0M4FQdwx29SArSZ4uxnJQM7aGRphDWKOT
IeeNL2j0zR3xXDni3Xw9JzUwOQalAQFtN66xaefA40AyPXESzyugkgPUtNqZVtMidrRCkJ5Vd/hu
hiORxtHBkfwzEX5ZG8NjJ5l86qzp0tmcPaH+2vO57e+GEv2q3wogMH7lrqfOZl7nUQogsC82kNuw
GspfunTfJo7qKxJ8numhJlQ9nX4aIUuoyAFntn7LTaU0aAXBbkNEIh9iBcL5GYZrWVjdBrLSVx6y
zwQB1VpaWyJj520h9OEmfIFsVLCB66qZk0vMklVmbrUs/SFQ/Vy+HyYjmva0CJ8gNRjwunsdTsgw
75c4uxWGjUiEzv9wmsWkDJ8ryydJlFhLAuRLkDI9US6rATX1UYum8szgzsVdDCw6IZUD1k8zqE6d
HcSkLZxCFj3Qmalw8agar0p9lYp+JEaOtoAngtYlwrUCcRCkU5EFUyUt5J7+Ohu9u0wQckFPeZfH
LIOZvTXZoYm1+2n0Pb3e71Izba9mkzz4jUWvVT20ONFcEtWJ6cBFhaF+rRVZHERd3x9F2SFR5TZL
narZ9tFrV+IfdnMOwlFFdo4L1yEgb9DbFM790PNtk2mzZuRNewVFVK4tvXmfNTnDVLtMU7zJG/Oh
dGbBqhi3gQK/ZFcpu7vWQyE3LNqPprbeukHqGz8pYVRzwi0oD5PiO0uhOIif3VCvytQ6dSSTmXAX
zOFTtenRsdkvTSrK1UCgBXJfcbDnbo0act0vdIi9GZW8tHr8oQCKTUf/hdAQ6c2CeBTv8zMJo5xH
/PSZt6x1/y93Z7LcuBId0V9xeA8HCjMW3hCcSYmSKFJqbRCtloShMKMwfr0P2nb4hXfe+i0UHU/d
GkigUJU382RBOXTxUbbyI9fYEscGicUqqFJ/2zS86LluJmuOffwaWINFG/14afI5GOrapt63r6Xr
oa8xVCTcrJahsS+GXuhQ4sEpPgeIoT1BH+C1WjhVUch2fmJuhFFq5ZrOORW9eMqrKNAcU64pYf0y
9OEr1TaTGBgk0JoALzLZxrZkHat2bNcTxHQsdaMRU/utzYDZRspYGL2s7NmpdwNuyLCCnwmg4ztq
J49jXEnaltK7gBYCek605hc62qpKhvltLtHGOLO4FXVSuM+GNUnMQnMw5CoGOX5N126scIKz/Ljo
gWuDw6DfPznaWFx0YhrjsHRDM29ZJVF6xOjy5pPGA08RA+QUA9k8cAc0BnbfNs0YQ54N565kTR+H
mBaY/mDxtmBdG1ZtyKds98Obmm+lEEAPzpfSa8rXyWgcfbuvNnpXn4jVUJyZxDdfyE8C/Vcn1zlk
8R7qXcUONkn3vd0e7CKGicu76yXlCf8B/pzIfXaMwV2lmUcAKp4OSpmvDJYI80DKWXGIpmRm0nCT
47zKCbZyuUzveRm90ENxnp/BbBAcGtdmRuPR+CyGAq8g8208RBFApqljuzRkH6EoTpx+GFeV5DsO
DcfD2Ar3cBCfDH08dpYDN9NNwz3p1odlvFkm5auZhwfdSZcFxAnMyn1lUTdW1CasYWTdlTRwwRKR
WCGhSh6C1mbhTZI+uXulwj8dMw7U+rUz13TQzJx/RXmpYt1HMGpPczKzK0oOUaffq7IfNoSiaVxA
XG01bL8UGn2ZGe9sj3OdtyKHrTL/6HoKhUapqzZC9kTrW0nqQqayex+8c5QXfyQ65rqqrHOl5HHI
uecqsplm437Xdr733PyuA+Pr8NaoAcyn626b2tjjeXlqY+prEwCT51mtCMpsiTVkR2wPNMUM8c1y
089i0P6kKVdNk13xQszBoLAGG7R0TiVnToJmKxkRSndwus9CYC2wk2TtRM/ROH+WhvXHnbx0l7nF
j9IhHsEyNN1YewEVhHfc0U522N9bUf8g15Px18uLpah25Yysz8RqeoThcuqOTr5uJq/HNxUUPviV
oh73oYDWocbFzxlyOquKA0OKk8lZtVzM433QivQ9Uj41b/Fn7Tl/+EdYq1GL3Oo+mbze+LPlOg7T
+5+pWYhhMJe8gOGvpL+IHaiksDqNP3iLdKQc/dfU+6/KpuRMtP7JrHdwUA5hGr2QMgHwX0/nJlzu
4hE9JSMWjbl1zrpsNVrQIkIToiJ+uzVPDGO5E/ZaOb45FPr1Q1HstajaFRq3ng0qghlCDl0bizFl
l9mQHhK+66Y0/bNvyLe4aa6zrq/1yqayxVB/wMjhCYUPyhZHUQ+KaYkSqBe/TQ9nZk/2BhvtKsna
+D5yai8GZDwVE553zYVklAZ9MVIMejc01Ns5zp8ndPmDX+nvmg5JuwNzscL/LU4dKKWgs+LP1kUb
kzFXejawfCagsOxyAgBcvmdlgZRqd+/KaN/ZD3MuH56KuWnWdTT+GuZuUaaIrOf70Q//TMBGcQva
gAVG69Yblc8O1UG3ML74p+AVGTCHmE/zHzud06Au3HLTTJzjZ3bGY8ODQRVluM5A5uNMnzVIA812
aHV6n7Ue/grUkQVqcvD66oOtwtmRhbWOevjkNhJnalPsqj+YFQXwQ1d9REg7q4kcmG5Ul7DkJOMf
wOlIUdgbDpD0vhCOIud/Uk7r8IzoyCVE4hbHKYjVLxL0F6LeW9fp3xlzvI5ZcXQttpM6qWw9XRMP
x9CaC8ID0bdWzWqvmGtdB+0hnbyrbEd0SJcEJiBtfGP8PmGvoxdYX43XfQ/eZ02P43PR5Qe2P9k2
rR+jGX2XZvuDUTOrgX+nVi2P8lGzxMYrZgcLAPNz/GRbw5/nLZOwWxLrG8yskpOKYjW0560sXWhL
cbPT68kLaub2VliWO4RBfjliXb2blFgH60Negbwy+5fGDM+J4aCw9ApNRcsv1Dw3pyz3FkBSnm7N
Cdv0MohMAURIMNP7omG4gAVYqE1neyBok+iut25ydRqbljMuXIjRr2Cj/v4WNzUrBO36NcbGqrt0
vUBmIfU1rmVk0nhuURNi08XclhTlIINucIS4sHSJDvzVsxQktfUEzYD7hSR/9lk7qJUjDQoBBevH
QfETQNts15F61hGUSqqOyulHrysWs2xaxzUkgYxlKo5R/AdJrZXCga6wVnHJkdaIdJ5SffVJY1sf
lPZBlsjquksJX4HrckOsvrgOhkjJ0WbxR5RPz2QMyquTSEY71kFj/PRdLAJknqbGK40GRInKpDvP
hFPIviXMftJJBM4Yjvsa/A8qVfJLpJZ9avKEKY61HmKwmCZ8glULn2fFRmrajkNOGta2tvDg6kcX
3GJac3ZvyKJcOqF56HZgzJrBQ8ivnfHQ1UBNolwVe6PNPmddeuvKrstN3HwRKWdCKhNouJQ2ITcj
Ifo1J5mO8+8of4a0pHYCU2xqyXQhidL1KafnQdPWoyM/dRerZV2Bz1nmpwaDJ1fCf5ftE5OpAyfr
4zB1UAy6T+FPrzT84SGSvskGRAuiTjUHJZwd7Ce57qwBeRu1GvWQb90POFZhcrZu165NkjG1yXWI
dlxvSsu/MadXWFUgsvRsWUHtcszwVFD3xbDiqzjbvx+qOLloneMfqmVPnlrNLzBaO+yR8zEna+nG
Av8tNtG8VY9OWn+NcMNWIUMjkKELo3SKzn4Y7ghvAtOB67TGC6TwklePjZ1mp0hPw6NqzA6LsCv2
1OWxtnFmDqzaNZ/buZGY7mVL70NO8g4M+WGiZpQxM4wGtlW7NJ+OtVtV8Pc0GhzYtCGgZ7cxWQCu
+fTZW5BANMX1IbqmBWbBdnKGeL8j+QXVhEQoFCUtUJZJtx293Fs/xPNfGu7BHDWG6qZi0BZSzoD6
s26NUZ1ApKiTDkSLB6EwIXSl1FW6j6VBN040agkV1N7vjuQqQq136DI4n6o2d+ZGizKq5GrwPGnn
3LDf+EEY6wBpzWHDM+azCymW032HxN5yb3bYy8JUqQ3f9C0nE7weSoYtos1/L/UWqzbKrl3L1sGd
jRe6EQsIKTI9FK2nbRT2ZHbvdUMvOaNyPD5aSQuI7XiBiYdb1hl9ssX40Yw0bohuG1nLDKWTn6yK
t9FwLmOtNiYlmnSWeY9/L1tCCpWrKFIAbbSkj/bILo+c7YiedU3K1BG+rW1hvfY5k1BI3pGtHeat
6IeU851LoLSnCLHr40+uxBTaHA6EUdEmlRv2Y1WsMaUQP/XaPphQqAi50IWp/+cPZAmrW1UEmH2z
W2XYVOj6QtELc/Mpziexc0po4BSbvvejfo2YVNHw55HxIujDXPJH99GVXI5b1YRzaXLCdgPujMXG
Wm6KlEFL/o7h4plcHq0BkJayD0MzzHOGw28loChtMIiRL1sKnGwUH8r1zDVuVLFJSJgpAHjbhEP3
AWWDeR9nCjhQhvdL2gSYbY3pR0z2TBuH5hWb6naGCkgZlMhZsjkrjx2xp3AaqveiRxZKiWhxcfFZ
UiE1fhrtnEcxDzM1jisqTaqxvmYJweUqinMIZm6zZTz+5jSWt2f1jMGnG4LXQlpbL/EIlFlGu/I5
pign9F46tpYvU8qgqlpoPKji29TpnN3/d1XcQTT+h+S7/q1+/8t3oRI1Pf7Ov//9X88lx7b/RQ7B
oLr8o/+SxR3/33zLE7rl2Z4JhvWf5BBKsw1UYd3XTRMLqkCA/29hXF96j3xP5z+B9mIKHKr/o417
/4bGvnzOgZxq2bbu/V9grLbx1wP6T++qDSKWn06g27P/cnRcsv90Yg5WCV1fEsWkAlLfU8i0GbzU
+FPMtDSUTWo/U4rcHWa7xQgjXePG6fT29284rvkWRXha/dr3z17TTLt6sOY93J7hSmsy+566rv/k
yfhcpUV+hx0Q76xE5AcY2vMLEhpZD6ISht0V51jh6/KdPNmZRlE8wPRYT72VndOsKu5sZWo6YOs0
6n7XOXQLVfsNUPaSH2lEzA4jqh20etsKPAMCvQSIuVZAwcrRwwf821RS/vPD3/9naEsULw+yoe+3
GNyHZxtP+XPMtCggSLRNsc29FoQEnbZ8kza1rbKjZsGqpvakj1Kd7LQlz9eRIBlqZO488q/Y/fvV
5AhzE1s0UWuR7r17ZZStLSnEsWkt993ZxeYP2VriQLxQR5+TgIF98/T3wxwP//WnJCGyQ+Gb+eJN
+YZQzsRR9r0EcY6NAYp3P3jeF3mzG7kn+yPP4x0Uk3ol6pmqbku5rzZBwk1LymjLEuC+OrUEOlfy
ZCgryTy+9ronv2WqG8noVpqEL5vmIYsocIs0KmjDEA3cGKJrLY+uBxjGMGR0TXvvRUmR7Z2km069
J6dTFFZ8279//J8PUEFbORzFEE9Ho4Qw+fdDUTg+3o5sD1I7f+qLGfGBVu9PMY8PfVfV9xE48W7o
Uiofjdi6hWX29PcvALLWV00CiTSP9OGUZ/mHC5wrmEFX7eGKdb86/DUeBPk+6ssDdH5xTTr7aJnP
mGnHCwWSzlEvGAFEHMWpV9Ueplmo21SxBxtaOZ1np1S3qHCZA+tOcXIbN0HuG7PAmz5wnei/Wx1X
pa9FKESAIPyZsm83raNDMSEumYl9qvW2IU0/r+hT3urlNFziZnCurtYvvq+w37U6NLaus3nkA7fC
geh/wUgkeDQb4tXNldjSA/3uRxg7Zo/KFQxHlCaiwuU8KdidTtfJjg5VQ62HnTgN8HTdpBGnrDat
Q3eDTBiDOHG5zpqN7SFDJy4jWwrIsFhK2zugzpE5iRPkplnsxzQiauwX41bj+VU65L7GUL17WLBW
pc6DV824ULUm2Tue/SVx0FrRg+eGf7BG06Ckd1eGzt9tic6pGxER5uZkt2a8biHVbZRd06kLvyBm
/z81vr/pe6nTSIhsUM3QG0ZS9YlOqBBD0Sr2hlOt7BADCL4Vsh37WUqAMdxHWLO3NlYmLKa/oCtv
jc7/jHI2kgkTrLbXBD2T2bCKazDPYVKdBk8POLJewSZ2q5gSoRUFQO+85/CUuzggTVbtWqWvZatn
DKvxw/Km4M9wHJfQLnOJwa2CeHB+N3KEFOsIVBjqvigM1s2WzgrXOAOqbA+9H+/amvbYOQVB51RL
rn1gQ7BsWDEdumDexnM1FUdDjdjjsB2v4hKBx0ywxhkSPiZgSjUKSG6JRH4Fx6Y86wfvmyD1uskt
Wl168ejlAzMBDcaetfz9uumOE5w9R8YcBIb+Q1jJU28A6nOSm8pGuSJ2h4GoTK0NuBesUgwlV4JO
g0DUVop1p6OCiK76wLbEtTImkCcUiJgZzAF89AsKUe37pvB2WNxhT/cnQQkZPkDOD6BV4ib5MSsk
4LRAG0ozCoCMGma1J3vkYsMnlTqmm6k0X034qru4ZKRpNQRja31gTx2/TCD+5YzpDFBOQJeNvidO
W0CMYgmubHGPDfE2NhCCccJR4+CIs5oQN2mife90uPm+N3MGg0zFF2KFysJbM2Ces3JciHN0zmfw
0RoY67XQh9fOieiTaDP8rJUKslGEgcM5LcgaYotd8jZWBB9hWjwg7Zzmodh15Hu5K4FO9naCbIb8
wx2NsKnYRqYK8141Nwv1fnhWfb4XCKRsRedD55PeCNszXUUuWsg3qlxGPjW/jVW9dkX2aVMHuoLj
djHy6K0zmHxZ+ChXnQUQFyvd19qvUgY8mCmMdCzWjRd6pH811LyeCQoh8E3uDgk74TdKnk4Npx5Q
h+9Glbw2KREoSvcOIk5fhw7SbsEicestL9vYObF1DqwwlaDKhnwvYuV0clnUDHPDybGiTIbTUOxb
N9B/5HJpKKuiHL6FrR6puSXaICxcoMSBTVe9l85r24efuey6fWMiETE5HYbponK6fOJ2bTBRmWKx
YcA2WxnVInrPeDk8TG69MkLqIkYMIkzNKA6g+5fjldRXlt3uDVMNnE6SbpPYy/iynrZd6TPb8swv
3eow5tbjpRwMeqKZo6x8DdMra/WXtFu0Y686mRlcxsZRj9UMcAJgz/skS4feLeMpB+wYJN5CiS3U
A2VhPmjWmXz5gVT6zuCkuZUV2b6+98jrsxiuSbCcaV2jY9mpOMRp7hXXKuhy/7li1/GI8NkGuvOO
xv0dFmN4tHBBr4eitIJWIgFKcBmrRkR0cUGqDGJfHUkr894lAACLV8coU1L9GHVdX7sQDOOARHCO
155e3nh+DjPg5Kb23Hfuu5kOkLwoC4EKuy68Cts9kgX19DIoXcg0aETc2/EaiYLuZPMoB0hFYugg
zZBiw1mRrkQJDJo1fDUrxKEsMg70CV/HMbllesYEs3jGkXSNOvfOV7TWFMetrdH3g9opJGJ0nh/G
ERW1S+fXJteu0FGio9iWYUaEVKkG6QQgxFDiKqs5WzZYe9pKoX6pJpjqjAwlOX6NgTKVXWPq//iR
/FAcviSSDOsBT3B5sSseVL4KX1UXkczFmIthmrtwgLbjo9Vis7Kr7Fxr+bkyp1UzsZJ6qnWWY9e2
kemjXabllqQxO0f3wMD9gVDGfpxOc2aS8negJBPq21c9rJfU+tGb5U3K7H5fFxmXu4OJLa6r3WKb
JMx5wItYBbBUrdo015Nf/zQ+hikx1J8iHj+dGrOWjoru6vGvsR3fuNMdOHSLPa2jGxiufbzhy+0d
N3tlRihInOsn3dX7HewLb8d4IOnpx1ItvjMf2Ym8Pet3s9bC4Urd1WaW6MLhbzVGdPYx1904bfxK
MoDcdRl5qx4WXQzjEUZ0+3vC+sD29of2FHFovY1qX0uUCR7ufzzkJq/pXtOkGnlKAmgxx6NhtO0W
6shHPxr8gglyTFo1OSgotQn1+IsNJAB0g2aY3rlR5odI+Ltjf7oiVk4lSMsGV07lDJCDl615i+wE
5a3iqQ2yOyODfswm7xKH9Sebm33jNntsQYAw83Ll+PQf96E61jYwVtupdqh2e1klH1wt+qGAg8tt
bRJhp0FslsZ1uVBIkDyxoaO2M86IO+fO9yjW7tTfhohJEdM85BoIRvm+kmG40jv3sR7qdtPJ7BUB
C3MBJASKKen2Sw3rIZFq32oDlkr+x1iNW47iQbVEA7hQAUllYM2rAuS7QpYwh91Iy+JK0Tm0GmX4
Hc5nU1EPpdv2ilTcAXtjeuD3cv2HYdl4pEuWb/jJhcBd76XRasrMsxaJPaHFEngSfXs08ihrhqyH
SlI31cvkq/3Uxoflk0nvbRvtljAIB/+VX/XY/TEZ2sma6h5vxO6AC2heAk8ltl8UsHbaNbSOrywa
zCwejj5b3toPgeBAdy3gYHRG/637NBBiG37CQ4Cpx3pKI7SkDpUkrUCDF9m0jQwS5soSD8zEcwx8
0Yu03u3I2FK2c82zkEFP5+Fw5hxHCOJWoGj4o3xnqkhdbSx3+QiQw2iYE87991zN77liQF63kbdj
l3ciUxsUUa0FkMJoBTBODLogqPf5hze2RzdeML1hdYBTCcXXr9npzCIwKvfumdhGWMO/kzF8TCft
c1my5rw5yqza5SkN3Mz4r2aEp2g5tcw9P0anfacKBICjP6uiYHegGSSYHTYPhb9Vhvc4uI63q215
c4YBKaT88lqSC9ZgcBkzCB6n/g/z0Y3RjRduuEcDnydmoVXYCGh1OYxVr3rC48uJKsofaY0KLMHO
K49nKjdj/Y+5bIQ9gz0KMq45/UlHC3CF3V3J8R3shMien/JApnkOloGPKu6b2TbzLNbPNzHPcm90
3mvf2UEjfQo8lq2l1j8V4fgYjym7fEXpXszTwNVAnGRR+jIkwxaK4K7tnlSIC3sC0p1nIxH3KMqC
IvygEO3Dwke/qirT4nUldwTjJpia7h4KFoou3wy2INNnfWGJoN+75WnPTMSiTIyBWNr88fXpXcaS
a8QJr8t1Yi0UCeD+KOckvY1UJ8Li1dtKmBcsakFcLtSQLum31FlgIh2wd8kBC0maSc4ohUbnitOA
L9ssNwguEdKnlniGmMlN2WbU0iVcT+HX3DNoyzAYrJBt3dqNVhaRjKXQKxnwjFs7s7Z3voTlAuHs
GjYeXaoMrbopMBIPn6k8x9nEmumAqgtDay3VSAtis2ARWJOFFeNicIt94prXtPNPWt5scI28FobB
mKk82GQscBjh1SN3GusafM0ONpAobyJfAGEu9iIgHMWEcMm9L4DXlzSbqwNGgID+NMax7pXO3Qd/
ci+sKhs7RAN1RqxAAo8C9e7gWbjJ+gyLQzI/mWZcBwoGKGPA5GZnxsbsMeXQUVvO7TG2BdvLscFx
VxwEw2l3zk8iKx6Tibl5K5jwJwKyj2Q/lRbtblk8hZG//X0RG50QWVnO57miPCccTtXArrcosevK
kaNtuPciIBV4zDn5PofpcKXEkODIuMVmzRcmArouY76NIz8Kv/zgxd8rA0hAyQA8LO08CKPwj5HJ
o2cxtvYyPGNht0Uie4hY6RzfH3eUkrb0CtMv8VGV+s2XxVPuqjNQ0GAo6y8HBmuEka51/2guBb7m
Yx1Kwh95hXLZHCuQZQR+dAY2kf6Us99b3hHgOhcyEjxWeTiYCWgCqCv49zu1XaRnpx3uRAK+uO0O
rhZv6B65+/n0jYLuI3zASszsB0Z7v9CyueT67B6lacdAJ3ycyQgg8f+Cc12dzVK/lJ5/SaeJnaI0
z52Zv1TZeEctZ6SCI5COZAwabagRbPGfyDR7G60QR+LOe5/i2678mdLp4nIcJNjIM4WDC/fJGEgT
tZVqj7OxPKycpCyCHoMFVq5rKdVnASQcAHnG+TK7oEJt5kzcbO7fNVtaYI0+rWnOX2ih3GMErIPB
ZJGeZ/e32bEtNIwPAeyddtrh3fVoE8mt/iNpFAWjzpmj4JsoxHtaf1ua5oBamCEJ5khUTQ0Bmxrf
AFW7RcgQpfQvkwqXylIviCfm+eAtuBuhtmwYT6HOJ+5TIg4RnesHLxn4JaBRMpco5+lbH+udbWRf
3KP4jbgtpGWhLYT2c1d0zIW0aKdgoTjs6JJhOvktuk3krMEtvZJfXOvG0Wbkqxs6u1vy0HP14w7p
DeHQZvyHAyUbR2+VK+27t7TnulBUQZmSdd9ZW1X52zbmY0J4R4r4g1mrtQGu1uYfk8AJXjL6nKoL
aYplbMTYaayoZXC2lca+q22nU2qLEitquHZCMFfF7N8JM9HClqAuuLhavawNkvcxEjyas/gA55hI
s/EUq+grd6PDZPJOmpBrdJlepmHmTDyS2+ug8IUFx2yHBjUZf1qpfahGG+KeLhe/V3Hqhiyl5V1b
Kw9mm19/qHAxMMDV6vV3lWLrgbB2R+2g4lqyLBg9MT3le+1mcB4No38s0lKuw4ENPTOjQWf6RTB4
qHhTJzBfrlvfmrpvDj0rh6OTlcXvY4lhAI3KJMZ2jbvmjRHmsNBnligE21rn1mvl1o90rtIJyqTQ
u3PDFiEjNLhCCnpzsNuRkk23Q5FeEhfIsW/u8rJWa0v9uCm3sqA2YNTth76ynnJnESMifqoi8x4i
M3sdpvipcGK2gCExjWSbmt2vODpbfkI5wtxfCh65WQ6O2I8+e+m8KlPcZ5kfR2ZdtuoY8zT8ydMU
bOfWfEzdm+knxklNnh240A+B9S5IkbrcOhJaTs1kJxPJsBldPchoCZXyhDtzA3M+JpnoNQRIazSO
ZsJx4hVQOSvOV77RqA0nxZfI5fUhfwc8lPDXjEGD084+dhLYbR0HkZmIuiRcygl7dIqDqmdqDT7y
Vkwb21dXYavN1MvN3HMW7l28gJNz9+30YJC22sTz8AF/rDxJRRCvfY84D/NQ2kS98UL96rObL8/I
2XJZEG9mkf/qSutqdqR/4uTOfqBkFt/dcy4Whu7XKksuyqHoOdHPoctkmxdSt8xzYbXvdk8WFmjW
zqi/Msd4X3YwTaI6MIh9u7Xs/q0gahour7GVYk3UcZJj37g7Q/xRmVg1++pU2TP2eTgvXarOVT+8
gX/mzfaY/jaVvZd29NuzH5wkZVFBiHZF8Vky4/JibdrWKEFJhUzF+W+nWe4FtY9juF/j6hJMDsq1
0Dh+2k15GsTnXMlXmT3krv7BPPuig1khk6W1u17puzREg07jtR9VGTaz7GqWw0X04ZVAjhu4NpF0
uHObflhGt7RJNDla+UYZ2kOjxj9umne77KPpIojb4sWW/bDDH7kKZ0Rqh3B+0qkvvZzvzMOePEc9
UVf14fWKjmKO3uArNhNGIFo4p30o3zRaQfG9HpyovhUZKZxRaA+8vezfcK7o6IQ7bQAMRDfUKgOW
zpRQlTwTypXw6k+0x6Np63fkVzx+gnejaCFKqDafgw9/mCiWkNOv0tWcbViml1RgyxG+9YaWUQTx
gvZk2rSplq5XiT5QIJTU2VWybyG4Rz4JjOPIt9JSFBkbHAjaaP/EnpXHpXgPB5hQzLbQlrCntnWx
LWxro3lk64X9QDvYjazzjIaU3DRC1MyQaflJ0DapyGacOW81SD8BTVz4eZHKPE0+dVH61SLvBE7a
QPr0r6Oh7F1EORfu6+5Rx6tP3xCGj4sGIXFFT+gt8cIXp9WMk44wSQg1XvMqPcaIj1UNbdjXHv2J
vZhruP6RqS6N0vcOf6VFQeuqZpKGeyk/05FnBkVZo3TwdxH0GKMwAWFbNh2aWbyOSfGcxdSIJ26I
jNUBcC2m7lzW2xB4x2F54qSUr8ROcTfN2dhb+uL78rTHqMQmbd19hduDHOhrTk5/pefNR80JNp1U
ffBVv8sG483V1cUx7UfL45gWt5N5SnuCFKHMQmR9CfVIaocc69RMJ1KnPmTVQRF2uCljRUv05JVd
4Krxt0c3WCT9KrBUfXbAlfHoxaIgwEsYIY4rjFcc22XPWtRq/Ucz4ww0W+3gj1PQA6NnljFxZsvX
RtJg/Bvfp5q9qD5P90HshO5Dyawxe6q6f6I1j+0BZ0VUgf2AZtfRPBLYhk6la72nTJHJ9bIsC0hV
jXFOkFLTAldROBV7sxyPjpZs28a+LgBehonrhKl2AJOpCfiBIHGlXJVOkmxzx7+RAX5gGvMyyNeB
9NdyiO497a1Xfba2l+dRBWURBR4spBOlWHXM0yBpREraC/tUnl1vFDiNewbehwIJihthnVny0sbm
nbWdgxiZtA4endslh1aL0Wvbs6kl9NhSOtY57r02NKYcINLHudstV++kdZRCMWspLIYGlTlcAIZC
Y0xqbGHj2svmXVFYR4IEM4sM7WHNYlUr+q/Yh8blV9izW0c74lzfGAJ7G2N67LcsdXiGu+Pg0gpo
LLljJPfCV9z9MZbfZDJ+cZd+z2kNG8vKjtiKy0Cbk28/pxQ9MhsN9Y8hYln8acDkrmds9lVHJZNG
doZBgplxHdY3px7u3dKN7oO9wDrAmIXh28AGvblR9NlwQGCykoAB2uTG76yOnsyWXKGTavAM8m6f
63hy9WptZGIVV79ha5w1r7n4/nyRpY+FzpnwOEUJQwe4ABsUx3voVidHZDfiApciREYoB4J7OF2i
SWxiIW+uNT80CbuGvAc3nIuN5uf7yOEpPdFMi1MLw2YvL/RfAUrhp47T4VbJ7kRjwZNB42bFLpje
CHJ/rrGhDuVNps0ZXQ3b7Xyb0fQ40DHIwQx8dGr8nkbsPYZYBvu52+OEfGSy9+XbZMeZd0cBTY57
qDHZvp5zHEvPrlfusZTudLc6dAmhnngM38piQXBrlB2JlZlnMIFb9ZY1Hi4J5jLgyuZLwXZvJWR2
kIATUCGSn75RH61F1VhoJrRmjXikdI29NQGJNqzJYWbOtSP50vrxQ0RbVUCD9zZ33cfYlReR9VuH
CE+PU2BlZtWxokNqEhpFxJT8CVmRBCUXqrG3bCYOKErwpurmw1y4BJbKWIOaTMjEA8iTJnuOQGdH
LQVj4GTdqF9zyfmByVq2hRm78yCPYuo9hSOUCCqy7dB9wjD2K2UrR4EXnmsjfp4ypvdaCDsDY/IY
6qveaqt1MTlPuix/GTMJ/hqINvbysiUaNOc4sHilYl98ZoWnUcW86IQcV7eeHr9YmV7sxFhm2x5x
OoPDuicQtq3m7ph9caO95DpXSOP6uKPC9Ib+oh+M9MtLiKw6rc17nGNCLHkXIfJGh7iK4Cp1bGtl
9m5q1O64HkmcZEjFXuhiK+jkWzHIGlbdX0px/zOClVqTLMiApv6KIaieIRWl/djvhySDHNEGZBqB
IMPxiXmOpfYMzldEaNgu2oE9Z9U2tEcKRbjCEtMWW62fTxD+G1Z5oMnEBRinN0OOtjLwzM1KkeCY
tppATMa71RfYjTjfjsbydFPxdk6Fj1Zust7guwnY24vU3NOscquG4hhNRyhAHf2hVZDp7bTX8NlS
cMFzu3KbcJ1oiEeatx2WnG5tgbSLh4IV7E+sDPE0Tc5rpDghygmLRVfy2tjG3h+Gh+Y/SDqv5sSV
NYr+IlVJrfwKiGTAYJxfVE5HObVi69ffpbkvrvE5Ux4MkvoLe6/NFVNq5gf0p2vqoNXKTfs3idjh
5RKjnou+SGn5t4N7KMgb1910+sGuHny8cExtMh+QofogQvBVH5sNCfQ8AduYqUronsVokCBHhyjA
PuXo3RFbxBBYxoGgsAWaxfZmO4ElTjpKruQXtu+O1pKbJAIOW5ve1iQEYQWak3hrL/ucvAUcTXpt
VBXNKU/LQ17L57hxd0jG/cJAmUKiHu/j2kksRG+x9qfbORunpaamyF+Tvv7JvuuUG8z0PJtzGUoi
tpmEHeBgwJU1WUAUnfk9QUA4Tsg7ZplsQyN8iVpVE4I3PiiHNVNd07Lp6AVmcr7/zawHwS6V8VXQ
i+wFbnlEn8B3ledBYi3T+KpkfW16Xb/r/tifOMF05FQMli1zzjhyY3WuKy2oTSxmBf04pAtd++jm
vuIWzcszggPvyWviZ4qERVFqxY9yDu2NZQliLdtBvGQ6Ogax8eIEi36SDadCVDupCNjE38oDNMZj
ACCn8Ym4nW1XP46vtu33H3LU6kNWRJI4WGaoZlV8mmV/dn3VPGcisx4gQkQbf3TyT5jW326E1FSW
U3sA5Cwvcc8JBNzZ+6AvIi6vt8R5YB23m3RWxqFjv+taPH6OJAVBpNHK0+wmzYMjhhSVXYmycqg+
jSIfNl5nEItrV/VL6OuHDkpJSkTna6dyFeQDL1HlMSwT3sUCMJFXmcmnC3Vmxw6l2/17JzP90xLx
9G54Xnoo9EKtk9E7NhgFP4pcPEydMz5nhak9FDozHnca69fIbgI7gZLRjvV8AZPOihd1J5766YJm
yQjQR0Cg0j4kVpVN14Q3VTPj83HWrdR08NSNtFh/42LlWhmpzoBeY91FshwzFuNm6cmmGB+dnH28
nSHrhf20zq3kvW+ddD+RAM/kBSesP67mCcQaMFq2CvFTq6bmyICPgWID+BeAxwAteI1L019jSXj3
JR0hqNdGAmVD+cz6efqkljpIJAUpt0ca2g0+fhq9GUFVbL4o3xw4ZY1bSjiPTVF1DMv5wmheU/Ch
Bh7zDVuPpgGPZfJiOmsvNY+lWcE+IOaKX6Hf5KYxkQzEt7znBPQig7HCWF19kYoN9vtDoy2WT+dr
SJ07xZnDk4z/kCVzTmayTQx9OBwaeiL6uL4N0FTg7StlYE4/U0L+x2IIhiI3X+eWEnQJkkUpkKVe
uGdU+d5iIz6SdnI1+iLiVRiPHjzC7eCiUiFflHO0uZZNLDhFsprJbLJalqRdom9z/S0NeVbXHGkx
k39RxEfL16kiWHEyjMwNTG6Zc/Mdp9j65lNaSXRBvNMGpk5MaYnGpyIkvB0bmDRkxv9sRkLkixfr
phl/yfpZVRhmcTki5IlMBrdObQeuxuFe1xmaWqyRo6eYcYiRAYNfWBuns1eSOFuyh7J04xGRgcWT
+aRUFChMsfAJQjIcI9bU7HdopqY+yLxOre2aIWVCBWqU6V6U3045Dcck7SfyDQb2CuA0UNCcoctc
2PuxLTf/eic09nMJmIOuMU8MtXV6c2+WQMJaqo1iwqpQ6wINrV6tK2xndXGr2sbaiN4Wu4ZmcwUC
pWIxruUl+hwU0qBsWjLCui1SJ3wu2PtIHgSwlfwyc8XxOxC0aFfykKXEsjp5gXSoTV8ZlryHjbpC
aGLRzR3cjc+Epq0FgGKtW7QS5b7wcNeVTkKGWBk4xqurVX/zjGDd7Potv1sVYhpF+XsWclIbRjOe
Qj+D7RNTjo+oqvuWg2LnZ7i3pM3Ng3EqW+N5IMl8hRrolfQKOFc3gGPggIfmwIGFXoIJfxP9h4z6
x0t4J8XQ/mTdeCX+MIioowOH9ENG4JycDNIE6qHY1WlYIyaqoR498aqawVpN9vxsdrih3JEkdLMJ
D0Xb7kuf9hGHIxV34p0zOtAqE3CNqXS4+/9KBt0m41m2QRcYgs85u192VTVBPSaKdnTcT7WFWlh1
pL3wyL1rrf+GWmkTd465GkVGEkSKwaqT8QUKDEaoBWlB1Vi06Us2eHKVl748yPogJru6MFuzshDe
zuQQN08F58UtebnG3pLtb2mldzvm8xsik6FDnYI9Gk7DvA/N39HVo1XZ6/5e6+1biO57xcSMoz3/
GEi0XLfYkVYlj4paGACk+i1MToAb2eBidvxvxGY1dVLHM5Gi+cnlg0WIBU8G2qJB+j/9AENgyo1N
4rm/pk/6RBtiOmF5DQsAqDzGDuQIJve0l7ttUIUZLViusQ5Lo10qws8ZSJz91ZrNQ40IYhXnqIpg
pSVTHF+08oBhOgyqhHxi9rf+Kuwkz6bGXiOpAd4l6lcYE69FL3a9Gf0x7np19OnOJBXw/WyckKKf
eN7PPNobYqjM/Ecw58wZpq9aqbOM/E8JkylaSNQOa63ajFGdD+Vvx3zFtsn47IiCahPiK/vu7rlE
otkmIxQIDY+OTWNlns0eFwsRZWxrK48lBBISG/ehQkq0zuQHrB+5w8r/HPr+cRrDd+WZtxFNoD0v
oXc4dkTPBZi2b9BQ80OKm4KdLO1jW5LtG4BmZQLD6mgvwdppWsQerv4Z8M+GA65lGa/bBeHudctZ
5eOm7Ms/ZH48Eaz5niqz2WZCfzAnfDmurakNirUP6PvrWRbv8RSxZLHnH2vosVfTWkeO++V+9inP
0H5JcrD8Hy++FA77ST6fccX10LwDXUw2teLhpDf7QvMJrPQZMwwTpfRQoehj8eoChxzH7Fy2XcAW
C0o6fo313OMSYIXF6Dnc6ON5aiZ8FGAy1lOma0BpDUBgI39bjkg35Fx+tsM5a/T/NGv6IIveK6sj
/+sYA+wUtpyB32GlTcfplkBYWqnoE7YTyoeg9yT/Rl1BF6qyu2XU7p6Q6XfOsDPFzj5Ny3EtB1wQ
CxlNmF9jpEkSvdx65dUoR/wyT9YpsaW1iUgwDZFdMnaGUqTkoXXRebhEmycDeDUP7scYY+9FJNAk
+TtiCAMt838oP2fQG86zxuvSUflWjCnXCJX2DGv/GM57tglAkb+2z8y7VpFtZHepfZ6LDhgiYUpl
D/17VkgYKn9TIlDuS/JhynFrxe7NxDsD2hejdSrzPXa5dDfa3b0kVAwb0bilu9oUZE2tVbZkjU0s
H23ff3HN8q2tJcC3oefkNFEWkcdLE8hYiAIxwLL0ksXTE/g/HEfR2hyLHV12x4r/vYSrAyGIw9QL
5SkT5p/RodhJqn5VGSY3AMknK6mNCBIO0pGHhMz3bih2ns5OuI3HjR46pN0OVHUYEQ96Vx4oRlCy
XIkiayHhV49wjF+zHj1XEl16B9vY9KVc/XVIWm9FuWBfJMpse3DnR8z4r+Fcfumu/M4ED3gc8hrx
TwSRjzjg/cewUKRjevrKz6YL7+7e6fp7YpDr18VQfOmZTQsjdL519PzHl1tbTx7aPkeaa/CupK7G
QLt+rOLS2eRFGW7GGUr5JMFxSbxN67ZlbN8epjD/dPtlJdPuI9KeJqc9JGqCblLHL4Brb5Q0OIKL
R0e++2lNgB8R4IERjfTeBlAaI8H+Fwbd3B4k4xfLw48z1zS4KD06RBm7ovRuiQ3QqmiPjUGMkBOh
wSQO7qP3EM3X3/RiV4BLVjAXfNHJL6qZxqZVPnwCw2KgjJ8GlNzWzUuCwCCAlWMSSOxpu8LLtY0W
IY+jnHmVDQeHL++jg84kZaXHSZutDav8NSrvXvrMF5VVbRQ1FBmbdFsg1XIieyJ0nXVnvSL1e3GX
eUzZih8DmazIk9+WEqCDIGp66eMkzF3lFBTJCDxZLZ9Ekd+rnkWUFx9sM7o5JhIrXXDU42TGu6hd
AIAQ9p6KXajcnWNQgvoqRr6Zz4HrPWggT/RBvHsFf2uwrkj73BXZiodBgKZEZ7rpCjSpYvyGWnWv
GFCMpC6t/Zw73xz8n2giwmCIqFe4OsjSWSlquVYLAw2QFgQ2m0WWIMUxdH78qnjM4JVuPIWAw6ru
tTVw1tfETzfoTKobOQ+QOwW11lKmQCJheB5Ri7h2+mgRcCV6VD614XHD2y+6L69FNx+E8lGka9XB
j+HPSmA8/0Jcu3eZFlSVHtiSECbBsC3FzNmEw2PN1uw6jPARMscaN3GRwKYLtf08ig3ZQ9ve4i1d
sL/jwoGcnVOUarcxKRF0YJuII/diRrDZVFERB9JvRyQfpmCv4Dra+5zfXJW/NgkaI7xxzBod/BUp
peBoXW39KPT//Hk6sEPlBguvmUtFrI8uNXn+1Gjttm3RQjl4N8cRaY3JeFKP6SdL2MZBIXGnPw6k
12AEpd8eow6a3Wz+EZ+FEo4gpTYU0D5RfFSGsTGH6tc38k/fMP6MVY/khsMjfcxRQY+xCemLEfba
1FxY1/jDMRecSi37jpgmomkYucBWi1Jn1LLu0JEeG6JWwB+vTC6iwfrPjfwWoot8h5n8NhlwqfP+
3lpcurIyQaj/58zMLWW+6dhmJYtbMwkp3SvR8sBNfrM6vhDRwXnfPMUSvUFF1JuTU/2zaSY/1D3V
DJ1Z0zBP0VAG8CPjwS0QcMhPQL924ISEzMQ58KIMTdzg1WjQ/faI2PE3Gdi+axHqKM3ULl46rQX8
VEt0Z1E+I9Vm0WGoTwSH8LZxvsaVta2kW6xH/9FUerIdY+2WpPkniNuXwuU6h2ezCj3xKmJ35Gea
fyaQ4tWM/4U86x99LOaV1VNlwDfI1pGMkIVqOHI6DJGkTH/Z1XtsJk8lIKTaaxj3TdFugrJsgBFd
F6BKqpYX3GXzm4bKetcTRqvr+YdDfRNlUNybFygMWcDChs5sEjeMEO6OILh3z3mJte5NF7hDB1QV
my6O9oIPY2fnPJCmLxHbL4D7/v3OUmhfoRM/Eu7mRTwLAeaE696oX6ZUnYfcQdGZEgQV61eZ0GKx
ysTQvpA5RzodC3Qh20Nrir4tCWYitOwDe7o7Jo8T+PB3Z+5OvesoJsdUHui0QsCAPvklO2nzAlib
bWU9/Oj1abltiX5yN4UVQcoy25+FelmwzOBOX/s8haJGPTSp/Z5qxLE2HBVEYUC9Zvk3/tghp2DG
nJ5JhXYcFFGVvm3eLBQJtmpYBlVAypcd/jDCXXV7PVCLf2BwFfhnq3ocB267Ee28Y7XuCueYFUQ5
5sasQMCj36VDlCw8vGxlNcaw8Z3/euoCisx977JgsEjxA5LHm50wEVSDc5Sifsgn5gADg7B07s5a
mP1gJW+2RoNf1oP3NNARB1u7Mk6p5EiKkxKGyKhWmb2J3P7dZzrCuI7pPmr6ZGRLCuYE7Tm7Dvpg
Vju4j6WFLqky8/9s5X8iAS5WM2tlOhEKWwzkwbCgBnkou93N79GBDQUB7X04bNVUfuDieca8wjOL
+cVoaFc0GMdGLLqXAlcXGKLXpaRqJWRP5OZaAGZJBVPG5kVbopHUuCkUj2SB50dLSZWMeHuEWfym
1oL/Hn6SZAbuSzvXCtyY5bIdGT0+RpdQ+TBBmmxxohQj2CnCe5yigzLJWIH0rxWLYFRLIzNpTHMb
IwST09rC2ormnPv1s4XXjGaioGZW7Xb5PRxdHpZdeNeBjCgZ0dAp/5DY8KIG/n07ah/Qd5+tuDra
tv0XcmU0DrNkx8EMJUPUVVp3Yqm+7OaqRR7D/osQ3nAkni91dmCW57Vh1o/Ys5EgNzeytg5DZP8Q
0XKwNGs3Fcm7D5C9cjQWzNCr0gVDwJWhwojMZRQNrteZxzpkK7q0eOlw9CQSMEszQ4rAlKvH1VSg
WuvsL8P2MPrMSuGdRjwgbktoTQ1pUaf6TRIRcsyzL9IRtw7Gd++qL4vkik2nmmOsxUMgJSuPGZnY
qnC1t9C14HgYr33NVL7rGNLVFvti6kIxHNK5H08Kx/5s4Gbodda9lbRuNAEvyh0IuGRzj3gpeekh
9CI6BESjz4RfRlwHfQl1KMvFfz6pMAQC4xUpuq1nW6iaL3CpmJaKIXpgdX7NZXo1oXT7VR8SfiSu
YVFfXat7j2oUmWAMcoN0XsRGOfILbUoeeTkM7qcHvXbeOi09LOOApOCI71tErw6yYwLI3lVZ7FTl
xduoa1tqNtp1B5ETCL0VU4458BCT8EBZM1gcgpYadTWY4Y1BGB+C/ZOkaCMA6PVew8B+DshqyoO5
Kd9dlNOT7MgSqk8w7dPjHOo/k0X3VGooBliFf+ohzqReEJ+j+wO56NqFUNwmonfWFruAYWhPJC//
pJto38ppYJu47FoSLnsQi2s5ep8Ndp/VkKk7lhWsyG9qShBhciKtkqb8yEvc7R5BjWNMPqJucYFW
VDkOCZwjWxiycAnbsYvvToMbE+noLSaxroDel/ohXSg+MdN44tFRgAxetZ494xahWWxLEt6qdjqE
lj6QdUWoAg+kVy/ExWjlrDmxzucOW8GqYoZrE9FZsA9RRpIGxEpcRd3dHc37yliz+yPVrzlLa0l2
JFuhgqCraWhlVf2hQu3DRdJIWh5NegvmqmCEvFK4IQFFGB9F2b54Vnlzxu5ep/Oik2F10DkJHKGg
mnh2QUmAf5UnmzkxfnzBYBgQ1rudMMMghZfqQ7Lrak7so14TDVVXXGlPlknhk9AlWzn+CZLi92bj
Ar+IIx6hIuhfCGT4bnjysy9LH73G3YStgZ27sffhFH3E+vKstu3y4KWvDhN89q1wX1tOlSUMPjIx
e05QeZNWsJTsyJwucC0UDG+smsq9vDtdOwbtmJN3ml1mUTZ7HqVoMDTtyTGaHdQKpAizhX/uBj3t
I0dBWWsm7lrYIduyJWqkI92wZb/VwGyU9S+DC4JE5gntHxOsBi3oSua4KQDJPghIJcvGG8Pisp+i
RNGtZWYSMtM0BVIwdwcA/YU5z3fi0PNa5WMVta8+FCGVoRXTaw6FJZwMpcEDrrZsY1Ysd0lHcdJi
rzrWo+zmDS0/h6wB0DARN5ugR8AQlx3GBu+Dg7VoSkdJ5QsesVrkiXRPnS9/I8u/iYWTERskepa/
rCyatb2ENIZ/kYNaLFZITLqrZcYLFuivyFgvkFVWLOlkeLW64Vor/2aNdxDKDUyE6JgB26pdbaVb
aKc7FlhJpH6p5baOjTDLSTQdfXapdu7kWNRj2kFVXwL07fdgnfsIEbQfsYC0vJ5fC4lc7BCThr16
zcBOLnDsa9MxGpt0yCoWK4D66LXum85A4GK6COT8kZyYaCG5tFhrXIdlMRTPoq0QkXL+uUN7b9r0
HhskdUecso5mMg3GxhEOKD9SN2Hi2J3pmuGkOYv/mad6Ztqw17XExuKzhJoNKVzDFtjZwMc3vLqo
2esycxly1e9pTFE2LJwPIGmhAp3h+QSjUBGMcK38MOYs4snaSfUFLKrcZPLN920/gFb3FXvxy8Dk
Qva4pHNWDZ6zVTl9j9QeC72k0DPrt3TJLcA2gS+appL2uoUOtRoQh1nDf75mfRnSf7MzuHfzmwPp
FbbFxMVKwonDiDKLsZl42NK5S9Wrypb6mCJoFttMt9n1MBoNW36esswk4Mb/a9EkUp+whunUFXxH
v7Ib/bHXXDKfaIbKAiUvOzfeNr+9xhmjhMoIZAtb1V8Q4ITerkTLsZ5kcluJrdmk/XfcNNduwK+Q
EMBd+EQLZS9zpn0g+Xgt2D0eCgv+yLLf9uZ6h6aPZ9Hc/wKDZRXRfmq0WOskqnaOaX5xL53sSN0G
WBfLJvluhRTydEt3EnV/Rnuh4g3TjivyJgsr6N3mrrD1rkbQnytYvGvbq39wDuzHoVEHM470dX+Z
MkesajufN1Wyt8Z6sWrwcfphEiwGSwfFY9LFZA0BcAeJ5Gza3n9GYxO4wDEhcbnIUTgtvSrd9Z1Z
B3YridBp4KEY0bV6AczcrvpF3OMOn53qf/B3/2kFAvvL4GjQRmW1MxfwXAr9nXk52t/Q426KG99Z
FzXkQRHnn7Fk7uxwOxkF66XmEOb4cTtMEU5EZw4c/KHIkAkKLb9rYG8pXIuLFjeHVGhAjiK2zWm+
6cGREe2Am9bwkKhbD3XGjI9D+JKnXbT1Cp7w3iHyQWjgjTK36ICJqQiqGrR3W7JEjfB7RmX0wuzr
QLg5Ka7pi22ZcCohH1r+dGx17U4MExS6kLR3EzKJCF/ihCE4JV+yh94J0ss4l6rYkdgFs7U6153c
dk6291JusvQ8aXWKZnUJiMjPuCl2ma0/JtQlz0o2dxaFg3FwNCHXHRRKNIkWU34mviUPock0sy1h
p04VFehYcGhfeTAU63IcAez19EP4jApn1c3RssrL2NzqDPVsa22BmsW1jH1MjJDC8tZdkFPac8dC
EFEIDAX0gkxm/QQaLuOwyDbvYTbcySTlvCdINmgzlpJA30CE4cQtiHGSxPypjrKRHSne2nKFz+Pd
y9PboN1npGDrJMm9AJo4uazyx2DvznXHUEBMLnnmdXhCRb3zxfSa6HyCdc5yVmBNsXEXaHlfI9LH
2luhqlou2HQmUme5xrCKfuWOOtol+TboVLX2kQ41CSyr/SYO5lkRobStGzN9qJjw4/bW7wXcNRxa
qOJ9cAxTq4FFyG6gxtiJRkqsk4Yqx5Ey33qRRaRqPL1aDI8vdsJzljadmZ3ihIkywsQ7BENlCD4U
RzbnYF+iPESZWdeJt+M6NdntLXQYQOz4cqJ+48cjtV3NAk/P/Bd/NBjJ9kMRtJbPUxZsh8LCWpaA
iJZeaclTVwkzZv8i4+RJZx6G71YzODWrLbU2BrmE+iQd0jUDWsettLXjI6oIB7FTIepdZsI43BcE
BNRN+dFhDJ7KEeeWBTLbOJpMXFagA65pw9YQ7Pah6NV7afJQbopy5zEViHgxw1D/1LURbfW4Qtne
8bOYzbjb5VCPGakpHqJRGX7YE6M34mM50IFm7iuDvpNVkBrCD/BnRJha36XNGxKlNsyqLrsYmhvv
hhTPS1zszCo7WjbVhJNVL3PXD6wS9R+BZpVER0xUZYgUhcsF7PGBApYOVwzntEVmYy52qrLKmUGg
Rl8eqJRQxJLE4UWvw90U8r46X+FAzUn6BY//NKRIkON3Epk7ayYYqh2be586/wEIeuopDMkR3+XO
M9aZU6bKbgco5A+k5BzELbW5uayYu3Gaj1kavjitYvHSh89OVVL3WfoThvp83QNtjQmJITzw0Oou
lnAPemLrpepCSjxzZFa0c2rlLACbhc8h3kYz0VGmDr+54dn8qvFSzvVPGdpWLAi7kIXWoQ6PdT95
a1I1z/hjAHJxQw/KOhdtxBTC6bAqKOe9oiBrFC3O3L5qZVKcLNLEgfbVRAMG+EnuEH8f7ZL1I2on
Egz6Yd/RRNa6Lpd47Y+BIRETmc/Mh3jXjV1/nHKRrOfqOakYlVnZb5h8uEWoBx5rDr32bwZzlBC+
cFQuUG5cdhMS8H6R/QxYBLDdfUzMI5Y6YGYAtxpK/WqxHdyK1OVOqqdgspuNme2GCak8Y/7A08GS
NRMQBJQyJm7WyZnemCmyhxDrzoQDAWfaDhTBTkAUTl3m/ZfyBkUuawmH4Qsn+7heuksif07Uh1fL
yvcugORtRsjDalIvyGvI6iGYOGgUKx09YmhkV/5bK0S5WVoWt5iDRnf/OvKJLL/XAPe6f1JCZ6gM
9+w64hxn4360SENlVVs7sHY75PQ2aT3rgYWETJpTOVOHG4q0eY4+WYZgX8S37i1Pq5riIW5f5zr+
nKT2kE4EilgZwuE4Zu9sZVtbKzBKskKPnUX2lmyG6cYDCmqAhyURUAJjPzr8EIKdh0Rmzf4FU1tE
9ZQni7JoUephYBem+8OshF5MZNcsZ4HQtdfap5AYxqYAj84mqHuYam7KaSLjNS/QfPjpZz84b0ZS
HuE17sjY/c/OBEgr7p9O55BpZb3TGq6TTvfPZCtx+omzbutUGB6APduPg0z9hjnhNLwvNpkph7DF
FV3VhL2n2ruC0L3WNezsBtumUr66huUe3UT3Vrbhrlnaskx365EZNspjKOGPeYO3si7fkRlZzJws
WoTWfIoxRaV+f59t2L1dfc9YWpa1g24v31Md32tUj9DqbrL3sPbXjEDdtemOF8Pk+qoZgeS+fA8X
0ZevUGTwKKXApvKNstdUjz7tXFeo8Uk7n5EYWYZiYQj1LDa+J3s8z0ld/ujTzjMIqXe6m+VqnLHZ
oVpgHenJw4wW5EtcVVPMn2ISKOQMr0gCTeFKR+exbjIxXVSRbyY77S/c7peGo/BBmEi1solFtSUj
xC+Z5167tJ+xfnCQyrbwt8Ip03X1W9QulWkxtlfEKQx1QX4dnC6I4zy5+qOlrvaEOj0nCyQgompc
CwznIqGsITwxvZLnHu3sxUrvG457GtN8Sb2br03szFeDsvRoJfU7ov5PYnX8Lj7++5dYAtZbkIGo
9bAEYgw++eNLHi9EhlTeMUhA+pc5gMj8OUpSdqm+Os5+6ge830SQDAvZcCQQwTqPtsGl6XbBUEGg
GULio0b0JdBiENYXfwmY3Vdb2rfZVQ+elr4D+fGvXiYKbHSTPNHstecy67G8yx+4sNFnxy1r/pem
bMg89C8P+RBRvEe3UqnpjkXb2Q7kKRxDC/9x1tIbUj+otRnW6U8XE9LkiienYZNm1h6RSBni8iIL
vSDLVCBGxziMVpHvEtuun0l44Scb3vCLsDBghxwKrzo2o2du6uzAdABQZEEfxphbQ7Wk1+e4ZScv
ZlF8hp0I6uWyT5peBsrzx7W9vNAUB8Ga9R760t476hXUSVTd514IeB9T0V9prXOoB4jtyP27It+i
80CSZFnJdG71WF8ZE/CaQhM4NpOp2C836CZV1S8mCgRrie0chOMaq4ZosV9gOpyWefPtZ6yXGoyo
RZ85l1PfV4iBjPFX12xQuZhndoVv9QTayZuVF/ovsparaGP15tNN8r4AA6ZBhjxI5tmDpVvbWoIR
6dzUvWqy4ghvHowmkb++03+B3GteyISjJXP950Lvky1SpOExraPtrEMQQ9gMOrhz/JvNGBInsNX4
KUnPVXXxy3RAfseGPasBuVJuzPsZaynJFc3FqHHQVfz9cfDm71AeIgciETLBeSMH0JdcnvDEvNHD
Pq/rwRzZX+7EcE8zhjOt+jISgr2i7V29N24+IEjEHwJNA8v6FhxM6MxIwmpqaImRGnxZatzMwUnW
Jffr7t+3WYJE1oD8venNxZPj6MYGQWaNBLNoDogKBmq7SGdN5x0MrZzP/76LK5vlrx/C0A/fGENX
gXBStWG42FrFzTNm9m4tsGCT0J2JxpsRmDcq7O2er2521NBHmzZ0KN8CdyHrR54Ha3Zn87VAMPJY
5rgGsZ2LpEsvfgc7Bq/aq9cPxLqOWvjY8YmUeOiy1iYO1h9bAoYUgoJYM9GxghdC6iKlGG5m0403
fArthV8QnprBvGgyFBvNFGeubEe0Am16Jp3pKB7RejFuw3oxo9O8gZVpUcxrh3/fGRzQE2Khk63c
8VC19mUOsz10dAY4vhsG+MeSW+lb9sVNSFZD4n2yx2k9k0lkuc1w6+wcaGUHa6NkaIq4cSNKuMCR
X/EBhj7tVS1OdqLSW00trc2MEEqG6D5bvqQoniZoF7BpyeVDqvwM669FPdp1h6zujEtZMgqhLMo/
58RHGl+XwyU2zeSWTOaTPXxibW+ONffysbG8+jiWRbqmWQUi5rntsVdZd0zZJuQMLPqgrxvrQe8c
fqSivwZVNP+By0CYBMnq0FNp3EmaZrghdZujMQ7vjcqR4hf0N3YGGjutbmQ0mLcknhflSq9tx64l
GbiaQGXwGv69mn8vRKQMuAq8jxnA4Yc0b8iuW/6UDdaCTcYKFOeI5FtPEmU+4GbmiiTryXa3bqxY
xyUdCy6nhBUSR7y7bsi4sOF42plJaZ3t5YuqBEoOQmtdSD0MgUaV8FyqkjPQfsYEMHw32uJEqgAJ
4dtTj//+hECtPMhx/vn3HY0X1JEEVUYRG/P535fKyEIKeLInStwqx0hz9z6HD/+evQn5LB+05Tve
E2AXU3Y3YxdyymSwxy+EePn3rddAiJ4WMgoGvYW92j3OeTW8aC3OfwlV5oGx5bhlzR2utZgb2ok5
jXuDcbDU6UImTNFoCkbkXlKfP90atFfYO/JCrqO8Wji7OIU1Dx1T7D6MbpugjLLBXctkxEHnewdN
w2rT6Hs1m5JJ/PLW/P+PNQQzRBmLQpI8QXnyHBJ4fSwwMHVZ+gOQGyCxdZs8J5W2K3hDJwSyfmL3
a9tPzW3FQXjt8xCpCem2q7zwf+lupuvCKbl5hfziw0xvVkGVRPwpzivkGdEYzo+DEm//vgPvBoBp
Sh/QvSY7LrLx7PYV0Squ1E8pm9HIrMvdOME2yJ0w/AgR/ToeU6yyqSMmnmPMUmiZzpP8BFYB3kiF
4+rw79uZR1IwSZoI8j7Uqc6rbsMsk/pVG5/reMqerRIbdzTPu1QSKlkoKzz/+5Itf6rD8oqUoEfF
kftnSm9ZOZe4851L0jTFuWF7KID4EFCw/Ld//zf1KFww/nZbo9V7b1MaQ3xsBXoGt29MdnXuXUO/
fFnCLAvXcKA7gaWZoHpu7MlESQBT6jAMwPRMgl9IDM7CK5UWGzxh37U40o6iScVFX76UHiOGOTbz
oA3nwkVFaxkXTCWRYE5fe+gmAL450O4t5xHtDUMx1qEi+h93Z7LlOJJm51fp02shZYABBkCnqxac
SSed9HnY4PiIeZ7x9Prgma3KDElV6q0WGSc9wsPJIEGD2f3v/S622LDF3FyIAQKLG6aLMXTt17Q3
XwALBR+yL6hgZGqjR2htBdXp4GdKvMjAlJlmeqK8FqH6TJuwfEyDSF75KbiJqtKLxwqn0J7X3Fv+
fGnnw9zclnp3uupeGuGn72nbPsU0Erwz9HvIxyb4aMvsDitN9+EG1Y3hmM6Hrk3noeP2D6MH741v
fTZFThfGmH4ltjrAw9K/Sr/b2y2FIT4obIhzVn40VFgcky5bxlMyvpCeWrZVYe4DzWKIU5B3K52X
ihP2NhJDt8WV2B692OCYnxT5inLsiOxMbZzZETWY5/Ly1Nf7Wno8547YQ9eTFB20YQ9jK78GtEDI
Gtgchmu7uukZpy4TOrkgEcYvIzS6m9SjqBfJnZ2mmxj+uW5qsl0mtx1I/Mna9ZvmjDMmXmNBb+6M
ugK8SxxzFeiKFFFgmrcpi9fCUfZwCLxsb8XMPAc3RnvnEM5oxZTI0yTjJocYPr3U2NatUj9MKf6Y
MvMn3layOtu8F3tpDXz58yd4af/4Hly9gjkpm+nFkOnnUebZOUPVO8sOqTW00nyLvOew6s2/6fMk
a0bETTvQIiZ775Iyvbto07rSMnn980vmOfK6EYiuqWKqLB0sATi7+42X0e1DiSkarCpYvWMqT2JN
PseN7+9aiCZYAfLoiDe7e6rFdSUhEFiNN5JSoj8a/pruFmdbZd7W8jhhNZnxQmBIe2iE5m9MfYaA
zF9io80hRnMWHAkbrehZogRqdKtDXTr6vmLqzr1f4QFsh1vIOYywAol07MNx1NJcHlphPGeeZH82
b06qMs8vTCltgBqXdv6dbJLNVd46t2Gnf2R97R4ct7HYY3U2Ss6Ykw/VbAxShjiEE/wihZ+Szy3I
rCJHphzwPN8WuCYyH+/VWJBIiHK0Nk/gTtVsqe3CmB/STvah1Hxr74AxJ3vuBtChRU+W2XQJUckG
npM9Qu7LxVYHCGJErkkSg9oTWA2ntOnNK43qhgmR600Tw9LOR+8O/Dm1CiFOtYD76j40BzqmMEDh
uovj2NvLXq+vrVg+5UYkj0UQgCsk4bJJ+9y6T/tu2GmucJZMlLXdaKIde5ofH9u4jY5hmRjbieY9
OF+Az3rVFo9xXinM/IHPmNYuHrWGyUHp7EajHc5Vxxlbtxz13stoo5zUeh4rHeRJyzisQafPbHLV
PXU2xypG97Kr6tS51JxOKaQOJ8q8MxxM99xNotw7bf+lszqmoZ89FfiPTrWL4dyQKntqMRbuOq3E
8jX/qc8YkGNI/KkZbNT60MvO/XzNk9rLOGaXz41p9fM+0dvEQ0eC2enlHnCRtuaFt19r+8BJxHnD
yBwzdxvdgwc7txDFvVUOj0VbNNeeCzOktwf4G2D4lJa710NmQw6IKa+y/VJdeSYXiGyN+sYJxJxF
xgorRKedlMV+anLaaoNZzvF6kwWn5Zk0psuWnAaJdVkwcM4QBxg+aA2ziDqN1o1kRfZtnoxVDfYt
twEsIrxjTlZ0fI6bXemlXr8pEoA5lgUajvprAnWq+8pE81iW0KUY5/NR1asZqjhNx9Y1yjNJKKZX
eqtWk2L5aBoONYqVlTT7fAbStNnv2K+Zp1R3Gr18+MVQNH++tDsBlrMOhjVFqjtoOfoL/XXQo7LB
3galWa6YeAMrKzF0ukHH7tzvqUKL0F5Uq7/5dpCv/39HgTtSUVz5fy/IPL792zF8/6qat0/g3z+M
8P3n3/6das3f/+YfPHBb/YacxiFL2YZj6ZYC+v1HUabt/gYu27B1HaKn6xq6+w8euPoNg6hkQi4F
B235Vxi4q1wb24VrmQafISn/KzBwGjexvY4wPOdnq6TJD3OR20yLhBSgFp7en0ngbm63qVI5mNPU
O7i4r4TVfBGquJB9+2rb9hKUtVr96YW6/P7T/42PwyUPs6b+27/PHZj/22PqnHBt8OiWUvNz+ni7
DTOfb9b/mwmXuDd86IelaJ/Il3xphbljJn0KGO+JcLj+5w/Hy/jLw9kCK7uus+ZbrvHrw/FS+EbR
IaBAX7qUFCwucFZeVaa4cDCNl7suAOXR6V///FFhJ/z677Tg59iWchW1D1wA8pcuUA2DjjvpI5RH
D2ushacorurT6KREy3J8Y0Y09tuIUEoqt2EcNDsR6c86OUlarFARHRPl18r7h7ofObMKnEBGpWM1
whvkVFeqtkljmgpf4yjUPQTybhkO4EJKJwYRNSaLvhXVFkQ47joyKpGO2NljIHFjwj6mh+Cod9eg
tPdSqyntEu5jItlRjIrBi9vu7KqhTyiBsSnjeK1XQq3oMcHQNtsIBemZUCRPMQxrzCjhsSlPuEDA
DYawe2ayAKPohcyqA03u12EGzDgFObgcJsbK4TyFZ7+YTubJrrJ1QYEL+EqWOwg62bXTpBkbmteB
HU2r4XMu5toPtvMEN/ptUFlH3Jzs4LIxv6lnNHpPNhSICaY9ZCZtRIwrPnlr6TzXpo4TDyWNgelc
RAS0iX88JJnkyREsp7ph7cwwCs59E6J4yGNM/bOKtXDXsGlexaHO1IXl3GRSXQgzPXDvRucYp2Fn
1uQ4fceh+zBiUpT22tq0gcK5lY9pbl8lWgVy0fNWrqc38AYhJVSJvDhlsZI0s1UiR4SDurosJzSu
kPUeZfdaKP0VlWvYjeTEQqd5sP32FS5xtB15G9MiHAgswyoy2PetBxxv2yLPTTBC8MBMx3/oYK90
TGG8NCAXi0ALN2zRaE26cnXEDVyJcBYmwH1embz1GoIOMHt60nvtTPc4hrqcEI7fr8AtAZMd7HGp
6C258sZ74WrrOm1DyG7c7agNrc++ga+6b4LoKu3tdj+M4KEzRE4oIRGMhsK0r4UYrzomVHtb4iXI
a4q42txZ4+s1z03WObsePwpeiwR4WqDodRFxt0vJ/GBhbaej5/lMl5GyHnpBbMTSWjIBlLwB0bG2
GI3zBy+UzrqlTGAjFVpaMiE2cws7lbXpU7GCj8c0YXON+pueI+mbSUtRH3AiXsv026DJgINAfEgD
VFgOkwH+GuwuxZz4NaaSZF9XcJBhspOXMWCymhrTgjwOVm05RR0l3ag/bP/hypYx2tKEPxhkK9Mq
L+23NL8segjVwJCd9lrEeEOZA74JTpRcbs+pkxeHbOS4yft6bRBIWtRpeKu0mRl7ZcrBWgXspfDz
Fmuzku1dOtfsxCp+ScUQn5T40L2xvIlKzucaHmorPNYWpkiab9IN4RRnZ9rGFR+QdsdEoIfHH+9N
qHGLHsAqkymqT/zYu0tk89XEa6ux0ttkdNeD54Fu9Or04vluuGqH71zrsHXJTqd3iZl9W2ofvTuw
QATTF9PpkLEgTaltj5ujtmhn06hGzSeYFnbTAXSk1h1312WsG+xDTXmrqP9jvnnXOF10xM11ADCt
z6gtmiHy8HYMYeYT4oEFpgJj15bxy89XvQ2lt5JusONERR7IcfyrYVLtjTbHqYg7grjAGLrX29re
+i04HyOL3XsMEOFV+dRznvCmryJXxTUo5OIaJo+96ikeR0HJAcelGGdY1PJ17vv6Nh7RMmprVHe5
styLjFysVEjjy7HAEa8637xqCcyDH/TTuQIpOv3+i+VFNK1+FkJ6Vz+/A7w9Oon5l398STNveMDk
u9N/vj0oNkYWTU+tNJ4sI7VepJvaWMhr5z5tHRzLvj1cmIux9Na1PDrmUxAH0Q2Yu2BhIfAd4tbw
bn5+6fQEso+3j72KKavfDweMCT41Qv4zBOb+UBXZQP8mv/z8H3oH2fGf7/v9j8t8y6QmRl4gNTw0
o8TOOHnH0XaoOZz/j206ILiCnGkUluYxgvEs9OE+q7FLDL7HpC3waYrW6R3AWDKSjq+jF7MD6WF1
sXXwYJBfEjN4stS4z/JcnvBZGjcUbRg3mbYy7Dm6DPcdwxlzqNSKiSCk2Qik3AsOXe1aO1U13NwY
vN4i9NAsZZT9NjYagAiktk6K4FbZGjfKsYwbGeBGbs2DhEj8YeTcoSAGls0IuCnv2ptR4Q+INKFv
S6Y2d+jGOFFqpIq6m5pVqzTkqipjfJp1zYPZlWBsOiRaIIYAkGNfv8nJ7ePJTvONB7kM7YIvf37P
5d7aZd0H909xDZNVu7ZpPqdKSpVv5pS/ma6pbisN4EaAurCi6Sh4jgKiPMSbpUiyWyhL1YNOiage
q0d0c+Msre7JoOHs7DVUQCVrZxaZQhBs28QCVZU5oC04R3ebqUzibYuIiF3ddp8COzhlctwavX1l
jfR7mvoVnXf5Cj8ou4XR/UIPrwEWx++SYdNmsj2sF+0tvDK1H1VT7siK3E3DYFMYSoC9EVW6APU6
rerKuwtTyu6oh7ZWlnpKp+kBvQr7WRF+mg5W69wpj6Ag0cAxoaYu3ixZdYt8NK8LbVBLPLSk0Bms
VhSI20WE/zLFSY7brWG8R2KzcYk86EmxzslX4X6Jt2XxnEhOxcHs58QknS8wbZ1QT7kjjvUhE/Wm
bHRCfYrxKkGrlXGqanluQLy0HgecICVqijs+79zvydL4+Dr92o8Z6pN3CFe9XuLILrsn5cTvuYO3
wLPTTSp0HOXNahTeTPZ+AlpNh5jCEoFWyQgYxmwbPUzuYDOhphTU02/J2H5EWPOY1XG7z0HHekjH
nGxt6CL4wYeyuQkyEsxe/G70475LY8Lp1Fa3uX9uRwKxFfXeC7thtm3lBq0400M5qDeaRWEX5yK6
VPlxLJthU+Pt2xWMaLlbszqp7FXbh3YGzgPpaO0zxV1Kf5j51OrQDmG/MqP4ta3Gu4IXVzOrfWBn
5rYevRcT7mWY9EhZE6zILp7ebfYJkz2FmyQoePG6kms46mt2gdWxH8fXrhDxMlLPgrJYvD9MrEa/
FjedxVR9oCOvD4zhEpE9HEb1GpQYsBpshovG7yISNAWhfvwgdJrFL4OT55sW0Zm8zfAJSZIpOeke
rWtePZssCddMdSR83WKjOpraRAGO6m5tB8t16B7giruHqracQyIAE4kw32Jhhbjvu94mdMYLws9H
ZTCSCaOC6rimvnNbwrXj0LxVQ1CzhyKa5IRN/xD76xT34FXLwGxZGJl/qYsjBz7/fbIlIDd3qkk5
q2EjLYBjDOed+xEnxlABWGpq5by6pb4cetK/OmfCnQ1roA/H5GaoQzAt40HOxkZSB/FWOYx2HXTi
SppUc0obwLYIZ00It29NpKPysI7hQ8RXWr2o1AY60JwwzlNtWWkfVca4v3bse9azE4lnsuxufCD1
weoGHYWBc3GDxBbuEznd544J0SKamcMhH2I9Djosj9w+lIF5vG7DQ8NUY8n1SVaTqFkWlyV2UtKG
DtZ7nAM3PA+ou5GzaaL+aoiZI1RshvwqfLeqDs8geP+0B4Fhd6PcKMmb/xOgmcbmGhP7jZ96/gbX
D1iOfqxXljthd4iLq0ZbM3ibBxLgo6iPjhaFHM4wEL+UlT4amUORG6Pezg0/vU6GO8P08acnPwcZ
ukybgZxP4Zb9DqI8SqsBXxGzV74qNMIiEv+AHPHSOVV9P/WWfcDqwjBmPbm1SQPHaNCihtChArPf
T1nfPTfVnUiE9eJg89lhZAKHMX/JGHgrRr97YC5Ohqe/66bs4hnEUdmQ1sfW5Pg4DN3JA2y6FDrD
H2gAkArD1t/686THyYPo1JKPBHfiX3s+Ha7S1K2D1Yu5/5MGe7/O4nPpmShMOftKduhYBjEtPOcD
p3GMXB9SvRLjqZ5a0LZ7NZCbxqUD69cqwFgOtmJmZD4EFvevFozwFuqTtUlg/nQ2J2sG/sgW0zKZ
55m4sPqV7hfVWc6/aA7LzYATbZMfNCvqTsAxcGD9/C9aAF9HX6MZNqesd43rJi0ZSQxRvVJm8erh
FKG01mZt09zwWkrp7/yGVoV0vOoT17m0LfBj267lIULNgFngzNXEBZ3SXQ8yy25oCxF8gCJZahuc
5t5LIW9whOVvtEHRHYvOtx80G5+fl5+GyXNv866gAd3nEcckfbGncdfq4qVlB3GbzhWTg5/iLGq8
x6gtrjzrZLW2PduVxfV3WAbGhuL36qJTewz1AC1VEc46OhQKNYwRzkzhjxok5tulzVI2Z2sqqjfO
6CPNsjESIL5qq+EU1/RebO2OUnvosftO43uzhlw3i+5ZadDRvApjnjfc1t2AIaYEuaxqaMKI4Tv2
Zks1Wk9hV+GCS9KSSJwZbBrHo8C94PZs6yFK5HCkL+65iz2M9tUTaejqJD3LwFMykRNuQj7BZpNu
K2Ucg+5sDX7xxj02hPBNzIUgTrsZhMvNBHgszMz8Sxi2f2LBeTZCnhLeSL7LCv1NYTDnBjCTTh7d
0cxDuVVP50Dm44HCz2jlkeuJgAx8ukyyKP7a2+48OKvoIYkdedK072AmtoGaw2DWdJfZLcCL2Xwl
jM6WRdGr7dz1e4gz7UPiBe4NgOYZw3u2d8F2AkP/WeThS1PW2RPsy5HYSLhMZV18Gu0F/xBVAEJN
DCqG+my6uCNBQ9IESweoJ9viPfqCwjne4P6f54lkE4CYGxcnjWg0KnPOFi0Ahd6gaZ5hJdZXP+cf
T8ptijzu6LlTHAsNhoVdcaRLclE/kB3uvwpDAcZN2NTa0BA3ssFtSm9VvCKMaBx8tFtUBcrCFTuo
Q9ILDt9xhbuZWzC5SFICmtVvbEsvV5rVvDUS36urz1uBnopmWYV3eMnoiQmjg1bJ91Cr1S2OE+1Q
JDWWEVv7VEVmvaR+uRlLIHUZ9TIzzuM7ldVn51Lv5pnlvu+ANsQ6tikBorEbzCc7N151wmcIbBfu
lNXaIQcdQZ1J1fDNqWu84kKekFIqC+ICr29Z168BLVrP3I3mcoyUdSGZjuC8gmPktPY6M5jONtY1
ETJ3YWqJdy7HOjqWJUVl9PvSKy3tO17TVQfb/pgmIOGw68yOLiLIaJdchPjQ/GZnpRTYpHVNbqQc
7mrS2DvyEKCiooH0WVxAcWZaNxBZzfx59fFZx5rgBWqSDzs+Ba8jrXdNZ9uYaLR+NZW9JvwXnNzJ
GQCZsWaKQL3Tz2REqfesFwoBIucC0qLvpDahVM1JU79hVlw0IHvqtrvtDLplGVHA8OOWNbmLH/3v
v38M/8P/yv9QOeu//wdff+TFWIV+0Pzy5d+3X/ncG1n/x/y3/td3/f2vX/KX/vihc93kX75g1Qi5
etuvarxlmU+an4fj4efv/H/9wz/E6fuxoMDy7TNFXQvrpgo/mj/r1tASBR/df9p+eWmzv3Rf/uPv
/CF2K+c3R5INsPDDICwLlw7L/xS79d8gEwvXNQ1lKNeSPNJ/ll/qBmq3rYRAQlUo5Ojudc7b+7d/
13T7N4O/Il1hmjplTdZ/SezW1S9SsG2gtysOWIIfNguzf1WeHVGxOY1EjGGsp9jZzdg/iYeybPci
fa+YbS9yYdULo/Hx2xhUjhHMtp340Iv20NrYgNv3qSL89C+k4l+F4vlpzc/JNh3Lkvb82vxZEA+r
vjQVtsx1AefG6GWJKriW2IMXMBHbJH8cXUtbt1zra5xoEZ6k2aGPy4mabQdaQ5WZl6rqoivTevsX
T21+6D9r9Tw1MHMUVxvCELy5v2jYzB9dDDXs19wqmzZ54iKVR+UhnxWdTAwb0z/oMXuo3L+0bvLg
VYZ3+BdPQfwfngJHYht/GheJMn9508Bu0keX04/Q9uTbDBcOVaFIF/cF5tc0Np5Vo79lHsW5bYCG
ZAXT5p8/A2N+hL++CES1bTGXpZrSRjH86/tT+iT/Gmatazt1JQsTrNLKBqU2GB3ok9A6UwQHarGw
l67AV9mxD9VSulUcOaxC2R+mgOVeFiqG593dcNaMF9Iv70uvG7emRUqoNHGprybmIb/P3f6yCP15
1MK79OuExyZoZEvh8Lk0dV6/X6YtaUOWoOvNYp2xZSMYhO2v5hgGteGSgNHh3GI3S5yHDG3zfG3i
LV0EUg/YpIiGliZ7IKEGmm6gP8IPH6PBv8MOs3D6iOlAp27r1I42eUGSmoTP95A7hCqQixJNIo0j
qeG2jNMMiWswIWfr33bSkHegcLw7elXgbbRFWIX1imiRtyqNod/aNG8M8AU4seCPp1+7QdVwIYwE
/kZXFW4e7ywpnL/4bZMsRV5SI5nXyVmNQAvbFCNVlZWc5cPnxu79HRWCAPoHZy0n/CdBDsKSN/sU
dpEOslO+OQTFrovPHLVhJcngLaWlfXbB74n0dema5yEzngu3uQp66l/qIg7WogbtnWXU1WS1fHao
TqytH3pbhBe9cN9xsl9B1zrkFnCaItD7taVoI4zEbFpuo3uZRbS91Snni+CmopRi4eIXvqT4j8gk
OV+u596jJQfLeOCoUZfWVdeVHOmrESr+6C+0UpKGhNtmCHOElhhtayzbJj1fZ70Zj+MYz6Nq5LeO
Bk2yGd9R/xxjVz7SEMjnhmjQJqWRwx9nwlBtP8gBhk9jE5oo+anYWphQ5Zajb/zsqvEsTDGhZmzY
vlZAU0ME8rFO96lx34j0xpwk/GEarh1ampRBnisaxudBMfHyzJGOvzlzOU3+Bv4HDdRDBtM5+h59
5WDBAG7kB5zkmNzUu1I6Z5s6jKLS31AKw6V0a5Bm1Rflri5JFuudcQIvIAwuLW6pT0sJpbacmdLc
J+HcUWGKccBdxsrU1lUGg7x3rXanGG3z4YWalRn3WB5wMJqMbEogFDjlMGFKMFa3cEVXoo79Rwo7
72DVfllm+gjpfdy2WJ1WPZXHga4f5TQD9zOvGrAGqBcnq2A1sHYSz/NK6Df7ukFWAji6dBTm7cq1
izUk9k2C6auxJNn3GutPj4aIIDFtftYEfb7bNNRBsuU8ZU3MQEyb/8xKNiUeWiwMX4E5F/YotfA4
bRf1p5sV72SdOduZ9FCQCCHMFwVf4YT/MctTuD8+iEXdiai4uOX6MZaq9wVR4A2iO7hm7nrrNBnv
g0ljHBbNqGjHYw63dKpCwTTKz3SNQ3ctCyZ57jkbPqxCvDuxvypy4d4koVpjsbv2wdxP1g1NXufA
cPpNr7nTFhrg45T8NGSOr3lH0ii1vXGbpx6JjdT/zj1Q8bJhINol/YENQX2b0t2yt9R0XQbZziEz
1o32a14TLlVOlS2F46tLhV9ZyXTcKiImOW6v3oYmkqZH19W+emMikEmqRdkYMJGaOPoX+naynPsw
QzJprPhL+Q0KY3hDzzrpuIJRt1do90YynM1Jp34h7N/9LovgLlHSChrh0LDV5RMYB6dyyN4tmTTv
+WDdUnrRXomWLtuoLO4SLQApRDzOJ5TtJHW2duKCHslmfKt1B8fYMCwxTsMGK9KZYzieHZGRY9O7
Y97Kg/AiGrRdsGx7MQbGepgC+AUUnjiG2A0w9HegGfELGgjwE5zOsEpuzDLZmTHTXjyF21Jz2btw
mTLZaJfxTgQ6k1ZU2rHnBjQafFvuOulqpJIesNj9YHEEnXP0neFQ6crvMGky8AWJelniv04cCX29
FnyWimrt6dN9YgUsZuOJDmVzT47BWY3afcTccRF31VtQDekWJgjVs4ZK90mrQ2TW9GVJ8dyptUdj
LRIIObBpj+ge47bHvBkCq1gLBl4IrHK4n4DXWY18yHLAtZrX+muYBOAXpjnhBWVxkcRgWjzfug+a
SVylxWvvjSbiKj0EwrXqIzuf5jjkEYJBDUTETlp1YNNASfdIrisZZb8GtVBu+zrTrgtLe9HGgE9H
qWm7YdJCEiZBsqReEpU43vmDM65GFWy40x1NszTWwSAMLnd7lZmkFGUeDdtYcWgcfCt8iib9i9e7
2FW585TmDt2+liH3GP70NSpsM9HtVSiCD8p7lyJ3VnT8FfAOOa2CE+8Ks9sEWaXvNFpqV3o8276t
bETBot7EBhMYxd8ID8zra+GtJsYiG73TH/UCCEVcN1+goaJb13qlBZTFVXEADVEIlhmVcNiirZ+/
j4krw3Fav6RW+SJaUPEm024/IBEftB62e0bwYjIuP++WHdcVUc9Q7tyoyYEFpuefbY4u6i/HlkdT
5/iJcDt36hBz/VnTUiv5FqJulmnZQc0J9LcelvXQsxFrEvcupjR74QPm1Hs7RxlmFezM9imUVnaK
ioy1kTbhvC3SvdmFlz4Vd2aHPZh3cOfjQWHjvAqFCPbJxZVUmIbNhpDOEVNHtNJM3L1d+DkKxDq9
kFu34G5iCN1Y95113dr+e4XnfM9b8shhn1zUSAtXawY7H7hKYnMAn4x8UyguNd0VkA4QHhdOnC/S
juWq1ILPRo35qsaJuqDPDj5shn7fZhgy5PwoNrN8WRkkmVufaVkWmCu9CBuQeze6y7vtBXxeqFId
FllKj8bUJtRqJYrNSC3XxSiY+FS30zZQdrgGgM5/gMXmFEAS9+1VpKOHzJvMn88xhhoekDWlHvUW
fBp8lcgzdzjqwHyRzZ12vCKCaonlzxXbDEg/rmyu66BkeWqbkRbOkYpjtnJ4pVHOdIA1NdM2qwnE
rtSMkhPySJKpDvngAbimzMKhHJgIAM44kAi6c9/MkaQutuPVEBmfxNw2v2+ClXfIhukxdtCQbS6O
kuznKigo4MhoAuQ89eBBixlNd9n24ivwaSHtoTn2mQVi0k3I/dTLlgACGMWGBcZjk0Us6NBr/UR0
ZCI0MjqrXHe+gzalqo67JXOV4oh8z90MFIl0RklBLjEJgVpADi4FoyuclZnGW+KbKaSEnpoKrvWV
k7Y3HswaAgCKDZw7NQtj3pr7mX5dtlxsgYlrpNaoDVOiP4H5+JYTS7NGofku7aOrqe3lBre2s+hx
EbPcMHYCe/RWRYGPYT7IcSKHWOqs+omrphsSYlpKtituGcaaWpc1JNF3K3LdjY4n89lf2bO3QCZX
JeChFNZBL3gNGgUriinbQfjF/ZgMD7bESjBZ9Su7HV7bMv1wnPapnah9MCsUnaSCMkFWoqaxesMe
oKNCxrnxKJImKhbpDDKnoyb58dzR1tzbaP1KSjCQXnprlmRJTLRswFnd0kmchE9xdd8AZ2P1C0gN
xbLdg/LD0Rqq9zwO72APPpYSMuDPMbUhp3HFKP/nYohRgJfW0N2HDoJxSHyzYJfsN1O2DgmbLWxA
kFd0WSxMQYQr8/s1uVcuqCx/jnQMF03l3idj9Jg6FjmO8ZQn+r4TjnX5OdpNwHNpHDKb1VDxFuSj
/uBbactx5a1LdHya9nhT+Ja7wVClE1YIn1ydB9b44DHU3+WTj9GfIfv8lttjTSICL+zC1hmy/1xk
OlD+XkLPGuQk93Wf7Q3eeaK5kXfoaNDA4C1vS6vbNuNgP1tMFNuyXfc4xk/eEHzy8JT49tQkJXW9
N0tzuNQhJwuaIbex9LfePNNryKdngyQkjwmCzWkE2ZjKv0Cb8ODNjeVZKK+SOMZTM+4Z9YYP3dXP
B7g4IiPSmGcE0Sasp8/ccPd2U6k7zXUPPu6seBDJimcHPohc2zYzr61ZJQD64C3BA1xRbw53qUh8
iieaTQ9oHXxT4zL0C4brMi3fZCyAmWXss8kcEGIzGkoNSq/khMgV1XWkZBvUzxbcGrP+b16DcSss
e9oFBpsYDyg9s9GnhKny2Y7NVRSEWMfInPz8dewW37Eg9DoyOqM7pXhNUlg3lihPkVR36BssSnVr
rPU2eSY9+D7v7+J6eqjh5Kzw2NwaJX2zAnXWiKNlN5nhJcd5vMtN9TDU8XeUq30XKtroMhvri/dk
JNzEcJJ3pOPETTH5LnsOi0WTicHCyNRV59bqDLBtJ0JU6oQD087ptGHrIp9GXUlTsMY+qbqnNcqi
VpRoPo3aTI+0+7ThkqJ9FIM7lvCR84sDkEmFrPoVK+5Kfw8LndvBSF1e3xTnqgrZ1AfxJ5HJR4Oc
7mj5m5+fXjvtfhwcMjCu3pIRG8ZtcPS7tud8yLHk5yY3gCVbRuYd/R35LszZkTCGBH5G0WLBZk16
HK588BoYFOIXlJR49bPh9pyJ9rEgULufhVXAbmkLQlFTGr/0hfjofERqYlyHaIIlkESXrLfFBuD5
7c8hqTO074kQ6LoX2ebn3srZnhPWgJXZV8XIoJV7BdufkS5xplqiozysYz5e55jiPNUfsJ3CEdPb
ezMCqQK5yNiVyLgrkzVuAYAEhhLOoz3VjlQUT+3GKgP9Ci8Ynee8JOCZxuxYUJRURfZTMe+TW01x
0+w5xjElYKsaw+BR0+Du+Sh++p5OFQriv036c5exFVsETDM3ZBVzesGcQ+WF6MVuwM5qWEUqDm4s
GlhtYKOoInW/Lwf70VP6ufRHds9BRw9FND0PIkTZ8pCzeWLrkUwm7Ksnz+AYHg/RSwnKKEEWI+Ja
vRp2fJ/bUKZljBydpf2t8omixbR+MG+/Ndp83DXmZ+FVTyC94ErLbD1I/y7iuLOsdLI+mCanfsJc
hGJKyxv32x6hCwhyQsGyWEBgytaRAzyIkw0xTNs+kKgitNydg9bVEMCiry603JVew28fv1o7Frge
oNtkSrxDjlkMtvPd4bDayO6x48i+zjPmDtTultsooTsJ6eJbMLDuuKOsUZdy9jpQcgAgLhPd3vmK
tFKPm/HgV68dni12jsO72/1P7s5rN3Ik3bpPxAZNkEFe/ul9KlNeN4RUht4FPZ/+LKqnMY0++A8w
t4MGEiWppSplMhkR+9t7bSxjoVS/g4HUv5/VP9u22sJaIZmPygW8bucpl/ox1bc3s3dvybycjEqb
J/r6Vc31g2RfqR+Y+CXNrAbon5ZQpZP23rnpc6AMxHtV/7Zr3jfyS5WM6JsoBqhQaI9ZxaZmkD9I
gaA7pRrckiSBJBZyrxrTX+CkoyXoOXBvekBlYVzwRrETh11MmSylrh6syMkw5TOOa7qLA52tD8sv
vPH9imqBAsko/dkGE/JjX77KpIHHI5J92jsRdQjFz3i2lFmMCEDt8y14Fgoge/SGB7pFDsIiphlN
2zJllqhKb5sOxiOrE6eKvrk1WCBwk5XTfIFOa03Bh6Ek49DRRw+6F/rzNQsz+od0kEfOkGExTOoY
U2G7ihWbhIYVa8XbUJ57lAwmgulXHbcbkNoPHWLqfLBRa348ue4+dBYwfrq1a7NRd1v9k0aOnnsW
/OOad6dNUUY/2WuIcfmdO/8vzU83HAi0lcFE6lJwKFYYas4ugg58nfx1AvTUFq08awNpbuH5j/Ty
rUaGfrbIZ5aMiYHFLKAwBwW5Yz0gIGNCwowBRi/dBAiwLctbjD95wfG42gXYmZaOV5F4F9EprmIw
dNQppT2mZGkzlNLT9E6RwTIxSWm7Q3ZonQoS80Bzg0w8d1O7hb1xAv8tDVrzAMDKPExDclINQTRO
facJ0+vKxYgcpzErop/gN3S24UgNBr7NB1lx4DbmwE/u5Ws8H/nBIzPLZINbddFde+leCWJGd1WF
Cik6uBDW31A1pO0LuhE2upb/CiWuB/ZYbEqxRSRgdb+MqDnyT38p8z5Ym5NhszvI76yEsHQARcY4
T4rBxT1nSU7OoHw2uUe5WAoSPi/MB5A2L7bOrhoKg7XUE+1YGrbFDR4SMSBqNkH+4C3tKje2OoWG
Sy1u2M8HLtNgdCNWFX3u5Tt6KE6LrpHT1rLYhz8Tb4JlWZKDkR0dvhY+2ZA4HtM0ukCK/MMdPSLq
hYNekG/ZEaWzP25bSKBXsiR9VA+SnJAbvQFGk3ffGXdjnt56utmDiI48RCY0s7r/Ectyi0nCWiTW
XrHLxi3mNEs/T9lyhocANZw5o/Wg1c1HGqzLweAaAZInWos7X3xxpYlrzIyXVio2UcbPkbPnyqIR
V6pqEcurjksFN1+MEAZAutM+wOAfzSm94KwjYJ6hkZqY0dZx7//2ISybBJPdzCoPGm8wDjA6MjJV
ew2J3ZiftSgiGOAzNM8KJnAJ9ie5rSuqzi7v2pGJQ/HLqB/TWUuhtcA02eG48Xpy7L1eZTgJpPHJ
dBiVFmoDDfd0RjCvZt1CSrTKlyjXlnZpkg2GnKkDVLCmEgNE3LwAnAyuLm+vnFZa23wVSI02+DWk
Gu74IoLQEhDtGo0jTBI0UDJprWbSHBeES+mOlzTr3iOT2ODEjZ7mn5jCQEljmP3IHuczr4OrUclH
zPxnx0yfAEdefdu7yIyFECBam5p3W6vbpUlYKAnweJOmVW7yOrrmvh6sx8Zmxt7q5bKNIzY+8Yhp
BhipTsWz1IjIWzTMgaDcMvl4IvqAv8rgt4sc8+waT1aEa5xamyvEoSe/Dm6mpW98PBekmDnrIybh
ULvgL9gBD/6k6+gxwqqz0OuK1m/+Bwwvt4xfY2UhCVvzG6yhSyCtjqHrbGubBo8oZcGjU4x+sLmU
RYvj2+BDBkisiG47cGT+NGMvynuGd8SoKOfGqVW3D5rrxdDgTNJrzQnS4z52NFBoZZOvMNhli5au
nW3M/diK4Y80sv1sAUYH3rgp88LdalRRsF+2WFXRmvVykMuBg74vGZLj3Itz7dx7SzfAilDhMisC
KomtIMrXFQVZdszWDTx1vlBG8eE7ZcBRCWm1d3ZGYzULw9XpyXPZVE3Te5IU1ziiebafMQw96BtK
Sxq4aTYXnQrVlolB+WjSbxRWpfMCkd89RzqdzSlc+jPx9GHB4ZLcqKksVonOfffhoA1W+SZwde2z
YCrX359udOTccRgeeY1sylLSZhk8oZvkeDx7jYDh1O/azmhfNZ2mF3I8V4/g5YuRHAaqH15LwgHn
su/4x7lR91oFs0WXe836+3sy9JYlRVR7R4kRcJrDNG9oP3XRmw+eWwX3uI26U2Co+/dHtQEPLVRi
OPY2b6m8MS22jrmzjLRfnj2BCGF6ebOC5mgJ23sxlWBgWhJ4dkmGvgzaJLdkXwikzl8NM0zimJTc
3Z9fnQ2kra708/dXW5PdlDv2j5Vd64/Eh//8JsNooRqUsFB12GUvVdMRvpwA6H9/UwWHc+2Ykb39
/jASJkAOKLKnf301OjHXFbcZAA/U8uP7s6Ypi2so0s/vH+jPNaB+g2b85xd1lW9CprKbP7/azXF0
8pYH3tI9b1+m6z4yDXxP5YBaybTXtkF8icYBIjoqbAa/md5zCHpxq5/YwNTnOoZENWQDBS0Jw7yY
O0rUtYdkIAGgzaCvwm6Weuy/ZL1erAo/uNq9fZwRcr9kPlwN5Tz11vDsU84aBeg1Iji3drcrFQWq
Q8dZYtBA2HAepByWxvTmCxIgxXAgVIthRGkqjoc8pVtHmjR+jDG20wKYi+PeQzuLH0stR9sm+ggh
o6kWJJgGjs2JgRTmOYeGhvV1U5nxV2CuyD+Ig9EG4Woyy+rQaYAgJkeSQE7dHS9EtBvCiqkkujqD
UA5yjs9wvC5pE+i43Mgi+z81d2SUX0zNMrGb9qVyW3vrwNBYh2bQvqB+j2sBiGnriNG4NAJbYZlN
P6rUi55DdmA4RbLsUIrcvsYtOP1ac8MfIrozQZveK1i8igaihcdG/LWyGKrFaWg/NTAqV6rBRxkr
RXmtF6ZXDyfOBrPQNsa8CR7Q8E5hhVE4DS1cmEPQrOFQRveIU+bKtG3nydfzK7LrNi/H6ZhPHa/d
nMlRTsBoMOrldJwS+6tyI+8chJTTNKXdHDVZim3p11TE+AE2crPBxsmG883sjU+GGf4uicaPirzX
eaRJ+9mbHHBT1XDBCBzSaxqnj4Oz4A5p343RSiilwa6DixeXaa1BkZ9NkG3S/etBcx11hpAKMzb2
MeeLfjrInjEb7E7vqGkkh/0UM7YB1wES4OSl6wTm09oyc23b0fu6p1iWBR88NRsQd9O6HN3qKB0P
Q9ntLV/UJ1LXHBlbNaVHp38LYz8j9jqAzk68n5NtM95SMGhkrpN61e6jLIpbB+Uxa9iQ15o2LVUS
7KHn9A8Q0/sHcz7ThHGcLm1/LDZFYwUXV/jwwbOB7IzbeYyzMI+1Y/ASlg7wpKIfzqysc21HnlBF
dU/jwTgYkXCI7oKDwMCbLVVvuNAb+X2zoOeib4MZFAkqmOSYcW19qV97jzqrxMADGJOHB0rgy/zE
EAbMbBJYe8/Wd9FU4HkSHKD9FOd2Bcp9UVWedhw81Pw//9iZWcBKM38yoLBEA4G/4Z7e3gG0aMfc
9d+sjOIKGKyosG1RHBJec8GG5AxWuFzZNSDcjDazU4fouIEaxAi4MgyIaiyCBOZ+G25RXVtmNfaC
AIGzVzlMqflz9PrxkPnldazV2o7poqNHB7Nx34AMNXL2l52GuarrqxcrDmBbEYfSiH4CswgfCBGa
R2FqNiJrBWBBGWojegIkseNQKGkVWOz74rVHWv8hKv2ctmX4s+0ucWU+qbhyL90UqWfl0lGD/Bqd
axopnjiYohzd9FEvTqFP/i8HjLJGKwgfvh/yUUL3ifnZWVXtLLzFtHQi8omSWRBk/YmTW6t82rTG
g19O7DHD+IeNtIn6l0dPZoIcWvaZfdLNSh6wB+WQ7ZJ6X0Z4AdsR6Ys3hU69bv1gQpIPFgbHzLE1
5M+uItkQxJb/bNUCkKGA4Fg1BLKUCtyd70nj5Iy/47TVz6wgJ50gEy48Vd6MLOm3Tuxm3K5EdDXz
cqnJdLp+P/hFtJ+cKjjl1F9fWiZlWLPFo4BBazTD05A6w1PXG/fIhGNn5cNz7oH5K8VIk7MDtAJ+
7VbX8EDSoSMwK3RiZXWZ8THa2bEsN0nk5fem99VdevIom3J8FWHcHJLJpMUQY8hrzaW8aufDBEoq
lmjaHlQNxY/pxnir4nC8JZg7sQMypI+dAo+BSKodb9p8WwahPbseDE7EPrlMReiyiKTJMI6gpwbg
5LWmLGOVPbT1VD35FXNEPeCqi2B5xG2IJFUG43Livna1fPOkSQQDRWZpmdRmfiCeOb74BcKtS/T5
/P0hVL29gOu06KNO3oyYxlwFieTYCnSDsUqP2E+Z7VAOcyAdeGE8YJJUxJVlC0wzICxosglxEGoF
E5FWXDFLw1cIG7mt01tlBOPWaGK1pysFoyyLFL8m7gb6RrxAwFhQHmnLiMZWO1uVAUYvKooOlLfN
6lV2dRMyU5qkXyrUWJqviZbVj+RmOpt6Ix9E99DhOyt76OBVvjK1yKfbSjyYEkeoaTKnM4plApWU
5f/FMiyx7ogILKlkraLA+e+2Nn5H8g08W/9XmD/7+hx/VS0h739k+edv/CvL7/2BRY+RMqdrl4HD
3+yNrv6H4xkMPRxTd3RbOH/L8tt/8A3fgX0PhOb85X/7GyWuSNfl/WO40tVtQzr/SZhfmP8r6+66
hucQDvJcIQBhzgbIv0XrjcJrNCJBJQ07igs7eCVNDmqeFnu6g1vz7ie0QmvTLuin7B3F+4EhMy6v
sfLvlklVCUO157oJdDDRYGCbxi4+veieaan23umDtnH0nL1kZfp7PARqmcxefjG7+uGgsfOdnf7N
7PnvWwCMrTwGbqDtEcCCnTUnBBgUPHjfoQEb8V+fcwRRHiJR2D+s3tOPWtRkGxodx5OaH5gmrOo0
8nZTldBul5dJurKyBiWxtMMdWysMMZWMbt8PXTAMh6gvviLFRI+R/knX0fLGGYzsY6Gqm44mBdTp
tSmG+qhZ1bNSBIKsIYBBGRo6dbYBth44T0eQg2M0BOesHbDmaFNyyb3MO7nR78oqk4tuZAKUYVZu
2cT1WSyeKboIVk4e2TsgSOOBK4XoRylWoqcMANv29OZ0O1Go5l1n67aXdeWRT72PABo+Ii3aCoHs
AaWque89IYg/xZ2+aBpVniovLE9NIwgwfn9YIYDYeV5wZ4/vxLEaclqM9PW0cR6MlAphfHsklUyv
/vJEWF9res/Xutu8ZNAFNk7lcgzMgabIenjEAz5dwPowbM8FK/RktGyGBYRBpAcAFO577renoqrL
J00RtFCUisWivPZkK/QwtI6SYdXYzmNP1+TonmVwlc1AvFjQnmMMIZtBSwAO4K8BIF6kj11D1M4t
rYtpDUeF15YbtWZeLOcGq8bDSxnC7M0weTC61I9d1AK3Ds1wp1A8D7ZXgzbUffGGVZbzOk/UuY9U
+xA06sIeBqGZXANt6Flygosdn2qj1Q6pqje0gMaUNOrju3EMFCNjT5f5PUPVwA9Jn1DVh9mD0IpD
Fjn6DZtHCTH7N1Vt9l3X9PFiONkTo7rkDd8SQmO9LCKCrATpp0vRGTblJX71QYwZ8Evjf/S1Y24V
gaXn1BLv7B/7i5vJ9yqjrs3PPf2Ujb1xqoSZbmG24QegTCvzI+z95cAEQGSLmMV+77uyvdpIm1cn
0PCGOX10kGlmHODYwYzKheKx5SkpS2efuWW8MYaVwXn+4UJwlakMG1SOU/pcXADhV6Xp74bemQ1d
BTeevxS3C61fgYl3rNT9UzKjrFKcB1gv75EHktjph41ySoERh66/qKnTfeXgr2xjmtGA5hXbmlHv
cgCIhuKtf/Zz4sqjb+8AMum5MpRx4H/n2R4LCgRcaQ8L9uPFQzZI+9yEkHeoFTnnBAvPikLEUIzR
XtfBguIiZ0gZJfFDnU9zqCyiCa+3L0Lv3OcsKKOdLdu1+11UryZzzy3ZP1aDj9GTaNmlyh061Srg
wHlSV8egele6rWBmZvI86naJ9a9Wr/TeW1u2YKue32Q9cLJ5adzy3qaVS7pOvTlm2D4L5BQyb9q4
r0kg3TLE8cX3/6Hp2gI5Qbwyzdz0wNWQub3gozacRxWDE5zaBs9dlEpanGj44MWrX0C3ZnsNpx2O
zbXg6XgODLQIezYj8c4fnqeqGPbmgL+7tNLyKfde8mwsyQSreFXVBRJLwEku7LVio+WSf+8E+hvB
MKBzgK+qDikKBXeJVt8B0vXqF2oPXkU71Nfvj1IvxPc5uXfmy81THv4kRdNjp3tDxC5Orc9I1WAY
/YaVyqUoywr3RYVdpncUIzm5duOg+oDmG22ZTPlbTymxcWA1brrI35jDqH/ZNReqn9MlN5Gug8q7
ywqZbX3fj6ne1I5eQEl6OhIUjNyABq+ScUs9uc8BGv0uV9YEZvwXlg0AwcCSDvRVXeF45PuOJve0
Gu4Y3fCZ5r1YBcaPcQj3BBHgiEBhhd2b3FqJP4sYurfBx/eJA03O4ip0wCy/hhncl7gOsTdkCtqN
p73XSueVZhs6JdMRIw9YPSO0wZ1bW8aX4471P9/gUQCbkjgFoiHMA26vtAUAoSoyIA5VuytNIzv3
r/ieQWNkwt+Z3hOJpeRccILi5tWdPfK35xKb4Qi6fCkCqS8Hqu6WeqU9ZNEIMpF/vuDQuchD3LkD
nXIFrF5PUjGtImomTGILfyJx/qvDKZZDmuT/v4X7f/mPzzr8+/btO57y/V1/7d+cPwDy6B5uJekY
bLmwwv8VT3FhMUFVEpYx+/OExZf+iqe4f8zOeY94BpwmKdim/Xv/Zuh/4K9nu+dKvo8b03+0f5ut
+H/PGfDvAhik859tovDb/4Qx1QNNIiPjurDDlwwNpOQs2tWrkfAhkyQMU9E47USNA+NvT9XDn3/F
32MC/J7//KsdAziSlLa0hO5K+Y+/usro8REmRHBGbTqKj5zOIcLB0BvvY+pSeYs+Bna+XTItoas7
LrDY9/KlYeoN5HFcR93A4Titr9GUVhcXbZIFmMU6pauZ3CIDjkrDhOWThPMkR96gqjZDTfWt7Y5I
WSAFlvAsj0TXuo3R6IuqZ6tg5/Hv2rYJ/Fs/mZ8w9otyfWOZyR59rz6w26QPKjQePOaEtofzN7fi
YjO3j13NwOovev6qXBYrs8HaPJq04Nj1JXTcCXEZSnbsmJ/Aqrs3J5TTpvLx0SdT177VY/IyAZK+
dQPUKCbRcjWO7atg2/Fec2oDvwQf6fvD3tf5wWCHsEB0NBir6EqycKG35UrvynMz4B9yMTdstdyk
IqYbHXylZOgn8hOPXFXx45ToC2E7+e37U9D7i002wjL8/mI2kH7ghHkspxySz1h0+UGfH0YziThN
AgVprZBMKUNG9ifegj7j7CHC83NM6Etdy9T0PrCgq6lbd5xOTwx15+q3WLNYx5pZoqVe8fuTEG44
rbcOPckcb5Pcni5hb8SvFfBCaY6vg+a559GjEc6aphduWiE2FEFfjjYQaXlqwO98xBr2ar+iPgnr
NmMNJBDaNF9auNR1oRmfswLYmUP4CUwL1j93x4twYdt1oCeKdGBKSdvinTLE+i4Quagi89K9dNKB
Ig9JZ2MfNqdKEkVnkl8/5dFoPo7EcKaqefKNoX4yWuSu/GY7gsoFPPRPfqHRI56HVwAOwW5qBucs
pOsy61PZa2C7r9JgOlECMtrVicWkLQyzS9QK5xFA+j5riWNg6FWFcWBmWa+T0F2xdbwnjtVsQ0Dd
KywIMV4cfHXWOY1cEq8uEHoNZqCtdbsBMyk3fR1MwzCtNErvl7rnNqvKkzcRJnTBOxmsJzxvTrxl
voQrt6TRUlbtqUoLOLwTqSejB+dg5PkHC/RbFxEKBXU8P3s6flJGYKyF3caP2YaCsCxOmRc+klr3
1xkko3hCfoBB5yxH23iuUBSxlGEdIiJOkj1t742qaK9q6n3f85vmut+vS1H+SMFOb2Jl6meTDcOq
S5NHA+jWUXNt5n9M5KE+fZCCIdIt9ppPJXBn9dpHJosNhwCXrWXjnNC2jgmwacOd1E1HkloOzes0
9UfdD9N9NHknSdX4KjVGbx+lDwU1XEJAre1bOz04IX0YPVUOy8DGfNlSxrHMEbRD76V08jfiU9Ea
swcsDdXNy7mxKqm2XMhBxdsipEoEFFS2R+d/pWII3ZSsL1QjTd92M6OoA1Y0ztQiY+YXuYCMaB1p
dx1oo3xmHAUC2lE5c4+64bc2c5CamYg0zmykDEgS6frs3vJn4EkhECUxoMcPM1fJ7i1aAVD2OA0Q
ISihL3HTh1QEj8mcyUzNzGgaZlpTArYpqU7mTHGS+g/SdMk5Be+EUzhZ2DPxKQX9FM0MKHumQcXd
kSvr1ACJaukfXORgoxA41TKfSVJtJN5c0KhJLz+NmTVlzdSpYeZP5SivIHT7bY/HYRMyJySTjplV
zuSqbGZYiZlmpc9cKwXgyjDrfcv9YMnU5hco+3JJbwJZmYaqpYo3FERaMsX4qmH3JwdrpmjluGQ9
36Q0aiZsmTNrazI+8Q7lC3a11VLNPC4nt86hznxK+bg/26ogFubQoJgwBn0eyszeVjCXVnqlt7cB
4Fc9k7+0mQEGTGg6MWQ1VrHn8ow2HHH93rN2RcYS0M4kMWuAKdbxKmM25aQ+88YkUKe9HgxHRzTy
AnNGsWTQOtQMhGb8YoJb3IroqNGivuhmopni5LdQM+VsYrTijU/2TD/TBzhoVkreDXAm4Wl/JfUc
k+ToXWMt19e95nZrCKefFHrS0JeLackKj0yCN2OFK5HBYTw9gMp/VG5NNycBvLgPnrHULL0oQh5U
MEEphdDWAKegqNrUPFSKQe8UMO7BUkalAM3GzZ3Z48CIefowtPCCo+1ayYRYlgk4jxZvTFOY0SWA
OQgZDz6GKhimBjGKmUKn2Y6iu2PfNHFwKNLs5+iW2to3WTNnq6TQCadY4Et3qFe4UsI+I+ZO561w
JmoS8c1zPRLjgsFBtn4pG3IATHhEJ4IrPNFdMuNIqPN8dWe+Hh3HwF8g7rkwthhJUDjat+zTP9WE
vZxusIZZsOzQYaP9jCapgSjdYg9DBBO2k6kBh06pa1Yz96+eCYCjddH6D2gp+boZvOzi0t67ZE3v
V1qVrcu4xO4FyRGlKFthxGoDzrQVHAwcv8FFmuXBmmmEdtiVq6wN15FNK0twRgujzxGAIdacV8IK
MFREnO5MTnSDA3YVzjdwVwCI7kxCFMpoIeDb+9JyH/JSvqgix/Whgj0E6u7Si3VZktMoqWjbcABd
qsrLFhQtwCFv1LbXWphrQk92Tti/O1SsMsHOnafMMOhI980W4o86jqAdM1MZVx3YI3FkzCRB+4yg
MVc24mYeOLKvXGMk8WrXBHG3Ws+bzWUJ05t2lk9ijkdjdTYaJh4Kkoucc+0QqjpeWryURzM1orU0
5j5GqoKc0f1J0vPG8qlhjKT9TqR7AJrvScueAdvYQutL+i1NTv4M+V71rgrXxICmpSCDh2+a3JDC
L1jTSFGYCGj4+qt1aLdP/uwzN+hahh1Bohlo19wQiJuob9c1/QcMg4I/zeLfXmU35puRc/B08qRe
J1sevebD0N343otnj5a0LXSYrzLNg01qOtGKKhS6R8f2M8fu7vka6yqKxoJ6SPgKMZdrbn50keiW
oTWEm9yq9/VsKveZtPtVvBZVvkcUGXZmBT2rVBiMcqs9jv3M+NG1at0ExrVUcC0Qq9hV+gB7KXYi
yMqvpRk4Tr9/N163d88kSYTZHaW/ewvL5CQw5646lnlkUg0dACRbFeX9KrB0NquNWvl2ZIPME4xp
KbbonIL1vhQXAPdkDrj9BBr74TlrEE4GN04DEpsmrlSQME/KGNdNHV5+mzpt6SPwuKrbFFbcr0Ar
fWrw1DHicqlVGvphQiKc7VK+a2P3uUw1xiwV5+W26a+R3mYrtwzH7TIhtbfUu+hNC8jOlL3k2rW4
L0gaQhZqwFfsjnwB34EJIrhaf1uNvQ4rbmwkH2lMyqfrms8SF3zGQA9TTfK7Gz184IzL4FimeLMW
iWkbSxmlLXuP+K1INm1av1nmmGymLt3iuCVe4Vyo3vqoRemuyixC+WvrJZfCuJrsflhPk3srZg0K
bzMVB9VcxrQWWsNtJA2KjStZB1kkYIRf4y77qGwg2bJG1axQpIhLACGLrXRPay42IEBj6w7SGFg6
XFfdrGK5g73O/E3p1bRu9ngzuatARCesVKZTtjG17AnTj87TwkEonzsM6khWUI0M+lbrR9vLuBtZ
zRX1AuhhxUWoWdo7QJd4KBapDYtFOrDfcoiLjpmsmINjYIrTIx5D8qnVpB6CXs3tw8nvjLntXRic
iGRABJTTfwofja1IrwGJbmgk0uqSzuawXPuhJYkD2w3FqgnQo7Zlx1mZV/BOv/E2RFtnfhVDjwvQ
shh4jbl1cDWYaj03QGgv2PwLXo2cSrpVXmPXMDh/6TrufCsY9K2CHLmo7LZbi266i+yJJF6D217/
kSS8qmmtyBRjZiorZz+lShwCDh1EO74mNJWzxwLvEX9em7k0V37h4mxzeJLYNsaBu2rhGEKBo8bU
aHLt2vX23cLR6Ogy+ZqqausbhPn0oGDKl+CJJpO5Y9C94JzGslDT5aH1zrPB7WjBBAzK5pzoSGIN
JEJjrDjisolyM/htmTWt2OaHq94OThruv3WPH5hdQ7siSvmolzwd30Eiz7rReviGio41UZr22nvo
vM7bRRGXpItwC+agWhLRwtxNAAJQKfRyNlNYh8NFwPSE+/MyM7gZiJo3XGDaK0trvRP1Yg81+MH1
zhl5xxnMByiFW6cDSYegd/e1H5l/5isY8q3YlvbL3jDS+zyFbEJJg0TQkzKds8Zl7rWrTLHRNDTe
PPCcuHEC83cGTx68JIB0p0o09FBjj+6Xv1qfOFGbhh/GwJkaIs6eRAc7ZGg2tzQ+tTG+nTEf8yNo
DvuiNZlz+UobV1x6v8f+Rw6LRqF03KRI1ox1pdq6Xmc9hSLHY9/A+a36uRMqMjHRpsFK1GNxL7hh
371Iym1Ugsy0ilpuae1GrG8h00ZR9okRkJb4LAseyZMgZoaDOplF4OwHHQIkKrV5MdhCzT09H2nj
2QePM9jNx0R8s3WM7Dqp4X0Kn2DZJGlz8vzyYzB1KmVVsWIJ+hGKIrtGzZRdy7k2gUi+uTF8c80H
iBAl79hv+eS/VU7zHBgrJqPB/0NNUwxDoxJayN/Hof/6tr/kNLQvySkTtdezJKLYX1qa/Yeus8E2
XMMROt/zbynNEH84wjHBmjum4ZqIcH+T0mbUC+KaJxyL+j+0qP9kFIpi8L9gL/wUh1V1Rpy7jmH8
YxY6ZEXU4udgS6VZ+zSodyLfyrF0v8gupBiB7P7K7M5gb9Y9MkOZVikWha/Q/gVigRSxEvVLz37Q
w0FzbCvJGaqxkvP3A+7GvTuOLEaQEE7G/GBSEkBNho412dH1A3WRFFAwjlmHijXGtlLrWASddfz+
E3VczsLWbHNF2OerMf3gJrE3rykum05NCv/X8UFI1V6K71xE7tonNnsYx+I4gNu6aHoJbCFUFvxF
GiSuURg8d3Wo3V1hGqexYaKKIlR8KOByC4sE4M2zs/JSmyAcw8RzsEAzOh1D7EyR8Umirl5XbDCx
tAztI5Ozd0IdxqcwCuLa048AEufZqBiG9aZzj7taP3I0TsjUkUMkdyA2CJXtPWX2fLcayXLdEqAB
crgwWSw3qV8WR9ylxfH7T8n8p1b2+K4mopxRY1d3d6Y7h0720pfpeE4aIhCeWY93VrdujcvWgSPa
wQHP40dPPXnCZec7YeGzMN0wOnOti8rK/Fi34MkaMm///rwVY7VzAxJbnaLZ3DCnmyCOTHTM7C6Q
kpnYTVAiuxpuCZfzcCWhNFy//9SmHqXeruWvKV7F3++8Q0WdcgSdfMmcsH9tZE5U3R1hyRtTdi/x
RaPjg+nsgMvNfqTs25k0e5T62a1Uz76lBANT19Ggh58JZeg8zA4nZqOv+ux5Smb3kz37oLzZEeVA
Gw8o1qNla2rNY+PEDzF+V4Ku0LhmT1U2u6sCrLnLdnZclbP3qp1dWM7sx5owZpWzQ6ucvVqcMKtr
jX3LmX1c3bel6/tzBjYvNCsuCI1qRhExhCBt1WxgcpgnpFV7SXEKXrHZNUY+Y8c+ojh4s6OMYuhy
o2eZ3EchJWFerex9ONlf5DmamzXevcIH0zk/dC0aaBcUOkGTSR19woQrS0bhKWNmvB8ghbVFzUcd
S/SYV/XBENOaNc1+m7ppS8iISWXt5buqYz5oK0WhrGJ3XGbghopQ2RRJaviY8n7cpSwpIMUjSNUs
Du/B3N1C4TpnMc0693mh3QIsqV1Jz7g1NOatk9pnXBNVj3z9JgLfPuRov6u66ur3nHISekTy/opC
3N9aUJzt/HlZYA82PLvYdyqs32HJecier7V/qPSpvCXx1B4rUzzLkHX2+1MT5qqsBllMJzCFv9Gw
tg2V/sytsiIgRPlgHdreUcmuWmHVbaGjsWBj18rODRT0hR5ZUIbGRj/UxFWXtG6Xj0K2wVGj3zCn
3VD/MRZ99YiqofYaCcwykiOrHw81WQ7eToBRw+iROy+efC1Jf7A3vmN8s59B4xIR5Pqa8+DjjrHT
EzXc5bmgL+xcIigvSd/vwEe2T0xi34STI67WQfeUheypRPQyM9gPSaKrMzFNdBldE68gaO5RrXHO
5pXLXHNTaWH/e0hI/3W1+JXp8uBD59jCofZWFVmdnTs22gJnVX+flOjuKiWg78U7rXTGQ0tvBViZ
3nwKbINDYtCjDQayfGB5qhb29D/Uncly3Eq2Zb8I19A3kxpEg+hJRrDnBEZSEhx9Dzjw9W85s7Ky
KXvPLEdlNQnjlURdkUQAfvbZe20DOSTtx83Ezw2LYfNqRLRyZw6bYjyI2ZvzJ1e6Pno2vaVMn5mM
i4ee/3qwu3t2K/X9OHPL1Pr+1Ac1uztdQHKSB1h4uobPlCW5u1IBt8uwjDgHs4Ib7zK3q5bFxYdp
d1+GjtlhmWeGkCxIz1Oe7RcOnwBbAxYEtjCfB42za1kq2oDeDWFLRv+uQgvleHqWctrH8+KuNEdz
LxTXd4/l1N+1PW8L4LQfieyei3oRH5puuQTOA+Bf2KB3MDbac6/B4/35qJpA4BPhzp7AEUKYyJV/
lHydQVrnlx7cLBFQU+4mOgpNAzfEj4bxWA7dZSogAfTgt+5I4FlrZ9DJRsTkjAiePFlmKm62mEg4
+N5TabQFOECwg1NMrcDIDeFcg1/atT6Z+7qLQOdpsPaYZaN9w1UayWR50KaGLWqDlYJEEsO93hMs
7F2SLDKBQtGpGZLb6Up3p/5J9pMb0lKkbSTYpSd8jy6Ibb7bOOnvBqxZ8bopPHvT+yxmSqYW1slG
X130tyoRp1gw6fM0KE/JMjebwpMo54CrsuizICfwamlSYwCkR11n673BKzdeuXmla+lWO93DtbJy
ZOTv9Fh84f57jul3+4r94rljmKQgQlU2TEwvQm+ng6Tz4miPXBNYJJA8u6p9wLpCHb0sEfMTYe9N
McYHIC5kQKnQhiyj26RhqEHUDXi3A/7rfXubNapPiSnYSXafB2PoFOV7xnucXBJ5bZH4J6/uBa2J
mXHxguWRsJN9AqRub2MsCoypKc8qEuf+emxGk94LYV74B82X+JCoj6XozAs9DES3NDTrU4LLlWjt
AjAO3/xKN2s24H4Z78eoeZvpx7sDAv0KPNd+rj1/oYnce/P4+/YO3v1N6+coeH7ZkdZtJY7fZjmI
1AH5mENXF9IYL5bTx5uSC+Psd4F9jVIkVmk156ImmQ8FA2VLtWxmpBVvk5vz4+4/YHXO91pGv0e+
RHiWUau/RpwVS0E2XC5crwzqZ2sOvkn4TNdRywDhNWZ8Wqrm0FiT2D8xb8RPpXrRXPkRewy504CC
0bGxgTn94vuJR+OByJ6lOxIDiKYHB/vnXe0aR4oM55Oz9CKcS+JCmD76O88drd1UjN4pyRZthzcT
VVIEJI5iykfld76U8F9L8B520LjXnxf1hFbJLkwQXo8eZ2TTyh7MBIki785VMLy6cVAcsdbhrK/y
cs99B2y6kefbkmwYbCjr/PPimKX9t48yeDHFkoLQEW5woXlqTQNrfK5UIWKQLu++J4tD5rjOGS4M
jGLYE69yRIIS2fhJlp5cPlD/uFk2MRaIo5iJb8aVwiUVc0qNpx4m+HbWyyAJ4hvvpjO6F3NmiM6H
ZC2moDl3GXzESrE858DeyzYB3o0Ox5YUxdXNyCANr06i9M/BprKX9FezYJ1ZCvNWBmzPLAR/Fd/C
kxy/aRws1f4BceGr5xyy55aJ7I2SH+WzDFN6v6Kxc4+p844tjh6buvrj1m0disSlW96B2a5Uam/U
0se4S6ubTutz4JZHz2pwO+WlvA55PELumjaZYEiNF87yM6vBlalp47fRxGHgafqNLmNtP9G91wfl
elraLGz0qAfWS2CGK2UXieGsj4bcYrFDeiEOBV0L6wv2Nt6RzgAT+Ql3hv5WL12yL3pKVLUBBn00
pZs2Gkrw6f3nOAQcrVI6mDGuyO0QtW/+AK9Kg1S6ybr63cZNc/LVKakUcbfWeyQFzQWNNmiFfBv5
v8JboMXCRJ2+ANYKVgNOGtKqo1+8O5x5rgwBf2I4jmtD8AbkE4Zrm2kBAonCbInqwcl87WzoRXWz
qpnNbF5dSnP4CGArbnXPeplp/TmhLpIDFsGB3cHanGCYVXXqrFC9DpOFzGsZdo8ELV/qeoA2h6EA
HBniFsGgX/UwwM9fmpRJH0BBhSMONS3a4DP3L0Utjkmm1WHulBeCs0U459h/EHL2fY5PqlpMssxO
DkxL5vsR0EJXpfD9qRCJo/m+8BKuXteVaz33uq1XLY8g/+OQxRgGpcy45ZN5rusW56NXQMbCMafU
SeoaqqeIh27nBfwjUVSPnTUUTxR5cAIYXe1EDtHaNU7MmcX1EEdjO9t7CRrfYqpcQVZRu9iCtq/7
/gZs7q6tWhkKA0klA4ebxaTZK2m7e1IkxnaK4Jp5mrNZAPKgXVXrCsfjm8y/uCT2nZFC/tbxu47s
96ckeG4HOQG2T0BHV+knuRckUNMNDlkFuK4U5Mezzn3COskpg1osFEnzUNpd9YRj19jYefkWNAu3
FzbGoJa8MMfacU0ck03FMhMigfarBdkHlpcojFHlq77ARlEnYZpqb71VENKg1xv6BvQU85pa8++l
dwJW3Ga9Jk/ADFD7DTvgpT45/outazcvt7z1YHHGGVzSh8nInVxKVHEkKc467X1FgbBRzzXtQtIL
eQvbO5t9CHwJLHADI9bGnb4zinVtKI6tPeibFDY5vCDj4liDeASCKh4tclXrBizufvB5Xyxe8U6F
1PTgd3R69g8YbV2mmCm7zLzdsHZRLO7jyhM+x8/WpmkBwmBdwFnuUJRWfTHv4z631swyPHM0eZdB
e1t7GMGwuyooj+e+/VxpzkRPpOFGTzCN/dB0IOk3VXSmkMVZk3DJwpqW1NZ/aQMemF4PZUm9eSzN
Zv+Y1fkB49G5aMnZVuoZaNT04zjxxSWP9LcrmfLtY6RDlqrzRL+NwcwRDwWydV0DCjlrCBN5nArH
yt1Ss6MkW6L95CYPblBvprby1nRQG+tKjL8Co5t2sUdXYR2JA4WS28kzqJ1yCn/bj96rR5IUVdCH
oV1v++q8MHK9YwkCiJgKoGRiSg6eVvl3CTRrNtMJeYVFu+UjQPQxZmFpTGn1YJX+1QYHc2yM6TGD
wf9QUmjGN4T+JsN+9YEp7zQ/Nc/AsIy/vcyla5wn9RIMPAAzEF4hZraT0eJo6PELPMRttNfzoTmP
3CvCkeF37U3etJsnj69ynOZjQNvEyu+pxjV1tZ72sjzE8QSCUukrdf4WCE/fRaUJ+cQQIFmJdOzc
iPcMt8dTkHV2aLuNirkFI+FiFk702CBFxP65QbJaMSa2AJ62C0/BNcnHTccQwUCvRzxaqu3QMeGm
bbPFR0Jw/o90OnsN9aOAHE8tGPYfiizJmznO8MEcOaNd1/dR27YAOqB/enGVH/vG2rnD1ED9yfRQ
F9SLihZEZRzUsN/HAow4yg+9VthsNI0qI3PeZKw4KKA6QFvgzuZ2cSg9+S399NVzOlLWVrsdXTaK
QWHejybHqj5hQIaI000pVlT1DyxmTojCH3ioCLnu1KHBlFEZDqbY9XYHxwdffwCMLERbcDegviJ6
vJfHQR+Hm+XSB9EHtEBbNhF9Cw/UusFIeqDFI9i0mjghAVcnWtWanbbRJpqInLrt93hgs9DAp4Se
ThGMv8jkvgTDiv24HteeNDkspb5xo5Ll4Kd+ehRWHJ2BwGLnMD0i0JX8hp8wHIq2IBUewxkzCOSx
qL+PhqJ9CLQ2vgtYRUhWjRc9pigopRSjQDzf10hABoX3u8Sv+02CMrWtq7pem5RtucQH62LT2bOp
KtOgWMxl6KYsG1wHxtV/rv8+VTw6in9Fe/8rHfx/XZLvtuqqP/3/+Kf+P4KG46RkD/I/2jKvVdf8
CzT8/3zOP1Rky/AcQjqWQ27G/2ch2foLUHgQ4IVGDlZk8H9Sko2/TAPRN3BN9GLL80nCdH+Hhjt/
WSbZmMA3TMtw/cD5j5RkCjH/zRzpGZ6FLu0ZNoWb9v+lJPtxWc4cjsutV045mGbxHrSDdiKUMN4W
nGHhrMKXbPy106QCmT8fzT8pzZ8PWxXd1FSIM1Y8pFQFO4lY7JufqKcKfRKkK8/ZTxI0V6HQycmb
baTicc3g86K2/7BPHJilBoFSFS3tVMg0VXFT1C3zzkyIoBYpYdSYFYwKp7Yqpkqzi7zADJOXkQyr
psKsMMeCnVABV84Gwa5WoVdXxV8xbOdrS0ViHZ9wrKNisiBxDwA9F2620Pk81Stb6dV1KcSjZ4z6
nvjGeAXkG/rZb43aymUbGEV5NK23ovPzUzLzD9y0E2yFnJqVzu3nI0vwBvRQEPoQxLAoDumd183e
wctHDFF9umwrAB5b6WXwScD9sSpq0pkFdx4RfMa3IKWzUPxr40AhPLRqYVZefvpYfl7AacT3Ws55
uzZif7XMKgGhksw6jR23np4dcyTWTBfByukMeVcv3iYZzPx5ZtWEiW/+qFUw2iIhbauotK1C00SD
TApasN+3gKx3Tp8Mp4rO7A1ldMFFs70vNsX6CRurAjVrKYSiEV9rqnLZQZbvNNLbXP/uU6oC3eDr
klulQt6Uv0xrWgqQ5zBYnsdWwTstuavRt0Mwy/m9xVZ2q8UGJI+hA/Rl9c4Tu7WUHkcKvsrZKXHy
oXvPuf4+DTc/gvw/Bu207vXZuW+asTjyJrLChBXyMzm0b+n1pFKZyu6q1i52IiKBnassfEJKmP4Z
k2pF3x1eBoMyyXbxBiI04nfaSHsDms2/+NkC21mavrXvYudoxJhjElSePV5VbFhp9JzqaXvUaFo9
1l1ODpKx/Yjg4Yg8+3LMOd5WSeEdHRXyhxWteuEnOIli6ta5LUGHu3P6CEvo5mVjEmY0PfuQAyqF
EGCpV1FiwdMGAzLPa3yN8AaafAFYGXHgqCxQBDAJGtgEZj/sY+ucYKramjDF43F8NluXWmZ5P/zG
koy158QQfI8QWamM9ms1D0gnABHIjZF+h3Y0GQoTakv+rJlQ0q3j6oqd7mJlJmHt1ge/paxkQCxW
c6Z/Fm2qHe1ZvBHKHVntzrfBgTGJtCn2wdhEiq/4Kulq2QFjBMhEouAbRrnYZV7hYuyT+bmJ2xMk
zQQ6pWdcEGfSDSdWAnULPg5CrsU2miYMcO14Sdv4ZWzM7lTHwYmS+/LFaL9nOsfgJdUZ/oZJP86q
iF5XL5rHwQAF6tguE8wnqFeZl16s2syZz6Teb34+dB3GbNhJPXx4Av5USme7Jejra9I69ZXSyA3G
L/uumd1crAEAhUUfi7tY/ebPH4t5zHduk4c+YK81MiMUJQqmdqn9MSTWo4G6TJ+swSPdxl6x5AmD
n2fvJw6/+04n2DKNpENETuwkj4E39DPDmjV2TCtKhYQmvRqDHk/rMPye63cjxlUaq0Mt1x6+Zvzp
ZJJGQjE2ogedepZINhqDc5j62dWuZDh5zbPwBQgsHMmbrgcbS/fJlFfT1QyYN5ueGsGENlPJka7H
okWgTzMePK0xHxKsxjIOAUgH65h1zRbJ2t54CIM7kMdyTYycHxQGrJ3FaZvLpQEZiKFkpXVNc1h0
Qdjf+qysxDhl8A3uMo/QXzsPKNW98WwZWycgjTLSwrvf4bdgBJ6lu4WyI7hdk1WRrfPYctTdxoHW
MXASRAd5+ajNcAdJYfvsBXt4QLE37DjiMxxF0xOKiHwSJd8cAtiXjtq6JEnh15D0v2GRaFaLbsXf
BZAxz6nrl/g4aD4I1KEz31J7utBAmv82i+guTdPubWw54hm+M1+myrhpA0vIJJDz5eelzGwiNjJP
s72hoUlpAVgArwaZUfTl0agdZ1+n5njhlkVlYm+WV6uKyk3Ri/F5CBhl0R/SUNdqlmoAzy4yn/Gy
4BF5adzIOg0ajk4exOazP+8aHXcq1jUXE3iNOdMEQoQ5PNk3i5FyMLV9Hkwy43GhCh0DrzhaAomv
IIVwyJtSP3GDPDnU3oXRIFkm0uhzkyXcOciA+e90A5w5+zQjY6WPlnH6eWk6+rswx6Rol90YpL+7
bKQAayyeowFRP8vEcEy6DK3LM4GjgR66p1xwbJb+TgiD9l/lYJPCUN1J+rM0Irn3curnK0SHiUX5
cehiE8OyR9oos7ZDbWm7FhL/WzWZN49z+nWwPHEbxvwhr8TJMOz6jXPRrwhH67POzzycUtous9mz
7mKZHpZaEQcd279rPUyKdpRGezkkQKCmUccoJPWX3rD/dMsU/Y7R4tDV/4yl82Lbs3ufUuK4WjzA
d5yIxjM5AyQ5T8d5kqb3UNWsq5bE1YNEt0sKgU0udVG2BH6AFWd8cKJGtDMKPIrSz++CLPKPGk1b
28HDW62Zpbw5Iy0/1tT6q5TlNTNx9mzWDpJxP+ShWdlUDkSJ2GauhvVEiJCdVOH1u9z12QAzWSE1
XRdbfugjYd8iyUI9N9JNKaMeJIO2xuP9R9beH/JiZy1DaDWXt7LxX3iK/yptgn924b9pDXzYqmOZ
xe1jwDlYSdmtMS2dPbIOK93P7726ZBHCgoEdJ8OdjzJHLvh3kINAw1q4inw0/Dn1qLDL2QjKZmfm
1WFuJuzfcQYky39zMx1pnuHD6YZ3pYXOszOHi0VZhZPhk+2gAsyeRgSmOXaJk+1a6TP5u6c+tc+u
m4A7o+e6NHK6IyOa/Zx5rQGESuf6C4tyBtKQtOhJNzgztBzm4Jquh4oMTRrdsxEXiN+N1346RvUr
jnmrsMdhIt1ACucrm54toX9ycEQYrjLwiiLARVsbV9f5ZY3OttL73wYS9Sot243p1I/U5D0Kzh56
xF2tDxa8c+neNoeHPt87DpJNm5qbIUe6gDD04YzFbYIQyvOo37TmvsqGE243ogfTGKOaeOHS5sgB
hODSIv+gMRPzl38oNW5xVTM/Vpp6Avs3Cws/RtJp50UOCkJ3HGrCfsD3kkTuq4pOQFnle7XPW/ui
hGJKcCmt/VM5Mu+nqB9rxg6aWNIRLyHrrFUyZLfBd6EU6dGzNxsPfNrVKSPKx15EOe27+XcUQcyN
/XaveLyxD27N1d46B8pkRrp1tYx4tIEA8wU3qCrxNtOtZJOyq7N7hnnpA1ucgYIWa3abv9q8eYon
d0tg/9yV/c3Q2q1p0tCe9IL9cmy/jfQfM6yiWlK0sdj2JonSG5GzDy8zHhw0UpzhAB7sbld0gLyQ
QHB9crutje5NLh1O47iq1sZiSt4aHXs7gIiLBztrMumS1tLXTGIvyH15Y8Hxkc3TQf18/Y5/aNH2
XKAW8XRROiF54tJy3+Bi3CdRRf7Mq3lO5G9phB49+VShRgaO+Wsxc2VSqbY3UuywMDbqtUzgCywx
5jBoqqXPwo6jzsrFFJOeXDpnrcxNj5XGuTsa9D9BGZWrOp5OSV+Sh2pHZ22ToSeldetsTp61ldzh
J2Ux4ubrxo6JKs3svQZoKXwTBKWBsw8oLn21FISSzPyjl6CoQF8XIWaVVeJ1O5lHj63Zmujn6xTK
fVC/uQ/W5N7rJi72FjJeNc6/RNMfUzV10IQrfP4Oe25WRuKcapeCvUVtI2w2K4nzkKTm6+B091ky
hl797fZwX4qcrpXY+CPUl2GI/qBPfAv77nFi8KqRzVZRluHzRu8eRzZBnk/FLFGifMEKLUHrlgOX
PcQgrinvEZtRySpEHak46wf9vtHKT3zwCxNhdRtt7er7Y7SW0X0MfZ8dNDoXx9Mljx4coIrwR+6a
ur+fNPMRaiOAk2EIXYmdyecdzZKvj9sb+fsXWEAJvm3WUAahAJHeaUVLScG4jBxk6xGTi8odo79R
N3gyfHoaG7rZWPRXR0cjEl5RABjao9aFIOri+5+PcI5sGDLIk2UjB3LpMMRNvO+KBJP+D1nO8P2H
TqTto1ll2lm3ZmpSpiB6mvtuL7hPvkAdZ1rsOQD9/KebfLNCLY8NnKEjsg32CvVR7QafLH+tuz5z
51WSVNZDpdvl1sVy1RHDPkQw2kTa+RT7lWg/XmtcbUO712Wuv5SJlBTLW/eAIq+uHfnvQ+59u7ij
v9pRPCz1A5Wx2b7ry+Hom4G35pCiXzRq3VeWCgBiKqGoun1q7IC6GqMKsKtDs3PMX4MCuUbo+4R7
BlbZWUayyBvP+QWOxvjRJFG9s3x0OE2AELBNx9pOmZCvC9TE9SwhqAfmMr3S5hfW9IQ9gra7H+lr
2M96XpzSCQO4OYE9jJp22iV6MK8dx2hufRUBNayA6Lhp0h9i0TRYMJcNpBJxQcKmwxEZeVsBPrrX
rQkbqN3QviT19PSPl45H+d/+0zc97ZBOyTaIh19YuOvvVizHAmDFtoZjtodCnxw5YHH0Ky3jMVMv
uaOvdPjWBydw+IH0pvboeAXSblWY+zGXNuAfUlNCsgwqrao6wLK/Fpm3XfICHLtAXRwSU5ywjkAJ
1cdqWxvl3kga7dGXHQM1Jq2w5nHdutzf+758D9IAJcLpj2TA2AtlognbwsSAkkdvJrY0aeJNMfPZ
vjK+E8qoeVwxBMJCs3+D8qiIEWDHt6ppb5T8TUspX0AfYwdZTtXc3JgWyo3mFdGOjTH+3vG176sX
PyhIkZjvbpcBkbbx1Uc8xzjqT2s3jt91UYLvTR4sU3LK0W2bWzRwVNif3UinTGPP2bnyC9WqxN2n
sJzXoaZvagZrmhNh2njTvGUiYN8zZyz9c/cPzyoenl35XmYUGsrevlYJQ4tGcwgmkL2fwUzq41fT
BHPclc1nItNfiz3syMEfxx4byDL4lEDrPgIHhyDHmAeSrHifzTgOjr7t4YLXsRg6BV9Crr24CdJT
IyfgC/Vwl2DyvLR43zkZg24gToMxi6mbQw+UQHBb5hCm8I+2pYNkX2jLxi85BgJOxuYQcaEFC82n
Qr5nuXihQQOMR04iNKDMYhu3MVqDVfypsZCH1NATEEQe6xdu9HKmIUX6TASzXn7MS3rydB65mRR0
81AfTCENddS+99CQ2dsOjKlFmdUrghQiSzgPszCykiSEsJR7VsKpTeTbyGm/+mJ8DAD6tWYB8KSf
aGYtLkyTVIl3LWFW4w5gabBNK/leeo55rsQMmDPQ6eKovzIsgquYfvMdl1Imsg+gGPytFg+KdJd2
VbzRBM9jL2V9WKTOPm+r35E+ZhuXapuV2TevCD/TKsmmu8ITTxG960ToqN7lHYnF81HSAnOr9Unb
O1XqraLApHes2bYBx9oZJDiwVGwrU5dee+tVmAsYQYUvkTb3jirSkm2yMC63GHMhiuugPCQrDgIs
1LIvD+1Uw+S1UfKc+bPwKQOV9cGejKdaSxQkFoNhn8RPuAk/q8raJIlxZwrQ0bhMu6u2QYYK28Zf
rmLk5CnJUaGcJe/tQGWVaNNyX5qMreAtWAzWv8ZgEPuIt9fBF+/SAEUFNuMUDPawL5qIbe5g7SoC
jGskDCezr4WVRxfqor/6hPesnzhcvwFcOCwhX5rwV4BXSGy0OvsncnhgYf9Ekp5uuiL/iCg9DZkP
5T/ojmL0bzzFvDWSSLthrCpW0QSpsKt4Vyrz1aDP3wtmV/bwNH9KFkgNGYva7StWTfZni3VWK9OH
xd5SOi4+pe28Y0XqN5NFyplD0nAExUqHijfu/X45FRVgf2uyMDYNxl1RoCQ2XKYW33TpT9PJLst7
sOEyrFL32hnBzo7bPbZsjzhO0m9tZAS2OTr9yZDQKQak+7b22HsvMWcBGs8BVvu7cvAaVkxw5IKa
yAktcgDzvBXhC+8ZQXVF9F/bumxFTK3hr3ONp8nUpxc9swjeOYShMOyso5yA7uRw19bata3mqrK+
JK7vr8aaxECN7GLH6myiOV9Bmt5o8SrX3Ob7UPNfZsEnNw694Z31Se5sDGPiUrp4FW5ORhZMTy65
DuRo3C3JcJkEXJghKe7qmDZeL2tDUZcy1IgnD1F/7jQ9fLNxk6ig6c7RX2Y6j1a2FRP7Y8ISkfYo
p/Q5N0qM1wEaLvyPO7ceh3DxAxrnF/CvIEY3I6jZjU47HjB/HWF2Cjk4G1z6BKOl0YW0a3zZDimD
mKgEBup0w2bw28WJdxwQdhasksAWYexMw34wnJFHjMSIgSshgPGqMY+5g5VBs0M8abXhqPEbBV+3
xsLSWOgC5MAA1YXlIk11m2yxvzCWb6iRPRdxJLnT6mSnOuPVdaednZELn6uS70AN9jyl/ZxKX7bN
mAk3TtZ8lLAC1zzxvzLfYHccx29GGQP+FeY+snFLdBX3Kq8dSqYaPq30iZkCW24EIH36Xe6oGKMF
5jKb2mcpLLBP/Jg9CyT4oo2Y/7DweOlLZqcg465AvNxVTOP1thiW53HMrxJfzzqt+ludn8aO3LNe
mm8WHkMMa+4fkNe/DLyCbjLe9JgIHziqY5eR5sXIXoTDYPAFTuJYk+eYgnDqIWQPyJ3EcSk7qdtb
Hs0EfMC1b/yoo9RgAs9CEx8O75YAO/XJxejvos6mYRmHxzBX/bGf7D3ugORkxRZUes+Uu7jEtWjn
kb2pONsRREWZqLyYUBAJyDni3GVap4D9Ov4p2n6yfsHTMRDkzgws10KGylNMx4q9Mf2iB5ebBKfG
TordYAzJwzy6+mbJUaGNxrbP6YwzAjHK+x2D+XKa4Y/jB9/R4Bgv2IrcjRMo/1oUl/fzW0Eo9cWy
JKzqMsDF2mOdovHnVmZpdkjwF+9xE05h77kpywzn7A1TcpJeRQVcMp+noQvuytgKQFVQPmW0z0EL
8P3nhZN/y5PPvM3zYj6MVkELPWVU3MsKudKYnt+ciudurE5GlFe7wXTws55KMzrFVoTUjFtpmxtL
X+QW7SWCvo93NFcuUoGdtFe+0gaDaYHRVGPL/Rg5eE81ubirCTsqhntsaA5V9p5+Z5Q0c6Qc/sMB
2NOafLb5nLkCULs98QjF7Foo1+us/K+6csIaWGL591cfeDBbulrwy/bKOeuPeGgJUFJDoHy12XJ2
0uVQtcnasZfsUmR4Ewf28p3y5FrdPTuu/IEituJBNT8GMzgIPKHDG/ZTxvbsza/ZO5jK7ItrroHC
U20WZQR2lSXYV+ZgGWMTpmOIBYuyDmcSE/Go7MRxg7FYtnsNOBsJeXzHsZimWzdjD509g3MrzsVN
oEzK9K8da2VbnvAv18rInONonthAAE7C4ozXOVCm51bZn1NlhA6UJdpKXnJlkY6VWdpStmkX/7Sl
jNQCRzURC7Eulcl6VnZrINJPwLvm/WhzaK5qq9vhL3Cex9q8uUThvhePi6znC3ukKqLTM/rUqmm+
/3lB5nwNlPVbKhM4q6BvTqdLu69cKz6l8Vw/djA5OVlhIF+UlbxTpnLYfMWlVUbzSVnOiYBQRq9s
6EOKVbDVOHkbkZv/yjO1gVrKjyLtKFbEn+UqX/s4Ns210dxnnzvS6eeXuvLkKyN80G8GZYyHpVgd
XGWW7/F9v/f452NlpB+Vpb6YMNe36tdB6iMPKOt9p0z4NBuFA6585inzOiijvtZVp8lftOsw1PZl
4e3JuReFmyrd98jj3ehIjmdubM97tljNeXKpMWX4iI7MfkCXVGDApbkgtFED94OKE8zkCiYVMABg
v+Wo1VH+Q/igVzEEHuphroIJrCXEOVBhBVPFFgYVYBhUlMFVdr0fz5453woVd4jJPfg/AQgVhVhU
KIJdcB3+506D/9ZGoPJq3//URf6/82v/72vFbRb3/33WbP2Zfhaf7fe/hM1+4E2B+sS/+wS8vzx6
KYh56W5gqXX8PwJnwV82TgDLBh3kOP7Pb/0d3mT/xSSg48HUDd8CcWT/U+KMv9ExDD7JNM2AUGtg
/Ec+Ad3697Jslvc2v4qZwXUtCOP/ljhzWd9wPFxopE1zYg8pkEM/3/q+Mz3ndAQQHa8QpWT/6Q+0
aQwWKpFQBMqGAqY+0r4bT3/QAuWbxV+87c262hWUhHSd4x9R5IMjyA/mNv/BiOkVmirzeeCsfobX
PKVJdzaDsti42th/DOK+bMAGAf3/NUgFVujQJQaqgN7zVruW/lTsKaBJQyFQTwNPTJ9M1B8Wwye7
l/nBwA65yMFdu9LSr0vc6VddeIzE5TtLBh6yqfERZf05pjJ0k8MeWDmEW1ZWSR+OVo5geY0vS/fR
6LABnWwY7l0iPhjA7F1b9gcAhpR564+xXnxwkpt49rpHG07aSpgm4V6nqLapB/YmPrL2/KgbNsNC
S9FUYbdA+5Ecic44cdMHfRLIA2SuiAk9uxQu+D3HSM2yvRUdsuV6rOL7opvd9VRkKH/zoY6yL2jP
WxaoV30hiVwZuJaJ9D60EVv4KSbplMXVLputb824mV2SrvRAemjG6bOgeG1jpdSJsEdrInquDE9/
nev4LFtsjhSb6X1Sot4s9DRmX0Ezvkq1E8yWPqECCtavHEn+0AKzRhn8E6XuzhVQgushookAqCLB
Ofe8Cpz0PsUwhRJmPOKGDk3RHpuZM2jUgohRtQVJk4hVQSs54Km3aRizXW1Xj4tBlDmjyXpbLgBW
/IXhhag71cwpI/lSPdQp/xNJvriBhrKuZ/uOx9+Ith40h5aEPKieI7bPs+ODgyjq5FfDxLtmV/3s
ujze2P6lKpDQt9EjzTRoTBU062RKX0ZAx9uEszgkRbwPzcLpHNeI2gXcV5SvUlRM/+JsusC4monr
0Sk/sgDLWTRkBIB4GJUiAsdOdVSXTm/9UP4pOxcvGMDNjaHV/RqoAQjrk0AuXjVa/eGWwaXoYrTP
JTsF+dkTEjdYYAVbQ/81l/W45dtorjr/YXYowEoyGA5WgG8XiuSHp9OdZqjSjlLX7yEorucazHfJ
m0lvm34HApdQAF9uN9b/Rd2ZLbeNnHv8VaZyDxX25SKpCleJ2i3ZY+cGRVE0FhI7Gts75SnyYucH
UvKIlMfjCc45YXShsiS6yQYa3d/yX76GZGRjBGG6kWmE6J32kQsFL8umzwcQZDNlK7isyxAEkMtJ
pyfl3CZOayVprSD0TVfAOG+b4r4odxpN3tyOoOM32uaLR+LUKq2ySDL93k4BwWGKZufoQXobXiKo
1E5q/yHyPLzo5FXRdg+Q09E8MtMvKYIHKBvAaheyQLDQBrEsWTDBbenOMdxmrNvZuNjCuzDp2kxE
i5lPI6mLwnsgAyqJn7jomwYhFR/YLhWQCxFSNyh8LIZaVwcmuvHkEd3rC+BKqJYpjTnp0g6dnkUj
ths0Q2NMfDzvQ0RzRhYU2V2xBfrnfa1Tqo8t+r5KsgCuskgiA8cnO6dG5foIUrvJDEsyzIfl5sZl
g5kpcs+3ouxZKABsMPHEtNcAWI4jMgSeyoOi516UXWFcgBgKye99/yaREedS65YCJGYu/Ko3QaA6
EZnoKqDagXBu5SBp4XxCmTh6EJqBnStzGNs4W5mocUUKAsEtbSxVBsCSyeQcsaljS0BJweZR8zGh
HftK9aveIPOYEXQKiTg7bUrS8K34ChR0FraBdGnhmYOnyMhvCBPoCd31HaOy87gVBQoTm5wOX7Uh
iaePZvROV1EQbC+MwsIOGkndGZYx12UXNqPcuM4MNheHqhfIUuATVed9MFL1nLUd3ZCUoHmU2lco
3jk3qtIm10aijIjCnBtg7vaNU4l5L3YFlc6MZxLxvcuyuFSq1EbOQNrM0RSs5WTqFZCxTIhld0Iu
bjgU0NepYI0Uym3tI9dq2vGc+mc1wYpklIRpMY5StxzrmfoVEgw5UXGTNBv9Sm2jq8qQ6a5kWna7
2/k2UkjTFuIdSuWRQhU3v9ILyP0Ii31FlCMAGfWAhN9N0kXBQqQ22qoID7WwAD4FEuIJmonvc0bX
TO8yWslFW04RRm8Id8vqU1yWbLjhxn8Q2HpOc9ewb/VGNjjEguA6DFPzvJYR3ZI95wI+XoNjduJh
gYNiWUeLKk+rVVlvVrGJMWdMXXxctpELypTQsivTGTQ6HRUG4ULA9akIbPt/BpE3NaJcmyFjdEmT
ydl/yxKRzPFdAmwftuCDOZ16lVP1iuwasqakgcwL5Ppcwv77S5U/AomLP7MnBQvKcDqdX36tyN4K
Ohm+OBm4ozK1pA9OaJFHNiqVRnRjJmYUmfhRw+T18PpbYMr9nFWpeReoyQWIkva2jcBEu+A25ohG
bh+LCg0TxCofHQMx+TSv9Md6LRy0MywsWdEBCzNIT27whN9ZM91oyn0a0lYGpHWnO2E04UXx1E8j
OuoG3iVttRVAvkx5itIX/c1ijk7wZ8vSdQqg2MXH1Ue3QNTQ6aCNGIXBHODOiwiYJLw33GDie4EZ
rWd2M3ITB5rHnedPQ8/DBCFA9aZI5nqZPwXg1MaRiM5pRlJr7KFrihItzGDpFOmd3ZTNFN1bdeZr
fn0jqeE8MhFlbKsaXyno2EYOwdFnL3O20W2iIH7RtmR79JDWBVv1NKO5rZfAveykArujmYQ4EiTY
RJjeBLGXZmx2rjHxGjSYQE9ywTVqTPzdQnHYt8N5XpkUigxxg60Eil1oXI7sqq9uq90zGoMLTgdc
c5g2yCSDthegy7yhR44fUmC5KXfKx59Zx/2KRgPttHFE2qvWDSZwVPVccevWyWOS1wjglaCyzAjl
TwsjTwNGiKW43kSoVEuUTXgBeg2RJ5QKxlqQIh7YAqJG2vKzShVchd6w7cDbIzv3sQNxBylf/iSb
Al5riVk5MkAjs8b4GhLH1DSpHHXOIzQbNihF3Clur4JnwT4BxUXdR15FstHMC5SqJ2UUE0xlFi4Y
cgyvq87m3kaMu06HCIl7k+xId3KoYrxgoLOI6NsGPh/R+qew6341YIJQPSxcpNR151rgHAqtt0CK
ysj0seyXkEDMRKAZBl4CwgoME0TY4yuR5daiDG2TLhM68zJ8uimnN3Zs6ahtkupSKyRxGaFznY4q
yf8QpFV7vvPPsMir8WuSH2vFa/oeUnG9+4a68Wf0brDIzfJppyf1J11N3HPFUVMOEpnqlq21M+hn
mWtJCLPx7GwkItCtm3ywWjxKwixPKQXwkVIgOWC1SDGNVl+3iT9BJwg7MACgdlFRy/A2H+ukFkjf
WV/MLHsWG15aQ8ApbQ9xIMS7JomTWMDUiCcFpuHjXNz6YXMV6mJkVFdOIZprpUM33DWsOdRXGCLt
g0fOe7FJbbEorehWjZAVypS5pqvNaANaItom4SSVgdu2dkSYF9cNrn3ehzQn/G2CFMBJt50AHUNv
Ce32fvuidNNtEJ40L1qkfEbbOq4uQrSARp0dwtTH9a4SKkKDaDuPjNSd+VvrS+3Uc4kQlM4CqwGj
ozn863mmcoxkUS56YKa4oGAuTAnitwLgQL1v4ddTPm6/qkqTL5qsQ4vJKp9CgIY8DZiLoPDFbg9i
7Z77qt5kvTK8QvYEsF+7ESjBYgazfbA7dOTrXlGeRrwJTKg7j3q1+ZpUnZqmigJ9r0UP3owUQlMv
EysmLoOfIeIIvsUGEruUPFLqvEpN7M8ks5OnGR6uUovuvdMr4MsO4oybnSq+VTQP0ANZp5w/rm1D
5GjzT7Zm4wfia/ltbYviyXQFZVJPhsft+OZd7OQYA/XS+7nwoTyYMYxU9PqLEiH/otfwT3s1/92P
gohuZHOkXJ7LqH9/0KA6jn2sABoTTwAFA15arpj74Rag9b4BRsWjm3eftd5RQFLxFiChnae924DR
+w7As5HGSaZqHw36x+j/zLlaOjAK/Aqs4Gvk4F9Q9E4GW9GwS/XuBqbzyMqkU9H7HhQ+fL48i2gJ
Vkk6oZz2UdHxScgUHBMKrxC9tqxx2bJi2TaqGxHpm6tAR0fT3j6h696AyK6wYui/NZFC5d5o/HNg
ycl51Ps2tDsLh7x3c7Cxdch6f4ei/4byfQQ3V5Yv/WyVKXY7bjo/XqArpt7APyiu8bPtjLK6pp9B
x6jrQI7t/hkv0NPc0hgjz1O9NL/FKT2/xXYJua8U38ssQomxskEpdd25IQpaHqWBzIOVzD0ggtBR
LFj1W+sqNkqJTamtP7eGROXKlNyLwNLyX1XzH9D07FXclOuiAwCJZmg6Tpn+A43kCK/WeHO7AcNN
CVzOIWgqSBV5UXRu2R7gBACDCEWE15KaUy9GI3Ee2sg0yrluXopKoKHZxtW1KJpzUG/F1c5IK6Tg
2QbiASgY0HWv+ih18rxD0PVLvVXLmQXxsVd7MFAvf4D6WX02fB1cfUriYaeIrsdlS41bbYJpM5GK
wF4UrXgENN+z8DoNzFZve4zNW+DnfYcCKHiptACKd7h6CQAS3H46WjplAdfDkwfbz+fO33LJFfdz
G6YIIzfrUu5u3RhBTIoB+awDIobu5wx+9yUpToiUG11aDLQR8N263qzS4nukK25ylaZ6xnZE393Q
ZoDC6IhgkarnVa9hFjzRuLuoN5xspICXXebMSh/tDjdz7rdbpSGmowstd9kV1OxulHToYlU4m8qO
GizMTXpRZuSTQAHwDAloV0H7w7W815dE2ffRkkVwsVGoWupgiH1SJVrAQONxXxtBPrjeKMYjOYIY
mbm06iLYyUZ5bUQWCrAULQmmTeJSj1punoxRDgxmvhxAOrfAjGl6Mk0QpxwbtjrN0b2ZqyaSemm7
qAu4FFXQbu9NO5oilWSf13Xtj+wMh+zCtP9R5xqZIFimhgziEdTWhs6fSbfC6VD9tpAj1GzNe2L3
SNTYu/vztcT/A7LRm6rjNC4hat6Ldd5+WBcIShc7RpS3Tvqa5F0SxOVj8u+96McDvahWPbbp+q9/
WT4jQTcJ2FWDVflW0OqlxogK+0Fxcve5dh/6R8Nsl8xNPDO+pCCmvk1oyb383FOYGPHNhfi9qf54
Fvtr9uPXHHzEVSLisr/WXpDEBzO1KXv+zCSPRngzyd77SNUszbI4t15U8A8mrZ9pBuqwCHvt6Fgy
xc//yEX4o9v9k1fiaJg3V0KhKH0wc/ms1zg7xckax4X3P7+2zTMbS1RN7e/n0awdVoKp9xX0/ouH
4LQuAVV4tAuGXwH1TGaefB1dAOsMEUL6Cji77L72C+v//6k/Wqnr3aZ78fzXv7zsb/LPPfpHw7xZ
8Np+CWjy0cLH9OxU1/3gOSu0lw6W+wkub52tdn8DaPy9PVT/1OG1u4kHUzVOcD+DH2zR4Bu6lBX1
DOQZytHG8ZltnmG5IuOaAP23/zq5+71/mg16jj9zkP/+06ywZA5u9/5ZOb19a/BMjye6D/ROaKKc
UCqIv8F39PhkYpGf6sa8f6yG7FfW2e4wRrjmeB2f9YEKSVrf7efr5M7jb9IHAx9gtT92Dx7h3W9O
K/p6CT7263DA/XbeTdbYhyOne59fpj74uea0O7jL2umFW/0OphjDM+jjZ5mfT3I5D84mCDOOH177
v2Q9D9662ZAP1vNLannyD/LwqJPaiKaSLOrHJ7Vx1oPWoHohc9N/nWCIojuyOXgXV5T32/hJPuLv
XSb/dMnk/YnVAw1PbbYkVCbwx6Gx5/FmdorztLXhC5gH82Dvsk/xLNaBuA7epc19GE21Zx9Gy0dn
s31y+SJLWaF58r+8lKlu/dv5xE/kmN9aIcg3b593TZBgXXyvV/J7L3htDLz/+xvTDoXK/8EL+57I
/r33hcL+578dVAt2jYs3f3xtZOze5+W/v0zw/VsfvNfrrF5/eR6sc4Defrv7Q/vyMW+WEV2Uu0Dk
y7c9i2939beP8q6X8y2R+uHIy2J1JEH3UjkbOvJVkq/L46H3u+rgobHBOboa+/rX4IGX0dOyXWdi
fTT8fu8YPvwvV8HTOi+Xz+/G73fhoeMvRPyvfx70tlgn+whl6NDAAI/XyYu84eCRl9vt8midvPQm
hg7993a5Eiv/ePB9UjZ48B+6AO36DN9tsf7UY/lDw+6BYz+K6GldvK62w17I4IsSLbskXn5vdKKp
oaP/ERlm4IV5WMa/XC9zWAivH/XNxSF0GPrxz7FcFIdP0W+FoKGDf1wt2+U2eP2Ubz45adXQwa+X
z/n6l+f1L5Mg+d69JXkd+hb9xVktq/U2+C7XiRBz6DtcfHdg8tehA/89FTkn0up1pN+uvUE4OHT0
OxEfbGC/tTqGjnwN2nDtiYOj9GV04sWhoz8uV/H3hv7DB+l74dM3wMj7oOoVCPK9/3YYMfavWG3X
y/xv/wMAAP//</cx:binary>
              </cx:geoCache>
            </cx:geography>
          </cx:layoutPr>
        </cx:series>
      </cx:plotAreaRegion>
    </cx:plotArea>
  </cx:chart>
  <cx:spPr>
    <a:ln w="12700">
      <a:solidFill>
        <a:schemeClr val="bg1"/>
      </a:solidFill>
    </a:ln>
  </cx:spPr>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30688-6523-4BE4-8CAC-A963F639BA6B}"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MX"/>
        </a:p>
      </dgm:t>
    </dgm:pt>
    <dgm:pt modelId="{A07F1E78-2C6A-4DB1-A3CE-B8900478CFCD}">
      <dgm:prSet phldrT="[Texto]" custT="1"/>
      <dgm:spPr/>
      <dgm:t>
        <a:bodyPr/>
        <a:lstStyle/>
        <a:p>
          <a:r>
            <a:rPr lang="es-MX" sz="1200" b="1" dirty="0"/>
            <a:t>IOARR de infraestructura natural y productiva de riego</a:t>
          </a:r>
        </a:p>
        <a:p>
          <a:r>
            <a:rPr lang="es-MX" sz="1400" b="1" dirty="0"/>
            <a:t>S/ 467 millones </a:t>
          </a:r>
          <a:endParaRPr lang="es-MX" sz="1600" b="1" dirty="0"/>
        </a:p>
      </dgm:t>
    </dgm:pt>
    <dgm:pt modelId="{6380321E-B83F-4BF8-AC4C-6EB2EBF15C48}" type="parTrans" cxnId="{C5C216CA-2E35-4284-A014-99770FE4D9D6}">
      <dgm:prSet/>
      <dgm:spPr/>
      <dgm:t>
        <a:bodyPr/>
        <a:lstStyle/>
        <a:p>
          <a:endParaRPr lang="es-MX" sz="1800"/>
        </a:p>
      </dgm:t>
    </dgm:pt>
    <dgm:pt modelId="{7AA3D8D9-A72F-41EA-8E4F-9336ED47CB48}" type="sibTrans" cxnId="{C5C216CA-2E35-4284-A014-99770FE4D9D6}">
      <dgm:prSet custT="1"/>
      <dgm:spPr/>
      <dgm:t>
        <a:bodyPr/>
        <a:lstStyle/>
        <a:p>
          <a:endParaRPr lang="es-MX" sz="3600"/>
        </a:p>
      </dgm:t>
    </dgm:pt>
    <dgm:pt modelId="{4D859D02-C303-4543-8E1A-46F5895098F3}">
      <dgm:prSet phldrT="[Texto]" custT="1"/>
      <dgm:spPr/>
      <dgm:t>
        <a:bodyPr/>
        <a:lstStyle/>
        <a:p>
          <a:pPr algn="ctr"/>
          <a:r>
            <a:rPr lang="es-MX" sz="1200" b="1" dirty="0">
              <a:solidFill>
                <a:schemeClr val="bg1"/>
              </a:solidFill>
            </a:rPr>
            <a:t>Emisión de opiniones vinculantes</a:t>
          </a:r>
        </a:p>
      </dgm:t>
    </dgm:pt>
    <dgm:pt modelId="{AD16F745-F053-4DBA-A355-817090051641}" type="parTrans" cxnId="{E418D53E-6809-4A9C-8FCF-2E56976C35F6}">
      <dgm:prSet/>
      <dgm:spPr/>
      <dgm:t>
        <a:bodyPr/>
        <a:lstStyle/>
        <a:p>
          <a:endParaRPr lang="es-MX"/>
        </a:p>
      </dgm:t>
    </dgm:pt>
    <dgm:pt modelId="{0F00DC5E-7C45-4E50-83DB-A17BDB940C01}" type="sibTrans" cxnId="{E418D53E-6809-4A9C-8FCF-2E56976C35F6}">
      <dgm:prSet/>
      <dgm:spPr/>
      <dgm:t>
        <a:bodyPr/>
        <a:lstStyle/>
        <a:p>
          <a:endParaRPr lang="es-MX"/>
        </a:p>
      </dgm:t>
    </dgm:pt>
    <dgm:pt modelId="{E0651651-A58B-43E5-A7EF-438AA2361201}">
      <dgm:prSet phldrT="[Texto]" custT="1"/>
      <dgm:spPr/>
      <dgm:t>
        <a:bodyPr/>
        <a:lstStyle/>
        <a:p>
          <a:pPr algn="ctr"/>
          <a:r>
            <a:rPr lang="es-MX" sz="1200" b="1" kern="1200" dirty="0">
              <a:solidFill>
                <a:prstClr val="white"/>
              </a:solidFill>
              <a:latin typeface="Calibri" panose="020F0502020204030204"/>
              <a:ea typeface="+mn-ea"/>
              <a:cs typeface="+mn-cs"/>
            </a:rPr>
            <a:t>Financiamiento de Planes de emprendimiento de la mujer rural e indígena</a:t>
          </a:r>
        </a:p>
      </dgm:t>
    </dgm:pt>
    <dgm:pt modelId="{E3359177-2FDC-4C92-9CE4-A280B195F7A7}" type="parTrans" cxnId="{688599F5-776C-4794-B0E6-BDEE7E621F3A}">
      <dgm:prSet/>
      <dgm:spPr/>
      <dgm:t>
        <a:bodyPr/>
        <a:lstStyle/>
        <a:p>
          <a:endParaRPr lang="es-MX"/>
        </a:p>
      </dgm:t>
    </dgm:pt>
    <dgm:pt modelId="{68878F32-4FDC-4CCC-A23C-604A23BC0642}" type="sibTrans" cxnId="{688599F5-776C-4794-B0E6-BDEE7E621F3A}">
      <dgm:prSet/>
      <dgm:spPr/>
      <dgm:t>
        <a:bodyPr/>
        <a:lstStyle/>
        <a:p>
          <a:endParaRPr lang="es-MX"/>
        </a:p>
      </dgm:t>
    </dgm:pt>
    <dgm:pt modelId="{88B6F158-1417-4493-8787-707CB4894E65}">
      <dgm:prSet phldrT="[Texto]" custT="1"/>
      <dgm:spPr/>
      <dgm:t>
        <a:bodyPr/>
        <a:lstStyle/>
        <a:p>
          <a:pPr>
            <a:lnSpc>
              <a:spcPct val="100000"/>
            </a:lnSpc>
            <a:spcAft>
              <a:spcPts val="0"/>
            </a:spcAft>
          </a:pPr>
          <a:r>
            <a:rPr lang="es-MX" sz="1200" b="1" dirty="0"/>
            <a:t>Financiamiento de planes de negocio</a:t>
          </a:r>
        </a:p>
        <a:p>
          <a:pPr>
            <a:lnSpc>
              <a:spcPct val="100000"/>
            </a:lnSpc>
            <a:spcAft>
              <a:spcPts val="0"/>
            </a:spcAft>
          </a:pPr>
          <a:r>
            <a:rPr lang="es-MX" sz="1400" b="1" dirty="0"/>
            <a:t>S/ 179 millones </a:t>
          </a:r>
        </a:p>
      </dgm:t>
    </dgm:pt>
    <dgm:pt modelId="{E402467C-81F9-47E9-BE30-004CA15B27CB}" type="parTrans" cxnId="{E2AF9313-EC08-49E7-99B9-C8EEC0C9AED2}">
      <dgm:prSet/>
      <dgm:spPr/>
      <dgm:t>
        <a:bodyPr/>
        <a:lstStyle/>
        <a:p>
          <a:endParaRPr lang="es-MX"/>
        </a:p>
      </dgm:t>
    </dgm:pt>
    <dgm:pt modelId="{2247ECC5-5F2F-4A9B-B282-8F48F92271D1}" type="sibTrans" cxnId="{E2AF9313-EC08-49E7-99B9-C8EEC0C9AED2}">
      <dgm:prSet/>
      <dgm:spPr/>
      <dgm:t>
        <a:bodyPr/>
        <a:lstStyle/>
        <a:p>
          <a:endParaRPr lang="es-MX"/>
        </a:p>
      </dgm:t>
    </dgm:pt>
    <dgm:pt modelId="{E05F3F69-B85F-42B3-B2EE-A93089534467}">
      <dgm:prSet custT="1"/>
      <dgm:spPr/>
      <dgm:t>
        <a:bodyPr/>
        <a:lstStyle/>
        <a:p>
          <a:pPr algn="ctr"/>
          <a:r>
            <a:rPr lang="es-MX" sz="1400" b="1">
              <a:solidFill>
                <a:schemeClr val="bg1"/>
              </a:solidFill>
            </a:rPr>
            <a:t>S/ 3 millones</a:t>
          </a:r>
          <a:endParaRPr lang="es-MX" sz="1400" dirty="0">
            <a:solidFill>
              <a:schemeClr val="bg1"/>
            </a:solidFill>
          </a:endParaRPr>
        </a:p>
      </dgm:t>
    </dgm:pt>
    <dgm:pt modelId="{19E816D3-5C24-46B5-9BF7-58EA22E6E67F}" type="parTrans" cxnId="{491CFA02-8EB2-43CE-AC62-08235C8996D6}">
      <dgm:prSet/>
      <dgm:spPr/>
      <dgm:t>
        <a:bodyPr/>
        <a:lstStyle/>
        <a:p>
          <a:endParaRPr lang="es-MX"/>
        </a:p>
      </dgm:t>
    </dgm:pt>
    <dgm:pt modelId="{4D571025-9AB4-4FC9-A407-DF7D300CC203}" type="sibTrans" cxnId="{491CFA02-8EB2-43CE-AC62-08235C8996D6}">
      <dgm:prSet/>
      <dgm:spPr/>
      <dgm:t>
        <a:bodyPr/>
        <a:lstStyle/>
        <a:p>
          <a:endParaRPr lang="es-MX"/>
        </a:p>
      </dgm:t>
    </dgm:pt>
    <dgm:pt modelId="{53481164-656A-43EA-B6AA-55D764E7B5DA}">
      <dgm:prSet phldrT="[Texto]" custT="1"/>
      <dgm:spPr/>
      <dgm:t>
        <a:bodyPr/>
        <a:lstStyle/>
        <a:p>
          <a:pPr>
            <a:lnSpc>
              <a:spcPct val="100000"/>
            </a:lnSpc>
            <a:spcAft>
              <a:spcPts val="0"/>
            </a:spcAft>
          </a:pPr>
          <a:endParaRPr lang="es-MX" sz="1400" b="1" dirty="0"/>
        </a:p>
      </dgm:t>
    </dgm:pt>
    <dgm:pt modelId="{6A15FE08-730F-4FF5-BDA3-01D248108FA7}" type="sibTrans" cxnId="{A3E27D7E-9C8A-48B9-8BCA-306593C0C042}">
      <dgm:prSet custT="1"/>
      <dgm:spPr/>
      <dgm:t>
        <a:bodyPr/>
        <a:lstStyle/>
        <a:p>
          <a:endParaRPr lang="es-MX" sz="3600"/>
        </a:p>
      </dgm:t>
    </dgm:pt>
    <dgm:pt modelId="{AE467E26-6D82-47A8-88B5-E793CA18D6DC}" type="parTrans" cxnId="{A3E27D7E-9C8A-48B9-8BCA-306593C0C042}">
      <dgm:prSet/>
      <dgm:spPr/>
      <dgm:t>
        <a:bodyPr/>
        <a:lstStyle/>
        <a:p>
          <a:endParaRPr lang="es-MX" sz="1800"/>
        </a:p>
      </dgm:t>
    </dgm:pt>
    <dgm:pt modelId="{8391034C-E479-4D4A-A481-03395D399E6D}">
      <dgm:prSet custT="1"/>
      <dgm:spPr/>
      <dgm:t>
        <a:bodyPr/>
        <a:lstStyle/>
        <a:p>
          <a:r>
            <a:rPr lang="es-MX" sz="1200" b="1" kern="1200">
              <a:solidFill>
                <a:prstClr val="white"/>
              </a:solidFill>
              <a:latin typeface="Calibri" panose="020F0502020204030204"/>
              <a:ea typeface="+mn-ea"/>
              <a:cs typeface="+mn-cs"/>
            </a:rPr>
            <a:t>S/ 28 Millones</a:t>
          </a:r>
          <a:endParaRPr lang="es-PE" sz="1200" b="1" kern="1200" dirty="0">
            <a:solidFill>
              <a:prstClr val="white"/>
            </a:solidFill>
            <a:latin typeface="Calibri" panose="020F0502020204030204"/>
            <a:ea typeface="+mn-ea"/>
            <a:cs typeface="+mn-cs"/>
          </a:endParaRPr>
        </a:p>
      </dgm:t>
    </dgm:pt>
    <dgm:pt modelId="{33C617F6-69A1-4551-8983-68BEAD58606F}" type="parTrans" cxnId="{5F42B76B-1729-452B-868F-4A4A85540EA5}">
      <dgm:prSet/>
      <dgm:spPr/>
      <dgm:t>
        <a:bodyPr/>
        <a:lstStyle/>
        <a:p>
          <a:endParaRPr lang="es-PE"/>
        </a:p>
      </dgm:t>
    </dgm:pt>
    <dgm:pt modelId="{33789D4E-3704-4C3F-963D-193BD6702ED7}" type="sibTrans" cxnId="{5F42B76B-1729-452B-868F-4A4A85540EA5}">
      <dgm:prSet/>
      <dgm:spPr/>
      <dgm:t>
        <a:bodyPr/>
        <a:lstStyle/>
        <a:p>
          <a:endParaRPr lang="es-PE"/>
        </a:p>
      </dgm:t>
    </dgm:pt>
    <dgm:pt modelId="{6ECBA5C4-5893-4780-9736-71EE85792FDE}" type="pres">
      <dgm:prSet presAssocID="{0AC30688-6523-4BE4-8CAC-A963F639BA6B}" presName="Name0" presStyleCnt="0">
        <dgm:presLayoutVars>
          <dgm:chMax/>
          <dgm:chPref/>
          <dgm:dir/>
          <dgm:animLvl val="lvl"/>
        </dgm:presLayoutVars>
      </dgm:prSet>
      <dgm:spPr/>
    </dgm:pt>
    <dgm:pt modelId="{26A4AAFC-6235-492B-9F5A-3DBD60A3564C}" type="pres">
      <dgm:prSet presAssocID="{A07F1E78-2C6A-4DB1-A3CE-B8900478CFCD}" presName="composite" presStyleCnt="0"/>
      <dgm:spPr/>
    </dgm:pt>
    <dgm:pt modelId="{58325F4E-ED17-4F5F-B53E-E299DE244ACC}" type="pres">
      <dgm:prSet presAssocID="{A07F1E78-2C6A-4DB1-A3CE-B8900478CFCD}" presName="Parent1" presStyleLbl="node1" presStyleIdx="0" presStyleCnt="6">
        <dgm:presLayoutVars>
          <dgm:chMax val="1"/>
          <dgm:chPref val="1"/>
          <dgm:bulletEnabled val="1"/>
        </dgm:presLayoutVars>
      </dgm:prSet>
      <dgm:spPr/>
    </dgm:pt>
    <dgm:pt modelId="{5786FD90-5C29-4FCE-BDFE-2F2FCA321E0E}" type="pres">
      <dgm:prSet presAssocID="{A07F1E78-2C6A-4DB1-A3CE-B8900478CFCD}" presName="Childtext1" presStyleLbl="revTx" presStyleIdx="0" presStyleCnt="3" custScaleX="81538" custLinFactNeighborX="-10514" custLinFactNeighborY="689">
        <dgm:presLayoutVars>
          <dgm:chMax val="0"/>
          <dgm:chPref val="0"/>
          <dgm:bulletEnabled val="1"/>
        </dgm:presLayoutVars>
      </dgm:prSet>
      <dgm:spPr/>
    </dgm:pt>
    <dgm:pt modelId="{124E37DC-BB5B-45F3-B474-BDE97338E270}" type="pres">
      <dgm:prSet presAssocID="{A07F1E78-2C6A-4DB1-A3CE-B8900478CFCD}" presName="BalanceSpacing" presStyleCnt="0"/>
      <dgm:spPr/>
    </dgm:pt>
    <dgm:pt modelId="{A7E944DC-5C33-4BF5-94DB-5054CB7CD869}" type="pres">
      <dgm:prSet presAssocID="{A07F1E78-2C6A-4DB1-A3CE-B8900478CFCD}" presName="BalanceSpacing1" presStyleCnt="0"/>
      <dgm:spPr/>
    </dgm:pt>
    <dgm:pt modelId="{E0EA572E-6F74-472E-B355-854B65D4DA90}" type="pres">
      <dgm:prSet presAssocID="{7AA3D8D9-A72F-41EA-8E4F-9336ED47CB48}" presName="Accent1Text" presStyleLbl="node1" presStyleIdx="1" presStyleCnt="6"/>
      <dgm:spPr/>
    </dgm:pt>
    <dgm:pt modelId="{E54347BE-C933-42E0-8DC2-F295E03721C5}" type="pres">
      <dgm:prSet presAssocID="{7AA3D8D9-A72F-41EA-8E4F-9336ED47CB48}" presName="spaceBetweenRectangles" presStyleCnt="0"/>
      <dgm:spPr/>
    </dgm:pt>
    <dgm:pt modelId="{1A2E1616-B34E-4998-90F9-0C0EDCE10BBE}" type="pres">
      <dgm:prSet presAssocID="{88B6F158-1417-4493-8787-707CB4894E65}" presName="composite" presStyleCnt="0"/>
      <dgm:spPr/>
    </dgm:pt>
    <dgm:pt modelId="{AE73F65A-0052-411B-82D6-08C25C35539C}" type="pres">
      <dgm:prSet presAssocID="{88B6F158-1417-4493-8787-707CB4894E65}" presName="Parent1" presStyleLbl="node1" presStyleIdx="2" presStyleCnt="6">
        <dgm:presLayoutVars>
          <dgm:chMax val="1"/>
          <dgm:chPref val="1"/>
          <dgm:bulletEnabled val="1"/>
        </dgm:presLayoutVars>
      </dgm:prSet>
      <dgm:spPr/>
    </dgm:pt>
    <dgm:pt modelId="{01A17B7A-678D-42B7-B6B1-979E86C0C012}" type="pres">
      <dgm:prSet presAssocID="{88B6F158-1417-4493-8787-707CB4894E65}" presName="Childtext1" presStyleLbl="revTx" presStyleIdx="1" presStyleCnt="3">
        <dgm:presLayoutVars>
          <dgm:chMax val="0"/>
          <dgm:chPref val="0"/>
          <dgm:bulletEnabled val="1"/>
        </dgm:presLayoutVars>
      </dgm:prSet>
      <dgm:spPr/>
    </dgm:pt>
    <dgm:pt modelId="{05BF03C0-004A-4C34-A56E-1F44C233445D}" type="pres">
      <dgm:prSet presAssocID="{88B6F158-1417-4493-8787-707CB4894E65}" presName="BalanceSpacing" presStyleCnt="0"/>
      <dgm:spPr/>
    </dgm:pt>
    <dgm:pt modelId="{CCCD6A2C-C604-47E5-A40D-D7F6005747C7}" type="pres">
      <dgm:prSet presAssocID="{88B6F158-1417-4493-8787-707CB4894E65}" presName="BalanceSpacing1" presStyleCnt="0"/>
      <dgm:spPr/>
    </dgm:pt>
    <dgm:pt modelId="{1ABC64FD-B6F2-4050-9328-73855EE7ABEF}" type="pres">
      <dgm:prSet presAssocID="{2247ECC5-5F2F-4A9B-B282-8F48F92271D1}" presName="Accent1Text" presStyleLbl="node1" presStyleIdx="3" presStyleCnt="6" custLinFactNeighborX="-2501" custLinFactNeighborY="865"/>
      <dgm:spPr/>
    </dgm:pt>
    <dgm:pt modelId="{4461AEF4-A1DF-4583-96CF-A72F25502869}" type="pres">
      <dgm:prSet presAssocID="{2247ECC5-5F2F-4A9B-B282-8F48F92271D1}" presName="spaceBetweenRectangles" presStyleCnt="0"/>
      <dgm:spPr/>
    </dgm:pt>
    <dgm:pt modelId="{D9D878B3-85DD-45D5-AAE3-D94691AC3D18}" type="pres">
      <dgm:prSet presAssocID="{53481164-656A-43EA-B6AA-55D764E7B5DA}" presName="composite" presStyleCnt="0"/>
      <dgm:spPr/>
    </dgm:pt>
    <dgm:pt modelId="{71995C3F-DB76-4C57-9A33-EA302D425F1D}" type="pres">
      <dgm:prSet presAssocID="{53481164-656A-43EA-B6AA-55D764E7B5DA}" presName="Parent1" presStyleLbl="node1" presStyleIdx="4" presStyleCnt="6">
        <dgm:presLayoutVars>
          <dgm:chMax val="1"/>
          <dgm:chPref val="1"/>
          <dgm:bulletEnabled val="1"/>
        </dgm:presLayoutVars>
      </dgm:prSet>
      <dgm:spPr/>
    </dgm:pt>
    <dgm:pt modelId="{B08B794D-760F-490C-8F77-9F488FC6BD46}" type="pres">
      <dgm:prSet presAssocID="{53481164-656A-43EA-B6AA-55D764E7B5DA}" presName="Childtext1" presStyleLbl="revTx" presStyleIdx="2" presStyleCnt="3" custScaleX="60507" custLinFactX="-100000" custLinFactY="-43974" custLinFactNeighborX="-115235" custLinFactNeighborY="-100000">
        <dgm:presLayoutVars>
          <dgm:chMax val="0"/>
          <dgm:chPref val="0"/>
          <dgm:bulletEnabled val="1"/>
        </dgm:presLayoutVars>
      </dgm:prSet>
      <dgm:spPr/>
    </dgm:pt>
    <dgm:pt modelId="{DB32E8D0-077D-4C25-86BA-287056712CA1}" type="pres">
      <dgm:prSet presAssocID="{53481164-656A-43EA-B6AA-55D764E7B5DA}" presName="BalanceSpacing" presStyleCnt="0"/>
      <dgm:spPr/>
    </dgm:pt>
    <dgm:pt modelId="{73972FE9-E164-4BA2-ABB3-97A9D2D84650}" type="pres">
      <dgm:prSet presAssocID="{53481164-656A-43EA-B6AA-55D764E7B5DA}" presName="BalanceSpacing1" presStyleCnt="0"/>
      <dgm:spPr/>
    </dgm:pt>
    <dgm:pt modelId="{C7F58990-F163-4CA1-9E3F-4DB87854F8A3}" type="pres">
      <dgm:prSet presAssocID="{6A15FE08-730F-4FF5-BDA3-01D248108FA7}" presName="Accent1Text" presStyleLbl="node1" presStyleIdx="5" presStyleCnt="6" custLinFactNeighborX="1033" custLinFactNeighborY="452"/>
      <dgm:spPr/>
    </dgm:pt>
  </dgm:ptLst>
  <dgm:cxnLst>
    <dgm:cxn modelId="{491CFA02-8EB2-43CE-AC62-08235C8996D6}" srcId="{A07F1E78-2C6A-4DB1-A3CE-B8900478CFCD}" destId="{E05F3F69-B85F-42B3-B2EE-A93089534467}" srcOrd="1" destOrd="0" parTransId="{19E816D3-5C24-46B5-9BF7-58EA22E6E67F}" sibTransId="{4D571025-9AB4-4FC9-A407-DF7D300CC203}"/>
    <dgm:cxn modelId="{562DD604-377A-4B58-A9DB-B731D88FB366}" type="presOf" srcId="{7AA3D8D9-A72F-41EA-8E4F-9336ED47CB48}" destId="{E0EA572E-6F74-472E-B355-854B65D4DA90}" srcOrd="0" destOrd="0" presId="urn:microsoft.com/office/officeart/2008/layout/AlternatingHexagons"/>
    <dgm:cxn modelId="{18351309-8D0D-4014-8A34-4B6DB2D7F704}" type="presOf" srcId="{6A15FE08-730F-4FF5-BDA3-01D248108FA7}" destId="{C7F58990-F163-4CA1-9E3F-4DB87854F8A3}" srcOrd="0" destOrd="0" presId="urn:microsoft.com/office/officeart/2008/layout/AlternatingHexagons"/>
    <dgm:cxn modelId="{E2AF9313-EC08-49E7-99B9-C8EEC0C9AED2}" srcId="{0AC30688-6523-4BE4-8CAC-A963F639BA6B}" destId="{88B6F158-1417-4493-8787-707CB4894E65}" srcOrd="1" destOrd="0" parTransId="{E402467C-81F9-47E9-BE30-004CA15B27CB}" sibTransId="{2247ECC5-5F2F-4A9B-B282-8F48F92271D1}"/>
    <dgm:cxn modelId="{06EF8417-4C9F-4B09-B76E-6A05A806D6E4}" type="presOf" srcId="{E0651651-A58B-43E5-A7EF-438AA2361201}" destId="{B08B794D-760F-490C-8F77-9F488FC6BD46}" srcOrd="0" destOrd="0" presId="urn:microsoft.com/office/officeart/2008/layout/AlternatingHexagons"/>
    <dgm:cxn modelId="{6FC86719-FFCC-47A4-928E-468CBCD11570}" type="presOf" srcId="{2247ECC5-5F2F-4A9B-B282-8F48F92271D1}" destId="{1ABC64FD-B6F2-4050-9328-73855EE7ABEF}" srcOrd="0" destOrd="0" presId="urn:microsoft.com/office/officeart/2008/layout/AlternatingHexagons"/>
    <dgm:cxn modelId="{BDB11638-4CBA-4E25-AA6C-A040A76B1683}" type="presOf" srcId="{0AC30688-6523-4BE4-8CAC-A963F639BA6B}" destId="{6ECBA5C4-5893-4780-9736-71EE85792FDE}" srcOrd="0" destOrd="0" presId="urn:microsoft.com/office/officeart/2008/layout/AlternatingHexagons"/>
    <dgm:cxn modelId="{E418D53E-6809-4A9C-8FCF-2E56976C35F6}" srcId="{A07F1E78-2C6A-4DB1-A3CE-B8900478CFCD}" destId="{4D859D02-C303-4543-8E1A-46F5895098F3}" srcOrd="0" destOrd="0" parTransId="{AD16F745-F053-4DBA-A355-817090051641}" sibTransId="{0F00DC5E-7C45-4E50-83DB-A17BDB940C01}"/>
    <dgm:cxn modelId="{BCF5105B-0719-4C53-BAF4-C39C134E3B23}" type="presOf" srcId="{A07F1E78-2C6A-4DB1-A3CE-B8900478CFCD}" destId="{58325F4E-ED17-4F5F-B53E-E299DE244ACC}" srcOrd="0" destOrd="0" presId="urn:microsoft.com/office/officeart/2008/layout/AlternatingHexagons"/>
    <dgm:cxn modelId="{5F42B76B-1729-452B-868F-4A4A85540EA5}" srcId="{53481164-656A-43EA-B6AA-55D764E7B5DA}" destId="{8391034C-E479-4D4A-A481-03395D399E6D}" srcOrd="1" destOrd="0" parTransId="{33C617F6-69A1-4551-8983-68BEAD58606F}" sibTransId="{33789D4E-3704-4C3F-963D-193BD6702ED7}"/>
    <dgm:cxn modelId="{D9B2197A-E623-486F-A222-297D34A424CF}" type="presOf" srcId="{88B6F158-1417-4493-8787-707CB4894E65}" destId="{AE73F65A-0052-411B-82D6-08C25C35539C}" srcOrd="0" destOrd="0" presId="urn:microsoft.com/office/officeart/2008/layout/AlternatingHexagons"/>
    <dgm:cxn modelId="{E6A3127C-893A-46D4-9D79-80ED27A93593}" type="presOf" srcId="{8391034C-E479-4D4A-A481-03395D399E6D}" destId="{B08B794D-760F-490C-8F77-9F488FC6BD46}" srcOrd="0" destOrd="1" presId="urn:microsoft.com/office/officeart/2008/layout/AlternatingHexagons"/>
    <dgm:cxn modelId="{A3E27D7E-9C8A-48B9-8BCA-306593C0C042}" srcId="{0AC30688-6523-4BE4-8CAC-A963F639BA6B}" destId="{53481164-656A-43EA-B6AA-55D764E7B5DA}" srcOrd="2" destOrd="0" parTransId="{AE467E26-6D82-47A8-88B5-E793CA18D6DC}" sibTransId="{6A15FE08-730F-4FF5-BDA3-01D248108FA7}"/>
    <dgm:cxn modelId="{5781B481-4A23-4835-A357-6A08F8A3E9FC}" type="presOf" srcId="{E05F3F69-B85F-42B3-B2EE-A93089534467}" destId="{5786FD90-5C29-4FCE-BDFE-2F2FCA321E0E}" srcOrd="0" destOrd="1" presId="urn:microsoft.com/office/officeart/2008/layout/AlternatingHexagons"/>
    <dgm:cxn modelId="{9FF2879D-F8E0-498C-9265-6C43ED044661}" type="presOf" srcId="{53481164-656A-43EA-B6AA-55D764E7B5DA}" destId="{71995C3F-DB76-4C57-9A33-EA302D425F1D}" srcOrd="0" destOrd="0" presId="urn:microsoft.com/office/officeart/2008/layout/AlternatingHexagons"/>
    <dgm:cxn modelId="{C5C216CA-2E35-4284-A014-99770FE4D9D6}" srcId="{0AC30688-6523-4BE4-8CAC-A963F639BA6B}" destId="{A07F1E78-2C6A-4DB1-A3CE-B8900478CFCD}" srcOrd="0" destOrd="0" parTransId="{6380321E-B83F-4BF8-AC4C-6EB2EBF15C48}" sibTransId="{7AA3D8D9-A72F-41EA-8E4F-9336ED47CB48}"/>
    <dgm:cxn modelId="{A329ACD7-E16E-47C2-8202-2B00C222EE74}" type="presOf" srcId="{4D859D02-C303-4543-8E1A-46F5895098F3}" destId="{5786FD90-5C29-4FCE-BDFE-2F2FCA321E0E}" srcOrd="0" destOrd="0" presId="urn:microsoft.com/office/officeart/2008/layout/AlternatingHexagons"/>
    <dgm:cxn modelId="{688599F5-776C-4794-B0E6-BDEE7E621F3A}" srcId="{53481164-656A-43EA-B6AA-55D764E7B5DA}" destId="{E0651651-A58B-43E5-A7EF-438AA2361201}" srcOrd="0" destOrd="0" parTransId="{E3359177-2FDC-4C92-9CE4-A280B195F7A7}" sibTransId="{68878F32-4FDC-4CCC-A23C-604A23BC0642}"/>
    <dgm:cxn modelId="{3612CCBC-44CA-405F-A2C3-F10A707B1488}" type="presParOf" srcId="{6ECBA5C4-5893-4780-9736-71EE85792FDE}" destId="{26A4AAFC-6235-492B-9F5A-3DBD60A3564C}" srcOrd="0" destOrd="0" presId="urn:microsoft.com/office/officeart/2008/layout/AlternatingHexagons"/>
    <dgm:cxn modelId="{65FA992E-F290-4E4F-ABE9-125FDE198D14}" type="presParOf" srcId="{26A4AAFC-6235-492B-9F5A-3DBD60A3564C}" destId="{58325F4E-ED17-4F5F-B53E-E299DE244ACC}" srcOrd="0" destOrd="0" presId="urn:microsoft.com/office/officeart/2008/layout/AlternatingHexagons"/>
    <dgm:cxn modelId="{039DC13D-EEDE-4B79-B608-204EE18B7911}" type="presParOf" srcId="{26A4AAFC-6235-492B-9F5A-3DBD60A3564C}" destId="{5786FD90-5C29-4FCE-BDFE-2F2FCA321E0E}" srcOrd="1" destOrd="0" presId="urn:microsoft.com/office/officeart/2008/layout/AlternatingHexagons"/>
    <dgm:cxn modelId="{C05F68B6-D97F-4354-AC9E-3414C4CDA52C}" type="presParOf" srcId="{26A4AAFC-6235-492B-9F5A-3DBD60A3564C}" destId="{124E37DC-BB5B-45F3-B474-BDE97338E270}" srcOrd="2" destOrd="0" presId="urn:microsoft.com/office/officeart/2008/layout/AlternatingHexagons"/>
    <dgm:cxn modelId="{D55C4728-135A-4FE3-B86B-8FF158891105}" type="presParOf" srcId="{26A4AAFC-6235-492B-9F5A-3DBD60A3564C}" destId="{A7E944DC-5C33-4BF5-94DB-5054CB7CD869}" srcOrd="3" destOrd="0" presId="urn:microsoft.com/office/officeart/2008/layout/AlternatingHexagons"/>
    <dgm:cxn modelId="{7DFE6744-190C-4808-B0F4-1BD50889E346}" type="presParOf" srcId="{26A4AAFC-6235-492B-9F5A-3DBD60A3564C}" destId="{E0EA572E-6F74-472E-B355-854B65D4DA90}" srcOrd="4" destOrd="0" presId="urn:microsoft.com/office/officeart/2008/layout/AlternatingHexagons"/>
    <dgm:cxn modelId="{68A3146B-21E4-42C4-A744-6B350141F1C7}" type="presParOf" srcId="{6ECBA5C4-5893-4780-9736-71EE85792FDE}" destId="{E54347BE-C933-42E0-8DC2-F295E03721C5}" srcOrd="1" destOrd="0" presId="urn:microsoft.com/office/officeart/2008/layout/AlternatingHexagons"/>
    <dgm:cxn modelId="{D3600EC3-00EB-4022-BFF7-118478DD3FC5}" type="presParOf" srcId="{6ECBA5C4-5893-4780-9736-71EE85792FDE}" destId="{1A2E1616-B34E-4998-90F9-0C0EDCE10BBE}" srcOrd="2" destOrd="0" presId="urn:microsoft.com/office/officeart/2008/layout/AlternatingHexagons"/>
    <dgm:cxn modelId="{BB7DFDAA-2D49-4E4A-87C7-FD8237BC3B0D}" type="presParOf" srcId="{1A2E1616-B34E-4998-90F9-0C0EDCE10BBE}" destId="{AE73F65A-0052-411B-82D6-08C25C35539C}" srcOrd="0" destOrd="0" presId="urn:microsoft.com/office/officeart/2008/layout/AlternatingHexagons"/>
    <dgm:cxn modelId="{1876A9A1-75E1-4063-B401-F0457624EAD8}" type="presParOf" srcId="{1A2E1616-B34E-4998-90F9-0C0EDCE10BBE}" destId="{01A17B7A-678D-42B7-B6B1-979E86C0C012}" srcOrd="1" destOrd="0" presId="urn:microsoft.com/office/officeart/2008/layout/AlternatingHexagons"/>
    <dgm:cxn modelId="{40AEBCF1-4FBC-449B-909D-3AE5533B2517}" type="presParOf" srcId="{1A2E1616-B34E-4998-90F9-0C0EDCE10BBE}" destId="{05BF03C0-004A-4C34-A56E-1F44C233445D}" srcOrd="2" destOrd="0" presId="urn:microsoft.com/office/officeart/2008/layout/AlternatingHexagons"/>
    <dgm:cxn modelId="{9EE153BE-B06C-4C21-9206-18CDF3EF917E}" type="presParOf" srcId="{1A2E1616-B34E-4998-90F9-0C0EDCE10BBE}" destId="{CCCD6A2C-C604-47E5-A40D-D7F6005747C7}" srcOrd="3" destOrd="0" presId="urn:microsoft.com/office/officeart/2008/layout/AlternatingHexagons"/>
    <dgm:cxn modelId="{C21969EB-B6AD-436C-921D-6FA7FC227926}" type="presParOf" srcId="{1A2E1616-B34E-4998-90F9-0C0EDCE10BBE}" destId="{1ABC64FD-B6F2-4050-9328-73855EE7ABEF}" srcOrd="4" destOrd="0" presId="urn:microsoft.com/office/officeart/2008/layout/AlternatingHexagons"/>
    <dgm:cxn modelId="{13E3CD0D-EB34-43B2-B2AF-3F7CCF668061}" type="presParOf" srcId="{6ECBA5C4-5893-4780-9736-71EE85792FDE}" destId="{4461AEF4-A1DF-4583-96CF-A72F25502869}" srcOrd="3" destOrd="0" presId="urn:microsoft.com/office/officeart/2008/layout/AlternatingHexagons"/>
    <dgm:cxn modelId="{E6653DD6-E931-4349-A158-45601E5FDAD5}" type="presParOf" srcId="{6ECBA5C4-5893-4780-9736-71EE85792FDE}" destId="{D9D878B3-85DD-45D5-AAE3-D94691AC3D18}" srcOrd="4" destOrd="0" presId="urn:microsoft.com/office/officeart/2008/layout/AlternatingHexagons"/>
    <dgm:cxn modelId="{E4C2ACF4-DAD4-43A0-B634-E7D29CEC5C16}" type="presParOf" srcId="{D9D878B3-85DD-45D5-AAE3-D94691AC3D18}" destId="{71995C3F-DB76-4C57-9A33-EA302D425F1D}" srcOrd="0" destOrd="0" presId="urn:microsoft.com/office/officeart/2008/layout/AlternatingHexagons"/>
    <dgm:cxn modelId="{95128D84-9E5A-4FBD-B6FC-B1AE02259955}" type="presParOf" srcId="{D9D878B3-85DD-45D5-AAE3-D94691AC3D18}" destId="{B08B794D-760F-490C-8F77-9F488FC6BD46}" srcOrd="1" destOrd="0" presId="urn:microsoft.com/office/officeart/2008/layout/AlternatingHexagons"/>
    <dgm:cxn modelId="{2A177F88-0EB2-472E-BCEE-3F66A5C5A500}" type="presParOf" srcId="{D9D878B3-85DD-45D5-AAE3-D94691AC3D18}" destId="{DB32E8D0-077D-4C25-86BA-287056712CA1}" srcOrd="2" destOrd="0" presId="urn:microsoft.com/office/officeart/2008/layout/AlternatingHexagons"/>
    <dgm:cxn modelId="{3449D7CE-9AF2-4AF8-82DB-5B9A945D1EE3}" type="presParOf" srcId="{D9D878B3-85DD-45D5-AAE3-D94691AC3D18}" destId="{73972FE9-E164-4BA2-ABB3-97A9D2D84650}" srcOrd="3" destOrd="0" presId="urn:microsoft.com/office/officeart/2008/layout/AlternatingHexagons"/>
    <dgm:cxn modelId="{C76CF28C-7776-48A7-A85D-DE3708526F0A}" type="presParOf" srcId="{D9D878B3-85DD-45D5-AAE3-D94691AC3D18}" destId="{C7F58990-F163-4CA1-9E3F-4DB87854F8A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E97AA-3EB4-4587-8B19-AB9A28D5547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MX"/>
        </a:p>
      </dgm:t>
    </dgm:pt>
    <dgm:pt modelId="{1FFD8C2F-B585-4C73-A940-1371A9007266}">
      <dgm:prSet phldrT="[Texto]" custT="1"/>
      <dgm:spPr>
        <a:ln>
          <a:noFill/>
        </a:ln>
      </dgm:spPr>
      <dgm:t>
        <a:bodyPr/>
        <a:lstStyle/>
        <a:p>
          <a:pPr algn="just"/>
          <a:r>
            <a:rPr lang="es-MX" sz="1600" dirty="0">
              <a:solidFill>
                <a:schemeClr val="tx1"/>
              </a:solidFill>
              <a:latin typeface="Candara" panose="020E0502030303020204" pitchFamily="34" charset="0"/>
            </a:rPr>
            <a:t>Aprobación de la ejecución de </a:t>
          </a:r>
          <a:r>
            <a:rPr lang="es-MX" sz="1600" b="1" dirty="0">
              <a:solidFill>
                <a:srgbClr val="FF0000"/>
              </a:solidFill>
              <a:latin typeface="Candara" panose="020E0502030303020204" pitchFamily="34" charset="0"/>
            </a:rPr>
            <a:t>21,666 actividades de limpieza y descolmatación de canales </a:t>
          </a:r>
          <a:r>
            <a:rPr lang="es-MX" sz="1600" dirty="0">
              <a:solidFill>
                <a:schemeClr val="tx1"/>
              </a:solidFill>
              <a:latin typeface="Candara" panose="020E0502030303020204" pitchFamily="34" charset="0"/>
            </a:rPr>
            <a:t>por un monto de </a:t>
          </a:r>
          <a:r>
            <a:rPr lang="es-MX" sz="1600" b="1" dirty="0">
              <a:solidFill>
                <a:srgbClr val="FF0000"/>
              </a:solidFill>
              <a:latin typeface="Candara" panose="020E0502030303020204" pitchFamily="34" charset="0"/>
            </a:rPr>
            <a:t>S/ 268.4 millones.</a:t>
          </a:r>
        </a:p>
      </dgm:t>
    </dgm:pt>
    <dgm:pt modelId="{A6CADC3D-9DAC-400D-9070-F47B64D6EE4E}" type="parTrans" cxnId="{1243AE43-706E-4FBE-9F56-A8F945699706}">
      <dgm:prSet/>
      <dgm:spPr/>
      <dgm:t>
        <a:bodyPr/>
        <a:lstStyle/>
        <a:p>
          <a:endParaRPr lang="es-MX">
            <a:latin typeface="Candara" panose="020E0502030303020204" pitchFamily="34" charset="0"/>
          </a:endParaRPr>
        </a:p>
      </dgm:t>
    </dgm:pt>
    <dgm:pt modelId="{1E2F015E-1C06-4816-81E1-C3FF899DCB35}" type="sibTrans" cxnId="{1243AE43-706E-4FBE-9F56-A8F945699706}">
      <dgm:prSet/>
      <dgm:spPr/>
      <dgm:t>
        <a:bodyPr/>
        <a:lstStyle/>
        <a:p>
          <a:endParaRPr lang="es-MX">
            <a:latin typeface="Candara" panose="020E0502030303020204" pitchFamily="34" charset="0"/>
          </a:endParaRPr>
        </a:p>
      </dgm:t>
    </dgm:pt>
    <dgm:pt modelId="{1A7A7EF6-56E4-4733-A399-F0486C1D8284}">
      <dgm:prSet phldrT="[Texto]" custT="1"/>
      <dgm:spPr>
        <a:ln>
          <a:noFill/>
        </a:ln>
      </dgm:spPr>
      <dgm:t>
        <a:bodyPr/>
        <a:lstStyle/>
        <a:p>
          <a:pPr algn="just">
            <a:buFont typeface="Arial" panose="020B0604020202020204" pitchFamily="34" charset="0"/>
            <a:buChar char="•"/>
          </a:pPr>
          <a:r>
            <a:rPr lang="es-MX" sz="1600" dirty="0">
              <a:solidFill>
                <a:schemeClr val="tx1"/>
              </a:solidFill>
              <a:latin typeface="Candara" panose="020E0502030303020204" pitchFamily="34" charset="0"/>
            </a:rPr>
            <a:t>Aprobación de la los </a:t>
          </a:r>
          <a:r>
            <a:rPr lang="es-MX" sz="1600" b="1" dirty="0">
              <a:solidFill>
                <a:srgbClr val="FF0000"/>
              </a:solidFill>
              <a:latin typeface="Candara" panose="020E0502030303020204" pitchFamily="34" charset="0"/>
            </a:rPr>
            <a:t>alcances de las IOARR para su ejecución a través de Núcleos Ejecutores</a:t>
          </a:r>
          <a:r>
            <a:rPr lang="es-MX" sz="1600" dirty="0">
              <a:solidFill>
                <a:schemeClr val="tx1"/>
              </a:solidFill>
              <a:latin typeface="Candara" panose="020E0502030303020204" pitchFamily="34" charset="0"/>
            </a:rPr>
            <a:t> en el marco de la Ley N° 31015 del MIDAGRI.</a:t>
          </a:r>
          <a:endParaRPr lang="es-MX" sz="1600" dirty="0">
            <a:latin typeface="Candara" panose="020E0502030303020204" pitchFamily="34" charset="0"/>
          </a:endParaRPr>
        </a:p>
      </dgm:t>
    </dgm:pt>
    <dgm:pt modelId="{D5A09628-A9CC-4E08-B062-132BF48FBA28}" type="parTrans" cxnId="{15C4BF2E-193D-494F-AA43-641012BCE22C}">
      <dgm:prSet/>
      <dgm:spPr/>
      <dgm:t>
        <a:bodyPr/>
        <a:lstStyle/>
        <a:p>
          <a:endParaRPr lang="es-MX">
            <a:latin typeface="Candara" panose="020E0502030303020204" pitchFamily="34" charset="0"/>
          </a:endParaRPr>
        </a:p>
      </dgm:t>
    </dgm:pt>
    <dgm:pt modelId="{7E36B68F-EE43-4DCA-94B7-B7A0993C8FB3}" type="sibTrans" cxnId="{15C4BF2E-193D-494F-AA43-641012BCE22C}">
      <dgm:prSet/>
      <dgm:spPr/>
      <dgm:t>
        <a:bodyPr/>
        <a:lstStyle/>
        <a:p>
          <a:endParaRPr lang="es-MX">
            <a:latin typeface="Candara" panose="020E0502030303020204" pitchFamily="34" charset="0"/>
          </a:endParaRPr>
        </a:p>
      </dgm:t>
    </dgm:pt>
    <dgm:pt modelId="{7B17B365-F881-4DC6-9B6B-7FEB22B58285}">
      <dgm:prSet custT="1"/>
      <dgm:spPr>
        <a:ln>
          <a:noFill/>
        </a:ln>
      </dgm:spPr>
      <dgm:t>
        <a:bodyPr/>
        <a:lstStyle/>
        <a:p>
          <a:pPr algn="just">
            <a:buFont typeface="Arial" panose="020B0604020202020204" pitchFamily="34" charset="0"/>
            <a:buChar char="•"/>
          </a:pPr>
          <a:r>
            <a:rPr lang="es-MX" sz="1600" b="1" dirty="0">
              <a:solidFill>
                <a:srgbClr val="FF0000"/>
              </a:solidFill>
              <a:latin typeface="Candara" panose="020E0502030303020204" pitchFamily="34" charset="0"/>
            </a:rPr>
            <a:t>Asistencia técnica y visitas de campo a 9 regiones</a:t>
          </a:r>
          <a:r>
            <a:rPr lang="es-MX" sz="1600" b="1" dirty="0">
              <a:solidFill>
                <a:schemeClr val="tx1"/>
              </a:solidFill>
              <a:latin typeface="Candara" panose="020E0502030303020204" pitchFamily="34" charset="0"/>
            </a:rPr>
            <a:t>, </a:t>
          </a:r>
          <a:r>
            <a:rPr lang="es-MX" sz="1600" b="0" dirty="0">
              <a:solidFill>
                <a:schemeClr val="tx1"/>
              </a:solidFill>
              <a:latin typeface="Candara" panose="020E0502030303020204" pitchFamily="34" charset="0"/>
            </a:rPr>
            <a:t>priorizando aquellas que se encuentran declaradas en Estado de Emergencia (Piura, Tumbes, Lambayeque, La Libertad).</a:t>
          </a:r>
        </a:p>
      </dgm:t>
    </dgm:pt>
    <dgm:pt modelId="{8EFFA8DB-4E0A-4660-A90B-31C027380896}" type="parTrans" cxnId="{1538F45F-E192-414D-B07D-E3D5FE6F6F9E}">
      <dgm:prSet/>
      <dgm:spPr/>
      <dgm:t>
        <a:bodyPr/>
        <a:lstStyle/>
        <a:p>
          <a:endParaRPr lang="es-MX">
            <a:latin typeface="Candara" panose="020E0502030303020204" pitchFamily="34" charset="0"/>
          </a:endParaRPr>
        </a:p>
      </dgm:t>
    </dgm:pt>
    <dgm:pt modelId="{61CAA278-930E-49DC-9967-D3E06CE67E0C}" type="sibTrans" cxnId="{1538F45F-E192-414D-B07D-E3D5FE6F6F9E}">
      <dgm:prSet/>
      <dgm:spPr/>
      <dgm:t>
        <a:bodyPr/>
        <a:lstStyle/>
        <a:p>
          <a:endParaRPr lang="es-MX">
            <a:latin typeface="Candara" panose="020E0502030303020204" pitchFamily="34" charset="0"/>
          </a:endParaRPr>
        </a:p>
      </dgm:t>
    </dgm:pt>
    <dgm:pt modelId="{C9E51D1D-2435-4E17-AE07-126BA8855FF8}">
      <dgm:prSet custT="1"/>
      <dgm:spPr>
        <a:ln>
          <a:noFill/>
        </a:ln>
      </dgm:spPr>
      <dgm:t>
        <a:bodyPr/>
        <a:lstStyle/>
        <a:p>
          <a:pPr algn="just">
            <a:buFont typeface="Arial" panose="020B0604020202020204" pitchFamily="34" charset="0"/>
            <a:buChar char="•"/>
          </a:pPr>
          <a:r>
            <a:rPr lang="es-MX" sz="1600" dirty="0">
              <a:solidFill>
                <a:schemeClr val="tx1"/>
              </a:solidFill>
              <a:latin typeface="Candara" panose="020E0502030303020204" pitchFamily="34" charset="0"/>
            </a:rPr>
            <a:t>Conformación de </a:t>
          </a:r>
          <a:r>
            <a:rPr lang="es-MX" sz="1600" b="1" dirty="0">
              <a:solidFill>
                <a:srgbClr val="FF0000"/>
              </a:solidFill>
              <a:latin typeface="Candara" panose="020E0502030303020204" pitchFamily="34" charset="0"/>
            </a:rPr>
            <a:t>363 Núcleos Ejecutores </a:t>
          </a:r>
          <a:r>
            <a:rPr lang="es-MX" sz="1600" b="0" dirty="0">
              <a:solidFill>
                <a:schemeClr val="tx1"/>
              </a:solidFill>
              <a:latin typeface="Candara" panose="020E0502030303020204" pitchFamily="34" charset="0"/>
            </a:rPr>
            <a:t>para la implementación de actividades de limpieza y descolmatación de canales en </a:t>
          </a:r>
          <a:r>
            <a:rPr lang="es-MX" sz="1600" b="1" dirty="0">
              <a:solidFill>
                <a:srgbClr val="FF0000"/>
              </a:solidFill>
              <a:latin typeface="Candara" panose="020E0502030303020204" pitchFamily="34" charset="0"/>
            </a:rPr>
            <a:t>22 regiones.</a:t>
          </a:r>
          <a:endParaRPr lang="es-MX" sz="1600" b="1" dirty="0">
            <a:solidFill>
              <a:schemeClr val="tx1"/>
            </a:solidFill>
            <a:latin typeface="Candara" panose="020E0502030303020204" pitchFamily="34" charset="0"/>
          </a:endParaRPr>
        </a:p>
      </dgm:t>
    </dgm:pt>
    <dgm:pt modelId="{5C3E59C4-233B-4EB6-B2F7-5B9F529E8646}" type="parTrans" cxnId="{CCDDFF0D-92E6-44CC-A0C9-F10FBEA435D7}">
      <dgm:prSet/>
      <dgm:spPr/>
      <dgm:t>
        <a:bodyPr/>
        <a:lstStyle/>
        <a:p>
          <a:endParaRPr lang="es-MX">
            <a:latin typeface="Candara" panose="020E0502030303020204" pitchFamily="34" charset="0"/>
          </a:endParaRPr>
        </a:p>
      </dgm:t>
    </dgm:pt>
    <dgm:pt modelId="{1FA86993-9AB4-49A5-9045-AE73C521C799}" type="sibTrans" cxnId="{CCDDFF0D-92E6-44CC-A0C9-F10FBEA435D7}">
      <dgm:prSet/>
      <dgm:spPr/>
      <dgm:t>
        <a:bodyPr/>
        <a:lstStyle/>
        <a:p>
          <a:endParaRPr lang="es-MX">
            <a:latin typeface="Candara" panose="020E0502030303020204" pitchFamily="34" charset="0"/>
          </a:endParaRPr>
        </a:p>
      </dgm:t>
    </dgm:pt>
    <dgm:pt modelId="{17EEC137-CDA4-474C-A9E9-73C3D33F9CCE}">
      <dgm:prSet phldrT="[Texto]" custT="1"/>
      <dgm:spPr>
        <a:ln>
          <a:noFill/>
        </a:ln>
      </dgm:spPr>
      <dgm:t>
        <a:bodyPr/>
        <a:lstStyle/>
        <a:p>
          <a:pPr algn="just">
            <a:buFont typeface="Arial" panose="020B0604020202020204" pitchFamily="34" charset="0"/>
            <a:buChar char="•"/>
          </a:pPr>
          <a:r>
            <a:rPr lang="es-MX" sz="1600" dirty="0">
              <a:solidFill>
                <a:schemeClr val="tx1"/>
              </a:solidFill>
              <a:latin typeface="Candara" panose="020E0502030303020204" pitchFamily="34" charset="0"/>
            </a:rPr>
            <a:t>Se culminó con la</a:t>
          </a:r>
          <a:r>
            <a:rPr lang="es-MX" sz="1600" b="0" i="0" u="none" strike="noStrike" dirty="0">
              <a:solidFill>
                <a:schemeClr val="tx1"/>
              </a:solidFill>
              <a:effectLst/>
              <a:latin typeface="Candara" panose="020E0502030303020204" pitchFamily="34" charset="0"/>
              <a:ea typeface="+mn-ea"/>
              <a:cs typeface="+mn-cs"/>
            </a:rPr>
            <a:t> fase de validación de campo para la identificación de </a:t>
          </a:r>
          <a:r>
            <a:rPr lang="es-MX" sz="1600" b="1" i="0" u="none" strike="noStrike" dirty="0">
              <a:solidFill>
                <a:srgbClr val="FF0000"/>
              </a:solidFill>
              <a:effectLst/>
              <a:latin typeface="Candara" panose="020E0502030303020204" pitchFamily="34" charset="0"/>
              <a:ea typeface="+mn-ea"/>
              <a:cs typeface="+mn-cs"/>
            </a:rPr>
            <a:t>95 inversiones de siembra y cosecha de agua. </a:t>
          </a:r>
          <a:r>
            <a:rPr lang="es-MX" sz="1600" b="1" dirty="0">
              <a:solidFill>
                <a:srgbClr val="FF0000"/>
              </a:solidFill>
              <a:latin typeface="Candara" panose="020E0502030303020204" pitchFamily="34" charset="0"/>
            </a:rPr>
            <a:t> </a:t>
          </a:r>
        </a:p>
      </dgm:t>
    </dgm:pt>
    <dgm:pt modelId="{1BAA59A1-4F85-419A-836E-AA88EA63A0B3}" type="parTrans" cxnId="{011B5855-2726-4724-B2D2-25AD1F650CA4}">
      <dgm:prSet/>
      <dgm:spPr/>
      <dgm:t>
        <a:bodyPr/>
        <a:lstStyle/>
        <a:p>
          <a:endParaRPr lang="es-MX">
            <a:latin typeface="Candara" panose="020E0502030303020204" pitchFamily="34" charset="0"/>
          </a:endParaRPr>
        </a:p>
      </dgm:t>
    </dgm:pt>
    <dgm:pt modelId="{D3DB26E7-697D-47E9-AA80-26C00491DEE8}" type="sibTrans" cxnId="{011B5855-2726-4724-B2D2-25AD1F650CA4}">
      <dgm:prSet/>
      <dgm:spPr/>
      <dgm:t>
        <a:bodyPr/>
        <a:lstStyle/>
        <a:p>
          <a:endParaRPr lang="es-MX">
            <a:latin typeface="Candara" panose="020E0502030303020204" pitchFamily="34" charset="0"/>
          </a:endParaRPr>
        </a:p>
      </dgm:t>
    </dgm:pt>
    <dgm:pt modelId="{57A22076-5B9B-48D7-B709-0534896C288A}" type="pres">
      <dgm:prSet presAssocID="{2C9E97AA-3EB4-4587-8B19-AB9A28D55472}" presName="Name0" presStyleCnt="0">
        <dgm:presLayoutVars>
          <dgm:chMax val="7"/>
          <dgm:chPref val="7"/>
          <dgm:dir/>
        </dgm:presLayoutVars>
      </dgm:prSet>
      <dgm:spPr/>
    </dgm:pt>
    <dgm:pt modelId="{B06CE74E-76A2-4BED-8A72-8A5E7DB3EBCE}" type="pres">
      <dgm:prSet presAssocID="{2C9E97AA-3EB4-4587-8B19-AB9A28D55472}" presName="Name1" presStyleCnt="0"/>
      <dgm:spPr/>
    </dgm:pt>
    <dgm:pt modelId="{E29F0174-F8D0-47FB-A979-28D3476ED32F}" type="pres">
      <dgm:prSet presAssocID="{2C9E97AA-3EB4-4587-8B19-AB9A28D55472}" presName="cycle" presStyleCnt="0"/>
      <dgm:spPr/>
    </dgm:pt>
    <dgm:pt modelId="{86A33DE7-2EBB-494B-9220-1D76189C47E6}" type="pres">
      <dgm:prSet presAssocID="{2C9E97AA-3EB4-4587-8B19-AB9A28D55472}" presName="srcNode" presStyleLbl="node1" presStyleIdx="0" presStyleCnt="5"/>
      <dgm:spPr/>
    </dgm:pt>
    <dgm:pt modelId="{D05D19F2-BBA2-43F1-AC17-4EA5F83C0B76}" type="pres">
      <dgm:prSet presAssocID="{2C9E97AA-3EB4-4587-8B19-AB9A28D55472}" presName="conn" presStyleLbl="parChTrans1D2" presStyleIdx="0" presStyleCnt="1"/>
      <dgm:spPr/>
    </dgm:pt>
    <dgm:pt modelId="{58CE2F4D-7485-4EE9-988D-79F6EF75EB4D}" type="pres">
      <dgm:prSet presAssocID="{2C9E97AA-3EB4-4587-8B19-AB9A28D55472}" presName="extraNode" presStyleLbl="node1" presStyleIdx="0" presStyleCnt="5"/>
      <dgm:spPr/>
    </dgm:pt>
    <dgm:pt modelId="{C5D37A79-F257-49C1-A2AC-0211A645E27D}" type="pres">
      <dgm:prSet presAssocID="{2C9E97AA-3EB4-4587-8B19-AB9A28D55472}" presName="dstNode" presStyleLbl="node1" presStyleIdx="0" presStyleCnt="5"/>
      <dgm:spPr/>
    </dgm:pt>
    <dgm:pt modelId="{94797EEB-8ED3-4C59-AF00-83B086E4E048}" type="pres">
      <dgm:prSet presAssocID="{1FFD8C2F-B585-4C73-A940-1371A9007266}" presName="text_1" presStyleLbl="node1" presStyleIdx="0" presStyleCnt="5">
        <dgm:presLayoutVars>
          <dgm:bulletEnabled val="1"/>
        </dgm:presLayoutVars>
      </dgm:prSet>
      <dgm:spPr/>
    </dgm:pt>
    <dgm:pt modelId="{16976197-3D4E-478E-8180-EE574A2FE633}" type="pres">
      <dgm:prSet presAssocID="{1FFD8C2F-B585-4C73-A940-1371A9007266}" presName="accent_1" presStyleCnt="0"/>
      <dgm:spPr/>
    </dgm:pt>
    <dgm:pt modelId="{F1F973F5-2D3D-4321-8D71-0315D6787A7A}" type="pres">
      <dgm:prSet presAssocID="{1FFD8C2F-B585-4C73-A940-1371A9007266}" presName="accentRepeatNode" presStyleLbl="solidFgAcc1" presStyleIdx="0" presStyleCnt="5"/>
      <dgm:spPr>
        <a:solidFill>
          <a:srgbClr val="55C3CF"/>
        </a:solidFill>
      </dgm:spPr>
    </dgm:pt>
    <dgm:pt modelId="{AE743F82-73D3-4A26-8B82-62B6D0B5A94D}" type="pres">
      <dgm:prSet presAssocID="{C9E51D1D-2435-4E17-AE07-126BA8855FF8}" presName="text_2" presStyleLbl="node1" presStyleIdx="1" presStyleCnt="5" custScaleY="101644">
        <dgm:presLayoutVars>
          <dgm:bulletEnabled val="1"/>
        </dgm:presLayoutVars>
      </dgm:prSet>
      <dgm:spPr/>
    </dgm:pt>
    <dgm:pt modelId="{7BB1F2C1-1A61-4982-A2B2-E71495DFCEAA}" type="pres">
      <dgm:prSet presAssocID="{C9E51D1D-2435-4E17-AE07-126BA8855FF8}" presName="accent_2" presStyleCnt="0"/>
      <dgm:spPr/>
    </dgm:pt>
    <dgm:pt modelId="{52E4E9CF-48AE-41B9-A3F8-67AFC657E17D}" type="pres">
      <dgm:prSet presAssocID="{C9E51D1D-2435-4E17-AE07-126BA8855FF8}" presName="accentRepeatNode" presStyleLbl="solidFgAcc1" presStyleIdx="1" presStyleCnt="5"/>
      <dgm:spPr>
        <a:solidFill>
          <a:srgbClr val="55C3CF"/>
        </a:solidFill>
      </dgm:spPr>
    </dgm:pt>
    <dgm:pt modelId="{246E6AF8-45C1-4D07-95D7-9DECB1759788}" type="pres">
      <dgm:prSet presAssocID="{7B17B365-F881-4DC6-9B6B-7FEB22B58285}" presName="text_3" presStyleLbl="node1" presStyleIdx="2" presStyleCnt="5" custScaleY="139001">
        <dgm:presLayoutVars>
          <dgm:bulletEnabled val="1"/>
        </dgm:presLayoutVars>
      </dgm:prSet>
      <dgm:spPr/>
    </dgm:pt>
    <dgm:pt modelId="{1A18F625-6B86-4B5B-8C79-09EF057E7084}" type="pres">
      <dgm:prSet presAssocID="{7B17B365-F881-4DC6-9B6B-7FEB22B58285}" presName="accent_3" presStyleCnt="0"/>
      <dgm:spPr/>
    </dgm:pt>
    <dgm:pt modelId="{75F31437-0BE5-4E4B-A2C2-82F4F749AFD6}" type="pres">
      <dgm:prSet presAssocID="{7B17B365-F881-4DC6-9B6B-7FEB22B58285}" presName="accentRepeatNode" presStyleLbl="solidFgAcc1" presStyleIdx="2" presStyleCnt="5"/>
      <dgm:spPr>
        <a:solidFill>
          <a:srgbClr val="5B9BD5"/>
        </a:solidFill>
      </dgm:spPr>
    </dgm:pt>
    <dgm:pt modelId="{8C478FE0-8D77-4AD4-A807-119F0D415A85}" type="pres">
      <dgm:prSet presAssocID="{1A7A7EF6-56E4-4733-A399-F0486C1D8284}" presName="text_4" presStyleLbl="node1" presStyleIdx="3" presStyleCnt="5">
        <dgm:presLayoutVars>
          <dgm:bulletEnabled val="1"/>
        </dgm:presLayoutVars>
      </dgm:prSet>
      <dgm:spPr/>
    </dgm:pt>
    <dgm:pt modelId="{69F1DF33-D481-48E7-BA8E-9A1F5A7E1C84}" type="pres">
      <dgm:prSet presAssocID="{1A7A7EF6-56E4-4733-A399-F0486C1D8284}" presName="accent_4" presStyleCnt="0"/>
      <dgm:spPr/>
    </dgm:pt>
    <dgm:pt modelId="{04D1F505-CFC6-4F47-9670-9D2BA5158893}" type="pres">
      <dgm:prSet presAssocID="{1A7A7EF6-56E4-4733-A399-F0486C1D8284}" presName="accentRepeatNode" presStyleLbl="solidFgAcc1" presStyleIdx="3" presStyleCnt="5"/>
      <dgm:spPr>
        <a:solidFill>
          <a:srgbClr val="5B9BD5"/>
        </a:solidFill>
      </dgm:spPr>
    </dgm:pt>
    <dgm:pt modelId="{01C959AC-2C18-49CB-9CC6-9F6EE5D651F0}" type="pres">
      <dgm:prSet presAssocID="{17EEC137-CDA4-474C-A9E9-73C3D33F9CCE}" presName="text_5" presStyleLbl="node1" presStyleIdx="4" presStyleCnt="5" custLinFactNeighborX="393" custLinFactNeighborY="2">
        <dgm:presLayoutVars>
          <dgm:bulletEnabled val="1"/>
        </dgm:presLayoutVars>
      </dgm:prSet>
      <dgm:spPr/>
    </dgm:pt>
    <dgm:pt modelId="{9616C989-8F04-42A1-9F70-D37253E71AD7}" type="pres">
      <dgm:prSet presAssocID="{17EEC137-CDA4-474C-A9E9-73C3D33F9CCE}" presName="accent_5" presStyleCnt="0"/>
      <dgm:spPr/>
    </dgm:pt>
    <dgm:pt modelId="{A105BA25-C467-4ABF-A389-7F1104D2DA84}" type="pres">
      <dgm:prSet presAssocID="{17EEC137-CDA4-474C-A9E9-73C3D33F9CCE}" presName="accentRepeatNode" presStyleLbl="solidFgAcc1" presStyleIdx="4" presStyleCnt="5"/>
      <dgm:spPr>
        <a:solidFill>
          <a:srgbClr val="55C3CF"/>
        </a:solidFill>
      </dgm:spPr>
    </dgm:pt>
  </dgm:ptLst>
  <dgm:cxnLst>
    <dgm:cxn modelId="{CCDDFF0D-92E6-44CC-A0C9-F10FBEA435D7}" srcId="{2C9E97AA-3EB4-4587-8B19-AB9A28D55472}" destId="{C9E51D1D-2435-4E17-AE07-126BA8855FF8}" srcOrd="1" destOrd="0" parTransId="{5C3E59C4-233B-4EB6-B2F7-5B9F529E8646}" sibTransId="{1FA86993-9AB4-49A5-9045-AE73C521C799}"/>
    <dgm:cxn modelId="{55D3EC12-9796-458E-B4E5-28A597210DF0}" type="presOf" srcId="{C9E51D1D-2435-4E17-AE07-126BA8855FF8}" destId="{AE743F82-73D3-4A26-8B82-62B6D0B5A94D}" srcOrd="0" destOrd="0" presId="urn:microsoft.com/office/officeart/2008/layout/VerticalCurvedList"/>
    <dgm:cxn modelId="{6EF3F813-F59F-4DF9-9A8B-0879E7D43B57}" type="presOf" srcId="{1A7A7EF6-56E4-4733-A399-F0486C1D8284}" destId="{8C478FE0-8D77-4AD4-A807-119F0D415A85}" srcOrd="0" destOrd="0" presId="urn:microsoft.com/office/officeart/2008/layout/VerticalCurvedList"/>
    <dgm:cxn modelId="{15C4BF2E-193D-494F-AA43-641012BCE22C}" srcId="{2C9E97AA-3EB4-4587-8B19-AB9A28D55472}" destId="{1A7A7EF6-56E4-4733-A399-F0486C1D8284}" srcOrd="3" destOrd="0" parTransId="{D5A09628-A9CC-4E08-B062-132BF48FBA28}" sibTransId="{7E36B68F-EE43-4DCA-94B7-B7A0993C8FB3}"/>
    <dgm:cxn modelId="{B7205F5F-3466-44C0-9F10-67E0E852C278}" type="presOf" srcId="{2C9E97AA-3EB4-4587-8B19-AB9A28D55472}" destId="{57A22076-5B9B-48D7-B709-0534896C288A}" srcOrd="0" destOrd="0" presId="urn:microsoft.com/office/officeart/2008/layout/VerticalCurvedList"/>
    <dgm:cxn modelId="{1538F45F-E192-414D-B07D-E3D5FE6F6F9E}" srcId="{2C9E97AA-3EB4-4587-8B19-AB9A28D55472}" destId="{7B17B365-F881-4DC6-9B6B-7FEB22B58285}" srcOrd="2" destOrd="0" parTransId="{8EFFA8DB-4E0A-4660-A90B-31C027380896}" sibTransId="{61CAA278-930E-49DC-9967-D3E06CE67E0C}"/>
    <dgm:cxn modelId="{1243AE43-706E-4FBE-9F56-A8F945699706}" srcId="{2C9E97AA-3EB4-4587-8B19-AB9A28D55472}" destId="{1FFD8C2F-B585-4C73-A940-1371A9007266}" srcOrd="0" destOrd="0" parTransId="{A6CADC3D-9DAC-400D-9070-F47B64D6EE4E}" sibTransId="{1E2F015E-1C06-4816-81E1-C3FF899DCB35}"/>
    <dgm:cxn modelId="{0AAA0252-8F46-4BFA-96FD-C5A6602DE54F}" type="presOf" srcId="{7B17B365-F881-4DC6-9B6B-7FEB22B58285}" destId="{246E6AF8-45C1-4D07-95D7-9DECB1759788}" srcOrd="0" destOrd="0" presId="urn:microsoft.com/office/officeart/2008/layout/VerticalCurvedList"/>
    <dgm:cxn modelId="{011B5855-2726-4724-B2D2-25AD1F650CA4}" srcId="{2C9E97AA-3EB4-4587-8B19-AB9A28D55472}" destId="{17EEC137-CDA4-474C-A9E9-73C3D33F9CCE}" srcOrd="4" destOrd="0" parTransId="{1BAA59A1-4F85-419A-836E-AA88EA63A0B3}" sibTransId="{D3DB26E7-697D-47E9-AA80-26C00491DEE8}"/>
    <dgm:cxn modelId="{EEC937A0-DCDD-4157-8E2C-28A9C7AE1242}" type="presOf" srcId="{17EEC137-CDA4-474C-A9E9-73C3D33F9CCE}" destId="{01C959AC-2C18-49CB-9CC6-9F6EE5D651F0}" srcOrd="0" destOrd="0" presId="urn:microsoft.com/office/officeart/2008/layout/VerticalCurvedList"/>
    <dgm:cxn modelId="{578793BA-56C3-46B1-821E-A85DD86A5B4C}" type="presOf" srcId="{1E2F015E-1C06-4816-81E1-C3FF899DCB35}" destId="{D05D19F2-BBA2-43F1-AC17-4EA5F83C0B76}" srcOrd="0" destOrd="0" presId="urn:microsoft.com/office/officeart/2008/layout/VerticalCurvedList"/>
    <dgm:cxn modelId="{1DAFD8C2-25E4-472D-8E35-9355AD61ADBD}" type="presOf" srcId="{1FFD8C2F-B585-4C73-A940-1371A9007266}" destId="{94797EEB-8ED3-4C59-AF00-83B086E4E048}" srcOrd="0" destOrd="0" presId="urn:microsoft.com/office/officeart/2008/layout/VerticalCurvedList"/>
    <dgm:cxn modelId="{765029AE-A33E-4AF2-8A6B-45805C00FBB3}" type="presParOf" srcId="{57A22076-5B9B-48D7-B709-0534896C288A}" destId="{B06CE74E-76A2-4BED-8A72-8A5E7DB3EBCE}" srcOrd="0" destOrd="0" presId="urn:microsoft.com/office/officeart/2008/layout/VerticalCurvedList"/>
    <dgm:cxn modelId="{AAB64F7D-758D-4EBB-8AB9-85568B94826F}" type="presParOf" srcId="{B06CE74E-76A2-4BED-8A72-8A5E7DB3EBCE}" destId="{E29F0174-F8D0-47FB-A979-28D3476ED32F}" srcOrd="0" destOrd="0" presId="urn:microsoft.com/office/officeart/2008/layout/VerticalCurvedList"/>
    <dgm:cxn modelId="{DC7A2DC4-B794-4E34-BA47-E1A6C720564C}" type="presParOf" srcId="{E29F0174-F8D0-47FB-A979-28D3476ED32F}" destId="{86A33DE7-2EBB-494B-9220-1D76189C47E6}" srcOrd="0" destOrd="0" presId="urn:microsoft.com/office/officeart/2008/layout/VerticalCurvedList"/>
    <dgm:cxn modelId="{A1E56000-1460-4A35-BC2F-70589481B1F7}" type="presParOf" srcId="{E29F0174-F8D0-47FB-A979-28D3476ED32F}" destId="{D05D19F2-BBA2-43F1-AC17-4EA5F83C0B76}" srcOrd="1" destOrd="0" presId="urn:microsoft.com/office/officeart/2008/layout/VerticalCurvedList"/>
    <dgm:cxn modelId="{617B9A2A-A3C6-4FD8-923A-1EC1B35C8C39}" type="presParOf" srcId="{E29F0174-F8D0-47FB-A979-28D3476ED32F}" destId="{58CE2F4D-7485-4EE9-988D-79F6EF75EB4D}" srcOrd="2" destOrd="0" presId="urn:microsoft.com/office/officeart/2008/layout/VerticalCurvedList"/>
    <dgm:cxn modelId="{0C70D2C0-2C88-48DE-ACFE-46AD221DA2A3}" type="presParOf" srcId="{E29F0174-F8D0-47FB-A979-28D3476ED32F}" destId="{C5D37A79-F257-49C1-A2AC-0211A645E27D}" srcOrd="3" destOrd="0" presId="urn:microsoft.com/office/officeart/2008/layout/VerticalCurvedList"/>
    <dgm:cxn modelId="{BDF9812F-4EB0-4E39-8EEE-55E085CE1E78}" type="presParOf" srcId="{B06CE74E-76A2-4BED-8A72-8A5E7DB3EBCE}" destId="{94797EEB-8ED3-4C59-AF00-83B086E4E048}" srcOrd="1" destOrd="0" presId="urn:microsoft.com/office/officeart/2008/layout/VerticalCurvedList"/>
    <dgm:cxn modelId="{1FEFD845-1855-4F99-B29D-D3B7778AB7A3}" type="presParOf" srcId="{B06CE74E-76A2-4BED-8A72-8A5E7DB3EBCE}" destId="{16976197-3D4E-478E-8180-EE574A2FE633}" srcOrd="2" destOrd="0" presId="urn:microsoft.com/office/officeart/2008/layout/VerticalCurvedList"/>
    <dgm:cxn modelId="{35D41171-6450-4CD9-AA70-021D7BE239CA}" type="presParOf" srcId="{16976197-3D4E-478E-8180-EE574A2FE633}" destId="{F1F973F5-2D3D-4321-8D71-0315D6787A7A}" srcOrd="0" destOrd="0" presId="urn:microsoft.com/office/officeart/2008/layout/VerticalCurvedList"/>
    <dgm:cxn modelId="{B7D4376D-D089-4880-ADF1-B3566C47A40E}" type="presParOf" srcId="{B06CE74E-76A2-4BED-8A72-8A5E7DB3EBCE}" destId="{AE743F82-73D3-4A26-8B82-62B6D0B5A94D}" srcOrd="3" destOrd="0" presId="urn:microsoft.com/office/officeart/2008/layout/VerticalCurvedList"/>
    <dgm:cxn modelId="{F5B46332-DC05-493D-8FB1-EADF7C2C4450}" type="presParOf" srcId="{B06CE74E-76A2-4BED-8A72-8A5E7DB3EBCE}" destId="{7BB1F2C1-1A61-4982-A2B2-E71495DFCEAA}" srcOrd="4" destOrd="0" presId="urn:microsoft.com/office/officeart/2008/layout/VerticalCurvedList"/>
    <dgm:cxn modelId="{80B49DEE-4871-4D06-8CA8-C5BD887C159D}" type="presParOf" srcId="{7BB1F2C1-1A61-4982-A2B2-E71495DFCEAA}" destId="{52E4E9CF-48AE-41B9-A3F8-67AFC657E17D}" srcOrd="0" destOrd="0" presId="urn:microsoft.com/office/officeart/2008/layout/VerticalCurvedList"/>
    <dgm:cxn modelId="{8B06270D-DE58-4872-8320-9140A6AB7189}" type="presParOf" srcId="{B06CE74E-76A2-4BED-8A72-8A5E7DB3EBCE}" destId="{246E6AF8-45C1-4D07-95D7-9DECB1759788}" srcOrd="5" destOrd="0" presId="urn:microsoft.com/office/officeart/2008/layout/VerticalCurvedList"/>
    <dgm:cxn modelId="{9D7D9414-0DEA-4141-8BDA-A7BF21486CE3}" type="presParOf" srcId="{B06CE74E-76A2-4BED-8A72-8A5E7DB3EBCE}" destId="{1A18F625-6B86-4B5B-8C79-09EF057E7084}" srcOrd="6" destOrd="0" presId="urn:microsoft.com/office/officeart/2008/layout/VerticalCurvedList"/>
    <dgm:cxn modelId="{7A28B4A5-DC18-42FD-8276-FD260AEF3922}" type="presParOf" srcId="{1A18F625-6B86-4B5B-8C79-09EF057E7084}" destId="{75F31437-0BE5-4E4B-A2C2-82F4F749AFD6}" srcOrd="0" destOrd="0" presId="urn:microsoft.com/office/officeart/2008/layout/VerticalCurvedList"/>
    <dgm:cxn modelId="{443DE0C0-C686-4E69-825C-08EF31EAA7A8}" type="presParOf" srcId="{B06CE74E-76A2-4BED-8A72-8A5E7DB3EBCE}" destId="{8C478FE0-8D77-4AD4-A807-119F0D415A85}" srcOrd="7" destOrd="0" presId="urn:microsoft.com/office/officeart/2008/layout/VerticalCurvedList"/>
    <dgm:cxn modelId="{92DF8417-08BC-4317-9B2A-41001EFEEE05}" type="presParOf" srcId="{B06CE74E-76A2-4BED-8A72-8A5E7DB3EBCE}" destId="{69F1DF33-D481-48E7-BA8E-9A1F5A7E1C84}" srcOrd="8" destOrd="0" presId="urn:microsoft.com/office/officeart/2008/layout/VerticalCurvedList"/>
    <dgm:cxn modelId="{2D1D8E14-7384-49C6-8CD0-F3C7DCBB8071}" type="presParOf" srcId="{69F1DF33-D481-48E7-BA8E-9A1F5A7E1C84}" destId="{04D1F505-CFC6-4F47-9670-9D2BA5158893}" srcOrd="0" destOrd="0" presId="urn:microsoft.com/office/officeart/2008/layout/VerticalCurvedList"/>
    <dgm:cxn modelId="{7708A30B-C777-4652-85F0-31D0C930B80F}" type="presParOf" srcId="{B06CE74E-76A2-4BED-8A72-8A5E7DB3EBCE}" destId="{01C959AC-2C18-49CB-9CC6-9F6EE5D651F0}" srcOrd="9" destOrd="0" presId="urn:microsoft.com/office/officeart/2008/layout/VerticalCurvedList"/>
    <dgm:cxn modelId="{9CD0A4BA-A11F-4D59-B9B2-03B2EAA1B97F}" type="presParOf" srcId="{B06CE74E-76A2-4BED-8A72-8A5E7DB3EBCE}" destId="{9616C989-8F04-42A1-9F70-D37253E71AD7}" srcOrd="10" destOrd="0" presId="urn:microsoft.com/office/officeart/2008/layout/VerticalCurvedList"/>
    <dgm:cxn modelId="{ECCA9ECB-9E16-4D5B-A06E-0FD8D4F9277B}" type="presParOf" srcId="{9616C989-8F04-42A1-9F70-D37253E71AD7}" destId="{A105BA25-C467-4ABF-A389-7F1104D2DA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E97AA-3EB4-4587-8B19-AB9A28D5547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MX"/>
        </a:p>
      </dgm:t>
    </dgm:pt>
    <dgm:pt modelId="{1FFD8C2F-B585-4C73-A940-1371A9007266}">
      <dgm:prSet phldrT="[Texto]" custT="1"/>
      <dgm:spPr/>
      <dgm:t>
        <a:bodyPr/>
        <a:lstStyle/>
        <a:p>
          <a:pPr algn="just"/>
          <a:r>
            <a:rPr lang="es-MX" sz="1600" dirty="0">
              <a:solidFill>
                <a:schemeClr val="tx1"/>
              </a:solidFill>
              <a:latin typeface="Candara" panose="020E0502030303020204" pitchFamily="34" charset="0"/>
            </a:rPr>
            <a:t>Financiamiento de </a:t>
          </a:r>
          <a:r>
            <a:rPr lang="es-MX" sz="1600" b="1" dirty="0">
              <a:solidFill>
                <a:srgbClr val="FF0000"/>
              </a:solidFill>
              <a:latin typeface="Candara" panose="020E0502030303020204" pitchFamily="34" charset="0"/>
            </a:rPr>
            <a:t>193 planes de negocio </a:t>
          </a:r>
          <a:r>
            <a:rPr lang="es-MX" sz="1600" b="0" dirty="0">
              <a:solidFill>
                <a:schemeClr val="tx1"/>
              </a:solidFill>
              <a:latin typeface="Candara" panose="020E0502030303020204" pitchFamily="34" charset="0"/>
            </a:rPr>
            <a:t>beneficiando a </a:t>
          </a:r>
          <a:r>
            <a:rPr lang="es-MX" sz="1600" b="1" dirty="0">
              <a:solidFill>
                <a:srgbClr val="FF0000"/>
              </a:solidFill>
              <a:latin typeface="Candara" panose="020E0502030303020204" pitchFamily="34" charset="0"/>
            </a:rPr>
            <a:t>7,057 productores</a:t>
          </a:r>
          <a:r>
            <a:rPr lang="es-MX" sz="1600" b="0" dirty="0">
              <a:solidFill>
                <a:schemeClr val="tx1"/>
              </a:solidFill>
              <a:latin typeface="Candara" panose="020E0502030303020204" pitchFamily="34" charset="0"/>
            </a:rPr>
            <a:t>, con una ejecución de </a:t>
          </a:r>
          <a:r>
            <a:rPr lang="es-MX" sz="1600" b="1" dirty="0">
              <a:solidFill>
                <a:srgbClr val="FF0000"/>
              </a:solidFill>
              <a:latin typeface="Candara" panose="020E0502030303020204" pitchFamily="34" charset="0"/>
            </a:rPr>
            <a:t>S/ 21 millones.</a:t>
          </a:r>
        </a:p>
      </dgm:t>
    </dgm:pt>
    <dgm:pt modelId="{A6CADC3D-9DAC-400D-9070-F47B64D6EE4E}" type="parTrans" cxnId="{1243AE43-706E-4FBE-9F56-A8F945699706}">
      <dgm:prSet/>
      <dgm:spPr/>
      <dgm:t>
        <a:bodyPr/>
        <a:lstStyle/>
        <a:p>
          <a:endParaRPr lang="es-MX">
            <a:latin typeface="Candara" panose="020E0502030303020204" pitchFamily="34" charset="0"/>
          </a:endParaRPr>
        </a:p>
      </dgm:t>
    </dgm:pt>
    <dgm:pt modelId="{1E2F015E-1C06-4816-81E1-C3FF899DCB35}" type="sibTrans" cxnId="{1243AE43-706E-4FBE-9F56-A8F945699706}">
      <dgm:prSet/>
      <dgm:spPr/>
      <dgm:t>
        <a:bodyPr/>
        <a:lstStyle/>
        <a:p>
          <a:endParaRPr lang="es-MX">
            <a:latin typeface="Candara" panose="020E0502030303020204" pitchFamily="34" charset="0"/>
          </a:endParaRPr>
        </a:p>
      </dgm:t>
    </dgm:pt>
    <dgm:pt modelId="{1A7A7EF6-56E4-4733-A399-F0486C1D8284}">
      <dgm:prSet phldrT="[Texto]" custT="1"/>
      <dgm:spPr/>
      <dgm:t>
        <a:bodyPr/>
        <a:lstStyle/>
        <a:p>
          <a:pPr algn="just">
            <a:buFont typeface="Arial" panose="020B0604020202020204" pitchFamily="34" charset="0"/>
            <a:buChar char="•"/>
          </a:pPr>
          <a:r>
            <a:rPr lang="es-MX" sz="1600" dirty="0">
              <a:solidFill>
                <a:schemeClr val="tx1"/>
              </a:solidFill>
              <a:latin typeface="Candara" panose="020E0502030303020204" pitchFamily="34" charset="0"/>
            </a:rPr>
            <a:t>Implementación</a:t>
          </a:r>
          <a:r>
            <a:rPr lang="es-MX" sz="1600" baseline="0" dirty="0">
              <a:solidFill>
                <a:schemeClr val="tx1"/>
              </a:solidFill>
              <a:latin typeface="Candara" panose="020E0502030303020204" pitchFamily="34" charset="0"/>
            </a:rPr>
            <a:t> de </a:t>
          </a:r>
          <a:r>
            <a:rPr lang="es-MX" sz="1600" b="1" baseline="0" dirty="0">
              <a:solidFill>
                <a:srgbClr val="FF0000"/>
              </a:solidFill>
              <a:latin typeface="Candara" panose="020E0502030303020204" pitchFamily="34" charset="0"/>
            </a:rPr>
            <a:t>24 mercados itinerantes “De la Chacra a la Olla” </a:t>
          </a:r>
          <a:r>
            <a:rPr lang="es-MX" sz="1600" b="0" baseline="0" dirty="0">
              <a:solidFill>
                <a:schemeClr val="tx1"/>
              </a:solidFill>
              <a:latin typeface="Candara" panose="020E0502030303020204" pitchFamily="34" charset="0"/>
            </a:rPr>
            <a:t>donde se comercializó</a:t>
          </a:r>
          <a:r>
            <a:rPr lang="es-MX" sz="1600" b="1" baseline="0" dirty="0">
              <a:solidFill>
                <a:srgbClr val="FF0000"/>
              </a:solidFill>
              <a:latin typeface="Candara" panose="020E0502030303020204" pitchFamily="34" charset="0"/>
            </a:rPr>
            <a:t> más de 167 mil toneladas de productos. </a:t>
          </a:r>
          <a:endParaRPr lang="es-MX" sz="1600" b="1" dirty="0">
            <a:solidFill>
              <a:srgbClr val="FF0000"/>
            </a:solidFill>
            <a:latin typeface="Candara" panose="020E0502030303020204" pitchFamily="34" charset="0"/>
          </a:endParaRPr>
        </a:p>
      </dgm:t>
    </dgm:pt>
    <dgm:pt modelId="{D5A09628-A9CC-4E08-B062-132BF48FBA28}" type="parTrans" cxnId="{15C4BF2E-193D-494F-AA43-641012BCE22C}">
      <dgm:prSet/>
      <dgm:spPr/>
      <dgm:t>
        <a:bodyPr/>
        <a:lstStyle/>
        <a:p>
          <a:endParaRPr lang="es-MX">
            <a:latin typeface="Candara" panose="020E0502030303020204" pitchFamily="34" charset="0"/>
          </a:endParaRPr>
        </a:p>
      </dgm:t>
    </dgm:pt>
    <dgm:pt modelId="{7E36B68F-EE43-4DCA-94B7-B7A0993C8FB3}" type="sibTrans" cxnId="{15C4BF2E-193D-494F-AA43-641012BCE22C}">
      <dgm:prSet/>
      <dgm:spPr/>
      <dgm:t>
        <a:bodyPr/>
        <a:lstStyle/>
        <a:p>
          <a:endParaRPr lang="es-MX">
            <a:latin typeface="Candara" panose="020E0502030303020204" pitchFamily="34" charset="0"/>
          </a:endParaRPr>
        </a:p>
      </dgm:t>
    </dgm:pt>
    <dgm:pt modelId="{7B17B365-F881-4DC6-9B6B-7FEB22B58285}">
      <dgm:prSet custT="1"/>
      <dgm:spPr/>
      <dgm:t>
        <a:bodyPr/>
        <a:lstStyle/>
        <a:p>
          <a:pPr algn="just">
            <a:buFont typeface="Arial" panose="020B0604020202020204" pitchFamily="34" charset="0"/>
            <a:buChar char="•"/>
          </a:pPr>
          <a:r>
            <a:rPr lang="es-MX" sz="1600" b="0" dirty="0">
              <a:solidFill>
                <a:schemeClr val="tx1"/>
              </a:solidFill>
              <a:latin typeface="Candara" panose="020E0502030303020204" pitchFamily="34" charset="0"/>
            </a:rPr>
            <a:t>Aprobación</a:t>
          </a:r>
          <a:r>
            <a:rPr lang="es-MX" sz="1600" b="0" baseline="0" dirty="0">
              <a:solidFill>
                <a:schemeClr val="tx1"/>
              </a:solidFill>
              <a:latin typeface="Candara" panose="020E0502030303020204" pitchFamily="34" charset="0"/>
            </a:rPr>
            <a:t> del Decreto Supremo que autoriza la </a:t>
          </a:r>
          <a:r>
            <a:rPr lang="es-MX" sz="1600" b="1" baseline="0" dirty="0">
              <a:solidFill>
                <a:srgbClr val="FF0000"/>
              </a:solidFill>
              <a:latin typeface="Candara" panose="020E0502030303020204" pitchFamily="34" charset="0"/>
            </a:rPr>
            <a:t>transferencia de S/ 49 millones al Fondo para la Inclusión Financiera del Pequeño Productor, </a:t>
          </a:r>
          <a:r>
            <a:rPr lang="es-MX" sz="1600" b="0" baseline="0" dirty="0">
              <a:solidFill>
                <a:schemeClr val="tx1"/>
              </a:solidFill>
              <a:latin typeface="Candara" panose="020E0502030303020204" pitchFamily="34" charset="0"/>
            </a:rPr>
            <a:t>para el otorgamiento de créditos con reducidas tasas de interés.</a:t>
          </a:r>
          <a:endParaRPr lang="es-MX" sz="1600" b="0" dirty="0">
            <a:solidFill>
              <a:schemeClr val="tx1"/>
            </a:solidFill>
            <a:latin typeface="Candara" panose="020E0502030303020204" pitchFamily="34" charset="0"/>
          </a:endParaRPr>
        </a:p>
      </dgm:t>
    </dgm:pt>
    <dgm:pt modelId="{8EFFA8DB-4E0A-4660-A90B-31C027380896}" type="parTrans" cxnId="{1538F45F-E192-414D-B07D-E3D5FE6F6F9E}">
      <dgm:prSet/>
      <dgm:spPr/>
      <dgm:t>
        <a:bodyPr/>
        <a:lstStyle/>
        <a:p>
          <a:endParaRPr lang="es-MX">
            <a:latin typeface="Candara" panose="020E0502030303020204" pitchFamily="34" charset="0"/>
          </a:endParaRPr>
        </a:p>
      </dgm:t>
    </dgm:pt>
    <dgm:pt modelId="{61CAA278-930E-49DC-9967-D3E06CE67E0C}" type="sibTrans" cxnId="{1538F45F-E192-414D-B07D-E3D5FE6F6F9E}">
      <dgm:prSet/>
      <dgm:spPr/>
      <dgm:t>
        <a:bodyPr/>
        <a:lstStyle/>
        <a:p>
          <a:endParaRPr lang="es-MX">
            <a:latin typeface="Candara" panose="020E0502030303020204" pitchFamily="34" charset="0"/>
          </a:endParaRPr>
        </a:p>
      </dgm:t>
    </dgm:pt>
    <dgm:pt modelId="{C9E51D1D-2435-4E17-AE07-126BA8855FF8}">
      <dgm:prSet custT="1"/>
      <dgm:spPr/>
      <dgm:t>
        <a:bodyPr/>
        <a:lstStyle/>
        <a:p>
          <a:pPr algn="just">
            <a:buFont typeface="Arial" panose="020B0604020202020204" pitchFamily="34" charset="0"/>
            <a:buChar char="•"/>
          </a:pPr>
          <a:r>
            <a:rPr lang="es-MX" sz="1600" dirty="0">
              <a:solidFill>
                <a:schemeClr val="tx1"/>
              </a:solidFill>
              <a:latin typeface="Candara" panose="020E0502030303020204" pitchFamily="34" charset="0"/>
            </a:rPr>
            <a:t>Aprobación de </a:t>
          </a:r>
          <a:r>
            <a:rPr lang="es-MX" sz="1600" b="1" dirty="0">
              <a:solidFill>
                <a:srgbClr val="FF0000"/>
              </a:solidFill>
              <a:latin typeface="Candara" panose="020E0502030303020204" pitchFamily="34" charset="0"/>
            </a:rPr>
            <a:t>2 Planes de Reconversión Productiva </a:t>
          </a:r>
          <a:r>
            <a:rPr lang="es-MX" sz="1600" dirty="0">
              <a:solidFill>
                <a:schemeClr val="tx1"/>
              </a:solidFill>
              <a:latin typeface="Candara" panose="020E0502030303020204" pitchFamily="34" charset="0"/>
            </a:rPr>
            <a:t>con un financiamiento de </a:t>
          </a:r>
          <a:r>
            <a:rPr lang="es-MX" sz="1600" b="1" dirty="0">
              <a:solidFill>
                <a:srgbClr val="FF0000"/>
              </a:solidFill>
              <a:latin typeface="Candara" panose="020E0502030303020204" pitchFamily="34" charset="0"/>
            </a:rPr>
            <a:t>S/ 2.4 millones.</a:t>
          </a:r>
        </a:p>
      </dgm:t>
    </dgm:pt>
    <dgm:pt modelId="{5C3E59C4-233B-4EB6-B2F7-5B9F529E8646}" type="parTrans" cxnId="{CCDDFF0D-92E6-44CC-A0C9-F10FBEA435D7}">
      <dgm:prSet/>
      <dgm:spPr/>
      <dgm:t>
        <a:bodyPr/>
        <a:lstStyle/>
        <a:p>
          <a:endParaRPr lang="es-MX">
            <a:latin typeface="Candara" panose="020E0502030303020204" pitchFamily="34" charset="0"/>
          </a:endParaRPr>
        </a:p>
      </dgm:t>
    </dgm:pt>
    <dgm:pt modelId="{1FA86993-9AB4-49A5-9045-AE73C521C799}" type="sibTrans" cxnId="{CCDDFF0D-92E6-44CC-A0C9-F10FBEA435D7}">
      <dgm:prSet/>
      <dgm:spPr/>
      <dgm:t>
        <a:bodyPr/>
        <a:lstStyle/>
        <a:p>
          <a:endParaRPr lang="es-MX">
            <a:latin typeface="Candara" panose="020E0502030303020204" pitchFamily="34" charset="0"/>
          </a:endParaRPr>
        </a:p>
      </dgm:t>
    </dgm:pt>
    <dgm:pt modelId="{F8A05E07-5131-493D-9F68-989FB01172B2}">
      <dgm:prSet phldrT="[Texto]" custT="1"/>
      <dgm:spPr/>
      <dgm:t>
        <a:bodyPr/>
        <a:lstStyle/>
        <a:p>
          <a:pPr algn="just">
            <a:buFont typeface="Arial" panose="020B0604020202020204" pitchFamily="34" charset="0"/>
            <a:buChar char="•"/>
          </a:pPr>
          <a:r>
            <a:rPr lang="es-MX" sz="1600" b="0" dirty="0">
              <a:solidFill>
                <a:schemeClr val="tx1"/>
              </a:solidFill>
              <a:latin typeface="Candara" panose="020E0502030303020204" pitchFamily="34" charset="0"/>
            </a:rPr>
            <a:t>Aprobación de la </a:t>
          </a:r>
          <a:r>
            <a:rPr lang="es-MX" sz="1600" b="1" dirty="0">
              <a:solidFill>
                <a:srgbClr val="FF0000"/>
              </a:solidFill>
              <a:latin typeface="Candara" panose="020E0502030303020204" pitchFamily="34" charset="0"/>
            </a:rPr>
            <a:t>Ley </a:t>
          </a:r>
          <a:r>
            <a:rPr lang="es-MX" sz="1600" b="1" dirty="0" err="1">
              <a:solidFill>
                <a:srgbClr val="FF0000"/>
              </a:solidFill>
              <a:latin typeface="Candara" panose="020E0502030303020204" pitchFamily="34" charset="0"/>
            </a:rPr>
            <a:t>N°</a:t>
          </a:r>
          <a:r>
            <a:rPr lang="es-MX" sz="1600" b="1" dirty="0">
              <a:solidFill>
                <a:srgbClr val="FF0000"/>
              </a:solidFill>
              <a:latin typeface="Candara" panose="020E0502030303020204" pitchFamily="34" charset="0"/>
            </a:rPr>
            <a:t> 31728 – Ley de Créditos Suplementarios </a:t>
          </a:r>
          <a:r>
            <a:rPr lang="es-MX" sz="1600" b="0" dirty="0">
              <a:solidFill>
                <a:schemeClr val="tx1"/>
              </a:solidFill>
              <a:latin typeface="Candara" panose="020E0502030303020204" pitchFamily="34" charset="0"/>
            </a:rPr>
            <a:t>donde se asigna recursos para el </a:t>
          </a:r>
          <a:r>
            <a:rPr lang="es-MX" sz="1600" b="1" dirty="0">
              <a:solidFill>
                <a:srgbClr val="FF0000"/>
              </a:solidFill>
              <a:latin typeface="Candara" panose="020E0502030303020204" pitchFamily="34" charset="0"/>
            </a:rPr>
            <a:t>financiamiento de Planes de emprendimiento de la mujer rural e indígena.   </a:t>
          </a:r>
        </a:p>
      </dgm:t>
    </dgm:pt>
    <dgm:pt modelId="{61943286-2278-4DBF-B40C-47D57AACCAC6}" type="parTrans" cxnId="{E51C1616-58B6-454B-A3F9-334C65871207}">
      <dgm:prSet/>
      <dgm:spPr/>
      <dgm:t>
        <a:bodyPr/>
        <a:lstStyle/>
        <a:p>
          <a:endParaRPr lang="es-MX">
            <a:latin typeface="Candara" panose="020E0502030303020204" pitchFamily="34" charset="0"/>
          </a:endParaRPr>
        </a:p>
      </dgm:t>
    </dgm:pt>
    <dgm:pt modelId="{44A57D37-E3E4-40A9-82AE-803CF2881D68}" type="sibTrans" cxnId="{E51C1616-58B6-454B-A3F9-334C65871207}">
      <dgm:prSet/>
      <dgm:spPr/>
      <dgm:t>
        <a:bodyPr/>
        <a:lstStyle/>
        <a:p>
          <a:endParaRPr lang="es-MX">
            <a:latin typeface="Candara" panose="020E0502030303020204" pitchFamily="34" charset="0"/>
          </a:endParaRPr>
        </a:p>
      </dgm:t>
    </dgm:pt>
    <dgm:pt modelId="{57A22076-5B9B-48D7-B709-0534896C288A}" type="pres">
      <dgm:prSet presAssocID="{2C9E97AA-3EB4-4587-8B19-AB9A28D55472}" presName="Name0" presStyleCnt="0">
        <dgm:presLayoutVars>
          <dgm:chMax val="7"/>
          <dgm:chPref val="7"/>
          <dgm:dir/>
        </dgm:presLayoutVars>
      </dgm:prSet>
      <dgm:spPr/>
    </dgm:pt>
    <dgm:pt modelId="{B06CE74E-76A2-4BED-8A72-8A5E7DB3EBCE}" type="pres">
      <dgm:prSet presAssocID="{2C9E97AA-3EB4-4587-8B19-AB9A28D55472}" presName="Name1" presStyleCnt="0"/>
      <dgm:spPr/>
    </dgm:pt>
    <dgm:pt modelId="{E29F0174-F8D0-47FB-A979-28D3476ED32F}" type="pres">
      <dgm:prSet presAssocID="{2C9E97AA-3EB4-4587-8B19-AB9A28D55472}" presName="cycle" presStyleCnt="0"/>
      <dgm:spPr/>
    </dgm:pt>
    <dgm:pt modelId="{86A33DE7-2EBB-494B-9220-1D76189C47E6}" type="pres">
      <dgm:prSet presAssocID="{2C9E97AA-3EB4-4587-8B19-AB9A28D55472}" presName="srcNode" presStyleLbl="node1" presStyleIdx="0" presStyleCnt="5"/>
      <dgm:spPr/>
    </dgm:pt>
    <dgm:pt modelId="{D05D19F2-BBA2-43F1-AC17-4EA5F83C0B76}" type="pres">
      <dgm:prSet presAssocID="{2C9E97AA-3EB4-4587-8B19-AB9A28D55472}" presName="conn" presStyleLbl="parChTrans1D2" presStyleIdx="0" presStyleCnt="1"/>
      <dgm:spPr/>
    </dgm:pt>
    <dgm:pt modelId="{58CE2F4D-7485-4EE9-988D-79F6EF75EB4D}" type="pres">
      <dgm:prSet presAssocID="{2C9E97AA-3EB4-4587-8B19-AB9A28D55472}" presName="extraNode" presStyleLbl="node1" presStyleIdx="0" presStyleCnt="5"/>
      <dgm:spPr/>
    </dgm:pt>
    <dgm:pt modelId="{C5D37A79-F257-49C1-A2AC-0211A645E27D}" type="pres">
      <dgm:prSet presAssocID="{2C9E97AA-3EB4-4587-8B19-AB9A28D55472}" presName="dstNode" presStyleLbl="node1" presStyleIdx="0" presStyleCnt="5"/>
      <dgm:spPr/>
    </dgm:pt>
    <dgm:pt modelId="{94797EEB-8ED3-4C59-AF00-83B086E4E048}" type="pres">
      <dgm:prSet presAssocID="{1FFD8C2F-B585-4C73-A940-1371A9007266}" presName="text_1" presStyleLbl="node1" presStyleIdx="0" presStyleCnt="5">
        <dgm:presLayoutVars>
          <dgm:bulletEnabled val="1"/>
        </dgm:presLayoutVars>
      </dgm:prSet>
      <dgm:spPr/>
    </dgm:pt>
    <dgm:pt modelId="{16976197-3D4E-478E-8180-EE574A2FE633}" type="pres">
      <dgm:prSet presAssocID="{1FFD8C2F-B585-4C73-A940-1371A9007266}" presName="accent_1" presStyleCnt="0"/>
      <dgm:spPr/>
    </dgm:pt>
    <dgm:pt modelId="{F1F973F5-2D3D-4321-8D71-0315D6787A7A}" type="pres">
      <dgm:prSet presAssocID="{1FFD8C2F-B585-4C73-A940-1371A9007266}" presName="accentRepeatNode" presStyleLbl="solidFgAcc1" presStyleIdx="0" presStyleCnt="5"/>
      <dgm:spPr>
        <a:solidFill>
          <a:srgbClr val="50C8A7"/>
        </a:solidFill>
      </dgm:spPr>
    </dgm:pt>
    <dgm:pt modelId="{AE743F82-73D3-4A26-8B82-62B6D0B5A94D}" type="pres">
      <dgm:prSet presAssocID="{C9E51D1D-2435-4E17-AE07-126BA8855FF8}" presName="text_2" presStyleLbl="node1" presStyleIdx="1" presStyleCnt="5">
        <dgm:presLayoutVars>
          <dgm:bulletEnabled val="1"/>
        </dgm:presLayoutVars>
      </dgm:prSet>
      <dgm:spPr/>
    </dgm:pt>
    <dgm:pt modelId="{7BB1F2C1-1A61-4982-A2B2-E71495DFCEAA}" type="pres">
      <dgm:prSet presAssocID="{C9E51D1D-2435-4E17-AE07-126BA8855FF8}" presName="accent_2" presStyleCnt="0"/>
      <dgm:spPr/>
    </dgm:pt>
    <dgm:pt modelId="{52E4E9CF-48AE-41B9-A3F8-67AFC657E17D}" type="pres">
      <dgm:prSet presAssocID="{C9E51D1D-2435-4E17-AE07-126BA8855FF8}" presName="accentRepeatNode" presStyleLbl="solidFgAcc1" presStyleIdx="1" presStyleCnt="5"/>
      <dgm:spPr>
        <a:solidFill>
          <a:srgbClr val="4BC174"/>
        </a:solidFill>
      </dgm:spPr>
    </dgm:pt>
    <dgm:pt modelId="{246E6AF8-45C1-4D07-95D7-9DECB1759788}" type="pres">
      <dgm:prSet presAssocID="{7B17B365-F881-4DC6-9B6B-7FEB22B58285}" presName="text_3" presStyleLbl="node1" presStyleIdx="2" presStyleCnt="5" custScaleY="139001">
        <dgm:presLayoutVars>
          <dgm:bulletEnabled val="1"/>
        </dgm:presLayoutVars>
      </dgm:prSet>
      <dgm:spPr/>
    </dgm:pt>
    <dgm:pt modelId="{1A18F625-6B86-4B5B-8C79-09EF057E7084}" type="pres">
      <dgm:prSet presAssocID="{7B17B365-F881-4DC6-9B6B-7FEB22B58285}" presName="accent_3" presStyleCnt="0"/>
      <dgm:spPr/>
    </dgm:pt>
    <dgm:pt modelId="{75F31437-0BE5-4E4B-A2C2-82F4F749AFD6}" type="pres">
      <dgm:prSet presAssocID="{7B17B365-F881-4DC6-9B6B-7FEB22B58285}" presName="accentRepeatNode" presStyleLbl="solidFgAcc1" presStyleIdx="2" presStyleCnt="5"/>
      <dgm:spPr>
        <a:solidFill>
          <a:srgbClr val="4BC174"/>
        </a:solidFill>
      </dgm:spPr>
    </dgm:pt>
    <dgm:pt modelId="{8C478FE0-8D77-4AD4-A807-119F0D415A85}" type="pres">
      <dgm:prSet presAssocID="{1A7A7EF6-56E4-4733-A399-F0486C1D8284}" presName="text_4" presStyleLbl="node1" presStyleIdx="3" presStyleCnt="5">
        <dgm:presLayoutVars>
          <dgm:bulletEnabled val="1"/>
        </dgm:presLayoutVars>
      </dgm:prSet>
      <dgm:spPr/>
    </dgm:pt>
    <dgm:pt modelId="{69F1DF33-D481-48E7-BA8E-9A1F5A7E1C84}" type="pres">
      <dgm:prSet presAssocID="{1A7A7EF6-56E4-4733-A399-F0486C1D8284}" presName="accent_4" presStyleCnt="0"/>
      <dgm:spPr/>
    </dgm:pt>
    <dgm:pt modelId="{04D1F505-CFC6-4F47-9670-9D2BA5158893}" type="pres">
      <dgm:prSet presAssocID="{1A7A7EF6-56E4-4733-A399-F0486C1D8284}" presName="accentRepeatNode" presStyleLbl="solidFgAcc1" presStyleIdx="3" presStyleCnt="5"/>
      <dgm:spPr>
        <a:solidFill>
          <a:srgbClr val="548235"/>
        </a:solidFill>
      </dgm:spPr>
    </dgm:pt>
    <dgm:pt modelId="{914208DD-F64A-427A-A17D-FC426863A073}" type="pres">
      <dgm:prSet presAssocID="{F8A05E07-5131-493D-9F68-989FB01172B2}" presName="text_5" presStyleLbl="node1" presStyleIdx="4" presStyleCnt="5" custScaleY="117936" custLinFactNeighborX="98" custLinFactNeighborY="591">
        <dgm:presLayoutVars>
          <dgm:bulletEnabled val="1"/>
        </dgm:presLayoutVars>
      </dgm:prSet>
      <dgm:spPr/>
    </dgm:pt>
    <dgm:pt modelId="{61AE37A6-9132-4DFE-961A-5E02C1236210}" type="pres">
      <dgm:prSet presAssocID="{F8A05E07-5131-493D-9F68-989FB01172B2}" presName="accent_5" presStyleCnt="0"/>
      <dgm:spPr/>
    </dgm:pt>
    <dgm:pt modelId="{3205F423-D24B-4C4A-A9CB-80EF1A5562A4}" type="pres">
      <dgm:prSet presAssocID="{F8A05E07-5131-493D-9F68-989FB01172B2}" presName="accentRepeatNode" presStyleLbl="solidFgAcc1" presStyleIdx="4" presStyleCnt="5"/>
      <dgm:spPr>
        <a:solidFill>
          <a:srgbClr val="20AFE6"/>
        </a:solidFill>
      </dgm:spPr>
    </dgm:pt>
  </dgm:ptLst>
  <dgm:cxnLst>
    <dgm:cxn modelId="{CCDDFF0D-92E6-44CC-A0C9-F10FBEA435D7}" srcId="{2C9E97AA-3EB4-4587-8B19-AB9A28D55472}" destId="{C9E51D1D-2435-4E17-AE07-126BA8855FF8}" srcOrd="1" destOrd="0" parTransId="{5C3E59C4-233B-4EB6-B2F7-5B9F529E8646}" sibTransId="{1FA86993-9AB4-49A5-9045-AE73C521C799}"/>
    <dgm:cxn modelId="{55D3EC12-9796-458E-B4E5-28A597210DF0}" type="presOf" srcId="{C9E51D1D-2435-4E17-AE07-126BA8855FF8}" destId="{AE743F82-73D3-4A26-8B82-62B6D0B5A94D}" srcOrd="0" destOrd="0" presId="urn:microsoft.com/office/officeart/2008/layout/VerticalCurvedList"/>
    <dgm:cxn modelId="{6EF3F813-F59F-4DF9-9A8B-0879E7D43B57}" type="presOf" srcId="{1A7A7EF6-56E4-4733-A399-F0486C1D8284}" destId="{8C478FE0-8D77-4AD4-A807-119F0D415A85}" srcOrd="0" destOrd="0" presId="urn:microsoft.com/office/officeart/2008/layout/VerticalCurvedList"/>
    <dgm:cxn modelId="{E51C1616-58B6-454B-A3F9-334C65871207}" srcId="{2C9E97AA-3EB4-4587-8B19-AB9A28D55472}" destId="{F8A05E07-5131-493D-9F68-989FB01172B2}" srcOrd="4" destOrd="0" parTransId="{61943286-2278-4DBF-B40C-47D57AACCAC6}" sibTransId="{44A57D37-E3E4-40A9-82AE-803CF2881D68}"/>
    <dgm:cxn modelId="{15C4BF2E-193D-494F-AA43-641012BCE22C}" srcId="{2C9E97AA-3EB4-4587-8B19-AB9A28D55472}" destId="{1A7A7EF6-56E4-4733-A399-F0486C1D8284}" srcOrd="3" destOrd="0" parTransId="{D5A09628-A9CC-4E08-B062-132BF48FBA28}" sibTransId="{7E36B68F-EE43-4DCA-94B7-B7A0993C8FB3}"/>
    <dgm:cxn modelId="{B7205F5F-3466-44C0-9F10-67E0E852C278}" type="presOf" srcId="{2C9E97AA-3EB4-4587-8B19-AB9A28D55472}" destId="{57A22076-5B9B-48D7-B709-0534896C288A}" srcOrd="0" destOrd="0" presId="urn:microsoft.com/office/officeart/2008/layout/VerticalCurvedList"/>
    <dgm:cxn modelId="{1538F45F-E192-414D-B07D-E3D5FE6F6F9E}" srcId="{2C9E97AA-3EB4-4587-8B19-AB9A28D55472}" destId="{7B17B365-F881-4DC6-9B6B-7FEB22B58285}" srcOrd="2" destOrd="0" parTransId="{8EFFA8DB-4E0A-4660-A90B-31C027380896}" sibTransId="{61CAA278-930E-49DC-9967-D3E06CE67E0C}"/>
    <dgm:cxn modelId="{1243AE43-706E-4FBE-9F56-A8F945699706}" srcId="{2C9E97AA-3EB4-4587-8B19-AB9A28D55472}" destId="{1FFD8C2F-B585-4C73-A940-1371A9007266}" srcOrd="0" destOrd="0" parTransId="{A6CADC3D-9DAC-400D-9070-F47B64D6EE4E}" sibTransId="{1E2F015E-1C06-4816-81E1-C3FF899DCB35}"/>
    <dgm:cxn modelId="{0AAA0252-8F46-4BFA-96FD-C5A6602DE54F}" type="presOf" srcId="{7B17B365-F881-4DC6-9B6B-7FEB22B58285}" destId="{246E6AF8-45C1-4D07-95D7-9DECB1759788}" srcOrd="0" destOrd="0" presId="urn:microsoft.com/office/officeart/2008/layout/VerticalCurvedList"/>
    <dgm:cxn modelId="{578793BA-56C3-46B1-821E-A85DD86A5B4C}" type="presOf" srcId="{1E2F015E-1C06-4816-81E1-C3FF899DCB35}" destId="{D05D19F2-BBA2-43F1-AC17-4EA5F83C0B76}" srcOrd="0" destOrd="0" presId="urn:microsoft.com/office/officeart/2008/layout/VerticalCurvedList"/>
    <dgm:cxn modelId="{1DAFD8C2-25E4-472D-8E35-9355AD61ADBD}" type="presOf" srcId="{1FFD8C2F-B585-4C73-A940-1371A9007266}" destId="{94797EEB-8ED3-4C59-AF00-83B086E4E048}" srcOrd="0" destOrd="0" presId="urn:microsoft.com/office/officeart/2008/layout/VerticalCurvedList"/>
    <dgm:cxn modelId="{3554A4F9-88D5-48F1-91A9-0F07C09184D8}" type="presOf" srcId="{F8A05E07-5131-493D-9F68-989FB01172B2}" destId="{914208DD-F64A-427A-A17D-FC426863A073}" srcOrd="0" destOrd="0" presId="urn:microsoft.com/office/officeart/2008/layout/VerticalCurvedList"/>
    <dgm:cxn modelId="{765029AE-A33E-4AF2-8A6B-45805C00FBB3}" type="presParOf" srcId="{57A22076-5B9B-48D7-B709-0534896C288A}" destId="{B06CE74E-76A2-4BED-8A72-8A5E7DB3EBCE}" srcOrd="0" destOrd="0" presId="urn:microsoft.com/office/officeart/2008/layout/VerticalCurvedList"/>
    <dgm:cxn modelId="{AAB64F7D-758D-4EBB-8AB9-85568B94826F}" type="presParOf" srcId="{B06CE74E-76A2-4BED-8A72-8A5E7DB3EBCE}" destId="{E29F0174-F8D0-47FB-A979-28D3476ED32F}" srcOrd="0" destOrd="0" presId="urn:microsoft.com/office/officeart/2008/layout/VerticalCurvedList"/>
    <dgm:cxn modelId="{DC7A2DC4-B794-4E34-BA47-E1A6C720564C}" type="presParOf" srcId="{E29F0174-F8D0-47FB-A979-28D3476ED32F}" destId="{86A33DE7-2EBB-494B-9220-1D76189C47E6}" srcOrd="0" destOrd="0" presId="urn:microsoft.com/office/officeart/2008/layout/VerticalCurvedList"/>
    <dgm:cxn modelId="{A1E56000-1460-4A35-BC2F-70589481B1F7}" type="presParOf" srcId="{E29F0174-F8D0-47FB-A979-28D3476ED32F}" destId="{D05D19F2-BBA2-43F1-AC17-4EA5F83C0B76}" srcOrd="1" destOrd="0" presId="urn:microsoft.com/office/officeart/2008/layout/VerticalCurvedList"/>
    <dgm:cxn modelId="{617B9A2A-A3C6-4FD8-923A-1EC1B35C8C39}" type="presParOf" srcId="{E29F0174-F8D0-47FB-A979-28D3476ED32F}" destId="{58CE2F4D-7485-4EE9-988D-79F6EF75EB4D}" srcOrd="2" destOrd="0" presId="urn:microsoft.com/office/officeart/2008/layout/VerticalCurvedList"/>
    <dgm:cxn modelId="{0C70D2C0-2C88-48DE-ACFE-46AD221DA2A3}" type="presParOf" srcId="{E29F0174-F8D0-47FB-A979-28D3476ED32F}" destId="{C5D37A79-F257-49C1-A2AC-0211A645E27D}" srcOrd="3" destOrd="0" presId="urn:microsoft.com/office/officeart/2008/layout/VerticalCurvedList"/>
    <dgm:cxn modelId="{BDF9812F-4EB0-4E39-8EEE-55E085CE1E78}" type="presParOf" srcId="{B06CE74E-76A2-4BED-8A72-8A5E7DB3EBCE}" destId="{94797EEB-8ED3-4C59-AF00-83B086E4E048}" srcOrd="1" destOrd="0" presId="urn:microsoft.com/office/officeart/2008/layout/VerticalCurvedList"/>
    <dgm:cxn modelId="{1FEFD845-1855-4F99-B29D-D3B7778AB7A3}" type="presParOf" srcId="{B06CE74E-76A2-4BED-8A72-8A5E7DB3EBCE}" destId="{16976197-3D4E-478E-8180-EE574A2FE633}" srcOrd="2" destOrd="0" presId="urn:microsoft.com/office/officeart/2008/layout/VerticalCurvedList"/>
    <dgm:cxn modelId="{35D41171-6450-4CD9-AA70-021D7BE239CA}" type="presParOf" srcId="{16976197-3D4E-478E-8180-EE574A2FE633}" destId="{F1F973F5-2D3D-4321-8D71-0315D6787A7A}" srcOrd="0" destOrd="0" presId="urn:microsoft.com/office/officeart/2008/layout/VerticalCurvedList"/>
    <dgm:cxn modelId="{B7D4376D-D089-4880-ADF1-B3566C47A40E}" type="presParOf" srcId="{B06CE74E-76A2-4BED-8A72-8A5E7DB3EBCE}" destId="{AE743F82-73D3-4A26-8B82-62B6D0B5A94D}" srcOrd="3" destOrd="0" presId="urn:microsoft.com/office/officeart/2008/layout/VerticalCurvedList"/>
    <dgm:cxn modelId="{F5B46332-DC05-493D-8FB1-EADF7C2C4450}" type="presParOf" srcId="{B06CE74E-76A2-4BED-8A72-8A5E7DB3EBCE}" destId="{7BB1F2C1-1A61-4982-A2B2-E71495DFCEAA}" srcOrd="4" destOrd="0" presId="urn:microsoft.com/office/officeart/2008/layout/VerticalCurvedList"/>
    <dgm:cxn modelId="{80B49DEE-4871-4D06-8CA8-C5BD887C159D}" type="presParOf" srcId="{7BB1F2C1-1A61-4982-A2B2-E71495DFCEAA}" destId="{52E4E9CF-48AE-41B9-A3F8-67AFC657E17D}" srcOrd="0" destOrd="0" presId="urn:microsoft.com/office/officeart/2008/layout/VerticalCurvedList"/>
    <dgm:cxn modelId="{8B06270D-DE58-4872-8320-9140A6AB7189}" type="presParOf" srcId="{B06CE74E-76A2-4BED-8A72-8A5E7DB3EBCE}" destId="{246E6AF8-45C1-4D07-95D7-9DECB1759788}" srcOrd="5" destOrd="0" presId="urn:microsoft.com/office/officeart/2008/layout/VerticalCurvedList"/>
    <dgm:cxn modelId="{9D7D9414-0DEA-4141-8BDA-A7BF21486CE3}" type="presParOf" srcId="{B06CE74E-76A2-4BED-8A72-8A5E7DB3EBCE}" destId="{1A18F625-6B86-4B5B-8C79-09EF057E7084}" srcOrd="6" destOrd="0" presId="urn:microsoft.com/office/officeart/2008/layout/VerticalCurvedList"/>
    <dgm:cxn modelId="{7A28B4A5-DC18-42FD-8276-FD260AEF3922}" type="presParOf" srcId="{1A18F625-6B86-4B5B-8C79-09EF057E7084}" destId="{75F31437-0BE5-4E4B-A2C2-82F4F749AFD6}" srcOrd="0" destOrd="0" presId="urn:microsoft.com/office/officeart/2008/layout/VerticalCurvedList"/>
    <dgm:cxn modelId="{443DE0C0-C686-4E69-825C-08EF31EAA7A8}" type="presParOf" srcId="{B06CE74E-76A2-4BED-8A72-8A5E7DB3EBCE}" destId="{8C478FE0-8D77-4AD4-A807-119F0D415A85}" srcOrd="7" destOrd="0" presId="urn:microsoft.com/office/officeart/2008/layout/VerticalCurvedList"/>
    <dgm:cxn modelId="{92DF8417-08BC-4317-9B2A-41001EFEEE05}" type="presParOf" srcId="{B06CE74E-76A2-4BED-8A72-8A5E7DB3EBCE}" destId="{69F1DF33-D481-48E7-BA8E-9A1F5A7E1C84}" srcOrd="8" destOrd="0" presId="urn:microsoft.com/office/officeart/2008/layout/VerticalCurvedList"/>
    <dgm:cxn modelId="{2D1D8E14-7384-49C6-8CD0-F3C7DCBB8071}" type="presParOf" srcId="{69F1DF33-D481-48E7-BA8E-9A1F5A7E1C84}" destId="{04D1F505-CFC6-4F47-9670-9D2BA5158893}" srcOrd="0" destOrd="0" presId="urn:microsoft.com/office/officeart/2008/layout/VerticalCurvedList"/>
    <dgm:cxn modelId="{2DCDDF5A-C169-45D6-93E8-F6D07AF16FBA}" type="presParOf" srcId="{B06CE74E-76A2-4BED-8A72-8A5E7DB3EBCE}" destId="{914208DD-F64A-427A-A17D-FC426863A073}" srcOrd="9" destOrd="0" presId="urn:microsoft.com/office/officeart/2008/layout/VerticalCurvedList"/>
    <dgm:cxn modelId="{ECDC61EC-26D7-40AE-918B-E77EF7F56DDE}" type="presParOf" srcId="{B06CE74E-76A2-4BED-8A72-8A5E7DB3EBCE}" destId="{61AE37A6-9132-4DFE-961A-5E02C1236210}" srcOrd="10" destOrd="0" presId="urn:microsoft.com/office/officeart/2008/layout/VerticalCurvedList"/>
    <dgm:cxn modelId="{A7440C8B-E660-40C3-86B8-A5BCE87F75C5}" type="presParOf" srcId="{61AE37A6-9132-4DFE-961A-5E02C1236210}" destId="{3205F423-D24B-4C4A-A9CB-80EF1A5562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28F89F-5B98-4906-BAD6-E345B6BF6773}"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s-PE"/>
        </a:p>
      </dgm:t>
    </dgm:pt>
    <dgm:pt modelId="{2333D144-A91B-4A93-A577-0D992DECF5ED}">
      <dgm:prSet phldrT="[Texto]" custT="1"/>
      <dgm:spPr>
        <a:solidFill>
          <a:srgbClr val="4BC174"/>
        </a:solidFill>
      </dgm:spPr>
      <dgm:t>
        <a:bodyPr/>
        <a:lstStyle/>
        <a:p>
          <a:r>
            <a:rPr lang="es-PE" sz="1600" b="1" dirty="0">
              <a:latin typeface="Candara" panose="020E0502030303020204" pitchFamily="34" charset="0"/>
            </a:rPr>
            <a:t>Limpieza y descolmatación de canales.</a:t>
          </a:r>
        </a:p>
      </dgm:t>
    </dgm:pt>
    <dgm:pt modelId="{98C04595-7AF6-4B83-9CBC-7233109EC21F}" type="parTrans" cxnId="{8B75141A-02EC-434A-B9AC-768139EEE230}">
      <dgm:prSet/>
      <dgm:spPr/>
      <dgm:t>
        <a:bodyPr/>
        <a:lstStyle/>
        <a:p>
          <a:endParaRPr lang="es-PE">
            <a:latin typeface="Candara" panose="020E0502030303020204" pitchFamily="34" charset="0"/>
          </a:endParaRPr>
        </a:p>
      </dgm:t>
    </dgm:pt>
    <dgm:pt modelId="{6C47B83E-577A-435F-808E-7EB430FF3BA0}" type="sibTrans" cxnId="{8B75141A-02EC-434A-B9AC-768139EEE230}">
      <dgm:prSet/>
      <dgm:spPr/>
      <dgm:t>
        <a:bodyPr/>
        <a:lstStyle/>
        <a:p>
          <a:endParaRPr lang="es-PE">
            <a:latin typeface="Candara" panose="020E0502030303020204" pitchFamily="34" charset="0"/>
          </a:endParaRPr>
        </a:p>
      </dgm:t>
    </dgm:pt>
    <dgm:pt modelId="{7855C7A6-91C2-413F-B420-FD6FCC21DF9E}">
      <dgm:prSet phldrT="[Texto]" custT="1"/>
      <dgm:spPr>
        <a:ln>
          <a:solidFill>
            <a:srgbClr val="4BC174"/>
          </a:solidFill>
        </a:ln>
      </dgm:spPr>
      <dgm:t>
        <a:bodyPr/>
        <a:lstStyle/>
        <a:p>
          <a:pPr algn="just"/>
          <a:r>
            <a:rPr lang="es-PE" sz="1600" b="1" dirty="0">
              <a:solidFill>
                <a:srgbClr val="FF0000"/>
              </a:solidFill>
              <a:latin typeface="Candara" panose="020E0502030303020204" pitchFamily="34" charset="0"/>
            </a:rPr>
            <a:t>S/. 21,5 millones </a:t>
          </a:r>
          <a:r>
            <a:rPr lang="es-PE" sz="1600" b="0" dirty="0">
              <a:solidFill>
                <a:schemeClr val="tx1"/>
              </a:solidFill>
              <a:latin typeface="Candara" panose="020E0502030303020204" pitchFamily="34" charset="0"/>
            </a:rPr>
            <a:t>p</a:t>
          </a:r>
          <a:r>
            <a:rPr lang="es-MX" sz="1600" b="0" dirty="0">
              <a:solidFill>
                <a:schemeClr val="tx1"/>
              </a:solidFill>
              <a:latin typeface="Candara" panose="020E0502030303020204" pitchFamily="34" charset="0"/>
            </a:rPr>
            <a:t>ara </a:t>
          </a:r>
          <a:r>
            <a:rPr lang="es-MX" sz="1600" dirty="0">
              <a:solidFill>
                <a:schemeClr val="tx1"/>
              </a:solidFill>
              <a:latin typeface="Candara" panose="020E0502030303020204" pitchFamily="34" charset="0"/>
            </a:rPr>
            <a:t>la atención de </a:t>
          </a:r>
          <a:r>
            <a:rPr lang="es-MX" sz="1600" b="1" dirty="0">
              <a:solidFill>
                <a:srgbClr val="FF0000"/>
              </a:solidFill>
              <a:latin typeface="Candara" panose="020E0502030303020204" pitchFamily="34" charset="0"/>
            </a:rPr>
            <a:t>25 intervenciones </a:t>
          </a:r>
          <a:r>
            <a:rPr lang="es-MX" sz="1600" dirty="0">
              <a:solidFill>
                <a:schemeClr val="tx1"/>
              </a:solidFill>
              <a:latin typeface="Candara" panose="020E0502030303020204" pitchFamily="34" charset="0"/>
            </a:rPr>
            <a:t>en </a:t>
          </a:r>
          <a:r>
            <a:rPr lang="es-MX" sz="1600" b="1" dirty="0">
              <a:solidFill>
                <a:schemeClr val="tx1"/>
              </a:solidFill>
              <a:latin typeface="Candara" panose="020E0502030303020204" pitchFamily="34" charset="0"/>
            </a:rPr>
            <a:t>06 </a:t>
          </a:r>
          <a:r>
            <a:rPr lang="es-MX" sz="1600" dirty="0">
              <a:solidFill>
                <a:schemeClr val="tx1"/>
              </a:solidFill>
              <a:latin typeface="Candara" panose="020E0502030303020204" pitchFamily="34" charset="0"/>
            </a:rPr>
            <a:t>departamentos (Cajamarca, La Libertad, Lambayeque, Lima, Piura y Tumbes).</a:t>
          </a:r>
          <a:endParaRPr lang="es-PE" sz="1600" b="1" dirty="0">
            <a:solidFill>
              <a:schemeClr val="tx1"/>
            </a:solidFill>
            <a:latin typeface="Candara" panose="020E0502030303020204" pitchFamily="34" charset="0"/>
          </a:endParaRPr>
        </a:p>
      </dgm:t>
    </dgm:pt>
    <dgm:pt modelId="{67082652-46D9-4DCA-BFE7-65983F028AA4}" type="parTrans" cxnId="{DCE4D531-0880-4E70-9381-FAC30324D60E}">
      <dgm:prSet/>
      <dgm:spPr/>
      <dgm:t>
        <a:bodyPr/>
        <a:lstStyle/>
        <a:p>
          <a:endParaRPr lang="es-PE">
            <a:latin typeface="Candara" panose="020E0502030303020204" pitchFamily="34" charset="0"/>
          </a:endParaRPr>
        </a:p>
      </dgm:t>
    </dgm:pt>
    <dgm:pt modelId="{4AB51FF2-7E82-4C1D-9189-6BE3F6681F18}" type="sibTrans" cxnId="{DCE4D531-0880-4E70-9381-FAC30324D60E}">
      <dgm:prSet/>
      <dgm:spPr/>
      <dgm:t>
        <a:bodyPr/>
        <a:lstStyle/>
        <a:p>
          <a:endParaRPr lang="es-PE">
            <a:latin typeface="Candara" panose="020E0502030303020204" pitchFamily="34" charset="0"/>
          </a:endParaRPr>
        </a:p>
      </dgm:t>
    </dgm:pt>
    <dgm:pt modelId="{F18660A9-BD28-42BA-AA4E-1B430CF89CE0}">
      <dgm:prSet phldrT="[Texto]" custT="1"/>
      <dgm:spPr>
        <a:solidFill>
          <a:srgbClr val="4BC174"/>
        </a:solidFill>
      </dgm:spPr>
      <dgm:t>
        <a:bodyPr/>
        <a:lstStyle/>
        <a:p>
          <a:pPr algn="just"/>
          <a:r>
            <a:rPr lang="es-PE" sz="1600" b="1" dirty="0">
              <a:latin typeface="Candara" panose="020E0502030303020204" pitchFamily="34" charset="0"/>
            </a:rPr>
            <a:t>Adquisición y Entrega de Equipos Agrícolas - Motobomba</a:t>
          </a:r>
        </a:p>
      </dgm:t>
    </dgm:pt>
    <dgm:pt modelId="{4EC527BC-D80A-48F7-A554-E008C9214B12}" type="parTrans" cxnId="{A188FB35-50A1-4A47-B388-B591AEF73AC4}">
      <dgm:prSet/>
      <dgm:spPr/>
      <dgm:t>
        <a:bodyPr/>
        <a:lstStyle/>
        <a:p>
          <a:endParaRPr lang="es-PE">
            <a:latin typeface="Candara" panose="020E0502030303020204" pitchFamily="34" charset="0"/>
          </a:endParaRPr>
        </a:p>
      </dgm:t>
    </dgm:pt>
    <dgm:pt modelId="{13C3992E-39A6-4E64-BA5C-C2693DA1CDBA}" type="sibTrans" cxnId="{A188FB35-50A1-4A47-B388-B591AEF73AC4}">
      <dgm:prSet/>
      <dgm:spPr/>
      <dgm:t>
        <a:bodyPr/>
        <a:lstStyle/>
        <a:p>
          <a:endParaRPr lang="es-PE">
            <a:latin typeface="Candara" panose="020E0502030303020204" pitchFamily="34" charset="0"/>
          </a:endParaRPr>
        </a:p>
      </dgm:t>
    </dgm:pt>
    <dgm:pt modelId="{C1C1CA0E-869E-4616-A5B9-713830598CF1}">
      <dgm:prSet phldrT="[Texto]" custT="1"/>
      <dgm:spPr>
        <a:ln>
          <a:solidFill>
            <a:srgbClr val="4BC174"/>
          </a:solidFill>
        </a:ln>
      </dgm:spPr>
      <dgm:t>
        <a:bodyPr/>
        <a:lstStyle/>
        <a:p>
          <a:pPr algn="just"/>
          <a:r>
            <a:rPr lang="es-PE" sz="1600" b="1" dirty="0">
              <a:solidFill>
                <a:srgbClr val="FF0000"/>
              </a:solidFill>
              <a:latin typeface="Candara" panose="020E0502030303020204" pitchFamily="34" charset="0"/>
            </a:rPr>
            <a:t>S/. 229 mil </a:t>
          </a:r>
          <a:r>
            <a:rPr lang="es-PE" sz="1600" b="0" dirty="0">
              <a:solidFill>
                <a:schemeClr val="tx1"/>
              </a:solidFill>
              <a:latin typeface="Candara" panose="020E0502030303020204" pitchFamily="34" charset="0"/>
            </a:rPr>
            <a:t>p</a:t>
          </a:r>
          <a:r>
            <a:rPr lang="es-MX" sz="1600" b="0" dirty="0">
              <a:solidFill>
                <a:schemeClr val="tx1"/>
              </a:solidFill>
              <a:latin typeface="Candara" panose="020E0502030303020204" pitchFamily="34" charset="0"/>
            </a:rPr>
            <a:t>ara </a:t>
          </a:r>
          <a:r>
            <a:rPr lang="es-MX" sz="1600" b="0" dirty="0">
              <a:latin typeface="Candara" panose="020E0502030303020204" pitchFamily="34" charset="0"/>
            </a:rPr>
            <a:t>la entrega de </a:t>
          </a:r>
          <a:r>
            <a:rPr lang="es-MX" sz="1600" b="1" dirty="0">
              <a:solidFill>
                <a:srgbClr val="FF0000"/>
              </a:solidFill>
              <a:latin typeface="Candara" panose="020E0502030303020204" pitchFamily="34" charset="0"/>
            </a:rPr>
            <a:t>51 Motobombas </a:t>
          </a:r>
          <a:r>
            <a:rPr lang="es-MX" sz="1600" b="0" dirty="0">
              <a:latin typeface="Candara" panose="020E0502030303020204" pitchFamily="34" charset="0"/>
            </a:rPr>
            <a:t>distribuidas en </a:t>
          </a:r>
          <a:r>
            <a:rPr lang="es-MX" sz="1600" b="1" dirty="0">
              <a:latin typeface="Candara" panose="020E0502030303020204" pitchFamily="34" charset="0"/>
            </a:rPr>
            <a:t>6</a:t>
          </a:r>
          <a:r>
            <a:rPr lang="es-MX" sz="1600" b="0" dirty="0">
              <a:latin typeface="Candara" panose="020E0502030303020204" pitchFamily="34" charset="0"/>
            </a:rPr>
            <a:t> departamentos (Huánuco, La Libertad, Lambayeque, Lima, Piura y Tumbes).</a:t>
          </a:r>
          <a:endParaRPr lang="es-PE" sz="1600" dirty="0">
            <a:solidFill>
              <a:srgbClr val="FF0000"/>
            </a:solidFill>
            <a:latin typeface="Candara" panose="020E0502030303020204" pitchFamily="34" charset="0"/>
          </a:endParaRPr>
        </a:p>
      </dgm:t>
    </dgm:pt>
    <dgm:pt modelId="{C7679A87-BD3D-4FA5-82F9-644F96ED4F8D}" type="parTrans" cxnId="{A82E3586-AAA0-4ED7-803B-8E3717F1C7FC}">
      <dgm:prSet/>
      <dgm:spPr/>
      <dgm:t>
        <a:bodyPr/>
        <a:lstStyle/>
        <a:p>
          <a:endParaRPr lang="es-PE">
            <a:latin typeface="Candara" panose="020E0502030303020204" pitchFamily="34" charset="0"/>
          </a:endParaRPr>
        </a:p>
      </dgm:t>
    </dgm:pt>
    <dgm:pt modelId="{E6E0F4FF-BB54-4ABC-ACED-3BCC4DCE06A8}" type="sibTrans" cxnId="{A82E3586-AAA0-4ED7-803B-8E3717F1C7FC}">
      <dgm:prSet/>
      <dgm:spPr/>
      <dgm:t>
        <a:bodyPr/>
        <a:lstStyle/>
        <a:p>
          <a:endParaRPr lang="es-PE">
            <a:latin typeface="Candara" panose="020E0502030303020204" pitchFamily="34" charset="0"/>
          </a:endParaRPr>
        </a:p>
      </dgm:t>
    </dgm:pt>
    <dgm:pt modelId="{77218509-8CC0-47E6-9087-8373FA71EA5E}">
      <dgm:prSet phldrT="[Texto]" custT="1"/>
      <dgm:spPr>
        <a:solidFill>
          <a:srgbClr val="4BC174"/>
        </a:solidFill>
      </dgm:spPr>
      <dgm:t>
        <a:bodyPr/>
        <a:lstStyle/>
        <a:p>
          <a:r>
            <a:rPr lang="es-MX" sz="1600" b="1" dirty="0">
              <a:latin typeface="Candara" panose="020E0502030303020204" pitchFamily="34" charset="0"/>
            </a:rPr>
            <a:t>Adquisición y entrega de Herramientas (Kits)</a:t>
          </a:r>
          <a:endParaRPr lang="es-PE" sz="1600" b="1" dirty="0">
            <a:latin typeface="Candara" panose="020E0502030303020204" pitchFamily="34" charset="0"/>
          </a:endParaRPr>
        </a:p>
      </dgm:t>
    </dgm:pt>
    <dgm:pt modelId="{58EC1600-93BB-49C2-9669-A1BB6B053CDA}" type="parTrans" cxnId="{B7A9F99E-E960-4BD2-844B-6EA2A6D82627}">
      <dgm:prSet/>
      <dgm:spPr/>
      <dgm:t>
        <a:bodyPr/>
        <a:lstStyle/>
        <a:p>
          <a:endParaRPr lang="es-PE">
            <a:latin typeface="Candara" panose="020E0502030303020204" pitchFamily="34" charset="0"/>
          </a:endParaRPr>
        </a:p>
      </dgm:t>
    </dgm:pt>
    <dgm:pt modelId="{6E3378E7-3673-46C0-8B47-200F1F0360E2}" type="sibTrans" cxnId="{B7A9F99E-E960-4BD2-844B-6EA2A6D82627}">
      <dgm:prSet/>
      <dgm:spPr/>
      <dgm:t>
        <a:bodyPr/>
        <a:lstStyle/>
        <a:p>
          <a:endParaRPr lang="es-PE">
            <a:latin typeface="Candara" panose="020E0502030303020204" pitchFamily="34" charset="0"/>
          </a:endParaRPr>
        </a:p>
      </dgm:t>
    </dgm:pt>
    <dgm:pt modelId="{5CE425F5-221D-4BD4-A998-1E328903B42B}">
      <dgm:prSet custT="1"/>
      <dgm:spPr>
        <a:ln>
          <a:solidFill>
            <a:srgbClr val="4BC174"/>
          </a:solidFill>
        </a:ln>
      </dgm:spPr>
      <dgm:t>
        <a:bodyPr/>
        <a:lstStyle/>
        <a:p>
          <a:pPr algn="just"/>
          <a:r>
            <a:rPr lang="es-MX" sz="1600" b="1" dirty="0">
              <a:solidFill>
                <a:srgbClr val="FF0000"/>
              </a:solidFill>
              <a:latin typeface="Candara" panose="020E0502030303020204" pitchFamily="34" charset="0"/>
            </a:rPr>
            <a:t>98.57 Km. </a:t>
          </a:r>
          <a:r>
            <a:rPr lang="es-MX" sz="1600" b="0" dirty="0">
              <a:solidFill>
                <a:schemeClr val="tx1"/>
              </a:solidFill>
              <a:latin typeface="Candara" panose="020E0502030303020204" pitchFamily="34" charset="0"/>
            </a:rPr>
            <a:t>de canales descolmatados que impacta en</a:t>
          </a:r>
          <a:r>
            <a:rPr lang="es-MX" sz="1600" dirty="0">
              <a:solidFill>
                <a:schemeClr val="tx1"/>
              </a:solidFill>
              <a:latin typeface="Candara" panose="020E0502030303020204" pitchFamily="34" charset="0"/>
            </a:rPr>
            <a:t> </a:t>
          </a:r>
          <a:r>
            <a:rPr lang="es-MX" sz="1600" b="1" dirty="0">
              <a:solidFill>
                <a:srgbClr val="FF0000"/>
              </a:solidFill>
              <a:latin typeface="Candara" panose="020E0502030303020204" pitchFamily="34" charset="0"/>
            </a:rPr>
            <a:t>23,631.6 Has de producción agrícola.</a:t>
          </a:r>
          <a:endParaRPr lang="es-PE" sz="1600" b="1" dirty="0">
            <a:solidFill>
              <a:srgbClr val="FF0000"/>
            </a:solidFill>
            <a:latin typeface="Candara" panose="020E0502030303020204" pitchFamily="34" charset="0"/>
          </a:endParaRPr>
        </a:p>
      </dgm:t>
    </dgm:pt>
    <dgm:pt modelId="{2FF54D4A-BFC0-463B-9ABD-3970B0D20BE7}" type="parTrans" cxnId="{5BC6D9E8-570A-4026-92AA-C62189050884}">
      <dgm:prSet/>
      <dgm:spPr/>
      <dgm:t>
        <a:bodyPr/>
        <a:lstStyle/>
        <a:p>
          <a:endParaRPr lang="es-PE">
            <a:latin typeface="Candara" panose="020E0502030303020204" pitchFamily="34" charset="0"/>
          </a:endParaRPr>
        </a:p>
      </dgm:t>
    </dgm:pt>
    <dgm:pt modelId="{8D2B6DA6-D441-424D-A338-EBF820B7BF5A}" type="sibTrans" cxnId="{5BC6D9E8-570A-4026-92AA-C62189050884}">
      <dgm:prSet/>
      <dgm:spPr/>
      <dgm:t>
        <a:bodyPr/>
        <a:lstStyle/>
        <a:p>
          <a:endParaRPr lang="es-PE">
            <a:latin typeface="Candara" panose="020E0502030303020204" pitchFamily="34" charset="0"/>
          </a:endParaRPr>
        </a:p>
      </dgm:t>
    </dgm:pt>
    <dgm:pt modelId="{0D85B983-7506-41F3-99EC-3B7C66D05A50}">
      <dgm:prSet phldrT="[Texto]" custT="1"/>
      <dgm:spPr>
        <a:ln>
          <a:solidFill>
            <a:srgbClr val="4BC174"/>
          </a:solidFill>
        </a:ln>
      </dgm:spPr>
      <dgm:t>
        <a:bodyPr/>
        <a:lstStyle/>
        <a:p>
          <a:pPr algn="l"/>
          <a:endParaRPr lang="es-PE" sz="800" b="1" dirty="0">
            <a:latin typeface="Candara" panose="020E0502030303020204" pitchFamily="34" charset="0"/>
          </a:endParaRPr>
        </a:p>
      </dgm:t>
    </dgm:pt>
    <dgm:pt modelId="{C03F0313-AC5B-41D7-841D-478D913E743B}" type="parTrans" cxnId="{9E10D855-03D7-4A47-8416-C48831071D80}">
      <dgm:prSet/>
      <dgm:spPr/>
      <dgm:t>
        <a:bodyPr/>
        <a:lstStyle/>
        <a:p>
          <a:endParaRPr lang="es-PE">
            <a:latin typeface="Candara" panose="020E0502030303020204" pitchFamily="34" charset="0"/>
          </a:endParaRPr>
        </a:p>
      </dgm:t>
    </dgm:pt>
    <dgm:pt modelId="{76BC5994-B90F-48BA-9EDB-F0AE3DF43BEA}" type="sibTrans" cxnId="{9E10D855-03D7-4A47-8416-C48831071D80}">
      <dgm:prSet/>
      <dgm:spPr/>
      <dgm:t>
        <a:bodyPr/>
        <a:lstStyle/>
        <a:p>
          <a:endParaRPr lang="es-PE">
            <a:latin typeface="Candara" panose="020E0502030303020204" pitchFamily="34" charset="0"/>
          </a:endParaRPr>
        </a:p>
      </dgm:t>
    </dgm:pt>
    <dgm:pt modelId="{719D2F7A-0EF4-44E2-8051-E6B2B4D2C7E6}">
      <dgm:prSet phldrT="[Texto]" custT="1"/>
      <dgm:spPr>
        <a:ln>
          <a:solidFill>
            <a:srgbClr val="4BC174"/>
          </a:solidFill>
        </a:ln>
      </dgm:spPr>
      <dgm:t>
        <a:bodyPr/>
        <a:lstStyle/>
        <a:p>
          <a:pPr algn="just"/>
          <a:endParaRPr lang="es-PE" sz="800" dirty="0">
            <a:latin typeface="Candara" panose="020E0502030303020204" pitchFamily="34" charset="0"/>
          </a:endParaRPr>
        </a:p>
      </dgm:t>
    </dgm:pt>
    <dgm:pt modelId="{C6F01CBE-50F0-41A2-A829-B4478FD1611A}" type="parTrans" cxnId="{ED744270-30CB-4E24-AE2A-C28AB2B6EAF7}">
      <dgm:prSet/>
      <dgm:spPr/>
      <dgm:t>
        <a:bodyPr/>
        <a:lstStyle/>
        <a:p>
          <a:endParaRPr lang="es-PE">
            <a:latin typeface="Candara" panose="020E0502030303020204" pitchFamily="34" charset="0"/>
          </a:endParaRPr>
        </a:p>
      </dgm:t>
    </dgm:pt>
    <dgm:pt modelId="{64AC099B-63F0-408B-AF6B-7FD0A9646021}" type="sibTrans" cxnId="{ED744270-30CB-4E24-AE2A-C28AB2B6EAF7}">
      <dgm:prSet/>
      <dgm:spPr/>
      <dgm:t>
        <a:bodyPr/>
        <a:lstStyle/>
        <a:p>
          <a:endParaRPr lang="es-PE">
            <a:latin typeface="Candara" panose="020E0502030303020204" pitchFamily="34" charset="0"/>
          </a:endParaRPr>
        </a:p>
      </dgm:t>
    </dgm:pt>
    <dgm:pt modelId="{66137B01-05F6-4036-9885-3AD997B6F8FC}">
      <dgm:prSet custT="1"/>
      <dgm:spPr>
        <a:ln>
          <a:solidFill>
            <a:srgbClr val="4BC174"/>
          </a:solidFill>
        </a:ln>
      </dgm:spPr>
      <dgm:t>
        <a:bodyPr/>
        <a:lstStyle/>
        <a:p>
          <a:pPr algn="just"/>
          <a:r>
            <a:rPr lang="es-PE" sz="1600" b="1" dirty="0">
              <a:solidFill>
                <a:srgbClr val="FF0000"/>
              </a:solidFill>
              <a:latin typeface="Candara" panose="020E0502030303020204" pitchFamily="34" charset="0"/>
            </a:rPr>
            <a:t>S/. 2,1 millones </a:t>
          </a:r>
          <a:r>
            <a:rPr lang="es-PE" sz="1600" b="0" dirty="0">
              <a:solidFill>
                <a:schemeClr val="tx1"/>
              </a:solidFill>
              <a:latin typeface="Candara" panose="020E0502030303020204" pitchFamily="34" charset="0"/>
            </a:rPr>
            <a:t>p</a:t>
          </a:r>
          <a:r>
            <a:rPr lang="es-MX" sz="1600" b="0" dirty="0">
              <a:latin typeface="Candara" panose="020E0502030303020204" pitchFamily="34" charset="0"/>
            </a:rPr>
            <a:t>ara la entrega de </a:t>
          </a:r>
          <a:r>
            <a:rPr lang="es-MX" sz="1600" b="1" dirty="0">
              <a:solidFill>
                <a:srgbClr val="FF0000"/>
              </a:solidFill>
              <a:latin typeface="Candara" panose="020E0502030303020204" pitchFamily="34" charset="0"/>
            </a:rPr>
            <a:t>1,085 Kits de herramientas </a:t>
          </a:r>
          <a:r>
            <a:rPr lang="es-MX" sz="1600" b="0" dirty="0">
              <a:latin typeface="Candara" panose="020E0502030303020204" pitchFamily="34" charset="0"/>
            </a:rPr>
            <a:t>distribuidos en </a:t>
          </a:r>
          <a:r>
            <a:rPr lang="es-MX" sz="1600" b="1" dirty="0">
              <a:latin typeface="Candara" panose="020E0502030303020204" pitchFamily="34" charset="0"/>
            </a:rPr>
            <a:t>7</a:t>
          </a:r>
          <a:r>
            <a:rPr lang="es-MX" sz="1600" b="0" dirty="0">
              <a:latin typeface="Candara" panose="020E0502030303020204" pitchFamily="34" charset="0"/>
            </a:rPr>
            <a:t> departamentos (Cajamarca, Huánuco, La Libertad, Lambayeque, Lima, Piura, Tumbes).</a:t>
          </a:r>
          <a:endParaRPr lang="es-PE" sz="1600" dirty="0">
            <a:latin typeface="Candara" panose="020E0502030303020204" pitchFamily="34" charset="0"/>
          </a:endParaRPr>
        </a:p>
      </dgm:t>
    </dgm:pt>
    <dgm:pt modelId="{917FDC69-07E0-47B6-A7C0-F9F7255B4A6B}" type="parTrans" cxnId="{9E7D561B-C9E9-46F7-A2C1-AE115ADB14C8}">
      <dgm:prSet/>
      <dgm:spPr/>
      <dgm:t>
        <a:bodyPr/>
        <a:lstStyle/>
        <a:p>
          <a:endParaRPr lang="es-PE">
            <a:latin typeface="Candara" panose="020E0502030303020204" pitchFamily="34" charset="0"/>
          </a:endParaRPr>
        </a:p>
      </dgm:t>
    </dgm:pt>
    <dgm:pt modelId="{72419EA5-6E80-4CCF-9AF8-6C86DF3FA0AB}" type="sibTrans" cxnId="{9E7D561B-C9E9-46F7-A2C1-AE115ADB14C8}">
      <dgm:prSet/>
      <dgm:spPr/>
      <dgm:t>
        <a:bodyPr/>
        <a:lstStyle/>
        <a:p>
          <a:endParaRPr lang="es-PE">
            <a:latin typeface="Candara" panose="020E0502030303020204" pitchFamily="34" charset="0"/>
          </a:endParaRPr>
        </a:p>
      </dgm:t>
    </dgm:pt>
    <dgm:pt modelId="{B41A13C5-FBD7-4B6F-AA92-48F847C604F6}">
      <dgm:prSet custT="1"/>
      <dgm:spPr>
        <a:ln>
          <a:solidFill>
            <a:srgbClr val="4BC174"/>
          </a:solidFill>
        </a:ln>
      </dgm:spPr>
      <dgm:t>
        <a:bodyPr/>
        <a:lstStyle/>
        <a:p>
          <a:pPr algn="just"/>
          <a:endParaRPr lang="es-PE" sz="1000" dirty="0">
            <a:latin typeface="Candara" panose="020E0502030303020204" pitchFamily="34" charset="0"/>
          </a:endParaRPr>
        </a:p>
      </dgm:t>
    </dgm:pt>
    <dgm:pt modelId="{A830E3B9-6BB9-4C92-898E-56FCC96F2652}" type="parTrans" cxnId="{81287243-430A-4231-B74E-AC8E26C9B3AF}">
      <dgm:prSet/>
      <dgm:spPr/>
      <dgm:t>
        <a:bodyPr/>
        <a:lstStyle/>
        <a:p>
          <a:endParaRPr lang="es-PE">
            <a:latin typeface="Candara" panose="020E0502030303020204" pitchFamily="34" charset="0"/>
          </a:endParaRPr>
        </a:p>
      </dgm:t>
    </dgm:pt>
    <dgm:pt modelId="{7011E2AD-7A24-4A97-9F4F-970F8E24CAE2}" type="sibTrans" cxnId="{81287243-430A-4231-B74E-AC8E26C9B3AF}">
      <dgm:prSet/>
      <dgm:spPr/>
      <dgm:t>
        <a:bodyPr/>
        <a:lstStyle/>
        <a:p>
          <a:endParaRPr lang="es-PE">
            <a:latin typeface="Candara" panose="020E0502030303020204" pitchFamily="34" charset="0"/>
          </a:endParaRPr>
        </a:p>
      </dgm:t>
    </dgm:pt>
    <dgm:pt modelId="{DB9EEF91-48D3-458B-8F60-79DBBDD45817}">
      <dgm:prSet custT="1"/>
      <dgm:spPr>
        <a:ln>
          <a:solidFill>
            <a:srgbClr val="4BC174"/>
          </a:solidFill>
        </a:ln>
      </dgm:spPr>
      <dgm:t>
        <a:bodyPr/>
        <a:lstStyle/>
        <a:p>
          <a:pPr algn="just"/>
          <a:r>
            <a:rPr lang="es-MX" sz="1600" b="1" dirty="0">
              <a:solidFill>
                <a:schemeClr val="tx1"/>
              </a:solidFill>
              <a:latin typeface="Candara" panose="020E0502030303020204" pitchFamily="34" charset="0"/>
            </a:rPr>
            <a:t>17,040 </a:t>
          </a:r>
          <a:r>
            <a:rPr lang="es-MX" sz="1600" dirty="0">
              <a:solidFill>
                <a:schemeClr val="tx1"/>
              </a:solidFill>
              <a:latin typeface="Candara" panose="020E0502030303020204" pitchFamily="34" charset="0"/>
            </a:rPr>
            <a:t>familias y </a:t>
          </a:r>
          <a:r>
            <a:rPr lang="es-MX" sz="1600" b="1" dirty="0">
              <a:solidFill>
                <a:schemeClr val="tx1"/>
              </a:solidFill>
              <a:latin typeface="Candara" panose="020E0502030303020204" pitchFamily="34" charset="0"/>
            </a:rPr>
            <a:t>5,150</a:t>
          </a:r>
          <a:r>
            <a:rPr lang="es-MX" sz="1600" dirty="0">
              <a:solidFill>
                <a:schemeClr val="tx1"/>
              </a:solidFill>
              <a:latin typeface="Candara" panose="020E0502030303020204" pitchFamily="34" charset="0"/>
            </a:rPr>
            <a:t> agricultores beneficiados.</a:t>
          </a:r>
          <a:endParaRPr lang="es-PE" sz="1600" b="1" dirty="0">
            <a:solidFill>
              <a:schemeClr val="tx1"/>
            </a:solidFill>
            <a:latin typeface="Candara" panose="020E0502030303020204" pitchFamily="34" charset="0"/>
          </a:endParaRPr>
        </a:p>
      </dgm:t>
    </dgm:pt>
    <dgm:pt modelId="{0A13FB80-97CF-4494-BC68-39CD4CFA8115}" type="parTrans" cxnId="{2014EF6C-9333-45CC-BB3B-81B8F84DD65E}">
      <dgm:prSet/>
      <dgm:spPr/>
      <dgm:t>
        <a:bodyPr/>
        <a:lstStyle/>
        <a:p>
          <a:endParaRPr lang="es-MX">
            <a:latin typeface="Candara" panose="020E0502030303020204" pitchFamily="34" charset="0"/>
          </a:endParaRPr>
        </a:p>
      </dgm:t>
    </dgm:pt>
    <dgm:pt modelId="{7CE1FA0F-1144-4209-AF97-EDD8A3EAE00D}" type="sibTrans" cxnId="{2014EF6C-9333-45CC-BB3B-81B8F84DD65E}">
      <dgm:prSet/>
      <dgm:spPr/>
      <dgm:t>
        <a:bodyPr/>
        <a:lstStyle/>
        <a:p>
          <a:endParaRPr lang="es-MX">
            <a:latin typeface="Candara" panose="020E0502030303020204" pitchFamily="34" charset="0"/>
          </a:endParaRPr>
        </a:p>
      </dgm:t>
    </dgm:pt>
    <dgm:pt modelId="{239494DD-BB6F-44EC-AE11-3898A82C5535}" type="pres">
      <dgm:prSet presAssocID="{8728F89F-5B98-4906-BAD6-E345B6BF6773}" presName="linear" presStyleCnt="0">
        <dgm:presLayoutVars>
          <dgm:dir/>
          <dgm:animLvl val="lvl"/>
          <dgm:resizeHandles val="exact"/>
        </dgm:presLayoutVars>
      </dgm:prSet>
      <dgm:spPr/>
    </dgm:pt>
    <dgm:pt modelId="{EA8EDFE5-D35C-47AC-BB76-2725FD31C5FC}" type="pres">
      <dgm:prSet presAssocID="{2333D144-A91B-4A93-A577-0D992DECF5ED}" presName="parentLin" presStyleCnt="0"/>
      <dgm:spPr/>
    </dgm:pt>
    <dgm:pt modelId="{C953E8A9-5C96-4DEC-A2B9-C3FABFFEEB70}" type="pres">
      <dgm:prSet presAssocID="{2333D144-A91B-4A93-A577-0D992DECF5ED}" presName="parentLeftMargin" presStyleLbl="node1" presStyleIdx="0" presStyleCnt="3"/>
      <dgm:spPr/>
    </dgm:pt>
    <dgm:pt modelId="{F46F89EA-B704-49B9-977F-90AD5A0D5FE2}" type="pres">
      <dgm:prSet presAssocID="{2333D144-A91B-4A93-A577-0D992DECF5ED}" presName="parentText" presStyleLbl="node1" presStyleIdx="0" presStyleCnt="3" custScaleX="110114" custScaleY="75939">
        <dgm:presLayoutVars>
          <dgm:chMax val="0"/>
          <dgm:bulletEnabled val="1"/>
        </dgm:presLayoutVars>
      </dgm:prSet>
      <dgm:spPr/>
    </dgm:pt>
    <dgm:pt modelId="{F11997B7-A5DA-474E-A93A-A89D07196F65}" type="pres">
      <dgm:prSet presAssocID="{2333D144-A91B-4A93-A577-0D992DECF5ED}" presName="negativeSpace" presStyleCnt="0"/>
      <dgm:spPr/>
    </dgm:pt>
    <dgm:pt modelId="{701E9966-4B0C-462E-B6ED-58A96B41F065}" type="pres">
      <dgm:prSet presAssocID="{2333D144-A91B-4A93-A577-0D992DECF5ED}" presName="childText" presStyleLbl="conFgAcc1" presStyleIdx="0" presStyleCnt="3">
        <dgm:presLayoutVars>
          <dgm:bulletEnabled val="1"/>
        </dgm:presLayoutVars>
      </dgm:prSet>
      <dgm:spPr/>
    </dgm:pt>
    <dgm:pt modelId="{E1FC1630-B20B-4EAD-A149-237D03B57358}" type="pres">
      <dgm:prSet presAssocID="{6C47B83E-577A-435F-808E-7EB430FF3BA0}" presName="spaceBetweenRectangles" presStyleCnt="0"/>
      <dgm:spPr/>
    </dgm:pt>
    <dgm:pt modelId="{97C1581C-776D-4A9E-A594-AC365E103676}" type="pres">
      <dgm:prSet presAssocID="{F18660A9-BD28-42BA-AA4E-1B430CF89CE0}" presName="parentLin" presStyleCnt="0"/>
      <dgm:spPr/>
    </dgm:pt>
    <dgm:pt modelId="{B75E289D-A574-4C51-96BD-D410ACE4EA7F}" type="pres">
      <dgm:prSet presAssocID="{F18660A9-BD28-42BA-AA4E-1B430CF89CE0}" presName="parentLeftMargin" presStyleLbl="node1" presStyleIdx="0" presStyleCnt="3"/>
      <dgm:spPr/>
    </dgm:pt>
    <dgm:pt modelId="{B17D4CD0-CD91-46D1-85F5-E4EC6B2F0C0F}" type="pres">
      <dgm:prSet presAssocID="{F18660A9-BD28-42BA-AA4E-1B430CF89CE0}" presName="parentText" presStyleLbl="node1" presStyleIdx="1" presStyleCnt="3" custScaleX="110114" custScaleY="75939">
        <dgm:presLayoutVars>
          <dgm:chMax val="0"/>
          <dgm:bulletEnabled val="1"/>
        </dgm:presLayoutVars>
      </dgm:prSet>
      <dgm:spPr/>
    </dgm:pt>
    <dgm:pt modelId="{581F9DE8-2A46-45F3-B5F9-B844D0D03F32}" type="pres">
      <dgm:prSet presAssocID="{F18660A9-BD28-42BA-AA4E-1B430CF89CE0}" presName="negativeSpace" presStyleCnt="0"/>
      <dgm:spPr/>
    </dgm:pt>
    <dgm:pt modelId="{04A65CBE-B890-4872-A3BD-6F38570BF1B0}" type="pres">
      <dgm:prSet presAssocID="{F18660A9-BD28-42BA-AA4E-1B430CF89CE0}" presName="childText" presStyleLbl="conFgAcc1" presStyleIdx="1" presStyleCnt="3">
        <dgm:presLayoutVars>
          <dgm:bulletEnabled val="1"/>
        </dgm:presLayoutVars>
      </dgm:prSet>
      <dgm:spPr/>
    </dgm:pt>
    <dgm:pt modelId="{A689647F-009A-411E-B4DF-184FE5C1E441}" type="pres">
      <dgm:prSet presAssocID="{13C3992E-39A6-4E64-BA5C-C2693DA1CDBA}" presName="spaceBetweenRectangles" presStyleCnt="0"/>
      <dgm:spPr/>
    </dgm:pt>
    <dgm:pt modelId="{25549139-BD85-4DA3-9BED-66CFAEF00EB7}" type="pres">
      <dgm:prSet presAssocID="{77218509-8CC0-47E6-9087-8373FA71EA5E}" presName="parentLin" presStyleCnt="0"/>
      <dgm:spPr/>
    </dgm:pt>
    <dgm:pt modelId="{14CFBAD1-4961-45FA-83B1-E9F6CF706289}" type="pres">
      <dgm:prSet presAssocID="{77218509-8CC0-47E6-9087-8373FA71EA5E}" presName="parentLeftMargin" presStyleLbl="node1" presStyleIdx="1" presStyleCnt="3"/>
      <dgm:spPr/>
    </dgm:pt>
    <dgm:pt modelId="{D1F57D9E-C3DA-4F8D-AD04-0FA00A80ECCD}" type="pres">
      <dgm:prSet presAssocID="{77218509-8CC0-47E6-9087-8373FA71EA5E}" presName="parentText" presStyleLbl="node1" presStyleIdx="2" presStyleCnt="3" custScaleX="110114" custScaleY="75939" custLinFactNeighborX="-2150" custLinFactNeighborY="9344">
        <dgm:presLayoutVars>
          <dgm:chMax val="0"/>
          <dgm:bulletEnabled val="1"/>
        </dgm:presLayoutVars>
      </dgm:prSet>
      <dgm:spPr/>
    </dgm:pt>
    <dgm:pt modelId="{1D5309E9-9ED1-4581-ADDE-77844B65456D}" type="pres">
      <dgm:prSet presAssocID="{77218509-8CC0-47E6-9087-8373FA71EA5E}" presName="negativeSpace" presStyleCnt="0"/>
      <dgm:spPr/>
    </dgm:pt>
    <dgm:pt modelId="{F3D5FF4E-46DD-4170-BA13-1872A2B674A1}" type="pres">
      <dgm:prSet presAssocID="{77218509-8CC0-47E6-9087-8373FA71EA5E}" presName="childText" presStyleLbl="conFgAcc1" presStyleIdx="2" presStyleCnt="3">
        <dgm:presLayoutVars>
          <dgm:bulletEnabled val="1"/>
        </dgm:presLayoutVars>
      </dgm:prSet>
      <dgm:spPr/>
    </dgm:pt>
  </dgm:ptLst>
  <dgm:cxnLst>
    <dgm:cxn modelId="{F2C43801-950A-4423-BDFC-7F729E3C098B}" type="presOf" srcId="{77218509-8CC0-47E6-9087-8373FA71EA5E}" destId="{14CFBAD1-4961-45FA-83B1-E9F6CF706289}" srcOrd="0" destOrd="0" presId="urn:microsoft.com/office/officeart/2005/8/layout/list1"/>
    <dgm:cxn modelId="{EBBD5F06-F528-4DE2-A0B0-399C501A94FC}" type="presOf" srcId="{DB9EEF91-48D3-458B-8F60-79DBBDD45817}" destId="{701E9966-4B0C-462E-B6ED-58A96B41F065}" srcOrd="0" destOrd="3" presId="urn:microsoft.com/office/officeart/2005/8/layout/list1"/>
    <dgm:cxn modelId="{8B75141A-02EC-434A-B9AC-768139EEE230}" srcId="{8728F89F-5B98-4906-BAD6-E345B6BF6773}" destId="{2333D144-A91B-4A93-A577-0D992DECF5ED}" srcOrd="0" destOrd="0" parTransId="{98C04595-7AF6-4B83-9CBC-7233109EC21F}" sibTransId="{6C47B83E-577A-435F-808E-7EB430FF3BA0}"/>
    <dgm:cxn modelId="{9E7D561B-C9E9-46F7-A2C1-AE115ADB14C8}" srcId="{77218509-8CC0-47E6-9087-8373FA71EA5E}" destId="{66137B01-05F6-4036-9885-3AD997B6F8FC}" srcOrd="1" destOrd="0" parTransId="{917FDC69-07E0-47B6-A7C0-F9F7255B4A6B}" sibTransId="{72419EA5-6E80-4CCF-9AF8-6C86DF3FA0AB}"/>
    <dgm:cxn modelId="{DCE4D531-0880-4E70-9381-FAC30324D60E}" srcId="{2333D144-A91B-4A93-A577-0D992DECF5ED}" destId="{7855C7A6-91C2-413F-B420-FD6FCC21DF9E}" srcOrd="1" destOrd="0" parTransId="{67082652-46D9-4DCA-BFE7-65983F028AA4}" sibTransId="{4AB51FF2-7E82-4C1D-9189-6BE3F6681F18}"/>
    <dgm:cxn modelId="{A188FB35-50A1-4A47-B388-B591AEF73AC4}" srcId="{8728F89F-5B98-4906-BAD6-E345B6BF6773}" destId="{F18660A9-BD28-42BA-AA4E-1B430CF89CE0}" srcOrd="1" destOrd="0" parTransId="{4EC527BC-D80A-48F7-A554-E008C9214B12}" sibTransId="{13C3992E-39A6-4E64-BA5C-C2693DA1CDBA}"/>
    <dgm:cxn modelId="{1F3FE53E-F28B-41F1-AD77-3F0B71DC387E}" type="presOf" srcId="{F18660A9-BD28-42BA-AA4E-1B430CF89CE0}" destId="{B75E289D-A574-4C51-96BD-D410ACE4EA7F}" srcOrd="0" destOrd="0" presId="urn:microsoft.com/office/officeart/2005/8/layout/list1"/>
    <dgm:cxn modelId="{3EC5655E-228B-43CA-94C4-B8E80EFB76AA}" type="presOf" srcId="{2333D144-A91B-4A93-A577-0D992DECF5ED}" destId="{C953E8A9-5C96-4DEC-A2B9-C3FABFFEEB70}" srcOrd="0" destOrd="0" presId="urn:microsoft.com/office/officeart/2005/8/layout/list1"/>
    <dgm:cxn modelId="{81287243-430A-4231-B74E-AC8E26C9B3AF}" srcId="{77218509-8CC0-47E6-9087-8373FA71EA5E}" destId="{B41A13C5-FBD7-4B6F-AA92-48F847C604F6}" srcOrd="0" destOrd="0" parTransId="{A830E3B9-6BB9-4C92-898E-56FCC96F2652}" sibTransId="{7011E2AD-7A24-4A97-9F4F-970F8E24CAE2}"/>
    <dgm:cxn modelId="{2014EF6C-9333-45CC-BB3B-81B8F84DD65E}" srcId="{2333D144-A91B-4A93-A577-0D992DECF5ED}" destId="{DB9EEF91-48D3-458B-8F60-79DBBDD45817}" srcOrd="3" destOrd="0" parTransId="{0A13FB80-97CF-4494-BC68-39CD4CFA8115}" sibTransId="{7CE1FA0F-1144-4209-AF97-EDD8A3EAE00D}"/>
    <dgm:cxn modelId="{ED744270-30CB-4E24-AE2A-C28AB2B6EAF7}" srcId="{F18660A9-BD28-42BA-AA4E-1B430CF89CE0}" destId="{719D2F7A-0EF4-44E2-8051-E6B2B4D2C7E6}" srcOrd="0" destOrd="0" parTransId="{C6F01CBE-50F0-41A2-A829-B4478FD1611A}" sibTransId="{64AC099B-63F0-408B-AF6B-7FD0A9646021}"/>
    <dgm:cxn modelId="{9E10D855-03D7-4A47-8416-C48831071D80}" srcId="{2333D144-A91B-4A93-A577-0D992DECF5ED}" destId="{0D85B983-7506-41F3-99EC-3B7C66D05A50}" srcOrd="0" destOrd="0" parTransId="{C03F0313-AC5B-41D7-841D-478D913E743B}" sibTransId="{76BC5994-B90F-48BA-9EDB-F0AE3DF43BEA}"/>
    <dgm:cxn modelId="{CA143C81-2BD0-46EC-B1E9-86E6D335D267}" type="presOf" srcId="{66137B01-05F6-4036-9885-3AD997B6F8FC}" destId="{F3D5FF4E-46DD-4170-BA13-1872A2B674A1}" srcOrd="0" destOrd="1" presId="urn:microsoft.com/office/officeart/2005/8/layout/list1"/>
    <dgm:cxn modelId="{A82E3586-AAA0-4ED7-803B-8E3717F1C7FC}" srcId="{F18660A9-BD28-42BA-AA4E-1B430CF89CE0}" destId="{C1C1CA0E-869E-4616-A5B9-713830598CF1}" srcOrd="1" destOrd="0" parTransId="{C7679A87-BD3D-4FA5-82F9-644F96ED4F8D}" sibTransId="{E6E0F4FF-BB54-4ABC-ACED-3BCC4DCE06A8}"/>
    <dgm:cxn modelId="{4F2E1491-19F2-4C55-830A-0B21C8F87220}" type="presOf" srcId="{F18660A9-BD28-42BA-AA4E-1B430CF89CE0}" destId="{B17D4CD0-CD91-46D1-85F5-E4EC6B2F0C0F}" srcOrd="1" destOrd="0" presId="urn:microsoft.com/office/officeart/2005/8/layout/list1"/>
    <dgm:cxn modelId="{EE33CE97-B7C4-45C8-9F33-5E294048C5E4}" type="presOf" srcId="{7855C7A6-91C2-413F-B420-FD6FCC21DF9E}" destId="{701E9966-4B0C-462E-B6ED-58A96B41F065}" srcOrd="0" destOrd="1" presId="urn:microsoft.com/office/officeart/2005/8/layout/list1"/>
    <dgm:cxn modelId="{B7A9F99E-E960-4BD2-844B-6EA2A6D82627}" srcId="{8728F89F-5B98-4906-BAD6-E345B6BF6773}" destId="{77218509-8CC0-47E6-9087-8373FA71EA5E}" srcOrd="2" destOrd="0" parTransId="{58EC1600-93BB-49C2-9669-A1BB6B053CDA}" sibTransId="{6E3378E7-3673-46C0-8B47-200F1F0360E2}"/>
    <dgm:cxn modelId="{E2C000AB-DE59-4CAD-BF54-21E47D732834}" type="presOf" srcId="{719D2F7A-0EF4-44E2-8051-E6B2B4D2C7E6}" destId="{04A65CBE-B890-4872-A3BD-6F38570BF1B0}" srcOrd="0" destOrd="0" presId="urn:microsoft.com/office/officeart/2005/8/layout/list1"/>
    <dgm:cxn modelId="{491774B4-8462-4C4B-BF42-C32EC2B7CF01}" type="presOf" srcId="{C1C1CA0E-869E-4616-A5B9-713830598CF1}" destId="{04A65CBE-B890-4872-A3BD-6F38570BF1B0}" srcOrd="0" destOrd="1" presId="urn:microsoft.com/office/officeart/2005/8/layout/list1"/>
    <dgm:cxn modelId="{3CD669C0-55B6-46F8-B83E-791C9EB7D29B}" type="presOf" srcId="{2333D144-A91B-4A93-A577-0D992DECF5ED}" destId="{F46F89EA-B704-49B9-977F-90AD5A0D5FE2}" srcOrd="1" destOrd="0" presId="urn:microsoft.com/office/officeart/2005/8/layout/list1"/>
    <dgm:cxn modelId="{270D7EC3-7366-4368-8B78-760761E16CF7}" type="presOf" srcId="{5CE425F5-221D-4BD4-A998-1E328903B42B}" destId="{701E9966-4B0C-462E-B6ED-58A96B41F065}" srcOrd="0" destOrd="2" presId="urn:microsoft.com/office/officeart/2005/8/layout/list1"/>
    <dgm:cxn modelId="{C1DE2CC4-913D-4B6F-A9E8-A54EE7ADDB86}" type="presOf" srcId="{77218509-8CC0-47E6-9087-8373FA71EA5E}" destId="{D1F57D9E-C3DA-4F8D-AD04-0FA00A80ECCD}" srcOrd="1" destOrd="0" presId="urn:microsoft.com/office/officeart/2005/8/layout/list1"/>
    <dgm:cxn modelId="{91D398CA-043C-4BAD-B4F4-ECD3C8CC78B9}" type="presOf" srcId="{B41A13C5-FBD7-4B6F-AA92-48F847C604F6}" destId="{F3D5FF4E-46DD-4170-BA13-1872A2B674A1}" srcOrd="0" destOrd="0" presId="urn:microsoft.com/office/officeart/2005/8/layout/list1"/>
    <dgm:cxn modelId="{475DB8E3-83CD-4157-8725-25C380A8EE64}" type="presOf" srcId="{0D85B983-7506-41F3-99EC-3B7C66D05A50}" destId="{701E9966-4B0C-462E-B6ED-58A96B41F065}" srcOrd="0" destOrd="0" presId="urn:microsoft.com/office/officeart/2005/8/layout/list1"/>
    <dgm:cxn modelId="{5BC6D9E8-570A-4026-92AA-C62189050884}" srcId="{2333D144-A91B-4A93-A577-0D992DECF5ED}" destId="{5CE425F5-221D-4BD4-A998-1E328903B42B}" srcOrd="2" destOrd="0" parTransId="{2FF54D4A-BFC0-463B-9ABD-3970B0D20BE7}" sibTransId="{8D2B6DA6-D441-424D-A338-EBF820B7BF5A}"/>
    <dgm:cxn modelId="{3F138DFE-C3BA-4A98-9AD0-4AD8DD90C1C2}" type="presOf" srcId="{8728F89F-5B98-4906-BAD6-E345B6BF6773}" destId="{239494DD-BB6F-44EC-AE11-3898A82C5535}" srcOrd="0" destOrd="0" presId="urn:microsoft.com/office/officeart/2005/8/layout/list1"/>
    <dgm:cxn modelId="{7C2EB732-7A77-49AA-869A-A4A78599A1E1}" type="presParOf" srcId="{239494DD-BB6F-44EC-AE11-3898A82C5535}" destId="{EA8EDFE5-D35C-47AC-BB76-2725FD31C5FC}" srcOrd="0" destOrd="0" presId="urn:microsoft.com/office/officeart/2005/8/layout/list1"/>
    <dgm:cxn modelId="{357E20D4-BBCF-4AB9-B1F5-F2038F29AA37}" type="presParOf" srcId="{EA8EDFE5-D35C-47AC-BB76-2725FD31C5FC}" destId="{C953E8A9-5C96-4DEC-A2B9-C3FABFFEEB70}" srcOrd="0" destOrd="0" presId="urn:microsoft.com/office/officeart/2005/8/layout/list1"/>
    <dgm:cxn modelId="{EDDAE845-7ACD-4B00-966A-4B15A0277EEE}" type="presParOf" srcId="{EA8EDFE5-D35C-47AC-BB76-2725FD31C5FC}" destId="{F46F89EA-B704-49B9-977F-90AD5A0D5FE2}" srcOrd="1" destOrd="0" presId="urn:microsoft.com/office/officeart/2005/8/layout/list1"/>
    <dgm:cxn modelId="{B488E8CC-EFD5-421F-BA02-916C80253E44}" type="presParOf" srcId="{239494DD-BB6F-44EC-AE11-3898A82C5535}" destId="{F11997B7-A5DA-474E-A93A-A89D07196F65}" srcOrd="1" destOrd="0" presId="urn:microsoft.com/office/officeart/2005/8/layout/list1"/>
    <dgm:cxn modelId="{4DA74935-8ABB-4976-98BD-86ADD71DCBAE}" type="presParOf" srcId="{239494DD-BB6F-44EC-AE11-3898A82C5535}" destId="{701E9966-4B0C-462E-B6ED-58A96B41F065}" srcOrd="2" destOrd="0" presId="urn:microsoft.com/office/officeart/2005/8/layout/list1"/>
    <dgm:cxn modelId="{9BB350F0-AC73-43E9-9468-6CB04CE6E94A}" type="presParOf" srcId="{239494DD-BB6F-44EC-AE11-3898A82C5535}" destId="{E1FC1630-B20B-4EAD-A149-237D03B57358}" srcOrd="3" destOrd="0" presId="urn:microsoft.com/office/officeart/2005/8/layout/list1"/>
    <dgm:cxn modelId="{F95DEF66-5518-46EC-908F-14707E680D63}" type="presParOf" srcId="{239494DD-BB6F-44EC-AE11-3898A82C5535}" destId="{97C1581C-776D-4A9E-A594-AC365E103676}" srcOrd="4" destOrd="0" presId="urn:microsoft.com/office/officeart/2005/8/layout/list1"/>
    <dgm:cxn modelId="{310340C7-DE89-493A-988D-026CE91A2528}" type="presParOf" srcId="{97C1581C-776D-4A9E-A594-AC365E103676}" destId="{B75E289D-A574-4C51-96BD-D410ACE4EA7F}" srcOrd="0" destOrd="0" presId="urn:microsoft.com/office/officeart/2005/8/layout/list1"/>
    <dgm:cxn modelId="{5E7851BB-8F40-4010-B98F-0A1E4E18E544}" type="presParOf" srcId="{97C1581C-776D-4A9E-A594-AC365E103676}" destId="{B17D4CD0-CD91-46D1-85F5-E4EC6B2F0C0F}" srcOrd="1" destOrd="0" presId="urn:microsoft.com/office/officeart/2005/8/layout/list1"/>
    <dgm:cxn modelId="{6F1BC9D3-4359-4E1C-B119-45A1D935683A}" type="presParOf" srcId="{239494DD-BB6F-44EC-AE11-3898A82C5535}" destId="{581F9DE8-2A46-45F3-B5F9-B844D0D03F32}" srcOrd="5" destOrd="0" presId="urn:microsoft.com/office/officeart/2005/8/layout/list1"/>
    <dgm:cxn modelId="{5BC247E2-1CCA-408E-9655-5ABCD855CB54}" type="presParOf" srcId="{239494DD-BB6F-44EC-AE11-3898A82C5535}" destId="{04A65CBE-B890-4872-A3BD-6F38570BF1B0}" srcOrd="6" destOrd="0" presId="urn:microsoft.com/office/officeart/2005/8/layout/list1"/>
    <dgm:cxn modelId="{A05BE15E-8D9D-467B-90D5-28955F5A1305}" type="presParOf" srcId="{239494DD-BB6F-44EC-AE11-3898A82C5535}" destId="{A689647F-009A-411E-B4DF-184FE5C1E441}" srcOrd="7" destOrd="0" presId="urn:microsoft.com/office/officeart/2005/8/layout/list1"/>
    <dgm:cxn modelId="{0A3D10E9-926E-4B5B-87CC-78C83A2B58BA}" type="presParOf" srcId="{239494DD-BB6F-44EC-AE11-3898A82C5535}" destId="{25549139-BD85-4DA3-9BED-66CFAEF00EB7}" srcOrd="8" destOrd="0" presId="urn:microsoft.com/office/officeart/2005/8/layout/list1"/>
    <dgm:cxn modelId="{CE2AD693-83D7-4D60-A98D-184B9E7CBC3D}" type="presParOf" srcId="{25549139-BD85-4DA3-9BED-66CFAEF00EB7}" destId="{14CFBAD1-4961-45FA-83B1-E9F6CF706289}" srcOrd="0" destOrd="0" presId="urn:microsoft.com/office/officeart/2005/8/layout/list1"/>
    <dgm:cxn modelId="{84C934A5-463C-4B62-AB3C-6A9AE33BE8C4}" type="presParOf" srcId="{25549139-BD85-4DA3-9BED-66CFAEF00EB7}" destId="{D1F57D9E-C3DA-4F8D-AD04-0FA00A80ECCD}" srcOrd="1" destOrd="0" presId="urn:microsoft.com/office/officeart/2005/8/layout/list1"/>
    <dgm:cxn modelId="{27795D57-E624-4329-AC8C-A6929EBE578D}" type="presParOf" srcId="{239494DD-BB6F-44EC-AE11-3898A82C5535}" destId="{1D5309E9-9ED1-4581-ADDE-77844B65456D}" srcOrd="9" destOrd="0" presId="urn:microsoft.com/office/officeart/2005/8/layout/list1"/>
    <dgm:cxn modelId="{243D5EB5-3D55-42B6-B27E-AD32E308435D}" type="presParOf" srcId="{239494DD-BB6F-44EC-AE11-3898A82C5535}" destId="{F3D5FF4E-46DD-4170-BA13-1872A2B674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306B05-FC13-47DC-A63B-53C82973EE7C}" type="doc">
      <dgm:prSet loTypeId="urn:microsoft.com/office/officeart/2005/8/layout/chevron1" loCatId="process" qsTypeId="urn:microsoft.com/office/officeart/2005/8/quickstyle/simple1" qsCatId="simple" csTypeId="urn:microsoft.com/office/officeart/2005/8/colors/colorful4" csCatId="colorful" phldr="1"/>
      <dgm:spPr/>
    </dgm:pt>
    <dgm:pt modelId="{25B10E88-4773-4755-A3AF-772563D62A1D}">
      <dgm:prSet phldrT="[Texto]" custT="1"/>
      <dgm:spPr/>
      <dgm:t>
        <a:bodyPr/>
        <a:lstStyle/>
        <a:p>
          <a:r>
            <a:rPr lang="es-PE" sz="1600" b="1">
              <a:latin typeface="Century Gothic" panose="020B0502020202020204" pitchFamily="34" charset="0"/>
            </a:rPr>
            <a:t>Junio 2022</a:t>
          </a:r>
          <a:endParaRPr lang="es-PE" sz="1600" b="1" dirty="0">
            <a:latin typeface="Century Gothic" panose="020B0502020202020204" pitchFamily="34" charset="0"/>
          </a:endParaRPr>
        </a:p>
      </dgm:t>
    </dgm:pt>
    <dgm:pt modelId="{DB18281D-1CF2-4A59-91EF-C8AD45843BF8}" type="parTrans" cxnId="{BF6C9DA1-294F-43ED-955C-F96CA7B6A15A}">
      <dgm:prSet/>
      <dgm:spPr/>
      <dgm:t>
        <a:bodyPr/>
        <a:lstStyle/>
        <a:p>
          <a:endParaRPr lang="es-PE" sz="800" b="1">
            <a:solidFill>
              <a:schemeClr val="tx1"/>
            </a:solidFill>
            <a:latin typeface="Century Gothic" panose="020B0502020202020204" pitchFamily="34" charset="0"/>
          </a:endParaRPr>
        </a:p>
      </dgm:t>
    </dgm:pt>
    <dgm:pt modelId="{B00EB384-57B8-459F-81D9-2EEEA9170E47}" type="sibTrans" cxnId="{BF6C9DA1-294F-43ED-955C-F96CA7B6A15A}">
      <dgm:prSet/>
      <dgm:spPr/>
      <dgm:t>
        <a:bodyPr/>
        <a:lstStyle/>
        <a:p>
          <a:endParaRPr lang="es-PE" sz="800" b="1">
            <a:solidFill>
              <a:schemeClr val="tx1"/>
            </a:solidFill>
            <a:latin typeface="Century Gothic" panose="020B0502020202020204" pitchFamily="34" charset="0"/>
          </a:endParaRPr>
        </a:p>
      </dgm:t>
    </dgm:pt>
    <dgm:pt modelId="{A24A0043-65E2-4EEF-A599-F94FBEDF2C5D}">
      <dgm:prSet phldrT="[Texto]" custT="1"/>
      <dgm:spPr/>
      <dgm:t>
        <a:bodyPr/>
        <a:lstStyle/>
        <a:p>
          <a:r>
            <a:rPr lang="es-PE" sz="1600" b="1">
              <a:latin typeface="Century Gothic" panose="020B0502020202020204" pitchFamily="34" charset="0"/>
            </a:rPr>
            <a:t>Febrero 2023</a:t>
          </a:r>
          <a:endParaRPr lang="es-PE" sz="1600" b="1" dirty="0">
            <a:latin typeface="Century Gothic" panose="020B0502020202020204" pitchFamily="34" charset="0"/>
          </a:endParaRPr>
        </a:p>
      </dgm:t>
    </dgm:pt>
    <dgm:pt modelId="{5DC52F3A-B682-4D35-B7EB-1523C5401EED}" type="parTrans" cxnId="{836D8EAD-A1E9-42A4-9E79-AB5A951DBC1A}">
      <dgm:prSet/>
      <dgm:spPr/>
      <dgm:t>
        <a:bodyPr/>
        <a:lstStyle/>
        <a:p>
          <a:endParaRPr lang="es-PE" sz="800" b="1">
            <a:solidFill>
              <a:schemeClr val="tx1"/>
            </a:solidFill>
            <a:latin typeface="Century Gothic" panose="020B0502020202020204" pitchFamily="34" charset="0"/>
          </a:endParaRPr>
        </a:p>
      </dgm:t>
    </dgm:pt>
    <dgm:pt modelId="{91F5C24C-8603-4F1D-8CA5-120821DEBF3D}" type="sibTrans" cxnId="{836D8EAD-A1E9-42A4-9E79-AB5A951DBC1A}">
      <dgm:prSet/>
      <dgm:spPr/>
      <dgm:t>
        <a:bodyPr/>
        <a:lstStyle/>
        <a:p>
          <a:endParaRPr lang="es-PE" sz="800" b="1">
            <a:solidFill>
              <a:schemeClr val="tx1"/>
            </a:solidFill>
            <a:latin typeface="Century Gothic" panose="020B0502020202020204" pitchFamily="34" charset="0"/>
          </a:endParaRPr>
        </a:p>
      </dgm:t>
    </dgm:pt>
    <dgm:pt modelId="{39236442-DB5A-4B93-884E-D6B01E81C5F3}" type="pres">
      <dgm:prSet presAssocID="{AE306B05-FC13-47DC-A63B-53C82973EE7C}" presName="Name0" presStyleCnt="0">
        <dgm:presLayoutVars>
          <dgm:dir/>
          <dgm:animLvl val="lvl"/>
          <dgm:resizeHandles val="exact"/>
        </dgm:presLayoutVars>
      </dgm:prSet>
      <dgm:spPr/>
    </dgm:pt>
    <dgm:pt modelId="{0F83BD79-8241-425C-844B-02F02D75B37F}" type="pres">
      <dgm:prSet presAssocID="{25B10E88-4773-4755-A3AF-772563D62A1D}" presName="parTxOnly" presStyleLbl="node1" presStyleIdx="0" presStyleCnt="2" custLinFactNeighborX="-26884" custLinFactNeighborY="-11065">
        <dgm:presLayoutVars>
          <dgm:chMax val="0"/>
          <dgm:chPref val="0"/>
          <dgm:bulletEnabled val="1"/>
        </dgm:presLayoutVars>
      </dgm:prSet>
      <dgm:spPr/>
    </dgm:pt>
    <dgm:pt modelId="{19436D68-76A3-4A56-9F45-4787D4BF3881}" type="pres">
      <dgm:prSet presAssocID="{B00EB384-57B8-459F-81D9-2EEEA9170E47}" presName="parTxOnlySpace" presStyleCnt="0"/>
      <dgm:spPr/>
    </dgm:pt>
    <dgm:pt modelId="{7BC7F60C-3D45-44B0-A507-C2BFE204C466}" type="pres">
      <dgm:prSet presAssocID="{A24A0043-65E2-4EEF-A599-F94FBEDF2C5D}" presName="parTxOnly" presStyleLbl="node1" presStyleIdx="1" presStyleCnt="2" custLinFactNeighborX="40583" custLinFactNeighborY="2071">
        <dgm:presLayoutVars>
          <dgm:chMax val="0"/>
          <dgm:chPref val="0"/>
          <dgm:bulletEnabled val="1"/>
        </dgm:presLayoutVars>
      </dgm:prSet>
      <dgm:spPr/>
    </dgm:pt>
  </dgm:ptLst>
  <dgm:cxnLst>
    <dgm:cxn modelId="{8518320A-76DF-42BF-974B-5154D874901A}" type="presOf" srcId="{A24A0043-65E2-4EEF-A599-F94FBEDF2C5D}" destId="{7BC7F60C-3D45-44B0-A507-C2BFE204C466}" srcOrd="0" destOrd="0" presId="urn:microsoft.com/office/officeart/2005/8/layout/chevron1"/>
    <dgm:cxn modelId="{C7E63D4B-9640-4261-9333-CA05AEC61193}" type="presOf" srcId="{AE306B05-FC13-47DC-A63B-53C82973EE7C}" destId="{39236442-DB5A-4B93-884E-D6B01E81C5F3}" srcOrd="0" destOrd="0" presId="urn:microsoft.com/office/officeart/2005/8/layout/chevron1"/>
    <dgm:cxn modelId="{2275E46E-D2D0-44ED-AAB0-78D7E8B72330}" type="presOf" srcId="{25B10E88-4773-4755-A3AF-772563D62A1D}" destId="{0F83BD79-8241-425C-844B-02F02D75B37F}" srcOrd="0" destOrd="0" presId="urn:microsoft.com/office/officeart/2005/8/layout/chevron1"/>
    <dgm:cxn modelId="{BF6C9DA1-294F-43ED-955C-F96CA7B6A15A}" srcId="{AE306B05-FC13-47DC-A63B-53C82973EE7C}" destId="{25B10E88-4773-4755-A3AF-772563D62A1D}" srcOrd="0" destOrd="0" parTransId="{DB18281D-1CF2-4A59-91EF-C8AD45843BF8}" sibTransId="{B00EB384-57B8-459F-81D9-2EEEA9170E47}"/>
    <dgm:cxn modelId="{836D8EAD-A1E9-42A4-9E79-AB5A951DBC1A}" srcId="{AE306B05-FC13-47DC-A63B-53C82973EE7C}" destId="{A24A0043-65E2-4EEF-A599-F94FBEDF2C5D}" srcOrd="1" destOrd="0" parTransId="{5DC52F3A-B682-4D35-B7EB-1523C5401EED}" sibTransId="{91F5C24C-8603-4F1D-8CA5-120821DEBF3D}"/>
    <dgm:cxn modelId="{6244D77E-5D77-4B2F-822D-BCBE9B9869F4}" type="presParOf" srcId="{39236442-DB5A-4B93-884E-D6B01E81C5F3}" destId="{0F83BD79-8241-425C-844B-02F02D75B37F}" srcOrd="0" destOrd="0" presId="urn:microsoft.com/office/officeart/2005/8/layout/chevron1"/>
    <dgm:cxn modelId="{2C2045EB-DE43-424E-9CB8-DE15AD3EC745}" type="presParOf" srcId="{39236442-DB5A-4B93-884E-D6B01E81C5F3}" destId="{19436D68-76A3-4A56-9F45-4787D4BF3881}" srcOrd="1" destOrd="0" presId="urn:microsoft.com/office/officeart/2005/8/layout/chevron1"/>
    <dgm:cxn modelId="{1C11ABCF-2F06-4E63-B38C-9A1433864185}" type="presParOf" srcId="{39236442-DB5A-4B93-884E-D6B01E81C5F3}" destId="{7BC7F60C-3D45-44B0-A507-C2BFE204C466}"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25F4E-ED17-4F5F-B53E-E299DE244ACC}">
      <dsp:nvSpPr>
        <dsp:cNvPr id="0" name=""/>
        <dsp:cNvSpPr/>
      </dsp:nvSpPr>
      <dsp:spPr>
        <a:xfrm rot="5400000">
          <a:off x="3391002" y="129717"/>
          <a:ext cx="1984426" cy="1726451"/>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t>IOARR de infraestructura natural y productiva de riego</a:t>
          </a:r>
        </a:p>
        <a:p>
          <a:pPr marL="0" lvl="0" indent="0" algn="ctr" defTabSz="533400">
            <a:lnSpc>
              <a:spcPct val="90000"/>
            </a:lnSpc>
            <a:spcBef>
              <a:spcPct val="0"/>
            </a:spcBef>
            <a:spcAft>
              <a:spcPct val="35000"/>
            </a:spcAft>
            <a:buNone/>
          </a:pPr>
          <a:r>
            <a:rPr lang="es-MX" sz="1400" b="1" kern="1200" dirty="0"/>
            <a:t>S/ 467 millones </a:t>
          </a:r>
          <a:endParaRPr lang="es-MX" sz="1600" b="1" kern="1200" dirty="0"/>
        </a:p>
      </dsp:txBody>
      <dsp:txXfrm rot="-5400000">
        <a:off x="3789028" y="309970"/>
        <a:ext cx="1188373" cy="1365946"/>
      </dsp:txXfrm>
    </dsp:sp>
    <dsp:sp modelId="{5786FD90-5C29-4FCE-BDFE-2F2FCA321E0E}">
      <dsp:nvSpPr>
        <dsp:cNvPr id="0" name=""/>
        <dsp:cNvSpPr/>
      </dsp:nvSpPr>
      <dsp:spPr>
        <a:xfrm>
          <a:off x="5270416" y="405818"/>
          <a:ext cx="1805757" cy="119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bg1"/>
              </a:solidFill>
            </a:rPr>
            <a:t>Emisión de opiniones vinculantes</a:t>
          </a:r>
        </a:p>
        <a:p>
          <a:pPr marL="0" lvl="0" indent="0" algn="ctr" defTabSz="622300">
            <a:lnSpc>
              <a:spcPct val="90000"/>
            </a:lnSpc>
            <a:spcBef>
              <a:spcPct val="0"/>
            </a:spcBef>
            <a:spcAft>
              <a:spcPct val="35000"/>
            </a:spcAft>
            <a:buNone/>
          </a:pPr>
          <a:r>
            <a:rPr lang="es-MX" sz="1400" b="1" kern="1200">
              <a:solidFill>
                <a:schemeClr val="bg1"/>
              </a:solidFill>
            </a:rPr>
            <a:t>S/ 3 millones</a:t>
          </a:r>
          <a:endParaRPr lang="es-MX" sz="1400" kern="1200" dirty="0">
            <a:solidFill>
              <a:schemeClr val="bg1"/>
            </a:solidFill>
          </a:endParaRPr>
        </a:p>
      </dsp:txBody>
      <dsp:txXfrm>
        <a:off x="5270416" y="405818"/>
        <a:ext cx="1805757" cy="1190656"/>
      </dsp:txXfrm>
    </dsp:sp>
    <dsp:sp modelId="{E0EA572E-6F74-472E-B355-854B65D4DA90}">
      <dsp:nvSpPr>
        <dsp:cNvPr id="0" name=""/>
        <dsp:cNvSpPr/>
      </dsp:nvSpPr>
      <dsp:spPr>
        <a:xfrm rot="5400000">
          <a:off x="1526434" y="129717"/>
          <a:ext cx="1984426" cy="1726451"/>
        </a:xfrm>
        <a:prstGeom prst="hexagon">
          <a:avLst>
            <a:gd name="adj" fmla="val 2500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rot="-5400000">
        <a:off x="1924460" y="309970"/>
        <a:ext cx="1188373" cy="1365946"/>
      </dsp:txXfrm>
    </dsp:sp>
    <dsp:sp modelId="{AE73F65A-0052-411B-82D6-08C25C35539C}">
      <dsp:nvSpPr>
        <dsp:cNvPr id="0" name=""/>
        <dsp:cNvSpPr/>
      </dsp:nvSpPr>
      <dsp:spPr>
        <a:xfrm rot="5400000">
          <a:off x="2455146" y="1814098"/>
          <a:ext cx="1984426" cy="1726451"/>
        </a:xfrm>
        <a:prstGeom prst="hexagon">
          <a:avLst>
            <a:gd name="adj" fmla="val 2500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s-MX" sz="1200" b="1" kern="1200" dirty="0"/>
            <a:t>Financiamiento de planes de negocio</a:t>
          </a:r>
        </a:p>
        <a:p>
          <a:pPr marL="0" lvl="0" indent="0" algn="ctr" defTabSz="533400">
            <a:lnSpc>
              <a:spcPct val="100000"/>
            </a:lnSpc>
            <a:spcBef>
              <a:spcPct val="0"/>
            </a:spcBef>
            <a:spcAft>
              <a:spcPts val="0"/>
            </a:spcAft>
            <a:buNone/>
          </a:pPr>
          <a:r>
            <a:rPr lang="es-MX" sz="1400" b="1" kern="1200" dirty="0"/>
            <a:t>S/ 179 millones </a:t>
          </a:r>
        </a:p>
      </dsp:txBody>
      <dsp:txXfrm rot="-5400000">
        <a:off x="2853172" y="1994351"/>
        <a:ext cx="1188373" cy="1365946"/>
      </dsp:txXfrm>
    </dsp:sp>
    <dsp:sp modelId="{01A17B7A-678D-42B7-B6B1-979E86C0C012}">
      <dsp:nvSpPr>
        <dsp:cNvPr id="0" name=""/>
        <dsp:cNvSpPr/>
      </dsp:nvSpPr>
      <dsp:spPr>
        <a:xfrm>
          <a:off x="369513" y="2081995"/>
          <a:ext cx="2143180" cy="1190656"/>
        </a:xfrm>
        <a:prstGeom prst="rect">
          <a:avLst/>
        </a:prstGeom>
        <a:noFill/>
        <a:ln>
          <a:noFill/>
        </a:ln>
        <a:effectLst/>
      </dsp:spPr>
      <dsp:style>
        <a:lnRef idx="0">
          <a:scrgbClr r="0" g="0" b="0"/>
        </a:lnRef>
        <a:fillRef idx="0">
          <a:scrgbClr r="0" g="0" b="0"/>
        </a:fillRef>
        <a:effectRef idx="0">
          <a:scrgbClr r="0" g="0" b="0"/>
        </a:effectRef>
        <a:fontRef idx="minor"/>
      </dsp:style>
    </dsp:sp>
    <dsp:sp modelId="{1ABC64FD-B6F2-4050-9328-73855EE7ABEF}">
      <dsp:nvSpPr>
        <dsp:cNvPr id="0" name=""/>
        <dsp:cNvSpPr/>
      </dsp:nvSpPr>
      <dsp:spPr>
        <a:xfrm rot="5400000">
          <a:off x="4276535" y="1831263"/>
          <a:ext cx="1984426" cy="1726451"/>
        </a:xfrm>
        <a:prstGeom prst="hexagon">
          <a:avLst>
            <a:gd name="adj" fmla="val 2500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rot="-5400000">
        <a:off x="4674561" y="2011516"/>
        <a:ext cx="1188373" cy="1365946"/>
      </dsp:txXfrm>
    </dsp:sp>
    <dsp:sp modelId="{71995C3F-DB76-4C57-9A33-EA302D425F1D}">
      <dsp:nvSpPr>
        <dsp:cNvPr id="0" name=""/>
        <dsp:cNvSpPr/>
      </dsp:nvSpPr>
      <dsp:spPr>
        <a:xfrm rot="5400000">
          <a:off x="3391002" y="3498479"/>
          <a:ext cx="1984426" cy="1726451"/>
        </a:xfrm>
        <a:prstGeom prst="hexagon">
          <a:avLst>
            <a:gd name="adj" fmla="val 2500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endParaRPr lang="es-MX" sz="1400" b="1" kern="1200" dirty="0"/>
        </a:p>
      </dsp:txBody>
      <dsp:txXfrm rot="-5400000">
        <a:off x="3789028" y="3678732"/>
        <a:ext cx="1188373" cy="1365946"/>
      </dsp:txXfrm>
    </dsp:sp>
    <dsp:sp modelId="{B08B794D-760F-490C-8F77-9F488FC6BD46}">
      <dsp:nvSpPr>
        <dsp:cNvPr id="0" name=""/>
        <dsp:cNvSpPr/>
      </dsp:nvSpPr>
      <dsp:spPr>
        <a:xfrm>
          <a:off x="969502" y="2052142"/>
          <a:ext cx="1340000" cy="119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prstClr val="white"/>
              </a:solidFill>
              <a:latin typeface="Calibri" panose="020F0502020204030204"/>
              <a:ea typeface="+mn-ea"/>
              <a:cs typeface="+mn-cs"/>
            </a:rPr>
            <a:t>Financiamiento de Planes de emprendimiento de la mujer rural e indígena</a:t>
          </a:r>
        </a:p>
        <a:p>
          <a:pPr marL="0" lvl="0" indent="0" algn="l" defTabSz="533400">
            <a:lnSpc>
              <a:spcPct val="90000"/>
            </a:lnSpc>
            <a:spcBef>
              <a:spcPct val="0"/>
            </a:spcBef>
            <a:spcAft>
              <a:spcPct val="35000"/>
            </a:spcAft>
            <a:buNone/>
          </a:pPr>
          <a:r>
            <a:rPr lang="es-MX" sz="1200" b="1" kern="1200">
              <a:solidFill>
                <a:prstClr val="white"/>
              </a:solidFill>
              <a:latin typeface="Calibri" panose="020F0502020204030204"/>
              <a:ea typeface="+mn-ea"/>
              <a:cs typeface="+mn-cs"/>
            </a:rPr>
            <a:t>S/ 28 Millones</a:t>
          </a:r>
          <a:endParaRPr lang="es-PE" sz="1200" b="1" kern="1200" dirty="0">
            <a:solidFill>
              <a:prstClr val="white"/>
            </a:solidFill>
            <a:latin typeface="Calibri" panose="020F0502020204030204"/>
            <a:ea typeface="+mn-ea"/>
            <a:cs typeface="+mn-cs"/>
          </a:endParaRPr>
        </a:p>
      </dsp:txBody>
      <dsp:txXfrm>
        <a:off x="969502" y="2052142"/>
        <a:ext cx="1340000" cy="1190656"/>
      </dsp:txXfrm>
    </dsp:sp>
    <dsp:sp modelId="{C7F58990-F163-4CA1-9E3F-4DB87854F8A3}">
      <dsp:nvSpPr>
        <dsp:cNvPr id="0" name=""/>
        <dsp:cNvSpPr/>
      </dsp:nvSpPr>
      <dsp:spPr>
        <a:xfrm rot="5400000">
          <a:off x="1544268" y="3499209"/>
          <a:ext cx="1984426" cy="1726451"/>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rot="-5400000">
        <a:off x="1942294" y="3679462"/>
        <a:ext cx="1188373" cy="1365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D19F2-BBA2-43F1-AC17-4EA5F83C0B76}">
      <dsp:nvSpPr>
        <dsp:cNvPr id="0" name=""/>
        <dsp:cNvSpPr/>
      </dsp:nvSpPr>
      <dsp:spPr>
        <a:xfrm>
          <a:off x="-5767483" y="-882757"/>
          <a:ext cx="6866431" cy="6866431"/>
        </a:xfrm>
        <a:prstGeom prst="blockArc">
          <a:avLst>
            <a:gd name="adj1" fmla="val 18900000"/>
            <a:gd name="adj2" fmla="val 2700000"/>
            <a:gd name="adj3" fmla="val 31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797EEB-8ED3-4C59-AF00-83B086E4E048}">
      <dsp:nvSpPr>
        <dsp:cNvPr id="0" name=""/>
        <dsp:cNvSpPr/>
      </dsp:nvSpPr>
      <dsp:spPr>
        <a:xfrm>
          <a:off x="480355" y="318705"/>
          <a:ext cx="6846950" cy="637818"/>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None/>
          </a:pPr>
          <a:r>
            <a:rPr lang="es-MX" sz="1600" kern="1200" dirty="0">
              <a:solidFill>
                <a:schemeClr val="tx1"/>
              </a:solidFill>
              <a:latin typeface="Candara" panose="020E0502030303020204" pitchFamily="34" charset="0"/>
            </a:rPr>
            <a:t>Aprobación de la ejecución de </a:t>
          </a:r>
          <a:r>
            <a:rPr lang="es-MX" sz="1600" b="1" kern="1200" dirty="0">
              <a:solidFill>
                <a:srgbClr val="FF0000"/>
              </a:solidFill>
              <a:latin typeface="Candara" panose="020E0502030303020204" pitchFamily="34" charset="0"/>
            </a:rPr>
            <a:t>21,666 actividades de limpieza y descolmatación de canales </a:t>
          </a:r>
          <a:r>
            <a:rPr lang="es-MX" sz="1600" kern="1200" dirty="0">
              <a:solidFill>
                <a:schemeClr val="tx1"/>
              </a:solidFill>
              <a:latin typeface="Candara" panose="020E0502030303020204" pitchFamily="34" charset="0"/>
            </a:rPr>
            <a:t>por un monto de </a:t>
          </a:r>
          <a:r>
            <a:rPr lang="es-MX" sz="1600" b="1" kern="1200" dirty="0">
              <a:solidFill>
                <a:srgbClr val="FF0000"/>
              </a:solidFill>
              <a:latin typeface="Candara" panose="020E0502030303020204" pitchFamily="34" charset="0"/>
            </a:rPr>
            <a:t>S/ 268.4 millones.</a:t>
          </a:r>
        </a:p>
      </dsp:txBody>
      <dsp:txXfrm>
        <a:off x="480355" y="318705"/>
        <a:ext cx="6846950" cy="637818"/>
      </dsp:txXfrm>
    </dsp:sp>
    <dsp:sp modelId="{F1F973F5-2D3D-4321-8D71-0315D6787A7A}">
      <dsp:nvSpPr>
        <dsp:cNvPr id="0" name=""/>
        <dsp:cNvSpPr/>
      </dsp:nvSpPr>
      <dsp:spPr>
        <a:xfrm>
          <a:off x="81718" y="238977"/>
          <a:ext cx="797273" cy="797273"/>
        </a:xfrm>
        <a:prstGeom prst="ellipse">
          <a:avLst/>
        </a:prstGeom>
        <a:solidFill>
          <a:srgbClr val="55C3C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43F82-73D3-4A26-8B82-62B6D0B5A94D}">
      <dsp:nvSpPr>
        <dsp:cNvPr id="0" name=""/>
        <dsp:cNvSpPr/>
      </dsp:nvSpPr>
      <dsp:spPr>
        <a:xfrm>
          <a:off x="937397" y="1269884"/>
          <a:ext cx="6389908" cy="64830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kern="1200" dirty="0">
              <a:solidFill>
                <a:schemeClr val="tx1"/>
              </a:solidFill>
              <a:latin typeface="Candara" panose="020E0502030303020204" pitchFamily="34" charset="0"/>
            </a:rPr>
            <a:t>Conformación de </a:t>
          </a:r>
          <a:r>
            <a:rPr lang="es-MX" sz="1600" b="1" kern="1200" dirty="0">
              <a:solidFill>
                <a:srgbClr val="FF0000"/>
              </a:solidFill>
              <a:latin typeface="Candara" panose="020E0502030303020204" pitchFamily="34" charset="0"/>
            </a:rPr>
            <a:t>363 Núcleos Ejecutores </a:t>
          </a:r>
          <a:r>
            <a:rPr lang="es-MX" sz="1600" b="0" kern="1200" dirty="0">
              <a:solidFill>
                <a:schemeClr val="tx1"/>
              </a:solidFill>
              <a:latin typeface="Candara" panose="020E0502030303020204" pitchFamily="34" charset="0"/>
            </a:rPr>
            <a:t>para la implementación de actividades de limpieza y descolmatación de canales en </a:t>
          </a:r>
          <a:r>
            <a:rPr lang="es-MX" sz="1600" b="1" kern="1200" dirty="0">
              <a:solidFill>
                <a:srgbClr val="FF0000"/>
              </a:solidFill>
              <a:latin typeface="Candara" panose="020E0502030303020204" pitchFamily="34" charset="0"/>
            </a:rPr>
            <a:t>22 regiones.</a:t>
          </a:r>
          <a:endParaRPr lang="es-MX" sz="1600" b="1" kern="1200" dirty="0">
            <a:solidFill>
              <a:schemeClr val="tx1"/>
            </a:solidFill>
            <a:latin typeface="Candara" panose="020E0502030303020204" pitchFamily="34" charset="0"/>
          </a:endParaRPr>
        </a:p>
      </dsp:txBody>
      <dsp:txXfrm>
        <a:off x="937397" y="1269884"/>
        <a:ext cx="6389908" cy="648304"/>
      </dsp:txXfrm>
    </dsp:sp>
    <dsp:sp modelId="{52E4E9CF-48AE-41B9-A3F8-67AFC657E17D}">
      <dsp:nvSpPr>
        <dsp:cNvPr id="0" name=""/>
        <dsp:cNvSpPr/>
      </dsp:nvSpPr>
      <dsp:spPr>
        <a:xfrm>
          <a:off x="538761" y="1195399"/>
          <a:ext cx="797273" cy="797273"/>
        </a:xfrm>
        <a:prstGeom prst="ellipse">
          <a:avLst/>
        </a:prstGeom>
        <a:solidFill>
          <a:srgbClr val="55C3C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E6AF8-45C1-4D07-95D7-9DECB1759788}">
      <dsp:nvSpPr>
        <dsp:cNvPr id="0" name=""/>
        <dsp:cNvSpPr/>
      </dsp:nvSpPr>
      <dsp:spPr>
        <a:xfrm>
          <a:off x="1077672" y="2107170"/>
          <a:ext cx="6249633" cy="88657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b="1" kern="1200" dirty="0">
              <a:solidFill>
                <a:srgbClr val="FF0000"/>
              </a:solidFill>
              <a:latin typeface="Candara" panose="020E0502030303020204" pitchFamily="34" charset="0"/>
            </a:rPr>
            <a:t>Asistencia técnica y visitas de campo a 9 regiones</a:t>
          </a:r>
          <a:r>
            <a:rPr lang="es-MX" sz="1600" b="1" kern="1200" dirty="0">
              <a:solidFill>
                <a:schemeClr val="tx1"/>
              </a:solidFill>
              <a:latin typeface="Candara" panose="020E0502030303020204" pitchFamily="34" charset="0"/>
            </a:rPr>
            <a:t>, </a:t>
          </a:r>
          <a:r>
            <a:rPr lang="es-MX" sz="1600" b="0" kern="1200" dirty="0">
              <a:solidFill>
                <a:schemeClr val="tx1"/>
              </a:solidFill>
              <a:latin typeface="Candara" panose="020E0502030303020204" pitchFamily="34" charset="0"/>
            </a:rPr>
            <a:t>priorizando aquellas que se encuentran declaradas en Estado de Emergencia (Piura, Tumbes, Lambayeque, La Libertad).</a:t>
          </a:r>
        </a:p>
      </dsp:txBody>
      <dsp:txXfrm>
        <a:off x="1077672" y="2107170"/>
        <a:ext cx="6249633" cy="886574"/>
      </dsp:txXfrm>
    </dsp:sp>
    <dsp:sp modelId="{75F31437-0BE5-4E4B-A2C2-82F4F749AFD6}">
      <dsp:nvSpPr>
        <dsp:cNvPr id="0" name=""/>
        <dsp:cNvSpPr/>
      </dsp:nvSpPr>
      <dsp:spPr>
        <a:xfrm>
          <a:off x="679036" y="2151821"/>
          <a:ext cx="797273" cy="797273"/>
        </a:xfrm>
        <a:prstGeom prst="ellipse">
          <a:avLst/>
        </a:prstGeom>
        <a:solidFill>
          <a:srgbClr val="5B9BD5"/>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478FE0-8D77-4AD4-A807-119F0D415A85}">
      <dsp:nvSpPr>
        <dsp:cNvPr id="0" name=""/>
        <dsp:cNvSpPr/>
      </dsp:nvSpPr>
      <dsp:spPr>
        <a:xfrm>
          <a:off x="937397" y="3187970"/>
          <a:ext cx="6389908" cy="637818"/>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kern="1200" dirty="0">
              <a:solidFill>
                <a:schemeClr val="tx1"/>
              </a:solidFill>
              <a:latin typeface="Candara" panose="020E0502030303020204" pitchFamily="34" charset="0"/>
            </a:rPr>
            <a:t>Aprobación de la los </a:t>
          </a:r>
          <a:r>
            <a:rPr lang="es-MX" sz="1600" b="1" kern="1200" dirty="0">
              <a:solidFill>
                <a:srgbClr val="FF0000"/>
              </a:solidFill>
              <a:latin typeface="Candara" panose="020E0502030303020204" pitchFamily="34" charset="0"/>
            </a:rPr>
            <a:t>alcances de las IOARR para su ejecución a través de Núcleos Ejecutores</a:t>
          </a:r>
          <a:r>
            <a:rPr lang="es-MX" sz="1600" kern="1200" dirty="0">
              <a:solidFill>
                <a:schemeClr val="tx1"/>
              </a:solidFill>
              <a:latin typeface="Candara" panose="020E0502030303020204" pitchFamily="34" charset="0"/>
            </a:rPr>
            <a:t> en el marco de la Ley N° 31015 del MIDAGRI.</a:t>
          </a:r>
          <a:endParaRPr lang="es-MX" sz="1600" kern="1200" dirty="0">
            <a:latin typeface="Candara" panose="020E0502030303020204" pitchFamily="34" charset="0"/>
          </a:endParaRPr>
        </a:p>
      </dsp:txBody>
      <dsp:txXfrm>
        <a:off x="937397" y="3187970"/>
        <a:ext cx="6389908" cy="637818"/>
      </dsp:txXfrm>
    </dsp:sp>
    <dsp:sp modelId="{04D1F505-CFC6-4F47-9670-9D2BA5158893}">
      <dsp:nvSpPr>
        <dsp:cNvPr id="0" name=""/>
        <dsp:cNvSpPr/>
      </dsp:nvSpPr>
      <dsp:spPr>
        <a:xfrm>
          <a:off x="538761" y="3108243"/>
          <a:ext cx="797273" cy="797273"/>
        </a:xfrm>
        <a:prstGeom prst="ellipse">
          <a:avLst/>
        </a:prstGeom>
        <a:solidFill>
          <a:srgbClr val="5B9BD5"/>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959AC-2C18-49CB-9CC6-9F6EE5D651F0}">
      <dsp:nvSpPr>
        <dsp:cNvPr id="0" name=""/>
        <dsp:cNvSpPr/>
      </dsp:nvSpPr>
      <dsp:spPr>
        <a:xfrm>
          <a:off x="507264" y="4144404"/>
          <a:ext cx="6846950" cy="637818"/>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kern="1200" dirty="0">
              <a:solidFill>
                <a:schemeClr val="tx1"/>
              </a:solidFill>
              <a:latin typeface="Candara" panose="020E0502030303020204" pitchFamily="34" charset="0"/>
            </a:rPr>
            <a:t>Se culminó con la</a:t>
          </a:r>
          <a:r>
            <a:rPr lang="es-MX" sz="1600" b="0" i="0" u="none" strike="noStrike" kern="1200" dirty="0">
              <a:solidFill>
                <a:schemeClr val="tx1"/>
              </a:solidFill>
              <a:effectLst/>
              <a:latin typeface="Candara" panose="020E0502030303020204" pitchFamily="34" charset="0"/>
              <a:ea typeface="+mn-ea"/>
              <a:cs typeface="+mn-cs"/>
            </a:rPr>
            <a:t> fase de validación de campo para la identificación de </a:t>
          </a:r>
          <a:r>
            <a:rPr lang="es-MX" sz="1600" b="1" i="0" u="none" strike="noStrike" kern="1200" dirty="0">
              <a:solidFill>
                <a:srgbClr val="FF0000"/>
              </a:solidFill>
              <a:effectLst/>
              <a:latin typeface="Candara" panose="020E0502030303020204" pitchFamily="34" charset="0"/>
              <a:ea typeface="+mn-ea"/>
              <a:cs typeface="+mn-cs"/>
            </a:rPr>
            <a:t>95 inversiones de siembra y cosecha de agua. </a:t>
          </a:r>
          <a:r>
            <a:rPr lang="es-MX" sz="1600" b="1" kern="1200" dirty="0">
              <a:solidFill>
                <a:srgbClr val="FF0000"/>
              </a:solidFill>
              <a:latin typeface="Candara" panose="020E0502030303020204" pitchFamily="34" charset="0"/>
            </a:rPr>
            <a:t> </a:t>
          </a:r>
        </a:p>
      </dsp:txBody>
      <dsp:txXfrm>
        <a:off x="507264" y="4144404"/>
        <a:ext cx="6846950" cy="637818"/>
      </dsp:txXfrm>
    </dsp:sp>
    <dsp:sp modelId="{A105BA25-C467-4ABF-A389-7F1104D2DA84}">
      <dsp:nvSpPr>
        <dsp:cNvPr id="0" name=""/>
        <dsp:cNvSpPr/>
      </dsp:nvSpPr>
      <dsp:spPr>
        <a:xfrm>
          <a:off x="81718" y="4064664"/>
          <a:ext cx="797273" cy="797273"/>
        </a:xfrm>
        <a:prstGeom prst="ellipse">
          <a:avLst/>
        </a:prstGeom>
        <a:solidFill>
          <a:srgbClr val="55C3CF"/>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D19F2-BBA2-43F1-AC17-4EA5F83C0B76}">
      <dsp:nvSpPr>
        <dsp:cNvPr id="0" name=""/>
        <dsp:cNvSpPr/>
      </dsp:nvSpPr>
      <dsp:spPr>
        <a:xfrm>
          <a:off x="-5767483" y="-882757"/>
          <a:ext cx="6866431" cy="6866431"/>
        </a:xfrm>
        <a:prstGeom prst="blockArc">
          <a:avLst>
            <a:gd name="adj1" fmla="val 18900000"/>
            <a:gd name="adj2" fmla="val 2700000"/>
            <a:gd name="adj3" fmla="val 31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797EEB-8ED3-4C59-AF00-83B086E4E048}">
      <dsp:nvSpPr>
        <dsp:cNvPr id="0" name=""/>
        <dsp:cNvSpPr/>
      </dsp:nvSpPr>
      <dsp:spPr>
        <a:xfrm>
          <a:off x="480355" y="318705"/>
          <a:ext cx="6846950" cy="6378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None/>
          </a:pPr>
          <a:r>
            <a:rPr lang="es-MX" sz="1600" kern="1200" dirty="0">
              <a:solidFill>
                <a:schemeClr val="tx1"/>
              </a:solidFill>
              <a:latin typeface="Candara" panose="020E0502030303020204" pitchFamily="34" charset="0"/>
            </a:rPr>
            <a:t>Financiamiento de </a:t>
          </a:r>
          <a:r>
            <a:rPr lang="es-MX" sz="1600" b="1" kern="1200" dirty="0">
              <a:solidFill>
                <a:srgbClr val="FF0000"/>
              </a:solidFill>
              <a:latin typeface="Candara" panose="020E0502030303020204" pitchFamily="34" charset="0"/>
            </a:rPr>
            <a:t>193 planes de negocio </a:t>
          </a:r>
          <a:r>
            <a:rPr lang="es-MX" sz="1600" b="0" kern="1200" dirty="0">
              <a:solidFill>
                <a:schemeClr val="tx1"/>
              </a:solidFill>
              <a:latin typeface="Candara" panose="020E0502030303020204" pitchFamily="34" charset="0"/>
            </a:rPr>
            <a:t>beneficiando a </a:t>
          </a:r>
          <a:r>
            <a:rPr lang="es-MX" sz="1600" b="1" kern="1200" dirty="0">
              <a:solidFill>
                <a:srgbClr val="FF0000"/>
              </a:solidFill>
              <a:latin typeface="Candara" panose="020E0502030303020204" pitchFamily="34" charset="0"/>
            </a:rPr>
            <a:t>7,057 productores</a:t>
          </a:r>
          <a:r>
            <a:rPr lang="es-MX" sz="1600" b="0" kern="1200" dirty="0">
              <a:solidFill>
                <a:schemeClr val="tx1"/>
              </a:solidFill>
              <a:latin typeface="Candara" panose="020E0502030303020204" pitchFamily="34" charset="0"/>
            </a:rPr>
            <a:t>, con una ejecución de </a:t>
          </a:r>
          <a:r>
            <a:rPr lang="es-MX" sz="1600" b="1" kern="1200" dirty="0">
              <a:solidFill>
                <a:srgbClr val="FF0000"/>
              </a:solidFill>
              <a:latin typeface="Candara" panose="020E0502030303020204" pitchFamily="34" charset="0"/>
            </a:rPr>
            <a:t>S/ 21 millones.</a:t>
          </a:r>
        </a:p>
      </dsp:txBody>
      <dsp:txXfrm>
        <a:off x="480355" y="318705"/>
        <a:ext cx="6846950" cy="637818"/>
      </dsp:txXfrm>
    </dsp:sp>
    <dsp:sp modelId="{F1F973F5-2D3D-4321-8D71-0315D6787A7A}">
      <dsp:nvSpPr>
        <dsp:cNvPr id="0" name=""/>
        <dsp:cNvSpPr/>
      </dsp:nvSpPr>
      <dsp:spPr>
        <a:xfrm>
          <a:off x="81718" y="238977"/>
          <a:ext cx="797273" cy="797273"/>
        </a:xfrm>
        <a:prstGeom prst="ellipse">
          <a:avLst/>
        </a:prstGeom>
        <a:solidFill>
          <a:srgbClr val="50C8A7"/>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43F82-73D3-4A26-8B82-62B6D0B5A94D}">
      <dsp:nvSpPr>
        <dsp:cNvPr id="0" name=""/>
        <dsp:cNvSpPr/>
      </dsp:nvSpPr>
      <dsp:spPr>
        <a:xfrm>
          <a:off x="937397" y="1275126"/>
          <a:ext cx="6389908" cy="6378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kern="1200" dirty="0">
              <a:solidFill>
                <a:schemeClr val="tx1"/>
              </a:solidFill>
              <a:latin typeface="Candara" panose="020E0502030303020204" pitchFamily="34" charset="0"/>
            </a:rPr>
            <a:t>Aprobación de </a:t>
          </a:r>
          <a:r>
            <a:rPr lang="es-MX" sz="1600" b="1" kern="1200" dirty="0">
              <a:solidFill>
                <a:srgbClr val="FF0000"/>
              </a:solidFill>
              <a:latin typeface="Candara" panose="020E0502030303020204" pitchFamily="34" charset="0"/>
            </a:rPr>
            <a:t>2 Planes de Reconversión Productiva </a:t>
          </a:r>
          <a:r>
            <a:rPr lang="es-MX" sz="1600" kern="1200" dirty="0">
              <a:solidFill>
                <a:schemeClr val="tx1"/>
              </a:solidFill>
              <a:latin typeface="Candara" panose="020E0502030303020204" pitchFamily="34" charset="0"/>
            </a:rPr>
            <a:t>con un financiamiento de </a:t>
          </a:r>
          <a:r>
            <a:rPr lang="es-MX" sz="1600" b="1" kern="1200" dirty="0">
              <a:solidFill>
                <a:srgbClr val="FF0000"/>
              </a:solidFill>
              <a:latin typeface="Candara" panose="020E0502030303020204" pitchFamily="34" charset="0"/>
            </a:rPr>
            <a:t>S/ 2.4 millones.</a:t>
          </a:r>
        </a:p>
      </dsp:txBody>
      <dsp:txXfrm>
        <a:off x="937397" y="1275126"/>
        <a:ext cx="6389908" cy="637818"/>
      </dsp:txXfrm>
    </dsp:sp>
    <dsp:sp modelId="{52E4E9CF-48AE-41B9-A3F8-67AFC657E17D}">
      <dsp:nvSpPr>
        <dsp:cNvPr id="0" name=""/>
        <dsp:cNvSpPr/>
      </dsp:nvSpPr>
      <dsp:spPr>
        <a:xfrm>
          <a:off x="538761" y="1195399"/>
          <a:ext cx="797273" cy="797273"/>
        </a:xfrm>
        <a:prstGeom prst="ellipse">
          <a:avLst/>
        </a:prstGeom>
        <a:solidFill>
          <a:srgbClr val="4BC174"/>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E6AF8-45C1-4D07-95D7-9DECB1759788}">
      <dsp:nvSpPr>
        <dsp:cNvPr id="0" name=""/>
        <dsp:cNvSpPr/>
      </dsp:nvSpPr>
      <dsp:spPr>
        <a:xfrm>
          <a:off x="1077672" y="2107170"/>
          <a:ext cx="6249633" cy="88657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b="0" kern="1200" dirty="0">
              <a:solidFill>
                <a:schemeClr val="tx1"/>
              </a:solidFill>
              <a:latin typeface="Candara" panose="020E0502030303020204" pitchFamily="34" charset="0"/>
            </a:rPr>
            <a:t>Aprobación</a:t>
          </a:r>
          <a:r>
            <a:rPr lang="es-MX" sz="1600" b="0" kern="1200" baseline="0" dirty="0">
              <a:solidFill>
                <a:schemeClr val="tx1"/>
              </a:solidFill>
              <a:latin typeface="Candara" panose="020E0502030303020204" pitchFamily="34" charset="0"/>
            </a:rPr>
            <a:t> del Decreto Supremo que autoriza la </a:t>
          </a:r>
          <a:r>
            <a:rPr lang="es-MX" sz="1600" b="1" kern="1200" baseline="0" dirty="0">
              <a:solidFill>
                <a:srgbClr val="FF0000"/>
              </a:solidFill>
              <a:latin typeface="Candara" panose="020E0502030303020204" pitchFamily="34" charset="0"/>
            </a:rPr>
            <a:t>transferencia de S/ 49 millones al Fondo para la Inclusión Financiera del Pequeño Productor, </a:t>
          </a:r>
          <a:r>
            <a:rPr lang="es-MX" sz="1600" b="0" kern="1200" baseline="0" dirty="0">
              <a:solidFill>
                <a:schemeClr val="tx1"/>
              </a:solidFill>
              <a:latin typeface="Candara" panose="020E0502030303020204" pitchFamily="34" charset="0"/>
            </a:rPr>
            <a:t>para el otorgamiento de créditos con reducidas tasas de interés.</a:t>
          </a:r>
          <a:endParaRPr lang="es-MX" sz="1600" b="0" kern="1200" dirty="0">
            <a:solidFill>
              <a:schemeClr val="tx1"/>
            </a:solidFill>
            <a:latin typeface="Candara" panose="020E0502030303020204" pitchFamily="34" charset="0"/>
          </a:endParaRPr>
        </a:p>
      </dsp:txBody>
      <dsp:txXfrm>
        <a:off x="1077672" y="2107170"/>
        <a:ext cx="6249633" cy="886574"/>
      </dsp:txXfrm>
    </dsp:sp>
    <dsp:sp modelId="{75F31437-0BE5-4E4B-A2C2-82F4F749AFD6}">
      <dsp:nvSpPr>
        <dsp:cNvPr id="0" name=""/>
        <dsp:cNvSpPr/>
      </dsp:nvSpPr>
      <dsp:spPr>
        <a:xfrm>
          <a:off x="679036" y="2151821"/>
          <a:ext cx="797273" cy="797273"/>
        </a:xfrm>
        <a:prstGeom prst="ellipse">
          <a:avLst/>
        </a:prstGeom>
        <a:solidFill>
          <a:srgbClr val="4BC174"/>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478FE0-8D77-4AD4-A807-119F0D415A85}">
      <dsp:nvSpPr>
        <dsp:cNvPr id="0" name=""/>
        <dsp:cNvSpPr/>
      </dsp:nvSpPr>
      <dsp:spPr>
        <a:xfrm>
          <a:off x="937397" y="3187970"/>
          <a:ext cx="6389908" cy="6378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kern="1200" dirty="0">
              <a:solidFill>
                <a:schemeClr val="tx1"/>
              </a:solidFill>
              <a:latin typeface="Candara" panose="020E0502030303020204" pitchFamily="34" charset="0"/>
            </a:rPr>
            <a:t>Implementación</a:t>
          </a:r>
          <a:r>
            <a:rPr lang="es-MX" sz="1600" kern="1200" baseline="0" dirty="0">
              <a:solidFill>
                <a:schemeClr val="tx1"/>
              </a:solidFill>
              <a:latin typeface="Candara" panose="020E0502030303020204" pitchFamily="34" charset="0"/>
            </a:rPr>
            <a:t> de </a:t>
          </a:r>
          <a:r>
            <a:rPr lang="es-MX" sz="1600" b="1" kern="1200" baseline="0" dirty="0">
              <a:solidFill>
                <a:srgbClr val="FF0000"/>
              </a:solidFill>
              <a:latin typeface="Candara" panose="020E0502030303020204" pitchFamily="34" charset="0"/>
            </a:rPr>
            <a:t>24 mercados itinerantes “De la Chacra a la Olla” </a:t>
          </a:r>
          <a:r>
            <a:rPr lang="es-MX" sz="1600" b="0" kern="1200" baseline="0" dirty="0">
              <a:solidFill>
                <a:schemeClr val="tx1"/>
              </a:solidFill>
              <a:latin typeface="Candara" panose="020E0502030303020204" pitchFamily="34" charset="0"/>
            </a:rPr>
            <a:t>donde se comercializó</a:t>
          </a:r>
          <a:r>
            <a:rPr lang="es-MX" sz="1600" b="1" kern="1200" baseline="0" dirty="0">
              <a:solidFill>
                <a:srgbClr val="FF0000"/>
              </a:solidFill>
              <a:latin typeface="Candara" panose="020E0502030303020204" pitchFamily="34" charset="0"/>
            </a:rPr>
            <a:t> más de 167 mil toneladas de productos. </a:t>
          </a:r>
          <a:endParaRPr lang="es-MX" sz="1600" b="1" kern="1200" dirty="0">
            <a:solidFill>
              <a:srgbClr val="FF0000"/>
            </a:solidFill>
            <a:latin typeface="Candara" panose="020E0502030303020204" pitchFamily="34" charset="0"/>
          </a:endParaRPr>
        </a:p>
      </dsp:txBody>
      <dsp:txXfrm>
        <a:off x="937397" y="3187970"/>
        <a:ext cx="6389908" cy="637818"/>
      </dsp:txXfrm>
    </dsp:sp>
    <dsp:sp modelId="{04D1F505-CFC6-4F47-9670-9D2BA5158893}">
      <dsp:nvSpPr>
        <dsp:cNvPr id="0" name=""/>
        <dsp:cNvSpPr/>
      </dsp:nvSpPr>
      <dsp:spPr>
        <a:xfrm>
          <a:off x="538761" y="3108243"/>
          <a:ext cx="797273" cy="797273"/>
        </a:xfrm>
        <a:prstGeom prst="ellipse">
          <a:avLst/>
        </a:prstGeom>
        <a:solidFill>
          <a:srgbClr val="548235"/>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208DD-F64A-427A-A17D-FC426863A073}">
      <dsp:nvSpPr>
        <dsp:cNvPr id="0" name=""/>
        <dsp:cNvSpPr/>
      </dsp:nvSpPr>
      <dsp:spPr>
        <a:xfrm>
          <a:off x="487065" y="4090962"/>
          <a:ext cx="6846950" cy="75221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68" tIns="40640" rIns="40640" bIns="4064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s-MX" sz="1600" b="0" kern="1200" dirty="0">
              <a:solidFill>
                <a:schemeClr val="tx1"/>
              </a:solidFill>
              <a:latin typeface="Candara" panose="020E0502030303020204" pitchFamily="34" charset="0"/>
            </a:rPr>
            <a:t>Aprobación de la </a:t>
          </a:r>
          <a:r>
            <a:rPr lang="es-MX" sz="1600" b="1" kern="1200" dirty="0">
              <a:solidFill>
                <a:srgbClr val="FF0000"/>
              </a:solidFill>
              <a:latin typeface="Candara" panose="020E0502030303020204" pitchFamily="34" charset="0"/>
            </a:rPr>
            <a:t>Ley </a:t>
          </a:r>
          <a:r>
            <a:rPr lang="es-MX" sz="1600" b="1" kern="1200" dirty="0" err="1">
              <a:solidFill>
                <a:srgbClr val="FF0000"/>
              </a:solidFill>
              <a:latin typeface="Candara" panose="020E0502030303020204" pitchFamily="34" charset="0"/>
            </a:rPr>
            <a:t>N°</a:t>
          </a:r>
          <a:r>
            <a:rPr lang="es-MX" sz="1600" b="1" kern="1200" dirty="0">
              <a:solidFill>
                <a:srgbClr val="FF0000"/>
              </a:solidFill>
              <a:latin typeface="Candara" panose="020E0502030303020204" pitchFamily="34" charset="0"/>
            </a:rPr>
            <a:t> 31728 – Ley de Créditos Suplementarios </a:t>
          </a:r>
          <a:r>
            <a:rPr lang="es-MX" sz="1600" b="0" kern="1200" dirty="0">
              <a:solidFill>
                <a:schemeClr val="tx1"/>
              </a:solidFill>
              <a:latin typeface="Candara" panose="020E0502030303020204" pitchFamily="34" charset="0"/>
            </a:rPr>
            <a:t>donde se asigna recursos para el </a:t>
          </a:r>
          <a:r>
            <a:rPr lang="es-MX" sz="1600" b="1" kern="1200" dirty="0">
              <a:solidFill>
                <a:srgbClr val="FF0000"/>
              </a:solidFill>
              <a:latin typeface="Candara" panose="020E0502030303020204" pitchFamily="34" charset="0"/>
            </a:rPr>
            <a:t>financiamiento de Planes de emprendimiento de la mujer rural e indígena.   </a:t>
          </a:r>
        </a:p>
      </dsp:txBody>
      <dsp:txXfrm>
        <a:off x="487065" y="4090962"/>
        <a:ext cx="6846950" cy="752217"/>
      </dsp:txXfrm>
    </dsp:sp>
    <dsp:sp modelId="{3205F423-D24B-4C4A-A9CB-80EF1A5562A4}">
      <dsp:nvSpPr>
        <dsp:cNvPr id="0" name=""/>
        <dsp:cNvSpPr/>
      </dsp:nvSpPr>
      <dsp:spPr>
        <a:xfrm>
          <a:off x="81718" y="4064664"/>
          <a:ext cx="797273" cy="797273"/>
        </a:xfrm>
        <a:prstGeom prst="ellipse">
          <a:avLst/>
        </a:prstGeom>
        <a:solidFill>
          <a:srgbClr val="20AFE6"/>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9966-4B0C-462E-B6ED-58A96B41F065}">
      <dsp:nvSpPr>
        <dsp:cNvPr id="0" name=""/>
        <dsp:cNvSpPr/>
      </dsp:nvSpPr>
      <dsp:spPr>
        <a:xfrm>
          <a:off x="0" y="148887"/>
          <a:ext cx="7512921" cy="1937250"/>
        </a:xfrm>
        <a:prstGeom prst="rect">
          <a:avLst/>
        </a:prstGeom>
        <a:solidFill>
          <a:schemeClr val="lt1">
            <a:alpha val="90000"/>
            <a:hueOff val="0"/>
            <a:satOff val="0"/>
            <a:lumOff val="0"/>
            <a:alphaOff val="0"/>
          </a:schemeClr>
        </a:solidFill>
        <a:ln w="6350" cap="flat" cmpd="sng" algn="ctr">
          <a:solidFill>
            <a:srgbClr val="4BC174"/>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3086" tIns="312420" rIns="583086" bIns="56896" numCol="1" spcCol="1270" anchor="t" anchorCtr="0">
          <a:noAutofit/>
        </a:bodyPr>
        <a:lstStyle/>
        <a:p>
          <a:pPr marL="57150" lvl="1" indent="-57150" algn="l" defTabSz="355600">
            <a:lnSpc>
              <a:spcPct val="90000"/>
            </a:lnSpc>
            <a:spcBef>
              <a:spcPct val="0"/>
            </a:spcBef>
            <a:spcAft>
              <a:spcPct val="15000"/>
            </a:spcAft>
            <a:buChar char="•"/>
          </a:pPr>
          <a:endParaRPr lang="es-PE" sz="800" b="1" kern="1200" dirty="0">
            <a:latin typeface="Candara" panose="020E0502030303020204" pitchFamily="34" charset="0"/>
          </a:endParaRPr>
        </a:p>
        <a:p>
          <a:pPr marL="171450" lvl="1" indent="-171450" algn="just" defTabSz="711200">
            <a:lnSpc>
              <a:spcPct val="90000"/>
            </a:lnSpc>
            <a:spcBef>
              <a:spcPct val="0"/>
            </a:spcBef>
            <a:spcAft>
              <a:spcPct val="15000"/>
            </a:spcAft>
            <a:buChar char="•"/>
          </a:pPr>
          <a:r>
            <a:rPr lang="es-PE" sz="1600" b="1" kern="1200" dirty="0">
              <a:solidFill>
                <a:srgbClr val="FF0000"/>
              </a:solidFill>
              <a:latin typeface="Candara" panose="020E0502030303020204" pitchFamily="34" charset="0"/>
            </a:rPr>
            <a:t>S/. 21,5 millones </a:t>
          </a:r>
          <a:r>
            <a:rPr lang="es-PE" sz="1600" b="0" kern="1200" dirty="0">
              <a:solidFill>
                <a:schemeClr val="tx1"/>
              </a:solidFill>
              <a:latin typeface="Candara" panose="020E0502030303020204" pitchFamily="34" charset="0"/>
            </a:rPr>
            <a:t>p</a:t>
          </a:r>
          <a:r>
            <a:rPr lang="es-MX" sz="1600" b="0" kern="1200" dirty="0">
              <a:solidFill>
                <a:schemeClr val="tx1"/>
              </a:solidFill>
              <a:latin typeface="Candara" panose="020E0502030303020204" pitchFamily="34" charset="0"/>
            </a:rPr>
            <a:t>ara </a:t>
          </a:r>
          <a:r>
            <a:rPr lang="es-MX" sz="1600" kern="1200" dirty="0">
              <a:solidFill>
                <a:schemeClr val="tx1"/>
              </a:solidFill>
              <a:latin typeface="Candara" panose="020E0502030303020204" pitchFamily="34" charset="0"/>
            </a:rPr>
            <a:t>la atención de </a:t>
          </a:r>
          <a:r>
            <a:rPr lang="es-MX" sz="1600" b="1" kern="1200" dirty="0">
              <a:solidFill>
                <a:srgbClr val="FF0000"/>
              </a:solidFill>
              <a:latin typeface="Candara" panose="020E0502030303020204" pitchFamily="34" charset="0"/>
            </a:rPr>
            <a:t>25 intervenciones </a:t>
          </a:r>
          <a:r>
            <a:rPr lang="es-MX" sz="1600" kern="1200" dirty="0">
              <a:solidFill>
                <a:schemeClr val="tx1"/>
              </a:solidFill>
              <a:latin typeface="Candara" panose="020E0502030303020204" pitchFamily="34" charset="0"/>
            </a:rPr>
            <a:t>en </a:t>
          </a:r>
          <a:r>
            <a:rPr lang="es-MX" sz="1600" b="1" kern="1200" dirty="0">
              <a:solidFill>
                <a:schemeClr val="tx1"/>
              </a:solidFill>
              <a:latin typeface="Candara" panose="020E0502030303020204" pitchFamily="34" charset="0"/>
            </a:rPr>
            <a:t>06 </a:t>
          </a:r>
          <a:r>
            <a:rPr lang="es-MX" sz="1600" kern="1200" dirty="0">
              <a:solidFill>
                <a:schemeClr val="tx1"/>
              </a:solidFill>
              <a:latin typeface="Candara" panose="020E0502030303020204" pitchFamily="34" charset="0"/>
            </a:rPr>
            <a:t>departamentos (Cajamarca, La Libertad, Lambayeque, Lima, Piura y Tumbes).</a:t>
          </a:r>
          <a:endParaRPr lang="es-PE" sz="1600" b="1" kern="1200" dirty="0">
            <a:solidFill>
              <a:schemeClr val="tx1"/>
            </a:solidFill>
            <a:latin typeface="Candara" panose="020E0502030303020204" pitchFamily="34" charset="0"/>
          </a:endParaRPr>
        </a:p>
        <a:p>
          <a:pPr marL="171450" lvl="1" indent="-171450" algn="just" defTabSz="711200">
            <a:lnSpc>
              <a:spcPct val="90000"/>
            </a:lnSpc>
            <a:spcBef>
              <a:spcPct val="0"/>
            </a:spcBef>
            <a:spcAft>
              <a:spcPct val="15000"/>
            </a:spcAft>
            <a:buChar char="•"/>
          </a:pPr>
          <a:r>
            <a:rPr lang="es-MX" sz="1600" b="1" kern="1200" dirty="0">
              <a:solidFill>
                <a:srgbClr val="FF0000"/>
              </a:solidFill>
              <a:latin typeface="Candara" panose="020E0502030303020204" pitchFamily="34" charset="0"/>
            </a:rPr>
            <a:t>98.57 Km. </a:t>
          </a:r>
          <a:r>
            <a:rPr lang="es-MX" sz="1600" b="0" kern="1200" dirty="0">
              <a:solidFill>
                <a:schemeClr val="tx1"/>
              </a:solidFill>
              <a:latin typeface="Candara" panose="020E0502030303020204" pitchFamily="34" charset="0"/>
            </a:rPr>
            <a:t>de canales descolmatados que impacta en</a:t>
          </a:r>
          <a:r>
            <a:rPr lang="es-MX" sz="1600" kern="1200" dirty="0">
              <a:solidFill>
                <a:schemeClr val="tx1"/>
              </a:solidFill>
              <a:latin typeface="Candara" panose="020E0502030303020204" pitchFamily="34" charset="0"/>
            </a:rPr>
            <a:t> </a:t>
          </a:r>
          <a:r>
            <a:rPr lang="es-MX" sz="1600" b="1" kern="1200" dirty="0">
              <a:solidFill>
                <a:srgbClr val="FF0000"/>
              </a:solidFill>
              <a:latin typeface="Candara" panose="020E0502030303020204" pitchFamily="34" charset="0"/>
            </a:rPr>
            <a:t>23,631.6 Has de producción agrícola.</a:t>
          </a:r>
          <a:endParaRPr lang="es-PE" sz="1600" b="1" kern="1200" dirty="0">
            <a:solidFill>
              <a:srgbClr val="FF0000"/>
            </a:solidFill>
            <a:latin typeface="Candara" panose="020E0502030303020204" pitchFamily="34" charset="0"/>
          </a:endParaRPr>
        </a:p>
        <a:p>
          <a:pPr marL="171450" lvl="1" indent="-171450" algn="just" defTabSz="711200">
            <a:lnSpc>
              <a:spcPct val="90000"/>
            </a:lnSpc>
            <a:spcBef>
              <a:spcPct val="0"/>
            </a:spcBef>
            <a:spcAft>
              <a:spcPct val="15000"/>
            </a:spcAft>
            <a:buChar char="•"/>
          </a:pPr>
          <a:r>
            <a:rPr lang="es-MX" sz="1600" b="1" kern="1200" dirty="0">
              <a:solidFill>
                <a:schemeClr val="tx1"/>
              </a:solidFill>
              <a:latin typeface="Candara" panose="020E0502030303020204" pitchFamily="34" charset="0"/>
            </a:rPr>
            <a:t>17,040 </a:t>
          </a:r>
          <a:r>
            <a:rPr lang="es-MX" sz="1600" kern="1200" dirty="0">
              <a:solidFill>
                <a:schemeClr val="tx1"/>
              </a:solidFill>
              <a:latin typeface="Candara" panose="020E0502030303020204" pitchFamily="34" charset="0"/>
            </a:rPr>
            <a:t>familias y </a:t>
          </a:r>
          <a:r>
            <a:rPr lang="es-MX" sz="1600" b="1" kern="1200" dirty="0">
              <a:solidFill>
                <a:schemeClr val="tx1"/>
              </a:solidFill>
              <a:latin typeface="Candara" panose="020E0502030303020204" pitchFamily="34" charset="0"/>
            </a:rPr>
            <a:t>5,150</a:t>
          </a:r>
          <a:r>
            <a:rPr lang="es-MX" sz="1600" kern="1200" dirty="0">
              <a:solidFill>
                <a:schemeClr val="tx1"/>
              </a:solidFill>
              <a:latin typeface="Candara" panose="020E0502030303020204" pitchFamily="34" charset="0"/>
            </a:rPr>
            <a:t> agricultores beneficiados.</a:t>
          </a:r>
          <a:endParaRPr lang="es-PE" sz="1600" b="1" kern="1200" dirty="0">
            <a:solidFill>
              <a:schemeClr val="tx1"/>
            </a:solidFill>
            <a:latin typeface="Candara" panose="020E0502030303020204" pitchFamily="34" charset="0"/>
          </a:endParaRPr>
        </a:p>
      </dsp:txBody>
      <dsp:txXfrm>
        <a:off x="0" y="148887"/>
        <a:ext cx="7512921" cy="1937250"/>
      </dsp:txXfrm>
    </dsp:sp>
    <dsp:sp modelId="{F46F89EA-B704-49B9-977F-90AD5A0D5FE2}">
      <dsp:nvSpPr>
        <dsp:cNvPr id="0" name=""/>
        <dsp:cNvSpPr/>
      </dsp:nvSpPr>
      <dsp:spPr>
        <a:xfrm>
          <a:off x="375646" y="34029"/>
          <a:ext cx="5790944" cy="336257"/>
        </a:xfrm>
        <a:prstGeom prst="roundRect">
          <a:avLst/>
        </a:prstGeom>
        <a:solidFill>
          <a:srgbClr val="4BC17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779" tIns="0" rIns="198779" bIns="0" numCol="1" spcCol="1270" anchor="ctr" anchorCtr="0">
          <a:noAutofit/>
        </a:bodyPr>
        <a:lstStyle/>
        <a:p>
          <a:pPr marL="0" lvl="0" indent="0" algn="l" defTabSz="711200">
            <a:lnSpc>
              <a:spcPct val="90000"/>
            </a:lnSpc>
            <a:spcBef>
              <a:spcPct val="0"/>
            </a:spcBef>
            <a:spcAft>
              <a:spcPct val="35000"/>
            </a:spcAft>
            <a:buNone/>
          </a:pPr>
          <a:r>
            <a:rPr lang="es-PE" sz="1600" b="1" kern="1200" dirty="0">
              <a:latin typeface="Candara" panose="020E0502030303020204" pitchFamily="34" charset="0"/>
            </a:rPr>
            <a:t>Limpieza y descolmatación de canales.</a:t>
          </a:r>
        </a:p>
      </dsp:txBody>
      <dsp:txXfrm>
        <a:off x="392061" y="50444"/>
        <a:ext cx="5758114" cy="303427"/>
      </dsp:txXfrm>
    </dsp:sp>
    <dsp:sp modelId="{04A65CBE-B890-4872-A3BD-6F38570BF1B0}">
      <dsp:nvSpPr>
        <dsp:cNvPr id="0" name=""/>
        <dsp:cNvSpPr/>
      </dsp:nvSpPr>
      <dsp:spPr>
        <a:xfrm>
          <a:off x="0" y="2281994"/>
          <a:ext cx="7512921" cy="1181250"/>
        </a:xfrm>
        <a:prstGeom prst="rect">
          <a:avLst/>
        </a:prstGeom>
        <a:solidFill>
          <a:schemeClr val="lt1">
            <a:alpha val="90000"/>
            <a:hueOff val="0"/>
            <a:satOff val="0"/>
            <a:lumOff val="0"/>
            <a:alphaOff val="0"/>
          </a:schemeClr>
        </a:solidFill>
        <a:ln w="6350" cap="flat" cmpd="sng" algn="ctr">
          <a:solidFill>
            <a:srgbClr val="4BC174"/>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3086" tIns="312420" rIns="583086" bIns="56896" numCol="1" spcCol="1270" anchor="t" anchorCtr="0">
          <a:noAutofit/>
        </a:bodyPr>
        <a:lstStyle/>
        <a:p>
          <a:pPr marL="57150" lvl="1" indent="-57150" algn="just" defTabSz="355600">
            <a:lnSpc>
              <a:spcPct val="90000"/>
            </a:lnSpc>
            <a:spcBef>
              <a:spcPct val="0"/>
            </a:spcBef>
            <a:spcAft>
              <a:spcPct val="15000"/>
            </a:spcAft>
            <a:buChar char="•"/>
          </a:pPr>
          <a:endParaRPr lang="es-PE" sz="800" kern="1200" dirty="0">
            <a:latin typeface="Candara" panose="020E0502030303020204" pitchFamily="34" charset="0"/>
          </a:endParaRPr>
        </a:p>
        <a:p>
          <a:pPr marL="171450" lvl="1" indent="-171450" algn="just" defTabSz="711200">
            <a:lnSpc>
              <a:spcPct val="90000"/>
            </a:lnSpc>
            <a:spcBef>
              <a:spcPct val="0"/>
            </a:spcBef>
            <a:spcAft>
              <a:spcPct val="15000"/>
            </a:spcAft>
            <a:buChar char="•"/>
          </a:pPr>
          <a:r>
            <a:rPr lang="es-PE" sz="1600" b="1" kern="1200" dirty="0">
              <a:solidFill>
                <a:srgbClr val="FF0000"/>
              </a:solidFill>
              <a:latin typeface="Candara" panose="020E0502030303020204" pitchFamily="34" charset="0"/>
            </a:rPr>
            <a:t>S/. 229 mil </a:t>
          </a:r>
          <a:r>
            <a:rPr lang="es-PE" sz="1600" b="0" kern="1200" dirty="0">
              <a:solidFill>
                <a:schemeClr val="tx1"/>
              </a:solidFill>
              <a:latin typeface="Candara" panose="020E0502030303020204" pitchFamily="34" charset="0"/>
            </a:rPr>
            <a:t>p</a:t>
          </a:r>
          <a:r>
            <a:rPr lang="es-MX" sz="1600" b="0" kern="1200" dirty="0">
              <a:solidFill>
                <a:schemeClr val="tx1"/>
              </a:solidFill>
              <a:latin typeface="Candara" panose="020E0502030303020204" pitchFamily="34" charset="0"/>
            </a:rPr>
            <a:t>ara </a:t>
          </a:r>
          <a:r>
            <a:rPr lang="es-MX" sz="1600" b="0" kern="1200" dirty="0">
              <a:latin typeface="Candara" panose="020E0502030303020204" pitchFamily="34" charset="0"/>
            </a:rPr>
            <a:t>la entrega de </a:t>
          </a:r>
          <a:r>
            <a:rPr lang="es-MX" sz="1600" b="1" kern="1200" dirty="0">
              <a:solidFill>
                <a:srgbClr val="FF0000"/>
              </a:solidFill>
              <a:latin typeface="Candara" panose="020E0502030303020204" pitchFamily="34" charset="0"/>
            </a:rPr>
            <a:t>51 Motobombas </a:t>
          </a:r>
          <a:r>
            <a:rPr lang="es-MX" sz="1600" b="0" kern="1200" dirty="0">
              <a:latin typeface="Candara" panose="020E0502030303020204" pitchFamily="34" charset="0"/>
            </a:rPr>
            <a:t>distribuidas en </a:t>
          </a:r>
          <a:r>
            <a:rPr lang="es-MX" sz="1600" b="1" kern="1200" dirty="0">
              <a:latin typeface="Candara" panose="020E0502030303020204" pitchFamily="34" charset="0"/>
            </a:rPr>
            <a:t>6</a:t>
          </a:r>
          <a:r>
            <a:rPr lang="es-MX" sz="1600" b="0" kern="1200" dirty="0">
              <a:latin typeface="Candara" panose="020E0502030303020204" pitchFamily="34" charset="0"/>
            </a:rPr>
            <a:t> departamentos (Huánuco, La Libertad, Lambayeque, Lima, Piura y Tumbes).</a:t>
          </a:r>
          <a:endParaRPr lang="es-PE" sz="1600" kern="1200" dirty="0">
            <a:solidFill>
              <a:srgbClr val="FF0000"/>
            </a:solidFill>
            <a:latin typeface="Candara" panose="020E0502030303020204" pitchFamily="34" charset="0"/>
          </a:endParaRPr>
        </a:p>
      </dsp:txBody>
      <dsp:txXfrm>
        <a:off x="0" y="2281994"/>
        <a:ext cx="7512921" cy="1181250"/>
      </dsp:txXfrm>
    </dsp:sp>
    <dsp:sp modelId="{B17D4CD0-CD91-46D1-85F5-E4EC6B2F0C0F}">
      <dsp:nvSpPr>
        <dsp:cNvPr id="0" name=""/>
        <dsp:cNvSpPr/>
      </dsp:nvSpPr>
      <dsp:spPr>
        <a:xfrm>
          <a:off x="375646" y="2167137"/>
          <a:ext cx="5790944" cy="336257"/>
        </a:xfrm>
        <a:prstGeom prst="roundRect">
          <a:avLst/>
        </a:prstGeom>
        <a:solidFill>
          <a:srgbClr val="4BC17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779" tIns="0" rIns="198779" bIns="0" numCol="1" spcCol="1270" anchor="ctr" anchorCtr="0">
          <a:noAutofit/>
        </a:bodyPr>
        <a:lstStyle/>
        <a:p>
          <a:pPr marL="0" lvl="0" indent="0" algn="just" defTabSz="711200">
            <a:lnSpc>
              <a:spcPct val="90000"/>
            </a:lnSpc>
            <a:spcBef>
              <a:spcPct val="0"/>
            </a:spcBef>
            <a:spcAft>
              <a:spcPct val="35000"/>
            </a:spcAft>
            <a:buNone/>
          </a:pPr>
          <a:r>
            <a:rPr lang="es-PE" sz="1600" b="1" kern="1200" dirty="0">
              <a:latin typeface="Candara" panose="020E0502030303020204" pitchFamily="34" charset="0"/>
            </a:rPr>
            <a:t>Adquisición y Entrega de Equipos Agrícolas - Motobomba</a:t>
          </a:r>
        </a:p>
      </dsp:txBody>
      <dsp:txXfrm>
        <a:off x="392061" y="2183552"/>
        <a:ext cx="5758114" cy="303427"/>
      </dsp:txXfrm>
    </dsp:sp>
    <dsp:sp modelId="{F3D5FF4E-46DD-4170-BA13-1872A2B674A1}">
      <dsp:nvSpPr>
        <dsp:cNvPr id="0" name=""/>
        <dsp:cNvSpPr/>
      </dsp:nvSpPr>
      <dsp:spPr>
        <a:xfrm>
          <a:off x="0" y="3659102"/>
          <a:ext cx="7512921" cy="1228500"/>
        </a:xfrm>
        <a:prstGeom prst="rect">
          <a:avLst/>
        </a:prstGeom>
        <a:solidFill>
          <a:schemeClr val="lt1">
            <a:alpha val="90000"/>
            <a:hueOff val="0"/>
            <a:satOff val="0"/>
            <a:lumOff val="0"/>
            <a:alphaOff val="0"/>
          </a:schemeClr>
        </a:solidFill>
        <a:ln w="6350" cap="flat" cmpd="sng" algn="ctr">
          <a:solidFill>
            <a:srgbClr val="4BC174"/>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3086" tIns="312420" rIns="583086" bIns="71120" numCol="1" spcCol="1270" anchor="t" anchorCtr="0">
          <a:noAutofit/>
        </a:bodyPr>
        <a:lstStyle/>
        <a:p>
          <a:pPr marL="57150" lvl="1" indent="-57150" algn="just" defTabSz="444500">
            <a:lnSpc>
              <a:spcPct val="90000"/>
            </a:lnSpc>
            <a:spcBef>
              <a:spcPct val="0"/>
            </a:spcBef>
            <a:spcAft>
              <a:spcPct val="15000"/>
            </a:spcAft>
            <a:buChar char="•"/>
          </a:pPr>
          <a:endParaRPr lang="es-PE" sz="1000" kern="1200" dirty="0">
            <a:latin typeface="Candara" panose="020E0502030303020204" pitchFamily="34" charset="0"/>
          </a:endParaRPr>
        </a:p>
        <a:p>
          <a:pPr marL="171450" lvl="1" indent="-171450" algn="just" defTabSz="711200">
            <a:lnSpc>
              <a:spcPct val="90000"/>
            </a:lnSpc>
            <a:spcBef>
              <a:spcPct val="0"/>
            </a:spcBef>
            <a:spcAft>
              <a:spcPct val="15000"/>
            </a:spcAft>
            <a:buChar char="•"/>
          </a:pPr>
          <a:r>
            <a:rPr lang="es-PE" sz="1600" b="1" kern="1200" dirty="0">
              <a:solidFill>
                <a:srgbClr val="FF0000"/>
              </a:solidFill>
              <a:latin typeface="Candara" panose="020E0502030303020204" pitchFamily="34" charset="0"/>
            </a:rPr>
            <a:t>S/. 2,1 millones </a:t>
          </a:r>
          <a:r>
            <a:rPr lang="es-PE" sz="1600" b="0" kern="1200" dirty="0">
              <a:solidFill>
                <a:schemeClr val="tx1"/>
              </a:solidFill>
              <a:latin typeface="Candara" panose="020E0502030303020204" pitchFamily="34" charset="0"/>
            </a:rPr>
            <a:t>p</a:t>
          </a:r>
          <a:r>
            <a:rPr lang="es-MX" sz="1600" b="0" kern="1200" dirty="0">
              <a:latin typeface="Candara" panose="020E0502030303020204" pitchFamily="34" charset="0"/>
            </a:rPr>
            <a:t>ara la entrega de </a:t>
          </a:r>
          <a:r>
            <a:rPr lang="es-MX" sz="1600" b="1" kern="1200" dirty="0">
              <a:solidFill>
                <a:srgbClr val="FF0000"/>
              </a:solidFill>
              <a:latin typeface="Candara" panose="020E0502030303020204" pitchFamily="34" charset="0"/>
            </a:rPr>
            <a:t>1,085 Kits de herramientas </a:t>
          </a:r>
          <a:r>
            <a:rPr lang="es-MX" sz="1600" b="0" kern="1200" dirty="0">
              <a:latin typeface="Candara" panose="020E0502030303020204" pitchFamily="34" charset="0"/>
            </a:rPr>
            <a:t>distribuidos en </a:t>
          </a:r>
          <a:r>
            <a:rPr lang="es-MX" sz="1600" b="1" kern="1200" dirty="0">
              <a:latin typeface="Candara" panose="020E0502030303020204" pitchFamily="34" charset="0"/>
            </a:rPr>
            <a:t>7</a:t>
          </a:r>
          <a:r>
            <a:rPr lang="es-MX" sz="1600" b="0" kern="1200" dirty="0">
              <a:latin typeface="Candara" panose="020E0502030303020204" pitchFamily="34" charset="0"/>
            </a:rPr>
            <a:t> departamentos (Cajamarca, Huánuco, La Libertad, Lambayeque, Lima, Piura, Tumbes).</a:t>
          </a:r>
          <a:endParaRPr lang="es-PE" sz="1600" kern="1200" dirty="0">
            <a:latin typeface="Candara" panose="020E0502030303020204" pitchFamily="34" charset="0"/>
          </a:endParaRPr>
        </a:p>
      </dsp:txBody>
      <dsp:txXfrm>
        <a:off x="0" y="3659102"/>
        <a:ext cx="7512921" cy="1228500"/>
      </dsp:txXfrm>
    </dsp:sp>
    <dsp:sp modelId="{D1F57D9E-C3DA-4F8D-AD04-0FA00A80ECCD}">
      <dsp:nvSpPr>
        <dsp:cNvPr id="0" name=""/>
        <dsp:cNvSpPr/>
      </dsp:nvSpPr>
      <dsp:spPr>
        <a:xfrm>
          <a:off x="367569" y="3585620"/>
          <a:ext cx="5790944" cy="336257"/>
        </a:xfrm>
        <a:prstGeom prst="roundRect">
          <a:avLst/>
        </a:prstGeom>
        <a:solidFill>
          <a:srgbClr val="4BC17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779" tIns="0" rIns="198779" bIns="0" numCol="1" spcCol="1270" anchor="ctr" anchorCtr="0">
          <a:noAutofit/>
        </a:bodyPr>
        <a:lstStyle/>
        <a:p>
          <a:pPr marL="0" lvl="0" indent="0" algn="l" defTabSz="711200">
            <a:lnSpc>
              <a:spcPct val="90000"/>
            </a:lnSpc>
            <a:spcBef>
              <a:spcPct val="0"/>
            </a:spcBef>
            <a:spcAft>
              <a:spcPct val="35000"/>
            </a:spcAft>
            <a:buNone/>
          </a:pPr>
          <a:r>
            <a:rPr lang="es-MX" sz="1600" b="1" kern="1200" dirty="0">
              <a:latin typeface="Candara" panose="020E0502030303020204" pitchFamily="34" charset="0"/>
            </a:rPr>
            <a:t>Adquisición y entrega de Herramientas (Kits)</a:t>
          </a:r>
          <a:endParaRPr lang="es-PE" sz="1600" b="1" kern="1200" dirty="0">
            <a:latin typeface="Candara" panose="020E0502030303020204" pitchFamily="34" charset="0"/>
          </a:endParaRPr>
        </a:p>
      </dsp:txBody>
      <dsp:txXfrm>
        <a:off x="383984" y="3602035"/>
        <a:ext cx="5758114" cy="303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3BD79-8241-425C-844B-02F02D75B37F}">
      <dsp:nvSpPr>
        <dsp:cNvPr id="0" name=""/>
        <dsp:cNvSpPr/>
      </dsp:nvSpPr>
      <dsp:spPr>
        <a:xfrm>
          <a:off x="0" y="0"/>
          <a:ext cx="4533937" cy="40944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PE" sz="1600" b="1" kern="1200">
              <a:latin typeface="Century Gothic" panose="020B0502020202020204" pitchFamily="34" charset="0"/>
            </a:rPr>
            <a:t>Junio 2022</a:t>
          </a:r>
          <a:endParaRPr lang="es-PE" sz="1600" b="1" kern="1200" dirty="0">
            <a:latin typeface="Century Gothic" panose="020B0502020202020204" pitchFamily="34" charset="0"/>
          </a:endParaRPr>
        </a:p>
      </dsp:txBody>
      <dsp:txXfrm>
        <a:off x="204724" y="0"/>
        <a:ext cx="4124490" cy="409447"/>
      </dsp:txXfrm>
    </dsp:sp>
    <dsp:sp modelId="{7BC7F60C-3D45-44B0-A507-C2BFE204C466}">
      <dsp:nvSpPr>
        <dsp:cNvPr id="0" name=""/>
        <dsp:cNvSpPr/>
      </dsp:nvSpPr>
      <dsp:spPr>
        <a:xfrm>
          <a:off x="4095713" y="0"/>
          <a:ext cx="4533937" cy="409447"/>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PE" sz="1600" b="1" kern="1200">
              <a:latin typeface="Century Gothic" panose="020B0502020202020204" pitchFamily="34" charset="0"/>
            </a:rPr>
            <a:t>Febrero 2023</a:t>
          </a:r>
          <a:endParaRPr lang="es-PE" sz="1600" b="1" kern="1200" dirty="0">
            <a:latin typeface="Century Gothic" panose="020B0502020202020204" pitchFamily="34" charset="0"/>
          </a:endParaRPr>
        </a:p>
      </dsp:txBody>
      <dsp:txXfrm>
        <a:off x="4300437" y="0"/>
        <a:ext cx="4124490" cy="40944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E3D7494-B199-871D-9318-400895F8055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5C5921B5-90F1-2B20-A90A-3675B2810C3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A2D559-239F-4D67-B490-1E1BAF46B433}" type="datetimeFigureOut">
              <a:rPr lang="es-PE" smtClean="0"/>
              <a:t>25/04/2023</a:t>
            </a:fld>
            <a:endParaRPr lang="es-PE"/>
          </a:p>
        </p:txBody>
      </p:sp>
      <p:sp>
        <p:nvSpPr>
          <p:cNvPr id="4" name="Marcador de pie de página 3">
            <a:extLst>
              <a:ext uri="{FF2B5EF4-FFF2-40B4-BE49-F238E27FC236}">
                <a16:creationId xmlns:a16="http://schemas.microsoft.com/office/drawing/2014/main" id="{EBC7C93F-D400-564F-4422-06F3658749F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9AAA996A-C4D9-9F1C-DAF2-FD7E5B70F74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61879D2-FA8A-4ECC-8685-4B498690EEF4}" type="slidenum">
              <a:rPr lang="es-PE" smtClean="0"/>
              <a:t>‹Nº›</a:t>
            </a:fld>
            <a:endParaRPr lang="es-PE"/>
          </a:p>
        </p:txBody>
      </p:sp>
    </p:spTree>
    <p:extLst>
      <p:ext uri="{BB962C8B-B14F-4D97-AF65-F5344CB8AC3E}">
        <p14:creationId xmlns:p14="http://schemas.microsoft.com/office/powerpoint/2010/main" val="69189830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24215F-6D25-43E4-8687-CAFC93711BD7}" type="datetimeFigureOut">
              <a:rPr lang="es-PE" smtClean="0"/>
              <a:t>25/04/2023</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9BFB4E-0C06-4E84-8E8B-F425CA06EAC9}" type="slidenum">
              <a:rPr lang="es-PE" smtClean="0"/>
              <a:t>‹Nº›</a:t>
            </a:fld>
            <a:endParaRPr lang="es-PE"/>
          </a:p>
        </p:txBody>
      </p:sp>
    </p:spTree>
    <p:extLst>
      <p:ext uri="{BB962C8B-B14F-4D97-AF65-F5344CB8AC3E}">
        <p14:creationId xmlns:p14="http://schemas.microsoft.com/office/powerpoint/2010/main" val="25027021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dirty="0"/>
              <a:t>Monto contractual</a:t>
            </a:r>
          </a:p>
        </p:txBody>
      </p:sp>
      <p:sp>
        <p:nvSpPr>
          <p:cNvPr id="9220"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A4022B7-A8C8-4C66-B9ED-9456E2A9533A}"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662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a:t>Monto contractual</a:t>
            </a:r>
          </a:p>
        </p:txBody>
      </p:sp>
      <p:sp>
        <p:nvSpPr>
          <p:cNvPr id="614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6136F20-71A8-4491-A053-CEC35804B4EB}"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0932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6F03D296-8529-4669-A069-D1254BAC63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B6B8659A-0847-4F76-A40F-E53F8A0F56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a:t>Monto contractual</a:t>
            </a:r>
          </a:p>
        </p:txBody>
      </p:sp>
      <p:sp>
        <p:nvSpPr>
          <p:cNvPr id="6148" name="Marcador de número de diapositiva 3">
            <a:extLst>
              <a:ext uri="{FF2B5EF4-FFF2-40B4-BE49-F238E27FC236}">
                <a16:creationId xmlns:a16="http://schemas.microsoft.com/office/drawing/2014/main" id="{3E8F2021-0823-40EA-8D84-396637B685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3B92154-5F7E-46D6-B42E-B172B6FBC60B}" type="slidenum">
              <a:rPr kumimoji="0" lang="es-PE" altLang="es-P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s-PE" altLang="es-P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ctr" defTabSz="348827" rtl="0" eaLnBrk="1" fontAlgn="auto" latinLnBrk="0" hangingPunct="1">
              <a:lnSpc>
                <a:spcPct val="100000"/>
              </a:lnSpc>
              <a:spcBef>
                <a:spcPts val="0"/>
              </a:spcBef>
              <a:spcAft>
                <a:spcPts val="0"/>
              </a:spcAft>
              <a:buClrTx/>
              <a:buSzTx/>
              <a:buFontTx/>
              <a:buNone/>
              <a:tabLst/>
              <a:defRPr/>
            </a:pPr>
            <a:r>
              <a:rPr kumimoji="0" lang="es-ES" sz="1200" b="0" i="0" u="sng" strike="noStrike" kern="0" cap="none" spc="0" normalizeH="0" baseline="0" noProof="0" dirty="0">
                <a:ln>
                  <a:noFill/>
                </a:ln>
                <a:solidFill>
                  <a:srgbClr val="0070C0"/>
                </a:solidFill>
                <a:effectLst/>
                <a:uLnTx/>
                <a:uFillTx/>
                <a:latin typeface="Arial"/>
                <a:ea typeface="Tahoma" panose="020B0604030504040204" pitchFamily="34" charset="0"/>
                <a:cs typeface="Tahoma" panose="020B0604030504040204" pitchFamily="34" charset="0"/>
                <a:sym typeface="Arial"/>
              </a:rPr>
              <a:t>IRURO</a:t>
            </a:r>
            <a:r>
              <a:rPr kumimoji="0" lang="es-ES" sz="1200" b="0" i="0" u="none" strike="noStrike" kern="0" cap="none" spc="0" normalizeH="0" baseline="0" noProof="0" dirty="0">
                <a:ln>
                  <a:noFill/>
                </a:ln>
                <a:solidFill>
                  <a:srgbClr val="595959">
                    <a:lumMod val="50000"/>
                  </a:srgbClr>
                </a:solidFill>
                <a:effectLst/>
                <a:uLnTx/>
                <a:uFillTx/>
                <a:latin typeface="Arial"/>
                <a:ea typeface="Tahoma" panose="020B0604030504040204" pitchFamily="34" charset="0"/>
                <a:cs typeface="Tahoma" panose="020B0604030504040204" pitchFamily="34" charset="0"/>
                <a:sym typeface="Arial"/>
              </a:rPr>
              <a:t>- PROYECTO ACARI – BELLA UNION II ETAPA DE LA CONSTRUCCIÓN DE LA REPRESA IRURO</a:t>
            </a:r>
          </a:p>
        </p:txBody>
      </p:sp>
      <p:sp>
        <p:nvSpPr>
          <p:cNvPr id="614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6136F20-71A8-4491-A053-CEC35804B4EB}"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9304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a:t>Monto contractual</a:t>
            </a:r>
          </a:p>
        </p:txBody>
      </p:sp>
      <p:sp>
        <p:nvSpPr>
          <p:cNvPr id="19460"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C855105-C03E-43F2-B6CB-C2B89416883D}"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0503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a:t>Monto contractual</a:t>
            </a:r>
          </a:p>
        </p:txBody>
      </p:sp>
      <p:sp>
        <p:nvSpPr>
          <p:cNvPr id="614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6136F20-71A8-4491-A053-CEC35804B4EB}"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8072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a:t>Monto contractual</a:t>
            </a:r>
          </a:p>
        </p:txBody>
      </p:sp>
      <p:sp>
        <p:nvSpPr>
          <p:cNvPr id="13316"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fld id="{F659C28B-02B9-48DF-89D6-4CF1B841C656}" type="slidenum">
              <a:rPr lang="es-PE" altLang="es-MX" sz="1400">
                <a:solidFill>
                  <a:srgbClr val="000000"/>
                </a:solidFill>
                <a:cs typeface="Arial" panose="020B0604020202020204" pitchFamily="34" charset="0"/>
                <a:sym typeface="Arial" panose="020B0604020202020204" pitchFamily="34" charset="0"/>
              </a:rPr>
              <a:pPr algn="l"/>
              <a:t>24</a:t>
            </a:fld>
            <a:endParaRPr lang="es-PE" altLang="es-MX" sz="140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6740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s-PE"/>
          </a:p>
        </p:txBody>
      </p:sp>
      <p:sp>
        <p:nvSpPr>
          <p:cNvPr id="5" name="Marcador de pie de página 4"/>
          <p:cNvSpPr>
            <a:spLocks noGrp="1"/>
          </p:cNvSpPr>
          <p:nvPr>
            <p:ph type="ftr" sz="quarter" idx="4"/>
          </p:nvPr>
        </p:nvSpPr>
        <p:spPr/>
        <p:txBody>
          <a:bodyPr/>
          <a:lstStyle/>
          <a:p>
            <a:endParaRPr lang="es-PE"/>
          </a:p>
        </p:txBody>
      </p:sp>
      <p:sp>
        <p:nvSpPr>
          <p:cNvPr id="6" name="Marcador de número de diapositiva 5"/>
          <p:cNvSpPr>
            <a:spLocks noGrp="1"/>
          </p:cNvSpPr>
          <p:nvPr>
            <p:ph type="sldNum" sz="quarter" idx="5"/>
          </p:nvPr>
        </p:nvSpPr>
        <p:spPr/>
        <p:txBody>
          <a:bodyPr/>
          <a:lstStyle/>
          <a:p>
            <a:fld id="{459BFB4E-0C06-4E84-8E8B-F425CA06EAC9}" type="slidenum">
              <a:rPr lang="es-PE" smtClean="0"/>
              <a:t>4</a:t>
            </a:fld>
            <a:endParaRPr lang="es-PE"/>
          </a:p>
        </p:txBody>
      </p:sp>
    </p:spTree>
    <p:extLst>
      <p:ext uri="{BB962C8B-B14F-4D97-AF65-F5344CB8AC3E}">
        <p14:creationId xmlns:p14="http://schemas.microsoft.com/office/powerpoint/2010/main" val="370592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68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75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s-PE"/>
          </a:p>
        </p:txBody>
      </p:sp>
      <p:sp>
        <p:nvSpPr>
          <p:cNvPr id="5" name="Marcador de pie de página 4"/>
          <p:cNvSpPr>
            <a:spLocks noGrp="1"/>
          </p:cNvSpPr>
          <p:nvPr>
            <p:ph type="ftr" sz="quarter" idx="4"/>
          </p:nvPr>
        </p:nvSpPr>
        <p:spPr/>
        <p:txBody>
          <a:bodyPr/>
          <a:lstStyle/>
          <a:p>
            <a:endParaRPr lang="es-PE"/>
          </a:p>
        </p:txBody>
      </p:sp>
      <p:sp>
        <p:nvSpPr>
          <p:cNvPr id="6" name="Marcador de número de diapositiva 5"/>
          <p:cNvSpPr>
            <a:spLocks noGrp="1"/>
          </p:cNvSpPr>
          <p:nvPr>
            <p:ph type="sldNum" sz="quarter" idx="5"/>
          </p:nvPr>
        </p:nvSpPr>
        <p:spPr/>
        <p:txBody>
          <a:bodyPr/>
          <a:lstStyle/>
          <a:p>
            <a:fld id="{459BFB4E-0C06-4E84-8E8B-F425CA06EAC9}" type="slidenum">
              <a:rPr lang="es-PE" smtClean="0"/>
              <a:t>11</a:t>
            </a:fld>
            <a:endParaRPr lang="es-PE"/>
          </a:p>
        </p:txBody>
      </p:sp>
    </p:spTree>
    <p:extLst>
      <p:ext uri="{BB962C8B-B14F-4D97-AF65-F5344CB8AC3E}">
        <p14:creationId xmlns:p14="http://schemas.microsoft.com/office/powerpoint/2010/main" val="3996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99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E" sz="800" b="0" i="0" u="none" strike="noStrike" kern="0" cap="none" spc="0" normalizeH="0" baseline="0" noProof="0" dirty="0">
                <a:ln>
                  <a:noFill/>
                </a:ln>
                <a:solidFill>
                  <a:srgbClr val="595959">
                    <a:lumMod val="50000"/>
                  </a:srgbClr>
                </a:solidFill>
                <a:effectLst/>
                <a:uLnTx/>
                <a:uFillTx/>
                <a:latin typeface="Arial"/>
                <a:ea typeface="Tahoma" panose="020B0604030504040204" pitchFamily="34" charset="0"/>
                <a:cs typeface="Tahoma" panose="020B0604030504040204" pitchFamily="34" charset="0"/>
                <a:sym typeface="Arial"/>
              </a:rPr>
              <a:t>MEJORAMIENTO Y REGULACION PARA EL SISTEMA DE RIEGO DEL VALLE DEL RIO ZAÑA, DISTRITOS DE LAGUNAS, ZAÑA, CAYALTI, NUEVA ARICA,Y OYOTUN, PROVINCIA CHICLAYO - </a:t>
            </a:r>
            <a:r>
              <a:rPr kumimoji="0" lang="es-PE" sz="800" b="0" i="0" u="sng" strike="noStrike" kern="0" cap="none" spc="0" normalizeH="0" baseline="0" noProof="0" dirty="0">
                <a:ln>
                  <a:noFill/>
                </a:ln>
                <a:solidFill>
                  <a:srgbClr val="1F497D"/>
                </a:solidFill>
                <a:effectLst/>
                <a:uLnTx/>
                <a:uFillTx/>
                <a:latin typeface="Arial"/>
                <a:ea typeface="Tahoma" panose="020B0604030504040204" pitchFamily="34" charset="0"/>
                <a:cs typeface="Tahoma" panose="020B0604030504040204" pitchFamily="34" charset="0"/>
                <a:sym typeface="Arial"/>
              </a:rPr>
              <a:t>LAS DELICIAS</a:t>
            </a:r>
            <a:endParaRPr kumimoji="0" lang="es-PE" sz="800" b="0" i="0" u="none" strike="noStrike" kern="0" cap="none" spc="0" normalizeH="0" baseline="0" noProof="0" dirty="0">
              <a:ln>
                <a:noFill/>
              </a:ln>
              <a:solidFill>
                <a:srgbClr val="595959">
                  <a:lumMod val="50000"/>
                </a:srgbClr>
              </a:solidFill>
              <a:effectLst/>
              <a:uLnTx/>
              <a:uFillTx/>
              <a:latin typeface="Arial"/>
              <a:ea typeface="Tahoma" panose="020B0604030504040204" pitchFamily="34" charset="0"/>
              <a:cs typeface="Tahoma" panose="020B0604030504040204" pitchFamily="34" charset="0"/>
              <a:sym typeface="Arial"/>
            </a:endParaRPr>
          </a:p>
          <a:p>
            <a:pPr eaLnBrk="1" hangingPunct="1">
              <a:spcBef>
                <a:spcPct val="0"/>
              </a:spcBef>
            </a:pPr>
            <a:endParaRPr lang="es-PE" altLang="es-PE" dirty="0"/>
          </a:p>
        </p:txBody>
      </p:sp>
      <p:sp>
        <p:nvSpPr>
          <p:cNvPr id="614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6136F20-71A8-4491-A053-CEC35804B4EB}"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2024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a:t>Monto contractual</a:t>
            </a:r>
          </a:p>
        </p:txBody>
      </p:sp>
      <p:sp>
        <p:nvSpPr>
          <p:cNvPr id="614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6136F20-71A8-4491-A053-CEC35804B4EB}" type="slidenum">
              <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s-PE" altLang="es-MX"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4738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F9086-8DB6-4363-A8AC-E669304F9CD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A8065D65-8492-4532-8B7F-D9D31BAD0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9DAF0D9-F0CC-468E-BB0C-244B269E9D7A}"/>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7FAA641D-A510-414F-A5CE-A42EEE595FF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E17521A-5638-4E5B-8247-8E4B77B3551B}"/>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1169653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9432-0C5B-43E5-B525-209135E02B1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BEB279F-E17D-41C2-9950-3B214336CDD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631BB7C-4947-4E77-BA88-CB47D0969526}"/>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A1DF34D4-4FDC-48CE-854A-A8E99F1D7CC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D06DE41-BB46-4224-82FF-35BAC247E601}"/>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2376749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06F61-A2EE-4752-A7B2-1A280271451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626DA32-9A41-46E6-B4D5-107C41CB518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F0FD145-4745-4196-A0C9-2874C6E89E54}"/>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0D20B069-7EB5-4F23-887B-ADBA475EE38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146B2C2-F768-49A6-9786-2DC4710AE787}"/>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336163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79BB9-F5A6-458C-8352-24558D4E229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46965E-177A-4E80-977D-08A8A7B2BF64}"/>
              </a:ext>
            </a:extLst>
          </p:cNvPr>
          <p:cNvSpPr>
            <a:spLocks noGrp="1"/>
          </p:cNvSpPr>
          <p:nvPr>
            <p:ph type="dt" sz="half" idx="10"/>
          </p:nvPr>
        </p:nvSpPr>
        <p:spPr/>
        <p:txBody>
          <a:bodyPr/>
          <a:lstStyle/>
          <a:p>
            <a:r>
              <a:rPr lang="es-PE"/>
              <a:t>10/01/2023</a:t>
            </a:r>
          </a:p>
        </p:txBody>
      </p:sp>
      <p:sp>
        <p:nvSpPr>
          <p:cNvPr id="4" name="Marcador de pie de página 3">
            <a:extLst>
              <a:ext uri="{FF2B5EF4-FFF2-40B4-BE49-F238E27FC236}">
                <a16:creationId xmlns:a16="http://schemas.microsoft.com/office/drawing/2014/main" id="{076D2AEB-8082-42DB-BAA5-CD46412EA83E}"/>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5413A992-1C3F-445A-9C63-2951768C5A0D}"/>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3408141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C199A-FA8D-405A-BDA9-E68A59AA885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3D2CE61-1657-4163-BB1B-8921E282C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757A44A-55F1-4DAB-84AD-68F8C4FA6FA4}"/>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1BCE6972-E7B1-4546-8E6D-8382A94A116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8E50699-A8B7-4DD9-A3B4-39A9FCAD72FB}"/>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3219320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AB025-B5F0-42A3-84EB-CB9D28DC80D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7D7ADA0-5F0C-4D47-96D0-8C5CD16CA5A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F3F3C02-1DFD-4F9E-9ECB-0A16153B7E6A}"/>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9E1106C4-9AAC-418B-86C4-7541BDBF293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4AAF0B4-776C-4618-8A9E-932F8FD62C14}"/>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1861536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529D-A958-4A40-A35B-80B0A3E45D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6B6BE3C-B69F-4AF9-8B2A-E7412E79D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3FA7384-EFC2-48A1-B98A-D9D1AC9C61CC}"/>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42612CF0-DEBF-46AD-8A81-FC717A2C7CD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29C1947-FFDC-4D61-98EE-826F15ED21D3}"/>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906120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7B1B3-9EE1-48FC-85A1-E68FBC528EF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68BBCF9-F0DD-4DE5-B28D-3640B9365AD4}"/>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71137150-42CE-41A3-B4BC-08084B5E1F7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D7E362C-8D13-4215-916B-2383D03944D5}"/>
              </a:ext>
            </a:extLst>
          </p:cNvPr>
          <p:cNvSpPr>
            <a:spLocks noGrp="1"/>
          </p:cNvSpPr>
          <p:nvPr>
            <p:ph type="dt" sz="half" idx="10"/>
          </p:nvPr>
        </p:nvSpPr>
        <p:spPr/>
        <p:txBody>
          <a:bodyPr/>
          <a:lstStyle/>
          <a:p>
            <a:r>
              <a:rPr lang="es-PE"/>
              <a:t>10/01/2023</a:t>
            </a:r>
          </a:p>
        </p:txBody>
      </p:sp>
      <p:sp>
        <p:nvSpPr>
          <p:cNvPr id="6" name="Marcador de pie de página 5">
            <a:extLst>
              <a:ext uri="{FF2B5EF4-FFF2-40B4-BE49-F238E27FC236}">
                <a16:creationId xmlns:a16="http://schemas.microsoft.com/office/drawing/2014/main" id="{56C8FA38-9681-451E-A3D5-8EB9EA7398D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CF39F9B-8721-4A3F-9A58-BE6A3945D6A2}"/>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155155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77845-7CBF-4C9C-B975-2B230C95727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92313D6-693C-4B7F-AC51-2851F23F3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E5345ED-655F-4F32-AA6A-820B99A41F3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29EDEDC-B020-4601-9A60-ABF4D877D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52603732-F476-46BE-BB2D-E8238973AF4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311415F-7783-4E57-8D19-2556343F2D95}"/>
              </a:ext>
            </a:extLst>
          </p:cNvPr>
          <p:cNvSpPr>
            <a:spLocks noGrp="1"/>
          </p:cNvSpPr>
          <p:nvPr>
            <p:ph type="dt" sz="half" idx="10"/>
          </p:nvPr>
        </p:nvSpPr>
        <p:spPr/>
        <p:txBody>
          <a:bodyPr/>
          <a:lstStyle/>
          <a:p>
            <a:r>
              <a:rPr lang="es-PE"/>
              <a:t>10/01/2023</a:t>
            </a:r>
          </a:p>
        </p:txBody>
      </p:sp>
      <p:sp>
        <p:nvSpPr>
          <p:cNvPr id="8" name="Marcador de pie de página 7">
            <a:extLst>
              <a:ext uri="{FF2B5EF4-FFF2-40B4-BE49-F238E27FC236}">
                <a16:creationId xmlns:a16="http://schemas.microsoft.com/office/drawing/2014/main" id="{18851B87-3A62-4BE2-A28A-58389BDCDBB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09756219-B58B-48F3-8895-FCCCE596E31A}"/>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3354167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B619B-5875-41A5-BCCB-03E0FE9E095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F1131A9-F9DF-41EE-8A8F-BAA4F6F77142}"/>
              </a:ext>
            </a:extLst>
          </p:cNvPr>
          <p:cNvSpPr>
            <a:spLocks noGrp="1"/>
          </p:cNvSpPr>
          <p:nvPr>
            <p:ph type="dt" sz="half" idx="10"/>
          </p:nvPr>
        </p:nvSpPr>
        <p:spPr/>
        <p:txBody>
          <a:bodyPr/>
          <a:lstStyle/>
          <a:p>
            <a:r>
              <a:rPr lang="es-PE"/>
              <a:t>10/01/2023</a:t>
            </a:r>
          </a:p>
        </p:txBody>
      </p:sp>
      <p:sp>
        <p:nvSpPr>
          <p:cNvPr id="4" name="Marcador de pie de página 3">
            <a:extLst>
              <a:ext uri="{FF2B5EF4-FFF2-40B4-BE49-F238E27FC236}">
                <a16:creationId xmlns:a16="http://schemas.microsoft.com/office/drawing/2014/main" id="{C760BAE0-6ED3-4FF8-8D84-3057FC2B60D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EC2FF82B-3E83-4470-B8C5-467927431896}"/>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3154718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34C3D0-20E3-4C96-8FD6-168D17BC1C35}"/>
              </a:ext>
            </a:extLst>
          </p:cNvPr>
          <p:cNvSpPr>
            <a:spLocks noGrp="1"/>
          </p:cNvSpPr>
          <p:nvPr>
            <p:ph type="dt" sz="half" idx="10"/>
          </p:nvPr>
        </p:nvSpPr>
        <p:spPr/>
        <p:txBody>
          <a:bodyPr/>
          <a:lstStyle/>
          <a:p>
            <a:r>
              <a:rPr lang="es-PE"/>
              <a:t>10/01/2023</a:t>
            </a:r>
          </a:p>
        </p:txBody>
      </p:sp>
      <p:sp>
        <p:nvSpPr>
          <p:cNvPr id="3" name="Marcador de pie de página 2">
            <a:extLst>
              <a:ext uri="{FF2B5EF4-FFF2-40B4-BE49-F238E27FC236}">
                <a16:creationId xmlns:a16="http://schemas.microsoft.com/office/drawing/2014/main" id="{1EFEAACB-EAB8-42A5-A8B7-D6BF2B25DC9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5647613-0AFA-442A-836C-DAD1BB0DF0A3}"/>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2315858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F696D-3F46-41B8-A717-45CF77B23D6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5E63F2A-9DE7-4A84-8276-6C031D2973E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E0148EF-0BFD-4603-8973-2B1338AFD20E}"/>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88E24790-7A8B-4D78-9613-1BA7C32446A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4366BC7-8393-4E2B-BA5A-8CDAF46FB21C}"/>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1174845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62B54-B6DC-4CF8-A3F2-F2D1B81E19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0FB9EE7-A422-411A-A577-BFA6B65C1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6544B24-55C0-43EB-B6C4-36FA94810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4B21407-88ED-4093-8A0F-F43892F83127}"/>
              </a:ext>
            </a:extLst>
          </p:cNvPr>
          <p:cNvSpPr>
            <a:spLocks noGrp="1"/>
          </p:cNvSpPr>
          <p:nvPr>
            <p:ph type="dt" sz="half" idx="10"/>
          </p:nvPr>
        </p:nvSpPr>
        <p:spPr/>
        <p:txBody>
          <a:bodyPr/>
          <a:lstStyle/>
          <a:p>
            <a:r>
              <a:rPr lang="es-PE"/>
              <a:t>10/01/2023</a:t>
            </a:r>
          </a:p>
        </p:txBody>
      </p:sp>
      <p:sp>
        <p:nvSpPr>
          <p:cNvPr id="6" name="Marcador de pie de página 5">
            <a:extLst>
              <a:ext uri="{FF2B5EF4-FFF2-40B4-BE49-F238E27FC236}">
                <a16:creationId xmlns:a16="http://schemas.microsoft.com/office/drawing/2014/main" id="{C150275B-F209-4250-B72D-1EDD872309B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56AC2C6-8002-4BDF-9B25-37865F6F19B7}"/>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324855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F7D8C-5438-4A73-BCBE-B9DD302302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DA62F87-770E-42B2-B96A-2412DC1E1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3582F31E-EEDD-4224-B40E-5E43AC42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64B40C4-3F33-465B-9301-565E9CE4DBAA}"/>
              </a:ext>
            </a:extLst>
          </p:cNvPr>
          <p:cNvSpPr>
            <a:spLocks noGrp="1"/>
          </p:cNvSpPr>
          <p:nvPr>
            <p:ph type="dt" sz="half" idx="10"/>
          </p:nvPr>
        </p:nvSpPr>
        <p:spPr/>
        <p:txBody>
          <a:bodyPr/>
          <a:lstStyle/>
          <a:p>
            <a:r>
              <a:rPr lang="es-PE"/>
              <a:t>10/01/2023</a:t>
            </a:r>
          </a:p>
        </p:txBody>
      </p:sp>
      <p:sp>
        <p:nvSpPr>
          <p:cNvPr id="6" name="Marcador de pie de página 5">
            <a:extLst>
              <a:ext uri="{FF2B5EF4-FFF2-40B4-BE49-F238E27FC236}">
                <a16:creationId xmlns:a16="http://schemas.microsoft.com/office/drawing/2014/main" id="{95CBD844-9C60-44EC-986A-F5BFA19690F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20E9AFE-36C5-41EB-BCF2-5640C6E6E6AC}"/>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3209339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3C6EA-C47D-412F-95E2-B2506A24AA5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DEA241A-5D63-4745-94B4-E1EF3E4C342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95B4977-8AEA-4689-BACD-3A0897753D18}"/>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91455EE6-71AC-4937-95A1-844248036F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6A71665-73FE-462D-AE6B-48D084926931}"/>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131907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35F914-66A4-463A-B068-588360F971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BD10BF0-3E7F-4510-BF64-5975B52A834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4667218-FCB5-49B2-8FF6-5BED63472231}"/>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C488CBB0-41EA-4943-A8D2-049140AF27F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2F3952F-BAC3-44DB-9C43-796BA377C905}"/>
              </a:ext>
            </a:extLst>
          </p:cNvPr>
          <p:cNvSpPr>
            <a:spLocks noGrp="1"/>
          </p:cNvSpPr>
          <p:nvPr>
            <p:ph type="sldNum" sz="quarter" idx="12"/>
          </p:nvPr>
        </p:nvSpPr>
        <p:spPr/>
        <p:txBody>
          <a:bodyPr/>
          <a:lstStyle/>
          <a:p>
            <a:fld id="{003C79C8-C8AD-413C-83AF-3431C508EFE8}" type="slidenum">
              <a:rPr lang="es-PE" smtClean="0"/>
              <a:t>‹Nº›</a:t>
            </a:fld>
            <a:endParaRPr lang="es-PE"/>
          </a:p>
        </p:txBody>
      </p:sp>
    </p:spTree>
    <p:extLst>
      <p:ext uri="{BB962C8B-B14F-4D97-AF65-F5344CB8AC3E}">
        <p14:creationId xmlns:p14="http://schemas.microsoft.com/office/powerpoint/2010/main" val="1339867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C199A-FA8D-405A-BDA9-E68A59AA885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3D2CE61-1657-4163-BB1B-8921E282C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757A44A-55F1-4DAB-84AD-68F8C4FA6FA4}"/>
              </a:ext>
            </a:extLst>
          </p:cNvPr>
          <p:cNvSpPr>
            <a:spLocks noGrp="1"/>
          </p:cNvSpPr>
          <p:nvPr>
            <p:ph type="dt" sz="half" idx="10"/>
          </p:nvPr>
        </p:nvSpPr>
        <p:spPr/>
        <p:txBody>
          <a:bodyPr/>
          <a:lstStyle/>
          <a:p>
            <a:r>
              <a:rPr lang="es-PE" dirty="0"/>
              <a:t>10/01/2023</a:t>
            </a:r>
          </a:p>
        </p:txBody>
      </p:sp>
      <p:sp>
        <p:nvSpPr>
          <p:cNvPr id="5" name="Marcador de pie de página 4">
            <a:extLst>
              <a:ext uri="{FF2B5EF4-FFF2-40B4-BE49-F238E27FC236}">
                <a16:creationId xmlns:a16="http://schemas.microsoft.com/office/drawing/2014/main" id="{1BCE6972-E7B1-4546-8E6D-8382A94A116A}"/>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28E50699-A8B7-4DD9-A3B4-39A9FCAD72FB}"/>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3032627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AB025-B5F0-42A3-84EB-CB9D28DC80D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7D7ADA0-5F0C-4D47-96D0-8C5CD16CA5A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F3F3C02-1DFD-4F9E-9ECB-0A16153B7E6A}"/>
              </a:ext>
            </a:extLst>
          </p:cNvPr>
          <p:cNvSpPr>
            <a:spLocks noGrp="1"/>
          </p:cNvSpPr>
          <p:nvPr>
            <p:ph type="dt" sz="half" idx="10"/>
          </p:nvPr>
        </p:nvSpPr>
        <p:spPr/>
        <p:txBody>
          <a:bodyPr/>
          <a:lstStyle/>
          <a:p>
            <a:r>
              <a:rPr lang="es-PE" dirty="0"/>
              <a:t>10/01/2023</a:t>
            </a:r>
          </a:p>
        </p:txBody>
      </p:sp>
      <p:sp>
        <p:nvSpPr>
          <p:cNvPr id="5" name="Marcador de pie de página 4">
            <a:extLst>
              <a:ext uri="{FF2B5EF4-FFF2-40B4-BE49-F238E27FC236}">
                <a16:creationId xmlns:a16="http://schemas.microsoft.com/office/drawing/2014/main" id="{9E1106C4-9AAC-418B-86C4-7541BDBF2934}"/>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A4AAF0B4-776C-4618-8A9E-932F8FD62C14}"/>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104225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529D-A958-4A40-A35B-80B0A3E45D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6B6BE3C-B69F-4AF9-8B2A-E7412E79D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3FA7384-EFC2-48A1-B98A-D9D1AC9C61CC}"/>
              </a:ext>
            </a:extLst>
          </p:cNvPr>
          <p:cNvSpPr>
            <a:spLocks noGrp="1"/>
          </p:cNvSpPr>
          <p:nvPr>
            <p:ph type="dt" sz="half" idx="10"/>
          </p:nvPr>
        </p:nvSpPr>
        <p:spPr/>
        <p:txBody>
          <a:bodyPr/>
          <a:lstStyle/>
          <a:p>
            <a:r>
              <a:rPr lang="es-PE" dirty="0"/>
              <a:t>10/01/2023</a:t>
            </a:r>
          </a:p>
        </p:txBody>
      </p:sp>
      <p:sp>
        <p:nvSpPr>
          <p:cNvPr id="5" name="Marcador de pie de página 4">
            <a:extLst>
              <a:ext uri="{FF2B5EF4-FFF2-40B4-BE49-F238E27FC236}">
                <a16:creationId xmlns:a16="http://schemas.microsoft.com/office/drawing/2014/main" id="{42612CF0-DEBF-46AD-8A81-FC717A2C7CDC}"/>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029C1947-FFDC-4D61-98EE-826F15ED21D3}"/>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1348758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7B1B3-9EE1-48FC-85A1-E68FBC528EF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68BBCF9-F0DD-4DE5-B28D-3640B9365AD4}"/>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71137150-42CE-41A3-B4BC-08084B5E1F7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D7E362C-8D13-4215-916B-2383D03944D5}"/>
              </a:ext>
            </a:extLst>
          </p:cNvPr>
          <p:cNvSpPr>
            <a:spLocks noGrp="1"/>
          </p:cNvSpPr>
          <p:nvPr>
            <p:ph type="dt" sz="half" idx="10"/>
          </p:nvPr>
        </p:nvSpPr>
        <p:spPr/>
        <p:txBody>
          <a:bodyPr/>
          <a:lstStyle/>
          <a:p>
            <a:r>
              <a:rPr lang="es-PE" dirty="0"/>
              <a:t>10/01/2023</a:t>
            </a:r>
          </a:p>
        </p:txBody>
      </p:sp>
      <p:sp>
        <p:nvSpPr>
          <p:cNvPr id="6" name="Marcador de pie de página 5">
            <a:extLst>
              <a:ext uri="{FF2B5EF4-FFF2-40B4-BE49-F238E27FC236}">
                <a16:creationId xmlns:a16="http://schemas.microsoft.com/office/drawing/2014/main" id="{56C8FA38-9681-451E-A3D5-8EB9EA7398D7}"/>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4CF39F9B-8721-4A3F-9A58-BE6A3945D6A2}"/>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3475617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77845-7CBF-4C9C-B975-2B230C95727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92313D6-693C-4B7F-AC51-2851F23F3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E5345ED-655F-4F32-AA6A-820B99A41F3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29EDEDC-B020-4601-9A60-ABF4D877D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52603732-F476-46BE-BB2D-E8238973AF4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311415F-7783-4E57-8D19-2556343F2D95}"/>
              </a:ext>
            </a:extLst>
          </p:cNvPr>
          <p:cNvSpPr>
            <a:spLocks noGrp="1"/>
          </p:cNvSpPr>
          <p:nvPr>
            <p:ph type="dt" sz="half" idx="10"/>
          </p:nvPr>
        </p:nvSpPr>
        <p:spPr/>
        <p:txBody>
          <a:bodyPr/>
          <a:lstStyle/>
          <a:p>
            <a:r>
              <a:rPr lang="es-PE" dirty="0"/>
              <a:t>10/01/2023</a:t>
            </a:r>
          </a:p>
        </p:txBody>
      </p:sp>
      <p:sp>
        <p:nvSpPr>
          <p:cNvPr id="8" name="Marcador de pie de página 7">
            <a:extLst>
              <a:ext uri="{FF2B5EF4-FFF2-40B4-BE49-F238E27FC236}">
                <a16:creationId xmlns:a16="http://schemas.microsoft.com/office/drawing/2014/main" id="{18851B87-3A62-4BE2-A28A-58389BDCDBBB}"/>
              </a:ext>
            </a:extLst>
          </p:cNvPr>
          <p:cNvSpPr>
            <a:spLocks noGrp="1"/>
          </p:cNvSpPr>
          <p:nvPr>
            <p:ph type="ftr" sz="quarter" idx="11"/>
          </p:nvPr>
        </p:nvSpPr>
        <p:spPr/>
        <p:txBody>
          <a:bodyPr/>
          <a:lstStyle/>
          <a:p>
            <a:endParaRPr lang="es-PE" dirty="0"/>
          </a:p>
        </p:txBody>
      </p:sp>
      <p:sp>
        <p:nvSpPr>
          <p:cNvPr id="9" name="Marcador de número de diapositiva 8">
            <a:extLst>
              <a:ext uri="{FF2B5EF4-FFF2-40B4-BE49-F238E27FC236}">
                <a16:creationId xmlns:a16="http://schemas.microsoft.com/office/drawing/2014/main" id="{09756219-B58B-48F3-8895-FCCCE596E31A}"/>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3468273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B619B-5875-41A5-BCCB-03E0FE9E095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F1131A9-F9DF-41EE-8A8F-BAA4F6F77142}"/>
              </a:ext>
            </a:extLst>
          </p:cNvPr>
          <p:cNvSpPr>
            <a:spLocks noGrp="1"/>
          </p:cNvSpPr>
          <p:nvPr>
            <p:ph type="dt" sz="half" idx="10"/>
          </p:nvPr>
        </p:nvSpPr>
        <p:spPr/>
        <p:txBody>
          <a:bodyPr/>
          <a:lstStyle/>
          <a:p>
            <a:r>
              <a:rPr lang="es-PE" dirty="0"/>
              <a:t>10/01/2023</a:t>
            </a:r>
          </a:p>
        </p:txBody>
      </p:sp>
      <p:sp>
        <p:nvSpPr>
          <p:cNvPr id="4" name="Marcador de pie de página 3">
            <a:extLst>
              <a:ext uri="{FF2B5EF4-FFF2-40B4-BE49-F238E27FC236}">
                <a16:creationId xmlns:a16="http://schemas.microsoft.com/office/drawing/2014/main" id="{C760BAE0-6ED3-4FF8-8D84-3057FC2B60DC}"/>
              </a:ext>
            </a:extLst>
          </p:cNvPr>
          <p:cNvSpPr>
            <a:spLocks noGrp="1"/>
          </p:cNvSpPr>
          <p:nvPr>
            <p:ph type="ftr" sz="quarter" idx="11"/>
          </p:nvPr>
        </p:nvSpPr>
        <p:spPr/>
        <p:txBody>
          <a:bodyPr/>
          <a:lstStyle/>
          <a:p>
            <a:endParaRPr lang="es-PE" dirty="0"/>
          </a:p>
        </p:txBody>
      </p:sp>
      <p:sp>
        <p:nvSpPr>
          <p:cNvPr id="5" name="Marcador de número de diapositiva 4">
            <a:extLst>
              <a:ext uri="{FF2B5EF4-FFF2-40B4-BE49-F238E27FC236}">
                <a16:creationId xmlns:a16="http://schemas.microsoft.com/office/drawing/2014/main" id="{EC2FF82B-3E83-4470-B8C5-467927431896}"/>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4188020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5BE15-CB8E-4540-806F-A80BB55598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0D538EC-AF97-4223-9913-BF5A679A4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5D1C1A0-1A6E-432C-B561-41D685771A3B}"/>
              </a:ext>
            </a:extLst>
          </p:cNvPr>
          <p:cNvSpPr>
            <a:spLocks noGrp="1"/>
          </p:cNvSpPr>
          <p:nvPr>
            <p:ph type="dt" sz="half" idx="10"/>
          </p:nvPr>
        </p:nvSpPr>
        <p:spPr/>
        <p:txBody>
          <a:bodyPr/>
          <a:lstStyle/>
          <a:p>
            <a:r>
              <a:rPr lang="es-PE"/>
              <a:t>10/01/2023</a:t>
            </a:r>
          </a:p>
        </p:txBody>
      </p:sp>
      <p:sp>
        <p:nvSpPr>
          <p:cNvPr id="5" name="Marcador de pie de página 4">
            <a:extLst>
              <a:ext uri="{FF2B5EF4-FFF2-40B4-BE49-F238E27FC236}">
                <a16:creationId xmlns:a16="http://schemas.microsoft.com/office/drawing/2014/main" id="{64E38DEC-9CFB-43BB-B87E-1C032BC01A9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2DCF512-5628-457F-81A4-49C0713E463D}"/>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1298496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34C3D0-20E3-4C96-8FD6-168D17BC1C35}"/>
              </a:ext>
            </a:extLst>
          </p:cNvPr>
          <p:cNvSpPr>
            <a:spLocks noGrp="1"/>
          </p:cNvSpPr>
          <p:nvPr>
            <p:ph type="dt" sz="half" idx="10"/>
          </p:nvPr>
        </p:nvSpPr>
        <p:spPr/>
        <p:txBody>
          <a:bodyPr/>
          <a:lstStyle/>
          <a:p>
            <a:r>
              <a:rPr lang="es-PE" dirty="0"/>
              <a:t>10/01/2023</a:t>
            </a:r>
          </a:p>
        </p:txBody>
      </p:sp>
      <p:sp>
        <p:nvSpPr>
          <p:cNvPr id="3" name="Marcador de pie de página 2">
            <a:extLst>
              <a:ext uri="{FF2B5EF4-FFF2-40B4-BE49-F238E27FC236}">
                <a16:creationId xmlns:a16="http://schemas.microsoft.com/office/drawing/2014/main" id="{1EFEAACB-EAB8-42A5-A8B7-D6BF2B25DC90}"/>
              </a:ext>
            </a:extLst>
          </p:cNvPr>
          <p:cNvSpPr>
            <a:spLocks noGrp="1"/>
          </p:cNvSpPr>
          <p:nvPr>
            <p:ph type="ftr" sz="quarter" idx="11"/>
          </p:nvPr>
        </p:nvSpPr>
        <p:spPr/>
        <p:txBody>
          <a:bodyPr/>
          <a:lstStyle/>
          <a:p>
            <a:endParaRPr lang="es-PE" dirty="0"/>
          </a:p>
        </p:txBody>
      </p:sp>
      <p:sp>
        <p:nvSpPr>
          <p:cNvPr id="4" name="Marcador de número de diapositiva 3">
            <a:extLst>
              <a:ext uri="{FF2B5EF4-FFF2-40B4-BE49-F238E27FC236}">
                <a16:creationId xmlns:a16="http://schemas.microsoft.com/office/drawing/2014/main" id="{95647613-0AFA-442A-836C-DAD1BB0DF0A3}"/>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3766431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62B54-B6DC-4CF8-A3F2-F2D1B81E19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0FB9EE7-A422-411A-A577-BFA6B65C1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6544B24-55C0-43EB-B6C4-36FA94810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4B21407-88ED-4093-8A0F-F43892F83127}"/>
              </a:ext>
            </a:extLst>
          </p:cNvPr>
          <p:cNvSpPr>
            <a:spLocks noGrp="1"/>
          </p:cNvSpPr>
          <p:nvPr>
            <p:ph type="dt" sz="half" idx="10"/>
          </p:nvPr>
        </p:nvSpPr>
        <p:spPr/>
        <p:txBody>
          <a:bodyPr/>
          <a:lstStyle/>
          <a:p>
            <a:r>
              <a:rPr lang="es-PE" dirty="0"/>
              <a:t>10/01/2023</a:t>
            </a:r>
          </a:p>
        </p:txBody>
      </p:sp>
      <p:sp>
        <p:nvSpPr>
          <p:cNvPr id="6" name="Marcador de pie de página 5">
            <a:extLst>
              <a:ext uri="{FF2B5EF4-FFF2-40B4-BE49-F238E27FC236}">
                <a16:creationId xmlns:a16="http://schemas.microsoft.com/office/drawing/2014/main" id="{C150275B-F209-4250-B72D-1EDD872309B5}"/>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456AC2C6-8002-4BDF-9B25-37865F6F19B7}"/>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1243862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F7D8C-5438-4A73-BCBE-B9DD302302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DA62F87-770E-42B2-B96A-2412DC1E1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a:extLst>
              <a:ext uri="{FF2B5EF4-FFF2-40B4-BE49-F238E27FC236}">
                <a16:creationId xmlns:a16="http://schemas.microsoft.com/office/drawing/2014/main" id="{3582F31E-EEDD-4224-B40E-5E43AC42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64B40C4-3F33-465B-9301-565E9CE4DBAA}"/>
              </a:ext>
            </a:extLst>
          </p:cNvPr>
          <p:cNvSpPr>
            <a:spLocks noGrp="1"/>
          </p:cNvSpPr>
          <p:nvPr>
            <p:ph type="dt" sz="half" idx="10"/>
          </p:nvPr>
        </p:nvSpPr>
        <p:spPr/>
        <p:txBody>
          <a:bodyPr/>
          <a:lstStyle/>
          <a:p>
            <a:r>
              <a:rPr lang="es-PE" dirty="0"/>
              <a:t>10/01/2023</a:t>
            </a:r>
          </a:p>
        </p:txBody>
      </p:sp>
      <p:sp>
        <p:nvSpPr>
          <p:cNvPr id="6" name="Marcador de pie de página 5">
            <a:extLst>
              <a:ext uri="{FF2B5EF4-FFF2-40B4-BE49-F238E27FC236}">
                <a16:creationId xmlns:a16="http://schemas.microsoft.com/office/drawing/2014/main" id="{95CBD844-9C60-44EC-986A-F5BFA19690FE}"/>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D20E9AFE-36C5-41EB-BCF2-5640C6E6E6AC}"/>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477222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3C6EA-C47D-412F-95E2-B2506A24AA5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DEA241A-5D63-4745-94B4-E1EF3E4C342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95B4977-8AEA-4689-BACD-3A0897753D18}"/>
              </a:ext>
            </a:extLst>
          </p:cNvPr>
          <p:cNvSpPr>
            <a:spLocks noGrp="1"/>
          </p:cNvSpPr>
          <p:nvPr>
            <p:ph type="dt" sz="half" idx="10"/>
          </p:nvPr>
        </p:nvSpPr>
        <p:spPr/>
        <p:txBody>
          <a:bodyPr/>
          <a:lstStyle/>
          <a:p>
            <a:r>
              <a:rPr lang="es-PE" dirty="0"/>
              <a:t>10/01/2023</a:t>
            </a:r>
          </a:p>
        </p:txBody>
      </p:sp>
      <p:sp>
        <p:nvSpPr>
          <p:cNvPr id="5" name="Marcador de pie de página 4">
            <a:extLst>
              <a:ext uri="{FF2B5EF4-FFF2-40B4-BE49-F238E27FC236}">
                <a16:creationId xmlns:a16="http://schemas.microsoft.com/office/drawing/2014/main" id="{91455EE6-71AC-4937-95A1-844248036F17}"/>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A6A71665-73FE-462D-AE6B-48D084926931}"/>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1451855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35F914-66A4-463A-B068-588360F971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BD10BF0-3E7F-4510-BF64-5975B52A834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4667218-FCB5-49B2-8FF6-5BED63472231}"/>
              </a:ext>
            </a:extLst>
          </p:cNvPr>
          <p:cNvSpPr>
            <a:spLocks noGrp="1"/>
          </p:cNvSpPr>
          <p:nvPr>
            <p:ph type="dt" sz="half" idx="10"/>
          </p:nvPr>
        </p:nvSpPr>
        <p:spPr/>
        <p:txBody>
          <a:bodyPr/>
          <a:lstStyle/>
          <a:p>
            <a:r>
              <a:rPr lang="es-PE" dirty="0"/>
              <a:t>10/01/2023</a:t>
            </a:r>
          </a:p>
        </p:txBody>
      </p:sp>
      <p:sp>
        <p:nvSpPr>
          <p:cNvPr id="5" name="Marcador de pie de página 4">
            <a:extLst>
              <a:ext uri="{FF2B5EF4-FFF2-40B4-BE49-F238E27FC236}">
                <a16:creationId xmlns:a16="http://schemas.microsoft.com/office/drawing/2014/main" id="{C488CBB0-41EA-4943-A8D2-049140AF27F3}"/>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A2F3952F-BAC3-44DB-9C43-796BA377C905}"/>
              </a:ext>
            </a:extLst>
          </p:cNvPr>
          <p:cNvSpPr>
            <a:spLocks noGrp="1"/>
          </p:cNvSpPr>
          <p:nvPr>
            <p:ph type="sldNum" sz="quarter" idx="12"/>
          </p:nvPr>
        </p:nvSpPr>
        <p:spPr/>
        <p:txBody>
          <a:bodyPr/>
          <a:lstStyle/>
          <a:p>
            <a:fld id="{003C79C8-C8AD-413C-83AF-3431C508EFE8}" type="slidenum">
              <a:rPr lang="es-PE" smtClean="0"/>
              <a:t>‹Nº›</a:t>
            </a:fld>
            <a:endParaRPr lang="es-PE" dirty="0"/>
          </a:p>
        </p:txBody>
      </p:sp>
    </p:spTree>
    <p:extLst>
      <p:ext uri="{BB962C8B-B14F-4D97-AF65-F5344CB8AC3E}">
        <p14:creationId xmlns:p14="http://schemas.microsoft.com/office/powerpoint/2010/main" val="1255163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9A410-6585-4E9B-8984-BD060847492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452D3F8-6393-4F35-A1A9-A254D317E14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C052B406-DB4C-4080-9132-8B2C0FAB5E6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823B703-600C-406B-977F-4A99043AB9A9}"/>
              </a:ext>
            </a:extLst>
          </p:cNvPr>
          <p:cNvSpPr>
            <a:spLocks noGrp="1"/>
          </p:cNvSpPr>
          <p:nvPr>
            <p:ph type="dt" sz="half" idx="10"/>
          </p:nvPr>
        </p:nvSpPr>
        <p:spPr/>
        <p:txBody>
          <a:bodyPr/>
          <a:lstStyle/>
          <a:p>
            <a:r>
              <a:rPr lang="es-PE"/>
              <a:t>10/01/2023</a:t>
            </a:r>
          </a:p>
        </p:txBody>
      </p:sp>
      <p:sp>
        <p:nvSpPr>
          <p:cNvPr id="6" name="Marcador de pie de página 5">
            <a:extLst>
              <a:ext uri="{FF2B5EF4-FFF2-40B4-BE49-F238E27FC236}">
                <a16:creationId xmlns:a16="http://schemas.microsoft.com/office/drawing/2014/main" id="{010BC985-1CE4-4870-B6AA-50164598E7A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6A068CF-5B27-4BCD-800A-EA02614643E5}"/>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95055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05397-35C5-4EC9-BC1F-FCB813D21C5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74D84FA-DBE0-4C3B-9C5F-03A33F7CC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4FE2E27-A181-4D43-B946-9DCCACF484A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7ABFF991-EB18-4EE5-8204-2CE75126F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5A7AA169-8C9C-48C5-BD74-12EE542744A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BAD405D-076C-4929-B938-C96380493F92}"/>
              </a:ext>
            </a:extLst>
          </p:cNvPr>
          <p:cNvSpPr>
            <a:spLocks noGrp="1"/>
          </p:cNvSpPr>
          <p:nvPr>
            <p:ph type="dt" sz="half" idx="10"/>
          </p:nvPr>
        </p:nvSpPr>
        <p:spPr/>
        <p:txBody>
          <a:bodyPr/>
          <a:lstStyle/>
          <a:p>
            <a:r>
              <a:rPr lang="es-PE"/>
              <a:t>10/01/2023</a:t>
            </a:r>
          </a:p>
        </p:txBody>
      </p:sp>
      <p:sp>
        <p:nvSpPr>
          <p:cNvPr id="8" name="Marcador de pie de página 7">
            <a:extLst>
              <a:ext uri="{FF2B5EF4-FFF2-40B4-BE49-F238E27FC236}">
                <a16:creationId xmlns:a16="http://schemas.microsoft.com/office/drawing/2014/main" id="{AAB9C481-E4F3-4449-B11A-F253AB25DE25}"/>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A8179403-A7EE-4DD7-9562-7C58EB988EB8}"/>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3620283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E9029-6E09-4FC9-BF1D-0E9769BFF8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D27F168-CFD2-492D-8A10-5DA568C9D373}"/>
              </a:ext>
            </a:extLst>
          </p:cNvPr>
          <p:cNvSpPr>
            <a:spLocks noGrp="1"/>
          </p:cNvSpPr>
          <p:nvPr>
            <p:ph type="dt" sz="half" idx="10"/>
          </p:nvPr>
        </p:nvSpPr>
        <p:spPr/>
        <p:txBody>
          <a:bodyPr/>
          <a:lstStyle/>
          <a:p>
            <a:r>
              <a:rPr lang="es-PE"/>
              <a:t>10/01/2023</a:t>
            </a:r>
          </a:p>
        </p:txBody>
      </p:sp>
      <p:sp>
        <p:nvSpPr>
          <p:cNvPr id="4" name="Marcador de pie de página 3">
            <a:extLst>
              <a:ext uri="{FF2B5EF4-FFF2-40B4-BE49-F238E27FC236}">
                <a16:creationId xmlns:a16="http://schemas.microsoft.com/office/drawing/2014/main" id="{DB0CAFFF-9F87-4A33-B080-5338A8950BE4}"/>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E909DC1D-EF6E-437C-A8C2-BF53B161BE94}"/>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2293482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F64C8B-A25A-48C4-8DD6-D2D3C3B823CE}"/>
              </a:ext>
            </a:extLst>
          </p:cNvPr>
          <p:cNvSpPr>
            <a:spLocks noGrp="1"/>
          </p:cNvSpPr>
          <p:nvPr>
            <p:ph type="dt" sz="half" idx="10"/>
          </p:nvPr>
        </p:nvSpPr>
        <p:spPr/>
        <p:txBody>
          <a:bodyPr/>
          <a:lstStyle/>
          <a:p>
            <a:r>
              <a:rPr lang="es-PE"/>
              <a:t>10/01/2023</a:t>
            </a:r>
          </a:p>
        </p:txBody>
      </p:sp>
      <p:sp>
        <p:nvSpPr>
          <p:cNvPr id="3" name="Marcador de pie de página 2">
            <a:extLst>
              <a:ext uri="{FF2B5EF4-FFF2-40B4-BE49-F238E27FC236}">
                <a16:creationId xmlns:a16="http://schemas.microsoft.com/office/drawing/2014/main" id="{80CDBA1B-AA61-4BCE-AACB-BCB46113342C}"/>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9E8BCD4-297C-4D4E-B532-B36FE7EE8F6B}"/>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4165825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0620A-C5CA-403B-B970-542B2E6B8E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4D9DBBD-3C73-4EC7-A1A8-92D2A7061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44CCA18-F1F9-4FC0-8648-4C2EED7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AC43EBF-C8D6-4C60-991A-48753B6F77DF}"/>
              </a:ext>
            </a:extLst>
          </p:cNvPr>
          <p:cNvSpPr>
            <a:spLocks noGrp="1"/>
          </p:cNvSpPr>
          <p:nvPr>
            <p:ph type="dt" sz="half" idx="10"/>
          </p:nvPr>
        </p:nvSpPr>
        <p:spPr/>
        <p:txBody>
          <a:bodyPr/>
          <a:lstStyle/>
          <a:p>
            <a:r>
              <a:rPr lang="es-PE"/>
              <a:t>10/01/2023</a:t>
            </a:r>
          </a:p>
        </p:txBody>
      </p:sp>
      <p:sp>
        <p:nvSpPr>
          <p:cNvPr id="6" name="Marcador de pie de página 5">
            <a:extLst>
              <a:ext uri="{FF2B5EF4-FFF2-40B4-BE49-F238E27FC236}">
                <a16:creationId xmlns:a16="http://schemas.microsoft.com/office/drawing/2014/main" id="{9FECFB67-2778-4C32-8B56-3DE288C095C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FEC90C4-0454-442B-8DCE-78145A59F314}"/>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1706028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38B83-2734-4760-805A-C273B546CC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9E97669-A2AC-4E16-99B0-DE2193DB8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6C3713D-043A-4580-A1E0-3683260EF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E142075-27AA-4A8D-B046-F96D398561FF}"/>
              </a:ext>
            </a:extLst>
          </p:cNvPr>
          <p:cNvSpPr>
            <a:spLocks noGrp="1"/>
          </p:cNvSpPr>
          <p:nvPr>
            <p:ph type="dt" sz="half" idx="10"/>
          </p:nvPr>
        </p:nvSpPr>
        <p:spPr/>
        <p:txBody>
          <a:bodyPr/>
          <a:lstStyle/>
          <a:p>
            <a:r>
              <a:rPr lang="es-PE"/>
              <a:t>10/01/2023</a:t>
            </a:r>
          </a:p>
        </p:txBody>
      </p:sp>
      <p:sp>
        <p:nvSpPr>
          <p:cNvPr id="6" name="Marcador de pie de página 5">
            <a:extLst>
              <a:ext uri="{FF2B5EF4-FFF2-40B4-BE49-F238E27FC236}">
                <a16:creationId xmlns:a16="http://schemas.microsoft.com/office/drawing/2014/main" id="{78CF4840-795E-47D1-950A-CDDAB8EC659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7198B88-1AD7-4BA7-8255-81AAABF3CDCB}"/>
              </a:ext>
            </a:extLst>
          </p:cNvPr>
          <p:cNvSpPr>
            <a:spLocks noGrp="1"/>
          </p:cNvSpPr>
          <p:nvPr>
            <p:ph type="sldNum" sz="quarter" idx="12"/>
          </p:nvPr>
        </p:nvSpPr>
        <p:spPr/>
        <p:txBody>
          <a:bodyPr/>
          <a:lstStyle/>
          <a:p>
            <a:fld id="{03A7AA56-F33D-43FF-B3F8-DD3450A99B95}" type="slidenum">
              <a:rPr lang="es-PE" smtClean="0"/>
              <a:t>‹Nº›</a:t>
            </a:fld>
            <a:endParaRPr lang="es-PE"/>
          </a:p>
        </p:txBody>
      </p:sp>
    </p:spTree>
    <p:extLst>
      <p:ext uri="{BB962C8B-B14F-4D97-AF65-F5344CB8AC3E}">
        <p14:creationId xmlns:p14="http://schemas.microsoft.com/office/powerpoint/2010/main" val="2989665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1C7977-296E-4141-9FC7-EC6BF4DC5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3CE9A26-E7EB-40DC-B689-18C89F9B1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6155039-56E8-4A25-939B-2391A25FB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PE"/>
              <a:t>10/01/2023</a:t>
            </a:r>
          </a:p>
        </p:txBody>
      </p:sp>
      <p:sp>
        <p:nvSpPr>
          <p:cNvPr id="5" name="Marcador de pie de página 4">
            <a:extLst>
              <a:ext uri="{FF2B5EF4-FFF2-40B4-BE49-F238E27FC236}">
                <a16:creationId xmlns:a16="http://schemas.microsoft.com/office/drawing/2014/main" id="{AED2E58D-7F66-4AC2-84FD-8941BEEA9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E369196B-8082-4473-8A44-887B0C0B4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7AA56-F33D-43FF-B3F8-DD3450A99B95}" type="slidenum">
              <a:rPr lang="es-PE" smtClean="0"/>
              <a:t>‹Nº›</a:t>
            </a:fld>
            <a:endParaRPr lang="es-PE"/>
          </a:p>
        </p:txBody>
      </p:sp>
    </p:spTree>
    <p:extLst>
      <p:ext uri="{BB962C8B-B14F-4D97-AF65-F5344CB8AC3E}">
        <p14:creationId xmlns:p14="http://schemas.microsoft.com/office/powerpoint/2010/main" val="69820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B1FA91-8A59-444D-80D8-D2C9307CB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B1869532-032D-4F86-9C53-F41500A68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56C565A-C97B-43EE-BC05-CC150A8B4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PE"/>
              <a:t>10/01/2023</a:t>
            </a:r>
          </a:p>
        </p:txBody>
      </p:sp>
      <p:sp>
        <p:nvSpPr>
          <p:cNvPr id="5" name="Marcador de pie de página 4">
            <a:extLst>
              <a:ext uri="{FF2B5EF4-FFF2-40B4-BE49-F238E27FC236}">
                <a16:creationId xmlns:a16="http://schemas.microsoft.com/office/drawing/2014/main" id="{64693C33-4512-4531-9BFB-E1DD9CDE2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FC4EE6A-71B6-466F-BC11-22175A734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C79C8-C8AD-413C-83AF-3431C508EFE8}" type="slidenum">
              <a:rPr lang="es-PE" smtClean="0"/>
              <a:t>‹Nº›</a:t>
            </a:fld>
            <a:endParaRPr lang="es-PE"/>
          </a:p>
        </p:txBody>
      </p:sp>
      <p:pic>
        <p:nvPicPr>
          <p:cNvPr id="7" name="Imagen 6">
            <a:extLst>
              <a:ext uri="{FF2B5EF4-FFF2-40B4-BE49-F238E27FC236}">
                <a16:creationId xmlns:a16="http://schemas.microsoft.com/office/drawing/2014/main" id="{303A5B8D-A987-4571-B58B-E8623F60943C}"/>
              </a:ext>
            </a:extLst>
          </p:cNvPr>
          <p:cNvPicPr>
            <a:picLocks noChangeAspect="1"/>
          </p:cNvPicPr>
          <p:nvPr userDrawn="1"/>
        </p:nvPicPr>
        <p:blipFill>
          <a:blip r:embed="rId14"/>
          <a:stretch>
            <a:fillRect/>
          </a:stretch>
        </p:blipFill>
        <p:spPr>
          <a:xfrm>
            <a:off x="10141171" y="157231"/>
            <a:ext cx="1152244" cy="530398"/>
          </a:xfrm>
          <a:prstGeom prst="rect">
            <a:avLst/>
          </a:prstGeom>
        </p:spPr>
      </p:pic>
      <p:pic>
        <p:nvPicPr>
          <p:cNvPr id="8" name="Imagen 7">
            <a:extLst>
              <a:ext uri="{FF2B5EF4-FFF2-40B4-BE49-F238E27FC236}">
                <a16:creationId xmlns:a16="http://schemas.microsoft.com/office/drawing/2014/main" id="{A956CDB3-6A27-4F43-890F-442A6699A7A5}"/>
              </a:ext>
            </a:extLst>
          </p:cNvPr>
          <p:cNvPicPr>
            <a:picLocks noChangeAspect="1"/>
          </p:cNvPicPr>
          <p:nvPr userDrawn="1"/>
        </p:nvPicPr>
        <p:blipFill>
          <a:blip r:embed="rId15"/>
          <a:stretch>
            <a:fillRect/>
          </a:stretch>
        </p:blipFill>
        <p:spPr>
          <a:xfrm>
            <a:off x="0" y="-25717"/>
            <a:ext cx="12192000" cy="200766"/>
          </a:xfrm>
          <a:prstGeom prst="rect">
            <a:avLst/>
          </a:prstGeom>
        </p:spPr>
      </p:pic>
      <p:pic>
        <p:nvPicPr>
          <p:cNvPr id="9" name="Imagen 8">
            <a:extLst>
              <a:ext uri="{FF2B5EF4-FFF2-40B4-BE49-F238E27FC236}">
                <a16:creationId xmlns:a16="http://schemas.microsoft.com/office/drawing/2014/main" id="{A732FBBC-B923-4C20-BAE0-B2F4BA382258}"/>
              </a:ext>
            </a:extLst>
          </p:cNvPr>
          <p:cNvPicPr>
            <a:picLocks noChangeAspect="1"/>
          </p:cNvPicPr>
          <p:nvPr userDrawn="1"/>
        </p:nvPicPr>
        <p:blipFill>
          <a:blip r:embed="rId16"/>
          <a:stretch>
            <a:fillRect/>
          </a:stretch>
        </p:blipFill>
        <p:spPr>
          <a:xfrm>
            <a:off x="641299" y="136525"/>
            <a:ext cx="6389162" cy="676715"/>
          </a:xfrm>
          <a:prstGeom prst="rect">
            <a:avLst/>
          </a:prstGeom>
        </p:spPr>
      </p:pic>
    </p:spTree>
    <p:extLst>
      <p:ext uri="{BB962C8B-B14F-4D97-AF65-F5344CB8AC3E}">
        <p14:creationId xmlns:p14="http://schemas.microsoft.com/office/powerpoint/2010/main" val="42364334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B1FA91-8A59-444D-80D8-D2C9307CB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B1869532-032D-4F86-9C53-F41500A68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56C565A-C97B-43EE-BC05-CC150A8B4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PE" dirty="0"/>
              <a:t>10/01/2023</a:t>
            </a:r>
          </a:p>
        </p:txBody>
      </p:sp>
      <p:sp>
        <p:nvSpPr>
          <p:cNvPr id="5" name="Marcador de pie de página 4">
            <a:extLst>
              <a:ext uri="{FF2B5EF4-FFF2-40B4-BE49-F238E27FC236}">
                <a16:creationId xmlns:a16="http://schemas.microsoft.com/office/drawing/2014/main" id="{64693C33-4512-4531-9BFB-E1DD9CDE2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a:extLst>
              <a:ext uri="{FF2B5EF4-FFF2-40B4-BE49-F238E27FC236}">
                <a16:creationId xmlns:a16="http://schemas.microsoft.com/office/drawing/2014/main" id="{1FC4EE6A-71B6-466F-BC11-22175A734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C79C8-C8AD-413C-83AF-3431C508EFE8}" type="slidenum">
              <a:rPr lang="es-PE" smtClean="0"/>
              <a:t>‹Nº›</a:t>
            </a:fld>
            <a:endParaRPr lang="es-PE" dirty="0"/>
          </a:p>
        </p:txBody>
      </p:sp>
      <p:pic>
        <p:nvPicPr>
          <p:cNvPr id="7" name="Imagen 6">
            <a:extLst>
              <a:ext uri="{FF2B5EF4-FFF2-40B4-BE49-F238E27FC236}">
                <a16:creationId xmlns:a16="http://schemas.microsoft.com/office/drawing/2014/main" id="{303A5B8D-A987-4571-B58B-E8623F60943C}"/>
              </a:ext>
            </a:extLst>
          </p:cNvPr>
          <p:cNvPicPr>
            <a:picLocks noChangeAspect="1"/>
          </p:cNvPicPr>
          <p:nvPr userDrawn="1"/>
        </p:nvPicPr>
        <p:blipFill>
          <a:blip r:embed="rId14"/>
          <a:stretch>
            <a:fillRect/>
          </a:stretch>
        </p:blipFill>
        <p:spPr>
          <a:xfrm>
            <a:off x="10141171" y="157231"/>
            <a:ext cx="1152244" cy="530398"/>
          </a:xfrm>
          <a:prstGeom prst="rect">
            <a:avLst/>
          </a:prstGeom>
        </p:spPr>
      </p:pic>
      <p:pic>
        <p:nvPicPr>
          <p:cNvPr id="8" name="Imagen 7">
            <a:extLst>
              <a:ext uri="{FF2B5EF4-FFF2-40B4-BE49-F238E27FC236}">
                <a16:creationId xmlns:a16="http://schemas.microsoft.com/office/drawing/2014/main" id="{A956CDB3-6A27-4F43-890F-442A6699A7A5}"/>
              </a:ext>
            </a:extLst>
          </p:cNvPr>
          <p:cNvPicPr>
            <a:picLocks noChangeAspect="1"/>
          </p:cNvPicPr>
          <p:nvPr userDrawn="1"/>
        </p:nvPicPr>
        <p:blipFill>
          <a:blip r:embed="rId15"/>
          <a:stretch>
            <a:fillRect/>
          </a:stretch>
        </p:blipFill>
        <p:spPr>
          <a:xfrm>
            <a:off x="0" y="-25717"/>
            <a:ext cx="12192000" cy="200766"/>
          </a:xfrm>
          <a:prstGeom prst="rect">
            <a:avLst/>
          </a:prstGeom>
        </p:spPr>
      </p:pic>
      <p:pic>
        <p:nvPicPr>
          <p:cNvPr id="9" name="Imagen 8">
            <a:extLst>
              <a:ext uri="{FF2B5EF4-FFF2-40B4-BE49-F238E27FC236}">
                <a16:creationId xmlns:a16="http://schemas.microsoft.com/office/drawing/2014/main" id="{A732FBBC-B923-4C20-BAE0-B2F4BA382258}"/>
              </a:ext>
            </a:extLst>
          </p:cNvPr>
          <p:cNvPicPr>
            <a:picLocks noChangeAspect="1"/>
          </p:cNvPicPr>
          <p:nvPr userDrawn="1"/>
        </p:nvPicPr>
        <p:blipFill>
          <a:blip r:embed="rId16"/>
          <a:stretch>
            <a:fillRect/>
          </a:stretch>
        </p:blipFill>
        <p:spPr>
          <a:xfrm>
            <a:off x="641299" y="136525"/>
            <a:ext cx="6389162" cy="676715"/>
          </a:xfrm>
          <a:prstGeom prst="rect">
            <a:avLst/>
          </a:prstGeom>
        </p:spPr>
      </p:pic>
    </p:spTree>
    <p:extLst>
      <p:ext uri="{BB962C8B-B14F-4D97-AF65-F5344CB8AC3E}">
        <p14:creationId xmlns:p14="http://schemas.microsoft.com/office/powerpoint/2010/main" val="13494756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microsoft.com/office/2014/relationships/chartEx" Target="../charts/chartEx2.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14/relationships/chartEx" Target="../charts/chartEx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53619" t="12735" r="24249" b="53246"/>
          <a:stretch/>
        </p:blipFill>
        <p:spPr>
          <a:xfrm>
            <a:off x="0" y="-283029"/>
            <a:ext cx="3712029" cy="3300473"/>
          </a:xfrm>
          <a:prstGeom prst="rect">
            <a:avLst/>
          </a:prstGeom>
          <a:noFill/>
          <a:ln>
            <a:noFill/>
          </a:ln>
        </p:spPr>
      </p:pic>
      <p:sp>
        <p:nvSpPr>
          <p:cNvPr id="87" name="Google Shape;87;p1"/>
          <p:cNvSpPr txBox="1"/>
          <p:nvPr/>
        </p:nvSpPr>
        <p:spPr>
          <a:xfrm>
            <a:off x="683046" y="1923453"/>
            <a:ext cx="9846195"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i="0" u="none" strike="noStrike" cap="none" dirty="0">
                <a:solidFill>
                  <a:srgbClr val="59585C"/>
                </a:solidFill>
                <a:latin typeface="Candara" panose="020E0502030303020204" pitchFamily="34" charset="0"/>
                <a:ea typeface="Calibri"/>
                <a:cs typeface="Calibri"/>
                <a:sym typeface="Calibri"/>
              </a:rPr>
              <a:t>COMISIÓN AGRARIA DEL CONGRESO DE LA REPÚBLICA</a:t>
            </a:r>
          </a:p>
        </p:txBody>
      </p:sp>
      <p:sp>
        <p:nvSpPr>
          <p:cNvPr id="88" name="Google Shape;88;p1"/>
          <p:cNvSpPr txBox="1"/>
          <p:nvPr/>
        </p:nvSpPr>
        <p:spPr>
          <a:xfrm>
            <a:off x="732925" y="4087664"/>
            <a:ext cx="617823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2800" b="1" dirty="0">
                <a:solidFill>
                  <a:srgbClr val="59585C"/>
                </a:solidFill>
                <a:latin typeface="Candara" panose="020E0502030303020204" pitchFamily="34" charset="0"/>
                <a:ea typeface="Calibri"/>
                <a:cs typeface="Calibri"/>
                <a:sym typeface="Calibri"/>
              </a:rPr>
              <a:t>Decimosexta sesión ordinaria</a:t>
            </a:r>
          </a:p>
        </p:txBody>
      </p:sp>
      <p:sp>
        <p:nvSpPr>
          <p:cNvPr id="89" name="Google Shape;89;p1"/>
          <p:cNvSpPr txBox="1"/>
          <p:nvPr/>
        </p:nvSpPr>
        <p:spPr>
          <a:xfrm>
            <a:off x="6335486" y="6123467"/>
            <a:ext cx="336368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dk1"/>
                </a:solidFill>
                <a:latin typeface="Calibri"/>
                <a:ea typeface="Calibri"/>
                <a:cs typeface="Calibri"/>
                <a:sym typeface="Calibri"/>
              </a:rPr>
              <a:t>Ministra Nelly Paredes Del Castillo</a:t>
            </a:r>
            <a:endParaRPr dirty="0"/>
          </a:p>
        </p:txBody>
      </p:sp>
      <p:sp>
        <p:nvSpPr>
          <p:cNvPr id="90" name="Google Shape;90;p1"/>
          <p:cNvSpPr txBox="1"/>
          <p:nvPr/>
        </p:nvSpPr>
        <p:spPr>
          <a:xfrm>
            <a:off x="9477632" y="6115177"/>
            <a:ext cx="2199503"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PE" dirty="0">
                <a:solidFill>
                  <a:schemeClr val="dk1"/>
                </a:solidFill>
                <a:latin typeface="Calibri"/>
                <a:ea typeface="Calibri"/>
                <a:cs typeface="Calibri"/>
                <a:sym typeface="Calibri"/>
              </a:rPr>
              <a:t>25/04/2023</a:t>
            </a:r>
          </a:p>
        </p:txBody>
      </p:sp>
      <p:pic>
        <p:nvPicPr>
          <p:cNvPr id="91" name="Google Shape;91;p1"/>
          <p:cNvPicPr preferRelativeResize="0"/>
          <p:nvPr/>
        </p:nvPicPr>
        <p:blipFill rotWithShape="1">
          <a:blip r:embed="rId4">
            <a:alphaModFix/>
          </a:blip>
          <a:srcRect/>
          <a:stretch/>
        </p:blipFill>
        <p:spPr>
          <a:xfrm>
            <a:off x="740808" y="3810002"/>
            <a:ext cx="957429" cy="1151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object 3">
            <a:extLst>
              <a:ext uri="{FF2B5EF4-FFF2-40B4-BE49-F238E27FC236}">
                <a16:creationId xmlns:a16="http://schemas.microsoft.com/office/drawing/2014/main" id="{5063896E-4E08-46A2-862E-4C5D23A19C7E}"/>
              </a:ext>
            </a:extLst>
          </p:cNvPr>
          <p:cNvSpPr txBox="1">
            <a:spLocks/>
          </p:cNvSpPr>
          <p:nvPr/>
        </p:nvSpPr>
        <p:spPr>
          <a:xfrm>
            <a:off x="331232" y="1435898"/>
            <a:ext cx="2486025" cy="289182"/>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s-PE" sz="1800" b="1" spc="-10" dirty="0">
                <a:latin typeface="Century Gothic" panose="020B0502020202020204" pitchFamily="34" charset="0"/>
              </a:rPr>
              <a:t>Antecedentes</a:t>
            </a:r>
            <a:endParaRPr lang="es-PE" sz="1800" b="1" dirty="0">
              <a:latin typeface="Century Gothic" panose="020B0502020202020204" pitchFamily="34" charset="0"/>
            </a:endParaRPr>
          </a:p>
        </p:txBody>
      </p:sp>
      <p:graphicFrame>
        <p:nvGraphicFramePr>
          <p:cNvPr id="115" name="Diagrama 114">
            <a:extLst>
              <a:ext uri="{FF2B5EF4-FFF2-40B4-BE49-F238E27FC236}">
                <a16:creationId xmlns:a16="http://schemas.microsoft.com/office/drawing/2014/main" id="{B33A5A4C-70EE-B404-1359-C6D3C2A1B496}"/>
              </a:ext>
            </a:extLst>
          </p:cNvPr>
          <p:cNvGraphicFramePr/>
          <p:nvPr>
            <p:extLst>
              <p:ext uri="{D42A27DB-BD31-4B8C-83A1-F6EECF244321}">
                <p14:modId xmlns:p14="http://schemas.microsoft.com/office/powerpoint/2010/main" val="2082337733"/>
              </p:ext>
            </p:extLst>
          </p:nvPr>
        </p:nvGraphicFramePr>
        <p:xfrm>
          <a:off x="1105700" y="3117558"/>
          <a:ext cx="8629651" cy="409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6" name="CuadroTexto 115">
            <a:extLst>
              <a:ext uri="{FF2B5EF4-FFF2-40B4-BE49-F238E27FC236}">
                <a16:creationId xmlns:a16="http://schemas.microsoft.com/office/drawing/2014/main" id="{CF9E6F76-20C9-56EA-F07B-7720B7322FE7}"/>
              </a:ext>
            </a:extLst>
          </p:cNvPr>
          <p:cNvSpPr txBox="1"/>
          <p:nvPr/>
        </p:nvSpPr>
        <p:spPr>
          <a:xfrm>
            <a:off x="1105699" y="2017577"/>
            <a:ext cx="4266329" cy="1077218"/>
          </a:xfrm>
          <a:prstGeom prst="rect">
            <a:avLst/>
          </a:prstGeom>
          <a:noFill/>
        </p:spPr>
        <p:txBody>
          <a:bodyPr wrap="square" rtlCol="0">
            <a:spAutoFit/>
          </a:bodyPr>
          <a:lstStyle/>
          <a:p>
            <a:pPr algn="ctr"/>
            <a:r>
              <a:rPr lang="es-PE" sz="1600" dirty="0">
                <a:solidFill>
                  <a:schemeClr val="bg1"/>
                </a:solidFill>
                <a:highlight>
                  <a:srgbClr val="ED7D31"/>
                </a:highlight>
                <a:latin typeface="Calibri" panose="020F0502020204030204" pitchFamily="34" charset="0"/>
                <a:cs typeface="Calibri" panose="020F0502020204030204" pitchFamily="34" charset="0"/>
              </a:rPr>
              <a:t>Promulgación de la Ley N° 31502</a:t>
            </a:r>
          </a:p>
          <a:p>
            <a:pPr algn="ctr"/>
            <a:r>
              <a:rPr lang="es-MX" sz="1600" dirty="0">
                <a:latin typeface="Calibri" panose="020F0502020204030204" pitchFamily="34" charset="0"/>
                <a:cs typeface="Calibri" panose="020F0502020204030204" pitchFamily="34" charset="0"/>
              </a:rPr>
              <a:t>Modifica la Ley que establece las disposiciones para apoyar la competitividad productiva</a:t>
            </a:r>
          </a:p>
          <a:p>
            <a:pPr algn="ctr"/>
            <a:r>
              <a:rPr lang="es-MX" sz="1600" dirty="0">
                <a:latin typeface="Calibri" panose="020F0502020204030204" pitchFamily="34" charset="0"/>
                <a:cs typeface="Calibri" panose="020F0502020204030204" pitchFamily="34" charset="0"/>
              </a:rPr>
              <a:t> (Ley N° 29337)</a:t>
            </a:r>
            <a:endParaRPr lang="es-PE" sz="1600" dirty="0">
              <a:highlight>
                <a:srgbClr val="ED7D31"/>
              </a:highlight>
              <a:latin typeface="Calibri" panose="020F0502020204030204" pitchFamily="34" charset="0"/>
              <a:cs typeface="Calibri" panose="020F0502020204030204" pitchFamily="34" charset="0"/>
            </a:endParaRPr>
          </a:p>
        </p:txBody>
      </p:sp>
      <p:sp>
        <p:nvSpPr>
          <p:cNvPr id="117" name="CuadroTexto 116">
            <a:extLst>
              <a:ext uri="{FF2B5EF4-FFF2-40B4-BE49-F238E27FC236}">
                <a16:creationId xmlns:a16="http://schemas.microsoft.com/office/drawing/2014/main" id="{F53838E7-A92C-9205-C2D0-6168B23948B2}"/>
              </a:ext>
            </a:extLst>
          </p:cNvPr>
          <p:cNvSpPr txBox="1"/>
          <p:nvPr/>
        </p:nvSpPr>
        <p:spPr>
          <a:xfrm>
            <a:off x="5372029" y="3636442"/>
            <a:ext cx="6427445" cy="830997"/>
          </a:xfrm>
          <a:prstGeom prst="rect">
            <a:avLst/>
          </a:prstGeom>
          <a:noFill/>
        </p:spPr>
        <p:txBody>
          <a:bodyPr wrap="square" rtlCol="0">
            <a:spAutoFit/>
          </a:bodyPr>
          <a:lstStyle/>
          <a:p>
            <a:pPr algn="ctr"/>
            <a:r>
              <a:rPr lang="es-PE" sz="2000" dirty="0">
                <a:solidFill>
                  <a:schemeClr val="bg1"/>
                </a:solidFill>
                <a:highlight>
                  <a:srgbClr val="808080"/>
                </a:highlight>
                <a:latin typeface="Calibri" panose="020F0502020204030204" pitchFamily="34" charset="0"/>
                <a:cs typeface="Calibri" panose="020F0502020204030204" pitchFamily="34" charset="0"/>
              </a:rPr>
              <a:t>PROPUESTAS DE REGLAMENTO Y DECRETO SUPREMO</a:t>
            </a:r>
          </a:p>
          <a:p>
            <a:pPr algn="ctr"/>
            <a:r>
              <a:rPr lang="es-MX" sz="1400" dirty="0">
                <a:latin typeface="Calibri" panose="020F0502020204030204" pitchFamily="34" charset="0"/>
                <a:cs typeface="Calibri" panose="020F0502020204030204" pitchFamily="34" charset="0"/>
              </a:rPr>
              <a:t>En coordinaciones con PRODUCE se estableció </a:t>
            </a:r>
            <a:r>
              <a:rPr lang="es-MX" sz="1400" b="1" u="sng" dirty="0">
                <a:latin typeface="Calibri" panose="020F0502020204030204" pitchFamily="34" charset="0"/>
                <a:cs typeface="Calibri" panose="020F0502020204030204" pitchFamily="34" charset="0"/>
              </a:rPr>
              <a:t>plan de trabajo articulado </a:t>
            </a:r>
            <a:r>
              <a:rPr lang="es-MX" sz="1400" dirty="0">
                <a:latin typeface="Calibri" panose="020F0502020204030204" pitchFamily="34" charset="0"/>
                <a:cs typeface="Calibri" panose="020F0502020204030204" pitchFamily="34" charset="0"/>
              </a:rPr>
              <a:t>y se identificó propuestas de mejoras al documento DS-001-2021-PRODUCE. </a:t>
            </a:r>
            <a:endParaRPr lang="es-PE" sz="1400" dirty="0">
              <a:highlight>
                <a:srgbClr val="ED7D31"/>
              </a:highlight>
              <a:latin typeface="Calibri" panose="020F0502020204030204" pitchFamily="34" charset="0"/>
              <a:cs typeface="Calibri" panose="020F0502020204030204" pitchFamily="34" charset="0"/>
            </a:endParaRPr>
          </a:p>
        </p:txBody>
      </p:sp>
      <p:grpSp>
        <p:nvGrpSpPr>
          <p:cNvPr id="118" name="Grupo 117">
            <a:extLst>
              <a:ext uri="{FF2B5EF4-FFF2-40B4-BE49-F238E27FC236}">
                <a16:creationId xmlns:a16="http://schemas.microsoft.com/office/drawing/2014/main" id="{73EDD718-C05F-67EF-0673-BF81331DCCF8}"/>
              </a:ext>
            </a:extLst>
          </p:cNvPr>
          <p:cNvGrpSpPr/>
          <p:nvPr/>
        </p:nvGrpSpPr>
        <p:grpSpPr>
          <a:xfrm>
            <a:off x="5232330" y="5390979"/>
            <a:ext cx="6080402" cy="1597664"/>
            <a:chOff x="4449887" y="4447535"/>
            <a:chExt cx="6080402" cy="2409674"/>
          </a:xfrm>
        </p:grpSpPr>
        <p:sp>
          <p:nvSpPr>
            <p:cNvPr id="119" name="Forma en L 118">
              <a:extLst>
                <a:ext uri="{FF2B5EF4-FFF2-40B4-BE49-F238E27FC236}">
                  <a16:creationId xmlns:a16="http://schemas.microsoft.com/office/drawing/2014/main" id="{C1A9F6BC-ACEF-FCEE-A6E4-580D64E4D99A}"/>
                </a:ext>
              </a:extLst>
            </p:cNvPr>
            <p:cNvSpPr/>
            <p:nvPr/>
          </p:nvSpPr>
          <p:spPr>
            <a:xfrm rot="5400000">
              <a:off x="4730859" y="5321987"/>
              <a:ext cx="846328" cy="1408271"/>
            </a:xfrm>
            <a:prstGeom prst="corner">
              <a:avLst>
                <a:gd name="adj1" fmla="val 16120"/>
                <a:gd name="adj2" fmla="val 16110"/>
              </a:avLst>
            </a:pr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0" name="Forma libre: forma 119">
              <a:extLst>
                <a:ext uri="{FF2B5EF4-FFF2-40B4-BE49-F238E27FC236}">
                  <a16:creationId xmlns:a16="http://schemas.microsoft.com/office/drawing/2014/main" id="{376829E7-8B53-CDA7-3D8E-EEA7C980D659}"/>
                </a:ext>
              </a:extLst>
            </p:cNvPr>
            <p:cNvSpPr/>
            <p:nvPr/>
          </p:nvSpPr>
          <p:spPr>
            <a:xfrm>
              <a:off x="4589586" y="5742757"/>
              <a:ext cx="1271395" cy="1114452"/>
            </a:xfrm>
            <a:custGeom>
              <a:avLst/>
              <a:gdLst>
                <a:gd name="connsiteX0" fmla="*/ 0 w 1271395"/>
                <a:gd name="connsiteY0" fmla="*/ 0 h 1114452"/>
                <a:gd name="connsiteX1" fmla="*/ 1271395 w 1271395"/>
                <a:gd name="connsiteY1" fmla="*/ 0 h 1114452"/>
                <a:gd name="connsiteX2" fmla="*/ 1271395 w 1271395"/>
                <a:gd name="connsiteY2" fmla="*/ 1114452 h 1114452"/>
                <a:gd name="connsiteX3" fmla="*/ 0 w 1271395"/>
                <a:gd name="connsiteY3" fmla="*/ 1114452 h 1114452"/>
                <a:gd name="connsiteX4" fmla="*/ 0 w 1271395"/>
                <a:gd name="connsiteY4" fmla="*/ 0 h 11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395" h="1114452">
                  <a:moveTo>
                    <a:pt x="0" y="0"/>
                  </a:moveTo>
                  <a:lnTo>
                    <a:pt x="1271395" y="0"/>
                  </a:lnTo>
                  <a:lnTo>
                    <a:pt x="1271395" y="1114452"/>
                  </a:lnTo>
                  <a:lnTo>
                    <a:pt x="0" y="11144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s-PE" sz="1600" b="1" kern="1200" dirty="0">
                  <a:latin typeface="Calibri" panose="020F0502020204030204" pitchFamily="34" charset="0"/>
                  <a:cs typeface="Calibri" panose="020F0502020204030204" pitchFamily="34" charset="0"/>
                </a:rPr>
                <a:t>26 de abril</a:t>
              </a:r>
              <a:endParaRPr lang="en-US" sz="1600" b="1" kern="1200" dirty="0">
                <a:latin typeface="Calibri" panose="020F0502020204030204" pitchFamily="34" charset="0"/>
                <a:cs typeface="Calibri" panose="020F0502020204030204" pitchFamily="34" charset="0"/>
              </a:endParaRPr>
            </a:p>
          </p:txBody>
        </p:sp>
        <p:sp>
          <p:nvSpPr>
            <p:cNvPr id="121" name="Triángulo isósceles 120">
              <a:extLst>
                <a:ext uri="{FF2B5EF4-FFF2-40B4-BE49-F238E27FC236}">
                  <a16:creationId xmlns:a16="http://schemas.microsoft.com/office/drawing/2014/main" id="{1B4C2865-AE7E-ABFD-73BF-EDD0ABB77BF2}"/>
                </a:ext>
              </a:extLst>
            </p:cNvPr>
            <p:cNvSpPr/>
            <p:nvPr/>
          </p:nvSpPr>
          <p:spPr>
            <a:xfrm>
              <a:off x="5621095" y="5218309"/>
              <a:ext cx="239885" cy="239885"/>
            </a:xfrm>
            <a:prstGeom prst="triangle">
              <a:avLst>
                <a:gd name="adj" fmla="val 100000"/>
              </a:avLst>
            </a:prstGeom>
            <a:solidFill>
              <a:schemeClr val="accent4"/>
            </a:solidFill>
            <a:ln>
              <a:noFill/>
            </a:ln>
          </p:spPr>
          <p:style>
            <a:lnRef idx="2">
              <a:scrgbClr r="0" g="0" b="0"/>
            </a:lnRef>
            <a:fillRef idx="1">
              <a:scrgbClr r="0" g="0" b="0"/>
            </a:fillRef>
            <a:effectRef idx="0">
              <a:schemeClr val="accent4">
                <a:hueOff val="1633482"/>
                <a:satOff val="-6796"/>
                <a:lumOff val="1601"/>
                <a:alphaOff val="0"/>
              </a:schemeClr>
            </a:effectRef>
            <a:fontRef idx="minor">
              <a:schemeClr val="lt1"/>
            </a:fontRef>
          </p:style>
        </p:sp>
        <p:sp>
          <p:nvSpPr>
            <p:cNvPr id="122" name="Forma en L 121">
              <a:extLst>
                <a:ext uri="{FF2B5EF4-FFF2-40B4-BE49-F238E27FC236}">
                  <a16:creationId xmlns:a16="http://schemas.microsoft.com/office/drawing/2014/main" id="{B6766619-9EB0-150F-3348-1C2850752601}"/>
                </a:ext>
              </a:extLst>
            </p:cNvPr>
            <p:cNvSpPr/>
            <p:nvPr/>
          </p:nvSpPr>
          <p:spPr>
            <a:xfrm rot="5400000">
              <a:off x="6287295" y="4936846"/>
              <a:ext cx="846328" cy="1408271"/>
            </a:xfrm>
            <a:prstGeom prst="corner">
              <a:avLst>
                <a:gd name="adj1" fmla="val 16120"/>
                <a:gd name="adj2" fmla="val 16110"/>
              </a:avLst>
            </a:prstGeom>
            <a:solidFill>
              <a:schemeClr val="accent1"/>
            </a:solidFill>
            <a:ln>
              <a:noFill/>
            </a:ln>
          </p:spPr>
          <p:style>
            <a:lnRef idx="2">
              <a:scrgbClr r="0" g="0" b="0"/>
            </a:lnRef>
            <a:fillRef idx="1">
              <a:scrgbClr r="0" g="0" b="0"/>
            </a:fillRef>
            <a:effectRef idx="0">
              <a:schemeClr val="accent4">
                <a:hueOff val="3266964"/>
                <a:satOff val="-13592"/>
                <a:lumOff val="3203"/>
                <a:alphaOff val="0"/>
              </a:schemeClr>
            </a:effectRef>
            <a:fontRef idx="minor">
              <a:schemeClr val="lt1"/>
            </a:fontRef>
          </p:style>
        </p:sp>
        <p:sp>
          <p:nvSpPr>
            <p:cNvPr id="123" name="Forma libre: forma 122">
              <a:extLst>
                <a:ext uri="{FF2B5EF4-FFF2-40B4-BE49-F238E27FC236}">
                  <a16:creationId xmlns:a16="http://schemas.microsoft.com/office/drawing/2014/main" id="{9F41783B-3D40-08C8-4989-EDB3A6358BE5}"/>
                </a:ext>
              </a:extLst>
            </p:cNvPr>
            <p:cNvSpPr/>
            <p:nvPr/>
          </p:nvSpPr>
          <p:spPr>
            <a:xfrm>
              <a:off x="6146022" y="5357615"/>
              <a:ext cx="1271395" cy="1114452"/>
            </a:xfrm>
            <a:custGeom>
              <a:avLst/>
              <a:gdLst>
                <a:gd name="connsiteX0" fmla="*/ 0 w 1271395"/>
                <a:gd name="connsiteY0" fmla="*/ 0 h 1114452"/>
                <a:gd name="connsiteX1" fmla="*/ 1271395 w 1271395"/>
                <a:gd name="connsiteY1" fmla="*/ 0 h 1114452"/>
                <a:gd name="connsiteX2" fmla="*/ 1271395 w 1271395"/>
                <a:gd name="connsiteY2" fmla="*/ 1114452 h 1114452"/>
                <a:gd name="connsiteX3" fmla="*/ 0 w 1271395"/>
                <a:gd name="connsiteY3" fmla="*/ 1114452 h 1114452"/>
                <a:gd name="connsiteX4" fmla="*/ 0 w 1271395"/>
                <a:gd name="connsiteY4" fmla="*/ 0 h 11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395" h="1114452">
                  <a:moveTo>
                    <a:pt x="0" y="0"/>
                  </a:moveTo>
                  <a:lnTo>
                    <a:pt x="1271395" y="0"/>
                  </a:lnTo>
                  <a:lnTo>
                    <a:pt x="1271395" y="1114452"/>
                  </a:lnTo>
                  <a:lnTo>
                    <a:pt x="0" y="11144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s-PE" sz="1600" b="1" kern="1200" noProof="0" dirty="0">
                  <a:latin typeface="Calibri" panose="020F0502020204030204" pitchFamily="34" charset="0"/>
                  <a:cs typeface="Calibri" panose="020F0502020204030204" pitchFamily="34" charset="0"/>
                </a:rPr>
                <a:t>1ra Semana Mayo</a:t>
              </a:r>
            </a:p>
          </p:txBody>
        </p:sp>
        <p:sp>
          <p:nvSpPr>
            <p:cNvPr id="124" name="Triángulo isósceles 123">
              <a:extLst>
                <a:ext uri="{FF2B5EF4-FFF2-40B4-BE49-F238E27FC236}">
                  <a16:creationId xmlns:a16="http://schemas.microsoft.com/office/drawing/2014/main" id="{954975DD-E996-631B-5564-213381405A4B}"/>
                </a:ext>
              </a:extLst>
            </p:cNvPr>
            <p:cNvSpPr/>
            <p:nvPr/>
          </p:nvSpPr>
          <p:spPr>
            <a:xfrm>
              <a:off x="7177531" y="4833167"/>
              <a:ext cx="239885" cy="239885"/>
            </a:xfrm>
            <a:prstGeom prst="triangle">
              <a:avLst>
                <a:gd name="adj" fmla="val 100000"/>
              </a:avLst>
            </a:prstGeom>
            <a:solidFill>
              <a:schemeClr val="accent1"/>
            </a:solidFill>
            <a:ln>
              <a:noFill/>
            </a:ln>
          </p:spPr>
          <p:style>
            <a:lnRef idx="2">
              <a:scrgbClr r="0" g="0" b="0"/>
            </a:lnRef>
            <a:fillRef idx="1">
              <a:scrgbClr r="0" g="0" b="0"/>
            </a:fillRef>
            <a:effectRef idx="0">
              <a:schemeClr val="accent4">
                <a:hueOff val="4900445"/>
                <a:satOff val="-20388"/>
                <a:lumOff val="4804"/>
                <a:alphaOff val="0"/>
              </a:schemeClr>
            </a:effectRef>
            <a:fontRef idx="minor">
              <a:schemeClr val="lt1"/>
            </a:fontRef>
          </p:style>
        </p:sp>
        <p:sp>
          <p:nvSpPr>
            <p:cNvPr id="125" name="Forma en L 124">
              <a:extLst>
                <a:ext uri="{FF2B5EF4-FFF2-40B4-BE49-F238E27FC236}">
                  <a16:creationId xmlns:a16="http://schemas.microsoft.com/office/drawing/2014/main" id="{2C5D2C83-70A7-42EE-B44B-B5A12450BE90}"/>
                </a:ext>
              </a:extLst>
            </p:cNvPr>
            <p:cNvSpPr/>
            <p:nvPr/>
          </p:nvSpPr>
          <p:spPr>
            <a:xfrm rot="5400000">
              <a:off x="7843731" y="4551704"/>
              <a:ext cx="846328" cy="1408271"/>
            </a:xfrm>
            <a:prstGeom prst="corner">
              <a:avLst>
                <a:gd name="adj1" fmla="val 16120"/>
                <a:gd name="adj2" fmla="val 16110"/>
              </a:avLst>
            </a:prstGeom>
            <a:solidFill>
              <a:schemeClr val="accent2"/>
            </a:solidFill>
            <a:ln>
              <a:noFill/>
            </a:ln>
          </p:spPr>
          <p:style>
            <a:lnRef idx="2">
              <a:scrgbClr r="0" g="0" b="0"/>
            </a:lnRef>
            <a:fillRef idx="1">
              <a:scrgbClr r="0" g="0" b="0"/>
            </a:fillRef>
            <a:effectRef idx="0">
              <a:schemeClr val="accent4">
                <a:hueOff val="6533927"/>
                <a:satOff val="-27185"/>
                <a:lumOff val="6405"/>
                <a:alphaOff val="0"/>
              </a:schemeClr>
            </a:effectRef>
            <a:fontRef idx="minor">
              <a:schemeClr val="lt1"/>
            </a:fontRef>
          </p:style>
        </p:sp>
        <p:sp>
          <p:nvSpPr>
            <p:cNvPr id="126" name="Forma libre: forma 125">
              <a:extLst>
                <a:ext uri="{FF2B5EF4-FFF2-40B4-BE49-F238E27FC236}">
                  <a16:creationId xmlns:a16="http://schemas.microsoft.com/office/drawing/2014/main" id="{156E9C56-34EB-CC09-C045-DAB722334D2E}"/>
                </a:ext>
              </a:extLst>
            </p:cNvPr>
            <p:cNvSpPr/>
            <p:nvPr/>
          </p:nvSpPr>
          <p:spPr>
            <a:xfrm>
              <a:off x="7702458" y="4972474"/>
              <a:ext cx="1271395" cy="1114452"/>
            </a:xfrm>
            <a:custGeom>
              <a:avLst/>
              <a:gdLst>
                <a:gd name="connsiteX0" fmla="*/ 0 w 1271395"/>
                <a:gd name="connsiteY0" fmla="*/ 0 h 1114452"/>
                <a:gd name="connsiteX1" fmla="*/ 1271395 w 1271395"/>
                <a:gd name="connsiteY1" fmla="*/ 0 h 1114452"/>
                <a:gd name="connsiteX2" fmla="*/ 1271395 w 1271395"/>
                <a:gd name="connsiteY2" fmla="*/ 1114452 h 1114452"/>
                <a:gd name="connsiteX3" fmla="*/ 0 w 1271395"/>
                <a:gd name="connsiteY3" fmla="*/ 1114452 h 1114452"/>
                <a:gd name="connsiteX4" fmla="*/ 0 w 1271395"/>
                <a:gd name="connsiteY4" fmla="*/ 0 h 11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395" h="1114452">
                  <a:moveTo>
                    <a:pt x="0" y="0"/>
                  </a:moveTo>
                  <a:lnTo>
                    <a:pt x="1271395" y="0"/>
                  </a:lnTo>
                  <a:lnTo>
                    <a:pt x="1271395" y="1114452"/>
                  </a:lnTo>
                  <a:lnTo>
                    <a:pt x="0" y="11144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s-PE" sz="1600" b="1" dirty="0">
                  <a:latin typeface="Calibri" panose="020F0502020204030204" pitchFamily="34" charset="0"/>
                  <a:cs typeface="Calibri" panose="020F0502020204030204" pitchFamily="34" charset="0"/>
                </a:rPr>
                <a:t>3</a:t>
              </a:r>
              <a:r>
                <a:rPr lang="es-PE" sz="1600" b="1" kern="1200" dirty="0">
                  <a:latin typeface="Calibri" panose="020F0502020204030204" pitchFamily="34" charset="0"/>
                  <a:cs typeface="Calibri" panose="020F0502020204030204" pitchFamily="34" charset="0"/>
                </a:rPr>
                <a:t>ra semana Mayo</a:t>
              </a:r>
              <a:endParaRPr lang="en-US" sz="1600" b="1" kern="1200" dirty="0">
                <a:latin typeface="Calibri" panose="020F0502020204030204" pitchFamily="34" charset="0"/>
                <a:cs typeface="Calibri" panose="020F0502020204030204" pitchFamily="34" charset="0"/>
              </a:endParaRPr>
            </a:p>
          </p:txBody>
        </p:sp>
        <p:sp>
          <p:nvSpPr>
            <p:cNvPr id="127" name="Triángulo isósceles 126">
              <a:extLst>
                <a:ext uri="{FF2B5EF4-FFF2-40B4-BE49-F238E27FC236}">
                  <a16:creationId xmlns:a16="http://schemas.microsoft.com/office/drawing/2014/main" id="{D819E95F-CE21-427D-796E-6B13433C135E}"/>
                </a:ext>
              </a:extLst>
            </p:cNvPr>
            <p:cNvSpPr/>
            <p:nvPr/>
          </p:nvSpPr>
          <p:spPr>
            <a:xfrm>
              <a:off x="8733967" y="4448025"/>
              <a:ext cx="239885" cy="239885"/>
            </a:xfrm>
            <a:prstGeom prst="triangle">
              <a:avLst>
                <a:gd name="adj" fmla="val 100000"/>
              </a:avLst>
            </a:prstGeom>
            <a:solidFill>
              <a:schemeClr val="accent2"/>
            </a:solidFill>
            <a:ln>
              <a:noFill/>
            </a:ln>
          </p:spPr>
          <p:style>
            <a:lnRef idx="2">
              <a:scrgbClr r="0" g="0" b="0"/>
            </a:lnRef>
            <a:fillRef idx="1">
              <a:scrgbClr r="0" g="0" b="0"/>
            </a:fillRef>
            <a:effectRef idx="0">
              <a:schemeClr val="accent4">
                <a:hueOff val="8167408"/>
                <a:satOff val="-33981"/>
                <a:lumOff val="8007"/>
                <a:alphaOff val="0"/>
              </a:schemeClr>
            </a:effectRef>
            <a:fontRef idx="minor">
              <a:schemeClr val="lt1"/>
            </a:fontRef>
          </p:style>
        </p:sp>
        <p:sp>
          <p:nvSpPr>
            <p:cNvPr id="128" name="Forma en L 127">
              <a:extLst>
                <a:ext uri="{FF2B5EF4-FFF2-40B4-BE49-F238E27FC236}">
                  <a16:creationId xmlns:a16="http://schemas.microsoft.com/office/drawing/2014/main" id="{81E5DDFB-FDBB-D2E7-0E75-FEEFB31F0D3A}"/>
                </a:ext>
              </a:extLst>
            </p:cNvPr>
            <p:cNvSpPr/>
            <p:nvPr/>
          </p:nvSpPr>
          <p:spPr>
            <a:xfrm rot="5400000">
              <a:off x="9400167" y="4166563"/>
              <a:ext cx="846328" cy="1408271"/>
            </a:xfrm>
            <a:prstGeom prst="corner">
              <a:avLst>
                <a:gd name="adj1" fmla="val 16120"/>
                <a:gd name="adj2" fmla="val 16110"/>
              </a:avLst>
            </a:prstGeom>
            <a:solidFill>
              <a:schemeClr val="accent6"/>
            </a:solidFill>
            <a:ln>
              <a:noFill/>
            </a:ln>
          </p:spPr>
          <p:style>
            <a:lnRef idx="2">
              <a:scrgbClr r="0" g="0" b="0"/>
            </a:lnRef>
            <a:fillRef idx="1">
              <a:scrgbClr r="0" g="0" b="0"/>
            </a:fillRef>
            <a:effectRef idx="0">
              <a:schemeClr val="accent4">
                <a:hueOff val="9800891"/>
                <a:satOff val="-40777"/>
                <a:lumOff val="9608"/>
                <a:alphaOff val="0"/>
              </a:schemeClr>
            </a:effectRef>
            <a:fontRef idx="minor">
              <a:schemeClr val="lt1"/>
            </a:fontRef>
          </p:style>
        </p:sp>
        <p:sp>
          <p:nvSpPr>
            <p:cNvPr id="129" name="Forma libre: forma 128">
              <a:extLst>
                <a:ext uri="{FF2B5EF4-FFF2-40B4-BE49-F238E27FC236}">
                  <a16:creationId xmlns:a16="http://schemas.microsoft.com/office/drawing/2014/main" id="{127523CF-38CD-60D6-6864-B144F031423F}"/>
                </a:ext>
              </a:extLst>
            </p:cNvPr>
            <p:cNvSpPr/>
            <p:nvPr/>
          </p:nvSpPr>
          <p:spPr>
            <a:xfrm>
              <a:off x="9258894" y="4587332"/>
              <a:ext cx="1271395" cy="1114452"/>
            </a:xfrm>
            <a:custGeom>
              <a:avLst/>
              <a:gdLst>
                <a:gd name="connsiteX0" fmla="*/ 0 w 1271395"/>
                <a:gd name="connsiteY0" fmla="*/ 0 h 1114452"/>
                <a:gd name="connsiteX1" fmla="*/ 1271395 w 1271395"/>
                <a:gd name="connsiteY1" fmla="*/ 0 h 1114452"/>
                <a:gd name="connsiteX2" fmla="*/ 1271395 w 1271395"/>
                <a:gd name="connsiteY2" fmla="*/ 1114452 h 1114452"/>
                <a:gd name="connsiteX3" fmla="*/ 0 w 1271395"/>
                <a:gd name="connsiteY3" fmla="*/ 1114452 h 1114452"/>
                <a:gd name="connsiteX4" fmla="*/ 0 w 1271395"/>
                <a:gd name="connsiteY4" fmla="*/ 0 h 11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395" h="1114452">
                  <a:moveTo>
                    <a:pt x="0" y="0"/>
                  </a:moveTo>
                  <a:lnTo>
                    <a:pt x="1271395" y="0"/>
                  </a:lnTo>
                  <a:lnTo>
                    <a:pt x="1271395" y="1114452"/>
                  </a:lnTo>
                  <a:lnTo>
                    <a:pt x="0" y="11144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s-PE" sz="1600" b="1" kern="1200" noProof="0" dirty="0">
                  <a:latin typeface="Calibri" panose="020F0502020204030204" pitchFamily="34" charset="0"/>
                  <a:cs typeface="Calibri" panose="020F0502020204030204" pitchFamily="34" charset="0"/>
                </a:rPr>
                <a:t>Mes de Junio</a:t>
              </a:r>
            </a:p>
          </p:txBody>
        </p:sp>
      </p:grpSp>
      <p:sp>
        <p:nvSpPr>
          <p:cNvPr id="131" name="CuadroTexto 130">
            <a:extLst>
              <a:ext uri="{FF2B5EF4-FFF2-40B4-BE49-F238E27FC236}">
                <a16:creationId xmlns:a16="http://schemas.microsoft.com/office/drawing/2014/main" id="{1E210186-2039-3D72-EC3B-A32A5E4C5DD6}"/>
              </a:ext>
            </a:extLst>
          </p:cNvPr>
          <p:cNvSpPr txBox="1"/>
          <p:nvPr/>
        </p:nvSpPr>
        <p:spPr>
          <a:xfrm>
            <a:off x="5209761" y="5422715"/>
            <a:ext cx="1408272" cy="600164"/>
          </a:xfrm>
          <a:prstGeom prst="rect">
            <a:avLst/>
          </a:prstGeom>
          <a:noFill/>
        </p:spPr>
        <p:txBody>
          <a:bodyPr wrap="square" rtlCol="0">
            <a:spAutoFit/>
          </a:bodyPr>
          <a:lstStyle/>
          <a:p>
            <a:pPr algn="ctr"/>
            <a:r>
              <a:rPr lang="es-PE" sz="1100" dirty="0">
                <a:latin typeface="Calibri" panose="020F0502020204030204" pitchFamily="34" charset="0"/>
                <a:cs typeface="Calibri" panose="020F0502020204030204" pitchFamily="34" charset="0"/>
              </a:rPr>
              <a:t>PRODUCE presentará propuesta de Reglamento</a:t>
            </a:r>
          </a:p>
        </p:txBody>
      </p:sp>
      <p:sp>
        <p:nvSpPr>
          <p:cNvPr id="132" name="CuadroTexto 131">
            <a:extLst>
              <a:ext uri="{FF2B5EF4-FFF2-40B4-BE49-F238E27FC236}">
                <a16:creationId xmlns:a16="http://schemas.microsoft.com/office/drawing/2014/main" id="{227CE2D4-33A1-E2AC-817A-4CE381501E96}"/>
              </a:ext>
            </a:extLst>
          </p:cNvPr>
          <p:cNvSpPr txBox="1"/>
          <p:nvPr/>
        </p:nvSpPr>
        <p:spPr>
          <a:xfrm>
            <a:off x="6811268" y="5036269"/>
            <a:ext cx="1352030" cy="769441"/>
          </a:xfrm>
          <a:prstGeom prst="rect">
            <a:avLst/>
          </a:prstGeom>
          <a:noFill/>
        </p:spPr>
        <p:txBody>
          <a:bodyPr wrap="square" rtlCol="0">
            <a:spAutoFit/>
          </a:bodyPr>
          <a:lstStyle/>
          <a:p>
            <a:pPr algn="ctr"/>
            <a:r>
              <a:rPr lang="es-PE" sz="1100" dirty="0">
                <a:latin typeface="Calibri" panose="020F0502020204030204" pitchFamily="34" charset="0"/>
                <a:cs typeface="Calibri" panose="020F0502020204030204" pitchFamily="34" charset="0"/>
              </a:rPr>
              <a:t>AGROIDEAS revisa documento y presenta </a:t>
            </a:r>
          </a:p>
          <a:p>
            <a:pPr algn="ctr"/>
            <a:r>
              <a:rPr lang="es-PE" sz="1100" dirty="0">
                <a:latin typeface="Calibri" panose="020F0502020204030204" pitchFamily="34" charset="0"/>
                <a:cs typeface="Calibri" panose="020F0502020204030204" pitchFamily="34" charset="0"/>
              </a:rPr>
              <a:t>aportes</a:t>
            </a:r>
          </a:p>
        </p:txBody>
      </p:sp>
      <p:sp>
        <p:nvSpPr>
          <p:cNvPr id="133" name="CuadroTexto 132">
            <a:extLst>
              <a:ext uri="{FF2B5EF4-FFF2-40B4-BE49-F238E27FC236}">
                <a16:creationId xmlns:a16="http://schemas.microsoft.com/office/drawing/2014/main" id="{89F34179-C21E-5951-1D71-AF50434C8AE6}"/>
              </a:ext>
            </a:extLst>
          </p:cNvPr>
          <p:cNvSpPr txBox="1"/>
          <p:nvPr/>
        </p:nvSpPr>
        <p:spPr>
          <a:xfrm>
            <a:off x="8301019" y="4582681"/>
            <a:ext cx="1423348" cy="938719"/>
          </a:xfrm>
          <a:prstGeom prst="rect">
            <a:avLst/>
          </a:prstGeom>
          <a:noFill/>
        </p:spPr>
        <p:txBody>
          <a:bodyPr wrap="square" rtlCol="0">
            <a:spAutoFit/>
          </a:bodyPr>
          <a:lstStyle/>
          <a:p>
            <a:pPr algn="ctr"/>
            <a:r>
              <a:rPr lang="es-PE" sz="1100" dirty="0">
                <a:latin typeface="Calibri" panose="020F0502020204030204" pitchFamily="34" charset="0"/>
                <a:cs typeface="Calibri" panose="020F0502020204030204" pitchFamily="34" charset="0"/>
              </a:rPr>
              <a:t>PRODUCE envía documento formalmente a MIDAGRI para Opinión</a:t>
            </a:r>
          </a:p>
        </p:txBody>
      </p:sp>
      <p:sp>
        <p:nvSpPr>
          <p:cNvPr id="134" name="CuadroTexto 133">
            <a:extLst>
              <a:ext uri="{FF2B5EF4-FFF2-40B4-BE49-F238E27FC236}">
                <a16:creationId xmlns:a16="http://schemas.microsoft.com/office/drawing/2014/main" id="{64A55F84-0B51-D03C-CD28-FC752860C94F}"/>
              </a:ext>
            </a:extLst>
          </p:cNvPr>
          <p:cNvSpPr txBox="1"/>
          <p:nvPr/>
        </p:nvSpPr>
        <p:spPr>
          <a:xfrm>
            <a:off x="9917602" y="4712949"/>
            <a:ext cx="1376341" cy="430887"/>
          </a:xfrm>
          <a:prstGeom prst="rect">
            <a:avLst/>
          </a:prstGeom>
          <a:noFill/>
        </p:spPr>
        <p:txBody>
          <a:bodyPr wrap="square" rtlCol="0">
            <a:spAutoFit/>
          </a:bodyPr>
          <a:lstStyle/>
          <a:p>
            <a:pPr algn="ctr"/>
            <a:r>
              <a:rPr lang="es-PE" sz="1100" dirty="0">
                <a:latin typeface="Calibri" panose="020F0502020204030204" pitchFamily="34" charset="0"/>
                <a:cs typeface="Calibri" panose="020F0502020204030204" pitchFamily="34" charset="0"/>
              </a:rPr>
              <a:t>Publicación del Reglamento</a:t>
            </a:r>
          </a:p>
        </p:txBody>
      </p:sp>
      <p:cxnSp>
        <p:nvCxnSpPr>
          <p:cNvPr id="135" name="Conector recto 134">
            <a:extLst>
              <a:ext uri="{FF2B5EF4-FFF2-40B4-BE49-F238E27FC236}">
                <a16:creationId xmlns:a16="http://schemas.microsoft.com/office/drawing/2014/main" id="{03FC9EC7-3D65-E34E-5647-D2A1B1C34466}"/>
              </a:ext>
            </a:extLst>
          </p:cNvPr>
          <p:cNvCxnSpPr>
            <a:cxnSpLocks/>
          </p:cNvCxnSpPr>
          <p:nvPr/>
        </p:nvCxnSpPr>
        <p:spPr>
          <a:xfrm>
            <a:off x="690460" y="4523664"/>
            <a:ext cx="11109014" cy="0"/>
          </a:xfrm>
          <a:prstGeom prst="line">
            <a:avLst/>
          </a:prstGeom>
        </p:spPr>
        <p:style>
          <a:lnRef idx="3">
            <a:schemeClr val="dk1"/>
          </a:lnRef>
          <a:fillRef idx="0">
            <a:schemeClr val="dk1"/>
          </a:fillRef>
          <a:effectRef idx="2">
            <a:schemeClr val="dk1"/>
          </a:effectRef>
          <a:fontRef idx="minor">
            <a:schemeClr val="tx1"/>
          </a:fontRef>
        </p:style>
      </p:cxnSp>
      <p:sp>
        <p:nvSpPr>
          <p:cNvPr id="139" name="object 3">
            <a:extLst>
              <a:ext uri="{FF2B5EF4-FFF2-40B4-BE49-F238E27FC236}">
                <a16:creationId xmlns:a16="http://schemas.microsoft.com/office/drawing/2014/main" id="{6358E99B-14BB-7D63-B4EC-2C463904C9B5}"/>
              </a:ext>
            </a:extLst>
          </p:cNvPr>
          <p:cNvSpPr txBox="1">
            <a:spLocks/>
          </p:cNvSpPr>
          <p:nvPr/>
        </p:nvSpPr>
        <p:spPr>
          <a:xfrm>
            <a:off x="331232" y="4724704"/>
            <a:ext cx="4519301" cy="289182"/>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s-PE" sz="1800" b="1" spc="-10" dirty="0">
                <a:latin typeface="Century Gothic" panose="020B0502020202020204" pitchFamily="34" charset="0"/>
              </a:rPr>
              <a:t>Estado Situacional del Reglamento</a:t>
            </a:r>
            <a:endParaRPr lang="es-PE" sz="1800" b="1" dirty="0">
              <a:latin typeface="Century Gothic" panose="020B0502020202020204" pitchFamily="34" charset="0"/>
            </a:endParaRPr>
          </a:p>
        </p:txBody>
      </p:sp>
      <p:sp>
        <p:nvSpPr>
          <p:cNvPr id="2" name="CuadroTexto 1">
            <a:extLst>
              <a:ext uri="{FF2B5EF4-FFF2-40B4-BE49-F238E27FC236}">
                <a16:creationId xmlns:a16="http://schemas.microsoft.com/office/drawing/2014/main" id="{7CE5E487-B596-B652-FCF4-743993A42F25}"/>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3. </a:t>
            </a:r>
            <a:r>
              <a:rPr lang="es-ES" sz="3200" b="1" dirty="0">
                <a:solidFill>
                  <a:schemeClr val="bg2">
                    <a:lumMod val="25000"/>
                  </a:schemeClr>
                </a:solidFill>
                <a:latin typeface="Candara" panose="020E0502030303020204" pitchFamily="34" charset="0"/>
              </a:rPr>
              <a:t>Reglamentación de la Ley </a:t>
            </a:r>
            <a:r>
              <a:rPr lang="es-ES" sz="3200" b="1" dirty="0" err="1">
                <a:solidFill>
                  <a:schemeClr val="bg2">
                    <a:lumMod val="25000"/>
                  </a:schemeClr>
                </a:solidFill>
                <a:latin typeface="Candara" panose="020E0502030303020204" pitchFamily="34" charset="0"/>
              </a:rPr>
              <a:t>N°</a:t>
            </a:r>
            <a:r>
              <a:rPr lang="es-ES" sz="3200" b="1" dirty="0">
                <a:solidFill>
                  <a:schemeClr val="bg2">
                    <a:lumMod val="25000"/>
                  </a:schemeClr>
                </a:solidFill>
                <a:latin typeface="Candara" panose="020E0502030303020204" pitchFamily="34" charset="0"/>
              </a:rPr>
              <a:t> 31502 </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Ley que establece disposiciones para apoyar la competitividad productiva</a:t>
            </a:r>
            <a:endParaRPr lang="es-MX" sz="2000" b="1"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1887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2" name="Gráfico 1">
                <a:extLst>
                  <a:ext uri="{FF2B5EF4-FFF2-40B4-BE49-F238E27FC236}">
                    <a16:creationId xmlns:a16="http://schemas.microsoft.com/office/drawing/2014/main" id="{FC5AC10A-0F71-15F0-2A09-20FD3B4CE2B0}"/>
                  </a:ext>
                </a:extLst>
              </p:cNvPr>
              <p:cNvGraphicFramePr/>
              <p:nvPr>
                <p:extLst>
                  <p:ext uri="{D42A27DB-BD31-4B8C-83A1-F6EECF244321}">
                    <p14:modId xmlns:p14="http://schemas.microsoft.com/office/powerpoint/2010/main" val="2317077651"/>
                  </p:ext>
                </p:extLst>
              </p:nvPr>
            </p:nvGraphicFramePr>
            <p:xfrm>
              <a:off x="640136" y="1828800"/>
              <a:ext cx="3445282" cy="503716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FC5AC10A-0F71-15F0-2A09-20FD3B4CE2B0}"/>
                  </a:ext>
                </a:extLst>
              </p:cNvPr>
              <p:cNvPicPr>
                <a:picLocks noGrp="1" noRot="1" noChangeAspect="1" noMove="1" noResize="1" noEditPoints="1" noAdjustHandles="1" noChangeArrowheads="1" noChangeShapeType="1"/>
              </p:cNvPicPr>
              <p:nvPr/>
            </p:nvPicPr>
            <p:blipFill>
              <a:blip r:embed="rId4"/>
              <a:stretch>
                <a:fillRect/>
              </a:stretch>
            </p:blipFill>
            <p:spPr>
              <a:xfrm>
                <a:off x="640136" y="1828800"/>
                <a:ext cx="3445282" cy="5037169"/>
              </a:xfrm>
              <a:prstGeom prst="rect">
                <a:avLst/>
              </a:prstGeom>
            </p:spPr>
          </p:pic>
        </mc:Fallback>
      </mc:AlternateContent>
      <p:graphicFrame>
        <p:nvGraphicFramePr>
          <p:cNvPr id="6" name="Gráfico 5">
            <a:extLst>
              <a:ext uri="{FF2B5EF4-FFF2-40B4-BE49-F238E27FC236}">
                <a16:creationId xmlns:a16="http://schemas.microsoft.com/office/drawing/2014/main" id="{224A86B6-AA61-F93E-CFEE-74290D4CCE80}"/>
              </a:ext>
            </a:extLst>
          </p:cNvPr>
          <p:cNvGraphicFramePr>
            <a:graphicFrameLocks/>
          </p:cNvGraphicFramePr>
          <p:nvPr>
            <p:extLst>
              <p:ext uri="{D42A27DB-BD31-4B8C-83A1-F6EECF244321}">
                <p14:modId xmlns:p14="http://schemas.microsoft.com/office/powerpoint/2010/main" val="3176355517"/>
              </p:ext>
            </p:extLst>
          </p:nvPr>
        </p:nvGraphicFramePr>
        <p:xfrm>
          <a:off x="8039005" y="2394080"/>
          <a:ext cx="2301337" cy="42102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520F8E0E-80CF-8DD8-D0EC-5836FCDF6ED0}"/>
              </a:ext>
            </a:extLst>
          </p:cNvPr>
          <p:cNvGraphicFramePr>
            <a:graphicFrameLocks/>
          </p:cNvGraphicFramePr>
          <p:nvPr>
            <p:extLst>
              <p:ext uri="{D42A27DB-BD31-4B8C-83A1-F6EECF244321}">
                <p14:modId xmlns:p14="http://schemas.microsoft.com/office/powerpoint/2010/main" val="4253591799"/>
              </p:ext>
            </p:extLst>
          </p:nvPr>
        </p:nvGraphicFramePr>
        <p:xfrm>
          <a:off x="10574374" y="2394081"/>
          <a:ext cx="984476" cy="4210208"/>
        </p:xfrm>
        <a:graphic>
          <a:graphicData uri="http://schemas.openxmlformats.org/drawingml/2006/chart">
            <c:chart xmlns:c="http://schemas.openxmlformats.org/drawingml/2006/chart" xmlns:r="http://schemas.openxmlformats.org/officeDocument/2006/relationships" r:id="rId6"/>
          </a:graphicData>
        </a:graphic>
      </p:graphicFrame>
      <p:sp>
        <p:nvSpPr>
          <p:cNvPr id="8" name="CuadroTexto 7">
            <a:extLst>
              <a:ext uri="{FF2B5EF4-FFF2-40B4-BE49-F238E27FC236}">
                <a16:creationId xmlns:a16="http://schemas.microsoft.com/office/drawing/2014/main" id="{AB470684-0EFA-D61D-CA7F-FBA631DF94EA}"/>
              </a:ext>
            </a:extLst>
          </p:cNvPr>
          <p:cNvSpPr txBox="1"/>
          <p:nvPr/>
        </p:nvSpPr>
        <p:spPr>
          <a:xfrm>
            <a:off x="8039005" y="1915406"/>
            <a:ext cx="2307042" cy="469359"/>
          </a:xfrm>
          <a:prstGeom prst="rect">
            <a:avLst/>
          </a:prstGeom>
          <a:noFill/>
        </p:spPr>
        <p:txBody>
          <a:bodyPr wrap="square" rtlCol="0">
            <a:spAutoFit/>
          </a:bodyPr>
          <a:lstStyle/>
          <a:p>
            <a:pPr algn="ctr"/>
            <a:r>
              <a:rPr lang="es-PE" sz="1400" dirty="0">
                <a:solidFill>
                  <a:schemeClr val="bg1"/>
                </a:solidFill>
                <a:highlight>
                  <a:srgbClr val="EB5767"/>
                </a:highlight>
                <a:latin typeface="Century Gothic" panose="020B0502020202020204" pitchFamily="34" charset="0"/>
              </a:rPr>
              <a:t>Monto Total de Inversión</a:t>
            </a:r>
          </a:p>
          <a:p>
            <a:pPr algn="ctr"/>
            <a:r>
              <a:rPr lang="es-PE" sz="1050" dirty="0">
                <a:latin typeface="Century Gothic" panose="020B0502020202020204" pitchFamily="34" charset="0"/>
              </a:rPr>
              <a:t>(millones de S/)</a:t>
            </a:r>
          </a:p>
        </p:txBody>
      </p:sp>
      <p:sp>
        <p:nvSpPr>
          <p:cNvPr id="9" name="CuadroTexto 8">
            <a:extLst>
              <a:ext uri="{FF2B5EF4-FFF2-40B4-BE49-F238E27FC236}">
                <a16:creationId xmlns:a16="http://schemas.microsoft.com/office/drawing/2014/main" id="{A6216DB3-8F79-7029-D3B0-A33D8399926D}"/>
              </a:ext>
            </a:extLst>
          </p:cNvPr>
          <p:cNvSpPr txBox="1"/>
          <p:nvPr/>
        </p:nvSpPr>
        <p:spPr>
          <a:xfrm>
            <a:off x="10430441" y="1915405"/>
            <a:ext cx="1272342" cy="469359"/>
          </a:xfrm>
          <a:prstGeom prst="rect">
            <a:avLst/>
          </a:prstGeom>
          <a:noFill/>
        </p:spPr>
        <p:txBody>
          <a:bodyPr wrap="square" rtlCol="0">
            <a:spAutoFit/>
          </a:bodyPr>
          <a:lstStyle/>
          <a:p>
            <a:pPr algn="ctr"/>
            <a:r>
              <a:rPr lang="es-PE" sz="1400" dirty="0">
                <a:highlight>
                  <a:srgbClr val="A7D5D4"/>
                </a:highlight>
                <a:latin typeface="Century Gothic" panose="020B0502020202020204" pitchFamily="34" charset="0"/>
              </a:rPr>
              <a:t>5 %</a:t>
            </a:r>
          </a:p>
          <a:p>
            <a:pPr algn="ctr"/>
            <a:r>
              <a:rPr lang="es-PE" sz="1050" dirty="0">
                <a:latin typeface="Century Gothic" panose="020B0502020202020204" pitchFamily="34" charset="0"/>
              </a:rPr>
              <a:t>(millones de S/)</a:t>
            </a:r>
          </a:p>
        </p:txBody>
      </p:sp>
      <p:pic>
        <p:nvPicPr>
          <p:cNvPr id="10" name="Gráfico 9" descr="Flechas de cheurón">
            <a:extLst>
              <a:ext uri="{FF2B5EF4-FFF2-40B4-BE49-F238E27FC236}">
                <a16:creationId xmlns:a16="http://schemas.microsoft.com/office/drawing/2014/main" id="{04F58233-C7D6-3D70-94DB-44F07D9C7F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5417" y="3760148"/>
            <a:ext cx="658955" cy="658955"/>
          </a:xfrm>
          <a:prstGeom prst="rect">
            <a:avLst/>
          </a:prstGeom>
        </p:spPr>
      </p:pic>
      <p:sp>
        <p:nvSpPr>
          <p:cNvPr id="11" name="Rectángulo 10">
            <a:extLst>
              <a:ext uri="{FF2B5EF4-FFF2-40B4-BE49-F238E27FC236}">
                <a16:creationId xmlns:a16="http://schemas.microsoft.com/office/drawing/2014/main" id="{6B375342-6BAA-DC98-EC90-82C198E8464F}"/>
              </a:ext>
            </a:extLst>
          </p:cNvPr>
          <p:cNvSpPr/>
          <p:nvPr/>
        </p:nvSpPr>
        <p:spPr>
          <a:xfrm>
            <a:off x="4991353" y="3198174"/>
            <a:ext cx="2217093" cy="891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800" b="1" dirty="0">
                <a:solidFill>
                  <a:schemeClr val="bg1"/>
                </a:solidFill>
                <a:highlight>
                  <a:srgbClr val="EB5767"/>
                </a:highlight>
                <a:latin typeface="Century Gothic" panose="020B0502020202020204" pitchFamily="34" charset="0"/>
                <a:cs typeface="Calibri"/>
              </a:rPr>
              <a:t>S/ 13 653,5</a:t>
            </a:r>
            <a:endParaRPr lang="en-US" sz="2800" b="1" i="0" u="none" strike="noStrike" dirty="0">
              <a:solidFill>
                <a:schemeClr val="bg1"/>
              </a:solidFill>
              <a:highlight>
                <a:srgbClr val="EB5767"/>
              </a:highlight>
              <a:latin typeface="Century Gothic" panose="020B0502020202020204" pitchFamily="34" charset="0"/>
              <a:cs typeface="Calibri"/>
            </a:endParaRPr>
          </a:p>
          <a:p>
            <a:pPr algn="ctr"/>
            <a:r>
              <a:rPr lang="en-US" sz="1800" b="1" dirty="0">
                <a:solidFill>
                  <a:srgbClr val="EB5767"/>
                </a:solidFill>
                <a:latin typeface="Century Gothic" panose="020B0502020202020204" pitchFamily="34" charset="0"/>
                <a:cs typeface="Calibri"/>
              </a:rPr>
              <a:t>MILLONES</a:t>
            </a:r>
            <a:endParaRPr lang="es-PE" sz="1800" b="1" dirty="0">
              <a:solidFill>
                <a:srgbClr val="EB5767"/>
              </a:solidFill>
              <a:latin typeface="Century Gothic" panose="020B0502020202020204" pitchFamily="34" charset="0"/>
              <a:cs typeface="Calibri"/>
            </a:endParaRPr>
          </a:p>
        </p:txBody>
      </p:sp>
      <p:sp>
        <p:nvSpPr>
          <p:cNvPr id="12" name="CuadroTexto 11">
            <a:extLst>
              <a:ext uri="{FF2B5EF4-FFF2-40B4-BE49-F238E27FC236}">
                <a16:creationId xmlns:a16="http://schemas.microsoft.com/office/drawing/2014/main" id="{1E273344-A71B-B180-1034-D77A647A6CCD}"/>
              </a:ext>
            </a:extLst>
          </p:cNvPr>
          <p:cNvSpPr txBox="1"/>
          <p:nvPr/>
        </p:nvSpPr>
        <p:spPr>
          <a:xfrm>
            <a:off x="4916616" y="2448283"/>
            <a:ext cx="2316242" cy="923330"/>
          </a:xfrm>
          <a:prstGeom prst="rect">
            <a:avLst/>
          </a:prstGeom>
          <a:noFill/>
        </p:spPr>
        <p:txBody>
          <a:bodyPr wrap="square" rtlCol="0">
            <a:spAutoFit/>
          </a:bodyPr>
          <a:lstStyle/>
          <a:p>
            <a:pPr algn="ctr"/>
            <a:r>
              <a:rPr lang="es-PE" b="1" dirty="0">
                <a:latin typeface="Century Gothic" panose="020B0502020202020204" pitchFamily="34" charset="0"/>
              </a:rPr>
              <a:t>Recursos Proyectos Inversión Pública</a:t>
            </a:r>
          </a:p>
          <a:p>
            <a:pPr algn="ctr"/>
            <a:r>
              <a:rPr lang="es-PE" dirty="0">
                <a:latin typeface="Century Gothic" panose="020B0502020202020204" pitchFamily="34" charset="0"/>
              </a:rPr>
              <a:t>GORES</a:t>
            </a:r>
          </a:p>
        </p:txBody>
      </p:sp>
      <p:sp>
        <p:nvSpPr>
          <p:cNvPr id="13" name="Rectángulo 12">
            <a:extLst>
              <a:ext uri="{FF2B5EF4-FFF2-40B4-BE49-F238E27FC236}">
                <a16:creationId xmlns:a16="http://schemas.microsoft.com/office/drawing/2014/main" id="{4E373969-0686-B704-3B60-073154E9E9A2}"/>
              </a:ext>
            </a:extLst>
          </p:cNvPr>
          <p:cNvSpPr/>
          <p:nvPr/>
        </p:nvSpPr>
        <p:spPr>
          <a:xfrm>
            <a:off x="5075753" y="5409750"/>
            <a:ext cx="2217093" cy="891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800" b="1" dirty="0">
                <a:solidFill>
                  <a:schemeClr val="tx1"/>
                </a:solidFill>
                <a:highlight>
                  <a:srgbClr val="A7D5D4"/>
                </a:highlight>
                <a:latin typeface="Century Gothic" panose="020B0502020202020204" pitchFamily="34" charset="0"/>
                <a:cs typeface="Calibri"/>
              </a:rPr>
              <a:t>S/ 682,7</a:t>
            </a:r>
            <a:endParaRPr lang="en-US" sz="2800" b="1" i="0" u="none" strike="noStrike" dirty="0">
              <a:solidFill>
                <a:schemeClr val="tx1"/>
              </a:solidFill>
              <a:highlight>
                <a:srgbClr val="A7D5D4"/>
              </a:highlight>
              <a:latin typeface="Century Gothic" panose="020B0502020202020204" pitchFamily="34" charset="0"/>
              <a:cs typeface="Calibri"/>
            </a:endParaRPr>
          </a:p>
          <a:p>
            <a:pPr algn="ctr"/>
            <a:r>
              <a:rPr lang="en-US" sz="1800" b="1" dirty="0">
                <a:solidFill>
                  <a:srgbClr val="A7D5D4"/>
                </a:solidFill>
                <a:latin typeface="Century Gothic" panose="020B0502020202020204" pitchFamily="34" charset="0"/>
                <a:cs typeface="Calibri"/>
              </a:rPr>
              <a:t>MILLONES</a:t>
            </a:r>
            <a:endParaRPr lang="es-PE" sz="1800" b="1" dirty="0">
              <a:solidFill>
                <a:srgbClr val="A7D5D4"/>
              </a:solidFill>
              <a:latin typeface="Century Gothic" panose="020B0502020202020204" pitchFamily="34" charset="0"/>
              <a:cs typeface="Calibri"/>
            </a:endParaRPr>
          </a:p>
        </p:txBody>
      </p:sp>
      <p:sp>
        <p:nvSpPr>
          <p:cNvPr id="14" name="CuadroTexto 13">
            <a:extLst>
              <a:ext uri="{FF2B5EF4-FFF2-40B4-BE49-F238E27FC236}">
                <a16:creationId xmlns:a16="http://schemas.microsoft.com/office/drawing/2014/main" id="{69690A74-A1FA-11AB-62A9-4DFCCDD3000D}"/>
              </a:ext>
            </a:extLst>
          </p:cNvPr>
          <p:cNvSpPr txBox="1"/>
          <p:nvPr/>
        </p:nvSpPr>
        <p:spPr>
          <a:xfrm>
            <a:off x="5026178" y="4659859"/>
            <a:ext cx="2316242" cy="646331"/>
          </a:xfrm>
          <a:prstGeom prst="rect">
            <a:avLst/>
          </a:prstGeom>
          <a:noFill/>
        </p:spPr>
        <p:txBody>
          <a:bodyPr wrap="square" rtlCol="0">
            <a:spAutoFit/>
          </a:bodyPr>
          <a:lstStyle/>
          <a:p>
            <a:pPr algn="ctr"/>
            <a:r>
              <a:rPr lang="es-PE" b="1" dirty="0">
                <a:latin typeface="Century Gothic" panose="020B0502020202020204" pitchFamily="34" charset="0"/>
              </a:rPr>
              <a:t>OBLIGATORIO 5%</a:t>
            </a:r>
          </a:p>
          <a:p>
            <a:pPr algn="ctr"/>
            <a:r>
              <a:rPr lang="es-PE" dirty="0">
                <a:latin typeface="Century Gothic" panose="020B0502020202020204" pitchFamily="34" charset="0"/>
              </a:rPr>
              <a:t>(Art.4)</a:t>
            </a:r>
          </a:p>
        </p:txBody>
      </p:sp>
      <p:sp>
        <p:nvSpPr>
          <p:cNvPr id="15" name="object 3">
            <a:extLst>
              <a:ext uri="{FF2B5EF4-FFF2-40B4-BE49-F238E27FC236}">
                <a16:creationId xmlns:a16="http://schemas.microsoft.com/office/drawing/2014/main" id="{18B9DC65-437D-7B15-9860-CF8BA1ABB8E7}"/>
              </a:ext>
            </a:extLst>
          </p:cNvPr>
          <p:cNvSpPr txBox="1">
            <a:spLocks/>
          </p:cNvSpPr>
          <p:nvPr/>
        </p:nvSpPr>
        <p:spPr>
          <a:xfrm>
            <a:off x="640135" y="1426643"/>
            <a:ext cx="11088327" cy="289182"/>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s-PE" sz="1800" b="1" spc="-10" dirty="0">
                <a:latin typeface="Century Gothic" panose="020B0502020202020204" pitchFamily="34" charset="0"/>
              </a:rPr>
              <a:t>Recursos potenciales de los GORES (Art. 4 – Ley N° 31502) </a:t>
            </a:r>
            <a:endParaRPr lang="es-PE" sz="1800" b="1" dirty="0">
              <a:latin typeface="Century Gothic" panose="020B0502020202020204" pitchFamily="34" charset="0"/>
            </a:endParaRPr>
          </a:p>
        </p:txBody>
      </p:sp>
      <p:sp>
        <p:nvSpPr>
          <p:cNvPr id="3" name="CuadroTexto 2">
            <a:extLst>
              <a:ext uri="{FF2B5EF4-FFF2-40B4-BE49-F238E27FC236}">
                <a16:creationId xmlns:a16="http://schemas.microsoft.com/office/drawing/2014/main" id="{A66BF871-64ED-69A6-8F3C-8D9FA0F9C77D}"/>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3. </a:t>
            </a:r>
            <a:r>
              <a:rPr lang="es-ES" sz="3200" b="1" dirty="0">
                <a:solidFill>
                  <a:schemeClr val="bg2">
                    <a:lumMod val="25000"/>
                  </a:schemeClr>
                </a:solidFill>
                <a:latin typeface="Candara" panose="020E0502030303020204" pitchFamily="34" charset="0"/>
              </a:rPr>
              <a:t>Reglamentación de la Ley </a:t>
            </a:r>
            <a:r>
              <a:rPr lang="es-ES" sz="3200" b="1" dirty="0" err="1">
                <a:solidFill>
                  <a:schemeClr val="bg2">
                    <a:lumMod val="25000"/>
                  </a:schemeClr>
                </a:solidFill>
                <a:latin typeface="Candara" panose="020E0502030303020204" pitchFamily="34" charset="0"/>
              </a:rPr>
              <a:t>N°</a:t>
            </a:r>
            <a:r>
              <a:rPr lang="es-ES" sz="3200" b="1" dirty="0">
                <a:solidFill>
                  <a:schemeClr val="bg2">
                    <a:lumMod val="25000"/>
                  </a:schemeClr>
                </a:solidFill>
                <a:latin typeface="Candara" panose="020E0502030303020204" pitchFamily="34" charset="0"/>
              </a:rPr>
              <a:t> 31502 </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Ley que establece disposiciones para apoyar la competitividad productiva</a:t>
            </a:r>
            <a:endParaRPr lang="es-MX" sz="2000" b="1"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2880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14">
            <a:extLst>
              <a:ext uri="{FF2B5EF4-FFF2-40B4-BE49-F238E27FC236}">
                <a16:creationId xmlns:a16="http://schemas.microsoft.com/office/drawing/2014/main" id="{F1A18946-4F48-7985-50DE-1F1A90D81BE4}"/>
              </a:ext>
            </a:extLst>
          </p:cNvPr>
          <p:cNvGrpSpPr/>
          <p:nvPr/>
        </p:nvGrpSpPr>
        <p:grpSpPr>
          <a:xfrm>
            <a:off x="8343300" y="1700627"/>
            <a:ext cx="3286535" cy="4744853"/>
            <a:chOff x="163320" y="1266055"/>
            <a:chExt cx="3869701" cy="5492956"/>
          </a:xfrm>
          <a:solidFill>
            <a:srgbClr val="E6E6E6"/>
          </a:solidFill>
        </p:grpSpPr>
        <p:sp>
          <p:nvSpPr>
            <p:cNvPr id="18" name="Freeform 28">
              <a:extLst>
                <a:ext uri="{FF2B5EF4-FFF2-40B4-BE49-F238E27FC236}">
                  <a16:creationId xmlns:a16="http://schemas.microsoft.com/office/drawing/2014/main" id="{D3A9F793-ACA2-4581-C6E5-A2306243BA90}"/>
                </a:ext>
              </a:extLst>
            </p:cNvPr>
            <p:cNvSpPr>
              <a:spLocks noEditPoints="1"/>
            </p:cNvSpPr>
            <p:nvPr/>
          </p:nvSpPr>
          <p:spPr bwMode="auto">
            <a:xfrm>
              <a:off x="3278838" y="5172431"/>
              <a:ext cx="687694" cy="1285206"/>
            </a:xfrm>
            <a:custGeom>
              <a:avLst/>
              <a:gdLst>
                <a:gd name="T0" fmla="*/ 2147483647 w 72"/>
                <a:gd name="T1" fmla="*/ 2147483647 h 138"/>
                <a:gd name="T2" fmla="*/ 2147483647 w 72"/>
                <a:gd name="T3" fmla="*/ 2147483647 h 138"/>
                <a:gd name="T4" fmla="*/ 2147483647 w 72"/>
                <a:gd name="T5" fmla="*/ 2147483647 h 138"/>
                <a:gd name="T6" fmla="*/ 2147483647 w 72"/>
                <a:gd name="T7" fmla="*/ 2147483647 h 138"/>
                <a:gd name="T8" fmla="*/ 2147483647 w 72"/>
                <a:gd name="T9" fmla="*/ 2147483647 h 138"/>
                <a:gd name="T10" fmla="*/ 2147483647 w 72"/>
                <a:gd name="T11" fmla="*/ 2147483647 h 138"/>
                <a:gd name="T12" fmla="*/ 2147483647 w 72"/>
                <a:gd name="T13" fmla="*/ 2147483647 h 138"/>
                <a:gd name="T14" fmla="*/ 2147483647 w 72"/>
                <a:gd name="T15" fmla="*/ 2147483647 h 138"/>
                <a:gd name="T16" fmla="*/ 2147483647 w 72"/>
                <a:gd name="T17" fmla="*/ 2147483647 h 138"/>
                <a:gd name="T18" fmla="*/ 2147483647 w 72"/>
                <a:gd name="T19" fmla="*/ 2147483647 h 138"/>
                <a:gd name="T20" fmla="*/ 2147483647 w 72"/>
                <a:gd name="T21" fmla="*/ 2147483647 h 138"/>
                <a:gd name="T22" fmla="*/ 2147483647 w 72"/>
                <a:gd name="T23" fmla="*/ 2147483647 h 138"/>
                <a:gd name="T24" fmla="*/ 2147483647 w 72"/>
                <a:gd name="T25" fmla="*/ 2147483647 h 138"/>
                <a:gd name="T26" fmla="*/ 2147483647 w 72"/>
                <a:gd name="T27" fmla="*/ 2147483647 h 138"/>
                <a:gd name="T28" fmla="*/ 2147483647 w 72"/>
                <a:gd name="T29" fmla="*/ 2147483647 h 138"/>
                <a:gd name="T30" fmla="*/ 2147483647 w 72"/>
                <a:gd name="T31" fmla="*/ 2147483647 h 138"/>
                <a:gd name="T32" fmla="*/ 2147483647 w 72"/>
                <a:gd name="T33" fmla="*/ 2147483647 h 138"/>
                <a:gd name="T34" fmla="*/ 2147483647 w 72"/>
                <a:gd name="T35" fmla="*/ 2147483647 h 138"/>
                <a:gd name="T36" fmla="*/ 2147483647 w 72"/>
                <a:gd name="T37" fmla="*/ 2147483647 h 138"/>
                <a:gd name="T38" fmla="*/ 2147483647 w 72"/>
                <a:gd name="T39" fmla="*/ 2147483647 h 138"/>
                <a:gd name="T40" fmla="*/ 2147483647 w 72"/>
                <a:gd name="T41" fmla="*/ 2147483647 h 138"/>
                <a:gd name="T42" fmla="*/ 2147483647 w 72"/>
                <a:gd name="T43" fmla="*/ 2147483647 h 138"/>
                <a:gd name="T44" fmla="*/ 2147483647 w 72"/>
                <a:gd name="T45" fmla="*/ 2147483647 h 138"/>
                <a:gd name="T46" fmla="*/ 2147483647 w 72"/>
                <a:gd name="T47" fmla="*/ 2147483647 h 138"/>
                <a:gd name="T48" fmla="*/ 2147483647 w 72"/>
                <a:gd name="T49" fmla="*/ 2147483647 h 138"/>
                <a:gd name="T50" fmla="*/ 2147483647 w 72"/>
                <a:gd name="T51" fmla="*/ 2147483647 h 138"/>
                <a:gd name="T52" fmla="*/ 2147483647 w 72"/>
                <a:gd name="T53" fmla="*/ 2147483647 h 138"/>
                <a:gd name="T54" fmla="*/ 2147483647 w 72"/>
                <a:gd name="T55" fmla="*/ 2147483647 h 138"/>
                <a:gd name="T56" fmla="*/ 2147483647 w 72"/>
                <a:gd name="T57" fmla="*/ 2147483647 h 138"/>
                <a:gd name="T58" fmla="*/ 2147483647 w 72"/>
                <a:gd name="T59" fmla="*/ 2147483647 h 138"/>
                <a:gd name="T60" fmla="*/ 2147483647 w 72"/>
                <a:gd name="T61" fmla="*/ 2147483647 h 138"/>
                <a:gd name="T62" fmla="*/ 2147483647 w 72"/>
                <a:gd name="T63" fmla="*/ 2147483647 h 138"/>
                <a:gd name="T64" fmla="*/ 2147483647 w 72"/>
                <a:gd name="T65" fmla="*/ 2147483647 h 138"/>
                <a:gd name="T66" fmla="*/ 2147483647 w 72"/>
                <a:gd name="T67" fmla="*/ 2147483647 h 138"/>
                <a:gd name="T68" fmla="*/ 2147483647 w 72"/>
                <a:gd name="T69" fmla="*/ 2147483647 h 138"/>
                <a:gd name="T70" fmla="*/ 2147483647 w 72"/>
                <a:gd name="T71" fmla="*/ 2147483647 h 138"/>
                <a:gd name="T72" fmla="*/ 2147483647 w 72"/>
                <a:gd name="T73" fmla="*/ 2147483647 h 138"/>
                <a:gd name="T74" fmla="*/ 2147483647 w 72"/>
                <a:gd name="T75" fmla="*/ 2147483647 h 138"/>
                <a:gd name="T76" fmla="*/ 2147483647 w 72"/>
                <a:gd name="T77" fmla="*/ 2147483647 h 138"/>
                <a:gd name="T78" fmla="*/ 2147483647 w 72"/>
                <a:gd name="T79" fmla="*/ 2147483647 h 138"/>
                <a:gd name="T80" fmla="*/ 2147483647 w 72"/>
                <a:gd name="T81" fmla="*/ 2147483647 h 138"/>
                <a:gd name="T82" fmla="*/ 2147483647 w 72"/>
                <a:gd name="T83" fmla="*/ 2147483647 h 138"/>
                <a:gd name="T84" fmla="*/ 2147483647 w 72"/>
                <a:gd name="T85" fmla="*/ 2147483647 h 138"/>
                <a:gd name="T86" fmla="*/ 2147483647 w 72"/>
                <a:gd name="T87" fmla="*/ 2147483647 h 138"/>
                <a:gd name="T88" fmla="*/ 2147483647 w 72"/>
                <a:gd name="T89" fmla="*/ 2147483647 h 138"/>
                <a:gd name="T90" fmla="*/ 2147483647 w 72"/>
                <a:gd name="T91" fmla="*/ 2147483647 h 138"/>
                <a:gd name="T92" fmla="*/ 2147483647 w 72"/>
                <a:gd name="T93" fmla="*/ 2147483647 h 138"/>
                <a:gd name="T94" fmla="*/ 2147483647 w 72"/>
                <a:gd name="T95" fmla="*/ 2147483647 h 138"/>
                <a:gd name="T96" fmla="*/ 2147483647 w 72"/>
                <a:gd name="T97" fmla="*/ 2147483647 h 138"/>
                <a:gd name="T98" fmla="*/ 2147483647 w 72"/>
                <a:gd name="T99" fmla="*/ 2147483647 h 138"/>
                <a:gd name="T100" fmla="*/ 2147483647 w 72"/>
                <a:gd name="T101" fmla="*/ 2147483647 h 138"/>
                <a:gd name="T102" fmla="*/ 2147483647 w 72"/>
                <a:gd name="T103" fmla="*/ 2147483647 h 138"/>
                <a:gd name="T104" fmla="*/ 2147483647 w 72"/>
                <a:gd name="T105" fmla="*/ 2147483647 h 138"/>
                <a:gd name="T106" fmla="*/ 2147483647 w 72"/>
                <a:gd name="T107" fmla="*/ 2147483647 h 138"/>
                <a:gd name="T108" fmla="*/ 2147483647 w 72"/>
                <a:gd name="T109" fmla="*/ 2147483647 h 138"/>
                <a:gd name="T110" fmla="*/ 2147483647 w 72"/>
                <a:gd name="T111" fmla="*/ 2147483647 h 138"/>
                <a:gd name="T112" fmla="*/ 2147483647 w 72"/>
                <a:gd name="T113" fmla="*/ 2147483647 h 138"/>
                <a:gd name="T114" fmla="*/ 2147483647 w 72"/>
                <a:gd name="T115" fmla="*/ 2147483647 h 138"/>
                <a:gd name="T116" fmla="*/ 2147483647 w 72"/>
                <a:gd name="T117" fmla="*/ 2147483647 h 138"/>
                <a:gd name="T118" fmla="*/ 2147483647 w 72"/>
                <a:gd name="T119" fmla="*/ 2147483647 h 138"/>
                <a:gd name="T120" fmla="*/ 2147483647 w 72"/>
                <a:gd name="T121" fmla="*/ 2147483647 h 138"/>
                <a:gd name="T122" fmla="*/ 2147483647 w 72"/>
                <a:gd name="T123" fmla="*/ 2147483647 h 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138"/>
                <a:gd name="T188" fmla="*/ 72 w 72"/>
                <a:gd name="T189" fmla="*/ 138 h 1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138">
                  <a:moveTo>
                    <a:pt x="8" y="24"/>
                  </a:moveTo>
                  <a:lnTo>
                    <a:pt x="9" y="24"/>
                  </a:lnTo>
                  <a:lnTo>
                    <a:pt x="9" y="25"/>
                  </a:lnTo>
                  <a:lnTo>
                    <a:pt x="10" y="25"/>
                  </a:lnTo>
                  <a:lnTo>
                    <a:pt x="11" y="25"/>
                  </a:lnTo>
                  <a:lnTo>
                    <a:pt x="12" y="25"/>
                  </a:lnTo>
                  <a:lnTo>
                    <a:pt x="13" y="25"/>
                  </a:lnTo>
                  <a:lnTo>
                    <a:pt x="13" y="26"/>
                  </a:lnTo>
                  <a:lnTo>
                    <a:pt x="13" y="25"/>
                  </a:lnTo>
                  <a:lnTo>
                    <a:pt x="13" y="24"/>
                  </a:lnTo>
                  <a:lnTo>
                    <a:pt x="13" y="23"/>
                  </a:lnTo>
                  <a:lnTo>
                    <a:pt x="13" y="22"/>
                  </a:lnTo>
                  <a:lnTo>
                    <a:pt x="13" y="21"/>
                  </a:lnTo>
                  <a:lnTo>
                    <a:pt x="13" y="20"/>
                  </a:lnTo>
                  <a:lnTo>
                    <a:pt x="13" y="19"/>
                  </a:lnTo>
                  <a:lnTo>
                    <a:pt x="14" y="19"/>
                  </a:lnTo>
                  <a:lnTo>
                    <a:pt x="14" y="20"/>
                  </a:lnTo>
                  <a:lnTo>
                    <a:pt x="15" y="20"/>
                  </a:lnTo>
                  <a:lnTo>
                    <a:pt x="15" y="19"/>
                  </a:lnTo>
                  <a:lnTo>
                    <a:pt x="16" y="19"/>
                  </a:lnTo>
                  <a:lnTo>
                    <a:pt x="16" y="18"/>
                  </a:lnTo>
                  <a:lnTo>
                    <a:pt x="17" y="18"/>
                  </a:lnTo>
                  <a:lnTo>
                    <a:pt x="18" y="18"/>
                  </a:lnTo>
                  <a:lnTo>
                    <a:pt x="18" y="17"/>
                  </a:lnTo>
                  <a:lnTo>
                    <a:pt x="19" y="17"/>
                  </a:lnTo>
                  <a:lnTo>
                    <a:pt x="18" y="16"/>
                  </a:lnTo>
                  <a:lnTo>
                    <a:pt x="19" y="16"/>
                  </a:lnTo>
                  <a:lnTo>
                    <a:pt x="19" y="15"/>
                  </a:lnTo>
                  <a:lnTo>
                    <a:pt x="20" y="15"/>
                  </a:lnTo>
                  <a:lnTo>
                    <a:pt x="21" y="15"/>
                  </a:lnTo>
                  <a:lnTo>
                    <a:pt x="21" y="14"/>
                  </a:lnTo>
                  <a:lnTo>
                    <a:pt x="21" y="13"/>
                  </a:lnTo>
                  <a:lnTo>
                    <a:pt x="21" y="12"/>
                  </a:lnTo>
                  <a:lnTo>
                    <a:pt x="21" y="11"/>
                  </a:lnTo>
                  <a:lnTo>
                    <a:pt x="22" y="11"/>
                  </a:lnTo>
                  <a:lnTo>
                    <a:pt x="21" y="11"/>
                  </a:lnTo>
                  <a:lnTo>
                    <a:pt x="22" y="11"/>
                  </a:lnTo>
                  <a:lnTo>
                    <a:pt x="22" y="10"/>
                  </a:lnTo>
                  <a:lnTo>
                    <a:pt x="23" y="10"/>
                  </a:lnTo>
                  <a:lnTo>
                    <a:pt x="23" y="11"/>
                  </a:lnTo>
                  <a:lnTo>
                    <a:pt x="23" y="10"/>
                  </a:lnTo>
                  <a:lnTo>
                    <a:pt x="24" y="10"/>
                  </a:lnTo>
                  <a:lnTo>
                    <a:pt x="23" y="10"/>
                  </a:lnTo>
                  <a:lnTo>
                    <a:pt x="23" y="9"/>
                  </a:lnTo>
                  <a:lnTo>
                    <a:pt x="24" y="9"/>
                  </a:lnTo>
                  <a:lnTo>
                    <a:pt x="23" y="9"/>
                  </a:lnTo>
                  <a:lnTo>
                    <a:pt x="24" y="9"/>
                  </a:lnTo>
                  <a:lnTo>
                    <a:pt x="25" y="9"/>
                  </a:lnTo>
                  <a:lnTo>
                    <a:pt x="25" y="8"/>
                  </a:lnTo>
                  <a:lnTo>
                    <a:pt x="24" y="8"/>
                  </a:lnTo>
                  <a:lnTo>
                    <a:pt x="24" y="7"/>
                  </a:lnTo>
                  <a:lnTo>
                    <a:pt x="23" y="7"/>
                  </a:lnTo>
                  <a:lnTo>
                    <a:pt x="22" y="7"/>
                  </a:lnTo>
                  <a:lnTo>
                    <a:pt x="23" y="7"/>
                  </a:lnTo>
                  <a:lnTo>
                    <a:pt x="23" y="6"/>
                  </a:lnTo>
                  <a:lnTo>
                    <a:pt x="24" y="6"/>
                  </a:lnTo>
                  <a:lnTo>
                    <a:pt x="24" y="5"/>
                  </a:lnTo>
                  <a:lnTo>
                    <a:pt x="24" y="4"/>
                  </a:lnTo>
                  <a:lnTo>
                    <a:pt x="23" y="4"/>
                  </a:lnTo>
                  <a:lnTo>
                    <a:pt x="23" y="3"/>
                  </a:lnTo>
                  <a:lnTo>
                    <a:pt x="24" y="3"/>
                  </a:lnTo>
                  <a:lnTo>
                    <a:pt x="23" y="3"/>
                  </a:lnTo>
                  <a:lnTo>
                    <a:pt x="27" y="3"/>
                  </a:lnTo>
                  <a:lnTo>
                    <a:pt x="28" y="4"/>
                  </a:lnTo>
                  <a:lnTo>
                    <a:pt x="29" y="4"/>
                  </a:lnTo>
                  <a:lnTo>
                    <a:pt x="32" y="5"/>
                  </a:lnTo>
                  <a:lnTo>
                    <a:pt x="34" y="6"/>
                  </a:lnTo>
                  <a:lnTo>
                    <a:pt x="35" y="6"/>
                  </a:lnTo>
                  <a:lnTo>
                    <a:pt x="36" y="7"/>
                  </a:lnTo>
                  <a:lnTo>
                    <a:pt x="39" y="7"/>
                  </a:lnTo>
                  <a:lnTo>
                    <a:pt x="40" y="8"/>
                  </a:lnTo>
                  <a:lnTo>
                    <a:pt x="43" y="9"/>
                  </a:lnTo>
                  <a:lnTo>
                    <a:pt x="44" y="9"/>
                  </a:lnTo>
                  <a:lnTo>
                    <a:pt x="45" y="10"/>
                  </a:lnTo>
                  <a:lnTo>
                    <a:pt x="47" y="10"/>
                  </a:lnTo>
                  <a:lnTo>
                    <a:pt x="52" y="8"/>
                  </a:lnTo>
                  <a:lnTo>
                    <a:pt x="53" y="7"/>
                  </a:lnTo>
                  <a:lnTo>
                    <a:pt x="58" y="6"/>
                  </a:lnTo>
                  <a:lnTo>
                    <a:pt x="60" y="4"/>
                  </a:lnTo>
                  <a:lnTo>
                    <a:pt x="64" y="3"/>
                  </a:lnTo>
                  <a:lnTo>
                    <a:pt x="66" y="2"/>
                  </a:lnTo>
                  <a:lnTo>
                    <a:pt x="67" y="2"/>
                  </a:lnTo>
                  <a:lnTo>
                    <a:pt x="70" y="1"/>
                  </a:lnTo>
                  <a:lnTo>
                    <a:pt x="71" y="0"/>
                  </a:lnTo>
                  <a:lnTo>
                    <a:pt x="72" y="0"/>
                  </a:lnTo>
                  <a:lnTo>
                    <a:pt x="71" y="0"/>
                  </a:lnTo>
                  <a:lnTo>
                    <a:pt x="72" y="0"/>
                  </a:lnTo>
                  <a:lnTo>
                    <a:pt x="72" y="1"/>
                  </a:lnTo>
                  <a:lnTo>
                    <a:pt x="72" y="2"/>
                  </a:lnTo>
                  <a:lnTo>
                    <a:pt x="72" y="3"/>
                  </a:lnTo>
                  <a:lnTo>
                    <a:pt x="71" y="3"/>
                  </a:lnTo>
                  <a:lnTo>
                    <a:pt x="72" y="3"/>
                  </a:lnTo>
                  <a:lnTo>
                    <a:pt x="71" y="4"/>
                  </a:lnTo>
                  <a:lnTo>
                    <a:pt x="72" y="4"/>
                  </a:lnTo>
                  <a:lnTo>
                    <a:pt x="71" y="4"/>
                  </a:lnTo>
                  <a:lnTo>
                    <a:pt x="72" y="4"/>
                  </a:lnTo>
                  <a:lnTo>
                    <a:pt x="72" y="5"/>
                  </a:lnTo>
                  <a:lnTo>
                    <a:pt x="71" y="5"/>
                  </a:lnTo>
                  <a:lnTo>
                    <a:pt x="72" y="5"/>
                  </a:lnTo>
                  <a:lnTo>
                    <a:pt x="72" y="6"/>
                  </a:lnTo>
                  <a:lnTo>
                    <a:pt x="71" y="6"/>
                  </a:lnTo>
                  <a:lnTo>
                    <a:pt x="72" y="6"/>
                  </a:lnTo>
                  <a:lnTo>
                    <a:pt x="72" y="7"/>
                  </a:lnTo>
                  <a:lnTo>
                    <a:pt x="72" y="8"/>
                  </a:lnTo>
                  <a:lnTo>
                    <a:pt x="72" y="9"/>
                  </a:lnTo>
                  <a:lnTo>
                    <a:pt x="72" y="8"/>
                  </a:lnTo>
                  <a:lnTo>
                    <a:pt x="72" y="9"/>
                  </a:lnTo>
                  <a:lnTo>
                    <a:pt x="71" y="9"/>
                  </a:lnTo>
                  <a:lnTo>
                    <a:pt x="71" y="10"/>
                  </a:lnTo>
                  <a:lnTo>
                    <a:pt x="72" y="10"/>
                  </a:lnTo>
                  <a:lnTo>
                    <a:pt x="71" y="10"/>
                  </a:lnTo>
                  <a:lnTo>
                    <a:pt x="71" y="11"/>
                  </a:lnTo>
                  <a:lnTo>
                    <a:pt x="71" y="12"/>
                  </a:lnTo>
                  <a:lnTo>
                    <a:pt x="71" y="13"/>
                  </a:lnTo>
                  <a:lnTo>
                    <a:pt x="71" y="14"/>
                  </a:lnTo>
                  <a:lnTo>
                    <a:pt x="70" y="14"/>
                  </a:lnTo>
                  <a:lnTo>
                    <a:pt x="71" y="14"/>
                  </a:lnTo>
                  <a:lnTo>
                    <a:pt x="70" y="14"/>
                  </a:lnTo>
                  <a:lnTo>
                    <a:pt x="71" y="14"/>
                  </a:lnTo>
                  <a:lnTo>
                    <a:pt x="71" y="15"/>
                  </a:lnTo>
                  <a:lnTo>
                    <a:pt x="70" y="15"/>
                  </a:lnTo>
                  <a:lnTo>
                    <a:pt x="71" y="15"/>
                  </a:lnTo>
                  <a:lnTo>
                    <a:pt x="70" y="15"/>
                  </a:lnTo>
                  <a:lnTo>
                    <a:pt x="70" y="16"/>
                  </a:lnTo>
                  <a:lnTo>
                    <a:pt x="70" y="17"/>
                  </a:lnTo>
                  <a:lnTo>
                    <a:pt x="70" y="16"/>
                  </a:lnTo>
                  <a:lnTo>
                    <a:pt x="69" y="16"/>
                  </a:lnTo>
                  <a:lnTo>
                    <a:pt x="69" y="17"/>
                  </a:lnTo>
                  <a:lnTo>
                    <a:pt x="69" y="16"/>
                  </a:lnTo>
                  <a:lnTo>
                    <a:pt x="69" y="17"/>
                  </a:lnTo>
                  <a:lnTo>
                    <a:pt x="69" y="18"/>
                  </a:lnTo>
                  <a:lnTo>
                    <a:pt x="69" y="19"/>
                  </a:lnTo>
                  <a:lnTo>
                    <a:pt x="68" y="19"/>
                  </a:lnTo>
                  <a:lnTo>
                    <a:pt x="69" y="19"/>
                  </a:lnTo>
                  <a:lnTo>
                    <a:pt x="68" y="19"/>
                  </a:lnTo>
                  <a:lnTo>
                    <a:pt x="67" y="19"/>
                  </a:lnTo>
                  <a:lnTo>
                    <a:pt x="67" y="20"/>
                  </a:lnTo>
                  <a:lnTo>
                    <a:pt x="67" y="21"/>
                  </a:lnTo>
                  <a:lnTo>
                    <a:pt x="66" y="21"/>
                  </a:lnTo>
                  <a:lnTo>
                    <a:pt x="66" y="20"/>
                  </a:lnTo>
                  <a:lnTo>
                    <a:pt x="66" y="21"/>
                  </a:lnTo>
                  <a:lnTo>
                    <a:pt x="65" y="21"/>
                  </a:lnTo>
                  <a:lnTo>
                    <a:pt x="65" y="22"/>
                  </a:lnTo>
                  <a:lnTo>
                    <a:pt x="66" y="22"/>
                  </a:lnTo>
                  <a:lnTo>
                    <a:pt x="66" y="23"/>
                  </a:lnTo>
                  <a:lnTo>
                    <a:pt x="67" y="23"/>
                  </a:lnTo>
                  <a:lnTo>
                    <a:pt x="67" y="24"/>
                  </a:lnTo>
                  <a:lnTo>
                    <a:pt x="68" y="24"/>
                  </a:lnTo>
                  <a:lnTo>
                    <a:pt x="67" y="24"/>
                  </a:lnTo>
                  <a:lnTo>
                    <a:pt x="68" y="25"/>
                  </a:lnTo>
                  <a:lnTo>
                    <a:pt x="67" y="25"/>
                  </a:lnTo>
                  <a:lnTo>
                    <a:pt x="68" y="25"/>
                  </a:lnTo>
                  <a:lnTo>
                    <a:pt x="68" y="26"/>
                  </a:lnTo>
                  <a:lnTo>
                    <a:pt x="69" y="26"/>
                  </a:lnTo>
                  <a:lnTo>
                    <a:pt x="70" y="26"/>
                  </a:lnTo>
                  <a:lnTo>
                    <a:pt x="69" y="26"/>
                  </a:lnTo>
                  <a:lnTo>
                    <a:pt x="69" y="27"/>
                  </a:lnTo>
                  <a:lnTo>
                    <a:pt x="69" y="28"/>
                  </a:lnTo>
                  <a:lnTo>
                    <a:pt x="68" y="28"/>
                  </a:lnTo>
                  <a:lnTo>
                    <a:pt x="67" y="28"/>
                  </a:lnTo>
                  <a:lnTo>
                    <a:pt x="67" y="29"/>
                  </a:lnTo>
                  <a:lnTo>
                    <a:pt x="67" y="30"/>
                  </a:lnTo>
                  <a:lnTo>
                    <a:pt x="68" y="30"/>
                  </a:lnTo>
                  <a:lnTo>
                    <a:pt x="68" y="31"/>
                  </a:lnTo>
                  <a:lnTo>
                    <a:pt x="67" y="31"/>
                  </a:lnTo>
                  <a:lnTo>
                    <a:pt x="68" y="31"/>
                  </a:lnTo>
                  <a:lnTo>
                    <a:pt x="68" y="32"/>
                  </a:lnTo>
                  <a:lnTo>
                    <a:pt x="69" y="32"/>
                  </a:lnTo>
                  <a:lnTo>
                    <a:pt x="69" y="33"/>
                  </a:lnTo>
                  <a:lnTo>
                    <a:pt x="70" y="33"/>
                  </a:lnTo>
                  <a:lnTo>
                    <a:pt x="70" y="34"/>
                  </a:lnTo>
                  <a:lnTo>
                    <a:pt x="71" y="34"/>
                  </a:lnTo>
                  <a:lnTo>
                    <a:pt x="71" y="35"/>
                  </a:lnTo>
                  <a:lnTo>
                    <a:pt x="71" y="36"/>
                  </a:lnTo>
                  <a:lnTo>
                    <a:pt x="71" y="37"/>
                  </a:lnTo>
                  <a:lnTo>
                    <a:pt x="72" y="37"/>
                  </a:lnTo>
                  <a:lnTo>
                    <a:pt x="71" y="37"/>
                  </a:lnTo>
                  <a:lnTo>
                    <a:pt x="71" y="38"/>
                  </a:lnTo>
                  <a:lnTo>
                    <a:pt x="72" y="38"/>
                  </a:lnTo>
                  <a:lnTo>
                    <a:pt x="72" y="39"/>
                  </a:lnTo>
                  <a:lnTo>
                    <a:pt x="68" y="39"/>
                  </a:lnTo>
                  <a:lnTo>
                    <a:pt x="67" y="39"/>
                  </a:lnTo>
                  <a:lnTo>
                    <a:pt x="67" y="40"/>
                  </a:lnTo>
                  <a:lnTo>
                    <a:pt x="67" y="41"/>
                  </a:lnTo>
                  <a:lnTo>
                    <a:pt x="67" y="42"/>
                  </a:lnTo>
                  <a:lnTo>
                    <a:pt x="66" y="42"/>
                  </a:lnTo>
                  <a:lnTo>
                    <a:pt x="67" y="43"/>
                  </a:lnTo>
                  <a:lnTo>
                    <a:pt x="67" y="44"/>
                  </a:lnTo>
                  <a:lnTo>
                    <a:pt x="67" y="45"/>
                  </a:lnTo>
                  <a:lnTo>
                    <a:pt x="66" y="45"/>
                  </a:lnTo>
                  <a:lnTo>
                    <a:pt x="66" y="46"/>
                  </a:lnTo>
                  <a:lnTo>
                    <a:pt x="65" y="46"/>
                  </a:lnTo>
                  <a:lnTo>
                    <a:pt x="64" y="46"/>
                  </a:lnTo>
                  <a:lnTo>
                    <a:pt x="63" y="46"/>
                  </a:lnTo>
                  <a:lnTo>
                    <a:pt x="63" y="47"/>
                  </a:lnTo>
                  <a:lnTo>
                    <a:pt x="63" y="48"/>
                  </a:lnTo>
                  <a:lnTo>
                    <a:pt x="62" y="48"/>
                  </a:lnTo>
                  <a:lnTo>
                    <a:pt x="62" y="49"/>
                  </a:lnTo>
                  <a:lnTo>
                    <a:pt x="62" y="50"/>
                  </a:lnTo>
                  <a:lnTo>
                    <a:pt x="61" y="51"/>
                  </a:lnTo>
                  <a:lnTo>
                    <a:pt x="60" y="51"/>
                  </a:lnTo>
                  <a:lnTo>
                    <a:pt x="60" y="50"/>
                  </a:lnTo>
                  <a:lnTo>
                    <a:pt x="59" y="50"/>
                  </a:lnTo>
                  <a:lnTo>
                    <a:pt x="59" y="51"/>
                  </a:lnTo>
                  <a:lnTo>
                    <a:pt x="59" y="52"/>
                  </a:lnTo>
                  <a:lnTo>
                    <a:pt x="59" y="53"/>
                  </a:lnTo>
                  <a:lnTo>
                    <a:pt x="59" y="54"/>
                  </a:lnTo>
                  <a:lnTo>
                    <a:pt x="58" y="54"/>
                  </a:lnTo>
                  <a:lnTo>
                    <a:pt x="59" y="54"/>
                  </a:lnTo>
                  <a:lnTo>
                    <a:pt x="59" y="55"/>
                  </a:lnTo>
                  <a:lnTo>
                    <a:pt x="59" y="56"/>
                  </a:lnTo>
                  <a:lnTo>
                    <a:pt x="58" y="56"/>
                  </a:lnTo>
                  <a:lnTo>
                    <a:pt x="58" y="57"/>
                  </a:lnTo>
                  <a:lnTo>
                    <a:pt x="57" y="56"/>
                  </a:lnTo>
                  <a:lnTo>
                    <a:pt x="56" y="57"/>
                  </a:lnTo>
                  <a:lnTo>
                    <a:pt x="55" y="57"/>
                  </a:lnTo>
                  <a:lnTo>
                    <a:pt x="55" y="58"/>
                  </a:lnTo>
                  <a:lnTo>
                    <a:pt x="55" y="59"/>
                  </a:lnTo>
                  <a:lnTo>
                    <a:pt x="55" y="60"/>
                  </a:lnTo>
                  <a:lnTo>
                    <a:pt x="55" y="61"/>
                  </a:lnTo>
                  <a:lnTo>
                    <a:pt x="55" y="62"/>
                  </a:lnTo>
                  <a:lnTo>
                    <a:pt x="55" y="63"/>
                  </a:lnTo>
                  <a:lnTo>
                    <a:pt x="55" y="64"/>
                  </a:lnTo>
                  <a:lnTo>
                    <a:pt x="56" y="64"/>
                  </a:lnTo>
                  <a:lnTo>
                    <a:pt x="56" y="65"/>
                  </a:lnTo>
                  <a:lnTo>
                    <a:pt x="56" y="66"/>
                  </a:lnTo>
                  <a:lnTo>
                    <a:pt x="57" y="66"/>
                  </a:lnTo>
                  <a:lnTo>
                    <a:pt x="56" y="66"/>
                  </a:lnTo>
                  <a:lnTo>
                    <a:pt x="57" y="66"/>
                  </a:lnTo>
                  <a:lnTo>
                    <a:pt x="57" y="67"/>
                  </a:lnTo>
                  <a:lnTo>
                    <a:pt x="57" y="66"/>
                  </a:lnTo>
                  <a:lnTo>
                    <a:pt x="57" y="67"/>
                  </a:lnTo>
                  <a:lnTo>
                    <a:pt x="57" y="68"/>
                  </a:lnTo>
                  <a:lnTo>
                    <a:pt x="57" y="67"/>
                  </a:lnTo>
                  <a:lnTo>
                    <a:pt x="57" y="68"/>
                  </a:lnTo>
                  <a:lnTo>
                    <a:pt x="58" y="68"/>
                  </a:lnTo>
                  <a:lnTo>
                    <a:pt x="57" y="68"/>
                  </a:lnTo>
                  <a:lnTo>
                    <a:pt x="58" y="68"/>
                  </a:lnTo>
                  <a:lnTo>
                    <a:pt x="59" y="68"/>
                  </a:lnTo>
                  <a:lnTo>
                    <a:pt x="59" y="69"/>
                  </a:lnTo>
                  <a:lnTo>
                    <a:pt x="60" y="69"/>
                  </a:lnTo>
                  <a:lnTo>
                    <a:pt x="60" y="70"/>
                  </a:lnTo>
                  <a:lnTo>
                    <a:pt x="61" y="70"/>
                  </a:lnTo>
                  <a:lnTo>
                    <a:pt x="61" y="71"/>
                  </a:lnTo>
                  <a:lnTo>
                    <a:pt x="62" y="72"/>
                  </a:lnTo>
                  <a:lnTo>
                    <a:pt x="62" y="73"/>
                  </a:lnTo>
                  <a:lnTo>
                    <a:pt x="62" y="72"/>
                  </a:lnTo>
                  <a:lnTo>
                    <a:pt x="61" y="72"/>
                  </a:lnTo>
                  <a:lnTo>
                    <a:pt x="61" y="73"/>
                  </a:lnTo>
                  <a:lnTo>
                    <a:pt x="60" y="73"/>
                  </a:lnTo>
                  <a:lnTo>
                    <a:pt x="59" y="73"/>
                  </a:lnTo>
                  <a:lnTo>
                    <a:pt x="59" y="74"/>
                  </a:lnTo>
                  <a:lnTo>
                    <a:pt x="59" y="75"/>
                  </a:lnTo>
                  <a:lnTo>
                    <a:pt x="58" y="75"/>
                  </a:lnTo>
                  <a:lnTo>
                    <a:pt x="58" y="76"/>
                  </a:lnTo>
                  <a:lnTo>
                    <a:pt x="58" y="78"/>
                  </a:lnTo>
                  <a:lnTo>
                    <a:pt x="58" y="79"/>
                  </a:lnTo>
                  <a:lnTo>
                    <a:pt x="56" y="78"/>
                  </a:lnTo>
                  <a:lnTo>
                    <a:pt x="56" y="79"/>
                  </a:lnTo>
                  <a:lnTo>
                    <a:pt x="56" y="80"/>
                  </a:lnTo>
                  <a:lnTo>
                    <a:pt x="56" y="81"/>
                  </a:lnTo>
                  <a:lnTo>
                    <a:pt x="55" y="81"/>
                  </a:lnTo>
                  <a:lnTo>
                    <a:pt x="54" y="81"/>
                  </a:lnTo>
                  <a:lnTo>
                    <a:pt x="53" y="81"/>
                  </a:lnTo>
                  <a:lnTo>
                    <a:pt x="53" y="80"/>
                  </a:lnTo>
                  <a:lnTo>
                    <a:pt x="54" y="80"/>
                  </a:lnTo>
                  <a:lnTo>
                    <a:pt x="54" y="79"/>
                  </a:lnTo>
                  <a:lnTo>
                    <a:pt x="54" y="80"/>
                  </a:lnTo>
                  <a:lnTo>
                    <a:pt x="54" y="81"/>
                  </a:lnTo>
                  <a:lnTo>
                    <a:pt x="55" y="80"/>
                  </a:lnTo>
                  <a:lnTo>
                    <a:pt x="55" y="81"/>
                  </a:lnTo>
                  <a:lnTo>
                    <a:pt x="55" y="80"/>
                  </a:lnTo>
                  <a:lnTo>
                    <a:pt x="54" y="80"/>
                  </a:lnTo>
                  <a:lnTo>
                    <a:pt x="55" y="80"/>
                  </a:lnTo>
                  <a:lnTo>
                    <a:pt x="54" y="80"/>
                  </a:lnTo>
                  <a:lnTo>
                    <a:pt x="55" y="80"/>
                  </a:lnTo>
                  <a:lnTo>
                    <a:pt x="54" y="80"/>
                  </a:lnTo>
                  <a:lnTo>
                    <a:pt x="54" y="79"/>
                  </a:lnTo>
                  <a:lnTo>
                    <a:pt x="53" y="79"/>
                  </a:lnTo>
                  <a:lnTo>
                    <a:pt x="52" y="79"/>
                  </a:lnTo>
                  <a:lnTo>
                    <a:pt x="52" y="80"/>
                  </a:lnTo>
                  <a:lnTo>
                    <a:pt x="52" y="79"/>
                  </a:lnTo>
                  <a:lnTo>
                    <a:pt x="52" y="78"/>
                  </a:lnTo>
                  <a:lnTo>
                    <a:pt x="51" y="78"/>
                  </a:lnTo>
                  <a:lnTo>
                    <a:pt x="51" y="77"/>
                  </a:lnTo>
                  <a:lnTo>
                    <a:pt x="50" y="77"/>
                  </a:lnTo>
                  <a:lnTo>
                    <a:pt x="49" y="77"/>
                  </a:lnTo>
                  <a:lnTo>
                    <a:pt x="49" y="76"/>
                  </a:lnTo>
                  <a:lnTo>
                    <a:pt x="50" y="76"/>
                  </a:lnTo>
                  <a:lnTo>
                    <a:pt x="49" y="76"/>
                  </a:lnTo>
                  <a:lnTo>
                    <a:pt x="48" y="76"/>
                  </a:lnTo>
                  <a:lnTo>
                    <a:pt x="48" y="75"/>
                  </a:lnTo>
                  <a:lnTo>
                    <a:pt x="48" y="76"/>
                  </a:lnTo>
                  <a:lnTo>
                    <a:pt x="47" y="76"/>
                  </a:lnTo>
                  <a:lnTo>
                    <a:pt x="47" y="75"/>
                  </a:lnTo>
                  <a:lnTo>
                    <a:pt x="46" y="75"/>
                  </a:lnTo>
                  <a:lnTo>
                    <a:pt x="46" y="74"/>
                  </a:lnTo>
                  <a:lnTo>
                    <a:pt x="45" y="73"/>
                  </a:lnTo>
                  <a:lnTo>
                    <a:pt x="46" y="73"/>
                  </a:lnTo>
                  <a:lnTo>
                    <a:pt x="46" y="74"/>
                  </a:lnTo>
                  <a:lnTo>
                    <a:pt x="46" y="73"/>
                  </a:lnTo>
                  <a:lnTo>
                    <a:pt x="45" y="73"/>
                  </a:lnTo>
                  <a:lnTo>
                    <a:pt x="45" y="72"/>
                  </a:lnTo>
                  <a:lnTo>
                    <a:pt x="45" y="73"/>
                  </a:lnTo>
                  <a:lnTo>
                    <a:pt x="45" y="72"/>
                  </a:lnTo>
                  <a:lnTo>
                    <a:pt x="44" y="72"/>
                  </a:lnTo>
                  <a:lnTo>
                    <a:pt x="44" y="71"/>
                  </a:lnTo>
                  <a:lnTo>
                    <a:pt x="44" y="72"/>
                  </a:lnTo>
                  <a:lnTo>
                    <a:pt x="43" y="72"/>
                  </a:lnTo>
                  <a:lnTo>
                    <a:pt x="43" y="71"/>
                  </a:lnTo>
                  <a:lnTo>
                    <a:pt x="43" y="72"/>
                  </a:lnTo>
                  <a:lnTo>
                    <a:pt x="43" y="71"/>
                  </a:lnTo>
                  <a:lnTo>
                    <a:pt x="43" y="72"/>
                  </a:lnTo>
                  <a:lnTo>
                    <a:pt x="42" y="72"/>
                  </a:lnTo>
                  <a:lnTo>
                    <a:pt x="43" y="72"/>
                  </a:lnTo>
                  <a:lnTo>
                    <a:pt x="42" y="72"/>
                  </a:lnTo>
                  <a:lnTo>
                    <a:pt x="42" y="73"/>
                  </a:lnTo>
                  <a:lnTo>
                    <a:pt x="43" y="72"/>
                  </a:lnTo>
                  <a:lnTo>
                    <a:pt x="43" y="73"/>
                  </a:lnTo>
                  <a:lnTo>
                    <a:pt x="44" y="73"/>
                  </a:lnTo>
                  <a:lnTo>
                    <a:pt x="43" y="73"/>
                  </a:lnTo>
                  <a:lnTo>
                    <a:pt x="44" y="73"/>
                  </a:lnTo>
                  <a:lnTo>
                    <a:pt x="43" y="73"/>
                  </a:lnTo>
                  <a:lnTo>
                    <a:pt x="42" y="73"/>
                  </a:lnTo>
                  <a:lnTo>
                    <a:pt x="41" y="73"/>
                  </a:lnTo>
                  <a:lnTo>
                    <a:pt x="42" y="73"/>
                  </a:lnTo>
                  <a:lnTo>
                    <a:pt x="41" y="73"/>
                  </a:lnTo>
                  <a:lnTo>
                    <a:pt x="41" y="74"/>
                  </a:lnTo>
                  <a:lnTo>
                    <a:pt x="41" y="73"/>
                  </a:lnTo>
                  <a:lnTo>
                    <a:pt x="40" y="73"/>
                  </a:lnTo>
                  <a:lnTo>
                    <a:pt x="39" y="73"/>
                  </a:lnTo>
                  <a:lnTo>
                    <a:pt x="40" y="73"/>
                  </a:lnTo>
                  <a:lnTo>
                    <a:pt x="39" y="73"/>
                  </a:lnTo>
                  <a:lnTo>
                    <a:pt x="38" y="73"/>
                  </a:lnTo>
                  <a:lnTo>
                    <a:pt x="37" y="73"/>
                  </a:lnTo>
                  <a:lnTo>
                    <a:pt x="38" y="73"/>
                  </a:lnTo>
                  <a:lnTo>
                    <a:pt x="37" y="73"/>
                  </a:lnTo>
                  <a:lnTo>
                    <a:pt x="38" y="73"/>
                  </a:lnTo>
                  <a:lnTo>
                    <a:pt x="38" y="74"/>
                  </a:lnTo>
                  <a:lnTo>
                    <a:pt x="39" y="74"/>
                  </a:lnTo>
                  <a:lnTo>
                    <a:pt x="39" y="75"/>
                  </a:lnTo>
                  <a:lnTo>
                    <a:pt x="39" y="74"/>
                  </a:lnTo>
                  <a:lnTo>
                    <a:pt x="39" y="75"/>
                  </a:lnTo>
                  <a:lnTo>
                    <a:pt x="39" y="74"/>
                  </a:lnTo>
                  <a:lnTo>
                    <a:pt x="39" y="75"/>
                  </a:lnTo>
                  <a:lnTo>
                    <a:pt x="38" y="75"/>
                  </a:lnTo>
                  <a:lnTo>
                    <a:pt x="38" y="74"/>
                  </a:lnTo>
                  <a:lnTo>
                    <a:pt x="38" y="75"/>
                  </a:lnTo>
                  <a:lnTo>
                    <a:pt x="38" y="74"/>
                  </a:lnTo>
                  <a:lnTo>
                    <a:pt x="38" y="75"/>
                  </a:lnTo>
                  <a:lnTo>
                    <a:pt x="38" y="74"/>
                  </a:lnTo>
                  <a:lnTo>
                    <a:pt x="38" y="75"/>
                  </a:lnTo>
                  <a:lnTo>
                    <a:pt x="39" y="75"/>
                  </a:lnTo>
                  <a:lnTo>
                    <a:pt x="38" y="75"/>
                  </a:lnTo>
                  <a:lnTo>
                    <a:pt x="39" y="75"/>
                  </a:lnTo>
                  <a:lnTo>
                    <a:pt x="39" y="74"/>
                  </a:lnTo>
                  <a:lnTo>
                    <a:pt x="40" y="74"/>
                  </a:lnTo>
                  <a:lnTo>
                    <a:pt x="39" y="74"/>
                  </a:lnTo>
                  <a:lnTo>
                    <a:pt x="40" y="74"/>
                  </a:lnTo>
                  <a:lnTo>
                    <a:pt x="39" y="74"/>
                  </a:lnTo>
                  <a:lnTo>
                    <a:pt x="39" y="75"/>
                  </a:lnTo>
                  <a:lnTo>
                    <a:pt x="40" y="75"/>
                  </a:lnTo>
                  <a:lnTo>
                    <a:pt x="41" y="75"/>
                  </a:lnTo>
                  <a:lnTo>
                    <a:pt x="40" y="75"/>
                  </a:lnTo>
                  <a:lnTo>
                    <a:pt x="39" y="75"/>
                  </a:lnTo>
                  <a:lnTo>
                    <a:pt x="39" y="76"/>
                  </a:lnTo>
                  <a:lnTo>
                    <a:pt x="39" y="75"/>
                  </a:lnTo>
                  <a:lnTo>
                    <a:pt x="38" y="76"/>
                  </a:lnTo>
                  <a:lnTo>
                    <a:pt x="38" y="75"/>
                  </a:lnTo>
                  <a:lnTo>
                    <a:pt x="38" y="76"/>
                  </a:lnTo>
                  <a:lnTo>
                    <a:pt x="38" y="75"/>
                  </a:lnTo>
                  <a:lnTo>
                    <a:pt x="37" y="75"/>
                  </a:lnTo>
                  <a:lnTo>
                    <a:pt x="37" y="76"/>
                  </a:lnTo>
                  <a:lnTo>
                    <a:pt x="36" y="76"/>
                  </a:lnTo>
                  <a:lnTo>
                    <a:pt x="37" y="76"/>
                  </a:lnTo>
                  <a:lnTo>
                    <a:pt x="37" y="75"/>
                  </a:lnTo>
                  <a:lnTo>
                    <a:pt x="37" y="76"/>
                  </a:lnTo>
                  <a:lnTo>
                    <a:pt x="37" y="75"/>
                  </a:lnTo>
                  <a:lnTo>
                    <a:pt x="36" y="75"/>
                  </a:lnTo>
                  <a:lnTo>
                    <a:pt x="37" y="76"/>
                  </a:lnTo>
                  <a:lnTo>
                    <a:pt x="36" y="76"/>
                  </a:lnTo>
                  <a:lnTo>
                    <a:pt x="36" y="75"/>
                  </a:lnTo>
                  <a:lnTo>
                    <a:pt x="36" y="76"/>
                  </a:lnTo>
                  <a:lnTo>
                    <a:pt x="36" y="77"/>
                  </a:lnTo>
                  <a:lnTo>
                    <a:pt x="37" y="77"/>
                  </a:lnTo>
                  <a:lnTo>
                    <a:pt x="37" y="78"/>
                  </a:lnTo>
                  <a:lnTo>
                    <a:pt x="37" y="79"/>
                  </a:lnTo>
                  <a:lnTo>
                    <a:pt x="38" y="79"/>
                  </a:lnTo>
                  <a:lnTo>
                    <a:pt x="37" y="79"/>
                  </a:lnTo>
                  <a:lnTo>
                    <a:pt x="37" y="80"/>
                  </a:lnTo>
                  <a:lnTo>
                    <a:pt x="38" y="80"/>
                  </a:lnTo>
                  <a:lnTo>
                    <a:pt x="38" y="81"/>
                  </a:lnTo>
                  <a:lnTo>
                    <a:pt x="39" y="81"/>
                  </a:lnTo>
                  <a:lnTo>
                    <a:pt x="39" y="82"/>
                  </a:lnTo>
                  <a:lnTo>
                    <a:pt x="40" y="82"/>
                  </a:lnTo>
                  <a:lnTo>
                    <a:pt x="40" y="83"/>
                  </a:lnTo>
                  <a:lnTo>
                    <a:pt x="40" y="84"/>
                  </a:lnTo>
                  <a:lnTo>
                    <a:pt x="40" y="85"/>
                  </a:lnTo>
                  <a:lnTo>
                    <a:pt x="41" y="85"/>
                  </a:lnTo>
                  <a:lnTo>
                    <a:pt x="42" y="85"/>
                  </a:lnTo>
                  <a:lnTo>
                    <a:pt x="41" y="85"/>
                  </a:lnTo>
                  <a:lnTo>
                    <a:pt x="41" y="86"/>
                  </a:lnTo>
                  <a:lnTo>
                    <a:pt x="41" y="85"/>
                  </a:lnTo>
                  <a:lnTo>
                    <a:pt x="40" y="85"/>
                  </a:lnTo>
                  <a:lnTo>
                    <a:pt x="40" y="86"/>
                  </a:lnTo>
                  <a:lnTo>
                    <a:pt x="41" y="86"/>
                  </a:lnTo>
                  <a:lnTo>
                    <a:pt x="42" y="86"/>
                  </a:lnTo>
                  <a:lnTo>
                    <a:pt x="42" y="87"/>
                  </a:lnTo>
                  <a:lnTo>
                    <a:pt x="41" y="87"/>
                  </a:lnTo>
                  <a:lnTo>
                    <a:pt x="40" y="87"/>
                  </a:lnTo>
                  <a:lnTo>
                    <a:pt x="40" y="86"/>
                  </a:lnTo>
                  <a:lnTo>
                    <a:pt x="39" y="86"/>
                  </a:lnTo>
                  <a:lnTo>
                    <a:pt x="39" y="85"/>
                  </a:lnTo>
                  <a:lnTo>
                    <a:pt x="39" y="84"/>
                  </a:lnTo>
                  <a:lnTo>
                    <a:pt x="38" y="83"/>
                  </a:lnTo>
                  <a:lnTo>
                    <a:pt x="37" y="83"/>
                  </a:lnTo>
                  <a:lnTo>
                    <a:pt x="38" y="82"/>
                  </a:lnTo>
                  <a:lnTo>
                    <a:pt x="37" y="82"/>
                  </a:lnTo>
                  <a:lnTo>
                    <a:pt x="37" y="81"/>
                  </a:lnTo>
                  <a:lnTo>
                    <a:pt x="37" y="82"/>
                  </a:lnTo>
                  <a:lnTo>
                    <a:pt x="37" y="81"/>
                  </a:lnTo>
                  <a:lnTo>
                    <a:pt x="36" y="81"/>
                  </a:lnTo>
                  <a:lnTo>
                    <a:pt x="36" y="82"/>
                  </a:lnTo>
                  <a:lnTo>
                    <a:pt x="36" y="81"/>
                  </a:lnTo>
                  <a:lnTo>
                    <a:pt x="36" y="82"/>
                  </a:lnTo>
                  <a:lnTo>
                    <a:pt x="37" y="82"/>
                  </a:lnTo>
                  <a:lnTo>
                    <a:pt x="36" y="82"/>
                  </a:lnTo>
                  <a:lnTo>
                    <a:pt x="37" y="82"/>
                  </a:lnTo>
                  <a:lnTo>
                    <a:pt x="36" y="82"/>
                  </a:lnTo>
                  <a:lnTo>
                    <a:pt x="37" y="82"/>
                  </a:lnTo>
                  <a:lnTo>
                    <a:pt x="37" y="83"/>
                  </a:lnTo>
                  <a:lnTo>
                    <a:pt x="36" y="83"/>
                  </a:lnTo>
                  <a:lnTo>
                    <a:pt x="37" y="83"/>
                  </a:lnTo>
                  <a:lnTo>
                    <a:pt x="37" y="84"/>
                  </a:lnTo>
                  <a:lnTo>
                    <a:pt x="36" y="84"/>
                  </a:lnTo>
                  <a:lnTo>
                    <a:pt x="36" y="85"/>
                  </a:lnTo>
                  <a:lnTo>
                    <a:pt x="35" y="85"/>
                  </a:lnTo>
                  <a:lnTo>
                    <a:pt x="36" y="85"/>
                  </a:lnTo>
                  <a:lnTo>
                    <a:pt x="35" y="85"/>
                  </a:lnTo>
                  <a:lnTo>
                    <a:pt x="36" y="85"/>
                  </a:lnTo>
                  <a:lnTo>
                    <a:pt x="35" y="85"/>
                  </a:lnTo>
                  <a:lnTo>
                    <a:pt x="36" y="85"/>
                  </a:lnTo>
                  <a:lnTo>
                    <a:pt x="35" y="85"/>
                  </a:lnTo>
                  <a:lnTo>
                    <a:pt x="36" y="85"/>
                  </a:lnTo>
                  <a:lnTo>
                    <a:pt x="35" y="85"/>
                  </a:lnTo>
                  <a:lnTo>
                    <a:pt x="36" y="85"/>
                  </a:lnTo>
                  <a:lnTo>
                    <a:pt x="36" y="86"/>
                  </a:lnTo>
                  <a:lnTo>
                    <a:pt x="35" y="86"/>
                  </a:lnTo>
                  <a:lnTo>
                    <a:pt x="34" y="86"/>
                  </a:lnTo>
                  <a:lnTo>
                    <a:pt x="34" y="85"/>
                  </a:lnTo>
                  <a:lnTo>
                    <a:pt x="34" y="86"/>
                  </a:lnTo>
                  <a:lnTo>
                    <a:pt x="33" y="86"/>
                  </a:lnTo>
                  <a:lnTo>
                    <a:pt x="33" y="87"/>
                  </a:lnTo>
                  <a:lnTo>
                    <a:pt x="33" y="88"/>
                  </a:lnTo>
                  <a:lnTo>
                    <a:pt x="33" y="89"/>
                  </a:lnTo>
                  <a:lnTo>
                    <a:pt x="34" y="89"/>
                  </a:lnTo>
                  <a:lnTo>
                    <a:pt x="34" y="90"/>
                  </a:lnTo>
                  <a:lnTo>
                    <a:pt x="33" y="90"/>
                  </a:lnTo>
                  <a:lnTo>
                    <a:pt x="34" y="90"/>
                  </a:lnTo>
                  <a:lnTo>
                    <a:pt x="33" y="90"/>
                  </a:lnTo>
                  <a:lnTo>
                    <a:pt x="33" y="91"/>
                  </a:lnTo>
                  <a:lnTo>
                    <a:pt x="34" y="91"/>
                  </a:lnTo>
                  <a:lnTo>
                    <a:pt x="35" y="91"/>
                  </a:lnTo>
                  <a:lnTo>
                    <a:pt x="36" y="91"/>
                  </a:lnTo>
                  <a:lnTo>
                    <a:pt x="36" y="92"/>
                  </a:lnTo>
                  <a:lnTo>
                    <a:pt x="37" y="92"/>
                  </a:lnTo>
                  <a:lnTo>
                    <a:pt x="38" y="92"/>
                  </a:lnTo>
                  <a:lnTo>
                    <a:pt x="37" y="92"/>
                  </a:lnTo>
                  <a:lnTo>
                    <a:pt x="38" y="92"/>
                  </a:lnTo>
                  <a:lnTo>
                    <a:pt x="38" y="93"/>
                  </a:lnTo>
                  <a:lnTo>
                    <a:pt x="39" y="93"/>
                  </a:lnTo>
                  <a:lnTo>
                    <a:pt x="39" y="92"/>
                  </a:lnTo>
                  <a:lnTo>
                    <a:pt x="40" y="92"/>
                  </a:lnTo>
                  <a:lnTo>
                    <a:pt x="40" y="91"/>
                  </a:lnTo>
                  <a:lnTo>
                    <a:pt x="39" y="91"/>
                  </a:lnTo>
                  <a:lnTo>
                    <a:pt x="39" y="92"/>
                  </a:lnTo>
                  <a:lnTo>
                    <a:pt x="39" y="91"/>
                  </a:lnTo>
                  <a:lnTo>
                    <a:pt x="39" y="90"/>
                  </a:lnTo>
                  <a:lnTo>
                    <a:pt x="39" y="89"/>
                  </a:lnTo>
                  <a:lnTo>
                    <a:pt x="40" y="89"/>
                  </a:lnTo>
                  <a:lnTo>
                    <a:pt x="40" y="90"/>
                  </a:lnTo>
                  <a:lnTo>
                    <a:pt x="41" y="90"/>
                  </a:lnTo>
                  <a:lnTo>
                    <a:pt x="41" y="91"/>
                  </a:lnTo>
                  <a:lnTo>
                    <a:pt x="41" y="92"/>
                  </a:lnTo>
                  <a:lnTo>
                    <a:pt x="41" y="93"/>
                  </a:lnTo>
                  <a:lnTo>
                    <a:pt x="41" y="92"/>
                  </a:lnTo>
                  <a:lnTo>
                    <a:pt x="42" y="92"/>
                  </a:lnTo>
                  <a:lnTo>
                    <a:pt x="42" y="93"/>
                  </a:lnTo>
                  <a:lnTo>
                    <a:pt x="42" y="92"/>
                  </a:lnTo>
                  <a:lnTo>
                    <a:pt x="42" y="93"/>
                  </a:lnTo>
                  <a:lnTo>
                    <a:pt x="42" y="92"/>
                  </a:lnTo>
                  <a:lnTo>
                    <a:pt x="42" y="93"/>
                  </a:lnTo>
                  <a:lnTo>
                    <a:pt x="42" y="92"/>
                  </a:lnTo>
                  <a:lnTo>
                    <a:pt x="42" y="93"/>
                  </a:lnTo>
                  <a:lnTo>
                    <a:pt x="43" y="93"/>
                  </a:lnTo>
                  <a:lnTo>
                    <a:pt x="43" y="92"/>
                  </a:lnTo>
                  <a:lnTo>
                    <a:pt x="44" y="92"/>
                  </a:lnTo>
                  <a:lnTo>
                    <a:pt x="43" y="92"/>
                  </a:lnTo>
                  <a:lnTo>
                    <a:pt x="44" y="92"/>
                  </a:lnTo>
                  <a:lnTo>
                    <a:pt x="44" y="93"/>
                  </a:lnTo>
                  <a:lnTo>
                    <a:pt x="44" y="94"/>
                  </a:lnTo>
                  <a:lnTo>
                    <a:pt x="44" y="95"/>
                  </a:lnTo>
                  <a:lnTo>
                    <a:pt x="44" y="94"/>
                  </a:lnTo>
                  <a:lnTo>
                    <a:pt x="45" y="95"/>
                  </a:lnTo>
                  <a:lnTo>
                    <a:pt x="45" y="94"/>
                  </a:lnTo>
                  <a:lnTo>
                    <a:pt x="46" y="94"/>
                  </a:lnTo>
                  <a:lnTo>
                    <a:pt x="46" y="95"/>
                  </a:lnTo>
                  <a:lnTo>
                    <a:pt x="47" y="95"/>
                  </a:lnTo>
                  <a:lnTo>
                    <a:pt x="48" y="95"/>
                  </a:lnTo>
                  <a:lnTo>
                    <a:pt x="49" y="95"/>
                  </a:lnTo>
                  <a:lnTo>
                    <a:pt x="49" y="96"/>
                  </a:lnTo>
                  <a:lnTo>
                    <a:pt x="50" y="96"/>
                  </a:lnTo>
                  <a:lnTo>
                    <a:pt x="51" y="96"/>
                  </a:lnTo>
                  <a:lnTo>
                    <a:pt x="52" y="96"/>
                  </a:lnTo>
                  <a:lnTo>
                    <a:pt x="52" y="97"/>
                  </a:lnTo>
                  <a:lnTo>
                    <a:pt x="52" y="98"/>
                  </a:lnTo>
                  <a:lnTo>
                    <a:pt x="52" y="99"/>
                  </a:lnTo>
                  <a:lnTo>
                    <a:pt x="51" y="100"/>
                  </a:lnTo>
                  <a:lnTo>
                    <a:pt x="51" y="99"/>
                  </a:lnTo>
                  <a:lnTo>
                    <a:pt x="52" y="99"/>
                  </a:lnTo>
                  <a:lnTo>
                    <a:pt x="52" y="98"/>
                  </a:lnTo>
                  <a:lnTo>
                    <a:pt x="51" y="98"/>
                  </a:lnTo>
                  <a:lnTo>
                    <a:pt x="51" y="97"/>
                  </a:lnTo>
                  <a:lnTo>
                    <a:pt x="51" y="98"/>
                  </a:lnTo>
                  <a:lnTo>
                    <a:pt x="52" y="98"/>
                  </a:lnTo>
                  <a:lnTo>
                    <a:pt x="51" y="98"/>
                  </a:lnTo>
                  <a:lnTo>
                    <a:pt x="51" y="99"/>
                  </a:lnTo>
                  <a:lnTo>
                    <a:pt x="50" y="99"/>
                  </a:lnTo>
                  <a:lnTo>
                    <a:pt x="51" y="99"/>
                  </a:lnTo>
                  <a:lnTo>
                    <a:pt x="50" y="99"/>
                  </a:lnTo>
                  <a:lnTo>
                    <a:pt x="50" y="100"/>
                  </a:lnTo>
                  <a:lnTo>
                    <a:pt x="51" y="100"/>
                  </a:lnTo>
                  <a:lnTo>
                    <a:pt x="50" y="100"/>
                  </a:lnTo>
                  <a:lnTo>
                    <a:pt x="51" y="100"/>
                  </a:lnTo>
                  <a:lnTo>
                    <a:pt x="50" y="100"/>
                  </a:lnTo>
                  <a:lnTo>
                    <a:pt x="49" y="100"/>
                  </a:lnTo>
                  <a:lnTo>
                    <a:pt x="49" y="101"/>
                  </a:lnTo>
                  <a:lnTo>
                    <a:pt x="50" y="101"/>
                  </a:lnTo>
                  <a:lnTo>
                    <a:pt x="49" y="101"/>
                  </a:lnTo>
                  <a:lnTo>
                    <a:pt x="49" y="102"/>
                  </a:lnTo>
                  <a:lnTo>
                    <a:pt x="49" y="101"/>
                  </a:lnTo>
                  <a:lnTo>
                    <a:pt x="49" y="102"/>
                  </a:lnTo>
                  <a:lnTo>
                    <a:pt x="49" y="103"/>
                  </a:lnTo>
                  <a:lnTo>
                    <a:pt x="50" y="103"/>
                  </a:lnTo>
                  <a:lnTo>
                    <a:pt x="50" y="102"/>
                  </a:lnTo>
                  <a:lnTo>
                    <a:pt x="50" y="103"/>
                  </a:lnTo>
                  <a:lnTo>
                    <a:pt x="51" y="103"/>
                  </a:lnTo>
                  <a:lnTo>
                    <a:pt x="51" y="102"/>
                  </a:lnTo>
                  <a:lnTo>
                    <a:pt x="52" y="102"/>
                  </a:lnTo>
                  <a:lnTo>
                    <a:pt x="53" y="102"/>
                  </a:lnTo>
                  <a:lnTo>
                    <a:pt x="53" y="103"/>
                  </a:lnTo>
                  <a:lnTo>
                    <a:pt x="52" y="103"/>
                  </a:lnTo>
                  <a:lnTo>
                    <a:pt x="53" y="103"/>
                  </a:lnTo>
                  <a:lnTo>
                    <a:pt x="53" y="104"/>
                  </a:lnTo>
                  <a:lnTo>
                    <a:pt x="54" y="104"/>
                  </a:lnTo>
                  <a:lnTo>
                    <a:pt x="55" y="104"/>
                  </a:lnTo>
                  <a:lnTo>
                    <a:pt x="56" y="104"/>
                  </a:lnTo>
                  <a:lnTo>
                    <a:pt x="56" y="105"/>
                  </a:lnTo>
                  <a:lnTo>
                    <a:pt x="56" y="106"/>
                  </a:lnTo>
                  <a:lnTo>
                    <a:pt x="57" y="106"/>
                  </a:lnTo>
                  <a:lnTo>
                    <a:pt x="57" y="105"/>
                  </a:lnTo>
                  <a:lnTo>
                    <a:pt x="58" y="105"/>
                  </a:lnTo>
                  <a:lnTo>
                    <a:pt x="59" y="105"/>
                  </a:lnTo>
                  <a:lnTo>
                    <a:pt x="59" y="104"/>
                  </a:lnTo>
                  <a:lnTo>
                    <a:pt x="60" y="104"/>
                  </a:lnTo>
                  <a:lnTo>
                    <a:pt x="61" y="104"/>
                  </a:lnTo>
                  <a:lnTo>
                    <a:pt x="62" y="104"/>
                  </a:lnTo>
                  <a:lnTo>
                    <a:pt x="63" y="104"/>
                  </a:lnTo>
                  <a:lnTo>
                    <a:pt x="63" y="103"/>
                  </a:lnTo>
                  <a:lnTo>
                    <a:pt x="64" y="103"/>
                  </a:lnTo>
                  <a:lnTo>
                    <a:pt x="64" y="104"/>
                  </a:lnTo>
                  <a:lnTo>
                    <a:pt x="65" y="104"/>
                  </a:lnTo>
                  <a:lnTo>
                    <a:pt x="65" y="103"/>
                  </a:lnTo>
                  <a:lnTo>
                    <a:pt x="66" y="103"/>
                  </a:lnTo>
                  <a:lnTo>
                    <a:pt x="66" y="104"/>
                  </a:lnTo>
                  <a:lnTo>
                    <a:pt x="66" y="105"/>
                  </a:lnTo>
                  <a:lnTo>
                    <a:pt x="65" y="105"/>
                  </a:lnTo>
                  <a:lnTo>
                    <a:pt x="65" y="104"/>
                  </a:lnTo>
                  <a:lnTo>
                    <a:pt x="65" y="105"/>
                  </a:lnTo>
                  <a:lnTo>
                    <a:pt x="64" y="105"/>
                  </a:lnTo>
                  <a:lnTo>
                    <a:pt x="63" y="105"/>
                  </a:lnTo>
                  <a:lnTo>
                    <a:pt x="63" y="104"/>
                  </a:lnTo>
                  <a:lnTo>
                    <a:pt x="63" y="105"/>
                  </a:lnTo>
                  <a:lnTo>
                    <a:pt x="63" y="104"/>
                  </a:lnTo>
                  <a:lnTo>
                    <a:pt x="63" y="105"/>
                  </a:lnTo>
                  <a:lnTo>
                    <a:pt x="63" y="106"/>
                  </a:lnTo>
                  <a:lnTo>
                    <a:pt x="64" y="106"/>
                  </a:lnTo>
                  <a:lnTo>
                    <a:pt x="63" y="106"/>
                  </a:lnTo>
                  <a:lnTo>
                    <a:pt x="64" y="107"/>
                  </a:lnTo>
                  <a:lnTo>
                    <a:pt x="64" y="108"/>
                  </a:lnTo>
                  <a:lnTo>
                    <a:pt x="64" y="109"/>
                  </a:lnTo>
                  <a:lnTo>
                    <a:pt x="64" y="110"/>
                  </a:lnTo>
                  <a:lnTo>
                    <a:pt x="63" y="110"/>
                  </a:lnTo>
                  <a:lnTo>
                    <a:pt x="63" y="111"/>
                  </a:lnTo>
                  <a:lnTo>
                    <a:pt x="63" y="110"/>
                  </a:lnTo>
                  <a:lnTo>
                    <a:pt x="63" y="111"/>
                  </a:lnTo>
                  <a:lnTo>
                    <a:pt x="62" y="111"/>
                  </a:lnTo>
                  <a:lnTo>
                    <a:pt x="62" y="112"/>
                  </a:lnTo>
                  <a:lnTo>
                    <a:pt x="62" y="114"/>
                  </a:lnTo>
                  <a:lnTo>
                    <a:pt x="63" y="114"/>
                  </a:lnTo>
                  <a:lnTo>
                    <a:pt x="63" y="115"/>
                  </a:lnTo>
                  <a:lnTo>
                    <a:pt x="63" y="116"/>
                  </a:lnTo>
                  <a:lnTo>
                    <a:pt x="64" y="116"/>
                  </a:lnTo>
                  <a:lnTo>
                    <a:pt x="64" y="117"/>
                  </a:lnTo>
                  <a:lnTo>
                    <a:pt x="64" y="118"/>
                  </a:lnTo>
                  <a:lnTo>
                    <a:pt x="65" y="118"/>
                  </a:lnTo>
                  <a:lnTo>
                    <a:pt x="64" y="118"/>
                  </a:lnTo>
                  <a:lnTo>
                    <a:pt x="63" y="118"/>
                  </a:lnTo>
                  <a:lnTo>
                    <a:pt x="63" y="119"/>
                  </a:lnTo>
                  <a:lnTo>
                    <a:pt x="62" y="119"/>
                  </a:lnTo>
                  <a:lnTo>
                    <a:pt x="61" y="119"/>
                  </a:lnTo>
                  <a:lnTo>
                    <a:pt x="60" y="119"/>
                  </a:lnTo>
                  <a:lnTo>
                    <a:pt x="59" y="119"/>
                  </a:lnTo>
                  <a:lnTo>
                    <a:pt x="59" y="120"/>
                  </a:lnTo>
                  <a:lnTo>
                    <a:pt x="59" y="121"/>
                  </a:lnTo>
                  <a:lnTo>
                    <a:pt x="59" y="122"/>
                  </a:lnTo>
                  <a:lnTo>
                    <a:pt x="58" y="122"/>
                  </a:lnTo>
                  <a:lnTo>
                    <a:pt x="58" y="123"/>
                  </a:lnTo>
                  <a:lnTo>
                    <a:pt x="57" y="123"/>
                  </a:lnTo>
                  <a:lnTo>
                    <a:pt x="56" y="124"/>
                  </a:lnTo>
                  <a:lnTo>
                    <a:pt x="55" y="126"/>
                  </a:lnTo>
                  <a:lnTo>
                    <a:pt x="54" y="127"/>
                  </a:lnTo>
                  <a:lnTo>
                    <a:pt x="54" y="128"/>
                  </a:lnTo>
                  <a:lnTo>
                    <a:pt x="53" y="128"/>
                  </a:lnTo>
                  <a:lnTo>
                    <a:pt x="52" y="128"/>
                  </a:lnTo>
                  <a:lnTo>
                    <a:pt x="52" y="129"/>
                  </a:lnTo>
                  <a:lnTo>
                    <a:pt x="52" y="130"/>
                  </a:lnTo>
                  <a:lnTo>
                    <a:pt x="52" y="131"/>
                  </a:lnTo>
                  <a:lnTo>
                    <a:pt x="51" y="132"/>
                  </a:lnTo>
                  <a:lnTo>
                    <a:pt x="50" y="131"/>
                  </a:lnTo>
                  <a:lnTo>
                    <a:pt x="49" y="132"/>
                  </a:lnTo>
                  <a:lnTo>
                    <a:pt x="48" y="133"/>
                  </a:lnTo>
                  <a:lnTo>
                    <a:pt x="47" y="133"/>
                  </a:lnTo>
                  <a:lnTo>
                    <a:pt x="47" y="134"/>
                  </a:lnTo>
                  <a:lnTo>
                    <a:pt x="46" y="134"/>
                  </a:lnTo>
                  <a:lnTo>
                    <a:pt x="46" y="135"/>
                  </a:lnTo>
                  <a:lnTo>
                    <a:pt x="45" y="135"/>
                  </a:lnTo>
                  <a:lnTo>
                    <a:pt x="45" y="136"/>
                  </a:lnTo>
                  <a:lnTo>
                    <a:pt x="45" y="137"/>
                  </a:lnTo>
                  <a:lnTo>
                    <a:pt x="44" y="137"/>
                  </a:lnTo>
                  <a:lnTo>
                    <a:pt x="43" y="137"/>
                  </a:lnTo>
                  <a:lnTo>
                    <a:pt x="42" y="137"/>
                  </a:lnTo>
                  <a:lnTo>
                    <a:pt x="42" y="138"/>
                  </a:lnTo>
                  <a:lnTo>
                    <a:pt x="41" y="138"/>
                  </a:lnTo>
                  <a:lnTo>
                    <a:pt x="41" y="137"/>
                  </a:lnTo>
                  <a:lnTo>
                    <a:pt x="40" y="137"/>
                  </a:lnTo>
                  <a:lnTo>
                    <a:pt x="40" y="136"/>
                  </a:lnTo>
                  <a:lnTo>
                    <a:pt x="40" y="135"/>
                  </a:lnTo>
                  <a:lnTo>
                    <a:pt x="39" y="135"/>
                  </a:lnTo>
                  <a:lnTo>
                    <a:pt x="39" y="136"/>
                  </a:lnTo>
                  <a:lnTo>
                    <a:pt x="38" y="136"/>
                  </a:lnTo>
                  <a:lnTo>
                    <a:pt x="37" y="136"/>
                  </a:lnTo>
                  <a:lnTo>
                    <a:pt x="37" y="135"/>
                  </a:lnTo>
                  <a:lnTo>
                    <a:pt x="36" y="135"/>
                  </a:lnTo>
                  <a:lnTo>
                    <a:pt x="35" y="135"/>
                  </a:lnTo>
                  <a:lnTo>
                    <a:pt x="35" y="134"/>
                  </a:lnTo>
                  <a:lnTo>
                    <a:pt x="34" y="134"/>
                  </a:lnTo>
                  <a:lnTo>
                    <a:pt x="34" y="133"/>
                  </a:lnTo>
                  <a:lnTo>
                    <a:pt x="33" y="133"/>
                  </a:lnTo>
                  <a:lnTo>
                    <a:pt x="33" y="132"/>
                  </a:lnTo>
                  <a:lnTo>
                    <a:pt x="32" y="132"/>
                  </a:lnTo>
                  <a:lnTo>
                    <a:pt x="32" y="131"/>
                  </a:lnTo>
                  <a:lnTo>
                    <a:pt x="32" y="130"/>
                  </a:lnTo>
                  <a:lnTo>
                    <a:pt x="31" y="129"/>
                  </a:lnTo>
                  <a:lnTo>
                    <a:pt x="31" y="128"/>
                  </a:lnTo>
                  <a:lnTo>
                    <a:pt x="30" y="128"/>
                  </a:lnTo>
                  <a:lnTo>
                    <a:pt x="30" y="127"/>
                  </a:lnTo>
                  <a:lnTo>
                    <a:pt x="29" y="127"/>
                  </a:lnTo>
                  <a:lnTo>
                    <a:pt x="29" y="126"/>
                  </a:lnTo>
                  <a:lnTo>
                    <a:pt x="29" y="125"/>
                  </a:lnTo>
                  <a:lnTo>
                    <a:pt x="30" y="125"/>
                  </a:lnTo>
                  <a:lnTo>
                    <a:pt x="30" y="124"/>
                  </a:lnTo>
                  <a:lnTo>
                    <a:pt x="30" y="123"/>
                  </a:lnTo>
                  <a:lnTo>
                    <a:pt x="30" y="122"/>
                  </a:lnTo>
                  <a:lnTo>
                    <a:pt x="31" y="122"/>
                  </a:lnTo>
                  <a:lnTo>
                    <a:pt x="31" y="121"/>
                  </a:lnTo>
                  <a:lnTo>
                    <a:pt x="32" y="121"/>
                  </a:lnTo>
                  <a:lnTo>
                    <a:pt x="32" y="120"/>
                  </a:lnTo>
                  <a:lnTo>
                    <a:pt x="32" y="119"/>
                  </a:lnTo>
                  <a:lnTo>
                    <a:pt x="33" y="119"/>
                  </a:lnTo>
                  <a:lnTo>
                    <a:pt x="33" y="118"/>
                  </a:lnTo>
                  <a:lnTo>
                    <a:pt x="33" y="117"/>
                  </a:lnTo>
                  <a:lnTo>
                    <a:pt x="33" y="116"/>
                  </a:lnTo>
                  <a:lnTo>
                    <a:pt x="32" y="116"/>
                  </a:lnTo>
                  <a:lnTo>
                    <a:pt x="31" y="116"/>
                  </a:lnTo>
                  <a:lnTo>
                    <a:pt x="31" y="117"/>
                  </a:lnTo>
                  <a:lnTo>
                    <a:pt x="30" y="116"/>
                  </a:lnTo>
                  <a:lnTo>
                    <a:pt x="29" y="116"/>
                  </a:lnTo>
                  <a:lnTo>
                    <a:pt x="29" y="115"/>
                  </a:lnTo>
                  <a:lnTo>
                    <a:pt x="28" y="115"/>
                  </a:lnTo>
                  <a:lnTo>
                    <a:pt x="28" y="114"/>
                  </a:lnTo>
                  <a:lnTo>
                    <a:pt x="28" y="113"/>
                  </a:lnTo>
                  <a:lnTo>
                    <a:pt x="27" y="113"/>
                  </a:lnTo>
                  <a:lnTo>
                    <a:pt x="27" y="112"/>
                  </a:lnTo>
                  <a:lnTo>
                    <a:pt x="26" y="112"/>
                  </a:lnTo>
                  <a:lnTo>
                    <a:pt x="25" y="112"/>
                  </a:lnTo>
                  <a:lnTo>
                    <a:pt x="25" y="111"/>
                  </a:lnTo>
                  <a:lnTo>
                    <a:pt x="24" y="111"/>
                  </a:lnTo>
                  <a:lnTo>
                    <a:pt x="24" y="110"/>
                  </a:lnTo>
                  <a:lnTo>
                    <a:pt x="24" y="109"/>
                  </a:lnTo>
                  <a:lnTo>
                    <a:pt x="23" y="109"/>
                  </a:lnTo>
                  <a:lnTo>
                    <a:pt x="23" y="108"/>
                  </a:lnTo>
                  <a:lnTo>
                    <a:pt x="23" y="109"/>
                  </a:lnTo>
                  <a:lnTo>
                    <a:pt x="22" y="108"/>
                  </a:lnTo>
                  <a:lnTo>
                    <a:pt x="23" y="108"/>
                  </a:lnTo>
                  <a:lnTo>
                    <a:pt x="22" y="108"/>
                  </a:lnTo>
                  <a:lnTo>
                    <a:pt x="22" y="107"/>
                  </a:lnTo>
                  <a:lnTo>
                    <a:pt x="23" y="107"/>
                  </a:lnTo>
                  <a:lnTo>
                    <a:pt x="22" y="107"/>
                  </a:lnTo>
                  <a:lnTo>
                    <a:pt x="23" y="107"/>
                  </a:lnTo>
                  <a:lnTo>
                    <a:pt x="23" y="106"/>
                  </a:lnTo>
                  <a:lnTo>
                    <a:pt x="23" y="105"/>
                  </a:lnTo>
                  <a:lnTo>
                    <a:pt x="23" y="104"/>
                  </a:lnTo>
                  <a:lnTo>
                    <a:pt x="23" y="103"/>
                  </a:lnTo>
                  <a:lnTo>
                    <a:pt x="24" y="103"/>
                  </a:lnTo>
                  <a:lnTo>
                    <a:pt x="24" y="102"/>
                  </a:lnTo>
                  <a:lnTo>
                    <a:pt x="23" y="102"/>
                  </a:lnTo>
                  <a:lnTo>
                    <a:pt x="22" y="102"/>
                  </a:lnTo>
                  <a:lnTo>
                    <a:pt x="22" y="101"/>
                  </a:lnTo>
                  <a:lnTo>
                    <a:pt x="22" y="100"/>
                  </a:lnTo>
                  <a:lnTo>
                    <a:pt x="21" y="100"/>
                  </a:lnTo>
                  <a:lnTo>
                    <a:pt x="21" y="99"/>
                  </a:lnTo>
                  <a:lnTo>
                    <a:pt x="21" y="98"/>
                  </a:lnTo>
                  <a:lnTo>
                    <a:pt x="21" y="97"/>
                  </a:lnTo>
                  <a:lnTo>
                    <a:pt x="20" y="97"/>
                  </a:lnTo>
                  <a:lnTo>
                    <a:pt x="20" y="96"/>
                  </a:lnTo>
                  <a:lnTo>
                    <a:pt x="20" y="97"/>
                  </a:lnTo>
                  <a:lnTo>
                    <a:pt x="19" y="97"/>
                  </a:lnTo>
                  <a:lnTo>
                    <a:pt x="19" y="96"/>
                  </a:lnTo>
                  <a:lnTo>
                    <a:pt x="18" y="96"/>
                  </a:lnTo>
                  <a:lnTo>
                    <a:pt x="17" y="96"/>
                  </a:lnTo>
                  <a:lnTo>
                    <a:pt x="17" y="95"/>
                  </a:lnTo>
                  <a:lnTo>
                    <a:pt x="16" y="95"/>
                  </a:lnTo>
                  <a:lnTo>
                    <a:pt x="15" y="95"/>
                  </a:lnTo>
                  <a:lnTo>
                    <a:pt x="14" y="95"/>
                  </a:lnTo>
                  <a:lnTo>
                    <a:pt x="13" y="95"/>
                  </a:lnTo>
                  <a:lnTo>
                    <a:pt x="13" y="96"/>
                  </a:lnTo>
                  <a:lnTo>
                    <a:pt x="12" y="96"/>
                  </a:lnTo>
                  <a:lnTo>
                    <a:pt x="11" y="96"/>
                  </a:lnTo>
                  <a:lnTo>
                    <a:pt x="10" y="96"/>
                  </a:lnTo>
                  <a:lnTo>
                    <a:pt x="9" y="96"/>
                  </a:lnTo>
                  <a:lnTo>
                    <a:pt x="9" y="95"/>
                  </a:lnTo>
                  <a:lnTo>
                    <a:pt x="9" y="94"/>
                  </a:lnTo>
                  <a:lnTo>
                    <a:pt x="9" y="95"/>
                  </a:lnTo>
                  <a:lnTo>
                    <a:pt x="9" y="94"/>
                  </a:lnTo>
                  <a:lnTo>
                    <a:pt x="8" y="94"/>
                  </a:lnTo>
                  <a:lnTo>
                    <a:pt x="8" y="93"/>
                  </a:lnTo>
                  <a:lnTo>
                    <a:pt x="8" y="92"/>
                  </a:lnTo>
                  <a:lnTo>
                    <a:pt x="7" y="92"/>
                  </a:lnTo>
                  <a:lnTo>
                    <a:pt x="6" y="92"/>
                  </a:lnTo>
                  <a:lnTo>
                    <a:pt x="6" y="91"/>
                  </a:lnTo>
                  <a:lnTo>
                    <a:pt x="6" y="90"/>
                  </a:lnTo>
                  <a:lnTo>
                    <a:pt x="6" y="89"/>
                  </a:lnTo>
                  <a:lnTo>
                    <a:pt x="5" y="89"/>
                  </a:lnTo>
                  <a:lnTo>
                    <a:pt x="5" y="88"/>
                  </a:lnTo>
                  <a:lnTo>
                    <a:pt x="5" y="87"/>
                  </a:lnTo>
                  <a:lnTo>
                    <a:pt x="6" y="87"/>
                  </a:lnTo>
                  <a:lnTo>
                    <a:pt x="6" y="86"/>
                  </a:lnTo>
                  <a:lnTo>
                    <a:pt x="6" y="85"/>
                  </a:lnTo>
                  <a:lnTo>
                    <a:pt x="5" y="85"/>
                  </a:lnTo>
                  <a:lnTo>
                    <a:pt x="5" y="84"/>
                  </a:lnTo>
                  <a:lnTo>
                    <a:pt x="5" y="83"/>
                  </a:lnTo>
                  <a:lnTo>
                    <a:pt x="5" y="82"/>
                  </a:lnTo>
                  <a:lnTo>
                    <a:pt x="4" y="82"/>
                  </a:lnTo>
                  <a:lnTo>
                    <a:pt x="3" y="82"/>
                  </a:lnTo>
                  <a:lnTo>
                    <a:pt x="3" y="81"/>
                  </a:lnTo>
                  <a:lnTo>
                    <a:pt x="3" y="80"/>
                  </a:lnTo>
                  <a:lnTo>
                    <a:pt x="2" y="80"/>
                  </a:lnTo>
                  <a:lnTo>
                    <a:pt x="3" y="80"/>
                  </a:lnTo>
                  <a:lnTo>
                    <a:pt x="3" y="79"/>
                  </a:lnTo>
                  <a:lnTo>
                    <a:pt x="2" y="79"/>
                  </a:lnTo>
                  <a:lnTo>
                    <a:pt x="2" y="78"/>
                  </a:lnTo>
                  <a:lnTo>
                    <a:pt x="3" y="78"/>
                  </a:lnTo>
                  <a:lnTo>
                    <a:pt x="3" y="77"/>
                  </a:lnTo>
                  <a:lnTo>
                    <a:pt x="2" y="77"/>
                  </a:lnTo>
                  <a:lnTo>
                    <a:pt x="2" y="76"/>
                  </a:lnTo>
                  <a:lnTo>
                    <a:pt x="2" y="75"/>
                  </a:lnTo>
                  <a:lnTo>
                    <a:pt x="2" y="74"/>
                  </a:lnTo>
                  <a:lnTo>
                    <a:pt x="3" y="74"/>
                  </a:lnTo>
                  <a:lnTo>
                    <a:pt x="3" y="73"/>
                  </a:lnTo>
                  <a:lnTo>
                    <a:pt x="4" y="73"/>
                  </a:lnTo>
                  <a:lnTo>
                    <a:pt x="5" y="73"/>
                  </a:lnTo>
                  <a:lnTo>
                    <a:pt x="5" y="72"/>
                  </a:lnTo>
                  <a:lnTo>
                    <a:pt x="4" y="72"/>
                  </a:lnTo>
                  <a:lnTo>
                    <a:pt x="4" y="71"/>
                  </a:lnTo>
                  <a:lnTo>
                    <a:pt x="4" y="70"/>
                  </a:lnTo>
                  <a:lnTo>
                    <a:pt x="5" y="70"/>
                  </a:lnTo>
                  <a:lnTo>
                    <a:pt x="4" y="69"/>
                  </a:lnTo>
                  <a:lnTo>
                    <a:pt x="4" y="68"/>
                  </a:lnTo>
                  <a:lnTo>
                    <a:pt x="4" y="67"/>
                  </a:lnTo>
                  <a:lnTo>
                    <a:pt x="4" y="66"/>
                  </a:lnTo>
                  <a:lnTo>
                    <a:pt x="4" y="65"/>
                  </a:lnTo>
                  <a:lnTo>
                    <a:pt x="3" y="65"/>
                  </a:lnTo>
                  <a:lnTo>
                    <a:pt x="4" y="65"/>
                  </a:lnTo>
                  <a:lnTo>
                    <a:pt x="3" y="65"/>
                  </a:lnTo>
                  <a:lnTo>
                    <a:pt x="4" y="64"/>
                  </a:lnTo>
                  <a:lnTo>
                    <a:pt x="3" y="64"/>
                  </a:lnTo>
                  <a:lnTo>
                    <a:pt x="3" y="63"/>
                  </a:lnTo>
                  <a:lnTo>
                    <a:pt x="3" y="62"/>
                  </a:lnTo>
                  <a:lnTo>
                    <a:pt x="3" y="61"/>
                  </a:lnTo>
                  <a:lnTo>
                    <a:pt x="4" y="61"/>
                  </a:lnTo>
                  <a:lnTo>
                    <a:pt x="3" y="61"/>
                  </a:lnTo>
                  <a:lnTo>
                    <a:pt x="4" y="61"/>
                  </a:lnTo>
                  <a:lnTo>
                    <a:pt x="4" y="60"/>
                  </a:lnTo>
                  <a:lnTo>
                    <a:pt x="4" y="59"/>
                  </a:lnTo>
                  <a:lnTo>
                    <a:pt x="4" y="58"/>
                  </a:lnTo>
                  <a:lnTo>
                    <a:pt x="4" y="57"/>
                  </a:lnTo>
                  <a:lnTo>
                    <a:pt x="4" y="56"/>
                  </a:lnTo>
                  <a:lnTo>
                    <a:pt x="4" y="55"/>
                  </a:lnTo>
                  <a:lnTo>
                    <a:pt x="4" y="54"/>
                  </a:lnTo>
                  <a:lnTo>
                    <a:pt x="3" y="54"/>
                  </a:lnTo>
                  <a:lnTo>
                    <a:pt x="3" y="55"/>
                  </a:lnTo>
                  <a:lnTo>
                    <a:pt x="2" y="55"/>
                  </a:lnTo>
                  <a:lnTo>
                    <a:pt x="2" y="54"/>
                  </a:lnTo>
                  <a:lnTo>
                    <a:pt x="1" y="54"/>
                  </a:lnTo>
                  <a:lnTo>
                    <a:pt x="1" y="53"/>
                  </a:lnTo>
                  <a:lnTo>
                    <a:pt x="0" y="53"/>
                  </a:lnTo>
                  <a:lnTo>
                    <a:pt x="0" y="52"/>
                  </a:lnTo>
                  <a:lnTo>
                    <a:pt x="0" y="51"/>
                  </a:lnTo>
                  <a:lnTo>
                    <a:pt x="1" y="51"/>
                  </a:lnTo>
                  <a:lnTo>
                    <a:pt x="2" y="51"/>
                  </a:lnTo>
                  <a:lnTo>
                    <a:pt x="2" y="50"/>
                  </a:lnTo>
                  <a:lnTo>
                    <a:pt x="3" y="50"/>
                  </a:lnTo>
                  <a:lnTo>
                    <a:pt x="3" y="49"/>
                  </a:lnTo>
                  <a:lnTo>
                    <a:pt x="4" y="49"/>
                  </a:lnTo>
                  <a:lnTo>
                    <a:pt x="4" y="50"/>
                  </a:lnTo>
                  <a:lnTo>
                    <a:pt x="5" y="49"/>
                  </a:lnTo>
                  <a:lnTo>
                    <a:pt x="5" y="48"/>
                  </a:lnTo>
                  <a:lnTo>
                    <a:pt x="4" y="48"/>
                  </a:lnTo>
                  <a:lnTo>
                    <a:pt x="4" y="47"/>
                  </a:lnTo>
                  <a:lnTo>
                    <a:pt x="4" y="46"/>
                  </a:lnTo>
                  <a:lnTo>
                    <a:pt x="4" y="45"/>
                  </a:lnTo>
                  <a:lnTo>
                    <a:pt x="5" y="45"/>
                  </a:lnTo>
                  <a:lnTo>
                    <a:pt x="5" y="44"/>
                  </a:lnTo>
                  <a:lnTo>
                    <a:pt x="4" y="44"/>
                  </a:lnTo>
                  <a:lnTo>
                    <a:pt x="4" y="43"/>
                  </a:lnTo>
                  <a:lnTo>
                    <a:pt x="5" y="43"/>
                  </a:lnTo>
                  <a:lnTo>
                    <a:pt x="4" y="43"/>
                  </a:lnTo>
                  <a:lnTo>
                    <a:pt x="5" y="43"/>
                  </a:lnTo>
                  <a:lnTo>
                    <a:pt x="5" y="42"/>
                  </a:lnTo>
                  <a:lnTo>
                    <a:pt x="6" y="42"/>
                  </a:lnTo>
                  <a:lnTo>
                    <a:pt x="7" y="42"/>
                  </a:lnTo>
                  <a:lnTo>
                    <a:pt x="7" y="41"/>
                  </a:lnTo>
                  <a:lnTo>
                    <a:pt x="6" y="41"/>
                  </a:lnTo>
                  <a:lnTo>
                    <a:pt x="6" y="40"/>
                  </a:lnTo>
                  <a:lnTo>
                    <a:pt x="7" y="40"/>
                  </a:lnTo>
                  <a:lnTo>
                    <a:pt x="7" y="39"/>
                  </a:lnTo>
                  <a:lnTo>
                    <a:pt x="8" y="39"/>
                  </a:lnTo>
                  <a:lnTo>
                    <a:pt x="7" y="39"/>
                  </a:lnTo>
                  <a:lnTo>
                    <a:pt x="7" y="38"/>
                  </a:lnTo>
                  <a:lnTo>
                    <a:pt x="7" y="37"/>
                  </a:lnTo>
                  <a:lnTo>
                    <a:pt x="8" y="37"/>
                  </a:lnTo>
                  <a:lnTo>
                    <a:pt x="7" y="37"/>
                  </a:lnTo>
                  <a:lnTo>
                    <a:pt x="7" y="36"/>
                  </a:lnTo>
                  <a:lnTo>
                    <a:pt x="8" y="36"/>
                  </a:lnTo>
                  <a:lnTo>
                    <a:pt x="9" y="36"/>
                  </a:lnTo>
                  <a:lnTo>
                    <a:pt x="9" y="35"/>
                  </a:lnTo>
                  <a:lnTo>
                    <a:pt x="10" y="35"/>
                  </a:lnTo>
                  <a:lnTo>
                    <a:pt x="10" y="34"/>
                  </a:lnTo>
                  <a:lnTo>
                    <a:pt x="10" y="33"/>
                  </a:lnTo>
                  <a:lnTo>
                    <a:pt x="9" y="33"/>
                  </a:lnTo>
                  <a:lnTo>
                    <a:pt x="9" y="32"/>
                  </a:lnTo>
                  <a:lnTo>
                    <a:pt x="8" y="32"/>
                  </a:lnTo>
                  <a:lnTo>
                    <a:pt x="8" y="31"/>
                  </a:lnTo>
                  <a:lnTo>
                    <a:pt x="9" y="31"/>
                  </a:lnTo>
                  <a:lnTo>
                    <a:pt x="9" y="30"/>
                  </a:lnTo>
                  <a:lnTo>
                    <a:pt x="9" y="29"/>
                  </a:lnTo>
                  <a:lnTo>
                    <a:pt x="9" y="28"/>
                  </a:lnTo>
                  <a:lnTo>
                    <a:pt x="10" y="28"/>
                  </a:lnTo>
                  <a:lnTo>
                    <a:pt x="10" y="27"/>
                  </a:lnTo>
                  <a:lnTo>
                    <a:pt x="9" y="27"/>
                  </a:lnTo>
                  <a:lnTo>
                    <a:pt x="9" y="26"/>
                  </a:lnTo>
                  <a:lnTo>
                    <a:pt x="8" y="26"/>
                  </a:lnTo>
                  <a:lnTo>
                    <a:pt x="8" y="25"/>
                  </a:lnTo>
                  <a:lnTo>
                    <a:pt x="8" y="24"/>
                  </a:lnTo>
                  <a:moveTo>
                    <a:pt x="37" y="71"/>
                  </a:moveTo>
                  <a:lnTo>
                    <a:pt x="37" y="70"/>
                  </a:lnTo>
                  <a:lnTo>
                    <a:pt x="38" y="70"/>
                  </a:lnTo>
                  <a:lnTo>
                    <a:pt x="37" y="70"/>
                  </a:lnTo>
                  <a:lnTo>
                    <a:pt x="37" y="69"/>
                  </a:lnTo>
                  <a:lnTo>
                    <a:pt x="37" y="68"/>
                  </a:lnTo>
                  <a:lnTo>
                    <a:pt x="36" y="68"/>
                  </a:lnTo>
                  <a:lnTo>
                    <a:pt x="36" y="69"/>
                  </a:lnTo>
                  <a:lnTo>
                    <a:pt x="36" y="68"/>
                  </a:lnTo>
                  <a:lnTo>
                    <a:pt x="36" y="69"/>
                  </a:lnTo>
                  <a:lnTo>
                    <a:pt x="36" y="68"/>
                  </a:lnTo>
                  <a:lnTo>
                    <a:pt x="35" y="68"/>
                  </a:lnTo>
                  <a:lnTo>
                    <a:pt x="36" y="68"/>
                  </a:lnTo>
                  <a:lnTo>
                    <a:pt x="35" y="68"/>
                  </a:lnTo>
                  <a:lnTo>
                    <a:pt x="35" y="67"/>
                  </a:lnTo>
                  <a:lnTo>
                    <a:pt x="35" y="68"/>
                  </a:lnTo>
                  <a:lnTo>
                    <a:pt x="35" y="69"/>
                  </a:lnTo>
                  <a:lnTo>
                    <a:pt x="34" y="69"/>
                  </a:lnTo>
                  <a:lnTo>
                    <a:pt x="34" y="68"/>
                  </a:lnTo>
                  <a:lnTo>
                    <a:pt x="34" y="69"/>
                  </a:lnTo>
                  <a:lnTo>
                    <a:pt x="34" y="68"/>
                  </a:lnTo>
                  <a:lnTo>
                    <a:pt x="33" y="68"/>
                  </a:lnTo>
                  <a:lnTo>
                    <a:pt x="33" y="67"/>
                  </a:lnTo>
                  <a:lnTo>
                    <a:pt x="32" y="67"/>
                  </a:lnTo>
                  <a:lnTo>
                    <a:pt x="32" y="68"/>
                  </a:lnTo>
                  <a:lnTo>
                    <a:pt x="31" y="68"/>
                  </a:lnTo>
                  <a:lnTo>
                    <a:pt x="31" y="69"/>
                  </a:lnTo>
                  <a:lnTo>
                    <a:pt x="32" y="69"/>
                  </a:lnTo>
                  <a:lnTo>
                    <a:pt x="33" y="69"/>
                  </a:lnTo>
                  <a:lnTo>
                    <a:pt x="34" y="69"/>
                  </a:lnTo>
                  <a:lnTo>
                    <a:pt x="34" y="70"/>
                  </a:lnTo>
                  <a:lnTo>
                    <a:pt x="35" y="70"/>
                  </a:lnTo>
                  <a:lnTo>
                    <a:pt x="36" y="70"/>
                  </a:lnTo>
                  <a:lnTo>
                    <a:pt x="36" y="69"/>
                  </a:lnTo>
                  <a:lnTo>
                    <a:pt x="36" y="70"/>
                  </a:lnTo>
                  <a:lnTo>
                    <a:pt x="36" y="69"/>
                  </a:lnTo>
                  <a:lnTo>
                    <a:pt x="36" y="70"/>
                  </a:lnTo>
                  <a:lnTo>
                    <a:pt x="36" y="71"/>
                  </a:lnTo>
                  <a:lnTo>
                    <a:pt x="37" y="71"/>
                  </a:lnTo>
                  <a:moveTo>
                    <a:pt x="28" y="88"/>
                  </a:moveTo>
                  <a:lnTo>
                    <a:pt x="29" y="88"/>
                  </a:lnTo>
                  <a:lnTo>
                    <a:pt x="30" y="88"/>
                  </a:lnTo>
                  <a:lnTo>
                    <a:pt x="30" y="87"/>
                  </a:lnTo>
                  <a:lnTo>
                    <a:pt x="29" y="87"/>
                  </a:lnTo>
                  <a:lnTo>
                    <a:pt x="29" y="86"/>
                  </a:lnTo>
                  <a:lnTo>
                    <a:pt x="29" y="87"/>
                  </a:lnTo>
                  <a:lnTo>
                    <a:pt x="29" y="86"/>
                  </a:lnTo>
                  <a:lnTo>
                    <a:pt x="29" y="87"/>
                  </a:lnTo>
                  <a:lnTo>
                    <a:pt x="28" y="87"/>
                  </a:lnTo>
                  <a:lnTo>
                    <a:pt x="28" y="86"/>
                  </a:lnTo>
                  <a:lnTo>
                    <a:pt x="28" y="87"/>
                  </a:lnTo>
                  <a:lnTo>
                    <a:pt x="28" y="88"/>
                  </a:lnTo>
                  <a:moveTo>
                    <a:pt x="44" y="90"/>
                  </a:moveTo>
                  <a:lnTo>
                    <a:pt x="42" y="84"/>
                  </a:lnTo>
                  <a:lnTo>
                    <a:pt x="44" y="84"/>
                  </a:lnTo>
                  <a:lnTo>
                    <a:pt x="46" y="89"/>
                  </a:lnTo>
                  <a:lnTo>
                    <a:pt x="44" y="90"/>
                  </a:lnTo>
                  <a:moveTo>
                    <a:pt x="67" y="110"/>
                  </a:moveTo>
                  <a:lnTo>
                    <a:pt x="67" y="109"/>
                  </a:lnTo>
                  <a:lnTo>
                    <a:pt x="67" y="104"/>
                  </a:lnTo>
                  <a:lnTo>
                    <a:pt x="68" y="105"/>
                  </a:lnTo>
                  <a:lnTo>
                    <a:pt x="69" y="105"/>
                  </a:lnTo>
                  <a:lnTo>
                    <a:pt x="71" y="107"/>
                  </a:lnTo>
                  <a:lnTo>
                    <a:pt x="71" y="108"/>
                  </a:lnTo>
                  <a:lnTo>
                    <a:pt x="67" y="110"/>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19" name="Freeform 17">
              <a:extLst>
                <a:ext uri="{FF2B5EF4-FFF2-40B4-BE49-F238E27FC236}">
                  <a16:creationId xmlns:a16="http://schemas.microsoft.com/office/drawing/2014/main" id="{A9C3C0D4-8F52-60B8-856F-F28387DC4103}"/>
                </a:ext>
              </a:extLst>
            </p:cNvPr>
            <p:cNvSpPr>
              <a:spLocks noEditPoints="1"/>
            </p:cNvSpPr>
            <p:nvPr/>
          </p:nvSpPr>
          <p:spPr bwMode="auto">
            <a:xfrm>
              <a:off x="3786059" y="5926515"/>
              <a:ext cx="227965" cy="326287"/>
            </a:xfrm>
            <a:custGeom>
              <a:avLst/>
              <a:gdLst>
                <a:gd name="T0" fmla="*/ 2147483647 w 24"/>
                <a:gd name="T1" fmla="*/ 2147483647 h 35"/>
                <a:gd name="T2" fmla="*/ 2147483647 w 24"/>
                <a:gd name="T3" fmla="*/ 2147483647 h 35"/>
                <a:gd name="T4" fmla="*/ 2147483647 w 24"/>
                <a:gd name="T5" fmla="*/ 2147483647 h 35"/>
                <a:gd name="T6" fmla="*/ 2147483647 w 24"/>
                <a:gd name="T7" fmla="*/ 2147483647 h 35"/>
                <a:gd name="T8" fmla="*/ 2147483647 w 24"/>
                <a:gd name="T9" fmla="*/ 2147483647 h 35"/>
                <a:gd name="T10" fmla="*/ 2147483647 w 24"/>
                <a:gd name="T11" fmla="*/ 2147483647 h 35"/>
                <a:gd name="T12" fmla="*/ 2147483647 w 24"/>
                <a:gd name="T13" fmla="*/ 2147483647 h 35"/>
                <a:gd name="T14" fmla="*/ 2147483647 w 24"/>
                <a:gd name="T15" fmla="*/ 2147483647 h 35"/>
                <a:gd name="T16" fmla="*/ 2147483647 w 24"/>
                <a:gd name="T17" fmla="*/ 2147483647 h 35"/>
                <a:gd name="T18" fmla="*/ 2147483647 w 24"/>
                <a:gd name="T19" fmla="*/ 2147483647 h 35"/>
                <a:gd name="T20" fmla="*/ 2147483647 w 24"/>
                <a:gd name="T21" fmla="*/ 2147483647 h 35"/>
                <a:gd name="T22" fmla="*/ 2147483647 w 24"/>
                <a:gd name="T23" fmla="*/ 2147483647 h 35"/>
                <a:gd name="T24" fmla="*/ 2147483647 w 24"/>
                <a:gd name="T25" fmla="*/ 2147483647 h 35"/>
                <a:gd name="T26" fmla="*/ 2147483647 w 24"/>
                <a:gd name="T27" fmla="*/ 2147483647 h 35"/>
                <a:gd name="T28" fmla="*/ 2147483647 w 24"/>
                <a:gd name="T29" fmla="*/ 2147483647 h 35"/>
                <a:gd name="T30" fmla="*/ 2147483647 w 24"/>
                <a:gd name="T31" fmla="*/ 2147483647 h 35"/>
                <a:gd name="T32" fmla="*/ 2147483647 w 24"/>
                <a:gd name="T33" fmla="*/ 2147483647 h 35"/>
                <a:gd name="T34" fmla="*/ 2147483647 w 24"/>
                <a:gd name="T35" fmla="*/ 2147483647 h 35"/>
                <a:gd name="T36" fmla="*/ 2147483647 w 24"/>
                <a:gd name="T37" fmla="*/ 2147483647 h 35"/>
                <a:gd name="T38" fmla="*/ 2147483647 w 24"/>
                <a:gd name="T39" fmla="*/ 2147483647 h 35"/>
                <a:gd name="T40" fmla="*/ 2147483647 w 24"/>
                <a:gd name="T41" fmla="*/ 2147483647 h 35"/>
                <a:gd name="T42" fmla="*/ 2147483647 w 24"/>
                <a:gd name="T43" fmla="*/ 2147483647 h 35"/>
                <a:gd name="T44" fmla="*/ 2147483647 w 24"/>
                <a:gd name="T45" fmla="*/ 2147483647 h 35"/>
                <a:gd name="T46" fmla="*/ 2147483647 w 24"/>
                <a:gd name="T47" fmla="*/ 2147483647 h 35"/>
                <a:gd name="T48" fmla="*/ 2147483647 w 24"/>
                <a:gd name="T49" fmla="*/ 2147483647 h 35"/>
                <a:gd name="T50" fmla="*/ 2147483647 w 24"/>
                <a:gd name="T51" fmla="*/ 2147483647 h 35"/>
                <a:gd name="T52" fmla="*/ 2147483647 w 24"/>
                <a:gd name="T53" fmla="*/ 2147483647 h 35"/>
                <a:gd name="T54" fmla="*/ 2147483647 w 24"/>
                <a:gd name="T55" fmla="*/ 2147483647 h 35"/>
                <a:gd name="T56" fmla="*/ 2147483647 w 24"/>
                <a:gd name="T57" fmla="*/ 2147483647 h 35"/>
                <a:gd name="T58" fmla="*/ 2147483647 w 24"/>
                <a:gd name="T59" fmla="*/ 2147483647 h 35"/>
                <a:gd name="T60" fmla="*/ 2147483647 w 24"/>
                <a:gd name="T61" fmla="*/ 2147483647 h 35"/>
                <a:gd name="T62" fmla="*/ 2147483647 w 24"/>
                <a:gd name="T63" fmla="*/ 2147483647 h 35"/>
                <a:gd name="T64" fmla="*/ 2147483647 w 24"/>
                <a:gd name="T65" fmla="*/ 2147483647 h 35"/>
                <a:gd name="T66" fmla="*/ 2147483647 w 24"/>
                <a:gd name="T67" fmla="*/ 2147483647 h 35"/>
                <a:gd name="T68" fmla="*/ 2147483647 w 24"/>
                <a:gd name="T69" fmla="*/ 2147483647 h 35"/>
                <a:gd name="T70" fmla="*/ 2147483647 w 24"/>
                <a:gd name="T71" fmla="*/ 2147483647 h 35"/>
                <a:gd name="T72" fmla="*/ 2147483647 w 24"/>
                <a:gd name="T73" fmla="*/ 2147483647 h 35"/>
                <a:gd name="T74" fmla="*/ 2147483647 w 24"/>
                <a:gd name="T75" fmla="*/ 2147483647 h 35"/>
                <a:gd name="T76" fmla="*/ 2147483647 w 24"/>
                <a:gd name="T77" fmla="*/ 2147483647 h 35"/>
                <a:gd name="T78" fmla="*/ 2147483647 w 24"/>
                <a:gd name="T79" fmla="*/ 2147483647 h 35"/>
                <a:gd name="T80" fmla="*/ 2147483647 w 24"/>
                <a:gd name="T81" fmla="*/ 2147483647 h 35"/>
                <a:gd name="T82" fmla="*/ 2147483647 w 24"/>
                <a:gd name="T83" fmla="*/ 0 h 35"/>
                <a:gd name="T84" fmla="*/ 2147483647 w 24"/>
                <a:gd name="T85" fmla="*/ 2147483647 h 35"/>
                <a:gd name="T86" fmla="*/ 2147483647 w 24"/>
                <a:gd name="T87" fmla="*/ 2147483647 h 35"/>
                <a:gd name="T88" fmla="*/ 2147483647 w 24"/>
                <a:gd name="T89" fmla="*/ 2147483647 h 35"/>
                <a:gd name="T90" fmla="*/ 2147483647 w 24"/>
                <a:gd name="T91" fmla="*/ 2147483647 h 35"/>
                <a:gd name="T92" fmla="*/ 2147483647 w 24"/>
                <a:gd name="T93" fmla="*/ 2147483647 h 35"/>
                <a:gd name="T94" fmla="*/ 2147483647 w 24"/>
                <a:gd name="T95" fmla="*/ 2147483647 h 35"/>
                <a:gd name="T96" fmla="*/ 2147483647 w 24"/>
                <a:gd name="T97" fmla="*/ 2147483647 h 35"/>
                <a:gd name="T98" fmla="*/ 2147483647 w 24"/>
                <a:gd name="T99" fmla="*/ 2147483647 h 35"/>
                <a:gd name="T100" fmla="*/ 2147483647 w 24"/>
                <a:gd name="T101" fmla="*/ 2147483647 h 35"/>
                <a:gd name="T102" fmla="*/ 2147483647 w 24"/>
                <a:gd name="T103" fmla="*/ 2147483647 h 35"/>
                <a:gd name="T104" fmla="*/ 2147483647 w 24"/>
                <a:gd name="T105" fmla="*/ 2147483647 h 35"/>
                <a:gd name="T106" fmla="*/ 2147483647 w 24"/>
                <a:gd name="T107" fmla="*/ 2147483647 h 35"/>
                <a:gd name="T108" fmla="*/ 2147483647 w 24"/>
                <a:gd name="T109" fmla="*/ 2147483647 h 35"/>
                <a:gd name="T110" fmla="*/ 2147483647 w 24"/>
                <a:gd name="T111" fmla="*/ 2147483647 h 35"/>
                <a:gd name="T112" fmla="*/ 2147483647 w 24"/>
                <a:gd name="T113" fmla="*/ 2147483647 h 35"/>
                <a:gd name="T114" fmla="*/ 2147483647 w 24"/>
                <a:gd name="T115" fmla="*/ 2147483647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
                <a:gd name="T175" fmla="*/ 0 h 35"/>
                <a:gd name="T176" fmla="*/ 24 w 24"/>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 h="35">
                  <a:moveTo>
                    <a:pt x="16" y="17"/>
                  </a:moveTo>
                  <a:lnTo>
                    <a:pt x="15" y="17"/>
                  </a:lnTo>
                  <a:lnTo>
                    <a:pt x="15" y="18"/>
                  </a:lnTo>
                  <a:lnTo>
                    <a:pt x="14" y="19"/>
                  </a:lnTo>
                  <a:lnTo>
                    <a:pt x="14" y="18"/>
                  </a:lnTo>
                  <a:lnTo>
                    <a:pt x="14" y="19"/>
                  </a:lnTo>
                  <a:lnTo>
                    <a:pt x="14" y="20"/>
                  </a:lnTo>
                  <a:lnTo>
                    <a:pt x="15" y="19"/>
                  </a:lnTo>
                  <a:lnTo>
                    <a:pt x="16" y="20"/>
                  </a:lnTo>
                  <a:lnTo>
                    <a:pt x="16" y="21"/>
                  </a:lnTo>
                  <a:lnTo>
                    <a:pt x="16" y="22"/>
                  </a:lnTo>
                  <a:lnTo>
                    <a:pt x="16" y="23"/>
                  </a:lnTo>
                  <a:lnTo>
                    <a:pt x="17" y="23"/>
                  </a:lnTo>
                  <a:lnTo>
                    <a:pt x="17" y="22"/>
                  </a:lnTo>
                  <a:lnTo>
                    <a:pt x="18" y="22"/>
                  </a:lnTo>
                  <a:lnTo>
                    <a:pt x="19" y="22"/>
                  </a:lnTo>
                  <a:lnTo>
                    <a:pt x="20" y="22"/>
                  </a:lnTo>
                  <a:lnTo>
                    <a:pt x="20" y="23"/>
                  </a:lnTo>
                  <a:lnTo>
                    <a:pt x="20" y="22"/>
                  </a:lnTo>
                  <a:lnTo>
                    <a:pt x="21" y="23"/>
                  </a:lnTo>
                  <a:lnTo>
                    <a:pt x="21" y="22"/>
                  </a:lnTo>
                  <a:lnTo>
                    <a:pt x="22" y="23"/>
                  </a:lnTo>
                  <a:lnTo>
                    <a:pt x="23" y="23"/>
                  </a:lnTo>
                  <a:lnTo>
                    <a:pt x="23" y="24"/>
                  </a:lnTo>
                  <a:lnTo>
                    <a:pt x="24" y="25"/>
                  </a:lnTo>
                  <a:lnTo>
                    <a:pt x="24" y="26"/>
                  </a:lnTo>
                  <a:lnTo>
                    <a:pt x="23" y="26"/>
                  </a:lnTo>
                  <a:lnTo>
                    <a:pt x="23" y="25"/>
                  </a:lnTo>
                  <a:lnTo>
                    <a:pt x="22" y="26"/>
                  </a:lnTo>
                  <a:lnTo>
                    <a:pt x="23" y="26"/>
                  </a:lnTo>
                  <a:lnTo>
                    <a:pt x="22" y="27"/>
                  </a:lnTo>
                  <a:lnTo>
                    <a:pt x="22" y="28"/>
                  </a:lnTo>
                  <a:lnTo>
                    <a:pt x="23" y="28"/>
                  </a:lnTo>
                  <a:lnTo>
                    <a:pt x="22" y="28"/>
                  </a:lnTo>
                  <a:lnTo>
                    <a:pt x="22" y="29"/>
                  </a:lnTo>
                  <a:lnTo>
                    <a:pt x="21" y="29"/>
                  </a:lnTo>
                  <a:lnTo>
                    <a:pt x="21" y="30"/>
                  </a:lnTo>
                  <a:lnTo>
                    <a:pt x="20" y="30"/>
                  </a:lnTo>
                  <a:lnTo>
                    <a:pt x="20" y="31"/>
                  </a:lnTo>
                  <a:lnTo>
                    <a:pt x="20" y="30"/>
                  </a:lnTo>
                  <a:lnTo>
                    <a:pt x="19" y="30"/>
                  </a:lnTo>
                  <a:lnTo>
                    <a:pt x="19" y="31"/>
                  </a:lnTo>
                  <a:lnTo>
                    <a:pt x="18" y="30"/>
                  </a:lnTo>
                  <a:lnTo>
                    <a:pt x="17" y="30"/>
                  </a:lnTo>
                  <a:lnTo>
                    <a:pt x="16" y="30"/>
                  </a:lnTo>
                  <a:lnTo>
                    <a:pt x="15" y="30"/>
                  </a:lnTo>
                  <a:lnTo>
                    <a:pt x="14" y="30"/>
                  </a:lnTo>
                  <a:lnTo>
                    <a:pt x="14" y="29"/>
                  </a:lnTo>
                  <a:lnTo>
                    <a:pt x="13" y="29"/>
                  </a:lnTo>
                  <a:lnTo>
                    <a:pt x="13" y="30"/>
                  </a:lnTo>
                  <a:lnTo>
                    <a:pt x="12" y="30"/>
                  </a:lnTo>
                  <a:lnTo>
                    <a:pt x="12" y="31"/>
                  </a:lnTo>
                  <a:lnTo>
                    <a:pt x="13" y="31"/>
                  </a:lnTo>
                  <a:lnTo>
                    <a:pt x="14" y="31"/>
                  </a:lnTo>
                  <a:lnTo>
                    <a:pt x="15" y="31"/>
                  </a:lnTo>
                  <a:lnTo>
                    <a:pt x="16" y="31"/>
                  </a:lnTo>
                  <a:lnTo>
                    <a:pt x="16" y="32"/>
                  </a:lnTo>
                  <a:lnTo>
                    <a:pt x="16" y="33"/>
                  </a:lnTo>
                  <a:lnTo>
                    <a:pt x="15" y="33"/>
                  </a:lnTo>
                  <a:lnTo>
                    <a:pt x="15" y="34"/>
                  </a:lnTo>
                  <a:lnTo>
                    <a:pt x="15" y="35"/>
                  </a:lnTo>
                  <a:lnTo>
                    <a:pt x="14" y="35"/>
                  </a:lnTo>
                  <a:lnTo>
                    <a:pt x="13" y="35"/>
                  </a:lnTo>
                  <a:lnTo>
                    <a:pt x="13" y="34"/>
                  </a:lnTo>
                  <a:lnTo>
                    <a:pt x="12" y="34"/>
                  </a:lnTo>
                  <a:lnTo>
                    <a:pt x="11" y="34"/>
                  </a:lnTo>
                  <a:lnTo>
                    <a:pt x="10" y="34"/>
                  </a:lnTo>
                  <a:lnTo>
                    <a:pt x="10" y="33"/>
                  </a:lnTo>
                  <a:lnTo>
                    <a:pt x="9" y="33"/>
                  </a:lnTo>
                  <a:lnTo>
                    <a:pt x="9" y="31"/>
                  </a:lnTo>
                  <a:lnTo>
                    <a:pt x="9" y="30"/>
                  </a:lnTo>
                  <a:lnTo>
                    <a:pt x="10" y="30"/>
                  </a:lnTo>
                  <a:lnTo>
                    <a:pt x="10" y="29"/>
                  </a:lnTo>
                  <a:lnTo>
                    <a:pt x="10" y="30"/>
                  </a:lnTo>
                  <a:lnTo>
                    <a:pt x="10" y="29"/>
                  </a:lnTo>
                  <a:lnTo>
                    <a:pt x="11" y="29"/>
                  </a:lnTo>
                  <a:lnTo>
                    <a:pt x="11" y="28"/>
                  </a:lnTo>
                  <a:lnTo>
                    <a:pt x="11" y="27"/>
                  </a:lnTo>
                  <a:lnTo>
                    <a:pt x="11" y="26"/>
                  </a:lnTo>
                  <a:lnTo>
                    <a:pt x="10" y="25"/>
                  </a:lnTo>
                  <a:lnTo>
                    <a:pt x="11" y="25"/>
                  </a:lnTo>
                  <a:lnTo>
                    <a:pt x="10" y="25"/>
                  </a:lnTo>
                  <a:lnTo>
                    <a:pt x="10" y="24"/>
                  </a:lnTo>
                  <a:lnTo>
                    <a:pt x="10" y="23"/>
                  </a:lnTo>
                  <a:lnTo>
                    <a:pt x="10" y="24"/>
                  </a:lnTo>
                  <a:lnTo>
                    <a:pt x="10" y="23"/>
                  </a:lnTo>
                  <a:lnTo>
                    <a:pt x="10" y="24"/>
                  </a:lnTo>
                  <a:lnTo>
                    <a:pt x="11" y="24"/>
                  </a:lnTo>
                  <a:lnTo>
                    <a:pt x="12" y="24"/>
                  </a:lnTo>
                  <a:lnTo>
                    <a:pt x="12" y="23"/>
                  </a:lnTo>
                  <a:lnTo>
                    <a:pt x="12" y="24"/>
                  </a:lnTo>
                  <a:lnTo>
                    <a:pt x="13" y="24"/>
                  </a:lnTo>
                  <a:lnTo>
                    <a:pt x="13" y="23"/>
                  </a:lnTo>
                  <a:lnTo>
                    <a:pt x="13" y="22"/>
                  </a:lnTo>
                  <a:lnTo>
                    <a:pt x="12" y="22"/>
                  </a:lnTo>
                  <a:lnTo>
                    <a:pt x="12" y="23"/>
                  </a:lnTo>
                  <a:lnTo>
                    <a:pt x="11" y="23"/>
                  </a:lnTo>
                  <a:lnTo>
                    <a:pt x="11" y="22"/>
                  </a:lnTo>
                  <a:lnTo>
                    <a:pt x="10" y="22"/>
                  </a:lnTo>
                  <a:lnTo>
                    <a:pt x="10" y="23"/>
                  </a:lnTo>
                  <a:lnTo>
                    <a:pt x="9" y="22"/>
                  </a:lnTo>
                  <a:lnTo>
                    <a:pt x="6" y="21"/>
                  </a:lnTo>
                  <a:lnTo>
                    <a:pt x="6" y="20"/>
                  </a:lnTo>
                  <a:lnTo>
                    <a:pt x="5" y="19"/>
                  </a:lnTo>
                  <a:lnTo>
                    <a:pt x="3" y="15"/>
                  </a:lnTo>
                  <a:lnTo>
                    <a:pt x="0" y="5"/>
                  </a:lnTo>
                  <a:lnTo>
                    <a:pt x="2" y="0"/>
                  </a:lnTo>
                  <a:lnTo>
                    <a:pt x="2" y="1"/>
                  </a:lnTo>
                  <a:lnTo>
                    <a:pt x="3" y="1"/>
                  </a:lnTo>
                  <a:lnTo>
                    <a:pt x="3" y="2"/>
                  </a:lnTo>
                  <a:lnTo>
                    <a:pt x="4" y="2"/>
                  </a:lnTo>
                  <a:lnTo>
                    <a:pt x="4" y="3"/>
                  </a:lnTo>
                  <a:lnTo>
                    <a:pt x="5" y="3"/>
                  </a:lnTo>
                  <a:lnTo>
                    <a:pt x="6" y="3"/>
                  </a:lnTo>
                  <a:lnTo>
                    <a:pt x="6" y="4"/>
                  </a:lnTo>
                  <a:lnTo>
                    <a:pt x="6" y="5"/>
                  </a:lnTo>
                  <a:lnTo>
                    <a:pt x="7" y="5"/>
                  </a:lnTo>
                  <a:lnTo>
                    <a:pt x="8" y="5"/>
                  </a:lnTo>
                  <a:lnTo>
                    <a:pt x="9" y="6"/>
                  </a:lnTo>
                  <a:lnTo>
                    <a:pt x="9" y="7"/>
                  </a:lnTo>
                  <a:lnTo>
                    <a:pt x="10" y="7"/>
                  </a:lnTo>
                  <a:lnTo>
                    <a:pt x="10" y="8"/>
                  </a:lnTo>
                  <a:lnTo>
                    <a:pt x="10" y="9"/>
                  </a:lnTo>
                  <a:lnTo>
                    <a:pt x="11" y="9"/>
                  </a:lnTo>
                  <a:lnTo>
                    <a:pt x="11" y="10"/>
                  </a:lnTo>
                  <a:lnTo>
                    <a:pt x="11" y="11"/>
                  </a:lnTo>
                  <a:lnTo>
                    <a:pt x="12" y="12"/>
                  </a:lnTo>
                  <a:lnTo>
                    <a:pt x="13" y="11"/>
                  </a:lnTo>
                  <a:lnTo>
                    <a:pt x="14" y="11"/>
                  </a:lnTo>
                  <a:lnTo>
                    <a:pt x="15" y="11"/>
                  </a:lnTo>
                  <a:lnTo>
                    <a:pt x="15" y="12"/>
                  </a:lnTo>
                  <a:lnTo>
                    <a:pt x="16" y="12"/>
                  </a:lnTo>
                  <a:lnTo>
                    <a:pt x="17" y="12"/>
                  </a:lnTo>
                  <a:lnTo>
                    <a:pt x="18" y="12"/>
                  </a:lnTo>
                  <a:lnTo>
                    <a:pt x="19" y="13"/>
                  </a:lnTo>
                  <a:lnTo>
                    <a:pt x="19" y="14"/>
                  </a:lnTo>
                  <a:lnTo>
                    <a:pt x="19" y="15"/>
                  </a:lnTo>
                  <a:lnTo>
                    <a:pt x="18" y="15"/>
                  </a:lnTo>
                  <a:lnTo>
                    <a:pt x="18" y="16"/>
                  </a:lnTo>
                  <a:lnTo>
                    <a:pt x="18" y="17"/>
                  </a:lnTo>
                  <a:lnTo>
                    <a:pt x="17" y="17"/>
                  </a:lnTo>
                  <a:lnTo>
                    <a:pt x="17" y="18"/>
                  </a:lnTo>
                  <a:lnTo>
                    <a:pt x="16" y="18"/>
                  </a:lnTo>
                  <a:lnTo>
                    <a:pt x="16" y="17"/>
                  </a:lnTo>
                  <a:moveTo>
                    <a:pt x="14" y="29"/>
                  </a:moveTo>
                  <a:lnTo>
                    <a:pt x="18" y="27"/>
                  </a:lnTo>
                  <a:lnTo>
                    <a:pt x="18" y="26"/>
                  </a:lnTo>
                  <a:lnTo>
                    <a:pt x="16" y="24"/>
                  </a:lnTo>
                  <a:lnTo>
                    <a:pt x="15" y="24"/>
                  </a:lnTo>
                  <a:lnTo>
                    <a:pt x="14" y="23"/>
                  </a:lnTo>
                  <a:lnTo>
                    <a:pt x="14" y="28"/>
                  </a:lnTo>
                  <a:lnTo>
                    <a:pt x="14" y="29"/>
                  </a:lnTo>
                  <a:close/>
                </a:path>
              </a:pathLst>
            </a:custGeom>
            <a:solidFill>
              <a:schemeClr val="accent1">
                <a:lumMod val="50000"/>
              </a:schemeClr>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dirty="0">
                <a:solidFill>
                  <a:srgbClr val="006600"/>
                </a:solidFill>
              </a:endParaRPr>
            </a:p>
          </p:txBody>
        </p:sp>
        <p:sp>
          <p:nvSpPr>
            <p:cNvPr id="20" name="Freeform 19">
              <a:extLst>
                <a:ext uri="{FF2B5EF4-FFF2-40B4-BE49-F238E27FC236}">
                  <a16:creationId xmlns:a16="http://schemas.microsoft.com/office/drawing/2014/main" id="{588D31E9-F79E-4313-72AE-54B3DC18CEB9}"/>
                </a:ext>
              </a:extLst>
            </p:cNvPr>
            <p:cNvSpPr>
              <a:spLocks/>
            </p:cNvSpPr>
            <p:nvPr/>
          </p:nvSpPr>
          <p:spPr bwMode="auto">
            <a:xfrm>
              <a:off x="3155357" y="6047966"/>
              <a:ext cx="438833" cy="560126"/>
            </a:xfrm>
            <a:custGeom>
              <a:avLst/>
              <a:gdLst>
                <a:gd name="T0" fmla="*/ 2147483647 w 46"/>
                <a:gd name="T1" fmla="*/ 2147483647 h 60"/>
                <a:gd name="T2" fmla="*/ 2147483647 w 46"/>
                <a:gd name="T3" fmla="*/ 2147483647 h 60"/>
                <a:gd name="T4" fmla="*/ 2147483647 w 46"/>
                <a:gd name="T5" fmla="*/ 2147483647 h 60"/>
                <a:gd name="T6" fmla="*/ 2147483647 w 46"/>
                <a:gd name="T7" fmla="*/ 2147483647 h 60"/>
                <a:gd name="T8" fmla="*/ 2147483647 w 46"/>
                <a:gd name="T9" fmla="*/ 2147483647 h 60"/>
                <a:gd name="T10" fmla="*/ 2147483647 w 46"/>
                <a:gd name="T11" fmla="*/ 2147483647 h 60"/>
                <a:gd name="T12" fmla="*/ 2147483647 w 46"/>
                <a:gd name="T13" fmla="*/ 2147483647 h 60"/>
                <a:gd name="T14" fmla="*/ 2147483647 w 46"/>
                <a:gd name="T15" fmla="*/ 2147483647 h 60"/>
                <a:gd name="T16" fmla="*/ 2147483647 w 46"/>
                <a:gd name="T17" fmla="*/ 2147483647 h 60"/>
                <a:gd name="T18" fmla="*/ 2147483647 w 46"/>
                <a:gd name="T19" fmla="*/ 2147483647 h 60"/>
                <a:gd name="T20" fmla="*/ 2147483647 w 46"/>
                <a:gd name="T21" fmla="*/ 2147483647 h 60"/>
                <a:gd name="T22" fmla="*/ 2147483647 w 46"/>
                <a:gd name="T23" fmla="*/ 2147483647 h 60"/>
                <a:gd name="T24" fmla="*/ 2147483647 w 46"/>
                <a:gd name="T25" fmla="*/ 2147483647 h 60"/>
                <a:gd name="T26" fmla="*/ 2147483647 w 46"/>
                <a:gd name="T27" fmla="*/ 2147483647 h 60"/>
                <a:gd name="T28" fmla="*/ 2147483647 w 46"/>
                <a:gd name="T29" fmla="*/ 2147483647 h 60"/>
                <a:gd name="T30" fmla="*/ 2147483647 w 46"/>
                <a:gd name="T31" fmla="*/ 2147483647 h 60"/>
                <a:gd name="T32" fmla="*/ 2147483647 w 46"/>
                <a:gd name="T33" fmla="*/ 2147483647 h 60"/>
                <a:gd name="T34" fmla="*/ 2147483647 w 46"/>
                <a:gd name="T35" fmla="*/ 2147483647 h 60"/>
                <a:gd name="T36" fmla="*/ 2147483647 w 46"/>
                <a:gd name="T37" fmla="*/ 2147483647 h 60"/>
                <a:gd name="T38" fmla="*/ 2147483647 w 46"/>
                <a:gd name="T39" fmla="*/ 2147483647 h 60"/>
                <a:gd name="T40" fmla="*/ 2147483647 w 46"/>
                <a:gd name="T41" fmla="*/ 2147483647 h 60"/>
                <a:gd name="T42" fmla="*/ 2147483647 w 46"/>
                <a:gd name="T43" fmla="*/ 2147483647 h 60"/>
                <a:gd name="T44" fmla="*/ 2147483647 w 46"/>
                <a:gd name="T45" fmla="*/ 2147483647 h 60"/>
                <a:gd name="T46" fmla="*/ 2147483647 w 46"/>
                <a:gd name="T47" fmla="*/ 2147483647 h 60"/>
                <a:gd name="T48" fmla="*/ 2147483647 w 46"/>
                <a:gd name="T49" fmla="*/ 2147483647 h 60"/>
                <a:gd name="T50" fmla="*/ 2147483647 w 46"/>
                <a:gd name="T51" fmla="*/ 2147483647 h 60"/>
                <a:gd name="T52" fmla="*/ 2147483647 w 46"/>
                <a:gd name="T53" fmla="*/ 2147483647 h 60"/>
                <a:gd name="T54" fmla="*/ 2147483647 w 46"/>
                <a:gd name="T55" fmla="*/ 2147483647 h 60"/>
                <a:gd name="T56" fmla="*/ 2147483647 w 46"/>
                <a:gd name="T57" fmla="*/ 2147483647 h 60"/>
                <a:gd name="T58" fmla="*/ 2147483647 w 46"/>
                <a:gd name="T59" fmla="*/ 2147483647 h 60"/>
                <a:gd name="T60" fmla="*/ 2147483647 w 46"/>
                <a:gd name="T61" fmla="*/ 2147483647 h 60"/>
                <a:gd name="T62" fmla="*/ 2147483647 w 46"/>
                <a:gd name="T63" fmla="*/ 2147483647 h 60"/>
                <a:gd name="T64" fmla="*/ 2147483647 w 46"/>
                <a:gd name="T65" fmla="*/ 2147483647 h 60"/>
                <a:gd name="T66" fmla="*/ 2147483647 w 46"/>
                <a:gd name="T67" fmla="*/ 2147483647 h 60"/>
                <a:gd name="T68" fmla="*/ 2147483647 w 46"/>
                <a:gd name="T69" fmla="*/ 2147483647 h 60"/>
                <a:gd name="T70" fmla="*/ 2147483647 w 46"/>
                <a:gd name="T71" fmla="*/ 2147483647 h 60"/>
                <a:gd name="T72" fmla="*/ 2147483647 w 46"/>
                <a:gd name="T73" fmla="*/ 2147483647 h 60"/>
                <a:gd name="T74" fmla="*/ 2147483647 w 46"/>
                <a:gd name="T75" fmla="*/ 2147483647 h 60"/>
                <a:gd name="T76" fmla="*/ 2147483647 w 46"/>
                <a:gd name="T77" fmla="*/ 2147483647 h 60"/>
                <a:gd name="T78" fmla="*/ 0 w 46"/>
                <a:gd name="T79" fmla="*/ 2147483647 h 60"/>
                <a:gd name="T80" fmla="*/ 2147483647 w 46"/>
                <a:gd name="T81" fmla="*/ 2147483647 h 60"/>
                <a:gd name="T82" fmla="*/ 2147483647 w 46"/>
                <a:gd name="T83" fmla="*/ 2147483647 h 60"/>
                <a:gd name="T84" fmla="*/ 2147483647 w 46"/>
                <a:gd name="T85" fmla="*/ 2147483647 h 60"/>
                <a:gd name="T86" fmla="*/ 2147483647 w 46"/>
                <a:gd name="T87" fmla="*/ 2147483647 h 60"/>
                <a:gd name="T88" fmla="*/ 2147483647 w 46"/>
                <a:gd name="T89" fmla="*/ 2147483647 h 60"/>
                <a:gd name="T90" fmla="*/ 2147483647 w 46"/>
                <a:gd name="T91" fmla="*/ 2147483647 h 60"/>
                <a:gd name="T92" fmla="*/ 2147483647 w 46"/>
                <a:gd name="T93" fmla="*/ 2147483647 h 60"/>
                <a:gd name="T94" fmla="*/ 2147483647 w 46"/>
                <a:gd name="T95" fmla="*/ 2147483647 h 60"/>
                <a:gd name="T96" fmla="*/ 2147483647 w 46"/>
                <a:gd name="T97" fmla="*/ 2147483647 h 60"/>
                <a:gd name="T98" fmla="*/ 2147483647 w 46"/>
                <a:gd name="T99" fmla="*/ 2147483647 h 60"/>
                <a:gd name="T100" fmla="*/ 2147483647 w 46"/>
                <a:gd name="T101" fmla="*/ 2147483647 h 60"/>
                <a:gd name="T102" fmla="*/ 2147483647 w 46"/>
                <a:gd name="T103" fmla="*/ 2147483647 h 60"/>
                <a:gd name="T104" fmla="*/ 2147483647 w 46"/>
                <a:gd name="T105" fmla="*/ 2147483647 h 60"/>
                <a:gd name="T106" fmla="*/ 2147483647 w 46"/>
                <a:gd name="T107" fmla="*/ 2147483647 h 60"/>
                <a:gd name="T108" fmla="*/ 2147483647 w 46"/>
                <a:gd name="T109" fmla="*/ 2147483647 h 60"/>
                <a:gd name="T110" fmla="*/ 2147483647 w 46"/>
                <a:gd name="T111" fmla="*/ 2147483647 h 60"/>
                <a:gd name="T112" fmla="*/ 2147483647 w 46"/>
                <a:gd name="T113" fmla="*/ 2147483647 h 60"/>
                <a:gd name="T114" fmla="*/ 2147483647 w 46"/>
                <a:gd name="T115" fmla="*/ 2147483647 h 60"/>
                <a:gd name="T116" fmla="*/ 2147483647 w 46"/>
                <a:gd name="T117" fmla="*/ 2147483647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
                <a:gd name="T178" fmla="*/ 0 h 60"/>
                <a:gd name="T179" fmla="*/ 46 w 46"/>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 h="60">
                  <a:moveTo>
                    <a:pt x="22" y="0"/>
                  </a:moveTo>
                  <a:lnTo>
                    <a:pt x="22" y="1"/>
                  </a:lnTo>
                  <a:lnTo>
                    <a:pt x="22" y="0"/>
                  </a:lnTo>
                  <a:lnTo>
                    <a:pt x="22" y="1"/>
                  </a:lnTo>
                  <a:lnTo>
                    <a:pt x="22" y="2"/>
                  </a:lnTo>
                  <a:lnTo>
                    <a:pt x="23" y="2"/>
                  </a:lnTo>
                  <a:lnTo>
                    <a:pt x="24" y="2"/>
                  </a:lnTo>
                  <a:lnTo>
                    <a:pt x="25" y="2"/>
                  </a:lnTo>
                  <a:lnTo>
                    <a:pt x="26" y="2"/>
                  </a:lnTo>
                  <a:lnTo>
                    <a:pt x="26" y="1"/>
                  </a:lnTo>
                  <a:lnTo>
                    <a:pt x="27" y="1"/>
                  </a:lnTo>
                  <a:lnTo>
                    <a:pt x="28" y="1"/>
                  </a:lnTo>
                  <a:lnTo>
                    <a:pt x="29" y="1"/>
                  </a:lnTo>
                  <a:lnTo>
                    <a:pt x="30" y="1"/>
                  </a:lnTo>
                  <a:lnTo>
                    <a:pt x="30" y="2"/>
                  </a:lnTo>
                  <a:lnTo>
                    <a:pt x="31" y="2"/>
                  </a:lnTo>
                  <a:lnTo>
                    <a:pt x="32" y="2"/>
                  </a:lnTo>
                  <a:lnTo>
                    <a:pt x="32" y="3"/>
                  </a:lnTo>
                  <a:lnTo>
                    <a:pt x="33" y="3"/>
                  </a:lnTo>
                  <a:lnTo>
                    <a:pt x="33" y="2"/>
                  </a:lnTo>
                  <a:lnTo>
                    <a:pt x="33" y="3"/>
                  </a:lnTo>
                  <a:lnTo>
                    <a:pt x="34" y="3"/>
                  </a:lnTo>
                  <a:lnTo>
                    <a:pt x="34" y="4"/>
                  </a:lnTo>
                  <a:lnTo>
                    <a:pt x="34" y="5"/>
                  </a:lnTo>
                  <a:lnTo>
                    <a:pt x="34" y="6"/>
                  </a:lnTo>
                  <a:lnTo>
                    <a:pt x="35" y="6"/>
                  </a:lnTo>
                  <a:lnTo>
                    <a:pt x="35" y="7"/>
                  </a:lnTo>
                  <a:lnTo>
                    <a:pt x="35" y="8"/>
                  </a:lnTo>
                  <a:lnTo>
                    <a:pt x="36" y="8"/>
                  </a:lnTo>
                  <a:lnTo>
                    <a:pt x="37" y="8"/>
                  </a:lnTo>
                  <a:lnTo>
                    <a:pt x="37" y="9"/>
                  </a:lnTo>
                  <a:lnTo>
                    <a:pt x="36" y="9"/>
                  </a:lnTo>
                  <a:lnTo>
                    <a:pt x="36" y="10"/>
                  </a:lnTo>
                  <a:lnTo>
                    <a:pt x="36" y="11"/>
                  </a:lnTo>
                  <a:lnTo>
                    <a:pt x="36" y="12"/>
                  </a:lnTo>
                  <a:lnTo>
                    <a:pt x="36" y="13"/>
                  </a:lnTo>
                  <a:lnTo>
                    <a:pt x="35" y="13"/>
                  </a:lnTo>
                  <a:lnTo>
                    <a:pt x="36" y="13"/>
                  </a:lnTo>
                  <a:lnTo>
                    <a:pt x="35" y="13"/>
                  </a:lnTo>
                  <a:lnTo>
                    <a:pt x="35" y="14"/>
                  </a:lnTo>
                  <a:lnTo>
                    <a:pt x="36" y="14"/>
                  </a:lnTo>
                  <a:lnTo>
                    <a:pt x="35" y="14"/>
                  </a:lnTo>
                  <a:lnTo>
                    <a:pt x="36" y="15"/>
                  </a:lnTo>
                  <a:lnTo>
                    <a:pt x="36" y="14"/>
                  </a:lnTo>
                  <a:lnTo>
                    <a:pt x="36" y="15"/>
                  </a:lnTo>
                  <a:lnTo>
                    <a:pt x="37" y="15"/>
                  </a:lnTo>
                  <a:lnTo>
                    <a:pt x="37" y="16"/>
                  </a:lnTo>
                  <a:lnTo>
                    <a:pt x="37" y="17"/>
                  </a:lnTo>
                  <a:lnTo>
                    <a:pt x="38" y="17"/>
                  </a:lnTo>
                  <a:lnTo>
                    <a:pt x="38" y="18"/>
                  </a:lnTo>
                  <a:lnTo>
                    <a:pt x="39" y="18"/>
                  </a:lnTo>
                  <a:lnTo>
                    <a:pt x="40" y="18"/>
                  </a:lnTo>
                  <a:lnTo>
                    <a:pt x="40" y="19"/>
                  </a:lnTo>
                  <a:lnTo>
                    <a:pt x="41" y="19"/>
                  </a:lnTo>
                  <a:lnTo>
                    <a:pt x="41" y="20"/>
                  </a:lnTo>
                  <a:lnTo>
                    <a:pt x="41" y="21"/>
                  </a:lnTo>
                  <a:lnTo>
                    <a:pt x="42" y="21"/>
                  </a:lnTo>
                  <a:lnTo>
                    <a:pt x="42" y="22"/>
                  </a:lnTo>
                  <a:lnTo>
                    <a:pt x="43" y="22"/>
                  </a:lnTo>
                  <a:lnTo>
                    <a:pt x="44" y="23"/>
                  </a:lnTo>
                  <a:lnTo>
                    <a:pt x="44" y="22"/>
                  </a:lnTo>
                  <a:lnTo>
                    <a:pt x="45" y="22"/>
                  </a:lnTo>
                  <a:lnTo>
                    <a:pt x="46" y="22"/>
                  </a:lnTo>
                  <a:lnTo>
                    <a:pt x="46" y="23"/>
                  </a:lnTo>
                  <a:lnTo>
                    <a:pt x="46" y="24"/>
                  </a:lnTo>
                  <a:lnTo>
                    <a:pt x="46" y="25"/>
                  </a:lnTo>
                  <a:lnTo>
                    <a:pt x="45" y="25"/>
                  </a:lnTo>
                  <a:lnTo>
                    <a:pt x="45" y="26"/>
                  </a:lnTo>
                  <a:lnTo>
                    <a:pt x="45" y="27"/>
                  </a:lnTo>
                  <a:lnTo>
                    <a:pt x="44" y="27"/>
                  </a:lnTo>
                  <a:lnTo>
                    <a:pt x="44" y="28"/>
                  </a:lnTo>
                  <a:lnTo>
                    <a:pt x="43" y="28"/>
                  </a:lnTo>
                  <a:lnTo>
                    <a:pt x="43" y="29"/>
                  </a:lnTo>
                  <a:lnTo>
                    <a:pt x="43" y="30"/>
                  </a:lnTo>
                  <a:lnTo>
                    <a:pt x="43" y="31"/>
                  </a:lnTo>
                  <a:lnTo>
                    <a:pt x="42" y="31"/>
                  </a:lnTo>
                  <a:lnTo>
                    <a:pt x="42" y="32"/>
                  </a:lnTo>
                  <a:lnTo>
                    <a:pt x="42" y="31"/>
                  </a:lnTo>
                  <a:lnTo>
                    <a:pt x="41" y="31"/>
                  </a:lnTo>
                  <a:lnTo>
                    <a:pt x="41" y="32"/>
                  </a:lnTo>
                  <a:lnTo>
                    <a:pt x="40" y="32"/>
                  </a:lnTo>
                  <a:lnTo>
                    <a:pt x="39" y="32"/>
                  </a:lnTo>
                  <a:lnTo>
                    <a:pt x="39" y="33"/>
                  </a:lnTo>
                  <a:lnTo>
                    <a:pt x="39" y="32"/>
                  </a:lnTo>
                  <a:lnTo>
                    <a:pt x="38" y="32"/>
                  </a:lnTo>
                  <a:lnTo>
                    <a:pt x="38" y="31"/>
                  </a:lnTo>
                  <a:lnTo>
                    <a:pt x="38" y="30"/>
                  </a:lnTo>
                  <a:lnTo>
                    <a:pt x="38" y="29"/>
                  </a:lnTo>
                  <a:lnTo>
                    <a:pt x="39" y="29"/>
                  </a:lnTo>
                  <a:lnTo>
                    <a:pt x="40" y="29"/>
                  </a:lnTo>
                  <a:lnTo>
                    <a:pt x="40" y="28"/>
                  </a:lnTo>
                  <a:lnTo>
                    <a:pt x="41" y="28"/>
                  </a:lnTo>
                  <a:lnTo>
                    <a:pt x="40" y="28"/>
                  </a:lnTo>
                  <a:lnTo>
                    <a:pt x="40" y="27"/>
                  </a:lnTo>
                  <a:lnTo>
                    <a:pt x="40" y="28"/>
                  </a:lnTo>
                  <a:lnTo>
                    <a:pt x="39" y="28"/>
                  </a:lnTo>
                  <a:lnTo>
                    <a:pt x="39" y="27"/>
                  </a:lnTo>
                  <a:lnTo>
                    <a:pt x="38" y="27"/>
                  </a:lnTo>
                  <a:lnTo>
                    <a:pt x="38" y="26"/>
                  </a:lnTo>
                  <a:lnTo>
                    <a:pt x="37" y="26"/>
                  </a:lnTo>
                  <a:lnTo>
                    <a:pt x="36" y="26"/>
                  </a:lnTo>
                  <a:lnTo>
                    <a:pt x="36" y="27"/>
                  </a:lnTo>
                  <a:lnTo>
                    <a:pt x="35" y="27"/>
                  </a:lnTo>
                  <a:lnTo>
                    <a:pt x="34" y="27"/>
                  </a:lnTo>
                  <a:lnTo>
                    <a:pt x="34" y="28"/>
                  </a:lnTo>
                  <a:lnTo>
                    <a:pt x="33" y="28"/>
                  </a:lnTo>
                  <a:lnTo>
                    <a:pt x="33" y="29"/>
                  </a:lnTo>
                  <a:lnTo>
                    <a:pt x="32" y="29"/>
                  </a:lnTo>
                  <a:lnTo>
                    <a:pt x="32" y="30"/>
                  </a:lnTo>
                  <a:lnTo>
                    <a:pt x="33" y="30"/>
                  </a:lnTo>
                  <a:lnTo>
                    <a:pt x="32" y="30"/>
                  </a:lnTo>
                  <a:lnTo>
                    <a:pt x="32" y="31"/>
                  </a:lnTo>
                  <a:lnTo>
                    <a:pt x="32" y="32"/>
                  </a:lnTo>
                  <a:lnTo>
                    <a:pt x="32" y="33"/>
                  </a:lnTo>
                  <a:lnTo>
                    <a:pt x="32" y="34"/>
                  </a:lnTo>
                  <a:lnTo>
                    <a:pt x="32" y="35"/>
                  </a:lnTo>
                  <a:lnTo>
                    <a:pt x="33" y="35"/>
                  </a:lnTo>
                  <a:lnTo>
                    <a:pt x="32" y="35"/>
                  </a:lnTo>
                  <a:lnTo>
                    <a:pt x="32" y="36"/>
                  </a:lnTo>
                  <a:lnTo>
                    <a:pt x="31" y="36"/>
                  </a:lnTo>
                  <a:lnTo>
                    <a:pt x="31" y="37"/>
                  </a:lnTo>
                  <a:lnTo>
                    <a:pt x="30" y="37"/>
                  </a:lnTo>
                  <a:lnTo>
                    <a:pt x="30" y="38"/>
                  </a:lnTo>
                  <a:lnTo>
                    <a:pt x="30" y="39"/>
                  </a:lnTo>
                  <a:lnTo>
                    <a:pt x="29" y="39"/>
                  </a:lnTo>
                  <a:lnTo>
                    <a:pt x="29" y="40"/>
                  </a:lnTo>
                  <a:lnTo>
                    <a:pt x="28" y="40"/>
                  </a:lnTo>
                  <a:lnTo>
                    <a:pt x="27" y="40"/>
                  </a:lnTo>
                  <a:lnTo>
                    <a:pt x="26" y="40"/>
                  </a:lnTo>
                  <a:lnTo>
                    <a:pt x="25" y="40"/>
                  </a:lnTo>
                  <a:lnTo>
                    <a:pt x="25" y="41"/>
                  </a:lnTo>
                  <a:lnTo>
                    <a:pt x="24" y="41"/>
                  </a:lnTo>
                  <a:lnTo>
                    <a:pt x="24" y="42"/>
                  </a:lnTo>
                  <a:lnTo>
                    <a:pt x="24" y="43"/>
                  </a:lnTo>
                  <a:lnTo>
                    <a:pt x="23" y="43"/>
                  </a:lnTo>
                  <a:lnTo>
                    <a:pt x="23" y="44"/>
                  </a:lnTo>
                  <a:lnTo>
                    <a:pt x="23" y="45"/>
                  </a:lnTo>
                  <a:lnTo>
                    <a:pt x="22" y="45"/>
                  </a:lnTo>
                  <a:lnTo>
                    <a:pt x="22" y="46"/>
                  </a:lnTo>
                  <a:lnTo>
                    <a:pt x="23" y="46"/>
                  </a:lnTo>
                  <a:lnTo>
                    <a:pt x="23" y="47"/>
                  </a:lnTo>
                  <a:lnTo>
                    <a:pt x="22" y="47"/>
                  </a:lnTo>
                  <a:lnTo>
                    <a:pt x="22" y="48"/>
                  </a:lnTo>
                  <a:lnTo>
                    <a:pt x="21" y="48"/>
                  </a:lnTo>
                  <a:lnTo>
                    <a:pt x="21" y="49"/>
                  </a:lnTo>
                  <a:lnTo>
                    <a:pt x="20" y="49"/>
                  </a:lnTo>
                  <a:lnTo>
                    <a:pt x="20" y="50"/>
                  </a:lnTo>
                  <a:lnTo>
                    <a:pt x="19" y="50"/>
                  </a:lnTo>
                  <a:lnTo>
                    <a:pt x="19" y="51"/>
                  </a:lnTo>
                  <a:lnTo>
                    <a:pt x="18" y="51"/>
                  </a:lnTo>
                  <a:lnTo>
                    <a:pt x="18" y="52"/>
                  </a:lnTo>
                  <a:lnTo>
                    <a:pt x="18" y="53"/>
                  </a:lnTo>
                  <a:lnTo>
                    <a:pt x="18" y="54"/>
                  </a:lnTo>
                  <a:lnTo>
                    <a:pt x="18" y="55"/>
                  </a:lnTo>
                  <a:lnTo>
                    <a:pt x="17" y="55"/>
                  </a:lnTo>
                  <a:lnTo>
                    <a:pt x="16" y="55"/>
                  </a:lnTo>
                  <a:lnTo>
                    <a:pt x="15" y="55"/>
                  </a:lnTo>
                  <a:lnTo>
                    <a:pt x="15" y="56"/>
                  </a:lnTo>
                  <a:lnTo>
                    <a:pt x="14" y="56"/>
                  </a:lnTo>
                  <a:lnTo>
                    <a:pt x="13" y="56"/>
                  </a:lnTo>
                  <a:lnTo>
                    <a:pt x="12" y="56"/>
                  </a:lnTo>
                  <a:lnTo>
                    <a:pt x="12" y="57"/>
                  </a:lnTo>
                  <a:lnTo>
                    <a:pt x="11" y="57"/>
                  </a:lnTo>
                  <a:lnTo>
                    <a:pt x="11" y="58"/>
                  </a:lnTo>
                  <a:lnTo>
                    <a:pt x="11" y="59"/>
                  </a:lnTo>
                  <a:lnTo>
                    <a:pt x="11" y="60"/>
                  </a:lnTo>
                  <a:lnTo>
                    <a:pt x="10" y="60"/>
                  </a:lnTo>
                  <a:lnTo>
                    <a:pt x="10" y="59"/>
                  </a:lnTo>
                  <a:lnTo>
                    <a:pt x="9" y="59"/>
                  </a:lnTo>
                  <a:lnTo>
                    <a:pt x="9" y="58"/>
                  </a:lnTo>
                  <a:lnTo>
                    <a:pt x="8" y="58"/>
                  </a:lnTo>
                  <a:lnTo>
                    <a:pt x="8" y="57"/>
                  </a:lnTo>
                  <a:lnTo>
                    <a:pt x="7" y="57"/>
                  </a:lnTo>
                  <a:lnTo>
                    <a:pt x="6" y="57"/>
                  </a:lnTo>
                  <a:lnTo>
                    <a:pt x="6" y="56"/>
                  </a:lnTo>
                  <a:lnTo>
                    <a:pt x="5" y="56"/>
                  </a:lnTo>
                  <a:lnTo>
                    <a:pt x="4" y="56"/>
                  </a:lnTo>
                  <a:lnTo>
                    <a:pt x="4" y="55"/>
                  </a:lnTo>
                  <a:lnTo>
                    <a:pt x="3" y="55"/>
                  </a:lnTo>
                  <a:lnTo>
                    <a:pt x="3" y="56"/>
                  </a:lnTo>
                  <a:lnTo>
                    <a:pt x="3" y="55"/>
                  </a:lnTo>
                  <a:lnTo>
                    <a:pt x="3" y="54"/>
                  </a:lnTo>
                  <a:lnTo>
                    <a:pt x="4" y="54"/>
                  </a:lnTo>
                  <a:lnTo>
                    <a:pt x="4" y="53"/>
                  </a:lnTo>
                  <a:lnTo>
                    <a:pt x="4" y="52"/>
                  </a:lnTo>
                  <a:lnTo>
                    <a:pt x="4" y="51"/>
                  </a:lnTo>
                  <a:lnTo>
                    <a:pt x="3" y="51"/>
                  </a:lnTo>
                  <a:lnTo>
                    <a:pt x="3" y="50"/>
                  </a:lnTo>
                  <a:lnTo>
                    <a:pt x="3" y="49"/>
                  </a:lnTo>
                  <a:lnTo>
                    <a:pt x="3" y="48"/>
                  </a:lnTo>
                  <a:lnTo>
                    <a:pt x="3" y="47"/>
                  </a:lnTo>
                  <a:lnTo>
                    <a:pt x="3" y="46"/>
                  </a:lnTo>
                  <a:lnTo>
                    <a:pt x="3" y="45"/>
                  </a:lnTo>
                  <a:lnTo>
                    <a:pt x="2" y="45"/>
                  </a:lnTo>
                  <a:lnTo>
                    <a:pt x="2" y="44"/>
                  </a:lnTo>
                  <a:lnTo>
                    <a:pt x="1" y="44"/>
                  </a:lnTo>
                  <a:lnTo>
                    <a:pt x="1" y="43"/>
                  </a:lnTo>
                  <a:lnTo>
                    <a:pt x="0" y="43"/>
                  </a:lnTo>
                  <a:lnTo>
                    <a:pt x="0" y="42"/>
                  </a:lnTo>
                  <a:lnTo>
                    <a:pt x="0" y="41"/>
                  </a:lnTo>
                  <a:lnTo>
                    <a:pt x="1" y="41"/>
                  </a:lnTo>
                  <a:lnTo>
                    <a:pt x="2" y="41"/>
                  </a:lnTo>
                  <a:lnTo>
                    <a:pt x="2" y="40"/>
                  </a:lnTo>
                  <a:lnTo>
                    <a:pt x="3" y="40"/>
                  </a:lnTo>
                  <a:lnTo>
                    <a:pt x="3" y="39"/>
                  </a:lnTo>
                  <a:lnTo>
                    <a:pt x="3" y="38"/>
                  </a:lnTo>
                  <a:lnTo>
                    <a:pt x="4" y="38"/>
                  </a:lnTo>
                  <a:lnTo>
                    <a:pt x="4" y="37"/>
                  </a:lnTo>
                  <a:lnTo>
                    <a:pt x="5" y="37"/>
                  </a:lnTo>
                  <a:lnTo>
                    <a:pt x="6" y="36"/>
                  </a:lnTo>
                  <a:lnTo>
                    <a:pt x="5" y="36"/>
                  </a:lnTo>
                  <a:lnTo>
                    <a:pt x="5" y="35"/>
                  </a:lnTo>
                  <a:lnTo>
                    <a:pt x="5" y="34"/>
                  </a:lnTo>
                  <a:lnTo>
                    <a:pt x="5" y="33"/>
                  </a:lnTo>
                  <a:lnTo>
                    <a:pt x="4" y="33"/>
                  </a:lnTo>
                  <a:lnTo>
                    <a:pt x="4" y="34"/>
                  </a:lnTo>
                  <a:lnTo>
                    <a:pt x="4" y="33"/>
                  </a:lnTo>
                  <a:lnTo>
                    <a:pt x="3" y="33"/>
                  </a:lnTo>
                  <a:lnTo>
                    <a:pt x="3" y="32"/>
                  </a:lnTo>
                  <a:lnTo>
                    <a:pt x="3" y="31"/>
                  </a:lnTo>
                  <a:lnTo>
                    <a:pt x="2" y="31"/>
                  </a:lnTo>
                  <a:lnTo>
                    <a:pt x="2" y="32"/>
                  </a:lnTo>
                  <a:lnTo>
                    <a:pt x="2" y="31"/>
                  </a:lnTo>
                  <a:lnTo>
                    <a:pt x="1" y="31"/>
                  </a:lnTo>
                  <a:lnTo>
                    <a:pt x="1" y="32"/>
                  </a:lnTo>
                  <a:lnTo>
                    <a:pt x="1" y="31"/>
                  </a:lnTo>
                  <a:lnTo>
                    <a:pt x="2" y="31"/>
                  </a:lnTo>
                  <a:lnTo>
                    <a:pt x="2" y="30"/>
                  </a:lnTo>
                  <a:lnTo>
                    <a:pt x="2" y="29"/>
                  </a:lnTo>
                  <a:lnTo>
                    <a:pt x="2" y="28"/>
                  </a:lnTo>
                  <a:lnTo>
                    <a:pt x="2" y="27"/>
                  </a:lnTo>
                  <a:lnTo>
                    <a:pt x="2" y="26"/>
                  </a:lnTo>
                  <a:lnTo>
                    <a:pt x="2" y="25"/>
                  </a:lnTo>
                  <a:lnTo>
                    <a:pt x="3" y="25"/>
                  </a:lnTo>
                  <a:lnTo>
                    <a:pt x="3" y="24"/>
                  </a:lnTo>
                  <a:lnTo>
                    <a:pt x="4" y="24"/>
                  </a:lnTo>
                  <a:lnTo>
                    <a:pt x="4" y="25"/>
                  </a:lnTo>
                  <a:lnTo>
                    <a:pt x="5" y="25"/>
                  </a:lnTo>
                  <a:lnTo>
                    <a:pt x="6" y="25"/>
                  </a:lnTo>
                  <a:lnTo>
                    <a:pt x="6" y="24"/>
                  </a:lnTo>
                  <a:lnTo>
                    <a:pt x="7" y="24"/>
                  </a:lnTo>
                  <a:lnTo>
                    <a:pt x="6" y="24"/>
                  </a:lnTo>
                  <a:lnTo>
                    <a:pt x="6" y="23"/>
                  </a:lnTo>
                  <a:lnTo>
                    <a:pt x="7" y="23"/>
                  </a:lnTo>
                  <a:lnTo>
                    <a:pt x="7" y="22"/>
                  </a:lnTo>
                  <a:lnTo>
                    <a:pt x="7" y="21"/>
                  </a:lnTo>
                  <a:lnTo>
                    <a:pt x="7" y="20"/>
                  </a:lnTo>
                  <a:lnTo>
                    <a:pt x="7" y="19"/>
                  </a:lnTo>
                  <a:lnTo>
                    <a:pt x="8" y="19"/>
                  </a:lnTo>
                  <a:lnTo>
                    <a:pt x="8" y="18"/>
                  </a:lnTo>
                  <a:lnTo>
                    <a:pt x="8" y="17"/>
                  </a:lnTo>
                  <a:lnTo>
                    <a:pt x="8" y="16"/>
                  </a:lnTo>
                  <a:lnTo>
                    <a:pt x="9" y="16"/>
                  </a:lnTo>
                  <a:lnTo>
                    <a:pt x="10" y="16"/>
                  </a:lnTo>
                  <a:lnTo>
                    <a:pt x="11" y="16"/>
                  </a:lnTo>
                  <a:lnTo>
                    <a:pt x="12" y="16"/>
                  </a:lnTo>
                  <a:lnTo>
                    <a:pt x="13" y="16"/>
                  </a:lnTo>
                  <a:lnTo>
                    <a:pt x="14" y="16"/>
                  </a:lnTo>
                  <a:lnTo>
                    <a:pt x="15" y="16"/>
                  </a:lnTo>
                  <a:lnTo>
                    <a:pt x="15" y="17"/>
                  </a:lnTo>
                  <a:lnTo>
                    <a:pt x="16" y="17"/>
                  </a:lnTo>
                  <a:lnTo>
                    <a:pt x="16" y="16"/>
                  </a:lnTo>
                  <a:lnTo>
                    <a:pt x="16" y="17"/>
                  </a:lnTo>
                  <a:lnTo>
                    <a:pt x="17" y="16"/>
                  </a:lnTo>
                  <a:lnTo>
                    <a:pt x="17" y="15"/>
                  </a:lnTo>
                  <a:lnTo>
                    <a:pt x="16" y="15"/>
                  </a:lnTo>
                  <a:lnTo>
                    <a:pt x="16" y="14"/>
                  </a:lnTo>
                  <a:lnTo>
                    <a:pt x="17" y="14"/>
                  </a:lnTo>
                  <a:lnTo>
                    <a:pt x="16" y="14"/>
                  </a:lnTo>
                  <a:lnTo>
                    <a:pt x="16" y="13"/>
                  </a:lnTo>
                  <a:lnTo>
                    <a:pt x="17" y="13"/>
                  </a:lnTo>
                  <a:lnTo>
                    <a:pt x="16" y="13"/>
                  </a:lnTo>
                  <a:lnTo>
                    <a:pt x="16" y="12"/>
                  </a:lnTo>
                  <a:lnTo>
                    <a:pt x="16" y="11"/>
                  </a:lnTo>
                  <a:lnTo>
                    <a:pt x="17" y="11"/>
                  </a:lnTo>
                  <a:lnTo>
                    <a:pt x="18" y="11"/>
                  </a:lnTo>
                  <a:lnTo>
                    <a:pt x="18" y="10"/>
                  </a:lnTo>
                  <a:lnTo>
                    <a:pt x="19" y="10"/>
                  </a:lnTo>
                  <a:lnTo>
                    <a:pt x="20" y="10"/>
                  </a:lnTo>
                  <a:lnTo>
                    <a:pt x="20" y="9"/>
                  </a:lnTo>
                  <a:lnTo>
                    <a:pt x="20" y="8"/>
                  </a:lnTo>
                  <a:lnTo>
                    <a:pt x="20" y="7"/>
                  </a:lnTo>
                  <a:lnTo>
                    <a:pt x="20" y="6"/>
                  </a:lnTo>
                  <a:lnTo>
                    <a:pt x="19" y="6"/>
                  </a:lnTo>
                  <a:lnTo>
                    <a:pt x="20" y="6"/>
                  </a:lnTo>
                  <a:lnTo>
                    <a:pt x="20" y="5"/>
                  </a:lnTo>
                  <a:lnTo>
                    <a:pt x="19" y="5"/>
                  </a:lnTo>
                  <a:lnTo>
                    <a:pt x="19" y="4"/>
                  </a:lnTo>
                  <a:lnTo>
                    <a:pt x="20" y="4"/>
                  </a:lnTo>
                  <a:lnTo>
                    <a:pt x="19" y="4"/>
                  </a:lnTo>
                  <a:lnTo>
                    <a:pt x="20" y="4"/>
                  </a:lnTo>
                  <a:lnTo>
                    <a:pt x="20" y="3"/>
                  </a:lnTo>
                  <a:lnTo>
                    <a:pt x="21" y="3"/>
                  </a:lnTo>
                  <a:lnTo>
                    <a:pt x="22" y="3"/>
                  </a:lnTo>
                  <a:lnTo>
                    <a:pt x="22" y="2"/>
                  </a:lnTo>
                  <a:lnTo>
                    <a:pt x="21" y="2"/>
                  </a:lnTo>
                  <a:lnTo>
                    <a:pt x="22" y="2"/>
                  </a:lnTo>
                  <a:lnTo>
                    <a:pt x="22" y="1"/>
                  </a:lnTo>
                  <a:lnTo>
                    <a:pt x="21" y="1"/>
                  </a:lnTo>
                  <a:lnTo>
                    <a:pt x="21" y="0"/>
                  </a:lnTo>
                  <a:lnTo>
                    <a:pt x="22" y="0"/>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21" name="Freeform 20">
              <a:extLst>
                <a:ext uri="{FF2B5EF4-FFF2-40B4-BE49-F238E27FC236}">
                  <a16:creationId xmlns:a16="http://schemas.microsoft.com/office/drawing/2014/main" id="{0F3AFDAD-0AA4-F0BA-B827-0CDF2847DD49}"/>
                </a:ext>
              </a:extLst>
            </p:cNvPr>
            <p:cNvSpPr>
              <a:spLocks/>
            </p:cNvSpPr>
            <p:nvPr/>
          </p:nvSpPr>
          <p:spPr bwMode="auto">
            <a:xfrm>
              <a:off x="2896997" y="4229825"/>
              <a:ext cx="1136024" cy="1035053"/>
            </a:xfrm>
            <a:custGeom>
              <a:avLst/>
              <a:gdLst>
                <a:gd name="T0" fmla="*/ 2147483647 w 119"/>
                <a:gd name="T1" fmla="*/ 2147483647 h 111"/>
                <a:gd name="T2" fmla="*/ 2147483647 w 119"/>
                <a:gd name="T3" fmla="*/ 2147483647 h 111"/>
                <a:gd name="T4" fmla="*/ 2147483647 w 119"/>
                <a:gd name="T5" fmla="*/ 2147483647 h 111"/>
                <a:gd name="T6" fmla="*/ 2147483647 w 119"/>
                <a:gd name="T7" fmla="*/ 2147483647 h 111"/>
                <a:gd name="T8" fmla="*/ 2147483647 w 119"/>
                <a:gd name="T9" fmla="*/ 2147483647 h 111"/>
                <a:gd name="T10" fmla="*/ 2147483647 w 119"/>
                <a:gd name="T11" fmla="*/ 2147483647 h 111"/>
                <a:gd name="T12" fmla="*/ 2147483647 w 119"/>
                <a:gd name="T13" fmla="*/ 2147483647 h 111"/>
                <a:gd name="T14" fmla="*/ 2147483647 w 119"/>
                <a:gd name="T15" fmla="*/ 2147483647 h 111"/>
                <a:gd name="T16" fmla="*/ 2147483647 w 119"/>
                <a:gd name="T17" fmla="*/ 2147483647 h 111"/>
                <a:gd name="T18" fmla="*/ 2147483647 w 119"/>
                <a:gd name="T19" fmla="*/ 2147483647 h 111"/>
                <a:gd name="T20" fmla="*/ 2147483647 w 119"/>
                <a:gd name="T21" fmla="*/ 2147483647 h 111"/>
                <a:gd name="T22" fmla="*/ 2147483647 w 119"/>
                <a:gd name="T23" fmla="*/ 2147483647 h 111"/>
                <a:gd name="T24" fmla="*/ 2147483647 w 119"/>
                <a:gd name="T25" fmla="*/ 2147483647 h 111"/>
                <a:gd name="T26" fmla="*/ 2147483647 w 119"/>
                <a:gd name="T27" fmla="*/ 2147483647 h 111"/>
                <a:gd name="T28" fmla="*/ 2147483647 w 119"/>
                <a:gd name="T29" fmla="*/ 2147483647 h 111"/>
                <a:gd name="T30" fmla="*/ 2147483647 w 119"/>
                <a:gd name="T31" fmla="*/ 2147483647 h 111"/>
                <a:gd name="T32" fmla="*/ 2147483647 w 119"/>
                <a:gd name="T33" fmla="*/ 2147483647 h 111"/>
                <a:gd name="T34" fmla="*/ 2147483647 w 119"/>
                <a:gd name="T35" fmla="*/ 2147483647 h 111"/>
                <a:gd name="T36" fmla="*/ 2147483647 w 119"/>
                <a:gd name="T37" fmla="*/ 2147483647 h 111"/>
                <a:gd name="T38" fmla="*/ 2147483647 w 119"/>
                <a:gd name="T39" fmla="*/ 2147483647 h 111"/>
                <a:gd name="T40" fmla="*/ 2147483647 w 119"/>
                <a:gd name="T41" fmla="*/ 2147483647 h 111"/>
                <a:gd name="T42" fmla="*/ 2147483647 w 119"/>
                <a:gd name="T43" fmla="*/ 2147483647 h 111"/>
                <a:gd name="T44" fmla="*/ 2147483647 w 119"/>
                <a:gd name="T45" fmla="*/ 2147483647 h 111"/>
                <a:gd name="T46" fmla="*/ 2147483647 w 119"/>
                <a:gd name="T47" fmla="*/ 2147483647 h 111"/>
                <a:gd name="T48" fmla="*/ 2147483647 w 119"/>
                <a:gd name="T49" fmla="*/ 2147483647 h 111"/>
                <a:gd name="T50" fmla="*/ 2147483647 w 119"/>
                <a:gd name="T51" fmla="*/ 2147483647 h 111"/>
                <a:gd name="T52" fmla="*/ 2147483647 w 119"/>
                <a:gd name="T53" fmla="*/ 2147483647 h 111"/>
                <a:gd name="T54" fmla="*/ 2147483647 w 119"/>
                <a:gd name="T55" fmla="*/ 2147483647 h 111"/>
                <a:gd name="T56" fmla="*/ 2147483647 w 119"/>
                <a:gd name="T57" fmla="*/ 2147483647 h 111"/>
                <a:gd name="T58" fmla="*/ 2147483647 w 119"/>
                <a:gd name="T59" fmla="*/ 2147483647 h 111"/>
                <a:gd name="T60" fmla="*/ 2147483647 w 119"/>
                <a:gd name="T61" fmla="*/ 2147483647 h 111"/>
                <a:gd name="T62" fmla="*/ 2147483647 w 119"/>
                <a:gd name="T63" fmla="*/ 2147483647 h 111"/>
                <a:gd name="T64" fmla="*/ 2147483647 w 119"/>
                <a:gd name="T65" fmla="*/ 2147483647 h 111"/>
                <a:gd name="T66" fmla="*/ 2147483647 w 119"/>
                <a:gd name="T67" fmla="*/ 2147483647 h 111"/>
                <a:gd name="T68" fmla="*/ 2147483647 w 119"/>
                <a:gd name="T69" fmla="*/ 2147483647 h 111"/>
                <a:gd name="T70" fmla="*/ 2147483647 w 119"/>
                <a:gd name="T71" fmla="*/ 2147483647 h 111"/>
                <a:gd name="T72" fmla="*/ 2147483647 w 119"/>
                <a:gd name="T73" fmla="*/ 2147483647 h 111"/>
                <a:gd name="T74" fmla="*/ 2147483647 w 119"/>
                <a:gd name="T75" fmla="*/ 2147483647 h 111"/>
                <a:gd name="T76" fmla="*/ 2147483647 w 119"/>
                <a:gd name="T77" fmla="*/ 2147483647 h 111"/>
                <a:gd name="T78" fmla="*/ 2147483647 w 119"/>
                <a:gd name="T79" fmla="*/ 2147483647 h 111"/>
                <a:gd name="T80" fmla="*/ 2147483647 w 119"/>
                <a:gd name="T81" fmla="*/ 2147483647 h 111"/>
                <a:gd name="T82" fmla="*/ 2147483647 w 119"/>
                <a:gd name="T83" fmla="*/ 2147483647 h 111"/>
                <a:gd name="T84" fmla="*/ 2147483647 w 119"/>
                <a:gd name="T85" fmla="*/ 2147483647 h 111"/>
                <a:gd name="T86" fmla="*/ 2147483647 w 119"/>
                <a:gd name="T87" fmla="*/ 2147483647 h 111"/>
                <a:gd name="T88" fmla="*/ 2147483647 w 119"/>
                <a:gd name="T89" fmla="*/ 2147483647 h 111"/>
                <a:gd name="T90" fmla="*/ 2147483647 w 119"/>
                <a:gd name="T91" fmla="*/ 2147483647 h 111"/>
                <a:gd name="T92" fmla="*/ 2147483647 w 119"/>
                <a:gd name="T93" fmla="*/ 2147483647 h 111"/>
                <a:gd name="T94" fmla="*/ 2147483647 w 119"/>
                <a:gd name="T95" fmla="*/ 2147483647 h 111"/>
                <a:gd name="T96" fmla="*/ 2147483647 w 119"/>
                <a:gd name="T97" fmla="*/ 2147483647 h 111"/>
                <a:gd name="T98" fmla="*/ 2147483647 w 119"/>
                <a:gd name="T99" fmla="*/ 2147483647 h 111"/>
                <a:gd name="T100" fmla="*/ 2147483647 w 119"/>
                <a:gd name="T101" fmla="*/ 2147483647 h 111"/>
                <a:gd name="T102" fmla="*/ 2147483647 w 119"/>
                <a:gd name="T103" fmla="*/ 2147483647 h 111"/>
                <a:gd name="T104" fmla="*/ 2147483647 w 119"/>
                <a:gd name="T105" fmla="*/ 2147483647 h 111"/>
                <a:gd name="T106" fmla="*/ 2147483647 w 119"/>
                <a:gd name="T107" fmla="*/ 2147483647 h 111"/>
                <a:gd name="T108" fmla="*/ 0 w 119"/>
                <a:gd name="T109" fmla="*/ 2147483647 h 111"/>
                <a:gd name="T110" fmla="*/ 2147483647 w 119"/>
                <a:gd name="T111" fmla="*/ 2147483647 h 111"/>
                <a:gd name="T112" fmla="*/ 2147483647 w 119"/>
                <a:gd name="T113" fmla="*/ 2147483647 h 111"/>
                <a:gd name="T114" fmla="*/ 2147483647 w 119"/>
                <a:gd name="T115" fmla="*/ 2147483647 h 111"/>
                <a:gd name="T116" fmla="*/ 2147483647 w 119"/>
                <a:gd name="T117" fmla="*/ 2147483647 h 111"/>
                <a:gd name="T118" fmla="*/ 2147483647 w 119"/>
                <a:gd name="T119" fmla="*/ 2147483647 h 111"/>
                <a:gd name="T120" fmla="*/ 2147483647 w 119"/>
                <a:gd name="T121" fmla="*/ 2147483647 h 111"/>
                <a:gd name="T122" fmla="*/ 2147483647 w 119"/>
                <a:gd name="T123" fmla="*/ 2147483647 h 111"/>
                <a:gd name="T124" fmla="*/ 2147483647 w 119"/>
                <a:gd name="T125" fmla="*/ 2147483647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9"/>
                <a:gd name="T190" fmla="*/ 0 h 111"/>
                <a:gd name="T191" fmla="*/ 119 w 119"/>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9" h="111">
                  <a:moveTo>
                    <a:pt x="22" y="34"/>
                  </a:moveTo>
                  <a:lnTo>
                    <a:pt x="23" y="34"/>
                  </a:lnTo>
                  <a:lnTo>
                    <a:pt x="24" y="34"/>
                  </a:lnTo>
                  <a:lnTo>
                    <a:pt x="25" y="34"/>
                  </a:lnTo>
                  <a:lnTo>
                    <a:pt x="26" y="34"/>
                  </a:lnTo>
                  <a:lnTo>
                    <a:pt x="27" y="34"/>
                  </a:lnTo>
                  <a:lnTo>
                    <a:pt x="28" y="34"/>
                  </a:lnTo>
                  <a:lnTo>
                    <a:pt x="28" y="33"/>
                  </a:lnTo>
                  <a:lnTo>
                    <a:pt x="29" y="33"/>
                  </a:lnTo>
                  <a:lnTo>
                    <a:pt x="29" y="34"/>
                  </a:lnTo>
                  <a:lnTo>
                    <a:pt x="30" y="34"/>
                  </a:lnTo>
                  <a:lnTo>
                    <a:pt x="30" y="33"/>
                  </a:lnTo>
                  <a:lnTo>
                    <a:pt x="30" y="34"/>
                  </a:lnTo>
                  <a:lnTo>
                    <a:pt x="30" y="33"/>
                  </a:lnTo>
                  <a:lnTo>
                    <a:pt x="30" y="34"/>
                  </a:lnTo>
                  <a:lnTo>
                    <a:pt x="31" y="34"/>
                  </a:lnTo>
                  <a:lnTo>
                    <a:pt x="32" y="34"/>
                  </a:lnTo>
                  <a:lnTo>
                    <a:pt x="33" y="34"/>
                  </a:lnTo>
                  <a:lnTo>
                    <a:pt x="33" y="33"/>
                  </a:lnTo>
                  <a:lnTo>
                    <a:pt x="34" y="33"/>
                  </a:lnTo>
                  <a:lnTo>
                    <a:pt x="35" y="32"/>
                  </a:lnTo>
                  <a:lnTo>
                    <a:pt x="35" y="31"/>
                  </a:lnTo>
                  <a:lnTo>
                    <a:pt x="36" y="31"/>
                  </a:lnTo>
                  <a:lnTo>
                    <a:pt x="36" y="30"/>
                  </a:lnTo>
                  <a:lnTo>
                    <a:pt x="37" y="30"/>
                  </a:lnTo>
                  <a:lnTo>
                    <a:pt x="37" y="29"/>
                  </a:lnTo>
                  <a:lnTo>
                    <a:pt x="37" y="28"/>
                  </a:lnTo>
                  <a:lnTo>
                    <a:pt x="38" y="28"/>
                  </a:lnTo>
                  <a:lnTo>
                    <a:pt x="38" y="27"/>
                  </a:lnTo>
                  <a:lnTo>
                    <a:pt x="38" y="26"/>
                  </a:lnTo>
                  <a:lnTo>
                    <a:pt x="39" y="26"/>
                  </a:lnTo>
                  <a:lnTo>
                    <a:pt x="38" y="26"/>
                  </a:lnTo>
                  <a:lnTo>
                    <a:pt x="38" y="25"/>
                  </a:lnTo>
                  <a:lnTo>
                    <a:pt x="38" y="24"/>
                  </a:lnTo>
                  <a:lnTo>
                    <a:pt x="39" y="24"/>
                  </a:lnTo>
                  <a:lnTo>
                    <a:pt x="39" y="23"/>
                  </a:lnTo>
                  <a:lnTo>
                    <a:pt x="38" y="23"/>
                  </a:lnTo>
                  <a:lnTo>
                    <a:pt x="39" y="23"/>
                  </a:lnTo>
                  <a:lnTo>
                    <a:pt x="39" y="22"/>
                  </a:lnTo>
                  <a:lnTo>
                    <a:pt x="39" y="21"/>
                  </a:lnTo>
                  <a:lnTo>
                    <a:pt x="40" y="21"/>
                  </a:lnTo>
                  <a:lnTo>
                    <a:pt x="40" y="20"/>
                  </a:lnTo>
                  <a:lnTo>
                    <a:pt x="41" y="20"/>
                  </a:lnTo>
                  <a:lnTo>
                    <a:pt x="41" y="19"/>
                  </a:lnTo>
                  <a:lnTo>
                    <a:pt x="42" y="19"/>
                  </a:lnTo>
                  <a:lnTo>
                    <a:pt x="43" y="19"/>
                  </a:lnTo>
                  <a:lnTo>
                    <a:pt x="44" y="19"/>
                  </a:lnTo>
                  <a:lnTo>
                    <a:pt x="45" y="19"/>
                  </a:lnTo>
                  <a:lnTo>
                    <a:pt x="45" y="18"/>
                  </a:lnTo>
                  <a:lnTo>
                    <a:pt x="45" y="17"/>
                  </a:lnTo>
                  <a:lnTo>
                    <a:pt x="46" y="16"/>
                  </a:lnTo>
                  <a:lnTo>
                    <a:pt x="46" y="15"/>
                  </a:lnTo>
                  <a:lnTo>
                    <a:pt x="47" y="15"/>
                  </a:lnTo>
                  <a:lnTo>
                    <a:pt x="47" y="14"/>
                  </a:lnTo>
                  <a:lnTo>
                    <a:pt x="48" y="14"/>
                  </a:lnTo>
                  <a:lnTo>
                    <a:pt x="48" y="13"/>
                  </a:lnTo>
                  <a:lnTo>
                    <a:pt x="49" y="13"/>
                  </a:lnTo>
                  <a:lnTo>
                    <a:pt x="49" y="12"/>
                  </a:lnTo>
                  <a:lnTo>
                    <a:pt x="50" y="12"/>
                  </a:lnTo>
                  <a:lnTo>
                    <a:pt x="50" y="11"/>
                  </a:lnTo>
                  <a:lnTo>
                    <a:pt x="51" y="11"/>
                  </a:lnTo>
                  <a:lnTo>
                    <a:pt x="52" y="11"/>
                  </a:lnTo>
                  <a:lnTo>
                    <a:pt x="53" y="10"/>
                  </a:lnTo>
                  <a:lnTo>
                    <a:pt x="53" y="9"/>
                  </a:lnTo>
                  <a:lnTo>
                    <a:pt x="54" y="9"/>
                  </a:lnTo>
                  <a:lnTo>
                    <a:pt x="55" y="8"/>
                  </a:lnTo>
                  <a:lnTo>
                    <a:pt x="55" y="7"/>
                  </a:lnTo>
                  <a:lnTo>
                    <a:pt x="56" y="7"/>
                  </a:lnTo>
                  <a:lnTo>
                    <a:pt x="56" y="6"/>
                  </a:lnTo>
                  <a:lnTo>
                    <a:pt x="57" y="6"/>
                  </a:lnTo>
                  <a:lnTo>
                    <a:pt x="57" y="5"/>
                  </a:lnTo>
                  <a:lnTo>
                    <a:pt x="57" y="4"/>
                  </a:lnTo>
                  <a:lnTo>
                    <a:pt x="56" y="4"/>
                  </a:lnTo>
                  <a:lnTo>
                    <a:pt x="56" y="3"/>
                  </a:lnTo>
                  <a:lnTo>
                    <a:pt x="57" y="3"/>
                  </a:lnTo>
                  <a:lnTo>
                    <a:pt x="57" y="2"/>
                  </a:lnTo>
                  <a:lnTo>
                    <a:pt x="57" y="1"/>
                  </a:lnTo>
                  <a:lnTo>
                    <a:pt x="57" y="0"/>
                  </a:lnTo>
                  <a:lnTo>
                    <a:pt x="58" y="0"/>
                  </a:lnTo>
                  <a:lnTo>
                    <a:pt x="58" y="3"/>
                  </a:lnTo>
                  <a:lnTo>
                    <a:pt x="58" y="5"/>
                  </a:lnTo>
                  <a:lnTo>
                    <a:pt x="58" y="7"/>
                  </a:lnTo>
                  <a:lnTo>
                    <a:pt x="58" y="12"/>
                  </a:lnTo>
                  <a:lnTo>
                    <a:pt x="58" y="15"/>
                  </a:lnTo>
                  <a:lnTo>
                    <a:pt x="58" y="16"/>
                  </a:lnTo>
                  <a:lnTo>
                    <a:pt x="58" y="17"/>
                  </a:lnTo>
                  <a:lnTo>
                    <a:pt x="58" y="19"/>
                  </a:lnTo>
                  <a:lnTo>
                    <a:pt x="58" y="32"/>
                  </a:lnTo>
                  <a:lnTo>
                    <a:pt x="58" y="35"/>
                  </a:lnTo>
                  <a:lnTo>
                    <a:pt x="60" y="34"/>
                  </a:lnTo>
                  <a:lnTo>
                    <a:pt x="61" y="33"/>
                  </a:lnTo>
                  <a:lnTo>
                    <a:pt x="61" y="34"/>
                  </a:lnTo>
                  <a:lnTo>
                    <a:pt x="62" y="34"/>
                  </a:lnTo>
                  <a:lnTo>
                    <a:pt x="62" y="35"/>
                  </a:lnTo>
                  <a:lnTo>
                    <a:pt x="63" y="35"/>
                  </a:lnTo>
                  <a:lnTo>
                    <a:pt x="63" y="36"/>
                  </a:lnTo>
                  <a:lnTo>
                    <a:pt x="63" y="37"/>
                  </a:lnTo>
                  <a:lnTo>
                    <a:pt x="64" y="37"/>
                  </a:lnTo>
                  <a:lnTo>
                    <a:pt x="65" y="37"/>
                  </a:lnTo>
                  <a:lnTo>
                    <a:pt x="66" y="37"/>
                  </a:lnTo>
                  <a:lnTo>
                    <a:pt x="66" y="38"/>
                  </a:lnTo>
                  <a:lnTo>
                    <a:pt x="67" y="38"/>
                  </a:lnTo>
                  <a:lnTo>
                    <a:pt x="68" y="38"/>
                  </a:lnTo>
                  <a:lnTo>
                    <a:pt x="68" y="37"/>
                  </a:lnTo>
                  <a:lnTo>
                    <a:pt x="69" y="37"/>
                  </a:lnTo>
                  <a:lnTo>
                    <a:pt x="70" y="37"/>
                  </a:lnTo>
                  <a:lnTo>
                    <a:pt x="71" y="37"/>
                  </a:lnTo>
                  <a:lnTo>
                    <a:pt x="72" y="37"/>
                  </a:lnTo>
                  <a:lnTo>
                    <a:pt x="72" y="36"/>
                  </a:lnTo>
                  <a:lnTo>
                    <a:pt x="72" y="37"/>
                  </a:lnTo>
                  <a:lnTo>
                    <a:pt x="72" y="36"/>
                  </a:lnTo>
                  <a:lnTo>
                    <a:pt x="73" y="36"/>
                  </a:lnTo>
                  <a:lnTo>
                    <a:pt x="74" y="36"/>
                  </a:lnTo>
                  <a:lnTo>
                    <a:pt x="73" y="36"/>
                  </a:lnTo>
                  <a:lnTo>
                    <a:pt x="74" y="35"/>
                  </a:lnTo>
                  <a:lnTo>
                    <a:pt x="74" y="36"/>
                  </a:lnTo>
                  <a:lnTo>
                    <a:pt x="74" y="35"/>
                  </a:lnTo>
                  <a:lnTo>
                    <a:pt x="75" y="35"/>
                  </a:lnTo>
                  <a:lnTo>
                    <a:pt x="76" y="35"/>
                  </a:lnTo>
                  <a:lnTo>
                    <a:pt x="76" y="34"/>
                  </a:lnTo>
                  <a:lnTo>
                    <a:pt x="76" y="35"/>
                  </a:lnTo>
                  <a:lnTo>
                    <a:pt x="76" y="34"/>
                  </a:lnTo>
                  <a:lnTo>
                    <a:pt x="77" y="34"/>
                  </a:lnTo>
                  <a:lnTo>
                    <a:pt x="78" y="34"/>
                  </a:lnTo>
                  <a:lnTo>
                    <a:pt x="79" y="34"/>
                  </a:lnTo>
                  <a:lnTo>
                    <a:pt x="78" y="34"/>
                  </a:lnTo>
                  <a:lnTo>
                    <a:pt x="79" y="34"/>
                  </a:lnTo>
                  <a:lnTo>
                    <a:pt x="79" y="33"/>
                  </a:lnTo>
                  <a:lnTo>
                    <a:pt x="80" y="33"/>
                  </a:lnTo>
                  <a:lnTo>
                    <a:pt x="80" y="34"/>
                  </a:lnTo>
                  <a:lnTo>
                    <a:pt x="80" y="33"/>
                  </a:lnTo>
                  <a:lnTo>
                    <a:pt x="81" y="33"/>
                  </a:lnTo>
                  <a:lnTo>
                    <a:pt x="82" y="33"/>
                  </a:lnTo>
                  <a:lnTo>
                    <a:pt x="82" y="34"/>
                  </a:lnTo>
                  <a:lnTo>
                    <a:pt x="82" y="33"/>
                  </a:lnTo>
                  <a:lnTo>
                    <a:pt x="83" y="33"/>
                  </a:lnTo>
                  <a:lnTo>
                    <a:pt x="83" y="34"/>
                  </a:lnTo>
                  <a:lnTo>
                    <a:pt x="83" y="33"/>
                  </a:lnTo>
                  <a:lnTo>
                    <a:pt x="84" y="33"/>
                  </a:lnTo>
                  <a:lnTo>
                    <a:pt x="84" y="34"/>
                  </a:lnTo>
                  <a:lnTo>
                    <a:pt x="84" y="33"/>
                  </a:lnTo>
                  <a:lnTo>
                    <a:pt x="84" y="34"/>
                  </a:lnTo>
                  <a:lnTo>
                    <a:pt x="84" y="33"/>
                  </a:lnTo>
                  <a:lnTo>
                    <a:pt x="84" y="34"/>
                  </a:lnTo>
                  <a:lnTo>
                    <a:pt x="85" y="34"/>
                  </a:lnTo>
                  <a:lnTo>
                    <a:pt x="85" y="35"/>
                  </a:lnTo>
                  <a:lnTo>
                    <a:pt x="86" y="35"/>
                  </a:lnTo>
                  <a:lnTo>
                    <a:pt x="86" y="34"/>
                  </a:lnTo>
                  <a:lnTo>
                    <a:pt x="86" y="35"/>
                  </a:lnTo>
                  <a:lnTo>
                    <a:pt x="87" y="34"/>
                  </a:lnTo>
                  <a:lnTo>
                    <a:pt x="87" y="35"/>
                  </a:lnTo>
                  <a:lnTo>
                    <a:pt x="87" y="34"/>
                  </a:lnTo>
                  <a:lnTo>
                    <a:pt x="88" y="34"/>
                  </a:lnTo>
                  <a:lnTo>
                    <a:pt x="89" y="34"/>
                  </a:lnTo>
                  <a:lnTo>
                    <a:pt x="90" y="34"/>
                  </a:lnTo>
                  <a:lnTo>
                    <a:pt x="91" y="34"/>
                  </a:lnTo>
                  <a:lnTo>
                    <a:pt x="90" y="34"/>
                  </a:lnTo>
                  <a:lnTo>
                    <a:pt x="91" y="34"/>
                  </a:lnTo>
                  <a:lnTo>
                    <a:pt x="92" y="35"/>
                  </a:lnTo>
                  <a:lnTo>
                    <a:pt x="92" y="36"/>
                  </a:lnTo>
                  <a:lnTo>
                    <a:pt x="93" y="38"/>
                  </a:lnTo>
                  <a:lnTo>
                    <a:pt x="94" y="40"/>
                  </a:lnTo>
                  <a:lnTo>
                    <a:pt x="96" y="43"/>
                  </a:lnTo>
                  <a:lnTo>
                    <a:pt x="98" y="46"/>
                  </a:lnTo>
                  <a:lnTo>
                    <a:pt x="101" y="52"/>
                  </a:lnTo>
                  <a:lnTo>
                    <a:pt x="103" y="55"/>
                  </a:lnTo>
                  <a:lnTo>
                    <a:pt x="105" y="57"/>
                  </a:lnTo>
                  <a:lnTo>
                    <a:pt x="105" y="58"/>
                  </a:lnTo>
                  <a:lnTo>
                    <a:pt x="106" y="58"/>
                  </a:lnTo>
                  <a:lnTo>
                    <a:pt x="106" y="60"/>
                  </a:lnTo>
                  <a:lnTo>
                    <a:pt x="107" y="61"/>
                  </a:lnTo>
                  <a:lnTo>
                    <a:pt x="108" y="64"/>
                  </a:lnTo>
                  <a:lnTo>
                    <a:pt x="109" y="65"/>
                  </a:lnTo>
                  <a:lnTo>
                    <a:pt x="111" y="69"/>
                  </a:lnTo>
                  <a:lnTo>
                    <a:pt x="112" y="71"/>
                  </a:lnTo>
                  <a:lnTo>
                    <a:pt x="113" y="72"/>
                  </a:lnTo>
                  <a:lnTo>
                    <a:pt x="113" y="73"/>
                  </a:lnTo>
                  <a:lnTo>
                    <a:pt x="115" y="77"/>
                  </a:lnTo>
                  <a:lnTo>
                    <a:pt x="118" y="83"/>
                  </a:lnTo>
                  <a:lnTo>
                    <a:pt x="119" y="85"/>
                  </a:lnTo>
                  <a:lnTo>
                    <a:pt x="119" y="86"/>
                  </a:lnTo>
                  <a:lnTo>
                    <a:pt x="119" y="85"/>
                  </a:lnTo>
                  <a:lnTo>
                    <a:pt x="118" y="85"/>
                  </a:lnTo>
                  <a:lnTo>
                    <a:pt x="118" y="86"/>
                  </a:lnTo>
                  <a:lnTo>
                    <a:pt x="119" y="86"/>
                  </a:lnTo>
                  <a:lnTo>
                    <a:pt x="118" y="86"/>
                  </a:lnTo>
                  <a:lnTo>
                    <a:pt x="118" y="87"/>
                  </a:lnTo>
                  <a:lnTo>
                    <a:pt x="118" y="88"/>
                  </a:lnTo>
                  <a:lnTo>
                    <a:pt x="118" y="87"/>
                  </a:lnTo>
                  <a:lnTo>
                    <a:pt x="117" y="87"/>
                  </a:lnTo>
                  <a:lnTo>
                    <a:pt x="117" y="88"/>
                  </a:lnTo>
                  <a:lnTo>
                    <a:pt x="116" y="88"/>
                  </a:lnTo>
                  <a:lnTo>
                    <a:pt x="116" y="89"/>
                  </a:lnTo>
                  <a:lnTo>
                    <a:pt x="116" y="90"/>
                  </a:lnTo>
                  <a:lnTo>
                    <a:pt x="117" y="90"/>
                  </a:lnTo>
                  <a:lnTo>
                    <a:pt x="116" y="90"/>
                  </a:lnTo>
                  <a:lnTo>
                    <a:pt x="117" y="90"/>
                  </a:lnTo>
                  <a:lnTo>
                    <a:pt x="117" y="91"/>
                  </a:lnTo>
                  <a:lnTo>
                    <a:pt x="116" y="91"/>
                  </a:lnTo>
                  <a:lnTo>
                    <a:pt x="117" y="91"/>
                  </a:lnTo>
                  <a:lnTo>
                    <a:pt x="116" y="91"/>
                  </a:lnTo>
                  <a:lnTo>
                    <a:pt x="116" y="92"/>
                  </a:lnTo>
                  <a:lnTo>
                    <a:pt x="115" y="92"/>
                  </a:lnTo>
                  <a:lnTo>
                    <a:pt x="115" y="93"/>
                  </a:lnTo>
                  <a:lnTo>
                    <a:pt x="114" y="93"/>
                  </a:lnTo>
                  <a:lnTo>
                    <a:pt x="114" y="94"/>
                  </a:lnTo>
                  <a:lnTo>
                    <a:pt x="114" y="95"/>
                  </a:lnTo>
                  <a:lnTo>
                    <a:pt x="114" y="94"/>
                  </a:lnTo>
                  <a:lnTo>
                    <a:pt x="113" y="94"/>
                  </a:lnTo>
                  <a:lnTo>
                    <a:pt x="113" y="95"/>
                  </a:lnTo>
                  <a:lnTo>
                    <a:pt x="113" y="96"/>
                  </a:lnTo>
                  <a:lnTo>
                    <a:pt x="112" y="96"/>
                  </a:lnTo>
                  <a:lnTo>
                    <a:pt x="112" y="97"/>
                  </a:lnTo>
                  <a:lnTo>
                    <a:pt x="112" y="98"/>
                  </a:lnTo>
                  <a:lnTo>
                    <a:pt x="111" y="98"/>
                  </a:lnTo>
                  <a:lnTo>
                    <a:pt x="112" y="98"/>
                  </a:lnTo>
                  <a:lnTo>
                    <a:pt x="111" y="98"/>
                  </a:lnTo>
                  <a:lnTo>
                    <a:pt x="112" y="98"/>
                  </a:lnTo>
                  <a:lnTo>
                    <a:pt x="112" y="99"/>
                  </a:lnTo>
                  <a:lnTo>
                    <a:pt x="111" y="99"/>
                  </a:lnTo>
                  <a:lnTo>
                    <a:pt x="111" y="100"/>
                  </a:lnTo>
                  <a:lnTo>
                    <a:pt x="112" y="100"/>
                  </a:lnTo>
                  <a:lnTo>
                    <a:pt x="111" y="100"/>
                  </a:lnTo>
                  <a:lnTo>
                    <a:pt x="112" y="100"/>
                  </a:lnTo>
                  <a:lnTo>
                    <a:pt x="112" y="101"/>
                  </a:lnTo>
                  <a:lnTo>
                    <a:pt x="111" y="101"/>
                  </a:lnTo>
                  <a:lnTo>
                    <a:pt x="110" y="102"/>
                  </a:lnTo>
                  <a:lnTo>
                    <a:pt x="107" y="103"/>
                  </a:lnTo>
                  <a:lnTo>
                    <a:pt x="106" y="103"/>
                  </a:lnTo>
                  <a:lnTo>
                    <a:pt x="104" y="104"/>
                  </a:lnTo>
                  <a:lnTo>
                    <a:pt x="100" y="105"/>
                  </a:lnTo>
                  <a:lnTo>
                    <a:pt x="98" y="107"/>
                  </a:lnTo>
                  <a:lnTo>
                    <a:pt x="93" y="108"/>
                  </a:lnTo>
                  <a:lnTo>
                    <a:pt x="92" y="109"/>
                  </a:lnTo>
                  <a:lnTo>
                    <a:pt x="87" y="111"/>
                  </a:lnTo>
                  <a:lnTo>
                    <a:pt x="85" y="111"/>
                  </a:lnTo>
                  <a:lnTo>
                    <a:pt x="84" y="110"/>
                  </a:lnTo>
                  <a:lnTo>
                    <a:pt x="83" y="110"/>
                  </a:lnTo>
                  <a:lnTo>
                    <a:pt x="80" y="109"/>
                  </a:lnTo>
                  <a:lnTo>
                    <a:pt x="79" y="108"/>
                  </a:lnTo>
                  <a:lnTo>
                    <a:pt x="76" y="108"/>
                  </a:lnTo>
                  <a:lnTo>
                    <a:pt x="75" y="107"/>
                  </a:lnTo>
                  <a:lnTo>
                    <a:pt x="74" y="107"/>
                  </a:lnTo>
                  <a:lnTo>
                    <a:pt x="72" y="106"/>
                  </a:lnTo>
                  <a:lnTo>
                    <a:pt x="69" y="105"/>
                  </a:lnTo>
                  <a:lnTo>
                    <a:pt x="68" y="105"/>
                  </a:lnTo>
                  <a:lnTo>
                    <a:pt x="67" y="104"/>
                  </a:lnTo>
                  <a:lnTo>
                    <a:pt x="63" y="104"/>
                  </a:lnTo>
                  <a:lnTo>
                    <a:pt x="64" y="104"/>
                  </a:lnTo>
                  <a:lnTo>
                    <a:pt x="63" y="104"/>
                  </a:lnTo>
                  <a:lnTo>
                    <a:pt x="63" y="105"/>
                  </a:lnTo>
                  <a:lnTo>
                    <a:pt x="64" y="105"/>
                  </a:lnTo>
                  <a:lnTo>
                    <a:pt x="64" y="106"/>
                  </a:lnTo>
                  <a:lnTo>
                    <a:pt x="63" y="106"/>
                  </a:lnTo>
                  <a:lnTo>
                    <a:pt x="63" y="105"/>
                  </a:lnTo>
                  <a:lnTo>
                    <a:pt x="63" y="106"/>
                  </a:lnTo>
                  <a:lnTo>
                    <a:pt x="63" y="105"/>
                  </a:lnTo>
                  <a:lnTo>
                    <a:pt x="62" y="105"/>
                  </a:lnTo>
                  <a:lnTo>
                    <a:pt x="61" y="105"/>
                  </a:lnTo>
                  <a:lnTo>
                    <a:pt x="60" y="104"/>
                  </a:lnTo>
                  <a:lnTo>
                    <a:pt x="60" y="105"/>
                  </a:lnTo>
                  <a:lnTo>
                    <a:pt x="60" y="104"/>
                  </a:lnTo>
                  <a:lnTo>
                    <a:pt x="59" y="104"/>
                  </a:lnTo>
                  <a:lnTo>
                    <a:pt x="58" y="104"/>
                  </a:lnTo>
                  <a:lnTo>
                    <a:pt x="57" y="103"/>
                  </a:lnTo>
                  <a:lnTo>
                    <a:pt x="56" y="103"/>
                  </a:lnTo>
                  <a:lnTo>
                    <a:pt x="55" y="103"/>
                  </a:lnTo>
                  <a:lnTo>
                    <a:pt x="55" y="102"/>
                  </a:lnTo>
                  <a:lnTo>
                    <a:pt x="55" y="103"/>
                  </a:lnTo>
                  <a:lnTo>
                    <a:pt x="54" y="103"/>
                  </a:lnTo>
                  <a:lnTo>
                    <a:pt x="53" y="103"/>
                  </a:lnTo>
                  <a:lnTo>
                    <a:pt x="52" y="103"/>
                  </a:lnTo>
                  <a:lnTo>
                    <a:pt x="51" y="103"/>
                  </a:lnTo>
                  <a:lnTo>
                    <a:pt x="51" y="102"/>
                  </a:lnTo>
                  <a:lnTo>
                    <a:pt x="50" y="102"/>
                  </a:lnTo>
                  <a:lnTo>
                    <a:pt x="49" y="102"/>
                  </a:lnTo>
                  <a:lnTo>
                    <a:pt x="48" y="102"/>
                  </a:lnTo>
                  <a:lnTo>
                    <a:pt x="48" y="103"/>
                  </a:lnTo>
                  <a:lnTo>
                    <a:pt x="47" y="103"/>
                  </a:lnTo>
                  <a:lnTo>
                    <a:pt x="47" y="104"/>
                  </a:lnTo>
                  <a:lnTo>
                    <a:pt x="46" y="104"/>
                  </a:lnTo>
                  <a:lnTo>
                    <a:pt x="45" y="105"/>
                  </a:lnTo>
                  <a:lnTo>
                    <a:pt x="45" y="106"/>
                  </a:lnTo>
                  <a:lnTo>
                    <a:pt x="45" y="107"/>
                  </a:lnTo>
                  <a:lnTo>
                    <a:pt x="44" y="107"/>
                  </a:lnTo>
                  <a:lnTo>
                    <a:pt x="44" y="108"/>
                  </a:lnTo>
                  <a:lnTo>
                    <a:pt x="43" y="108"/>
                  </a:lnTo>
                  <a:lnTo>
                    <a:pt x="42" y="108"/>
                  </a:lnTo>
                  <a:lnTo>
                    <a:pt x="42" y="107"/>
                  </a:lnTo>
                  <a:lnTo>
                    <a:pt x="41" y="107"/>
                  </a:lnTo>
                  <a:lnTo>
                    <a:pt x="40" y="107"/>
                  </a:lnTo>
                  <a:lnTo>
                    <a:pt x="40" y="106"/>
                  </a:lnTo>
                  <a:lnTo>
                    <a:pt x="40" y="105"/>
                  </a:lnTo>
                  <a:lnTo>
                    <a:pt x="40" y="104"/>
                  </a:lnTo>
                  <a:lnTo>
                    <a:pt x="39" y="104"/>
                  </a:lnTo>
                  <a:lnTo>
                    <a:pt x="39" y="103"/>
                  </a:lnTo>
                  <a:lnTo>
                    <a:pt x="39" y="102"/>
                  </a:lnTo>
                  <a:lnTo>
                    <a:pt x="39" y="101"/>
                  </a:lnTo>
                  <a:lnTo>
                    <a:pt x="39" y="100"/>
                  </a:lnTo>
                  <a:lnTo>
                    <a:pt x="39" y="99"/>
                  </a:lnTo>
                  <a:lnTo>
                    <a:pt x="39" y="98"/>
                  </a:lnTo>
                  <a:lnTo>
                    <a:pt x="38" y="98"/>
                  </a:lnTo>
                  <a:lnTo>
                    <a:pt x="37" y="98"/>
                  </a:lnTo>
                  <a:lnTo>
                    <a:pt x="38" y="98"/>
                  </a:lnTo>
                  <a:lnTo>
                    <a:pt x="37" y="98"/>
                  </a:lnTo>
                  <a:lnTo>
                    <a:pt x="36" y="98"/>
                  </a:lnTo>
                  <a:lnTo>
                    <a:pt x="35" y="98"/>
                  </a:lnTo>
                  <a:lnTo>
                    <a:pt x="35" y="97"/>
                  </a:lnTo>
                  <a:lnTo>
                    <a:pt x="34" y="97"/>
                  </a:lnTo>
                  <a:lnTo>
                    <a:pt x="34" y="96"/>
                  </a:lnTo>
                  <a:lnTo>
                    <a:pt x="33" y="96"/>
                  </a:lnTo>
                  <a:lnTo>
                    <a:pt x="33" y="95"/>
                  </a:lnTo>
                  <a:lnTo>
                    <a:pt x="33" y="96"/>
                  </a:lnTo>
                  <a:lnTo>
                    <a:pt x="32" y="96"/>
                  </a:lnTo>
                  <a:lnTo>
                    <a:pt x="31" y="96"/>
                  </a:lnTo>
                  <a:lnTo>
                    <a:pt x="31" y="95"/>
                  </a:lnTo>
                  <a:lnTo>
                    <a:pt x="31" y="96"/>
                  </a:lnTo>
                  <a:lnTo>
                    <a:pt x="31" y="95"/>
                  </a:lnTo>
                  <a:lnTo>
                    <a:pt x="30" y="95"/>
                  </a:lnTo>
                  <a:lnTo>
                    <a:pt x="30" y="94"/>
                  </a:lnTo>
                  <a:lnTo>
                    <a:pt x="30" y="93"/>
                  </a:lnTo>
                  <a:lnTo>
                    <a:pt x="30" y="92"/>
                  </a:lnTo>
                  <a:lnTo>
                    <a:pt x="29" y="92"/>
                  </a:lnTo>
                  <a:lnTo>
                    <a:pt x="29" y="91"/>
                  </a:lnTo>
                  <a:lnTo>
                    <a:pt x="28" y="91"/>
                  </a:lnTo>
                  <a:lnTo>
                    <a:pt x="27" y="91"/>
                  </a:lnTo>
                  <a:lnTo>
                    <a:pt x="27" y="90"/>
                  </a:lnTo>
                  <a:lnTo>
                    <a:pt x="26" y="89"/>
                  </a:lnTo>
                  <a:lnTo>
                    <a:pt x="25" y="89"/>
                  </a:lnTo>
                  <a:lnTo>
                    <a:pt x="25" y="90"/>
                  </a:lnTo>
                  <a:lnTo>
                    <a:pt x="24" y="90"/>
                  </a:lnTo>
                  <a:lnTo>
                    <a:pt x="23" y="90"/>
                  </a:lnTo>
                  <a:lnTo>
                    <a:pt x="23" y="91"/>
                  </a:lnTo>
                  <a:lnTo>
                    <a:pt x="22" y="91"/>
                  </a:lnTo>
                  <a:lnTo>
                    <a:pt x="23" y="91"/>
                  </a:lnTo>
                  <a:lnTo>
                    <a:pt x="22" y="91"/>
                  </a:lnTo>
                  <a:lnTo>
                    <a:pt x="22" y="92"/>
                  </a:lnTo>
                  <a:lnTo>
                    <a:pt x="21" y="92"/>
                  </a:lnTo>
                  <a:lnTo>
                    <a:pt x="20" y="92"/>
                  </a:lnTo>
                  <a:lnTo>
                    <a:pt x="19" y="92"/>
                  </a:lnTo>
                  <a:lnTo>
                    <a:pt x="19" y="91"/>
                  </a:lnTo>
                  <a:lnTo>
                    <a:pt x="18" y="91"/>
                  </a:lnTo>
                  <a:lnTo>
                    <a:pt x="18" y="90"/>
                  </a:lnTo>
                  <a:lnTo>
                    <a:pt x="17" y="90"/>
                  </a:lnTo>
                  <a:lnTo>
                    <a:pt x="16" y="90"/>
                  </a:lnTo>
                  <a:lnTo>
                    <a:pt x="16" y="89"/>
                  </a:lnTo>
                  <a:lnTo>
                    <a:pt x="15" y="89"/>
                  </a:lnTo>
                  <a:lnTo>
                    <a:pt x="14" y="89"/>
                  </a:lnTo>
                  <a:lnTo>
                    <a:pt x="14" y="88"/>
                  </a:lnTo>
                  <a:lnTo>
                    <a:pt x="15" y="88"/>
                  </a:lnTo>
                  <a:lnTo>
                    <a:pt x="15" y="87"/>
                  </a:lnTo>
                  <a:lnTo>
                    <a:pt x="14" y="87"/>
                  </a:lnTo>
                  <a:lnTo>
                    <a:pt x="14" y="86"/>
                  </a:lnTo>
                  <a:lnTo>
                    <a:pt x="14" y="85"/>
                  </a:lnTo>
                  <a:lnTo>
                    <a:pt x="13" y="85"/>
                  </a:lnTo>
                  <a:lnTo>
                    <a:pt x="13" y="84"/>
                  </a:lnTo>
                  <a:lnTo>
                    <a:pt x="12" y="84"/>
                  </a:lnTo>
                  <a:lnTo>
                    <a:pt x="11" y="84"/>
                  </a:lnTo>
                  <a:lnTo>
                    <a:pt x="11" y="83"/>
                  </a:lnTo>
                  <a:lnTo>
                    <a:pt x="11" y="82"/>
                  </a:lnTo>
                  <a:lnTo>
                    <a:pt x="11" y="81"/>
                  </a:lnTo>
                  <a:lnTo>
                    <a:pt x="12" y="81"/>
                  </a:lnTo>
                  <a:lnTo>
                    <a:pt x="12" y="80"/>
                  </a:lnTo>
                  <a:lnTo>
                    <a:pt x="13" y="80"/>
                  </a:lnTo>
                  <a:lnTo>
                    <a:pt x="14" y="80"/>
                  </a:lnTo>
                  <a:lnTo>
                    <a:pt x="14" y="79"/>
                  </a:lnTo>
                  <a:lnTo>
                    <a:pt x="15" y="79"/>
                  </a:lnTo>
                  <a:lnTo>
                    <a:pt x="14" y="79"/>
                  </a:lnTo>
                  <a:lnTo>
                    <a:pt x="14" y="78"/>
                  </a:lnTo>
                  <a:lnTo>
                    <a:pt x="15" y="78"/>
                  </a:lnTo>
                  <a:lnTo>
                    <a:pt x="15" y="77"/>
                  </a:lnTo>
                  <a:lnTo>
                    <a:pt x="15" y="78"/>
                  </a:lnTo>
                  <a:lnTo>
                    <a:pt x="15" y="77"/>
                  </a:lnTo>
                  <a:lnTo>
                    <a:pt x="14" y="77"/>
                  </a:lnTo>
                  <a:lnTo>
                    <a:pt x="13" y="77"/>
                  </a:lnTo>
                  <a:lnTo>
                    <a:pt x="13" y="76"/>
                  </a:lnTo>
                  <a:lnTo>
                    <a:pt x="12" y="76"/>
                  </a:lnTo>
                  <a:lnTo>
                    <a:pt x="12" y="75"/>
                  </a:lnTo>
                  <a:lnTo>
                    <a:pt x="11" y="75"/>
                  </a:lnTo>
                  <a:lnTo>
                    <a:pt x="11" y="74"/>
                  </a:lnTo>
                  <a:lnTo>
                    <a:pt x="10" y="74"/>
                  </a:lnTo>
                  <a:lnTo>
                    <a:pt x="10" y="73"/>
                  </a:lnTo>
                  <a:lnTo>
                    <a:pt x="11" y="73"/>
                  </a:lnTo>
                  <a:lnTo>
                    <a:pt x="10" y="73"/>
                  </a:lnTo>
                  <a:lnTo>
                    <a:pt x="10" y="72"/>
                  </a:lnTo>
                  <a:lnTo>
                    <a:pt x="11" y="72"/>
                  </a:lnTo>
                  <a:lnTo>
                    <a:pt x="11" y="71"/>
                  </a:lnTo>
                  <a:lnTo>
                    <a:pt x="10" y="71"/>
                  </a:lnTo>
                  <a:lnTo>
                    <a:pt x="11" y="70"/>
                  </a:lnTo>
                  <a:lnTo>
                    <a:pt x="10" y="70"/>
                  </a:lnTo>
                  <a:lnTo>
                    <a:pt x="11" y="70"/>
                  </a:lnTo>
                  <a:lnTo>
                    <a:pt x="11" y="69"/>
                  </a:lnTo>
                  <a:lnTo>
                    <a:pt x="10" y="69"/>
                  </a:lnTo>
                  <a:lnTo>
                    <a:pt x="9" y="69"/>
                  </a:lnTo>
                  <a:lnTo>
                    <a:pt x="8" y="69"/>
                  </a:lnTo>
                  <a:lnTo>
                    <a:pt x="7" y="69"/>
                  </a:lnTo>
                  <a:lnTo>
                    <a:pt x="6" y="69"/>
                  </a:lnTo>
                  <a:lnTo>
                    <a:pt x="5" y="69"/>
                  </a:lnTo>
                  <a:lnTo>
                    <a:pt x="5" y="68"/>
                  </a:lnTo>
                  <a:lnTo>
                    <a:pt x="5" y="67"/>
                  </a:lnTo>
                  <a:lnTo>
                    <a:pt x="4" y="67"/>
                  </a:lnTo>
                  <a:lnTo>
                    <a:pt x="4" y="66"/>
                  </a:lnTo>
                  <a:lnTo>
                    <a:pt x="3" y="66"/>
                  </a:lnTo>
                  <a:lnTo>
                    <a:pt x="3" y="65"/>
                  </a:lnTo>
                  <a:lnTo>
                    <a:pt x="3" y="64"/>
                  </a:lnTo>
                  <a:lnTo>
                    <a:pt x="3" y="63"/>
                  </a:lnTo>
                  <a:lnTo>
                    <a:pt x="3" y="62"/>
                  </a:lnTo>
                  <a:lnTo>
                    <a:pt x="2" y="62"/>
                  </a:lnTo>
                  <a:lnTo>
                    <a:pt x="2" y="61"/>
                  </a:lnTo>
                  <a:lnTo>
                    <a:pt x="1" y="61"/>
                  </a:lnTo>
                  <a:lnTo>
                    <a:pt x="1" y="60"/>
                  </a:lnTo>
                  <a:lnTo>
                    <a:pt x="2" y="60"/>
                  </a:lnTo>
                  <a:lnTo>
                    <a:pt x="1" y="60"/>
                  </a:lnTo>
                  <a:lnTo>
                    <a:pt x="1" y="59"/>
                  </a:lnTo>
                  <a:lnTo>
                    <a:pt x="0" y="58"/>
                  </a:lnTo>
                  <a:lnTo>
                    <a:pt x="0" y="57"/>
                  </a:lnTo>
                  <a:lnTo>
                    <a:pt x="0" y="56"/>
                  </a:lnTo>
                  <a:lnTo>
                    <a:pt x="1" y="56"/>
                  </a:lnTo>
                  <a:lnTo>
                    <a:pt x="1" y="55"/>
                  </a:lnTo>
                  <a:lnTo>
                    <a:pt x="2" y="55"/>
                  </a:lnTo>
                  <a:lnTo>
                    <a:pt x="2" y="54"/>
                  </a:lnTo>
                  <a:lnTo>
                    <a:pt x="3" y="54"/>
                  </a:lnTo>
                  <a:lnTo>
                    <a:pt x="4" y="54"/>
                  </a:lnTo>
                  <a:lnTo>
                    <a:pt x="3" y="53"/>
                  </a:lnTo>
                  <a:lnTo>
                    <a:pt x="4" y="53"/>
                  </a:lnTo>
                  <a:lnTo>
                    <a:pt x="3" y="53"/>
                  </a:lnTo>
                  <a:lnTo>
                    <a:pt x="3" y="52"/>
                  </a:lnTo>
                  <a:lnTo>
                    <a:pt x="4" y="52"/>
                  </a:lnTo>
                  <a:lnTo>
                    <a:pt x="4" y="51"/>
                  </a:lnTo>
                  <a:lnTo>
                    <a:pt x="4" y="50"/>
                  </a:lnTo>
                  <a:lnTo>
                    <a:pt x="4" y="49"/>
                  </a:lnTo>
                  <a:lnTo>
                    <a:pt x="4" y="48"/>
                  </a:lnTo>
                  <a:lnTo>
                    <a:pt x="5" y="48"/>
                  </a:lnTo>
                  <a:lnTo>
                    <a:pt x="5" y="47"/>
                  </a:lnTo>
                  <a:lnTo>
                    <a:pt x="6" y="47"/>
                  </a:lnTo>
                  <a:lnTo>
                    <a:pt x="6" y="46"/>
                  </a:lnTo>
                  <a:lnTo>
                    <a:pt x="7" y="46"/>
                  </a:lnTo>
                  <a:lnTo>
                    <a:pt x="7" y="45"/>
                  </a:lnTo>
                  <a:lnTo>
                    <a:pt x="7" y="44"/>
                  </a:lnTo>
                  <a:lnTo>
                    <a:pt x="7" y="43"/>
                  </a:lnTo>
                  <a:lnTo>
                    <a:pt x="7" y="42"/>
                  </a:lnTo>
                  <a:lnTo>
                    <a:pt x="7" y="41"/>
                  </a:lnTo>
                  <a:lnTo>
                    <a:pt x="8" y="41"/>
                  </a:lnTo>
                  <a:lnTo>
                    <a:pt x="8" y="40"/>
                  </a:lnTo>
                  <a:lnTo>
                    <a:pt x="9" y="40"/>
                  </a:lnTo>
                  <a:lnTo>
                    <a:pt x="9" y="39"/>
                  </a:lnTo>
                  <a:lnTo>
                    <a:pt x="10" y="39"/>
                  </a:lnTo>
                  <a:lnTo>
                    <a:pt x="10" y="38"/>
                  </a:lnTo>
                  <a:lnTo>
                    <a:pt x="9" y="38"/>
                  </a:lnTo>
                  <a:lnTo>
                    <a:pt x="8" y="38"/>
                  </a:lnTo>
                  <a:lnTo>
                    <a:pt x="8" y="37"/>
                  </a:lnTo>
                  <a:lnTo>
                    <a:pt x="8" y="36"/>
                  </a:lnTo>
                  <a:lnTo>
                    <a:pt x="8" y="35"/>
                  </a:lnTo>
                  <a:lnTo>
                    <a:pt x="9" y="35"/>
                  </a:lnTo>
                  <a:lnTo>
                    <a:pt x="9" y="34"/>
                  </a:lnTo>
                  <a:lnTo>
                    <a:pt x="10" y="34"/>
                  </a:lnTo>
                  <a:lnTo>
                    <a:pt x="11" y="34"/>
                  </a:lnTo>
                  <a:lnTo>
                    <a:pt x="11" y="35"/>
                  </a:lnTo>
                  <a:lnTo>
                    <a:pt x="12" y="35"/>
                  </a:lnTo>
                  <a:lnTo>
                    <a:pt x="12" y="34"/>
                  </a:lnTo>
                  <a:lnTo>
                    <a:pt x="13" y="34"/>
                  </a:lnTo>
                  <a:lnTo>
                    <a:pt x="14" y="34"/>
                  </a:lnTo>
                  <a:lnTo>
                    <a:pt x="15" y="34"/>
                  </a:lnTo>
                  <a:lnTo>
                    <a:pt x="16" y="34"/>
                  </a:lnTo>
                  <a:lnTo>
                    <a:pt x="17" y="34"/>
                  </a:lnTo>
                  <a:lnTo>
                    <a:pt x="18" y="34"/>
                  </a:lnTo>
                  <a:lnTo>
                    <a:pt x="19" y="34"/>
                  </a:lnTo>
                  <a:lnTo>
                    <a:pt x="20" y="34"/>
                  </a:lnTo>
                  <a:lnTo>
                    <a:pt x="21" y="34"/>
                  </a:lnTo>
                  <a:lnTo>
                    <a:pt x="22" y="34"/>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22" name="Freeform 21">
              <a:extLst>
                <a:ext uri="{FF2B5EF4-FFF2-40B4-BE49-F238E27FC236}">
                  <a16:creationId xmlns:a16="http://schemas.microsoft.com/office/drawing/2014/main" id="{0EEA33C0-5DFC-4AC1-C32E-A46E93D7BD67}"/>
                </a:ext>
              </a:extLst>
            </p:cNvPr>
            <p:cNvSpPr>
              <a:spLocks noEditPoints="1"/>
            </p:cNvSpPr>
            <p:nvPr/>
          </p:nvSpPr>
          <p:spPr bwMode="auto">
            <a:xfrm>
              <a:off x="2427770" y="4612305"/>
              <a:ext cx="1090431" cy="1277956"/>
            </a:xfrm>
            <a:custGeom>
              <a:avLst/>
              <a:gdLst>
                <a:gd name="T0" fmla="*/ 2147483647 w 114"/>
                <a:gd name="T1" fmla="*/ 2147483647 h 137"/>
                <a:gd name="T2" fmla="*/ 2147483647 w 114"/>
                <a:gd name="T3" fmla="*/ 2147483647 h 137"/>
                <a:gd name="T4" fmla="*/ 2147483647 w 114"/>
                <a:gd name="T5" fmla="*/ 2147483647 h 137"/>
                <a:gd name="T6" fmla="*/ 2147483647 w 114"/>
                <a:gd name="T7" fmla="*/ 2147483647 h 137"/>
                <a:gd name="T8" fmla="*/ 2147483647 w 114"/>
                <a:gd name="T9" fmla="*/ 2147483647 h 137"/>
                <a:gd name="T10" fmla="*/ 2147483647 w 114"/>
                <a:gd name="T11" fmla="*/ 2147483647 h 137"/>
                <a:gd name="T12" fmla="*/ 2147483647 w 114"/>
                <a:gd name="T13" fmla="*/ 2147483647 h 137"/>
                <a:gd name="T14" fmla="*/ 2147483647 w 114"/>
                <a:gd name="T15" fmla="*/ 2147483647 h 137"/>
                <a:gd name="T16" fmla="*/ 2147483647 w 114"/>
                <a:gd name="T17" fmla="*/ 2147483647 h 137"/>
                <a:gd name="T18" fmla="*/ 2147483647 w 114"/>
                <a:gd name="T19" fmla="*/ 2147483647 h 137"/>
                <a:gd name="T20" fmla="*/ 2147483647 w 114"/>
                <a:gd name="T21" fmla="*/ 2147483647 h 137"/>
                <a:gd name="T22" fmla="*/ 2147483647 w 114"/>
                <a:gd name="T23" fmla="*/ 2147483647 h 137"/>
                <a:gd name="T24" fmla="*/ 2147483647 w 114"/>
                <a:gd name="T25" fmla="*/ 2147483647 h 137"/>
                <a:gd name="T26" fmla="*/ 2147483647 w 114"/>
                <a:gd name="T27" fmla="*/ 2147483647 h 137"/>
                <a:gd name="T28" fmla="*/ 2147483647 w 114"/>
                <a:gd name="T29" fmla="*/ 2147483647 h 137"/>
                <a:gd name="T30" fmla="*/ 2147483647 w 114"/>
                <a:gd name="T31" fmla="*/ 2147483647 h 137"/>
                <a:gd name="T32" fmla="*/ 2147483647 w 114"/>
                <a:gd name="T33" fmla="*/ 2147483647 h 137"/>
                <a:gd name="T34" fmla="*/ 2147483647 w 114"/>
                <a:gd name="T35" fmla="*/ 2147483647 h 137"/>
                <a:gd name="T36" fmla="*/ 2147483647 w 114"/>
                <a:gd name="T37" fmla="*/ 2147483647 h 137"/>
                <a:gd name="T38" fmla="*/ 2147483647 w 114"/>
                <a:gd name="T39" fmla="*/ 2147483647 h 137"/>
                <a:gd name="T40" fmla="*/ 2147483647 w 114"/>
                <a:gd name="T41" fmla="*/ 2147483647 h 137"/>
                <a:gd name="T42" fmla="*/ 2147483647 w 114"/>
                <a:gd name="T43" fmla="*/ 2147483647 h 137"/>
                <a:gd name="T44" fmla="*/ 2147483647 w 114"/>
                <a:gd name="T45" fmla="*/ 2147483647 h 137"/>
                <a:gd name="T46" fmla="*/ 2147483647 w 114"/>
                <a:gd name="T47" fmla="*/ 2147483647 h 137"/>
                <a:gd name="T48" fmla="*/ 2147483647 w 114"/>
                <a:gd name="T49" fmla="*/ 2147483647 h 137"/>
                <a:gd name="T50" fmla="*/ 2147483647 w 114"/>
                <a:gd name="T51" fmla="*/ 2147483647 h 137"/>
                <a:gd name="T52" fmla="*/ 2147483647 w 114"/>
                <a:gd name="T53" fmla="*/ 2147483647 h 137"/>
                <a:gd name="T54" fmla="*/ 2147483647 w 114"/>
                <a:gd name="T55" fmla="*/ 2147483647 h 137"/>
                <a:gd name="T56" fmla="*/ 2147483647 w 114"/>
                <a:gd name="T57" fmla="*/ 2147483647 h 137"/>
                <a:gd name="T58" fmla="*/ 2147483647 w 114"/>
                <a:gd name="T59" fmla="*/ 2147483647 h 137"/>
                <a:gd name="T60" fmla="*/ 2147483647 w 114"/>
                <a:gd name="T61" fmla="*/ 2147483647 h 137"/>
                <a:gd name="T62" fmla="*/ 2147483647 w 114"/>
                <a:gd name="T63" fmla="*/ 2147483647 h 137"/>
                <a:gd name="T64" fmla="*/ 2147483647 w 114"/>
                <a:gd name="T65" fmla="*/ 2147483647 h 137"/>
                <a:gd name="T66" fmla="*/ 2147483647 w 114"/>
                <a:gd name="T67" fmla="*/ 2147483647 h 137"/>
                <a:gd name="T68" fmla="*/ 2147483647 w 114"/>
                <a:gd name="T69" fmla="*/ 2147483647 h 137"/>
                <a:gd name="T70" fmla="*/ 2147483647 w 114"/>
                <a:gd name="T71" fmla="*/ 2147483647 h 137"/>
                <a:gd name="T72" fmla="*/ 2147483647 w 114"/>
                <a:gd name="T73" fmla="*/ 2147483647 h 137"/>
                <a:gd name="T74" fmla="*/ 2147483647 w 114"/>
                <a:gd name="T75" fmla="*/ 2147483647 h 137"/>
                <a:gd name="T76" fmla="*/ 2147483647 w 114"/>
                <a:gd name="T77" fmla="*/ 2147483647 h 137"/>
                <a:gd name="T78" fmla="*/ 2147483647 w 114"/>
                <a:gd name="T79" fmla="*/ 2147483647 h 137"/>
                <a:gd name="T80" fmla="*/ 2147483647 w 114"/>
                <a:gd name="T81" fmla="*/ 2147483647 h 137"/>
                <a:gd name="T82" fmla="*/ 2147483647 w 114"/>
                <a:gd name="T83" fmla="*/ 2147483647 h 137"/>
                <a:gd name="T84" fmla="*/ 2147483647 w 114"/>
                <a:gd name="T85" fmla="*/ 2147483647 h 137"/>
                <a:gd name="T86" fmla="*/ 2147483647 w 114"/>
                <a:gd name="T87" fmla="*/ 2147483647 h 137"/>
                <a:gd name="T88" fmla="*/ 2147483647 w 114"/>
                <a:gd name="T89" fmla="*/ 2147483647 h 137"/>
                <a:gd name="T90" fmla="*/ 2147483647 w 114"/>
                <a:gd name="T91" fmla="*/ 2147483647 h 137"/>
                <a:gd name="T92" fmla="*/ 2147483647 w 114"/>
                <a:gd name="T93" fmla="*/ 2147483647 h 137"/>
                <a:gd name="T94" fmla="*/ 2147483647 w 114"/>
                <a:gd name="T95" fmla="*/ 2147483647 h 137"/>
                <a:gd name="T96" fmla="*/ 2147483647 w 114"/>
                <a:gd name="T97" fmla="*/ 2147483647 h 137"/>
                <a:gd name="T98" fmla="*/ 2147483647 w 114"/>
                <a:gd name="T99" fmla="*/ 2147483647 h 137"/>
                <a:gd name="T100" fmla="*/ 2147483647 w 114"/>
                <a:gd name="T101" fmla="*/ 2147483647 h 137"/>
                <a:gd name="T102" fmla="*/ 2147483647 w 114"/>
                <a:gd name="T103" fmla="*/ 2147483647 h 137"/>
                <a:gd name="T104" fmla="*/ 2147483647 w 114"/>
                <a:gd name="T105" fmla="*/ 2147483647 h 137"/>
                <a:gd name="T106" fmla="*/ 2147483647 w 114"/>
                <a:gd name="T107" fmla="*/ 2147483647 h 137"/>
                <a:gd name="T108" fmla="*/ 2147483647 w 114"/>
                <a:gd name="T109" fmla="*/ 2147483647 h 137"/>
                <a:gd name="T110" fmla="*/ 2147483647 w 114"/>
                <a:gd name="T111" fmla="*/ 2147483647 h 137"/>
                <a:gd name="T112" fmla="*/ 2147483647 w 114"/>
                <a:gd name="T113" fmla="*/ 2147483647 h 137"/>
                <a:gd name="T114" fmla="*/ 2147483647 w 114"/>
                <a:gd name="T115" fmla="*/ 2147483647 h 137"/>
                <a:gd name="T116" fmla="*/ 2147483647 w 114"/>
                <a:gd name="T117" fmla="*/ 2147483647 h 137"/>
                <a:gd name="T118" fmla="*/ 2147483647 w 114"/>
                <a:gd name="T119" fmla="*/ 2147483647 h 137"/>
                <a:gd name="T120" fmla="*/ 2147483647 w 114"/>
                <a:gd name="T121" fmla="*/ 2147483647 h 137"/>
                <a:gd name="T122" fmla="*/ 2147483647 w 114"/>
                <a:gd name="T123" fmla="*/ 2147483647 h 137"/>
                <a:gd name="T124" fmla="*/ 2147483647 w 114"/>
                <a:gd name="T125" fmla="*/ 2147483647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
                <a:gd name="T190" fmla="*/ 0 h 137"/>
                <a:gd name="T191" fmla="*/ 114 w 114"/>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 h="137">
                  <a:moveTo>
                    <a:pt x="32" y="1"/>
                  </a:moveTo>
                  <a:lnTo>
                    <a:pt x="32" y="1"/>
                  </a:lnTo>
                  <a:lnTo>
                    <a:pt x="32" y="2"/>
                  </a:lnTo>
                  <a:lnTo>
                    <a:pt x="33" y="2"/>
                  </a:lnTo>
                  <a:lnTo>
                    <a:pt x="33" y="3"/>
                  </a:lnTo>
                  <a:lnTo>
                    <a:pt x="32" y="3"/>
                  </a:lnTo>
                  <a:lnTo>
                    <a:pt x="33" y="3"/>
                  </a:lnTo>
                  <a:lnTo>
                    <a:pt x="33" y="4"/>
                  </a:lnTo>
                  <a:lnTo>
                    <a:pt x="33" y="3"/>
                  </a:lnTo>
                  <a:lnTo>
                    <a:pt x="33" y="4"/>
                  </a:lnTo>
                  <a:lnTo>
                    <a:pt x="32" y="3"/>
                  </a:lnTo>
                  <a:lnTo>
                    <a:pt x="32" y="4"/>
                  </a:lnTo>
                  <a:lnTo>
                    <a:pt x="33" y="4"/>
                  </a:lnTo>
                  <a:lnTo>
                    <a:pt x="32" y="4"/>
                  </a:lnTo>
                  <a:lnTo>
                    <a:pt x="33" y="4"/>
                  </a:lnTo>
                  <a:lnTo>
                    <a:pt x="33" y="5"/>
                  </a:lnTo>
                  <a:lnTo>
                    <a:pt x="34" y="5"/>
                  </a:lnTo>
                  <a:lnTo>
                    <a:pt x="35" y="5"/>
                  </a:lnTo>
                  <a:lnTo>
                    <a:pt x="36" y="5"/>
                  </a:lnTo>
                  <a:lnTo>
                    <a:pt x="36" y="6"/>
                  </a:lnTo>
                  <a:lnTo>
                    <a:pt x="37" y="6"/>
                  </a:lnTo>
                  <a:lnTo>
                    <a:pt x="37" y="5"/>
                  </a:lnTo>
                  <a:lnTo>
                    <a:pt x="37" y="6"/>
                  </a:lnTo>
                  <a:lnTo>
                    <a:pt x="37" y="5"/>
                  </a:lnTo>
                  <a:lnTo>
                    <a:pt x="37" y="6"/>
                  </a:lnTo>
                  <a:lnTo>
                    <a:pt x="37" y="5"/>
                  </a:lnTo>
                  <a:lnTo>
                    <a:pt x="38" y="5"/>
                  </a:lnTo>
                  <a:lnTo>
                    <a:pt x="39" y="5"/>
                  </a:lnTo>
                  <a:lnTo>
                    <a:pt x="40" y="5"/>
                  </a:lnTo>
                  <a:lnTo>
                    <a:pt x="40" y="6"/>
                  </a:lnTo>
                  <a:lnTo>
                    <a:pt x="41" y="5"/>
                  </a:lnTo>
                  <a:lnTo>
                    <a:pt x="41" y="6"/>
                  </a:lnTo>
                  <a:lnTo>
                    <a:pt x="42" y="6"/>
                  </a:lnTo>
                  <a:lnTo>
                    <a:pt x="42" y="7"/>
                  </a:lnTo>
                  <a:lnTo>
                    <a:pt x="42" y="6"/>
                  </a:lnTo>
                  <a:lnTo>
                    <a:pt x="42" y="7"/>
                  </a:lnTo>
                  <a:lnTo>
                    <a:pt x="43" y="7"/>
                  </a:lnTo>
                  <a:lnTo>
                    <a:pt x="43" y="8"/>
                  </a:lnTo>
                  <a:lnTo>
                    <a:pt x="43" y="7"/>
                  </a:lnTo>
                  <a:lnTo>
                    <a:pt x="44" y="7"/>
                  </a:lnTo>
                  <a:lnTo>
                    <a:pt x="43" y="7"/>
                  </a:lnTo>
                  <a:lnTo>
                    <a:pt x="44" y="7"/>
                  </a:lnTo>
                  <a:lnTo>
                    <a:pt x="44" y="8"/>
                  </a:lnTo>
                  <a:lnTo>
                    <a:pt x="44" y="7"/>
                  </a:lnTo>
                  <a:lnTo>
                    <a:pt x="44" y="8"/>
                  </a:lnTo>
                  <a:lnTo>
                    <a:pt x="44" y="7"/>
                  </a:lnTo>
                  <a:lnTo>
                    <a:pt x="45" y="8"/>
                  </a:lnTo>
                  <a:lnTo>
                    <a:pt x="45" y="7"/>
                  </a:lnTo>
                  <a:lnTo>
                    <a:pt x="45" y="8"/>
                  </a:lnTo>
                  <a:lnTo>
                    <a:pt x="45" y="7"/>
                  </a:lnTo>
                  <a:lnTo>
                    <a:pt x="45" y="8"/>
                  </a:lnTo>
                  <a:lnTo>
                    <a:pt x="45" y="7"/>
                  </a:lnTo>
                  <a:lnTo>
                    <a:pt x="46" y="7"/>
                  </a:lnTo>
                  <a:lnTo>
                    <a:pt x="45" y="8"/>
                  </a:lnTo>
                  <a:lnTo>
                    <a:pt x="46" y="8"/>
                  </a:lnTo>
                  <a:lnTo>
                    <a:pt x="46" y="7"/>
                  </a:lnTo>
                  <a:lnTo>
                    <a:pt x="46" y="6"/>
                  </a:lnTo>
                  <a:lnTo>
                    <a:pt x="47" y="7"/>
                  </a:lnTo>
                  <a:lnTo>
                    <a:pt x="47" y="6"/>
                  </a:lnTo>
                  <a:lnTo>
                    <a:pt x="48" y="6"/>
                  </a:lnTo>
                  <a:lnTo>
                    <a:pt x="48" y="5"/>
                  </a:lnTo>
                  <a:lnTo>
                    <a:pt x="49" y="5"/>
                  </a:lnTo>
                  <a:lnTo>
                    <a:pt x="50" y="5"/>
                  </a:lnTo>
                  <a:lnTo>
                    <a:pt x="51" y="5"/>
                  </a:lnTo>
                  <a:lnTo>
                    <a:pt x="50" y="4"/>
                  </a:lnTo>
                  <a:lnTo>
                    <a:pt x="51" y="4"/>
                  </a:lnTo>
                  <a:lnTo>
                    <a:pt x="52" y="4"/>
                  </a:lnTo>
                  <a:lnTo>
                    <a:pt x="53" y="4"/>
                  </a:lnTo>
                  <a:lnTo>
                    <a:pt x="53" y="3"/>
                  </a:lnTo>
                  <a:lnTo>
                    <a:pt x="53" y="4"/>
                  </a:lnTo>
                  <a:lnTo>
                    <a:pt x="54" y="4"/>
                  </a:lnTo>
                  <a:lnTo>
                    <a:pt x="53" y="4"/>
                  </a:lnTo>
                  <a:lnTo>
                    <a:pt x="54" y="4"/>
                  </a:lnTo>
                  <a:lnTo>
                    <a:pt x="54" y="5"/>
                  </a:lnTo>
                  <a:lnTo>
                    <a:pt x="54" y="4"/>
                  </a:lnTo>
                  <a:lnTo>
                    <a:pt x="55" y="4"/>
                  </a:lnTo>
                  <a:lnTo>
                    <a:pt x="55" y="5"/>
                  </a:lnTo>
                  <a:lnTo>
                    <a:pt x="55" y="6"/>
                  </a:lnTo>
                  <a:lnTo>
                    <a:pt x="54" y="6"/>
                  </a:lnTo>
                  <a:lnTo>
                    <a:pt x="54" y="7"/>
                  </a:lnTo>
                  <a:lnTo>
                    <a:pt x="53" y="7"/>
                  </a:lnTo>
                  <a:lnTo>
                    <a:pt x="53" y="8"/>
                  </a:lnTo>
                  <a:lnTo>
                    <a:pt x="53" y="9"/>
                  </a:lnTo>
                  <a:lnTo>
                    <a:pt x="53" y="10"/>
                  </a:lnTo>
                  <a:lnTo>
                    <a:pt x="53" y="11"/>
                  </a:lnTo>
                  <a:lnTo>
                    <a:pt x="52" y="11"/>
                  </a:lnTo>
                  <a:lnTo>
                    <a:pt x="52" y="12"/>
                  </a:lnTo>
                  <a:lnTo>
                    <a:pt x="53" y="12"/>
                  </a:lnTo>
                  <a:lnTo>
                    <a:pt x="52" y="12"/>
                  </a:lnTo>
                  <a:lnTo>
                    <a:pt x="53" y="13"/>
                  </a:lnTo>
                  <a:lnTo>
                    <a:pt x="52" y="13"/>
                  </a:lnTo>
                  <a:lnTo>
                    <a:pt x="51" y="13"/>
                  </a:lnTo>
                  <a:lnTo>
                    <a:pt x="51" y="14"/>
                  </a:lnTo>
                  <a:lnTo>
                    <a:pt x="50" y="14"/>
                  </a:lnTo>
                  <a:lnTo>
                    <a:pt x="50" y="15"/>
                  </a:lnTo>
                  <a:lnTo>
                    <a:pt x="49" y="15"/>
                  </a:lnTo>
                  <a:lnTo>
                    <a:pt x="49" y="16"/>
                  </a:lnTo>
                  <a:lnTo>
                    <a:pt x="49" y="17"/>
                  </a:lnTo>
                  <a:lnTo>
                    <a:pt x="50" y="18"/>
                  </a:lnTo>
                  <a:lnTo>
                    <a:pt x="50" y="19"/>
                  </a:lnTo>
                  <a:lnTo>
                    <a:pt x="51" y="19"/>
                  </a:lnTo>
                  <a:lnTo>
                    <a:pt x="50" y="19"/>
                  </a:lnTo>
                  <a:lnTo>
                    <a:pt x="50" y="20"/>
                  </a:lnTo>
                  <a:lnTo>
                    <a:pt x="51" y="20"/>
                  </a:lnTo>
                  <a:lnTo>
                    <a:pt x="51" y="21"/>
                  </a:lnTo>
                  <a:lnTo>
                    <a:pt x="52" y="21"/>
                  </a:lnTo>
                  <a:lnTo>
                    <a:pt x="52" y="22"/>
                  </a:lnTo>
                  <a:lnTo>
                    <a:pt x="52" y="23"/>
                  </a:lnTo>
                  <a:lnTo>
                    <a:pt x="52" y="24"/>
                  </a:lnTo>
                  <a:lnTo>
                    <a:pt x="52" y="25"/>
                  </a:lnTo>
                  <a:lnTo>
                    <a:pt x="53" y="25"/>
                  </a:lnTo>
                  <a:lnTo>
                    <a:pt x="53" y="26"/>
                  </a:lnTo>
                  <a:lnTo>
                    <a:pt x="54" y="26"/>
                  </a:lnTo>
                  <a:lnTo>
                    <a:pt x="54" y="27"/>
                  </a:lnTo>
                  <a:lnTo>
                    <a:pt x="54" y="28"/>
                  </a:lnTo>
                  <a:lnTo>
                    <a:pt x="55" y="28"/>
                  </a:lnTo>
                  <a:lnTo>
                    <a:pt x="56" y="28"/>
                  </a:lnTo>
                  <a:lnTo>
                    <a:pt x="57" y="28"/>
                  </a:lnTo>
                  <a:lnTo>
                    <a:pt x="58" y="28"/>
                  </a:lnTo>
                  <a:lnTo>
                    <a:pt x="59" y="28"/>
                  </a:lnTo>
                  <a:lnTo>
                    <a:pt x="60" y="28"/>
                  </a:lnTo>
                  <a:lnTo>
                    <a:pt x="60" y="29"/>
                  </a:lnTo>
                  <a:lnTo>
                    <a:pt x="59" y="29"/>
                  </a:lnTo>
                  <a:lnTo>
                    <a:pt x="60" y="29"/>
                  </a:lnTo>
                  <a:lnTo>
                    <a:pt x="59" y="30"/>
                  </a:lnTo>
                  <a:lnTo>
                    <a:pt x="60" y="30"/>
                  </a:lnTo>
                  <a:lnTo>
                    <a:pt x="60" y="31"/>
                  </a:lnTo>
                  <a:lnTo>
                    <a:pt x="59" y="31"/>
                  </a:lnTo>
                  <a:lnTo>
                    <a:pt x="59" y="32"/>
                  </a:lnTo>
                  <a:lnTo>
                    <a:pt x="60" y="32"/>
                  </a:lnTo>
                  <a:lnTo>
                    <a:pt x="59" y="32"/>
                  </a:lnTo>
                  <a:lnTo>
                    <a:pt x="59" y="33"/>
                  </a:lnTo>
                  <a:lnTo>
                    <a:pt x="60" y="33"/>
                  </a:lnTo>
                  <a:lnTo>
                    <a:pt x="60" y="34"/>
                  </a:lnTo>
                  <a:lnTo>
                    <a:pt x="61" y="34"/>
                  </a:lnTo>
                  <a:lnTo>
                    <a:pt x="61" y="35"/>
                  </a:lnTo>
                  <a:lnTo>
                    <a:pt x="62" y="35"/>
                  </a:lnTo>
                  <a:lnTo>
                    <a:pt x="62" y="36"/>
                  </a:lnTo>
                  <a:lnTo>
                    <a:pt x="63" y="36"/>
                  </a:lnTo>
                  <a:lnTo>
                    <a:pt x="64" y="36"/>
                  </a:lnTo>
                  <a:lnTo>
                    <a:pt x="64" y="37"/>
                  </a:lnTo>
                  <a:lnTo>
                    <a:pt x="64" y="36"/>
                  </a:lnTo>
                  <a:lnTo>
                    <a:pt x="64" y="37"/>
                  </a:lnTo>
                  <a:lnTo>
                    <a:pt x="63" y="37"/>
                  </a:lnTo>
                  <a:lnTo>
                    <a:pt x="63" y="38"/>
                  </a:lnTo>
                  <a:lnTo>
                    <a:pt x="64" y="38"/>
                  </a:lnTo>
                  <a:lnTo>
                    <a:pt x="63" y="38"/>
                  </a:lnTo>
                  <a:lnTo>
                    <a:pt x="63" y="39"/>
                  </a:lnTo>
                  <a:lnTo>
                    <a:pt x="62" y="39"/>
                  </a:lnTo>
                  <a:lnTo>
                    <a:pt x="61" y="39"/>
                  </a:lnTo>
                  <a:lnTo>
                    <a:pt x="61" y="40"/>
                  </a:lnTo>
                  <a:lnTo>
                    <a:pt x="60" y="40"/>
                  </a:lnTo>
                  <a:lnTo>
                    <a:pt x="60" y="41"/>
                  </a:lnTo>
                  <a:lnTo>
                    <a:pt x="60" y="42"/>
                  </a:lnTo>
                  <a:lnTo>
                    <a:pt x="60" y="43"/>
                  </a:lnTo>
                  <a:lnTo>
                    <a:pt x="61" y="43"/>
                  </a:lnTo>
                  <a:lnTo>
                    <a:pt x="62" y="43"/>
                  </a:lnTo>
                  <a:lnTo>
                    <a:pt x="62" y="44"/>
                  </a:lnTo>
                  <a:lnTo>
                    <a:pt x="63" y="44"/>
                  </a:lnTo>
                  <a:lnTo>
                    <a:pt x="63" y="45"/>
                  </a:lnTo>
                  <a:lnTo>
                    <a:pt x="63" y="46"/>
                  </a:lnTo>
                  <a:lnTo>
                    <a:pt x="64" y="46"/>
                  </a:lnTo>
                  <a:lnTo>
                    <a:pt x="64" y="47"/>
                  </a:lnTo>
                  <a:lnTo>
                    <a:pt x="63" y="47"/>
                  </a:lnTo>
                  <a:lnTo>
                    <a:pt x="63" y="48"/>
                  </a:lnTo>
                  <a:lnTo>
                    <a:pt x="64" y="48"/>
                  </a:lnTo>
                  <a:lnTo>
                    <a:pt x="65" y="48"/>
                  </a:lnTo>
                  <a:lnTo>
                    <a:pt x="65" y="49"/>
                  </a:lnTo>
                  <a:lnTo>
                    <a:pt x="66" y="49"/>
                  </a:lnTo>
                  <a:lnTo>
                    <a:pt x="67" y="49"/>
                  </a:lnTo>
                  <a:lnTo>
                    <a:pt x="67" y="50"/>
                  </a:lnTo>
                  <a:lnTo>
                    <a:pt x="68" y="50"/>
                  </a:lnTo>
                  <a:lnTo>
                    <a:pt x="68" y="51"/>
                  </a:lnTo>
                  <a:lnTo>
                    <a:pt x="69" y="51"/>
                  </a:lnTo>
                  <a:lnTo>
                    <a:pt x="70" y="51"/>
                  </a:lnTo>
                  <a:lnTo>
                    <a:pt x="71" y="51"/>
                  </a:lnTo>
                  <a:lnTo>
                    <a:pt x="71" y="50"/>
                  </a:lnTo>
                  <a:lnTo>
                    <a:pt x="72" y="50"/>
                  </a:lnTo>
                  <a:lnTo>
                    <a:pt x="71" y="50"/>
                  </a:lnTo>
                  <a:lnTo>
                    <a:pt x="72" y="50"/>
                  </a:lnTo>
                  <a:lnTo>
                    <a:pt x="72" y="49"/>
                  </a:lnTo>
                  <a:lnTo>
                    <a:pt x="73" y="49"/>
                  </a:lnTo>
                  <a:lnTo>
                    <a:pt x="74" y="49"/>
                  </a:lnTo>
                  <a:lnTo>
                    <a:pt x="74" y="48"/>
                  </a:lnTo>
                  <a:lnTo>
                    <a:pt x="75" y="48"/>
                  </a:lnTo>
                  <a:lnTo>
                    <a:pt x="76" y="49"/>
                  </a:lnTo>
                  <a:lnTo>
                    <a:pt x="76" y="50"/>
                  </a:lnTo>
                  <a:lnTo>
                    <a:pt x="77" y="50"/>
                  </a:lnTo>
                  <a:lnTo>
                    <a:pt x="78" y="50"/>
                  </a:lnTo>
                  <a:lnTo>
                    <a:pt x="78" y="51"/>
                  </a:lnTo>
                  <a:lnTo>
                    <a:pt x="79" y="51"/>
                  </a:lnTo>
                  <a:lnTo>
                    <a:pt x="79" y="52"/>
                  </a:lnTo>
                  <a:lnTo>
                    <a:pt x="79" y="53"/>
                  </a:lnTo>
                  <a:lnTo>
                    <a:pt x="79" y="54"/>
                  </a:lnTo>
                  <a:lnTo>
                    <a:pt x="80" y="54"/>
                  </a:lnTo>
                  <a:lnTo>
                    <a:pt x="80" y="55"/>
                  </a:lnTo>
                  <a:lnTo>
                    <a:pt x="80" y="54"/>
                  </a:lnTo>
                  <a:lnTo>
                    <a:pt x="80" y="55"/>
                  </a:lnTo>
                  <a:lnTo>
                    <a:pt x="81" y="55"/>
                  </a:lnTo>
                  <a:lnTo>
                    <a:pt x="82" y="55"/>
                  </a:lnTo>
                  <a:lnTo>
                    <a:pt x="82" y="54"/>
                  </a:lnTo>
                  <a:lnTo>
                    <a:pt x="82" y="55"/>
                  </a:lnTo>
                  <a:lnTo>
                    <a:pt x="83" y="55"/>
                  </a:lnTo>
                  <a:lnTo>
                    <a:pt x="83" y="56"/>
                  </a:lnTo>
                  <a:lnTo>
                    <a:pt x="84" y="56"/>
                  </a:lnTo>
                  <a:lnTo>
                    <a:pt x="84" y="57"/>
                  </a:lnTo>
                  <a:lnTo>
                    <a:pt x="85" y="57"/>
                  </a:lnTo>
                  <a:lnTo>
                    <a:pt x="86" y="57"/>
                  </a:lnTo>
                  <a:lnTo>
                    <a:pt x="87" y="57"/>
                  </a:lnTo>
                  <a:lnTo>
                    <a:pt x="86" y="57"/>
                  </a:lnTo>
                  <a:lnTo>
                    <a:pt x="87" y="57"/>
                  </a:lnTo>
                  <a:lnTo>
                    <a:pt x="88" y="57"/>
                  </a:lnTo>
                  <a:lnTo>
                    <a:pt x="88" y="58"/>
                  </a:lnTo>
                  <a:lnTo>
                    <a:pt x="88" y="59"/>
                  </a:lnTo>
                  <a:lnTo>
                    <a:pt x="88" y="60"/>
                  </a:lnTo>
                  <a:lnTo>
                    <a:pt x="88" y="61"/>
                  </a:lnTo>
                  <a:lnTo>
                    <a:pt x="88" y="62"/>
                  </a:lnTo>
                  <a:lnTo>
                    <a:pt x="88" y="63"/>
                  </a:lnTo>
                  <a:lnTo>
                    <a:pt x="89" y="63"/>
                  </a:lnTo>
                  <a:lnTo>
                    <a:pt x="89" y="64"/>
                  </a:lnTo>
                  <a:lnTo>
                    <a:pt x="89" y="65"/>
                  </a:lnTo>
                  <a:lnTo>
                    <a:pt x="89" y="66"/>
                  </a:lnTo>
                  <a:lnTo>
                    <a:pt x="90" y="66"/>
                  </a:lnTo>
                  <a:lnTo>
                    <a:pt x="91" y="66"/>
                  </a:lnTo>
                  <a:lnTo>
                    <a:pt x="91" y="67"/>
                  </a:lnTo>
                  <a:lnTo>
                    <a:pt x="92" y="67"/>
                  </a:lnTo>
                  <a:lnTo>
                    <a:pt x="93" y="67"/>
                  </a:lnTo>
                  <a:lnTo>
                    <a:pt x="93" y="66"/>
                  </a:lnTo>
                  <a:lnTo>
                    <a:pt x="94" y="66"/>
                  </a:lnTo>
                  <a:lnTo>
                    <a:pt x="94" y="65"/>
                  </a:lnTo>
                  <a:lnTo>
                    <a:pt x="94" y="64"/>
                  </a:lnTo>
                  <a:lnTo>
                    <a:pt x="95" y="63"/>
                  </a:lnTo>
                  <a:lnTo>
                    <a:pt x="96" y="63"/>
                  </a:lnTo>
                  <a:lnTo>
                    <a:pt x="96" y="62"/>
                  </a:lnTo>
                  <a:lnTo>
                    <a:pt x="97" y="62"/>
                  </a:lnTo>
                  <a:lnTo>
                    <a:pt x="97" y="61"/>
                  </a:lnTo>
                  <a:lnTo>
                    <a:pt x="98" y="61"/>
                  </a:lnTo>
                  <a:lnTo>
                    <a:pt x="99" y="61"/>
                  </a:lnTo>
                  <a:lnTo>
                    <a:pt x="100" y="61"/>
                  </a:lnTo>
                  <a:lnTo>
                    <a:pt x="100" y="62"/>
                  </a:lnTo>
                  <a:lnTo>
                    <a:pt x="101" y="62"/>
                  </a:lnTo>
                  <a:lnTo>
                    <a:pt x="102" y="62"/>
                  </a:lnTo>
                  <a:lnTo>
                    <a:pt x="103" y="62"/>
                  </a:lnTo>
                  <a:lnTo>
                    <a:pt x="104" y="62"/>
                  </a:lnTo>
                  <a:lnTo>
                    <a:pt x="104" y="61"/>
                  </a:lnTo>
                  <a:lnTo>
                    <a:pt x="104" y="62"/>
                  </a:lnTo>
                  <a:lnTo>
                    <a:pt x="105" y="62"/>
                  </a:lnTo>
                  <a:lnTo>
                    <a:pt x="106" y="62"/>
                  </a:lnTo>
                  <a:lnTo>
                    <a:pt x="107" y="63"/>
                  </a:lnTo>
                  <a:lnTo>
                    <a:pt x="108" y="63"/>
                  </a:lnTo>
                  <a:lnTo>
                    <a:pt x="109" y="63"/>
                  </a:lnTo>
                  <a:lnTo>
                    <a:pt x="109" y="64"/>
                  </a:lnTo>
                  <a:lnTo>
                    <a:pt x="109" y="63"/>
                  </a:lnTo>
                  <a:lnTo>
                    <a:pt x="110" y="64"/>
                  </a:lnTo>
                  <a:lnTo>
                    <a:pt x="111" y="64"/>
                  </a:lnTo>
                  <a:lnTo>
                    <a:pt x="112" y="64"/>
                  </a:lnTo>
                  <a:lnTo>
                    <a:pt x="112" y="65"/>
                  </a:lnTo>
                  <a:lnTo>
                    <a:pt x="112" y="64"/>
                  </a:lnTo>
                  <a:lnTo>
                    <a:pt x="112" y="65"/>
                  </a:lnTo>
                  <a:lnTo>
                    <a:pt x="113" y="65"/>
                  </a:lnTo>
                  <a:lnTo>
                    <a:pt x="113" y="66"/>
                  </a:lnTo>
                  <a:lnTo>
                    <a:pt x="112" y="66"/>
                  </a:lnTo>
                  <a:lnTo>
                    <a:pt x="112" y="67"/>
                  </a:lnTo>
                  <a:lnTo>
                    <a:pt x="111" y="67"/>
                  </a:lnTo>
                  <a:lnTo>
                    <a:pt x="112" y="67"/>
                  </a:lnTo>
                  <a:lnTo>
                    <a:pt x="113" y="67"/>
                  </a:lnTo>
                  <a:lnTo>
                    <a:pt x="113" y="68"/>
                  </a:lnTo>
                  <a:lnTo>
                    <a:pt x="114" y="68"/>
                  </a:lnTo>
                  <a:lnTo>
                    <a:pt x="114" y="69"/>
                  </a:lnTo>
                  <a:lnTo>
                    <a:pt x="113" y="69"/>
                  </a:lnTo>
                  <a:lnTo>
                    <a:pt x="112" y="69"/>
                  </a:lnTo>
                  <a:lnTo>
                    <a:pt x="113" y="69"/>
                  </a:lnTo>
                  <a:lnTo>
                    <a:pt x="112" y="69"/>
                  </a:lnTo>
                  <a:lnTo>
                    <a:pt x="112" y="70"/>
                  </a:lnTo>
                  <a:lnTo>
                    <a:pt x="113" y="70"/>
                  </a:lnTo>
                  <a:lnTo>
                    <a:pt x="112" y="70"/>
                  </a:lnTo>
                  <a:lnTo>
                    <a:pt x="112" y="71"/>
                  </a:lnTo>
                  <a:lnTo>
                    <a:pt x="112" y="70"/>
                  </a:lnTo>
                  <a:lnTo>
                    <a:pt x="111" y="70"/>
                  </a:lnTo>
                  <a:lnTo>
                    <a:pt x="111" y="71"/>
                  </a:lnTo>
                  <a:lnTo>
                    <a:pt x="110" y="71"/>
                  </a:lnTo>
                  <a:lnTo>
                    <a:pt x="111" y="71"/>
                  </a:lnTo>
                  <a:lnTo>
                    <a:pt x="110" y="71"/>
                  </a:lnTo>
                  <a:lnTo>
                    <a:pt x="110" y="72"/>
                  </a:lnTo>
                  <a:lnTo>
                    <a:pt x="110" y="73"/>
                  </a:lnTo>
                  <a:lnTo>
                    <a:pt x="110" y="74"/>
                  </a:lnTo>
                  <a:lnTo>
                    <a:pt x="110" y="75"/>
                  </a:lnTo>
                  <a:lnTo>
                    <a:pt x="109" y="75"/>
                  </a:lnTo>
                  <a:lnTo>
                    <a:pt x="108" y="75"/>
                  </a:lnTo>
                  <a:lnTo>
                    <a:pt x="108" y="76"/>
                  </a:lnTo>
                  <a:lnTo>
                    <a:pt x="107" y="76"/>
                  </a:lnTo>
                  <a:lnTo>
                    <a:pt x="108" y="77"/>
                  </a:lnTo>
                  <a:lnTo>
                    <a:pt x="107" y="77"/>
                  </a:lnTo>
                  <a:lnTo>
                    <a:pt x="107" y="78"/>
                  </a:lnTo>
                  <a:lnTo>
                    <a:pt x="106" y="78"/>
                  </a:lnTo>
                  <a:lnTo>
                    <a:pt x="105" y="78"/>
                  </a:lnTo>
                  <a:lnTo>
                    <a:pt x="105" y="79"/>
                  </a:lnTo>
                  <a:lnTo>
                    <a:pt x="104" y="79"/>
                  </a:lnTo>
                  <a:lnTo>
                    <a:pt x="104" y="80"/>
                  </a:lnTo>
                  <a:lnTo>
                    <a:pt x="103" y="80"/>
                  </a:lnTo>
                  <a:lnTo>
                    <a:pt x="103" y="79"/>
                  </a:lnTo>
                  <a:lnTo>
                    <a:pt x="102" y="79"/>
                  </a:lnTo>
                  <a:lnTo>
                    <a:pt x="102" y="80"/>
                  </a:lnTo>
                  <a:lnTo>
                    <a:pt x="102" y="81"/>
                  </a:lnTo>
                  <a:lnTo>
                    <a:pt x="102" y="82"/>
                  </a:lnTo>
                  <a:lnTo>
                    <a:pt x="102" y="83"/>
                  </a:lnTo>
                  <a:lnTo>
                    <a:pt x="102" y="84"/>
                  </a:lnTo>
                  <a:lnTo>
                    <a:pt x="102" y="85"/>
                  </a:lnTo>
                  <a:lnTo>
                    <a:pt x="102" y="86"/>
                  </a:lnTo>
                  <a:lnTo>
                    <a:pt x="102" y="85"/>
                  </a:lnTo>
                  <a:lnTo>
                    <a:pt x="101" y="85"/>
                  </a:lnTo>
                  <a:lnTo>
                    <a:pt x="100" y="85"/>
                  </a:lnTo>
                  <a:lnTo>
                    <a:pt x="99" y="85"/>
                  </a:lnTo>
                  <a:lnTo>
                    <a:pt x="98" y="85"/>
                  </a:lnTo>
                  <a:lnTo>
                    <a:pt x="98" y="84"/>
                  </a:lnTo>
                  <a:lnTo>
                    <a:pt x="97" y="84"/>
                  </a:lnTo>
                  <a:lnTo>
                    <a:pt x="97" y="85"/>
                  </a:lnTo>
                  <a:lnTo>
                    <a:pt x="97" y="86"/>
                  </a:lnTo>
                  <a:lnTo>
                    <a:pt x="98" y="86"/>
                  </a:lnTo>
                  <a:lnTo>
                    <a:pt x="98" y="87"/>
                  </a:lnTo>
                  <a:lnTo>
                    <a:pt x="99" y="87"/>
                  </a:lnTo>
                  <a:lnTo>
                    <a:pt x="99" y="88"/>
                  </a:lnTo>
                  <a:lnTo>
                    <a:pt x="98" y="88"/>
                  </a:lnTo>
                  <a:lnTo>
                    <a:pt x="98" y="89"/>
                  </a:lnTo>
                  <a:lnTo>
                    <a:pt x="98" y="90"/>
                  </a:lnTo>
                  <a:lnTo>
                    <a:pt x="98" y="91"/>
                  </a:lnTo>
                  <a:lnTo>
                    <a:pt x="97" y="91"/>
                  </a:lnTo>
                  <a:lnTo>
                    <a:pt x="97" y="92"/>
                  </a:lnTo>
                  <a:lnTo>
                    <a:pt x="98" y="92"/>
                  </a:lnTo>
                  <a:lnTo>
                    <a:pt x="98" y="93"/>
                  </a:lnTo>
                  <a:lnTo>
                    <a:pt x="99" y="93"/>
                  </a:lnTo>
                  <a:lnTo>
                    <a:pt x="99" y="94"/>
                  </a:lnTo>
                  <a:lnTo>
                    <a:pt x="99" y="95"/>
                  </a:lnTo>
                  <a:lnTo>
                    <a:pt x="98" y="95"/>
                  </a:lnTo>
                  <a:lnTo>
                    <a:pt x="98" y="96"/>
                  </a:lnTo>
                  <a:lnTo>
                    <a:pt x="97" y="96"/>
                  </a:lnTo>
                  <a:lnTo>
                    <a:pt x="96" y="96"/>
                  </a:lnTo>
                  <a:lnTo>
                    <a:pt x="96" y="97"/>
                  </a:lnTo>
                  <a:lnTo>
                    <a:pt x="97" y="97"/>
                  </a:lnTo>
                  <a:lnTo>
                    <a:pt x="96" y="97"/>
                  </a:lnTo>
                  <a:lnTo>
                    <a:pt x="96" y="98"/>
                  </a:lnTo>
                  <a:lnTo>
                    <a:pt x="96" y="99"/>
                  </a:lnTo>
                  <a:lnTo>
                    <a:pt x="97" y="99"/>
                  </a:lnTo>
                  <a:lnTo>
                    <a:pt x="96" y="99"/>
                  </a:lnTo>
                  <a:lnTo>
                    <a:pt x="96" y="100"/>
                  </a:lnTo>
                  <a:lnTo>
                    <a:pt x="95" y="100"/>
                  </a:lnTo>
                  <a:lnTo>
                    <a:pt x="95" y="101"/>
                  </a:lnTo>
                  <a:lnTo>
                    <a:pt x="96" y="101"/>
                  </a:lnTo>
                  <a:lnTo>
                    <a:pt x="96" y="102"/>
                  </a:lnTo>
                  <a:lnTo>
                    <a:pt x="95" y="102"/>
                  </a:lnTo>
                  <a:lnTo>
                    <a:pt x="94" y="102"/>
                  </a:lnTo>
                  <a:lnTo>
                    <a:pt x="94" y="103"/>
                  </a:lnTo>
                  <a:lnTo>
                    <a:pt x="93" y="103"/>
                  </a:lnTo>
                  <a:lnTo>
                    <a:pt x="94" y="103"/>
                  </a:lnTo>
                  <a:lnTo>
                    <a:pt x="93" y="103"/>
                  </a:lnTo>
                  <a:lnTo>
                    <a:pt x="93" y="104"/>
                  </a:lnTo>
                  <a:lnTo>
                    <a:pt x="94" y="104"/>
                  </a:lnTo>
                  <a:lnTo>
                    <a:pt x="94" y="105"/>
                  </a:lnTo>
                  <a:lnTo>
                    <a:pt x="93" y="105"/>
                  </a:lnTo>
                  <a:lnTo>
                    <a:pt x="93" y="106"/>
                  </a:lnTo>
                  <a:lnTo>
                    <a:pt x="93" y="107"/>
                  </a:lnTo>
                  <a:lnTo>
                    <a:pt x="93" y="108"/>
                  </a:lnTo>
                  <a:lnTo>
                    <a:pt x="94" y="108"/>
                  </a:lnTo>
                  <a:lnTo>
                    <a:pt x="94" y="109"/>
                  </a:lnTo>
                  <a:lnTo>
                    <a:pt x="93" y="110"/>
                  </a:lnTo>
                  <a:lnTo>
                    <a:pt x="93" y="109"/>
                  </a:lnTo>
                  <a:lnTo>
                    <a:pt x="92" y="109"/>
                  </a:lnTo>
                  <a:lnTo>
                    <a:pt x="92" y="110"/>
                  </a:lnTo>
                  <a:lnTo>
                    <a:pt x="91" y="110"/>
                  </a:lnTo>
                  <a:lnTo>
                    <a:pt x="91" y="111"/>
                  </a:lnTo>
                  <a:lnTo>
                    <a:pt x="90" y="111"/>
                  </a:lnTo>
                  <a:lnTo>
                    <a:pt x="89" y="111"/>
                  </a:lnTo>
                  <a:lnTo>
                    <a:pt x="89" y="112"/>
                  </a:lnTo>
                  <a:lnTo>
                    <a:pt x="89" y="113"/>
                  </a:lnTo>
                  <a:lnTo>
                    <a:pt x="90" y="113"/>
                  </a:lnTo>
                  <a:lnTo>
                    <a:pt x="90" y="114"/>
                  </a:lnTo>
                  <a:lnTo>
                    <a:pt x="91" y="114"/>
                  </a:lnTo>
                  <a:lnTo>
                    <a:pt x="91" y="115"/>
                  </a:lnTo>
                  <a:lnTo>
                    <a:pt x="92" y="115"/>
                  </a:lnTo>
                  <a:lnTo>
                    <a:pt x="92" y="114"/>
                  </a:lnTo>
                  <a:lnTo>
                    <a:pt x="93" y="114"/>
                  </a:lnTo>
                  <a:lnTo>
                    <a:pt x="93" y="115"/>
                  </a:lnTo>
                  <a:lnTo>
                    <a:pt x="93" y="116"/>
                  </a:lnTo>
                  <a:lnTo>
                    <a:pt x="93" y="117"/>
                  </a:lnTo>
                  <a:lnTo>
                    <a:pt x="93" y="118"/>
                  </a:lnTo>
                  <a:lnTo>
                    <a:pt x="93" y="119"/>
                  </a:lnTo>
                  <a:lnTo>
                    <a:pt x="93" y="120"/>
                  </a:lnTo>
                  <a:lnTo>
                    <a:pt x="93" y="121"/>
                  </a:lnTo>
                  <a:lnTo>
                    <a:pt x="92" y="121"/>
                  </a:lnTo>
                  <a:lnTo>
                    <a:pt x="93" y="121"/>
                  </a:lnTo>
                  <a:lnTo>
                    <a:pt x="92" y="121"/>
                  </a:lnTo>
                  <a:lnTo>
                    <a:pt x="92" y="122"/>
                  </a:lnTo>
                  <a:lnTo>
                    <a:pt x="92" y="123"/>
                  </a:lnTo>
                  <a:lnTo>
                    <a:pt x="92" y="124"/>
                  </a:lnTo>
                  <a:lnTo>
                    <a:pt x="93" y="124"/>
                  </a:lnTo>
                  <a:lnTo>
                    <a:pt x="92" y="125"/>
                  </a:lnTo>
                  <a:lnTo>
                    <a:pt x="93" y="125"/>
                  </a:lnTo>
                  <a:lnTo>
                    <a:pt x="92" y="125"/>
                  </a:lnTo>
                  <a:lnTo>
                    <a:pt x="93" y="125"/>
                  </a:lnTo>
                  <a:lnTo>
                    <a:pt x="93" y="126"/>
                  </a:lnTo>
                  <a:lnTo>
                    <a:pt x="93" y="127"/>
                  </a:lnTo>
                  <a:lnTo>
                    <a:pt x="93" y="128"/>
                  </a:lnTo>
                  <a:lnTo>
                    <a:pt x="93" y="129"/>
                  </a:lnTo>
                  <a:lnTo>
                    <a:pt x="94" y="130"/>
                  </a:lnTo>
                  <a:lnTo>
                    <a:pt x="93" y="130"/>
                  </a:lnTo>
                  <a:lnTo>
                    <a:pt x="93" y="131"/>
                  </a:lnTo>
                  <a:lnTo>
                    <a:pt x="93" y="132"/>
                  </a:lnTo>
                  <a:lnTo>
                    <a:pt x="94" y="132"/>
                  </a:lnTo>
                  <a:lnTo>
                    <a:pt x="94" y="133"/>
                  </a:lnTo>
                  <a:lnTo>
                    <a:pt x="93" y="133"/>
                  </a:lnTo>
                  <a:lnTo>
                    <a:pt x="92" y="133"/>
                  </a:lnTo>
                  <a:lnTo>
                    <a:pt x="92" y="134"/>
                  </a:lnTo>
                  <a:lnTo>
                    <a:pt x="91" y="134"/>
                  </a:lnTo>
                  <a:lnTo>
                    <a:pt x="91" y="135"/>
                  </a:lnTo>
                  <a:lnTo>
                    <a:pt x="91" y="136"/>
                  </a:lnTo>
                  <a:lnTo>
                    <a:pt x="91" y="137"/>
                  </a:lnTo>
                  <a:lnTo>
                    <a:pt x="90" y="137"/>
                  </a:lnTo>
                  <a:lnTo>
                    <a:pt x="89" y="137"/>
                  </a:lnTo>
                  <a:lnTo>
                    <a:pt x="88" y="137"/>
                  </a:lnTo>
                  <a:lnTo>
                    <a:pt x="87" y="137"/>
                  </a:lnTo>
                  <a:lnTo>
                    <a:pt x="87" y="136"/>
                  </a:lnTo>
                  <a:lnTo>
                    <a:pt x="87" y="135"/>
                  </a:lnTo>
                  <a:lnTo>
                    <a:pt x="87" y="134"/>
                  </a:lnTo>
                  <a:lnTo>
                    <a:pt x="87" y="133"/>
                  </a:lnTo>
                  <a:lnTo>
                    <a:pt x="87" y="132"/>
                  </a:lnTo>
                  <a:lnTo>
                    <a:pt x="86" y="132"/>
                  </a:lnTo>
                  <a:lnTo>
                    <a:pt x="86" y="131"/>
                  </a:lnTo>
                  <a:lnTo>
                    <a:pt x="86" y="130"/>
                  </a:lnTo>
                  <a:lnTo>
                    <a:pt x="87" y="130"/>
                  </a:lnTo>
                  <a:lnTo>
                    <a:pt x="87" y="129"/>
                  </a:lnTo>
                  <a:lnTo>
                    <a:pt x="87" y="128"/>
                  </a:lnTo>
                  <a:lnTo>
                    <a:pt x="87" y="127"/>
                  </a:lnTo>
                  <a:lnTo>
                    <a:pt x="88" y="127"/>
                  </a:lnTo>
                  <a:lnTo>
                    <a:pt x="88" y="126"/>
                  </a:lnTo>
                  <a:lnTo>
                    <a:pt x="87" y="126"/>
                  </a:lnTo>
                  <a:lnTo>
                    <a:pt x="87" y="125"/>
                  </a:lnTo>
                  <a:lnTo>
                    <a:pt x="86" y="125"/>
                  </a:lnTo>
                  <a:lnTo>
                    <a:pt x="86" y="124"/>
                  </a:lnTo>
                  <a:lnTo>
                    <a:pt x="86" y="125"/>
                  </a:lnTo>
                  <a:lnTo>
                    <a:pt x="85" y="125"/>
                  </a:lnTo>
                  <a:lnTo>
                    <a:pt x="84" y="125"/>
                  </a:lnTo>
                  <a:lnTo>
                    <a:pt x="83" y="125"/>
                  </a:lnTo>
                  <a:lnTo>
                    <a:pt x="83" y="126"/>
                  </a:lnTo>
                  <a:lnTo>
                    <a:pt x="82" y="126"/>
                  </a:lnTo>
                  <a:lnTo>
                    <a:pt x="82" y="125"/>
                  </a:lnTo>
                  <a:lnTo>
                    <a:pt x="81" y="125"/>
                  </a:lnTo>
                  <a:lnTo>
                    <a:pt x="80" y="125"/>
                  </a:lnTo>
                  <a:lnTo>
                    <a:pt x="80" y="124"/>
                  </a:lnTo>
                  <a:lnTo>
                    <a:pt x="79" y="124"/>
                  </a:lnTo>
                  <a:lnTo>
                    <a:pt x="79" y="123"/>
                  </a:lnTo>
                  <a:lnTo>
                    <a:pt x="79" y="122"/>
                  </a:lnTo>
                  <a:lnTo>
                    <a:pt x="78" y="122"/>
                  </a:lnTo>
                  <a:lnTo>
                    <a:pt x="77" y="122"/>
                  </a:lnTo>
                  <a:lnTo>
                    <a:pt x="77" y="121"/>
                  </a:lnTo>
                  <a:lnTo>
                    <a:pt x="76" y="121"/>
                  </a:lnTo>
                  <a:lnTo>
                    <a:pt x="76" y="122"/>
                  </a:lnTo>
                  <a:lnTo>
                    <a:pt x="76" y="123"/>
                  </a:lnTo>
                  <a:lnTo>
                    <a:pt x="77" y="123"/>
                  </a:lnTo>
                  <a:lnTo>
                    <a:pt x="77" y="124"/>
                  </a:lnTo>
                  <a:lnTo>
                    <a:pt x="77" y="125"/>
                  </a:lnTo>
                  <a:lnTo>
                    <a:pt x="76" y="125"/>
                  </a:lnTo>
                  <a:lnTo>
                    <a:pt x="75" y="125"/>
                  </a:lnTo>
                  <a:lnTo>
                    <a:pt x="74" y="125"/>
                  </a:lnTo>
                  <a:lnTo>
                    <a:pt x="74" y="126"/>
                  </a:lnTo>
                  <a:lnTo>
                    <a:pt x="74" y="127"/>
                  </a:lnTo>
                  <a:lnTo>
                    <a:pt x="73" y="127"/>
                  </a:lnTo>
                  <a:lnTo>
                    <a:pt x="72" y="127"/>
                  </a:lnTo>
                  <a:lnTo>
                    <a:pt x="72" y="126"/>
                  </a:lnTo>
                  <a:lnTo>
                    <a:pt x="71" y="126"/>
                  </a:lnTo>
                  <a:lnTo>
                    <a:pt x="71" y="125"/>
                  </a:lnTo>
                  <a:lnTo>
                    <a:pt x="70" y="125"/>
                  </a:lnTo>
                  <a:lnTo>
                    <a:pt x="69" y="125"/>
                  </a:lnTo>
                  <a:lnTo>
                    <a:pt x="68" y="125"/>
                  </a:lnTo>
                  <a:lnTo>
                    <a:pt x="67" y="125"/>
                  </a:lnTo>
                  <a:lnTo>
                    <a:pt x="66" y="125"/>
                  </a:lnTo>
                  <a:lnTo>
                    <a:pt x="66" y="124"/>
                  </a:lnTo>
                  <a:lnTo>
                    <a:pt x="67" y="123"/>
                  </a:lnTo>
                  <a:lnTo>
                    <a:pt x="68" y="123"/>
                  </a:lnTo>
                  <a:lnTo>
                    <a:pt x="68" y="122"/>
                  </a:lnTo>
                  <a:lnTo>
                    <a:pt x="68" y="121"/>
                  </a:lnTo>
                  <a:lnTo>
                    <a:pt x="69" y="121"/>
                  </a:lnTo>
                  <a:lnTo>
                    <a:pt x="69" y="120"/>
                  </a:lnTo>
                  <a:lnTo>
                    <a:pt x="68" y="120"/>
                  </a:lnTo>
                  <a:lnTo>
                    <a:pt x="68" y="119"/>
                  </a:lnTo>
                  <a:lnTo>
                    <a:pt x="67" y="119"/>
                  </a:lnTo>
                  <a:lnTo>
                    <a:pt x="66" y="119"/>
                  </a:lnTo>
                  <a:lnTo>
                    <a:pt x="66" y="118"/>
                  </a:lnTo>
                  <a:lnTo>
                    <a:pt x="65" y="118"/>
                  </a:lnTo>
                  <a:lnTo>
                    <a:pt x="66" y="118"/>
                  </a:lnTo>
                  <a:lnTo>
                    <a:pt x="66" y="117"/>
                  </a:lnTo>
                  <a:lnTo>
                    <a:pt x="65" y="117"/>
                  </a:lnTo>
                  <a:lnTo>
                    <a:pt x="65" y="116"/>
                  </a:lnTo>
                  <a:lnTo>
                    <a:pt x="64" y="116"/>
                  </a:lnTo>
                  <a:lnTo>
                    <a:pt x="64" y="115"/>
                  </a:lnTo>
                  <a:lnTo>
                    <a:pt x="64" y="116"/>
                  </a:lnTo>
                  <a:lnTo>
                    <a:pt x="64" y="115"/>
                  </a:lnTo>
                  <a:lnTo>
                    <a:pt x="64" y="116"/>
                  </a:lnTo>
                  <a:lnTo>
                    <a:pt x="64" y="115"/>
                  </a:lnTo>
                  <a:lnTo>
                    <a:pt x="64" y="114"/>
                  </a:lnTo>
                  <a:lnTo>
                    <a:pt x="63" y="114"/>
                  </a:lnTo>
                  <a:lnTo>
                    <a:pt x="63" y="113"/>
                  </a:lnTo>
                  <a:lnTo>
                    <a:pt x="63" y="112"/>
                  </a:lnTo>
                  <a:lnTo>
                    <a:pt x="64" y="112"/>
                  </a:lnTo>
                  <a:lnTo>
                    <a:pt x="63" y="112"/>
                  </a:lnTo>
                  <a:lnTo>
                    <a:pt x="62" y="111"/>
                  </a:lnTo>
                  <a:lnTo>
                    <a:pt x="62" y="110"/>
                  </a:lnTo>
                  <a:lnTo>
                    <a:pt x="61" y="110"/>
                  </a:lnTo>
                  <a:lnTo>
                    <a:pt x="61" y="111"/>
                  </a:lnTo>
                  <a:lnTo>
                    <a:pt x="60" y="111"/>
                  </a:lnTo>
                  <a:lnTo>
                    <a:pt x="60" y="112"/>
                  </a:lnTo>
                  <a:lnTo>
                    <a:pt x="60" y="113"/>
                  </a:lnTo>
                  <a:lnTo>
                    <a:pt x="60" y="114"/>
                  </a:lnTo>
                  <a:lnTo>
                    <a:pt x="60" y="115"/>
                  </a:lnTo>
                  <a:lnTo>
                    <a:pt x="60" y="116"/>
                  </a:lnTo>
                  <a:lnTo>
                    <a:pt x="60" y="117"/>
                  </a:lnTo>
                  <a:lnTo>
                    <a:pt x="60" y="118"/>
                  </a:lnTo>
                  <a:lnTo>
                    <a:pt x="59" y="119"/>
                  </a:lnTo>
                  <a:lnTo>
                    <a:pt x="59" y="118"/>
                  </a:lnTo>
                  <a:lnTo>
                    <a:pt x="59" y="117"/>
                  </a:lnTo>
                  <a:lnTo>
                    <a:pt x="58" y="117"/>
                  </a:lnTo>
                  <a:lnTo>
                    <a:pt x="57" y="117"/>
                  </a:lnTo>
                  <a:lnTo>
                    <a:pt x="57" y="116"/>
                  </a:lnTo>
                  <a:lnTo>
                    <a:pt x="57" y="115"/>
                  </a:lnTo>
                  <a:lnTo>
                    <a:pt x="56" y="115"/>
                  </a:lnTo>
                  <a:lnTo>
                    <a:pt x="55" y="115"/>
                  </a:lnTo>
                  <a:lnTo>
                    <a:pt x="55" y="116"/>
                  </a:lnTo>
                  <a:lnTo>
                    <a:pt x="54" y="116"/>
                  </a:lnTo>
                  <a:lnTo>
                    <a:pt x="53" y="116"/>
                  </a:lnTo>
                  <a:lnTo>
                    <a:pt x="52" y="116"/>
                  </a:lnTo>
                  <a:lnTo>
                    <a:pt x="52" y="117"/>
                  </a:lnTo>
                  <a:lnTo>
                    <a:pt x="51" y="117"/>
                  </a:lnTo>
                  <a:lnTo>
                    <a:pt x="50" y="117"/>
                  </a:lnTo>
                  <a:lnTo>
                    <a:pt x="49" y="117"/>
                  </a:lnTo>
                  <a:lnTo>
                    <a:pt x="48" y="117"/>
                  </a:lnTo>
                  <a:lnTo>
                    <a:pt x="48" y="116"/>
                  </a:lnTo>
                  <a:lnTo>
                    <a:pt x="48" y="115"/>
                  </a:lnTo>
                  <a:lnTo>
                    <a:pt x="47" y="115"/>
                  </a:lnTo>
                  <a:lnTo>
                    <a:pt x="47" y="114"/>
                  </a:lnTo>
                  <a:lnTo>
                    <a:pt x="46" y="114"/>
                  </a:lnTo>
                  <a:lnTo>
                    <a:pt x="46" y="113"/>
                  </a:lnTo>
                  <a:lnTo>
                    <a:pt x="47" y="113"/>
                  </a:lnTo>
                  <a:lnTo>
                    <a:pt x="47" y="112"/>
                  </a:lnTo>
                  <a:lnTo>
                    <a:pt x="47" y="111"/>
                  </a:lnTo>
                  <a:lnTo>
                    <a:pt x="47" y="110"/>
                  </a:lnTo>
                  <a:lnTo>
                    <a:pt x="47" y="109"/>
                  </a:lnTo>
                  <a:lnTo>
                    <a:pt x="46" y="109"/>
                  </a:lnTo>
                  <a:lnTo>
                    <a:pt x="46" y="108"/>
                  </a:lnTo>
                  <a:lnTo>
                    <a:pt x="45" y="108"/>
                  </a:lnTo>
                  <a:lnTo>
                    <a:pt x="46" y="108"/>
                  </a:lnTo>
                  <a:lnTo>
                    <a:pt x="46" y="107"/>
                  </a:lnTo>
                  <a:lnTo>
                    <a:pt x="47" y="106"/>
                  </a:lnTo>
                  <a:lnTo>
                    <a:pt x="48" y="106"/>
                  </a:lnTo>
                  <a:lnTo>
                    <a:pt x="49" y="106"/>
                  </a:lnTo>
                  <a:lnTo>
                    <a:pt x="49" y="105"/>
                  </a:lnTo>
                  <a:lnTo>
                    <a:pt x="50" y="105"/>
                  </a:lnTo>
                  <a:lnTo>
                    <a:pt x="50" y="104"/>
                  </a:lnTo>
                  <a:lnTo>
                    <a:pt x="51" y="104"/>
                  </a:lnTo>
                  <a:lnTo>
                    <a:pt x="52" y="104"/>
                  </a:lnTo>
                  <a:lnTo>
                    <a:pt x="52" y="103"/>
                  </a:lnTo>
                  <a:lnTo>
                    <a:pt x="53" y="103"/>
                  </a:lnTo>
                  <a:lnTo>
                    <a:pt x="54" y="103"/>
                  </a:lnTo>
                  <a:lnTo>
                    <a:pt x="54" y="102"/>
                  </a:lnTo>
                  <a:lnTo>
                    <a:pt x="54" y="101"/>
                  </a:lnTo>
                  <a:lnTo>
                    <a:pt x="55" y="101"/>
                  </a:lnTo>
                  <a:lnTo>
                    <a:pt x="55" y="100"/>
                  </a:lnTo>
                  <a:lnTo>
                    <a:pt x="56" y="100"/>
                  </a:lnTo>
                  <a:lnTo>
                    <a:pt x="56" y="99"/>
                  </a:lnTo>
                  <a:lnTo>
                    <a:pt x="56" y="98"/>
                  </a:lnTo>
                  <a:lnTo>
                    <a:pt x="57" y="98"/>
                  </a:lnTo>
                  <a:lnTo>
                    <a:pt x="58" y="98"/>
                  </a:lnTo>
                  <a:lnTo>
                    <a:pt x="58" y="97"/>
                  </a:lnTo>
                  <a:lnTo>
                    <a:pt x="59" y="97"/>
                  </a:lnTo>
                  <a:lnTo>
                    <a:pt x="59" y="96"/>
                  </a:lnTo>
                  <a:lnTo>
                    <a:pt x="59" y="95"/>
                  </a:lnTo>
                  <a:lnTo>
                    <a:pt x="60" y="95"/>
                  </a:lnTo>
                  <a:lnTo>
                    <a:pt x="60" y="94"/>
                  </a:lnTo>
                  <a:lnTo>
                    <a:pt x="60" y="93"/>
                  </a:lnTo>
                  <a:lnTo>
                    <a:pt x="60" y="92"/>
                  </a:lnTo>
                  <a:lnTo>
                    <a:pt x="60" y="91"/>
                  </a:lnTo>
                  <a:lnTo>
                    <a:pt x="60" y="90"/>
                  </a:lnTo>
                  <a:lnTo>
                    <a:pt x="60" y="89"/>
                  </a:lnTo>
                  <a:lnTo>
                    <a:pt x="60" y="88"/>
                  </a:lnTo>
                  <a:lnTo>
                    <a:pt x="60" y="87"/>
                  </a:lnTo>
                  <a:lnTo>
                    <a:pt x="59" y="87"/>
                  </a:lnTo>
                  <a:lnTo>
                    <a:pt x="59" y="86"/>
                  </a:lnTo>
                  <a:lnTo>
                    <a:pt x="58" y="86"/>
                  </a:lnTo>
                  <a:lnTo>
                    <a:pt x="58" y="85"/>
                  </a:lnTo>
                  <a:lnTo>
                    <a:pt x="58" y="84"/>
                  </a:lnTo>
                  <a:lnTo>
                    <a:pt x="58" y="83"/>
                  </a:lnTo>
                  <a:lnTo>
                    <a:pt x="57" y="83"/>
                  </a:lnTo>
                  <a:lnTo>
                    <a:pt x="58" y="83"/>
                  </a:lnTo>
                  <a:lnTo>
                    <a:pt x="57" y="83"/>
                  </a:lnTo>
                  <a:lnTo>
                    <a:pt x="56" y="83"/>
                  </a:lnTo>
                  <a:lnTo>
                    <a:pt x="56" y="82"/>
                  </a:lnTo>
                  <a:lnTo>
                    <a:pt x="55" y="81"/>
                  </a:lnTo>
                  <a:lnTo>
                    <a:pt x="54" y="81"/>
                  </a:lnTo>
                  <a:lnTo>
                    <a:pt x="55" y="81"/>
                  </a:lnTo>
                  <a:lnTo>
                    <a:pt x="54" y="81"/>
                  </a:lnTo>
                  <a:lnTo>
                    <a:pt x="54" y="80"/>
                  </a:lnTo>
                  <a:lnTo>
                    <a:pt x="53" y="80"/>
                  </a:lnTo>
                  <a:lnTo>
                    <a:pt x="52" y="80"/>
                  </a:lnTo>
                  <a:lnTo>
                    <a:pt x="52" y="81"/>
                  </a:lnTo>
                  <a:lnTo>
                    <a:pt x="52" y="80"/>
                  </a:lnTo>
                  <a:lnTo>
                    <a:pt x="51" y="80"/>
                  </a:lnTo>
                  <a:lnTo>
                    <a:pt x="50" y="79"/>
                  </a:lnTo>
                  <a:lnTo>
                    <a:pt x="49" y="79"/>
                  </a:lnTo>
                  <a:lnTo>
                    <a:pt x="49" y="78"/>
                  </a:lnTo>
                  <a:lnTo>
                    <a:pt x="48" y="78"/>
                  </a:lnTo>
                  <a:lnTo>
                    <a:pt x="48" y="77"/>
                  </a:lnTo>
                  <a:lnTo>
                    <a:pt x="47" y="77"/>
                  </a:lnTo>
                  <a:lnTo>
                    <a:pt x="46" y="77"/>
                  </a:lnTo>
                  <a:lnTo>
                    <a:pt x="46" y="76"/>
                  </a:lnTo>
                  <a:lnTo>
                    <a:pt x="45" y="76"/>
                  </a:lnTo>
                  <a:lnTo>
                    <a:pt x="44" y="76"/>
                  </a:lnTo>
                  <a:lnTo>
                    <a:pt x="43" y="76"/>
                  </a:lnTo>
                  <a:lnTo>
                    <a:pt x="43" y="75"/>
                  </a:lnTo>
                  <a:lnTo>
                    <a:pt x="42" y="75"/>
                  </a:lnTo>
                  <a:lnTo>
                    <a:pt x="41" y="75"/>
                  </a:lnTo>
                  <a:lnTo>
                    <a:pt x="41" y="74"/>
                  </a:lnTo>
                  <a:lnTo>
                    <a:pt x="41" y="75"/>
                  </a:lnTo>
                  <a:lnTo>
                    <a:pt x="41" y="74"/>
                  </a:lnTo>
                  <a:lnTo>
                    <a:pt x="40" y="74"/>
                  </a:lnTo>
                  <a:lnTo>
                    <a:pt x="39" y="74"/>
                  </a:lnTo>
                  <a:lnTo>
                    <a:pt x="39" y="73"/>
                  </a:lnTo>
                  <a:lnTo>
                    <a:pt x="39" y="74"/>
                  </a:lnTo>
                  <a:lnTo>
                    <a:pt x="39" y="73"/>
                  </a:lnTo>
                  <a:lnTo>
                    <a:pt x="38" y="73"/>
                  </a:lnTo>
                  <a:lnTo>
                    <a:pt x="38" y="72"/>
                  </a:lnTo>
                  <a:lnTo>
                    <a:pt x="37" y="72"/>
                  </a:lnTo>
                  <a:lnTo>
                    <a:pt x="37" y="71"/>
                  </a:lnTo>
                  <a:lnTo>
                    <a:pt x="36" y="71"/>
                  </a:lnTo>
                  <a:lnTo>
                    <a:pt x="35" y="71"/>
                  </a:lnTo>
                  <a:lnTo>
                    <a:pt x="34" y="71"/>
                  </a:lnTo>
                  <a:lnTo>
                    <a:pt x="34" y="70"/>
                  </a:lnTo>
                  <a:lnTo>
                    <a:pt x="33" y="70"/>
                  </a:lnTo>
                  <a:lnTo>
                    <a:pt x="32" y="70"/>
                  </a:lnTo>
                  <a:lnTo>
                    <a:pt x="31" y="70"/>
                  </a:lnTo>
                  <a:lnTo>
                    <a:pt x="31" y="71"/>
                  </a:lnTo>
                  <a:lnTo>
                    <a:pt x="30" y="71"/>
                  </a:lnTo>
                  <a:lnTo>
                    <a:pt x="29" y="71"/>
                  </a:lnTo>
                  <a:lnTo>
                    <a:pt x="29" y="72"/>
                  </a:lnTo>
                  <a:lnTo>
                    <a:pt x="28" y="72"/>
                  </a:lnTo>
                  <a:lnTo>
                    <a:pt x="27" y="72"/>
                  </a:lnTo>
                  <a:lnTo>
                    <a:pt x="27" y="71"/>
                  </a:lnTo>
                  <a:lnTo>
                    <a:pt x="27" y="72"/>
                  </a:lnTo>
                  <a:lnTo>
                    <a:pt x="26" y="72"/>
                  </a:lnTo>
                  <a:lnTo>
                    <a:pt x="26" y="71"/>
                  </a:lnTo>
                  <a:lnTo>
                    <a:pt x="25" y="71"/>
                  </a:lnTo>
                  <a:lnTo>
                    <a:pt x="25" y="72"/>
                  </a:lnTo>
                  <a:lnTo>
                    <a:pt x="25" y="71"/>
                  </a:lnTo>
                  <a:lnTo>
                    <a:pt x="24" y="71"/>
                  </a:lnTo>
                  <a:lnTo>
                    <a:pt x="25" y="71"/>
                  </a:lnTo>
                  <a:lnTo>
                    <a:pt x="24" y="71"/>
                  </a:lnTo>
                  <a:lnTo>
                    <a:pt x="23" y="71"/>
                  </a:lnTo>
                  <a:lnTo>
                    <a:pt x="22" y="71"/>
                  </a:lnTo>
                  <a:lnTo>
                    <a:pt x="22" y="70"/>
                  </a:lnTo>
                  <a:lnTo>
                    <a:pt x="21" y="70"/>
                  </a:lnTo>
                  <a:lnTo>
                    <a:pt x="21" y="69"/>
                  </a:lnTo>
                  <a:lnTo>
                    <a:pt x="21" y="68"/>
                  </a:lnTo>
                  <a:lnTo>
                    <a:pt x="20" y="68"/>
                  </a:lnTo>
                  <a:lnTo>
                    <a:pt x="20" y="67"/>
                  </a:lnTo>
                  <a:lnTo>
                    <a:pt x="19" y="67"/>
                  </a:lnTo>
                  <a:lnTo>
                    <a:pt x="20" y="67"/>
                  </a:lnTo>
                  <a:lnTo>
                    <a:pt x="19" y="67"/>
                  </a:lnTo>
                  <a:lnTo>
                    <a:pt x="20" y="67"/>
                  </a:lnTo>
                  <a:lnTo>
                    <a:pt x="19" y="67"/>
                  </a:lnTo>
                  <a:lnTo>
                    <a:pt x="19" y="66"/>
                  </a:lnTo>
                  <a:lnTo>
                    <a:pt x="19" y="65"/>
                  </a:lnTo>
                  <a:lnTo>
                    <a:pt x="18" y="65"/>
                  </a:lnTo>
                  <a:lnTo>
                    <a:pt x="18" y="64"/>
                  </a:lnTo>
                  <a:lnTo>
                    <a:pt x="17" y="64"/>
                  </a:lnTo>
                  <a:lnTo>
                    <a:pt x="17" y="63"/>
                  </a:lnTo>
                  <a:lnTo>
                    <a:pt x="18" y="63"/>
                  </a:lnTo>
                  <a:lnTo>
                    <a:pt x="17" y="63"/>
                  </a:lnTo>
                  <a:lnTo>
                    <a:pt x="17" y="62"/>
                  </a:lnTo>
                  <a:lnTo>
                    <a:pt x="16" y="62"/>
                  </a:lnTo>
                  <a:lnTo>
                    <a:pt x="16" y="61"/>
                  </a:lnTo>
                  <a:lnTo>
                    <a:pt x="17" y="61"/>
                  </a:lnTo>
                  <a:lnTo>
                    <a:pt x="16" y="61"/>
                  </a:lnTo>
                  <a:lnTo>
                    <a:pt x="16" y="60"/>
                  </a:lnTo>
                  <a:lnTo>
                    <a:pt x="16" y="59"/>
                  </a:lnTo>
                  <a:lnTo>
                    <a:pt x="15" y="59"/>
                  </a:lnTo>
                  <a:lnTo>
                    <a:pt x="15" y="60"/>
                  </a:lnTo>
                  <a:lnTo>
                    <a:pt x="15" y="59"/>
                  </a:lnTo>
                  <a:lnTo>
                    <a:pt x="15" y="58"/>
                  </a:lnTo>
                  <a:lnTo>
                    <a:pt x="15" y="57"/>
                  </a:lnTo>
                  <a:lnTo>
                    <a:pt x="15" y="58"/>
                  </a:lnTo>
                  <a:lnTo>
                    <a:pt x="14" y="58"/>
                  </a:lnTo>
                  <a:lnTo>
                    <a:pt x="14" y="57"/>
                  </a:lnTo>
                  <a:lnTo>
                    <a:pt x="14" y="56"/>
                  </a:lnTo>
                  <a:lnTo>
                    <a:pt x="15" y="56"/>
                  </a:lnTo>
                  <a:lnTo>
                    <a:pt x="15" y="55"/>
                  </a:lnTo>
                  <a:lnTo>
                    <a:pt x="14" y="55"/>
                  </a:lnTo>
                  <a:lnTo>
                    <a:pt x="14" y="54"/>
                  </a:lnTo>
                  <a:lnTo>
                    <a:pt x="13" y="54"/>
                  </a:lnTo>
                  <a:lnTo>
                    <a:pt x="13" y="53"/>
                  </a:lnTo>
                  <a:lnTo>
                    <a:pt x="12" y="53"/>
                  </a:lnTo>
                  <a:lnTo>
                    <a:pt x="12" y="52"/>
                  </a:lnTo>
                  <a:lnTo>
                    <a:pt x="12" y="51"/>
                  </a:lnTo>
                  <a:lnTo>
                    <a:pt x="11" y="51"/>
                  </a:lnTo>
                  <a:lnTo>
                    <a:pt x="11" y="50"/>
                  </a:lnTo>
                  <a:lnTo>
                    <a:pt x="10" y="50"/>
                  </a:lnTo>
                  <a:lnTo>
                    <a:pt x="10" y="49"/>
                  </a:lnTo>
                  <a:lnTo>
                    <a:pt x="10" y="48"/>
                  </a:lnTo>
                  <a:lnTo>
                    <a:pt x="9" y="48"/>
                  </a:lnTo>
                  <a:lnTo>
                    <a:pt x="9" y="47"/>
                  </a:lnTo>
                  <a:lnTo>
                    <a:pt x="8" y="47"/>
                  </a:lnTo>
                  <a:lnTo>
                    <a:pt x="8" y="46"/>
                  </a:lnTo>
                  <a:lnTo>
                    <a:pt x="7" y="46"/>
                  </a:lnTo>
                  <a:lnTo>
                    <a:pt x="6" y="46"/>
                  </a:lnTo>
                  <a:lnTo>
                    <a:pt x="6" y="45"/>
                  </a:lnTo>
                  <a:lnTo>
                    <a:pt x="5" y="45"/>
                  </a:lnTo>
                  <a:lnTo>
                    <a:pt x="5" y="44"/>
                  </a:lnTo>
                  <a:lnTo>
                    <a:pt x="5" y="43"/>
                  </a:lnTo>
                  <a:lnTo>
                    <a:pt x="5" y="42"/>
                  </a:lnTo>
                  <a:lnTo>
                    <a:pt x="4" y="42"/>
                  </a:lnTo>
                  <a:lnTo>
                    <a:pt x="4" y="43"/>
                  </a:lnTo>
                  <a:lnTo>
                    <a:pt x="4" y="42"/>
                  </a:lnTo>
                  <a:lnTo>
                    <a:pt x="4" y="41"/>
                  </a:lnTo>
                  <a:lnTo>
                    <a:pt x="3" y="41"/>
                  </a:lnTo>
                  <a:lnTo>
                    <a:pt x="3" y="40"/>
                  </a:lnTo>
                  <a:lnTo>
                    <a:pt x="3" y="39"/>
                  </a:lnTo>
                  <a:lnTo>
                    <a:pt x="2" y="39"/>
                  </a:lnTo>
                  <a:lnTo>
                    <a:pt x="2" y="38"/>
                  </a:lnTo>
                  <a:lnTo>
                    <a:pt x="2" y="37"/>
                  </a:lnTo>
                  <a:lnTo>
                    <a:pt x="1" y="37"/>
                  </a:lnTo>
                  <a:lnTo>
                    <a:pt x="1" y="36"/>
                  </a:lnTo>
                  <a:lnTo>
                    <a:pt x="0" y="36"/>
                  </a:lnTo>
                  <a:lnTo>
                    <a:pt x="0" y="35"/>
                  </a:lnTo>
                  <a:lnTo>
                    <a:pt x="0" y="34"/>
                  </a:lnTo>
                  <a:lnTo>
                    <a:pt x="0" y="33"/>
                  </a:lnTo>
                  <a:lnTo>
                    <a:pt x="1" y="33"/>
                  </a:lnTo>
                  <a:lnTo>
                    <a:pt x="1" y="32"/>
                  </a:lnTo>
                  <a:lnTo>
                    <a:pt x="2" y="32"/>
                  </a:lnTo>
                  <a:lnTo>
                    <a:pt x="2" y="33"/>
                  </a:lnTo>
                  <a:lnTo>
                    <a:pt x="3" y="33"/>
                  </a:lnTo>
                  <a:lnTo>
                    <a:pt x="4" y="33"/>
                  </a:lnTo>
                  <a:lnTo>
                    <a:pt x="4" y="32"/>
                  </a:lnTo>
                  <a:lnTo>
                    <a:pt x="5" y="32"/>
                  </a:lnTo>
                  <a:lnTo>
                    <a:pt x="6" y="32"/>
                  </a:lnTo>
                  <a:lnTo>
                    <a:pt x="6" y="33"/>
                  </a:lnTo>
                  <a:lnTo>
                    <a:pt x="7" y="33"/>
                  </a:lnTo>
                  <a:lnTo>
                    <a:pt x="7" y="34"/>
                  </a:lnTo>
                  <a:lnTo>
                    <a:pt x="8" y="34"/>
                  </a:lnTo>
                  <a:lnTo>
                    <a:pt x="9" y="34"/>
                  </a:lnTo>
                  <a:lnTo>
                    <a:pt x="9" y="35"/>
                  </a:lnTo>
                  <a:lnTo>
                    <a:pt x="9" y="36"/>
                  </a:lnTo>
                  <a:lnTo>
                    <a:pt x="10" y="36"/>
                  </a:lnTo>
                  <a:lnTo>
                    <a:pt x="10" y="37"/>
                  </a:lnTo>
                  <a:lnTo>
                    <a:pt x="11" y="37"/>
                  </a:lnTo>
                  <a:lnTo>
                    <a:pt x="11" y="38"/>
                  </a:lnTo>
                  <a:lnTo>
                    <a:pt x="12" y="38"/>
                  </a:lnTo>
                  <a:lnTo>
                    <a:pt x="12" y="37"/>
                  </a:lnTo>
                  <a:lnTo>
                    <a:pt x="12" y="36"/>
                  </a:lnTo>
                  <a:lnTo>
                    <a:pt x="12" y="35"/>
                  </a:lnTo>
                  <a:lnTo>
                    <a:pt x="13" y="35"/>
                  </a:lnTo>
                  <a:lnTo>
                    <a:pt x="13" y="34"/>
                  </a:lnTo>
                  <a:lnTo>
                    <a:pt x="14" y="34"/>
                  </a:lnTo>
                  <a:lnTo>
                    <a:pt x="14" y="33"/>
                  </a:lnTo>
                  <a:lnTo>
                    <a:pt x="15" y="33"/>
                  </a:lnTo>
                  <a:lnTo>
                    <a:pt x="16" y="33"/>
                  </a:lnTo>
                  <a:lnTo>
                    <a:pt x="16" y="32"/>
                  </a:lnTo>
                  <a:lnTo>
                    <a:pt x="16" y="31"/>
                  </a:lnTo>
                  <a:lnTo>
                    <a:pt x="17" y="31"/>
                  </a:lnTo>
                  <a:lnTo>
                    <a:pt x="17" y="30"/>
                  </a:lnTo>
                  <a:lnTo>
                    <a:pt x="18" y="30"/>
                  </a:lnTo>
                  <a:lnTo>
                    <a:pt x="19" y="30"/>
                  </a:lnTo>
                  <a:lnTo>
                    <a:pt x="19" y="29"/>
                  </a:lnTo>
                  <a:lnTo>
                    <a:pt x="18" y="29"/>
                  </a:lnTo>
                  <a:lnTo>
                    <a:pt x="18" y="28"/>
                  </a:lnTo>
                  <a:lnTo>
                    <a:pt x="18" y="27"/>
                  </a:lnTo>
                  <a:lnTo>
                    <a:pt x="18" y="26"/>
                  </a:lnTo>
                  <a:lnTo>
                    <a:pt x="18" y="25"/>
                  </a:lnTo>
                  <a:lnTo>
                    <a:pt x="18" y="26"/>
                  </a:lnTo>
                  <a:lnTo>
                    <a:pt x="17" y="26"/>
                  </a:lnTo>
                  <a:lnTo>
                    <a:pt x="17" y="25"/>
                  </a:lnTo>
                  <a:lnTo>
                    <a:pt x="17" y="24"/>
                  </a:lnTo>
                  <a:lnTo>
                    <a:pt x="17" y="23"/>
                  </a:lnTo>
                  <a:lnTo>
                    <a:pt x="16" y="23"/>
                  </a:lnTo>
                  <a:lnTo>
                    <a:pt x="16" y="22"/>
                  </a:lnTo>
                  <a:lnTo>
                    <a:pt x="15" y="22"/>
                  </a:lnTo>
                  <a:lnTo>
                    <a:pt x="15" y="21"/>
                  </a:lnTo>
                  <a:lnTo>
                    <a:pt x="14" y="21"/>
                  </a:lnTo>
                  <a:lnTo>
                    <a:pt x="14" y="20"/>
                  </a:lnTo>
                  <a:lnTo>
                    <a:pt x="13" y="20"/>
                  </a:lnTo>
                  <a:lnTo>
                    <a:pt x="12" y="20"/>
                  </a:lnTo>
                  <a:lnTo>
                    <a:pt x="12" y="19"/>
                  </a:lnTo>
                  <a:lnTo>
                    <a:pt x="13" y="18"/>
                  </a:lnTo>
                  <a:lnTo>
                    <a:pt x="13" y="17"/>
                  </a:lnTo>
                  <a:lnTo>
                    <a:pt x="12" y="17"/>
                  </a:lnTo>
                  <a:lnTo>
                    <a:pt x="12" y="16"/>
                  </a:lnTo>
                  <a:lnTo>
                    <a:pt x="12" y="15"/>
                  </a:lnTo>
                  <a:lnTo>
                    <a:pt x="11" y="15"/>
                  </a:lnTo>
                  <a:lnTo>
                    <a:pt x="12" y="14"/>
                  </a:lnTo>
                  <a:lnTo>
                    <a:pt x="12" y="13"/>
                  </a:lnTo>
                  <a:lnTo>
                    <a:pt x="13" y="13"/>
                  </a:lnTo>
                  <a:lnTo>
                    <a:pt x="13" y="12"/>
                  </a:lnTo>
                  <a:lnTo>
                    <a:pt x="14" y="12"/>
                  </a:lnTo>
                  <a:lnTo>
                    <a:pt x="15" y="11"/>
                  </a:lnTo>
                  <a:lnTo>
                    <a:pt x="15" y="10"/>
                  </a:lnTo>
                  <a:lnTo>
                    <a:pt x="16" y="10"/>
                  </a:lnTo>
                  <a:lnTo>
                    <a:pt x="16" y="11"/>
                  </a:lnTo>
                  <a:lnTo>
                    <a:pt x="16" y="10"/>
                  </a:lnTo>
                  <a:lnTo>
                    <a:pt x="17" y="10"/>
                  </a:lnTo>
                  <a:lnTo>
                    <a:pt x="17" y="9"/>
                  </a:lnTo>
                  <a:lnTo>
                    <a:pt x="16" y="9"/>
                  </a:lnTo>
                  <a:lnTo>
                    <a:pt x="16" y="8"/>
                  </a:lnTo>
                  <a:lnTo>
                    <a:pt x="17" y="8"/>
                  </a:lnTo>
                  <a:lnTo>
                    <a:pt x="17" y="7"/>
                  </a:lnTo>
                  <a:lnTo>
                    <a:pt x="17" y="6"/>
                  </a:lnTo>
                  <a:lnTo>
                    <a:pt x="17" y="5"/>
                  </a:lnTo>
                  <a:lnTo>
                    <a:pt x="17" y="6"/>
                  </a:lnTo>
                  <a:lnTo>
                    <a:pt x="18" y="6"/>
                  </a:lnTo>
                  <a:lnTo>
                    <a:pt x="18" y="5"/>
                  </a:lnTo>
                  <a:lnTo>
                    <a:pt x="19" y="5"/>
                  </a:lnTo>
                  <a:lnTo>
                    <a:pt x="19" y="4"/>
                  </a:lnTo>
                  <a:lnTo>
                    <a:pt x="20" y="4"/>
                  </a:lnTo>
                  <a:lnTo>
                    <a:pt x="20" y="3"/>
                  </a:lnTo>
                  <a:lnTo>
                    <a:pt x="21" y="3"/>
                  </a:lnTo>
                  <a:lnTo>
                    <a:pt x="22" y="3"/>
                  </a:lnTo>
                  <a:lnTo>
                    <a:pt x="23" y="3"/>
                  </a:lnTo>
                  <a:lnTo>
                    <a:pt x="24" y="3"/>
                  </a:lnTo>
                  <a:lnTo>
                    <a:pt x="25" y="3"/>
                  </a:lnTo>
                  <a:lnTo>
                    <a:pt x="26" y="3"/>
                  </a:lnTo>
                  <a:lnTo>
                    <a:pt x="27" y="3"/>
                  </a:lnTo>
                  <a:lnTo>
                    <a:pt x="27" y="2"/>
                  </a:lnTo>
                  <a:lnTo>
                    <a:pt x="28" y="2"/>
                  </a:lnTo>
                  <a:lnTo>
                    <a:pt x="29" y="2"/>
                  </a:lnTo>
                  <a:lnTo>
                    <a:pt x="30" y="2"/>
                  </a:lnTo>
                  <a:lnTo>
                    <a:pt x="30" y="1"/>
                  </a:lnTo>
                  <a:lnTo>
                    <a:pt x="31" y="1"/>
                  </a:lnTo>
                  <a:lnTo>
                    <a:pt x="31" y="0"/>
                  </a:lnTo>
                  <a:lnTo>
                    <a:pt x="32" y="0"/>
                  </a:lnTo>
                  <a:lnTo>
                    <a:pt x="32" y="1"/>
                  </a:lnTo>
                  <a:moveTo>
                    <a:pt x="84" y="105"/>
                  </a:moveTo>
                  <a:lnTo>
                    <a:pt x="84" y="105"/>
                  </a:lnTo>
                  <a:lnTo>
                    <a:pt x="84" y="106"/>
                  </a:lnTo>
                  <a:lnTo>
                    <a:pt x="85" y="106"/>
                  </a:lnTo>
                  <a:lnTo>
                    <a:pt x="86" y="106"/>
                  </a:lnTo>
                  <a:lnTo>
                    <a:pt x="86" y="107"/>
                  </a:lnTo>
                  <a:lnTo>
                    <a:pt x="87" y="107"/>
                  </a:lnTo>
                  <a:lnTo>
                    <a:pt x="88" y="107"/>
                  </a:lnTo>
                  <a:lnTo>
                    <a:pt x="88" y="106"/>
                  </a:lnTo>
                  <a:lnTo>
                    <a:pt x="87" y="106"/>
                  </a:lnTo>
                  <a:lnTo>
                    <a:pt x="86" y="106"/>
                  </a:lnTo>
                  <a:lnTo>
                    <a:pt x="86" y="105"/>
                  </a:lnTo>
                  <a:lnTo>
                    <a:pt x="85" y="105"/>
                  </a:lnTo>
                  <a:lnTo>
                    <a:pt x="84" y="105"/>
                  </a:lnTo>
                  <a:lnTo>
                    <a:pt x="84" y="104"/>
                  </a:lnTo>
                  <a:lnTo>
                    <a:pt x="84" y="105"/>
                  </a:lnTo>
                  <a:close/>
                </a:path>
              </a:pathLst>
            </a:custGeom>
            <a:solidFill>
              <a:srgbClr val="D2812B"/>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23" name="Freeform 22">
              <a:extLst>
                <a:ext uri="{FF2B5EF4-FFF2-40B4-BE49-F238E27FC236}">
                  <a16:creationId xmlns:a16="http://schemas.microsoft.com/office/drawing/2014/main" id="{1F70011C-737F-93DD-0EDD-86055711CBCB}"/>
                </a:ext>
              </a:extLst>
            </p:cNvPr>
            <p:cNvSpPr>
              <a:spLocks noEditPoints="1"/>
            </p:cNvSpPr>
            <p:nvPr/>
          </p:nvSpPr>
          <p:spPr bwMode="auto">
            <a:xfrm>
              <a:off x="2093422" y="5638295"/>
              <a:ext cx="1270903" cy="801215"/>
            </a:xfrm>
            <a:custGeom>
              <a:avLst/>
              <a:gdLst>
                <a:gd name="T0" fmla="*/ 2147483647 w 133"/>
                <a:gd name="T1" fmla="*/ 2147483647 h 86"/>
                <a:gd name="T2" fmla="*/ 2147483647 w 133"/>
                <a:gd name="T3" fmla="*/ 2147483647 h 86"/>
                <a:gd name="T4" fmla="*/ 2147483647 w 133"/>
                <a:gd name="T5" fmla="*/ 2147483647 h 86"/>
                <a:gd name="T6" fmla="*/ 2147483647 w 133"/>
                <a:gd name="T7" fmla="*/ 2147483647 h 86"/>
                <a:gd name="T8" fmla="*/ 2147483647 w 133"/>
                <a:gd name="T9" fmla="*/ 2147483647 h 86"/>
                <a:gd name="T10" fmla="*/ 2147483647 w 133"/>
                <a:gd name="T11" fmla="*/ 2147483647 h 86"/>
                <a:gd name="T12" fmla="*/ 2147483647 w 133"/>
                <a:gd name="T13" fmla="*/ 2147483647 h 86"/>
                <a:gd name="T14" fmla="*/ 2147483647 w 133"/>
                <a:gd name="T15" fmla="*/ 2147483647 h 86"/>
                <a:gd name="T16" fmla="*/ 2147483647 w 133"/>
                <a:gd name="T17" fmla="*/ 2147483647 h 86"/>
                <a:gd name="T18" fmla="*/ 2147483647 w 133"/>
                <a:gd name="T19" fmla="*/ 2147483647 h 86"/>
                <a:gd name="T20" fmla="*/ 2147483647 w 133"/>
                <a:gd name="T21" fmla="*/ 2147483647 h 86"/>
                <a:gd name="T22" fmla="*/ 2147483647 w 133"/>
                <a:gd name="T23" fmla="*/ 2147483647 h 86"/>
                <a:gd name="T24" fmla="*/ 2147483647 w 133"/>
                <a:gd name="T25" fmla="*/ 2147483647 h 86"/>
                <a:gd name="T26" fmla="*/ 2147483647 w 133"/>
                <a:gd name="T27" fmla="*/ 2147483647 h 86"/>
                <a:gd name="T28" fmla="*/ 2147483647 w 133"/>
                <a:gd name="T29" fmla="*/ 2147483647 h 86"/>
                <a:gd name="T30" fmla="*/ 2147483647 w 133"/>
                <a:gd name="T31" fmla="*/ 2147483647 h 86"/>
                <a:gd name="T32" fmla="*/ 2147483647 w 133"/>
                <a:gd name="T33" fmla="*/ 2147483647 h 86"/>
                <a:gd name="T34" fmla="*/ 2147483647 w 133"/>
                <a:gd name="T35" fmla="*/ 2147483647 h 86"/>
                <a:gd name="T36" fmla="*/ 2147483647 w 133"/>
                <a:gd name="T37" fmla="*/ 2147483647 h 86"/>
                <a:gd name="T38" fmla="*/ 2147483647 w 133"/>
                <a:gd name="T39" fmla="*/ 2147483647 h 86"/>
                <a:gd name="T40" fmla="*/ 2147483647 w 133"/>
                <a:gd name="T41" fmla="*/ 2147483647 h 86"/>
                <a:gd name="T42" fmla="*/ 2147483647 w 133"/>
                <a:gd name="T43" fmla="*/ 2147483647 h 86"/>
                <a:gd name="T44" fmla="*/ 2147483647 w 133"/>
                <a:gd name="T45" fmla="*/ 2147483647 h 86"/>
                <a:gd name="T46" fmla="*/ 2147483647 w 133"/>
                <a:gd name="T47" fmla="*/ 2147483647 h 86"/>
                <a:gd name="T48" fmla="*/ 2147483647 w 133"/>
                <a:gd name="T49" fmla="*/ 2147483647 h 86"/>
                <a:gd name="T50" fmla="*/ 2147483647 w 133"/>
                <a:gd name="T51" fmla="*/ 2147483647 h 86"/>
                <a:gd name="T52" fmla="*/ 2147483647 w 133"/>
                <a:gd name="T53" fmla="*/ 2147483647 h 86"/>
                <a:gd name="T54" fmla="*/ 2147483647 w 133"/>
                <a:gd name="T55" fmla="*/ 2147483647 h 86"/>
                <a:gd name="T56" fmla="*/ 2147483647 w 133"/>
                <a:gd name="T57" fmla="*/ 2147483647 h 86"/>
                <a:gd name="T58" fmla="*/ 2147483647 w 133"/>
                <a:gd name="T59" fmla="*/ 2147483647 h 86"/>
                <a:gd name="T60" fmla="*/ 2147483647 w 133"/>
                <a:gd name="T61" fmla="*/ 2147483647 h 86"/>
                <a:gd name="T62" fmla="*/ 2147483647 w 133"/>
                <a:gd name="T63" fmla="*/ 2147483647 h 86"/>
                <a:gd name="T64" fmla="*/ 2147483647 w 133"/>
                <a:gd name="T65" fmla="*/ 2147483647 h 86"/>
                <a:gd name="T66" fmla="*/ 2147483647 w 133"/>
                <a:gd name="T67" fmla="*/ 2147483647 h 86"/>
                <a:gd name="T68" fmla="*/ 2147483647 w 133"/>
                <a:gd name="T69" fmla="*/ 2147483647 h 86"/>
                <a:gd name="T70" fmla="*/ 2147483647 w 133"/>
                <a:gd name="T71" fmla="*/ 2147483647 h 86"/>
                <a:gd name="T72" fmla="*/ 2147483647 w 133"/>
                <a:gd name="T73" fmla="*/ 2147483647 h 86"/>
                <a:gd name="T74" fmla="*/ 2147483647 w 133"/>
                <a:gd name="T75" fmla="*/ 2147483647 h 86"/>
                <a:gd name="T76" fmla="*/ 2147483647 w 133"/>
                <a:gd name="T77" fmla="*/ 2147483647 h 86"/>
                <a:gd name="T78" fmla="*/ 2147483647 w 133"/>
                <a:gd name="T79" fmla="*/ 2147483647 h 86"/>
                <a:gd name="T80" fmla="*/ 2147483647 w 133"/>
                <a:gd name="T81" fmla="*/ 2147483647 h 86"/>
                <a:gd name="T82" fmla="*/ 2147483647 w 133"/>
                <a:gd name="T83" fmla="*/ 2147483647 h 86"/>
                <a:gd name="T84" fmla="*/ 2147483647 w 133"/>
                <a:gd name="T85" fmla="*/ 2147483647 h 86"/>
                <a:gd name="T86" fmla="*/ 0 w 133"/>
                <a:gd name="T87" fmla="*/ 2147483647 h 86"/>
                <a:gd name="T88" fmla="*/ 2147483647 w 133"/>
                <a:gd name="T89" fmla="*/ 2147483647 h 86"/>
                <a:gd name="T90" fmla="*/ 2147483647 w 133"/>
                <a:gd name="T91" fmla="*/ 2147483647 h 86"/>
                <a:gd name="T92" fmla="*/ 2147483647 w 133"/>
                <a:gd name="T93" fmla="*/ 2147483647 h 86"/>
                <a:gd name="T94" fmla="*/ 2147483647 w 133"/>
                <a:gd name="T95" fmla="*/ 2147483647 h 86"/>
                <a:gd name="T96" fmla="*/ 2147483647 w 133"/>
                <a:gd name="T97" fmla="*/ 2147483647 h 86"/>
                <a:gd name="T98" fmla="*/ 2147483647 w 133"/>
                <a:gd name="T99" fmla="*/ 2147483647 h 86"/>
                <a:gd name="T100" fmla="*/ 2147483647 w 133"/>
                <a:gd name="T101" fmla="*/ 2147483647 h 86"/>
                <a:gd name="T102" fmla="*/ 2147483647 w 133"/>
                <a:gd name="T103" fmla="*/ 2147483647 h 86"/>
                <a:gd name="T104" fmla="*/ 2147483647 w 133"/>
                <a:gd name="T105" fmla="*/ 2147483647 h 86"/>
                <a:gd name="T106" fmla="*/ 2147483647 w 133"/>
                <a:gd name="T107" fmla="*/ 2147483647 h 86"/>
                <a:gd name="T108" fmla="*/ 2147483647 w 133"/>
                <a:gd name="T109" fmla="*/ 2147483647 h 86"/>
                <a:gd name="T110" fmla="*/ 2147483647 w 133"/>
                <a:gd name="T111" fmla="*/ 2147483647 h 86"/>
                <a:gd name="T112" fmla="*/ 2147483647 w 133"/>
                <a:gd name="T113" fmla="*/ 2147483647 h 86"/>
                <a:gd name="T114" fmla="*/ 2147483647 w 133"/>
                <a:gd name="T115" fmla="*/ 2147483647 h 86"/>
                <a:gd name="T116" fmla="*/ 2147483647 w 133"/>
                <a:gd name="T117" fmla="*/ 2147483647 h 86"/>
                <a:gd name="T118" fmla="*/ 2147483647 w 133"/>
                <a:gd name="T119" fmla="*/ 2147483647 h 86"/>
                <a:gd name="T120" fmla="*/ 2147483647 w 133"/>
                <a:gd name="T121" fmla="*/ 2147483647 h 86"/>
                <a:gd name="T122" fmla="*/ 2147483647 w 133"/>
                <a:gd name="T123" fmla="*/ 2147483647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
                <a:gd name="T187" fmla="*/ 0 h 86"/>
                <a:gd name="T188" fmla="*/ 133 w 133"/>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 h="86">
                  <a:moveTo>
                    <a:pt x="82" y="1"/>
                  </a:moveTo>
                  <a:lnTo>
                    <a:pt x="82" y="2"/>
                  </a:lnTo>
                  <a:lnTo>
                    <a:pt x="82" y="3"/>
                  </a:lnTo>
                  <a:lnTo>
                    <a:pt x="81" y="3"/>
                  </a:lnTo>
                  <a:lnTo>
                    <a:pt x="81" y="4"/>
                  </a:lnTo>
                  <a:lnTo>
                    <a:pt x="82" y="4"/>
                  </a:lnTo>
                  <a:lnTo>
                    <a:pt x="82" y="5"/>
                  </a:lnTo>
                  <a:lnTo>
                    <a:pt x="83" y="5"/>
                  </a:lnTo>
                  <a:lnTo>
                    <a:pt x="83" y="6"/>
                  </a:lnTo>
                  <a:lnTo>
                    <a:pt x="83" y="7"/>
                  </a:lnTo>
                  <a:lnTo>
                    <a:pt x="84" y="7"/>
                  </a:lnTo>
                  <a:lnTo>
                    <a:pt x="85" y="7"/>
                  </a:lnTo>
                  <a:lnTo>
                    <a:pt x="86" y="7"/>
                  </a:lnTo>
                  <a:lnTo>
                    <a:pt x="87" y="7"/>
                  </a:lnTo>
                  <a:lnTo>
                    <a:pt x="87" y="6"/>
                  </a:lnTo>
                  <a:lnTo>
                    <a:pt x="88" y="6"/>
                  </a:lnTo>
                  <a:lnTo>
                    <a:pt x="89" y="6"/>
                  </a:lnTo>
                  <a:lnTo>
                    <a:pt x="90" y="6"/>
                  </a:lnTo>
                  <a:lnTo>
                    <a:pt x="90" y="5"/>
                  </a:lnTo>
                  <a:lnTo>
                    <a:pt x="91" y="5"/>
                  </a:lnTo>
                  <a:lnTo>
                    <a:pt x="92" y="5"/>
                  </a:lnTo>
                  <a:lnTo>
                    <a:pt x="92" y="6"/>
                  </a:lnTo>
                  <a:lnTo>
                    <a:pt x="92" y="7"/>
                  </a:lnTo>
                  <a:lnTo>
                    <a:pt x="93" y="7"/>
                  </a:lnTo>
                  <a:lnTo>
                    <a:pt x="94" y="7"/>
                  </a:lnTo>
                  <a:lnTo>
                    <a:pt x="94" y="8"/>
                  </a:lnTo>
                  <a:lnTo>
                    <a:pt x="94" y="9"/>
                  </a:lnTo>
                  <a:lnTo>
                    <a:pt x="95" y="8"/>
                  </a:lnTo>
                  <a:lnTo>
                    <a:pt x="95" y="7"/>
                  </a:lnTo>
                  <a:lnTo>
                    <a:pt x="95" y="6"/>
                  </a:lnTo>
                  <a:lnTo>
                    <a:pt x="95" y="5"/>
                  </a:lnTo>
                  <a:lnTo>
                    <a:pt x="95" y="4"/>
                  </a:lnTo>
                  <a:lnTo>
                    <a:pt x="95" y="3"/>
                  </a:lnTo>
                  <a:lnTo>
                    <a:pt x="95" y="2"/>
                  </a:lnTo>
                  <a:lnTo>
                    <a:pt x="95" y="1"/>
                  </a:lnTo>
                  <a:lnTo>
                    <a:pt x="96" y="1"/>
                  </a:lnTo>
                  <a:lnTo>
                    <a:pt x="96" y="0"/>
                  </a:lnTo>
                  <a:lnTo>
                    <a:pt x="97" y="0"/>
                  </a:lnTo>
                  <a:lnTo>
                    <a:pt x="97" y="1"/>
                  </a:lnTo>
                  <a:lnTo>
                    <a:pt x="98" y="2"/>
                  </a:lnTo>
                  <a:lnTo>
                    <a:pt x="99" y="2"/>
                  </a:lnTo>
                  <a:lnTo>
                    <a:pt x="98" y="2"/>
                  </a:lnTo>
                  <a:lnTo>
                    <a:pt x="98" y="3"/>
                  </a:lnTo>
                  <a:lnTo>
                    <a:pt x="98" y="4"/>
                  </a:lnTo>
                  <a:lnTo>
                    <a:pt x="99" y="4"/>
                  </a:lnTo>
                  <a:lnTo>
                    <a:pt x="99" y="5"/>
                  </a:lnTo>
                  <a:lnTo>
                    <a:pt x="99" y="6"/>
                  </a:lnTo>
                  <a:lnTo>
                    <a:pt x="99" y="5"/>
                  </a:lnTo>
                  <a:lnTo>
                    <a:pt x="99" y="6"/>
                  </a:lnTo>
                  <a:lnTo>
                    <a:pt x="99" y="5"/>
                  </a:lnTo>
                  <a:lnTo>
                    <a:pt x="99" y="6"/>
                  </a:lnTo>
                  <a:lnTo>
                    <a:pt x="100" y="6"/>
                  </a:lnTo>
                  <a:lnTo>
                    <a:pt x="100" y="7"/>
                  </a:lnTo>
                  <a:lnTo>
                    <a:pt x="101" y="7"/>
                  </a:lnTo>
                  <a:lnTo>
                    <a:pt x="101" y="8"/>
                  </a:lnTo>
                  <a:lnTo>
                    <a:pt x="100" y="8"/>
                  </a:lnTo>
                  <a:lnTo>
                    <a:pt x="101" y="8"/>
                  </a:lnTo>
                  <a:lnTo>
                    <a:pt x="101" y="9"/>
                  </a:lnTo>
                  <a:lnTo>
                    <a:pt x="102" y="9"/>
                  </a:lnTo>
                  <a:lnTo>
                    <a:pt x="103" y="9"/>
                  </a:lnTo>
                  <a:lnTo>
                    <a:pt x="103" y="10"/>
                  </a:lnTo>
                  <a:lnTo>
                    <a:pt x="104" y="10"/>
                  </a:lnTo>
                  <a:lnTo>
                    <a:pt x="104" y="11"/>
                  </a:lnTo>
                  <a:lnTo>
                    <a:pt x="103" y="11"/>
                  </a:lnTo>
                  <a:lnTo>
                    <a:pt x="103" y="12"/>
                  </a:lnTo>
                  <a:lnTo>
                    <a:pt x="103" y="13"/>
                  </a:lnTo>
                  <a:lnTo>
                    <a:pt x="102" y="13"/>
                  </a:lnTo>
                  <a:lnTo>
                    <a:pt x="101" y="14"/>
                  </a:lnTo>
                  <a:lnTo>
                    <a:pt x="101" y="15"/>
                  </a:lnTo>
                  <a:lnTo>
                    <a:pt x="102" y="15"/>
                  </a:lnTo>
                  <a:lnTo>
                    <a:pt x="103" y="15"/>
                  </a:lnTo>
                  <a:lnTo>
                    <a:pt x="104" y="15"/>
                  </a:lnTo>
                  <a:lnTo>
                    <a:pt x="105" y="15"/>
                  </a:lnTo>
                  <a:lnTo>
                    <a:pt x="106" y="15"/>
                  </a:lnTo>
                  <a:lnTo>
                    <a:pt x="106" y="16"/>
                  </a:lnTo>
                  <a:lnTo>
                    <a:pt x="107" y="16"/>
                  </a:lnTo>
                  <a:lnTo>
                    <a:pt x="107" y="17"/>
                  </a:lnTo>
                  <a:lnTo>
                    <a:pt x="108" y="17"/>
                  </a:lnTo>
                  <a:lnTo>
                    <a:pt x="109" y="17"/>
                  </a:lnTo>
                  <a:lnTo>
                    <a:pt x="109" y="16"/>
                  </a:lnTo>
                  <a:lnTo>
                    <a:pt x="109" y="15"/>
                  </a:lnTo>
                  <a:lnTo>
                    <a:pt x="110" y="15"/>
                  </a:lnTo>
                  <a:lnTo>
                    <a:pt x="111" y="15"/>
                  </a:lnTo>
                  <a:lnTo>
                    <a:pt x="112" y="15"/>
                  </a:lnTo>
                  <a:lnTo>
                    <a:pt x="112" y="14"/>
                  </a:lnTo>
                  <a:lnTo>
                    <a:pt x="112" y="13"/>
                  </a:lnTo>
                  <a:lnTo>
                    <a:pt x="111" y="13"/>
                  </a:lnTo>
                  <a:lnTo>
                    <a:pt x="111" y="12"/>
                  </a:lnTo>
                  <a:lnTo>
                    <a:pt x="111" y="11"/>
                  </a:lnTo>
                  <a:lnTo>
                    <a:pt x="112" y="11"/>
                  </a:lnTo>
                  <a:lnTo>
                    <a:pt x="112" y="12"/>
                  </a:lnTo>
                  <a:lnTo>
                    <a:pt x="113" y="12"/>
                  </a:lnTo>
                  <a:lnTo>
                    <a:pt x="114" y="12"/>
                  </a:lnTo>
                  <a:lnTo>
                    <a:pt x="114" y="13"/>
                  </a:lnTo>
                  <a:lnTo>
                    <a:pt x="114" y="14"/>
                  </a:lnTo>
                  <a:lnTo>
                    <a:pt x="115" y="14"/>
                  </a:lnTo>
                  <a:lnTo>
                    <a:pt x="115" y="15"/>
                  </a:lnTo>
                  <a:lnTo>
                    <a:pt x="116" y="15"/>
                  </a:lnTo>
                  <a:lnTo>
                    <a:pt x="117" y="15"/>
                  </a:lnTo>
                  <a:lnTo>
                    <a:pt x="117" y="16"/>
                  </a:lnTo>
                  <a:lnTo>
                    <a:pt x="118" y="16"/>
                  </a:lnTo>
                  <a:lnTo>
                    <a:pt x="118" y="15"/>
                  </a:lnTo>
                  <a:lnTo>
                    <a:pt x="119" y="15"/>
                  </a:lnTo>
                  <a:lnTo>
                    <a:pt x="120" y="15"/>
                  </a:lnTo>
                  <a:lnTo>
                    <a:pt x="121" y="15"/>
                  </a:lnTo>
                  <a:lnTo>
                    <a:pt x="121" y="14"/>
                  </a:lnTo>
                  <a:lnTo>
                    <a:pt x="121" y="15"/>
                  </a:lnTo>
                  <a:lnTo>
                    <a:pt x="122" y="15"/>
                  </a:lnTo>
                  <a:lnTo>
                    <a:pt x="122" y="16"/>
                  </a:lnTo>
                  <a:lnTo>
                    <a:pt x="123" y="16"/>
                  </a:lnTo>
                  <a:lnTo>
                    <a:pt x="123" y="17"/>
                  </a:lnTo>
                  <a:lnTo>
                    <a:pt x="122" y="17"/>
                  </a:lnTo>
                  <a:lnTo>
                    <a:pt x="122" y="18"/>
                  </a:lnTo>
                  <a:lnTo>
                    <a:pt x="122" y="19"/>
                  </a:lnTo>
                  <a:lnTo>
                    <a:pt x="122" y="20"/>
                  </a:lnTo>
                  <a:lnTo>
                    <a:pt x="121" y="20"/>
                  </a:lnTo>
                  <a:lnTo>
                    <a:pt x="121" y="21"/>
                  </a:lnTo>
                  <a:lnTo>
                    <a:pt x="121" y="22"/>
                  </a:lnTo>
                  <a:lnTo>
                    <a:pt x="122" y="22"/>
                  </a:lnTo>
                  <a:lnTo>
                    <a:pt x="122" y="23"/>
                  </a:lnTo>
                  <a:lnTo>
                    <a:pt x="122" y="24"/>
                  </a:lnTo>
                  <a:lnTo>
                    <a:pt x="122" y="25"/>
                  </a:lnTo>
                  <a:lnTo>
                    <a:pt x="122" y="26"/>
                  </a:lnTo>
                  <a:lnTo>
                    <a:pt x="122" y="27"/>
                  </a:lnTo>
                  <a:lnTo>
                    <a:pt x="123" y="27"/>
                  </a:lnTo>
                  <a:lnTo>
                    <a:pt x="124" y="27"/>
                  </a:lnTo>
                  <a:lnTo>
                    <a:pt x="125" y="27"/>
                  </a:lnTo>
                  <a:lnTo>
                    <a:pt x="126" y="27"/>
                  </a:lnTo>
                  <a:lnTo>
                    <a:pt x="126" y="26"/>
                  </a:lnTo>
                  <a:lnTo>
                    <a:pt x="126" y="27"/>
                  </a:lnTo>
                  <a:lnTo>
                    <a:pt x="127" y="27"/>
                  </a:lnTo>
                  <a:lnTo>
                    <a:pt x="127" y="28"/>
                  </a:lnTo>
                  <a:lnTo>
                    <a:pt x="126" y="28"/>
                  </a:lnTo>
                  <a:lnTo>
                    <a:pt x="126" y="29"/>
                  </a:lnTo>
                  <a:lnTo>
                    <a:pt x="127" y="29"/>
                  </a:lnTo>
                  <a:lnTo>
                    <a:pt x="127" y="30"/>
                  </a:lnTo>
                  <a:lnTo>
                    <a:pt x="126" y="30"/>
                  </a:lnTo>
                  <a:lnTo>
                    <a:pt x="127" y="30"/>
                  </a:lnTo>
                  <a:lnTo>
                    <a:pt x="127" y="31"/>
                  </a:lnTo>
                  <a:lnTo>
                    <a:pt x="127" y="32"/>
                  </a:lnTo>
                  <a:lnTo>
                    <a:pt x="128" y="32"/>
                  </a:lnTo>
                  <a:lnTo>
                    <a:pt x="129" y="32"/>
                  </a:lnTo>
                  <a:lnTo>
                    <a:pt x="129" y="33"/>
                  </a:lnTo>
                  <a:lnTo>
                    <a:pt x="129" y="34"/>
                  </a:lnTo>
                  <a:lnTo>
                    <a:pt x="129" y="35"/>
                  </a:lnTo>
                  <a:lnTo>
                    <a:pt x="130" y="35"/>
                  </a:lnTo>
                  <a:lnTo>
                    <a:pt x="130" y="36"/>
                  </a:lnTo>
                  <a:lnTo>
                    <a:pt x="130" y="37"/>
                  </a:lnTo>
                  <a:lnTo>
                    <a:pt x="129" y="37"/>
                  </a:lnTo>
                  <a:lnTo>
                    <a:pt x="129" y="38"/>
                  </a:lnTo>
                  <a:lnTo>
                    <a:pt x="129" y="39"/>
                  </a:lnTo>
                  <a:lnTo>
                    <a:pt x="130" y="39"/>
                  </a:lnTo>
                  <a:lnTo>
                    <a:pt x="130" y="40"/>
                  </a:lnTo>
                  <a:lnTo>
                    <a:pt x="130" y="41"/>
                  </a:lnTo>
                  <a:lnTo>
                    <a:pt x="130" y="42"/>
                  </a:lnTo>
                  <a:lnTo>
                    <a:pt x="131" y="42"/>
                  </a:lnTo>
                  <a:lnTo>
                    <a:pt x="132" y="42"/>
                  </a:lnTo>
                  <a:lnTo>
                    <a:pt x="132" y="43"/>
                  </a:lnTo>
                  <a:lnTo>
                    <a:pt x="132" y="44"/>
                  </a:lnTo>
                  <a:lnTo>
                    <a:pt x="133" y="44"/>
                  </a:lnTo>
                  <a:lnTo>
                    <a:pt x="132" y="44"/>
                  </a:lnTo>
                  <a:lnTo>
                    <a:pt x="132" y="45"/>
                  </a:lnTo>
                  <a:lnTo>
                    <a:pt x="133" y="45"/>
                  </a:lnTo>
                  <a:lnTo>
                    <a:pt x="133" y="46"/>
                  </a:lnTo>
                  <a:lnTo>
                    <a:pt x="132" y="46"/>
                  </a:lnTo>
                  <a:lnTo>
                    <a:pt x="133" y="46"/>
                  </a:lnTo>
                  <a:lnTo>
                    <a:pt x="133" y="47"/>
                  </a:lnTo>
                  <a:lnTo>
                    <a:pt x="132" y="47"/>
                  </a:lnTo>
                  <a:lnTo>
                    <a:pt x="131" y="47"/>
                  </a:lnTo>
                  <a:lnTo>
                    <a:pt x="131" y="48"/>
                  </a:lnTo>
                  <a:lnTo>
                    <a:pt x="130" y="48"/>
                  </a:lnTo>
                  <a:lnTo>
                    <a:pt x="131" y="48"/>
                  </a:lnTo>
                  <a:lnTo>
                    <a:pt x="130" y="48"/>
                  </a:lnTo>
                  <a:lnTo>
                    <a:pt x="130" y="49"/>
                  </a:lnTo>
                  <a:lnTo>
                    <a:pt x="131" y="49"/>
                  </a:lnTo>
                  <a:lnTo>
                    <a:pt x="131" y="50"/>
                  </a:lnTo>
                  <a:lnTo>
                    <a:pt x="130" y="50"/>
                  </a:lnTo>
                  <a:lnTo>
                    <a:pt x="131" y="50"/>
                  </a:lnTo>
                  <a:lnTo>
                    <a:pt x="131" y="51"/>
                  </a:lnTo>
                  <a:lnTo>
                    <a:pt x="131" y="52"/>
                  </a:lnTo>
                  <a:lnTo>
                    <a:pt x="131" y="53"/>
                  </a:lnTo>
                  <a:lnTo>
                    <a:pt x="131" y="54"/>
                  </a:lnTo>
                  <a:lnTo>
                    <a:pt x="130" y="54"/>
                  </a:lnTo>
                  <a:lnTo>
                    <a:pt x="129" y="54"/>
                  </a:lnTo>
                  <a:lnTo>
                    <a:pt x="129" y="55"/>
                  </a:lnTo>
                  <a:lnTo>
                    <a:pt x="128" y="55"/>
                  </a:lnTo>
                  <a:lnTo>
                    <a:pt x="127" y="55"/>
                  </a:lnTo>
                  <a:lnTo>
                    <a:pt x="127" y="56"/>
                  </a:lnTo>
                  <a:lnTo>
                    <a:pt x="127" y="57"/>
                  </a:lnTo>
                  <a:lnTo>
                    <a:pt x="128" y="57"/>
                  </a:lnTo>
                  <a:lnTo>
                    <a:pt x="127" y="57"/>
                  </a:lnTo>
                  <a:lnTo>
                    <a:pt x="127" y="58"/>
                  </a:lnTo>
                  <a:lnTo>
                    <a:pt x="128" y="58"/>
                  </a:lnTo>
                  <a:lnTo>
                    <a:pt x="127" y="58"/>
                  </a:lnTo>
                  <a:lnTo>
                    <a:pt x="127" y="59"/>
                  </a:lnTo>
                  <a:lnTo>
                    <a:pt x="128" y="59"/>
                  </a:lnTo>
                  <a:lnTo>
                    <a:pt x="128" y="60"/>
                  </a:lnTo>
                  <a:lnTo>
                    <a:pt x="127" y="61"/>
                  </a:lnTo>
                  <a:lnTo>
                    <a:pt x="127" y="60"/>
                  </a:lnTo>
                  <a:lnTo>
                    <a:pt x="127" y="61"/>
                  </a:lnTo>
                  <a:lnTo>
                    <a:pt x="126" y="61"/>
                  </a:lnTo>
                  <a:lnTo>
                    <a:pt x="126" y="60"/>
                  </a:lnTo>
                  <a:lnTo>
                    <a:pt x="125" y="60"/>
                  </a:lnTo>
                  <a:lnTo>
                    <a:pt x="124" y="60"/>
                  </a:lnTo>
                  <a:lnTo>
                    <a:pt x="123" y="60"/>
                  </a:lnTo>
                  <a:lnTo>
                    <a:pt x="122" y="60"/>
                  </a:lnTo>
                  <a:lnTo>
                    <a:pt x="121" y="60"/>
                  </a:lnTo>
                  <a:lnTo>
                    <a:pt x="120" y="60"/>
                  </a:lnTo>
                  <a:lnTo>
                    <a:pt x="119" y="60"/>
                  </a:lnTo>
                  <a:lnTo>
                    <a:pt x="119" y="61"/>
                  </a:lnTo>
                  <a:lnTo>
                    <a:pt x="119" y="62"/>
                  </a:lnTo>
                  <a:lnTo>
                    <a:pt x="119" y="63"/>
                  </a:lnTo>
                  <a:lnTo>
                    <a:pt x="118" y="63"/>
                  </a:lnTo>
                  <a:lnTo>
                    <a:pt x="118" y="64"/>
                  </a:lnTo>
                  <a:lnTo>
                    <a:pt x="118" y="65"/>
                  </a:lnTo>
                  <a:lnTo>
                    <a:pt x="118" y="66"/>
                  </a:lnTo>
                  <a:lnTo>
                    <a:pt x="118" y="67"/>
                  </a:lnTo>
                  <a:lnTo>
                    <a:pt x="117" y="67"/>
                  </a:lnTo>
                  <a:lnTo>
                    <a:pt x="117" y="68"/>
                  </a:lnTo>
                  <a:lnTo>
                    <a:pt x="118" y="68"/>
                  </a:lnTo>
                  <a:lnTo>
                    <a:pt x="117" y="68"/>
                  </a:lnTo>
                  <a:lnTo>
                    <a:pt x="117" y="69"/>
                  </a:lnTo>
                  <a:lnTo>
                    <a:pt x="116" y="69"/>
                  </a:lnTo>
                  <a:lnTo>
                    <a:pt x="115" y="69"/>
                  </a:lnTo>
                  <a:lnTo>
                    <a:pt x="115" y="68"/>
                  </a:lnTo>
                  <a:lnTo>
                    <a:pt x="114" y="68"/>
                  </a:lnTo>
                  <a:lnTo>
                    <a:pt x="114" y="69"/>
                  </a:lnTo>
                  <a:lnTo>
                    <a:pt x="113" y="69"/>
                  </a:lnTo>
                  <a:lnTo>
                    <a:pt x="113" y="70"/>
                  </a:lnTo>
                  <a:lnTo>
                    <a:pt x="113" y="71"/>
                  </a:lnTo>
                  <a:lnTo>
                    <a:pt x="113" y="72"/>
                  </a:lnTo>
                  <a:lnTo>
                    <a:pt x="113" y="73"/>
                  </a:lnTo>
                  <a:lnTo>
                    <a:pt x="113" y="74"/>
                  </a:lnTo>
                  <a:lnTo>
                    <a:pt x="113" y="75"/>
                  </a:lnTo>
                  <a:lnTo>
                    <a:pt x="112" y="75"/>
                  </a:lnTo>
                  <a:lnTo>
                    <a:pt x="112" y="76"/>
                  </a:lnTo>
                  <a:lnTo>
                    <a:pt x="112" y="75"/>
                  </a:lnTo>
                  <a:lnTo>
                    <a:pt x="113" y="75"/>
                  </a:lnTo>
                  <a:lnTo>
                    <a:pt x="113" y="76"/>
                  </a:lnTo>
                  <a:lnTo>
                    <a:pt x="113" y="75"/>
                  </a:lnTo>
                  <a:lnTo>
                    <a:pt x="114" y="75"/>
                  </a:lnTo>
                  <a:lnTo>
                    <a:pt x="114" y="76"/>
                  </a:lnTo>
                  <a:lnTo>
                    <a:pt x="114" y="77"/>
                  </a:lnTo>
                  <a:lnTo>
                    <a:pt x="115" y="77"/>
                  </a:lnTo>
                  <a:lnTo>
                    <a:pt x="115" y="78"/>
                  </a:lnTo>
                  <a:lnTo>
                    <a:pt x="115" y="77"/>
                  </a:lnTo>
                  <a:lnTo>
                    <a:pt x="116" y="77"/>
                  </a:lnTo>
                  <a:lnTo>
                    <a:pt x="116" y="78"/>
                  </a:lnTo>
                  <a:lnTo>
                    <a:pt x="116" y="79"/>
                  </a:lnTo>
                  <a:lnTo>
                    <a:pt x="116" y="80"/>
                  </a:lnTo>
                  <a:lnTo>
                    <a:pt x="117" y="80"/>
                  </a:lnTo>
                  <a:lnTo>
                    <a:pt x="116" y="81"/>
                  </a:lnTo>
                  <a:lnTo>
                    <a:pt x="115" y="81"/>
                  </a:lnTo>
                  <a:lnTo>
                    <a:pt x="115" y="82"/>
                  </a:lnTo>
                  <a:lnTo>
                    <a:pt x="114" y="82"/>
                  </a:lnTo>
                  <a:lnTo>
                    <a:pt x="114" y="83"/>
                  </a:lnTo>
                  <a:lnTo>
                    <a:pt x="114" y="84"/>
                  </a:lnTo>
                  <a:lnTo>
                    <a:pt x="113" y="84"/>
                  </a:lnTo>
                  <a:lnTo>
                    <a:pt x="113" y="85"/>
                  </a:lnTo>
                  <a:lnTo>
                    <a:pt x="112" y="85"/>
                  </a:lnTo>
                  <a:lnTo>
                    <a:pt x="111" y="85"/>
                  </a:lnTo>
                  <a:lnTo>
                    <a:pt x="111" y="86"/>
                  </a:lnTo>
                  <a:lnTo>
                    <a:pt x="110" y="86"/>
                  </a:lnTo>
                  <a:lnTo>
                    <a:pt x="110" y="85"/>
                  </a:lnTo>
                  <a:lnTo>
                    <a:pt x="109" y="85"/>
                  </a:lnTo>
                  <a:lnTo>
                    <a:pt x="108" y="85"/>
                  </a:lnTo>
                  <a:lnTo>
                    <a:pt x="107" y="85"/>
                  </a:lnTo>
                  <a:lnTo>
                    <a:pt x="106" y="84"/>
                  </a:lnTo>
                  <a:lnTo>
                    <a:pt x="105" y="84"/>
                  </a:lnTo>
                  <a:lnTo>
                    <a:pt x="104" y="84"/>
                  </a:lnTo>
                  <a:lnTo>
                    <a:pt x="104" y="83"/>
                  </a:lnTo>
                  <a:lnTo>
                    <a:pt x="103" y="83"/>
                  </a:lnTo>
                  <a:lnTo>
                    <a:pt x="102" y="83"/>
                  </a:lnTo>
                  <a:lnTo>
                    <a:pt x="101" y="83"/>
                  </a:lnTo>
                  <a:lnTo>
                    <a:pt x="101" y="82"/>
                  </a:lnTo>
                  <a:lnTo>
                    <a:pt x="100" y="82"/>
                  </a:lnTo>
                  <a:lnTo>
                    <a:pt x="99" y="82"/>
                  </a:lnTo>
                  <a:lnTo>
                    <a:pt x="99" y="81"/>
                  </a:lnTo>
                  <a:lnTo>
                    <a:pt x="98" y="80"/>
                  </a:lnTo>
                  <a:lnTo>
                    <a:pt x="98" y="79"/>
                  </a:lnTo>
                  <a:lnTo>
                    <a:pt x="97" y="79"/>
                  </a:lnTo>
                  <a:lnTo>
                    <a:pt x="96" y="78"/>
                  </a:lnTo>
                  <a:lnTo>
                    <a:pt x="95" y="78"/>
                  </a:lnTo>
                  <a:lnTo>
                    <a:pt x="95" y="77"/>
                  </a:lnTo>
                  <a:lnTo>
                    <a:pt x="94" y="77"/>
                  </a:lnTo>
                  <a:lnTo>
                    <a:pt x="93" y="77"/>
                  </a:lnTo>
                  <a:lnTo>
                    <a:pt x="92" y="77"/>
                  </a:lnTo>
                  <a:lnTo>
                    <a:pt x="92" y="76"/>
                  </a:lnTo>
                  <a:lnTo>
                    <a:pt x="91" y="76"/>
                  </a:lnTo>
                  <a:lnTo>
                    <a:pt x="92" y="76"/>
                  </a:lnTo>
                  <a:lnTo>
                    <a:pt x="91" y="76"/>
                  </a:lnTo>
                  <a:lnTo>
                    <a:pt x="91" y="75"/>
                  </a:lnTo>
                  <a:lnTo>
                    <a:pt x="91" y="76"/>
                  </a:lnTo>
                  <a:lnTo>
                    <a:pt x="91" y="75"/>
                  </a:lnTo>
                  <a:lnTo>
                    <a:pt x="91" y="76"/>
                  </a:lnTo>
                  <a:lnTo>
                    <a:pt x="91" y="75"/>
                  </a:lnTo>
                  <a:lnTo>
                    <a:pt x="90" y="75"/>
                  </a:lnTo>
                  <a:lnTo>
                    <a:pt x="90" y="74"/>
                  </a:lnTo>
                  <a:lnTo>
                    <a:pt x="89" y="74"/>
                  </a:lnTo>
                  <a:lnTo>
                    <a:pt x="89" y="73"/>
                  </a:lnTo>
                  <a:lnTo>
                    <a:pt x="89" y="74"/>
                  </a:lnTo>
                  <a:lnTo>
                    <a:pt x="89" y="73"/>
                  </a:lnTo>
                  <a:lnTo>
                    <a:pt x="88" y="73"/>
                  </a:lnTo>
                  <a:lnTo>
                    <a:pt x="87" y="73"/>
                  </a:lnTo>
                  <a:lnTo>
                    <a:pt x="87" y="72"/>
                  </a:lnTo>
                  <a:lnTo>
                    <a:pt x="87" y="73"/>
                  </a:lnTo>
                  <a:lnTo>
                    <a:pt x="87" y="72"/>
                  </a:lnTo>
                  <a:lnTo>
                    <a:pt x="87" y="73"/>
                  </a:lnTo>
                  <a:lnTo>
                    <a:pt x="87" y="72"/>
                  </a:lnTo>
                  <a:lnTo>
                    <a:pt x="87" y="73"/>
                  </a:lnTo>
                  <a:lnTo>
                    <a:pt x="86" y="73"/>
                  </a:lnTo>
                  <a:lnTo>
                    <a:pt x="86" y="72"/>
                  </a:lnTo>
                  <a:lnTo>
                    <a:pt x="87" y="72"/>
                  </a:lnTo>
                  <a:lnTo>
                    <a:pt x="86" y="72"/>
                  </a:lnTo>
                  <a:lnTo>
                    <a:pt x="86" y="71"/>
                  </a:lnTo>
                  <a:lnTo>
                    <a:pt x="87" y="71"/>
                  </a:lnTo>
                  <a:lnTo>
                    <a:pt x="86" y="71"/>
                  </a:lnTo>
                  <a:lnTo>
                    <a:pt x="86" y="70"/>
                  </a:lnTo>
                  <a:lnTo>
                    <a:pt x="86" y="71"/>
                  </a:lnTo>
                  <a:lnTo>
                    <a:pt x="86" y="70"/>
                  </a:lnTo>
                  <a:lnTo>
                    <a:pt x="85" y="70"/>
                  </a:lnTo>
                  <a:lnTo>
                    <a:pt x="85" y="69"/>
                  </a:lnTo>
                  <a:lnTo>
                    <a:pt x="84" y="69"/>
                  </a:lnTo>
                  <a:lnTo>
                    <a:pt x="85" y="69"/>
                  </a:lnTo>
                  <a:lnTo>
                    <a:pt x="84" y="69"/>
                  </a:lnTo>
                  <a:lnTo>
                    <a:pt x="85" y="69"/>
                  </a:lnTo>
                  <a:lnTo>
                    <a:pt x="84" y="69"/>
                  </a:lnTo>
                  <a:lnTo>
                    <a:pt x="83" y="69"/>
                  </a:lnTo>
                  <a:lnTo>
                    <a:pt x="83" y="68"/>
                  </a:lnTo>
                  <a:lnTo>
                    <a:pt x="83" y="69"/>
                  </a:lnTo>
                  <a:lnTo>
                    <a:pt x="83" y="68"/>
                  </a:lnTo>
                  <a:lnTo>
                    <a:pt x="83" y="69"/>
                  </a:lnTo>
                  <a:lnTo>
                    <a:pt x="83" y="68"/>
                  </a:lnTo>
                  <a:lnTo>
                    <a:pt x="83" y="69"/>
                  </a:lnTo>
                  <a:lnTo>
                    <a:pt x="83" y="68"/>
                  </a:lnTo>
                  <a:lnTo>
                    <a:pt x="82" y="68"/>
                  </a:lnTo>
                  <a:lnTo>
                    <a:pt x="83" y="68"/>
                  </a:lnTo>
                  <a:lnTo>
                    <a:pt x="82" y="68"/>
                  </a:lnTo>
                  <a:lnTo>
                    <a:pt x="83" y="68"/>
                  </a:lnTo>
                  <a:lnTo>
                    <a:pt x="82" y="68"/>
                  </a:lnTo>
                  <a:lnTo>
                    <a:pt x="82" y="67"/>
                  </a:lnTo>
                  <a:lnTo>
                    <a:pt x="81" y="67"/>
                  </a:lnTo>
                  <a:lnTo>
                    <a:pt x="81" y="66"/>
                  </a:lnTo>
                  <a:lnTo>
                    <a:pt x="80" y="66"/>
                  </a:lnTo>
                  <a:lnTo>
                    <a:pt x="79" y="66"/>
                  </a:lnTo>
                  <a:lnTo>
                    <a:pt x="78" y="66"/>
                  </a:lnTo>
                  <a:lnTo>
                    <a:pt x="77" y="66"/>
                  </a:lnTo>
                  <a:lnTo>
                    <a:pt x="76" y="66"/>
                  </a:lnTo>
                  <a:lnTo>
                    <a:pt x="75" y="66"/>
                  </a:lnTo>
                  <a:lnTo>
                    <a:pt x="74" y="65"/>
                  </a:lnTo>
                  <a:lnTo>
                    <a:pt x="73" y="65"/>
                  </a:lnTo>
                  <a:lnTo>
                    <a:pt x="72" y="65"/>
                  </a:lnTo>
                  <a:lnTo>
                    <a:pt x="72" y="64"/>
                  </a:lnTo>
                  <a:lnTo>
                    <a:pt x="71" y="64"/>
                  </a:lnTo>
                  <a:lnTo>
                    <a:pt x="70" y="63"/>
                  </a:lnTo>
                  <a:lnTo>
                    <a:pt x="69" y="62"/>
                  </a:lnTo>
                  <a:lnTo>
                    <a:pt x="68" y="62"/>
                  </a:lnTo>
                  <a:lnTo>
                    <a:pt x="68" y="61"/>
                  </a:lnTo>
                  <a:lnTo>
                    <a:pt x="67" y="61"/>
                  </a:lnTo>
                  <a:lnTo>
                    <a:pt x="66" y="61"/>
                  </a:lnTo>
                  <a:lnTo>
                    <a:pt x="65" y="61"/>
                  </a:lnTo>
                  <a:lnTo>
                    <a:pt x="64" y="61"/>
                  </a:lnTo>
                  <a:lnTo>
                    <a:pt x="64" y="60"/>
                  </a:lnTo>
                  <a:lnTo>
                    <a:pt x="64" y="61"/>
                  </a:lnTo>
                  <a:lnTo>
                    <a:pt x="64" y="60"/>
                  </a:lnTo>
                  <a:lnTo>
                    <a:pt x="63" y="60"/>
                  </a:lnTo>
                  <a:lnTo>
                    <a:pt x="63" y="59"/>
                  </a:lnTo>
                  <a:lnTo>
                    <a:pt x="62" y="59"/>
                  </a:lnTo>
                  <a:lnTo>
                    <a:pt x="61" y="59"/>
                  </a:lnTo>
                  <a:lnTo>
                    <a:pt x="61" y="58"/>
                  </a:lnTo>
                  <a:lnTo>
                    <a:pt x="60" y="58"/>
                  </a:lnTo>
                  <a:lnTo>
                    <a:pt x="59" y="58"/>
                  </a:lnTo>
                  <a:lnTo>
                    <a:pt x="59" y="57"/>
                  </a:lnTo>
                  <a:lnTo>
                    <a:pt x="59" y="58"/>
                  </a:lnTo>
                  <a:lnTo>
                    <a:pt x="59" y="57"/>
                  </a:lnTo>
                  <a:lnTo>
                    <a:pt x="59" y="58"/>
                  </a:lnTo>
                  <a:lnTo>
                    <a:pt x="59" y="57"/>
                  </a:lnTo>
                  <a:lnTo>
                    <a:pt x="58" y="57"/>
                  </a:lnTo>
                  <a:lnTo>
                    <a:pt x="57" y="57"/>
                  </a:lnTo>
                  <a:lnTo>
                    <a:pt x="56" y="57"/>
                  </a:lnTo>
                  <a:lnTo>
                    <a:pt x="55" y="57"/>
                  </a:lnTo>
                  <a:lnTo>
                    <a:pt x="55" y="56"/>
                  </a:lnTo>
                  <a:lnTo>
                    <a:pt x="55" y="55"/>
                  </a:lnTo>
                  <a:lnTo>
                    <a:pt x="54" y="55"/>
                  </a:lnTo>
                  <a:lnTo>
                    <a:pt x="54" y="54"/>
                  </a:lnTo>
                  <a:lnTo>
                    <a:pt x="53" y="54"/>
                  </a:lnTo>
                  <a:lnTo>
                    <a:pt x="52" y="54"/>
                  </a:lnTo>
                  <a:lnTo>
                    <a:pt x="52" y="53"/>
                  </a:lnTo>
                  <a:lnTo>
                    <a:pt x="51" y="53"/>
                  </a:lnTo>
                  <a:lnTo>
                    <a:pt x="50" y="53"/>
                  </a:lnTo>
                  <a:lnTo>
                    <a:pt x="49" y="53"/>
                  </a:lnTo>
                  <a:lnTo>
                    <a:pt x="49" y="52"/>
                  </a:lnTo>
                  <a:lnTo>
                    <a:pt x="48" y="52"/>
                  </a:lnTo>
                  <a:lnTo>
                    <a:pt x="47" y="52"/>
                  </a:lnTo>
                  <a:lnTo>
                    <a:pt x="46" y="52"/>
                  </a:lnTo>
                  <a:lnTo>
                    <a:pt x="46" y="51"/>
                  </a:lnTo>
                  <a:lnTo>
                    <a:pt x="45" y="51"/>
                  </a:lnTo>
                  <a:lnTo>
                    <a:pt x="44" y="51"/>
                  </a:lnTo>
                  <a:lnTo>
                    <a:pt x="43" y="51"/>
                  </a:lnTo>
                  <a:lnTo>
                    <a:pt x="43" y="52"/>
                  </a:lnTo>
                  <a:lnTo>
                    <a:pt x="43" y="51"/>
                  </a:lnTo>
                  <a:lnTo>
                    <a:pt x="42" y="51"/>
                  </a:lnTo>
                  <a:lnTo>
                    <a:pt x="42" y="50"/>
                  </a:lnTo>
                  <a:lnTo>
                    <a:pt x="41" y="50"/>
                  </a:lnTo>
                  <a:lnTo>
                    <a:pt x="40" y="50"/>
                  </a:lnTo>
                  <a:lnTo>
                    <a:pt x="40" y="49"/>
                  </a:lnTo>
                  <a:lnTo>
                    <a:pt x="39" y="49"/>
                  </a:lnTo>
                  <a:lnTo>
                    <a:pt x="38" y="49"/>
                  </a:lnTo>
                  <a:lnTo>
                    <a:pt x="38" y="48"/>
                  </a:lnTo>
                  <a:lnTo>
                    <a:pt x="37" y="48"/>
                  </a:lnTo>
                  <a:lnTo>
                    <a:pt x="37" y="47"/>
                  </a:lnTo>
                  <a:lnTo>
                    <a:pt x="36" y="47"/>
                  </a:lnTo>
                  <a:lnTo>
                    <a:pt x="36" y="46"/>
                  </a:lnTo>
                  <a:lnTo>
                    <a:pt x="35" y="46"/>
                  </a:lnTo>
                  <a:lnTo>
                    <a:pt x="34" y="46"/>
                  </a:lnTo>
                  <a:lnTo>
                    <a:pt x="34" y="45"/>
                  </a:lnTo>
                  <a:lnTo>
                    <a:pt x="33" y="45"/>
                  </a:lnTo>
                  <a:lnTo>
                    <a:pt x="33" y="44"/>
                  </a:lnTo>
                  <a:lnTo>
                    <a:pt x="33" y="43"/>
                  </a:lnTo>
                  <a:lnTo>
                    <a:pt x="32" y="43"/>
                  </a:lnTo>
                  <a:lnTo>
                    <a:pt x="32" y="42"/>
                  </a:lnTo>
                  <a:lnTo>
                    <a:pt x="31" y="42"/>
                  </a:lnTo>
                  <a:lnTo>
                    <a:pt x="30" y="42"/>
                  </a:lnTo>
                  <a:lnTo>
                    <a:pt x="30" y="41"/>
                  </a:lnTo>
                  <a:lnTo>
                    <a:pt x="29" y="41"/>
                  </a:lnTo>
                  <a:lnTo>
                    <a:pt x="28" y="41"/>
                  </a:lnTo>
                  <a:lnTo>
                    <a:pt x="28" y="40"/>
                  </a:lnTo>
                  <a:lnTo>
                    <a:pt x="27" y="40"/>
                  </a:lnTo>
                  <a:lnTo>
                    <a:pt x="26" y="40"/>
                  </a:lnTo>
                  <a:lnTo>
                    <a:pt x="26" y="39"/>
                  </a:lnTo>
                  <a:lnTo>
                    <a:pt x="25" y="39"/>
                  </a:lnTo>
                  <a:lnTo>
                    <a:pt x="25" y="38"/>
                  </a:lnTo>
                  <a:lnTo>
                    <a:pt x="24" y="38"/>
                  </a:lnTo>
                  <a:lnTo>
                    <a:pt x="24" y="39"/>
                  </a:lnTo>
                  <a:lnTo>
                    <a:pt x="24" y="38"/>
                  </a:lnTo>
                  <a:lnTo>
                    <a:pt x="24" y="39"/>
                  </a:lnTo>
                  <a:lnTo>
                    <a:pt x="24" y="38"/>
                  </a:lnTo>
                  <a:lnTo>
                    <a:pt x="24" y="39"/>
                  </a:lnTo>
                  <a:lnTo>
                    <a:pt x="23" y="39"/>
                  </a:lnTo>
                  <a:lnTo>
                    <a:pt x="23" y="38"/>
                  </a:lnTo>
                  <a:lnTo>
                    <a:pt x="23" y="39"/>
                  </a:lnTo>
                  <a:lnTo>
                    <a:pt x="23" y="38"/>
                  </a:lnTo>
                  <a:lnTo>
                    <a:pt x="23" y="39"/>
                  </a:lnTo>
                  <a:lnTo>
                    <a:pt x="23" y="38"/>
                  </a:lnTo>
                  <a:lnTo>
                    <a:pt x="23" y="39"/>
                  </a:lnTo>
                  <a:lnTo>
                    <a:pt x="23" y="38"/>
                  </a:lnTo>
                  <a:lnTo>
                    <a:pt x="22" y="38"/>
                  </a:lnTo>
                  <a:lnTo>
                    <a:pt x="21" y="38"/>
                  </a:lnTo>
                  <a:lnTo>
                    <a:pt x="20" y="38"/>
                  </a:lnTo>
                  <a:lnTo>
                    <a:pt x="20" y="37"/>
                  </a:lnTo>
                  <a:lnTo>
                    <a:pt x="20" y="36"/>
                  </a:lnTo>
                  <a:lnTo>
                    <a:pt x="19" y="36"/>
                  </a:lnTo>
                  <a:lnTo>
                    <a:pt x="19" y="35"/>
                  </a:lnTo>
                  <a:lnTo>
                    <a:pt x="18" y="35"/>
                  </a:lnTo>
                  <a:lnTo>
                    <a:pt x="18" y="34"/>
                  </a:lnTo>
                  <a:lnTo>
                    <a:pt x="17" y="34"/>
                  </a:lnTo>
                  <a:lnTo>
                    <a:pt x="16" y="34"/>
                  </a:lnTo>
                  <a:lnTo>
                    <a:pt x="15" y="34"/>
                  </a:lnTo>
                  <a:lnTo>
                    <a:pt x="15" y="33"/>
                  </a:lnTo>
                  <a:lnTo>
                    <a:pt x="14" y="33"/>
                  </a:lnTo>
                  <a:lnTo>
                    <a:pt x="13" y="33"/>
                  </a:lnTo>
                  <a:lnTo>
                    <a:pt x="13" y="32"/>
                  </a:lnTo>
                  <a:lnTo>
                    <a:pt x="12" y="32"/>
                  </a:lnTo>
                  <a:lnTo>
                    <a:pt x="11" y="31"/>
                  </a:lnTo>
                  <a:lnTo>
                    <a:pt x="10" y="31"/>
                  </a:lnTo>
                  <a:lnTo>
                    <a:pt x="9" y="31"/>
                  </a:lnTo>
                  <a:lnTo>
                    <a:pt x="9" y="30"/>
                  </a:lnTo>
                  <a:lnTo>
                    <a:pt x="8" y="30"/>
                  </a:lnTo>
                  <a:lnTo>
                    <a:pt x="7" y="30"/>
                  </a:lnTo>
                  <a:lnTo>
                    <a:pt x="7" y="29"/>
                  </a:lnTo>
                  <a:lnTo>
                    <a:pt x="6" y="29"/>
                  </a:lnTo>
                  <a:lnTo>
                    <a:pt x="6" y="28"/>
                  </a:lnTo>
                  <a:lnTo>
                    <a:pt x="5" y="28"/>
                  </a:lnTo>
                  <a:lnTo>
                    <a:pt x="4" y="28"/>
                  </a:lnTo>
                  <a:lnTo>
                    <a:pt x="4" y="27"/>
                  </a:lnTo>
                  <a:lnTo>
                    <a:pt x="4" y="28"/>
                  </a:lnTo>
                  <a:lnTo>
                    <a:pt x="4" y="27"/>
                  </a:lnTo>
                  <a:lnTo>
                    <a:pt x="3" y="27"/>
                  </a:lnTo>
                  <a:lnTo>
                    <a:pt x="2" y="27"/>
                  </a:lnTo>
                  <a:lnTo>
                    <a:pt x="2" y="26"/>
                  </a:lnTo>
                  <a:lnTo>
                    <a:pt x="2" y="27"/>
                  </a:lnTo>
                  <a:lnTo>
                    <a:pt x="1" y="27"/>
                  </a:lnTo>
                  <a:lnTo>
                    <a:pt x="1" y="26"/>
                  </a:lnTo>
                  <a:lnTo>
                    <a:pt x="0" y="26"/>
                  </a:lnTo>
                  <a:lnTo>
                    <a:pt x="1" y="26"/>
                  </a:lnTo>
                  <a:lnTo>
                    <a:pt x="1" y="25"/>
                  </a:lnTo>
                  <a:lnTo>
                    <a:pt x="2" y="25"/>
                  </a:lnTo>
                  <a:lnTo>
                    <a:pt x="2" y="24"/>
                  </a:lnTo>
                  <a:lnTo>
                    <a:pt x="2" y="23"/>
                  </a:lnTo>
                  <a:lnTo>
                    <a:pt x="2" y="22"/>
                  </a:lnTo>
                  <a:lnTo>
                    <a:pt x="3" y="22"/>
                  </a:lnTo>
                  <a:lnTo>
                    <a:pt x="3" y="21"/>
                  </a:lnTo>
                  <a:lnTo>
                    <a:pt x="4" y="21"/>
                  </a:lnTo>
                  <a:lnTo>
                    <a:pt x="4" y="20"/>
                  </a:lnTo>
                  <a:lnTo>
                    <a:pt x="4" y="19"/>
                  </a:lnTo>
                  <a:lnTo>
                    <a:pt x="4" y="18"/>
                  </a:lnTo>
                  <a:lnTo>
                    <a:pt x="5" y="18"/>
                  </a:lnTo>
                  <a:lnTo>
                    <a:pt x="5" y="17"/>
                  </a:lnTo>
                  <a:lnTo>
                    <a:pt x="6" y="17"/>
                  </a:lnTo>
                  <a:lnTo>
                    <a:pt x="6" y="16"/>
                  </a:lnTo>
                  <a:lnTo>
                    <a:pt x="7" y="16"/>
                  </a:lnTo>
                  <a:lnTo>
                    <a:pt x="8" y="16"/>
                  </a:lnTo>
                  <a:lnTo>
                    <a:pt x="9" y="16"/>
                  </a:lnTo>
                  <a:lnTo>
                    <a:pt x="9" y="15"/>
                  </a:lnTo>
                  <a:lnTo>
                    <a:pt x="10" y="15"/>
                  </a:lnTo>
                  <a:lnTo>
                    <a:pt x="11" y="15"/>
                  </a:lnTo>
                  <a:lnTo>
                    <a:pt x="11" y="16"/>
                  </a:lnTo>
                  <a:lnTo>
                    <a:pt x="12" y="16"/>
                  </a:lnTo>
                  <a:lnTo>
                    <a:pt x="13" y="16"/>
                  </a:lnTo>
                  <a:lnTo>
                    <a:pt x="14" y="16"/>
                  </a:lnTo>
                  <a:lnTo>
                    <a:pt x="14" y="15"/>
                  </a:lnTo>
                  <a:lnTo>
                    <a:pt x="14" y="16"/>
                  </a:lnTo>
                  <a:lnTo>
                    <a:pt x="15" y="16"/>
                  </a:lnTo>
                  <a:lnTo>
                    <a:pt x="16" y="16"/>
                  </a:lnTo>
                  <a:lnTo>
                    <a:pt x="17" y="16"/>
                  </a:lnTo>
                  <a:lnTo>
                    <a:pt x="18" y="16"/>
                  </a:lnTo>
                  <a:lnTo>
                    <a:pt x="18" y="17"/>
                  </a:lnTo>
                  <a:lnTo>
                    <a:pt x="19" y="17"/>
                  </a:lnTo>
                  <a:lnTo>
                    <a:pt x="20" y="17"/>
                  </a:lnTo>
                  <a:lnTo>
                    <a:pt x="21" y="17"/>
                  </a:lnTo>
                  <a:lnTo>
                    <a:pt x="21" y="18"/>
                  </a:lnTo>
                  <a:lnTo>
                    <a:pt x="22" y="18"/>
                  </a:lnTo>
                  <a:lnTo>
                    <a:pt x="22" y="19"/>
                  </a:lnTo>
                  <a:lnTo>
                    <a:pt x="21" y="19"/>
                  </a:lnTo>
                  <a:lnTo>
                    <a:pt x="22" y="19"/>
                  </a:lnTo>
                  <a:lnTo>
                    <a:pt x="22" y="20"/>
                  </a:lnTo>
                  <a:lnTo>
                    <a:pt x="21" y="20"/>
                  </a:lnTo>
                  <a:lnTo>
                    <a:pt x="21" y="21"/>
                  </a:lnTo>
                  <a:lnTo>
                    <a:pt x="21" y="22"/>
                  </a:lnTo>
                  <a:lnTo>
                    <a:pt x="22" y="22"/>
                  </a:lnTo>
                  <a:lnTo>
                    <a:pt x="22" y="23"/>
                  </a:lnTo>
                  <a:lnTo>
                    <a:pt x="22" y="22"/>
                  </a:lnTo>
                  <a:lnTo>
                    <a:pt x="22" y="23"/>
                  </a:lnTo>
                  <a:lnTo>
                    <a:pt x="23" y="23"/>
                  </a:lnTo>
                  <a:lnTo>
                    <a:pt x="24" y="23"/>
                  </a:lnTo>
                  <a:lnTo>
                    <a:pt x="24" y="24"/>
                  </a:lnTo>
                  <a:lnTo>
                    <a:pt x="23" y="24"/>
                  </a:lnTo>
                  <a:lnTo>
                    <a:pt x="23" y="25"/>
                  </a:lnTo>
                  <a:lnTo>
                    <a:pt x="24" y="25"/>
                  </a:lnTo>
                  <a:lnTo>
                    <a:pt x="24" y="26"/>
                  </a:lnTo>
                  <a:lnTo>
                    <a:pt x="24" y="27"/>
                  </a:lnTo>
                  <a:lnTo>
                    <a:pt x="25" y="27"/>
                  </a:lnTo>
                  <a:lnTo>
                    <a:pt x="26" y="27"/>
                  </a:lnTo>
                  <a:lnTo>
                    <a:pt x="27" y="27"/>
                  </a:lnTo>
                  <a:lnTo>
                    <a:pt x="28" y="27"/>
                  </a:lnTo>
                  <a:lnTo>
                    <a:pt x="29" y="27"/>
                  </a:lnTo>
                  <a:lnTo>
                    <a:pt x="29" y="26"/>
                  </a:lnTo>
                  <a:lnTo>
                    <a:pt x="29" y="25"/>
                  </a:lnTo>
                  <a:lnTo>
                    <a:pt x="30" y="25"/>
                  </a:lnTo>
                  <a:lnTo>
                    <a:pt x="30" y="24"/>
                  </a:lnTo>
                  <a:lnTo>
                    <a:pt x="31" y="24"/>
                  </a:lnTo>
                  <a:lnTo>
                    <a:pt x="31" y="25"/>
                  </a:lnTo>
                  <a:lnTo>
                    <a:pt x="32" y="25"/>
                  </a:lnTo>
                  <a:lnTo>
                    <a:pt x="32" y="26"/>
                  </a:lnTo>
                  <a:lnTo>
                    <a:pt x="33" y="26"/>
                  </a:lnTo>
                  <a:lnTo>
                    <a:pt x="33" y="27"/>
                  </a:lnTo>
                  <a:lnTo>
                    <a:pt x="32" y="27"/>
                  </a:lnTo>
                  <a:lnTo>
                    <a:pt x="33" y="27"/>
                  </a:lnTo>
                  <a:lnTo>
                    <a:pt x="32" y="27"/>
                  </a:lnTo>
                  <a:lnTo>
                    <a:pt x="32" y="28"/>
                  </a:lnTo>
                  <a:lnTo>
                    <a:pt x="31" y="28"/>
                  </a:lnTo>
                  <a:lnTo>
                    <a:pt x="31" y="29"/>
                  </a:lnTo>
                  <a:lnTo>
                    <a:pt x="32" y="29"/>
                  </a:lnTo>
                  <a:lnTo>
                    <a:pt x="31" y="29"/>
                  </a:lnTo>
                  <a:lnTo>
                    <a:pt x="31" y="30"/>
                  </a:lnTo>
                  <a:lnTo>
                    <a:pt x="31" y="31"/>
                  </a:lnTo>
                  <a:lnTo>
                    <a:pt x="31" y="32"/>
                  </a:lnTo>
                  <a:lnTo>
                    <a:pt x="32" y="32"/>
                  </a:lnTo>
                  <a:lnTo>
                    <a:pt x="32" y="31"/>
                  </a:lnTo>
                  <a:lnTo>
                    <a:pt x="33" y="31"/>
                  </a:lnTo>
                  <a:lnTo>
                    <a:pt x="33" y="30"/>
                  </a:lnTo>
                  <a:lnTo>
                    <a:pt x="34" y="30"/>
                  </a:lnTo>
                  <a:lnTo>
                    <a:pt x="34" y="29"/>
                  </a:lnTo>
                  <a:lnTo>
                    <a:pt x="35" y="29"/>
                  </a:lnTo>
                  <a:lnTo>
                    <a:pt x="35" y="28"/>
                  </a:lnTo>
                  <a:lnTo>
                    <a:pt x="35" y="27"/>
                  </a:lnTo>
                  <a:lnTo>
                    <a:pt x="36" y="27"/>
                  </a:lnTo>
                  <a:lnTo>
                    <a:pt x="37" y="27"/>
                  </a:lnTo>
                  <a:lnTo>
                    <a:pt x="37" y="26"/>
                  </a:lnTo>
                  <a:lnTo>
                    <a:pt x="38" y="26"/>
                  </a:lnTo>
                  <a:lnTo>
                    <a:pt x="38" y="25"/>
                  </a:lnTo>
                  <a:lnTo>
                    <a:pt x="37" y="25"/>
                  </a:lnTo>
                  <a:lnTo>
                    <a:pt x="38" y="25"/>
                  </a:lnTo>
                  <a:lnTo>
                    <a:pt x="38" y="24"/>
                  </a:lnTo>
                  <a:lnTo>
                    <a:pt x="37" y="24"/>
                  </a:lnTo>
                  <a:lnTo>
                    <a:pt x="37" y="23"/>
                  </a:lnTo>
                  <a:lnTo>
                    <a:pt x="38" y="22"/>
                  </a:lnTo>
                  <a:lnTo>
                    <a:pt x="39" y="22"/>
                  </a:lnTo>
                  <a:lnTo>
                    <a:pt x="40" y="22"/>
                  </a:lnTo>
                  <a:lnTo>
                    <a:pt x="40" y="23"/>
                  </a:lnTo>
                  <a:lnTo>
                    <a:pt x="41" y="23"/>
                  </a:lnTo>
                  <a:lnTo>
                    <a:pt x="41" y="24"/>
                  </a:lnTo>
                  <a:lnTo>
                    <a:pt x="42" y="25"/>
                  </a:lnTo>
                  <a:lnTo>
                    <a:pt x="43" y="25"/>
                  </a:lnTo>
                  <a:lnTo>
                    <a:pt x="43" y="26"/>
                  </a:lnTo>
                  <a:lnTo>
                    <a:pt x="44" y="26"/>
                  </a:lnTo>
                  <a:lnTo>
                    <a:pt x="44" y="25"/>
                  </a:lnTo>
                  <a:lnTo>
                    <a:pt x="45" y="25"/>
                  </a:lnTo>
                  <a:lnTo>
                    <a:pt x="46" y="25"/>
                  </a:lnTo>
                  <a:lnTo>
                    <a:pt x="47" y="25"/>
                  </a:lnTo>
                  <a:lnTo>
                    <a:pt x="48" y="25"/>
                  </a:lnTo>
                  <a:lnTo>
                    <a:pt x="48" y="24"/>
                  </a:lnTo>
                  <a:lnTo>
                    <a:pt x="49" y="24"/>
                  </a:lnTo>
                  <a:lnTo>
                    <a:pt x="50" y="24"/>
                  </a:lnTo>
                  <a:lnTo>
                    <a:pt x="51" y="23"/>
                  </a:lnTo>
                  <a:lnTo>
                    <a:pt x="52" y="23"/>
                  </a:lnTo>
                  <a:lnTo>
                    <a:pt x="52" y="24"/>
                  </a:lnTo>
                  <a:lnTo>
                    <a:pt x="51" y="24"/>
                  </a:lnTo>
                  <a:lnTo>
                    <a:pt x="52" y="24"/>
                  </a:lnTo>
                  <a:lnTo>
                    <a:pt x="52" y="25"/>
                  </a:lnTo>
                  <a:lnTo>
                    <a:pt x="53" y="25"/>
                  </a:lnTo>
                  <a:lnTo>
                    <a:pt x="53" y="24"/>
                  </a:lnTo>
                  <a:lnTo>
                    <a:pt x="54" y="24"/>
                  </a:lnTo>
                  <a:lnTo>
                    <a:pt x="54" y="25"/>
                  </a:lnTo>
                  <a:lnTo>
                    <a:pt x="55" y="25"/>
                  </a:lnTo>
                  <a:lnTo>
                    <a:pt x="55" y="24"/>
                  </a:lnTo>
                  <a:lnTo>
                    <a:pt x="56" y="24"/>
                  </a:lnTo>
                  <a:lnTo>
                    <a:pt x="56" y="25"/>
                  </a:lnTo>
                  <a:lnTo>
                    <a:pt x="56" y="24"/>
                  </a:lnTo>
                  <a:lnTo>
                    <a:pt x="56" y="23"/>
                  </a:lnTo>
                  <a:lnTo>
                    <a:pt x="56" y="22"/>
                  </a:lnTo>
                  <a:lnTo>
                    <a:pt x="56" y="21"/>
                  </a:lnTo>
                  <a:lnTo>
                    <a:pt x="57" y="21"/>
                  </a:lnTo>
                  <a:lnTo>
                    <a:pt x="58" y="21"/>
                  </a:lnTo>
                  <a:lnTo>
                    <a:pt x="59" y="22"/>
                  </a:lnTo>
                  <a:lnTo>
                    <a:pt x="60" y="22"/>
                  </a:lnTo>
                  <a:lnTo>
                    <a:pt x="60" y="21"/>
                  </a:lnTo>
                  <a:lnTo>
                    <a:pt x="60" y="20"/>
                  </a:lnTo>
                  <a:lnTo>
                    <a:pt x="60" y="19"/>
                  </a:lnTo>
                  <a:lnTo>
                    <a:pt x="61" y="19"/>
                  </a:lnTo>
                  <a:lnTo>
                    <a:pt x="61" y="18"/>
                  </a:lnTo>
                  <a:lnTo>
                    <a:pt x="62" y="18"/>
                  </a:lnTo>
                  <a:lnTo>
                    <a:pt x="62" y="17"/>
                  </a:lnTo>
                  <a:lnTo>
                    <a:pt x="63" y="17"/>
                  </a:lnTo>
                  <a:lnTo>
                    <a:pt x="63" y="16"/>
                  </a:lnTo>
                  <a:lnTo>
                    <a:pt x="64" y="16"/>
                  </a:lnTo>
                  <a:lnTo>
                    <a:pt x="64" y="15"/>
                  </a:lnTo>
                  <a:lnTo>
                    <a:pt x="64" y="14"/>
                  </a:lnTo>
                  <a:lnTo>
                    <a:pt x="65" y="14"/>
                  </a:lnTo>
                  <a:lnTo>
                    <a:pt x="64" y="14"/>
                  </a:lnTo>
                  <a:lnTo>
                    <a:pt x="65" y="14"/>
                  </a:lnTo>
                  <a:lnTo>
                    <a:pt x="65" y="13"/>
                  </a:lnTo>
                  <a:lnTo>
                    <a:pt x="65" y="12"/>
                  </a:lnTo>
                  <a:lnTo>
                    <a:pt x="65" y="11"/>
                  </a:lnTo>
                  <a:lnTo>
                    <a:pt x="65" y="10"/>
                  </a:lnTo>
                  <a:lnTo>
                    <a:pt x="64" y="9"/>
                  </a:lnTo>
                  <a:lnTo>
                    <a:pt x="64" y="8"/>
                  </a:lnTo>
                  <a:lnTo>
                    <a:pt x="64" y="7"/>
                  </a:lnTo>
                  <a:lnTo>
                    <a:pt x="65" y="7"/>
                  </a:lnTo>
                  <a:lnTo>
                    <a:pt x="65" y="6"/>
                  </a:lnTo>
                  <a:lnTo>
                    <a:pt x="66" y="6"/>
                  </a:lnTo>
                  <a:lnTo>
                    <a:pt x="66" y="5"/>
                  </a:lnTo>
                  <a:lnTo>
                    <a:pt x="67" y="5"/>
                  </a:lnTo>
                  <a:lnTo>
                    <a:pt x="67" y="4"/>
                  </a:lnTo>
                  <a:lnTo>
                    <a:pt x="68" y="4"/>
                  </a:lnTo>
                  <a:lnTo>
                    <a:pt x="69" y="4"/>
                  </a:lnTo>
                  <a:lnTo>
                    <a:pt x="70" y="4"/>
                  </a:lnTo>
                  <a:lnTo>
                    <a:pt x="70" y="3"/>
                  </a:lnTo>
                  <a:lnTo>
                    <a:pt x="70" y="2"/>
                  </a:lnTo>
                  <a:lnTo>
                    <a:pt x="71" y="2"/>
                  </a:lnTo>
                  <a:lnTo>
                    <a:pt x="71" y="1"/>
                  </a:lnTo>
                  <a:lnTo>
                    <a:pt x="72" y="1"/>
                  </a:lnTo>
                  <a:lnTo>
                    <a:pt x="73" y="1"/>
                  </a:lnTo>
                  <a:lnTo>
                    <a:pt x="73" y="0"/>
                  </a:lnTo>
                  <a:lnTo>
                    <a:pt x="73" y="1"/>
                  </a:lnTo>
                  <a:lnTo>
                    <a:pt x="73" y="0"/>
                  </a:lnTo>
                  <a:lnTo>
                    <a:pt x="74" y="0"/>
                  </a:lnTo>
                  <a:lnTo>
                    <a:pt x="74" y="1"/>
                  </a:lnTo>
                  <a:lnTo>
                    <a:pt x="74" y="2"/>
                  </a:lnTo>
                  <a:lnTo>
                    <a:pt x="75" y="2"/>
                  </a:lnTo>
                  <a:lnTo>
                    <a:pt x="76" y="2"/>
                  </a:lnTo>
                  <a:lnTo>
                    <a:pt x="76" y="1"/>
                  </a:lnTo>
                  <a:lnTo>
                    <a:pt x="77" y="2"/>
                  </a:lnTo>
                  <a:lnTo>
                    <a:pt x="78" y="2"/>
                  </a:lnTo>
                  <a:lnTo>
                    <a:pt x="77" y="2"/>
                  </a:lnTo>
                  <a:lnTo>
                    <a:pt x="77" y="3"/>
                  </a:lnTo>
                  <a:lnTo>
                    <a:pt x="78" y="3"/>
                  </a:lnTo>
                  <a:lnTo>
                    <a:pt x="78" y="2"/>
                  </a:lnTo>
                  <a:lnTo>
                    <a:pt x="79" y="2"/>
                  </a:lnTo>
                  <a:lnTo>
                    <a:pt x="79" y="1"/>
                  </a:lnTo>
                  <a:lnTo>
                    <a:pt x="80" y="1"/>
                  </a:lnTo>
                  <a:lnTo>
                    <a:pt x="81" y="1"/>
                  </a:lnTo>
                  <a:lnTo>
                    <a:pt x="82" y="1"/>
                  </a:lnTo>
                  <a:moveTo>
                    <a:pt x="123" y="58"/>
                  </a:moveTo>
                  <a:lnTo>
                    <a:pt x="124" y="58"/>
                  </a:lnTo>
                  <a:lnTo>
                    <a:pt x="124" y="57"/>
                  </a:lnTo>
                  <a:lnTo>
                    <a:pt x="124" y="56"/>
                  </a:lnTo>
                  <a:lnTo>
                    <a:pt x="123" y="56"/>
                  </a:lnTo>
                  <a:lnTo>
                    <a:pt x="123" y="55"/>
                  </a:lnTo>
                  <a:lnTo>
                    <a:pt x="122" y="55"/>
                  </a:lnTo>
                  <a:lnTo>
                    <a:pt x="122" y="56"/>
                  </a:lnTo>
                  <a:lnTo>
                    <a:pt x="121" y="56"/>
                  </a:lnTo>
                  <a:lnTo>
                    <a:pt x="120" y="56"/>
                  </a:lnTo>
                  <a:lnTo>
                    <a:pt x="120" y="57"/>
                  </a:lnTo>
                  <a:lnTo>
                    <a:pt x="121" y="57"/>
                  </a:lnTo>
                  <a:lnTo>
                    <a:pt x="122" y="57"/>
                  </a:lnTo>
                  <a:lnTo>
                    <a:pt x="122" y="58"/>
                  </a:lnTo>
                  <a:lnTo>
                    <a:pt x="123" y="58"/>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24" name="Freeform 23">
              <a:extLst>
                <a:ext uri="{FF2B5EF4-FFF2-40B4-BE49-F238E27FC236}">
                  <a16:creationId xmlns:a16="http://schemas.microsoft.com/office/drawing/2014/main" id="{DA8782D0-E211-C8D4-4123-7630D6D8712A}"/>
                </a:ext>
              </a:extLst>
            </p:cNvPr>
            <p:cNvSpPr>
              <a:spLocks/>
            </p:cNvSpPr>
            <p:nvPr/>
          </p:nvSpPr>
          <p:spPr bwMode="auto">
            <a:xfrm>
              <a:off x="2465764" y="5199621"/>
              <a:ext cx="535717" cy="503931"/>
            </a:xfrm>
            <a:custGeom>
              <a:avLst/>
              <a:gdLst>
                <a:gd name="T0" fmla="*/ 2147483647 w 56"/>
                <a:gd name="T1" fmla="*/ 2147483647 h 54"/>
                <a:gd name="T2" fmla="*/ 2147483647 w 56"/>
                <a:gd name="T3" fmla="*/ 2147483647 h 54"/>
                <a:gd name="T4" fmla="*/ 2147483647 w 56"/>
                <a:gd name="T5" fmla="*/ 2147483647 h 54"/>
                <a:gd name="T6" fmla="*/ 2147483647 w 56"/>
                <a:gd name="T7" fmla="*/ 2147483647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2147483647 w 56"/>
                <a:gd name="T17" fmla="*/ 2147483647 h 54"/>
                <a:gd name="T18" fmla="*/ 2147483647 w 56"/>
                <a:gd name="T19" fmla="*/ 2147483647 h 54"/>
                <a:gd name="T20" fmla="*/ 2147483647 w 56"/>
                <a:gd name="T21" fmla="*/ 2147483647 h 54"/>
                <a:gd name="T22" fmla="*/ 2147483647 w 56"/>
                <a:gd name="T23" fmla="*/ 2147483647 h 54"/>
                <a:gd name="T24" fmla="*/ 2147483647 w 56"/>
                <a:gd name="T25" fmla="*/ 2147483647 h 54"/>
                <a:gd name="T26" fmla="*/ 2147483647 w 56"/>
                <a:gd name="T27" fmla="*/ 2147483647 h 54"/>
                <a:gd name="T28" fmla="*/ 2147483647 w 56"/>
                <a:gd name="T29" fmla="*/ 2147483647 h 54"/>
                <a:gd name="T30" fmla="*/ 2147483647 w 56"/>
                <a:gd name="T31" fmla="*/ 2147483647 h 54"/>
                <a:gd name="T32" fmla="*/ 2147483647 w 56"/>
                <a:gd name="T33" fmla="*/ 2147483647 h 54"/>
                <a:gd name="T34" fmla="*/ 2147483647 w 56"/>
                <a:gd name="T35" fmla="*/ 2147483647 h 54"/>
                <a:gd name="T36" fmla="*/ 2147483647 w 56"/>
                <a:gd name="T37" fmla="*/ 2147483647 h 54"/>
                <a:gd name="T38" fmla="*/ 2147483647 w 56"/>
                <a:gd name="T39" fmla="*/ 2147483647 h 54"/>
                <a:gd name="T40" fmla="*/ 2147483647 w 56"/>
                <a:gd name="T41" fmla="*/ 2147483647 h 54"/>
                <a:gd name="T42" fmla="*/ 2147483647 w 56"/>
                <a:gd name="T43" fmla="*/ 2147483647 h 54"/>
                <a:gd name="T44" fmla="*/ 2147483647 w 56"/>
                <a:gd name="T45" fmla="*/ 2147483647 h 54"/>
                <a:gd name="T46" fmla="*/ 2147483647 w 56"/>
                <a:gd name="T47" fmla="*/ 2147483647 h 54"/>
                <a:gd name="T48" fmla="*/ 2147483647 w 56"/>
                <a:gd name="T49" fmla="*/ 2147483647 h 54"/>
                <a:gd name="T50" fmla="*/ 2147483647 w 56"/>
                <a:gd name="T51" fmla="*/ 2147483647 h 54"/>
                <a:gd name="T52" fmla="*/ 2147483647 w 56"/>
                <a:gd name="T53" fmla="*/ 2147483647 h 54"/>
                <a:gd name="T54" fmla="*/ 2147483647 w 56"/>
                <a:gd name="T55" fmla="*/ 2147483647 h 54"/>
                <a:gd name="T56" fmla="*/ 2147483647 w 56"/>
                <a:gd name="T57" fmla="*/ 2147483647 h 54"/>
                <a:gd name="T58" fmla="*/ 2147483647 w 56"/>
                <a:gd name="T59" fmla="*/ 2147483647 h 54"/>
                <a:gd name="T60" fmla="*/ 2147483647 w 56"/>
                <a:gd name="T61" fmla="*/ 2147483647 h 54"/>
                <a:gd name="T62" fmla="*/ 2147483647 w 56"/>
                <a:gd name="T63" fmla="*/ 2147483647 h 54"/>
                <a:gd name="T64" fmla="*/ 2147483647 w 56"/>
                <a:gd name="T65" fmla="*/ 2147483647 h 54"/>
                <a:gd name="T66" fmla="*/ 2147483647 w 56"/>
                <a:gd name="T67" fmla="*/ 2147483647 h 54"/>
                <a:gd name="T68" fmla="*/ 2147483647 w 56"/>
                <a:gd name="T69" fmla="*/ 2147483647 h 54"/>
                <a:gd name="T70" fmla="*/ 2147483647 w 56"/>
                <a:gd name="T71" fmla="*/ 2147483647 h 54"/>
                <a:gd name="T72" fmla="*/ 2147483647 w 56"/>
                <a:gd name="T73" fmla="*/ 2147483647 h 54"/>
                <a:gd name="T74" fmla="*/ 2147483647 w 56"/>
                <a:gd name="T75" fmla="*/ 2147483647 h 54"/>
                <a:gd name="T76" fmla="*/ 2147483647 w 56"/>
                <a:gd name="T77" fmla="*/ 2147483647 h 54"/>
                <a:gd name="T78" fmla="*/ 2147483647 w 56"/>
                <a:gd name="T79" fmla="*/ 2147483647 h 54"/>
                <a:gd name="T80" fmla="*/ 2147483647 w 56"/>
                <a:gd name="T81" fmla="*/ 2147483647 h 54"/>
                <a:gd name="T82" fmla="*/ 2147483647 w 56"/>
                <a:gd name="T83" fmla="*/ 2147483647 h 54"/>
                <a:gd name="T84" fmla="*/ 2147483647 w 56"/>
                <a:gd name="T85" fmla="*/ 2147483647 h 54"/>
                <a:gd name="T86" fmla="*/ 2147483647 w 56"/>
                <a:gd name="T87" fmla="*/ 2147483647 h 54"/>
                <a:gd name="T88" fmla="*/ 2147483647 w 56"/>
                <a:gd name="T89" fmla="*/ 2147483647 h 54"/>
                <a:gd name="T90" fmla="*/ 2147483647 w 56"/>
                <a:gd name="T91" fmla="*/ 2147483647 h 54"/>
                <a:gd name="T92" fmla="*/ 2147483647 w 56"/>
                <a:gd name="T93" fmla="*/ 2147483647 h 54"/>
                <a:gd name="T94" fmla="*/ 2147483647 w 56"/>
                <a:gd name="T95" fmla="*/ 2147483647 h 54"/>
                <a:gd name="T96" fmla="*/ 2147483647 w 56"/>
                <a:gd name="T97" fmla="*/ 2147483647 h 54"/>
                <a:gd name="T98" fmla="*/ 2147483647 w 56"/>
                <a:gd name="T99" fmla="*/ 2147483647 h 54"/>
                <a:gd name="T100" fmla="*/ 0 w 56"/>
                <a:gd name="T101" fmla="*/ 2147483647 h 54"/>
                <a:gd name="T102" fmla="*/ 2147483647 w 56"/>
                <a:gd name="T103" fmla="*/ 2147483647 h 54"/>
                <a:gd name="T104" fmla="*/ 2147483647 w 56"/>
                <a:gd name="T105" fmla="*/ 2147483647 h 54"/>
                <a:gd name="T106" fmla="*/ 2147483647 w 56"/>
                <a:gd name="T107" fmla="*/ 2147483647 h 54"/>
                <a:gd name="T108" fmla="*/ 2147483647 w 56"/>
                <a:gd name="T109" fmla="*/ 2147483647 h 54"/>
                <a:gd name="T110" fmla="*/ 2147483647 w 56"/>
                <a:gd name="T111" fmla="*/ 2147483647 h 54"/>
                <a:gd name="T112" fmla="*/ 2147483647 w 56"/>
                <a:gd name="T113" fmla="*/ 2147483647 h 54"/>
                <a:gd name="T114" fmla="*/ 2147483647 w 56"/>
                <a:gd name="T115" fmla="*/ 2147483647 h 54"/>
                <a:gd name="T116" fmla="*/ 2147483647 w 56"/>
                <a:gd name="T117" fmla="*/ 2147483647 h 54"/>
                <a:gd name="T118" fmla="*/ 2147483647 w 56"/>
                <a:gd name="T119" fmla="*/ 2147483647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54"/>
                <a:gd name="T182" fmla="*/ 56 w 56"/>
                <a:gd name="T183" fmla="*/ 54 h 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54">
                  <a:moveTo>
                    <a:pt x="19" y="10"/>
                  </a:moveTo>
                  <a:lnTo>
                    <a:pt x="19" y="10"/>
                  </a:lnTo>
                  <a:lnTo>
                    <a:pt x="19" y="9"/>
                  </a:lnTo>
                  <a:lnTo>
                    <a:pt x="20" y="8"/>
                  </a:lnTo>
                  <a:lnTo>
                    <a:pt x="21" y="8"/>
                  </a:lnTo>
                  <a:lnTo>
                    <a:pt x="20" y="8"/>
                  </a:lnTo>
                  <a:lnTo>
                    <a:pt x="21" y="8"/>
                  </a:lnTo>
                  <a:lnTo>
                    <a:pt x="21" y="9"/>
                  </a:lnTo>
                  <a:lnTo>
                    <a:pt x="21" y="8"/>
                  </a:lnTo>
                  <a:lnTo>
                    <a:pt x="22" y="8"/>
                  </a:lnTo>
                  <a:lnTo>
                    <a:pt x="22" y="9"/>
                  </a:lnTo>
                  <a:lnTo>
                    <a:pt x="23" y="9"/>
                  </a:lnTo>
                  <a:lnTo>
                    <a:pt x="23" y="8"/>
                  </a:lnTo>
                  <a:lnTo>
                    <a:pt x="23" y="9"/>
                  </a:lnTo>
                  <a:lnTo>
                    <a:pt x="24" y="9"/>
                  </a:lnTo>
                  <a:lnTo>
                    <a:pt x="25" y="9"/>
                  </a:lnTo>
                  <a:lnTo>
                    <a:pt x="25" y="8"/>
                  </a:lnTo>
                  <a:lnTo>
                    <a:pt x="26" y="8"/>
                  </a:lnTo>
                  <a:lnTo>
                    <a:pt x="27" y="8"/>
                  </a:lnTo>
                  <a:lnTo>
                    <a:pt x="27" y="7"/>
                  </a:lnTo>
                  <a:lnTo>
                    <a:pt x="28" y="7"/>
                  </a:lnTo>
                  <a:lnTo>
                    <a:pt x="29" y="7"/>
                  </a:lnTo>
                  <a:lnTo>
                    <a:pt x="30" y="7"/>
                  </a:lnTo>
                  <a:lnTo>
                    <a:pt x="30" y="8"/>
                  </a:lnTo>
                  <a:lnTo>
                    <a:pt x="31" y="8"/>
                  </a:lnTo>
                  <a:lnTo>
                    <a:pt x="32" y="8"/>
                  </a:lnTo>
                  <a:lnTo>
                    <a:pt x="33" y="8"/>
                  </a:lnTo>
                  <a:lnTo>
                    <a:pt x="33" y="9"/>
                  </a:lnTo>
                  <a:lnTo>
                    <a:pt x="34" y="9"/>
                  </a:lnTo>
                  <a:lnTo>
                    <a:pt x="34" y="10"/>
                  </a:lnTo>
                  <a:lnTo>
                    <a:pt x="35" y="10"/>
                  </a:lnTo>
                  <a:lnTo>
                    <a:pt x="35" y="11"/>
                  </a:lnTo>
                  <a:lnTo>
                    <a:pt x="35" y="10"/>
                  </a:lnTo>
                  <a:lnTo>
                    <a:pt x="35" y="11"/>
                  </a:lnTo>
                  <a:lnTo>
                    <a:pt x="36" y="11"/>
                  </a:lnTo>
                  <a:lnTo>
                    <a:pt x="37" y="11"/>
                  </a:lnTo>
                  <a:lnTo>
                    <a:pt x="37" y="12"/>
                  </a:lnTo>
                  <a:lnTo>
                    <a:pt x="37" y="11"/>
                  </a:lnTo>
                  <a:lnTo>
                    <a:pt x="37" y="12"/>
                  </a:lnTo>
                  <a:lnTo>
                    <a:pt x="38" y="12"/>
                  </a:lnTo>
                  <a:lnTo>
                    <a:pt x="39" y="12"/>
                  </a:lnTo>
                  <a:lnTo>
                    <a:pt x="39" y="13"/>
                  </a:lnTo>
                  <a:lnTo>
                    <a:pt x="40" y="13"/>
                  </a:lnTo>
                  <a:lnTo>
                    <a:pt x="41" y="13"/>
                  </a:lnTo>
                  <a:lnTo>
                    <a:pt x="42" y="13"/>
                  </a:lnTo>
                  <a:lnTo>
                    <a:pt x="42" y="14"/>
                  </a:lnTo>
                  <a:lnTo>
                    <a:pt x="43" y="14"/>
                  </a:lnTo>
                  <a:lnTo>
                    <a:pt x="44" y="14"/>
                  </a:lnTo>
                  <a:lnTo>
                    <a:pt x="44" y="15"/>
                  </a:lnTo>
                  <a:lnTo>
                    <a:pt x="45" y="15"/>
                  </a:lnTo>
                  <a:lnTo>
                    <a:pt x="45" y="16"/>
                  </a:lnTo>
                  <a:lnTo>
                    <a:pt x="46" y="16"/>
                  </a:lnTo>
                  <a:lnTo>
                    <a:pt x="47" y="17"/>
                  </a:lnTo>
                  <a:lnTo>
                    <a:pt x="48" y="17"/>
                  </a:lnTo>
                  <a:lnTo>
                    <a:pt x="48" y="18"/>
                  </a:lnTo>
                  <a:lnTo>
                    <a:pt x="48" y="17"/>
                  </a:lnTo>
                  <a:lnTo>
                    <a:pt x="49" y="17"/>
                  </a:lnTo>
                  <a:lnTo>
                    <a:pt x="50" y="17"/>
                  </a:lnTo>
                  <a:lnTo>
                    <a:pt x="50" y="18"/>
                  </a:lnTo>
                  <a:lnTo>
                    <a:pt x="51" y="18"/>
                  </a:lnTo>
                  <a:lnTo>
                    <a:pt x="50" y="18"/>
                  </a:lnTo>
                  <a:lnTo>
                    <a:pt x="51" y="18"/>
                  </a:lnTo>
                  <a:lnTo>
                    <a:pt x="52" y="19"/>
                  </a:lnTo>
                  <a:lnTo>
                    <a:pt x="52" y="20"/>
                  </a:lnTo>
                  <a:lnTo>
                    <a:pt x="53" y="20"/>
                  </a:lnTo>
                  <a:lnTo>
                    <a:pt x="54" y="20"/>
                  </a:lnTo>
                  <a:lnTo>
                    <a:pt x="53" y="20"/>
                  </a:lnTo>
                  <a:lnTo>
                    <a:pt x="54" y="20"/>
                  </a:lnTo>
                  <a:lnTo>
                    <a:pt x="54" y="21"/>
                  </a:lnTo>
                  <a:lnTo>
                    <a:pt x="54" y="22"/>
                  </a:lnTo>
                  <a:lnTo>
                    <a:pt x="54" y="23"/>
                  </a:lnTo>
                  <a:lnTo>
                    <a:pt x="55" y="23"/>
                  </a:lnTo>
                  <a:lnTo>
                    <a:pt x="55" y="24"/>
                  </a:lnTo>
                  <a:lnTo>
                    <a:pt x="56" y="24"/>
                  </a:lnTo>
                  <a:lnTo>
                    <a:pt x="56" y="25"/>
                  </a:lnTo>
                  <a:lnTo>
                    <a:pt x="56" y="26"/>
                  </a:lnTo>
                  <a:lnTo>
                    <a:pt x="56" y="27"/>
                  </a:lnTo>
                  <a:lnTo>
                    <a:pt x="56" y="28"/>
                  </a:lnTo>
                  <a:lnTo>
                    <a:pt x="56" y="29"/>
                  </a:lnTo>
                  <a:lnTo>
                    <a:pt x="56" y="30"/>
                  </a:lnTo>
                  <a:lnTo>
                    <a:pt x="56" y="31"/>
                  </a:lnTo>
                  <a:lnTo>
                    <a:pt x="56" y="32"/>
                  </a:lnTo>
                  <a:lnTo>
                    <a:pt x="55" y="32"/>
                  </a:lnTo>
                  <a:lnTo>
                    <a:pt x="55" y="33"/>
                  </a:lnTo>
                  <a:lnTo>
                    <a:pt x="55" y="34"/>
                  </a:lnTo>
                  <a:lnTo>
                    <a:pt x="54" y="34"/>
                  </a:lnTo>
                  <a:lnTo>
                    <a:pt x="54" y="35"/>
                  </a:lnTo>
                  <a:lnTo>
                    <a:pt x="53" y="35"/>
                  </a:lnTo>
                  <a:lnTo>
                    <a:pt x="52" y="35"/>
                  </a:lnTo>
                  <a:lnTo>
                    <a:pt x="52" y="36"/>
                  </a:lnTo>
                  <a:lnTo>
                    <a:pt x="52" y="37"/>
                  </a:lnTo>
                  <a:lnTo>
                    <a:pt x="51" y="37"/>
                  </a:lnTo>
                  <a:lnTo>
                    <a:pt x="51" y="38"/>
                  </a:lnTo>
                  <a:lnTo>
                    <a:pt x="50" y="38"/>
                  </a:lnTo>
                  <a:lnTo>
                    <a:pt x="50" y="39"/>
                  </a:lnTo>
                  <a:lnTo>
                    <a:pt x="50" y="40"/>
                  </a:lnTo>
                  <a:lnTo>
                    <a:pt x="49" y="40"/>
                  </a:lnTo>
                  <a:lnTo>
                    <a:pt x="48" y="40"/>
                  </a:lnTo>
                  <a:lnTo>
                    <a:pt x="48" y="41"/>
                  </a:lnTo>
                  <a:lnTo>
                    <a:pt x="47" y="41"/>
                  </a:lnTo>
                  <a:lnTo>
                    <a:pt x="46" y="41"/>
                  </a:lnTo>
                  <a:lnTo>
                    <a:pt x="46" y="42"/>
                  </a:lnTo>
                  <a:lnTo>
                    <a:pt x="45" y="42"/>
                  </a:lnTo>
                  <a:lnTo>
                    <a:pt x="45" y="43"/>
                  </a:lnTo>
                  <a:lnTo>
                    <a:pt x="44" y="43"/>
                  </a:lnTo>
                  <a:lnTo>
                    <a:pt x="43" y="43"/>
                  </a:lnTo>
                  <a:lnTo>
                    <a:pt x="42" y="44"/>
                  </a:lnTo>
                  <a:lnTo>
                    <a:pt x="42" y="45"/>
                  </a:lnTo>
                  <a:lnTo>
                    <a:pt x="41" y="45"/>
                  </a:lnTo>
                  <a:lnTo>
                    <a:pt x="42" y="45"/>
                  </a:lnTo>
                  <a:lnTo>
                    <a:pt x="42" y="46"/>
                  </a:lnTo>
                  <a:lnTo>
                    <a:pt x="43" y="46"/>
                  </a:lnTo>
                  <a:lnTo>
                    <a:pt x="43" y="47"/>
                  </a:lnTo>
                  <a:lnTo>
                    <a:pt x="43" y="48"/>
                  </a:lnTo>
                  <a:lnTo>
                    <a:pt x="42" y="48"/>
                  </a:lnTo>
                  <a:lnTo>
                    <a:pt x="41" y="48"/>
                  </a:lnTo>
                  <a:lnTo>
                    <a:pt x="40" y="48"/>
                  </a:lnTo>
                  <a:lnTo>
                    <a:pt x="40" y="49"/>
                  </a:lnTo>
                  <a:lnTo>
                    <a:pt x="39" y="49"/>
                  </a:lnTo>
                  <a:lnTo>
                    <a:pt x="39" y="50"/>
                  </a:lnTo>
                  <a:lnTo>
                    <a:pt x="38" y="50"/>
                  </a:lnTo>
                  <a:lnTo>
                    <a:pt x="38" y="49"/>
                  </a:lnTo>
                  <a:lnTo>
                    <a:pt x="39" y="49"/>
                  </a:lnTo>
                  <a:lnTo>
                    <a:pt x="38" y="49"/>
                  </a:lnTo>
                  <a:lnTo>
                    <a:pt x="37" y="48"/>
                  </a:lnTo>
                  <a:lnTo>
                    <a:pt x="37" y="49"/>
                  </a:lnTo>
                  <a:lnTo>
                    <a:pt x="36" y="49"/>
                  </a:lnTo>
                  <a:lnTo>
                    <a:pt x="35" y="49"/>
                  </a:lnTo>
                  <a:lnTo>
                    <a:pt x="35" y="48"/>
                  </a:lnTo>
                  <a:lnTo>
                    <a:pt x="35" y="47"/>
                  </a:lnTo>
                  <a:lnTo>
                    <a:pt x="34" y="47"/>
                  </a:lnTo>
                  <a:lnTo>
                    <a:pt x="34" y="48"/>
                  </a:lnTo>
                  <a:lnTo>
                    <a:pt x="34" y="47"/>
                  </a:lnTo>
                  <a:lnTo>
                    <a:pt x="34" y="48"/>
                  </a:lnTo>
                  <a:lnTo>
                    <a:pt x="33" y="48"/>
                  </a:lnTo>
                  <a:lnTo>
                    <a:pt x="32" y="48"/>
                  </a:lnTo>
                  <a:lnTo>
                    <a:pt x="32" y="49"/>
                  </a:lnTo>
                  <a:lnTo>
                    <a:pt x="31" y="49"/>
                  </a:lnTo>
                  <a:lnTo>
                    <a:pt x="31" y="50"/>
                  </a:lnTo>
                  <a:lnTo>
                    <a:pt x="31" y="51"/>
                  </a:lnTo>
                  <a:lnTo>
                    <a:pt x="30" y="51"/>
                  </a:lnTo>
                  <a:lnTo>
                    <a:pt x="30" y="50"/>
                  </a:lnTo>
                  <a:lnTo>
                    <a:pt x="29" y="50"/>
                  </a:lnTo>
                  <a:lnTo>
                    <a:pt x="29" y="49"/>
                  </a:lnTo>
                  <a:lnTo>
                    <a:pt x="28" y="49"/>
                  </a:lnTo>
                  <a:lnTo>
                    <a:pt x="27" y="49"/>
                  </a:lnTo>
                  <a:lnTo>
                    <a:pt x="27" y="48"/>
                  </a:lnTo>
                  <a:lnTo>
                    <a:pt x="27" y="47"/>
                  </a:lnTo>
                  <a:lnTo>
                    <a:pt x="26" y="47"/>
                  </a:lnTo>
                  <a:lnTo>
                    <a:pt x="25" y="47"/>
                  </a:lnTo>
                  <a:lnTo>
                    <a:pt x="25" y="48"/>
                  </a:lnTo>
                  <a:lnTo>
                    <a:pt x="24" y="48"/>
                  </a:lnTo>
                  <a:lnTo>
                    <a:pt x="23" y="48"/>
                  </a:lnTo>
                  <a:lnTo>
                    <a:pt x="23" y="49"/>
                  </a:lnTo>
                  <a:lnTo>
                    <a:pt x="22" y="49"/>
                  </a:lnTo>
                  <a:lnTo>
                    <a:pt x="21" y="49"/>
                  </a:lnTo>
                  <a:lnTo>
                    <a:pt x="21" y="48"/>
                  </a:lnTo>
                  <a:lnTo>
                    <a:pt x="21" y="49"/>
                  </a:lnTo>
                  <a:lnTo>
                    <a:pt x="20" y="49"/>
                  </a:lnTo>
                  <a:lnTo>
                    <a:pt x="20" y="50"/>
                  </a:lnTo>
                  <a:lnTo>
                    <a:pt x="20" y="49"/>
                  </a:lnTo>
                  <a:lnTo>
                    <a:pt x="20" y="50"/>
                  </a:lnTo>
                  <a:lnTo>
                    <a:pt x="20" y="49"/>
                  </a:lnTo>
                  <a:lnTo>
                    <a:pt x="19" y="49"/>
                  </a:lnTo>
                  <a:lnTo>
                    <a:pt x="19" y="50"/>
                  </a:lnTo>
                  <a:lnTo>
                    <a:pt x="18" y="50"/>
                  </a:lnTo>
                  <a:lnTo>
                    <a:pt x="17" y="50"/>
                  </a:lnTo>
                  <a:lnTo>
                    <a:pt x="17" y="51"/>
                  </a:lnTo>
                  <a:lnTo>
                    <a:pt x="17" y="50"/>
                  </a:lnTo>
                  <a:lnTo>
                    <a:pt x="16" y="50"/>
                  </a:lnTo>
                  <a:lnTo>
                    <a:pt x="15" y="50"/>
                  </a:lnTo>
                  <a:lnTo>
                    <a:pt x="15" y="49"/>
                  </a:lnTo>
                  <a:lnTo>
                    <a:pt x="15" y="48"/>
                  </a:lnTo>
                  <a:lnTo>
                    <a:pt x="14" y="49"/>
                  </a:lnTo>
                  <a:lnTo>
                    <a:pt x="14" y="50"/>
                  </a:lnTo>
                  <a:lnTo>
                    <a:pt x="13" y="50"/>
                  </a:lnTo>
                  <a:lnTo>
                    <a:pt x="13" y="51"/>
                  </a:lnTo>
                  <a:lnTo>
                    <a:pt x="13" y="52"/>
                  </a:lnTo>
                  <a:lnTo>
                    <a:pt x="12" y="52"/>
                  </a:lnTo>
                  <a:lnTo>
                    <a:pt x="12" y="53"/>
                  </a:lnTo>
                  <a:lnTo>
                    <a:pt x="12" y="54"/>
                  </a:lnTo>
                  <a:lnTo>
                    <a:pt x="11" y="54"/>
                  </a:lnTo>
                  <a:lnTo>
                    <a:pt x="10" y="54"/>
                  </a:lnTo>
                  <a:lnTo>
                    <a:pt x="10" y="53"/>
                  </a:lnTo>
                  <a:lnTo>
                    <a:pt x="10" y="52"/>
                  </a:lnTo>
                  <a:lnTo>
                    <a:pt x="9" y="52"/>
                  </a:lnTo>
                  <a:lnTo>
                    <a:pt x="8" y="52"/>
                  </a:lnTo>
                  <a:lnTo>
                    <a:pt x="8" y="51"/>
                  </a:lnTo>
                  <a:lnTo>
                    <a:pt x="9" y="51"/>
                  </a:lnTo>
                  <a:lnTo>
                    <a:pt x="8" y="51"/>
                  </a:lnTo>
                  <a:lnTo>
                    <a:pt x="9" y="51"/>
                  </a:lnTo>
                  <a:lnTo>
                    <a:pt x="8" y="51"/>
                  </a:lnTo>
                  <a:lnTo>
                    <a:pt x="8" y="50"/>
                  </a:lnTo>
                  <a:lnTo>
                    <a:pt x="8" y="49"/>
                  </a:lnTo>
                  <a:lnTo>
                    <a:pt x="9" y="49"/>
                  </a:lnTo>
                  <a:lnTo>
                    <a:pt x="9" y="48"/>
                  </a:lnTo>
                  <a:lnTo>
                    <a:pt x="10" y="48"/>
                  </a:lnTo>
                  <a:lnTo>
                    <a:pt x="10" y="47"/>
                  </a:lnTo>
                  <a:lnTo>
                    <a:pt x="10" y="46"/>
                  </a:lnTo>
                  <a:lnTo>
                    <a:pt x="10" y="45"/>
                  </a:lnTo>
                  <a:lnTo>
                    <a:pt x="10" y="44"/>
                  </a:lnTo>
                  <a:lnTo>
                    <a:pt x="10" y="43"/>
                  </a:lnTo>
                  <a:lnTo>
                    <a:pt x="9" y="43"/>
                  </a:lnTo>
                  <a:lnTo>
                    <a:pt x="10" y="43"/>
                  </a:lnTo>
                  <a:lnTo>
                    <a:pt x="9" y="43"/>
                  </a:lnTo>
                  <a:lnTo>
                    <a:pt x="9" y="42"/>
                  </a:lnTo>
                  <a:lnTo>
                    <a:pt x="9" y="41"/>
                  </a:lnTo>
                  <a:lnTo>
                    <a:pt x="8" y="41"/>
                  </a:lnTo>
                  <a:lnTo>
                    <a:pt x="8" y="40"/>
                  </a:lnTo>
                  <a:lnTo>
                    <a:pt x="9" y="40"/>
                  </a:lnTo>
                  <a:lnTo>
                    <a:pt x="9" y="39"/>
                  </a:lnTo>
                  <a:lnTo>
                    <a:pt x="10" y="38"/>
                  </a:lnTo>
                  <a:lnTo>
                    <a:pt x="10" y="37"/>
                  </a:lnTo>
                  <a:lnTo>
                    <a:pt x="10" y="36"/>
                  </a:lnTo>
                  <a:lnTo>
                    <a:pt x="10" y="35"/>
                  </a:lnTo>
                  <a:lnTo>
                    <a:pt x="10" y="34"/>
                  </a:lnTo>
                  <a:lnTo>
                    <a:pt x="9" y="34"/>
                  </a:lnTo>
                  <a:lnTo>
                    <a:pt x="9" y="33"/>
                  </a:lnTo>
                  <a:lnTo>
                    <a:pt x="9" y="32"/>
                  </a:lnTo>
                  <a:lnTo>
                    <a:pt x="8" y="32"/>
                  </a:lnTo>
                  <a:lnTo>
                    <a:pt x="8" y="31"/>
                  </a:lnTo>
                  <a:lnTo>
                    <a:pt x="8" y="30"/>
                  </a:lnTo>
                  <a:lnTo>
                    <a:pt x="7" y="30"/>
                  </a:lnTo>
                  <a:lnTo>
                    <a:pt x="7" y="29"/>
                  </a:lnTo>
                  <a:lnTo>
                    <a:pt x="7" y="28"/>
                  </a:lnTo>
                  <a:lnTo>
                    <a:pt x="6" y="28"/>
                  </a:lnTo>
                  <a:lnTo>
                    <a:pt x="7" y="28"/>
                  </a:lnTo>
                  <a:lnTo>
                    <a:pt x="7" y="27"/>
                  </a:lnTo>
                  <a:lnTo>
                    <a:pt x="6" y="27"/>
                  </a:lnTo>
                  <a:lnTo>
                    <a:pt x="6" y="26"/>
                  </a:lnTo>
                  <a:lnTo>
                    <a:pt x="6" y="25"/>
                  </a:lnTo>
                  <a:lnTo>
                    <a:pt x="6" y="24"/>
                  </a:lnTo>
                  <a:lnTo>
                    <a:pt x="5" y="24"/>
                  </a:lnTo>
                  <a:lnTo>
                    <a:pt x="5" y="23"/>
                  </a:lnTo>
                  <a:lnTo>
                    <a:pt x="5" y="22"/>
                  </a:lnTo>
                  <a:lnTo>
                    <a:pt x="4" y="22"/>
                  </a:lnTo>
                  <a:lnTo>
                    <a:pt x="5" y="22"/>
                  </a:lnTo>
                  <a:lnTo>
                    <a:pt x="4" y="22"/>
                  </a:lnTo>
                  <a:lnTo>
                    <a:pt x="4" y="21"/>
                  </a:lnTo>
                  <a:lnTo>
                    <a:pt x="3" y="21"/>
                  </a:lnTo>
                  <a:lnTo>
                    <a:pt x="3" y="20"/>
                  </a:lnTo>
                  <a:lnTo>
                    <a:pt x="3" y="19"/>
                  </a:lnTo>
                  <a:lnTo>
                    <a:pt x="4" y="19"/>
                  </a:lnTo>
                  <a:lnTo>
                    <a:pt x="5" y="19"/>
                  </a:lnTo>
                  <a:lnTo>
                    <a:pt x="5" y="18"/>
                  </a:lnTo>
                  <a:lnTo>
                    <a:pt x="5" y="17"/>
                  </a:lnTo>
                  <a:lnTo>
                    <a:pt x="4" y="17"/>
                  </a:lnTo>
                  <a:lnTo>
                    <a:pt x="4" y="16"/>
                  </a:lnTo>
                  <a:lnTo>
                    <a:pt x="3" y="16"/>
                  </a:lnTo>
                  <a:lnTo>
                    <a:pt x="2" y="16"/>
                  </a:lnTo>
                  <a:lnTo>
                    <a:pt x="2" y="15"/>
                  </a:lnTo>
                  <a:lnTo>
                    <a:pt x="2" y="16"/>
                  </a:lnTo>
                  <a:lnTo>
                    <a:pt x="2" y="15"/>
                  </a:lnTo>
                  <a:lnTo>
                    <a:pt x="1" y="15"/>
                  </a:lnTo>
                  <a:lnTo>
                    <a:pt x="1" y="14"/>
                  </a:lnTo>
                  <a:lnTo>
                    <a:pt x="1" y="13"/>
                  </a:lnTo>
                  <a:lnTo>
                    <a:pt x="1" y="12"/>
                  </a:lnTo>
                  <a:lnTo>
                    <a:pt x="1" y="11"/>
                  </a:lnTo>
                  <a:lnTo>
                    <a:pt x="1" y="10"/>
                  </a:lnTo>
                  <a:lnTo>
                    <a:pt x="0" y="10"/>
                  </a:lnTo>
                  <a:lnTo>
                    <a:pt x="0" y="9"/>
                  </a:lnTo>
                  <a:lnTo>
                    <a:pt x="0" y="8"/>
                  </a:lnTo>
                  <a:lnTo>
                    <a:pt x="0" y="7"/>
                  </a:lnTo>
                  <a:lnTo>
                    <a:pt x="0" y="6"/>
                  </a:lnTo>
                  <a:lnTo>
                    <a:pt x="0" y="5"/>
                  </a:lnTo>
                  <a:lnTo>
                    <a:pt x="1" y="5"/>
                  </a:lnTo>
                  <a:lnTo>
                    <a:pt x="1" y="4"/>
                  </a:lnTo>
                  <a:lnTo>
                    <a:pt x="1" y="3"/>
                  </a:lnTo>
                  <a:lnTo>
                    <a:pt x="0" y="3"/>
                  </a:lnTo>
                  <a:lnTo>
                    <a:pt x="1" y="3"/>
                  </a:lnTo>
                  <a:lnTo>
                    <a:pt x="1" y="2"/>
                  </a:lnTo>
                  <a:lnTo>
                    <a:pt x="1" y="1"/>
                  </a:lnTo>
                  <a:lnTo>
                    <a:pt x="2" y="1"/>
                  </a:lnTo>
                  <a:lnTo>
                    <a:pt x="2" y="0"/>
                  </a:lnTo>
                  <a:lnTo>
                    <a:pt x="3" y="0"/>
                  </a:lnTo>
                  <a:lnTo>
                    <a:pt x="3" y="1"/>
                  </a:lnTo>
                  <a:lnTo>
                    <a:pt x="3" y="2"/>
                  </a:lnTo>
                  <a:lnTo>
                    <a:pt x="3" y="3"/>
                  </a:lnTo>
                  <a:lnTo>
                    <a:pt x="4" y="3"/>
                  </a:lnTo>
                  <a:lnTo>
                    <a:pt x="5" y="3"/>
                  </a:lnTo>
                  <a:lnTo>
                    <a:pt x="5" y="4"/>
                  </a:lnTo>
                  <a:lnTo>
                    <a:pt x="6" y="4"/>
                  </a:lnTo>
                  <a:lnTo>
                    <a:pt x="7" y="4"/>
                  </a:lnTo>
                  <a:lnTo>
                    <a:pt x="7" y="5"/>
                  </a:lnTo>
                  <a:lnTo>
                    <a:pt x="8" y="5"/>
                  </a:lnTo>
                  <a:lnTo>
                    <a:pt x="8" y="6"/>
                  </a:lnTo>
                  <a:lnTo>
                    <a:pt x="9" y="6"/>
                  </a:lnTo>
                  <a:lnTo>
                    <a:pt x="10" y="6"/>
                  </a:lnTo>
                  <a:lnTo>
                    <a:pt x="10" y="7"/>
                  </a:lnTo>
                  <a:lnTo>
                    <a:pt x="11" y="7"/>
                  </a:lnTo>
                  <a:lnTo>
                    <a:pt x="11" y="8"/>
                  </a:lnTo>
                  <a:lnTo>
                    <a:pt x="12" y="8"/>
                  </a:lnTo>
                  <a:lnTo>
                    <a:pt x="13" y="8"/>
                  </a:lnTo>
                  <a:lnTo>
                    <a:pt x="13" y="9"/>
                  </a:lnTo>
                  <a:lnTo>
                    <a:pt x="14" y="9"/>
                  </a:lnTo>
                  <a:lnTo>
                    <a:pt x="15" y="9"/>
                  </a:lnTo>
                  <a:lnTo>
                    <a:pt x="15" y="8"/>
                  </a:lnTo>
                  <a:lnTo>
                    <a:pt x="16" y="8"/>
                  </a:lnTo>
                  <a:lnTo>
                    <a:pt x="16" y="9"/>
                  </a:lnTo>
                  <a:lnTo>
                    <a:pt x="17" y="9"/>
                  </a:lnTo>
                  <a:lnTo>
                    <a:pt x="18" y="9"/>
                  </a:lnTo>
                  <a:lnTo>
                    <a:pt x="18" y="10"/>
                  </a:lnTo>
                  <a:lnTo>
                    <a:pt x="18" y="9"/>
                  </a:lnTo>
                  <a:lnTo>
                    <a:pt x="19" y="9"/>
                  </a:lnTo>
                  <a:lnTo>
                    <a:pt x="19" y="10"/>
                  </a:lnTo>
                  <a:close/>
                </a:path>
              </a:pathLst>
            </a:custGeom>
            <a:solidFill>
              <a:srgbClr val="D2812B"/>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25" name="Freeform 24">
              <a:extLst>
                <a:ext uri="{FF2B5EF4-FFF2-40B4-BE49-F238E27FC236}">
                  <a16:creationId xmlns:a16="http://schemas.microsoft.com/office/drawing/2014/main" id="{D2B01029-C966-8EA1-7A78-86EBF8CA44AC}"/>
                </a:ext>
              </a:extLst>
            </p:cNvPr>
            <p:cNvSpPr>
              <a:spLocks noEditPoints="1"/>
            </p:cNvSpPr>
            <p:nvPr/>
          </p:nvSpPr>
          <p:spPr bwMode="auto">
            <a:xfrm>
              <a:off x="2074424" y="4902337"/>
              <a:ext cx="687694" cy="1033241"/>
            </a:xfrm>
            <a:custGeom>
              <a:avLst/>
              <a:gdLst>
                <a:gd name="T0" fmla="*/ 2147483647 w 72"/>
                <a:gd name="T1" fmla="*/ 2147483647 h 111"/>
                <a:gd name="T2" fmla="*/ 2147483647 w 72"/>
                <a:gd name="T3" fmla="*/ 2147483647 h 111"/>
                <a:gd name="T4" fmla="*/ 2147483647 w 72"/>
                <a:gd name="T5" fmla="*/ 2147483647 h 111"/>
                <a:gd name="T6" fmla="*/ 2147483647 w 72"/>
                <a:gd name="T7" fmla="*/ 2147483647 h 111"/>
                <a:gd name="T8" fmla="*/ 2147483647 w 72"/>
                <a:gd name="T9" fmla="*/ 2147483647 h 111"/>
                <a:gd name="T10" fmla="*/ 2147483647 w 72"/>
                <a:gd name="T11" fmla="*/ 2147483647 h 111"/>
                <a:gd name="T12" fmla="*/ 2147483647 w 72"/>
                <a:gd name="T13" fmla="*/ 2147483647 h 111"/>
                <a:gd name="T14" fmla="*/ 2147483647 w 72"/>
                <a:gd name="T15" fmla="*/ 2147483647 h 111"/>
                <a:gd name="T16" fmla="*/ 2147483647 w 72"/>
                <a:gd name="T17" fmla="*/ 2147483647 h 111"/>
                <a:gd name="T18" fmla="*/ 2147483647 w 72"/>
                <a:gd name="T19" fmla="*/ 2147483647 h 111"/>
                <a:gd name="T20" fmla="*/ 2147483647 w 72"/>
                <a:gd name="T21" fmla="*/ 2147483647 h 111"/>
                <a:gd name="T22" fmla="*/ 2147483647 w 72"/>
                <a:gd name="T23" fmla="*/ 2147483647 h 111"/>
                <a:gd name="T24" fmla="*/ 2147483647 w 72"/>
                <a:gd name="T25" fmla="*/ 2147483647 h 111"/>
                <a:gd name="T26" fmla="*/ 2147483647 w 72"/>
                <a:gd name="T27" fmla="*/ 2147483647 h 111"/>
                <a:gd name="T28" fmla="*/ 2147483647 w 72"/>
                <a:gd name="T29" fmla="*/ 2147483647 h 111"/>
                <a:gd name="T30" fmla="*/ 2147483647 w 72"/>
                <a:gd name="T31" fmla="*/ 2147483647 h 111"/>
                <a:gd name="T32" fmla="*/ 2147483647 w 72"/>
                <a:gd name="T33" fmla="*/ 2147483647 h 111"/>
                <a:gd name="T34" fmla="*/ 2147483647 w 72"/>
                <a:gd name="T35" fmla="*/ 2147483647 h 111"/>
                <a:gd name="T36" fmla="*/ 2147483647 w 72"/>
                <a:gd name="T37" fmla="*/ 2147483647 h 111"/>
                <a:gd name="T38" fmla="*/ 2147483647 w 72"/>
                <a:gd name="T39" fmla="*/ 2147483647 h 111"/>
                <a:gd name="T40" fmla="*/ 2147483647 w 72"/>
                <a:gd name="T41" fmla="*/ 2147483647 h 111"/>
                <a:gd name="T42" fmla="*/ 2147483647 w 72"/>
                <a:gd name="T43" fmla="*/ 2147483647 h 111"/>
                <a:gd name="T44" fmla="*/ 2147483647 w 72"/>
                <a:gd name="T45" fmla="*/ 2147483647 h 111"/>
                <a:gd name="T46" fmla="*/ 2147483647 w 72"/>
                <a:gd name="T47" fmla="*/ 2147483647 h 111"/>
                <a:gd name="T48" fmla="*/ 2147483647 w 72"/>
                <a:gd name="T49" fmla="*/ 2147483647 h 111"/>
                <a:gd name="T50" fmla="*/ 2147483647 w 72"/>
                <a:gd name="T51" fmla="*/ 2147483647 h 111"/>
                <a:gd name="T52" fmla="*/ 2147483647 w 72"/>
                <a:gd name="T53" fmla="*/ 2147483647 h 111"/>
                <a:gd name="T54" fmla="*/ 2147483647 w 72"/>
                <a:gd name="T55" fmla="*/ 2147483647 h 111"/>
                <a:gd name="T56" fmla="*/ 2147483647 w 72"/>
                <a:gd name="T57" fmla="*/ 2147483647 h 111"/>
                <a:gd name="T58" fmla="*/ 2147483647 w 72"/>
                <a:gd name="T59" fmla="*/ 2147483647 h 111"/>
                <a:gd name="T60" fmla="*/ 2147483647 w 72"/>
                <a:gd name="T61" fmla="*/ 2147483647 h 111"/>
                <a:gd name="T62" fmla="*/ 2147483647 w 72"/>
                <a:gd name="T63" fmla="*/ 2147483647 h 111"/>
                <a:gd name="T64" fmla="*/ 2147483647 w 72"/>
                <a:gd name="T65" fmla="*/ 2147483647 h 111"/>
                <a:gd name="T66" fmla="*/ 2147483647 w 72"/>
                <a:gd name="T67" fmla="*/ 2147483647 h 111"/>
                <a:gd name="T68" fmla="*/ 2147483647 w 72"/>
                <a:gd name="T69" fmla="*/ 2147483647 h 111"/>
                <a:gd name="T70" fmla="*/ 2147483647 w 72"/>
                <a:gd name="T71" fmla="*/ 2147483647 h 111"/>
                <a:gd name="T72" fmla="*/ 2147483647 w 72"/>
                <a:gd name="T73" fmla="*/ 2147483647 h 111"/>
                <a:gd name="T74" fmla="*/ 2147483647 w 72"/>
                <a:gd name="T75" fmla="*/ 2147483647 h 111"/>
                <a:gd name="T76" fmla="*/ 2147483647 w 72"/>
                <a:gd name="T77" fmla="*/ 2147483647 h 111"/>
                <a:gd name="T78" fmla="*/ 2147483647 w 72"/>
                <a:gd name="T79" fmla="*/ 2147483647 h 111"/>
                <a:gd name="T80" fmla="*/ 2147483647 w 72"/>
                <a:gd name="T81" fmla="*/ 2147483647 h 111"/>
                <a:gd name="T82" fmla="*/ 2147483647 w 72"/>
                <a:gd name="T83" fmla="*/ 2147483647 h 111"/>
                <a:gd name="T84" fmla="*/ 2147483647 w 72"/>
                <a:gd name="T85" fmla="*/ 2147483647 h 111"/>
                <a:gd name="T86" fmla="*/ 2147483647 w 72"/>
                <a:gd name="T87" fmla="*/ 2147483647 h 111"/>
                <a:gd name="T88" fmla="*/ 2147483647 w 72"/>
                <a:gd name="T89" fmla="*/ 2147483647 h 111"/>
                <a:gd name="T90" fmla="*/ 2147483647 w 72"/>
                <a:gd name="T91" fmla="*/ 2147483647 h 111"/>
                <a:gd name="T92" fmla="*/ 2147483647 w 72"/>
                <a:gd name="T93" fmla="*/ 2147483647 h 111"/>
                <a:gd name="T94" fmla="*/ 2147483647 w 72"/>
                <a:gd name="T95" fmla="*/ 2147483647 h 111"/>
                <a:gd name="T96" fmla="*/ 2147483647 w 72"/>
                <a:gd name="T97" fmla="*/ 2147483647 h 111"/>
                <a:gd name="T98" fmla="*/ 2147483647 w 72"/>
                <a:gd name="T99" fmla="*/ 2147483647 h 111"/>
                <a:gd name="T100" fmla="*/ 2147483647 w 72"/>
                <a:gd name="T101" fmla="*/ 2147483647 h 111"/>
                <a:gd name="T102" fmla="*/ 2147483647 w 72"/>
                <a:gd name="T103" fmla="*/ 2147483647 h 111"/>
                <a:gd name="T104" fmla="*/ 2147483647 w 72"/>
                <a:gd name="T105" fmla="*/ 2147483647 h 111"/>
                <a:gd name="T106" fmla="*/ 2147483647 w 72"/>
                <a:gd name="T107" fmla="*/ 2147483647 h 111"/>
                <a:gd name="T108" fmla="*/ 2147483647 w 72"/>
                <a:gd name="T109" fmla="*/ 2147483647 h 111"/>
                <a:gd name="T110" fmla="*/ 2147483647 w 72"/>
                <a:gd name="T111" fmla="*/ 2147483647 h 111"/>
                <a:gd name="T112" fmla="*/ 2147483647 w 72"/>
                <a:gd name="T113" fmla="*/ 2147483647 h 111"/>
                <a:gd name="T114" fmla="*/ 2147483647 w 72"/>
                <a:gd name="T115" fmla="*/ 2147483647 h 111"/>
                <a:gd name="T116" fmla="*/ 2147483647 w 72"/>
                <a:gd name="T117" fmla="*/ 2147483647 h 111"/>
                <a:gd name="T118" fmla="*/ 2147483647 w 72"/>
                <a:gd name="T119" fmla="*/ 2147483647 h 111"/>
                <a:gd name="T120" fmla="*/ 2147483647 w 72"/>
                <a:gd name="T121" fmla="*/ 2147483647 h 111"/>
                <a:gd name="T122" fmla="*/ 2147483647 w 72"/>
                <a:gd name="T123" fmla="*/ 2147483647 h 111"/>
                <a:gd name="T124" fmla="*/ 2147483647 w 72"/>
                <a:gd name="T125" fmla="*/ 2147483647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
                <a:gd name="T190" fmla="*/ 0 h 111"/>
                <a:gd name="T191" fmla="*/ 72 w 72"/>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 h="111">
                  <a:moveTo>
                    <a:pt x="25" y="0"/>
                  </a:moveTo>
                  <a:lnTo>
                    <a:pt x="25" y="0"/>
                  </a:lnTo>
                  <a:lnTo>
                    <a:pt x="25" y="1"/>
                  </a:lnTo>
                  <a:lnTo>
                    <a:pt x="26" y="1"/>
                  </a:lnTo>
                  <a:lnTo>
                    <a:pt x="25" y="1"/>
                  </a:lnTo>
                  <a:lnTo>
                    <a:pt x="26" y="1"/>
                  </a:lnTo>
                  <a:lnTo>
                    <a:pt x="26" y="2"/>
                  </a:lnTo>
                  <a:lnTo>
                    <a:pt x="26" y="1"/>
                  </a:lnTo>
                  <a:lnTo>
                    <a:pt x="27" y="1"/>
                  </a:lnTo>
                  <a:lnTo>
                    <a:pt x="27" y="2"/>
                  </a:lnTo>
                  <a:lnTo>
                    <a:pt x="28" y="2"/>
                  </a:lnTo>
                  <a:lnTo>
                    <a:pt x="28" y="3"/>
                  </a:lnTo>
                  <a:lnTo>
                    <a:pt x="29" y="3"/>
                  </a:lnTo>
                  <a:lnTo>
                    <a:pt x="29" y="4"/>
                  </a:lnTo>
                  <a:lnTo>
                    <a:pt x="30" y="4"/>
                  </a:lnTo>
                  <a:lnTo>
                    <a:pt x="30" y="5"/>
                  </a:lnTo>
                  <a:lnTo>
                    <a:pt x="31" y="5"/>
                  </a:lnTo>
                  <a:lnTo>
                    <a:pt x="31" y="4"/>
                  </a:lnTo>
                  <a:lnTo>
                    <a:pt x="31" y="5"/>
                  </a:lnTo>
                  <a:lnTo>
                    <a:pt x="32" y="5"/>
                  </a:lnTo>
                  <a:lnTo>
                    <a:pt x="33" y="5"/>
                  </a:lnTo>
                  <a:lnTo>
                    <a:pt x="33" y="4"/>
                  </a:lnTo>
                  <a:lnTo>
                    <a:pt x="33" y="3"/>
                  </a:lnTo>
                  <a:lnTo>
                    <a:pt x="34" y="3"/>
                  </a:lnTo>
                  <a:lnTo>
                    <a:pt x="35" y="3"/>
                  </a:lnTo>
                  <a:lnTo>
                    <a:pt x="36" y="3"/>
                  </a:lnTo>
                  <a:lnTo>
                    <a:pt x="36" y="2"/>
                  </a:lnTo>
                  <a:lnTo>
                    <a:pt x="37" y="2"/>
                  </a:lnTo>
                  <a:lnTo>
                    <a:pt x="37" y="3"/>
                  </a:lnTo>
                  <a:lnTo>
                    <a:pt x="37" y="4"/>
                  </a:lnTo>
                  <a:lnTo>
                    <a:pt x="37" y="5"/>
                  </a:lnTo>
                  <a:lnTo>
                    <a:pt x="38" y="5"/>
                  </a:lnTo>
                  <a:lnTo>
                    <a:pt x="38" y="6"/>
                  </a:lnTo>
                  <a:lnTo>
                    <a:pt x="39" y="6"/>
                  </a:lnTo>
                  <a:lnTo>
                    <a:pt x="39" y="7"/>
                  </a:lnTo>
                  <a:lnTo>
                    <a:pt x="39" y="8"/>
                  </a:lnTo>
                  <a:lnTo>
                    <a:pt x="40" y="8"/>
                  </a:lnTo>
                  <a:lnTo>
                    <a:pt x="40" y="9"/>
                  </a:lnTo>
                  <a:lnTo>
                    <a:pt x="40" y="10"/>
                  </a:lnTo>
                  <a:lnTo>
                    <a:pt x="41" y="10"/>
                  </a:lnTo>
                  <a:lnTo>
                    <a:pt x="41" y="11"/>
                  </a:lnTo>
                  <a:lnTo>
                    <a:pt x="41" y="12"/>
                  </a:lnTo>
                  <a:lnTo>
                    <a:pt x="41" y="11"/>
                  </a:lnTo>
                  <a:lnTo>
                    <a:pt x="42" y="11"/>
                  </a:lnTo>
                  <a:lnTo>
                    <a:pt x="42" y="12"/>
                  </a:lnTo>
                  <a:lnTo>
                    <a:pt x="42" y="13"/>
                  </a:lnTo>
                  <a:lnTo>
                    <a:pt x="42" y="14"/>
                  </a:lnTo>
                  <a:lnTo>
                    <a:pt x="43" y="14"/>
                  </a:lnTo>
                  <a:lnTo>
                    <a:pt x="43" y="15"/>
                  </a:lnTo>
                  <a:lnTo>
                    <a:pt x="44" y="15"/>
                  </a:lnTo>
                  <a:lnTo>
                    <a:pt x="45" y="15"/>
                  </a:lnTo>
                  <a:lnTo>
                    <a:pt x="45" y="16"/>
                  </a:lnTo>
                  <a:lnTo>
                    <a:pt x="46" y="16"/>
                  </a:lnTo>
                  <a:lnTo>
                    <a:pt x="46" y="17"/>
                  </a:lnTo>
                  <a:lnTo>
                    <a:pt x="47" y="17"/>
                  </a:lnTo>
                  <a:lnTo>
                    <a:pt x="47" y="18"/>
                  </a:lnTo>
                  <a:lnTo>
                    <a:pt x="47" y="19"/>
                  </a:lnTo>
                  <a:lnTo>
                    <a:pt x="48" y="19"/>
                  </a:lnTo>
                  <a:lnTo>
                    <a:pt x="48" y="20"/>
                  </a:lnTo>
                  <a:lnTo>
                    <a:pt x="49" y="20"/>
                  </a:lnTo>
                  <a:lnTo>
                    <a:pt x="49" y="21"/>
                  </a:lnTo>
                  <a:lnTo>
                    <a:pt x="49" y="22"/>
                  </a:lnTo>
                  <a:lnTo>
                    <a:pt x="50" y="22"/>
                  </a:lnTo>
                  <a:lnTo>
                    <a:pt x="50" y="23"/>
                  </a:lnTo>
                  <a:lnTo>
                    <a:pt x="51" y="23"/>
                  </a:lnTo>
                  <a:lnTo>
                    <a:pt x="51" y="24"/>
                  </a:lnTo>
                  <a:lnTo>
                    <a:pt x="52" y="24"/>
                  </a:lnTo>
                  <a:lnTo>
                    <a:pt x="52" y="25"/>
                  </a:lnTo>
                  <a:lnTo>
                    <a:pt x="51" y="25"/>
                  </a:lnTo>
                  <a:lnTo>
                    <a:pt x="51" y="26"/>
                  </a:lnTo>
                  <a:lnTo>
                    <a:pt x="51" y="27"/>
                  </a:lnTo>
                  <a:lnTo>
                    <a:pt x="52" y="27"/>
                  </a:lnTo>
                  <a:lnTo>
                    <a:pt x="52" y="26"/>
                  </a:lnTo>
                  <a:lnTo>
                    <a:pt x="52" y="27"/>
                  </a:lnTo>
                  <a:lnTo>
                    <a:pt x="52" y="28"/>
                  </a:lnTo>
                  <a:lnTo>
                    <a:pt x="52" y="29"/>
                  </a:lnTo>
                  <a:lnTo>
                    <a:pt x="52" y="28"/>
                  </a:lnTo>
                  <a:lnTo>
                    <a:pt x="53" y="28"/>
                  </a:lnTo>
                  <a:lnTo>
                    <a:pt x="53" y="29"/>
                  </a:lnTo>
                  <a:lnTo>
                    <a:pt x="53" y="30"/>
                  </a:lnTo>
                  <a:lnTo>
                    <a:pt x="54" y="30"/>
                  </a:lnTo>
                  <a:lnTo>
                    <a:pt x="53" y="30"/>
                  </a:lnTo>
                  <a:lnTo>
                    <a:pt x="53" y="31"/>
                  </a:lnTo>
                  <a:lnTo>
                    <a:pt x="54" y="31"/>
                  </a:lnTo>
                  <a:lnTo>
                    <a:pt x="54" y="32"/>
                  </a:lnTo>
                  <a:lnTo>
                    <a:pt x="55" y="32"/>
                  </a:lnTo>
                  <a:lnTo>
                    <a:pt x="54" y="32"/>
                  </a:lnTo>
                  <a:lnTo>
                    <a:pt x="54" y="33"/>
                  </a:lnTo>
                  <a:lnTo>
                    <a:pt x="55" y="33"/>
                  </a:lnTo>
                  <a:lnTo>
                    <a:pt x="55" y="34"/>
                  </a:lnTo>
                  <a:lnTo>
                    <a:pt x="56" y="34"/>
                  </a:lnTo>
                  <a:lnTo>
                    <a:pt x="56" y="35"/>
                  </a:lnTo>
                  <a:lnTo>
                    <a:pt x="56" y="36"/>
                  </a:lnTo>
                  <a:lnTo>
                    <a:pt x="57" y="36"/>
                  </a:lnTo>
                  <a:lnTo>
                    <a:pt x="56" y="36"/>
                  </a:lnTo>
                  <a:lnTo>
                    <a:pt x="57" y="36"/>
                  </a:lnTo>
                  <a:lnTo>
                    <a:pt x="56" y="36"/>
                  </a:lnTo>
                  <a:lnTo>
                    <a:pt x="57" y="36"/>
                  </a:lnTo>
                  <a:lnTo>
                    <a:pt x="57" y="37"/>
                  </a:lnTo>
                  <a:lnTo>
                    <a:pt x="58" y="37"/>
                  </a:lnTo>
                  <a:lnTo>
                    <a:pt x="58" y="38"/>
                  </a:lnTo>
                  <a:lnTo>
                    <a:pt x="58" y="39"/>
                  </a:lnTo>
                  <a:lnTo>
                    <a:pt x="59" y="39"/>
                  </a:lnTo>
                  <a:lnTo>
                    <a:pt x="59" y="40"/>
                  </a:lnTo>
                  <a:lnTo>
                    <a:pt x="60" y="40"/>
                  </a:lnTo>
                  <a:lnTo>
                    <a:pt x="61" y="40"/>
                  </a:lnTo>
                  <a:lnTo>
                    <a:pt x="60" y="41"/>
                  </a:lnTo>
                  <a:lnTo>
                    <a:pt x="60" y="42"/>
                  </a:lnTo>
                  <a:lnTo>
                    <a:pt x="60" y="41"/>
                  </a:lnTo>
                  <a:lnTo>
                    <a:pt x="59" y="41"/>
                  </a:lnTo>
                  <a:lnTo>
                    <a:pt x="59" y="42"/>
                  </a:lnTo>
                  <a:lnTo>
                    <a:pt x="59" y="41"/>
                  </a:lnTo>
                  <a:lnTo>
                    <a:pt x="58" y="41"/>
                  </a:lnTo>
                  <a:lnTo>
                    <a:pt x="57" y="41"/>
                  </a:lnTo>
                  <a:lnTo>
                    <a:pt x="57" y="40"/>
                  </a:lnTo>
                  <a:lnTo>
                    <a:pt x="56" y="40"/>
                  </a:lnTo>
                  <a:lnTo>
                    <a:pt x="56" y="41"/>
                  </a:lnTo>
                  <a:lnTo>
                    <a:pt x="55" y="41"/>
                  </a:lnTo>
                  <a:lnTo>
                    <a:pt x="54" y="41"/>
                  </a:lnTo>
                  <a:lnTo>
                    <a:pt x="54" y="40"/>
                  </a:lnTo>
                  <a:lnTo>
                    <a:pt x="53" y="40"/>
                  </a:lnTo>
                  <a:lnTo>
                    <a:pt x="52" y="40"/>
                  </a:lnTo>
                  <a:lnTo>
                    <a:pt x="52" y="39"/>
                  </a:lnTo>
                  <a:lnTo>
                    <a:pt x="51" y="39"/>
                  </a:lnTo>
                  <a:lnTo>
                    <a:pt x="51" y="38"/>
                  </a:lnTo>
                  <a:lnTo>
                    <a:pt x="50" y="38"/>
                  </a:lnTo>
                  <a:lnTo>
                    <a:pt x="49" y="38"/>
                  </a:lnTo>
                  <a:lnTo>
                    <a:pt x="49" y="37"/>
                  </a:lnTo>
                  <a:lnTo>
                    <a:pt x="48" y="37"/>
                  </a:lnTo>
                  <a:lnTo>
                    <a:pt x="48" y="36"/>
                  </a:lnTo>
                  <a:lnTo>
                    <a:pt x="47" y="36"/>
                  </a:lnTo>
                  <a:lnTo>
                    <a:pt x="46" y="36"/>
                  </a:lnTo>
                  <a:lnTo>
                    <a:pt x="46" y="35"/>
                  </a:lnTo>
                  <a:lnTo>
                    <a:pt x="45" y="35"/>
                  </a:lnTo>
                  <a:lnTo>
                    <a:pt x="44" y="35"/>
                  </a:lnTo>
                  <a:lnTo>
                    <a:pt x="44" y="34"/>
                  </a:lnTo>
                  <a:lnTo>
                    <a:pt x="44" y="33"/>
                  </a:lnTo>
                  <a:lnTo>
                    <a:pt x="44" y="32"/>
                  </a:lnTo>
                  <a:lnTo>
                    <a:pt x="43" y="32"/>
                  </a:lnTo>
                  <a:lnTo>
                    <a:pt x="43" y="33"/>
                  </a:lnTo>
                  <a:lnTo>
                    <a:pt x="42" y="33"/>
                  </a:lnTo>
                  <a:lnTo>
                    <a:pt x="42" y="34"/>
                  </a:lnTo>
                  <a:lnTo>
                    <a:pt x="42" y="35"/>
                  </a:lnTo>
                  <a:lnTo>
                    <a:pt x="41" y="35"/>
                  </a:lnTo>
                  <a:lnTo>
                    <a:pt x="42" y="35"/>
                  </a:lnTo>
                  <a:lnTo>
                    <a:pt x="42" y="36"/>
                  </a:lnTo>
                  <a:lnTo>
                    <a:pt x="42" y="37"/>
                  </a:lnTo>
                  <a:lnTo>
                    <a:pt x="41" y="37"/>
                  </a:lnTo>
                  <a:lnTo>
                    <a:pt x="41" y="38"/>
                  </a:lnTo>
                  <a:lnTo>
                    <a:pt x="41" y="39"/>
                  </a:lnTo>
                  <a:lnTo>
                    <a:pt x="41" y="40"/>
                  </a:lnTo>
                  <a:lnTo>
                    <a:pt x="41" y="41"/>
                  </a:lnTo>
                  <a:lnTo>
                    <a:pt x="41" y="42"/>
                  </a:lnTo>
                  <a:lnTo>
                    <a:pt x="42" y="42"/>
                  </a:lnTo>
                  <a:lnTo>
                    <a:pt x="42" y="43"/>
                  </a:lnTo>
                  <a:lnTo>
                    <a:pt x="42" y="44"/>
                  </a:lnTo>
                  <a:lnTo>
                    <a:pt x="42" y="45"/>
                  </a:lnTo>
                  <a:lnTo>
                    <a:pt x="42" y="46"/>
                  </a:lnTo>
                  <a:lnTo>
                    <a:pt x="42" y="47"/>
                  </a:lnTo>
                  <a:lnTo>
                    <a:pt x="43" y="47"/>
                  </a:lnTo>
                  <a:lnTo>
                    <a:pt x="43" y="48"/>
                  </a:lnTo>
                  <a:lnTo>
                    <a:pt x="43" y="47"/>
                  </a:lnTo>
                  <a:lnTo>
                    <a:pt x="43" y="48"/>
                  </a:lnTo>
                  <a:lnTo>
                    <a:pt x="44" y="48"/>
                  </a:lnTo>
                  <a:lnTo>
                    <a:pt x="45" y="48"/>
                  </a:lnTo>
                  <a:lnTo>
                    <a:pt x="45" y="49"/>
                  </a:lnTo>
                  <a:lnTo>
                    <a:pt x="46" y="49"/>
                  </a:lnTo>
                  <a:lnTo>
                    <a:pt x="46" y="50"/>
                  </a:lnTo>
                  <a:lnTo>
                    <a:pt x="46" y="51"/>
                  </a:lnTo>
                  <a:lnTo>
                    <a:pt x="45" y="51"/>
                  </a:lnTo>
                  <a:lnTo>
                    <a:pt x="44" y="51"/>
                  </a:lnTo>
                  <a:lnTo>
                    <a:pt x="44" y="52"/>
                  </a:lnTo>
                  <a:lnTo>
                    <a:pt x="44" y="53"/>
                  </a:lnTo>
                  <a:lnTo>
                    <a:pt x="45" y="53"/>
                  </a:lnTo>
                  <a:lnTo>
                    <a:pt x="45" y="54"/>
                  </a:lnTo>
                  <a:lnTo>
                    <a:pt x="46" y="54"/>
                  </a:lnTo>
                  <a:lnTo>
                    <a:pt x="45" y="54"/>
                  </a:lnTo>
                  <a:lnTo>
                    <a:pt x="46" y="54"/>
                  </a:lnTo>
                  <a:lnTo>
                    <a:pt x="46" y="55"/>
                  </a:lnTo>
                  <a:lnTo>
                    <a:pt x="46" y="56"/>
                  </a:lnTo>
                  <a:lnTo>
                    <a:pt x="47" y="56"/>
                  </a:lnTo>
                  <a:lnTo>
                    <a:pt x="47" y="57"/>
                  </a:lnTo>
                  <a:lnTo>
                    <a:pt x="47" y="58"/>
                  </a:lnTo>
                  <a:lnTo>
                    <a:pt x="47" y="59"/>
                  </a:lnTo>
                  <a:lnTo>
                    <a:pt x="48" y="59"/>
                  </a:lnTo>
                  <a:lnTo>
                    <a:pt x="48" y="60"/>
                  </a:lnTo>
                  <a:lnTo>
                    <a:pt x="47" y="60"/>
                  </a:lnTo>
                  <a:lnTo>
                    <a:pt x="48" y="60"/>
                  </a:lnTo>
                  <a:lnTo>
                    <a:pt x="48" y="61"/>
                  </a:lnTo>
                  <a:lnTo>
                    <a:pt x="48" y="62"/>
                  </a:lnTo>
                  <a:lnTo>
                    <a:pt x="49" y="62"/>
                  </a:lnTo>
                  <a:lnTo>
                    <a:pt x="49" y="63"/>
                  </a:lnTo>
                  <a:lnTo>
                    <a:pt x="49" y="64"/>
                  </a:lnTo>
                  <a:lnTo>
                    <a:pt x="50" y="64"/>
                  </a:lnTo>
                  <a:lnTo>
                    <a:pt x="50" y="65"/>
                  </a:lnTo>
                  <a:lnTo>
                    <a:pt x="50" y="66"/>
                  </a:lnTo>
                  <a:lnTo>
                    <a:pt x="51" y="66"/>
                  </a:lnTo>
                  <a:lnTo>
                    <a:pt x="51" y="67"/>
                  </a:lnTo>
                  <a:lnTo>
                    <a:pt x="51" y="68"/>
                  </a:lnTo>
                  <a:lnTo>
                    <a:pt x="51" y="69"/>
                  </a:lnTo>
                  <a:lnTo>
                    <a:pt x="51" y="70"/>
                  </a:lnTo>
                  <a:lnTo>
                    <a:pt x="50" y="71"/>
                  </a:lnTo>
                  <a:lnTo>
                    <a:pt x="50" y="72"/>
                  </a:lnTo>
                  <a:lnTo>
                    <a:pt x="49" y="72"/>
                  </a:lnTo>
                  <a:lnTo>
                    <a:pt x="49" y="73"/>
                  </a:lnTo>
                  <a:lnTo>
                    <a:pt x="50" y="73"/>
                  </a:lnTo>
                  <a:lnTo>
                    <a:pt x="50" y="74"/>
                  </a:lnTo>
                  <a:lnTo>
                    <a:pt x="50" y="75"/>
                  </a:lnTo>
                  <a:lnTo>
                    <a:pt x="51" y="75"/>
                  </a:lnTo>
                  <a:lnTo>
                    <a:pt x="50" y="75"/>
                  </a:lnTo>
                  <a:lnTo>
                    <a:pt x="51" y="75"/>
                  </a:lnTo>
                  <a:lnTo>
                    <a:pt x="51" y="76"/>
                  </a:lnTo>
                  <a:lnTo>
                    <a:pt x="51" y="77"/>
                  </a:lnTo>
                  <a:lnTo>
                    <a:pt x="51" y="78"/>
                  </a:lnTo>
                  <a:lnTo>
                    <a:pt x="51" y="79"/>
                  </a:lnTo>
                  <a:lnTo>
                    <a:pt x="51" y="80"/>
                  </a:lnTo>
                  <a:lnTo>
                    <a:pt x="50" y="80"/>
                  </a:lnTo>
                  <a:lnTo>
                    <a:pt x="50" y="81"/>
                  </a:lnTo>
                  <a:lnTo>
                    <a:pt x="49" y="81"/>
                  </a:lnTo>
                  <a:lnTo>
                    <a:pt x="49" y="82"/>
                  </a:lnTo>
                  <a:lnTo>
                    <a:pt x="49" y="83"/>
                  </a:lnTo>
                  <a:lnTo>
                    <a:pt x="50" y="83"/>
                  </a:lnTo>
                  <a:lnTo>
                    <a:pt x="49" y="83"/>
                  </a:lnTo>
                  <a:lnTo>
                    <a:pt x="50" y="83"/>
                  </a:lnTo>
                  <a:lnTo>
                    <a:pt x="49" y="83"/>
                  </a:lnTo>
                  <a:lnTo>
                    <a:pt x="49" y="84"/>
                  </a:lnTo>
                  <a:lnTo>
                    <a:pt x="50" y="84"/>
                  </a:lnTo>
                  <a:lnTo>
                    <a:pt x="51" y="84"/>
                  </a:lnTo>
                  <a:lnTo>
                    <a:pt x="51" y="85"/>
                  </a:lnTo>
                  <a:lnTo>
                    <a:pt x="51" y="86"/>
                  </a:lnTo>
                  <a:lnTo>
                    <a:pt x="52" y="86"/>
                  </a:lnTo>
                  <a:lnTo>
                    <a:pt x="53" y="86"/>
                  </a:lnTo>
                  <a:lnTo>
                    <a:pt x="53" y="85"/>
                  </a:lnTo>
                  <a:lnTo>
                    <a:pt x="53" y="84"/>
                  </a:lnTo>
                  <a:lnTo>
                    <a:pt x="54" y="84"/>
                  </a:lnTo>
                  <a:lnTo>
                    <a:pt x="54" y="83"/>
                  </a:lnTo>
                  <a:lnTo>
                    <a:pt x="54" y="82"/>
                  </a:lnTo>
                  <a:lnTo>
                    <a:pt x="55" y="82"/>
                  </a:lnTo>
                  <a:lnTo>
                    <a:pt x="55" y="81"/>
                  </a:lnTo>
                  <a:lnTo>
                    <a:pt x="56" y="80"/>
                  </a:lnTo>
                  <a:lnTo>
                    <a:pt x="56" y="81"/>
                  </a:lnTo>
                  <a:lnTo>
                    <a:pt x="56" y="82"/>
                  </a:lnTo>
                  <a:lnTo>
                    <a:pt x="57" y="82"/>
                  </a:lnTo>
                  <a:lnTo>
                    <a:pt x="58" y="82"/>
                  </a:lnTo>
                  <a:lnTo>
                    <a:pt x="58" y="83"/>
                  </a:lnTo>
                  <a:lnTo>
                    <a:pt x="58" y="82"/>
                  </a:lnTo>
                  <a:lnTo>
                    <a:pt x="59" y="82"/>
                  </a:lnTo>
                  <a:lnTo>
                    <a:pt x="60" y="82"/>
                  </a:lnTo>
                  <a:lnTo>
                    <a:pt x="60" y="81"/>
                  </a:lnTo>
                  <a:lnTo>
                    <a:pt x="61" y="81"/>
                  </a:lnTo>
                  <a:lnTo>
                    <a:pt x="61" y="82"/>
                  </a:lnTo>
                  <a:lnTo>
                    <a:pt x="61" y="81"/>
                  </a:lnTo>
                  <a:lnTo>
                    <a:pt x="61" y="82"/>
                  </a:lnTo>
                  <a:lnTo>
                    <a:pt x="61" y="81"/>
                  </a:lnTo>
                  <a:lnTo>
                    <a:pt x="62" y="81"/>
                  </a:lnTo>
                  <a:lnTo>
                    <a:pt x="62" y="80"/>
                  </a:lnTo>
                  <a:lnTo>
                    <a:pt x="62" y="81"/>
                  </a:lnTo>
                  <a:lnTo>
                    <a:pt x="63" y="81"/>
                  </a:lnTo>
                  <a:lnTo>
                    <a:pt x="64" y="81"/>
                  </a:lnTo>
                  <a:lnTo>
                    <a:pt x="64" y="80"/>
                  </a:lnTo>
                  <a:lnTo>
                    <a:pt x="65" y="80"/>
                  </a:lnTo>
                  <a:lnTo>
                    <a:pt x="66" y="80"/>
                  </a:lnTo>
                  <a:lnTo>
                    <a:pt x="66" y="79"/>
                  </a:lnTo>
                  <a:lnTo>
                    <a:pt x="67" y="79"/>
                  </a:lnTo>
                  <a:lnTo>
                    <a:pt x="68" y="79"/>
                  </a:lnTo>
                  <a:lnTo>
                    <a:pt x="68" y="80"/>
                  </a:lnTo>
                  <a:lnTo>
                    <a:pt x="68" y="81"/>
                  </a:lnTo>
                  <a:lnTo>
                    <a:pt x="69" y="81"/>
                  </a:lnTo>
                  <a:lnTo>
                    <a:pt x="70" y="81"/>
                  </a:lnTo>
                  <a:lnTo>
                    <a:pt x="70" y="82"/>
                  </a:lnTo>
                  <a:lnTo>
                    <a:pt x="71" y="82"/>
                  </a:lnTo>
                  <a:lnTo>
                    <a:pt x="71" y="83"/>
                  </a:lnTo>
                  <a:lnTo>
                    <a:pt x="72" y="83"/>
                  </a:lnTo>
                  <a:lnTo>
                    <a:pt x="71" y="83"/>
                  </a:lnTo>
                  <a:lnTo>
                    <a:pt x="70" y="83"/>
                  </a:lnTo>
                  <a:lnTo>
                    <a:pt x="69" y="83"/>
                  </a:lnTo>
                  <a:lnTo>
                    <a:pt x="69" y="84"/>
                  </a:lnTo>
                  <a:lnTo>
                    <a:pt x="68" y="84"/>
                  </a:lnTo>
                  <a:lnTo>
                    <a:pt x="68" y="85"/>
                  </a:lnTo>
                  <a:lnTo>
                    <a:pt x="67" y="85"/>
                  </a:lnTo>
                  <a:lnTo>
                    <a:pt x="67" y="86"/>
                  </a:lnTo>
                  <a:lnTo>
                    <a:pt x="66" y="86"/>
                  </a:lnTo>
                  <a:lnTo>
                    <a:pt x="66" y="87"/>
                  </a:lnTo>
                  <a:lnTo>
                    <a:pt x="66" y="88"/>
                  </a:lnTo>
                  <a:lnTo>
                    <a:pt x="67" y="89"/>
                  </a:lnTo>
                  <a:lnTo>
                    <a:pt x="67" y="90"/>
                  </a:lnTo>
                  <a:lnTo>
                    <a:pt x="67" y="91"/>
                  </a:lnTo>
                  <a:lnTo>
                    <a:pt x="67" y="92"/>
                  </a:lnTo>
                  <a:lnTo>
                    <a:pt x="67" y="93"/>
                  </a:lnTo>
                  <a:lnTo>
                    <a:pt x="66" y="93"/>
                  </a:lnTo>
                  <a:lnTo>
                    <a:pt x="67" y="93"/>
                  </a:lnTo>
                  <a:lnTo>
                    <a:pt x="66" y="93"/>
                  </a:lnTo>
                  <a:lnTo>
                    <a:pt x="66" y="94"/>
                  </a:lnTo>
                  <a:lnTo>
                    <a:pt x="66" y="95"/>
                  </a:lnTo>
                  <a:lnTo>
                    <a:pt x="65" y="95"/>
                  </a:lnTo>
                  <a:lnTo>
                    <a:pt x="65" y="96"/>
                  </a:lnTo>
                  <a:lnTo>
                    <a:pt x="64" y="96"/>
                  </a:lnTo>
                  <a:lnTo>
                    <a:pt x="64" y="97"/>
                  </a:lnTo>
                  <a:lnTo>
                    <a:pt x="63" y="97"/>
                  </a:lnTo>
                  <a:lnTo>
                    <a:pt x="63" y="98"/>
                  </a:lnTo>
                  <a:lnTo>
                    <a:pt x="62" y="98"/>
                  </a:lnTo>
                  <a:lnTo>
                    <a:pt x="62" y="99"/>
                  </a:lnTo>
                  <a:lnTo>
                    <a:pt x="62" y="100"/>
                  </a:lnTo>
                  <a:lnTo>
                    <a:pt x="62" y="101"/>
                  </a:lnTo>
                  <a:lnTo>
                    <a:pt x="61" y="101"/>
                  </a:lnTo>
                  <a:lnTo>
                    <a:pt x="60" y="100"/>
                  </a:lnTo>
                  <a:lnTo>
                    <a:pt x="59" y="100"/>
                  </a:lnTo>
                  <a:lnTo>
                    <a:pt x="58" y="100"/>
                  </a:lnTo>
                  <a:lnTo>
                    <a:pt x="58" y="101"/>
                  </a:lnTo>
                  <a:lnTo>
                    <a:pt x="58" y="102"/>
                  </a:lnTo>
                  <a:lnTo>
                    <a:pt x="58" y="103"/>
                  </a:lnTo>
                  <a:lnTo>
                    <a:pt x="58" y="104"/>
                  </a:lnTo>
                  <a:lnTo>
                    <a:pt x="58" y="103"/>
                  </a:lnTo>
                  <a:lnTo>
                    <a:pt x="57" y="103"/>
                  </a:lnTo>
                  <a:lnTo>
                    <a:pt x="57" y="104"/>
                  </a:lnTo>
                  <a:lnTo>
                    <a:pt x="56" y="104"/>
                  </a:lnTo>
                  <a:lnTo>
                    <a:pt x="56" y="103"/>
                  </a:lnTo>
                  <a:lnTo>
                    <a:pt x="55" y="103"/>
                  </a:lnTo>
                  <a:lnTo>
                    <a:pt x="55" y="104"/>
                  </a:lnTo>
                  <a:lnTo>
                    <a:pt x="54" y="104"/>
                  </a:lnTo>
                  <a:lnTo>
                    <a:pt x="54" y="103"/>
                  </a:lnTo>
                  <a:lnTo>
                    <a:pt x="53" y="103"/>
                  </a:lnTo>
                  <a:lnTo>
                    <a:pt x="54" y="103"/>
                  </a:lnTo>
                  <a:lnTo>
                    <a:pt x="54" y="102"/>
                  </a:lnTo>
                  <a:lnTo>
                    <a:pt x="53" y="102"/>
                  </a:lnTo>
                  <a:lnTo>
                    <a:pt x="52" y="103"/>
                  </a:lnTo>
                  <a:lnTo>
                    <a:pt x="51" y="103"/>
                  </a:lnTo>
                  <a:lnTo>
                    <a:pt x="50" y="103"/>
                  </a:lnTo>
                  <a:lnTo>
                    <a:pt x="50" y="104"/>
                  </a:lnTo>
                  <a:lnTo>
                    <a:pt x="49" y="104"/>
                  </a:lnTo>
                  <a:lnTo>
                    <a:pt x="48" y="104"/>
                  </a:lnTo>
                  <a:lnTo>
                    <a:pt x="47" y="104"/>
                  </a:lnTo>
                  <a:lnTo>
                    <a:pt x="46" y="104"/>
                  </a:lnTo>
                  <a:lnTo>
                    <a:pt x="46" y="105"/>
                  </a:lnTo>
                  <a:lnTo>
                    <a:pt x="45" y="105"/>
                  </a:lnTo>
                  <a:lnTo>
                    <a:pt x="45" y="104"/>
                  </a:lnTo>
                  <a:lnTo>
                    <a:pt x="44" y="104"/>
                  </a:lnTo>
                  <a:lnTo>
                    <a:pt x="43" y="103"/>
                  </a:lnTo>
                  <a:lnTo>
                    <a:pt x="43" y="102"/>
                  </a:lnTo>
                  <a:lnTo>
                    <a:pt x="42" y="102"/>
                  </a:lnTo>
                  <a:lnTo>
                    <a:pt x="42" y="101"/>
                  </a:lnTo>
                  <a:lnTo>
                    <a:pt x="41" y="101"/>
                  </a:lnTo>
                  <a:lnTo>
                    <a:pt x="40" y="101"/>
                  </a:lnTo>
                  <a:lnTo>
                    <a:pt x="39" y="102"/>
                  </a:lnTo>
                  <a:lnTo>
                    <a:pt x="39" y="103"/>
                  </a:lnTo>
                  <a:lnTo>
                    <a:pt x="40" y="103"/>
                  </a:lnTo>
                  <a:lnTo>
                    <a:pt x="40" y="104"/>
                  </a:lnTo>
                  <a:lnTo>
                    <a:pt x="39" y="104"/>
                  </a:lnTo>
                  <a:lnTo>
                    <a:pt x="40" y="104"/>
                  </a:lnTo>
                  <a:lnTo>
                    <a:pt x="40" y="105"/>
                  </a:lnTo>
                  <a:lnTo>
                    <a:pt x="39" y="105"/>
                  </a:lnTo>
                  <a:lnTo>
                    <a:pt x="39" y="106"/>
                  </a:lnTo>
                  <a:lnTo>
                    <a:pt x="38" y="106"/>
                  </a:lnTo>
                  <a:lnTo>
                    <a:pt x="37" y="106"/>
                  </a:lnTo>
                  <a:lnTo>
                    <a:pt x="37" y="107"/>
                  </a:lnTo>
                  <a:lnTo>
                    <a:pt x="37" y="108"/>
                  </a:lnTo>
                  <a:lnTo>
                    <a:pt x="36" y="108"/>
                  </a:lnTo>
                  <a:lnTo>
                    <a:pt x="36" y="109"/>
                  </a:lnTo>
                  <a:lnTo>
                    <a:pt x="35" y="109"/>
                  </a:lnTo>
                  <a:lnTo>
                    <a:pt x="35" y="110"/>
                  </a:lnTo>
                  <a:lnTo>
                    <a:pt x="34" y="110"/>
                  </a:lnTo>
                  <a:lnTo>
                    <a:pt x="34" y="111"/>
                  </a:lnTo>
                  <a:lnTo>
                    <a:pt x="33" y="111"/>
                  </a:lnTo>
                  <a:lnTo>
                    <a:pt x="33" y="110"/>
                  </a:lnTo>
                  <a:lnTo>
                    <a:pt x="33" y="109"/>
                  </a:lnTo>
                  <a:lnTo>
                    <a:pt x="33" y="108"/>
                  </a:lnTo>
                  <a:lnTo>
                    <a:pt x="34" y="108"/>
                  </a:lnTo>
                  <a:lnTo>
                    <a:pt x="33" y="108"/>
                  </a:lnTo>
                  <a:lnTo>
                    <a:pt x="33" y="107"/>
                  </a:lnTo>
                  <a:lnTo>
                    <a:pt x="34" y="107"/>
                  </a:lnTo>
                  <a:lnTo>
                    <a:pt x="34" y="106"/>
                  </a:lnTo>
                  <a:lnTo>
                    <a:pt x="35" y="106"/>
                  </a:lnTo>
                  <a:lnTo>
                    <a:pt x="34" y="106"/>
                  </a:lnTo>
                  <a:lnTo>
                    <a:pt x="35" y="106"/>
                  </a:lnTo>
                  <a:lnTo>
                    <a:pt x="35" y="105"/>
                  </a:lnTo>
                  <a:lnTo>
                    <a:pt x="34" y="105"/>
                  </a:lnTo>
                  <a:lnTo>
                    <a:pt x="34" y="104"/>
                  </a:lnTo>
                  <a:lnTo>
                    <a:pt x="33" y="104"/>
                  </a:lnTo>
                  <a:lnTo>
                    <a:pt x="33" y="103"/>
                  </a:lnTo>
                  <a:lnTo>
                    <a:pt x="32" y="103"/>
                  </a:lnTo>
                  <a:lnTo>
                    <a:pt x="32" y="104"/>
                  </a:lnTo>
                  <a:lnTo>
                    <a:pt x="31" y="104"/>
                  </a:lnTo>
                  <a:lnTo>
                    <a:pt x="31" y="105"/>
                  </a:lnTo>
                  <a:lnTo>
                    <a:pt x="31" y="106"/>
                  </a:lnTo>
                  <a:lnTo>
                    <a:pt x="30" y="106"/>
                  </a:lnTo>
                  <a:lnTo>
                    <a:pt x="29" y="106"/>
                  </a:lnTo>
                  <a:lnTo>
                    <a:pt x="28" y="106"/>
                  </a:lnTo>
                  <a:lnTo>
                    <a:pt x="27" y="106"/>
                  </a:lnTo>
                  <a:lnTo>
                    <a:pt x="26" y="106"/>
                  </a:lnTo>
                  <a:lnTo>
                    <a:pt x="26" y="105"/>
                  </a:lnTo>
                  <a:lnTo>
                    <a:pt x="26" y="104"/>
                  </a:lnTo>
                  <a:lnTo>
                    <a:pt x="25" y="104"/>
                  </a:lnTo>
                  <a:lnTo>
                    <a:pt x="25" y="103"/>
                  </a:lnTo>
                  <a:lnTo>
                    <a:pt x="26" y="103"/>
                  </a:lnTo>
                  <a:lnTo>
                    <a:pt x="26" y="102"/>
                  </a:lnTo>
                  <a:lnTo>
                    <a:pt x="25" y="102"/>
                  </a:lnTo>
                  <a:lnTo>
                    <a:pt x="24" y="102"/>
                  </a:lnTo>
                  <a:lnTo>
                    <a:pt x="24" y="101"/>
                  </a:lnTo>
                  <a:lnTo>
                    <a:pt x="24" y="102"/>
                  </a:lnTo>
                  <a:lnTo>
                    <a:pt x="24" y="101"/>
                  </a:lnTo>
                  <a:lnTo>
                    <a:pt x="23" y="101"/>
                  </a:lnTo>
                  <a:lnTo>
                    <a:pt x="23" y="100"/>
                  </a:lnTo>
                  <a:lnTo>
                    <a:pt x="23" y="99"/>
                  </a:lnTo>
                  <a:lnTo>
                    <a:pt x="24" y="99"/>
                  </a:lnTo>
                  <a:lnTo>
                    <a:pt x="24" y="98"/>
                  </a:lnTo>
                  <a:lnTo>
                    <a:pt x="23" y="98"/>
                  </a:lnTo>
                  <a:lnTo>
                    <a:pt x="24" y="98"/>
                  </a:lnTo>
                  <a:lnTo>
                    <a:pt x="24" y="97"/>
                  </a:lnTo>
                  <a:lnTo>
                    <a:pt x="23" y="97"/>
                  </a:lnTo>
                  <a:lnTo>
                    <a:pt x="23" y="96"/>
                  </a:lnTo>
                  <a:lnTo>
                    <a:pt x="22" y="96"/>
                  </a:lnTo>
                  <a:lnTo>
                    <a:pt x="21" y="96"/>
                  </a:lnTo>
                  <a:lnTo>
                    <a:pt x="20" y="96"/>
                  </a:lnTo>
                  <a:lnTo>
                    <a:pt x="20" y="95"/>
                  </a:lnTo>
                  <a:lnTo>
                    <a:pt x="19" y="95"/>
                  </a:lnTo>
                  <a:lnTo>
                    <a:pt x="18" y="95"/>
                  </a:lnTo>
                  <a:lnTo>
                    <a:pt x="17" y="95"/>
                  </a:lnTo>
                  <a:lnTo>
                    <a:pt x="16" y="95"/>
                  </a:lnTo>
                  <a:lnTo>
                    <a:pt x="16" y="94"/>
                  </a:lnTo>
                  <a:lnTo>
                    <a:pt x="16" y="95"/>
                  </a:lnTo>
                  <a:lnTo>
                    <a:pt x="15" y="95"/>
                  </a:lnTo>
                  <a:lnTo>
                    <a:pt x="14" y="95"/>
                  </a:lnTo>
                  <a:lnTo>
                    <a:pt x="13" y="95"/>
                  </a:lnTo>
                  <a:lnTo>
                    <a:pt x="13" y="94"/>
                  </a:lnTo>
                  <a:lnTo>
                    <a:pt x="12" y="94"/>
                  </a:lnTo>
                  <a:lnTo>
                    <a:pt x="13" y="93"/>
                  </a:lnTo>
                  <a:lnTo>
                    <a:pt x="13" y="94"/>
                  </a:lnTo>
                  <a:lnTo>
                    <a:pt x="13" y="93"/>
                  </a:lnTo>
                  <a:lnTo>
                    <a:pt x="14" y="93"/>
                  </a:lnTo>
                  <a:lnTo>
                    <a:pt x="15" y="93"/>
                  </a:lnTo>
                  <a:lnTo>
                    <a:pt x="15" y="92"/>
                  </a:lnTo>
                  <a:lnTo>
                    <a:pt x="15" y="91"/>
                  </a:lnTo>
                  <a:lnTo>
                    <a:pt x="15" y="90"/>
                  </a:lnTo>
                  <a:lnTo>
                    <a:pt x="16" y="90"/>
                  </a:lnTo>
                  <a:lnTo>
                    <a:pt x="15" y="90"/>
                  </a:lnTo>
                  <a:lnTo>
                    <a:pt x="15" y="89"/>
                  </a:lnTo>
                  <a:lnTo>
                    <a:pt x="14" y="88"/>
                  </a:lnTo>
                  <a:lnTo>
                    <a:pt x="15" y="88"/>
                  </a:lnTo>
                  <a:lnTo>
                    <a:pt x="15" y="87"/>
                  </a:lnTo>
                  <a:lnTo>
                    <a:pt x="15" y="86"/>
                  </a:lnTo>
                  <a:lnTo>
                    <a:pt x="14" y="86"/>
                  </a:lnTo>
                  <a:lnTo>
                    <a:pt x="14" y="85"/>
                  </a:lnTo>
                  <a:lnTo>
                    <a:pt x="13" y="85"/>
                  </a:lnTo>
                  <a:lnTo>
                    <a:pt x="13" y="86"/>
                  </a:lnTo>
                  <a:lnTo>
                    <a:pt x="12" y="86"/>
                  </a:lnTo>
                  <a:lnTo>
                    <a:pt x="12" y="85"/>
                  </a:lnTo>
                  <a:lnTo>
                    <a:pt x="13" y="85"/>
                  </a:lnTo>
                  <a:lnTo>
                    <a:pt x="12" y="85"/>
                  </a:lnTo>
                  <a:lnTo>
                    <a:pt x="12" y="84"/>
                  </a:lnTo>
                  <a:lnTo>
                    <a:pt x="12" y="83"/>
                  </a:lnTo>
                  <a:lnTo>
                    <a:pt x="13" y="83"/>
                  </a:lnTo>
                  <a:lnTo>
                    <a:pt x="13" y="82"/>
                  </a:lnTo>
                  <a:lnTo>
                    <a:pt x="13" y="81"/>
                  </a:lnTo>
                  <a:lnTo>
                    <a:pt x="13" y="82"/>
                  </a:lnTo>
                  <a:lnTo>
                    <a:pt x="12" y="82"/>
                  </a:lnTo>
                  <a:lnTo>
                    <a:pt x="11" y="82"/>
                  </a:lnTo>
                  <a:lnTo>
                    <a:pt x="11" y="83"/>
                  </a:lnTo>
                  <a:lnTo>
                    <a:pt x="10" y="83"/>
                  </a:lnTo>
                  <a:lnTo>
                    <a:pt x="10" y="82"/>
                  </a:lnTo>
                  <a:lnTo>
                    <a:pt x="9" y="81"/>
                  </a:lnTo>
                  <a:lnTo>
                    <a:pt x="10" y="81"/>
                  </a:lnTo>
                  <a:lnTo>
                    <a:pt x="9" y="81"/>
                  </a:lnTo>
                  <a:lnTo>
                    <a:pt x="9" y="80"/>
                  </a:lnTo>
                  <a:lnTo>
                    <a:pt x="10" y="80"/>
                  </a:lnTo>
                  <a:lnTo>
                    <a:pt x="10" y="79"/>
                  </a:lnTo>
                  <a:lnTo>
                    <a:pt x="11" y="79"/>
                  </a:lnTo>
                  <a:lnTo>
                    <a:pt x="11" y="78"/>
                  </a:lnTo>
                  <a:lnTo>
                    <a:pt x="11" y="79"/>
                  </a:lnTo>
                  <a:lnTo>
                    <a:pt x="11" y="78"/>
                  </a:lnTo>
                  <a:lnTo>
                    <a:pt x="10" y="78"/>
                  </a:lnTo>
                  <a:lnTo>
                    <a:pt x="9" y="78"/>
                  </a:lnTo>
                  <a:lnTo>
                    <a:pt x="8" y="78"/>
                  </a:lnTo>
                  <a:lnTo>
                    <a:pt x="8" y="77"/>
                  </a:lnTo>
                  <a:lnTo>
                    <a:pt x="8" y="76"/>
                  </a:lnTo>
                  <a:lnTo>
                    <a:pt x="7" y="77"/>
                  </a:lnTo>
                  <a:lnTo>
                    <a:pt x="6" y="77"/>
                  </a:lnTo>
                  <a:lnTo>
                    <a:pt x="6" y="78"/>
                  </a:lnTo>
                  <a:lnTo>
                    <a:pt x="5" y="78"/>
                  </a:lnTo>
                  <a:lnTo>
                    <a:pt x="4" y="78"/>
                  </a:lnTo>
                  <a:lnTo>
                    <a:pt x="3" y="78"/>
                  </a:lnTo>
                  <a:lnTo>
                    <a:pt x="3" y="79"/>
                  </a:lnTo>
                  <a:lnTo>
                    <a:pt x="3" y="78"/>
                  </a:lnTo>
                  <a:lnTo>
                    <a:pt x="3" y="77"/>
                  </a:lnTo>
                  <a:lnTo>
                    <a:pt x="2" y="77"/>
                  </a:lnTo>
                  <a:lnTo>
                    <a:pt x="2" y="76"/>
                  </a:lnTo>
                  <a:lnTo>
                    <a:pt x="2" y="75"/>
                  </a:lnTo>
                  <a:lnTo>
                    <a:pt x="1" y="74"/>
                  </a:lnTo>
                  <a:lnTo>
                    <a:pt x="2" y="74"/>
                  </a:lnTo>
                  <a:lnTo>
                    <a:pt x="2" y="73"/>
                  </a:lnTo>
                  <a:lnTo>
                    <a:pt x="3" y="73"/>
                  </a:lnTo>
                  <a:lnTo>
                    <a:pt x="3" y="72"/>
                  </a:lnTo>
                  <a:lnTo>
                    <a:pt x="2" y="72"/>
                  </a:lnTo>
                  <a:lnTo>
                    <a:pt x="1" y="72"/>
                  </a:lnTo>
                  <a:lnTo>
                    <a:pt x="0" y="72"/>
                  </a:lnTo>
                  <a:lnTo>
                    <a:pt x="1" y="72"/>
                  </a:lnTo>
                  <a:lnTo>
                    <a:pt x="1" y="71"/>
                  </a:lnTo>
                  <a:lnTo>
                    <a:pt x="1" y="70"/>
                  </a:lnTo>
                  <a:lnTo>
                    <a:pt x="1" y="69"/>
                  </a:lnTo>
                  <a:lnTo>
                    <a:pt x="2" y="68"/>
                  </a:lnTo>
                  <a:lnTo>
                    <a:pt x="3" y="68"/>
                  </a:lnTo>
                  <a:lnTo>
                    <a:pt x="3" y="67"/>
                  </a:lnTo>
                  <a:lnTo>
                    <a:pt x="4" y="67"/>
                  </a:lnTo>
                  <a:lnTo>
                    <a:pt x="3" y="67"/>
                  </a:lnTo>
                  <a:lnTo>
                    <a:pt x="2" y="67"/>
                  </a:lnTo>
                  <a:lnTo>
                    <a:pt x="2" y="66"/>
                  </a:lnTo>
                  <a:lnTo>
                    <a:pt x="2" y="65"/>
                  </a:lnTo>
                  <a:lnTo>
                    <a:pt x="2" y="64"/>
                  </a:lnTo>
                  <a:lnTo>
                    <a:pt x="2" y="63"/>
                  </a:lnTo>
                  <a:lnTo>
                    <a:pt x="3" y="63"/>
                  </a:lnTo>
                  <a:lnTo>
                    <a:pt x="3" y="62"/>
                  </a:lnTo>
                  <a:lnTo>
                    <a:pt x="4" y="62"/>
                  </a:lnTo>
                  <a:lnTo>
                    <a:pt x="4" y="61"/>
                  </a:lnTo>
                  <a:lnTo>
                    <a:pt x="5" y="61"/>
                  </a:lnTo>
                  <a:lnTo>
                    <a:pt x="6" y="61"/>
                  </a:lnTo>
                  <a:lnTo>
                    <a:pt x="6" y="62"/>
                  </a:lnTo>
                  <a:lnTo>
                    <a:pt x="6" y="61"/>
                  </a:lnTo>
                  <a:lnTo>
                    <a:pt x="7" y="61"/>
                  </a:lnTo>
                  <a:lnTo>
                    <a:pt x="7" y="62"/>
                  </a:lnTo>
                  <a:lnTo>
                    <a:pt x="7" y="61"/>
                  </a:lnTo>
                  <a:lnTo>
                    <a:pt x="8" y="61"/>
                  </a:lnTo>
                  <a:lnTo>
                    <a:pt x="8" y="62"/>
                  </a:lnTo>
                  <a:lnTo>
                    <a:pt x="8" y="61"/>
                  </a:lnTo>
                  <a:lnTo>
                    <a:pt x="9" y="61"/>
                  </a:lnTo>
                  <a:lnTo>
                    <a:pt x="10" y="61"/>
                  </a:lnTo>
                  <a:lnTo>
                    <a:pt x="11" y="61"/>
                  </a:lnTo>
                  <a:lnTo>
                    <a:pt x="12" y="61"/>
                  </a:lnTo>
                  <a:lnTo>
                    <a:pt x="12" y="60"/>
                  </a:lnTo>
                  <a:lnTo>
                    <a:pt x="12" y="59"/>
                  </a:lnTo>
                  <a:lnTo>
                    <a:pt x="11" y="59"/>
                  </a:lnTo>
                  <a:lnTo>
                    <a:pt x="12" y="59"/>
                  </a:lnTo>
                  <a:lnTo>
                    <a:pt x="12" y="58"/>
                  </a:lnTo>
                  <a:lnTo>
                    <a:pt x="11" y="58"/>
                  </a:lnTo>
                  <a:lnTo>
                    <a:pt x="12" y="58"/>
                  </a:lnTo>
                  <a:lnTo>
                    <a:pt x="12" y="57"/>
                  </a:lnTo>
                  <a:lnTo>
                    <a:pt x="11" y="56"/>
                  </a:lnTo>
                  <a:lnTo>
                    <a:pt x="12" y="55"/>
                  </a:lnTo>
                  <a:lnTo>
                    <a:pt x="11" y="55"/>
                  </a:lnTo>
                  <a:lnTo>
                    <a:pt x="12" y="55"/>
                  </a:lnTo>
                  <a:lnTo>
                    <a:pt x="12" y="54"/>
                  </a:lnTo>
                  <a:lnTo>
                    <a:pt x="12" y="53"/>
                  </a:lnTo>
                  <a:lnTo>
                    <a:pt x="12" y="52"/>
                  </a:lnTo>
                  <a:lnTo>
                    <a:pt x="12" y="51"/>
                  </a:lnTo>
                  <a:lnTo>
                    <a:pt x="12" y="50"/>
                  </a:lnTo>
                  <a:lnTo>
                    <a:pt x="12" y="49"/>
                  </a:lnTo>
                  <a:lnTo>
                    <a:pt x="12" y="48"/>
                  </a:lnTo>
                  <a:lnTo>
                    <a:pt x="11" y="47"/>
                  </a:lnTo>
                  <a:lnTo>
                    <a:pt x="12" y="47"/>
                  </a:lnTo>
                  <a:lnTo>
                    <a:pt x="12" y="46"/>
                  </a:lnTo>
                  <a:lnTo>
                    <a:pt x="12" y="45"/>
                  </a:lnTo>
                  <a:lnTo>
                    <a:pt x="11" y="45"/>
                  </a:lnTo>
                  <a:lnTo>
                    <a:pt x="11" y="44"/>
                  </a:lnTo>
                  <a:lnTo>
                    <a:pt x="10" y="44"/>
                  </a:lnTo>
                  <a:lnTo>
                    <a:pt x="10" y="43"/>
                  </a:lnTo>
                  <a:lnTo>
                    <a:pt x="9" y="43"/>
                  </a:lnTo>
                  <a:lnTo>
                    <a:pt x="10" y="43"/>
                  </a:lnTo>
                  <a:lnTo>
                    <a:pt x="9" y="43"/>
                  </a:lnTo>
                  <a:lnTo>
                    <a:pt x="10" y="43"/>
                  </a:lnTo>
                  <a:lnTo>
                    <a:pt x="9" y="43"/>
                  </a:lnTo>
                  <a:lnTo>
                    <a:pt x="9" y="42"/>
                  </a:lnTo>
                  <a:lnTo>
                    <a:pt x="8" y="42"/>
                  </a:lnTo>
                  <a:lnTo>
                    <a:pt x="8" y="41"/>
                  </a:lnTo>
                  <a:lnTo>
                    <a:pt x="8" y="40"/>
                  </a:lnTo>
                  <a:lnTo>
                    <a:pt x="8" y="39"/>
                  </a:lnTo>
                  <a:lnTo>
                    <a:pt x="8" y="38"/>
                  </a:lnTo>
                  <a:lnTo>
                    <a:pt x="9" y="38"/>
                  </a:lnTo>
                  <a:lnTo>
                    <a:pt x="10" y="38"/>
                  </a:lnTo>
                  <a:lnTo>
                    <a:pt x="11" y="38"/>
                  </a:lnTo>
                  <a:lnTo>
                    <a:pt x="12" y="38"/>
                  </a:lnTo>
                  <a:lnTo>
                    <a:pt x="12" y="37"/>
                  </a:lnTo>
                  <a:lnTo>
                    <a:pt x="13" y="37"/>
                  </a:lnTo>
                  <a:lnTo>
                    <a:pt x="13" y="38"/>
                  </a:lnTo>
                  <a:lnTo>
                    <a:pt x="14" y="38"/>
                  </a:lnTo>
                  <a:lnTo>
                    <a:pt x="15" y="38"/>
                  </a:lnTo>
                  <a:lnTo>
                    <a:pt x="16" y="38"/>
                  </a:lnTo>
                  <a:lnTo>
                    <a:pt x="16" y="37"/>
                  </a:lnTo>
                  <a:lnTo>
                    <a:pt x="15" y="37"/>
                  </a:lnTo>
                  <a:lnTo>
                    <a:pt x="15" y="36"/>
                  </a:lnTo>
                  <a:lnTo>
                    <a:pt x="14" y="36"/>
                  </a:lnTo>
                  <a:lnTo>
                    <a:pt x="15" y="36"/>
                  </a:lnTo>
                  <a:lnTo>
                    <a:pt x="15" y="35"/>
                  </a:lnTo>
                  <a:lnTo>
                    <a:pt x="16" y="35"/>
                  </a:lnTo>
                  <a:lnTo>
                    <a:pt x="16" y="34"/>
                  </a:lnTo>
                  <a:lnTo>
                    <a:pt x="17" y="34"/>
                  </a:lnTo>
                  <a:lnTo>
                    <a:pt x="17" y="33"/>
                  </a:lnTo>
                  <a:lnTo>
                    <a:pt x="18" y="33"/>
                  </a:lnTo>
                  <a:lnTo>
                    <a:pt x="18" y="32"/>
                  </a:lnTo>
                  <a:lnTo>
                    <a:pt x="19" y="32"/>
                  </a:lnTo>
                  <a:lnTo>
                    <a:pt x="19" y="33"/>
                  </a:lnTo>
                  <a:lnTo>
                    <a:pt x="19" y="32"/>
                  </a:lnTo>
                  <a:lnTo>
                    <a:pt x="20" y="32"/>
                  </a:lnTo>
                  <a:lnTo>
                    <a:pt x="20" y="33"/>
                  </a:lnTo>
                  <a:lnTo>
                    <a:pt x="20" y="32"/>
                  </a:lnTo>
                  <a:lnTo>
                    <a:pt x="21" y="32"/>
                  </a:lnTo>
                  <a:lnTo>
                    <a:pt x="22" y="32"/>
                  </a:lnTo>
                  <a:lnTo>
                    <a:pt x="23" y="32"/>
                  </a:lnTo>
                  <a:lnTo>
                    <a:pt x="24" y="32"/>
                  </a:lnTo>
                  <a:lnTo>
                    <a:pt x="24" y="31"/>
                  </a:lnTo>
                  <a:lnTo>
                    <a:pt x="24" y="30"/>
                  </a:lnTo>
                  <a:lnTo>
                    <a:pt x="23" y="30"/>
                  </a:lnTo>
                  <a:lnTo>
                    <a:pt x="23" y="29"/>
                  </a:lnTo>
                  <a:lnTo>
                    <a:pt x="23" y="28"/>
                  </a:lnTo>
                  <a:lnTo>
                    <a:pt x="24" y="28"/>
                  </a:lnTo>
                  <a:lnTo>
                    <a:pt x="24" y="27"/>
                  </a:lnTo>
                  <a:lnTo>
                    <a:pt x="25" y="27"/>
                  </a:lnTo>
                  <a:lnTo>
                    <a:pt x="25" y="28"/>
                  </a:lnTo>
                  <a:lnTo>
                    <a:pt x="26" y="28"/>
                  </a:lnTo>
                  <a:lnTo>
                    <a:pt x="27" y="28"/>
                  </a:lnTo>
                  <a:lnTo>
                    <a:pt x="27" y="29"/>
                  </a:lnTo>
                  <a:lnTo>
                    <a:pt x="27" y="28"/>
                  </a:lnTo>
                  <a:lnTo>
                    <a:pt x="27" y="27"/>
                  </a:lnTo>
                  <a:lnTo>
                    <a:pt x="27" y="26"/>
                  </a:lnTo>
                  <a:lnTo>
                    <a:pt x="27" y="25"/>
                  </a:lnTo>
                  <a:lnTo>
                    <a:pt x="27" y="24"/>
                  </a:lnTo>
                  <a:lnTo>
                    <a:pt x="26" y="24"/>
                  </a:lnTo>
                  <a:lnTo>
                    <a:pt x="26" y="23"/>
                  </a:lnTo>
                  <a:lnTo>
                    <a:pt x="26" y="22"/>
                  </a:lnTo>
                  <a:lnTo>
                    <a:pt x="25" y="22"/>
                  </a:lnTo>
                  <a:lnTo>
                    <a:pt x="26" y="21"/>
                  </a:lnTo>
                  <a:lnTo>
                    <a:pt x="27" y="21"/>
                  </a:lnTo>
                  <a:lnTo>
                    <a:pt x="27" y="20"/>
                  </a:lnTo>
                  <a:lnTo>
                    <a:pt x="27" y="19"/>
                  </a:lnTo>
                  <a:lnTo>
                    <a:pt x="27" y="18"/>
                  </a:lnTo>
                  <a:lnTo>
                    <a:pt x="26" y="18"/>
                  </a:lnTo>
                  <a:lnTo>
                    <a:pt x="25" y="18"/>
                  </a:lnTo>
                  <a:lnTo>
                    <a:pt x="25" y="17"/>
                  </a:lnTo>
                  <a:lnTo>
                    <a:pt x="26" y="17"/>
                  </a:lnTo>
                  <a:lnTo>
                    <a:pt x="26" y="16"/>
                  </a:lnTo>
                  <a:lnTo>
                    <a:pt x="26" y="15"/>
                  </a:lnTo>
                  <a:lnTo>
                    <a:pt x="25" y="15"/>
                  </a:lnTo>
                  <a:lnTo>
                    <a:pt x="25" y="14"/>
                  </a:lnTo>
                  <a:lnTo>
                    <a:pt x="26" y="14"/>
                  </a:lnTo>
                  <a:lnTo>
                    <a:pt x="25" y="14"/>
                  </a:lnTo>
                  <a:lnTo>
                    <a:pt x="25" y="13"/>
                  </a:lnTo>
                  <a:lnTo>
                    <a:pt x="24" y="13"/>
                  </a:lnTo>
                  <a:lnTo>
                    <a:pt x="24" y="12"/>
                  </a:lnTo>
                  <a:lnTo>
                    <a:pt x="24" y="11"/>
                  </a:lnTo>
                  <a:lnTo>
                    <a:pt x="24" y="10"/>
                  </a:lnTo>
                  <a:lnTo>
                    <a:pt x="23" y="10"/>
                  </a:lnTo>
                  <a:lnTo>
                    <a:pt x="23" y="9"/>
                  </a:lnTo>
                  <a:lnTo>
                    <a:pt x="24" y="9"/>
                  </a:lnTo>
                  <a:lnTo>
                    <a:pt x="23" y="9"/>
                  </a:lnTo>
                  <a:lnTo>
                    <a:pt x="22" y="9"/>
                  </a:lnTo>
                  <a:lnTo>
                    <a:pt x="21" y="9"/>
                  </a:lnTo>
                  <a:lnTo>
                    <a:pt x="20" y="9"/>
                  </a:lnTo>
                  <a:lnTo>
                    <a:pt x="20" y="8"/>
                  </a:lnTo>
                  <a:lnTo>
                    <a:pt x="20" y="7"/>
                  </a:lnTo>
                  <a:lnTo>
                    <a:pt x="20" y="8"/>
                  </a:lnTo>
                  <a:lnTo>
                    <a:pt x="19" y="8"/>
                  </a:lnTo>
                  <a:lnTo>
                    <a:pt x="19" y="7"/>
                  </a:lnTo>
                  <a:lnTo>
                    <a:pt x="19" y="6"/>
                  </a:lnTo>
                  <a:lnTo>
                    <a:pt x="18" y="6"/>
                  </a:lnTo>
                  <a:lnTo>
                    <a:pt x="18" y="5"/>
                  </a:lnTo>
                  <a:lnTo>
                    <a:pt x="18" y="4"/>
                  </a:lnTo>
                  <a:lnTo>
                    <a:pt x="19" y="4"/>
                  </a:lnTo>
                  <a:lnTo>
                    <a:pt x="20" y="4"/>
                  </a:lnTo>
                  <a:lnTo>
                    <a:pt x="20" y="5"/>
                  </a:lnTo>
                  <a:lnTo>
                    <a:pt x="20" y="4"/>
                  </a:lnTo>
                  <a:lnTo>
                    <a:pt x="20" y="5"/>
                  </a:lnTo>
                  <a:lnTo>
                    <a:pt x="20" y="4"/>
                  </a:lnTo>
                  <a:lnTo>
                    <a:pt x="20" y="3"/>
                  </a:lnTo>
                  <a:lnTo>
                    <a:pt x="21" y="3"/>
                  </a:lnTo>
                  <a:lnTo>
                    <a:pt x="22" y="3"/>
                  </a:lnTo>
                  <a:lnTo>
                    <a:pt x="22" y="4"/>
                  </a:lnTo>
                  <a:lnTo>
                    <a:pt x="23" y="4"/>
                  </a:lnTo>
                  <a:lnTo>
                    <a:pt x="24" y="3"/>
                  </a:lnTo>
                  <a:lnTo>
                    <a:pt x="24" y="2"/>
                  </a:lnTo>
                  <a:lnTo>
                    <a:pt x="24" y="1"/>
                  </a:lnTo>
                  <a:lnTo>
                    <a:pt x="24" y="0"/>
                  </a:lnTo>
                  <a:lnTo>
                    <a:pt x="25" y="0"/>
                  </a:lnTo>
                  <a:moveTo>
                    <a:pt x="46" y="102"/>
                  </a:moveTo>
                  <a:lnTo>
                    <a:pt x="46" y="101"/>
                  </a:lnTo>
                  <a:lnTo>
                    <a:pt x="47" y="101"/>
                  </a:lnTo>
                  <a:lnTo>
                    <a:pt x="47" y="100"/>
                  </a:lnTo>
                  <a:lnTo>
                    <a:pt x="46" y="100"/>
                  </a:lnTo>
                  <a:lnTo>
                    <a:pt x="46" y="99"/>
                  </a:lnTo>
                  <a:lnTo>
                    <a:pt x="46" y="100"/>
                  </a:lnTo>
                  <a:lnTo>
                    <a:pt x="45" y="100"/>
                  </a:lnTo>
                  <a:lnTo>
                    <a:pt x="45" y="99"/>
                  </a:lnTo>
                  <a:lnTo>
                    <a:pt x="46" y="99"/>
                  </a:lnTo>
                  <a:lnTo>
                    <a:pt x="45" y="99"/>
                  </a:lnTo>
                  <a:lnTo>
                    <a:pt x="45" y="98"/>
                  </a:lnTo>
                  <a:lnTo>
                    <a:pt x="45" y="99"/>
                  </a:lnTo>
                  <a:lnTo>
                    <a:pt x="44" y="99"/>
                  </a:lnTo>
                  <a:lnTo>
                    <a:pt x="43" y="99"/>
                  </a:lnTo>
                  <a:lnTo>
                    <a:pt x="43" y="100"/>
                  </a:lnTo>
                  <a:lnTo>
                    <a:pt x="44" y="100"/>
                  </a:lnTo>
                  <a:lnTo>
                    <a:pt x="43" y="100"/>
                  </a:lnTo>
                  <a:lnTo>
                    <a:pt x="44" y="100"/>
                  </a:lnTo>
                  <a:lnTo>
                    <a:pt x="44" y="101"/>
                  </a:lnTo>
                  <a:lnTo>
                    <a:pt x="45" y="101"/>
                  </a:lnTo>
                  <a:lnTo>
                    <a:pt x="45" y="102"/>
                  </a:lnTo>
                  <a:lnTo>
                    <a:pt x="45" y="101"/>
                  </a:lnTo>
                  <a:lnTo>
                    <a:pt x="45" y="102"/>
                  </a:lnTo>
                  <a:lnTo>
                    <a:pt x="46" y="102"/>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26" name="Freeform 25">
              <a:extLst>
                <a:ext uri="{FF2B5EF4-FFF2-40B4-BE49-F238E27FC236}">
                  <a16:creationId xmlns:a16="http://schemas.microsoft.com/office/drawing/2014/main" id="{9DA43046-5B74-1715-D76B-FB164BAAD924}"/>
                </a:ext>
              </a:extLst>
            </p:cNvPr>
            <p:cNvSpPr>
              <a:spLocks/>
            </p:cNvSpPr>
            <p:nvPr/>
          </p:nvSpPr>
          <p:spPr bwMode="auto">
            <a:xfrm>
              <a:off x="1702082" y="5134363"/>
              <a:ext cx="526218" cy="746834"/>
            </a:xfrm>
            <a:custGeom>
              <a:avLst/>
              <a:gdLst>
                <a:gd name="T0" fmla="*/ 2147483647 w 55"/>
                <a:gd name="T1" fmla="*/ 2147483647 h 80"/>
                <a:gd name="T2" fmla="*/ 2147483647 w 55"/>
                <a:gd name="T3" fmla="*/ 2147483647 h 80"/>
                <a:gd name="T4" fmla="*/ 2147483647 w 55"/>
                <a:gd name="T5" fmla="*/ 2147483647 h 80"/>
                <a:gd name="T6" fmla="*/ 2147483647 w 55"/>
                <a:gd name="T7" fmla="*/ 2147483647 h 80"/>
                <a:gd name="T8" fmla="*/ 2147483647 w 55"/>
                <a:gd name="T9" fmla="*/ 2147483647 h 80"/>
                <a:gd name="T10" fmla="*/ 2147483647 w 55"/>
                <a:gd name="T11" fmla="*/ 2147483647 h 80"/>
                <a:gd name="T12" fmla="*/ 2147483647 w 55"/>
                <a:gd name="T13" fmla="*/ 2147483647 h 80"/>
                <a:gd name="T14" fmla="*/ 2147483647 w 55"/>
                <a:gd name="T15" fmla="*/ 2147483647 h 80"/>
                <a:gd name="T16" fmla="*/ 2147483647 w 55"/>
                <a:gd name="T17" fmla="*/ 2147483647 h 80"/>
                <a:gd name="T18" fmla="*/ 2147483647 w 55"/>
                <a:gd name="T19" fmla="*/ 2147483647 h 80"/>
                <a:gd name="T20" fmla="*/ 2147483647 w 55"/>
                <a:gd name="T21" fmla="*/ 2147483647 h 80"/>
                <a:gd name="T22" fmla="*/ 2147483647 w 55"/>
                <a:gd name="T23" fmla="*/ 2147483647 h 80"/>
                <a:gd name="T24" fmla="*/ 2147483647 w 55"/>
                <a:gd name="T25" fmla="*/ 2147483647 h 80"/>
                <a:gd name="T26" fmla="*/ 2147483647 w 55"/>
                <a:gd name="T27" fmla="*/ 2147483647 h 80"/>
                <a:gd name="T28" fmla="*/ 2147483647 w 55"/>
                <a:gd name="T29" fmla="*/ 2147483647 h 80"/>
                <a:gd name="T30" fmla="*/ 2147483647 w 55"/>
                <a:gd name="T31" fmla="*/ 2147483647 h 80"/>
                <a:gd name="T32" fmla="*/ 2147483647 w 55"/>
                <a:gd name="T33" fmla="*/ 2147483647 h 80"/>
                <a:gd name="T34" fmla="*/ 2147483647 w 55"/>
                <a:gd name="T35" fmla="*/ 2147483647 h 80"/>
                <a:gd name="T36" fmla="*/ 2147483647 w 55"/>
                <a:gd name="T37" fmla="*/ 2147483647 h 80"/>
                <a:gd name="T38" fmla="*/ 2147483647 w 55"/>
                <a:gd name="T39" fmla="*/ 2147483647 h 80"/>
                <a:gd name="T40" fmla="*/ 2147483647 w 55"/>
                <a:gd name="T41" fmla="*/ 2147483647 h 80"/>
                <a:gd name="T42" fmla="*/ 2147483647 w 55"/>
                <a:gd name="T43" fmla="*/ 2147483647 h 80"/>
                <a:gd name="T44" fmla="*/ 2147483647 w 55"/>
                <a:gd name="T45" fmla="*/ 2147483647 h 80"/>
                <a:gd name="T46" fmla="*/ 2147483647 w 55"/>
                <a:gd name="T47" fmla="*/ 2147483647 h 80"/>
                <a:gd name="T48" fmla="*/ 2147483647 w 55"/>
                <a:gd name="T49" fmla="*/ 2147483647 h 80"/>
                <a:gd name="T50" fmla="*/ 2147483647 w 55"/>
                <a:gd name="T51" fmla="*/ 2147483647 h 80"/>
                <a:gd name="T52" fmla="*/ 2147483647 w 55"/>
                <a:gd name="T53" fmla="*/ 2147483647 h 80"/>
                <a:gd name="T54" fmla="*/ 2147483647 w 55"/>
                <a:gd name="T55" fmla="*/ 2147483647 h 80"/>
                <a:gd name="T56" fmla="*/ 2147483647 w 55"/>
                <a:gd name="T57" fmla="*/ 2147483647 h 80"/>
                <a:gd name="T58" fmla="*/ 2147483647 w 55"/>
                <a:gd name="T59" fmla="*/ 2147483647 h 80"/>
                <a:gd name="T60" fmla="*/ 2147483647 w 55"/>
                <a:gd name="T61" fmla="*/ 2147483647 h 80"/>
                <a:gd name="T62" fmla="*/ 2147483647 w 55"/>
                <a:gd name="T63" fmla="*/ 2147483647 h 80"/>
                <a:gd name="T64" fmla="*/ 2147483647 w 55"/>
                <a:gd name="T65" fmla="*/ 2147483647 h 80"/>
                <a:gd name="T66" fmla="*/ 2147483647 w 55"/>
                <a:gd name="T67" fmla="*/ 2147483647 h 80"/>
                <a:gd name="T68" fmla="*/ 2147483647 w 55"/>
                <a:gd name="T69" fmla="*/ 2147483647 h 80"/>
                <a:gd name="T70" fmla="*/ 2147483647 w 55"/>
                <a:gd name="T71" fmla="*/ 2147483647 h 80"/>
                <a:gd name="T72" fmla="*/ 2147483647 w 55"/>
                <a:gd name="T73" fmla="*/ 2147483647 h 80"/>
                <a:gd name="T74" fmla="*/ 2147483647 w 55"/>
                <a:gd name="T75" fmla="*/ 2147483647 h 80"/>
                <a:gd name="T76" fmla="*/ 2147483647 w 55"/>
                <a:gd name="T77" fmla="*/ 2147483647 h 80"/>
                <a:gd name="T78" fmla="*/ 2147483647 w 55"/>
                <a:gd name="T79" fmla="*/ 2147483647 h 80"/>
                <a:gd name="T80" fmla="*/ 2147483647 w 55"/>
                <a:gd name="T81" fmla="*/ 2147483647 h 80"/>
                <a:gd name="T82" fmla="*/ 2147483647 w 55"/>
                <a:gd name="T83" fmla="*/ 2147483647 h 80"/>
                <a:gd name="T84" fmla="*/ 2147483647 w 55"/>
                <a:gd name="T85" fmla="*/ 2147483647 h 80"/>
                <a:gd name="T86" fmla="*/ 2147483647 w 55"/>
                <a:gd name="T87" fmla="*/ 2147483647 h 80"/>
                <a:gd name="T88" fmla="*/ 2147483647 w 55"/>
                <a:gd name="T89" fmla="*/ 2147483647 h 80"/>
                <a:gd name="T90" fmla="*/ 2147483647 w 55"/>
                <a:gd name="T91" fmla="*/ 2147483647 h 80"/>
                <a:gd name="T92" fmla="*/ 2147483647 w 55"/>
                <a:gd name="T93" fmla="*/ 2147483647 h 80"/>
                <a:gd name="T94" fmla="*/ 2147483647 w 55"/>
                <a:gd name="T95" fmla="*/ 2147483647 h 80"/>
                <a:gd name="T96" fmla="*/ 2147483647 w 55"/>
                <a:gd name="T97" fmla="*/ 2147483647 h 80"/>
                <a:gd name="T98" fmla="*/ 2147483647 w 55"/>
                <a:gd name="T99" fmla="*/ 2147483647 h 80"/>
                <a:gd name="T100" fmla="*/ 2147483647 w 55"/>
                <a:gd name="T101" fmla="*/ 2147483647 h 80"/>
                <a:gd name="T102" fmla="*/ 2147483647 w 55"/>
                <a:gd name="T103" fmla="*/ 2147483647 h 80"/>
                <a:gd name="T104" fmla="*/ 2147483647 w 55"/>
                <a:gd name="T105" fmla="*/ 2147483647 h 80"/>
                <a:gd name="T106" fmla="*/ 2147483647 w 55"/>
                <a:gd name="T107" fmla="*/ 2147483647 h 80"/>
                <a:gd name="T108" fmla="*/ 2147483647 w 55"/>
                <a:gd name="T109" fmla="*/ 2147483647 h 80"/>
                <a:gd name="T110" fmla="*/ 0 w 55"/>
                <a:gd name="T111" fmla="*/ 2147483647 h 80"/>
                <a:gd name="T112" fmla="*/ 2147483647 w 55"/>
                <a:gd name="T113" fmla="*/ 2147483647 h 80"/>
                <a:gd name="T114" fmla="*/ 2147483647 w 55"/>
                <a:gd name="T115" fmla="*/ 2147483647 h 80"/>
                <a:gd name="T116" fmla="*/ 2147483647 w 55"/>
                <a:gd name="T117" fmla="*/ 2147483647 h 80"/>
                <a:gd name="T118" fmla="*/ 2147483647 w 55"/>
                <a:gd name="T119" fmla="*/ 2147483647 h 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
                <a:gd name="T181" fmla="*/ 0 h 80"/>
                <a:gd name="T182" fmla="*/ 55 w 55"/>
                <a:gd name="T183" fmla="*/ 80 h 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 h="80">
                  <a:moveTo>
                    <a:pt x="5" y="12"/>
                  </a:moveTo>
                  <a:lnTo>
                    <a:pt x="5" y="11"/>
                  </a:lnTo>
                  <a:lnTo>
                    <a:pt x="6" y="11"/>
                  </a:lnTo>
                  <a:lnTo>
                    <a:pt x="6" y="10"/>
                  </a:lnTo>
                  <a:lnTo>
                    <a:pt x="7" y="9"/>
                  </a:lnTo>
                  <a:lnTo>
                    <a:pt x="7" y="8"/>
                  </a:lnTo>
                  <a:lnTo>
                    <a:pt x="7" y="7"/>
                  </a:lnTo>
                  <a:lnTo>
                    <a:pt x="8" y="7"/>
                  </a:lnTo>
                  <a:lnTo>
                    <a:pt x="9" y="7"/>
                  </a:lnTo>
                  <a:lnTo>
                    <a:pt x="9" y="6"/>
                  </a:lnTo>
                  <a:lnTo>
                    <a:pt x="10" y="6"/>
                  </a:lnTo>
                  <a:lnTo>
                    <a:pt x="10" y="5"/>
                  </a:lnTo>
                  <a:lnTo>
                    <a:pt x="11" y="5"/>
                  </a:lnTo>
                  <a:lnTo>
                    <a:pt x="11" y="4"/>
                  </a:lnTo>
                  <a:lnTo>
                    <a:pt x="12" y="4"/>
                  </a:lnTo>
                  <a:lnTo>
                    <a:pt x="12" y="3"/>
                  </a:lnTo>
                  <a:lnTo>
                    <a:pt x="13" y="3"/>
                  </a:lnTo>
                  <a:lnTo>
                    <a:pt x="13" y="2"/>
                  </a:lnTo>
                  <a:lnTo>
                    <a:pt x="13" y="1"/>
                  </a:lnTo>
                  <a:lnTo>
                    <a:pt x="14" y="1"/>
                  </a:lnTo>
                  <a:lnTo>
                    <a:pt x="15" y="2"/>
                  </a:lnTo>
                  <a:lnTo>
                    <a:pt x="16" y="2"/>
                  </a:lnTo>
                  <a:lnTo>
                    <a:pt x="16" y="3"/>
                  </a:lnTo>
                  <a:lnTo>
                    <a:pt x="17" y="3"/>
                  </a:lnTo>
                  <a:lnTo>
                    <a:pt x="17" y="2"/>
                  </a:lnTo>
                  <a:lnTo>
                    <a:pt x="18" y="3"/>
                  </a:lnTo>
                  <a:lnTo>
                    <a:pt x="19" y="3"/>
                  </a:lnTo>
                  <a:lnTo>
                    <a:pt x="19" y="2"/>
                  </a:lnTo>
                  <a:lnTo>
                    <a:pt x="20" y="2"/>
                  </a:lnTo>
                  <a:lnTo>
                    <a:pt x="20" y="3"/>
                  </a:lnTo>
                  <a:lnTo>
                    <a:pt x="21" y="3"/>
                  </a:lnTo>
                  <a:lnTo>
                    <a:pt x="22" y="3"/>
                  </a:lnTo>
                  <a:lnTo>
                    <a:pt x="22" y="2"/>
                  </a:lnTo>
                  <a:lnTo>
                    <a:pt x="23" y="2"/>
                  </a:lnTo>
                  <a:lnTo>
                    <a:pt x="22" y="1"/>
                  </a:lnTo>
                  <a:lnTo>
                    <a:pt x="23" y="1"/>
                  </a:lnTo>
                  <a:lnTo>
                    <a:pt x="24" y="1"/>
                  </a:lnTo>
                  <a:lnTo>
                    <a:pt x="24" y="0"/>
                  </a:lnTo>
                  <a:lnTo>
                    <a:pt x="24" y="1"/>
                  </a:lnTo>
                  <a:lnTo>
                    <a:pt x="24" y="2"/>
                  </a:lnTo>
                  <a:lnTo>
                    <a:pt x="24" y="3"/>
                  </a:lnTo>
                  <a:lnTo>
                    <a:pt x="23" y="3"/>
                  </a:lnTo>
                  <a:lnTo>
                    <a:pt x="22" y="3"/>
                  </a:lnTo>
                  <a:lnTo>
                    <a:pt x="22" y="4"/>
                  </a:lnTo>
                  <a:lnTo>
                    <a:pt x="21" y="4"/>
                  </a:lnTo>
                  <a:lnTo>
                    <a:pt x="21" y="5"/>
                  </a:lnTo>
                  <a:lnTo>
                    <a:pt x="21" y="6"/>
                  </a:lnTo>
                  <a:lnTo>
                    <a:pt x="22" y="6"/>
                  </a:lnTo>
                  <a:lnTo>
                    <a:pt x="22" y="7"/>
                  </a:lnTo>
                  <a:lnTo>
                    <a:pt x="21" y="7"/>
                  </a:lnTo>
                  <a:lnTo>
                    <a:pt x="21" y="8"/>
                  </a:lnTo>
                  <a:lnTo>
                    <a:pt x="22" y="8"/>
                  </a:lnTo>
                  <a:lnTo>
                    <a:pt x="21" y="9"/>
                  </a:lnTo>
                  <a:lnTo>
                    <a:pt x="21" y="10"/>
                  </a:lnTo>
                  <a:lnTo>
                    <a:pt x="21" y="11"/>
                  </a:lnTo>
                  <a:lnTo>
                    <a:pt x="20" y="11"/>
                  </a:lnTo>
                  <a:lnTo>
                    <a:pt x="20" y="12"/>
                  </a:lnTo>
                  <a:lnTo>
                    <a:pt x="19" y="12"/>
                  </a:lnTo>
                  <a:lnTo>
                    <a:pt x="19" y="13"/>
                  </a:lnTo>
                  <a:lnTo>
                    <a:pt x="18" y="13"/>
                  </a:lnTo>
                  <a:lnTo>
                    <a:pt x="18" y="14"/>
                  </a:lnTo>
                  <a:lnTo>
                    <a:pt x="18" y="15"/>
                  </a:lnTo>
                  <a:lnTo>
                    <a:pt x="19" y="15"/>
                  </a:lnTo>
                  <a:lnTo>
                    <a:pt x="20" y="15"/>
                  </a:lnTo>
                  <a:lnTo>
                    <a:pt x="21" y="15"/>
                  </a:lnTo>
                  <a:lnTo>
                    <a:pt x="22" y="15"/>
                  </a:lnTo>
                  <a:lnTo>
                    <a:pt x="23" y="15"/>
                  </a:lnTo>
                  <a:lnTo>
                    <a:pt x="24" y="15"/>
                  </a:lnTo>
                  <a:lnTo>
                    <a:pt x="24" y="14"/>
                  </a:lnTo>
                  <a:lnTo>
                    <a:pt x="25" y="14"/>
                  </a:lnTo>
                  <a:lnTo>
                    <a:pt x="25" y="15"/>
                  </a:lnTo>
                  <a:lnTo>
                    <a:pt x="26" y="15"/>
                  </a:lnTo>
                  <a:lnTo>
                    <a:pt x="27" y="15"/>
                  </a:lnTo>
                  <a:lnTo>
                    <a:pt x="27" y="14"/>
                  </a:lnTo>
                  <a:lnTo>
                    <a:pt x="28" y="14"/>
                  </a:lnTo>
                  <a:lnTo>
                    <a:pt x="28" y="13"/>
                  </a:lnTo>
                  <a:lnTo>
                    <a:pt x="28" y="14"/>
                  </a:lnTo>
                  <a:lnTo>
                    <a:pt x="28" y="15"/>
                  </a:lnTo>
                  <a:lnTo>
                    <a:pt x="29" y="15"/>
                  </a:lnTo>
                  <a:lnTo>
                    <a:pt x="29" y="16"/>
                  </a:lnTo>
                  <a:lnTo>
                    <a:pt x="29" y="17"/>
                  </a:lnTo>
                  <a:lnTo>
                    <a:pt x="28" y="17"/>
                  </a:lnTo>
                  <a:lnTo>
                    <a:pt x="28" y="18"/>
                  </a:lnTo>
                  <a:lnTo>
                    <a:pt x="28" y="19"/>
                  </a:lnTo>
                  <a:lnTo>
                    <a:pt x="28" y="20"/>
                  </a:lnTo>
                  <a:lnTo>
                    <a:pt x="27" y="21"/>
                  </a:lnTo>
                  <a:lnTo>
                    <a:pt x="28" y="21"/>
                  </a:lnTo>
                  <a:lnTo>
                    <a:pt x="28" y="22"/>
                  </a:lnTo>
                  <a:lnTo>
                    <a:pt x="28" y="23"/>
                  </a:lnTo>
                  <a:lnTo>
                    <a:pt x="28" y="24"/>
                  </a:lnTo>
                  <a:lnTo>
                    <a:pt x="27" y="24"/>
                  </a:lnTo>
                  <a:lnTo>
                    <a:pt x="28" y="24"/>
                  </a:lnTo>
                  <a:lnTo>
                    <a:pt x="27" y="24"/>
                  </a:lnTo>
                  <a:lnTo>
                    <a:pt x="28" y="24"/>
                  </a:lnTo>
                  <a:lnTo>
                    <a:pt x="27" y="24"/>
                  </a:lnTo>
                  <a:lnTo>
                    <a:pt x="27" y="25"/>
                  </a:lnTo>
                  <a:lnTo>
                    <a:pt x="26" y="25"/>
                  </a:lnTo>
                  <a:lnTo>
                    <a:pt x="26" y="26"/>
                  </a:lnTo>
                  <a:lnTo>
                    <a:pt x="27" y="26"/>
                  </a:lnTo>
                  <a:lnTo>
                    <a:pt x="27" y="27"/>
                  </a:lnTo>
                  <a:lnTo>
                    <a:pt x="27" y="28"/>
                  </a:lnTo>
                  <a:lnTo>
                    <a:pt x="26" y="28"/>
                  </a:lnTo>
                  <a:lnTo>
                    <a:pt x="26" y="29"/>
                  </a:lnTo>
                  <a:lnTo>
                    <a:pt x="26" y="30"/>
                  </a:lnTo>
                  <a:lnTo>
                    <a:pt x="27" y="30"/>
                  </a:lnTo>
                  <a:lnTo>
                    <a:pt x="28" y="30"/>
                  </a:lnTo>
                  <a:lnTo>
                    <a:pt x="29" y="30"/>
                  </a:lnTo>
                  <a:lnTo>
                    <a:pt x="30" y="30"/>
                  </a:lnTo>
                  <a:lnTo>
                    <a:pt x="30" y="31"/>
                  </a:lnTo>
                  <a:lnTo>
                    <a:pt x="31" y="31"/>
                  </a:lnTo>
                  <a:lnTo>
                    <a:pt x="31" y="32"/>
                  </a:lnTo>
                  <a:lnTo>
                    <a:pt x="32" y="32"/>
                  </a:lnTo>
                  <a:lnTo>
                    <a:pt x="32" y="33"/>
                  </a:lnTo>
                  <a:lnTo>
                    <a:pt x="32" y="34"/>
                  </a:lnTo>
                  <a:lnTo>
                    <a:pt x="33" y="34"/>
                  </a:lnTo>
                  <a:lnTo>
                    <a:pt x="34" y="34"/>
                  </a:lnTo>
                  <a:lnTo>
                    <a:pt x="35" y="34"/>
                  </a:lnTo>
                  <a:lnTo>
                    <a:pt x="36" y="34"/>
                  </a:lnTo>
                  <a:lnTo>
                    <a:pt x="36" y="35"/>
                  </a:lnTo>
                  <a:lnTo>
                    <a:pt x="37" y="35"/>
                  </a:lnTo>
                  <a:lnTo>
                    <a:pt x="38" y="35"/>
                  </a:lnTo>
                  <a:lnTo>
                    <a:pt x="38" y="36"/>
                  </a:lnTo>
                  <a:lnTo>
                    <a:pt x="40" y="35"/>
                  </a:lnTo>
                  <a:lnTo>
                    <a:pt x="40" y="34"/>
                  </a:lnTo>
                  <a:lnTo>
                    <a:pt x="40" y="35"/>
                  </a:lnTo>
                  <a:lnTo>
                    <a:pt x="40" y="36"/>
                  </a:lnTo>
                  <a:lnTo>
                    <a:pt x="41" y="36"/>
                  </a:lnTo>
                  <a:lnTo>
                    <a:pt x="42" y="36"/>
                  </a:lnTo>
                  <a:lnTo>
                    <a:pt x="42" y="37"/>
                  </a:lnTo>
                  <a:lnTo>
                    <a:pt x="42" y="38"/>
                  </a:lnTo>
                  <a:lnTo>
                    <a:pt x="41" y="38"/>
                  </a:lnTo>
                  <a:lnTo>
                    <a:pt x="41" y="39"/>
                  </a:lnTo>
                  <a:lnTo>
                    <a:pt x="41" y="40"/>
                  </a:lnTo>
                  <a:lnTo>
                    <a:pt x="41" y="41"/>
                  </a:lnTo>
                  <a:lnTo>
                    <a:pt x="41" y="42"/>
                  </a:lnTo>
                  <a:lnTo>
                    <a:pt x="42" y="42"/>
                  </a:lnTo>
                  <a:lnTo>
                    <a:pt x="43" y="42"/>
                  </a:lnTo>
                  <a:lnTo>
                    <a:pt x="42" y="42"/>
                  </a:lnTo>
                  <a:lnTo>
                    <a:pt x="42" y="43"/>
                  </a:lnTo>
                  <a:lnTo>
                    <a:pt x="41" y="43"/>
                  </a:lnTo>
                  <a:lnTo>
                    <a:pt x="40" y="44"/>
                  </a:lnTo>
                  <a:lnTo>
                    <a:pt x="40" y="45"/>
                  </a:lnTo>
                  <a:lnTo>
                    <a:pt x="40" y="46"/>
                  </a:lnTo>
                  <a:lnTo>
                    <a:pt x="40" y="47"/>
                  </a:lnTo>
                  <a:lnTo>
                    <a:pt x="39" y="47"/>
                  </a:lnTo>
                  <a:lnTo>
                    <a:pt x="40" y="47"/>
                  </a:lnTo>
                  <a:lnTo>
                    <a:pt x="41" y="47"/>
                  </a:lnTo>
                  <a:lnTo>
                    <a:pt x="42" y="47"/>
                  </a:lnTo>
                  <a:lnTo>
                    <a:pt x="42" y="48"/>
                  </a:lnTo>
                  <a:lnTo>
                    <a:pt x="41" y="48"/>
                  </a:lnTo>
                  <a:lnTo>
                    <a:pt x="41" y="49"/>
                  </a:lnTo>
                  <a:lnTo>
                    <a:pt x="40" y="49"/>
                  </a:lnTo>
                  <a:lnTo>
                    <a:pt x="41" y="50"/>
                  </a:lnTo>
                  <a:lnTo>
                    <a:pt x="41" y="51"/>
                  </a:lnTo>
                  <a:lnTo>
                    <a:pt x="41" y="52"/>
                  </a:lnTo>
                  <a:lnTo>
                    <a:pt x="42" y="52"/>
                  </a:lnTo>
                  <a:lnTo>
                    <a:pt x="42" y="53"/>
                  </a:lnTo>
                  <a:lnTo>
                    <a:pt x="42" y="54"/>
                  </a:lnTo>
                  <a:lnTo>
                    <a:pt x="42" y="53"/>
                  </a:lnTo>
                  <a:lnTo>
                    <a:pt x="43" y="53"/>
                  </a:lnTo>
                  <a:lnTo>
                    <a:pt x="44" y="53"/>
                  </a:lnTo>
                  <a:lnTo>
                    <a:pt x="45" y="53"/>
                  </a:lnTo>
                  <a:lnTo>
                    <a:pt x="45" y="52"/>
                  </a:lnTo>
                  <a:lnTo>
                    <a:pt x="46" y="52"/>
                  </a:lnTo>
                  <a:lnTo>
                    <a:pt x="47" y="51"/>
                  </a:lnTo>
                  <a:lnTo>
                    <a:pt x="47" y="52"/>
                  </a:lnTo>
                  <a:lnTo>
                    <a:pt x="47" y="53"/>
                  </a:lnTo>
                  <a:lnTo>
                    <a:pt x="48" y="53"/>
                  </a:lnTo>
                  <a:lnTo>
                    <a:pt x="49" y="53"/>
                  </a:lnTo>
                  <a:lnTo>
                    <a:pt x="50" y="53"/>
                  </a:lnTo>
                  <a:lnTo>
                    <a:pt x="50" y="54"/>
                  </a:lnTo>
                  <a:lnTo>
                    <a:pt x="50" y="53"/>
                  </a:lnTo>
                  <a:lnTo>
                    <a:pt x="50" y="54"/>
                  </a:lnTo>
                  <a:lnTo>
                    <a:pt x="49" y="54"/>
                  </a:lnTo>
                  <a:lnTo>
                    <a:pt x="49" y="55"/>
                  </a:lnTo>
                  <a:lnTo>
                    <a:pt x="48" y="55"/>
                  </a:lnTo>
                  <a:lnTo>
                    <a:pt x="48" y="56"/>
                  </a:lnTo>
                  <a:lnTo>
                    <a:pt x="49" y="56"/>
                  </a:lnTo>
                  <a:lnTo>
                    <a:pt x="48" y="56"/>
                  </a:lnTo>
                  <a:lnTo>
                    <a:pt x="49" y="57"/>
                  </a:lnTo>
                  <a:lnTo>
                    <a:pt x="49" y="58"/>
                  </a:lnTo>
                  <a:lnTo>
                    <a:pt x="50" y="58"/>
                  </a:lnTo>
                  <a:lnTo>
                    <a:pt x="50" y="57"/>
                  </a:lnTo>
                  <a:lnTo>
                    <a:pt x="51" y="57"/>
                  </a:lnTo>
                  <a:lnTo>
                    <a:pt x="52" y="57"/>
                  </a:lnTo>
                  <a:lnTo>
                    <a:pt x="52" y="56"/>
                  </a:lnTo>
                  <a:lnTo>
                    <a:pt x="52" y="57"/>
                  </a:lnTo>
                  <a:lnTo>
                    <a:pt x="52" y="58"/>
                  </a:lnTo>
                  <a:lnTo>
                    <a:pt x="51" y="58"/>
                  </a:lnTo>
                  <a:lnTo>
                    <a:pt x="51" y="59"/>
                  </a:lnTo>
                  <a:lnTo>
                    <a:pt x="51" y="60"/>
                  </a:lnTo>
                  <a:lnTo>
                    <a:pt x="52" y="60"/>
                  </a:lnTo>
                  <a:lnTo>
                    <a:pt x="51" y="60"/>
                  </a:lnTo>
                  <a:lnTo>
                    <a:pt x="51" y="61"/>
                  </a:lnTo>
                  <a:lnTo>
                    <a:pt x="52" y="61"/>
                  </a:lnTo>
                  <a:lnTo>
                    <a:pt x="52" y="60"/>
                  </a:lnTo>
                  <a:lnTo>
                    <a:pt x="53" y="60"/>
                  </a:lnTo>
                  <a:lnTo>
                    <a:pt x="53" y="61"/>
                  </a:lnTo>
                  <a:lnTo>
                    <a:pt x="54" y="61"/>
                  </a:lnTo>
                  <a:lnTo>
                    <a:pt x="54" y="62"/>
                  </a:lnTo>
                  <a:lnTo>
                    <a:pt x="54" y="63"/>
                  </a:lnTo>
                  <a:lnTo>
                    <a:pt x="53" y="63"/>
                  </a:lnTo>
                  <a:lnTo>
                    <a:pt x="54" y="64"/>
                  </a:lnTo>
                  <a:lnTo>
                    <a:pt x="54" y="65"/>
                  </a:lnTo>
                  <a:lnTo>
                    <a:pt x="55" y="65"/>
                  </a:lnTo>
                  <a:lnTo>
                    <a:pt x="54" y="65"/>
                  </a:lnTo>
                  <a:lnTo>
                    <a:pt x="54" y="66"/>
                  </a:lnTo>
                  <a:lnTo>
                    <a:pt x="54" y="67"/>
                  </a:lnTo>
                  <a:lnTo>
                    <a:pt x="54" y="68"/>
                  </a:lnTo>
                  <a:lnTo>
                    <a:pt x="53" y="68"/>
                  </a:lnTo>
                  <a:lnTo>
                    <a:pt x="52" y="68"/>
                  </a:lnTo>
                  <a:lnTo>
                    <a:pt x="52" y="69"/>
                  </a:lnTo>
                  <a:lnTo>
                    <a:pt x="52" y="68"/>
                  </a:lnTo>
                  <a:lnTo>
                    <a:pt x="51" y="69"/>
                  </a:lnTo>
                  <a:lnTo>
                    <a:pt x="50" y="69"/>
                  </a:lnTo>
                  <a:lnTo>
                    <a:pt x="50" y="70"/>
                  </a:lnTo>
                  <a:lnTo>
                    <a:pt x="49" y="70"/>
                  </a:lnTo>
                  <a:lnTo>
                    <a:pt x="48" y="70"/>
                  </a:lnTo>
                  <a:lnTo>
                    <a:pt x="47" y="70"/>
                  </a:lnTo>
                  <a:lnTo>
                    <a:pt x="47" y="71"/>
                  </a:lnTo>
                  <a:lnTo>
                    <a:pt x="46" y="71"/>
                  </a:lnTo>
                  <a:lnTo>
                    <a:pt x="46" y="72"/>
                  </a:lnTo>
                  <a:lnTo>
                    <a:pt x="45" y="72"/>
                  </a:lnTo>
                  <a:lnTo>
                    <a:pt x="45" y="73"/>
                  </a:lnTo>
                  <a:lnTo>
                    <a:pt x="45" y="74"/>
                  </a:lnTo>
                  <a:lnTo>
                    <a:pt x="45" y="75"/>
                  </a:lnTo>
                  <a:lnTo>
                    <a:pt x="44" y="75"/>
                  </a:lnTo>
                  <a:lnTo>
                    <a:pt x="44" y="76"/>
                  </a:lnTo>
                  <a:lnTo>
                    <a:pt x="43" y="76"/>
                  </a:lnTo>
                  <a:lnTo>
                    <a:pt x="43" y="77"/>
                  </a:lnTo>
                  <a:lnTo>
                    <a:pt x="43" y="78"/>
                  </a:lnTo>
                  <a:lnTo>
                    <a:pt x="43" y="79"/>
                  </a:lnTo>
                  <a:lnTo>
                    <a:pt x="42" y="79"/>
                  </a:lnTo>
                  <a:lnTo>
                    <a:pt x="42" y="80"/>
                  </a:lnTo>
                  <a:lnTo>
                    <a:pt x="41" y="80"/>
                  </a:lnTo>
                  <a:lnTo>
                    <a:pt x="41" y="79"/>
                  </a:lnTo>
                  <a:lnTo>
                    <a:pt x="40" y="79"/>
                  </a:lnTo>
                  <a:lnTo>
                    <a:pt x="39" y="79"/>
                  </a:lnTo>
                  <a:lnTo>
                    <a:pt x="39" y="78"/>
                  </a:lnTo>
                  <a:lnTo>
                    <a:pt x="38" y="78"/>
                  </a:lnTo>
                  <a:lnTo>
                    <a:pt x="38" y="77"/>
                  </a:lnTo>
                  <a:lnTo>
                    <a:pt x="37" y="77"/>
                  </a:lnTo>
                  <a:lnTo>
                    <a:pt x="38" y="77"/>
                  </a:lnTo>
                  <a:lnTo>
                    <a:pt x="39" y="77"/>
                  </a:lnTo>
                  <a:lnTo>
                    <a:pt x="39" y="76"/>
                  </a:lnTo>
                  <a:lnTo>
                    <a:pt x="38" y="76"/>
                  </a:lnTo>
                  <a:lnTo>
                    <a:pt x="38" y="75"/>
                  </a:lnTo>
                  <a:lnTo>
                    <a:pt x="37" y="75"/>
                  </a:lnTo>
                  <a:lnTo>
                    <a:pt x="36" y="75"/>
                  </a:lnTo>
                  <a:lnTo>
                    <a:pt x="36" y="74"/>
                  </a:lnTo>
                  <a:lnTo>
                    <a:pt x="36" y="73"/>
                  </a:lnTo>
                  <a:lnTo>
                    <a:pt x="36" y="74"/>
                  </a:lnTo>
                  <a:lnTo>
                    <a:pt x="37" y="73"/>
                  </a:lnTo>
                  <a:lnTo>
                    <a:pt x="36" y="73"/>
                  </a:lnTo>
                  <a:lnTo>
                    <a:pt x="36" y="72"/>
                  </a:lnTo>
                  <a:lnTo>
                    <a:pt x="36" y="71"/>
                  </a:lnTo>
                  <a:lnTo>
                    <a:pt x="35" y="71"/>
                  </a:lnTo>
                  <a:lnTo>
                    <a:pt x="34" y="71"/>
                  </a:lnTo>
                  <a:lnTo>
                    <a:pt x="34" y="70"/>
                  </a:lnTo>
                  <a:lnTo>
                    <a:pt x="33" y="70"/>
                  </a:lnTo>
                  <a:lnTo>
                    <a:pt x="33" y="71"/>
                  </a:lnTo>
                  <a:lnTo>
                    <a:pt x="32" y="71"/>
                  </a:lnTo>
                  <a:lnTo>
                    <a:pt x="33" y="70"/>
                  </a:lnTo>
                  <a:lnTo>
                    <a:pt x="32" y="70"/>
                  </a:lnTo>
                  <a:lnTo>
                    <a:pt x="32" y="69"/>
                  </a:lnTo>
                  <a:lnTo>
                    <a:pt x="31" y="69"/>
                  </a:lnTo>
                  <a:lnTo>
                    <a:pt x="32" y="69"/>
                  </a:lnTo>
                  <a:lnTo>
                    <a:pt x="31" y="69"/>
                  </a:lnTo>
                  <a:lnTo>
                    <a:pt x="31" y="68"/>
                  </a:lnTo>
                  <a:lnTo>
                    <a:pt x="31" y="67"/>
                  </a:lnTo>
                  <a:lnTo>
                    <a:pt x="30" y="67"/>
                  </a:lnTo>
                  <a:lnTo>
                    <a:pt x="30" y="66"/>
                  </a:lnTo>
                  <a:lnTo>
                    <a:pt x="30" y="65"/>
                  </a:lnTo>
                  <a:lnTo>
                    <a:pt x="29" y="65"/>
                  </a:lnTo>
                  <a:lnTo>
                    <a:pt x="28" y="65"/>
                  </a:lnTo>
                  <a:lnTo>
                    <a:pt x="28" y="64"/>
                  </a:lnTo>
                  <a:lnTo>
                    <a:pt x="28" y="63"/>
                  </a:lnTo>
                  <a:lnTo>
                    <a:pt x="27" y="62"/>
                  </a:lnTo>
                  <a:lnTo>
                    <a:pt x="26" y="62"/>
                  </a:lnTo>
                  <a:lnTo>
                    <a:pt x="26" y="61"/>
                  </a:lnTo>
                  <a:lnTo>
                    <a:pt x="25" y="61"/>
                  </a:lnTo>
                  <a:lnTo>
                    <a:pt x="24" y="61"/>
                  </a:lnTo>
                  <a:lnTo>
                    <a:pt x="24" y="60"/>
                  </a:lnTo>
                  <a:lnTo>
                    <a:pt x="23" y="60"/>
                  </a:lnTo>
                  <a:lnTo>
                    <a:pt x="22" y="60"/>
                  </a:lnTo>
                  <a:lnTo>
                    <a:pt x="22" y="59"/>
                  </a:lnTo>
                  <a:lnTo>
                    <a:pt x="21" y="59"/>
                  </a:lnTo>
                  <a:lnTo>
                    <a:pt x="20" y="59"/>
                  </a:lnTo>
                  <a:lnTo>
                    <a:pt x="20" y="58"/>
                  </a:lnTo>
                  <a:lnTo>
                    <a:pt x="19" y="58"/>
                  </a:lnTo>
                  <a:lnTo>
                    <a:pt x="18" y="58"/>
                  </a:lnTo>
                  <a:lnTo>
                    <a:pt x="18" y="57"/>
                  </a:lnTo>
                  <a:lnTo>
                    <a:pt x="17" y="57"/>
                  </a:lnTo>
                  <a:lnTo>
                    <a:pt x="17" y="56"/>
                  </a:lnTo>
                  <a:lnTo>
                    <a:pt x="16" y="56"/>
                  </a:lnTo>
                  <a:lnTo>
                    <a:pt x="16" y="55"/>
                  </a:lnTo>
                  <a:lnTo>
                    <a:pt x="15" y="55"/>
                  </a:lnTo>
                  <a:lnTo>
                    <a:pt x="15" y="54"/>
                  </a:lnTo>
                  <a:lnTo>
                    <a:pt x="14" y="54"/>
                  </a:lnTo>
                  <a:lnTo>
                    <a:pt x="14" y="53"/>
                  </a:lnTo>
                  <a:lnTo>
                    <a:pt x="15" y="53"/>
                  </a:lnTo>
                  <a:lnTo>
                    <a:pt x="14" y="53"/>
                  </a:lnTo>
                  <a:lnTo>
                    <a:pt x="14" y="52"/>
                  </a:lnTo>
                  <a:lnTo>
                    <a:pt x="14" y="51"/>
                  </a:lnTo>
                  <a:lnTo>
                    <a:pt x="13" y="51"/>
                  </a:lnTo>
                  <a:lnTo>
                    <a:pt x="14" y="51"/>
                  </a:lnTo>
                  <a:lnTo>
                    <a:pt x="13" y="51"/>
                  </a:lnTo>
                  <a:lnTo>
                    <a:pt x="13" y="50"/>
                  </a:lnTo>
                  <a:lnTo>
                    <a:pt x="13" y="49"/>
                  </a:lnTo>
                  <a:lnTo>
                    <a:pt x="13" y="48"/>
                  </a:lnTo>
                  <a:lnTo>
                    <a:pt x="12" y="48"/>
                  </a:lnTo>
                  <a:lnTo>
                    <a:pt x="12" y="47"/>
                  </a:lnTo>
                  <a:lnTo>
                    <a:pt x="11" y="47"/>
                  </a:lnTo>
                  <a:lnTo>
                    <a:pt x="11" y="46"/>
                  </a:lnTo>
                  <a:lnTo>
                    <a:pt x="10" y="46"/>
                  </a:lnTo>
                  <a:lnTo>
                    <a:pt x="9" y="46"/>
                  </a:lnTo>
                  <a:lnTo>
                    <a:pt x="9" y="45"/>
                  </a:lnTo>
                  <a:lnTo>
                    <a:pt x="8" y="45"/>
                  </a:lnTo>
                  <a:lnTo>
                    <a:pt x="8" y="44"/>
                  </a:lnTo>
                  <a:lnTo>
                    <a:pt x="9" y="44"/>
                  </a:lnTo>
                  <a:lnTo>
                    <a:pt x="9" y="43"/>
                  </a:lnTo>
                  <a:lnTo>
                    <a:pt x="9" y="42"/>
                  </a:lnTo>
                  <a:lnTo>
                    <a:pt x="8" y="42"/>
                  </a:lnTo>
                  <a:lnTo>
                    <a:pt x="8" y="41"/>
                  </a:lnTo>
                  <a:lnTo>
                    <a:pt x="7" y="41"/>
                  </a:lnTo>
                  <a:lnTo>
                    <a:pt x="7" y="40"/>
                  </a:lnTo>
                  <a:lnTo>
                    <a:pt x="6" y="40"/>
                  </a:lnTo>
                  <a:lnTo>
                    <a:pt x="6" y="39"/>
                  </a:lnTo>
                  <a:lnTo>
                    <a:pt x="5" y="39"/>
                  </a:lnTo>
                  <a:lnTo>
                    <a:pt x="5" y="38"/>
                  </a:lnTo>
                  <a:lnTo>
                    <a:pt x="4" y="38"/>
                  </a:lnTo>
                  <a:lnTo>
                    <a:pt x="4" y="39"/>
                  </a:lnTo>
                  <a:lnTo>
                    <a:pt x="4" y="38"/>
                  </a:lnTo>
                  <a:lnTo>
                    <a:pt x="4" y="39"/>
                  </a:lnTo>
                  <a:lnTo>
                    <a:pt x="4" y="40"/>
                  </a:lnTo>
                  <a:lnTo>
                    <a:pt x="4" y="39"/>
                  </a:lnTo>
                  <a:lnTo>
                    <a:pt x="3" y="39"/>
                  </a:lnTo>
                  <a:lnTo>
                    <a:pt x="3" y="38"/>
                  </a:lnTo>
                  <a:lnTo>
                    <a:pt x="4" y="38"/>
                  </a:lnTo>
                  <a:lnTo>
                    <a:pt x="3" y="38"/>
                  </a:lnTo>
                  <a:lnTo>
                    <a:pt x="3" y="37"/>
                  </a:lnTo>
                  <a:lnTo>
                    <a:pt x="3" y="36"/>
                  </a:lnTo>
                  <a:lnTo>
                    <a:pt x="3" y="37"/>
                  </a:lnTo>
                  <a:lnTo>
                    <a:pt x="3" y="36"/>
                  </a:lnTo>
                  <a:lnTo>
                    <a:pt x="4" y="36"/>
                  </a:lnTo>
                  <a:lnTo>
                    <a:pt x="4" y="35"/>
                  </a:lnTo>
                  <a:lnTo>
                    <a:pt x="4" y="36"/>
                  </a:lnTo>
                  <a:lnTo>
                    <a:pt x="4" y="35"/>
                  </a:lnTo>
                  <a:lnTo>
                    <a:pt x="4" y="34"/>
                  </a:lnTo>
                  <a:lnTo>
                    <a:pt x="3" y="34"/>
                  </a:lnTo>
                  <a:lnTo>
                    <a:pt x="4" y="34"/>
                  </a:lnTo>
                  <a:lnTo>
                    <a:pt x="4" y="33"/>
                  </a:lnTo>
                  <a:lnTo>
                    <a:pt x="4" y="32"/>
                  </a:lnTo>
                  <a:lnTo>
                    <a:pt x="3" y="32"/>
                  </a:lnTo>
                  <a:lnTo>
                    <a:pt x="3" y="31"/>
                  </a:lnTo>
                  <a:lnTo>
                    <a:pt x="3" y="30"/>
                  </a:lnTo>
                  <a:lnTo>
                    <a:pt x="2" y="30"/>
                  </a:lnTo>
                  <a:lnTo>
                    <a:pt x="2" y="31"/>
                  </a:lnTo>
                  <a:lnTo>
                    <a:pt x="1" y="31"/>
                  </a:lnTo>
                  <a:lnTo>
                    <a:pt x="0" y="31"/>
                  </a:lnTo>
                  <a:lnTo>
                    <a:pt x="0" y="30"/>
                  </a:lnTo>
                  <a:lnTo>
                    <a:pt x="0" y="31"/>
                  </a:lnTo>
                  <a:lnTo>
                    <a:pt x="0" y="30"/>
                  </a:lnTo>
                  <a:lnTo>
                    <a:pt x="0" y="29"/>
                  </a:lnTo>
                  <a:lnTo>
                    <a:pt x="0" y="28"/>
                  </a:lnTo>
                  <a:lnTo>
                    <a:pt x="1" y="28"/>
                  </a:lnTo>
                  <a:lnTo>
                    <a:pt x="1" y="27"/>
                  </a:lnTo>
                  <a:lnTo>
                    <a:pt x="2" y="27"/>
                  </a:lnTo>
                  <a:lnTo>
                    <a:pt x="3" y="27"/>
                  </a:lnTo>
                  <a:lnTo>
                    <a:pt x="3" y="28"/>
                  </a:lnTo>
                  <a:lnTo>
                    <a:pt x="2" y="28"/>
                  </a:lnTo>
                  <a:lnTo>
                    <a:pt x="2" y="29"/>
                  </a:lnTo>
                  <a:lnTo>
                    <a:pt x="3" y="29"/>
                  </a:lnTo>
                  <a:lnTo>
                    <a:pt x="3" y="28"/>
                  </a:lnTo>
                  <a:lnTo>
                    <a:pt x="3" y="29"/>
                  </a:lnTo>
                  <a:lnTo>
                    <a:pt x="4" y="29"/>
                  </a:lnTo>
                  <a:lnTo>
                    <a:pt x="4" y="28"/>
                  </a:lnTo>
                  <a:lnTo>
                    <a:pt x="5" y="28"/>
                  </a:lnTo>
                  <a:lnTo>
                    <a:pt x="4" y="28"/>
                  </a:lnTo>
                  <a:lnTo>
                    <a:pt x="5" y="27"/>
                  </a:lnTo>
                  <a:lnTo>
                    <a:pt x="5" y="26"/>
                  </a:lnTo>
                  <a:lnTo>
                    <a:pt x="5" y="25"/>
                  </a:lnTo>
                  <a:lnTo>
                    <a:pt x="5" y="24"/>
                  </a:lnTo>
                  <a:lnTo>
                    <a:pt x="5" y="23"/>
                  </a:lnTo>
                  <a:lnTo>
                    <a:pt x="6" y="23"/>
                  </a:lnTo>
                  <a:lnTo>
                    <a:pt x="6" y="22"/>
                  </a:lnTo>
                  <a:lnTo>
                    <a:pt x="6" y="21"/>
                  </a:lnTo>
                  <a:lnTo>
                    <a:pt x="6" y="20"/>
                  </a:lnTo>
                  <a:lnTo>
                    <a:pt x="6" y="19"/>
                  </a:lnTo>
                  <a:lnTo>
                    <a:pt x="6" y="18"/>
                  </a:lnTo>
                  <a:lnTo>
                    <a:pt x="6" y="17"/>
                  </a:lnTo>
                  <a:lnTo>
                    <a:pt x="6" y="16"/>
                  </a:lnTo>
                  <a:lnTo>
                    <a:pt x="6" y="15"/>
                  </a:lnTo>
                  <a:lnTo>
                    <a:pt x="6" y="14"/>
                  </a:lnTo>
                  <a:lnTo>
                    <a:pt x="5" y="14"/>
                  </a:lnTo>
                  <a:lnTo>
                    <a:pt x="5" y="13"/>
                  </a:lnTo>
                  <a:lnTo>
                    <a:pt x="5" y="12"/>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27" name="Freeform 26">
              <a:extLst>
                <a:ext uri="{FF2B5EF4-FFF2-40B4-BE49-F238E27FC236}">
                  <a16:creationId xmlns:a16="http://schemas.microsoft.com/office/drawing/2014/main" id="{5C7680B1-D8E4-9922-A176-55DE31A19923}"/>
                </a:ext>
              </a:extLst>
            </p:cNvPr>
            <p:cNvSpPr>
              <a:spLocks/>
            </p:cNvSpPr>
            <p:nvPr/>
          </p:nvSpPr>
          <p:spPr bwMode="auto">
            <a:xfrm>
              <a:off x="1872597" y="4846144"/>
              <a:ext cx="459729" cy="643508"/>
            </a:xfrm>
            <a:custGeom>
              <a:avLst/>
              <a:gdLst>
                <a:gd name="T0" fmla="*/ 2147483647 w 48"/>
                <a:gd name="T1" fmla="*/ 2147483647 h 69"/>
                <a:gd name="T2" fmla="*/ 2147483647 w 48"/>
                <a:gd name="T3" fmla="*/ 2147483647 h 69"/>
                <a:gd name="T4" fmla="*/ 2147483647 w 48"/>
                <a:gd name="T5" fmla="*/ 2147483647 h 69"/>
                <a:gd name="T6" fmla="*/ 2147483647 w 48"/>
                <a:gd name="T7" fmla="*/ 2147483647 h 69"/>
                <a:gd name="T8" fmla="*/ 2147483647 w 48"/>
                <a:gd name="T9" fmla="*/ 2147483647 h 69"/>
                <a:gd name="T10" fmla="*/ 2147483647 w 48"/>
                <a:gd name="T11" fmla="*/ 2147483647 h 69"/>
                <a:gd name="T12" fmla="*/ 2147483647 w 48"/>
                <a:gd name="T13" fmla="*/ 2147483647 h 69"/>
                <a:gd name="T14" fmla="*/ 2147483647 w 48"/>
                <a:gd name="T15" fmla="*/ 2147483647 h 69"/>
                <a:gd name="T16" fmla="*/ 2147483647 w 48"/>
                <a:gd name="T17" fmla="*/ 2147483647 h 69"/>
                <a:gd name="T18" fmla="*/ 2147483647 w 48"/>
                <a:gd name="T19" fmla="*/ 2147483647 h 69"/>
                <a:gd name="T20" fmla="*/ 2147483647 w 48"/>
                <a:gd name="T21" fmla="*/ 2147483647 h 69"/>
                <a:gd name="T22" fmla="*/ 2147483647 w 48"/>
                <a:gd name="T23" fmla="*/ 2147483647 h 69"/>
                <a:gd name="T24" fmla="*/ 2147483647 w 48"/>
                <a:gd name="T25" fmla="*/ 2147483647 h 69"/>
                <a:gd name="T26" fmla="*/ 2147483647 w 48"/>
                <a:gd name="T27" fmla="*/ 2147483647 h 69"/>
                <a:gd name="T28" fmla="*/ 2147483647 w 48"/>
                <a:gd name="T29" fmla="*/ 2147483647 h 69"/>
                <a:gd name="T30" fmla="*/ 2147483647 w 48"/>
                <a:gd name="T31" fmla="*/ 2147483647 h 69"/>
                <a:gd name="T32" fmla="*/ 2147483647 w 48"/>
                <a:gd name="T33" fmla="*/ 2147483647 h 69"/>
                <a:gd name="T34" fmla="*/ 2147483647 w 48"/>
                <a:gd name="T35" fmla="*/ 2147483647 h 69"/>
                <a:gd name="T36" fmla="*/ 2147483647 w 48"/>
                <a:gd name="T37" fmla="*/ 2147483647 h 69"/>
                <a:gd name="T38" fmla="*/ 2147483647 w 48"/>
                <a:gd name="T39" fmla="*/ 2147483647 h 69"/>
                <a:gd name="T40" fmla="*/ 2147483647 w 48"/>
                <a:gd name="T41" fmla="*/ 2147483647 h 69"/>
                <a:gd name="T42" fmla="*/ 2147483647 w 48"/>
                <a:gd name="T43" fmla="*/ 2147483647 h 69"/>
                <a:gd name="T44" fmla="*/ 2147483647 w 48"/>
                <a:gd name="T45" fmla="*/ 2147483647 h 69"/>
                <a:gd name="T46" fmla="*/ 2147483647 w 48"/>
                <a:gd name="T47" fmla="*/ 2147483647 h 69"/>
                <a:gd name="T48" fmla="*/ 2147483647 w 48"/>
                <a:gd name="T49" fmla="*/ 2147483647 h 69"/>
                <a:gd name="T50" fmla="*/ 2147483647 w 48"/>
                <a:gd name="T51" fmla="*/ 2147483647 h 69"/>
                <a:gd name="T52" fmla="*/ 2147483647 w 48"/>
                <a:gd name="T53" fmla="*/ 2147483647 h 69"/>
                <a:gd name="T54" fmla="*/ 2147483647 w 48"/>
                <a:gd name="T55" fmla="*/ 2147483647 h 69"/>
                <a:gd name="T56" fmla="*/ 2147483647 w 48"/>
                <a:gd name="T57" fmla="*/ 2147483647 h 69"/>
                <a:gd name="T58" fmla="*/ 2147483647 w 48"/>
                <a:gd name="T59" fmla="*/ 2147483647 h 69"/>
                <a:gd name="T60" fmla="*/ 2147483647 w 48"/>
                <a:gd name="T61" fmla="*/ 2147483647 h 69"/>
                <a:gd name="T62" fmla="*/ 2147483647 w 48"/>
                <a:gd name="T63" fmla="*/ 2147483647 h 69"/>
                <a:gd name="T64" fmla="*/ 2147483647 w 48"/>
                <a:gd name="T65" fmla="*/ 2147483647 h 69"/>
                <a:gd name="T66" fmla="*/ 2147483647 w 48"/>
                <a:gd name="T67" fmla="*/ 2147483647 h 69"/>
                <a:gd name="T68" fmla="*/ 2147483647 w 48"/>
                <a:gd name="T69" fmla="*/ 2147483647 h 69"/>
                <a:gd name="T70" fmla="*/ 2147483647 w 48"/>
                <a:gd name="T71" fmla="*/ 2147483647 h 69"/>
                <a:gd name="T72" fmla="*/ 2147483647 w 48"/>
                <a:gd name="T73" fmla="*/ 2147483647 h 69"/>
                <a:gd name="T74" fmla="*/ 2147483647 w 48"/>
                <a:gd name="T75" fmla="*/ 2147483647 h 69"/>
                <a:gd name="T76" fmla="*/ 2147483647 w 48"/>
                <a:gd name="T77" fmla="*/ 2147483647 h 69"/>
                <a:gd name="T78" fmla="*/ 2147483647 w 48"/>
                <a:gd name="T79" fmla="*/ 2147483647 h 69"/>
                <a:gd name="T80" fmla="*/ 2147483647 w 48"/>
                <a:gd name="T81" fmla="*/ 2147483647 h 69"/>
                <a:gd name="T82" fmla="*/ 2147483647 w 48"/>
                <a:gd name="T83" fmla="*/ 2147483647 h 69"/>
                <a:gd name="T84" fmla="*/ 2147483647 w 48"/>
                <a:gd name="T85" fmla="*/ 2147483647 h 69"/>
                <a:gd name="T86" fmla="*/ 2147483647 w 48"/>
                <a:gd name="T87" fmla="*/ 2147483647 h 69"/>
                <a:gd name="T88" fmla="*/ 2147483647 w 48"/>
                <a:gd name="T89" fmla="*/ 2147483647 h 69"/>
                <a:gd name="T90" fmla="*/ 2147483647 w 48"/>
                <a:gd name="T91" fmla="*/ 2147483647 h 69"/>
                <a:gd name="T92" fmla="*/ 2147483647 w 48"/>
                <a:gd name="T93" fmla="*/ 2147483647 h 69"/>
                <a:gd name="T94" fmla="*/ 2147483647 w 48"/>
                <a:gd name="T95" fmla="*/ 2147483647 h 69"/>
                <a:gd name="T96" fmla="*/ 2147483647 w 48"/>
                <a:gd name="T97" fmla="*/ 2147483647 h 69"/>
                <a:gd name="T98" fmla="*/ 2147483647 w 48"/>
                <a:gd name="T99" fmla="*/ 2147483647 h 69"/>
                <a:gd name="T100" fmla="*/ 2147483647 w 48"/>
                <a:gd name="T101" fmla="*/ 2147483647 h 69"/>
                <a:gd name="T102" fmla="*/ 2147483647 w 48"/>
                <a:gd name="T103" fmla="*/ 2147483647 h 69"/>
                <a:gd name="T104" fmla="*/ 2147483647 w 48"/>
                <a:gd name="T105" fmla="*/ 2147483647 h 69"/>
                <a:gd name="T106" fmla="*/ 2147483647 w 48"/>
                <a:gd name="T107" fmla="*/ 2147483647 h 69"/>
                <a:gd name="T108" fmla="*/ 2147483647 w 48"/>
                <a:gd name="T109" fmla="*/ 2147483647 h 69"/>
                <a:gd name="T110" fmla="*/ 2147483647 w 48"/>
                <a:gd name="T111" fmla="*/ 2147483647 h 69"/>
                <a:gd name="T112" fmla="*/ 2147483647 w 48"/>
                <a:gd name="T113" fmla="*/ 2147483647 h 69"/>
                <a:gd name="T114" fmla="*/ 2147483647 w 48"/>
                <a:gd name="T115" fmla="*/ 2147483647 h 69"/>
                <a:gd name="T116" fmla="*/ 2147483647 w 48"/>
                <a:gd name="T117" fmla="*/ 2147483647 h 69"/>
                <a:gd name="T118" fmla="*/ 2147483647 w 48"/>
                <a:gd name="T119" fmla="*/ 2147483647 h 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
                <a:gd name="T181" fmla="*/ 0 h 69"/>
                <a:gd name="T182" fmla="*/ 48 w 48"/>
                <a:gd name="T183" fmla="*/ 69 h 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 h="69">
                  <a:moveTo>
                    <a:pt x="39" y="0"/>
                  </a:moveTo>
                  <a:lnTo>
                    <a:pt x="39" y="0"/>
                  </a:lnTo>
                  <a:lnTo>
                    <a:pt x="40" y="0"/>
                  </a:lnTo>
                  <a:lnTo>
                    <a:pt x="40" y="1"/>
                  </a:lnTo>
                  <a:lnTo>
                    <a:pt x="41" y="1"/>
                  </a:lnTo>
                  <a:lnTo>
                    <a:pt x="42" y="1"/>
                  </a:lnTo>
                  <a:lnTo>
                    <a:pt x="43" y="1"/>
                  </a:lnTo>
                  <a:lnTo>
                    <a:pt x="43" y="2"/>
                  </a:lnTo>
                  <a:lnTo>
                    <a:pt x="43" y="3"/>
                  </a:lnTo>
                  <a:lnTo>
                    <a:pt x="44" y="3"/>
                  </a:lnTo>
                  <a:lnTo>
                    <a:pt x="44" y="4"/>
                  </a:lnTo>
                  <a:lnTo>
                    <a:pt x="45" y="3"/>
                  </a:lnTo>
                  <a:lnTo>
                    <a:pt x="45" y="4"/>
                  </a:lnTo>
                  <a:lnTo>
                    <a:pt x="45" y="5"/>
                  </a:lnTo>
                  <a:lnTo>
                    <a:pt x="46" y="5"/>
                  </a:lnTo>
                  <a:lnTo>
                    <a:pt x="46" y="6"/>
                  </a:lnTo>
                  <a:lnTo>
                    <a:pt x="45" y="6"/>
                  </a:lnTo>
                  <a:lnTo>
                    <a:pt x="45" y="7"/>
                  </a:lnTo>
                  <a:lnTo>
                    <a:pt x="45" y="8"/>
                  </a:lnTo>
                  <a:lnTo>
                    <a:pt x="45" y="9"/>
                  </a:lnTo>
                  <a:lnTo>
                    <a:pt x="44" y="10"/>
                  </a:lnTo>
                  <a:lnTo>
                    <a:pt x="43" y="10"/>
                  </a:lnTo>
                  <a:lnTo>
                    <a:pt x="43" y="9"/>
                  </a:lnTo>
                  <a:lnTo>
                    <a:pt x="42" y="9"/>
                  </a:lnTo>
                  <a:lnTo>
                    <a:pt x="41" y="9"/>
                  </a:lnTo>
                  <a:lnTo>
                    <a:pt x="41" y="10"/>
                  </a:lnTo>
                  <a:lnTo>
                    <a:pt x="41" y="11"/>
                  </a:lnTo>
                  <a:lnTo>
                    <a:pt x="41" y="10"/>
                  </a:lnTo>
                  <a:lnTo>
                    <a:pt x="41" y="11"/>
                  </a:lnTo>
                  <a:lnTo>
                    <a:pt x="41" y="10"/>
                  </a:lnTo>
                  <a:lnTo>
                    <a:pt x="40" y="10"/>
                  </a:lnTo>
                  <a:lnTo>
                    <a:pt x="39" y="10"/>
                  </a:lnTo>
                  <a:lnTo>
                    <a:pt x="39" y="11"/>
                  </a:lnTo>
                  <a:lnTo>
                    <a:pt x="39" y="12"/>
                  </a:lnTo>
                  <a:lnTo>
                    <a:pt x="40" y="12"/>
                  </a:lnTo>
                  <a:lnTo>
                    <a:pt x="40" y="13"/>
                  </a:lnTo>
                  <a:lnTo>
                    <a:pt x="40" y="14"/>
                  </a:lnTo>
                  <a:lnTo>
                    <a:pt x="41" y="14"/>
                  </a:lnTo>
                  <a:lnTo>
                    <a:pt x="41" y="13"/>
                  </a:lnTo>
                  <a:lnTo>
                    <a:pt x="41" y="14"/>
                  </a:lnTo>
                  <a:lnTo>
                    <a:pt x="41" y="15"/>
                  </a:lnTo>
                  <a:lnTo>
                    <a:pt x="42" y="15"/>
                  </a:lnTo>
                  <a:lnTo>
                    <a:pt x="43" y="15"/>
                  </a:lnTo>
                  <a:lnTo>
                    <a:pt x="44" y="15"/>
                  </a:lnTo>
                  <a:lnTo>
                    <a:pt x="45" y="15"/>
                  </a:lnTo>
                  <a:lnTo>
                    <a:pt x="44" y="15"/>
                  </a:lnTo>
                  <a:lnTo>
                    <a:pt x="44" y="16"/>
                  </a:lnTo>
                  <a:lnTo>
                    <a:pt x="45" y="16"/>
                  </a:lnTo>
                  <a:lnTo>
                    <a:pt x="45" y="17"/>
                  </a:lnTo>
                  <a:lnTo>
                    <a:pt x="45" y="18"/>
                  </a:lnTo>
                  <a:lnTo>
                    <a:pt x="45" y="19"/>
                  </a:lnTo>
                  <a:lnTo>
                    <a:pt x="46" y="19"/>
                  </a:lnTo>
                  <a:lnTo>
                    <a:pt x="46" y="20"/>
                  </a:lnTo>
                  <a:lnTo>
                    <a:pt x="47" y="20"/>
                  </a:lnTo>
                  <a:lnTo>
                    <a:pt x="46" y="20"/>
                  </a:lnTo>
                  <a:lnTo>
                    <a:pt x="46" y="21"/>
                  </a:lnTo>
                  <a:lnTo>
                    <a:pt x="47" y="21"/>
                  </a:lnTo>
                  <a:lnTo>
                    <a:pt x="47" y="22"/>
                  </a:lnTo>
                  <a:lnTo>
                    <a:pt x="47" y="23"/>
                  </a:lnTo>
                  <a:lnTo>
                    <a:pt x="46" y="23"/>
                  </a:lnTo>
                  <a:lnTo>
                    <a:pt x="46" y="24"/>
                  </a:lnTo>
                  <a:lnTo>
                    <a:pt x="47" y="24"/>
                  </a:lnTo>
                  <a:lnTo>
                    <a:pt x="48" y="24"/>
                  </a:lnTo>
                  <a:lnTo>
                    <a:pt x="48" y="25"/>
                  </a:lnTo>
                  <a:lnTo>
                    <a:pt x="48" y="26"/>
                  </a:lnTo>
                  <a:lnTo>
                    <a:pt x="48" y="27"/>
                  </a:lnTo>
                  <a:lnTo>
                    <a:pt x="47" y="27"/>
                  </a:lnTo>
                  <a:lnTo>
                    <a:pt x="46" y="28"/>
                  </a:lnTo>
                  <a:lnTo>
                    <a:pt x="47" y="28"/>
                  </a:lnTo>
                  <a:lnTo>
                    <a:pt x="47" y="29"/>
                  </a:lnTo>
                  <a:lnTo>
                    <a:pt x="47" y="30"/>
                  </a:lnTo>
                  <a:lnTo>
                    <a:pt x="48" y="30"/>
                  </a:lnTo>
                  <a:lnTo>
                    <a:pt x="48" y="31"/>
                  </a:lnTo>
                  <a:lnTo>
                    <a:pt x="48" y="32"/>
                  </a:lnTo>
                  <a:lnTo>
                    <a:pt x="48" y="33"/>
                  </a:lnTo>
                  <a:lnTo>
                    <a:pt x="48" y="34"/>
                  </a:lnTo>
                  <a:lnTo>
                    <a:pt x="48" y="35"/>
                  </a:lnTo>
                  <a:lnTo>
                    <a:pt x="48" y="34"/>
                  </a:lnTo>
                  <a:lnTo>
                    <a:pt x="47" y="34"/>
                  </a:lnTo>
                  <a:lnTo>
                    <a:pt x="46" y="34"/>
                  </a:lnTo>
                  <a:lnTo>
                    <a:pt x="46" y="33"/>
                  </a:lnTo>
                  <a:lnTo>
                    <a:pt x="45" y="33"/>
                  </a:lnTo>
                  <a:lnTo>
                    <a:pt x="45" y="34"/>
                  </a:lnTo>
                  <a:lnTo>
                    <a:pt x="44" y="34"/>
                  </a:lnTo>
                  <a:lnTo>
                    <a:pt x="44" y="35"/>
                  </a:lnTo>
                  <a:lnTo>
                    <a:pt x="44" y="36"/>
                  </a:lnTo>
                  <a:lnTo>
                    <a:pt x="45" y="36"/>
                  </a:lnTo>
                  <a:lnTo>
                    <a:pt x="45" y="37"/>
                  </a:lnTo>
                  <a:lnTo>
                    <a:pt x="45" y="38"/>
                  </a:lnTo>
                  <a:lnTo>
                    <a:pt x="44" y="38"/>
                  </a:lnTo>
                  <a:lnTo>
                    <a:pt x="43" y="38"/>
                  </a:lnTo>
                  <a:lnTo>
                    <a:pt x="42" y="38"/>
                  </a:lnTo>
                  <a:lnTo>
                    <a:pt x="41" y="38"/>
                  </a:lnTo>
                  <a:lnTo>
                    <a:pt x="41" y="39"/>
                  </a:lnTo>
                  <a:lnTo>
                    <a:pt x="41" y="38"/>
                  </a:lnTo>
                  <a:lnTo>
                    <a:pt x="40" y="38"/>
                  </a:lnTo>
                  <a:lnTo>
                    <a:pt x="40" y="39"/>
                  </a:lnTo>
                  <a:lnTo>
                    <a:pt x="40" y="38"/>
                  </a:lnTo>
                  <a:lnTo>
                    <a:pt x="39" y="38"/>
                  </a:lnTo>
                  <a:lnTo>
                    <a:pt x="39" y="39"/>
                  </a:lnTo>
                  <a:lnTo>
                    <a:pt x="38" y="39"/>
                  </a:lnTo>
                  <a:lnTo>
                    <a:pt x="38" y="40"/>
                  </a:lnTo>
                  <a:lnTo>
                    <a:pt x="37" y="40"/>
                  </a:lnTo>
                  <a:lnTo>
                    <a:pt x="37" y="41"/>
                  </a:lnTo>
                  <a:lnTo>
                    <a:pt x="36" y="41"/>
                  </a:lnTo>
                  <a:lnTo>
                    <a:pt x="36" y="42"/>
                  </a:lnTo>
                  <a:lnTo>
                    <a:pt x="35" y="42"/>
                  </a:lnTo>
                  <a:lnTo>
                    <a:pt x="36" y="42"/>
                  </a:lnTo>
                  <a:lnTo>
                    <a:pt x="36" y="43"/>
                  </a:lnTo>
                  <a:lnTo>
                    <a:pt x="37" y="43"/>
                  </a:lnTo>
                  <a:lnTo>
                    <a:pt x="37" y="44"/>
                  </a:lnTo>
                  <a:lnTo>
                    <a:pt x="36" y="44"/>
                  </a:lnTo>
                  <a:lnTo>
                    <a:pt x="35" y="44"/>
                  </a:lnTo>
                  <a:lnTo>
                    <a:pt x="34" y="44"/>
                  </a:lnTo>
                  <a:lnTo>
                    <a:pt x="34" y="43"/>
                  </a:lnTo>
                  <a:lnTo>
                    <a:pt x="33" y="43"/>
                  </a:lnTo>
                  <a:lnTo>
                    <a:pt x="33" y="44"/>
                  </a:lnTo>
                  <a:lnTo>
                    <a:pt x="32" y="44"/>
                  </a:lnTo>
                  <a:lnTo>
                    <a:pt x="31" y="44"/>
                  </a:lnTo>
                  <a:lnTo>
                    <a:pt x="30" y="44"/>
                  </a:lnTo>
                  <a:lnTo>
                    <a:pt x="29" y="44"/>
                  </a:lnTo>
                  <a:lnTo>
                    <a:pt x="29" y="45"/>
                  </a:lnTo>
                  <a:lnTo>
                    <a:pt x="29" y="46"/>
                  </a:lnTo>
                  <a:lnTo>
                    <a:pt x="29" y="47"/>
                  </a:lnTo>
                  <a:lnTo>
                    <a:pt x="29" y="48"/>
                  </a:lnTo>
                  <a:lnTo>
                    <a:pt x="30" y="48"/>
                  </a:lnTo>
                  <a:lnTo>
                    <a:pt x="30" y="49"/>
                  </a:lnTo>
                  <a:lnTo>
                    <a:pt x="31" y="49"/>
                  </a:lnTo>
                  <a:lnTo>
                    <a:pt x="30" y="49"/>
                  </a:lnTo>
                  <a:lnTo>
                    <a:pt x="31" y="49"/>
                  </a:lnTo>
                  <a:lnTo>
                    <a:pt x="30" y="49"/>
                  </a:lnTo>
                  <a:lnTo>
                    <a:pt x="31" y="49"/>
                  </a:lnTo>
                  <a:lnTo>
                    <a:pt x="31" y="50"/>
                  </a:lnTo>
                  <a:lnTo>
                    <a:pt x="32" y="50"/>
                  </a:lnTo>
                  <a:lnTo>
                    <a:pt x="32" y="51"/>
                  </a:lnTo>
                  <a:lnTo>
                    <a:pt x="33" y="51"/>
                  </a:lnTo>
                  <a:lnTo>
                    <a:pt x="33" y="52"/>
                  </a:lnTo>
                  <a:lnTo>
                    <a:pt x="33" y="53"/>
                  </a:lnTo>
                  <a:lnTo>
                    <a:pt x="32" y="53"/>
                  </a:lnTo>
                  <a:lnTo>
                    <a:pt x="33" y="54"/>
                  </a:lnTo>
                  <a:lnTo>
                    <a:pt x="33" y="55"/>
                  </a:lnTo>
                  <a:lnTo>
                    <a:pt x="33" y="56"/>
                  </a:lnTo>
                  <a:lnTo>
                    <a:pt x="33" y="57"/>
                  </a:lnTo>
                  <a:lnTo>
                    <a:pt x="33" y="58"/>
                  </a:lnTo>
                  <a:lnTo>
                    <a:pt x="33" y="59"/>
                  </a:lnTo>
                  <a:lnTo>
                    <a:pt x="33" y="60"/>
                  </a:lnTo>
                  <a:lnTo>
                    <a:pt x="33" y="61"/>
                  </a:lnTo>
                  <a:lnTo>
                    <a:pt x="32" y="61"/>
                  </a:lnTo>
                  <a:lnTo>
                    <a:pt x="33" y="61"/>
                  </a:lnTo>
                  <a:lnTo>
                    <a:pt x="32" y="62"/>
                  </a:lnTo>
                  <a:lnTo>
                    <a:pt x="33" y="63"/>
                  </a:lnTo>
                  <a:lnTo>
                    <a:pt x="33" y="64"/>
                  </a:lnTo>
                  <a:lnTo>
                    <a:pt x="32" y="64"/>
                  </a:lnTo>
                  <a:lnTo>
                    <a:pt x="33" y="64"/>
                  </a:lnTo>
                  <a:lnTo>
                    <a:pt x="33" y="65"/>
                  </a:lnTo>
                  <a:lnTo>
                    <a:pt x="32" y="65"/>
                  </a:lnTo>
                  <a:lnTo>
                    <a:pt x="33" y="65"/>
                  </a:lnTo>
                  <a:lnTo>
                    <a:pt x="33" y="66"/>
                  </a:lnTo>
                  <a:lnTo>
                    <a:pt x="33" y="67"/>
                  </a:lnTo>
                  <a:lnTo>
                    <a:pt x="32" y="67"/>
                  </a:lnTo>
                  <a:lnTo>
                    <a:pt x="31" y="67"/>
                  </a:lnTo>
                  <a:lnTo>
                    <a:pt x="30" y="67"/>
                  </a:lnTo>
                  <a:lnTo>
                    <a:pt x="29" y="67"/>
                  </a:lnTo>
                  <a:lnTo>
                    <a:pt x="29" y="68"/>
                  </a:lnTo>
                  <a:lnTo>
                    <a:pt x="29" y="67"/>
                  </a:lnTo>
                  <a:lnTo>
                    <a:pt x="28" y="67"/>
                  </a:lnTo>
                  <a:lnTo>
                    <a:pt x="28" y="68"/>
                  </a:lnTo>
                  <a:lnTo>
                    <a:pt x="28" y="67"/>
                  </a:lnTo>
                  <a:lnTo>
                    <a:pt x="27" y="67"/>
                  </a:lnTo>
                  <a:lnTo>
                    <a:pt x="27" y="68"/>
                  </a:lnTo>
                  <a:lnTo>
                    <a:pt x="27" y="67"/>
                  </a:lnTo>
                  <a:lnTo>
                    <a:pt x="26" y="67"/>
                  </a:lnTo>
                  <a:lnTo>
                    <a:pt x="25" y="67"/>
                  </a:lnTo>
                  <a:lnTo>
                    <a:pt x="25" y="68"/>
                  </a:lnTo>
                  <a:lnTo>
                    <a:pt x="24" y="68"/>
                  </a:lnTo>
                  <a:lnTo>
                    <a:pt x="24" y="69"/>
                  </a:lnTo>
                  <a:lnTo>
                    <a:pt x="24" y="68"/>
                  </a:lnTo>
                  <a:lnTo>
                    <a:pt x="24" y="67"/>
                  </a:lnTo>
                  <a:lnTo>
                    <a:pt x="23" y="67"/>
                  </a:lnTo>
                  <a:lnTo>
                    <a:pt x="22" y="67"/>
                  </a:lnTo>
                  <a:lnTo>
                    <a:pt x="22" y="66"/>
                  </a:lnTo>
                  <a:lnTo>
                    <a:pt x="22" y="65"/>
                  </a:lnTo>
                  <a:lnTo>
                    <a:pt x="22" y="66"/>
                  </a:lnTo>
                  <a:lnTo>
                    <a:pt x="20" y="67"/>
                  </a:lnTo>
                  <a:lnTo>
                    <a:pt x="20" y="66"/>
                  </a:lnTo>
                  <a:lnTo>
                    <a:pt x="19" y="66"/>
                  </a:lnTo>
                  <a:lnTo>
                    <a:pt x="18" y="66"/>
                  </a:lnTo>
                  <a:lnTo>
                    <a:pt x="18" y="65"/>
                  </a:lnTo>
                  <a:lnTo>
                    <a:pt x="17" y="65"/>
                  </a:lnTo>
                  <a:lnTo>
                    <a:pt x="16" y="65"/>
                  </a:lnTo>
                  <a:lnTo>
                    <a:pt x="15" y="65"/>
                  </a:lnTo>
                  <a:lnTo>
                    <a:pt x="14" y="65"/>
                  </a:lnTo>
                  <a:lnTo>
                    <a:pt x="14" y="64"/>
                  </a:lnTo>
                  <a:lnTo>
                    <a:pt x="14" y="63"/>
                  </a:lnTo>
                  <a:lnTo>
                    <a:pt x="13" y="63"/>
                  </a:lnTo>
                  <a:lnTo>
                    <a:pt x="13" y="62"/>
                  </a:lnTo>
                  <a:lnTo>
                    <a:pt x="12" y="62"/>
                  </a:lnTo>
                  <a:lnTo>
                    <a:pt x="12" y="61"/>
                  </a:lnTo>
                  <a:lnTo>
                    <a:pt x="11" y="61"/>
                  </a:lnTo>
                  <a:lnTo>
                    <a:pt x="10" y="61"/>
                  </a:lnTo>
                  <a:lnTo>
                    <a:pt x="9" y="61"/>
                  </a:lnTo>
                  <a:lnTo>
                    <a:pt x="8" y="61"/>
                  </a:lnTo>
                  <a:lnTo>
                    <a:pt x="8" y="60"/>
                  </a:lnTo>
                  <a:lnTo>
                    <a:pt x="8" y="59"/>
                  </a:lnTo>
                  <a:lnTo>
                    <a:pt x="9" y="59"/>
                  </a:lnTo>
                  <a:lnTo>
                    <a:pt x="9" y="58"/>
                  </a:lnTo>
                  <a:lnTo>
                    <a:pt x="9" y="57"/>
                  </a:lnTo>
                  <a:lnTo>
                    <a:pt x="8" y="57"/>
                  </a:lnTo>
                  <a:lnTo>
                    <a:pt x="8" y="56"/>
                  </a:lnTo>
                  <a:lnTo>
                    <a:pt x="9" y="56"/>
                  </a:lnTo>
                  <a:lnTo>
                    <a:pt x="9" y="55"/>
                  </a:lnTo>
                  <a:lnTo>
                    <a:pt x="10" y="55"/>
                  </a:lnTo>
                  <a:lnTo>
                    <a:pt x="9" y="55"/>
                  </a:lnTo>
                  <a:lnTo>
                    <a:pt x="10" y="55"/>
                  </a:lnTo>
                  <a:lnTo>
                    <a:pt x="9" y="55"/>
                  </a:lnTo>
                  <a:lnTo>
                    <a:pt x="10" y="55"/>
                  </a:lnTo>
                  <a:lnTo>
                    <a:pt x="10" y="54"/>
                  </a:lnTo>
                  <a:lnTo>
                    <a:pt x="10" y="53"/>
                  </a:lnTo>
                  <a:lnTo>
                    <a:pt x="10" y="52"/>
                  </a:lnTo>
                  <a:lnTo>
                    <a:pt x="9" y="52"/>
                  </a:lnTo>
                  <a:lnTo>
                    <a:pt x="10" y="51"/>
                  </a:lnTo>
                  <a:lnTo>
                    <a:pt x="10" y="50"/>
                  </a:lnTo>
                  <a:lnTo>
                    <a:pt x="10" y="49"/>
                  </a:lnTo>
                  <a:lnTo>
                    <a:pt x="10" y="48"/>
                  </a:lnTo>
                  <a:lnTo>
                    <a:pt x="11" y="48"/>
                  </a:lnTo>
                  <a:lnTo>
                    <a:pt x="11" y="47"/>
                  </a:lnTo>
                  <a:lnTo>
                    <a:pt x="11" y="46"/>
                  </a:lnTo>
                  <a:lnTo>
                    <a:pt x="10" y="46"/>
                  </a:lnTo>
                  <a:lnTo>
                    <a:pt x="10" y="45"/>
                  </a:lnTo>
                  <a:lnTo>
                    <a:pt x="10" y="44"/>
                  </a:lnTo>
                  <a:lnTo>
                    <a:pt x="10" y="45"/>
                  </a:lnTo>
                  <a:lnTo>
                    <a:pt x="9" y="45"/>
                  </a:lnTo>
                  <a:lnTo>
                    <a:pt x="9" y="46"/>
                  </a:lnTo>
                  <a:lnTo>
                    <a:pt x="8" y="46"/>
                  </a:lnTo>
                  <a:lnTo>
                    <a:pt x="7" y="46"/>
                  </a:lnTo>
                  <a:lnTo>
                    <a:pt x="7" y="45"/>
                  </a:lnTo>
                  <a:lnTo>
                    <a:pt x="6" y="45"/>
                  </a:lnTo>
                  <a:lnTo>
                    <a:pt x="6" y="46"/>
                  </a:lnTo>
                  <a:lnTo>
                    <a:pt x="5" y="46"/>
                  </a:lnTo>
                  <a:lnTo>
                    <a:pt x="4" y="46"/>
                  </a:lnTo>
                  <a:lnTo>
                    <a:pt x="3" y="46"/>
                  </a:lnTo>
                  <a:lnTo>
                    <a:pt x="2" y="46"/>
                  </a:lnTo>
                  <a:lnTo>
                    <a:pt x="1" y="46"/>
                  </a:lnTo>
                  <a:lnTo>
                    <a:pt x="0" y="46"/>
                  </a:lnTo>
                  <a:lnTo>
                    <a:pt x="0" y="45"/>
                  </a:lnTo>
                  <a:lnTo>
                    <a:pt x="0" y="44"/>
                  </a:lnTo>
                  <a:lnTo>
                    <a:pt x="1" y="44"/>
                  </a:lnTo>
                  <a:lnTo>
                    <a:pt x="1" y="43"/>
                  </a:lnTo>
                  <a:lnTo>
                    <a:pt x="2" y="43"/>
                  </a:lnTo>
                  <a:lnTo>
                    <a:pt x="2" y="42"/>
                  </a:lnTo>
                  <a:lnTo>
                    <a:pt x="3" y="42"/>
                  </a:lnTo>
                  <a:lnTo>
                    <a:pt x="3" y="41"/>
                  </a:lnTo>
                  <a:lnTo>
                    <a:pt x="3" y="40"/>
                  </a:lnTo>
                  <a:lnTo>
                    <a:pt x="4" y="39"/>
                  </a:lnTo>
                  <a:lnTo>
                    <a:pt x="3" y="39"/>
                  </a:lnTo>
                  <a:lnTo>
                    <a:pt x="3" y="38"/>
                  </a:lnTo>
                  <a:lnTo>
                    <a:pt x="4" y="38"/>
                  </a:lnTo>
                  <a:lnTo>
                    <a:pt x="4" y="37"/>
                  </a:lnTo>
                  <a:lnTo>
                    <a:pt x="3" y="37"/>
                  </a:lnTo>
                  <a:lnTo>
                    <a:pt x="3" y="36"/>
                  </a:lnTo>
                  <a:lnTo>
                    <a:pt x="3" y="35"/>
                  </a:lnTo>
                  <a:lnTo>
                    <a:pt x="4" y="35"/>
                  </a:lnTo>
                  <a:lnTo>
                    <a:pt x="4" y="34"/>
                  </a:lnTo>
                  <a:lnTo>
                    <a:pt x="5" y="34"/>
                  </a:lnTo>
                  <a:lnTo>
                    <a:pt x="6" y="34"/>
                  </a:lnTo>
                  <a:lnTo>
                    <a:pt x="6" y="33"/>
                  </a:lnTo>
                  <a:lnTo>
                    <a:pt x="6" y="32"/>
                  </a:lnTo>
                  <a:lnTo>
                    <a:pt x="6" y="31"/>
                  </a:lnTo>
                  <a:lnTo>
                    <a:pt x="6" y="30"/>
                  </a:lnTo>
                  <a:lnTo>
                    <a:pt x="6" y="29"/>
                  </a:lnTo>
                  <a:lnTo>
                    <a:pt x="6" y="28"/>
                  </a:lnTo>
                  <a:lnTo>
                    <a:pt x="7" y="28"/>
                  </a:lnTo>
                  <a:lnTo>
                    <a:pt x="7" y="27"/>
                  </a:lnTo>
                  <a:lnTo>
                    <a:pt x="8" y="27"/>
                  </a:lnTo>
                  <a:lnTo>
                    <a:pt x="8" y="26"/>
                  </a:lnTo>
                  <a:lnTo>
                    <a:pt x="8" y="27"/>
                  </a:lnTo>
                  <a:lnTo>
                    <a:pt x="8" y="26"/>
                  </a:lnTo>
                  <a:lnTo>
                    <a:pt x="9" y="26"/>
                  </a:lnTo>
                  <a:lnTo>
                    <a:pt x="10" y="26"/>
                  </a:lnTo>
                  <a:lnTo>
                    <a:pt x="10" y="25"/>
                  </a:lnTo>
                  <a:lnTo>
                    <a:pt x="9" y="25"/>
                  </a:lnTo>
                  <a:lnTo>
                    <a:pt x="9" y="24"/>
                  </a:lnTo>
                  <a:lnTo>
                    <a:pt x="8" y="24"/>
                  </a:lnTo>
                  <a:lnTo>
                    <a:pt x="7" y="23"/>
                  </a:lnTo>
                  <a:lnTo>
                    <a:pt x="8" y="23"/>
                  </a:lnTo>
                  <a:lnTo>
                    <a:pt x="8" y="22"/>
                  </a:lnTo>
                  <a:lnTo>
                    <a:pt x="7" y="22"/>
                  </a:lnTo>
                  <a:lnTo>
                    <a:pt x="7" y="21"/>
                  </a:lnTo>
                  <a:lnTo>
                    <a:pt x="8" y="21"/>
                  </a:lnTo>
                  <a:lnTo>
                    <a:pt x="8" y="20"/>
                  </a:lnTo>
                  <a:lnTo>
                    <a:pt x="9" y="20"/>
                  </a:lnTo>
                  <a:lnTo>
                    <a:pt x="10" y="21"/>
                  </a:lnTo>
                  <a:lnTo>
                    <a:pt x="10" y="22"/>
                  </a:lnTo>
                  <a:lnTo>
                    <a:pt x="11" y="22"/>
                  </a:lnTo>
                  <a:lnTo>
                    <a:pt x="11" y="21"/>
                  </a:lnTo>
                  <a:lnTo>
                    <a:pt x="11" y="20"/>
                  </a:lnTo>
                  <a:lnTo>
                    <a:pt x="12" y="20"/>
                  </a:lnTo>
                  <a:lnTo>
                    <a:pt x="13" y="20"/>
                  </a:lnTo>
                  <a:lnTo>
                    <a:pt x="13" y="19"/>
                  </a:lnTo>
                  <a:lnTo>
                    <a:pt x="14" y="19"/>
                  </a:lnTo>
                  <a:lnTo>
                    <a:pt x="14" y="18"/>
                  </a:lnTo>
                  <a:lnTo>
                    <a:pt x="14" y="17"/>
                  </a:lnTo>
                  <a:lnTo>
                    <a:pt x="15" y="17"/>
                  </a:lnTo>
                  <a:lnTo>
                    <a:pt x="15" y="16"/>
                  </a:lnTo>
                  <a:lnTo>
                    <a:pt x="16" y="16"/>
                  </a:lnTo>
                  <a:lnTo>
                    <a:pt x="16" y="15"/>
                  </a:lnTo>
                  <a:lnTo>
                    <a:pt x="17" y="15"/>
                  </a:lnTo>
                  <a:lnTo>
                    <a:pt x="18" y="15"/>
                  </a:lnTo>
                  <a:lnTo>
                    <a:pt x="19" y="15"/>
                  </a:lnTo>
                  <a:lnTo>
                    <a:pt x="18" y="15"/>
                  </a:lnTo>
                  <a:lnTo>
                    <a:pt x="18" y="14"/>
                  </a:lnTo>
                  <a:lnTo>
                    <a:pt x="19" y="14"/>
                  </a:lnTo>
                  <a:lnTo>
                    <a:pt x="19" y="13"/>
                  </a:lnTo>
                  <a:lnTo>
                    <a:pt x="18" y="13"/>
                  </a:lnTo>
                  <a:lnTo>
                    <a:pt x="19" y="13"/>
                  </a:lnTo>
                  <a:lnTo>
                    <a:pt x="19" y="12"/>
                  </a:lnTo>
                  <a:lnTo>
                    <a:pt x="20" y="12"/>
                  </a:lnTo>
                  <a:lnTo>
                    <a:pt x="20" y="13"/>
                  </a:lnTo>
                  <a:lnTo>
                    <a:pt x="21" y="13"/>
                  </a:lnTo>
                  <a:lnTo>
                    <a:pt x="21" y="12"/>
                  </a:lnTo>
                  <a:lnTo>
                    <a:pt x="22" y="12"/>
                  </a:lnTo>
                  <a:lnTo>
                    <a:pt x="21" y="12"/>
                  </a:lnTo>
                  <a:lnTo>
                    <a:pt x="21" y="11"/>
                  </a:lnTo>
                  <a:lnTo>
                    <a:pt x="22" y="11"/>
                  </a:lnTo>
                  <a:lnTo>
                    <a:pt x="22" y="10"/>
                  </a:lnTo>
                  <a:lnTo>
                    <a:pt x="22" y="9"/>
                  </a:lnTo>
                  <a:lnTo>
                    <a:pt x="22" y="8"/>
                  </a:lnTo>
                  <a:lnTo>
                    <a:pt x="23" y="8"/>
                  </a:lnTo>
                  <a:lnTo>
                    <a:pt x="22" y="8"/>
                  </a:lnTo>
                  <a:lnTo>
                    <a:pt x="23" y="8"/>
                  </a:lnTo>
                  <a:lnTo>
                    <a:pt x="23" y="7"/>
                  </a:lnTo>
                  <a:lnTo>
                    <a:pt x="24" y="7"/>
                  </a:lnTo>
                  <a:lnTo>
                    <a:pt x="24" y="6"/>
                  </a:lnTo>
                  <a:lnTo>
                    <a:pt x="24" y="5"/>
                  </a:lnTo>
                  <a:lnTo>
                    <a:pt x="23" y="5"/>
                  </a:lnTo>
                  <a:lnTo>
                    <a:pt x="24" y="5"/>
                  </a:lnTo>
                  <a:lnTo>
                    <a:pt x="24" y="4"/>
                  </a:lnTo>
                  <a:lnTo>
                    <a:pt x="23" y="4"/>
                  </a:lnTo>
                  <a:lnTo>
                    <a:pt x="23" y="3"/>
                  </a:lnTo>
                  <a:lnTo>
                    <a:pt x="23" y="2"/>
                  </a:lnTo>
                  <a:lnTo>
                    <a:pt x="23" y="1"/>
                  </a:lnTo>
                  <a:lnTo>
                    <a:pt x="24" y="1"/>
                  </a:lnTo>
                  <a:lnTo>
                    <a:pt x="24" y="0"/>
                  </a:lnTo>
                  <a:lnTo>
                    <a:pt x="25" y="0"/>
                  </a:lnTo>
                  <a:lnTo>
                    <a:pt x="25" y="1"/>
                  </a:lnTo>
                  <a:lnTo>
                    <a:pt x="26" y="1"/>
                  </a:lnTo>
                  <a:lnTo>
                    <a:pt x="27" y="1"/>
                  </a:lnTo>
                  <a:lnTo>
                    <a:pt x="28" y="1"/>
                  </a:lnTo>
                  <a:lnTo>
                    <a:pt x="29" y="1"/>
                  </a:lnTo>
                  <a:lnTo>
                    <a:pt x="29" y="2"/>
                  </a:lnTo>
                  <a:lnTo>
                    <a:pt x="29" y="3"/>
                  </a:lnTo>
                  <a:lnTo>
                    <a:pt x="30" y="3"/>
                  </a:lnTo>
                  <a:lnTo>
                    <a:pt x="31" y="3"/>
                  </a:lnTo>
                  <a:lnTo>
                    <a:pt x="31" y="2"/>
                  </a:lnTo>
                  <a:lnTo>
                    <a:pt x="32" y="2"/>
                  </a:lnTo>
                  <a:lnTo>
                    <a:pt x="33" y="2"/>
                  </a:lnTo>
                  <a:lnTo>
                    <a:pt x="34" y="2"/>
                  </a:lnTo>
                  <a:lnTo>
                    <a:pt x="35" y="2"/>
                  </a:lnTo>
                  <a:lnTo>
                    <a:pt x="36" y="2"/>
                  </a:lnTo>
                  <a:lnTo>
                    <a:pt x="36" y="1"/>
                  </a:lnTo>
                  <a:lnTo>
                    <a:pt x="36" y="0"/>
                  </a:lnTo>
                  <a:lnTo>
                    <a:pt x="37" y="0"/>
                  </a:lnTo>
                  <a:lnTo>
                    <a:pt x="38" y="0"/>
                  </a:lnTo>
                  <a:lnTo>
                    <a:pt x="39" y="0"/>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28" name="Freeform 27">
              <a:extLst>
                <a:ext uri="{FF2B5EF4-FFF2-40B4-BE49-F238E27FC236}">
                  <a16:creationId xmlns:a16="http://schemas.microsoft.com/office/drawing/2014/main" id="{FCD6BCB5-41DE-EBFC-C12B-EB1D4A65D705}"/>
                </a:ext>
              </a:extLst>
            </p:cNvPr>
            <p:cNvSpPr>
              <a:spLocks/>
            </p:cNvSpPr>
            <p:nvPr/>
          </p:nvSpPr>
          <p:spPr bwMode="auto">
            <a:xfrm>
              <a:off x="1654589" y="4445536"/>
              <a:ext cx="955553" cy="605443"/>
            </a:xfrm>
            <a:custGeom>
              <a:avLst/>
              <a:gdLst>
                <a:gd name="T0" fmla="*/ 2147483647 w 100"/>
                <a:gd name="T1" fmla="*/ 2147483647 h 65"/>
                <a:gd name="T2" fmla="*/ 2147483647 w 100"/>
                <a:gd name="T3" fmla="*/ 2147483647 h 65"/>
                <a:gd name="T4" fmla="*/ 2147483647 w 100"/>
                <a:gd name="T5" fmla="*/ 2147483647 h 65"/>
                <a:gd name="T6" fmla="*/ 2147483647 w 100"/>
                <a:gd name="T7" fmla="*/ 2147483647 h 65"/>
                <a:gd name="T8" fmla="*/ 2147483647 w 100"/>
                <a:gd name="T9" fmla="*/ 2147483647 h 65"/>
                <a:gd name="T10" fmla="*/ 2147483647 w 100"/>
                <a:gd name="T11" fmla="*/ 2147483647 h 65"/>
                <a:gd name="T12" fmla="*/ 2147483647 w 100"/>
                <a:gd name="T13" fmla="*/ 2147483647 h 65"/>
                <a:gd name="T14" fmla="*/ 2147483647 w 100"/>
                <a:gd name="T15" fmla="*/ 2147483647 h 65"/>
                <a:gd name="T16" fmla="*/ 2147483647 w 100"/>
                <a:gd name="T17" fmla="*/ 2147483647 h 65"/>
                <a:gd name="T18" fmla="*/ 2147483647 w 100"/>
                <a:gd name="T19" fmla="*/ 2147483647 h 65"/>
                <a:gd name="T20" fmla="*/ 2147483647 w 100"/>
                <a:gd name="T21" fmla="*/ 2147483647 h 65"/>
                <a:gd name="T22" fmla="*/ 2147483647 w 100"/>
                <a:gd name="T23" fmla="*/ 2147483647 h 65"/>
                <a:gd name="T24" fmla="*/ 2147483647 w 100"/>
                <a:gd name="T25" fmla="*/ 2147483647 h 65"/>
                <a:gd name="T26" fmla="*/ 2147483647 w 100"/>
                <a:gd name="T27" fmla="*/ 2147483647 h 65"/>
                <a:gd name="T28" fmla="*/ 2147483647 w 100"/>
                <a:gd name="T29" fmla="*/ 2147483647 h 65"/>
                <a:gd name="T30" fmla="*/ 2147483647 w 100"/>
                <a:gd name="T31" fmla="*/ 2147483647 h 65"/>
                <a:gd name="T32" fmla="*/ 2147483647 w 100"/>
                <a:gd name="T33" fmla="*/ 2147483647 h 65"/>
                <a:gd name="T34" fmla="*/ 2147483647 w 100"/>
                <a:gd name="T35" fmla="*/ 2147483647 h 65"/>
                <a:gd name="T36" fmla="*/ 2147483647 w 100"/>
                <a:gd name="T37" fmla="*/ 2147483647 h 65"/>
                <a:gd name="T38" fmla="*/ 2147483647 w 100"/>
                <a:gd name="T39" fmla="*/ 2147483647 h 65"/>
                <a:gd name="T40" fmla="*/ 2147483647 w 100"/>
                <a:gd name="T41" fmla="*/ 2147483647 h 65"/>
                <a:gd name="T42" fmla="*/ 2147483647 w 100"/>
                <a:gd name="T43" fmla="*/ 2147483647 h 65"/>
                <a:gd name="T44" fmla="*/ 2147483647 w 100"/>
                <a:gd name="T45" fmla="*/ 2147483647 h 65"/>
                <a:gd name="T46" fmla="*/ 2147483647 w 100"/>
                <a:gd name="T47" fmla="*/ 2147483647 h 65"/>
                <a:gd name="T48" fmla="*/ 2147483647 w 100"/>
                <a:gd name="T49" fmla="*/ 2147483647 h 65"/>
                <a:gd name="T50" fmla="*/ 2147483647 w 100"/>
                <a:gd name="T51" fmla="*/ 2147483647 h 65"/>
                <a:gd name="T52" fmla="*/ 2147483647 w 100"/>
                <a:gd name="T53" fmla="*/ 2147483647 h 65"/>
                <a:gd name="T54" fmla="*/ 2147483647 w 100"/>
                <a:gd name="T55" fmla="*/ 2147483647 h 65"/>
                <a:gd name="T56" fmla="*/ 2147483647 w 100"/>
                <a:gd name="T57" fmla="*/ 2147483647 h 65"/>
                <a:gd name="T58" fmla="*/ 2147483647 w 100"/>
                <a:gd name="T59" fmla="*/ 2147483647 h 65"/>
                <a:gd name="T60" fmla="*/ 2147483647 w 100"/>
                <a:gd name="T61" fmla="*/ 2147483647 h 65"/>
                <a:gd name="T62" fmla="*/ 2147483647 w 100"/>
                <a:gd name="T63" fmla="*/ 2147483647 h 65"/>
                <a:gd name="T64" fmla="*/ 2147483647 w 100"/>
                <a:gd name="T65" fmla="*/ 2147483647 h 65"/>
                <a:gd name="T66" fmla="*/ 2147483647 w 100"/>
                <a:gd name="T67" fmla="*/ 2147483647 h 65"/>
                <a:gd name="T68" fmla="*/ 2147483647 w 100"/>
                <a:gd name="T69" fmla="*/ 2147483647 h 65"/>
                <a:gd name="T70" fmla="*/ 2147483647 w 100"/>
                <a:gd name="T71" fmla="*/ 2147483647 h 65"/>
                <a:gd name="T72" fmla="*/ 2147483647 w 100"/>
                <a:gd name="T73" fmla="*/ 2147483647 h 65"/>
                <a:gd name="T74" fmla="*/ 2147483647 w 100"/>
                <a:gd name="T75" fmla="*/ 2147483647 h 65"/>
                <a:gd name="T76" fmla="*/ 2147483647 w 100"/>
                <a:gd name="T77" fmla="*/ 2147483647 h 65"/>
                <a:gd name="T78" fmla="*/ 2147483647 w 100"/>
                <a:gd name="T79" fmla="*/ 2147483647 h 65"/>
                <a:gd name="T80" fmla="*/ 2147483647 w 100"/>
                <a:gd name="T81" fmla="*/ 2147483647 h 65"/>
                <a:gd name="T82" fmla="*/ 2147483647 w 100"/>
                <a:gd name="T83" fmla="*/ 2147483647 h 65"/>
                <a:gd name="T84" fmla="*/ 2147483647 w 100"/>
                <a:gd name="T85" fmla="*/ 2147483647 h 65"/>
                <a:gd name="T86" fmla="*/ 2147483647 w 100"/>
                <a:gd name="T87" fmla="*/ 2147483647 h 65"/>
                <a:gd name="T88" fmla="*/ 2147483647 w 100"/>
                <a:gd name="T89" fmla="*/ 2147483647 h 65"/>
                <a:gd name="T90" fmla="*/ 2147483647 w 100"/>
                <a:gd name="T91" fmla="*/ 2147483647 h 65"/>
                <a:gd name="T92" fmla="*/ 2147483647 w 100"/>
                <a:gd name="T93" fmla="*/ 2147483647 h 65"/>
                <a:gd name="T94" fmla="*/ 2147483647 w 100"/>
                <a:gd name="T95" fmla="*/ 2147483647 h 65"/>
                <a:gd name="T96" fmla="*/ 2147483647 w 100"/>
                <a:gd name="T97" fmla="*/ 2147483647 h 65"/>
                <a:gd name="T98" fmla="*/ 2147483647 w 100"/>
                <a:gd name="T99" fmla="*/ 2147483647 h 65"/>
                <a:gd name="T100" fmla="*/ 2147483647 w 100"/>
                <a:gd name="T101" fmla="*/ 2147483647 h 65"/>
                <a:gd name="T102" fmla="*/ 2147483647 w 100"/>
                <a:gd name="T103" fmla="*/ 2147483647 h 65"/>
                <a:gd name="T104" fmla="*/ 2147483647 w 100"/>
                <a:gd name="T105" fmla="*/ 2147483647 h 65"/>
                <a:gd name="T106" fmla="*/ 2147483647 w 100"/>
                <a:gd name="T107" fmla="*/ 2147483647 h 65"/>
                <a:gd name="T108" fmla="*/ 2147483647 w 100"/>
                <a:gd name="T109" fmla="*/ 2147483647 h 65"/>
                <a:gd name="T110" fmla="*/ 2147483647 w 100"/>
                <a:gd name="T111" fmla="*/ 2147483647 h 65"/>
                <a:gd name="T112" fmla="*/ 2147483647 w 100"/>
                <a:gd name="T113" fmla="*/ 2147483647 h 65"/>
                <a:gd name="T114" fmla="*/ 2147483647 w 100"/>
                <a:gd name="T115" fmla="*/ 2147483647 h 65"/>
                <a:gd name="T116" fmla="*/ 2147483647 w 100"/>
                <a:gd name="T117" fmla="*/ 2147483647 h 65"/>
                <a:gd name="T118" fmla="*/ 2147483647 w 100"/>
                <a:gd name="T119" fmla="*/ 2147483647 h 65"/>
                <a:gd name="T120" fmla="*/ 2147483647 w 100"/>
                <a:gd name="T121" fmla="*/ 2147483647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65"/>
                <a:gd name="T185" fmla="*/ 100 w 100"/>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65">
                  <a:moveTo>
                    <a:pt x="34" y="8"/>
                  </a:moveTo>
                  <a:lnTo>
                    <a:pt x="34" y="8"/>
                  </a:lnTo>
                  <a:lnTo>
                    <a:pt x="34" y="7"/>
                  </a:lnTo>
                  <a:lnTo>
                    <a:pt x="35" y="7"/>
                  </a:lnTo>
                  <a:lnTo>
                    <a:pt x="36" y="7"/>
                  </a:lnTo>
                  <a:lnTo>
                    <a:pt x="35" y="7"/>
                  </a:lnTo>
                  <a:lnTo>
                    <a:pt x="36" y="7"/>
                  </a:lnTo>
                  <a:lnTo>
                    <a:pt x="37" y="7"/>
                  </a:lnTo>
                  <a:lnTo>
                    <a:pt x="37" y="6"/>
                  </a:lnTo>
                  <a:lnTo>
                    <a:pt x="37" y="7"/>
                  </a:lnTo>
                  <a:lnTo>
                    <a:pt x="38" y="7"/>
                  </a:lnTo>
                  <a:lnTo>
                    <a:pt x="39" y="7"/>
                  </a:lnTo>
                  <a:lnTo>
                    <a:pt x="39" y="6"/>
                  </a:lnTo>
                  <a:lnTo>
                    <a:pt x="40" y="6"/>
                  </a:lnTo>
                  <a:lnTo>
                    <a:pt x="40" y="5"/>
                  </a:lnTo>
                  <a:lnTo>
                    <a:pt x="41" y="5"/>
                  </a:lnTo>
                  <a:lnTo>
                    <a:pt x="41" y="4"/>
                  </a:lnTo>
                  <a:lnTo>
                    <a:pt x="42" y="4"/>
                  </a:lnTo>
                  <a:lnTo>
                    <a:pt x="42" y="3"/>
                  </a:lnTo>
                  <a:lnTo>
                    <a:pt x="42" y="2"/>
                  </a:lnTo>
                  <a:lnTo>
                    <a:pt x="43" y="2"/>
                  </a:lnTo>
                  <a:lnTo>
                    <a:pt x="44" y="2"/>
                  </a:lnTo>
                  <a:lnTo>
                    <a:pt x="45" y="2"/>
                  </a:lnTo>
                  <a:lnTo>
                    <a:pt x="45" y="3"/>
                  </a:lnTo>
                  <a:lnTo>
                    <a:pt x="45" y="2"/>
                  </a:lnTo>
                  <a:lnTo>
                    <a:pt x="45" y="1"/>
                  </a:lnTo>
                  <a:lnTo>
                    <a:pt x="46" y="1"/>
                  </a:lnTo>
                  <a:lnTo>
                    <a:pt x="46" y="0"/>
                  </a:lnTo>
                  <a:lnTo>
                    <a:pt x="47" y="0"/>
                  </a:lnTo>
                  <a:lnTo>
                    <a:pt x="47" y="1"/>
                  </a:lnTo>
                  <a:lnTo>
                    <a:pt x="48" y="1"/>
                  </a:lnTo>
                  <a:lnTo>
                    <a:pt x="48" y="2"/>
                  </a:lnTo>
                  <a:lnTo>
                    <a:pt x="49" y="2"/>
                  </a:lnTo>
                  <a:lnTo>
                    <a:pt x="49" y="3"/>
                  </a:lnTo>
                  <a:lnTo>
                    <a:pt x="50" y="3"/>
                  </a:lnTo>
                  <a:lnTo>
                    <a:pt x="51" y="3"/>
                  </a:lnTo>
                  <a:lnTo>
                    <a:pt x="51" y="4"/>
                  </a:lnTo>
                  <a:lnTo>
                    <a:pt x="51" y="3"/>
                  </a:lnTo>
                  <a:lnTo>
                    <a:pt x="52" y="3"/>
                  </a:lnTo>
                  <a:lnTo>
                    <a:pt x="52" y="4"/>
                  </a:lnTo>
                  <a:lnTo>
                    <a:pt x="53" y="4"/>
                  </a:lnTo>
                  <a:lnTo>
                    <a:pt x="53" y="3"/>
                  </a:lnTo>
                  <a:lnTo>
                    <a:pt x="52" y="3"/>
                  </a:lnTo>
                  <a:lnTo>
                    <a:pt x="52" y="2"/>
                  </a:lnTo>
                  <a:lnTo>
                    <a:pt x="53" y="2"/>
                  </a:lnTo>
                  <a:lnTo>
                    <a:pt x="53" y="3"/>
                  </a:lnTo>
                  <a:lnTo>
                    <a:pt x="53" y="4"/>
                  </a:lnTo>
                  <a:lnTo>
                    <a:pt x="54" y="4"/>
                  </a:lnTo>
                  <a:lnTo>
                    <a:pt x="54" y="5"/>
                  </a:lnTo>
                  <a:lnTo>
                    <a:pt x="55" y="5"/>
                  </a:lnTo>
                  <a:lnTo>
                    <a:pt x="55" y="6"/>
                  </a:lnTo>
                  <a:lnTo>
                    <a:pt x="56" y="6"/>
                  </a:lnTo>
                  <a:lnTo>
                    <a:pt x="57" y="6"/>
                  </a:lnTo>
                  <a:lnTo>
                    <a:pt x="57" y="7"/>
                  </a:lnTo>
                  <a:lnTo>
                    <a:pt x="58" y="7"/>
                  </a:lnTo>
                  <a:lnTo>
                    <a:pt x="59" y="7"/>
                  </a:lnTo>
                  <a:lnTo>
                    <a:pt x="60" y="7"/>
                  </a:lnTo>
                  <a:lnTo>
                    <a:pt x="60" y="8"/>
                  </a:lnTo>
                  <a:lnTo>
                    <a:pt x="61" y="8"/>
                  </a:lnTo>
                  <a:lnTo>
                    <a:pt x="62" y="8"/>
                  </a:lnTo>
                  <a:lnTo>
                    <a:pt x="63" y="8"/>
                  </a:lnTo>
                  <a:lnTo>
                    <a:pt x="63" y="9"/>
                  </a:lnTo>
                  <a:lnTo>
                    <a:pt x="64" y="9"/>
                  </a:lnTo>
                  <a:lnTo>
                    <a:pt x="64" y="10"/>
                  </a:lnTo>
                  <a:lnTo>
                    <a:pt x="64" y="11"/>
                  </a:lnTo>
                  <a:lnTo>
                    <a:pt x="65" y="11"/>
                  </a:lnTo>
                  <a:lnTo>
                    <a:pt x="66" y="11"/>
                  </a:lnTo>
                  <a:lnTo>
                    <a:pt x="67" y="12"/>
                  </a:lnTo>
                  <a:lnTo>
                    <a:pt x="68" y="12"/>
                  </a:lnTo>
                  <a:lnTo>
                    <a:pt x="68" y="13"/>
                  </a:lnTo>
                  <a:lnTo>
                    <a:pt x="69" y="13"/>
                  </a:lnTo>
                  <a:lnTo>
                    <a:pt x="70" y="13"/>
                  </a:lnTo>
                  <a:lnTo>
                    <a:pt x="70" y="12"/>
                  </a:lnTo>
                  <a:lnTo>
                    <a:pt x="71" y="12"/>
                  </a:lnTo>
                  <a:lnTo>
                    <a:pt x="72" y="12"/>
                  </a:lnTo>
                  <a:lnTo>
                    <a:pt x="73" y="12"/>
                  </a:lnTo>
                  <a:lnTo>
                    <a:pt x="74" y="12"/>
                  </a:lnTo>
                  <a:lnTo>
                    <a:pt x="74" y="11"/>
                  </a:lnTo>
                  <a:lnTo>
                    <a:pt x="75" y="11"/>
                  </a:lnTo>
                  <a:lnTo>
                    <a:pt x="76" y="11"/>
                  </a:lnTo>
                  <a:lnTo>
                    <a:pt x="77" y="11"/>
                  </a:lnTo>
                  <a:lnTo>
                    <a:pt x="78" y="11"/>
                  </a:lnTo>
                  <a:lnTo>
                    <a:pt x="79" y="11"/>
                  </a:lnTo>
                  <a:lnTo>
                    <a:pt x="80" y="11"/>
                  </a:lnTo>
                  <a:lnTo>
                    <a:pt x="80" y="12"/>
                  </a:lnTo>
                  <a:lnTo>
                    <a:pt x="81" y="13"/>
                  </a:lnTo>
                  <a:lnTo>
                    <a:pt x="81" y="14"/>
                  </a:lnTo>
                  <a:lnTo>
                    <a:pt x="81" y="15"/>
                  </a:lnTo>
                  <a:lnTo>
                    <a:pt x="82" y="16"/>
                  </a:lnTo>
                  <a:lnTo>
                    <a:pt x="83" y="16"/>
                  </a:lnTo>
                  <a:lnTo>
                    <a:pt x="83" y="17"/>
                  </a:lnTo>
                  <a:lnTo>
                    <a:pt x="84" y="17"/>
                  </a:lnTo>
                  <a:lnTo>
                    <a:pt x="85" y="17"/>
                  </a:lnTo>
                  <a:lnTo>
                    <a:pt x="85" y="16"/>
                  </a:lnTo>
                  <a:lnTo>
                    <a:pt x="85" y="15"/>
                  </a:lnTo>
                  <a:lnTo>
                    <a:pt x="84" y="15"/>
                  </a:lnTo>
                  <a:lnTo>
                    <a:pt x="84" y="14"/>
                  </a:lnTo>
                  <a:lnTo>
                    <a:pt x="84" y="13"/>
                  </a:lnTo>
                  <a:lnTo>
                    <a:pt x="84" y="12"/>
                  </a:lnTo>
                  <a:lnTo>
                    <a:pt x="84" y="11"/>
                  </a:lnTo>
                  <a:lnTo>
                    <a:pt x="85" y="11"/>
                  </a:lnTo>
                  <a:lnTo>
                    <a:pt x="85" y="10"/>
                  </a:lnTo>
                  <a:lnTo>
                    <a:pt x="85" y="9"/>
                  </a:lnTo>
                  <a:lnTo>
                    <a:pt x="86" y="9"/>
                  </a:lnTo>
                  <a:lnTo>
                    <a:pt x="86" y="8"/>
                  </a:lnTo>
                  <a:lnTo>
                    <a:pt x="86" y="7"/>
                  </a:lnTo>
                  <a:lnTo>
                    <a:pt x="86" y="6"/>
                  </a:lnTo>
                  <a:lnTo>
                    <a:pt x="86" y="5"/>
                  </a:lnTo>
                  <a:lnTo>
                    <a:pt x="87" y="5"/>
                  </a:lnTo>
                  <a:lnTo>
                    <a:pt x="87" y="4"/>
                  </a:lnTo>
                  <a:lnTo>
                    <a:pt x="87" y="3"/>
                  </a:lnTo>
                  <a:lnTo>
                    <a:pt x="88" y="3"/>
                  </a:lnTo>
                  <a:lnTo>
                    <a:pt x="89" y="3"/>
                  </a:lnTo>
                  <a:lnTo>
                    <a:pt x="89" y="4"/>
                  </a:lnTo>
                  <a:lnTo>
                    <a:pt x="90" y="4"/>
                  </a:lnTo>
                  <a:lnTo>
                    <a:pt x="91" y="4"/>
                  </a:lnTo>
                  <a:lnTo>
                    <a:pt x="91" y="5"/>
                  </a:lnTo>
                  <a:lnTo>
                    <a:pt x="92" y="6"/>
                  </a:lnTo>
                  <a:lnTo>
                    <a:pt x="93" y="6"/>
                  </a:lnTo>
                  <a:lnTo>
                    <a:pt x="93" y="7"/>
                  </a:lnTo>
                  <a:lnTo>
                    <a:pt x="94" y="7"/>
                  </a:lnTo>
                  <a:lnTo>
                    <a:pt x="94" y="8"/>
                  </a:lnTo>
                  <a:lnTo>
                    <a:pt x="94" y="9"/>
                  </a:lnTo>
                  <a:lnTo>
                    <a:pt x="94" y="10"/>
                  </a:lnTo>
                  <a:lnTo>
                    <a:pt x="94" y="11"/>
                  </a:lnTo>
                  <a:lnTo>
                    <a:pt x="95" y="11"/>
                  </a:lnTo>
                  <a:lnTo>
                    <a:pt x="95" y="12"/>
                  </a:lnTo>
                  <a:lnTo>
                    <a:pt x="95" y="13"/>
                  </a:lnTo>
                  <a:lnTo>
                    <a:pt x="96" y="13"/>
                  </a:lnTo>
                  <a:lnTo>
                    <a:pt x="97" y="13"/>
                  </a:lnTo>
                  <a:lnTo>
                    <a:pt x="97" y="14"/>
                  </a:lnTo>
                  <a:lnTo>
                    <a:pt x="97" y="15"/>
                  </a:lnTo>
                  <a:lnTo>
                    <a:pt x="97" y="16"/>
                  </a:lnTo>
                  <a:lnTo>
                    <a:pt x="97" y="17"/>
                  </a:lnTo>
                  <a:lnTo>
                    <a:pt x="97" y="18"/>
                  </a:lnTo>
                  <a:lnTo>
                    <a:pt x="98" y="18"/>
                  </a:lnTo>
                  <a:lnTo>
                    <a:pt x="98" y="19"/>
                  </a:lnTo>
                  <a:lnTo>
                    <a:pt x="98" y="20"/>
                  </a:lnTo>
                  <a:lnTo>
                    <a:pt x="97" y="20"/>
                  </a:lnTo>
                  <a:lnTo>
                    <a:pt x="97" y="21"/>
                  </a:lnTo>
                  <a:lnTo>
                    <a:pt x="97" y="22"/>
                  </a:lnTo>
                  <a:lnTo>
                    <a:pt x="96" y="22"/>
                  </a:lnTo>
                  <a:lnTo>
                    <a:pt x="96" y="23"/>
                  </a:lnTo>
                  <a:lnTo>
                    <a:pt x="97" y="23"/>
                  </a:lnTo>
                  <a:lnTo>
                    <a:pt x="97" y="22"/>
                  </a:lnTo>
                  <a:lnTo>
                    <a:pt x="97" y="23"/>
                  </a:lnTo>
                  <a:lnTo>
                    <a:pt x="98" y="23"/>
                  </a:lnTo>
                  <a:lnTo>
                    <a:pt x="98" y="24"/>
                  </a:lnTo>
                  <a:lnTo>
                    <a:pt x="98" y="25"/>
                  </a:lnTo>
                  <a:lnTo>
                    <a:pt x="98" y="26"/>
                  </a:lnTo>
                  <a:lnTo>
                    <a:pt x="97" y="26"/>
                  </a:lnTo>
                  <a:lnTo>
                    <a:pt x="97" y="27"/>
                  </a:lnTo>
                  <a:lnTo>
                    <a:pt x="98" y="27"/>
                  </a:lnTo>
                  <a:lnTo>
                    <a:pt x="98" y="28"/>
                  </a:lnTo>
                  <a:lnTo>
                    <a:pt x="97" y="28"/>
                  </a:lnTo>
                  <a:lnTo>
                    <a:pt x="97" y="29"/>
                  </a:lnTo>
                  <a:lnTo>
                    <a:pt x="97" y="28"/>
                  </a:lnTo>
                  <a:lnTo>
                    <a:pt x="96" y="28"/>
                  </a:lnTo>
                  <a:lnTo>
                    <a:pt x="96" y="29"/>
                  </a:lnTo>
                  <a:lnTo>
                    <a:pt x="95" y="30"/>
                  </a:lnTo>
                  <a:lnTo>
                    <a:pt x="94" y="30"/>
                  </a:lnTo>
                  <a:lnTo>
                    <a:pt x="94" y="31"/>
                  </a:lnTo>
                  <a:lnTo>
                    <a:pt x="93" y="31"/>
                  </a:lnTo>
                  <a:lnTo>
                    <a:pt x="93" y="32"/>
                  </a:lnTo>
                  <a:lnTo>
                    <a:pt x="92" y="33"/>
                  </a:lnTo>
                  <a:lnTo>
                    <a:pt x="93" y="33"/>
                  </a:lnTo>
                  <a:lnTo>
                    <a:pt x="93" y="34"/>
                  </a:lnTo>
                  <a:lnTo>
                    <a:pt x="93" y="35"/>
                  </a:lnTo>
                  <a:lnTo>
                    <a:pt x="94" y="35"/>
                  </a:lnTo>
                  <a:lnTo>
                    <a:pt x="94" y="36"/>
                  </a:lnTo>
                  <a:lnTo>
                    <a:pt x="93" y="37"/>
                  </a:lnTo>
                  <a:lnTo>
                    <a:pt x="93" y="38"/>
                  </a:lnTo>
                  <a:lnTo>
                    <a:pt x="94" y="38"/>
                  </a:lnTo>
                  <a:lnTo>
                    <a:pt x="95" y="38"/>
                  </a:lnTo>
                  <a:lnTo>
                    <a:pt x="95" y="39"/>
                  </a:lnTo>
                  <a:lnTo>
                    <a:pt x="96" y="39"/>
                  </a:lnTo>
                  <a:lnTo>
                    <a:pt x="96" y="40"/>
                  </a:lnTo>
                  <a:lnTo>
                    <a:pt x="97" y="40"/>
                  </a:lnTo>
                  <a:lnTo>
                    <a:pt x="97" y="41"/>
                  </a:lnTo>
                  <a:lnTo>
                    <a:pt x="98" y="41"/>
                  </a:lnTo>
                  <a:lnTo>
                    <a:pt x="98" y="42"/>
                  </a:lnTo>
                  <a:lnTo>
                    <a:pt x="98" y="43"/>
                  </a:lnTo>
                  <a:lnTo>
                    <a:pt x="98" y="44"/>
                  </a:lnTo>
                  <a:lnTo>
                    <a:pt x="99" y="44"/>
                  </a:lnTo>
                  <a:lnTo>
                    <a:pt x="99" y="43"/>
                  </a:lnTo>
                  <a:lnTo>
                    <a:pt x="99" y="44"/>
                  </a:lnTo>
                  <a:lnTo>
                    <a:pt x="99" y="45"/>
                  </a:lnTo>
                  <a:lnTo>
                    <a:pt x="99" y="46"/>
                  </a:lnTo>
                  <a:lnTo>
                    <a:pt x="99" y="47"/>
                  </a:lnTo>
                  <a:lnTo>
                    <a:pt x="100" y="47"/>
                  </a:lnTo>
                  <a:lnTo>
                    <a:pt x="100" y="48"/>
                  </a:lnTo>
                  <a:lnTo>
                    <a:pt x="99" y="48"/>
                  </a:lnTo>
                  <a:lnTo>
                    <a:pt x="98" y="48"/>
                  </a:lnTo>
                  <a:lnTo>
                    <a:pt x="98" y="49"/>
                  </a:lnTo>
                  <a:lnTo>
                    <a:pt x="97" y="49"/>
                  </a:lnTo>
                  <a:lnTo>
                    <a:pt x="97" y="50"/>
                  </a:lnTo>
                  <a:lnTo>
                    <a:pt x="97" y="51"/>
                  </a:lnTo>
                  <a:lnTo>
                    <a:pt x="96" y="51"/>
                  </a:lnTo>
                  <a:lnTo>
                    <a:pt x="95" y="51"/>
                  </a:lnTo>
                  <a:lnTo>
                    <a:pt x="95" y="52"/>
                  </a:lnTo>
                  <a:lnTo>
                    <a:pt x="94" y="52"/>
                  </a:lnTo>
                  <a:lnTo>
                    <a:pt x="94" y="53"/>
                  </a:lnTo>
                  <a:lnTo>
                    <a:pt x="93" y="53"/>
                  </a:lnTo>
                  <a:lnTo>
                    <a:pt x="93" y="54"/>
                  </a:lnTo>
                  <a:lnTo>
                    <a:pt x="93" y="55"/>
                  </a:lnTo>
                  <a:lnTo>
                    <a:pt x="93" y="56"/>
                  </a:lnTo>
                  <a:lnTo>
                    <a:pt x="92" y="56"/>
                  </a:lnTo>
                  <a:lnTo>
                    <a:pt x="92" y="55"/>
                  </a:lnTo>
                  <a:lnTo>
                    <a:pt x="91" y="55"/>
                  </a:lnTo>
                  <a:lnTo>
                    <a:pt x="91" y="54"/>
                  </a:lnTo>
                  <a:lnTo>
                    <a:pt x="90" y="54"/>
                  </a:lnTo>
                  <a:lnTo>
                    <a:pt x="90" y="53"/>
                  </a:lnTo>
                  <a:lnTo>
                    <a:pt x="90" y="52"/>
                  </a:lnTo>
                  <a:lnTo>
                    <a:pt x="89" y="52"/>
                  </a:lnTo>
                  <a:lnTo>
                    <a:pt x="88" y="52"/>
                  </a:lnTo>
                  <a:lnTo>
                    <a:pt x="88" y="51"/>
                  </a:lnTo>
                  <a:lnTo>
                    <a:pt x="87" y="51"/>
                  </a:lnTo>
                  <a:lnTo>
                    <a:pt x="87" y="50"/>
                  </a:lnTo>
                  <a:lnTo>
                    <a:pt x="86" y="50"/>
                  </a:lnTo>
                  <a:lnTo>
                    <a:pt x="85" y="50"/>
                  </a:lnTo>
                  <a:lnTo>
                    <a:pt x="85" y="51"/>
                  </a:lnTo>
                  <a:lnTo>
                    <a:pt x="84" y="51"/>
                  </a:lnTo>
                  <a:lnTo>
                    <a:pt x="83" y="51"/>
                  </a:lnTo>
                  <a:lnTo>
                    <a:pt x="83" y="50"/>
                  </a:lnTo>
                  <a:lnTo>
                    <a:pt x="82" y="50"/>
                  </a:lnTo>
                  <a:lnTo>
                    <a:pt x="82" y="51"/>
                  </a:lnTo>
                  <a:lnTo>
                    <a:pt x="81" y="51"/>
                  </a:lnTo>
                  <a:lnTo>
                    <a:pt x="80" y="51"/>
                  </a:lnTo>
                  <a:lnTo>
                    <a:pt x="80" y="52"/>
                  </a:lnTo>
                  <a:lnTo>
                    <a:pt x="79" y="52"/>
                  </a:lnTo>
                  <a:lnTo>
                    <a:pt x="78" y="52"/>
                  </a:lnTo>
                  <a:lnTo>
                    <a:pt x="77" y="52"/>
                  </a:lnTo>
                  <a:lnTo>
                    <a:pt x="77" y="53"/>
                  </a:lnTo>
                  <a:lnTo>
                    <a:pt x="77" y="54"/>
                  </a:lnTo>
                  <a:lnTo>
                    <a:pt x="76" y="54"/>
                  </a:lnTo>
                  <a:lnTo>
                    <a:pt x="75" y="54"/>
                  </a:lnTo>
                  <a:lnTo>
                    <a:pt x="75" y="53"/>
                  </a:lnTo>
                  <a:lnTo>
                    <a:pt x="75" y="54"/>
                  </a:lnTo>
                  <a:lnTo>
                    <a:pt x="74" y="54"/>
                  </a:lnTo>
                  <a:lnTo>
                    <a:pt x="74" y="53"/>
                  </a:lnTo>
                  <a:lnTo>
                    <a:pt x="73" y="53"/>
                  </a:lnTo>
                  <a:lnTo>
                    <a:pt x="73" y="52"/>
                  </a:lnTo>
                  <a:lnTo>
                    <a:pt x="72" y="52"/>
                  </a:lnTo>
                  <a:lnTo>
                    <a:pt x="72" y="51"/>
                  </a:lnTo>
                  <a:lnTo>
                    <a:pt x="71" y="51"/>
                  </a:lnTo>
                  <a:lnTo>
                    <a:pt x="71" y="50"/>
                  </a:lnTo>
                  <a:lnTo>
                    <a:pt x="70" y="50"/>
                  </a:lnTo>
                  <a:lnTo>
                    <a:pt x="70" y="51"/>
                  </a:lnTo>
                  <a:lnTo>
                    <a:pt x="70" y="50"/>
                  </a:lnTo>
                  <a:lnTo>
                    <a:pt x="69" y="50"/>
                  </a:lnTo>
                  <a:lnTo>
                    <a:pt x="70" y="50"/>
                  </a:lnTo>
                  <a:lnTo>
                    <a:pt x="69" y="50"/>
                  </a:lnTo>
                  <a:lnTo>
                    <a:pt x="69" y="49"/>
                  </a:lnTo>
                  <a:lnTo>
                    <a:pt x="69" y="48"/>
                  </a:lnTo>
                  <a:lnTo>
                    <a:pt x="68" y="48"/>
                  </a:lnTo>
                  <a:lnTo>
                    <a:pt x="68" y="47"/>
                  </a:lnTo>
                  <a:lnTo>
                    <a:pt x="68" y="46"/>
                  </a:lnTo>
                  <a:lnTo>
                    <a:pt x="67" y="47"/>
                  </a:lnTo>
                  <a:lnTo>
                    <a:pt x="67" y="46"/>
                  </a:lnTo>
                  <a:lnTo>
                    <a:pt x="66" y="46"/>
                  </a:lnTo>
                  <a:lnTo>
                    <a:pt x="66" y="45"/>
                  </a:lnTo>
                  <a:lnTo>
                    <a:pt x="66" y="44"/>
                  </a:lnTo>
                  <a:lnTo>
                    <a:pt x="65" y="44"/>
                  </a:lnTo>
                  <a:lnTo>
                    <a:pt x="64" y="44"/>
                  </a:lnTo>
                  <a:lnTo>
                    <a:pt x="63" y="44"/>
                  </a:lnTo>
                  <a:lnTo>
                    <a:pt x="63" y="43"/>
                  </a:lnTo>
                  <a:lnTo>
                    <a:pt x="62" y="43"/>
                  </a:lnTo>
                  <a:lnTo>
                    <a:pt x="61" y="43"/>
                  </a:lnTo>
                  <a:lnTo>
                    <a:pt x="60" y="43"/>
                  </a:lnTo>
                  <a:lnTo>
                    <a:pt x="59" y="43"/>
                  </a:lnTo>
                  <a:lnTo>
                    <a:pt x="59" y="44"/>
                  </a:lnTo>
                  <a:lnTo>
                    <a:pt x="59" y="45"/>
                  </a:lnTo>
                  <a:lnTo>
                    <a:pt x="58" y="45"/>
                  </a:lnTo>
                  <a:lnTo>
                    <a:pt x="57" y="45"/>
                  </a:lnTo>
                  <a:lnTo>
                    <a:pt x="56" y="45"/>
                  </a:lnTo>
                  <a:lnTo>
                    <a:pt x="55" y="45"/>
                  </a:lnTo>
                  <a:lnTo>
                    <a:pt x="54" y="45"/>
                  </a:lnTo>
                  <a:lnTo>
                    <a:pt x="54" y="46"/>
                  </a:lnTo>
                  <a:lnTo>
                    <a:pt x="53" y="46"/>
                  </a:lnTo>
                  <a:lnTo>
                    <a:pt x="52" y="46"/>
                  </a:lnTo>
                  <a:lnTo>
                    <a:pt x="52" y="45"/>
                  </a:lnTo>
                  <a:lnTo>
                    <a:pt x="52" y="44"/>
                  </a:lnTo>
                  <a:lnTo>
                    <a:pt x="51" y="44"/>
                  </a:lnTo>
                  <a:lnTo>
                    <a:pt x="50" y="44"/>
                  </a:lnTo>
                  <a:lnTo>
                    <a:pt x="49" y="44"/>
                  </a:lnTo>
                  <a:lnTo>
                    <a:pt x="48" y="44"/>
                  </a:lnTo>
                  <a:lnTo>
                    <a:pt x="48" y="43"/>
                  </a:lnTo>
                  <a:lnTo>
                    <a:pt x="47" y="43"/>
                  </a:lnTo>
                  <a:lnTo>
                    <a:pt x="47" y="44"/>
                  </a:lnTo>
                  <a:lnTo>
                    <a:pt x="46" y="44"/>
                  </a:lnTo>
                  <a:lnTo>
                    <a:pt x="46" y="45"/>
                  </a:lnTo>
                  <a:lnTo>
                    <a:pt x="46" y="46"/>
                  </a:lnTo>
                  <a:lnTo>
                    <a:pt x="46" y="47"/>
                  </a:lnTo>
                  <a:lnTo>
                    <a:pt x="47" y="47"/>
                  </a:lnTo>
                  <a:lnTo>
                    <a:pt x="47" y="48"/>
                  </a:lnTo>
                  <a:lnTo>
                    <a:pt x="46" y="48"/>
                  </a:lnTo>
                  <a:lnTo>
                    <a:pt x="47" y="48"/>
                  </a:lnTo>
                  <a:lnTo>
                    <a:pt x="47" y="49"/>
                  </a:lnTo>
                  <a:lnTo>
                    <a:pt x="47" y="50"/>
                  </a:lnTo>
                  <a:lnTo>
                    <a:pt x="46" y="50"/>
                  </a:lnTo>
                  <a:lnTo>
                    <a:pt x="46" y="51"/>
                  </a:lnTo>
                  <a:lnTo>
                    <a:pt x="45" y="51"/>
                  </a:lnTo>
                  <a:lnTo>
                    <a:pt x="46" y="51"/>
                  </a:lnTo>
                  <a:lnTo>
                    <a:pt x="45" y="51"/>
                  </a:lnTo>
                  <a:lnTo>
                    <a:pt x="45" y="52"/>
                  </a:lnTo>
                  <a:lnTo>
                    <a:pt x="45" y="53"/>
                  </a:lnTo>
                  <a:lnTo>
                    <a:pt x="45" y="54"/>
                  </a:lnTo>
                  <a:lnTo>
                    <a:pt x="44" y="54"/>
                  </a:lnTo>
                  <a:lnTo>
                    <a:pt x="44" y="55"/>
                  </a:lnTo>
                  <a:lnTo>
                    <a:pt x="45" y="55"/>
                  </a:lnTo>
                  <a:lnTo>
                    <a:pt x="44" y="55"/>
                  </a:lnTo>
                  <a:lnTo>
                    <a:pt x="44" y="56"/>
                  </a:lnTo>
                  <a:lnTo>
                    <a:pt x="43" y="56"/>
                  </a:lnTo>
                  <a:lnTo>
                    <a:pt x="43" y="55"/>
                  </a:lnTo>
                  <a:lnTo>
                    <a:pt x="42" y="55"/>
                  </a:lnTo>
                  <a:lnTo>
                    <a:pt x="42" y="56"/>
                  </a:lnTo>
                  <a:lnTo>
                    <a:pt x="41" y="56"/>
                  </a:lnTo>
                  <a:lnTo>
                    <a:pt x="42" y="56"/>
                  </a:lnTo>
                  <a:lnTo>
                    <a:pt x="42" y="57"/>
                  </a:lnTo>
                  <a:lnTo>
                    <a:pt x="41" y="57"/>
                  </a:lnTo>
                  <a:lnTo>
                    <a:pt x="41" y="58"/>
                  </a:lnTo>
                  <a:lnTo>
                    <a:pt x="42" y="58"/>
                  </a:lnTo>
                  <a:lnTo>
                    <a:pt x="41" y="58"/>
                  </a:lnTo>
                  <a:lnTo>
                    <a:pt x="40" y="58"/>
                  </a:lnTo>
                  <a:lnTo>
                    <a:pt x="39" y="58"/>
                  </a:lnTo>
                  <a:lnTo>
                    <a:pt x="39" y="59"/>
                  </a:lnTo>
                  <a:lnTo>
                    <a:pt x="38" y="59"/>
                  </a:lnTo>
                  <a:lnTo>
                    <a:pt x="38" y="60"/>
                  </a:lnTo>
                  <a:lnTo>
                    <a:pt x="37" y="60"/>
                  </a:lnTo>
                  <a:lnTo>
                    <a:pt x="37" y="61"/>
                  </a:lnTo>
                  <a:lnTo>
                    <a:pt x="37" y="62"/>
                  </a:lnTo>
                  <a:lnTo>
                    <a:pt x="36" y="62"/>
                  </a:lnTo>
                  <a:lnTo>
                    <a:pt x="36" y="63"/>
                  </a:lnTo>
                  <a:lnTo>
                    <a:pt x="35" y="63"/>
                  </a:lnTo>
                  <a:lnTo>
                    <a:pt x="34" y="63"/>
                  </a:lnTo>
                  <a:lnTo>
                    <a:pt x="34" y="64"/>
                  </a:lnTo>
                  <a:lnTo>
                    <a:pt x="34" y="65"/>
                  </a:lnTo>
                  <a:lnTo>
                    <a:pt x="33" y="65"/>
                  </a:lnTo>
                  <a:lnTo>
                    <a:pt x="33" y="64"/>
                  </a:lnTo>
                  <a:lnTo>
                    <a:pt x="32" y="63"/>
                  </a:lnTo>
                  <a:lnTo>
                    <a:pt x="31" y="63"/>
                  </a:lnTo>
                  <a:lnTo>
                    <a:pt x="31" y="64"/>
                  </a:lnTo>
                  <a:lnTo>
                    <a:pt x="30" y="64"/>
                  </a:lnTo>
                  <a:lnTo>
                    <a:pt x="30" y="63"/>
                  </a:lnTo>
                  <a:lnTo>
                    <a:pt x="30" y="62"/>
                  </a:lnTo>
                  <a:lnTo>
                    <a:pt x="31" y="62"/>
                  </a:lnTo>
                  <a:lnTo>
                    <a:pt x="30" y="62"/>
                  </a:lnTo>
                  <a:lnTo>
                    <a:pt x="31" y="61"/>
                  </a:lnTo>
                  <a:lnTo>
                    <a:pt x="31" y="60"/>
                  </a:lnTo>
                  <a:lnTo>
                    <a:pt x="32" y="60"/>
                  </a:lnTo>
                  <a:lnTo>
                    <a:pt x="31" y="59"/>
                  </a:lnTo>
                  <a:lnTo>
                    <a:pt x="32" y="59"/>
                  </a:lnTo>
                  <a:lnTo>
                    <a:pt x="31" y="59"/>
                  </a:lnTo>
                  <a:lnTo>
                    <a:pt x="31" y="58"/>
                  </a:lnTo>
                  <a:lnTo>
                    <a:pt x="31" y="57"/>
                  </a:lnTo>
                  <a:lnTo>
                    <a:pt x="31" y="56"/>
                  </a:lnTo>
                  <a:lnTo>
                    <a:pt x="31" y="55"/>
                  </a:lnTo>
                  <a:lnTo>
                    <a:pt x="31" y="54"/>
                  </a:lnTo>
                  <a:lnTo>
                    <a:pt x="30" y="54"/>
                  </a:lnTo>
                  <a:lnTo>
                    <a:pt x="30" y="53"/>
                  </a:lnTo>
                  <a:lnTo>
                    <a:pt x="29" y="53"/>
                  </a:lnTo>
                  <a:lnTo>
                    <a:pt x="29" y="52"/>
                  </a:lnTo>
                  <a:lnTo>
                    <a:pt x="29" y="51"/>
                  </a:lnTo>
                  <a:lnTo>
                    <a:pt x="28" y="51"/>
                  </a:lnTo>
                  <a:lnTo>
                    <a:pt x="28" y="50"/>
                  </a:lnTo>
                  <a:lnTo>
                    <a:pt x="28" y="49"/>
                  </a:lnTo>
                  <a:lnTo>
                    <a:pt x="28" y="48"/>
                  </a:lnTo>
                  <a:lnTo>
                    <a:pt x="29" y="48"/>
                  </a:lnTo>
                  <a:lnTo>
                    <a:pt x="29" y="47"/>
                  </a:lnTo>
                  <a:lnTo>
                    <a:pt x="28" y="47"/>
                  </a:lnTo>
                  <a:lnTo>
                    <a:pt x="29" y="47"/>
                  </a:lnTo>
                  <a:lnTo>
                    <a:pt x="28" y="47"/>
                  </a:lnTo>
                  <a:lnTo>
                    <a:pt x="28" y="46"/>
                  </a:lnTo>
                  <a:lnTo>
                    <a:pt x="27" y="46"/>
                  </a:lnTo>
                  <a:lnTo>
                    <a:pt x="27" y="45"/>
                  </a:lnTo>
                  <a:lnTo>
                    <a:pt x="26" y="45"/>
                  </a:lnTo>
                  <a:lnTo>
                    <a:pt x="25" y="45"/>
                  </a:lnTo>
                  <a:lnTo>
                    <a:pt x="24" y="45"/>
                  </a:lnTo>
                  <a:lnTo>
                    <a:pt x="23" y="44"/>
                  </a:lnTo>
                  <a:lnTo>
                    <a:pt x="22" y="44"/>
                  </a:lnTo>
                  <a:lnTo>
                    <a:pt x="22" y="43"/>
                  </a:lnTo>
                  <a:lnTo>
                    <a:pt x="21" y="43"/>
                  </a:lnTo>
                  <a:lnTo>
                    <a:pt x="20" y="43"/>
                  </a:lnTo>
                  <a:lnTo>
                    <a:pt x="19" y="43"/>
                  </a:lnTo>
                  <a:lnTo>
                    <a:pt x="18" y="43"/>
                  </a:lnTo>
                  <a:lnTo>
                    <a:pt x="17" y="43"/>
                  </a:lnTo>
                  <a:lnTo>
                    <a:pt x="16" y="42"/>
                  </a:lnTo>
                  <a:lnTo>
                    <a:pt x="15" y="42"/>
                  </a:lnTo>
                  <a:lnTo>
                    <a:pt x="15" y="41"/>
                  </a:lnTo>
                  <a:lnTo>
                    <a:pt x="15" y="40"/>
                  </a:lnTo>
                  <a:lnTo>
                    <a:pt x="15" y="39"/>
                  </a:lnTo>
                  <a:lnTo>
                    <a:pt x="14" y="39"/>
                  </a:lnTo>
                  <a:lnTo>
                    <a:pt x="14" y="38"/>
                  </a:lnTo>
                  <a:lnTo>
                    <a:pt x="14" y="37"/>
                  </a:lnTo>
                  <a:lnTo>
                    <a:pt x="13" y="37"/>
                  </a:lnTo>
                  <a:lnTo>
                    <a:pt x="13" y="36"/>
                  </a:lnTo>
                  <a:lnTo>
                    <a:pt x="12" y="36"/>
                  </a:lnTo>
                  <a:lnTo>
                    <a:pt x="11" y="36"/>
                  </a:lnTo>
                  <a:lnTo>
                    <a:pt x="11" y="35"/>
                  </a:lnTo>
                  <a:lnTo>
                    <a:pt x="10" y="35"/>
                  </a:lnTo>
                  <a:lnTo>
                    <a:pt x="10" y="34"/>
                  </a:lnTo>
                  <a:lnTo>
                    <a:pt x="11" y="34"/>
                  </a:lnTo>
                  <a:lnTo>
                    <a:pt x="11" y="33"/>
                  </a:lnTo>
                  <a:lnTo>
                    <a:pt x="10" y="33"/>
                  </a:lnTo>
                  <a:lnTo>
                    <a:pt x="10" y="32"/>
                  </a:lnTo>
                  <a:lnTo>
                    <a:pt x="11" y="32"/>
                  </a:lnTo>
                  <a:lnTo>
                    <a:pt x="11" y="31"/>
                  </a:lnTo>
                  <a:lnTo>
                    <a:pt x="10" y="31"/>
                  </a:lnTo>
                  <a:lnTo>
                    <a:pt x="11" y="31"/>
                  </a:lnTo>
                  <a:lnTo>
                    <a:pt x="11" y="30"/>
                  </a:lnTo>
                  <a:lnTo>
                    <a:pt x="10" y="30"/>
                  </a:lnTo>
                  <a:lnTo>
                    <a:pt x="10" y="29"/>
                  </a:lnTo>
                  <a:lnTo>
                    <a:pt x="10" y="30"/>
                  </a:lnTo>
                  <a:lnTo>
                    <a:pt x="9" y="30"/>
                  </a:lnTo>
                  <a:lnTo>
                    <a:pt x="8" y="30"/>
                  </a:lnTo>
                  <a:lnTo>
                    <a:pt x="7" y="30"/>
                  </a:lnTo>
                  <a:lnTo>
                    <a:pt x="7" y="31"/>
                  </a:lnTo>
                  <a:lnTo>
                    <a:pt x="7" y="30"/>
                  </a:lnTo>
                  <a:lnTo>
                    <a:pt x="7" y="29"/>
                  </a:lnTo>
                  <a:lnTo>
                    <a:pt x="6" y="29"/>
                  </a:lnTo>
                  <a:lnTo>
                    <a:pt x="6" y="28"/>
                  </a:lnTo>
                  <a:lnTo>
                    <a:pt x="5" y="27"/>
                  </a:lnTo>
                  <a:lnTo>
                    <a:pt x="5" y="26"/>
                  </a:lnTo>
                  <a:lnTo>
                    <a:pt x="4" y="26"/>
                  </a:lnTo>
                  <a:lnTo>
                    <a:pt x="4" y="25"/>
                  </a:lnTo>
                  <a:lnTo>
                    <a:pt x="4" y="24"/>
                  </a:lnTo>
                  <a:lnTo>
                    <a:pt x="4" y="23"/>
                  </a:lnTo>
                  <a:lnTo>
                    <a:pt x="3" y="23"/>
                  </a:lnTo>
                  <a:lnTo>
                    <a:pt x="2" y="23"/>
                  </a:lnTo>
                  <a:lnTo>
                    <a:pt x="2" y="22"/>
                  </a:lnTo>
                  <a:lnTo>
                    <a:pt x="2" y="21"/>
                  </a:lnTo>
                  <a:lnTo>
                    <a:pt x="2" y="20"/>
                  </a:lnTo>
                  <a:lnTo>
                    <a:pt x="2" y="19"/>
                  </a:lnTo>
                  <a:lnTo>
                    <a:pt x="1" y="19"/>
                  </a:lnTo>
                  <a:lnTo>
                    <a:pt x="2" y="19"/>
                  </a:lnTo>
                  <a:lnTo>
                    <a:pt x="1" y="18"/>
                  </a:lnTo>
                  <a:lnTo>
                    <a:pt x="1" y="17"/>
                  </a:lnTo>
                  <a:lnTo>
                    <a:pt x="1" y="16"/>
                  </a:lnTo>
                  <a:lnTo>
                    <a:pt x="1" y="15"/>
                  </a:lnTo>
                  <a:lnTo>
                    <a:pt x="0" y="15"/>
                  </a:lnTo>
                  <a:lnTo>
                    <a:pt x="1" y="15"/>
                  </a:lnTo>
                  <a:lnTo>
                    <a:pt x="1" y="14"/>
                  </a:lnTo>
                  <a:lnTo>
                    <a:pt x="2" y="14"/>
                  </a:lnTo>
                  <a:lnTo>
                    <a:pt x="3" y="14"/>
                  </a:lnTo>
                  <a:lnTo>
                    <a:pt x="4" y="14"/>
                  </a:lnTo>
                  <a:lnTo>
                    <a:pt x="5" y="14"/>
                  </a:lnTo>
                  <a:lnTo>
                    <a:pt x="6" y="14"/>
                  </a:lnTo>
                  <a:lnTo>
                    <a:pt x="7" y="14"/>
                  </a:lnTo>
                  <a:lnTo>
                    <a:pt x="7" y="15"/>
                  </a:lnTo>
                  <a:lnTo>
                    <a:pt x="8" y="15"/>
                  </a:lnTo>
                  <a:lnTo>
                    <a:pt x="8" y="16"/>
                  </a:lnTo>
                  <a:lnTo>
                    <a:pt x="9" y="16"/>
                  </a:lnTo>
                  <a:lnTo>
                    <a:pt x="10" y="16"/>
                  </a:lnTo>
                  <a:lnTo>
                    <a:pt x="10" y="15"/>
                  </a:lnTo>
                  <a:lnTo>
                    <a:pt x="9" y="15"/>
                  </a:lnTo>
                  <a:lnTo>
                    <a:pt x="9" y="14"/>
                  </a:lnTo>
                  <a:lnTo>
                    <a:pt x="9" y="13"/>
                  </a:lnTo>
                  <a:lnTo>
                    <a:pt x="9" y="12"/>
                  </a:lnTo>
                  <a:lnTo>
                    <a:pt x="9" y="11"/>
                  </a:lnTo>
                  <a:lnTo>
                    <a:pt x="8" y="11"/>
                  </a:lnTo>
                  <a:lnTo>
                    <a:pt x="8" y="10"/>
                  </a:lnTo>
                  <a:lnTo>
                    <a:pt x="8" y="9"/>
                  </a:lnTo>
                  <a:lnTo>
                    <a:pt x="9" y="9"/>
                  </a:lnTo>
                  <a:lnTo>
                    <a:pt x="9" y="10"/>
                  </a:lnTo>
                  <a:lnTo>
                    <a:pt x="10" y="10"/>
                  </a:lnTo>
                  <a:lnTo>
                    <a:pt x="10" y="11"/>
                  </a:lnTo>
                  <a:lnTo>
                    <a:pt x="10" y="12"/>
                  </a:lnTo>
                  <a:lnTo>
                    <a:pt x="11" y="12"/>
                  </a:lnTo>
                  <a:lnTo>
                    <a:pt x="11" y="13"/>
                  </a:lnTo>
                  <a:lnTo>
                    <a:pt x="12" y="13"/>
                  </a:lnTo>
                  <a:lnTo>
                    <a:pt x="12" y="14"/>
                  </a:lnTo>
                  <a:lnTo>
                    <a:pt x="13" y="14"/>
                  </a:lnTo>
                  <a:lnTo>
                    <a:pt x="13" y="15"/>
                  </a:lnTo>
                  <a:lnTo>
                    <a:pt x="14" y="15"/>
                  </a:lnTo>
                  <a:lnTo>
                    <a:pt x="15" y="15"/>
                  </a:lnTo>
                  <a:lnTo>
                    <a:pt x="15" y="14"/>
                  </a:lnTo>
                  <a:lnTo>
                    <a:pt x="15" y="15"/>
                  </a:lnTo>
                  <a:lnTo>
                    <a:pt x="15" y="14"/>
                  </a:lnTo>
                  <a:lnTo>
                    <a:pt x="16" y="14"/>
                  </a:lnTo>
                  <a:lnTo>
                    <a:pt x="16" y="13"/>
                  </a:lnTo>
                  <a:lnTo>
                    <a:pt x="17" y="13"/>
                  </a:lnTo>
                  <a:lnTo>
                    <a:pt x="17" y="12"/>
                  </a:lnTo>
                  <a:lnTo>
                    <a:pt x="16" y="12"/>
                  </a:lnTo>
                  <a:lnTo>
                    <a:pt x="17" y="12"/>
                  </a:lnTo>
                  <a:lnTo>
                    <a:pt x="16" y="12"/>
                  </a:lnTo>
                  <a:lnTo>
                    <a:pt x="15" y="12"/>
                  </a:lnTo>
                  <a:lnTo>
                    <a:pt x="16" y="12"/>
                  </a:lnTo>
                  <a:lnTo>
                    <a:pt x="15" y="12"/>
                  </a:lnTo>
                  <a:lnTo>
                    <a:pt x="15" y="11"/>
                  </a:lnTo>
                  <a:lnTo>
                    <a:pt x="14" y="11"/>
                  </a:lnTo>
                  <a:lnTo>
                    <a:pt x="14" y="10"/>
                  </a:lnTo>
                  <a:lnTo>
                    <a:pt x="13" y="10"/>
                  </a:lnTo>
                  <a:lnTo>
                    <a:pt x="14" y="9"/>
                  </a:lnTo>
                  <a:lnTo>
                    <a:pt x="14" y="8"/>
                  </a:lnTo>
                  <a:lnTo>
                    <a:pt x="14" y="7"/>
                  </a:lnTo>
                  <a:lnTo>
                    <a:pt x="15" y="7"/>
                  </a:lnTo>
                  <a:lnTo>
                    <a:pt x="16" y="7"/>
                  </a:lnTo>
                  <a:lnTo>
                    <a:pt x="16" y="6"/>
                  </a:lnTo>
                  <a:lnTo>
                    <a:pt x="17" y="6"/>
                  </a:lnTo>
                  <a:lnTo>
                    <a:pt x="17" y="5"/>
                  </a:lnTo>
                  <a:lnTo>
                    <a:pt x="18" y="6"/>
                  </a:lnTo>
                  <a:lnTo>
                    <a:pt x="18" y="7"/>
                  </a:lnTo>
                  <a:lnTo>
                    <a:pt x="19" y="7"/>
                  </a:lnTo>
                  <a:lnTo>
                    <a:pt x="20" y="7"/>
                  </a:lnTo>
                  <a:lnTo>
                    <a:pt x="21" y="7"/>
                  </a:lnTo>
                  <a:lnTo>
                    <a:pt x="22" y="7"/>
                  </a:lnTo>
                  <a:lnTo>
                    <a:pt x="23" y="7"/>
                  </a:lnTo>
                  <a:lnTo>
                    <a:pt x="22" y="7"/>
                  </a:lnTo>
                  <a:lnTo>
                    <a:pt x="23" y="6"/>
                  </a:lnTo>
                  <a:lnTo>
                    <a:pt x="24" y="6"/>
                  </a:lnTo>
                  <a:lnTo>
                    <a:pt x="25" y="6"/>
                  </a:lnTo>
                  <a:lnTo>
                    <a:pt x="25" y="5"/>
                  </a:lnTo>
                  <a:lnTo>
                    <a:pt x="26" y="5"/>
                  </a:lnTo>
                  <a:lnTo>
                    <a:pt x="27" y="5"/>
                  </a:lnTo>
                  <a:lnTo>
                    <a:pt x="27" y="6"/>
                  </a:lnTo>
                  <a:lnTo>
                    <a:pt x="26" y="6"/>
                  </a:lnTo>
                  <a:lnTo>
                    <a:pt x="27" y="6"/>
                  </a:lnTo>
                  <a:lnTo>
                    <a:pt x="28" y="6"/>
                  </a:lnTo>
                  <a:lnTo>
                    <a:pt x="29" y="6"/>
                  </a:lnTo>
                  <a:lnTo>
                    <a:pt x="29" y="5"/>
                  </a:lnTo>
                  <a:lnTo>
                    <a:pt x="30" y="5"/>
                  </a:lnTo>
                  <a:lnTo>
                    <a:pt x="30" y="4"/>
                  </a:lnTo>
                  <a:lnTo>
                    <a:pt x="30" y="3"/>
                  </a:lnTo>
                  <a:lnTo>
                    <a:pt x="31" y="3"/>
                  </a:lnTo>
                  <a:lnTo>
                    <a:pt x="32" y="3"/>
                  </a:lnTo>
                  <a:lnTo>
                    <a:pt x="32" y="4"/>
                  </a:lnTo>
                  <a:lnTo>
                    <a:pt x="32" y="3"/>
                  </a:lnTo>
                  <a:lnTo>
                    <a:pt x="32" y="4"/>
                  </a:lnTo>
                  <a:lnTo>
                    <a:pt x="33" y="3"/>
                  </a:lnTo>
                  <a:lnTo>
                    <a:pt x="33" y="4"/>
                  </a:lnTo>
                  <a:lnTo>
                    <a:pt x="34" y="4"/>
                  </a:lnTo>
                  <a:lnTo>
                    <a:pt x="33" y="5"/>
                  </a:lnTo>
                  <a:lnTo>
                    <a:pt x="34" y="5"/>
                  </a:lnTo>
                  <a:lnTo>
                    <a:pt x="33" y="5"/>
                  </a:lnTo>
                  <a:lnTo>
                    <a:pt x="33" y="6"/>
                  </a:lnTo>
                  <a:lnTo>
                    <a:pt x="33" y="7"/>
                  </a:lnTo>
                  <a:lnTo>
                    <a:pt x="34" y="7"/>
                  </a:lnTo>
                  <a:lnTo>
                    <a:pt x="34" y="8"/>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29" name="Freeform 29">
              <a:extLst>
                <a:ext uri="{FF2B5EF4-FFF2-40B4-BE49-F238E27FC236}">
                  <a16:creationId xmlns:a16="http://schemas.microsoft.com/office/drawing/2014/main" id="{D12C4C5D-6F10-7C81-E602-DF2032F70FF6}"/>
                </a:ext>
              </a:extLst>
            </p:cNvPr>
            <p:cNvSpPr>
              <a:spLocks/>
            </p:cNvSpPr>
            <p:nvPr/>
          </p:nvSpPr>
          <p:spPr bwMode="auto">
            <a:xfrm>
              <a:off x="1825562" y="3437673"/>
              <a:ext cx="1664143" cy="1248953"/>
            </a:xfrm>
            <a:custGeom>
              <a:avLst/>
              <a:gdLst>
                <a:gd name="T0" fmla="*/ 2147483647 w 174"/>
                <a:gd name="T1" fmla="*/ 2147483647 h 134"/>
                <a:gd name="T2" fmla="*/ 2147483647 w 174"/>
                <a:gd name="T3" fmla="*/ 2147483647 h 134"/>
                <a:gd name="T4" fmla="*/ 2147483647 w 174"/>
                <a:gd name="T5" fmla="*/ 2147483647 h 134"/>
                <a:gd name="T6" fmla="*/ 2147483647 w 174"/>
                <a:gd name="T7" fmla="*/ 2147483647 h 134"/>
                <a:gd name="T8" fmla="*/ 2147483647 w 174"/>
                <a:gd name="T9" fmla="*/ 2147483647 h 134"/>
                <a:gd name="T10" fmla="*/ 2147483647 w 174"/>
                <a:gd name="T11" fmla="*/ 2147483647 h 134"/>
                <a:gd name="T12" fmla="*/ 2147483647 w 174"/>
                <a:gd name="T13" fmla="*/ 2147483647 h 134"/>
                <a:gd name="T14" fmla="*/ 2147483647 w 174"/>
                <a:gd name="T15" fmla="*/ 2147483647 h 134"/>
                <a:gd name="T16" fmla="*/ 2147483647 w 174"/>
                <a:gd name="T17" fmla="*/ 2147483647 h 134"/>
                <a:gd name="T18" fmla="*/ 2147483647 w 174"/>
                <a:gd name="T19" fmla="*/ 2147483647 h 134"/>
                <a:gd name="T20" fmla="*/ 2147483647 w 174"/>
                <a:gd name="T21" fmla="*/ 2147483647 h 134"/>
                <a:gd name="T22" fmla="*/ 2147483647 w 174"/>
                <a:gd name="T23" fmla="*/ 2147483647 h 134"/>
                <a:gd name="T24" fmla="*/ 2147483647 w 174"/>
                <a:gd name="T25" fmla="*/ 2147483647 h 134"/>
                <a:gd name="T26" fmla="*/ 2147483647 w 174"/>
                <a:gd name="T27" fmla="*/ 2147483647 h 134"/>
                <a:gd name="T28" fmla="*/ 2147483647 w 174"/>
                <a:gd name="T29" fmla="*/ 2147483647 h 134"/>
                <a:gd name="T30" fmla="*/ 2147483647 w 174"/>
                <a:gd name="T31" fmla="*/ 2147483647 h 134"/>
                <a:gd name="T32" fmla="*/ 2147483647 w 174"/>
                <a:gd name="T33" fmla="*/ 2147483647 h 134"/>
                <a:gd name="T34" fmla="*/ 2147483647 w 174"/>
                <a:gd name="T35" fmla="*/ 2147483647 h 134"/>
                <a:gd name="T36" fmla="*/ 2147483647 w 174"/>
                <a:gd name="T37" fmla="*/ 2147483647 h 134"/>
                <a:gd name="T38" fmla="*/ 2147483647 w 174"/>
                <a:gd name="T39" fmla="*/ 2147483647 h 134"/>
                <a:gd name="T40" fmla="*/ 2147483647 w 174"/>
                <a:gd name="T41" fmla="*/ 2147483647 h 134"/>
                <a:gd name="T42" fmla="*/ 2147483647 w 174"/>
                <a:gd name="T43" fmla="*/ 2147483647 h 134"/>
                <a:gd name="T44" fmla="*/ 2147483647 w 174"/>
                <a:gd name="T45" fmla="*/ 2147483647 h 134"/>
                <a:gd name="T46" fmla="*/ 2147483647 w 174"/>
                <a:gd name="T47" fmla="*/ 2147483647 h 134"/>
                <a:gd name="T48" fmla="*/ 2147483647 w 174"/>
                <a:gd name="T49" fmla="*/ 2147483647 h 134"/>
                <a:gd name="T50" fmla="*/ 2147483647 w 174"/>
                <a:gd name="T51" fmla="*/ 2147483647 h 134"/>
                <a:gd name="T52" fmla="*/ 2147483647 w 174"/>
                <a:gd name="T53" fmla="*/ 2147483647 h 134"/>
                <a:gd name="T54" fmla="*/ 2147483647 w 174"/>
                <a:gd name="T55" fmla="*/ 2147483647 h 134"/>
                <a:gd name="T56" fmla="*/ 2147483647 w 174"/>
                <a:gd name="T57" fmla="*/ 2147483647 h 134"/>
                <a:gd name="T58" fmla="*/ 2147483647 w 174"/>
                <a:gd name="T59" fmla="*/ 2147483647 h 134"/>
                <a:gd name="T60" fmla="*/ 2147483647 w 174"/>
                <a:gd name="T61" fmla="*/ 2147483647 h 134"/>
                <a:gd name="T62" fmla="*/ 2147483647 w 174"/>
                <a:gd name="T63" fmla="*/ 2147483647 h 134"/>
                <a:gd name="T64" fmla="*/ 2147483647 w 174"/>
                <a:gd name="T65" fmla="*/ 2147483647 h 134"/>
                <a:gd name="T66" fmla="*/ 2147483647 w 174"/>
                <a:gd name="T67" fmla="*/ 2147483647 h 134"/>
                <a:gd name="T68" fmla="*/ 2147483647 w 174"/>
                <a:gd name="T69" fmla="*/ 2147483647 h 134"/>
                <a:gd name="T70" fmla="*/ 2147483647 w 174"/>
                <a:gd name="T71" fmla="*/ 2147483647 h 134"/>
                <a:gd name="T72" fmla="*/ 2147483647 w 174"/>
                <a:gd name="T73" fmla="*/ 2147483647 h 134"/>
                <a:gd name="T74" fmla="*/ 2147483647 w 174"/>
                <a:gd name="T75" fmla="*/ 2147483647 h 134"/>
                <a:gd name="T76" fmla="*/ 2147483647 w 174"/>
                <a:gd name="T77" fmla="*/ 2147483647 h 134"/>
                <a:gd name="T78" fmla="*/ 2147483647 w 174"/>
                <a:gd name="T79" fmla="*/ 2147483647 h 134"/>
                <a:gd name="T80" fmla="*/ 2147483647 w 174"/>
                <a:gd name="T81" fmla="*/ 2147483647 h 134"/>
                <a:gd name="T82" fmla="*/ 2147483647 w 174"/>
                <a:gd name="T83" fmla="*/ 2147483647 h 134"/>
                <a:gd name="T84" fmla="*/ 2147483647 w 174"/>
                <a:gd name="T85" fmla="*/ 2147483647 h 134"/>
                <a:gd name="T86" fmla="*/ 2147483647 w 174"/>
                <a:gd name="T87" fmla="*/ 2147483647 h 134"/>
                <a:gd name="T88" fmla="*/ 2147483647 w 174"/>
                <a:gd name="T89" fmla="*/ 2147483647 h 134"/>
                <a:gd name="T90" fmla="*/ 2147483647 w 174"/>
                <a:gd name="T91" fmla="*/ 2147483647 h 134"/>
                <a:gd name="T92" fmla="*/ 2147483647 w 174"/>
                <a:gd name="T93" fmla="*/ 2147483647 h 134"/>
                <a:gd name="T94" fmla="*/ 2147483647 w 174"/>
                <a:gd name="T95" fmla="*/ 2147483647 h 134"/>
                <a:gd name="T96" fmla="*/ 2147483647 w 174"/>
                <a:gd name="T97" fmla="*/ 2147483647 h 134"/>
                <a:gd name="T98" fmla="*/ 2147483647 w 174"/>
                <a:gd name="T99" fmla="*/ 2147483647 h 134"/>
                <a:gd name="T100" fmla="*/ 2147483647 w 174"/>
                <a:gd name="T101" fmla="*/ 2147483647 h 134"/>
                <a:gd name="T102" fmla="*/ 2147483647 w 174"/>
                <a:gd name="T103" fmla="*/ 2147483647 h 134"/>
                <a:gd name="T104" fmla="*/ 2147483647 w 174"/>
                <a:gd name="T105" fmla="*/ 2147483647 h 134"/>
                <a:gd name="T106" fmla="*/ 2147483647 w 174"/>
                <a:gd name="T107" fmla="*/ 2147483647 h 134"/>
                <a:gd name="T108" fmla="*/ 2147483647 w 174"/>
                <a:gd name="T109" fmla="*/ 2147483647 h 134"/>
                <a:gd name="T110" fmla="*/ 2147483647 w 174"/>
                <a:gd name="T111" fmla="*/ 2147483647 h 134"/>
                <a:gd name="T112" fmla="*/ 2147483647 w 174"/>
                <a:gd name="T113" fmla="*/ 2147483647 h 134"/>
                <a:gd name="T114" fmla="*/ 2147483647 w 174"/>
                <a:gd name="T115" fmla="*/ 2147483647 h 134"/>
                <a:gd name="T116" fmla="*/ 2147483647 w 174"/>
                <a:gd name="T117" fmla="*/ 2147483647 h 134"/>
                <a:gd name="T118" fmla="*/ 2147483647 w 174"/>
                <a:gd name="T119" fmla="*/ 2147483647 h 134"/>
                <a:gd name="T120" fmla="*/ 2147483647 w 174"/>
                <a:gd name="T121" fmla="*/ 2147483647 h 134"/>
                <a:gd name="T122" fmla="*/ 2147483647 w 174"/>
                <a:gd name="T123" fmla="*/ 2147483647 h 1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134"/>
                <a:gd name="T188" fmla="*/ 174 w 174"/>
                <a:gd name="T189" fmla="*/ 134 h 1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134">
                  <a:moveTo>
                    <a:pt x="63" y="8"/>
                  </a:moveTo>
                  <a:lnTo>
                    <a:pt x="63" y="8"/>
                  </a:lnTo>
                  <a:lnTo>
                    <a:pt x="63" y="9"/>
                  </a:lnTo>
                  <a:lnTo>
                    <a:pt x="64" y="9"/>
                  </a:lnTo>
                  <a:lnTo>
                    <a:pt x="65" y="9"/>
                  </a:lnTo>
                  <a:lnTo>
                    <a:pt x="65" y="10"/>
                  </a:lnTo>
                  <a:lnTo>
                    <a:pt x="66" y="10"/>
                  </a:lnTo>
                  <a:lnTo>
                    <a:pt x="66" y="11"/>
                  </a:lnTo>
                  <a:lnTo>
                    <a:pt x="66" y="12"/>
                  </a:lnTo>
                  <a:lnTo>
                    <a:pt x="67" y="12"/>
                  </a:lnTo>
                  <a:lnTo>
                    <a:pt x="67" y="13"/>
                  </a:lnTo>
                  <a:lnTo>
                    <a:pt x="67" y="12"/>
                  </a:lnTo>
                  <a:lnTo>
                    <a:pt x="68" y="12"/>
                  </a:lnTo>
                  <a:lnTo>
                    <a:pt x="68" y="13"/>
                  </a:lnTo>
                  <a:lnTo>
                    <a:pt x="68" y="14"/>
                  </a:lnTo>
                  <a:lnTo>
                    <a:pt x="69" y="14"/>
                  </a:lnTo>
                  <a:lnTo>
                    <a:pt x="70" y="14"/>
                  </a:lnTo>
                  <a:lnTo>
                    <a:pt x="71" y="14"/>
                  </a:lnTo>
                  <a:lnTo>
                    <a:pt x="71" y="15"/>
                  </a:lnTo>
                  <a:lnTo>
                    <a:pt x="72" y="15"/>
                  </a:lnTo>
                  <a:lnTo>
                    <a:pt x="73" y="15"/>
                  </a:lnTo>
                  <a:lnTo>
                    <a:pt x="73" y="16"/>
                  </a:lnTo>
                  <a:lnTo>
                    <a:pt x="73" y="17"/>
                  </a:lnTo>
                  <a:lnTo>
                    <a:pt x="73" y="18"/>
                  </a:lnTo>
                  <a:lnTo>
                    <a:pt x="72" y="18"/>
                  </a:lnTo>
                  <a:lnTo>
                    <a:pt x="72" y="19"/>
                  </a:lnTo>
                  <a:lnTo>
                    <a:pt x="71" y="19"/>
                  </a:lnTo>
                  <a:lnTo>
                    <a:pt x="70" y="19"/>
                  </a:lnTo>
                  <a:lnTo>
                    <a:pt x="70" y="18"/>
                  </a:lnTo>
                  <a:lnTo>
                    <a:pt x="70" y="19"/>
                  </a:lnTo>
                  <a:lnTo>
                    <a:pt x="70" y="20"/>
                  </a:lnTo>
                  <a:lnTo>
                    <a:pt x="70" y="21"/>
                  </a:lnTo>
                  <a:lnTo>
                    <a:pt x="71" y="21"/>
                  </a:lnTo>
                  <a:lnTo>
                    <a:pt x="71" y="22"/>
                  </a:lnTo>
                  <a:lnTo>
                    <a:pt x="72" y="22"/>
                  </a:lnTo>
                  <a:lnTo>
                    <a:pt x="73" y="22"/>
                  </a:lnTo>
                  <a:lnTo>
                    <a:pt x="73" y="23"/>
                  </a:lnTo>
                  <a:lnTo>
                    <a:pt x="74" y="23"/>
                  </a:lnTo>
                  <a:lnTo>
                    <a:pt x="74" y="24"/>
                  </a:lnTo>
                  <a:lnTo>
                    <a:pt x="74" y="23"/>
                  </a:lnTo>
                  <a:lnTo>
                    <a:pt x="74" y="24"/>
                  </a:lnTo>
                  <a:lnTo>
                    <a:pt x="75" y="24"/>
                  </a:lnTo>
                  <a:lnTo>
                    <a:pt x="74" y="24"/>
                  </a:lnTo>
                  <a:lnTo>
                    <a:pt x="74" y="25"/>
                  </a:lnTo>
                  <a:lnTo>
                    <a:pt x="75" y="25"/>
                  </a:lnTo>
                  <a:lnTo>
                    <a:pt x="75" y="26"/>
                  </a:lnTo>
                  <a:lnTo>
                    <a:pt x="76" y="26"/>
                  </a:lnTo>
                  <a:lnTo>
                    <a:pt x="76" y="27"/>
                  </a:lnTo>
                  <a:lnTo>
                    <a:pt x="76" y="28"/>
                  </a:lnTo>
                  <a:lnTo>
                    <a:pt x="75" y="28"/>
                  </a:lnTo>
                  <a:lnTo>
                    <a:pt x="76" y="28"/>
                  </a:lnTo>
                  <a:lnTo>
                    <a:pt x="76" y="29"/>
                  </a:lnTo>
                  <a:lnTo>
                    <a:pt x="76" y="30"/>
                  </a:lnTo>
                  <a:lnTo>
                    <a:pt x="76" y="31"/>
                  </a:lnTo>
                  <a:lnTo>
                    <a:pt x="77" y="31"/>
                  </a:lnTo>
                  <a:lnTo>
                    <a:pt x="78" y="31"/>
                  </a:lnTo>
                  <a:lnTo>
                    <a:pt x="78" y="32"/>
                  </a:lnTo>
                  <a:lnTo>
                    <a:pt x="77" y="32"/>
                  </a:lnTo>
                  <a:lnTo>
                    <a:pt x="77" y="33"/>
                  </a:lnTo>
                  <a:lnTo>
                    <a:pt x="78" y="33"/>
                  </a:lnTo>
                  <a:lnTo>
                    <a:pt x="77" y="34"/>
                  </a:lnTo>
                  <a:lnTo>
                    <a:pt x="78" y="34"/>
                  </a:lnTo>
                  <a:lnTo>
                    <a:pt x="78" y="35"/>
                  </a:lnTo>
                  <a:lnTo>
                    <a:pt x="79" y="35"/>
                  </a:lnTo>
                  <a:lnTo>
                    <a:pt x="80" y="35"/>
                  </a:lnTo>
                  <a:lnTo>
                    <a:pt x="80" y="36"/>
                  </a:lnTo>
                  <a:lnTo>
                    <a:pt x="80" y="37"/>
                  </a:lnTo>
                  <a:lnTo>
                    <a:pt x="81" y="37"/>
                  </a:lnTo>
                  <a:lnTo>
                    <a:pt x="82" y="37"/>
                  </a:lnTo>
                  <a:lnTo>
                    <a:pt x="82" y="38"/>
                  </a:lnTo>
                  <a:lnTo>
                    <a:pt x="83" y="38"/>
                  </a:lnTo>
                  <a:lnTo>
                    <a:pt x="84" y="38"/>
                  </a:lnTo>
                  <a:lnTo>
                    <a:pt x="84" y="39"/>
                  </a:lnTo>
                  <a:lnTo>
                    <a:pt x="84" y="40"/>
                  </a:lnTo>
                  <a:lnTo>
                    <a:pt x="84" y="41"/>
                  </a:lnTo>
                  <a:lnTo>
                    <a:pt x="84" y="42"/>
                  </a:lnTo>
                  <a:lnTo>
                    <a:pt x="84" y="43"/>
                  </a:lnTo>
                  <a:lnTo>
                    <a:pt x="84" y="42"/>
                  </a:lnTo>
                  <a:lnTo>
                    <a:pt x="84" y="43"/>
                  </a:lnTo>
                  <a:lnTo>
                    <a:pt x="85" y="43"/>
                  </a:lnTo>
                  <a:lnTo>
                    <a:pt x="85" y="44"/>
                  </a:lnTo>
                  <a:lnTo>
                    <a:pt x="86" y="44"/>
                  </a:lnTo>
                  <a:lnTo>
                    <a:pt x="86" y="45"/>
                  </a:lnTo>
                  <a:lnTo>
                    <a:pt x="87" y="45"/>
                  </a:lnTo>
                  <a:lnTo>
                    <a:pt x="88" y="45"/>
                  </a:lnTo>
                  <a:lnTo>
                    <a:pt x="89" y="45"/>
                  </a:lnTo>
                  <a:lnTo>
                    <a:pt x="89" y="46"/>
                  </a:lnTo>
                  <a:lnTo>
                    <a:pt x="90" y="46"/>
                  </a:lnTo>
                  <a:lnTo>
                    <a:pt x="90" y="47"/>
                  </a:lnTo>
                  <a:lnTo>
                    <a:pt x="90" y="48"/>
                  </a:lnTo>
                  <a:lnTo>
                    <a:pt x="91" y="48"/>
                  </a:lnTo>
                  <a:lnTo>
                    <a:pt x="91" y="49"/>
                  </a:lnTo>
                  <a:lnTo>
                    <a:pt x="91" y="50"/>
                  </a:lnTo>
                  <a:lnTo>
                    <a:pt x="92" y="50"/>
                  </a:lnTo>
                  <a:lnTo>
                    <a:pt x="92" y="51"/>
                  </a:lnTo>
                  <a:lnTo>
                    <a:pt x="92" y="52"/>
                  </a:lnTo>
                  <a:lnTo>
                    <a:pt x="93" y="52"/>
                  </a:lnTo>
                  <a:lnTo>
                    <a:pt x="93" y="53"/>
                  </a:lnTo>
                  <a:lnTo>
                    <a:pt x="94" y="52"/>
                  </a:lnTo>
                  <a:lnTo>
                    <a:pt x="94" y="53"/>
                  </a:lnTo>
                  <a:lnTo>
                    <a:pt x="95" y="53"/>
                  </a:lnTo>
                  <a:lnTo>
                    <a:pt x="95" y="54"/>
                  </a:lnTo>
                  <a:lnTo>
                    <a:pt x="96" y="54"/>
                  </a:lnTo>
                  <a:lnTo>
                    <a:pt x="96" y="55"/>
                  </a:lnTo>
                  <a:lnTo>
                    <a:pt x="96" y="56"/>
                  </a:lnTo>
                  <a:lnTo>
                    <a:pt x="96" y="57"/>
                  </a:lnTo>
                  <a:lnTo>
                    <a:pt x="96" y="58"/>
                  </a:lnTo>
                  <a:lnTo>
                    <a:pt x="96" y="59"/>
                  </a:lnTo>
                  <a:lnTo>
                    <a:pt x="96" y="60"/>
                  </a:lnTo>
                  <a:lnTo>
                    <a:pt x="95" y="60"/>
                  </a:lnTo>
                  <a:lnTo>
                    <a:pt x="94" y="60"/>
                  </a:lnTo>
                  <a:lnTo>
                    <a:pt x="94" y="61"/>
                  </a:lnTo>
                  <a:lnTo>
                    <a:pt x="93" y="61"/>
                  </a:lnTo>
                  <a:lnTo>
                    <a:pt x="94" y="61"/>
                  </a:lnTo>
                  <a:lnTo>
                    <a:pt x="94" y="62"/>
                  </a:lnTo>
                  <a:lnTo>
                    <a:pt x="93" y="62"/>
                  </a:lnTo>
                  <a:lnTo>
                    <a:pt x="93" y="63"/>
                  </a:lnTo>
                  <a:lnTo>
                    <a:pt x="93" y="62"/>
                  </a:lnTo>
                  <a:lnTo>
                    <a:pt x="92" y="62"/>
                  </a:lnTo>
                  <a:lnTo>
                    <a:pt x="92" y="63"/>
                  </a:lnTo>
                  <a:lnTo>
                    <a:pt x="92" y="64"/>
                  </a:lnTo>
                  <a:lnTo>
                    <a:pt x="91" y="64"/>
                  </a:lnTo>
                  <a:lnTo>
                    <a:pt x="91" y="65"/>
                  </a:lnTo>
                  <a:lnTo>
                    <a:pt x="90" y="65"/>
                  </a:lnTo>
                  <a:lnTo>
                    <a:pt x="90" y="66"/>
                  </a:lnTo>
                  <a:lnTo>
                    <a:pt x="89" y="66"/>
                  </a:lnTo>
                  <a:lnTo>
                    <a:pt x="89" y="67"/>
                  </a:lnTo>
                  <a:lnTo>
                    <a:pt x="89" y="66"/>
                  </a:lnTo>
                  <a:lnTo>
                    <a:pt x="88" y="66"/>
                  </a:lnTo>
                  <a:lnTo>
                    <a:pt x="88" y="67"/>
                  </a:lnTo>
                  <a:lnTo>
                    <a:pt x="88" y="68"/>
                  </a:lnTo>
                  <a:lnTo>
                    <a:pt x="90" y="68"/>
                  </a:lnTo>
                  <a:lnTo>
                    <a:pt x="92" y="69"/>
                  </a:lnTo>
                  <a:lnTo>
                    <a:pt x="94" y="69"/>
                  </a:lnTo>
                  <a:lnTo>
                    <a:pt x="96" y="69"/>
                  </a:lnTo>
                  <a:lnTo>
                    <a:pt x="103" y="69"/>
                  </a:lnTo>
                  <a:lnTo>
                    <a:pt x="104" y="69"/>
                  </a:lnTo>
                  <a:lnTo>
                    <a:pt x="103" y="69"/>
                  </a:lnTo>
                  <a:lnTo>
                    <a:pt x="104" y="69"/>
                  </a:lnTo>
                  <a:lnTo>
                    <a:pt x="105" y="69"/>
                  </a:lnTo>
                  <a:lnTo>
                    <a:pt x="105" y="70"/>
                  </a:lnTo>
                  <a:lnTo>
                    <a:pt x="105" y="69"/>
                  </a:lnTo>
                  <a:lnTo>
                    <a:pt x="106" y="69"/>
                  </a:lnTo>
                  <a:lnTo>
                    <a:pt x="106" y="70"/>
                  </a:lnTo>
                  <a:lnTo>
                    <a:pt x="107" y="70"/>
                  </a:lnTo>
                  <a:lnTo>
                    <a:pt x="107" y="69"/>
                  </a:lnTo>
                  <a:lnTo>
                    <a:pt x="107" y="70"/>
                  </a:lnTo>
                  <a:lnTo>
                    <a:pt x="108" y="70"/>
                  </a:lnTo>
                  <a:lnTo>
                    <a:pt x="107" y="70"/>
                  </a:lnTo>
                  <a:lnTo>
                    <a:pt x="108" y="70"/>
                  </a:lnTo>
                  <a:lnTo>
                    <a:pt x="109" y="70"/>
                  </a:lnTo>
                  <a:lnTo>
                    <a:pt x="109" y="71"/>
                  </a:lnTo>
                  <a:lnTo>
                    <a:pt x="110" y="71"/>
                  </a:lnTo>
                  <a:lnTo>
                    <a:pt x="111" y="71"/>
                  </a:lnTo>
                  <a:lnTo>
                    <a:pt x="112" y="71"/>
                  </a:lnTo>
                  <a:lnTo>
                    <a:pt x="111" y="71"/>
                  </a:lnTo>
                  <a:lnTo>
                    <a:pt x="112" y="71"/>
                  </a:lnTo>
                  <a:lnTo>
                    <a:pt x="113" y="71"/>
                  </a:lnTo>
                  <a:lnTo>
                    <a:pt x="114" y="71"/>
                  </a:lnTo>
                  <a:lnTo>
                    <a:pt x="115" y="71"/>
                  </a:lnTo>
                  <a:lnTo>
                    <a:pt x="115" y="72"/>
                  </a:lnTo>
                  <a:lnTo>
                    <a:pt x="115" y="71"/>
                  </a:lnTo>
                  <a:lnTo>
                    <a:pt x="115" y="72"/>
                  </a:lnTo>
                  <a:lnTo>
                    <a:pt x="115" y="73"/>
                  </a:lnTo>
                  <a:lnTo>
                    <a:pt x="116" y="73"/>
                  </a:lnTo>
                  <a:lnTo>
                    <a:pt x="117" y="73"/>
                  </a:lnTo>
                  <a:lnTo>
                    <a:pt x="117" y="74"/>
                  </a:lnTo>
                  <a:lnTo>
                    <a:pt x="117" y="75"/>
                  </a:lnTo>
                  <a:lnTo>
                    <a:pt x="118" y="75"/>
                  </a:lnTo>
                  <a:lnTo>
                    <a:pt x="118" y="76"/>
                  </a:lnTo>
                  <a:lnTo>
                    <a:pt x="118" y="77"/>
                  </a:lnTo>
                  <a:lnTo>
                    <a:pt x="118" y="78"/>
                  </a:lnTo>
                  <a:lnTo>
                    <a:pt x="118" y="79"/>
                  </a:lnTo>
                  <a:lnTo>
                    <a:pt x="118" y="80"/>
                  </a:lnTo>
                  <a:lnTo>
                    <a:pt x="118" y="79"/>
                  </a:lnTo>
                  <a:lnTo>
                    <a:pt x="118" y="80"/>
                  </a:lnTo>
                  <a:lnTo>
                    <a:pt x="118" y="79"/>
                  </a:lnTo>
                  <a:lnTo>
                    <a:pt x="118" y="80"/>
                  </a:lnTo>
                  <a:lnTo>
                    <a:pt x="119" y="80"/>
                  </a:lnTo>
                  <a:lnTo>
                    <a:pt x="120" y="80"/>
                  </a:lnTo>
                  <a:lnTo>
                    <a:pt x="120" y="81"/>
                  </a:lnTo>
                  <a:lnTo>
                    <a:pt x="121" y="81"/>
                  </a:lnTo>
                  <a:lnTo>
                    <a:pt x="121" y="82"/>
                  </a:lnTo>
                  <a:lnTo>
                    <a:pt x="121" y="83"/>
                  </a:lnTo>
                  <a:lnTo>
                    <a:pt x="121" y="84"/>
                  </a:lnTo>
                  <a:lnTo>
                    <a:pt x="122" y="84"/>
                  </a:lnTo>
                  <a:lnTo>
                    <a:pt x="122" y="83"/>
                  </a:lnTo>
                  <a:lnTo>
                    <a:pt x="122" y="84"/>
                  </a:lnTo>
                  <a:lnTo>
                    <a:pt x="121" y="84"/>
                  </a:lnTo>
                  <a:lnTo>
                    <a:pt x="121" y="85"/>
                  </a:lnTo>
                  <a:lnTo>
                    <a:pt x="120" y="85"/>
                  </a:lnTo>
                  <a:lnTo>
                    <a:pt x="121" y="85"/>
                  </a:lnTo>
                  <a:lnTo>
                    <a:pt x="121" y="86"/>
                  </a:lnTo>
                  <a:lnTo>
                    <a:pt x="121" y="87"/>
                  </a:lnTo>
                  <a:lnTo>
                    <a:pt x="120" y="87"/>
                  </a:lnTo>
                  <a:lnTo>
                    <a:pt x="120" y="88"/>
                  </a:lnTo>
                  <a:lnTo>
                    <a:pt x="125" y="88"/>
                  </a:lnTo>
                  <a:lnTo>
                    <a:pt x="126" y="88"/>
                  </a:lnTo>
                  <a:lnTo>
                    <a:pt x="130" y="88"/>
                  </a:lnTo>
                  <a:lnTo>
                    <a:pt x="131" y="88"/>
                  </a:lnTo>
                  <a:lnTo>
                    <a:pt x="132" y="88"/>
                  </a:lnTo>
                  <a:lnTo>
                    <a:pt x="134" y="88"/>
                  </a:lnTo>
                  <a:lnTo>
                    <a:pt x="142" y="88"/>
                  </a:lnTo>
                  <a:lnTo>
                    <a:pt x="146" y="88"/>
                  </a:lnTo>
                  <a:lnTo>
                    <a:pt x="146" y="87"/>
                  </a:lnTo>
                  <a:lnTo>
                    <a:pt x="147" y="87"/>
                  </a:lnTo>
                  <a:lnTo>
                    <a:pt x="146" y="87"/>
                  </a:lnTo>
                  <a:lnTo>
                    <a:pt x="147" y="87"/>
                  </a:lnTo>
                  <a:lnTo>
                    <a:pt x="146" y="87"/>
                  </a:lnTo>
                  <a:lnTo>
                    <a:pt x="147" y="87"/>
                  </a:lnTo>
                  <a:lnTo>
                    <a:pt x="148" y="87"/>
                  </a:lnTo>
                  <a:lnTo>
                    <a:pt x="148" y="88"/>
                  </a:lnTo>
                  <a:lnTo>
                    <a:pt x="148" y="87"/>
                  </a:lnTo>
                  <a:lnTo>
                    <a:pt x="148" y="88"/>
                  </a:lnTo>
                  <a:lnTo>
                    <a:pt x="148" y="87"/>
                  </a:lnTo>
                  <a:lnTo>
                    <a:pt x="149" y="87"/>
                  </a:lnTo>
                  <a:lnTo>
                    <a:pt x="148" y="87"/>
                  </a:lnTo>
                  <a:lnTo>
                    <a:pt x="149" y="87"/>
                  </a:lnTo>
                  <a:lnTo>
                    <a:pt x="150" y="87"/>
                  </a:lnTo>
                  <a:lnTo>
                    <a:pt x="151" y="87"/>
                  </a:lnTo>
                  <a:lnTo>
                    <a:pt x="151" y="86"/>
                  </a:lnTo>
                  <a:lnTo>
                    <a:pt x="152" y="86"/>
                  </a:lnTo>
                  <a:lnTo>
                    <a:pt x="152" y="85"/>
                  </a:lnTo>
                  <a:lnTo>
                    <a:pt x="152" y="84"/>
                  </a:lnTo>
                  <a:lnTo>
                    <a:pt x="153" y="84"/>
                  </a:lnTo>
                  <a:lnTo>
                    <a:pt x="153" y="83"/>
                  </a:lnTo>
                  <a:lnTo>
                    <a:pt x="154" y="83"/>
                  </a:lnTo>
                  <a:lnTo>
                    <a:pt x="155" y="83"/>
                  </a:lnTo>
                  <a:lnTo>
                    <a:pt x="155" y="82"/>
                  </a:lnTo>
                  <a:lnTo>
                    <a:pt x="156" y="82"/>
                  </a:lnTo>
                  <a:lnTo>
                    <a:pt x="157" y="82"/>
                  </a:lnTo>
                  <a:lnTo>
                    <a:pt x="158" y="82"/>
                  </a:lnTo>
                  <a:lnTo>
                    <a:pt x="158" y="81"/>
                  </a:lnTo>
                  <a:lnTo>
                    <a:pt x="159" y="81"/>
                  </a:lnTo>
                  <a:lnTo>
                    <a:pt x="159" y="80"/>
                  </a:lnTo>
                  <a:lnTo>
                    <a:pt x="160" y="80"/>
                  </a:lnTo>
                  <a:lnTo>
                    <a:pt x="161" y="80"/>
                  </a:lnTo>
                  <a:lnTo>
                    <a:pt x="160" y="80"/>
                  </a:lnTo>
                  <a:lnTo>
                    <a:pt x="161" y="80"/>
                  </a:lnTo>
                  <a:lnTo>
                    <a:pt x="161" y="79"/>
                  </a:lnTo>
                  <a:lnTo>
                    <a:pt x="161" y="78"/>
                  </a:lnTo>
                  <a:lnTo>
                    <a:pt x="162" y="78"/>
                  </a:lnTo>
                  <a:lnTo>
                    <a:pt x="162" y="77"/>
                  </a:lnTo>
                  <a:lnTo>
                    <a:pt x="163" y="77"/>
                  </a:lnTo>
                  <a:lnTo>
                    <a:pt x="164" y="77"/>
                  </a:lnTo>
                  <a:lnTo>
                    <a:pt x="164" y="76"/>
                  </a:lnTo>
                  <a:lnTo>
                    <a:pt x="164" y="77"/>
                  </a:lnTo>
                  <a:lnTo>
                    <a:pt x="165" y="77"/>
                  </a:lnTo>
                  <a:lnTo>
                    <a:pt x="165" y="76"/>
                  </a:lnTo>
                  <a:lnTo>
                    <a:pt x="165" y="75"/>
                  </a:lnTo>
                  <a:lnTo>
                    <a:pt x="165" y="76"/>
                  </a:lnTo>
                  <a:lnTo>
                    <a:pt x="165" y="75"/>
                  </a:lnTo>
                  <a:lnTo>
                    <a:pt x="166" y="75"/>
                  </a:lnTo>
                  <a:lnTo>
                    <a:pt x="165" y="75"/>
                  </a:lnTo>
                  <a:lnTo>
                    <a:pt x="166" y="75"/>
                  </a:lnTo>
                  <a:lnTo>
                    <a:pt x="165" y="75"/>
                  </a:lnTo>
                  <a:lnTo>
                    <a:pt x="166" y="75"/>
                  </a:lnTo>
                  <a:lnTo>
                    <a:pt x="165" y="75"/>
                  </a:lnTo>
                  <a:lnTo>
                    <a:pt x="165" y="74"/>
                  </a:lnTo>
                  <a:lnTo>
                    <a:pt x="166" y="74"/>
                  </a:lnTo>
                  <a:lnTo>
                    <a:pt x="167" y="74"/>
                  </a:lnTo>
                  <a:lnTo>
                    <a:pt x="167" y="73"/>
                  </a:lnTo>
                  <a:lnTo>
                    <a:pt x="167" y="74"/>
                  </a:lnTo>
                  <a:lnTo>
                    <a:pt x="167" y="73"/>
                  </a:lnTo>
                  <a:lnTo>
                    <a:pt x="168" y="73"/>
                  </a:lnTo>
                  <a:lnTo>
                    <a:pt x="169" y="73"/>
                  </a:lnTo>
                  <a:lnTo>
                    <a:pt x="169" y="72"/>
                  </a:lnTo>
                  <a:lnTo>
                    <a:pt x="169" y="73"/>
                  </a:lnTo>
                  <a:lnTo>
                    <a:pt x="169" y="72"/>
                  </a:lnTo>
                  <a:lnTo>
                    <a:pt x="170" y="72"/>
                  </a:lnTo>
                  <a:lnTo>
                    <a:pt x="169" y="72"/>
                  </a:lnTo>
                  <a:lnTo>
                    <a:pt x="169" y="71"/>
                  </a:lnTo>
                  <a:lnTo>
                    <a:pt x="170" y="71"/>
                  </a:lnTo>
                  <a:lnTo>
                    <a:pt x="170" y="70"/>
                  </a:lnTo>
                  <a:lnTo>
                    <a:pt x="171" y="71"/>
                  </a:lnTo>
                  <a:lnTo>
                    <a:pt x="171" y="70"/>
                  </a:lnTo>
                  <a:lnTo>
                    <a:pt x="171" y="71"/>
                  </a:lnTo>
                  <a:lnTo>
                    <a:pt x="171" y="70"/>
                  </a:lnTo>
                  <a:lnTo>
                    <a:pt x="171" y="71"/>
                  </a:lnTo>
                  <a:lnTo>
                    <a:pt x="171" y="70"/>
                  </a:lnTo>
                  <a:lnTo>
                    <a:pt x="172" y="70"/>
                  </a:lnTo>
                  <a:lnTo>
                    <a:pt x="172" y="69"/>
                  </a:lnTo>
                  <a:lnTo>
                    <a:pt x="172" y="70"/>
                  </a:lnTo>
                  <a:lnTo>
                    <a:pt x="173" y="70"/>
                  </a:lnTo>
                  <a:lnTo>
                    <a:pt x="173" y="69"/>
                  </a:lnTo>
                  <a:lnTo>
                    <a:pt x="173" y="70"/>
                  </a:lnTo>
                  <a:lnTo>
                    <a:pt x="173" y="69"/>
                  </a:lnTo>
                  <a:lnTo>
                    <a:pt x="173" y="70"/>
                  </a:lnTo>
                  <a:lnTo>
                    <a:pt x="173" y="69"/>
                  </a:lnTo>
                  <a:lnTo>
                    <a:pt x="174" y="69"/>
                  </a:lnTo>
                  <a:lnTo>
                    <a:pt x="174" y="70"/>
                  </a:lnTo>
                  <a:lnTo>
                    <a:pt x="173" y="70"/>
                  </a:lnTo>
                  <a:lnTo>
                    <a:pt x="174" y="70"/>
                  </a:lnTo>
                  <a:lnTo>
                    <a:pt x="174" y="71"/>
                  </a:lnTo>
                  <a:lnTo>
                    <a:pt x="173" y="71"/>
                  </a:lnTo>
                  <a:lnTo>
                    <a:pt x="173" y="70"/>
                  </a:lnTo>
                  <a:lnTo>
                    <a:pt x="173" y="71"/>
                  </a:lnTo>
                  <a:lnTo>
                    <a:pt x="173" y="72"/>
                  </a:lnTo>
                  <a:lnTo>
                    <a:pt x="174" y="72"/>
                  </a:lnTo>
                  <a:lnTo>
                    <a:pt x="173" y="72"/>
                  </a:lnTo>
                  <a:lnTo>
                    <a:pt x="173" y="73"/>
                  </a:lnTo>
                  <a:lnTo>
                    <a:pt x="172" y="73"/>
                  </a:lnTo>
                  <a:lnTo>
                    <a:pt x="172" y="74"/>
                  </a:lnTo>
                  <a:lnTo>
                    <a:pt x="171" y="74"/>
                  </a:lnTo>
                  <a:lnTo>
                    <a:pt x="171" y="73"/>
                  </a:lnTo>
                  <a:lnTo>
                    <a:pt x="171" y="74"/>
                  </a:lnTo>
                  <a:lnTo>
                    <a:pt x="171" y="75"/>
                  </a:lnTo>
                  <a:lnTo>
                    <a:pt x="171" y="76"/>
                  </a:lnTo>
                  <a:lnTo>
                    <a:pt x="171" y="77"/>
                  </a:lnTo>
                  <a:lnTo>
                    <a:pt x="172" y="77"/>
                  </a:lnTo>
                  <a:lnTo>
                    <a:pt x="173" y="78"/>
                  </a:lnTo>
                  <a:lnTo>
                    <a:pt x="173" y="79"/>
                  </a:lnTo>
                  <a:lnTo>
                    <a:pt x="173" y="80"/>
                  </a:lnTo>
                  <a:lnTo>
                    <a:pt x="173" y="81"/>
                  </a:lnTo>
                  <a:lnTo>
                    <a:pt x="172" y="81"/>
                  </a:lnTo>
                  <a:lnTo>
                    <a:pt x="171" y="81"/>
                  </a:lnTo>
                  <a:lnTo>
                    <a:pt x="171" y="82"/>
                  </a:lnTo>
                  <a:lnTo>
                    <a:pt x="171" y="81"/>
                  </a:lnTo>
                  <a:lnTo>
                    <a:pt x="170" y="81"/>
                  </a:lnTo>
                  <a:lnTo>
                    <a:pt x="170" y="82"/>
                  </a:lnTo>
                  <a:lnTo>
                    <a:pt x="170" y="83"/>
                  </a:lnTo>
                  <a:lnTo>
                    <a:pt x="170" y="84"/>
                  </a:lnTo>
                  <a:lnTo>
                    <a:pt x="170" y="85"/>
                  </a:lnTo>
                  <a:lnTo>
                    <a:pt x="169" y="85"/>
                  </a:lnTo>
                  <a:lnTo>
                    <a:pt x="169" y="86"/>
                  </a:lnTo>
                  <a:lnTo>
                    <a:pt x="169" y="87"/>
                  </a:lnTo>
                  <a:lnTo>
                    <a:pt x="169" y="88"/>
                  </a:lnTo>
                  <a:lnTo>
                    <a:pt x="168" y="88"/>
                  </a:lnTo>
                  <a:lnTo>
                    <a:pt x="168" y="89"/>
                  </a:lnTo>
                  <a:lnTo>
                    <a:pt x="169" y="89"/>
                  </a:lnTo>
                  <a:lnTo>
                    <a:pt x="169" y="90"/>
                  </a:lnTo>
                  <a:lnTo>
                    <a:pt x="169" y="91"/>
                  </a:lnTo>
                  <a:lnTo>
                    <a:pt x="168" y="91"/>
                  </a:lnTo>
                  <a:lnTo>
                    <a:pt x="168" y="92"/>
                  </a:lnTo>
                  <a:lnTo>
                    <a:pt x="167" y="92"/>
                  </a:lnTo>
                  <a:lnTo>
                    <a:pt x="167" y="93"/>
                  </a:lnTo>
                  <a:lnTo>
                    <a:pt x="166" y="94"/>
                  </a:lnTo>
                  <a:lnTo>
                    <a:pt x="165" y="94"/>
                  </a:lnTo>
                  <a:lnTo>
                    <a:pt x="165" y="95"/>
                  </a:lnTo>
                  <a:lnTo>
                    <a:pt x="164" y="96"/>
                  </a:lnTo>
                  <a:lnTo>
                    <a:pt x="163" y="96"/>
                  </a:lnTo>
                  <a:lnTo>
                    <a:pt x="162" y="96"/>
                  </a:lnTo>
                  <a:lnTo>
                    <a:pt x="162" y="97"/>
                  </a:lnTo>
                  <a:lnTo>
                    <a:pt x="161" y="97"/>
                  </a:lnTo>
                  <a:lnTo>
                    <a:pt x="161" y="98"/>
                  </a:lnTo>
                  <a:lnTo>
                    <a:pt x="160" y="98"/>
                  </a:lnTo>
                  <a:lnTo>
                    <a:pt x="160" y="99"/>
                  </a:lnTo>
                  <a:lnTo>
                    <a:pt x="159" y="99"/>
                  </a:lnTo>
                  <a:lnTo>
                    <a:pt x="159" y="100"/>
                  </a:lnTo>
                  <a:lnTo>
                    <a:pt x="158" y="100"/>
                  </a:lnTo>
                  <a:lnTo>
                    <a:pt x="158" y="101"/>
                  </a:lnTo>
                  <a:lnTo>
                    <a:pt x="157" y="102"/>
                  </a:lnTo>
                  <a:lnTo>
                    <a:pt x="157" y="103"/>
                  </a:lnTo>
                  <a:lnTo>
                    <a:pt x="157" y="104"/>
                  </a:lnTo>
                  <a:lnTo>
                    <a:pt x="156" y="104"/>
                  </a:lnTo>
                  <a:lnTo>
                    <a:pt x="155" y="104"/>
                  </a:lnTo>
                  <a:lnTo>
                    <a:pt x="154" y="104"/>
                  </a:lnTo>
                  <a:lnTo>
                    <a:pt x="153" y="104"/>
                  </a:lnTo>
                  <a:lnTo>
                    <a:pt x="153" y="105"/>
                  </a:lnTo>
                  <a:lnTo>
                    <a:pt x="152" y="105"/>
                  </a:lnTo>
                  <a:lnTo>
                    <a:pt x="152" y="106"/>
                  </a:lnTo>
                  <a:lnTo>
                    <a:pt x="151" y="106"/>
                  </a:lnTo>
                  <a:lnTo>
                    <a:pt x="151" y="107"/>
                  </a:lnTo>
                  <a:lnTo>
                    <a:pt x="151" y="108"/>
                  </a:lnTo>
                  <a:lnTo>
                    <a:pt x="150" y="108"/>
                  </a:lnTo>
                  <a:lnTo>
                    <a:pt x="151" y="108"/>
                  </a:lnTo>
                  <a:lnTo>
                    <a:pt x="151" y="109"/>
                  </a:lnTo>
                  <a:lnTo>
                    <a:pt x="150" y="109"/>
                  </a:lnTo>
                  <a:lnTo>
                    <a:pt x="150" y="110"/>
                  </a:lnTo>
                  <a:lnTo>
                    <a:pt x="150" y="111"/>
                  </a:lnTo>
                  <a:lnTo>
                    <a:pt x="151" y="111"/>
                  </a:lnTo>
                  <a:lnTo>
                    <a:pt x="150" y="111"/>
                  </a:lnTo>
                  <a:lnTo>
                    <a:pt x="150" y="112"/>
                  </a:lnTo>
                  <a:lnTo>
                    <a:pt x="150" y="113"/>
                  </a:lnTo>
                  <a:lnTo>
                    <a:pt x="149" y="113"/>
                  </a:lnTo>
                  <a:lnTo>
                    <a:pt x="149" y="114"/>
                  </a:lnTo>
                  <a:lnTo>
                    <a:pt x="149" y="115"/>
                  </a:lnTo>
                  <a:lnTo>
                    <a:pt x="148" y="115"/>
                  </a:lnTo>
                  <a:lnTo>
                    <a:pt x="148" y="116"/>
                  </a:lnTo>
                  <a:lnTo>
                    <a:pt x="147" y="116"/>
                  </a:lnTo>
                  <a:lnTo>
                    <a:pt x="147" y="117"/>
                  </a:lnTo>
                  <a:lnTo>
                    <a:pt x="146" y="118"/>
                  </a:lnTo>
                  <a:lnTo>
                    <a:pt x="145" y="118"/>
                  </a:lnTo>
                  <a:lnTo>
                    <a:pt x="145" y="119"/>
                  </a:lnTo>
                  <a:lnTo>
                    <a:pt x="144" y="119"/>
                  </a:lnTo>
                  <a:lnTo>
                    <a:pt x="143" y="119"/>
                  </a:lnTo>
                  <a:lnTo>
                    <a:pt x="142" y="119"/>
                  </a:lnTo>
                  <a:lnTo>
                    <a:pt x="142" y="118"/>
                  </a:lnTo>
                  <a:lnTo>
                    <a:pt x="142" y="119"/>
                  </a:lnTo>
                  <a:lnTo>
                    <a:pt x="142" y="118"/>
                  </a:lnTo>
                  <a:lnTo>
                    <a:pt x="142" y="119"/>
                  </a:lnTo>
                  <a:lnTo>
                    <a:pt x="141" y="119"/>
                  </a:lnTo>
                  <a:lnTo>
                    <a:pt x="141" y="118"/>
                  </a:lnTo>
                  <a:lnTo>
                    <a:pt x="140" y="118"/>
                  </a:lnTo>
                  <a:lnTo>
                    <a:pt x="140" y="119"/>
                  </a:lnTo>
                  <a:lnTo>
                    <a:pt x="139" y="119"/>
                  </a:lnTo>
                  <a:lnTo>
                    <a:pt x="138" y="119"/>
                  </a:lnTo>
                  <a:lnTo>
                    <a:pt x="137" y="119"/>
                  </a:lnTo>
                  <a:lnTo>
                    <a:pt x="136" y="119"/>
                  </a:lnTo>
                  <a:lnTo>
                    <a:pt x="135" y="119"/>
                  </a:lnTo>
                  <a:lnTo>
                    <a:pt x="134" y="119"/>
                  </a:lnTo>
                  <a:lnTo>
                    <a:pt x="133" y="119"/>
                  </a:lnTo>
                  <a:lnTo>
                    <a:pt x="132" y="119"/>
                  </a:lnTo>
                  <a:lnTo>
                    <a:pt x="131" y="119"/>
                  </a:lnTo>
                  <a:lnTo>
                    <a:pt x="130" y="119"/>
                  </a:lnTo>
                  <a:lnTo>
                    <a:pt x="129" y="119"/>
                  </a:lnTo>
                  <a:lnTo>
                    <a:pt x="128" y="119"/>
                  </a:lnTo>
                  <a:lnTo>
                    <a:pt x="127" y="119"/>
                  </a:lnTo>
                  <a:lnTo>
                    <a:pt x="126" y="119"/>
                  </a:lnTo>
                  <a:lnTo>
                    <a:pt x="125" y="119"/>
                  </a:lnTo>
                  <a:lnTo>
                    <a:pt x="124" y="119"/>
                  </a:lnTo>
                  <a:lnTo>
                    <a:pt x="124" y="120"/>
                  </a:lnTo>
                  <a:lnTo>
                    <a:pt x="123" y="120"/>
                  </a:lnTo>
                  <a:lnTo>
                    <a:pt x="123" y="119"/>
                  </a:lnTo>
                  <a:lnTo>
                    <a:pt x="122" y="119"/>
                  </a:lnTo>
                  <a:lnTo>
                    <a:pt x="121" y="119"/>
                  </a:lnTo>
                  <a:lnTo>
                    <a:pt x="121" y="120"/>
                  </a:lnTo>
                  <a:lnTo>
                    <a:pt x="120" y="120"/>
                  </a:lnTo>
                  <a:lnTo>
                    <a:pt x="120" y="121"/>
                  </a:lnTo>
                  <a:lnTo>
                    <a:pt x="120" y="122"/>
                  </a:lnTo>
                  <a:lnTo>
                    <a:pt x="120" y="123"/>
                  </a:lnTo>
                  <a:lnTo>
                    <a:pt x="121" y="123"/>
                  </a:lnTo>
                  <a:lnTo>
                    <a:pt x="122" y="123"/>
                  </a:lnTo>
                  <a:lnTo>
                    <a:pt x="122" y="124"/>
                  </a:lnTo>
                  <a:lnTo>
                    <a:pt x="121" y="124"/>
                  </a:lnTo>
                  <a:lnTo>
                    <a:pt x="121" y="125"/>
                  </a:lnTo>
                  <a:lnTo>
                    <a:pt x="120" y="125"/>
                  </a:lnTo>
                  <a:lnTo>
                    <a:pt x="120" y="126"/>
                  </a:lnTo>
                  <a:lnTo>
                    <a:pt x="119" y="126"/>
                  </a:lnTo>
                  <a:lnTo>
                    <a:pt x="119" y="127"/>
                  </a:lnTo>
                  <a:lnTo>
                    <a:pt x="119" y="128"/>
                  </a:lnTo>
                  <a:lnTo>
                    <a:pt x="119" y="129"/>
                  </a:lnTo>
                  <a:lnTo>
                    <a:pt x="119" y="130"/>
                  </a:lnTo>
                  <a:lnTo>
                    <a:pt x="119" y="131"/>
                  </a:lnTo>
                  <a:lnTo>
                    <a:pt x="118" y="131"/>
                  </a:lnTo>
                  <a:lnTo>
                    <a:pt x="118" y="130"/>
                  </a:lnTo>
                  <a:lnTo>
                    <a:pt x="117" y="130"/>
                  </a:lnTo>
                  <a:lnTo>
                    <a:pt x="117" y="131"/>
                  </a:lnTo>
                  <a:lnTo>
                    <a:pt x="117" y="130"/>
                  </a:lnTo>
                  <a:lnTo>
                    <a:pt x="116" y="130"/>
                  </a:lnTo>
                  <a:lnTo>
                    <a:pt x="117" y="130"/>
                  </a:lnTo>
                  <a:lnTo>
                    <a:pt x="116" y="130"/>
                  </a:lnTo>
                  <a:lnTo>
                    <a:pt x="116" y="129"/>
                  </a:lnTo>
                  <a:lnTo>
                    <a:pt x="116" y="130"/>
                  </a:lnTo>
                  <a:lnTo>
                    <a:pt x="115" y="130"/>
                  </a:lnTo>
                  <a:lnTo>
                    <a:pt x="114" y="130"/>
                  </a:lnTo>
                  <a:lnTo>
                    <a:pt x="113" y="130"/>
                  </a:lnTo>
                  <a:lnTo>
                    <a:pt x="114" y="131"/>
                  </a:lnTo>
                  <a:lnTo>
                    <a:pt x="113" y="131"/>
                  </a:lnTo>
                  <a:lnTo>
                    <a:pt x="112" y="131"/>
                  </a:lnTo>
                  <a:lnTo>
                    <a:pt x="111" y="131"/>
                  </a:lnTo>
                  <a:lnTo>
                    <a:pt x="111" y="132"/>
                  </a:lnTo>
                  <a:lnTo>
                    <a:pt x="110" y="132"/>
                  </a:lnTo>
                  <a:lnTo>
                    <a:pt x="110" y="133"/>
                  </a:lnTo>
                  <a:lnTo>
                    <a:pt x="109" y="132"/>
                  </a:lnTo>
                  <a:lnTo>
                    <a:pt x="109" y="133"/>
                  </a:lnTo>
                  <a:lnTo>
                    <a:pt x="109" y="134"/>
                  </a:lnTo>
                  <a:lnTo>
                    <a:pt x="108" y="134"/>
                  </a:lnTo>
                  <a:lnTo>
                    <a:pt x="109" y="133"/>
                  </a:lnTo>
                  <a:lnTo>
                    <a:pt x="108" y="133"/>
                  </a:lnTo>
                  <a:lnTo>
                    <a:pt x="108" y="134"/>
                  </a:lnTo>
                  <a:lnTo>
                    <a:pt x="108" y="133"/>
                  </a:lnTo>
                  <a:lnTo>
                    <a:pt x="108" y="134"/>
                  </a:lnTo>
                  <a:lnTo>
                    <a:pt x="108" y="133"/>
                  </a:lnTo>
                  <a:lnTo>
                    <a:pt x="108" y="134"/>
                  </a:lnTo>
                  <a:lnTo>
                    <a:pt x="107" y="133"/>
                  </a:lnTo>
                  <a:lnTo>
                    <a:pt x="107" y="134"/>
                  </a:lnTo>
                  <a:lnTo>
                    <a:pt x="107" y="133"/>
                  </a:lnTo>
                  <a:lnTo>
                    <a:pt x="107" y="134"/>
                  </a:lnTo>
                  <a:lnTo>
                    <a:pt x="107" y="133"/>
                  </a:lnTo>
                  <a:lnTo>
                    <a:pt x="106" y="133"/>
                  </a:lnTo>
                  <a:lnTo>
                    <a:pt x="107" y="133"/>
                  </a:lnTo>
                  <a:lnTo>
                    <a:pt x="106" y="133"/>
                  </a:lnTo>
                  <a:lnTo>
                    <a:pt x="106" y="134"/>
                  </a:lnTo>
                  <a:lnTo>
                    <a:pt x="106" y="133"/>
                  </a:lnTo>
                  <a:lnTo>
                    <a:pt x="105" y="133"/>
                  </a:lnTo>
                  <a:lnTo>
                    <a:pt x="105" y="132"/>
                  </a:lnTo>
                  <a:lnTo>
                    <a:pt x="105" y="133"/>
                  </a:lnTo>
                  <a:lnTo>
                    <a:pt x="105" y="132"/>
                  </a:lnTo>
                  <a:lnTo>
                    <a:pt x="104" y="132"/>
                  </a:lnTo>
                  <a:lnTo>
                    <a:pt x="104" y="131"/>
                  </a:lnTo>
                  <a:lnTo>
                    <a:pt x="103" y="132"/>
                  </a:lnTo>
                  <a:lnTo>
                    <a:pt x="103" y="131"/>
                  </a:lnTo>
                  <a:lnTo>
                    <a:pt x="102" y="131"/>
                  </a:lnTo>
                  <a:lnTo>
                    <a:pt x="101" y="131"/>
                  </a:lnTo>
                  <a:lnTo>
                    <a:pt x="100" y="131"/>
                  </a:lnTo>
                  <a:lnTo>
                    <a:pt x="100" y="132"/>
                  </a:lnTo>
                  <a:lnTo>
                    <a:pt x="100" y="131"/>
                  </a:lnTo>
                  <a:lnTo>
                    <a:pt x="100" y="132"/>
                  </a:lnTo>
                  <a:lnTo>
                    <a:pt x="100" y="131"/>
                  </a:lnTo>
                  <a:lnTo>
                    <a:pt x="100" y="132"/>
                  </a:lnTo>
                  <a:lnTo>
                    <a:pt x="99" y="132"/>
                  </a:lnTo>
                  <a:lnTo>
                    <a:pt x="99" y="131"/>
                  </a:lnTo>
                  <a:lnTo>
                    <a:pt x="98" y="131"/>
                  </a:lnTo>
                  <a:lnTo>
                    <a:pt x="97" y="131"/>
                  </a:lnTo>
                  <a:lnTo>
                    <a:pt x="96" y="131"/>
                  </a:lnTo>
                  <a:lnTo>
                    <a:pt x="96" y="130"/>
                  </a:lnTo>
                  <a:lnTo>
                    <a:pt x="95" y="130"/>
                  </a:lnTo>
                  <a:lnTo>
                    <a:pt x="96" y="130"/>
                  </a:lnTo>
                  <a:lnTo>
                    <a:pt x="95" y="130"/>
                  </a:lnTo>
                  <a:lnTo>
                    <a:pt x="95" y="129"/>
                  </a:lnTo>
                  <a:lnTo>
                    <a:pt x="96" y="130"/>
                  </a:lnTo>
                  <a:lnTo>
                    <a:pt x="96" y="129"/>
                  </a:lnTo>
                  <a:lnTo>
                    <a:pt x="96" y="130"/>
                  </a:lnTo>
                  <a:lnTo>
                    <a:pt x="96" y="129"/>
                  </a:lnTo>
                  <a:lnTo>
                    <a:pt x="95" y="129"/>
                  </a:lnTo>
                  <a:lnTo>
                    <a:pt x="96" y="129"/>
                  </a:lnTo>
                  <a:lnTo>
                    <a:pt x="96" y="128"/>
                  </a:lnTo>
                  <a:lnTo>
                    <a:pt x="95" y="128"/>
                  </a:lnTo>
                  <a:lnTo>
                    <a:pt x="95" y="127"/>
                  </a:lnTo>
                  <a:lnTo>
                    <a:pt x="95" y="126"/>
                  </a:lnTo>
                  <a:lnTo>
                    <a:pt x="94" y="126"/>
                  </a:lnTo>
                  <a:lnTo>
                    <a:pt x="94" y="127"/>
                  </a:lnTo>
                  <a:lnTo>
                    <a:pt x="93" y="127"/>
                  </a:lnTo>
                  <a:lnTo>
                    <a:pt x="93" y="128"/>
                  </a:lnTo>
                  <a:lnTo>
                    <a:pt x="92" y="128"/>
                  </a:lnTo>
                  <a:lnTo>
                    <a:pt x="91" y="128"/>
                  </a:lnTo>
                  <a:lnTo>
                    <a:pt x="90" y="128"/>
                  </a:lnTo>
                  <a:lnTo>
                    <a:pt x="90" y="129"/>
                  </a:lnTo>
                  <a:lnTo>
                    <a:pt x="89" y="129"/>
                  </a:lnTo>
                  <a:lnTo>
                    <a:pt x="88" y="129"/>
                  </a:lnTo>
                  <a:lnTo>
                    <a:pt x="87" y="129"/>
                  </a:lnTo>
                  <a:lnTo>
                    <a:pt x="86" y="129"/>
                  </a:lnTo>
                  <a:lnTo>
                    <a:pt x="85" y="129"/>
                  </a:lnTo>
                  <a:lnTo>
                    <a:pt x="84" y="129"/>
                  </a:lnTo>
                  <a:lnTo>
                    <a:pt x="83" y="129"/>
                  </a:lnTo>
                  <a:lnTo>
                    <a:pt x="83" y="130"/>
                  </a:lnTo>
                  <a:lnTo>
                    <a:pt x="82" y="130"/>
                  </a:lnTo>
                  <a:lnTo>
                    <a:pt x="82" y="131"/>
                  </a:lnTo>
                  <a:lnTo>
                    <a:pt x="81" y="131"/>
                  </a:lnTo>
                  <a:lnTo>
                    <a:pt x="81" y="132"/>
                  </a:lnTo>
                  <a:lnTo>
                    <a:pt x="80" y="132"/>
                  </a:lnTo>
                  <a:lnTo>
                    <a:pt x="80" y="131"/>
                  </a:lnTo>
                  <a:lnTo>
                    <a:pt x="79" y="131"/>
                  </a:lnTo>
                  <a:lnTo>
                    <a:pt x="79" y="130"/>
                  </a:lnTo>
                  <a:lnTo>
                    <a:pt x="79" y="131"/>
                  </a:lnTo>
                  <a:lnTo>
                    <a:pt x="78" y="131"/>
                  </a:lnTo>
                  <a:lnTo>
                    <a:pt x="78" y="130"/>
                  </a:lnTo>
                  <a:lnTo>
                    <a:pt x="79" y="130"/>
                  </a:lnTo>
                  <a:lnTo>
                    <a:pt x="79" y="129"/>
                  </a:lnTo>
                  <a:lnTo>
                    <a:pt x="79" y="128"/>
                  </a:lnTo>
                  <a:lnTo>
                    <a:pt x="80" y="128"/>
                  </a:lnTo>
                  <a:lnTo>
                    <a:pt x="80" y="127"/>
                  </a:lnTo>
                  <a:lnTo>
                    <a:pt x="80" y="126"/>
                  </a:lnTo>
                  <a:lnTo>
                    <a:pt x="79" y="126"/>
                  </a:lnTo>
                  <a:lnTo>
                    <a:pt x="79" y="125"/>
                  </a:lnTo>
                  <a:lnTo>
                    <a:pt x="79" y="124"/>
                  </a:lnTo>
                  <a:lnTo>
                    <a:pt x="79" y="123"/>
                  </a:lnTo>
                  <a:lnTo>
                    <a:pt x="79" y="122"/>
                  </a:lnTo>
                  <a:lnTo>
                    <a:pt x="79" y="121"/>
                  </a:lnTo>
                  <a:lnTo>
                    <a:pt x="78" y="121"/>
                  </a:lnTo>
                  <a:lnTo>
                    <a:pt x="77" y="121"/>
                  </a:lnTo>
                  <a:lnTo>
                    <a:pt x="77" y="120"/>
                  </a:lnTo>
                  <a:lnTo>
                    <a:pt x="77" y="119"/>
                  </a:lnTo>
                  <a:lnTo>
                    <a:pt x="76" y="119"/>
                  </a:lnTo>
                  <a:lnTo>
                    <a:pt x="76" y="118"/>
                  </a:lnTo>
                  <a:lnTo>
                    <a:pt x="76" y="117"/>
                  </a:lnTo>
                  <a:lnTo>
                    <a:pt x="76" y="116"/>
                  </a:lnTo>
                  <a:lnTo>
                    <a:pt x="76" y="115"/>
                  </a:lnTo>
                  <a:lnTo>
                    <a:pt x="75" y="115"/>
                  </a:lnTo>
                  <a:lnTo>
                    <a:pt x="75" y="114"/>
                  </a:lnTo>
                  <a:lnTo>
                    <a:pt x="74" y="114"/>
                  </a:lnTo>
                  <a:lnTo>
                    <a:pt x="73" y="113"/>
                  </a:lnTo>
                  <a:lnTo>
                    <a:pt x="73" y="112"/>
                  </a:lnTo>
                  <a:lnTo>
                    <a:pt x="72" y="112"/>
                  </a:lnTo>
                  <a:lnTo>
                    <a:pt x="71" y="112"/>
                  </a:lnTo>
                  <a:lnTo>
                    <a:pt x="71" y="111"/>
                  </a:lnTo>
                  <a:lnTo>
                    <a:pt x="70" y="111"/>
                  </a:lnTo>
                  <a:lnTo>
                    <a:pt x="69" y="111"/>
                  </a:lnTo>
                  <a:lnTo>
                    <a:pt x="69" y="112"/>
                  </a:lnTo>
                  <a:lnTo>
                    <a:pt x="69" y="113"/>
                  </a:lnTo>
                  <a:lnTo>
                    <a:pt x="68" y="113"/>
                  </a:lnTo>
                  <a:lnTo>
                    <a:pt x="68" y="114"/>
                  </a:lnTo>
                  <a:lnTo>
                    <a:pt x="68" y="115"/>
                  </a:lnTo>
                  <a:lnTo>
                    <a:pt x="68" y="116"/>
                  </a:lnTo>
                  <a:lnTo>
                    <a:pt x="68" y="117"/>
                  </a:lnTo>
                  <a:lnTo>
                    <a:pt x="67" y="117"/>
                  </a:lnTo>
                  <a:lnTo>
                    <a:pt x="67" y="118"/>
                  </a:lnTo>
                  <a:lnTo>
                    <a:pt x="67" y="119"/>
                  </a:lnTo>
                  <a:lnTo>
                    <a:pt x="66" y="119"/>
                  </a:lnTo>
                  <a:lnTo>
                    <a:pt x="66" y="120"/>
                  </a:lnTo>
                  <a:lnTo>
                    <a:pt x="66" y="121"/>
                  </a:lnTo>
                  <a:lnTo>
                    <a:pt x="66" y="122"/>
                  </a:lnTo>
                  <a:lnTo>
                    <a:pt x="66" y="123"/>
                  </a:lnTo>
                  <a:lnTo>
                    <a:pt x="67" y="123"/>
                  </a:lnTo>
                  <a:lnTo>
                    <a:pt x="67" y="124"/>
                  </a:lnTo>
                  <a:lnTo>
                    <a:pt x="67" y="125"/>
                  </a:lnTo>
                  <a:lnTo>
                    <a:pt x="66" y="125"/>
                  </a:lnTo>
                  <a:lnTo>
                    <a:pt x="65" y="125"/>
                  </a:lnTo>
                  <a:lnTo>
                    <a:pt x="65" y="124"/>
                  </a:lnTo>
                  <a:lnTo>
                    <a:pt x="64" y="124"/>
                  </a:lnTo>
                  <a:lnTo>
                    <a:pt x="63" y="123"/>
                  </a:lnTo>
                  <a:lnTo>
                    <a:pt x="63" y="122"/>
                  </a:lnTo>
                  <a:lnTo>
                    <a:pt x="63" y="121"/>
                  </a:lnTo>
                  <a:lnTo>
                    <a:pt x="62" y="120"/>
                  </a:lnTo>
                  <a:lnTo>
                    <a:pt x="62" y="119"/>
                  </a:lnTo>
                  <a:lnTo>
                    <a:pt x="61" y="119"/>
                  </a:lnTo>
                  <a:lnTo>
                    <a:pt x="60" y="119"/>
                  </a:lnTo>
                  <a:lnTo>
                    <a:pt x="59" y="119"/>
                  </a:lnTo>
                  <a:lnTo>
                    <a:pt x="58" y="119"/>
                  </a:lnTo>
                  <a:lnTo>
                    <a:pt x="57" y="119"/>
                  </a:lnTo>
                  <a:lnTo>
                    <a:pt x="56" y="119"/>
                  </a:lnTo>
                  <a:lnTo>
                    <a:pt x="56" y="120"/>
                  </a:lnTo>
                  <a:lnTo>
                    <a:pt x="55" y="120"/>
                  </a:lnTo>
                  <a:lnTo>
                    <a:pt x="54" y="120"/>
                  </a:lnTo>
                  <a:lnTo>
                    <a:pt x="53" y="120"/>
                  </a:lnTo>
                  <a:lnTo>
                    <a:pt x="52" y="120"/>
                  </a:lnTo>
                  <a:lnTo>
                    <a:pt x="52" y="121"/>
                  </a:lnTo>
                  <a:lnTo>
                    <a:pt x="51" y="121"/>
                  </a:lnTo>
                  <a:lnTo>
                    <a:pt x="50" y="121"/>
                  </a:lnTo>
                  <a:lnTo>
                    <a:pt x="50" y="120"/>
                  </a:lnTo>
                  <a:lnTo>
                    <a:pt x="49" y="120"/>
                  </a:lnTo>
                  <a:lnTo>
                    <a:pt x="48" y="119"/>
                  </a:lnTo>
                  <a:lnTo>
                    <a:pt x="47" y="119"/>
                  </a:lnTo>
                  <a:lnTo>
                    <a:pt x="46" y="119"/>
                  </a:lnTo>
                  <a:lnTo>
                    <a:pt x="46" y="118"/>
                  </a:lnTo>
                  <a:lnTo>
                    <a:pt x="46" y="117"/>
                  </a:lnTo>
                  <a:lnTo>
                    <a:pt x="45" y="117"/>
                  </a:lnTo>
                  <a:lnTo>
                    <a:pt x="45" y="116"/>
                  </a:lnTo>
                  <a:lnTo>
                    <a:pt x="44" y="116"/>
                  </a:lnTo>
                  <a:lnTo>
                    <a:pt x="45" y="116"/>
                  </a:lnTo>
                  <a:lnTo>
                    <a:pt x="45" y="115"/>
                  </a:lnTo>
                  <a:lnTo>
                    <a:pt x="46" y="115"/>
                  </a:lnTo>
                  <a:lnTo>
                    <a:pt x="46" y="114"/>
                  </a:lnTo>
                  <a:lnTo>
                    <a:pt x="47" y="114"/>
                  </a:lnTo>
                  <a:lnTo>
                    <a:pt x="48" y="114"/>
                  </a:lnTo>
                  <a:lnTo>
                    <a:pt x="48" y="113"/>
                  </a:lnTo>
                  <a:lnTo>
                    <a:pt x="49" y="113"/>
                  </a:lnTo>
                  <a:lnTo>
                    <a:pt x="50" y="113"/>
                  </a:lnTo>
                  <a:lnTo>
                    <a:pt x="50" y="112"/>
                  </a:lnTo>
                  <a:lnTo>
                    <a:pt x="51" y="112"/>
                  </a:lnTo>
                  <a:lnTo>
                    <a:pt x="51" y="111"/>
                  </a:lnTo>
                  <a:lnTo>
                    <a:pt x="52" y="111"/>
                  </a:lnTo>
                  <a:lnTo>
                    <a:pt x="52" y="110"/>
                  </a:lnTo>
                  <a:lnTo>
                    <a:pt x="53" y="110"/>
                  </a:lnTo>
                  <a:lnTo>
                    <a:pt x="53" y="109"/>
                  </a:lnTo>
                  <a:lnTo>
                    <a:pt x="54" y="109"/>
                  </a:lnTo>
                  <a:lnTo>
                    <a:pt x="54" y="108"/>
                  </a:lnTo>
                  <a:lnTo>
                    <a:pt x="55" y="108"/>
                  </a:lnTo>
                  <a:lnTo>
                    <a:pt x="56" y="108"/>
                  </a:lnTo>
                  <a:lnTo>
                    <a:pt x="57" y="108"/>
                  </a:lnTo>
                  <a:lnTo>
                    <a:pt x="58" y="108"/>
                  </a:lnTo>
                  <a:lnTo>
                    <a:pt x="58" y="107"/>
                  </a:lnTo>
                  <a:lnTo>
                    <a:pt x="58" y="106"/>
                  </a:lnTo>
                  <a:lnTo>
                    <a:pt x="57" y="106"/>
                  </a:lnTo>
                  <a:lnTo>
                    <a:pt x="57" y="105"/>
                  </a:lnTo>
                  <a:lnTo>
                    <a:pt x="57" y="104"/>
                  </a:lnTo>
                  <a:lnTo>
                    <a:pt x="57" y="103"/>
                  </a:lnTo>
                  <a:lnTo>
                    <a:pt x="56" y="103"/>
                  </a:lnTo>
                  <a:lnTo>
                    <a:pt x="56" y="102"/>
                  </a:lnTo>
                  <a:lnTo>
                    <a:pt x="55" y="102"/>
                  </a:lnTo>
                  <a:lnTo>
                    <a:pt x="54" y="102"/>
                  </a:lnTo>
                  <a:lnTo>
                    <a:pt x="54" y="101"/>
                  </a:lnTo>
                  <a:lnTo>
                    <a:pt x="53" y="100"/>
                  </a:lnTo>
                  <a:lnTo>
                    <a:pt x="53" y="99"/>
                  </a:lnTo>
                  <a:lnTo>
                    <a:pt x="54" y="99"/>
                  </a:lnTo>
                  <a:lnTo>
                    <a:pt x="54" y="98"/>
                  </a:lnTo>
                  <a:lnTo>
                    <a:pt x="54" y="97"/>
                  </a:lnTo>
                  <a:lnTo>
                    <a:pt x="54" y="96"/>
                  </a:lnTo>
                  <a:lnTo>
                    <a:pt x="55" y="96"/>
                  </a:lnTo>
                  <a:lnTo>
                    <a:pt x="55" y="95"/>
                  </a:lnTo>
                  <a:lnTo>
                    <a:pt x="55" y="94"/>
                  </a:lnTo>
                  <a:lnTo>
                    <a:pt x="55" y="93"/>
                  </a:lnTo>
                  <a:lnTo>
                    <a:pt x="54" y="93"/>
                  </a:lnTo>
                  <a:lnTo>
                    <a:pt x="54" y="92"/>
                  </a:lnTo>
                  <a:lnTo>
                    <a:pt x="53" y="92"/>
                  </a:lnTo>
                  <a:lnTo>
                    <a:pt x="53" y="91"/>
                  </a:lnTo>
                  <a:lnTo>
                    <a:pt x="52" y="91"/>
                  </a:lnTo>
                  <a:lnTo>
                    <a:pt x="51" y="91"/>
                  </a:lnTo>
                  <a:lnTo>
                    <a:pt x="50" y="91"/>
                  </a:lnTo>
                  <a:lnTo>
                    <a:pt x="50" y="90"/>
                  </a:lnTo>
                  <a:lnTo>
                    <a:pt x="50" y="89"/>
                  </a:lnTo>
                  <a:lnTo>
                    <a:pt x="49" y="88"/>
                  </a:lnTo>
                  <a:lnTo>
                    <a:pt x="49" y="87"/>
                  </a:lnTo>
                  <a:lnTo>
                    <a:pt x="49" y="86"/>
                  </a:lnTo>
                  <a:lnTo>
                    <a:pt x="49" y="85"/>
                  </a:lnTo>
                  <a:lnTo>
                    <a:pt x="49" y="84"/>
                  </a:lnTo>
                  <a:lnTo>
                    <a:pt x="49" y="83"/>
                  </a:lnTo>
                  <a:lnTo>
                    <a:pt x="48" y="83"/>
                  </a:lnTo>
                  <a:lnTo>
                    <a:pt x="48" y="82"/>
                  </a:lnTo>
                  <a:lnTo>
                    <a:pt x="48" y="81"/>
                  </a:lnTo>
                  <a:lnTo>
                    <a:pt x="48" y="80"/>
                  </a:lnTo>
                  <a:lnTo>
                    <a:pt x="48" y="79"/>
                  </a:lnTo>
                  <a:lnTo>
                    <a:pt x="48" y="78"/>
                  </a:lnTo>
                  <a:lnTo>
                    <a:pt x="47" y="78"/>
                  </a:lnTo>
                  <a:lnTo>
                    <a:pt x="47" y="77"/>
                  </a:lnTo>
                  <a:lnTo>
                    <a:pt x="47" y="76"/>
                  </a:lnTo>
                  <a:lnTo>
                    <a:pt x="47" y="75"/>
                  </a:lnTo>
                  <a:lnTo>
                    <a:pt x="46" y="75"/>
                  </a:lnTo>
                  <a:lnTo>
                    <a:pt x="46" y="74"/>
                  </a:lnTo>
                  <a:lnTo>
                    <a:pt x="47" y="74"/>
                  </a:lnTo>
                  <a:lnTo>
                    <a:pt x="46" y="74"/>
                  </a:lnTo>
                  <a:lnTo>
                    <a:pt x="45" y="74"/>
                  </a:lnTo>
                  <a:lnTo>
                    <a:pt x="45" y="73"/>
                  </a:lnTo>
                  <a:lnTo>
                    <a:pt x="44" y="73"/>
                  </a:lnTo>
                  <a:lnTo>
                    <a:pt x="44" y="72"/>
                  </a:lnTo>
                  <a:lnTo>
                    <a:pt x="43" y="72"/>
                  </a:lnTo>
                  <a:lnTo>
                    <a:pt x="43" y="71"/>
                  </a:lnTo>
                  <a:lnTo>
                    <a:pt x="44" y="71"/>
                  </a:lnTo>
                  <a:lnTo>
                    <a:pt x="43" y="71"/>
                  </a:lnTo>
                  <a:lnTo>
                    <a:pt x="43" y="70"/>
                  </a:lnTo>
                  <a:lnTo>
                    <a:pt x="42" y="70"/>
                  </a:lnTo>
                  <a:lnTo>
                    <a:pt x="42" y="69"/>
                  </a:lnTo>
                  <a:lnTo>
                    <a:pt x="41" y="69"/>
                  </a:lnTo>
                  <a:lnTo>
                    <a:pt x="41" y="68"/>
                  </a:lnTo>
                  <a:lnTo>
                    <a:pt x="41" y="67"/>
                  </a:lnTo>
                  <a:lnTo>
                    <a:pt x="42" y="67"/>
                  </a:lnTo>
                  <a:lnTo>
                    <a:pt x="42" y="66"/>
                  </a:lnTo>
                  <a:lnTo>
                    <a:pt x="43" y="66"/>
                  </a:lnTo>
                  <a:lnTo>
                    <a:pt x="43" y="65"/>
                  </a:lnTo>
                  <a:lnTo>
                    <a:pt x="44" y="65"/>
                  </a:lnTo>
                  <a:lnTo>
                    <a:pt x="44" y="64"/>
                  </a:lnTo>
                  <a:lnTo>
                    <a:pt x="43" y="64"/>
                  </a:lnTo>
                  <a:lnTo>
                    <a:pt x="44" y="64"/>
                  </a:lnTo>
                  <a:lnTo>
                    <a:pt x="43" y="63"/>
                  </a:lnTo>
                  <a:lnTo>
                    <a:pt x="43" y="62"/>
                  </a:lnTo>
                  <a:lnTo>
                    <a:pt x="42" y="62"/>
                  </a:lnTo>
                  <a:lnTo>
                    <a:pt x="42" y="61"/>
                  </a:lnTo>
                  <a:lnTo>
                    <a:pt x="42" y="60"/>
                  </a:lnTo>
                  <a:lnTo>
                    <a:pt x="42" y="59"/>
                  </a:lnTo>
                  <a:lnTo>
                    <a:pt x="42" y="58"/>
                  </a:lnTo>
                  <a:lnTo>
                    <a:pt x="41" y="57"/>
                  </a:lnTo>
                  <a:lnTo>
                    <a:pt x="42" y="57"/>
                  </a:lnTo>
                  <a:lnTo>
                    <a:pt x="42" y="56"/>
                  </a:lnTo>
                  <a:lnTo>
                    <a:pt x="42" y="55"/>
                  </a:lnTo>
                  <a:lnTo>
                    <a:pt x="42" y="54"/>
                  </a:lnTo>
                  <a:lnTo>
                    <a:pt x="42" y="53"/>
                  </a:lnTo>
                  <a:lnTo>
                    <a:pt x="42" y="52"/>
                  </a:lnTo>
                  <a:lnTo>
                    <a:pt x="42" y="51"/>
                  </a:lnTo>
                  <a:lnTo>
                    <a:pt x="42" y="50"/>
                  </a:lnTo>
                  <a:lnTo>
                    <a:pt x="43" y="49"/>
                  </a:lnTo>
                  <a:lnTo>
                    <a:pt x="44" y="49"/>
                  </a:lnTo>
                  <a:lnTo>
                    <a:pt x="45" y="48"/>
                  </a:lnTo>
                  <a:lnTo>
                    <a:pt x="46" y="48"/>
                  </a:lnTo>
                  <a:lnTo>
                    <a:pt x="46" y="47"/>
                  </a:lnTo>
                  <a:lnTo>
                    <a:pt x="46" y="46"/>
                  </a:lnTo>
                  <a:lnTo>
                    <a:pt x="46" y="45"/>
                  </a:lnTo>
                  <a:lnTo>
                    <a:pt x="46" y="44"/>
                  </a:lnTo>
                  <a:lnTo>
                    <a:pt x="46" y="43"/>
                  </a:lnTo>
                  <a:lnTo>
                    <a:pt x="45" y="43"/>
                  </a:lnTo>
                  <a:lnTo>
                    <a:pt x="44" y="43"/>
                  </a:lnTo>
                  <a:lnTo>
                    <a:pt x="43" y="43"/>
                  </a:lnTo>
                  <a:lnTo>
                    <a:pt x="42" y="43"/>
                  </a:lnTo>
                  <a:lnTo>
                    <a:pt x="41" y="43"/>
                  </a:lnTo>
                  <a:lnTo>
                    <a:pt x="40" y="43"/>
                  </a:lnTo>
                  <a:lnTo>
                    <a:pt x="39" y="43"/>
                  </a:lnTo>
                  <a:lnTo>
                    <a:pt x="38" y="43"/>
                  </a:lnTo>
                  <a:lnTo>
                    <a:pt x="37" y="43"/>
                  </a:lnTo>
                  <a:lnTo>
                    <a:pt x="36" y="43"/>
                  </a:lnTo>
                  <a:lnTo>
                    <a:pt x="36" y="44"/>
                  </a:lnTo>
                  <a:lnTo>
                    <a:pt x="36" y="45"/>
                  </a:lnTo>
                  <a:lnTo>
                    <a:pt x="35" y="45"/>
                  </a:lnTo>
                  <a:lnTo>
                    <a:pt x="35" y="46"/>
                  </a:lnTo>
                  <a:lnTo>
                    <a:pt x="35" y="47"/>
                  </a:lnTo>
                  <a:lnTo>
                    <a:pt x="35" y="48"/>
                  </a:lnTo>
                  <a:lnTo>
                    <a:pt x="34" y="48"/>
                  </a:lnTo>
                  <a:lnTo>
                    <a:pt x="34" y="49"/>
                  </a:lnTo>
                  <a:lnTo>
                    <a:pt x="33" y="49"/>
                  </a:lnTo>
                  <a:lnTo>
                    <a:pt x="33" y="50"/>
                  </a:lnTo>
                  <a:lnTo>
                    <a:pt x="33" y="51"/>
                  </a:lnTo>
                  <a:lnTo>
                    <a:pt x="33" y="52"/>
                  </a:lnTo>
                  <a:lnTo>
                    <a:pt x="33" y="53"/>
                  </a:lnTo>
                  <a:lnTo>
                    <a:pt x="32" y="53"/>
                  </a:lnTo>
                  <a:lnTo>
                    <a:pt x="31" y="53"/>
                  </a:lnTo>
                  <a:lnTo>
                    <a:pt x="30" y="53"/>
                  </a:lnTo>
                  <a:lnTo>
                    <a:pt x="30" y="52"/>
                  </a:lnTo>
                  <a:lnTo>
                    <a:pt x="29" y="52"/>
                  </a:lnTo>
                  <a:lnTo>
                    <a:pt x="28" y="52"/>
                  </a:lnTo>
                  <a:lnTo>
                    <a:pt x="28" y="53"/>
                  </a:lnTo>
                  <a:lnTo>
                    <a:pt x="27" y="53"/>
                  </a:lnTo>
                  <a:lnTo>
                    <a:pt x="26" y="53"/>
                  </a:lnTo>
                  <a:lnTo>
                    <a:pt x="26" y="54"/>
                  </a:lnTo>
                  <a:lnTo>
                    <a:pt x="26" y="55"/>
                  </a:lnTo>
                  <a:lnTo>
                    <a:pt x="26" y="56"/>
                  </a:lnTo>
                  <a:lnTo>
                    <a:pt x="26" y="57"/>
                  </a:lnTo>
                  <a:lnTo>
                    <a:pt x="25" y="57"/>
                  </a:lnTo>
                  <a:lnTo>
                    <a:pt x="25" y="58"/>
                  </a:lnTo>
                  <a:lnTo>
                    <a:pt x="24" y="58"/>
                  </a:lnTo>
                  <a:lnTo>
                    <a:pt x="23" y="58"/>
                  </a:lnTo>
                  <a:lnTo>
                    <a:pt x="23" y="59"/>
                  </a:lnTo>
                  <a:lnTo>
                    <a:pt x="23" y="60"/>
                  </a:lnTo>
                  <a:lnTo>
                    <a:pt x="24" y="60"/>
                  </a:lnTo>
                  <a:lnTo>
                    <a:pt x="24" y="61"/>
                  </a:lnTo>
                  <a:lnTo>
                    <a:pt x="24" y="62"/>
                  </a:lnTo>
                  <a:lnTo>
                    <a:pt x="23" y="62"/>
                  </a:lnTo>
                  <a:lnTo>
                    <a:pt x="23" y="63"/>
                  </a:lnTo>
                  <a:lnTo>
                    <a:pt x="23" y="64"/>
                  </a:lnTo>
                  <a:lnTo>
                    <a:pt x="22" y="64"/>
                  </a:lnTo>
                  <a:lnTo>
                    <a:pt x="22" y="65"/>
                  </a:lnTo>
                  <a:lnTo>
                    <a:pt x="21" y="65"/>
                  </a:lnTo>
                  <a:lnTo>
                    <a:pt x="20" y="65"/>
                  </a:lnTo>
                  <a:lnTo>
                    <a:pt x="19" y="65"/>
                  </a:lnTo>
                  <a:lnTo>
                    <a:pt x="18" y="65"/>
                  </a:lnTo>
                  <a:lnTo>
                    <a:pt x="17" y="65"/>
                  </a:lnTo>
                  <a:lnTo>
                    <a:pt x="16" y="65"/>
                  </a:lnTo>
                  <a:lnTo>
                    <a:pt x="16" y="66"/>
                  </a:lnTo>
                  <a:lnTo>
                    <a:pt x="15" y="66"/>
                  </a:lnTo>
                  <a:lnTo>
                    <a:pt x="15" y="67"/>
                  </a:lnTo>
                  <a:lnTo>
                    <a:pt x="14" y="67"/>
                  </a:lnTo>
                  <a:lnTo>
                    <a:pt x="14" y="68"/>
                  </a:lnTo>
                  <a:lnTo>
                    <a:pt x="13" y="68"/>
                  </a:lnTo>
                  <a:lnTo>
                    <a:pt x="12" y="68"/>
                  </a:lnTo>
                  <a:lnTo>
                    <a:pt x="11" y="68"/>
                  </a:lnTo>
                  <a:lnTo>
                    <a:pt x="10" y="68"/>
                  </a:lnTo>
                  <a:lnTo>
                    <a:pt x="9" y="68"/>
                  </a:lnTo>
                  <a:lnTo>
                    <a:pt x="9" y="67"/>
                  </a:lnTo>
                  <a:lnTo>
                    <a:pt x="8" y="66"/>
                  </a:lnTo>
                  <a:lnTo>
                    <a:pt x="8" y="65"/>
                  </a:lnTo>
                  <a:lnTo>
                    <a:pt x="7" y="65"/>
                  </a:lnTo>
                  <a:lnTo>
                    <a:pt x="7" y="64"/>
                  </a:lnTo>
                  <a:lnTo>
                    <a:pt x="7" y="63"/>
                  </a:lnTo>
                  <a:lnTo>
                    <a:pt x="6" y="63"/>
                  </a:lnTo>
                  <a:lnTo>
                    <a:pt x="6" y="62"/>
                  </a:lnTo>
                  <a:lnTo>
                    <a:pt x="6" y="61"/>
                  </a:lnTo>
                  <a:lnTo>
                    <a:pt x="5" y="61"/>
                  </a:lnTo>
                  <a:lnTo>
                    <a:pt x="5" y="60"/>
                  </a:lnTo>
                  <a:lnTo>
                    <a:pt x="5" y="59"/>
                  </a:lnTo>
                  <a:lnTo>
                    <a:pt x="5" y="58"/>
                  </a:lnTo>
                  <a:lnTo>
                    <a:pt x="4" y="58"/>
                  </a:lnTo>
                  <a:lnTo>
                    <a:pt x="4" y="57"/>
                  </a:lnTo>
                  <a:lnTo>
                    <a:pt x="3" y="57"/>
                  </a:lnTo>
                  <a:lnTo>
                    <a:pt x="3" y="56"/>
                  </a:lnTo>
                  <a:lnTo>
                    <a:pt x="3" y="55"/>
                  </a:lnTo>
                  <a:lnTo>
                    <a:pt x="3" y="54"/>
                  </a:lnTo>
                  <a:lnTo>
                    <a:pt x="3" y="53"/>
                  </a:lnTo>
                  <a:lnTo>
                    <a:pt x="2" y="53"/>
                  </a:lnTo>
                  <a:lnTo>
                    <a:pt x="2" y="52"/>
                  </a:lnTo>
                  <a:lnTo>
                    <a:pt x="1" y="52"/>
                  </a:lnTo>
                  <a:lnTo>
                    <a:pt x="1" y="51"/>
                  </a:lnTo>
                  <a:lnTo>
                    <a:pt x="1" y="50"/>
                  </a:lnTo>
                  <a:lnTo>
                    <a:pt x="1" y="49"/>
                  </a:lnTo>
                  <a:lnTo>
                    <a:pt x="1" y="48"/>
                  </a:lnTo>
                  <a:lnTo>
                    <a:pt x="1" y="47"/>
                  </a:lnTo>
                  <a:lnTo>
                    <a:pt x="0" y="47"/>
                  </a:lnTo>
                  <a:lnTo>
                    <a:pt x="0" y="46"/>
                  </a:lnTo>
                  <a:lnTo>
                    <a:pt x="1" y="46"/>
                  </a:lnTo>
                  <a:lnTo>
                    <a:pt x="1" y="45"/>
                  </a:lnTo>
                  <a:lnTo>
                    <a:pt x="1" y="46"/>
                  </a:lnTo>
                  <a:lnTo>
                    <a:pt x="1" y="45"/>
                  </a:lnTo>
                  <a:lnTo>
                    <a:pt x="2" y="45"/>
                  </a:lnTo>
                  <a:lnTo>
                    <a:pt x="2" y="44"/>
                  </a:lnTo>
                  <a:lnTo>
                    <a:pt x="3" y="44"/>
                  </a:lnTo>
                  <a:lnTo>
                    <a:pt x="4" y="44"/>
                  </a:lnTo>
                  <a:lnTo>
                    <a:pt x="4" y="43"/>
                  </a:lnTo>
                  <a:lnTo>
                    <a:pt x="4" y="42"/>
                  </a:lnTo>
                  <a:lnTo>
                    <a:pt x="5" y="42"/>
                  </a:lnTo>
                  <a:lnTo>
                    <a:pt x="5" y="41"/>
                  </a:lnTo>
                  <a:lnTo>
                    <a:pt x="6" y="41"/>
                  </a:lnTo>
                  <a:lnTo>
                    <a:pt x="6" y="40"/>
                  </a:lnTo>
                  <a:lnTo>
                    <a:pt x="5" y="40"/>
                  </a:lnTo>
                  <a:lnTo>
                    <a:pt x="5" y="39"/>
                  </a:lnTo>
                  <a:lnTo>
                    <a:pt x="6" y="39"/>
                  </a:lnTo>
                  <a:lnTo>
                    <a:pt x="7" y="39"/>
                  </a:lnTo>
                  <a:lnTo>
                    <a:pt x="7" y="38"/>
                  </a:lnTo>
                  <a:lnTo>
                    <a:pt x="8" y="38"/>
                  </a:lnTo>
                  <a:lnTo>
                    <a:pt x="7" y="38"/>
                  </a:lnTo>
                  <a:lnTo>
                    <a:pt x="8" y="38"/>
                  </a:lnTo>
                  <a:lnTo>
                    <a:pt x="8" y="37"/>
                  </a:lnTo>
                  <a:lnTo>
                    <a:pt x="8" y="36"/>
                  </a:lnTo>
                  <a:lnTo>
                    <a:pt x="9" y="36"/>
                  </a:lnTo>
                  <a:lnTo>
                    <a:pt x="10" y="36"/>
                  </a:lnTo>
                  <a:lnTo>
                    <a:pt x="11" y="36"/>
                  </a:lnTo>
                  <a:lnTo>
                    <a:pt x="12" y="36"/>
                  </a:lnTo>
                  <a:lnTo>
                    <a:pt x="12" y="37"/>
                  </a:lnTo>
                  <a:lnTo>
                    <a:pt x="12" y="38"/>
                  </a:lnTo>
                  <a:lnTo>
                    <a:pt x="13" y="38"/>
                  </a:lnTo>
                  <a:lnTo>
                    <a:pt x="14" y="38"/>
                  </a:lnTo>
                  <a:lnTo>
                    <a:pt x="14" y="37"/>
                  </a:lnTo>
                  <a:lnTo>
                    <a:pt x="15" y="37"/>
                  </a:lnTo>
                  <a:lnTo>
                    <a:pt x="16" y="37"/>
                  </a:lnTo>
                  <a:lnTo>
                    <a:pt x="17" y="37"/>
                  </a:lnTo>
                  <a:lnTo>
                    <a:pt x="17" y="36"/>
                  </a:lnTo>
                  <a:lnTo>
                    <a:pt x="17" y="35"/>
                  </a:lnTo>
                  <a:lnTo>
                    <a:pt x="16" y="35"/>
                  </a:lnTo>
                  <a:lnTo>
                    <a:pt x="15" y="35"/>
                  </a:lnTo>
                  <a:lnTo>
                    <a:pt x="15" y="34"/>
                  </a:lnTo>
                  <a:lnTo>
                    <a:pt x="15" y="33"/>
                  </a:lnTo>
                  <a:lnTo>
                    <a:pt x="15" y="32"/>
                  </a:lnTo>
                  <a:lnTo>
                    <a:pt x="15" y="31"/>
                  </a:lnTo>
                  <a:lnTo>
                    <a:pt x="15" y="30"/>
                  </a:lnTo>
                  <a:lnTo>
                    <a:pt x="16" y="30"/>
                  </a:lnTo>
                  <a:lnTo>
                    <a:pt x="16" y="29"/>
                  </a:lnTo>
                  <a:lnTo>
                    <a:pt x="17" y="29"/>
                  </a:lnTo>
                  <a:lnTo>
                    <a:pt x="16" y="29"/>
                  </a:lnTo>
                  <a:lnTo>
                    <a:pt x="17" y="29"/>
                  </a:lnTo>
                  <a:lnTo>
                    <a:pt x="16" y="29"/>
                  </a:lnTo>
                  <a:lnTo>
                    <a:pt x="16" y="28"/>
                  </a:lnTo>
                  <a:lnTo>
                    <a:pt x="17" y="28"/>
                  </a:lnTo>
                  <a:lnTo>
                    <a:pt x="18" y="28"/>
                  </a:lnTo>
                  <a:lnTo>
                    <a:pt x="18" y="27"/>
                  </a:lnTo>
                  <a:lnTo>
                    <a:pt x="19" y="27"/>
                  </a:lnTo>
                  <a:lnTo>
                    <a:pt x="20" y="27"/>
                  </a:lnTo>
                  <a:lnTo>
                    <a:pt x="21" y="27"/>
                  </a:lnTo>
                  <a:lnTo>
                    <a:pt x="22" y="27"/>
                  </a:lnTo>
                  <a:lnTo>
                    <a:pt x="22" y="28"/>
                  </a:lnTo>
                  <a:lnTo>
                    <a:pt x="23" y="28"/>
                  </a:lnTo>
                  <a:lnTo>
                    <a:pt x="23" y="27"/>
                  </a:lnTo>
                  <a:lnTo>
                    <a:pt x="24" y="27"/>
                  </a:lnTo>
                  <a:lnTo>
                    <a:pt x="24" y="26"/>
                  </a:lnTo>
                  <a:lnTo>
                    <a:pt x="24" y="25"/>
                  </a:lnTo>
                  <a:lnTo>
                    <a:pt x="24" y="24"/>
                  </a:lnTo>
                  <a:lnTo>
                    <a:pt x="25" y="24"/>
                  </a:lnTo>
                  <a:lnTo>
                    <a:pt x="25" y="23"/>
                  </a:lnTo>
                  <a:lnTo>
                    <a:pt x="26" y="23"/>
                  </a:lnTo>
                  <a:lnTo>
                    <a:pt x="26" y="22"/>
                  </a:lnTo>
                  <a:lnTo>
                    <a:pt x="27" y="22"/>
                  </a:lnTo>
                  <a:lnTo>
                    <a:pt x="28" y="22"/>
                  </a:lnTo>
                  <a:lnTo>
                    <a:pt x="29" y="22"/>
                  </a:lnTo>
                  <a:lnTo>
                    <a:pt x="29" y="23"/>
                  </a:lnTo>
                  <a:lnTo>
                    <a:pt x="29" y="22"/>
                  </a:lnTo>
                  <a:lnTo>
                    <a:pt x="29" y="23"/>
                  </a:lnTo>
                  <a:lnTo>
                    <a:pt x="30" y="23"/>
                  </a:lnTo>
                  <a:lnTo>
                    <a:pt x="30" y="24"/>
                  </a:lnTo>
                  <a:lnTo>
                    <a:pt x="31" y="24"/>
                  </a:lnTo>
                  <a:lnTo>
                    <a:pt x="32" y="24"/>
                  </a:lnTo>
                  <a:lnTo>
                    <a:pt x="32" y="25"/>
                  </a:lnTo>
                  <a:lnTo>
                    <a:pt x="33" y="25"/>
                  </a:lnTo>
                  <a:lnTo>
                    <a:pt x="33" y="24"/>
                  </a:lnTo>
                  <a:lnTo>
                    <a:pt x="34" y="24"/>
                  </a:lnTo>
                  <a:lnTo>
                    <a:pt x="34" y="25"/>
                  </a:lnTo>
                  <a:lnTo>
                    <a:pt x="35" y="25"/>
                  </a:lnTo>
                  <a:lnTo>
                    <a:pt x="36" y="25"/>
                  </a:lnTo>
                  <a:lnTo>
                    <a:pt x="37" y="25"/>
                  </a:lnTo>
                  <a:lnTo>
                    <a:pt x="37" y="24"/>
                  </a:lnTo>
                  <a:lnTo>
                    <a:pt x="38" y="24"/>
                  </a:lnTo>
                  <a:lnTo>
                    <a:pt x="38" y="25"/>
                  </a:lnTo>
                  <a:lnTo>
                    <a:pt x="39" y="25"/>
                  </a:lnTo>
                  <a:lnTo>
                    <a:pt x="40" y="25"/>
                  </a:lnTo>
                  <a:lnTo>
                    <a:pt x="41" y="25"/>
                  </a:lnTo>
                  <a:lnTo>
                    <a:pt x="42" y="25"/>
                  </a:lnTo>
                  <a:lnTo>
                    <a:pt x="41" y="24"/>
                  </a:lnTo>
                  <a:lnTo>
                    <a:pt x="40" y="24"/>
                  </a:lnTo>
                  <a:lnTo>
                    <a:pt x="40" y="23"/>
                  </a:lnTo>
                  <a:lnTo>
                    <a:pt x="40" y="22"/>
                  </a:lnTo>
                  <a:lnTo>
                    <a:pt x="40" y="23"/>
                  </a:lnTo>
                  <a:lnTo>
                    <a:pt x="39" y="23"/>
                  </a:lnTo>
                  <a:lnTo>
                    <a:pt x="38" y="23"/>
                  </a:lnTo>
                  <a:lnTo>
                    <a:pt x="38" y="22"/>
                  </a:lnTo>
                  <a:lnTo>
                    <a:pt x="39" y="22"/>
                  </a:lnTo>
                  <a:lnTo>
                    <a:pt x="40" y="22"/>
                  </a:lnTo>
                  <a:lnTo>
                    <a:pt x="41" y="22"/>
                  </a:lnTo>
                  <a:lnTo>
                    <a:pt x="41" y="21"/>
                  </a:lnTo>
                  <a:lnTo>
                    <a:pt x="42" y="21"/>
                  </a:lnTo>
                  <a:lnTo>
                    <a:pt x="43" y="20"/>
                  </a:lnTo>
                  <a:lnTo>
                    <a:pt x="43" y="19"/>
                  </a:lnTo>
                  <a:lnTo>
                    <a:pt x="43" y="18"/>
                  </a:lnTo>
                  <a:lnTo>
                    <a:pt x="44" y="18"/>
                  </a:lnTo>
                  <a:lnTo>
                    <a:pt x="44" y="17"/>
                  </a:lnTo>
                  <a:lnTo>
                    <a:pt x="45" y="17"/>
                  </a:lnTo>
                  <a:lnTo>
                    <a:pt x="45" y="16"/>
                  </a:lnTo>
                  <a:lnTo>
                    <a:pt x="46" y="16"/>
                  </a:lnTo>
                  <a:lnTo>
                    <a:pt x="46" y="15"/>
                  </a:lnTo>
                  <a:lnTo>
                    <a:pt x="45" y="15"/>
                  </a:lnTo>
                  <a:lnTo>
                    <a:pt x="44" y="14"/>
                  </a:lnTo>
                  <a:lnTo>
                    <a:pt x="44" y="13"/>
                  </a:lnTo>
                  <a:lnTo>
                    <a:pt x="44" y="12"/>
                  </a:lnTo>
                  <a:lnTo>
                    <a:pt x="44" y="11"/>
                  </a:lnTo>
                  <a:lnTo>
                    <a:pt x="43" y="11"/>
                  </a:lnTo>
                  <a:lnTo>
                    <a:pt x="43" y="10"/>
                  </a:lnTo>
                  <a:lnTo>
                    <a:pt x="42" y="10"/>
                  </a:lnTo>
                  <a:lnTo>
                    <a:pt x="42" y="9"/>
                  </a:lnTo>
                  <a:lnTo>
                    <a:pt x="42" y="8"/>
                  </a:lnTo>
                  <a:lnTo>
                    <a:pt x="42" y="7"/>
                  </a:lnTo>
                  <a:lnTo>
                    <a:pt x="42" y="6"/>
                  </a:lnTo>
                  <a:lnTo>
                    <a:pt x="42" y="5"/>
                  </a:lnTo>
                  <a:lnTo>
                    <a:pt x="43" y="5"/>
                  </a:lnTo>
                  <a:lnTo>
                    <a:pt x="43" y="4"/>
                  </a:lnTo>
                  <a:lnTo>
                    <a:pt x="44" y="4"/>
                  </a:lnTo>
                  <a:lnTo>
                    <a:pt x="44" y="3"/>
                  </a:lnTo>
                  <a:lnTo>
                    <a:pt x="45" y="3"/>
                  </a:lnTo>
                  <a:lnTo>
                    <a:pt x="45" y="2"/>
                  </a:lnTo>
                  <a:lnTo>
                    <a:pt x="45" y="1"/>
                  </a:lnTo>
                  <a:lnTo>
                    <a:pt x="46" y="1"/>
                  </a:lnTo>
                  <a:lnTo>
                    <a:pt x="46" y="0"/>
                  </a:lnTo>
                  <a:lnTo>
                    <a:pt x="47" y="0"/>
                  </a:lnTo>
                  <a:lnTo>
                    <a:pt x="48" y="0"/>
                  </a:lnTo>
                  <a:lnTo>
                    <a:pt x="48" y="1"/>
                  </a:lnTo>
                  <a:lnTo>
                    <a:pt x="49" y="1"/>
                  </a:lnTo>
                  <a:lnTo>
                    <a:pt x="49" y="0"/>
                  </a:lnTo>
                  <a:lnTo>
                    <a:pt x="49" y="1"/>
                  </a:lnTo>
                  <a:lnTo>
                    <a:pt x="50" y="1"/>
                  </a:lnTo>
                  <a:lnTo>
                    <a:pt x="50" y="2"/>
                  </a:lnTo>
                  <a:lnTo>
                    <a:pt x="51" y="2"/>
                  </a:lnTo>
                  <a:lnTo>
                    <a:pt x="52" y="2"/>
                  </a:lnTo>
                  <a:lnTo>
                    <a:pt x="53" y="2"/>
                  </a:lnTo>
                  <a:lnTo>
                    <a:pt x="54" y="2"/>
                  </a:lnTo>
                  <a:lnTo>
                    <a:pt x="55" y="2"/>
                  </a:lnTo>
                  <a:lnTo>
                    <a:pt x="56" y="2"/>
                  </a:lnTo>
                  <a:lnTo>
                    <a:pt x="57" y="2"/>
                  </a:lnTo>
                  <a:lnTo>
                    <a:pt x="57" y="3"/>
                  </a:lnTo>
                  <a:lnTo>
                    <a:pt x="58" y="3"/>
                  </a:lnTo>
                  <a:lnTo>
                    <a:pt x="59" y="4"/>
                  </a:lnTo>
                  <a:lnTo>
                    <a:pt x="60" y="4"/>
                  </a:lnTo>
                  <a:lnTo>
                    <a:pt x="60" y="5"/>
                  </a:lnTo>
                  <a:lnTo>
                    <a:pt x="61" y="5"/>
                  </a:lnTo>
                  <a:lnTo>
                    <a:pt x="61" y="6"/>
                  </a:lnTo>
                  <a:lnTo>
                    <a:pt x="61" y="7"/>
                  </a:lnTo>
                  <a:lnTo>
                    <a:pt x="62" y="7"/>
                  </a:lnTo>
                  <a:lnTo>
                    <a:pt x="63" y="7"/>
                  </a:lnTo>
                  <a:lnTo>
                    <a:pt x="63" y="8"/>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0" name="Freeform 30">
              <a:extLst>
                <a:ext uri="{FF2B5EF4-FFF2-40B4-BE49-F238E27FC236}">
                  <a16:creationId xmlns:a16="http://schemas.microsoft.com/office/drawing/2014/main" id="{8115E30F-170F-797F-5453-99DD9F2F838A}"/>
                </a:ext>
              </a:extLst>
            </p:cNvPr>
            <p:cNvSpPr>
              <a:spLocks/>
            </p:cNvSpPr>
            <p:nvPr/>
          </p:nvSpPr>
          <p:spPr bwMode="auto">
            <a:xfrm>
              <a:off x="1597598" y="4081183"/>
              <a:ext cx="782679" cy="512994"/>
            </a:xfrm>
            <a:custGeom>
              <a:avLst/>
              <a:gdLst>
                <a:gd name="T0" fmla="*/ 2147483647 w 82"/>
                <a:gd name="T1" fmla="*/ 2147483647 h 55"/>
                <a:gd name="T2" fmla="*/ 2147483647 w 82"/>
                <a:gd name="T3" fmla="*/ 2147483647 h 55"/>
                <a:gd name="T4" fmla="*/ 2147483647 w 82"/>
                <a:gd name="T5" fmla="*/ 2147483647 h 55"/>
                <a:gd name="T6" fmla="*/ 2147483647 w 82"/>
                <a:gd name="T7" fmla="*/ 2147483647 h 55"/>
                <a:gd name="T8" fmla="*/ 2147483647 w 82"/>
                <a:gd name="T9" fmla="*/ 2147483647 h 55"/>
                <a:gd name="T10" fmla="*/ 2147483647 w 82"/>
                <a:gd name="T11" fmla="*/ 2147483647 h 55"/>
                <a:gd name="T12" fmla="*/ 2147483647 w 82"/>
                <a:gd name="T13" fmla="*/ 2147483647 h 55"/>
                <a:gd name="T14" fmla="*/ 2147483647 w 82"/>
                <a:gd name="T15" fmla="*/ 2147483647 h 55"/>
                <a:gd name="T16" fmla="*/ 2147483647 w 82"/>
                <a:gd name="T17" fmla="*/ 2147483647 h 55"/>
                <a:gd name="T18" fmla="*/ 2147483647 w 82"/>
                <a:gd name="T19" fmla="*/ 2147483647 h 55"/>
                <a:gd name="T20" fmla="*/ 2147483647 w 82"/>
                <a:gd name="T21" fmla="*/ 2147483647 h 55"/>
                <a:gd name="T22" fmla="*/ 2147483647 w 82"/>
                <a:gd name="T23" fmla="*/ 2147483647 h 55"/>
                <a:gd name="T24" fmla="*/ 2147483647 w 82"/>
                <a:gd name="T25" fmla="*/ 2147483647 h 55"/>
                <a:gd name="T26" fmla="*/ 2147483647 w 82"/>
                <a:gd name="T27" fmla="*/ 2147483647 h 55"/>
                <a:gd name="T28" fmla="*/ 2147483647 w 82"/>
                <a:gd name="T29" fmla="*/ 2147483647 h 55"/>
                <a:gd name="T30" fmla="*/ 2147483647 w 82"/>
                <a:gd name="T31" fmla="*/ 2147483647 h 55"/>
                <a:gd name="T32" fmla="*/ 2147483647 w 82"/>
                <a:gd name="T33" fmla="*/ 2147483647 h 55"/>
                <a:gd name="T34" fmla="*/ 2147483647 w 82"/>
                <a:gd name="T35" fmla="*/ 2147483647 h 55"/>
                <a:gd name="T36" fmla="*/ 2147483647 w 82"/>
                <a:gd name="T37" fmla="*/ 2147483647 h 55"/>
                <a:gd name="T38" fmla="*/ 2147483647 w 82"/>
                <a:gd name="T39" fmla="*/ 2147483647 h 55"/>
                <a:gd name="T40" fmla="*/ 2147483647 w 82"/>
                <a:gd name="T41" fmla="*/ 2147483647 h 55"/>
                <a:gd name="T42" fmla="*/ 2147483647 w 82"/>
                <a:gd name="T43" fmla="*/ 2147483647 h 55"/>
                <a:gd name="T44" fmla="*/ 2147483647 w 82"/>
                <a:gd name="T45" fmla="*/ 2147483647 h 55"/>
                <a:gd name="T46" fmla="*/ 2147483647 w 82"/>
                <a:gd name="T47" fmla="*/ 2147483647 h 55"/>
                <a:gd name="T48" fmla="*/ 2147483647 w 82"/>
                <a:gd name="T49" fmla="*/ 2147483647 h 55"/>
                <a:gd name="T50" fmla="*/ 2147483647 w 82"/>
                <a:gd name="T51" fmla="*/ 2147483647 h 55"/>
                <a:gd name="T52" fmla="*/ 2147483647 w 82"/>
                <a:gd name="T53" fmla="*/ 2147483647 h 55"/>
                <a:gd name="T54" fmla="*/ 2147483647 w 82"/>
                <a:gd name="T55" fmla="*/ 2147483647 h 55"/>
                <a:gd name="T56" fmla="*/ 2147483647 w 82"/>
                <a:gd name="T57" fmla="*/ 2147483647 h 55"/>
                <a:gd name="T58" fmla="*/ 2147483647 w 82"/>
                <a:gd name="T59" fmla="*/ 2147483647 h 55"/>
                <a:gd name="T60" fmla="*/ 2147483647 w 82"/>
                <a:gd name="T61" fmla="*/ 2147483647 h 55"/>
                <a:gd name="T62" fmla="*/ 2147483647 w 82"/>
                <a:gd name="T63" fmla="*/ 2147483647 h 55"/>
                <a:gd name="T64" fmla="*/ 2147483647 w 82"/>
                <a:gd name="T65" fmla="*/ 2147483647 h 55"/>
                <a:gd name="T66" fmla="*/ 2147483647 w 82"/>
                <a:gd name="T67" fmla="*/ 2147483647 h 55"/>
                <a:gd name="T68" fmla="*/ 2147483647 w 82"/>
                <a:gd name="T69" fmla="*/ 2147483647 h 55"/>
                <a:gd name="T70" fmla="*/ 2147483647 w 82"/>
                <a:gd name="T71" fmla="*/ 2147483647 h 55"/>
                <a:gd name="T72" fmla="*/ 2147483647 w 82"/>
                <a:gd name="T73" fmla="*/ 2147483647 h 55"/>
                <a:gd name="T74" fmla="*/ 2147483647 w 82"/>
                <a:gd name="T75" fmla="*/ 2147483647 h 55"/>
                <a:gd name="T76" fmla="*/ 2147483647 w 82"/>
                <a:gd name="T77" fmla="*/ 2147483647 h 55"/>
                <a:gd name="T78" fmla="*/ 0 w 82"/>
                <a:gd name="T79" fmla="*/ 2147483647 h 55"/>
                <a:gd name="T80" fmla="*/ 2147483647 w 82"/>
                <a:gd name="T81" fmla="*/ 2147483647 h 55"/>
                <a:gd name="T82" fmla="*/ 2147483647 w 82"/>
                <a:gd name="T83" fmla="*/ 2147483647 h 55"/>
                <a:gd name="T84" fmla="*/ 2147483647 w 82"/>
                <a:gd name="T85" fmla="*/ 2147483647 h 55"/>
                <a:gd name="T86" fmla="*/ 2147483647 w 82"/>
                <a:gd name="T87" fmla="*/ 2147483647 h 55"/>
                <a:gd name="T88" fmla="*/ 2147483647 w 82"/>
                <a:gd name="T89" fmla="*/ 2147483647 h 55"/>
                <a:gd name="T90" fmla="*/ 2147483647 w 82"/>
                <a:gd name="T91" fmla="*/ 2147483647 h 55"/>
                <a:gd name="T92" fmla="*/ 2147483647 w 82"/>
                <a:gd name="T93" fmla="*/ 2147483647 h 55"/>
                <a:gd name="T94" fmla="*/ 2147483647 w 82"/>
                <a:gd name="T95" fmla="*/ 2147483647 h 55"/>
                <a:gd name="T96" fmla="*/ 2147483647 w 82"/>
                <a:gd name="T97" fmla="*/ 2147483647 h 55"/>
                <a:gd name="T98" fmla="*/ 2147483647 w 82"/>
                <a:gd name="T99" fmla="*/ 2147483647 h 55"/>
                <a:gd name="T100" fmla="*/ 2147483647 w 82"/>
                <a:gd name="T101" fmla="*/ 2147483647 h 55"/>
                <a:gd name="T102" fmla="*/ 2147483647 w 82"/>
                <a:gd name="T103" fmla="*/ 2147483647 h 55"/>
                <a:gd name="T104" fmla="*/ 2147483647 w 82"/>
                <a:gd name="T105" fmla="*/ 2147483647 h 55"/>
                <a:gd name="T106" fmla="*/ 2147483647 w 82"/>
                <a:gd name="T107" fmla="*/ 2147483647 h 55"/>
                <a:gd name="T108" fmla="*/ 2147483647 w 82"/>
                <a:gd name="T109" fmla="*/ 2147483647 h 55"/>
                <a:gd name="T110" fmla="*/ 2147483647 w 82"/>
                <a:gd name="T111" fmla="*/ 2147483647 h 55"/>
                <a:gd name="T112" fmla="*/ 2147483647 w 82"/>
                <a:gd name="T113" fmla="*/ 2147483647 h 55"/>
                <a:gd name="T114" fmla="*/ 2147483647 w 82"/>
                <a:gd name="T115" fmla="*/ 2147483647 h 55"/>
                <a:gd name="T116" fmla="*/ 2147483647 w 82"/>
                <a:gd name="T117" fmla="*/ 2147483647 h 55"/>
                <a:gd name="T118" fmla="*/ 2147483647 w 82"/>
                <a:gd name="T119" fmla="*/ 2147483647 h 55"/>
                <a:gd name="T120" fmla="*/ 2147483647 w 82"/>
                <a:gd name="T121" fmla="*/ 2147483647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
                <a:gd name="T184" fmla="*/ 0 h 55"/>
                <a:gd name="T185" fmla="*/ 82 w 82"/>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 h="55">
                  <a:moveTo>
                    <a:pt x="65" y="0"/>
                  </a:moveTo>
                  <a:lnTo>
                    <a:pt x="65" y="0"/>
                  </a:lnTo>
                  <a:lnTo>
                    <a:pt x="66" y="0"/>
                  </a:lnTo>
                  <a:lnTo>
                    <a:pt x="66" y="1"/>
                  </a:lnTo>
                  <a:lnTo>
                    <a:pt x="67" y="1"/>
                  </a:lnTo>
                  <a:lnTo>
                    <a:pt x="67" y="2"/>
                  </a:lnTo>
                  <a:lnTo>
                    <a:pt x="68" y="2"/>
                  </a:lnTo>
                  <a:lnTo>
                    <a:pt x="67" y="2"/>
                  </a:lnTo>
                  <a:lnTo>
                    <a:pt x="67" y="3"/>
                  </a:lnTo>
                  <a:lnTo>
                    <a:pt x="68" y="3"/>
                  </a:lnTo>
                  <a:lnTo>
                    <a:pt x="68" y="4"/>
                  </a:lnTo>
                  <a:lnTo>
                    <a:pt x="69" y="4"/>
                  </a:lnTo>
                  <a:lnTo>
                    <a:pt x="69" y="5"/>
                  </a:lnTo>
                  <a:lnTo>
                    <a:pt x="70" y="5"/>
                  </a:lnTo>
                  <a:lnTo>
                    <a:pt x="71" y="5"/>
                  </a:lnTo>
                  <a:lnTo>
                    <a:pt x="70" y="5"/>
                  </a:lnTo>
                  <a:lnTo>
                    <a:pt x="70" y="6"/>
                  </a:lnTo>
                  <a:lnTo>
                    <a:pt x="71" y="6"/>
                  </a:lnTo>
                  <a:lnTo>
                    <a:pt x="71" y="7"/>
                  </a:lnTo>
                  <a:lnTo>
                    <a:pt x="71" y="8"/>
                  </a:lnTo>
                  <a:lnTo>
                    <a:pt x="71" y="9"/>
                  </a:lnTo>
                  <a:lnTo>
                    <a:pt x="72" y="9"/>
                  </a:lnTo>
                  <a:lnTo>
                    <a:pt x="72" y="10"/>
                  </a:lnTo>
                  <a:lnTo>
                    <a:pt x="72" y="11"/>
                  </a:lnTo>
                  <a:lnTo>
                    <a:pt x="72" y="12"/>
                  </a:lnTo>
                  <a:lnTo>
                    <a:pt x="72" y="13"/>
                  </a:lnTo>
                  <a:lnTo>
                    <a:pt x="72" y="14"/>
                  </a:lnTo>
                  <a:lnTo>
                    <a:pt x="73" y="14"/>
                  </a:lnTo>
                  <a:lnTo>
                    <a:pt x="73" y="15"/>
                  </a:lnTo>
                  <a:lnTo>
                    <a:pt x="73" y="16"/>
                  </a:lnTo>
                  <a:lnTo>
                    <a:pt x="73" y="17"/>
                  </a:lnTo>
                  <a:lnTo>
                    <a:pt x="73" y="18"/>
                  </a:lnTo>
                  <a:lnTo>
                    <a:pt x="73" y="19"/>
                  </a:lnTo>
                  <a:lnTo>
                    <a:pt x="74" y="20"/>
                  </a:lnTo>
                  <a:lnTo>
                    <a:pt x="74" y="21"/>
                  </a:lnTo>
                  <a:lnTo>
                    <a:pt x="74" y="22"/>
                  </a:lnTo>
                  <a:lnTo>
                    <a:pt x="75" y="22"/>
                  </a:lnTo>
                  <a:lnTo>
                    <a:pt x="76" y="22"/>
                  </a:lnTo>
                  <a:lnTo>
                    <a:pt x="77" y="22"/>
                  </a:lnTo>
                  <a:lnTo>
                    <a:pt x="77" y="23"/>
                  </a:lnTo>
                  <a:lnTo>
                    <a:pt x="78" y="23"/>
                  </a:lnTo>
                  <a:lnTo>
                    <a:pt x="78" y="24"/>
                  </a:lnTo>
                  <a:lnTo>
                    <a:pt x="79" y="24"/>
                  </a:lnTo>
                  <a:lnTo>
                    <a:pt x="79" y="25"/>
                  </a:lnTo>
                  <a:lnTo>
                    <a:pt x="79" y="26"/>
                  </a:lnTo>
                  <a:lnTo>
                    <a:pt x="79" y="27"/>
                  </a:lnTo>
                  <a:lnTo>
                    <a:pt x="78" y="27"/>
                  </a:lnTo>
                  <a:lnTo>
                    <a:pt x="78" y="28"/>
                  </a:lnTo>
                  <a:lnTo>
                    <a:pt x="78" y="29"/>
                  </a:lnTo>
                  <a:lnTo>
                    <a:pt x="78" y="30"/>
                  </a:lnTo>
                  <a:lnTo>
                    <a:pt x="77" y="30"/>
                  </a:lnTo>
                  <a:lnTo>
                    <a:pt x="77" y="31"/>
                  </a:lnTo>
                  <a:lnTo>
                    <a:pt x="78" y="32"/>
                  </a:lnTo>
                  <a:lnTo>
                    <a:pt x="78" y="33"/>
                  </a:lnTo>
                  <a:lnTo>
                    <a:pt x="79" y="33"/>
                  </a:lnTo>
                  <a:lnTo>
                    <a:pt x="80" y="33"/>
                  </a:lnTo>
                  <a:lnTo>
                    <a:pt x="80" y="34"/>
                  </a:lnTo>
                  <a:lnTo>
                    <a:pt x="81" y="34"/>
                  </a:lnTo>
                  <a:lnTo>
                    <a:pt x="81" y="35"/>
                  </a:lnTo>
                  <a:lnTo>
                    <a:pt x="81" y="36"/>
                  </a:lnTo>
                  <a:lnTo>
                    <a:pt x="81" y="37"/>
                  </a:lnTo>
                  <a:lnTo>
                    <a:pt x="82" y="37"/>
                  </a:lnTo>
                  <a:lnTo>
                    <a:pt x="82" y="38"/>
                  </a:lnTo>
                  <a:lnTo>
                    <a:pt x="82" y="39"/>
                  </a:lnTo>
                  <a:lnTo>
                    <a:pt x="81" y="39"/>
                  </a:lnTo>
                  <a:lnTo>
                    <a:pt x="80" y="39"/>
                  </a:lnTo>
                  <a:lnTo>
                    <a:pt x="79" y="39"/>
                  </a:lnTo>
                  <a:lnTo>
                    <a:pt x="78" y="39"/>
                  </a:lnTo>
                  <a:lnTo>
                    <a:pt x="78" y="40"/>
                  </a:lnTo>
                  <a:lnTo>
                    <a:pt x="77" y="40"/>
                  </a:lnTo>
                  <a:lnTo>
                    <a:pt x="77" y="41"/>
                  </a:lnTo>
                  <a:lnTo>
                    <a:pt x="76" y="41"/>
                  </a:lnTo>
                  <a:lnTo>
                    <a:pt x="76" y="42"/>
                  </a:lnTo>
                  <a:lnTo>
                    <a:pt x="75" y="42"/>
                  </a:lnTo>
                  <a:lnTo>
                    <a:pt x="75" y="43"/>
                  </a:lnTo>
                  <a:lnTo>
                    <a:pt x="74" y="43"/>
                  </a:lnTo>
                  <a:lnTo>
                    <a:pt x="74" y="44"/>
                  </a:lnTo>
                  <a:lnTo>
                    <a:pt x="73" y="44"/>
                  </a:lnTo>
                  <a:lnTo>
                    <a:pt x="72" y="44"/>
                  </a:lnTo>
                  <a:lnTo>
                    <a:pt x="72" y="45"/>
                  </a:lnTo>
                  <a:lnTo>
                    <a:pt x="71" y="45"/>
                  </a:lnTo>
                  <a:lnTo>
                    <a:pt x="70" y="45"/>
                  </a:lnTo>
                  <a:lnTo>
                    <a:pt x="70" y="46"/>
                  </a:lnTo>
                  <a:lnTo>
                    <a:pt x="69" y="46"/>
                  </a:lnTo>
                  <a:lnTo>
                    <a:pt x="69" y="47"/>
                  </a:lnTo>
                  <a:lnTo>
                    <a:pt x="68" y="47"/>
                  </a:lnTo>
                  <a:lnTo>
                    <a:pt x="67" y="47"/>
                  </a:lnTo>
                  <a:lnTo>
                    <a:pt x="66" y="47"/>
                  </a:lnTo>
                  <a:lnTo>
                    <a:pt x="66" y="46"/>
                  </a:lnTo>
                  <a:lnTo>
                    <a:pt x="65" y="46"/>
                  </a:lnTo>
                  <a:lnTo>
                    <a:pt x="64" y="46"/>
                  </a:lnTo>
                  <a:lnTo>
                    <a:pt x="63" y="46"/>
                  </a:lnTo>
                  <a:lnTo>
                    <a:pt x="63" y="45"/>
                  </a:lnTo>
                  <a:lnTo>
                    <a:pt x="62" y="45"/>
                  </a:lnTo>
                  <a:lnTo>
                    <a:pt x="61" y="45"/>
                  </a:lnTo>
                  <a:lnTo>
                    <a:pt x="61" y="44"/>
                  </a:lnTo>
                  <a:lnTo>
                    <a:pt x="60" y="44"/>
                  </a:lnTo>
                  <a:lnTo>
                    <a:pt x="60" y="43"/>
                  </a:lnTo>
                  <a:lnTo>
                    <a:pt x="59" y="43"/>
                  </a:lnTo>
                  <a:lnTo>
                    <a:pt x="59" y="42"/>
                  </a:lnTo>
                  <a:lnTo>
                    <a:pt x="59" y="41"/>
                  </a:lnTo>
                  <a:lnTo>
                    <a:pt x="58" y="41"/>
                  </a:lnTo>
                  <a:lnTo>
                    <a:pt x="58" y="42"/>
                  </a:lnTo>
                  <a:lnTo>
                    <a:pt x="59" y="42"/>
                  </a:lnTo>
                  <a:lnTo>
                    <a:pt x="59" y="43"/>
                  </a:lnTo>
                  <a:lnTo>
                    <a:pt x="58" y="43"/>
                  </a:lnTo>
                  <a:lnTo>
                    <a:pt x="58" y="42"/>
                  </a:lnTo>
                  <a:lnTo>
                    <a:pt x="57" y="42"/>
                  </a:lnTo>
                  <a:lnTo>
                    <a:pt x="57" y="43"/>
                  </a:lnTo>
                  <a:lnTo>
                    <a:pt x="57" y="42"/>
                  </a:lnTo>
                  <a:lnTo>
                    <a:pt x="56" y="42"/>
                  </a:lnTo>
                  <a:lnTo>
                    <a:pt x="55" y="42"/>
                  </a:lnTo>
                  <a:lnTo>
                    <a:pt x="55" y="41"/>
                  </a:lnTo>
                  <a:lnTo>
                    <a:pt x="54" y="41"/>
                  </a:lnTo>
                  <a:lnTo>
                    <a:pt x="54" y="40"/>
                  </a:lnTo>
                  <a:lnTo>
                    <a:pt x="53" y="40"/>
                  </a:lnTo>
                  <a:lnTo>
                    <a:pt x="53" y="39"/>
                  </a:lnTo>
                  <a:lnTo>
                    <a:pt x="52" y="39"/>
                  </a:lnTo>
                  <a:lnTo>
                    <a:pt x="52" y="40"/>
                  </a:lnTo>
                  <a:lnTo>
                    <a:pt x="51" y="40"/>
                  </a:lnTo>
                  <a:lnTo>
                    <a:pt x="51" y="41"/>
                  </a:lnTo>
                  <a:lnTo>
                    <a:pt x="51" y="42"/>
                  </a:lnTo>
                  <a:lnTo>
                    <a:pt x="51" y="41"/>
                  </a:lnTo>
                  <a:lnTo>
                    <a:pt x="50" y="41"/>
                  </a:lnTo>
                  <a:lnTo>
                    <a:pt x="49" y="41"/>
                  </a:lnTo>
                  <a:lnTo>
                    <a:pt x="48" y="41"/>
                  </a:lnTo>
                  <a:lnTo>
                    <a:pt x="48" y="42"/>
                  </a:lnTo>
                  <a:lnTo>
                    <a:pt x="48" y="43"/>
                  </a:lnTo>
                  <a:lnTo>
                    <a:pt x="47" y="43"/>
                  </a:lnTo>
                  <a:lnTo>
                    <a:pt x="47" y="44"/>
                  </a:lnTo>
                  <a:lnTo>
                    <a:pt x="46" y="44"/>
                  </a:lnTo>
                  <a:lnTo>
                    <a:pt x="46" y="45"/>
                  </a:lnTo>
                  <a:lnTo>
                    <a:pt x="45" y="45"/>
                  </a:lnTo>
                  <a:lnTo>
                    <a:pt x="45" y="46"/>
                  </a:lnTo>
                  <a:lnTo>
                    <a:pt x="44" y="46"/>
                  </a:lnTo>
                  <a:lnTo>
                    <a:pt x="43" y="46"/>
                  </a:lnTo>
                  <a:lnTo>
                    <a:pt x="43" y="45"/>
                  </a:lnTo>
                  <a:lnTo>
                    <a:pt x="43" y="46"/>
                  </a:lnTo>
                  <a:lnTo>
                    <a:pt x="42" y="46"/>
                  </a:lnTo>
                  <a:lnTo>
                    <a:pt x="41" y="46"/>
                  </a:lnTo>
                  <a:lnTo>
                    <a:pt x="42" y="46"/>
                  </a:lnTo>
                  <a:lnTo>
                    <a:pt x="41" y="46"/>
                  </a:lnTo>
                  <a:lnTo>
                    <a:pt x="40" y="46"/>
                  </a:lnTo>
                  <a:lnTo>
                    <a:pt x="40" y="47"/>
                  </a:lnTo>
                  <a:lnTo>
                    <a:pt x="40" y="46"/>
                  </a:lnTo>
                  <a:lnTo>
                    <a:pt x="39" y="46"/>
                  </a:lnTo>
                  <a:lnTo>
                    <a:pt x="39" y="45"/>
                  </a:lnTo>
                  <a:lnTo>
                    <a:pt x="39" y="44"/>
                  </a:lnTo>
                  <a:lnTo>
                    <a:pt x="40" y="44"/>
                  </a:lnTo>
                  <a:lnTo>
                    <a:pt x="39" y="44"/>
                  </a:lnTo>
                  <a:lnTo>
                    <a:pt x="40" y="43"/>
                  </a:lnTo>
                  <a:lnTo>
                    <a:pt x="39" y="43"/>
                  </a:lnTo>
                  <a:lnTo>
                    <a:pt x="39" y="42"/>
                  </a:lnTo>
                  <a:lnTo>
                    <a:pt x="38" y="43"/>
                  </a:lnTo>
                  <a:lnTo>
                    <a:pt x="38" y="42"/>
                  </a:lnTo>
                  <a:lnTo>
                    <a:pt x="38" y="43"/>
                  </a:lnTo>
                  <a:lnTo>
                    <a:pt x="38" y="42"/>
                  </a:lnTo>
                  <a:lnTo>
                    <a:pt x="37" y="42"/>
                  </a:lnTo>
                  <a:lnTo>
                    <a:pt x="36" y="42"/>
                  </a:lnTo>
                  <a:lnTo>
                    <a:pt x="36" y="43"/>
                  </a:lnTo>
                  <a:lnTo>
                    <a:pt x="36" y="44"/>
                  </a:lnTo>
                  <a:lnTo>
                    <a:pt x="35" y="44"/>
                  </a:lnTo>
                  <a:lnTo>
                    <a:pt x="35" y="45"/>
                  </a:lnTo>
                  <a:lnTo>
                    <a:pt x="34" y="45"/>
                  </a:lnTo>
                  <a:lnTo>
                    <a:pt x="33" y="45"/>
                  </a:lnTo>
                  <a:lnTo>
                    <a:pt x="32" y="45"/>
                  </a:lnTo>
                  <a:lnTo>
                    <a:pt x="33" y="45"/>
                  </a:lnTo>
                  <a:lnTo>
                    <a:pt x="33" y="44"/>
                  </a:lnTo>
                  <a:lnTo>
                    <a:pt x="32" y="44"/>
                  </a:lnTo>
                  <a:lnTo>
                    <a:pt x="31" y="44"/>
                  </a:lnTo>
                  <a:lnTo>
                    <a:pt x="31" y="45"/>
                  </a:lnTo>
                  <a:lnTo>
                    <a:pt x="30" y="45"/>
                  </a:lnTo>
                  <a:lnTo>
                    <a:pt x="29" y="45"/>
                  </a:lnTo>
                  <a:lnTo>
                    <a:pt x="28" y="46"/>
                  </a:lnTo>
                  <a:lnTo>
                    <a:pt x="29" y="46"/>
                  </a:lnTo>
                  <a:lnTo>
                    <a:pt x="28" y="46"/>
                  </a:lnTo>
                  <a:lnTo>
                    <a:pt x="27" y="46"/>
                  </a:lnTo>
                  <a:lnTo>
                    <a:pt x="26" y="46"/>
                  </a:lnTo>
                  <a:lnTo>
                    <a:pt x="25" y="46"/>
                  </a:lnTo>
                  <a:lnTo>
                    <a:pt x="24" y="46"/>
                  </a:lnTo>
                  <a:lnTo>
                    <a:pt x="24" y="45"/>
                  </a:lnTo>
                  <a:lnTo>
                    <a:pt x="23" y="44"/>
                  </a:lnTo>
                  <a:lnTo>
                    <a:pt x="23" y="45"/>
                  </a:lnTo>
                  <a:lnTo>
                    <a:pt x="22" y="45"/>
                  </a:lnTo>
                  <a:lnTo>
                    <a:pt x="22" y="46"/>
                  </a:lnTo>
                  <a:lnTo>
                    <a:pt x="21" y="46"/>
                  </a:lnTo>
                  <a:lnTo>
                    <a:pt x="20" y="46"/>
                  </a:lnTo>
                  <a:lnTo>
                    <a:pt x="20" y="47"/>
                  </a:lnTo>
                  <a:lnTo>
                    <a:pt x="20" y="48"/>
                  </a:lnTo>
                  <a:lnTo>
                    <a:pt x="19" y="49"/>
                  </a:lnTo>
                  <a:lnTo>
                    <a:pt x="19" y="48"/>
                  </a:lnTo>
                  <a:lnTo>
                    <a:pt x="19" y="49"/>
                  </a:lnTo>
                  <a:lnTo>
                    <a:pt x="18" y="49"/>
                  </a:lnTo>
                  <a:lnTo>
                    <a:pt x="18" y="48"/>
                  </a:lnTo>
                  <a:lnTo>
                    <a:pt x="18" y="49"/>
                  </a:lnTo>
                  <a:lnTo>
                    <a:pt x="17" y="49"/>
                  </a:lnTo>
                  <a:lnTo>
                    <a:pt x="16" y="49"/>
                  </a:lnTo>
                  <a:lnTo>
                    <a:pt x="16" y="48"/>
                  </a:lnTo>
                  <a:lnTo>
                    <a:pt x="16" y="47"/>
                  </a:lnTo>
                  <a:lnTo>
                    <a:pt x="16" y="48"/>
                  </a:lnTo>
                  <a:lnTo>
                    <a:pt x="16" y="47"/>
                  </a:lnTo>
                  <a:lnTo>
                    <a:pt x="16" y="48"/>
                  </a:lnTo>
                  <a:lnTo>
                    <a:pt x="15" y="48"/>
                  </a:lnTo>
                  <a:lnTo>
                    <a:pt x="14" y="48"/>
                  </a:lnTo>
                  <a:lnTo>
                    <a:pt x="14" y="49"/>
                  </a:lnTo>
                  <a:lnTo>
                    <a:pt x="14" y="50"/>
                  </a:lnTo>
                  <a:lnTo>
                    <a:pt x="15" y="50"/>
                  </a:lnTo>
                  <a:lnTo>
                    <a:pt x="15" y="51"/>
                  </a:lnTo>
                  <a:lnTo>
                    <a:pt x="15" y="52"/>
                  </a:lnTo>
                  <a:lnTo>
                    <a:pt x="15" y="53"/>
                  </a:lnTo>
                  <a:lnTo>
                    <a:pt x="15" y="54"/>
                  </a:lnTo>
                  <a:lnTo>
                    <a:pt x="16" y="54"/>
                  </a:lnTo>
                  <a:lnTo>
                    <a:pt x="16" y="55"/>
                  </a:lnTo>
                  <a:lnTo>
                    <a:pt x="15" y="55"/>
                  </a:lnTo>
                  <a:lnTo>
                    <a:pt x="14" y="55"/>
                  </a:lnTo>
                  <a:lnTo>
                    <a:pt x="14" y="54"/>
                  </a:lnTo>
                  <a:lnTo>
                    <a:pt x="13" y="54"/>
                  </a:lnTo>
                  <a:lnTo>
                    <a:pt x="13" y="53"/>
                  </a:lnTo>
                  <a:lnTo>
                    <a:pt x="12" y="53"/>
                  </a:lnTo>
                  <a:lnTo>
                    <a:pt x="11" y="53"/>
                  </a:lnTo>
                  <a:lnTo>
                    <a:pt x="10" y="53"/>
                  </a:lnTo>
                  <a:lnTo>
                    <a:pt x="9" y="53"/>
                  </a:lnTo>
                  <a:lnTo>
                    <a:pt x="8" y="53"/>
                  </a:lnTo>
                  <a:lnTo>
                    <a:pt x="7" y="53"/>
                  </a:lnTo>
                  <a:lnTo>
                    <a:pt x="6" y="52"/>
                  </a:lnTo>
                  <a:lnTo>
                    <a:pt x="6" y="51"/>
                  </a:lnTo>
                  <a:lnTo>
                    <a:pt x="5" y="51"/>
                  </a:lnTo>
                  <a:lnTo>
                    <a:pt x="4" y="51"/>
                  </a:lnTo>
                  <a:lnTo>
                    <a:pt x="4" y="50"/>
                  </a:lnTo>
                  <a:lnTo>
                    <a:pt x="5" y="50"/>
                  </a:lnTo>
                  <a:lnTo>
                    <a:pt x="5" y="49"/>
                  </a:lnTo>
                  <a:lnTo>
                    <a:pt x="5" y="48"/>
                  </a:lnTo>
                  <a:lnTo>
                    <a:pt x="4" y="48"/>
                  </a:lnTo>
                  <a:lnTo>
                    <a:pt x="4" y="47"/>
                  </a:lnTo>
                  <a:lnTo>
                    <a:pt x="4" y="46"/>
                  </a:lnTo>
                  <a:lnTo>
                    <a:pt x="4" y="45"/>
                  </a:lnTo>
                  <a:lnTo>
                    <a:pt x="4" y="44"/>
                  </a:lnTo>
                  <a:lnTo>
                    <a:pt x="3" y="44"/>
                  </a:lnTo>
                  <a:lnTo>
                    <a:pt x="3" y="43"/>
                  </a:lnTo>
                  <a:lnTo>
                    <a:pt x="3" y="42"/>
                  </a:lnTo>
                  <a:lnTo>
                    <a:pt x="2" y="42"/>
                  </a:lnTo>
                  <a:lnTo>
                    <a:pt x="2" y="41"/>
                  </a:lnTo>
                  <a:lnTo>
                    <a:pt x="2" y="40"/>
                  </a:lnTo>
                  <a:lnTo>
                    <a:pt x="1" y="40"/>
                  </a:lnTo>
                  <a:lnTo>
                    <a:pt x="2" y="40"/>
                  </a:lnTo>
                  <a:lnTo>
                    <a:pt x="2" y="39"/>
                  </a:lnTo>
                  <a:lnTo>
                    <a:pt x="1" y="39"/>
                  </a:lnTo>
                  <a:lnTo>
                    <a:pt x="1" y="38"/>
                  </a:lnTo>
                  <a:lnTo>
                    <a:pt x="1" y="37"/>
                  </a:lnTo>
                  <a:lnTo>
                    <a:pt x="0" y="37"/>
                  </a:lnTo>
                  <a:lnTo>
                    <a:pt x="0" y="36"/>
                  </a:lnTo>
                  <a:lnTo>
                    <a:pt x="0" y="35"/>
                  </a:lnTo>
                  <a:lnTo>
                    <a:pt x="0" y="34"/>
                  </a:lnTo>
                  <a:lnTo>
                    <a:pt x="0" y="33"/>
                  </a:lnTo>
                  <a:lnTo>
                    <a:pt x="0" y="32"/>
                  </a:lnTo>
                  <a:lnTo>
                    <a:pt x="1" y="32"/>
                  </a:lnTo>
                  <a:lnTo>
                    <a:pt x="2" y="32"/>
                  </a:lnTo>
                  <a:lnTo>
                    <a:pt x="2" y="31"/>
                  </a:lnTo>
                  <a:lnTo>
                    <a:pt x="3" y="31"/>
                  </a:lnTo>
                  <a:lnTo>
                    <a:pt x="4" y="31"/>
                  </a:lnTo>
                  <a:lnTo>
                    <a:pt x="4" y="30"/>
                  </a:lnTo>
                  <a:lnTo>
                    <a:pt x="4" y="31"/>
                  </a:lnTo>
                  <a:lnTo>
                    <a:pt x="5" y="31"/>
                  </a:lnTo>
                  <a:lnTo>
                    <a:pt x="6" y="31"/>
                  </a:lnTo>
                  <a:lnTo>
                    <a:pt x="6" y="30"/>
                  </a:lnTo>
                  <a:lnTo>
                    <a:pt x="6" y="31"/>
                  </a:lnTo>
                  <a:lnTo>
                    <a:pt x="7" y="31"/>
                  </a:lnTo>
                  <a:lnTo>
                    <a:pt x="7" y="30"/>
                  </a:lnTo>
                  <a:lnTo>
                    <a:pt x="7" y="29"/>
                  </a:lnTo>
                  <a:lnTo>
                    <a:pt x="8" y="29"/>
                  </a:lnTo>
                  <a:lnTo>
                    <a:pt x="8" y="28"/>
                  </a:lnTo>
                  <a:lnTo>
                    <a:pt x="7" y="28"/>
                  </a:lnTo>
                  <a:lnTo>
                    <a:pt x="8" y="28"/>
                  </a:lnTo>
                  <a:lnTo>
                    <a:pt x="9" y="28"/>
                  </a:lnTo>
                  <a:lnTo>
                    <a:pt x="10" y="28"/>
                  </a:lnTo>
                  <a:lnTo>
                    <a:pt x="10" y="27"/>
                  </a:lnTo>
                  <a:lnTo>
                    <a:pt x="11" y="27"/>
                  </a:lnTo>
                  <a:lnTo>
                    <a:pt x="11" y="28"/>
                  </a:lnTo>
                  <a:lnTo>
                    <a:pt x="12" y="28"/>
                  </a:lnTo>
                  <a:lnTo>
                    <a:pt x="12" y="27"/>
                  </a:lnTo>
                  <a:lnTo>
                    <a:pt x="12" y="28"/>
                  </a:lnTo>
                  <a:lnTo>
                    <a:pt x="12" y="29"/>
                  </a:lnTo>
                  <a:lnTo>
                    <a:pt x="13" y="29"/>
                  </a:lnTo>
                  <a:lnTo>
                    <a:pt x="12" y="29"/>
                  </a:lnTo>
                  <a:lnTo>
                    <a:pt x="12" y="30"/>
                  </a:lnTo>
                  <a:lnTo>
                    <a:pt x="13" y="30"/>
                  </a:lnTo>
                  <a:lnTo>
                    <a:pt x="13" y="31"/>
                  </a:lnTo>
                  <a:lnTo>
                    <a:pt x="14" y="31"/>
                  </a:lnTo>
                  <a:lnTo>
                    <a:pt x="14" y="30"/>
                  </a:lnTo>
                  <a:lnTo>
                    <a:pt x="15" y="30"/>
                  </a:lnTo>
                  <a:lnTo>
                    <a:pt x="15" y="31"/>
                  </a:lnTo>
                  <a:lnTo>
                    <a:pt x="16" y="31"/>
                  </a:lnTo>
                  <a:lnTo>
                    <a:pt x="16" y="30"/>
                  </a:lnTo>
                  <a:lnTo>
                    <a:pt x="16" y="31"/>
                  </a:lnTo>
                  <a:lnTo>
                    <a:pt x="17" y="31"/>
                  </a:lnTo>
                  <a:lnTo>
                    <a:pt x="18" y="31"/>
                  </a:lnTo>
                  <a:lnTo>
                    <a:pt x="19" y="31"/>
                  </a:lnTo>
                  <a:lnTo>
                    <a:pt x="19" y="32"/>
                  </a:lnTo>
                  <a:lnTo>
                    <a:pt x="20" y="32"/>
                  </a:lnTo>
                  <a:lnTo>
                    <a:pt x="20" y="33"/>
                  </a:lnTo>
                  <a:lnTo>
                    <a:pt x="21" y="33"/>
                  </a:lnTo>
                  <a:lnTo>
                    <a:pt x="22" y="33"/>
                  </a:lnTo>
                  <a:lnTo>
                    <a:pt x="23" y="33"/>
                  </a:lnTo>
                  <a:lnTo>
                    <a:pt x="23" y="34"/>
                  </a:lnTo>
                  <a:lnTo>
                    <a:pt x="24" y="34"/>
                  </a:lnTo>
                  <a:lnTo>
                    <a:pt x="24" y="33"/>
                  </a:lnTo>
                  <a:lnTo>
                    <a:pt x="24" y="32"/>
                  </a:lnTo>
                  <a:lnTo>
                    <a:pt x="25" y="32"/>
                  </a:lnTo>
                  <a:lnTo>
                    <a:pt x="25" y="31"/>
                  </a:lnTo>
                  <a:lnTo>
                    <a:pt x="25" y="30"/>
                  </a:lnTo>
                  <a:lnTo>
                    <a:pt x="25" y="29"/>
                  </a:lnTo>
                  <a:lnTo>
                    <a:pt x="26" y="29"/>
                  </a:lnTo>
                  <a:lnTo>
                    <a:pt x="26" y="28"/>
                  </a:lnTo>
                  <a:lnTo>
                    <a:pt x="27" y="28"/>
                  </a:lnTo>
                  <a:lnTo>
                    <a:pt x="27" y="27"/>
                  </a:lnTo>
                  <a:lnTo>
                    <a:pt x="28" y="27"/>
                  </a:lnTo>
                  <a:lnTo>
                    <a:pt x="28" y="26"/>
                  </a:lnTo>
                  <a:lnTo>
                    <a:pt x="29" y="26"/>
                  </a:lnTo>
                  <a:lnTo>
                    <a:pt x="30" y="26"/>
                  </a:lnTo>
                  <a:lnTo>
                    <a:pt x="31" y="26"/>
                  </a:lnTo>
                  <a:lnTo>
                    <a:pt x="31" y="25"/>
                  </a:lnTo>
                  <a:lnTo>
                    <a:pt x="32" y="25"/>
                  </a:lnTo>
                  <a:lnTo>
                    <a:pt x="32" y="24"/>
                  </a:lnTo>
                  <a:lnTo>
                    <a:pt x="32" y="23"/>
                  </a:lnTo>
                  <a:lnTo>
                    <a:pt x="32" y="22"/>
                  </a:lnTo>
                  <a:lnTo>
                    <a:pt x="32" y="21"/>
                  </a:lnTo>
                  <a:lnTo>
                    <a:pt x="33" y="21"/>
                  </a:lnTo>
                  <a:lnTo>
                    <a:pt x="33" y="20"/>
                  </a:lnTo>
                  <a:lnTo>
                    <a:pt x="33" y="19"/>
                  </a:lnTo>
                  <a:lnTo>
                    <a:pt x="34" y="19"/>
                  </a:lnTo>
                  <a:lnTo>
                    <a:pt x="35" y="19"/>
                  </a:lnTo>
                  <a:lnTo>
                    <a:pt x="35" y="18"/>
                  </a:lnTo>
                  <a:lnTo>
                    <a:pt x="35" y="17"/>
                  </a:lnTo>
                  <a:lnTo>
                    <a:pt x="35" y="16"/>
                  </a:lnTo>
                  <a:lnTo>
                    <a:pt x="36" y="16"/>
                  </a:lnTo>
                  <a:lnTo>
                    <a:pt x="36" y="17"/>
                  </a:lnTo>
                  <a:lnTo>
                    <a:pt x="37" y="17"/>
                  </a:lnTo>
                  <a:lnTo>
                    <a:pt x="37" y="18"/>
                  </a:lnTo>
                  <a:lnTo>
                    <a:pt x="37" y="17"/>
                  </a:lnTo>
                  <a:lnTo>
                    <a:pt x="38" y="18"/>
                  </a:lnTo>
                  <a:lnTo>
                    <a:pt x="38" y="17"/>
                  </a:lnTo>
                  <a:lnTo>
                    <a:pt x="38" y="18"/>
                  </a:lnTo>
                  <a:lnTo>
                    <a:pt x="38" y="17"/>
                  </a:lnTo>
                  <a:lnTo>
                    <a:pt x="39" y="17"/>
                  </a:lnTo>
                  <a:lnTo>
                    <a:pt x="39" y="18"/>
                  </a:lnTo>
                  <a:lnTo>
                    <a:pt x="40" y="18"/>
                  </a:lnTo>
                  <a:lnTo>
                    <a:pt x="39" y="18"/>
                  </a:lnTo>
                  <a:lnTo>
                    <a:pt x="39" y="17"/>
                  </a:lnTo>
                  <a:lnTo>
                    <a:pt x="40" y="17"/>
                  </a:lnTo>
                  <a:lnTo>
                    <a:pt x="40" y="16"/>
                  </a:lnTo>
                  <a:lnTo>
                    <a:pt x="41" y="16"/>
                  </a:lnTo>
                  <a:lnTo>
                    <a:pt x="42" y="16"/>
                  </a:lnTo>
                  <a:lnTo>
                    <a:pt x="42" y="15"/>
                  </a:lnTo>
                  <a:lnTo>
                    <a:pt x="41" y="15"/>
                  </a:lnTo>
                  <a:lnTo>
                    <a:pt x="42" y="15"/>
                  </a:lnTo>
                  <a:lnTo>
                    <a:pt x="42" y="14"/>
                  </a:lnTo>
                  <a:lnTo>
                    <a:pt x="43" y="14"/>
                  </a:lnTo>
                  <a:lnTo>
                    <a:pt x="44" y="14"/>
                  </a:lnTo>
                  <a:lnTo>
                    <a:pt x="45" y="14"/>
                  </a:lnTo>
                  <a:lnTo>
                    <a:pt x="46" y="14"/>
                  </a:lnTo>
                  <a:lnTo>
                    <a:pt x="46" y="13"/>
                  </a:lnTo>
                  <a:lnTo>
                    <a:pt x="45" y="12"/>
                  </a:lnTo>
                  <a:lnTo>
                    <a:pt x="45" y="11"/>
                  </a:lnTo>
                  <a:lnTo>
                    <a:pt x="46" y="11"/>
                  </a:lnTo>
                  <a:lnTo>
                    <a:pt x="47" y="11"/>
                  </a:lnTo>
                  <a:lnTo>
                    <a:pt x="47" y="12"/>
                  </a:lnTo>
                  <a:lnTo>
                    <a:pt x="48" y="12"/>
                  </a:lnTo>
                  <a:lnTo>
                    <a:pt x="49" y="12"/>
                  </a:lnTo>
                  <a:lnTo>
                    <a:pt x="49" y="13"/>
                  </a:lnTo>
                  <a:lnTo>
                    <a:pt x="50" y="13"/>
                  </a:lnTo>
                  <a:lnTo>
                    <a:pt x="51" y="13"/>
                  </a:lnTo>
                  <a:lnTo>
                    <a:pt x="52" y="13"/>
                  </a:lnTo>
                  <a:lnTo>
                    <a:pt x="52" y="12"/>
                  </a:lnTo>
                  <a:lnTo>
                    <a:pt x="53" y="12"/>
                  </a:lnTo>
                  <a:lnTo>
                    <a:pt x="54" y="12"/>
                  </a:lnTo>
                  <a:lnTo>
                    <a:pt x="54" y="13"/>
                  </a:lnTo>
                  <a:lnTo>
                    <a:pt x="55" y="13"/>
                  </a:lnTo>
                  <a:lnTo>
                    <a:pt x="55" y="12"/>
                  </a:lnTo>
                  <a:lnTo>
                    <a:pt x="56" y="12"/>
                  </a:lnTo>
                  <a:lnTo>
                    <a:pt x="56" y="11"/>
                  </a:lnTo>
                  <a:lnTo>
                    <a:pt x="57" y="10"/>
                  </a:lnTo>
                  <a:lnTo>
                    <a:pt x="58" y="10"/>
                  </a:lnTo>
                  <a:lnTo>
                    <a:pt x="59" y="10"/>
                  </a:lnTo>
                  <a:lnTo>
                    <a:pt x="60" y="10"/>
                  </a:lnTo>
                  <a:lnTo>
                    <a:pt x="61" y="10"/>
                  </a:lnTo>
                  <a:lnTo>
                    <a:pt x="61" y="9"/>
                  </a:lnTo>
                  <a:lnTo>
                    <a:pt x="61" y="8"/>
                  </a:lnTo>
                  <a:lnTo>
                    <a:pt x="61" y="7"/>
                  </a:lnTo>
                  <a:lnTo>
                    <a:pt x="62" y="7"/>
                  </a:lnTo>
                  <a:lnTo>
                    <a:pt x="62" y="6"/>
                  </a:lnTo>
                  <a:lnTo>
                    <a:pt x="62" y="5"/>
                  </a:lnTo>
                  <a:lnTo>
                    <a:pt x="62" y="4"/>
                  </a:lnTo>
                  <a:lnTo>
                    <a:pt x="63" y="4"/>
                  </a:lnTo>
                  <a:lnTo>
                    <a:pt x="62" y="4"/>
                  </a:lnTo>
                  <a:lnTo>
                    <a:pt x="62" y="3"/>
                  </a:lnTo>
                  <a:lnTo>
                    <a:pt x="63" y="3"/>
                  </a:lnTo>
                  <a:lnTo>
                    <a:pt x="63" y="2"/>
                  </a:lnTo>
                  <a:lnTo>
                    <a:pt x="63" y="1"/>
                  </a:lnTo>
                  <a:lnTo>
                    <a:pt x="64" y="0"/>
                  </a:lnTo>
                  <a:lnTo>
                    <a:pt x="65" y="0"/>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1" name="Freeform 31">
              <a:extLst>
                <a:ext uri="{FF2B5EF4-FFF2-40B4-BE49-F238E27FC236}">
                  <a16:creationId xmlns:a16="http://schemas.microsoft.com/office/drawing/2014/main" id="{F33ED531-322B-189E-62F9-599138F8FEC8}"/>
                </a:ext>
              </a:extLst>
            </p:cNvPr>
            <p:cNvSpPr>
              <a:spLocks/>
            </p:cNvSpPr>
            <p:nvPr/>
          </p:nvSpPr>
          <p:spPr bwMode="auto">
            <a:xfrm>
              <a:off x="1415226" y="3745833"/>
              <a:ext cx="851068" cy="652573"/>
            </a:xfrm>
            <a:custGeom>
              <a:avLst/>
              <a:gdLst>
                <a:gd name="T0" fmla="*/ 2147483647 w 89"/>
                <a:gd name="T1" fmla="*/ 2147483647 h 70"/>
                <a:gd name="T2" fmla="*/ 2147483647 w 89"/>
                <a:gd name="T3" fmla="*/ 2147483647 h 70"/>
                <a:gd name="T4" fmla="*/ 2147483647 w 89"/>
                <a:gd name="T5" fmla="*/ 2147483647 h 70"/>
                <a:gd name="T6" fmla="*/ 2147483647 w 89"/>
                <a:gd name="T7" fmla="*/ 2147483647 h 70"/>
                <a:gd name="T8" fmla="*/ 2147483647 w 89"/>
                <a:gd name="T9" fmla="*/ 2147483647 h 70"/>
                <a:gd name="T10" fmla="*/ 2147483647 w 89"/>
                <a:gd name="T11" fmla="*/ 2147483647 h 70"/>
                <a:gd name="T12" fmla="*/ 2147483647 w 89"/>
                <a:gd name="T13" fmla="*/ 2147483647 h 70"/>
                <a:gd name="T14" fmla="*/ 2147483647 w 89"/>
                <a:gd name="T15" fmla="*/ 2147483647 h 70"/>
                <a:gd name="T16" fmla="*/ 2147483647 w 89"/>
                <a:gd name="T17" fmla="*/ 2147483647 h 70"/>
                <a:gd name="T18" fmla="*/ 2147483647 w 89"/>
                <a:gd name="T19" fmla="*/ 2147483647 h 70"/>
                <a:gd name="T20" fmla="*/ 2147483647 w 89"/>
                <a:gd name="T21" fmla="*/ 2147483647 h 70"/>
                <a:gd name="T22" fmla="*/ 2147483647 w 89"/>
                <a:gd name="T23" fmla="*/ 2147483647 h 70"/>
                <a:gd name="T24" fmla="*/ 2147483647 w 89"/>
                <a:gd name="T25" fmla="*/ 0 h 70"/>
                <a:gd name="T26" fmla="*/ 2147483647 w 89"/>
                <a:gd name="T27" fmla="*/ 2147483647 h 70"/>
                <a:gd name="T28" fmla="*/ 2147483647 w 89"/>
                <a:gd name="T29" fmla="*/ 2147483647 h 70"/>
                <a:gd name="T30" fmla="*/ 2147483647 w 89"/>
                <a:gd name="T31" fmla="*/ 2147483647 h 70"/>
                <a:gd name="T32" fmla="*/ 2147483647 w 89"/>
                <a:gd name="T33" fmla="*/ 2147483647 h 70"/>
                <a:gd name="T34" fmla="*/ 2147483647 w 89"/>
                <a:gd name="T35" fmla="*/ 2147483647 h 70"/>
                <a:gd name="T36" fmla="*/ 2147483647 w 89"/>
                <a:gd name="T37" fmla="*/ 2147483647 h 70"/>
                <a:gd name="T38" fmla="*/ 2147483647 w 89"/>
                <a:gd name="T39" fmla="*/ 2147483647 h 70"/>
                <a:gd name="T40" fmla="*/ 2147483647 w 89"/>
                <a:gd name="T41" fmla="*/ 2147483647 h 70"/>
                <a:gd name="T42" fmla="*/ 2147483647 w 89"/>
                <a:gd name="T43" fmla="*/ 2147483647 h 70"/>
                <a:gd name="T44" fmla="*/ 2147483647 w 89"/>
                <a:gd name="T45" fmla="*/ 2147483647 h 70"/>
                <a:gd name="T46" fmla="*/ 2147483647 w 89"/>
                <a:gd name="T47" fmla="*/ 2147483647 h 70"/>
                <a:gd name="T48" fmla="*/ 2147483647 w 89"/>
                <a:gd name="T49" fmla="*/ 2147483647 h 70"/>
                <a:gd name="T50" fmla="*/ 2147483647 w 89"/>
                <a:gd name="T51" fmla="*/ 2147483647 h 70"/>
                <a:gd name="T52" fmla="*/ 2147483647 w 89"/>
                <a:gd name="T53" fmla="*/ 2147483647 h 70"/>
                <a:gd name="T54" fmla="*/ 2147483647 w 89"/>
                <a:gd name="T55" fmla="*/ 2147483647 h 70"/>
                <a:gd name="T56" fmla="*/ 2147483647 w 89"/>
                <a:gd name="T57" fmla="*/ 2147483647 h 70"/>
                <a:gd name="T58" fmla="*/ 2147483647 w 89"/>
                <a:gd name="T59" fmla="*/ 2147483647 h 70"/>
                <a:gd name="T60" fmla="*/ 2147483647 w 89"/>
                <a:gd name="T61" fmla="*/ 2147483647 h 70"/>
                <a:gd name="T62" fmla="*/ 2147483647 w 89"/>
                <a:gd name="T63" fmla="*/ 2147483647 h 70"/>
                <a:gd name="T64" fmla="*/ 2147483647 w 89"/>
                <a:gd name="T65" fmla="*/ 2147483647 h 70"/>
                <a:gd name="T66" fmla="*/ 2147483647 w 89"/>
                <a:gd name="T67" fmla="*/ 2147483647 h 70"/>
                <a:gd name="T68" fmla="*/ 2147483647 w 89"/>
                <a:gd name="T69" fmla="*/ 2147483647 h 70"/>
                <a:gd name="T70" fmla="*/ 2147483647 w 89"/>
                <a:gd name="T71" fmla="*/ 2147483647 h 70"/>
                <a:gd name="T72" fmla="*/ 2147483647 w 89"/>
                <a:gd name="T73" fmla="*/ 2147483647 h 70"/>
                <a:gd name="T74" fmla="*/ 2147483647 w 89"/>
                <a:gd name="T75" fmla="*/ 2147483647 h 70"/>
                <a:gd name="T76" fmla="*/ 2147483647 w 89"/>
                <a:gd name="T77" fmla="*/ 2147483647 h 70"/>
                <a:gd name="T78" fmla="*/ 2147483647 w 89"/>
                <a:gd name="T79" fmla="*/ 2147483647 h 70"/>
                <a:gd name="T80" fmla="*/ 2147483647 w 89"/>
                <a:gd name="T81" fmla="*/ 2147483647 h 70"/>
                <a:gd name="T82" fmla="*/ 2147483647 w 89"/>
                <a:gd name="T83" fmla="*/ 2147483647 h 70"/>
                <a:gd name="T84" fmla="*/ 2147483647 w 89"/>
                <a:gd name="T85" fmla="*/ 2147483647 h 70"/>
                <a:gd name="T86" fmla="*/ 2147483647 w 89"/>
                <a:gd name="T87" fmla="*/ 2147483647 h 70"/>
                <a:gd name="T88" fmla="*/ 2147483647 w 89"/>
                <a:gd name="T89" fmla="*/ 2147483647 h 70"/>
                <a:gd name="T90" fmla="*/ 2147483647 w 89"/>
                <a:gd name="T91" fmla="*/ 2147483647 h 70"/>
                <a:gd name="T92" fmla="*/ 2147483647 w 89"/>
                <a:gd name="T93" fmla="*/ 2147483647 h 70"/>
                <a:gd name="T94" fmla="*/ 2147483647 w 89"/>
                <a:gd name="T95" fmla="*/ 2147483647 h 70"/>
                <a:gd name="T96" fmla="*/ 2147483647 w 89"/>
                <a:gd name="T97" fmla="*/ 2147483647 h 70"/>
                <a:gd name="T98" fmla="*/ 2147483647 w 89"/>
                <a:gd name="T99" fmla="*/ 2147483647 h 70"/>
                <a:gd name="T100" fmla="*/ 2147483647 w 89"/>
                <a:gd name="T101" fmla="*/ 2147483647 h 70"/>
                <a:gd name="T102" fmla="*/ 2147483647 w 89"/>
                <a:gd name="T103" fmla="*/ 2147483647 h 70"/>
                <a:gd name="T104" fmla="*/ 2147483647 w 89"/>
                <a:gd name="T105" fmla="*/ 2147483647 h 70"/>
                <a:gd name="T106" fmla="*/ 2147483647 w 89"/>
                <a:gd name="T107" fmla="*/ 2147483647 h 70"/>
                <a:gd name="T108" fmla="*/ 2147483647 w 89"/>
                <a:gd name="T109" fmla="*/ 2147483647 h 70"/>
                <a:gd name="T110" fmla="*/ 2147483647 w 89"/>
                <a:gd name="T111" fmla="*/ 2147483647 h 70"/>
                <a:gd name="T112" fmla="*/ 2147483647 w 89"/>
                <a:gd name="T113" fmla="*/ 2147483647 h 70"/>
                <a:gd name="T114" fmla="*/ 2147483647 w 89"/>
                <a:gd name="T115" fmla="*/ 2147483647 h 70"/>
                <a:gd name="T116" fmla="*/ 2147483647 w 89"/>
                <a:gd name="T117" fmla="*/ 2147483647 h 70"/>
                <a:gd name="T118" fmla="*/ 2147483647 w 89"/>
                <a:gd name="T119" fmla="*/ 2147483647 h 70"/>
                <a:gd name="T120" fmla="*/ 2147483647 w 89"/>
                <a:gd name="T121" fmla="*/ 2147483647 h 70"/>
                <a:gd name="T122" fmla="*/ 2147483647 w 89"/>
                <a:gd name="T123" fmla="*/ 214748364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
                <a:gd name="T187" fmla="*/ 0 h 70"/>
                <a:gd name="T188" fmla="*/ 89 w 89"/>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 h="70">
                  <a:moveTo>
                    <a:pt x="0" y="7"/>
                  </a:moveTo>
                  <a:lnTo>
                    <a:pt x="0" y="7"/>
                  </a:lnTo>
                  <a:lnTo>
                    <a:pt x="0" y="6"/>
                  </a:lnTo>
                  <a:lnTo>
                    <a:pt x="1" y="6"/>
                  </a:lnTo>
                  <a:lnTo>
                    <a:pt x="1" y="5"/>
                  </a:lnTo>
                  <a:lnTo>
                    <a:pt x="2" y="5"/>
                  </a:lnTo>
                  <a:lnTo>
                    <a:pt x="3" y="5"/>
                  </a:lnTo>
                  <a:lnTo>
                    <a:pt x="4" y="5"/>
                  </a:lnTo>
                  <a:lnTo>
                    <a:pt x="5" y="5"/>
                  </a:lnTo>
                  <a:lnTo>
                    <a:pt x="5" y="4"/>
                  </a:lnTo>
                  <a:lnTo>
                    <a:pt x="5" y="5"/>
                  </a:lnTo>
                  <a:lnTo>
                    <a:pt x="6" y="5"/>
                  </a:lnTo>
                  <a:lnTo>
                    <a:pt x="6" y="6"/>
                  </a:lnTo>
                  <a:lnTo>
                    <a:pt x="7" y="5"/>
                  </a:lnTo>
                  <a:lnTo>
                    <a:pt x="7" y="6"/>
                  </a:lnTo>
                  <a:lnTo>
                    <a:pt x="7" y="7"/>
                  </a:lnTo>
                  <a:lnTo>
                    <a:pt x="8" y="7"/>
                  </a:lnTo>
                  <a:lnTo>
                    <a:pt x="8" y="8"/>
                  </a:lnTo>
                  <a:lnTo>
                    <a:pt x="8" y="7"/>
                  </a:lnTo>
                  <a:lnTo>
                    <a:pt x="9" y="7"/>
                  </a:lnTo>
                  <a:lnTo>
                    <a:pt x="9" y="8"/>
                  </a:lnTo>
                  <a:lnTo>
                    <a:pt x="10" y="8"/>
                  </a:lnTo>
                  <a:lnTo>
                    <a:pt x="11" y="8"/>
                  </a:lnTo>
                  <a:lnTo>
                    <a:pt x="12" y="8"/>
                  </a:lnTo>
                  <a:lnTo>
                    <a:pt x="13" y="8"/>
                  </a:lnTo>
                  <a:lnTo>
                    <a:pt x="14" y="8"/>
                  </a:lnTo>
                  <a:lnTo>
                    <a:pt x="15" y="8"/>
                  </a:lnTo>
                  <a:lnTo>
                    <a:pt x="15" y="7"/>
                  </a:lnTo>
                  <a:lnTo>
                    <a:pt x="16" y="7"/>
                  </a:lnTo>
                  <a:lnTo>
                    <a:pt x="16" y="6"/>
                  </a:lnTo>
                  <a:lnTo>
                    <a:pt x="16" y="7"/>
                  </a:lnTo>
                  <a:lnTo>
                    <a:pt x="17" y="7"/>
                  </a:lnTo>
                  <a:lnTo>
                    <a:pt x="18" y="7"/>
                  </a:lnTo>
                  <a:lnTo>
                    <a:pt x="18" y="6"/>
                  </a:lnTo>
                  <a:lnTo>
                    <a:pt x="19" y="6"/>
                  </a:lnTo>
                  <a:lnTo>
                    <a:pt x="19" y="7"/>
                  </a:lnTo>
                  <a:lnTo>
                    <a:pt x="20" y="7"/>
                  </a:lnTo>
                  <a:lnTo>
                    <a:pt x="21" y="7"/>
                  </a:lnTo>
                  <a:lnTo>
                    <a:pt x="21" y="6"/>
                  </a:lnTo>
                  <a:lnTo>
                    <a:pt x="22" y="6"/>
                  </a:lnTo>
                  <a:lnTo>
                    <a:pt x="23" y="6"/>
                  </a:lnTo>
                  <a:lnTo>
                    <a:pt x="24" y="6"/>
                  </a:lnTo>
                  <a:lnTo>
                    <a:pt x="24" y="7"/>
                  </a:lnTo>
                  <a:lnTo>
                    <a:pt x="25" y="7"/>
                  </a:lnTo>
                  <a:lnTo>
                    <a:pt x="26" y="7"/>
                  </a:lnTo>
                  <a:lnTo>
                    <a:pt x="26" y="8"/>
                  </a:lnTo>
                  <a:lnTo>
                    <a:pt x="26" y="9"/>
                  </a:lnTo>
                  <a:lnTo>
                    <a:pt x="26" y="8"/>
                  </a:lnTo>
                  <a:lnTo>
                    <a:pt x="27" y="8"/>
                  </a:lnTo>
                  <a:lnTo>
                    <a:pt x="27" y="7"/>
                  </a:lnTo>
                  <a:lnTo>
                    <a:pt x="27" y="6"/>
                  </a:lnTo>
                  <a:lnTo>
                    <a:pt x="27" y="5"/>
                  </a:lnTo>
                  <a:lnTo>
                    <a:pt x="28" y="5"/>
                  </a:lnTo>
                  <a:lnTo>
                    <a:pt x="28" y="4"/>
                  </a:lnTo>
                  <a:lnTo>
                    <a:pt x="29" y="4"/>
                  </a:lnTo>
                  <a:lnTo>
                    <a:pt x="30" y="4"/>
                  </a:lnTo>
                  <a:lnTo>
                    <a:pt x="30" y="3"/>
                  </a:lnTo>
                  <a:lnTo>
                    <a:pt x="30" y="4"/>
                  </a:lnTo>
                  <a:lnTo>
                    <a:pt x="31" y="4"/>
                  </a:lnTo>
                  <a:lnTo>
                    <a:pt x="31" y="5"/>
                  </a:lnTo>
                  <a:lnTo>
                    <a:pt x="31" y="6"/>
                  </a:lnTo>
                  <a:lnTo>
                    <a:pt x="31" y="7"/>
                  </a:lnTo>
                  <a:lnTo>
                    <a:pt x="31" y="8"/>
                  </a:lnTo>
                  <a:lnTo>
                    <a:pt x="32" y="8"/>
                  </a:lnTo>
                  <a:lnTo>
                    <a:pt x="32" y="9"/>
                  </a:lnTo>
                  <a:lnTo>
                    <a:pt x="32" y="8"/>
                  </a:lnTo>
                  <a:lnTo>
                    <a:pt x="33" y="9"/>
                  </a:lnTo>
                  <a:lnTo>
                    <a:pt x="32" y="9"/>
                  </a:lnTo>
                  <a:lnTo>
                    <a:pt x="33" y="9"/>
                  </a:lnTo>
                  <a:lnTo>
                    <a:pt x="33" y="10"/>
                  </a:lnTo>
                  <a:lnTo>
                    <a:pt x="33" y="11"/>
                  </a:lnTo>
                  <a:lnTo>
                    <a:pt x="34" y="11"/>
                  </a:lnTo>
                  <a:lnTo>
                    <a:pt x="34" y="12"/>
                  </a:lnTo>
                  <a:lnTo>
                    <a:pt x="33" y="12"/>
                  </a:lnTo>
                  <a:lnTo>
                    <a:pt x="34" y="12"/>
                  </a:lnTo>
                  <a:lnTo>
                    <a:pt x="34" y="13"/>
                  </a:lnTo>
                  <a:lnTo>
                    <a:pt x="33" y="13"/>
                  </a:lnTo>
                  <a:lnTo>
                    <a:pt x="34" y="13"/>
                  </a:lnTo>
                  <a:lnTo>
                    <a:pt x="34" y="14"/>
                  </a:lnTo>
                  <a:lnTo>
                    <a:pt x="34" y="15"/>
                  </a:lnTo>
                  <a:lnTo>
                    <a:pt x="34" y="16"/>
                  </a:lnTo>
                  <a:lnTo>
                    <a:pt x="35" y="15"/>
                  </a:lnTo>
                  <a:lnTo>
                    <a:pt x="35" y="14"/>
                  </a:lnTo>
                  <a:lnTo>
                    <a:pt x="36" y="14"/>
                  </a:lnTo>
                  <a:lnTo>
                    <a:pt x="36" y="13"/>
                  </a:lnTo>
                  <a:lnTo>
                    <a:pt x="37" y="13"/>
                  </a:lnTo>
                  <a:lnTo>
                    <a:pt x="37" y="12"/>
                  </a:lnTo>
                  <a:lnTo>
                    <a:pt x="37" y="11"/>
                  </a:lnTo>
                  <a:lnTo>
                    <a:pt x="38" y="11"/>
                  </a:lnTo>
                  <a:lnTo>
                    <a:pt x="38" y="10"/>
                  </a:lnTo>
                  <a:lnTo>
                    <a:pt x="38" y="9"/>
                  </a:lnTo>
                  <a:lnTo>
                    <a:pt x="37" y="9"/>
                  </a:lnTo>
                  <a:lnTo>
                    <a:pt x="37" y="8"/>
                  </a:lnTo>
                  <a:lnTo>
                    <a:pt x="38" y="8"/>
                  </a:lnTo>
                  <a:lnTo>
                    <a:pt x="38" y="7"/>
                  </a:lnTo>
                  <a:lnTo>
                    <a:pt x="37" y="7"/>
                  </a:lnTo>
                  <a:lnTo>
                    <a:pt x="38" y="7"/>
                  </a:lnTo>
                  <a:lnTo>
                    <a:pt x="38" y="6"/>
                  </a:lnTo>
                  <a:lnTo>
                    <a:pt x="38" y="5"/>
                  </a:lnTo>
                  <a:lnTo>
                    <a:pt x="37" y="5"/>
                  </a:lnTo>
                  <a:lnTo>
                    <a:pt x="38" y="5"/>
                  </a:lnTo>
                  <a:lnTo>
                    <a:pt x="38" y="4"/>
                  </a:lnTo>
                  <a:lnTo>
                    <a:pt x="38" y="3"/>
                  </a:lnTo>
                  <a:lnTo>
                    <a:pt x="38" y="2"/>
                  </a:lnTo>
                  <a:lnTo>
                    <a:pt x="39" y="2"/>
                  </a:lnTo>
                  <a:lnTo>
                    <a:pt x="39" y="1"/>
                  </a:lnTo>
                  <a:lnTo>
                    <a:pt x="40" y="1"/>
                  </a:lnTo>
                  <a:lnTo>
                    <a:pt x="41" y="1"/>
                  </a:lnTo>
                  <a:lnTo>
                    <a:pt x="41" y="0"/>
                  </a:lnTo>
                  <a:lnTo>
                    <a:pt x="42" y="0"/>
                  </a:lnTo>
                  <a:lnTo>
                    <a:pt x="42" y="1"/>
                  </a:lnTo>
                  <a:lnTo>
                    <a:pt x="43" y="1"/>
                  </a:lnTo>
                  <a:lnTo>
                    <a:pt x="43" y="2"/>
                  </a:lnTo>
                  <a:lnTo>
                    <a:pt x="43" y="3"/>
                  </a:lnTo>
                  <a:lnTo>
                    <a:pt x="43" y="4"/>
                  </a:lnTo>
                  <a:lnTo>
                    <a:pt x="43" y="5"/>
                  </a:lnTo>
                  <a:lnTo>
                    <a:pt x="43" y="6"/>
                  </a:lnTo>
                  <a:lnTo>
                    <a:pt x="43" y="7"/>
                  </a:lnTo>
                  <a:lnTo>
                    <a:pt x="43" y="8"/>
                  </a:lnTo>
                  <a:lnTo>
                    <a:pt x="43" y="9"/>
                  </a:lnTo>
                  <a:lnTo>
                    <a:pt x="43" y="10"/>
                  </a:lnTo>
                  <a:lnTo>
                    <a:pt x="42" y="10"/>
                  </a:lnTo>
                  <a:lnTo>
                    <a:pt x="43" y="10"/>
                  </a:lnTo>
                  <a:lnTo>
                    <a:pt x="43" y="11"/>
                  </a:lnTo>
                  <a:lnTo>
                    <a:pt x="42" y="11"/>
                  </a:lnTo>
                  <a:lnTo>
                    <a:pt x="43" y="11"/>
                  </a:lnTo>
                  <a:lnTo>
                    <a:pt x="43" y="12"/>
                  </a:lnTo>
                  <a:lnTo>
                    <a:pt x="43" y="13"/>
                  </a:lnTo>
                  <a:lnTo>
                    <a:pt x="43" y="14"/>
                  </a:lnTo>
                  <a:lnTo>
                    <a:pt x="44" y="14"/>
                  </a:lnTo>
                  <a:lnTo>
                    <a:pt x="44" y="15"/>
                  </a:lnTo>
                  <a:lnTo>
                    <a:pt x="44" y="16"/>
                  </a:lnTo>
                  <a:lnTo>
                    <a:pt x="44" y="17"/>
                  </a:lnTo>
                  <a:lnTo>
                    <a:pt x="44" y="18"/>
                  </a:lnTo>
                  <a:lnTo>
                    <a:pt x="44" y="19"/>
                  </a:lnTo>
                  <a:lnTo>
                    <a:pt x="45" y="19"/>
                  </a:lnTo>
                  <a:lnTo>
                    <a:pt x="45" y="20"/>
                  </a:lnTo>
                  <a:lnTo>
                    <a:pt x="46" y="20"/>
                  </a:lnTo>
                  <a:lnTo>
                    <a:pt x="46" y="21"/>
                  </a:lnTo>
                  <a:lnTo>
                    <a:pt x="46" y="22"/>
                  </a:lnTo>
                  <a:lnTo>
                    <a:pt x="46" y="23"/>
                  </a:lnTo>
                  <a:lnTo>
                    <a:pt x="46" y="24"/>
                  </a:lnTo>
                  <a:lnTo>
                    <a:pt x="47" y="24"/>
                  </a:lnTo>
                  <a:lnTo>
                    <a:pt x="47" y="25"/>
                  </a:lnTo>
                  <a:lnTo>
                    <a:pt x="48" y="25"/>
                  </a:lnTo>
                  <a:lnTo>
                    <a:pt x="48" y="26"/>
                  </a:lnTo>
                  <a:lnTo>
                    <a:pt x="48" y="27"/>
                  </a:lnTo>
                  <a:lnTo>
                    <a:pt x="48" y="28"/>
                  </a:lnTo>
                  <a:lnTo>
                    <a:pt x="49" y="28"/>
                  </a:lnTo>
                  <a:lnTo>
                    <a:pt x="49" y="29"/>
                  </a:lnTo>
                  <a:lnTo>
                    <a:pt x="49" y="30"/>
                  </a:lnTo>
                  <a:lnTo>
                    <a:pt x="50" y="30"/>
                  </a:lnTo>
                  <a:lnTo>
                    <a:pt x="50" y="31"/>
                  </a:lnTo>
                  <a:lnTo>
                    <a:pt x="50" y="32"/>
                  </a:lnTo>
                  <a:lnTo>
                    <a:pt x="51" y="32"/>
                  </a:lnTo>
                  <a:lnTo>
                    <a:pt x="51" y="33"/>
                  </a:lnTo>
                  <a:lnTo>
                    <a:pt x="52" y="34"/>
                  </a:lnTo>
                  <a:lnTo>
                    <a:pt x="52" y="35"/>
                  </a:lnTo>
                  <a:lnTo>
                    <a:pt x="53" y="35"/>
                  </a:lnTo>
                  <a:lnTo>
                    <a:pt x="54" y="35"/>
                  </a:lnTo>
                  <a:lnTo>
                    <a:pt x="55" y="35"/>
                  </a:lnTo>
                  <a:lnTo>
                    <a:pt x="56" y="35"/>
                  </a:lnTo>
                  <a:lnTo>
                    <a:pt x="57" y="35"/>
                  </a:lnTo>
                  <a:lnTo>
                    <a:pt x="57" y="34"/>
                  </a:lnTo>
                  <a:lnTo>
                    <a:pt x="58" y="34"/>
                  </a:lnTo>
                  <a:lnTo>
                    <a:pt x="58" y="33"/>
                  </a:lnTo>
                  <a:lnTo>
                    <a:pt x="59" y="33"/>
                  </a:lnTo>
                  <a:lnTo>
                    <a:pt x="59" y="32"/>
                  </a:lnTo>
                  <a:lnTo>
                    <a:pt x="60" y="32"/>
                  </a:lnTo>
                  <a:lnTo>
                    <a:pt x="61" y="32"/>
                  </a:lnTo>
                  <a:lnTo>
                    <a:pt x="62" y="32"/>
                  </a:lnTo>
                  <a:lnTo>
                    <a:pt x="63" y="32"/>
                  </a:lnTo>
                  <a:lnTo>
                    <a:pt x="64" y="32"/>
                  </a:lnTo>
                  <a:lnTo>
                    <a:pt x="65" y="32"/>
                  </a:lnTo>
                  <a:lnTo>
                    <a:pt x="65" y="31"/>
                  </a:lnTo>
                  <a:lnTo>
                    <a:pt x="66" y="31"/>
                  </a:lnTo>
                  <a:lnTo>
                    <a:pt x="66" y="30"/>
                  </a:lnTo>
                  <a:lnTo>
                    <a:pt x="66" y="29"/>
                  </a:lnTo>
                  <a:lnTo>
                    <a:pt x="67" y="29"/>
                  </a:lnTo>
                  <a:lnTo>
                    <a:pt x="67" y="28"/>
                  </a:lnTo>
                  <a:lnTo>
                    <a:pt x="67" y="27"/>
                  </a:lnTo>
                  <a:lnTo>
                    <a:pt x="66" y="27"/>
                  </a:lnTo>
                  <a:lnTo>
                    <a:pt x="66" y="26"/>
                  </a:lnTo>
                  <a:lnTo>
                    <a:pt x="66" y="25"/>
                  </a:lnTo>
                  <a:lnTo>
                    <a:pt x="67" y="25"/>
                  </a:lnTo>
                  <a:lnTo>
                    <a:pt x="68" y="25"/>
                  </a:lnTo>
                  <a:lnTo>
                    <a:pt x="68" y="24"/>
                  </a:lnTo>
                  <a:lnTo>
                    <a:pt x="69" y="24"/>
                  </a:lnTo>
                  <a:lnTo>
                    <a:pt x="69" y="23"/>
                  </a:lnTo>
                  <a:lnTo>
                    <a:pt x="69" y="22"/>
                  </a:lnTo>
                  <a:lnTo>
                    <a:pt x="69" y="21"/>
                  </a:lnTo>
                  <a:lnTo>
                    <a:pt x="69" y="20"/>
                  </a:lnTo>
                  <a:lnTo>
                    <a:pt x="70" y="20"/>
                  </a:lnTo>
                  <a:lnTo>
                    <a:pt x="71" y="20"/>
                  </a:lnTo>
                  <a:lnTo>
                    <a:pt x="71" y="19"/>
                  </a:lnTo>
                  <a:lnTo>
                    <a:pt x="72" y="19"/>
                  </a:lnTo>
                  <a:lnTo>
                    <a:pt x="73" y="19"/>
                  </a:lnTo>
                  <a:lnTo>
                    <a:pt x="73" y="20"/>
                  </a:lnTo>
                  <a:lnTo>
                    <a:pt x="74" y="20"/>
                  </a:lnTo>
                  <a:lnTo>
                    <a:pt x="75" y="20"/>
                  </a:lnTo>
                  <a:lnTo>
                    <a:pt x="76" y="20"/>
                  </a:lnTo>
                  <a:lnTo>
                    <a:pt x="76" y="19"/>
                  </a:lnTo>
                  <a:lnTo>
                    <a:pt x="76" y="18"/>
                  </a:lnTo>
                  <a:lnTo>
                    <a:pt x="76" y="17"/>
                  </a:lnTo>
                  <a:lnTo>
                    <a:pt x="76" y="16"/>
                  </a:lnTo>
                  <a:lnTo>
                    <a:pt x="77" y="16"/>
                  </a:lnTo>
                  <a:lnTo>
                    <a:pt x="77" y="15"/>
                  </a:lnTo>
                  <a:lnTo>
                    <a:pt x="78" y="15"/>
                  </a:lnTo>
                  <a:lnTo>
                    <a:pt x="78" y="14"/>
                  </a:lnTo>
                  <a:lnTo>
                    <a:pt x="78" y="13"/>
                  </a:lnTo>
                  <a:lnTo>
                    <a:pt x="78" y="12"/>
                  </a:lnTo>
                  <a:lnTo>
                    <a:pt x="79" y="12"/>
                  </a:lnTo>
                  <a:lnTo>
                    <a:pt x="79" y="11"/>
                  </a:lnTo>
                  <a:lnTo>
                    <a:pt x="79" y="10"/>
                  </a:lnTo>
                  <a:lnTo>
                    <a:pt x="80" y="10"/>
                  </a:lnTo>
                  <a:lnTo>
                    <a:pt x="81" y="10"/>
                  </a:lnTo>
                  <a:lnTo>
                    <a:pt x="82" y="10"/>
                  </a:lnTo>
                  <a:lnTo>
                    <a:pt x="83" y="10"/>
                  </a:lnTo>
                  <a:lnTo>
                    <a:pt x="84" y="10"/>
                  </a:lnTo>
                  <a:lnTo>
                    <a:pt x="85" y="10"/>
                  </a:lnTo>
                  <a:lnTo>
                    <a:pt x="86" y="10"/>
                  </a:lnTo>
                  <a:lnTo>
                    <a:pt x="87" y="10"/>
                  </a:lnTo>
                  <a:lnTo>
                    <a:pt x="88" y="10"/>
                  </a:lnTo>
                  <a:lnTo>
                    <a:pt x="89" y="10"/>
                  </a:lnTo>
                  <a:lnTo>
                    <a:pt x="89" y="11"/>
                  </a:lnTo>
                  <a:lnTo>
                    <a:pt x="89" y="12"/>
                  </a:lnTo>
                  <a:lnTo>
                    <a:pt x="89" y="13"/>
                  </a:lnTo>
                  <a:lnTo>
                    <a:pt x="89" y="14"/>
                  </a:lnTo>
                  <a:lnTo>
                    <a:pt x="89" y="15"/>
                  </a:lnTo>
                  <a:lnTo>
                    <a:pt x="88" y="15"/>
                  </a:lnTo>
                  <a:lnTo>
                    <a:pt x="87" y="16"/>
                  </a:lnTo>
                  <a:lnTo>
                    <a:pt x="86" y="16"/>
                  </a:lnTo>
                  <a:lnTo>
                    <a:pt x="85" y="17"/>
                  </a:lnTo>
                  <a:lnTo>
                    <a:pt x="85" y="18"/>
                  </a:lnTo>
                  <a:lnTo>
                    <a:pt x="85" y="19"/>
                  </a:lnTo>
                  <a:lnTo>
                    <a:pt x="85" y="20"/>
                  </a:lnTo>
                  <a:lnTo>
                    <a:pt x="85" y="21"/>
                  </a:lnTo>
                  <a:lnTo>
                    <a:pt x="85" y="22"/>
                  </a:lnTo>
                  <a:lnTo>
                    <a:pt x="85" y="23"/>
                  </a:lnTo>
                  <a:lnTo>
                    <a:pt x="85" y="24"/>
                  </a:lnTo>
                  <a:lnTo>
                    <a:pt x="84" y="24"/>
                  </a:lnTo>
                  <a:lnTo>
                    <a:pt x="85" y="25"/>
                  </a:lnTo>
                  <a:lnTo>
                    <a:pt x="85" y="26"/>
                  </a:lnTo>
                  <a:lnTo>
                    <a:pt x="85" y="27"/>
                  </a:lnTo>
                  <a:lnTo>
                    <a:pt x="85" y="28"/>
                  </a:lnTo>
                  <a:lnTo>
                    <a:pt x="85" y="29"/>
                  </a:lnTo>
                  <a:lnTo>
                    <a:pt x="86" y="29"/>
                  </a:lnTo>
                  <a:lnTo>
                    <a:pt x="86" y="30"/>
                  </a:lnTo>
                  <a:lnTo>
                    <a:pt x="87" y="31"/>
                  </a:lnTo>
                  <a:lnTo>
                    <a:pt x="86" y="31"/>
                  </a:lnTo>
                  <a:lnTo>
                    <a:pt x="87" y="31"/>
                  </a:lnTo>
                  <a:lnTo>
                    <a:pt x="87" y="32"/>
                  </a:lnTo>
                  <a:lnTo>
                    <a:pt x="86" y="32"/>
                  </a:lnTo>
                  <a:lnTo>
                    <a:pt x="86" y="33"/>
                  </a:lnTo>
                  <a:lnTo>
                    <a:pt x="85" y="33"/>
                  </a:lnTo>
                  <a:lnTo>
                    <a:pt x="85" y="34"/>
                  </a:lnTo>
                  <a:lnTo>
                    <a:pt x="84" y="34"/>
                  </a:lnTo>
                  <a:lnTo>
                    <a:pt x="84" y="35"/>
                  </a:lnTo>
                  <a:lnTo>
                    <a:pt x="84" y="36"/>
                  </a:lnTo>
                  <a:lnTo>
                    <a:pt x="83" y="36"/>
                  </a:lnTo>
                  <a:lnTo>
                    <a:pt x="82" y="37"/>
                  </a:lnTo>
                  <a:lnTo>
                    <a:pt x="82" y="38"/>
                  </a:lnTo>
                  <a:lnTo>
                    <a:pt x="82" y="39"/>
                  </a:lnTo>
                  <a:lnTo>
                    <a:pt x="81" y="39"/>
                  </a:lnTo>
                  <a:lnTo>
                    <a:pt x="81" y="40"/>
                  </a:lnTo>
                  <a:lnTo>
                    <a:pt x="82" y="40"/>
                  </a:lnTo>
                  <a:lnTo>
                    <a:pt x="81" y="40"/>
                  </a:lnTo>
                  <a:lnTo>
                    <a:pt x="81" y="41"/>
                  </a:lnTo>
                  <a:lnTo>
                    <a:pt x="81" y="42"/>
                  </a:lnTo>
                  <a:lnTo>
                    <a:pt x="81" y="43"/>
                  </a:lnTo>
                  <a:lnTo>
                    <a:pt x="80" y="43"/>
                  </a:lnTo>
                  <a:lnTo>
                    <a:pt x="80" y="44"/>
                  </a:lnTo>
                  <a:lnTo>
                    <a:pt x="80" y="45"/>
                  </a:lnTo>
                  <a:lnTo>
                    <a:pt x="80" y="46"/>
                  </a:lnTo>
                  <a:lnTo>
                    <a:pt x="79" y="46"/>
                  </a:lnTo>
                  <a:lnTo>
                    <a:pt x="78" y="46"/>
                  </a:lnTo>
                  <a:lnTo>
                    <a:pt x="77" y="46"/>
                  </a:lnTo>
                  <a:lnTo>
                    <a:pt x="76" y="46"/>
                  </a:lnTo>
                  <a:lnTo>
                    <a:pt x="75" y="47"/>
                  </a:lnTo>
                  <a:lnTo>
                    <a:pt x="75" y="48"/>
                  </a:lnTo>
                  <a:lnTo>
                    <a:pt x="74" y="48"/>
                  </a:lnTo>
                  <a:lnTo>
                    <a:pt x="74" y="49"/>
                  </a:lnTo>
                  <a:lnTo>
                    <a:pt x="73" y="49"/>
                  </a:lnTo>
                  <a:lnTo>
                    <a:pt x="73" y="48"/>
                  </a:lnTo>
                  <a:lnTo>
                    <a:pt x="72" y="48"/>
                  </a:lnTo>
                  <a:lnTo>
                    <a:pt x="71" y="48"/>
                  </a:lnTo>
                  <a:lnTo>
                    <a:pt x="71" y="49"/>
                  </a:lnTo>
                  <a:lnTo>
                    <a:pt x="70" y="49"/>
                  </a:lnTo>
                  <a:lnTo>
                    <a:pt x="69" y="49"/>
                  </a:lnTo>
                  <a:lnTo>
                    <a:pt x="68" y="49"/>
                  </a:lnTo>
                  <a:lnTo>
                    <a:pt x="68" y="48"/>
                  </a:lnTo>
                  <a:lnTo>
                    <a:pt x="67" y="48"/>
                  </a:lnTo>
                  <a:lnTo>
                    <a:pt x="66" y="48"/>
                  </a:lnTo>
                  <a:lnTo>
                    <a:pt x="66" y="47"/>
                  </a:lnTo>
                  <a:lnTo>
                    <a:pt x="65" y="47"/>
                  </a:lnTo>
                  <a:lnTo>
                    <a:pt x="64" y="47"/>
                  </a:lnTo>
                  <a:lnTo>
                    <a:pt x="64" y="48"/>
                  </a:lnTo>
                  <a:lnTo>
                    <a:pt x="65" y="49"/>
                  </a:lnTo>
                  <a:lnTo>
                    <a:pt x="65" y="50"/>
                  </a:lnTo>
                  <a:lnTo>
                    <a:pt x="64" y="50"/>
                  </a:lnTo>
                  <a:lnTo>
                    <a:pt x="63" y="50"/>
                  </a:lnTo>
                  <a:lnTo>
                    <a:pt x="62" y="50"/>
                  </a:lnTo>
                  <a:lnTo>
                    <a:pt x="61" y="50"/>
                  </a:lnTo>
                  <a:lnTo>
                    <a:pt x="61" y="51"/>
                  </a:lnTo>
                  <a:lnTo>
                    <a:pt x="60" y="51"/>
                  </a:lnTo>
                  <a:lnTo>
                    <a:pt x="61" y="51"/>
                  </a:lnTo>
                  <a:lnTo>
                    <a:pt x="61" y="52"/>
                  </a:lnTo>
                  <a:lnTo>
                    <a:pt x="60" y="52"/>
                  </a:lnTo>
                  <a:lnTo>
                    <a:pt x="59" y="52"/>
                  </a:lnTo>
                  <a:lnTo>
                    <a:pt x="59" y="53"/>
                  </a:lnTo>
                  <a:lnTo>
                    <a:pt x="58" y="53"/>
                  </a:lnTo>
                  <a:lnTo>
                    <a:pt x="58" y="54"/>
                  </a:lnTo>
                  <a:lnTo>
                    <a:pt x="59" y="54"/>
                  </a:lnTo>
                  <a:lnTo>
                    <a:pt x="58" y="54"/>
                  </a:lnTo>
                  <a:lnTo>
                    <a:pt x="58" y="53"/>
                  </a:lnTo>
                  <a:lnTo>
                    <a:pt x="57" y="53"/>
                  </a:lnTo>
                  <a:lnTo>
                    <a:pt x="57" y="54"/>
                  </a:lnTo>
                  <a:lnTo>
                    <a:pt x="57" y="53"/>
                  </a:lnTo>
                  <a:lnTo>
                    <a:pt x="57" y="54"/>
                  </a:lnTo>
                  <a:lnTo>
                    <a:pt x="56" y="53"/>
                  </a:lnTo>
                  <a:lnTo>
                    <a:pt x="56" y="54"/>
                  </a:lnTo>
                  <a:lnTo>
                    <a:pt x="56" y="53"/>
                  </a:lnTo>
                  <a:lnTo>
                    <a:pt x="55" y="53"/>
                  </a:lnTo>
                  <a:lnTo>
                    <a:pt x="55" y="52"/>
                  </a:lnTo>
                  <a:lnTo>
                    <a:pt x="54" y="52"/>
                  </a:lnTo>
                  <a:lnTo>
                    <a:pt x="54" y="53"/>
                  </a:lnTo>
                  <a:lnTo>
                    <a:pt x="54" y="54"/>
                  </a:lnTo>
                  <a:lnTo>
                    <a:pt x="54" y="55"/>
                  </a:lnTo>
                  <a:lnTo>
                    <a:pt x="53" y="55"/>
                  </a:lnTo>
                  <a:lnTo>
                    <a:pt x="52" y="55"/>
                  </a:lnTo>
                  <a:lnTo>
                    <a:pt x="52" y="56"/>
                  </a:lnTo>
                  <a:lnTo>
                    <a:pt x="52" y="57"/>
                  </a:lnTo>
                  <a:lnTo>
                    <a:pt x="51" y="57"/>
                  </a:lnTo>
                  <a:lnTo>
                    <a:pt x="51" y="58"/>
                  </a:lnTo>
                  <a:lnTo>
                    <a:pt x="51" y="59"/>
                  </a:lnTo>
                  <a:lnTo>
                    <a:pt x="51" y="60"/>
                  </a:lnTo>
                  <a:lnTo>
                    <a:pt x="51" y="61"/>
                  </a:lnTo>
                  <a:lnTo>
                    <a:pt x="50" y="61"/>
                  </a:lnTo>
                  <a:lnTo>
                    <a:pt x="50" y="62"/>
                  </a:lnTo>
                  <a:lnTo>
                    <a:pt x="49" y="62"/>
                  </a:lnTo>
                  <a:lnTo>
                    <a:pt x="48" y="62"/>
                  </a:lnTo>
                  <a:lnTo>
                    <a:pt x="47" y="62"/>
                  </a:lnTo>
                  <a:lnTo>
                    <a:pt x="47" y="63"/>
                  </a:lnTo>
                  <a:lnTo>
                    <a:pt x="46" y="63"/>
                  </a:lnTo>
                  <a:lnTo>
                    <a:pt x="46" y="64"/>
                  </a:lnTo>
                  <a:lnTo>
                    <a:pt x="45" y="64"/>
                  </a:lnTo>
                  <a:lnTo>
                    <a:pt x="45" y="65"/>
                  </a:lnTo>
                  <a:lnTo>
                    <a:pt x="44" y="65"/>
                  </a:lnTo>
                  <a:lnTo>
                    <a:pt x="44" y="66"/>
                  </a:lnTo>
                  <a:lnTo>
                    <a:pt x="44" y="67"/>
                  </a:lnTo>
                  <a:lnTo>
                    <a:pt x="44" y="68"/>
                  </a:lnTo>
                  <a:lnTo>
                    <a:pt x="43" y="68"/>
                  </a:lnTo>
                  <a:lnTo>
                    <a:pt x="43" y="69"/>
                  </a:lnTo>
                  <a:lnTo>
                    <a:pt x="43" y="70"/>
                  </a:lnTo>
                  <a:lnTo>
                    <a:pt x="42" y="70"/>
                  </a:lnTo>
                  <a:lnTo>
                    <a:pt x="42" y="69"/>
                  </a:lnTo>
                  <a:lnTo>
                    <a:pt x="41" y="69"/>
                  </a:lnTo>
                  <a:lnTo>
                    <a:pt x="40" y="69"/>
                  </a:lnTo>
                  <a:lnTo>
                    <a:pt x="39" y="69"/>
                  </a:lnTo>
                  <a:lnTo>
                    <a:pt x="39" y="68"/>
                  </a:lnTo>
                  <a:lnTo>
                    <a:pt x="38" y="68"/>
                  </a:lnTo>
                  <a:lnTo>
                    <a:pt x="38" y="67"/>
                  </a:lnTo>
                  <a:lnTo>
                    <a:pt x="37" y="67"/>
                  </a:lnTo>
                  <a:lnTo>
                    <a:pt x="36" y="67"/>
                  </a:lnTo>
                  <a:lnTo>
                    <a:pt x="35" y="67"/>
                  </a:lnTo>
                  <a:lnTo>
                    <a:pt x="35" y="66"/>
                  </a:lnTo>
                  <a:lnTo>
                    <a:pt x="35" y="67"/>
                  </a:lnTo>
                  <a:lnTo>
                    <a:pt x="34" y="67"/>
                  </a:lnTo>
                  <a:lnTo>
                    <a:pt x="34" y="66"/>
                  </a:lnTo>
                  <a:lnTo>
                    <a:pt x="33" y="66"/>
                  </a:lnTo>
                  <a:lnTo>
                    <a:pt x="33" y="67"/>
                  </a:lnTo>
                  <a:lnTo>
                    <a:pt x="32" y="67"/>
                  </a:lnTo>
                  <a:lnTo>
                    <a:pt x="32" y="66"/>
                  </a:lnTo>
                  <a:lnTo>
                    <a:pt x="31" y="66"/>
                  </a:lnTo>
                  <a:lnTo>
                    <a:pt x="31" y="65"/>
                  </a:lnTo>
                  <a:lnTo>
                    <a:pt x="32" y="65"/>
                  </a:lnTo>
                  <a:lnTo>
                    <a:pt x="31" y="65"/>
                  </a:lnTo>
                  <a:lnTo>
                    <a:pt x="31" y="64"/>
                  </a:lnTo>
                  <a:lnTo>
                    <a:pt x="31" y="63"/>
                  </a:lnTo>
                  <a:lnTo>
                    <a:pt x="31" y="64"/>
                  </a:lnTo>
                  <a:lnTo>
                    <a:pt x="30" y="64"/>
                  </a:lnTo>
                  <a:lnTo>
                    <a:pt x="30" y="63"/>
                  </a:lnTo>
                  <a:lnTo>
                    <a:pt x="29" y="63"/>
                  </a:lnTo>
                  <a:lnTo>
                    <a:pt x="29" y="64"/>
                  </a:lnTo>
                  <a:lnTo>
                    <a:pt x="28" y="64"/>
                  </a:lnTo>
                  <a:lnTo>
                    <a:pt x="27" y="64"/>
                  </a:lnTo>
                  <a:lnTo>
                    <a:pt x="26" y="64"/>
                  </a:lnTo>
                  <a:lnTo>
                    <a:pt x="27" y="64"/>
                  </a:lnTo>
                  <a:lnTo>
                    <a:pt x="27" y="65"/>
                  </a:lnTo>
                  <a:lnTo>
                    <a:pt x="26" y="65"/>
                  </a:lnTo>
                  <a:lnTo>
                    <a:pt x="26" y="66"/>
                  </a:lnTo>
                  <a:lnTo>
                    <a:pt x="26" y="67"/>
                  </a:lnTo>
                  <a:lnTo>
                    <a:pt x="25" y="67"/>
                  </a:lnTo>
                  <a:lnTo>
                    <a:pt x="25" y="66"/>
                  </a:lnTo>
                  <a:lnTo>
                    <a:pt x="25" y="67"/>
                  </a:lnTo>
                  <a:lnTo>
                    <a:pt x="24" y="67"/>
                  </a:lnTo>
                  <a:lnTo>
                    <a:pt x="23" y="67"/>
                  </a:lnTo>
                  <a:lnTo>
                    <a:pt x="23" y="66"/>
                  </a:lnTo>
                  <a:lnTo>
                    <a:pt x="23" y="67"/>
                  </a:lnTo>
                  <a:lnTo>
                    <a:pt x="22" y="67"/>
                  </a:lnTo>
                  <a:lnTo>
                    <a:pt x="21" y="67"/>
                  </a:lnTo>
                  <a:lnTo>
                    <a:pt x="21" y="68"/>
                  </a:lnTo>
                  <a:lnTo>
                    <a:pt x="20" y="68"/>
                  </a:lnTo>
                  <a:lnTo>
                    <a:pt x="19" y="68"/>
                  </a:lnTo>
                  <a:lnTo>
                    <a:pt x="19" y="69"/>
                  </a:lnTo>
                  <a:lnTo>
                    <a:pt x="19" y="70"/>
                  </a:lnTo>
                  <a:lnTo>
                    <a:pt x="19" y="69"/>
                  </a:lnTo>
                  <a:lnTo>
                    <a:pt x="18" y="69"/>
                  </a:lnTo>
                  <a:lnTo>
                    <a:pt x="17" y="69"/>
                  </a:lnTo>
                  <a:lnTo>
                    <a:pt x="17" y="68"/>
                  </a:lnTo>
                  <a:lnTo>
                    <a:pt x="16" y="68"/>
                  </a:lnTo>
                  <a:lnTo>
                    <a:pt x="16" y="67"/>
                  </a:lnTo>
                  <a:lnTo>
                    <a:pt x="15" y="67"/>
                  </a:lnTo>
                  <a:lnTo>
                    <a:pt x="15" y="66"/>
                  </a:lnTo>
                  <a:lnTo>
                    <a:pt x="15" y="67"/>
                  </a:lnTo>
                  <a:lnTo>
                    <a:pt x="15" y="66"/>
                  </a:lnTo>
                  <a:lnTo>
                    <a:pt x="14" y="66"/>
                  </a:lnTo>
                  <a:lnTo>
                    <a:pt x="14" y="65"/>
                  </a:lnTo>
                  <a:lnTo>
                    <a:pt x="14" y="64"/>
                  </a:lnTo>
                  <a:lnTo>
                    <a:pt x="13" y="64"/>
                  </a:lnTo>
                  <a:lnTo>
                    <a:pt x="13" y="63"/>
                  </a:lnTo>
                  <a:lnTo>
                    <a:pt x="13" y="62"/>
                  </a:lnTo>
                  <a:lnTo>
                    <a:pt x="12" y="61"/>
                  </a:lnTo>
                  <a:lnTo>
                    <a:pt x="13" y="61"/>
                  </a:lnTo>
                  <a:lnTo>
                    <a:pt x="13" y="60"/>
                  </a:lnTo>
                  <a:lnTo>
                    <a:pt x="13" y="59"/>
                  </a:lnTo>
                  <a:lnTo>
                    <a:pt x="13" y="58"/>
                  </a:lnTo>
                  <a:lnTo>
                    <a:pt x="12" y="58"/>
                  </a:lnTo>
                  <a:lnTo>
                    <a:pt x="13" y="58"/>
                  </a:lnTo>
                  <a:lnTo>
                    <a:pt x="14" y="58"/>
                  </a:lnTo>
                  <a:lnTo>
                    <a:pt x="14" y="57"/>
                  </a:lnTo>
                  <a:lnTo>
                    <a:pt x="15" y="57"/>
                  </a:lnTo>
                  <a:lnTo>
                    <a:pt x="16" y="57"/>
                  </a:lnTo>
                  <a:lnTo>
                    <a:pt x="16" y="56"/>
                  </a:lnTo>
                  <a:lnTo>
                    <a:pt x="16" y="55"/>
                  </a:lnTo>
                  <a:lnTo>
                    <a:pt x="16" y="54"/>
                  </a:lnTo>
                  <a:lnTo>
                    <a:pt x="16" y="53"/>
                  </a:lnTo>
                  <a:lnTo>
                    <a:pt x="16" y="52"/>
                  </a:lnTo>
                  <a:lnTo>
                    <a:pt x="15" y="52"/>
                  </a:lnTo>
                  <a:lnTo>
                    <a:pt x="15" y="51"/>
                  </a:lnTo>
                  <a:lnTo>
                    <a:pt x="14" y="51"/>
                  </a:lnTo>
                  <a:lnTo>
                    <a:pt x="14" y="50"/>
                  </a:lnTo>
                  <a:lnTo>
                    <a:pt x="14" y="49"/>
                  </a:lnTo>
                  <a:lnTo>
                    <a:pt x="13" y="48"/>
                  </a:lnTo>
                  <a:lnTo>
                    <a:pt x="13" y="47"/>
                  </a:lnTo>
                  <a:lnTo>
                    <a:pt x="13" y="46"/>
                  </a:lnTo>
                  <a:lnTo>
                    <a:pt x="12" y="46"/>
                  </a:lnTo>
                  <a:lnTo>
                    <a:pt x="12" y="45"/>
                  </a:lnTo>
                  <a:lnTo>
                    <a:pt x="11" y="45"/>
                  </a:lnTo>
                  <a:lnTo>
                    <a:pt x="11" y="46"/>
                  </a:lnTo>
                  <a:lnTo>
                    <a:pt x="11" y="47"/>
                  </a:lnTo>
                  <a:lnTo>
                    <a:pt x="11" y="46"/>
                  </a:lnTo>
                  <a:lnTo>
                    <a:pt x="10" y="46"/>
                  </a:lnTo>
                  <a:lnTo>
                    <a:pt x="10" y="45"/>
                  </a:lnTo>
                  <a:lnTo>
                    <a:pt x="9" y="45"/>
                  </a:lnTo>
                  <a:lnTo>
                    <a:pt x="9" y="44"/>
                  </a:lnTo>
                  <a:lnTo>
                    <a:pt x="8" y="44"/>
                  </a:lnTo>
                  <a:lnTo>
                    <a:pt x="8" y="43"/>
                  </a:lnTo>
                  <a:lnTo>
                    <a:pt x="8" y="42"/>
                  </a:lnTo>
                  <a:lnTo>
                    <a:pt x="9" y="42"/>
                  </a:lnTo>
                  <a:lnTo>
                    <a:pt x="10" y="42"/>
                  </a:lnTo>
                  <a:lnTo>
                    <a:pt x="10" y="41"/>
                  </a:lnTo>
                  <a:lnTo>
                    <a:pt x="10" y="40"/>
                  </a:lnTo>
                  <a:lnTo>
                    <a:pt x="11" y="40"/>
                  </a:lnTo>
                  <a:lnTo>
                    <a:pt x="12" y="40"/>
                  </a:lnTo>
                  <a:lnTo>
                    <a:pt x="11" y="40"/>
                  </a:lnTo>
                  <a:lnTo>
                    <a:pt x="12" y="40"/>
                  </a:lnTo>
                  <a:lnTo>
                    <a:pt x="12" y="39"/>
                  </a:lnTo>
                  <a:lnTo>
                    <a:pt x="12" y="38"/>
                  </a:lnTo>
                  <a:lnTo>
                    <a:pt x="12" y="37"/>
                  </a:lnTo>
                  <a:lnTo>
                    <a:pt x="11" y="37"/>
                  </a:lnTo>
                  <a:lnTo>
                    <a:pt x="12" y="37"/>
                  </a:lnTo>
                  <a:lnTo>
                    <a:pt x="12" y="36"/>
                  </a:lnTo>
                  <a:lnTo>
                    <a:pt x="12" y="35"/>
                  </a:lnTo>
                  <a:lnTo>
                    <a:pt x="12" y="34"/>
                  </a:lnTo>
                  <a:lnTo>
                    <a:pt x="13" y="34"/>
                  </a:lnTo>
                  <a:lnTo>
                    <a:pt x="13" y="33"/>
                  </a:lnTo>
                  <a:lnTo>
                    <a:pt x="13" y="32"/>
                  </a:lnTo>
                  <a:lnTo>
                    <a:pt x="14" y="32"/>
                  </a:lnTo>
                  <a:lnTo>
                    <a:pt x="14" y="31"/>
                  </a:lnTo>
                  <a:lnTo>
                    <a:pt x="15" y="31"/>
                  </a:lnTo>
                  <a:lnTo>
                    <a:pt x="14" y="31"/>
                  </a:lnTo>
                  <a:lnTo>
                    <a:pt x="15" y="31"/>
                  </a:lnTo>
                  <a:lnTo>
                    <a:pt x="15" y="32"/>
                  </a:lnTo>
                  <a:lnTo>
                    <a:pt x="16" y="32"/>
                  </a:lnTo>
                  <a:lnTo>
                    <a:pt x="16" y="33"/>
                  </a:lnTo>
                  <a:lnTo>
                    <a:pt x="17" y="33"/>
                  </a:lnTo>
                  <a:lnTo>
                    <a:pt x="17" y="34"/>
                  </a:lnTo>
                  <a:lnTo>
                    <a:pt x="18" y="34"/>
                  </a:lnTo>
                  <a:lnTo>
                    <a:pt x="18" y="33"/>
                  </a:lnTo>
                  <a:lnTo>
                    <a:pt x="18" y="32"/>
                  </a:lnTo>
                  <a:lnTo>
                    <a:pt x="18" y="31"/>
                  </a:lnTo>
                  <a:lnTo>
                    <a:pt x="18" y="30"/>
                  </a:lnTo>
                  <a:lnTo>
                    <a:pt x="19" y="30"/>
                  </a:lnTo>
                  <a:lnTo>
                    <a:pt x="18" y="30"/>
                  </a:lnTo>
                  <a:lnTo>
                    <a:pt x="19" y="30"/>
                  </a:lnTo>
                  <a:lnTo>
                    <a:pt x="19" y="29"/>
                  </a:lnTo>
                  <a:lnTo>
                    <a:pt x="18" y="29"/>
                  </a:lnTo>
                  <a:lnTo>
                    <a:pt x="18" y="28"/>
                  </a:lnTo>
                  <a:lnTo>
                    <a:pt x="17" y="28"/>
                  </a:lnTo>
                  <a:lnTo>
                    <a:pt x="17" y="27"/>
                  </a:lnTo>
                  <a:lnTo>
                    <a:pt x="16" y="27"/>
                  </a:lnTo>
                  <a:lnTo>
                    <a:pt x="16" y="26"/>
                  </a:lnTo>
                  <a:lnTo>
                    <a:pt x="15" y="26"/>
                  </a:lnTo>
                  <a:lnTo>
                    <a:pt x="14" y="26"/>
                  </a:lnTo>
                  <a:lnTo>
                    <a:pt x="14" y="25"/>
                  </a:lnTo>
                  <a:lnTo>
                    <a:pt x="13" y="25"/>
                  </a:lnTo>
                  <a:lnTo>
                    <a:pt x="12" y="25"/>
                  </a:lnTo>
                  <a:lnTo>
                    <a:pt x="12" y="24"/>
                  </a:lnTo>
                  <a:lnTo>
                    <a:pt x="11" y="24"/>
                  </a:lnTo>
                  <a:lnTo>
                    <a:pt x="10" y="24"/>
                  </a:lnTo>
                  <a:lnTo>
                    <a:pt x="10" y="23"/>
                  </a:lnTo>
                  <a:lnTo>
                    <a:pt x="9" y="23"/>
                  </a:lnTo>
                  <a:lnTo>
                    <a:pt x="8" y="23"/>
                  </a:lnTo>
                  <a:lnTo>
                    <a:pt x="8" y="22"/>
                  </a:lnTo>
                  <a:lnTo>
                    <a:pt x="9" y="22"/>
                  </a:lnTo>
                  <a:lnTo>
                    <a:pt x="8" y="22"/>
                  </a:lnTo>
                  <a:lnTo>
                    <a:pt x="7" y="22"/>
                  </a:lnTo>
                  <a:lnTo>
                    <a:pt x="7" y="21"/>
                  </a:lnTo>
                  <a:lnTo>
                    <a:pt x="6" y="21"/>
                  </a:lnTo>
                  <a:lnTo>
                    <a:pt x="6" y="20"/>
                  </a:lnTo>
                  <a:lnTo>
                    <a:pt x="5" y="20"/>
                  </a:lnTo>
                  <a:lnTo>
                    <a:pt x="5" y="19"/>
                  </a:lnTo>
                  <a:lnTo>
                    <a:pt x="4" y="19"/>
                  </a:lnTo>
                  <a:lnTo>
                    <a:pt x="4" y="18"/>
                  </a:lnTo>
                  <a:lnTo>
                    <a:pt x="4" y="17"/>
                  </a:lnTo>
                  <a:lnTo>
                    <a:pt x="4" y="16"/>
                  </a:lnTo>
                  <a:lnTo>
                    <a:pt x="3" y="16"/>
                  </a:lnTo>
                  <a:lnTo>
                    <a:pt x="3" y="15"/>
                  </a:lnTo>
                  <a:lnTo>
                    <a:pt x="2" y="15"/>
                  </a:lnTo>
                  <a:lnTo>
                    <a:pt x="3" y="15"/>
                  </a:lnTo>
                  <a:lnTo>
                    <a:pt x="3" y="14"/>
                  </a:lnTo>
                  <a:lnTo>
                    <a:pt x="2" y="14"/>
                  </a:lnTo>
                  <a:lnTo>
                    <a:pt x="2" y="13"/>
                  </a:lnTo>
                  <a:lnTo>
                    <a:pt x="2" y="12"/>
                  </a:lnTo>
                  <a:lnTo>
                    <a:pt x="1" y="12"/>
                  </a:lnTo>
                  <a:lnTo>
                    <a:pt x="1" y="11"/>
                  </a:lnTo>
                  <a:lnTo>
                    <a:pt x="0" y="11"/>
                  </a:lnTo>
                  <a:lnTo>
                    <a:pt x="0" y="10"/>
                  </a:lnTo>
                  <a:lnTo>
                    <a:pt x="0" y="9"/>
                  </a:lnTo>
                  <a:lnTo>
                    <a:pt x="0" y="8"/>
                  </a:lnTo>
                  <a:lnTo>
                    <a:pt x="0" y="7"/>
                  </a:lnTo>
                  <a:close/>
                </a:path>
              </a:pathLst>
            </a:custGeom>
            <a:solidFill>
              <a:srgbClr val="D2812B"/>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2" name="Freeform 32">
              <a:extLst>
                <a:ext uri="{FF2B5EF4-FFF2-40B4-BE49-F238E27FC236}">
                  <a16:creationId xmlns:a16="http://schemas.microsoft.com/office/drawing/2014/main" id="{D0077FFE-2790-7667-AE05-9FF33B3E320A}"/>
                </a:ext>
              </a:extLst>
            </p:cNvPr>
            <p:cNvSpPr>
              <a:spLocks/>
            </p:cNvSpPr>
            <p:nvPr/>
          </p:nvSpPr>
          <p:spPr bwMode="auto">
            <a:xfrm>
              <a:off x="1261657" y="2878343"/>
              <a:ext cx="708590" cy="1015114"/>
            </a:xfrm>
            <a:custGeom>
              <a:avLst/>
              <a:gdLst>
                <a:gd name="T0" fmla="*/ 2147483647 w 74"/>
                <a:gd name="T1" fmla="*/ 2147483647 h 109"/>
                <a:gd name="T2" fmla="*/ 2147483647 w 74"/>
                <a:gd name="T3" fmla="*/ 2147483647 h 109"/>
                <a:gd name="T4" fmla="*/ 2147483647 w 74"/>
                <a:gd name="T5" fmla="*/ 2147483647 h 109"/>
                <a:gd name="T6" fmla="*/ 2147483647 w 74"/>
                <a:gd name="T7" fmla="*/ 2147483647 h 109"/>
                <a:gd name="T8" fmla="*/ 2147483647 w 74"/>
                <a:gd name="T9" fmla="*/ 2147483647 h 109"/>
                <a:gd name="T10" fmla="*/ 2147483647 w 74"/>
                <a:gd name="T11" fmla="*/ 2147483647 h 109"/>
                <a:gd name="T12" fmla="*/ 2147483647 w 74"/>
                <a:gd name="T13" fmla="*/ 2147483647 h 109"/>
                <a:gd name="T14" fmla="*/ 2147483647 w 74"/>
                <a:gd name="T15" fmla="*/ 2147483647 h 109"/>
                <a:gd name="T16" fmla="*/ 2147483647 w 74"/>
                <a:gd name="T17" fmla="*/ 2147483647 h 109"/>
                <a:gd name="T18" fmla="*/ 2147483647 w 74"/>
                <a:gd name="T19" fmla="*/ 2147483647 h 109"/>
                <a:gd name="T20" fmla="*/ 2147483647 w 74"/>
                <a:gd name="T21" fmla="*/ 2147483647 h 109"/>
                <a:gd name="T22" fmla="*/ 2147483647 w 74"/>
                <a:gd name="T23" fmla="*/ 2147483647 h 109"/>
                <a:gd name="T24" fmla="*/ 2147483647 w 74"/>
                <a:gd name="T25" fmla="*/ 2147483647 h 109"/>
                <a:gd name="T26" fmla="*/ 2147483647 w 74"/>
                <a:gd name="T27" fmla="*/ 2147483647 h 109"/>
                <a:gd name="T28" fmla="*/ 2147483647 w 74"/>
                <a:gd name="T29" fmla="*/ 2147483647 h 109"/>
                <a:gd name="T30" fmla="*/ 2147483647 w 74"/>
                <a:gd name="T31" fmla="*/ 2147483647 h 109"/>
                <a:gd name="T32" fmla="*/ 2147483647 w 74"/>
                <a:gd name="T33" fmla="*/ 2147483647 h 109"/>
                <a:gd name="T34" fmla="*/ 2147483647 w 74"/>
                <a:gd name="T35" fmla="*/ 2147483647 h 109"/>
                <a:gd name="T36" fmla="*/ 2147483647 w 74"/>
                <a:gd name="T37" fmla="*/ 2147483647 h 109"/>
                <a:gd name="T38" fmla="*/ 2147483647 w 74"/>
                <a:gd name="T39" fmla="*/ 2147483647 h 109"/>
                <a:gd name="T40" fmla="*/ 2147483647 w 74"/>
                <a:gd name="T41" fmla="*/ 2147483647 h 109"/>
                <a:gd name="T42" fmla="*/ 2147483647 w 74"/>
                <a:gd name="T43" fmla="*/ 2147483647 h 109"/>
                <a:gd name="T44" fmla="*/ 2147483647 w 74"/>
                <a:gd name="T45" fmla="*/ 2147483647 h 109"/>
                <a:gd name="T46" fmla="*/ 2147483647 w 74"/>
                <a:gd name="T47" fmla="*/ 2147483647 h 109"/>
                <a:gd name="T48" fmla="*/ 2147483647 w 74"/>
                <a:gd name="T49" fmla="*/ 2147483647 h 109"/>
                <a:gd name="T50" fmla="*/ 2147483647 w 74"/>
                <a:gd name="T51" fmla="*/ 2147483647 h 109"/>
                <a:gd name="T52" fmla="*/ 2147483647 w 74"/>
                <a:gd name="T53" fmla="*/ 2147483647 h 109"/>
                <a:gd name="T54" fmla="*/ 2147483647 w 74"/>
                <a:gd name="T55" fmla="*/ 2147483647 h 109"/>
                <a:gd name="T56" fmla="*/ 2147483647 w 74"/>
                <a:gd name="T57" fmla="*/ 2147483647 h 109"/>
                <a:gd name="T58" fmla="*/ 2147483647 w 74"/>
                <a:gd name="T59" fmla="*/ 2147483647 h 109"/>
                <a:gd name="T60" fmla="*/ 2147483647 w 74"/>
                <a:gd name="T61" fmla="*/ 2147483647 h 109"/>
                <a:gd name="T62" fmla="*/ 2147483647 w 74"/>
                <a:gd name="T63" fmla="*/ 2147483647 h 109"/>
                <a:gd name="T64" fmla="*/ 2147483647 w 74"/>
                <a:gd name="T65" fmla="*/ 2147483647 h 109"/>
                <a:gd name="T66" fmla="*/ 2147483647 w 74"/>
                <a:gd name="T67" fmla="*/ 2147483647 h 109"/>
                <a:gd name="T68" fmla="*/ 2147483647 w 74"/>
                <a:gd name="T69" fmla="*/ 2147483647 h 109"/>
                <a:gd name="T70" fmla="*/ 2147483647 w 74"/>
                <a:gd name="T71" fmla="*/ 2147483647 h 109"/>
                <a:gd name="T72" fmla="*/ 2147483647 w 74"/>
                <a:gd name="T73" fmla="*/ 2147483647 h 109"/>
                <a:gd name="T74" fmla="*/ 2147483647 w 74"/>
                <a:gd name="T75" fmla="*/ 2147483647 h 109"/>
                <a:gd name="T76" fmla="*/ 2147483647 w 74"/>
                <a:gd name="T77" fmla="*/ 2147483647 h 109"/>
                <a:gd name="T78" fmla="*/ 2147483647 w 74"/>
                <a:gd name="T79" fmla="*/ 2147483647 h 109"/>
                <a:gd name="T80" fmla="*/ 2147483647 w 74"/>
                <a:gd name="T81" fmla="*/ 2147483647 h 109"/>
                <a:gd name="T82" fmla="*/ 2147483647 w 74"/>
                <a:gd name="T83" fmla="*/ 2147483647 h 109"/>
                <a:gd name="T84" fmla="*/ 2147483647 w 74"/>
                <a:gd name="T85" fmla="*/ 2147483647 h 109"/>
                <a:gd name="T86" fmla="*/ 2147483647 w 74"/>
                <a:gd name="T87" fmla="*/ 2147483647 h 109"/>
                <a:gd name="T88" fmla="*/ 2147483647 w 74"/>
                <a:gd name="T89" fmla="*/ 2147483647 h 109"/>
                <a:gd name="T90" fmla="*/ 2147483647 w 74"/>
                <a:gd name="T91" fmla="*/ 2147483647 h 109"/>
                <a:gd name="T92" fmla="*/ 2147483647 w 74"/>
                <a:gd name="T93" fmla="*/ 2147483647 h 109"/>
                <a:gd name="T94" fmla="*/ 2147483647 w 74"/>
                <a:gd name="T95" fmla="*/ 2147483647 h 109"/>
                <a:gd name="T96" fmla="*/ 2147483647 w 74"/>
                <a:gd name="T97" fmla="*/ 2147483647 h 109"/>
                <a:gd name="T98" fmla="*/ 2147483647 w 74"/>
                <a:gd name="T99" fmla="*/ 2147483647 h 109"/>
                <a:gd name="T100" fmla="*/ 2147483647 w 74"/>
                <a:gd name="T101" fmla="*/ 2147483647 h 109"/>
                <a:gd name="T102" fmla="*/ 2147483647 w 74"/>
                <a:gd name="T103" fmla="*/ 2147483647 h 109"/>
                <a:gd name="T104" fmla="*/ 2147483647 w 74"/>
                <a:gd name="T105" fmla="*/ 2147483647 h 109"/>
                <a:gd name="T106" fmla="*/ 2147483647 w 74"/>
                <a:gd name="T107" fmla="*/ 2147483647 h 109"/>
                <a:gd name="T108" fmla="*/ 2147483647 w 74"/>
                <a:gd name="T109" fmla="*/ 2147483647 h 109"/>
                <a:gd name="T110" fmla="*/ 2147483647 w 74"/>
                <a:gd name="T111" fmla="*/ 2147483647 h 109"/>
                <a:gd name="T112" fmla="*/ 2147483647 w 74"/>
                <a:gd name="T113" fmla="*/ 2147483647 h 109"/>
                <a:gd name="T114" fmla="*/ 2147483647 w 74"/>
                <a:gd name="T115" fmla="*/ 2147483647 h 109"/>
                <a:gd name="T116" fmla="*/ 2147483647 w 74"/>
                <a:gd name="T117" fmla="*/ 2147483647 h 109"/>
                <a:gd name="T118" fmla="*/ 2147483647 w 74"/>
                <a:gd name="T119" fmla="*/ 2147483647 h 109"/>
                <a:gd name="T120" fmla="*/ 2147483647 w 74"/>
                <a:gd name="T121" fmla="*/ 2147483647 h 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109"/>
                <a:gd name="T185" fmla="*/ 74 w 74"/>
                <a:gd name="T186" fmla="*/ 109 h 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109">
                  <a:moveTo>
                    <a:pt x="17" y="6"/>
                  </a:moveTo>
                  <a:lnTo>
                    <a:pt x="17" y="6"/>
                  </a:lnTo>
                  <a:lnTo>
                    <a:pt x="18" y="6"/>
                  </a:lnTo>
                  <a:lnTo>
                    <a:pt x="18" y="7"/>
                  </a:lnTo>
                  <a:lnTo>
                    <a:pt x="19" y="7"/>
                  </a:lnTo>
                  <a:lnTo>
                    <a:pt x="20" y="7"/>
                  </a:lnTo>
                  <a:lnTo>
                    <a:pt x="20" y="8"/>
                  </a:lnTo>
                  <a:lnTo>
                    <a:pt x="21" y="8"/>
                  </a:lnTo>
                  <a:lnTo>
                    <a:pt x="22" y="8"/>
                  </a:lnTo>
                  <a:lnTo>
                    <a:pt x="23" y="8"/>
                  </a:lnTo>
                  <a:lnTo>
                    <a:pt x="24" y="8"/>
                  </a:lnTo>
                  <a:lnTo>
                    <a:pt x="24" y="9"/>
                  </a:lnTo>
                  <a:lnTo>
                    <a:pt x="24" y="8"/>
                  </a:lnTo>
                  <a:lnTo>
                    <a:pt x="25" y="8"/>
                  </a:lnTo>
                  <a:lnTo>
                    <a:pt x="25" y="9"/>
                  </a:lnTo>
                  <a:lnTo>
                    <a:pt x="26" y="9"/>
                  </a:lnTo>
                  <a:lnTo>
                    <a:pt x="27" y="9"/>
                  </a:lnTo>
                  <a:lnTo>
                    <a:pt x="28" y="9"/>
                  </a:lnTo>
                  <a:lnTo>
                    <a:pt x="28" y="10"/>
                  </a:lnTo>
                  <a:lnTo>
                    <a:pt x="29" y="10"/>
                  </a:lnTo>
                  <a:lnTo>
                    <a:pt x="29" y="11"/>
                  </a:lnTo>
                  <a:lnTo>
                    <a:pt x="29" y="10"/>
                  </a:lnTo>
                  <a:lnTo>
                    <a:pt x="30" y="10"/>
                  </a:lnTo>
                  <a:lnTo>
                    <a:pt x="31" y="10"/>
                  </a:lnTo>
                  <a:lnTo>
                    <a:pt x="31" y="11"/>
                  </a:lnTo>
                  <a:lnTo>
                    <a:pt x="31" y="12"/>
                  </a:lnTo>
                  <a:lnTo>
                    <a:pt x="31" y="13"/>
                  </a:lnTo>
                  <a:lnTo>
                    <a:pt x="31" y="14"/>
                  </a:lnTo>
                  <a:lnTo>
                    <a:pt x="32" y="14"/>
                  </a:lnTo>
                  <a:lnTo>
                    <a:pt x="32" y="15"/>
                  </a:lnTo>
                  <a:lnTo>
                    <a:pt x="32" y="16"/>
                  </a:lnTo>
                  <a:lnTo>
                    <a:pt x="33" y="16"/>
                  </a:lnTo>
                  <a:lnTo>
                    <a:pt x="33" y="17"/>
                  </a:lnTo>
                  <a:lnTo>
                    <a:pt x="33" y="18"/>
                  </a:lnTo>
                  <a:lnTo>
                    <a:pt x="33" y="19"/>
                  </a:lnTo>
                  <a:lnTo>
                    <a:pt x="34" y="19"/>
                  </a:lnTo>
                  <a:lnTo>
                    <a:pt x="35" y="19"/>
                  </a:lnTo>
                  <a:lnTo>
                    <a:pt x="36" y="19"/>
                  </a:lnTo>
                  <a:lnTo>
                    <a:pt x="37" y="19"/>
                  </a:lnTo>
                  <a:lnTo>
                    <a:pt x="38" y="19"/>
                  </a:lnTo>
                  <a:lnTo>
                    <a:pt x="39" y="19"/>
                  </a:lnTo>
                  <a:lnTo>
                    <a:pt x="39" y="20"/>
                  </a:lnTo>
                  <a:lnTo>
                    <a:pt x="40" y="20"/>
                  </a:lnTo>
                  <a:lnTo>
                    <a:pt x="40" y="19"/>
                  </a:lnTo>
                  <a:lnTo>
                    <a:pt x="41" y="19"/>
                  </a:lnTo>
                  <a:lnTo>
                    <a:pt x="42" y="19"/>
                  </a:lnTo>
                  <a:lnTo>
                    <a:pt x="42" y="18"/>
                  </a:lnTo>
                  <a:lnTo>
                    <a:pt x="43" y="18"/>
                  </a:lnTo>
                  <a:lnTo>
                    <a:pt x="43" y="17"/>
                  </a:lnTo>
                  <a:lnTo>
                    <a:pt x="44" y="17"/>
                  </a:lnTo>
                  <a:lnTo>
                    <a:pt x="45" y="17"/>
                  </a:lnTo>
                  <a:lnTo>
                    <a:pt x="45" y="18"/>
                  </a:lnTo>
                  <a:lnTo>
                    <a:pt x="46" y="18"/>
                  </a:lnTo>
                  <a:lnTo>
                    <a:pt x="46" y="19"/>
                  </a:lnTo>
                  <a:lnTo>
                    <a:pt x="46" y="20"/>
                  </a:lnTo>
                  <a:lnTo>
                    <a:pt x="47" y="20"/>
                  </a:lnTo>
                  <a:lnTo>
                    <a:pt x="47" y="21"/>
                  </a:lnTo>
                  <a:lnTo>
                    <a:pt x="47" y="22"/>
                  </a:lnTo>
                  <a:lnTo>
                    <a:pt x="48" y="22"/>
                  </a:lnTo>
                  <a:lnTo>
                    <a:pt x="49" y="22"/>
                  </a:lnTo>
                  <a:lnTo>
                    <a:pt x="49" y="23"/>
                  </a:lnTo>
                  <a:lnTo>
                    <a:pt x="50" y="24"/>
                  </a:lnTo>
                  <a:lnTo>
                    <a:pt x="51" y="24"/>
                  </a:lnTo>
                  <a:lnTo>
                    <a:pt x="52" y="24"/>
                  </a:lnTo>
                  <a:lnTo>
                    <a:pt x="53" y="24"/>
                  </a:lnTo>
                  <a:lnTo>
                    <a:pt x="54" y="24"/>
                  </a:lnTo>
                  <a:lnTo>
                    <a:pt x="55" y="24"/>
                  </a:lnTo>
                  <a:lnTo>
                    <a:pt x="55" y="23"/>
                  </a:lnTo>
                  <a:lnTo>
                    <a:pt x="56" y="23"/>
                  </a:lnTo>
                  <a:lnTo>
                    <a:pt x="56" y="22"/>
                  </a:lnTo>
                  <a:lnTo>
                    <a:pt x="57" y="22"/>
                  </a:lnTo>
                  <a:lnTo>
                    <a:pt x="58" y="22"/>
                  </a:lnTo>
                  <a:lnTo>
                    <a:pt x="58" y="21"/>
                  </a:lnTo>
                  <a:lnTo>
                    <a:pt x="58" y="22"/>
                  </a:lnTo>
                  <a:lnTo>
                    <a:pt x="59" y="22"/>
                  </a:lnTo>
                  <a:lnTo>
                    <a:pt x="59" y="23"/>
                  </a:lnTo>
                  <a:lnTo>
                    <a:pt x="60" y="23"/>
                  </a:lnTo>
                  <a:lnTo>
                    <a:pt x="61" y="23"/>
                  </a:lnTo>
                  <a:lnTo>
                    <a:pt x="62" y="23"/>
                  </a:lnTo>
                  <a:lnTo>
                    <a:pt x="63" y="23"/>
                  </a:lnTo>
                  <a:lnTo>
                    <a:pt x="63" y="22"/>
                  </a:lnTo>
                  <a:lnTo>
                    <a:pt x="64" y="22"/>
                  </a:lnTo>
                  <a:lnTo>
                    <a:pt x="64" y="23"/>
                  </a:lnTo>
                  <a:lnTo>
                    <a:pt x="64" y="22"/>
                  </a:lnTo>
                  <a:lnTo>
                    <a:pt x="64" y="23"/>
                  </a:lnTo>
                  <a:lnTo>
                    <a:pt x="64" y="22"/>
                  </a:lnTo>
                  <a:lnTo>
                    <a:pt x="65" y="22"/>
                  </a:lnTo>
                  <a:lnTo>
                    <a:pt x="65" y="23"/>
                  </a:lnTo>
                  <a:lnTo>
                    <a:pt x="65" y="22"/>
                  </a:lnTo>
                  <a:lnTo>
                    <a:pt x="65" y="23"/>
                  </a:lnTo>
                  <a:lnTo>
                    <a:pt x="65" y="24"/>
                  </a:lnTo>
                  <a:lnTo>
                    <a:pt x="65" y="23"/>
                  </a:lnTo>
                  <a:lnTo>
                    <a:pt x="66" y="23"/>
                  </a:lnTo>
                  <a:lnTo>
                    <a:pt x="67" y="23"/>
                  </a:lnTo>
                  <a:lnTo>
                    <a:pt x="67" y="22"/>
                  </a:lnTo>
                  <a:lnTo>
                    <a:pt x="68" y="22"/>
                  </a:lnTo>
                  <a:lnTo>
                    <a:pt x="69" y="22"/>
                  </a:lnTo>
                  <a:lnTo>
                    <a:pt x="69" y="21"/>
                  </a:lnTo>
                  <a:lnTo>
                    <a:pt x="70" y="21"/>
                  </a:lnTo>
                  <a:lnTo>
                    <a:pt x="70" y="20"/>
                  </a:lnTo>
                  <a:lnTo>
                    <a:pt x="70" y="19"/>
                  </a:lnTo>
                  <a:lnTo>
                    <a:pt x="71" y="19"/>
                  </a:lnTo>
                  <a:lnTo>
                    <a:pt x="71" y="20"/>
                  </a:lnTo>
                  <a:lnTo>
                    <a:pt x="72" y="20"/>
                  </a:lnTo>
                  <a:lnTo>
                    <a:pt x="72" y="21"/>
                  </a:lnTo>
                  <a:lnTo>
                    <a:pt x="72" y="22"/>
                  </a:lnTo>
                  <a:lnTo>
                    <a:pt x="73" y="22"/>
                  </a:lnTo>
                  <a:lnTo>
                    <a:pt x="73" y="23"/>
                  </a:lnTo>
                  <a:lnTo>
                    <a:pt x="73" y="24"/>
                  </a:lnTo>
                  <a:lnTo>
                    <a:pt x="74" y="24"/>
                  </a:lnTo>
                  <a:lnTo>
                    <a:pt x="74" y="25"/>
                  </a:lnTo>
                  <a:lnTo>
                    <a:pt x="74" y="26"/>
                  </a:lnTo>
                  <a:lnTo>
                    <a:pt x="74" y="27"/>
                  </a:lnTo>
                  <a:lnTo>
                    <a:pt x="74" y="28"/>
                  </a:lnTo>
                  <a:lnTo>
                    <a:pt x="73" y="28"/>
                  </a:lnTo>
                  <a:lnTo>
                    <a:pt x="73" y="29"/>
                  </a:lnTo>
                  <a:lnTo>
                    <a:pt x="72" y="29"/>
                  </a:lnTo>
                  <a:lnTo>
                    <a:pt x="72" y="30"/>
                  </a:lnTo>
                  <a:lnTo>
                    <a:pt x="72" y="31"/>
                  </a:lnTo>
                  <a:lnTo>
                    <a:pt x="72" y="32"/>
                  </a:lnTo>
                  <a:lnTo>
                    <a:pt x="72" y="33"/>
                  </a:lnTo>
                  <a:lnTo>
                    <a:pt x="73" y="33"/>
                  </a:lnTo>
                  <a:lnTo>
                    <a:pt x="73" y="34"/>
                  </a:lnTo>
                  <a:lnTo>
                    <a:pt x="73" y="35"/>
                  </a:lnTo>
                  <a:lnTo>
                    <a:pt x="73" y="36"/>
                  </a:lnTo>
                  <a:lnTo>
                    <a:pt x="74" y="36"/>
                  </a:lnTo>
                  <a:lnTo>
                    <a:pt x="74" y="37"/>
                  </a:lnTo>
                  <a:lnTo>
                    <a:pt x="73" y="37"/>
                  </a:lnTo>
                  <a:lnTo>
                    <a:pt x="73" y="38"/>
                  </a:lnTo>
                  <a:lnTo>
                    <a:pt x="74" y="38"/>
                  </a:lnTo>
                  <a:lnTo>
                    <a:pt x="74" y="39"/>
                  </a:lnTo>
                  <a:lnTo>
                    <a:pt x="74" y="40"/>
                  </a:lnTo>
                  <a:lnTo>
                    <a:pt x="74" y="41"/>
                  </a:lnTo>
                  <a:lnTo>
                    <a:pt x="73" y="41"/>
                  </a:lnTo>
                  <a:lnTo>
                    <a:pt x="73" y="42"/>
                  </a:lnTo>
                  <a:lnTo>
                    <a:pt x="74" y="42"/>
                  </a:lnTo>
                  <a:lnTo>
                    <a:pt x="74" y="43"/>
                  </a:lnTo>
                  <a:lnTo>
                    <a:pt x="74" y="44"/>
                  </a:lnTo>
                  <a:lnTo>
                    <a:pt x="73" y="44"/>
                  </a:lnTo>
                  <a:lnTo>
                    <a:pt x="72" y="44"/>
                  </a:lnTo>
                  <a:lnTo>
                    <a:pt x="71" y="44"/>
                  </a:lnTo>
                  <a:lnTo>
                    <a:pt x="71" y="45"/>
                  </a:lnTo>
                  <a:lnTo>
                    <a:pt x="70" y="45"/>
                  </a:lnTo>
                  <a:lnTo>
                    <a:pt x="70" y="46"/>
                  </a:lnTo>
                  <a:lnTo>
                    <a:pt x="69" y="46"/>
                  </a:lnTo>
                  <a:lnTo>
                    <a:pt x="69" y="45"/>
                  </a:lnTo>
                  <a:lnTo>
                    <a:pt x="68" y="45"/>
                  </a:lnTo>
                  <a:lnTo>
                    <a:pt x="68" y="46"/>
                  </a:lnTo>
                  <a:lnTo>
                    <a:pt x="67" y="46"/>
                  </a:lnTo>
                  <a:lnTo>
                    <a:pt x="67" y="47"/>
                  </a:lnTo>
                  <a:lnTo>
                    <a:pt x="67" y="46"/>
                  </a:lnTo>
                  <a:lnTo>
                    <a:pt x="66" y="46"/>
                  </a:lnTo>
                  <a:lnTo>
                    <a:pt x="65" y="46"/>
                  </a:lnTo>
                  <a:lnTo>
                    <a:pt x="64" y="46"/>
                  </a:lnTo>
                  <a:lnTo>
                    <a:pt x="64" y="45"/>
                  </a:lnTo>
                  <a:lnTo>
                    <a:pt x="63" y="45"/>
                  </a:lnTo>
                  <a:lnTo>
                    <a:pt x="63" y="44"/>
                  </a:lnTo>
                  <a:lnTo>
                    <a:pt x="62" y="44"/>
                  </a:lnTo>
                  <a:lnTo>
                    <a:pt x="61" y="44"/>
                  </a:lnTo>
                  <a:lnTo>
                    <a:pt x="60" y="44"/>
                  </a:lnTo>
                  <a:lnTo>
                    <a:pt x="59" y="44"/>
                  </a:lnTo>
                  <a:lnTo>
                    <a:pt x="58" y="44"/>
                  </a:lnTo>
                  <a:lnTo>
                    <a:pt x="57" y="44"/>
                  </a:lnTo>
                  <a:lnTo>
                    <a:pt x="56" y="44"/>
                  </a:lnTo>
                  <a:lnTo>
                    <a:pt x="56" y="45"/>
                  </a:lnTo>
                  <a:lnTo>
                    <a:pt x="56" y="46"/>
                  </a:lnTo>
                  <a:lnTo>
                    <a:pt x="56" y="47"/>
                  </a:lnTo>
                  <a:lnTo>
                    <a:pt x="57" y="47"/>
                  </a:lnTo>
                  <a:lnTo>
                    <a:pt x="57" y="48"/>
                  </a:lnTo>
                  <a:lnTo>
                    <a:pt x="56" y="48"/>
                  </a:lnTo>
                  <a:lnTo>
                    <a:pt x="56" y="49"/>
                  </a:lnTo>
                  <a:lnTo>
                    <a:pt x="56" y="50"/>
                  </a:lnTo>
                  <a:lnTo>
                    <a:pt x="56" y="51"/>
                  </a:lnTo>
                  <a:lnTo>
                    <a:pt x="57" y="51"/>
                  </a:lnTo>
                  <a:lnTo>
                    <a:pt x="57" y="52"/>
                  </a:lnTo>
                  <a:lnTo>
                    <a:pt x="57" y="53"/>
                  </a:lnTo>
                  <a:lnTo>
                    <a:pt x="57" y="54"/>
                  </a:lnTo>
                  <a:lnTo>
                    <a:pt x="57" y="55"/>
                  </a:lnTo>
                  <a:lnTo>
                    <a:pt x="56" y="55"/>
                  </a:lnTo>
                  <a:lnTo>
                    <a:pt x="56" y="56"/>
                  </a:lnTo>
                  <a:lnTo>
                    <a:pt x="55" y="56"/>
                  </a:lnTo>
                  <a:lnTo>
                    <a:pt x="55" y="57"/>
                  </a:lnTo>
                  <a:lnTo>
                    <a:pt x="54" y="57"/>
                  </a:lnTo>
                  <a:lnTo>
                    <a:pt x="53" y="57"/>
                  </a:lnTo>
                  <a:lnTo>
                    <a:pt x="53" y="58"/>
                  </a:lnTo>
                  <a:lnTo>
                    <a:pt x="52" y="58"/>
                  </a:lnTo>
                  <a:lnTo>
                    <a:pt x="52" y="59"/>
                  </a:lnTo>
                  <a:lnTo>
                    <a:pt x="52" y="60"/>
                  </a:lnTo>
                  <a:lnTo>
                    <a:pt x="51" y="60"/>
                  </a:lnTo>
                  <a:lnTo>
                    <a:pt x="51" y="61"/>
                  </a:lnTo>
                  <a:lnTo>
                    <a:pt x="51" y="62"/>
                  </a:lnTo>
                  <a:lnTo>
                    <a:pt x="51" y="63"/>
                  </a:lnTo>
                  <a:lnTo>
                    <a:pt x="51" y="64"/>
                  </a:lnTo>
                  <a:lnTo>
                    <a:pt x="51" y="65"/>
                  </a:lnTo>
                  <a:lnTo>
                    <a:pt x="51" y="66"/>
                  </a:lnTo>
                  <a:lnTo>
                    <a:pt x="52" y="66"/>
                  </a:lnTo>
                  <a:lnTo>
                    <a:pt x="52" y="67"/>
                  </a:lnTo>
                  <a:lnTo>
                    <a:pt x="53" y="67"/>
                  </a:lnTo>
                  <a:lnTo>
                    <a:pt x="54" y="67"/>
                  </a:lnTo>
                  <a:lnTo>
                    <a:pt x="54" y="68"/>
                  </a:lnTo>
                  <a:lnTo>
                    <a:pt x="54" y="69"/>
                  </a:lnTo>
                  <a:lnTo>
                    <a:pt x="55" y="69"/>
                  </a:lnTo>
                  <a:lnTo>
                    <a:pt x="55" y="70"/>
                  </a:lnTo>
                  <a:lnTo>
                    <a:pt x="55" y="69"/>
                  </a:lnTo>
                  <a:lnTo>
                    <a:pt x="55" y="70"/>
                  </a:lnTo>
                  <a:lnTo>
                    <a:pt x="55" y="71"/>
                  </a:lnTo>
                  <a:lnTo>
                    <a:pt x="54" y="72"/>
                  </a:lnTo>
                  <a:lnTo>
                    <a:pt x="55" y="72"/>
                  </a:lnTo>
                  <a:lnTo>
                    <a:pt x="55" y="73"/>
                  </a:lnTo>
                  <a:lnTo>
                    <a:pt x="54" y="73"/>
                  </a:lnTo>
                  <a:lnTo>
                    <a:pt x="54" y="74"/>
                  </a:lnTo>
                  <a:lnTo>
                    <a:pt x="55" y="74"/>
                  </a:lnTo>
                  <a:lnTo>
                    <a:pt x="55" y="75"/>
                  </a:lnTo>
                  <a:lnTo>
                    <a:pt x="55" y="76"/>
                  </a:lnTo>
                  <a:lnTo>
                    <a:pt x="56" y="76"/>
                  </a:lnTo>
                  <a:lnTo>
                    <a:pt x="56" y="77"/>
                  </a:lnTo>
                  <a:lnTo>
                    <a:pt x="57" y="77"/>
                  </a:lnTo>
                  <a:lnTo>
                    <a:pt x="57" y="78"/>
                  </a:lnTo>
                  <a:lnTo>
                    <a:pt x="58" y="79"/>
                  </a:lnTo>
                  <a:lnTo>
                    <a:pt x="57" y="79"/>
                  </a:lnTo>
                  <a:lnTo>
                    <a:pt x="58" y="79"/>
                  </a:lnTo>
                  <a:lnTo>
                    <a:pt x="58" y="80"/>
                  </a:lnTo>
                  <a:lnTo>
                    <a:pt x="58" y="81"/>
                  </a:lnTo>
                  <a:lnTo>
                    <a:pt x="58" y="82"/>
                  </a:lnTo>
                  <a:lnTo>
                    <a:pt x="59" y="82"/>
                  </a:lnTo>
                  <a:lnTo>
                    <a:pt x="59" y="81"/>
                  </a:lnTo>
                  <a:lnTo>
                    <a:pt x="60" y="81"/>
                  </a:lnTo>
                  <a:lnTo>
                    <a:pt x="60" y="82"/>
                  </a:lnTo>
                  <a:lnTo>
                    <a:pt x="60" y="81"/>
                  </a:lnTo>
                  <a:lnTo>
                    <a:pt x="61" y="81"/>
                  </a:lnTo>
                  <a:lnTo>
                    <a:pt x="62" y="81"/>
                  </a:lnTo>
                  <a:lnTo>
                    <a:pt x="62" y="80"/>
                  </a:lnTo>
                  <a:lnTo>
                    <a:pt x="62" y="81"/>
                  </a:lnTo>
                  <a:lnTo>
                    <a:pt x="62" y="82"/>
                  </a:lnTo>
                  <a:lnTo>
                    <a:pt x="63" y="82"/>
                  </a:lnTo>
                  <a:lnTo>
                    <a:pt x="63" y="83"/>
                  </a:lnTo>
                  <a:lnTo>
                    <a:pt x="62" y="83"/>
                  </a:lnTo>
                  <a:lnTo>
                    <a:pt x="62" y="84"/>
                  </a:lnTo>
                  <a:lnTo>
                    <a:pt x="62" y="85"/>
                  </a:lnTo>
                  <a:lnTo>
                    <a:pt x="61" y="85"/>
                  </a:lnTo>
                  <a:lnTo>
                    <a:pt x="60" y="85"/>
                  </a:lnTo>
                  <a:lnTo>
                    <a:pt x="60" y="86"/>
                  </a:lnTo>
                  <a:lnTo>
                    <a:pt x="59" y="86"/>
                  </a:lnTo>
                  <a:lnTo>
                    <a:pt x="59" y="87"/>
                  </a:lnTo>
                  <a:lnTo>
                    <a:pt x="60" y="87"/>
                  </a:lnTo>
                  <a:lnTo>
                    <a:pt x="59" y="87"/>
                  </a:lnTo>
                  <a:lnTo>
                    <a:pt x="60" y="87"/>
                  </a:lnTo>
                  <a:lnTo>
                    <a:pt x="60" y="88"/>
                  </a:lnTo>
                  <a:lnTo>
                    <a:pt x="59" y="88"/>
                  </a:lnTo>
                  <a:lnTo>
                    <a:pt x="59" y="89"/>
                  </a:lnTo>
                  <a:lnTo>
                    <a:pt x="60" y="89"/>
                  </a:lnTo>
                  <a:lnTo>
                    <a:pt x="60" y="90"/>
                  </a:lnTo>
                  <a:lnTo>
                    <a:pt x="60" y="91"/>
                  </a:lnTo>
                  <a:lnTo>
                    <a:pt x="60" y="92"/>
                  </a:lnTo>
                  <a:lnTo>
                    <a:pt x="60" y="93"/>
                  </a:lnTo>
                  <a:lnTo>
                    <a:pt x="59" y="93"/>
                  </a:lnTo>
                  <a:lnTo>
                    <a:pt x="58" y="93"/>
                  </a:lnTo>
                  <a:lnTo>
                    <a:pt x="57" y="93"/>
                  </a:lnTo>
                  <a:lnTo>
                    <a:pt x="57" y="94"/>
                  </a:lnTo>
                  <a:lnTo>
                    <a:pt x="56" y="94"/>
                  </a:lnTo>
                  <a:lnTo>
                    <a:pt x="55" y="94"/>
                  </a:lnTo>
                  <a:lnTo>
                    <a:pt x="55" y="95"/>
                  </a:lnTo>
                  <a:lnTo>
                    <a:pt x="54" y="95"/>
                  </a:lnTo>
                  <a:lnTo>
                    <a:pt x="54" y="96"/>
                  </a:lnTo>
                  <a:lnTo>
                    <a:pt x="54" y="97"/>
                  </a:lnTo>
                  <a:lnTo>
                    <a:pt x="54" y="98"/>
                  </a:lnTo>
                  <a:lnTo>
                    <a:pt x="53" y="98"/>
                  </a:lnTo>
                  <a:lnTo>
                    <a:pt x="54" y="98"/>
                  </a:lnTo>
                  <a:lnTo>
                    <a:pt x="54" y="99"/>
                  </a:lnTo>
                  <a:lnTo>
                    <a:pt x="54" y="100"/>
                  </a:lnTo>
                  <a:lnTo>
                    <a:pt x="53" y="100"/>
                  </a:lnTo>
                  <a:lnTo>
                    <a:pt x="54" y="100"/>
                  </a:lnTo>
                  <a:lnTo>
                    <a:pt x="54" y="101"/>
                  </a:lnTo>
                  <a:lnTo>
                    <a:pt x="53" y="101"/>
                  </a:lnTo>
                  <a:lnTo>
                    <a:pt x="53" y="102"/>
                  </a:lnTo>
                  <a:lnTo>
                    <a:pt x="54" y="102"/>
                  </a:lnTo>
                  <a:lnTo>
                    <a:pt x="54" y="103"/>
                  </a:lnTo>
                  <a:lnTo>
                    <a:pt x="54" y="104"/>
                  </a:lnTo>
                  <a:lnTo>
                    <a:pt x="53" y="104"/>
                  </a:lnTo>
                  <a:lnTo>
                    <a:pt x="53" y="105"/>
                  </a:lnTo>
                  <a:lnTo>
                    <a:pt x="53" y="106"/>
                  </a:lnTo>
                  <a:lnTo>
                    <a:pt x="52" y="106"/>
                  </a:lnTo>
                  <a:lnTo>
                    <a:pt x="52" y="107"/>
                  </a:lnTo>
                  <a:lnTo>
                    <a:pt x="51" y="107"/>
                  </a:lnTo>
                  <a:lnTo>
                    <a:pt x="51" y="108"/>
                  </a:lnTo>
                  <a:lnTo>
                    <a:pt x="50" y="109"/>
                  </a:lnTo>
                  <a:lnTo>
                    <a:pt x="50" y="108"/>
                  </a:lnTo>
                  <a:lnTo>
                    <a:pt x="50" y="107"/>
                  </a:lnTo>
                  <a:lnTo>
                    <a:pt x="50" y="106"/>
                  </a:lnTo>
                  <a:lnTo>
                    <a:pt x="49" y="106"/>
                  </a:lnTo>
                  <a:lnTo>
                    <a:pt x="50" y="106"/>
                  </a:lnTo>
                  <a:lnTo>
                    <a:pt x="50" y="105"/>
                  </a:lnTo>
                  <a:lnTo>
                    <a:pt x="49" y="105"/>
                  </a:lnTo>
                  <a:lnTo>
                    <a:pt x="50" y="105"/>
                  </a:lnTo>
                  <a:lnTo>
                    <a:pt x="50" y="104"/>
                  </a:lnTo>
                  <a:lnTo>
                    <a:pt x="49" y="104"/>
                  </a:lnTo>
                  <a:lnTo>
                    <a:pt x="49" y="103"/>
                  </a:lnTo>
                  <a:lnTo>
                    <a:pt x="49" y="102"/>
                  </a:lnTo>
                  <a:lnTo>
                    <a:pt x="48" y="102"/>
                  </a:lnTo>
                  <a:lnTo>
                    <a:pt x="49" y="102"/>
                  </a:lnTo>
                  <a:lnTo>
                    <a:pt x="48" y="101"/>
                  </a:lnTo>
                  <a:lnTo>
                    <a:pt x="48" y="102"/>
                  </a:lnTo>
                  <a:lnTo>
                    <a:pt x="48" y="101"/>
                  </a:lnTo>
                  <a:lnTo>
                    <a:pt x="47" y="101"/>
                  </a:lnTo>
                  <a:lnTo>
                    <a:pt x="47" y="100"/>
                  </a:lnTo>
                  <a:lnTo>
                    <a:pt x="47" y="99"/>
                  </a:lnTo>
                  <a:lnTo>
                    <a:pt x="47" y="98"/>
                  </a:lnTo>
                  <a:lnTo>
                    <a:pt x="47" y="97"/>
                  </a:lnTo>
                  <a:lnTo>
                    <a:pt x="46" y="97"/>
                  </a:lnTo>
                  <a:lnTo>
                    <a:pt x="46" y="96"/>
                  </a:lnTo>
                  <a:lnTo>
                    <a:pt x="46" y="97"/>
                  </a:lnTo>
                  <a:lnTo>
                    <a:pt x="45" y="97"/>
                  </a:lnTo>
                  <a:lnTo>
                    <a:pt x="44" y="97"/>
                  </a:lnTo>
                  <a:lnTo>
                    <a:pt x="44" y="98"/>
                  </a:lnTo>
                  <a:lnTo>
                    <a:pt x="43" y="98"/>
                  </a:lnTo>
                  <a:lnTo>
                    <a:pt x="43" y="99"/>
                  </a:lnTo>
                  <a:lnTo>
                    <a:pt x="43" y="100"/>
                  </a:lnTo>
                  <a:lnTo>
                    <a:pt x="43" y="101"/>
                  </a:lnTo>
                  <a:lnTo>
                    <a:pt x="42" y="101"/>
                  </a:lnTo>
                  <a:lnTo>
                    <a:pt x="42" y="102"/>
                  </a:lnTo>
                  <a:lnTo>
                    <a:pt x="42" y="101"/>
                  </a:lnTo>
                  <a:lnTo>
                    <a:pt x="42" y="100"/>
                  </a:lnTo>
                  <a:lnTo>
                    <a:pt x="41" y="100"/>
                  </a:lnTo>
                  <a:lnTo>
                    <a:pt x="40" y="100"/>
                  </a:lnTo>
                  <a:lnTo>
                    <a:pt x="40" y="99"/>
                  </a:lnTo>
                  <a:lnTo>
                    <a:pt x="39" y="99"/>
                  </a:lnTo>
                  <a:lnTo>
                    <a:pt x="38" y="99"/>
                  </a:lnTo>
                  <a:lnTo>
                    <a:pt x="37" y="99"/>
                  </a:lnTo>
                  <a:lnTo>
                    <a:pt x="37" y="100"/>
                  </a:lnTo>
                  <a:lnTo>
                    <a:pt x="36" y="100"/>
                  </a:lnTo>
                  <a:lnTo>
                    <a:pt x="35" y="100"/>
                  </a:lnTo>
                  <a:lnTo>
                    <a:pt x="35" y="99"/>
                  </a:lnTo>
                  <a:lnTo>
                    <a:pt x="34" y="99"/>
                  </a:lnTo>
                  <a:lnTo>
                    <a:pt x="34" y="100"/>
                  </a:lnTo>
                  <a:lnTo>
                    <a:pt x="33" y="100"/>
                  </a:lnTo>
                  <a:lnTo>
                    <a:pt x="32" y="100"/>
                  </a:lnTo>
                  <a:lnTo>
                    <a:pt x="32" y="99"/>
                  </a:lnTo>
                  <a:lnTo>
                    <a:pt x="32" y="100"/>
                  </a:lnTo>
                  <a:lnTo>
                    <a:pt x="31" y="100"/>
                  </a:lnTo>
                  <a:lnTo>
                    <a:pt x="31" y="101"/>
                  </a:lnTo>
                  <a:lnTo>
                    <a:pt x="30" y="101"/>
                  </a:lnTo>
                  <a:lnTo>
                    <a:pt x="29" y="101"/>
                  </a:lnTo>
                  <a:lnTo>
                    <a:pt x="28" y="101"/>
                  </a:lnTo>
                  <a:lnTo>
                    <a:pt x="27" y="101"/>
                  </a:lnTo>
                  <a:lnTo>
                    <a:pt x="26" y="101"/>
                  </a:lnTo>
                  <a:lnTo>
                    <a:pt x="25" y="101"/>
                  </a:lnTo>
                  <a:lnTo>
                    <a:pt x="25" y="100"/>
                  </a:lnTo>
                  <a:lnTo>
                    <a:pt x="24" y="100"/>
                  </a:lnTo>
                  <a:lnTo>
                    <a:pt x="24" y="101"/>
                  </a:lnTo>
                  <a:lnTo>
                    <a:pt x="24" y="100"/>
                  </a:lnTo>
                  <a:lnTo>
                    <a:pt x="23" y="100"/>
                  </a:lnTo>
                  <a:lnTo>
                    <a:pt x="23" y="99"/>
                  </a:lnTo>
                  <a:lnTo>
                    <a:pt x="23" y="98"/>
                  </a:lnTo>
                  <a:lnTo>
                    <a:pt x="22" y="99"/>
                  </a:lnTo>
                  <a:lnTo>
                    <a:pt x="22" y="98"/>
                  </a:lnTo>
                  <a:lnTo>
                    <a:pt x="21" y="98"/>
                  </a:lnTo>
                  <a:lnTo>
                    <a:pt x="21" y="97"/>
                  </a:lnTo>
                  <a:lnTo>
                    <a:pt x="22" y="97"/>
                  </a:lnTo>
                  <a:lnTo>
                    <a:pt x="22" y="98"/>
                  </a:lnTo>
                  <a:lnTo>
                    <a:pt x="22" y="97"/>
                  </a:lnTo>
                  <a:lnTo>
                    <a:pt x="23" y="97"/>
                  </a:lnTo>
                  <a:lnTo>
                    <a:pt x="23" y="96"/>
                  </a:lnTo>
                  <a:lnTo>
                    <a:pt x="24" y="96"/>
                  </a:lnTo>
                  <a:lnTo>
                    <a:pt x="25" y="96"/>
                  </a:lnTo>
                  <a:lnTo>
                    <a:pt x="25" y="95"/>
                  </a:lnTo>
                  <a:lnTo>
                    <a:pt x="26" y="95"/>
                  </a:lnTo>
                  <a:lnTo>
                    <a:pt x="26" y="96"/>
                  </a:lnTo>
                  <a:lnTo>
                    <a:pt x="27" y="96"/>
                  </a:lnTo>
                  <a:lnTo>
                    <a:pt x="27" y="95"/>
                  </a:lnTo>
                  <a:lnTo>
                    <a:pt x="26" y="95"/>
                  </a:lnTo>
                  <a:lnTo>
                    <a:pt x="27" y="95"/>
                  </a:lnTo>
                  <a:lnTo>
                    <a:pt x="28" y="95"/>
                  </a:lnTo>
                  <a:lnTo>
                    <a:pt x="28" y="94"/>
                  </a:lnTo>
                  <a:lnTo>
                    <a:pt x="28" y="93"/>
                  </a:lnTo>
                  <a:lnTo>
                    <a:pt x="28" y="92"/>
                  </a:lnTo>
                  <a:lnTo>
                    <a:pt x="29" y="92"/>
                  </a:lnTo>
                  <a:lnTo>
                    <a:pt x="29" y="91"/>
                  </a:lnTo>
                  <a:lnTo>
                    <a:pt x="28" y="91"/>
                  </a:lnTo>
                  <a:lnTo>
                    <a:pt x="28" y="90"/>
                  </a:lnTo>
                  <a:lnTo>
                    <a:pt x="28" y="89"/>
                  </a:lnTo>
                  <a:lnTo>
                    <a:pt x="28" y="88"/>
                  </a:lnTo>
                  <a:lnTo>
                    <a:pt x="28" y="87"/>
                  </a:lnTo>
                  <a:lnTo>
                    <a:pt x="27" y="87"/>
                  </a:lnTo>
                  <a:lnTo>
                    <a:pt x="26" y="87"/>
                  </a:lnTo>
                  <a:lnTo>
                    <a:pt x="26" y="86"/>
                  </a:lnTo>
                  <a:lnTo>
                    <a:pt x="25" y="86"/>
                  </a:lnTo>
                  <a:lnTo>
                    <a:pt x="25" y="85"/>
                  </a:lnTo>
                  <a:lnTo>
                    <a:pt x="24" y="85"/>
                  </a:lnTo>
                  <a:lnTo>
                    <a:pt x="24" y="84"/>
                  </a:lnTo>
                  <a:lnTo>
                    <a:pt x="23" y="84"/>
                  </a:lnTo>
                  <a:lnTo>
                    <a:pt x="22" y="84"/>
                  </a:lnTo>
                  <a:lnTo>
                    <a:pt x="21" y="84"/>
                  </a:lnTo>
                  <a:lnTo>
                    <a:pt x="20" y="84"/>
                  </a:lnTo>
                  <a:lnTo>
                    <a:pt x="20" y="83"/>
                  </a:lnTo>
                  <a:lnTo>
                    <a:pt x="19" y="83"/>
                  </a:lnTo>
                  <a:lnTo>
                    <a:pt x="18" y="83"/>
                  </a:lnTo>
                  <a:lnTo>
                    <a:pt x="18" y="84"/>
                  </a:lnTo>
                  <a:lnTo>
                    <a:pt x="17" y="84"/>
                  </a:lnTo>
                  <a:lnTo>
                    <a:pt x="17" y="85"/>
                  </a:lnTo>
                  <a:lnTo>
                    <a:pt x="16" y="85"/>
                  </a:lnTo>
                  <a:lnTo>
                    <a:pt x="15" y="85"/>
                  </a:lnTo>
                  <a:lnTo>
                    <a:pt x="14" y="85"/>
                  </a:lnTo>
                  <a:lnTo>
                    <a:pt x="13" y="85"/>
                  </a:lnTo>
                  <a:lnTo>
                    <a:pt x="13" y="84"/>
                  </a:lnTo>
                  <a:lnTo>
                    <a:pt x="13" y="83"/>
                  </a:lnTo>
                  <a:lnTo>
                    <a:pt x="12" y="83"/>
                  </a:lnTo>
                  <a:lnTo>
                    <a:pt x="12" y="82"/>
                  </a:lnTo>
                  <a:lnTo>
                    <a:pt x="13" y="82"/>
                  </a:lnTo>
                  <a:lnTo>
                    <a:pt x="13" y="81"/>
                  </a:lnTo>
                  <a:lnTo>
                    <a:pt x="13" y="80"/>
                  </a:lnTo>
                  <a:lnTo>
                    <a:pt x="12" y="80"/>
                  </a:lnTo>
                  <a:lnTo>
                    <a:pt x="12" y="79"/>
                  </a:lnTo>
                  <a:lnTo>
                    <a:pt x="12" y="78"/>
                  </a:lnTo>
                  <a:lnTo>
                    <a:pt x="11" y="78"/>
                  </a:lnTo>
                  <a:lnTo>
                    <a:pt x="11" y="77"/>
                  </a:lnTo>
                  <a:lnTo>
                    <a:pt x="10" y="77"/>
                  </a:lnTo>
                  <a:lnTo>
                    <a:pt x="10" y="76"/>
                  </a:lnTo>
                  <a:lnTo>
                    <a:pt x="9" y="76"/>
                  </a:lnTo>
                  <a:lnTo>
                    <a:pt x="9" y="75"/>
                  </a:lnTo>
                  <a:lnTo>
                    <a:pt x="10" y="75"/>
                  </a:lnTo>
                  <a:lnTo>
                    <a:pt x="10" y="74"/>
                  </a:lnTo>
                  <a:lnTo>
                    <a:pt x="10" y="73"/>
                  </a:lnTo>
                  <a:lnTo>
                    <a:pt x="11" y="73"/>
                  </a:lnTo>
                  <a:lnTo>
                    <a:pt x="10" y="73"/>
                  </a:lnTo>
                  <a:lnTo>
                    <a:pt x="9" y="73"/>
                  </a:lnTo>
                  <a:lnTo>
                    <a:pt x="9" y="72"/>
                  </a:lnTo>
                  <a:lnTo>
                    <a:pt x="8" y="72"/>
                  </a:lnTo>
                  <a:lnTo>
                    <a:pt x="9" y="72"/>
                  </a:lnTo>
                  <a:lnTo>
                    <a:pt x="9" y="71"/>
                  </a:lnTo>
                  <a:lnTo>
                    <a:pt x="10" y="71"/>
                  </a:lnTo>
                  <a:lnTo>
                    <a:pt x="10" y="70"/>
                  </a:lnTo>
                  <a:lnTo>
                    <a:pt x="9" y="70"/>
                  </a:lnTo>
                  <a:lnTo>
                    <a:pt x="8" y="70"/>
                  </a:lnTo>
                  <a:lnTo>
                    <a:pt x="8" y="69"/>
                  </a:lnTo>
                  <a:lnTo>
                    <a:pt x="9" y="69"/>
                  </a:lnTo>
                  <a:lnTo>
                    <a:pt x="9" y="68"/>
                  </a:lnTo>
                  <a:lnTo>
                    <a:pt x="9" y="67"/>
                  </a:lnTo>
                  <a:lnTo>
                    <a:pt x="8" y="67"/>
                  </a:lnTo>
                  <a:lnTo>
                    <a:pt x="8" y="66"/>
                  </a:lnTo>
                  <a:lnTo>
                    <a:pt x="7" y="66"/>
                  </a:lnTo>
                  <a:lnTo>
                    <a:pt x="7" y="65"/>
                  </a:lnTo>
                  <a:lnTo>
                    <a:pt x="6" y="65"/>
                  </a:lnTo>
                  <a:lnTo>
                    <a:pt x="6" y="64"/>
                  </a:lnTo>
                  <a:lnTo>
                    <a:pt x="5" y="64"/>
                  </a:lnTo>
                  <a:lnTo>
                    <a:pt x="5" y="63"/>
                  </a:lnTo>
                  <a:lnTo>
                    <a:pt x="5" y="62"/>
                  </a:lnTo>
                  <a:lnTo>
                    <a:pt x="5" y="61"/>
                  </a:lnTo>
                  <a:lnTo>
                    <a:pt x="5" y="60"/>
                  </a:lnTo>
                  <a:lnTo>
                    <a:pt x="5" y="59"/>
                  </a:lnTo>
                  <a:lnTo>
                    <a:pt x="5" y="58"/>
                  </a:lnTo>
                  <a:lnTo>
                    <a:pt x="6" y="58"/>
                  </a:lnTo>
                  <a:lnTo>
                    <a:pt x="6" y="57"/>
                  </a:lnTo>
                  <a:lnTo>
                    <a:pt x="5" y="57"/>
                  </a:lnTo>
                  <a:lnTo>
                    <a:pt x="6" y="57"/>
                  </a:lnTo>
                  <a:lnTo>
                    <a:pt x="5" y="57"/>
                  </a:lnTo>
                  <a:lnTo>
                    <a:pt x="5" y="56"/>
                  </a:lnTo>
                  <a:lnTo>
                    <a:pt x="5" y="55"/>
                  </a:lnTo>
                  <a:lnTo>
                    <a:pt x="4" y="55"/>
                  </a:lnTo>
                  <a:lnTo>
                    <a:pt x="3" y="55"/>
                  </a:lnTo>
                  <a:lnTo>
                    <a:pt x="2" y="55"/>
                  </a:lnTo>
                  <a:lnTo>
                    <a:pt x="2" y="54"/>
                  </a:lnTo>
                  <a:lnTo>
                    <a:pt x="3" y="54"/>
                  </a:lnTo>
                  <a:lnTo>
                    <a:pt x="3" y="53"/>
                  </a:lnTo>
                  <a:lnTo>
                    <a:pt x="2" y="53"/>
                  </a:lnTo>
                  <a:lnTo>
                    <a:pt x="2" y="52"/>
                  </a:lnTo>
                  <a:lnTo>
                    <a:pt x="1" y="52"/>
                  </a:lnTo>
                  <a:lnTo>
                    <a:pt x="1" y="51"/>
                  </a:lnTo>
                  <a:lnTo>
                    <a:pt x="1" y="50"/>
                  </a:lnTo>
                  <a:lnTo>
                    <a:pt x="1" y="49"/>
                  </a:lnTo>
                  <a:lnTo>
                    <a:pt x="2" y="49"/>
                  </a:lnTo>
                  <a:lnTo>
                    <a:pt x="1" y="49"/>
                  </a:lnTo>
                  <a:lnTo>
                    <a:pt x="2" y="49"/>
                  </a:lnTo>
                  <a:lnTo>
                    <a:pt x="2" y="48"/>
                  </a:lnTo>
                  <a:lnTo>
                    <a:pt x="3" y="48"/>
                  </a:lnTo>
                  <a:lnTo>
                    <a:pt x="2" y="48"/>
                  </a:lnTo>
                  <a:lnTo>
                    <a:pt x="2" y="47"/>
                  </a:lnTo>
                  <a:lnTo>
                    <a:pt x="2" y="46"/>
                  </a:lnTo>
                  <a:lnTo>
                    <a:pt x="1" y="46"/>
                  </a:lnTo>
                  <a:lnTo>
                    <a:pt x="1" y="45"/>
                  </a:lnTo>
                  <a:lnTo>
                    <a:pt x="1" y="44"/>
                  </a:lnTo>
                  <a:lnTo>
                    <a:pt x="2" y="44"/>
                  </a:lnTo>
                  <a:lnTo>
                    <a:pt x="2" y="43"/>
                  </a:lnTo>
                  <a:lnTo>
                    <a:pt x="1" y="43"/>
                  </a:lnTo>
                  <a:lnTo>
                    <a:pt x="1" y="42"/>
                  </a:lnTo>
                  <a:lnTo>
                    <a:pt x="1" y="41"/>
                  </a:lnTo>
                  <a:lnTo>
                    <a:pt x="1" y="40"/>
                  </a:lnTo>
                  <a:lnTo>
                    <a:pt x="2" y="40"/>
                  </a:lnTo>
                  <a:lnTo>
                    <a:pt x="3" y="40"/>
                  </a:lnTo>
                  <a:lnTo>
                    <a:pt x="4" y="40"/>
                  </a:lnTo>
                  <a:lnTo>
                    <a:pt x="5" y="40"/>
                  </a:lnTo>
                  <a:lnTo>
                    <a:pt x="5" y="39"/>
                  </a:lnTo>
                  <a:lnTo>
                    <a:pt x="6" y="39"/>
                  </a:lnTo>
                  <a:lnTo>
                    <a:pt x="7" y="39"/>
                  </a:lnTo>
                  <a:lnTo>
                    <a:pt x="7" y="40"/>
                  </a:lnTo>
                  <a:lnTo>
                    <a:pt x="8" y="40"/>
                  </a:lnTo>
                  <a:lnTo>
                    <a:pt x="9" y="40"/>
                  </a:lnTo>
                  <a:lnTo>
                    <a:pt x="9" y="41"/>
                  </a:lnTo>
                  <a:lnTo>
                    <a:pt x="9" y="40"/>
                  </a:lnTo>
                  <a:lnTo>
                    <a:pt x="10" y="40"/>
                  </a:lnTo>
                  <a:lnTo>
                    <a:pt x="10" y="41"/>
                  </a:lnTo>
                  <a:lnTo>
                    <a:pt x="10" y="40"/>
                  </a:lnTo>
                  <a:lnTo>
                    <a:pt x="11" y="40"/>
                  </a:lnTo>
                  <a:lnTo>
                    <a:pt x="11" y="41"/>
                  </a:lnTo>
                  <a:lnTo>
                    <a:pt x="12" y="41"/>
                  </a:lnTo>
                  <a:lnTo>
                    <a:pt x="12" y="42"/>
                  </a:lnTo>
                  <a:lnTo>
                    <a:pt x="12" y="41"/>
                  </a:lnTo>
                  <a:lnTo>
                    <a:pt x="13" y="41"/>
                  </a:lnTo>
                  <a:lnTo>
                    <a:pt x="13" y="40"/>
                  </a:lnTo>
                  <a:lnTo>
                    <a:pt x="12" y="40"/>
                  </a:lnTo>
                  <a:lnTo>
                    <a:pt x="12" y="39"/>
                  </a:lnTo>
                  <a:lnTo>
                    <a:pt x="11" y="39"/>
                  </a:lnTo>
                  <a:lnTo>
                    <a:pt x="11" y="38"/>
                  </a:lnTo>
                  <a:lnTo>
                    <a:pt x="12" y="38"/>
                  </a:lnTo>
                  <a:lnTo>
                    <a:pt x="13" y="38"/>
                  </a:lnTo>
                  <a:lnTo>
                    <a:pt x="13" y="37"/>
                  </a:lnTo>
                  <a:lnTo>
                    <a:pt x="14" y="37"/>
                  </a:lnTo>
                  <a:lnTo>
                    <a:pt x="14" y="36"/>
                  </a:lnTo>
                  <a:lnTo>
                    <a:pt x="15" y="36"/>
                  </a:lnTo>
                  <a:lnTo>
                    <a:pt x="15" y="35"/>
                  </a:lnTo>
                  <a:lnTo>
                    <a:pt x="15" y="34"/>
                  </a:lnTo>
                  <a:lnTo>
                    <a:pt x="15" y="33"/>
                  </a:lnTo>
                  <a:lnTo>
                    <a:pt x="16" y="33"/>
                  </a:lnTo>
                  <a:lnTo>
                    <a:pt x="16" y="32"/>
                  </a:lnTo>
                  <a:lnTo>
                    <a:pt x="16" y="31"/>
                  </a:lnTo>
                  <a:lnTo>
                    <a:pt x="16" y="30"/>
                  </a:lnTo>
                  <a:lnTo>
                    <a:pt x="16" y="29"/>
                  </a:lnTo>
                  <a:lnTo>
                    <a:pt x="17" y="29"/>
                  </a:lnTo>
                  <a:lnTo>
                    <a:pt x="17" y="30"/>
                  </a:lnTo>
                  <a:lnTo>
                    <a:pt x="18" y="30"/>
                  </a:lnTo>
                  <a:lnTo>
                    <a:pt x="18" y="31"/>
                  </a:lnTo>
                  <a:lnTo>
                    <a:pt x="19" y="31"/>
                  </a:lnTo>
                  <a:lnTo>
                    <a:pt x="20" y="31"/>
                  </a:lnTo>
                  <a:lnTo>
                    <a:pt x="20" y="30"/>
                  </a:lnTo>
                  <a:lnTo>
                    <a:pt x="21" y="30"/>
                  </a:lnTo>
                  <a:lnTo>
                    <a:pt x="21" y="29"/>
                  </a:lnTo>
                  <a:lnTo>
                    <a:pt x="21" y="28"/>
                  </a:lnTo>
                  <a:lnTo>
                    <a:pt x="20" y="28"/>
                  </a:lnTo>
                  <a:lnTo>
                    <a:pt x="20" y="27"/>
                  </a:lnTo>
                  <a:lnTo>
                    <a:pt x="19" y="27"/>
                  </a:lnTo>
                  <a:lnTo>
                    <a:pt x="19" y="26"/>
                  </a:lnTo>
                  <a:lnTo>
                    <a:pt x="19" y="25"/>
                  </a:lnTo>
                  <a:lnTo>
                    <a:pt x="18" y="25"/>
                  </a:lnTo>
                  <a:lnTo>
                    <a:pt x="19" y="25"/>
                  </a:lnTo>
                  <a:lnTo>
                    <a:pt x="19" y="24"/>
                  </a:lnTo>
                  <a:lnTo>
                    <a:pt x="18" y="24"/>
                  </a:lnTo>
                  <a:lnTo>
                    <a:pt x="18" y="23"/>
                  </a:lnTo>
                  <a:lnTo>
                    <a:pt x="18" y="24"/>
                  </a:lnTo>
                  <a:lnTo>
                    <a:pt x="17" y="24"/>
                  </a:lnTo>
                  <a:lnTo>
                    <a:pt x="17" y="23"/>
                  </a:lnTo>
                  <a:lnTo>
                    <a:pt x="16" y="23"/>
                  </a:lnTo>
                  <a:lnTo>
                    <a:pt x="15" y="23"/>
                  </a:lnTo>
                  <a:lnTo>
                    <a:pt x="15" y="22"/>
                  </a:lnTo>
                  <a:lnTo>
                    <a:pt x="14" y="22"/>
                  </a:lnTo>
                  <a:lnTo>
                    <a:pt x="14" y="21"/>
                  </a:lnTo>
                  <a:lnTo>
                    <a:pt x="13" y="21"/>
                  </a:lnTo>
                  <a:lnTo>
                    <a:pt x="13" y="20"/>
                  </a:lnTo>
                  <a:lnTo>
                    <a:pt x="12" y="20"/>
                  </a:lnTo>
                  <a:lnTo>
                    <a:pt x="12" y="21"/>
                  </a:lnTo>
                  <a:lnTo>
                    <a:pt x="11" y="21"/>
                  </a:lnTo>
                  <a:lnTo>
                    <a:pt x="11" y="20"/>
                  </a:lnTo>
                  <a:lnTo>
                    <a:pt x="10" y="20"/>
                  </a:lnTo>
                  <a:lnTo>
                    <a:pt x="10" y="19"/>
                  </a:lnTo>
                  <a:lnTo>
                    <a:pt x="10" y="20"/>
                  </a:lnTo>
                  <a:lnTo>
                    <a:pt x="9" y="20"/>
                  </a:lnTo>
                  <a:lnTo>
                    <a:pt x="9" y="21"/>
                  </a:lnTo>
                  <a:lnTo>
                    <a:pt x="8" y="21"/>
                  </a:lnTo>
                  <a:lnTo>
                    <a:pt x="8" y="20"/>
                  </a:lnTo>
                  <a:lnTo>
                    <a:pt x="7" y="20"/>
                  </a:lnTo>
                  <a:lnTo>
                    <a:pt x="6" y="20"/>
                  </a:lnTo>
                  <a:lnTo>
                    <a:pt x="6" y="19"/>
                  </a:lnTo>
                  <a:lnTo>
                    <a:pt x="5" y="19"/>
                  </a:lnTo>
                  <a:lnTo>
                    <a:pt x="4" y="19"/>
                  </a:lnTo>
                  <a:lnTo>
                    <a:pt x="4" y="18"/>
                  </a:lnTo>
                  <a:lnTo>
                    <a:pt x="4" y="17"/>
                  </a:lnTo>
                  <a:lnTo>
                    <a:pt x="5" y="17"/>
                  </a:lnTo>
                  <a:lnTo>
                    <a:pt x="4" y="16"/>
                  </a:lnTo>
                  <a:lnTo>
                    <a:pt x="4" y="15"/>
                  </a:lnTo>
                  <a:lnTo>
                    <a:pt x="3" y="15"/>
                  </a:lnTo>
                  <a:lnTo>
                    <a:pt x="4" y="14"/>
                  </a:lnTo>
                  <a:lnTo>
                    <a:pt x="3" y="14"/>
                  </a:lnTo>
                  <a:lnTo>
                    <a:pt x="2" y="14"/>
                  </a:lnTo>
                  <a:lnTo>
                    <a:pt x="1" y="14"/>
                  </a:lnTo>
                  <a:lnTo>
                    <a:pt x="1" y="13"/>
                  </a:lnTo>
                  <a:lnTo>
                    <a:pt x="1" y="12"/>
                  </a:lnTo>
                  <a:lnTo>
                    <a:pt x="1" y="11"/>
                  </a:lnTo>
                  <a:lnTo>
                    <a:pt x="1" y="10"/>
                  </a:lnTo>
                  <a:lnTo>
                    <a:pt x="1" y="9"/>
                  </a:lnTo>
                  <a:lnTo>
                    <a:pt x="0" y="9"/>
                  </a:lnTo>
                  <a:lnTo>
                    <a:pt x="1" y="9"/>
                  </a:lnTo>
                  <a:lnTo>
                    <a:pt x="1" y="8"/>
                  </a:lnTo>
                  <a:lnTo>
                    <a:pt x="1" y="7"/>
                  </a:lnTo>
                  <a:lnTo>
                    <a:pt x="1" y="6"/>
                  </a:lnTo>
                  <a:lnTo>
                    <a:pt x="1" y="5"/>
                  </a:lnTo>
                  <a:lnTo>
                    <a:pt x="1" y="4"/>
                  </a:lnTo>
                  <a:lnTo>
                    <a:pt x="1" y="3"/>
                  </a:lnTo>
                  <a:lnTo>
                    <a:pt x="1" y="2"/>
                  </a:lnTo>
                  <a:lnTo>
                    <a:pt x="1" y="1"/>
                  </a:lnTo>
                  <a:lnTo>
                    <a:pt x="1" y="0"/>
                  </a:lnTo>
                  <a:lnTo>
                    <a:pt x="2" y="0"/>
                  </a:lnTo>
                  <a:lnTo>
                    <a:pt x="3" y="0"/>
                  </a:lnTo>
                  <a:lnTo>
                    <a:pt x="3" y="1"/>
                  </a:lnTo>
                  <a:lnTo>
                    <a:pt x="4" y="1"/>
                  </a:lnTo>
                  <a:lnTo>
                    <a:pt x="5" y="1"/>
                  </a:lnTo>
                  <a:lnTo>
                    <a:pt x="6" y="1"/>
                  </a:lnTo>
                  <a:lnTo>
                    <a:pt x="7" y="1"/>
                  </a:lnTo>
                  <a:lnTo>
                    <a:pt x="8" y="1"/>
                  </a:lnTo>
                  <a:lnTo>
                    <a:pt x="9" y="1"/>
                  </a:lnTo>
                  <a:lnTo>
                    <a:pt x="9" y="2"/>
                  </a:lnTo>
                  <a:lnTo>
                    <a:pt x="9" y="3"/>
                  </a:lnTo>
                  <a:lnTo>
                    <a:pt x="9" y="4"/>
                  </a:lnTo>
                  <a:lnTo>
                    <a:pt x="9" y="5"/>
                  </a:lnTo>
                  <a:lnTo>
                    <a:pt x="10" y="5"/>
                  </a:lnTo>
                  <a:lnTo>
                    <a:pt x="11" y="5"/>
                  </a:lnTo>
                  <a:lnTo>
                    <a:pt x="11" y="6"/>
                  </a:lnTo>
                  <a:lnTo>
                    <a:pt x="12" y="6"/>
                  </a:lnTo>
                  <a:lnTo>
                    <a:pt x="11" y="6"/>
                  </a:lnTo>
                  <a:lnTo>
                    <a:pt x="11" y="5"/>
                  </a:lnTo>
                  <a:lnTo>
                    <a:pt x="12" y="5"/>
                  </a:lnTo>
                  <a:lnTo>
                    <a:pt x="13" y="5"/>
                  </a:lnTo>
                  <a:lnTo>
                    <a:pt x="12" y="5"/>
                  </a:lnTo>
                  <a:lnTo>
                    <a:pt x="12" y="6"/>
                  </a:lnTo>
                  <a:lnTo>
                    <a:pt x="13" y="6"/>
                  </a:lnTo>
                  <a:lnTo>
                    <a:pt x="14" y="6"/>
                  </a:lnTo>
                  <a:lnTo>
                    <a:pt x="15" y="6"/>
                  </a:lnTo>
                  <a:lnTo>
                    <a:pt x="16" y="6"/>
                  </a:lnTo>
                  <a:lnTo>
                    <a:pt x="17" y="6"/>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3" name="Freeform 33">
              <a:extLst>
                <a:ext uri="{FF2B5EF4-FFF2-40B4-BE49-F238E27FC236}">
                  <a16:creationId xmlns:a16="http://schemas.microsoft.com/office/drawing/2014/main" id="{37D301CE-314C-07D6-75CB-E640E0ABA706}"/>
                </a:ext>
              </a:extLst>
            </p:cNvPr>
            <p:cNvSpPr>
              <a:spLocks/>
            </p:cNvSpPr>
            <p:nvPr/>
          </p:nvSpPr>
          <p:spPr bwMode="auto">
            <a:xfrm>
              <a:off x="1251851" y="1266055"/>
              <a:ext cx="2418327" cy="2601229"/>
            </a:xfrm>
            <a:custGeom>
              <a:avLst/>
              <a:gdLst>
                <a:gd name="T0" fmla="*/ 2147483647 w 253"/>
                <a:gd name="T1" fmla="*/ 2147483647 h 279"/>
                <a:gd name="T2" fmla="*/ 2147483647 w 253"/>
                <a:gd name="T3" fmla="*/ 2147483647 h 279"/>
                <a:gd name="T4" fmla="*/ 2147483647 w 253"/>
                <a:gd name="T5" fmla="*/ 2147483647 h 279"/>
                <a:gd name="T6" fmla="*/ 2147483647 w 253"/>
                <a:gd name="T7" fmla="*/ 2147483647 h 279"/>
                <a:gd name="T8" fmla="*/ 2147483647 w 253"/>
                <a:gd name="T9" fmla="*/ 2147483647 h 279"/>
                <a:gd name="T10" fmla="*/ 2147483647 w 253"/>
                <a:gd name="T11" fmla="*/ 2147483647 h 279"/>
                <a:gd name="T12" fmla="*/ 2147483647 w 253"/>
                <a:gd name="T13" fmla="*/ 2147483647 h 279"/>
                <a:gd name="T14" fmla="*/ 2147483647 w 253"/>
                <a:gd name="T15" fmla="*/ 2147483647 h 279"/>
                <a:gd name="T16" fmla="*/ 2147483647 w 253"/>
                <a:gd name="T17" fmla="*/ 2147483647 h 279"/>
                <a:gd name="T18" fmla="*/ 2147483647 w 253"/>
                <a:gd name="T19" fmla="*/ 2147483647 h 279"/>
                <a:gd name="T20" fmla="*/ 2147483647 w 253"/>
                <a:gd name="T21" fmla="*/ 2147483647 h 279"/>
                <a:gd name="T22" fmla="*/ 2147483647 w 253"/>
                <a:gd name="T23" fmla="*/ 2147483647 h 279"/>
                <a:gd name="T24" fmla="*/ 2147483647 w 253"/>
                <a:gd name="T25" fmla="*/ 2147483647 h 279"/>
                <a:gd name="T26" fmla="*/ 2147483647 w 253"/>
                <a:gd name="T27" fmla="*/ 2147483647 h 279"/>
                <a:gd name="T28" fmla="*/ 2147483647 w 253"/>
                <a:gd name="T29" fmla="*/ 2147483647 h 279"/>
                <a:gd name="T30" fmla="*/ 2147483647 w 253"/>
                <a:gd name="T31" fmla="*/ 2147483647 h 279"/>
                <a:gd name="T32" fmla="*/ 2147483647 w 253"/>
                <a:gd name="T33" fmla="*/ 2147483647 h 279"/>
                <a:gd name="T34" fmla="*/ 2147483647 w 253"/>
                <a:gd name="T35" fmla="*/ 2147483647 h 279"/>
                <a:gd name="T36" fmla="*/ 2147483647 w 253"/>
                <a:gd name="T37" fmla="*/ 2147483647 h 279"/>
                <a:gd name="T38" fmla="*/ 2147483647 w 253"/>
                <a:gd name="T39" fmla="*/ 2147483647 h 279"/>
                <a:gd name="T40" fmla="*/ 2147483647 w 253"/>
                <a:gd name="T41" fmla="*/ 2147483647 h 279"/>
                <a:gd name="T42" fmla="*/ 2147483647 w 253"/>
                <a:gd name="T43" fmla="*/ 2147483647 h 279"/>
                <a:gd name="T44" fmla="*/ 2147483647 w 253"/>
                <a:gd name="T45" fmla="*/ 2147483647 h 279"/>
                <a:gd name="T46" fmla="*/ 2147483647 w 253"/>
                <a:gd name="T47" fmla="*/ 2147483647 h 279"/>
                <a:gd name="T48" fmla="*/ 2147483647 w 253"/>
                <a:gd name="T49" fmla="*/ 2147483647 h 279"/>
                <a:gd name="T50" fmla="*/ 2147483647 w 253"/>
                <a:gd name="T51" fmla="*/ 2147483647 h 279"/>
                <a:gd name="T52" fmla="*/ 2147483647 w 253"/>
                <a:gd name="T53" fmla="*/ 2147483647 h 279"/>
                <a:gd name="T54" fmla="*/ 2147483647 w 253"/>
                <a:gd name="T55" fmla="*/ 2147483647 h 279"/>
                <a:gd name="T56" fmla="*/ 2147483647 w 253"/>
                <a:gd name="T57" fmla="*/ 2147483647 h 279"/>
                <a:gd name="T58" fmla="*/ 2147483647 w 253"/>
                <a:gd name="T59" fmla="*/ 2147483647 h 279"/>
                <a:gd name="T60" fmla="*/ 2147483647 w 253"/>
                <a:gd name="T61" fmla="*/ 2147483647 h 279"/>
                <a:gd name="T62" fmla="*/ 2147483647 w 253"/>
                <a:gd name="T63" fmla="*/ 2147483647 h 279"/>
                <a:gd name="T64" fmla="*/ 2147483647 w 253"/>
                <a:gd name="T65" fmla="*/ 2147483647 h 279"/>
                <a:gd name="T66" fmla="*/ 2147483647 w 253"/>
                <a:gd name="T67" fmla="*/ 2147483647 h 279"/>
                <a:gd name="T68" fmla="*/ 2147483647 w 253"/>
                <a:gd name="T69" fmla="*/ 2147483647 h 279"/>
                <a:gd name="T70" fmla="*/ 2147483647 w 253"/>
                <a:gd name="T71" fmla="*/ 2147483647 h 279"/>
                <a:gd name="T72" fmla="*/ 2147483647 w 253"/>
                <a:gd name="T73" fmla="*/ 2147483647 h 279"/>
                <a:gd name="T74" fmla="*/ 2147483647 w 253"/>
                <a:gd name="T75" fmla="*/ 2147483647 h 279"/>
                <a:gd name="T76" fmla="*/ 2147483647 w 253"/>
                <a:gd name="T77" fmla="*/ 2147483647 h 279"/>
                <a:gd name="T78" fmla="*/ 2147483647 w 253"/>
                <a:gd name="T79" fmla="*/ 2147483647 h 279"/>
                <a:gd name="T80" fmla="*/ 2147483647 w 253"/>
                <a:gd name="T81" fmla="*/ 2147483647 h 279"/>
                <a:gd name="T82" fmla="*/ 2147483647 w 253"/>
                <a:gd name="T83" fmla="*/ 2147483647 h 279"/>
                <a:gd name="T84" fmla="*/ 2147483647 w 253"/>
                <a:gd name="T85" fmla="*/ 2147483647 h 279"/>
                <a:gd name="T86" fmla="*/ 2147483647 w 253"/>
                <a:gd name="T87" fmla="*/ 2147483647 h 279"/>
                <a:gd name="T88" fmla="*/ 2147483647 w 253"/>
                <a:gd name="T89" fmla="*/ 2147483647 h 279"/>
                <a:gd name="T90" fmla="*/ 2147483647 w 253"/>
                <a:gd name="T91" fmla="*/ 2147483647 h 279"/>
                <a:gd name="T92" fmla="*/ 2147483647 w 253"/>
                <a:gd name="T93" fmla="*/ 2147483647 h 279"/>
                <a:gd name="T94" fmla="*/ 2147483647 w 253"/>
                <a:gd name="T95" fmla="*/ 2147483647 h 279"/>
                <a:gd name="T96" fmla="*/ 2147483647 w 253"/>
                <a:gd name="T97" fmla="*/ 2147483647 h 279"/>
                <a:gd name="T98" fmla="*/ 2147483647 w 253"/>
                <a:gd name="T99" fmla="*/ 2147483647 h 279"/>
                <a:gd name="T100" fmla="*/ 2147483647 w 253"/>
                <a:gd name="T101" fmla="*/ 2147483647 h 279"/>
                <a:gd name="T102" fmla="*/ 2147483647 w 253"/>
                <a:gd name="T103" fmla="*/ 2147483647 h 279"/>
                <a:gd name="T104" fmla="*/ 2147483647 w 253"/>
                <a:gd name="T105" fmla="*/ 2147483647 h 279"/>
                <a:gd name="T106" fmla="*/ 2147483647 w 253"/>
                <a:gd name="T107" fmla="*/ 2147483647 h 279"/>
                <a:gd name="T108" fmla="*/ 2147483647 w 253"/>
                <a:gd name="T109" fmla="*/ 2147483647 h 279"/>
                <a:gd name="T110" fmla="*/ 2147483647 w 253"/>
                <a:gd name="T111" fmla="*/ 2147483647 h 279"/>
                <a:gd name="T112" fmla="*/ 2147483647 w 253"/>
                <a:gd name="T113" fmla="*/ 2147483647 h 279"/>
                <a:gd name="T114" fmla="*/ 2147483647 w 253"/>
                <a:gd name="T115" fmla="*/ 2147483647 h 279"/>
                <a:gd name="T116" fmla="*/ 2147483647 w 253"/>
                <a:gd name="T117" fmla="*/ 2147483647 h 279"/>
                <a:gd name="T118" fmla="*/ 2147483647 w 253"/>
                <a:gd name="T119" fmla="*/ 2147483647 h 279"/>
                <a:gd name="T120" fmla="*/ 2147483647 w 253"/>
                <a:gd name="T121" fmla="*/ 2147483647 h 279"/>
                <a:gd name="T122" fmla="*/ 2147483647 w 253"/>
                <a:gd name="T123" fmla="*/ 2147483647 h 279"/>
                <a:gd name="T124" fmla="*/ 2147483647 w 253"/>
                <a:gd name="T125" fmla="*/ 2147483647 h 2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3"/>
                <a:gd name="T190" fmla="*/ 0 h 279"/>
                <a:gd name="T191" fmla="*/ 253 w 253"/>
                <a:gd name="T192" fmla="*/ 279 h 2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3" h="279">
                  <a:moveTo>
                    <a:pt x="75" y="9"/>
                  </a:moveTo>
                  <a:lnTo>
                    <a:pt x="75" y="9"/>
                  </a:lnTo>
                  <a:lnTo>
                    <a:pt x="75" y="8"/>
                  </a:lnTo>
                  <a:lnTo>
                    <a:pt x="75" y="9"/>
                  </a:lnTo>
                  <a:lnTo>
                    <a:pt x="75" y="8"/>
                  </a:lnTo>
                  <a:lnTo>
                    <a:pt x="75" y="7"/>
                  </a:lnTo>
                  <a:lnTo>
                    <a:pt x="75" y="6"/>
                  </a:lnTo>
                  <a:lnTo>
                    <a:pt x="74" y="6"/>
                  </a:lnTo>
                  <a:lnTo>
                    <a:pt x="74" y="5"/>
                  </a:lnTo>
                  <a:lnTo>
                    <a:pt x="73" y="5"/>
                  </a:lnTo>
                  <a:lnTo>
                    <a:pt x="72" y="5"/>
                  </a:lnTo>
                  <a:lnTo>
                    <a:pt x="71" y="5"/>
                  </a:lnTo>
                  <a:lnTo>
                    <a:pt x="71" y="4"/>
                  </a:lnTo>
                  <a:lnTo>
                    <a:pt x="71" y="3"/>
                  </a:lnTo>
                  <a:lnTo>
                    <a:pt x="72" y="3"/>
                  </a:lnTo>
                  <a:lnTo>
                    <a:pt x="73" y="3"/>
                  </a:lnTo>
                  <a:lnTo>
                    <a:pt x="74" y="3"/>
                  </a:lnTo>
                  <a:lnTo>
                    <a:pt x="75" y="3"/>
                  </a:lnTo>
                  <a:lnTo>
                    <a:pt x="75" y="4"/>
                  </a:lnTo>
                  <a:lnTo>
                    <a:pt x="76" y="4"/>
                  </a:lnTo>
                  <a:lnTo>
                    <a:pt x="77" y="4"/>
                  </a:lnTo>
                  <a:lnTo>
                    <a:pt x="78" y="4"/>
                  </a:lnTo>
                  <a:lnTo>
                    <a:pt x="79" y="4"/>
                  </a:lnTo>
                  <a:lnTo>
                    <a:pt x="79" y="3"/>
                  </a:lnTo>
                  <a:lnTo>
                    <a:pt x="79" y="4"/>
                  </a:lnTo>
                  <a:lnTo>
                    <a:pt x="80" y="4"/>
                  </a:lnTo>
                  <a:lnTo>
                    <a:pt x="81" y="4"/>
                  </a:lnTo>
                  <a:lnTo>
                    <a:pt x="81" y="3"/>
                  </a:lnTo>
                  <a:lnTo>
                    <a:pt x="82" y="3"/>
                  </a:lnTo>
                  <a:lnTo>
                    <a:pt x="83" y="3"/>
                  </a:lnTo>
                  <a:lnTo>
                    <a:pt x="83" y="2"/>
                  </a:lnTo>
                  <a:lnTo>
                    <a:pt x="83" y="1"/>
                  </a:lnTo>
                  <a:lnTo>
                    <a:pt x="83" y="0"/>
                  </a:lnTo>
                  <a:lnTo>
                    <a:pt x="84" y="0"/>
                  </a:lnTo>
                  <a:lnTo>
                    <a:pt x="85" y="0"/>
                  </a:lnTo>
                  <a:lnTo>
                    <a:pt x="85" y="1"/>
                  </a:lnTo>
                  <a:lnTo>
                    <a:pt x="86" y="1"/>
                  </a:lnTo>
                  <a:lnTo>
                    <a:pt x="87" y="1"/>
                  </a:lnTo>
                  <a:lnTo>
                    <a:pt x="87" y="2"/>
                  </a:lnTo>
                  <a:lnTo>
                    <a:pt x="87" y="1"/>
                  </a:lnTo>
                  <a:lnTo>
                    <a:pt x="87" y="2"/>
                  </a:lnTo>
                  <a:lnTo>
                    <a:pt x="88" y="2"/>
                  </a:lnTo>
                  <a:lnTo>
                    <a:pt x="89" y="2"/>
                  </a:lnTo>
                  <a:lnTo>
                    <a:pt x="89" y="3"/>
                  </a:lnTo>
                  <a:lnTo>
                    <a:pt x="90" y="3"/>
                  </a:lnTo>
                  <a:lnTo>
                    <a:pt x="90" y="4"/>
                  </a:lnTo>
                  <a:lnTo>
                    <a:pt x="91" y="4"/>
                  </a:lnTo>
                  <a:lnTo>
                    <a:pt x="91" y="5"/>
                  </a:lnTo>
                  <a:lnTo>
                    <a:pt x="92" y="5"/>
                  </a:lnTo>
                  <a:lnTo>
                    <a:pt x="92" y="6"/>
                  </a:lnTo>
                  <a:lnTo>
                    <a:pt x="93" y="6"/>
                  </a:lnTo>
                  <a:lnTo>
                    <a:pt x="94" y="6"/>
                  </a:lnTo>
                  <a:lnTo>
                    <a:pt x="94" y="7"/>
                  </a:lnTo>
                  <a:lnTo>
                    <a:pt x="95" y="7"/>
                  </a:lnTo>
                  <a:lnTo>
                    <a:pt x="96" y="6"/>
                  </a:lnTo>
                  <a:lnTo>
                    <a:pt x="96" y="5"/>
                  </a:lnTo>
                  <a:lnTo>
                    <a:pt x="97" y="5"/>
                  </a:lnTo>
                  <a:lnTo>
                    <a:pt x="98" y="5"/>
                  </a:lnTo>
                  <a:lnTo>
                    <a:pt x="98" y="6"/>
                  </a:lnTo>
                  <a:lnTo>
                    <a:pt x="98" y="7"/>
                  </a:lnTo>
                  <a:lnTo>
                    <a:pt x="99" y="7"/>
                  </a:lnTo>
                  <a:lnTo>
                    <a:pt x="99" y="8"/>
                  </a:lnTo>
                  <a:lnTo>
                    <a:pt x="99" y="9"/>
                  </a:lnTo>
                  <a:lnTo>
                    <a:pt x="99" y="10"/>
                  </a:lnTo>
                  <a:lnTo>
                    <a:pt x="100" y="10"/>
                  </a:lnTo>
                  <a:lnTo>
                    <a:pt x="101" y="10"/>
                  </a:lnTo>
                  <a:lnTo>
                    <a:pt x="101" y="11"/>
                  </a:lnTo>
                  <a:lnTo>
                    <a:pt x="102" y="11"/>
                  </a:lnTo>
                  <a:lnTo>
                    <a:pt x="103" y="11"/>
                  </a:lnTo>
                  <a:lnTo>
                    <a:pt x="103" y="10"/>
                  </a:lnTo>
                  <a:lnTo>
                    <a:pt x="103" y="11"/>
                  </a:lnTo>
                  <a:lnTo>
                    <a:pt x="104" y="11"/>
                  </a:lnTo>
                  <a:lnTo>
                    <a:pt x="104" y="12"/>
                  </a:lnTo>
                  <a:lnTo>
                    <a:pt x="105" y="12"/>
                  </a:lnTo>
                  <a:lnTo>
                    <a:pt x="105" y="13"/>
                  </a:lnTo>
                  <a:lnTo>
                    <a:pt x="106" y="13"/>
                  </a:lnTo>
                  <a:lnTo>
                    <a:pt x="106" y="14"/>
                  </a:lnTo>
                  <a:lnTo>
                    <a:pt x="107" y="14"/>
                  </a:lnTo>
                  <a:lnTo>
                    <a:pt x="106" y="15"/>
                  </a:lnTo>
                  <a:lnTo>
                    <a:pt x="107" y="15"/>
                  </a:lnTo>
                  <a:lnTo>
                    <a:pt x="107" y="14"/>
                  </a:lnTo>
                  <a:lnTo>
                    <a:pt x="108" y="14"/>
                  </a:lnTo>
                  <a:lnTo>
                    <a:pt x="108" y="15"/>
                  </a:lnTo>
                  <a:lnTo>
                    <a:pt x="109" y="15"/>
                  </a:lnTo>
                  <a:lnTo>
                    <a:pt x="109" y="16"/>
                  </a:lnTo>
                  <a:lnTo>
                    <a:pt x="109" y="17"/>
                  </a:lnTo>
                  <a:lnTo>
                    <a:pt x="110" y="17"/>
                  </a:lnTo>
                  <a:lnTo>
                    <a:pt x="110" y="16"/>
                  </a:lnTo>
                  <a:lnTo>
                    <a:pt x="110" y="17"/>
                  </a:lnTo>
                  <a:lnTo>
                    <a:pt x="110" y="18"/>
                  </a:lnTo>
                  <a:lnTo>
                    <a:pt x="110" y="19"/>
                  </a:lnTo>
                  <a:lnTo>
                    <a:pt x="111" y="19"/>
                  </a:lnTo>
                  <a:lnTo>
                    <a:pt x="111" y="20"/>
                  </a:lnTo>
                  <a:lnTo>
                    <a:pt x="112" y="21"/>
                  </a:lnTo>
                  <a:lnTo>
                    <a:pt x="112" y="22"/>
                  </a:lnTo>
                  <a:lnTo>
                    <a:pt x="111" y="22"/>
                  </a:lnTo>
                  <a:lnTo>
                    <a:pt x="111" y="23"/>
                  </a:lnTo>
                  <a:lnTo>
                    <a:pt x="112" y="23"/>
                  </a:lnTo>
                  <a:lnTo>
                    <a:pt x="113" y="23"/>
                  </a:lnTo>
                  <a:lnTo>
                    <a:pt x="113" y="24"/>
                  </a:lnTo>
                  <a:lnTo>
                    <a:pt x="114" y="24"/>
                  </a:lnTo>
                  <a:lnTo>
                    <a:pt x="113" y="24"/>
                  </a:lnTo>
                  <a:lnTo>
                    <a:pt x="113" y="25"/>
                  </a:lnTo>
                  <a:lnTo>
                    <a:pt x="113" y="26"/>
                  </a:lnTo>
                  <a:lnTo>
                    <a:pt x="114" y="26"/>
                  </a:lnTo>
                  <a:lnTo>
                    <a:pt x="114" y="25"/>
                  </a:lnTo>
                  <a:lnTo>
                    <a:pt x="115" y="25"/>
                  </a:lnTo>
                  <a:lnTo>
                    <a:pt x="115" y="26"/>
                  </a:lnTo>
                  <a:lnTo>
                    <a:pt x="114" y="26"/>
                  </a:lnTo>
                  <a:lnTo>
                    <a:pt x="114" y="27"/>
                  </a:lnTo>
                  <a:lnTo>
                    <a:pt x="113" y="27"/>
                  </a:lnTo>
                  <a:lnTo>
                    <a:pt x="113" y="28"/>
                  </a:lnTo>
                  <a:lnTo>
                    <a:pt x="114" y="28"/>
                  </a:lnTo>
                  <a:lnTo>
                    <a:pt x="114" y="29"/>
                  </a:lnTo>
                  <a:lnTo>
                    <a:pt x="114" y="30"/>
                  </a:lnTo>
                  <a:lnTo>
                    <a:pt x="114" y="31"/>
                  </a:lnTo>
                  <a:lnTo>
                    <a:pt x="115" y="31"/>
                  </a:lnTo>
                  <a:lnTo>
                    <a:pt x="116" y="31"/>
                  </a:lnTo>
                  <a:lnTo>
                    <a:pt x="117" y="31"/>
                  </a:lnTo>
                  <a:lnTo>
                    <a:pt x="118" y="31"/>
                  </a:lnTo>
                  <a:lnTo>
                    <a:pt x="118" y="32"/>
                  </a:lnTo>
                  <a:lnTo>
                    <a:pt x="119" y="32"/>
                  </a:lnTo>
                  <a:lnTo>
                    <a:pt x="120" y="33"/>
                  </a:lnTo>
                  <a:lnTo>
                    <a:pt x="121" y="33"/>
                  </a:lnTo>
                  <a:lnTo>
                    <a:pt x="121" y="32"/>
                  </a:lnTo>
                  <a:lnTo>
                    <a:pt x="121" y="31"/>
                  </a:lnTo>
                  <a:lnTo>
                    <a:pt x="122" y="31"/>
                  </a:lnTo>
                  <a:lnTo>
                    <a:pt x="122" y="32"/>
                  </a:lnTo>
                  <a:lnTo>
                    <a:pt x="122" y="33"/>
                  </a:lnTo>
                  <a:lnTo>
                    <a:pt x="122" y="34"/>
                  </a:lnTo>
                  <a:lnTo>
                    <a:pt x="123" y="34"/>
                  </a:lnTo>
                  <a:lnTo>
                    <a:pt x="124" y="34"/>
                  </a:lnTo>
                  <a:lnTo>
                    <a:pt x="125" y="34"/>
                  </a:lnTo>
                  <a:lnTo>
                    <a:pt x="124" y="34"/>
                  </a:lnTo>
                  <a:lnTo>
                    <a:pt x="124" y="35"/>
                  </a:lnTo>
                  <a:lnTo>
                    <a:pt x="125" y="35"/>
                  </a:lnTo>
                  <a:lnTo>
                    <a:pt x="126" y="35"/>
                  </a:lnTo>
                  <a:lnTo>
                    <a:pt x="126" y="36"/>
                  </a:lnTo>
                  <a:lnTo>
                    <a:pt x="126" y="37"/>
                  </a:lnTo>
                  <a:lnTo>
                    <a:pt x="127" y="37"/>
                  </a:lnTo>
                  <a:lnTo>
                    <a:pt x="127" y="38"/>
                  </a:lnTo>
                  <a:lnTo>
                    <a:pt x="128" y="38"/>
                  </a:lnTo>
                  <a:lnTo>
                    <a:pt x="128" y="39"/>
                  </a:lnTo>
                  <a:lnTo>
                    <a:pt x="128" y="38"/>
                  </a:lnTo>
                  <a:lnTo>
                    <a:pt x="129" y="39"/>
                  </a:lnTo>
                  <a:lnTo>
                    <a:pt x="130" y="39"/>
                  </a:lnTo>
                  <a:lnTo>
                    <a:pt x="131" y="39"/>
                  </a:lnTo>
                  <a:lnTo>
                    <a:pt x="131" y="38"/>
                  </a:lnTo>
                  <a:lnTo>
                    <a:pt x="131" y="39"/>
                  </a:lnTo>
                  <a:lnTo>
                    <a:pt x="132" y="39"/>
                  </a:lnTo>
                  <a:lnTo>
                    <a:pt x="133" y="39"/>
                  </a:lnTo>
                  <a:lnTo>
                    <a:pt x="134" y="39"/>
                  </a:lnTo>
                  <a:lnTo>
                    <a:pt x="134" y="40"/>
                  </a:lnTo>
                  <a:lnTo>
                    <a:pt x="135" y="40"/>
                  </a:lnTo>
                  <a:lnTo>
                    <a:pt x="135" y="39"/>
                  </a:lnTo>
                  <a:lnTo>
                    <a:pt x="135" y="40"/>
                  </a:lnTo>
                  <a:lnTo>
                    <a:pt x="135" y="41"/>
                  </a:lnTo>
                  <a:lnTo>
                    <a:pt x="136" y="42"/>
                  </a:lnTo>
                  <a:lnTo>
                    <a:pt x="137" y="42"/>
                  </a:lnTo>
                  <a:lnTo>
                    <a:pt x="137" y="41"/>
                  </a:lnTo>
                  <a:lnTo>
                    <a:pt x="137" y="42"/>
                  </a:lnTo>
                  <a:lnTo>
                    <a:pt x="137" y="43"/>
                  </a:lnTo>
                  <a:lnTo>
                    <a:pt x="137" y="44"/>
                  </a:lnTo>
                  <a:lnTo>
                    <a:pt x="137" y="45"/>
                  </a:lnTo>
                  <a:lnTo>
                    <a:pt x="137" y="44"/>
                  </a:lnTo>
                  <a:lnTo>
                    <a:pt x="136" y="44"/>
                  </a:lnTo>
                  <a:lnTo>
                    <a:pt x="136" y="45"/>
                  </a:lnTo>
                  <a:lnTo>
                    <a:pt x="137" y="45"/>
                  </a:lnTo>
                  <a:lnTo>
                    <a:pt x="138" y="45"/>
                  </a:lnTo>
                  <a:lnTo>
                    <a:pt x="138" y="46"/>
                  </a:lnTo>
                  <a:lnTo>
                    <a:pt x="139" y="46"/>
                  </a:lnTo>
                  <a:lnTo>
                    <a:pt x="139" y="47"/>
                  </a:lnTo>
                  <a:lnTo>
                    <a:pt x="139" y="46"/>
                  </a:lnTo>
                  <a:lnTo>
                    <a:pt x="139" y="47"/>
                  </a:lnTo>
                  <a:lnTo>
                    <a:pt x="139" y="46"/>
                  </a:lnTo>
                  <a:lnTo>
                    <a:pt x="139" y="47"/>
                  </a:lnTo>
                  <a:lnTo>
                    <a:pt x="140" y="47"/>
                  </a:lnTo>
                  <a:lnTo>
                    <a:pt x="139" y="47"/>
                  </a:lnTo>
                  <a:lnTo>
                    <a:pt x="139" y="48"/>
                  </a:lnTo>
                  <a:lnTo>
                    <a:pt x="140" y="48"/>
                  </a:lnTo>
                  <a:lnTo>
                    <a:pt x="140" y="49"/>
                  </a:lnTo>
                  <a:lnTo>
                    <a:pt x="139" y="49"/>
                  </a:lnTo>
                  <a:lnTo>
                    <a:pt x="139" y="50"/>
                  </a:lnTo>
                  <a:lnTo>
                    <a:pt x="140" y="50"/>
                  </a:lnTo>
                  <a:lnTo>
                    <a:pt x="139" y="51"/>
                  </a:lnTo>
                  <a:lnTo>
                    <a:pt x="139" y="52"/>
                  </a:lnTo>
                  <a:lnTo>
                    <a:pt x="138" y="52"/>
                  </a:lnTo>
                  <a:lnTo>
                    <a:pt x="138" y="53"/>
                  </a:lnTo>
                  <a:lnTo>
                    <a:pt x="138" y="54"/>
                  </a:lnTo>
                  <a:lnTo>
                    <a:pt x="139" y="54"/>
                  </a:lnTo>
                  <a:lnTo>
                    <a:pt x="139" y="55"/>
                  </a:lnTo>
                  <a:lnTo>
                    <a:pt x="140" y="55"/>
                  </a:lnTo>
                  <a:lnTo>
                    <a:pt x="141" y="55"/>
                  </a:lnTo>
                  <a:lnTo>
                    <a:pt x="141" y="56"/>
                  </a:lnTo>
                  <a:lnTo>
                    <a:pt x="141" y="57"/>
                  </a:lnTo>
                  <a:lnTo>
                    <a:pt x="142" y="57"/>
                  </a:lnTo>
                  <a:lnTo>
                    <a:pt x="142" y="56"/>
                  </a:lnTo>
                  <a:lnTo>
                    <a:pt x="143" y="56"/>
                  </a:lnTo>
                  <a:lnTo>
                    <a:pt x="143" y="57"/>
                  </a:lnTo>
                  <a:lnTo>
                    <a:pt x="144" y="57"/>
                  </a:lnTo>
                  <a:lnTo>
                    <a:pt x="144" y="58"/>
                  </a:lnTo>
                  <a:lnTo>
                    <a:pt x="145" y="58"/>
                  </a:lnTo>
                  <a:lnTo>
                    <a:pt x="145" y="57"/>
                  </a:lnTo>
                  <a:lnTo>
                    <a:pt x="145" y="56"/>
                  </a:lnTo>
                  <a:lnTo>
                    <a:pt x="146" y="56"/>
                  </a:lnTo>
                  <a:lnTo>
                    <a:pt x="147" y="56"/>
                  </a:lnTo>
                  <a:lnTo>
                    <a:pt x="147" y="57"/>
                  </a:lnTo>
                  <a:lnTo>
                    <a:pt x="148" y="57"/>
                  </a:lnTo>
                  <a:lnTo>
                    <a:pt x="148" y="56"/>
                  </a:lnTo>
                  <a:lnTo>
                    <a:pt x="148" y="55"/>
                  </a:lnTo>
                  <a:lnTo>
                    <a:pt x="148" y="56"/>
                  </a:lnTo>
                  <a:lnTo>
                    <a:pt x="149" y="56"/>
                  </a:lnTo>
                  <a:lnTo>
                    <a:pt x="149" y="57"/>
                  </a:lnTo>
                  <a:lnTo>
                    <a:pt x="150" y="57"/>
                  </a:lnTo>
                  <a:lnTo>
                    <a:pt x="150" y="58"/>
                  </a:lnTo>
                  <a:lnTo>
                    <a:pt x="150" y="59"/>
                  </a:lnTo>
                  <a:lnTo>
                    <a:pt x="151" y="59"/>
                  </a:lnTo>
                  <a:lnTo>
                    <a:pt x="152" y="59"/>
                  </a:lnTo>
                  <a:lnTo>
                    <a:pt x="152" y="60"/>
                  </a:lnTo>
                  <a:lnTo>
                    <a:pt x="151" y="60"/>
                  </a:lnTo>
                  <a:lnTo>
                    <a:pt x="151" y="61"/>
                  </a:lnTo>
                  <a:lnTo>
                    <a:pt x="152" y="61"/>
                  </a:lnTo>
                  <a:lnTo>
                    <a:pt x="152" y="62"/>
                  </a:lnTo>
                  <a:lnTo>
                    <a:pt x="151" y="62"/>
                  </a:lnTo>
                  <a:lnTo>
                    <a:pt x="151" y="63"/>
                  </a:lnTo>
                  <a:lnTo>
                    <a:pt x="151" y="64"/>
                  </a:lnTo>
                  <a:lnTo>
                    <a:pt x="152" y="64"/>
                  </a:lnTo>
                  <a:lnTo>
                    <a:pt x="152" y="65"/>
                  </a:lnTo>
                  <a:lnTo>
                    <a:pt x="152" y="66"/>
                  </a:lnTo>
                  <a:lnTo>
                    <a:pt x="153" y="66"/>
                  </a:lnTo>
                  <a:lnTo>
                    <a:pt x="153" y="67"/>
                  </a:lnTo>
                  <a:lnTo>
                    <a:pt x="152" y="67"/>
                  </a:lnTo>
                  <a:lnTo>
                    <a:pt x="151" y="68"/>
                  </a:lnTo>
                  <a:lnTo>
                    <a:pt x="151" y="69"/>
                  </a:lnTo>
                  <a:lnTo>
                    <a:pt x="150" y="69"/>
                  </a:lnTo>
                  <a:lnTo>
                    <a:pt x="149" y="69"/>
                  </a:lnTo>
                  <a:lnTo>
                    <a:pt x="149" y="70"/>
                  </a:lnTo>
                  <a:lnTo>
                    <a:pt x="150" y="70"/>
                  </a:lnTo>
                  <a:lnTo>
                    <a:pt x="150" y="71"/>
                  </a:lnTo>
                  <a:lnTo>
                    <a:pt x="150" y="72"/>
                  </a:lnTo>
                  <a:lnTo>
                    <a:pt x="151" y="72"/>
                  </a:lnTo>
                  <a:lnTo>
                    <a:pt x="151" y="73"/>
                  </a:lnTo>
                  <a:lnTo>
                    <a:pt x="152" y="73"/>
                  </a:lnTo>
                  <a:lnTo>
                    <a:pt x="151" y="73"/>
                  </a:lnTo>
                  <a:lnTo>
                    <a:pt x="151" y="74"/>
                  </a:lnTo>
                  <a:lnTo>
                    <a:pt x="152" y="74"/>
                  </a:lnTo>
                  <a:lnTo>
                    <a:pt x="152" y="73"/>
                  </a:lnTo>
                  <a:lnTo>
                    <a:pt x="153" y="73"/>
                  </a:lnTo>
                  <a:lnTo>
                    <a:pt x="153" y="74"/>
                  </a:lnTo>
                  <a:lnTo>
                    <a:pt x="153" y="75"/>
                  </a:lnTo>
                  <a:lnTo>
                    <a:pt x="154" y="75"/>
                  </a:lnTo>
                  <a:lnTo>
                    <a:pt x="154" y="74"/>
                  </a:lnTo>
                  <a:lnTo>
                    <a:pt x="154" y="73"/>
                  </a:lnTo>
                  <a:lnTo>
                    <a:pt x="154" y="74"/>
                  </a:lnTo>
                  <a:lnTo>
                    <a:pt x="155" y="74"/>
                  </a:lnTo>
                  <a:lnTo>
                    <a:pt x="155" y="75"/>
                  </a:lnTo>
                  <a:lnTo>
                    <a:pt x="156" y="74"/>
                  </a:lnTo>
                  <a:lnTo>
                    <a:pt x="156" y="75"/>
                  </a:lnTo>
                  <a:lnTo>
                    <a:pt x="156" y="76"/>
                  </a:lnTo>
                  <a:lnTo>
                    <a:pt x="157" y="76"/>
                  </a:lnTo>
                  <a:lnTo>
                    <a:pt x="157" y="77"/>
                  </a:lnTo>
                  <a:lnTo>
                    <a:pt x="158" y="77"/>
                  </a:lnTo>
                  <a:lnTo>
                    <a:pt x="157" y="77"/>
                  </a:lnTo>
                  <a:lnTo>
                    <a:pt x="157" y="78"/>
                  </a:lnTo>
                  <a:lnTo>
                    <a:pt x="158" y="77"/>
                  </a:lnTo>
                  <a:lnTo>
                    <a:pt x="159" y="77"/>
                  </a:lnTo>
                  <a:lnTo>
                    <a:pt x="160" y="77"/>
                  </a:lnTo>
                  <a:lnTo>
                    <a:pt x="161" y="77"/>
                  </a:lnTo>
                  <a:lnTo>
                    <a:pt x="162" y="77"/>
                  </a:lnTo>
                  <a:lnTo>
                    <a:pt x="162" y="76"/>
                  </a:lnTo>
                  <a:lnTo>
                    <a:pt x="163" y="76"/>
                  </a:lnTo>
                  <a:lnTo>
                    <a:pt x="163" y="77"/>
                  </a:lnTo>
                  <a:lnTo>
                    <a:pt x="164" y="77"/>
                  </a:lnTo>
                  <a:lnTo>
                    <a:pt x="164" y="76"/>
                  </a:lnTo>
                  <a:lnTo>
                    <a:pt x="165" y="76"/>
                  </a:lnTo>
                  <a:lnTo>
                    <a:pt x="165" y="77"/>
                  </a:lnTo>
                  <a:lnTo>
                    <a:pt x="165" y="78"/>
                  </a:lnTo>
                  <a:lnTo>
                    <a:pt x="166" y="77"/>
                  </a:lnTo>
                  <a:lnTo>
                    <a:pt x="166" y="76"/>
                  </a:lnTo>
                  <a:lnTo>
                    <a:pt x="167" y="76"/>
                  </a:lnTo>
                  <a:lnTo>
                    <a:pt x="167" y="75"/>
                  </a:lnTo>
                  <a:lnTo>
                    <a:pt x="168" y="75"/>
                  </a:lnTo>
                  <a:lnTo>
                    <a:pt x="168" y="76"/>
                  </a:lnTo>
                  <a:lnTo>
                    <a:pt x="169" y="76"/>
                  </a:lnTo>
                  <a:lnTo>
                    <a:pt x="170" y="76"/>
                  </a:lnTo>
                  <a:lnTo>
                    <a:pt x="170" y="77"/>
                  </a:lnTo>
                  <a:lnTo>
                    <a:pt x="171" y="77"/>
                  </a:lnTo>
                  <a:lnTo>
                    <a:pt x="172" y="77"/>
                  </a:lnTo>
                  <a:lnTo>
                    <a:pt x="173" y="77"/>
                  </a:lnTo>
                  <a:lnTo>
                    <a:pt x="174" y="77"/>
                  </a:lnTo>
                  <a:lnTo>
                    <a:pt x="175" y="77"/>
                  </a:lnTo>
                  <a:lnTo>
                    <a:pt x="175" y="78"/>
                  </a:lnTo>
                  <a:lnTo>
                    <a:pt x="175" y="79"/>
                  </a:lnTo>
                  <a:lnTo>
                    <a:pt x="176" y="79"/>
                  </a:lnTo>
                  <a:lnTo>
                    <a:pt x="177" y="79"/>
                  </a:lnTo>
                  <a:lnTo>
                    <a:pt x="177" y="78"/>
                  </a:lnTo>
                  <a:lnTo>
                    <a:pt x="178" y="78"/>
                  </a:lnTo>
                  <a:lnTo>
                    <a:pt x="179" y="78"/>
                  </a:lnTo>
                  <a:lnTo>
                    <a:pt x="179" y="77"/>
                  </a:lnTo>
                  <a:lnTo>
                    <a:pt x="180" y="77"/>
                  </a:lnTo>
                  <a:lnTo>
                    <a:pt x="180" y="78"/>
                  </a:lnTo>
                  <a:lnTo>
                    <a:pt x="180" y="77"/>
                  </a:lnTo>
                  <a:lnTo>
                    <a:pt x="181" y="77"/>
                  </a:lnTo>
                  <a:lnTo>
                    <a:pt x="182" y="77"/>
                  </a:lnTo>
                  <a:lnTo>
                    <a:pt x="181" y="77"/>
                  </a:lnTo>
                  <a:lnTo>
                    <a:pt x="182" y="77"/>
                  </a:lnTo>
                  <a:lnTo>
                    <a:pt x="182" y="78"/>
                  </a:lnTo>
                  <a:lnTo>
                    <a:pt x="183" y="78"/>
                  </a:lnTo>
                  <a:lnTo>
                    <a:pt x="183" y="77"/>
                  </a:lnTo>
                  <a:lnTo>
                    <a:pt x="183" y="76"/>
                  </a:lnTo>
                  <a:lnTo>
                    <a:pt x="184" y="76"/>
                  </a:lnTo>
                  <a:lnTo>
                    <a:pt x="184" y="75"/>
                  </a:lnTo>
                  <a:lnTo>
                    <a:pt x="185" y="75"/>
                  </a:lnTo>
                  <a:lnTo>
                    <a:pt x="185" y="74"/>
                  </a:lnTo>
                  <a:lnTo>
                    <a:pt x="186" y="74"/>
                  </a:lnTo>
                  <a:lnTo>
                    <a:pt x="187" y="74"/>
                  </a:lnTo>
                  <a:lnTo>
                    <a:pt x="187" y="75"/>
                  </a:lnTo>
                  <a:lnTo>
                    <a:pt x="188" y="75"/>
                  </a:lnTo>
                  <a:lnTo>
                    <a:pt x="189" y="75"/>
                  </a:lnTo>
                  <a:lnTo>
                    <a:pt x="190" y="76"/>
                  </a:lnTo>
                  <a:lnTo>
                    <a:pt x="190" y="75"/>
                  </a:lnTo>
                  <a:lnTo>
                    <a:pt x="190" y="74"/>
                  </a:lnTo>
                  <a:lnTo>
                    <a:pt x="189" y="74"/>
                  </a:lnTo>
                  <a:lnTo>
                    <a:pt x="189" y="73"/>
                  </a:lnTo>
                  <a:lnTo>
                    <a:pt x="190" y="73"/>
                  </a:lnTo>
                  <a:lnTo>
                    <a:pt x="191" y="73"/>
                  </a:lnTo>
                  <a:lnTo>
                    <a:pt x="192" y="72"/>
                  </a:lnTo>
                  <a:lnTo>
                    <a:pt x="192" y="71"/>
                  </a:lnTo>
                  <a:lnTo>
                    <a:pt x="192" y="70"/>
                  </a:lnTo>
                  <a:lnTo>
                    <a:pt x="193" y="70"/>
                  </a:lnTo>
                  <a:lnTo>
                    <a:pt x="193" y="69"/>
                  </a:lnTo>
                  <a:lnTo>
                    <a:pt x="194" y="70"/>
                  </a:lnTo>
                  <a:lnTo>
                    <a:pt x="194" y="69"/>
                  </a:lnTo>
                  <a:lnTo>
                    <a:pt x="195" y="69"/>
                  </a:lnTo>
                  <a:lnTo>
                    <a:pt x="195" y="68"/>
                  </a:lnTo>
                  <a:lnTo>
                    <a:pt x="196" y="68"/>
                  </a:lnTo>
                  <a:lnTo>
                    <a:pt x="196" y="69"/>
                  </a:lnTo>
                  <a:lnTo>
                    <a:pt x="196" y="70"/>
                  </a:lnTo>
                  <a:lnTo>
                    <a:pt x="196" y="71"/>
                  </a:lnTo>
                  <a:lnTo>
                    <a:pt x="197" y="71"/>
                  </a:lnTo>
                  <a:lnTo>
                    <a:pt x="197" y="70"/>
                  </a:lnTo>
                  <a:lnTo>
                    <a:pt x="198" y="70"/>
                  </a:lnTo>
                  <a:lnTo>
                    <a:pt x="199" y="70"/>
                  </a:lnTo>
                  <a:lnTo>
                    <a:pt x="200" y="70"/>
                  </a:lnTo>
                  <a:lnTo>
                    <a:pt x="200" y="71"/>
                  </a:lnTo>
                  <a:lnTo>
                    <a:pt x="201" y="71"/>
                  </a:lnTo>
                  <a:lnTo>
                    <a:pt x="202" y="71"/>
                  </a:lnTo>
                  <a:lnTo>
                    <a:pt x="203" y="71"/>
                  </a:lnTo>
                  <a:lnTo>
                    <a:pt x="203" y="72"/>
                  </a:lnTo>
                  <a:lnTo>
                    <a:pt x="203" y="73"/>
                  </a:lnTo>
                  <a:lnTo>
                    <a:pt x="203" y="74"/>
                  </a:lnTo>
                  <a:lnTo>
                    <a:pt x="203" y="75"/>
                  </a:lnTo>
                  <a:lnTo>
                    <a:pt x="204" y="75"/>
                  </a:lnTo>
                  <a:lnTo>
                    <a:pt x="204" y="74"/>
                  </a:lnTo>
                  <a:lnTo>
                    <a:pt x="204" y="73"/>
                  </a:lnTo>
                  <a:lnTo>
                    <a:pt x="204" y="72"/>
                  </a:lnTo>
                  <a:lnTo>
                    <a:pt x="205" y="72"/>
                  </a:lnTo>
                  <a:lnTo>
                    <a:pt x="205" y="73"/>
                  </a:lnTo>
                  <a:lnTo>
                    <a:pt x="206" y="73"/>
                  </a:lnTo>
                  <a:lnTo>
                    <a:pt x="206" y="74"/>
                  </a:lnTo>
                  <a:lnTo>
                    <a:pt x="207" y="74"/>
                  </a:lnTo>
                  <a:lnTo>
                    <a:pt x="207" y="75"/>
                  </a:lnTo>
                  <a:lnTo>
                    <a:pt x="206" y="75"/>
                  </a:lnTo>
                  <a:lnTo>
                    <a:pt x="206" y="76"/>
                  </a:lnTo>
                  <a:lnTo>
                    <a:pt x="207" y="76"/>
                  </a:lnTo>
                  <a:lnTo>
                    <a:pt x="207" y="77"/>
                  </a:lnTo>
                  <a:lnTo>
                    <a:pt x="207" y="76"/>
                  </a:lnTo>
                  <a:lnTo>
                    <a:pt x="208" y="76"/>
                  </a:lnTo>
                  <a:lnTo>
                    <a:pt x="209" y="76"/>
                  </a:lnTo>
                  <a:lnTo>
                    <a:pt x="210" y="75"/>
                  </a:lnTo>
                  <a:lnTo>
                    <a:pt x="210" y="74"/>
                  </a:lnTo>
                  <a:lnTo>
                    <a:pt x="211" y="74"/>
                  </a:lnTo>
                  <a:lnTo>
                    <a:pt x="211" y="75"/>
                  </a:lnTo>
                  <a:lnTo>
                    <a:pt x="211" y="74"/>
                  </a:lnTo>
                  <a:lnTo>
                    <a:pt x="212" y="74"/>
                  </a:lnTo>
                  <a:lnTo>
                    <a:pt x="213" y="74"/>
                  </a:lnTo>
                  <a:lnTo>
                    <a:pt x="213" y="75"/>
                  </a:lnTo>
                  <a:lnTo>
                    <a:pt x="214" y="75"/>
                  </a:lnTo>
                  <a:lnTo>
                    <a:pt x="214" y="76"/>
                  </a:lnTo>
                  <a:lnTo>
                    <a:pt x="214" y="75"/>
                  </a:lnTo>
                  <a:lnTo>
                    <a:pt x="214" y="74"/>
                  </a:lnTo>
                  <a:lnTo>
                    <a:pt x="215" y="74"/>
                  </a:lnTo>
                  <a:lnTo>
                    <a:pt x="216" y="74"/>
                  </a:lnTo>
                  <a:lnTo>
                    <a:pt x="215" y="74"/>
                  </a:lnTo>
                  <a:lnTo>
                    <a:pt x="215" y="73"/>
                  </a:lnTo>
                  <a:lnTo>
                    <a:pt x="216" y="73"/>
                  </a:lnTo>
                  <a:lnTo>
                    <a:pt x="216" y="72"/>
                  </a:lnTo>
                  <a:lnTo>
                    <a:pt x="217" y="72"/>
                  </a:lnTo>
                  <a:lnTo>
                    <a:pt x="218" y="72"/>
                  </a:lnTo>
                  <a:lnTo>
                    <a:pt x="219" y="72"/>
                  </a:lnTo>
                  <a:lnTo>
                    <a:pt x="219" y="73"/>
                  </a:lnTo>
                  <a:lnTo>
                    <a:pt x="220" y="73"/>
                  </a:lnTo>
                  <a:lnTo>
                    <a:pt x="220" y="72"/>
                  </a:lnTo>
                  <a:lnTo>
                    <a:pt x="219" y="72"/>
                  </a:lnTo>
                  <a:lnTo>
                    <a:pt x="219" y="71"/>
                  </a:lnTo>
                  <a:lnTo>
                    <a:pt x="219" y="70"/>
                  </a:lnTo>
                  <a:lnTo>
                    <a:pt x="220" y="70"/>
                  </a:lnTo>
                  <a:lnTo>
                    <a:pt x="221" y="70"/>
                  </a:lnTo>
                  <a:lnTo>
                    <a:pt x="221" y="71"/>
                  </a:lnTo>
                  <a:lnTo>
                    <a:pt x="221" y="72"/>
                  </a:lnTo>
                  <a:lnTo>
                    <a:pt x="222" y="72"/>
                  </a:lnTo>
                  <a:lnTo>
                    <a:pt x="222" y="71"/>
                  </a:lnTo>
                  <a:lnTo>
                    <a:pt x="223" y="71"/>
                  </a:lnTo>
                  <a:lnTo>
                    <a:pt x="223" y="70"/>
                  </a:lnTo>
                  <a:lnTo>
                    <a:pt x="224" y="70"/>
                  </a:lnTo>
                  <a:lnTo>
                    <a:pt x="224" y="71"/>
                  </a:lnTo>
                  <a:lnTo>
                    <a:pt x="225" y="71"/>
                  </a:lnTo>
                  <a:lnTo>
                    <a:pt x="225" y="72"/>
                  </a:lnTo>
                  <a:lnTo>
                    <a:pt x="225" y="73"/>
                  </a:lnTo>
                  <a:lnTo>
                    <a:pt x="226" y="73"/>
                  </a:lnTo>
                  <a:lnTo>
                    <a:pt x="227" y="73"/>
                  </a:lnTo>
                  <a:lnTo>
                    <a:pt x="227" y="74"/>
                  </a:lnTo>
                  <a:lnTo>
                    <a:pt x="228" y="74"/>
                  </a:lnTo>
                  <a:lnTo>
                    <a:pt x="229" y="74"/>
                  </a:lnTo>
                  <a:lnTo>
                    <a:pt x="230" y="74"/>
                  </a:lnTo>
                  <a:lnTo>
                    <a:pt x="230" y="75"/>
                  </a:lnTo>
                  <a:lnTo>
                    <a:pt x="231" y="75"/>
                  </a:lnTo>
                  <a:lnTo>
                    <a:pt x="230" y="75"/>
                  </a:lnTo>
                  <a:lnTo>
                    <a:pt x="230" y="76"/>
                  </a:lnTo>
                  <a:lnTo>
                    <a:pt x="230" y="77"/>
                  </a:lnTo>
                  <a:lnTo>
                    <a:pt x="231" y="77"/>
                  </a:lnTo>
                  <a:lnTo>
                    <a:pt x="231" y="76"/>
                  </a:lnTo>
                  <a:lnTo>
                    <a:pt x="232" y="76"/>
                  </a:lnTo>
                  <a:lnTo>
                    <a:pt x="232" y="77"/>
                  </a:lnTo>
                  <a:lnTo>
                    <a:pt x="231" y="77"/>
                  </a:lnTo>
                  <a:lnTo>
                    <a:pt x="231" y="78"/>
                  </a:lnTo>
                  <a:lnTo>
                    <a:pt x="232" y="79"/>
                  </a:lnTo>
                  <a:lnTo>
                    <a:pt x="233" y="79"/>
                  </a:lnTo>
                  <a:lnTo>
                    <a:pt x="234" y="79"/>
                  </a:lnTo>
                  <a:lnTo>
                    <a:pt x="234" y="78"/>
                  </a:lnTo>
                  <a:lnTo>
                    <a:pt x="234" y="77"/>
                  </a:lnTo>
                  <a:lnTo>
                    <a:pt x="233" y="77"/>
                  </a:lnTo>
                  <a:lnTo>
                    <a:pt x="234" y="77"/>
                  </a:lnTo>
                  <a:lnTo>
                    <a:pt x="235" y="77"/>
                  </a:lnTo>
                  <a:lnTo>
                    <a:pt x="235" y="78"/>
                  </a:lnTo>
                  <a:lnTo>
                    <a:pt x="236" y="79"/>
                  </a:lnTo>
                  <a:lnTo>
                    <a:pt x="236" y="78"/>
                  </a:lnTo>
                  <a:lnTo>
                    <a:pt x="237" y="78"/>
                  </a:lnTo>
                  <a:lnTo>
                    <a:pt x="237" y="79"/>
                  </a:lnTo>
                  <a:lnTo>
                    <a:pt x="237" y="80"/>
                  </a:lnTo>
                  <a:lnTo>
                    <a:pt x="238" y="80"/>
                  </a:lnTo>
                  <a:lnTo>
                    <a:pt x="238" y="81"/>
                  </a:lnTo>
                  <a:lnTo>
                    <a:pt x="239" y="81"/>
                  </a:lnTo>
                  <a:lnTo>
                    <a:pt x="239" y="80"/>
                  </a:lnTo>
                  <a:lnTo>
                    <a:pt x="240" y="80"/>
                  </a:lnTo>
                  <a:lnTo>
                    <a:pt x="240" y="79"/>
                  </a:lnTo>
                  <a:lnTo>
                    <a:pt x="241" y="79"/>
                  </a:lnTo>
                  <a:lnTo>
                    <a:pt x="241" y="80"/>
                  </a:lnTo>
                  <a:lnTo>
                    <a:pt x="242" y="80"/>
                  </a:lnTo>
                  <a:lnTo>
                    <a:pt x="242" y="81"/>
                  </a:lnTo>
                  <a:lnTo>
                    <a:pt x="241" y="81"/>
                  </a:lnTo>
                  <a:lnTo>
                    <a:pt x="241" y="82"/>
                  </a:lnTo>
                  <a:lnTo>
                    <a:pt x="242" y="82"/>
                  </a:lnTo>
                  <a:lnTo>
                    <a:pt x="243" y="82"/>
                  </a:lnTo>
                  <a:lnTo>
                    <a:pt x="243" y="81"/>
                  </a:lnTo>
                  <a:lnTo>
                    <a:pt x="244" y="81"/>
                  </a:lnTo>
                  <a:lnTo>
                    <a:pt x="244" y="82"/>
                  </a:lnTo>
                  <a:lnTo>
                    <a:pt x="245" y="83"/>
                  </a:lnTo>
                  <a:lnTo>
                    <a:pt x="245" y="84"/>
                  </a:lnTo>
                  <a:lnTo>
                    <a:pt x="245" y="85"/>
                  </a:lnTo>
                  <a:lnTo>
                    <a:pt x="246" y="85"/>
                  </a:lnTo>
                  <a:lnTo>
                    <a:pt x="246" y="84"/>
                  </a:lnTo>
                  <a:lnTo>
                    <a:pt x="247" y="84"/>
                  </a:lnTo>
                  <a:lnTo>
                    <a:pt x="247" y="85"/>
                  </a:lnTo>
                  <a:lnTo>
                    <a:pt x="247" y="86"/>
                  </a:lnTo>
                  <a:lnTo>
                    <a:pt x="248" y="86"/>
                  </a:lnTo>
                  <a:lnTo>
                    <a:pt x="248" y="85"/>
                  </a:lnTo>
                  <a:lnTo>
                    <a:pt x="249" y="85"/>
                  </a:lnTo>
                  <a:lnTo>
                    <a:pt x="250" y="85"/>
                  </a:lnTo>
                  <a:lnTo>
                    <a:pt x="250" y="86"/>
                  </a:lnTo>
                  <a:lnTo>
                    <a:pt x="250" y="87"/>
                  </a:lnTo>
                  <a:lnTo>
                    <a:pt x="250" y="88"/>
                  </a:lnTo>
                  <a:lnTo>
                    <a:pt x="250" y="89"/>
                  </a:lnTo>
                  <a:lnTo>
                    <a:pt x="249" y="89"/>
                  </a:lnTo>
                  <a:lnTo>
                    <a:pt x="248" y="92"/>
                  </a:lnTo>
                  <a:lnTo>
                    <a:pt x="247" y="92"/>
                  </a:lnTo>
                  <a:lnTo>
                    <a:pt x="245" y="96"/>
                  </a:lnTo>
                  <a:lnTo>
                    <a:pt x="244" y="97"/>
                  </a:lnTo>
                  <a:lnTo>
                    <a:pt x="244" y="98"/>
                  </a:lnTo>
                  <a:lnTo>
                    <a:pt x="244" y="99"/>
                  </a:lnTo>
                  <a:lnTo>
                    <a:pt x="243" y="99"/>
                  </a:lnTo>
                  <a:lnTo>
                    <a:pt x="243" y="100"/>
                  </a:lnTo>
                  <a:lnTo>
                    <a:pt x="242" y="100"/>
                  </a:lnTo>
                  <a:lnTo>
                    <a:pt x="242" y="101"/>
                  </a:lnTo>
                  <a:lnTo>
                    <a:pt x="241" y="101"/>
                  </a:lnTo>
                  <a:lnTo>
                    <a:pt x="241" y="102"/>
                  </a:lnTo>
                  <a:lnTo>
                    <a:pt x="241" y="103"/>
                  </a:lnTo>
                  <a:lnTo>
                    <a:pt x="240" y="104"/>
                  </a:lnTo>
                  <a:lnTo>
                    <a:pt x="240" y="105"/>
                  </a:lnTo>
                  <a:lnTo>
                    <a:pt x="239" y="105"/>
                  </a:lnTo>
                  <a:lnTo>
                    <a:pt x="239" y="106"/>
                  </a:lnTo>
                  <a:lnTo>
                    <a:pt x="238" y="107"/>
                  </a:lnTo>
                  <a:lnTo>
                    <a:pt x="238" y="108"/>
                  </a:lnTo>
                  <a:lnTo>
                    <a:pt x="237" y="108"/>
                  </a:lnTo>
                  <a:lnTo>
                    <a:pt x="237" y="109"/>
                  </a:lnTo>
                  <a:lnTo>
                    <a:pt x="236" y="110"/>
                  </a:lnTo>
                  <a:lnTo>
                    <a:pt x="236" y="111"/>
                  </a:lnTo>
                  <a:lnTo>
                    <a:pt x="235" y="111"/>
                  </a:lnTo>
                  <a:lnTo>
                    <a:pt x="235" y="112"/>
                  </a:lnTo>
                  <a:lnTo>
                    <a:pt x="234" y="112"/>
                  </a:lnTo>
                  <a:lnTo>
                    <a:pt x="234" y="113"/>
                  </a:lnTo>
                  <a:lnTo>
                    <a:pt x="234" y="114"/>
                  </a:lnTo>
                  <a:lnTo>
                    <a:pt x="233" y="114"/>
                  </a:lnTo>
                  <a:lnTo>
                    <a:pt x="233" y="115"/>
                  </a:lnTo>
                  <a:lnTo>
                    <a:pt x="233" y="116"/>
                  </a:lnTo>
                  <a:lnTo>
                    <a:pt x="232" y="116"/>
                  </a:lnTo>
                  <a:lnTo>
                    <a:pt x="232" y="117"/>
                  </a:lnTo>
                  <a:lnTo>
                    <a:pt x="231" y="117"/>
                  </a:lnTo>
                  <a:lnTo>
                    <a:pt x="231" y="118"/>
                  </a:lnTo>
                  <a:lnTo>
                    <a:pt x="230" y="119"/>
                  </a:lnTo>
                  <a:lnTo>
                    <a:pt x="230" y="120"/>
                  </a:lnTo>
                  <a:lnTo>
                    <a:pt x="229" y="120"/>
                  </a:lnTo>
                  <a:lnTo>
                    <a:pt x="229" y="121"/>
                  </a:lnTo>
                  <a:lnTo>
                    <a:pt x="230" y="121"/>
                  </a:lnTo>
                  <a:lnTo>
                    <a:pt x="230" y="122"/>
                  </a:lnTo>
                  <a:lnTo>
                    <a:pt x="231" y="122"/>
                  </a:lnTo>
                  <a:lnTo>
                    <a:pt x="232" y="122"/>
                  </a:lnTo>
                  <a:lnTo>
                    <a:pt x="232" y="123"/>
                  </a:lnTo>
                  <a:lnTo>
                    <a:pt x="233" y="123"/>
                  </a:lnTo>
                  <a:lnTo>
                    <a:pt x="233" y="122"/>
                  </a:lnTo>
                  <a:lnTo>
                    <a:pt x="233" y="123"/>
                  </a:lnTo>
                  <a:lnTo>
                    <a:pt x="234" y="123"/>
                  </a:lnTo>
                  <a:lnTo>
                    <a:pt x="235" y="123"/>
                  </a:lnTo>
                  <a:lnTo>
                    <a:pt x="235" y="124"/>
                  </a:lnTo>
                  <a:lnTo>
                    <a:pt x="236" y="124"/>
                  </a:lnTo>
                  <a:lnTo>
                    <a:pt x="236" y="123"/>
                  </a:lnTo>
                  <a:lnTo>
                    <a:pt x="237" y="123"/>
                  </a:lnTo>
                  <a:lnTo>
                    <a:pt x="238" y="123"/>
                  </a:lnTo>
                  <a:lnTo>
                    <a:pt x="238" y="122"/>
                  </a:lnTo>
                  <a:lnTo>
                    <a:pt x="239" y="122"/>
                  </a:lnTo>
                  <a:lnTo>
                    <a:pt x="240" y="122"/>
                  </a:lnTo>
                  <a:lnTo>
                    <a:pt x="240" y="121"/>
                  </a:lnTo>
                  <a:lnTo>
                    <a:pt x="241" y="121"/>
                  </a:lnTo>
                  <a:lnTo>
                    <a:pt x="241" y="122"/>
                  </a:lnTo>
                  <a:lnTo>
                    <a:pt x="242" y="122"/>
                  </a:lnTo>
                  <a:lnTo>
                    <a:pt x="243" y="122"/>
                  </a:lnTo>
                  <a:lnTo>
                    <a:pt x="243" y="123"/>
                  </a:lnTo>
                  <a:lnTo>
                    <a:pt x="243" y="124"/>
                  </a:lnTo>
                  <a:lnTo>
                    <a:pt x="244" y="124"/>
                  </a:lnTo>
                  <a:lnTo>
                    <a:pt x="244" y="125"/>
                  </a:lnTo>
                  <a:lnTo>
                    <a:pt x="245" y="125"/>
                  </a:lnTo>
                  <a:lnTo>
                    <a:pt x="246" y="125"/>
                  </a:lnTo>
                  <a:lnTo>
                    <a:pt x="246" y="126"/>
                  </a:lnTo>
                  <a:lnTo>
                    <a:pt x="246" y="127"/>
                  </a:lnTo>
                  <a:lnTo>
                    <a:pt x="247" y="127"/>
                  </a:lnTo>
                  <a:lnTo>
                    <a:pt x="247" y="128"/>
                  </a:lnTo>
                  <a:lnTo>
                    <a:pt x="248" y="129"/>
                  </a:lnTo>
                  <a:lnTo>
                    <a:pt x="248" y="130"/>
                  </a:lnTo>
                  <a:lnTo>
                    <a:pt x="249" y="130"/>
                  </a:lnTo>
                  <a:lnTo>
                    <a:pt x="249" y="131"/>
                  </a:lnTo>
                  <a:lnTo>
                    <a:pt x="250" y="131"/>
                  </a:lnTo>
                  <a:lnTo>
                    <a:pt x="250" y="132"/>
                  </a:lnTo>
                  <a:lnTo>
                    <a:pt x="251" y="132"/>
                  </a:lnTo>
                  <a:lnTo>
                    <a:pt x="251" y="133"/>
                  </a:lnTo>
                  <a:lnTo>
                    <a:pt x="252" y="133"/>
                  </a:lnTo>
                  <a:lnTo>
                    <a:pt x="252" y="134"/>
                  </a:lnTo>
                  <a:lnTo>
                    <a:pt x="253" y="134"/>
                  </a:lnTo>
                  <a:lnTo>
                    <a:pt x="253" y="135"/>
                  </a:lnTo>
                  <a:lnTo>
                    <a:pt x="253" y="136"/>
                  </a:lnTo>
                  <a:lnTo>
                    <a:pt x="253" y="137"/>
                  </a:lnTo>
                  <a:lnTo>
                    <a:pt x="253" y="138"/>
                  </a:lnTo>
                  <a:lnTo>
                    <a:pt x="252" y="138"/>
                  </a:lnTo>
                  <a:lnTo>
                    <a:pt x="252" y="139"/>
                  </a:lnTo>
                  <a:lnTo>
                    <a:pt x="251" y="139"/>
                  </a:lnTo>
                  <a:lnTo>
                    <a:pt x="251" y="140"/>
                  </a:lnTo>
                  <a:lnTo>
                    <a:pt x="250" y="140"/>
                  </a:lnTo>
                  <a:lnTo>
                    <a:pt x="250" y="139"/>
                  </a:lnTo>
                  <a:lnTo>
                    <a:pt x="250" y="138"/>
                  </a:lnTo>
                  <a:lnTo>
                    <a:pt x="249" y="138"/>
                  </a:lnTo>
                  <a:lnTo>
                    <a:pt x="250" y="138"/>
                  </a:lnTo>
                  <a:lnTo>
                    <a:pt x="250" y="137"/>
                  </a:lnTo>
                  <a:lnTo>
                    <a:pt x="249" y="137"/>
                  </a:lnTo>
                  <a:lnTo>
                    <a:pt x="248" y="137"/>
                  </a:lnTo>
                  <a:lnTo>
                    <a:pt x="248" y="136"/>
                  </a:lnTo>
                  <a:lnTo>
                    <a:pt x="248" y="137"/>
                  </a:lnTo>
                  <a:lnTo>
                    <a:pt x="247" y="137"/>
                  </a:lnTo>
                  <a:lnTo>
                    <a:pt x="246" y="137"/>
                  </a:lnTo>
                  <a:lnTo>
                    <a:pt x="246" y="138"/>
                  </a:lnTo>
                  <a:lnTo>
                    <a:pt x="247" y="138"/>
                  </a:lnTo>
                  <a:lnTo>
                    <a:pt x="247" y="139"/>
                  </a:lnTo>
                  <a:lnTo>
                    <a:pt x="246" y="139"/>
                  </a:lnTo>
                  <a:lnTo>
                    <a:pt x="245" y="139"/>
                  </a:lnTo>
                  <a:lnTo>
                    <a:pt x="245" y="138"/>
                  </a:lnTo>
                  <a:lnTo>
                    <a:pt x="245" y="137"/>
                  </a:lnTo>
                  <a:lnTo>
                    <a:pt x="244" y="137"/>
                  </a:lnTo>
                  <a:lnTo>
                    <a:pt x="244" y="138"/>
                  </a:lnTo>
                  <a:lnTo>
                    <a:pt x="243" y="138"/>
                  </a:lnTo>
                  <a:lnTo>
                    <a:pt x="243" y="137"/>
                  </a:lnTo>
                  <a:lnTo>
                    <a:pt x="244" y="137"/>
                  </a:lnTo>
                  <a:lnTo>
                    <a:pt x="243" y="137"/>
                  </a:lnTo>
                  <a:lnTo>
                    <a:pt x="242" y="137"/>
                  </a:lnTo>
                  <a:lnTo>
                    <a:pt x="243" y="137"/>
                  </a:lnTo>
                  <a:lnTo>
                    <a:pt x="242" y="137"/>
                  </a:lnTo>
                  <a:lnTo>
                    <a:pt x="242" y="136"/>
                  </a:lnTo>
                  <a:lnTo>
                    <a:pt x="242" y="135"/>
                  </a:lnTo>
                  <a:lnTo>
                    <a:pt x="243" y="135"/>
                  </a:lnTo>
                  <a:lnTo>
                    <a:pt x="242" y="135"/>
                  </a:lnTo>
                  <a:lnTo>
                    <a:pt x="242" y="134"/>
                  </a:lnTo>
                  <a:lnTo>
                    <a:pt x="242" y="133"/>
                  </a:lnTo>
                  <a:lnTo>
                    <a:pt x="241" y="133"/>
                  </a:lnTo>
                  <a:lnTo>
                    <a:pt x="241" y="132"/>
                  </a:lnTo>
                  <a:lnTo>
                    <a:pt x="241" y="133"/>
                  </a:lnTo>
                  <a:lnTo>
                    <a:pt x="241" y="134"/>
                  </a:lnTo>
                  <a:lnTo>
                    <a:pt x="241" y="133"/>
                  </a:lnTo>
                  <a:lnTo>
                    <a:pt x="240" y="133"/>
                  </a:lnTo>
                  <a:lnTo>
                    <a:pt x="240" y="132"/>
                  </a:lnTo>
                  <a:lnTo>
                    <a:pt x="239" y="132"/>
                  </a:lnTo>
                  <a:lnTo>
                    <a:pt x="238" y="132"/>
                  </a:lnTo>
                  <a:lnTo>
                    <a:pt x="237" y="132"/>
                  </a:lnTo>
                  <a:lnTo>
                    <a:pt x="238" y="133"/>
                  </a:lnTo>
                  <a:lnTo>
                    <a:pt x="237" y="133"/>
                  </a:lnTo>
                  <a:lnTo>
                    <a:pt x="237" y="134"/>
                  </a:lnTo>
                  <a:lnTo>
                    <a:pt x="237" y="133"/>
                  </a:lnTo>
                  <a:lnTo>
                    <a:pt x="236" y="133"/>
                  </a:lnTo>
                  <a:lnTo>
                    <a:pt x="236" y="134"/>
                  </a:lnTo>
                  <a:lnTo>
                    <a:pt x="235" y="134"/>
                  </a:lnTo>
                  <a:lnTo>
                    <a:pt x="235" y="133"/>
                  </a:lnTo>
                  <a:lnTo>
                    <a:pt x="236" y="133"/>
                  </a:lnTo>
                  <a:lnTo>
                    <a:pt x="235" y="133"/>
                  </a:lnTo>
                  <a:lnTo>
                    <a:pt x="235" y="132"/>
                  </a:lnTo>
                  <a:lnTo>
                    <a:pt x="234" y="132"/>
                  </a:lnTo>
                  <a:lnTo>
                    <a:pt x="234" y="133"/>
                  </a:lnTo>
                  <a:lnTo>
                    <a:pt x="234" y="134"/>
                  </a:lnTo>
                  <a:lnTo>
                    <a:pt x="234" y="135"/>
                  </a:lnTo>
                  <a:lnTo>
                    <a:pt x="233" y="135"/>
                  </a:lnTo>
                  <a:lnTo>
                    <a:pt x="233" y="134"/>
                  </a:lnTo>
                  <a:lnTo>
                    <a:pt x="233" y="133"/>
                  </a:lnTo>
                  <a:lnTo>
                    <a:pt x="233" y="134"/>
                  </a:lnTo>
                  <a:lnTo>
                    <a:pt x="232" y="134"/>
                  </a:lnTo>
                  <a:lnTo>
                    <a:pt x="231" y="134"/>
                  </a:lnTo>
                  <a:lnTo>
                    <a:pt x="231" y="133"/>
                  </a:lnTo>
                  <a:lnTo>
                    <a:pt x="232" y="133"/>
                  </a:lnTo>
                  <a:lnTo>
                    <a:pt x="232" y="132"/>
                  </a:lnTo>
                  <a:lnTo>
                    <a:pt x="231" y="132"/>
                  </a:lnTo>
                  <a:lnTo>
                    <a:pt x="231" y="133"/>
                  </a:lnTo>
                  <a:lnTo>
                    <a:pt x="230" y="133"/>
                  </a:lnTo>
                  <a:lnTo>
                    <a:pt x="230" y="132"/>
                  </a:lnTo>
                  <a:lnTo>
                    <a:pt x="230" y="133"/>
                  </a:lnTo>
                  <a:lnTo>
                    <a:pt x="230" y="134"/>
                  </a:lnTo>
                  <a:lnTo>
                    <a:pt x="230" y="135"/>
                  </a:lnTo>
                  <a:lnTo>
                    <a:pt x="229" y="135"/>
                  </a:lnTo>
                  <a:lnTo>
                    <a:pt x="229" y="134"/>
                  </a:lnTo>
                  <a:lnTo>
                    <a:pt x="228" y="134"/>
                  </a:lnTo>
                  <a:lnTo>
                    <a:pt x="228" y="133"/>
                  </a:lnTo>
                  <a:lnTo>
                    <a:pt x="227" y="133"/>
                  </a:lnTo>
                  <a:lnTo>
                    <a:pt x="226" y="134"/>
                  </a:lnTo>
                  <a:lnTo>
                    <a:pt x="225" y="134"/>
                  </a:lnTo>
                  <a:lnTo>
                    <a:pt x="225" y="135"/>
                  </a:lnTo>
                  <a:lnTo>
                    <a:pt x="224" y="135"/>
                  </a:lnTo>
                  <a:lnTo>
                    <a:pt x="225" y="135"/>
                  </a:lnTo>
                  <a:lnTo>
                    <a:pt x="225" y="136"/>
                  </a:lnTo>
                  <a:lnTo>
                    <a:pt x="224" y="136"/>
                  </a:lnTo>
                  <a:lnTo>
                    <a:pt x="225" y="136"/>
                  </a:lnTo>
                  <a:lnTo>
                    <a:pt x="225" y="137"/>
                  </a:lnTo>
                  <a:lnTo>
                    <a:pt x="224" y="137"/>
                  </a:lnTo>
                  <a:lnTo>
                    <a:pt x="223" y="137"/>
                  </a:lnTo>
                  <a:lnTo>
                    <a:pt x="223" y="138"/>
                  </a:lnTo>
                  <a:lnTo>
                    <a:pt x="222" y="139"/>
                  </a:lnTo>
                  <a:lnTo>
                    <a:pt x="221" y="139"/>
                  </a:lnTo>
                  <a:lnTo>
                    <a:pt x="221" y="140"/>
                  </a:lnTo>
                  <a:lnTo>
                    <a:pt x="220" y="140"/>
                  </a:lnTo>
                  <a:lnTo>
                    <a:pt x="220" y="139"/>
                  </a:lnTo>
                  <a:lnTo>
                    <a:pt x="219" y="139"/>
                  </a:lnTo>
                  <a:lnTo>
                    <a:pt x="220" y="139"/>
                  </a:lnTo>
                  <a:lnTo>
                    <a:pt x="220" y="140"/>
                  </a:lnTo>
                  <a:lnTo>
                    <a:pt x="219" y="140"/>
                  </a:lnTo>
                  <a:lnTo>
                    <a:pt x="218" y="140"/>
                  </a:lnTo>
                  <a:lnTo>
                    <a:pt x="218" y="141"/>
                  </a:lnTo>
                  <a:lnTo>
                    <a:pt x="218" y="140"/>
                  </a:lnTo>
                  <a:lnTo>
                    <a:pt x="218" y="139"/>
                  </a:lnTo>
                  <a:lnTo>
                    <a:pt x="217" y="139"/>
                  </a:lnTo>
                  <a:lnTo>
                    <a:pt x="217" y="140"/>
                  </a:lnTo>
                  <a:lnTo>
                    <a:pt x="216" y="140"/>
                  </a:lnTo>
                  <a:lnTo>
                    <a:pt x="216" y="141"/>
                  </a:lnTo>
                  <a:lnTo>
                    <a:pt x="215" y="141"/>
                  </a:lnTo>
                  <a:lnTo>
                    <a:pt x="215" y="140"/>
                  </a:lnTo>
                  <a:lnTo>
                    <a:pt x="214" y="140"/>
                  </a:lnTo>
                  <a:lnTo>
                    <a:pt x="215" y="140"/>
                  </a:lnTo>
                  <a:lnTo>
                    <a:pt x="214" y="141"/>
                  </a:lnTo>
                  <a:lnTo>
                    <a:pt x="214" y="140"/>
                  </a:lnTo>
                  <a:lnTo>
                    <a:pt x="214" y="141"/>
                  </a:lnTo>
                  <a:lnTo>
                    <a:pt x="213" y="141"/>
                  </a:lnTo>
                  <a:lnTo>
                    <a:pt x="213" y="140"/>
                  </a:lnTo>
                  <a:lnTo>
                    <a:pt x="212" y="140"/>
                  </a:lnTo>
                  <a:lnTo>
                    <a:pt x="212" y="141"/>
                  </a:lnTo>
                  <a:lnTo>
                    <a:pt x="212" y="140"/>
                  </a:lnTo>
                  <a:lnTo>
                    <a:pt x="211" y="140"/>
                  </a:lnTo>
                  <a:lnTo>
                    <a:pt x="210" y="140"/>
                  </a:lnTo>
                  <a:lnTo>
                    <a:pt x="211" y="140"/>
                  </a:lnTo>
                  <a:lnTo>
                    <a:pt x="211" y="141"/>
                  </a:lnTo>
                  <a:lnTo>
                    <a:pt x="211" y="142"/>
                  </a:lnTo>
                  <a:lnTo>
                    <a:pt x="210" y="142"/>
                  </a:lnTo>
                  <a:lnTo>
                    <a:pt x="210" y="141"/>
                  </a:lnTo>
                  <a:lnTo>
                    <a:pt x="209" y="141"/>
                  </a:lnTo>
                  <a:lnTo>
                    <a:pt x="209" y="142"/>
                  </a:lnTo>
                  <a:lnTo>
                    <a:pt x="210" y="142"/>
                  </a:lnTo>
                  <a:lnTo>
                    <a:pt x="210" y="143"/>
                  </a:lnTo>
                  <a:lnTo>
                    <a:pt x="210" y="142"/>
                  </a:lnTo>
                  <a:lnTo>
                    <a:pt x="209" y="142"/>
                  </a:lnTo>
                  <a:lnTo>
                    <a:pt x="208" y="142"/>
                  </a:lnTo>
                  <a:lnTo>
                    <a:pt x="208" y="141"/>
                  </a:lnTo>
                  <a:lnTo>
                    <a:pt x="208" y="142"/>
                  </a:lnTo>
                  <a:lnTo>
                    <a:pt x="207" y="142"/>
                  </a:lnTo>
                  <a:lnTo>
                    <a:pt x="207" y="141"/>
                  </a:lnTo>
                  <a:lnTo>
                    <a:pt x="207" y="142"/>
                  </a:lnTo>
                  <a:lnTo>
                    <a:pt x="206" y="142"/>
                  </a:lnTo>
                  <a:lnTo>
                    <a:pt x="206" y="143"/>
                  </a:lnTo>
                  <a:lnTo>
                    <a:pt x="205" y="143"/>
                  </a:lnTo>
                  <a:lnTo>
                    <a:pt x="206" y="143"/>
                  </a:lnTo>
                  <a:lnTo>
                    <a:pt x="206" y="142"/>
                  </a:lnTo>
                  <a:lnTo>
                    <a:pt x="206" y="141"/>
                  </a:lnTo>
                  <a:lnTo>
                    <a:pt x="205" y="142"/>
                  </a:lnTo>
                  <a:lnTo>
                    <a:pt x="206" y="142"/>
                  </a:lnTo>
                  <a:lnTo>
                    <a:pt x="205" y="142"/>
                  </a:lnTo>
                  <a:lnTo>
                    <a:pt x="204" y="142"/>
                  </a:lnTo>
                  <a:lnTo>
                    <a:pt x="204" y="143"/>
                  </a:lnTo>
                  <a:lnTo>
                    <a:pt x="204" y="142"/>
                  </a:lnTo>
                  <a:lnTo>
                    <a:pt x="203" y="142"/>
                  </a:lnTo>
                  <a:lnTo>
                    <a:pt x="203" y="143"/>
                  </a:lnTo>
                  <a:lnTo>
                    <a:pt x="202" y="143"/>
                  </a:lnTo>
                  <a:lnTo>
                    <a:pt x="201" y="143"/>
                  </a:lnTo>
                  <a:lnTo>
                    <a:pt x="202" y="143"/>
                  </a:lnTo>
                  <a:lnTo>
                    <a:pt x="201" y="143"/>
                  </a:lnTo>
                  <a:lnTo>
                    <a:pt x="201" y="144"/>
                  </a:lnTo>
                  <a:lnTo>
                    <a:pt x="200" y="144"/>
                  </a:lnTo>
                  <a:lnTo>
                    <a:pt x="200" y="145"/>
                  </a:lnTo>
                  <a:lnTo>
                    <a:pt x="199" y="145"/>
                  </a:lnTo>
                  <a:lnTo>
                    <a:pt x="199" y="144"/>
                  </a:lnTo>
                  <a:lnTo>
                    <a:pt x="199" y="143"/>
                  </a:lnTo>
                  <a:lnTo>
                    <a:pt x="200" y="143"/>
                  </a:lnTo>
                  <a:lnTo>
                    <a:pt x="199" y="143"/>
                  </a:lnTo>
                  <a:lnTo>
                    <a:pt x="199" y="144"/>
                  </a:lnTo>
                  <a:lnTo>
                    <a:pt x="198" y="144"/>
                  </a:lnTo>
                  <a:lnTo>
                    <a:pt x="198" y="143"/>
                  </a:lnTo>
                  <a:lnTo>
                    <a:pt x="198" y="144"/>
                  </a:lnTo>
                  <a:lnTo>
                    <a:pt x="197" y="144"/>
                  </a:lnTo>
                  <a:lnTo>
                    <a:pt x="197" y="143"/>
                  </a:lnTo>
                  <a:lnTo>
                    <a:pt x="197" y="144"/>
                  </a:lnTo>
                  <a:lnTo>
                    <a:pt x="196" y="144"/>
                  </a:lnTo>
                  <a:lnTo>
                    <a:pt x="196" y="143"/>
                  </a:lnTo>
                  <a:lnTo>
                    <a:pt x="195" y="143"/>
                  </a:lnTo>
                  <a:lnTo>
                    <a:pt x="195" y="144"/>
                  </a:lnTo>
                  <a:lnTo>
                    <a:pt x="194" y="144"/>
                  </a:lnTo>
                  <a:lnTo>
                    <a:pt x="194" y="143"/>
                  </a:lnTo>
                  <a:lnTo>
                    <a:pt x="193" y="143"/>
                  </a:lnTo>
                  <a:lnTo>
                    <a:pt x="193" y="144"/>
                  </a:lnTo>
                  <a:lnTo>
                    <a:pt x="194" y="144"/>
                  </a:lnTo>
                  <a:lnTo>
                    <a:pt x="193" y="144"/>
                  </a:lnTo>
                  <a:lnTo>
                    <a:pt x="193" y="143"/>
                  </a:lnTo>
                  <a:lnTo>
                    <a:pt x="192" y="143"/>
                  </a:lnTo>
                  <a:lnTo>
                    <a:pt x="192" y="144"/>
                  </a:lnTo>
                  <a:lnTo>
                    <a:pt x="193" y="144"/>
                  </a:lnTo>
                  <a:lnTo>
                    <a:pt x="192" y="144"/>
                  </a:lnTo>
                  <a:lnTo>
                    <a:pt x="191" y="144"/>
                  </a:lnTo>
                  <a:lnTo>
                    <a:pt x="190" y="144"/>
                  </a:lnTo>
                  <a:lnTo>
                    <a:pt x="191" y="145"/>
                  </a:lnTo>
                  <a:lnTo>
                    <a:pt x="190" y="145"/>
                  </a:lnTo>
                  <a:lnTo>
                    <a:pt x="190" y="146"/>
                  </a:lnTo>
                  <a:lnTo>
                    <a:pt x="189" y="146"/>
                  </a:lnTo>
                  <a:lnTo>
                    <a:pt x="190" y="146"/>
                  </a:lnTo>
                  <a:lnTo>
                    <a:pt x="189" y="146"/>
                  </a:lnTo>
                  <a:lnTo>
                    <a:pt x="189" y="147"/>
                  </a:lnTo>
                  <a:lnTo>
                    <a:pt x="188" y="147"/>
                  </a:lnTo>
                  <a:lnTo>
                    <a:pt x="187" y="147"/>
                  </a:lnTo>
                  <a:lnTo>
                    <a:pt x="188" y="147"/>
                  </a:lnTo>
                  <a:lnTo>
                    <a:pt x="188" y="148"/>
                  </a:lnTo>
                  <a:lnTo>
                    <a:pt x="187" y="148"/>
                  </a:lnTo>
                  <a:lnTo>
                    <a:pt x="186" y="148"/>
                  </a:lnTo>
                  <a:lnTo>
                    <a:pt x="186" y="147"/>
                  </a:lnTo>
                  <a:lnTo>
                    <a:pt x="186" y="148"/>
                  </a:lnTo>
                  <a:lnTo>
                    <a:pt x="186" y="149"/>
                  </a:lnTo>
                  <a:lnTo>
                    <a:pt x="185" y="148"/>
                  </a:lnTo>
                  <a:lnTo>
                    <a:pt x="185" y="149"/>
                  </a:lnTo>
                  <a:lnTo>
                    <a:pt x="184" y="149"/>
                  </a:lnTo>
                  <a:lnTo>
                    <a:pt x="185" y="149"/>
                  </a:lnTo>
                  <a:lnTo>
                    <a:pt x="185" y="150"/>
                  </a:lnTo>
                  <a:lnTo>
                    <a:pt x="184" y="150"/>
                  </a:lnTo>
                  <a:lnTo>
                    <a:pt x="183" y="150"/>
                  </a:lnTo>
                  <a:lnTo>
                    <a:pt x="183" y="151"/>
                  </a:lnTo>
                  <a:lnTo>
                    <a:pt x="182" y="151"/>
                  </a:lnTo>
                  <a:lnTo>
                    <a:pt x="181" y="151"/>
                  </a:lnTo>
                  <a:lnTo>
                    <a:pt x="181" y="152"/>
                  </a:lnTo>
                  <a:lnTo>
                    <a:pt x="180" y="152"/>
                  </a:lnTo>
                  <a:lnTo>
                    <a:pt x="180" y="151"/>
                  </a:lnTo>
                  <a:lnTo>
                    <a:pt x="180" y="152"/>
                  </a:lnTo>
                  <a:lnTo>
                    <a:pt x="179" y="152"/>
                  </a:lnTo>
                  <a:lnTo>
                    <a:pt x="179" y="153"/>
                  </a:lnTo>
                  <a:lnTo>
                    <a:pt x="179" y="152"/>
                  </a:lnTo>
                  <a:lnTo>
                    <a:pt x="179" y="153"/>
                  </a:lnTo>
                  <a:lnTo>
                    <a:pt x="178" y="153"/>
                  </a:lnTo>
                  <a:lnTo>
                    <a:pt x="178" y="152"/>
                  </a:lnTo>
                  <a:lnTo>
                    <a:pt x="178" y="153"/>
                  </a:lnTo>
                  <a:lnTo>
                    <a:pt x="178" y="152"/>
                  </a:lnTo>
                  <a:lnTo>
                    <a:pt x="177" y="152"/>
                  </a:lnTo>
                  <a:lnTo>
                    <a:pt x="177" y="153"/>
                  </a:lnTo>
                  <a:lnTo>
                    <a:pt x="177" y="152"/>
                  </a:lnTo>
                  <a:lnTo>
                    <a:pt x="177" y="153"/>
                  </a:lnTo>
                  <a:lnTo>
                    <a:pt x="176" y="153"/>
                  </a:lnTo>
                  <a:lnTo>
                    <a:pt x="177" y="153"/>
                  </a:lnTo>
                  <a:lnTo>
                    <a:pt x="177" y="154"/>
                  </a:lnTo>
                  <a:lnTo>
                    <a:pt x="177" y="153"/>
                  </a:lnTo>
                  <a:lnTo>
                    <a:pt x="176" y="153"/>
                  </a:lnTo>
                  <a:lnTo>
                    <a:pt x="176" y="154"/>
                  </a:lnTo>
                  <a:lnTo>
                    <a:pt x="176" y="153"/>
                  </a:lnTo>
                  <a:lnTo>
                    <a:pt x="176" y="154"/>
                  </a:lnTo>
                  <a:lnTo>
                    <a:pt x="175" y="154"/>
                  </a:lnTo>
                  <a:lnTo>
                    <a:pt x="175" y="153"/>
                  </a:lnTo>
                  <a:lnTo>
                    <a:pt x="175" y="154"/>
                  </a:lnTo>
                  <a:lnTo>
                    <a:pt x="175" y="155"/>
                  </a:lnTo>
                  <a:lnTo>
                    <a:pt x="175" y="156"/>
                  </a:lnTo>
                  <a:lnTo>
                    <a:pt x="175" y="155"/>
                  </a:lnTo>
                  <a:lnTo>
                    <a:pt x="174" y="155"/>
                  </a:lnTo>
                  <a:lnTo>
                    <a:pt x="174" y="156"/>
                  </a:lnTo>
                  <a:lnTo>
                    <a:pt x="173" y="156"/>
                  </a:lnTo>
                  <a:lnTo>
                    <a:pt x="174" y="156"/>
                  </a:lnTo>
                  <a:lnTo>
                    <a:pt x="173" y="156"/>
                  </a:lnTo>
                  <a:lnTo>
                    <a:pt x="173" y="157"/>
                  </a:lnTo>
                  <a:lnTo>
                    <a:pt x="173" y="156"/>
                  </a:lnTo>
                  <a:lnTo>
                    <a:pt x="172" y="156"/>
                  </a:lnTo>
                  <a:lnTo>
                    <a:pt x="172" y="157"/>
                  </a:lnTo>
                  <a:lnTo>
                    <a:pt x="172" y="158"/>
                  </a:lnTo>
                  <a:lnTo>
                    <a:pt x="171" y="158"/>
                  </a:lnTo>
                  <a:lnTo>
                    <a:pt x="170" y="158"/>
                  </a:lnTo>
                  <a:lnTo>
                    <a:pt x="169" y="158"/>
                  </a:lnTo>
                  <a:lnTo>
                    <a:pt x="169" y="159"/>
                  </a:lnTo>
                  <a:lnTo>
                    <a:pt x="168" y="159"/>
                  </a:lnTo>
                  <a:lnTo>
                    <a:pt x="168" y="160"/>
                  </a:lnTo>
                  <a:lnTo>
                    <a:pt x="168" y="159"/>
                  </a:lnTo>
                  <a:lnTo>
                    <a:pt x="167" y="159"/>
                  </a:lnTo>
                  <a:lnTo>
                    <a:pt x="167" y="160"/>
                  </a:lnTo>
                  <a:lnTo>
                    <a:pt x="168" y="160"/>
                  </a:lnTo>
                  <a:lnTo>
                    <a:pt x="167" y="160"/>
                  </a:lnTo>
                  <a:lnTo>
                    <a:pt x="167" y="161"/>
                  </a:lnTo>
                  <a:lnTo>
                    <a:pt x="167" y="162"/>
                  </a:lnTo>
                  <a:lnTo>
                    <a:pt x="166" y="162"/>
                  </a:lnTo>
                  <a:lnTo>
                    <a:pt x="167" y="162"/>
                  </a:lnTo>
                  <a:lnTo>
                    <a:pt x="167" y="161"/>
                  </a:lnTo>
                  <a:lnTo>
                    <a:pt x="166" y="161"/>
                  </a:lnTo>
                  <a:lnTo>
                    <a:pt x="166" y="162"/>
                  </a:lnTo>
                  <a:lnTo>
                    <a:pt x="166" y="161"/>
                  </a:lnTo>
                  <a:lnTo>
                    <a:pt x="166" y="162"/>
                  </a:lnTo>
                  <a:lnTo>
                    <a:pt x="166" y="161"/>
                  </a:lnTo>
                  <a:lnTo>
                    <a:pt x="165" y="161"/>
                  </a:lnTo>
                  <a:lnTo>
                    <a:pt x="165" y="162"/>
                  </a:lnTo>
                  <a:lnTo>
                    <a:pt x="164" y="162"/>
                  </a:lnTo>
                  <a:lnTo>
                    <a:pt x="164" y="161"/>
                  </a:lnTo>
                  <a:lnTo>
                    <a:pt x="164" y="162"/>
                  </a:lnTo>
                  <a:lnTo>
                    <a:pt x="164" y="161"/>
                  </a:lnTo>
                  <a:lnTo>
                    <a:pt x="164" y="162"/>
                  </a:lnTo>
                  <a:lnTo>
                    <a:pt x="163" y="162"/>
                  </a:lnTo>
                  <a:lnTo>
                    <a:pt x="164" y="162"/>
                  </a:lnTo>
                  <a:lnTo>
                    <a:pt x="163" y="162"/>
                  </a:lnTo>
                  <a:lnTo>
                    <a:pt x="162" y="162"/>
                  </a:lnTo>
                  <a:lnTo>
                    <a:pt x="162" y="163"/>
                  </a:lnTo>
                  <a:lnTo>
                    <a:pt x="162" y="162"/>
                  </a:lnTo>
                  <a:lnTo>
                    <a:pt x="162" y="163"/>
                  </a:lnTo>
                  <a:lnTo>
                    <a:pt x="161" y="163"/>
                  </a:lnTo>
                  <a:lnTo>
                    <a:pt x="161" y="164"/>
                  </a:lnTo>
                  <a:lnTo>
                    <a:pt x="160" y="164"/>
                  </a:lnTo>
                  <a:lnTo>
                    <a:pt x="159" y="164"/>
                  </a:lnTo>
                  <a:lnTo>
                    <a:pt x="159" y="165"/>
                  </a:lnTo>
                  <a:lnTo>
                    <a:pt x="159" y="166"/>
                  </a:lnTo>
                  <a:lnTo>
                    <a:pt x="159" y="165"/>
                  </a:lnTo>
                  <a:lnTo>
                    <a:pt x="159" y="166"/>
                  </a:lnTo>
                  <a:lnTo>
                    <a:pt x="159" y="167"/>
                  </a:lnTo>
                  <a:lnTo>
                    <a:pt x="159" y="168"/>
                  </a:lnTo>
                  <a:lnTo>
                    <a:pt x="159" y="167"/>
                  </a:lnTo>
                  <a:lnTo>
                    <a:pt x="159" y="168"/>
                  </a:lnTo>
                  <a:lnTo>
                    <a:pt x="160" y="168"/>
                  </a:lnTo>
                  <a:lnTo>
                    <a:pt x="159" y="168"/>
                  </a:lnTo>
                  <a:lnTo>
                    <a:pt x="159" y="169"/>
                  </a:lnTo>
                  <a:lnTo>
                    <a:pt x="159" y="170"/>
                  </a:lnTo>
                  <a:lnTo>
                    <a:pt x="159" y="169"/>
                  </a:lnTo>
                  <a:lnTo>
                    <a:pt x="159" y="170"/>
                  </a:lnTo>
                  <a:lnTo>
                    <a:pt x="158" y="170"/>
                  </a:lnTo>
                  <a:lnTo>
                    <a:pt x="159" y="170"/>
                  </a:lnTo>
                  <a:lnTo>
                    <a:pt x="158" y="170"/>
                  </a:lnTo>
                  <a:lnTo>
                    <a:pt x="159" y="170"/>
                  </a:lnTo>
                  <a:lnTo>
                    <a:pt x="158" y="170"/>
                  </a:lnTo>
                  <a:lnTo>
                    <a:pt x="158" y="171"/>
                  </a:lnTo>
                  <a:lnTo>
                    <a:pt x="158" y="172"/>
                  </a:lnTo>
                  <a:lnTo>
                    <a:pt x="157" y="172"/>
                  </a:lnTo>
                  <a:lnTo>
                    <a:pt x="157" y="173"/>
                  </a:lnTo>
                  <a:lnTo>
                    <a:pt x="157" y="174"/>
                  </a:lnTo>
                  <a:lnTo>
                    <a:pt x="157" y="173"/>
                  </a:lnTo>
                  <a:lnTo>
                    <a:pt x="157" y="174"/>
                  </a:lnTo>
                  <a:lnTo>
                    <a:pt x="156" y="174"/>
                  </a:lnTo>
                  <a:lnTo>
                    <a:pt x="156" y="175"/>
                  </a:lnTo>
                  <a:lnTo>
                    <a:pt x="156" y="176"/>
                  </a:lnTo>
                  <a:lnTo>
                    <a:pt x="156" y="177"/>
                  </a:lnTo>
                  <a:lnTo>
                    <a:pt x="157" y="177"/>
                  </a:lnTo>
                  <a:lnTo>
                    <a:pt x="156" y="177"/>
                  </a:lnTo>
                  <a:lnTo>
                    <a:pt x="156" y="178"/>
                  </a:lnTo>
                  <a:lnTo>
                    <a:pt x="156" y="179"/>
                  </a:lnTo>
                  <a:lnTo>
                    <a:pt x="156" y="180"/>
                  </a:lnTo>
                  <a:lnTo>
                    <a:pt x="156" y="181"/>
                  </a:lnTo>
                  <a:lnTo>
                    <a:pt x="155" y="181"/>
                  </a:lnTo>
                  <a:lnTo>
                    <a:pt x="155" y="182"/>
                  </a:lnTo>
                  <a:lnTo>
                    <a:pt x="155" y="181"/>
                  </a:lnTo>
                  <a:lnTo>
                    <a:pt x="155" y="182"/>
                  </a:lnTo>
                  <a:lnTo>
                    <a:pt x="156" y="182"/>
                  </a:lnTo>
                  <a:lnTo>
                    <a:pt x="155" y="182"/>
                  </a:lnTo>
                  <a:lnTo>
                    <a:pt x="156" y="182"/>
                  </a:lnTo>
                  <a:lnTo>
                    <a:pt x="155" y="182"/>
                  </a:lnTo>
                  <a:lnTo>
                    <a:pt x="155" y="183"/>
                  </a:lnTo>
                  <a:lnTo>
                    <a:pt x="154" y="183"/>
                  </a:lnTo>
                  <a:lnTo>
                    <a:pt x="155" y="183"/>
                  </a:lnTo>
                  <a:lnTo>
                    <a:pt x="154" y="183"/>
                  </a:lnTo>
                  <a:lnTo>
                    <a:pt x="154" y="184"/>
                  </a:lnTo>
                  <a:lnTo>
                    <a:pt x="153" y="184"/>
                  </a:lnTo>
                  <a:lnTo>
                    <a:pt x="153" y="185"/>
                  </a:lnTo>
                  <a:lnTo>
                    <a:pt x="152" y="185"/>
                  </a:lnTo>
                  <a:lnTo>
                    <a:pt x="152" y="186"/>
                  </a:lnTo>
                  <a:lnTo>
                    <a:pt x="152" y="185"/>
                  </a:lnTo>
                  <a:lnTo>
                    <a:pt x="152" y="186"/>
                  </a:lnTo>
                  <a:lnTo>
                    <a:pt x="151" y="186"/>
                  </a:lnTo>
                  <a:lnTo>
                    <a:pt x="151" y="187"/>
                  </a:lnTo>
                  <a:lnTo>
                    <a:pt x="151" y="188"/>
                  </a:lnTo>
                  <a:lnTo>
                    <a:pt x="151" y="187"/>
                  </a:lnTo>
                  <a:lnTo>
                    <a:pt x="150" y="187"/>
                  </a:lnTo>
                  <a:lnTo>
                    <a:pt x="150" y="188"/>
                  </a:lnTo>
                  <a:lnTo>
                    <a:pt x="150" y="187"/>
                  </a:lnTo>
                  <a:lnTo>
                    <a:pt x="150" y="188"/>
                  </a:lnTo>
                  <a:lnTo>
                    <a:pt x="150" y="187"/>
                  </a:lnTo>
                  <a:lnTo>
                    <a:pt x="150" y="188"/>
                  </a:lnTo>
                  <a:lnTo>
                    <a:pt x="149" y="188"/>
                  </a:lnTo>
                  <a:lnTo>
                    <a:pt x="150" y="188"/>
                  </a:lnTo>
                  <a:lnTo>
                    <a:pt x="149" y="188"/>
                  </a:lnTo>
                  <a:lnTo>
                    <a:pt x="149" y="189"/>
                  </a:lnTo>
                  <a:lnTo>
                    <a:pt x="149" y="190"/>
                  </a:lnTo>
                  <a:lnTo>
                    <a:pt x="149" y="191"/>
                  </a:lnTo>
                  <a:lnTo>
                    <a:pt x="148" y="191"/>
                  </a:lnTo>
                  <a:lnTo>
                    <a:pt x="149" y="191"/>
                  </a:lnTo>
                  <a:lnTo>
                    <a:pt x="148" y="192"/>
                  </a:lnTo>
                  <a:lnTo>
                    <a:pt x="149" y="192"/>
                  </a:lnTo>
                  <a:lnTo>
                    <a:pt x="148" y="192"/>
                  </a:lnTo>
                  <a:lnTo>
                    <a:pt x="148" y="193"/>
                  </a:lnTo>
                  <a:lnTo>
                    <a:pt x="148" y="192"/>
                  </a:lnTo>
                  <a:lnTo>
                    <a:pt x="148" y="193"/>
                  </a:lnTo>
                  <a:lnTo>
                    <a:pt x="147" y="193"/>
                  </a:lnTo>
                  <a:lnTo>
                    <a:pt x="148" y="193"/>
                  </a:lnTo>
                  <a:lnTo>
                    <a:pt x="147" y="193"/>
                  </a:lnTo>
                  <a:lnTo>
                    <a:pt x="148" y="193"/>
                  </a:lnTo>
                  <a:lnTo>
                    <a:pt x="147" y="193"/>
                  </a:lnTo>
                  <a:lnTo>
                    <a:pt x="147" y="194"/>
                  </a:lnTo>
                  <a:lnTo>
                    <a:pt x="148" y="194"/>
                  </a:lnTo>
                  <a:lnTo>
                    <a:pt x="147" y="194"/>
                  </a:lnTo>
                  <a:lnTo>
                    <a:pt x="147" y="195"/>
                  </a:lnTo>
                  <a:lnTo>
                    <a:pt x="147" y="196"/>
                  </a:lnTo>
                  <a:lnTo>
                    <a:pt x="147" y="197"/>
                  </a:lnTo>
                  <a:lnTo>
                    <a:pt x="148" y="197"/>
                  </a:lnTo>
                  <a:lnTo>
                    <a:pt x="148" y="198"/>
                  </a:lnTo>
                  <a:lnTo>
                    <a:pt x="148" y="199"/>
                  </a:lnTo>
                  <a:lnTo>
                    <a:pt x="148" y="200"/>
                  </a:lnTo>
                  <a:lnTo>
                    <a:pt x="149" y="200"/>
                  </a:lnTo>
                  <a:lnTo>
                    <a:pt x="148" y="200"/>
                  </a:lnTo>
                  <a:lnTo>
                    <a:pt x="149" y="200"/>
                  </a:lnTo>
                  <a:lnTo>
                    <a:pt x="149" y="201"/>
                  </a:lnTo>
                  <a:lnTo>
                    <a:pt x="150" y="201"/>
                  </a:lnTo>
                  <a:lnTo>
                    <a:pt x="149" y="201"/>
                  </a:lnTo>
                  <a:lnTo>
                    <a:pt x="150" y="201"/>
                  </a:lnTo>
                  <a:lnTo>
                    <a:pt x="150" y="202"/>
                  </a:lnTo>
                  <a:lnTo>
                    <a:pt x="150" y="203"/>
                  </a:lnTo>
                  <a:lnTo>
                    <a:pt x="150" y="202"/>
                  </a:lnTo>
                  <a:lnTo>
                    <a:pt x="150" y="203"/>
                  </a:lnTo>
                  <a:lnTo>
                    <a:pt x="150" y="204"/>
                  </a:lnTo>
                  <a:lnTo>
                    <a:pt x="151" y="204"/>
                  </a:lnTo>
                  <a:lnTo>
                    <a:pt x="151" y="205"/>
                  </a:lnTo>
                  <a:lnTo>
                    <a:pt x="151" y="204"/>
                  </a:lnTo>
                  <a:lnTo>
                    <a:pt x="151" y="205"/>
                  </a:lnTo>
                  <a:lnTo>
                    <a:pt x="152" y="205"/>
                  </a:lnTo>
                  <a:lnTo>
                    <a:pt x="151" y="205"/>
                  </a:lnTo>
                  <a:lnTo>
                    <a:pt x="151" y="206"/>
                  </a:lnTo>
                  <a:lnTo>
                    <a:pt x="151" y="207"/>
                  </a:lnTo>
                  <a:lnTo>
                    <a:pt x="150" y="207"/>
                  </a:lnTo>
                  <a:lnTo>
                    <a:pt x="150" y="208"/>
                  </a:lnTo>
                  <a:lnTo>
                    <a:pt x="150" y="209"/>
                  </a:lnTo>
                  <a:lnTo>
                    <a:pt x="149" y="209"/>
                  </a:lnTo>
                  <a:lnTo>
                    <a:pt x="148" y="209"/>
                  </a:lnTo>
                  <a:lnTo>
                    <a:pt x="149" y="209"/>
                  </a:lnTo>
                  <a:lnTo>
                    <a:pt x="148" y="209"/>
                  </a:lnTo>
                  <a:lnTo>
                    <a:pt x="149" y="209"/>
                  </a:lnTo>
                  <a:lnTo>
                    <a:pt x="148" y="209"/>
                  </a:lnTo>
                  <a:lnTo>
                    <a:pt x="148" y="210"/>
                  </a:lnTo>
                  <a:lnTo>
                    <a:pt x="147" y="210"/>
                  </a:lnTo>
                  <a:lnTo>
                    <a:pt x="148" y="210"/>
                  </a:lnTo>
                  <a:lnTo>
                    <a:pt x="148" y="211"/>
                  </a:lnTo>
                  <a:lnTo>
                    <a:pt x="147" y="211"/>
                  </a:lnTo>
                  <a:lnTo>
                    <a:pt x="147" y="210"/>
                  </a:lnTo>
                  <a:lnTo>
                    <a:pt x="147" y="211"/>
                  </a:lnTo>
                  <a:lnTo>
                    <a:pt x="147" y="210"/>
                  </a:lnTo>
                  <a:lnTo>
                    <a:pt x="146" y="210"/>
                  </a:lnTo>
                  <a:lnTo>
                    <a:pt x="147" y="210"/>
                  </a:lnTo>
                  <a:lnTo>
                    <a:pt x="146" y="210"/>
                  </a:lnTo>
                  <a:lnTo>
                    <a:pt x="146" y="211"/>
                  </a:lnTo>
                  <a:lnTo>
                    <a:pt x="146" y="210"/>
                  </a:lnTo>
                  <a:lnTo>
                    <a:pt x="146" y="211"/>
                  </a:lnTo>
                  <a:lnTo>
                    <a:pt x="146" y="210"/>
                  </a:lnTo>
                  <a:lnTo>
                    <a:pt x="146" y="211"/>
                  </a:lnTo>
                  <a:lnTo>
                    <a:pt x="146" y="210"/>
                  </a:lnTo>
                  <a:lnTo>
                    <a:pt x="146" y="211"/>
                  </a:lnTo>
                  <a:lnTo>
                    <a:pt x="146" y="210"/>
                  </a:lnTo>
                  <a:lnTo>
                    <a:pt x="146" y="211"/>
                  </a:lnTo>
                  <a:lnTo>
                    <a:pt x="146" y="210"/>
                  </a:lnTo>
                  <a:lnTo>
                    <a:pt x="146" y="211"/>
                  </a:lnTo>
                  <a:lnTo>
                    <a:pt x="146" y="210"/>
                  </a:lnTo>
                  <a:lnTo>
                    <a:pt x="146" y="211"/>
                  </a:lnTo>
                  <a:lnTo>
                    <a:pt x="146" y="210"/>
                  </a:lnTo>
                  <a:lnTo>
                    <a:pt x="145" y="210"/>
                  </a:lnTo>
                  <a:lnTo>
                    <a:pt x="145" y="211"/>
                  </a:lnTo>
                  <a:lnTo>
                    <a:pt x="144" y="211"/>
                  </a:lnTo>
                  <a:lnTo>
                    <a:pt x="143" y="211"/>
                  </a:lnTo>
                  <a:lnTo>
                    <a:pt x="144" y="211"/>
                  </a:lnTo>
                  <a:lnTo>
                    <a:pt x="143" y="211"/>
                  </a:lnTo>
                  <a:lnTo>
                    <a:pt x="143" y="212"/>
                  </a:lnTo>
                  <a:lnTo>
                    <a:pt x="143" y="211"/>
                  </a:lnTo>
                  <a:lnTo>
                    <a:pt x="143" y="212"/>
                  </a:lnTo>
                  <a:lnTo>
                    <a:pt x="142" y="212"/>
                  </a:lnTo>
                  <a:lnTo>
                    <a:pt x="143" y="212"/>
                  </a:lnTo>
                  <a:lnTo>
                    <a:pt x="142" y="212"/>
                  </a:lnTo>
                  <a:lnTo>
                    <a:pt x="142" y="213"/>
                  </a:lnTo>
                  <a:lnTo>
                    <a:pt x="142" y="212"/>
                  </a:lnTo>
                  <a:lnTo>
                    <a:pt x="142" y="213"/>
                  </a:lnTo>
                  <a:lnTo>
                    <a:pt x="142" y="212"/>
                  </a:lnTo>
                  <a:lnTo>
                    <a:pt x="142" y="213"/>
                  </a:lnTo>
                  <a:lnTo>
                    <a:pt x="142" y="212"/>
                  </a:lnTo>
                  <a:lnTo>
                    <a:pt x="142" y="213"/>
                  </a:lnTo>
                  <a:lnTo>
                    <a:pt x="141" y="212"/>
                  </a:lnTo>
                  <a:lnTo>
                    <a:pt x="141" y="213"/>
                  </a:lnTo>
                  <a:lnTo>
                    <a:pt x="140" y="213"/>
                  </a:lnTo>
                  <a:lnTo>
                    <a:pt x="139" y="213"/>
                  </a:lnTo>
                  <a:lnTo>
                    <a:pt x="138" y="213"/>
                  </a:lnTo>
                  <a:lnTo>
                    <a:pt x="138" y="214"/>
                  </a:lnTo>
                  <a:lnTo>
                    <a:pt x="138" y="213"/>
                  </a:lnTo>
                  <a:lnTo>
                    <a:pt x="137" y="213"/>
                  </a:lnTo>
                  <a:lnTo>
                    <a:pt x="137" y="214"/>
                  </a:lnTo>
                  <a:lnTo>
                    <a:pt x="138" y="214"/>
                  </a:lnTo>
                  <a:lnTo>
                    <a:pt x="137" y="214"/>
                  </a:lnTo>
                  <a:lnTo>
                    <a:pt x="137" y="213"/>
                  </a:lnTo>
                  <a:lnTo>
                    <a:pt x="137" y="214"/>
                  </a:lnTo>
                  <a:lnTo>
                    <a:pt x="137" y="215"/>
                  </a:lnTo>
                  <a:lnTo>
                    <a:pt x="136" y="215"/>
                  </a:lnTo>
                  <a:lnTo>
                    <a:pt x="135" y="215"/>
                  </a:lnTo>
                  <a:lnTo>
                    <a:pt x="135" y="216"/>
                  </a:lnTo>
                  <a:lnTo>
                    <a:pt x="134" y="216"/>
                  </a:lnTo>
                  <a:lnTo>
                    <a:pt x="134" y="217"/>
                  </a:lnTo>
                  <a:lnTo>
                    <a:pt x="133" y="217"/>
                  </a:lnTo>
                  <a:lnTo>
                    <a:pt x="133" y="218"/>
                  </a:lnTo>
                  <a:lnTo>
                    <a:pt x="133" y="217"/>
                  </a:lnTo>
                  <a:lnTo>
                    <a:pt x="133" y="218"/>
                  </a:lnTo>
                  <a:lnTo>
                    <a:pt x="133" y="219"/>
                  </a:lnTo>
                  <a:lnTo>
                    <a:pt x="132" y="219"/>
                  </a:lnTo>
                  <a:lnTo>
                    <a:pt x="132" y="220"/>
                  </a:lnTo>
                  <a:lnTo>
                    <a:pt x="131" y="220"/>
                  </a:lnTo>
                  <a:lnTo>
                    <a:pt x="131" y="221"/>
                  </a:lnTo>
                  <a:lnTo>
                    <a:pt x="130" y="221"/>
                  </a:lnTo>
                  <a:lnTo>
                    <a:pt x="130" y="222"/>
                  </a:lnTo>
                  <a:lnTo>
                    <a:pt x="131" y="222"/>
                  </a:lnTo>
                  <a:lnTo>
                    <a:pt x="131" y="223"/>
                  </a:lnTo>
                  <a:lnTo>
                    <a:pt x="130" y="223"/>
                  </a:lnTo>
                  <a:lnTo>
                    <a:pt x="130" y="224"/>
                  </a:lnTo>
                  <a:lnTo>
                    <a:pt x="130" y="225"/>
                  </a:lnTo>
                  <a:lnTo>
                    <a:pt x="130" y="226"/>
                  </a:lnTo>
                  <a:lnTo>
                    <a:pt x="129" y="226"/>
                  </a:lnTo>
                  <a:lnTo>
                    <a:pt x="129" y="227"/>
                  </a:lnTo>
                  <a:lnTo>
                    <a:pt x="129" y="228"/>
                  </a:lnTo>
                  <a:lnTo>
                    <a:pt x="130" y="228"/>
                  </a:lnTo>
                  <a:lnTo>
                    <a:pt x="130" y="229"/>
                  </a:lnTo>
                  <a:lnTo>
                    <a:pt x="130" y="230"/>
                  </a:lnTo>
                  <a:lnTo>
                    <a:pt x="131" y="230"/>
                  </a:lnTo>
                  <a:lnTo>
                    <a:pt x="130" y="230"/>
                  </a:lnTo>
                  <a:lnTo>
                    <a:pt x="131" y="230"/>
                  </a:lnTo>
                  <a:lnTo>
                    <a:pt x="131" y="231"/>
                  </a:lnTo>
                  <a:lnTo>
                    <a:pt x="132" y="231"/>
                  </a:lnTo>
                  <a:lnTo>
                    <a:pt x="132" y="232"/>
                  </a:lnTo>
                  <a:lnTo>
                    <a:pt x="132" y="233"/>
                  </a:lnTo>
                  <a:lnTo>
                    <a:pt x="132" y="234"/>
                  </a:lnTo>
                  <a:lnTo>
                    <a:pt x="132" y="235"/>
                  </a:lnTo>
                  <a:lnTo>
                    <a:pt x="131" y="235"/>
                  </a:lnTo>
                  <a:lnTo>
                    <a:pt x="132" y="235"/>
                  </a:lnTo>
                  <a:lnTo>
                    <a:pt x="131" y="235"/>
                  </a:lnTo>
                  <a:lnTo>
                    <a:pt x="130" y="235"/>
                  </a:lnTo>
                  <a:lnTo>
                    <a:pt x="129" y="235"/>
                  </a:lnTo>
                  <a:lnTo>
                    <a:pt x="128" y="235"/>
                  </a:lnTo>
                  <a:lnTo>
                    <a:pt x="127" y="235"/>
                  </a:lnTo>
                  <a:lnTo>
                    <a:pt x="127" y="236"/>
                  </a:lnTo>
                  <a:lnTo>
                    <a:pt x="126" y="236"/>
                  </a:lnTo>
                  <a:lnTo>
                    <a:pt x="125" y="236"/>
                  </a:lnTo>
                  <a:lnTo>
                    <a:pt x="124" y="236"/>
                  </a:lnTo>
                  <a:lnTo>
                    <a:pt x="124" y="235"/>
                  </a:lnTo>
                  <a:lnTo>
                    <a:pt x="124" y="236"/>
                  </a:lnTo>
                  <a:lnTo>
                    <a:pt x="125" y="236"/>
                  </a:lnTo>
                  <a:lnTo>
                    <a:pt x="125" y="237"/>
                  </a:lnTo>
                  <a:lnTo>
                    <a:pt x="125" y="238"/>
                  </a:lnTo>
                  <a:lnTo>
                    <a:pt x="125" y="239"/>
                  </a:lnTo>
                  <a:lnTo>
                    <a:pt x="125" y="240"/>
                  </a:lnTo>
                  <a:lnTo>
                    <a:pt x="125" y="241"/>
                  </a:lnTo>
                  <a:lnTo>
                    <a:pt x="124" y="241"/>
                  </a:lnTo>
                  <a:lnTo>
                    <a:pt x="123" y="241"/>
                  </a:lnTo>
                  <a:lnTo>
                    <a:pt x="123" y="240"/>
                  </a:lnTo>
                  <a:lnTo>
                    <a:pt x="122" y="240"/>
                  </a:lnTo>
                  <a:lnTo>
                    <a:pt x="121" y="240"/>
                  </a:lnTo>
                  <a:lnTo>
                    <a:pt x="121" y="239"/>
                  </a:lnTo>
                  <a:lnTo>
                    <a:pt x="121" y="238"/>
                  </a:lnTo>
                  <a:lnTo>
                    <a:pt x="120" y="238"/>
                  </a:lnTo>
                  <a:lnTo>
                    <a:pt x="120" y="237"/>
                  </a:lnTo>
                  <a:lnTo>
                    <a:pt x="119" y="237"/>
                  </a:lnTo>
                  <a:lnTo>
                    <a:pt x="118" y="236"/>
                  </a:lnTo>
                  <a:lnTo>
                    <a:pt x="117" y="236"/>
                  </a:lnTo>
                  <a:lnTo>
                    <a:pt x="117" y="235"/>
                  </a:lnTo>
                  <a:lnTo>
                    <a:pt x="116" y="235"/>
                  </a:lnTo>
                  <a:lnTo>
                    <a:pt x="115" y="235"/>
                  </a:lnTo>
                  <a:lnTo>
                    <a:pt x="114" y="235"/>
                  </a:lnTo>
                  <a:lnTo>
                    <a:pt x="113" y="235"/>
                  </a:lnTo>
                  <a:lnTo>
                    <a:pt x="112" y="235"/>
                  </a:lnTo>
                  <a:lnTo>
                    <a:pt x="111" y="235"/>
                  </a:lnTo>
                  <a:lnTo>
                    <a:pt x="110" y="235"/>
                  </a:lnTo>
                  <a:lnTo>
                    <a:pt x="110" y="234"/>
                  </a:lnTo>
                  <a:lnTo>
                    <a:pt x="109" y="234"/>
                  </a:lnTo>
                  <a:lnTo>
                    <a:pt x="109" y="233"/>
                  </a:lnTo>
                  <a:lnTo>
                    <a:pt x="109" y="234"/>
                  </a:lnTo>
                  <a:lnTo>
                    <a:pt x="108" y="234"/>
                  </a:lnTo>
                  <a:lnTo>
                    <a:pt x="108" y="233"/>
                  </a:lnTo>
                  <a:lnTo>
                    <a:pt x="107" y="233"/>
                  </a:lnTo>
                  <a:lnTo>
                    <a:pt x="106" y="233"/>
                  </a:lnTo>
                  <a:lnTo>
                    <a:pt x="106" y="234"/>
                  </a:lnTo>
                  <a:lnTo>
                    <a:pt x="105" y="234"/>
                  </a:lnTo>
                  <a:lnTo>
                    <a:pt x="105" y="235"/>
                  </a:lnTo>
                  <a:lnTo>
                    <a:pt x="105" y="236"/>
                  </a:lnTo>
                  <a:lnTo>
                    <a:pt x="104" y="236"/>
                  </a:lnTo>
                  <a:lnTo>
                    <a:pt x="104" y="237"/>
                  </a:lnTo>
                  <a:lnTo>
                    <a:pt x="103" y="237"/>
                  </a:lnTo>
                  <a:lnTo>
                    <a:pt x="103" y="238"/>
                  </a:lnTo>
                  <a:lnTo>
                    <a:pt x="102" y="238"/>
                  </a:lnTo>
                  <a:lnTo>
                    <a:pt x="102" y="239"/>
                  </a:lnTo>
                  <a:lnTo>
                    <a:pt x="102" y="240"/>
                  </a:lnTo>
                  <a:lnTo>
                    <a:pt x="102" y="241"/>
                  </a:lnTo>
                  <a:lnTo>
                    <a:pt x="102" y="242"/>
                  </a:lnTo>
                  <a:lnTo>
                    <a:pt x="102" y="243"/>
                  </a:lnTo>
                  <a:lnTo>
                    <a:pt x="103" y="243"/>
                  </a:lnTo>
                  <a:lnTo>
                    <a:pt x="103" y="244"/>
                  </a:lnTo>
                  <a:lnTo>
                    <a:pt x="104" y="244"/>
                  </a:lnTo>
                  <a:lnTo>
                    <a:pt x="104" y="245"/>
                  </a:lnTo>
                  <a:lnTo>
                    <a:pt x="104" y="246"/>
                  </a:lnTo>
                  <a:lnTo>
                    <a:pt x="104" y="247"/>
                  </a:lnTo>
                  <a:lnTo>
                    <a:pt x="105" y="248"/>
                  </a:lnTo>
                  <a:lnTo>
                    <a:pt x="106" y="248"/>
                  </a:lnTo>
                  <a:lnTo>
                    <a:pt x="106" y="249"/>
                  </a:lnTo>
                  <a:lnTo>
                    <a:pt x="105" y="249"/>
                  </a:lnTo>
                  <a:lnTo>
                    <a:pt x="105" y="250"/>
                  </a:lnTo>
                  <a:lnTo>
                    <a:pt x="104" y="250"/>
                  </a:lnTo>
                  <a:lnTo>
                    <a:pt x="104" y="251"/>
                  </a:lnTo>
                  <a:lnTo>
                    <a:pt x="103" y="251"/>
                  </a:lnTo>
                  <a:lnTo>
                    <a:pt x="103" y="252"/>
                  </a:lnTo>
                  <a:lnTo>
                    <a:pt x="103" y="253"/>
                  </a:lnTo>
                  <a:lnTo>
                    <a:pt x="102" y="254"/>
                  </a:lnTo>
                  <a:lnTo>
                    <a:pt x="101" y="254"/>
                  </a:lnTo>
                  <a:lnTo>
                    <a:pt x="101" y="255"/>
                  </a:lnTo>
                  <a:lnTo>
                    <a:pt x="100" y="255"/>
                  </a:lnTo>
                  <a:lnTo>
                    <a:pt x="99" y="255"/>
                  </a:lnTo>
                  <a:lnTo>
                    <a:pt x="98" y="255"/>
                  </a:lnTo>
                  <a:lnTo>
                    <a:pt x="98" y="256"/>
                  </a:lnTo>
                  <a:lnTo>
                    <a:pt x="99" y="256"/>
                  </a:lnTo>
                  <a:lnTo>
                    <a:pt x="100" y="256"/>
                  </a:lnTo>
                  <a:lnTo>
                    <a:pt x="100" y="255"/>
                  </a:lnTo>
                  <a:lnTo>
                    <a:pt x="100" y="256"/>
                  </a:lnTo>
                  <a:lnTo>
                    <a:pt x="100" y="257"/>
                  </a:lnTo>
                  <a:lnTo>
                    <a:pt x="101" y="257"/>
                  </a:lnTo>
                  <a:lnTo>
                    <a:pt x="102" y="258"/>
                  </a:lnTo>
                  <a:lnTo>
                    <a:pt x="101" y="258"/>
                  </a:lnTo>
                  <a:lnTo>
                    <a:pt x="100" y="258"/>
                  </a:lnTo>
                  <a:lnTo>
                    <a:pt x="99" y="258"/>
                  </a:lnTo>
                  <a:lnTo>
                    <a:pt x="98" y="258"/>
                  </a:lnTo>
                  <a:lnTo>
                    <a:pt x="98" y="257"/>
                  </a:lnTo>
                  <a:lnTo>
                    <a:pt x="97" y="257"/>
                  </a:lnTo>
                  <a:lnTo>
                    <a:pt x="97" y="258"/>
                  </a:lnTo>
                  <a:lnTo>
                    <a:pt x="96" y="258"/>
                  </a:lnTo>
                  <a:lnTo>
                    <a:pt x="95" y="258"/>
                  </a:lnTo>
                  <a:lnTo>
                    <a:pt x="94" y="258"/>
                  </a:lnTo>
                  <a:lnTo>
                    <a:pt x="94" y="257"/>
                  </a:lnTo>
                  <a:lnTo>
                    <a:pt x="93" y="257"/>
                  </a:lnTo>
                  <a:lnTo>
                    <a:pt x="93" y="258"/>
                  </a:lnTo>
                  <a:lnTo>
                    <a:pt x="92" y="258"/>
                  </a:lnTo>
                  <a:lnTo>
                    <a:pt x="92" y="257"/>
                  </a:lnTo>
                  <a:lnTo>
                    <a:pt x="91" y="257"/>
                  </a:lnTo>
                  <a:lnTo>
                    <a:pt x="90" y="257"/>
                  </a:lnTo>
                  <a:lnTo>
                    <a:pt x="90" y="256"/>
                  </a:lnTo>
                  <a:lnTo>
                    <a:pt x="89" y="256"/>
                  </a:lnTo>
                  <a:lnTo>
                    <a:pt x="89" y="255"/>
                  </a:lnTo>
                  <a:lnTo>
                    <a:pt x="89" y="256"/>
                  </a:lnTo>
                  <a:lnTo>
                    <a:pt x="89" y="255"/>
                  </a:lnTo>
                  <a:lnTo>
                    <a:pt x="88" y="255"/>
                  </a:lnTo>
                  <a:lnTo>
                    <a:pt x="87" y="255"/>
                  </a:lnTo>
                  <a:lnTo>
                    <a:pt x="86" y="255"/>
                  </a:lnTo>
                  <a:lnTo>
                    <a:pt x="86" y="256"/>
                  </a:lnTo>
                  <a:lnTo>
                    <a:pt x="85" y="256"/>
                  </a:lnTo>
                  <a:lnTo>
                    <a:pt x="85" y="257"/>
                  </a:lnTo>
                  <a:lnTo>
                    <a:pt x="84" y="257"/>
                  </a:lnTo>
                  <a:lnTo>
                    <a:pt x="84" y="258"/>
                  </a:lnTo>
                  <a:lnTo>
                    <a:pt x="84" y="259"/>
                  </a:lnTo>
                  <a:lnTo>
                    <a:pt x="84" y="260"/>
                  </a:lnTo>
                  <a:lnTo>
                    <a:pt x="83" y="260"/>
                  </a:lnTo>
                  <a:lnTo>
                    <a:pt x="83" y="261"/>
                  </a:lnTo>
                  <a:lnTo>
                    <a:pt x="82" y="261"/>
                  </a:lnTo>
                  <a:lnTo>
                    <a:pt x="82" y="260"/>
                  </a:lnTo>
                  <a:lnTo>
                    <a:pt x="81" y="260"/>
                  </a:lnTo>
                  <a:lnTo>
                    <a:pt x="80" y="260"/>
                  </a:lnTo>
                  <a:lnTo>
                    <a:pt x="79" y="260"/>
                  </a:lnTo>
                  <a:lnTo>
                    <a:pt x="78" y="260"/>
                  </a:lnTo>
                  <a:lnTo>
                    <a:pt x="78" y="261"/>
                  </a:lnTo>
                  <a:lnTo>
                    <a:pt x="77" y="261"/>
                  </a:lnTo>
                  <a:lnTo>
                    <a:pt x="76" y="261"/>
                  </a:lnTo>
                  <a:lnTo>
                    <a:pt x="76" y="262"/>
                  </a:lnTo>
                  <a:lnTo>
                    <a:pt x="77" y="262"/>
                  </a:lnTo>
                  <a:lnTo>
                    <a:pt x="76" y="262"/>
                  </a:lnTo>
                  <a:lnTo>
                    <a:pt x="77" y="262"/>
                  </a:lnTo>
                  <a:lnTo>
                    <a:pt x="76" y="262"/>
                  </a:lnTo>
                  <a:lnTo>
                    <a:pt x="76" y="263"/>
                  </a:lnTo>
                  <a:lnTo>
                    <a:pt x="75" y="263"/>
                  </a:lnTo>
                  <a:lnTo>
                    <a:pt x="75" y="264"/>
                  </a:lnTo>
                  <a:lnTo>
                    <a:pt x="75" y="265"/>
                  </a:lnTo>
                  <a:lnTo>
                    <a:pt x="75" y="266"/>
                  </a:lnTo>
                  <a:lnTo>
                    <a:pt x="75" y="267"/>
                  </a:lnTo>
                  <a:lnTo>
                    <a:pt x="75" y="268"/>
                  </a:lnTo>
                  <a:lnTo>
                    <a:pt x="76" y="268"/>
                  </a:lnTo>
                  <a:lnTo>
                    <a:pt x="77" y="268"/>
                  </a:lnTo>
                  <a:lnTo>
                    <a:pt x="77" y="269"/>
                  </a:lnTo>
                  <a:lnTo>
                    <a:pt x="77" y="270"/>
                  </a:lnTo>
                  <a:lnTo>
                    <a:pt x="76" y="270"/>
                  </a:lnTo>
                  <a:lnTo>
                    <a:pt x="75" y="270"/>
                  </a:lnTo>
                  <a:lnTo>
                    <a:pt x="74" y="270"/>
                  </a:lnTo>
                  <a:lnTo>
                    <a:pt x="74" y="271"/>
                  </a:lnTo>
                  <a:lnTo>
                    <a:pt x="73" y="271"/>
                  </a:lnTo>
                  <a:lnTo>
                    <a:pt x="72" y="271"/>
                  </a:lnTo>
                  <a:lnTo>
                    <a:pt x="72" y="270"/>
                  </a:lnTo>
                  <a:lnTo>
                    <a:pt x="72" y="269"/>
                  </a:lnTo>
                  <a:lnTo>
                    <a:pt x="71" y="269"/>
                  </a:lnTo>
                  <a:lnTo>
                    <a:pt x="70" y="269"/>
                  </a:lnTo>
                  <a:lnTo>
                    <a:pt x="69" y="269"/>
                  </a:lnTo>
                  <a:lnTo>
                    <a:pt x="68" y="269"/>
                  </a:lnTo>
                  <a:lnTo>
                    <a:pt x="68" y="270"/>
                  </a:lnTo>
                  <a:lnTo>
                    <a:pt x="68" y="271"/>
                  </a:lnTo>
                  <a:lnTo>
                    <a:pt x="67" y="271"/>
                  </a:lnTo>
                  <a:lnTo>
                    <a:pt x="68" y="271"/>
                  </a:lnTo>
                  <a:lnTo>
                    <a:pt x="67" y="271"/>
                  </a:lnTo>
                  <a:lnTo>
                    <a:pt x="67" y="272"/>
                  </a:lnTo>
                  <a:lnTo>
                    <a:pt x="66" y="272"/>
                  </a:lnTo>
                  <a:lnTo>
                    <a:pt x="65" y="272"/>
                  </a:lnTo>
                  <a:lnTo>
                    <a:pt x="65" y="273"/>
                  </a:lnTo>
                  <a:lnTo>
                    <a:pt x="66" y="273"/>
                  </a:lnTo>
                  <a:lnTo>
                    <a:pt x="66" y="274"/>
                  </a:lnTo>
                  <a:lnTo>
                    <a:pt x="65" y="274"/>
                  </a:lnTo>
                  <a:lnTo>
                    <a:pt x="65" y="275"/>
                  </a:lnTo>
                  <a:lnTo>
                    <a:pt x="64" y="275"/>
                  </a:lnTo>
                  <a:lnTo>
                    <a:pt x="64" y="276"/>
                  </a:lnTo>
                  <a:lnTo>
                    <a:pt x="64" y="277"/>
                  </a:lnTo>
                  <a:lnTo>
                    <a:pt x="63" y="277"/>
                  </a:lnTo>
                  <a:lnTo>
                    <a:pt x="62" y="277"/>
                  </a:lnTo>
                  <a:lnTo>
                    <a:pt x="62" y="278"/>
                  </a:lnTo>
                  <a:lnTo>
                    <a:pt x="61" y="278"/>
                  </a:lnTo>
                  <a:lnTo>
                    <a:pt x="61" y="279"/>
                  </a:lnTo>
                  <a:lnTo>
                    <a:pt x="61" y="278"/>
                  </a:lnTo>
                  <a:lnTo>
                    <a:pt x="61" y="279"/>
                  </a:lnTo>
                  <a:lnTo>
                    <a:pt x="60" y="279"/>
                  </a:lnTo>
                  <a:lnTo>
                    <a:pt x="60" y="278"/>
                  </a:lnTo>
                  <a:lnTo>
                    <a:pt x="60" y="277"/>
                  </a:lnTo>
                  <a:lnTo>
                    <a:pt x="59" y="277"/>
                  </a:lnTo>
                  <a:lnTo>
                    <a:pt x="60" y="277"/>
                  </a:lnTo>
                  <a:lnTo>
                    <a:pt x="60" y="276"/>
                  </a:lnTo>
                  <a:lnTo>
                    <a:pt x="59" y="276"/>
                  </a:lnTo>
                  <a:lnTo>
                    <a:pt x="60" y="276"/>
                  </a:lnTo>
                  <a:lnTo>
                    <a:pt x="60" y="275"/>
                  </a:lnTo>
                  <a:lnTo>
                    <a:pt x="60" y="274"/>
                  </a:lnTo>
                  <a:lnTo>
                    <a:pt x="60" y="273"/>
                  </a:lnTo>
                  <a:lnTo>
                    <a:pt x="60" y="272"/>
                  </a:lnTo>
                  <a:lnTo>
                    <a:pt x="60" y="271"/>
                  </a:lnTo>
                  <a:lnTo>
                    <a:pt x="60" y="270"/>
                  </a:lnTo>
                  <a:lnTo>
                    <a:pt x="60" y="269"/>
                  </a:lnTo>
                  <a:lnTo>
                    <a:pt x="60" y="268"/>
                  </a:lnTo>
                  <a:lnTo>
                    <a:pt x="60" y="267"/>
                  </a:lnTo>
                  <a:lnTo>
                    <a:pt x="59" y="267"/>
                  </a:lnTo>
                  <a:lnTo>
                    <a:pt x="59" y="266"/>
                  </a:lnTo>
                  <a:lnTo>
                    <a:pt x="60" y="266"/>
                  </a:lnTo>
                  <a:lnTo>
                    <a:pt x="61" y="266"/>
                  </a:lnTo>
                  <a:lnTo>
                    <a:pt x="61" y="265"/>
                  </a:lnTo>
                  <a:lnTo>
                    <a:pt x="61" y="264"/>
                  </a:lnTo>
                  <a:lnTo>
                    <a:pt x="61" y="263"/>
                  </a:lnTo>
                  <a:lnTo>
                    <a:pt x="61" y="262"/>
                  </a:lnTo>
                  <a:lnTo>
                    <a:pt x="60" y="262"/>
                  </a:lnTo>
                  <a:lnTo>
                    <a:pt x="60" y="261"/>
                  </a:lnTo>
                  <a:lnTo>
                    <a:pt x="61" y="261"/>
                  </a:lnTo>
                  <a:lnTo>
                    <a:pt x="61" y="260"/>
                  </a:lnTo>
                  <a:lnTo>
                    <a:pt x="60" y="260"/>
                  </a:lnTo>
                  <a:lnTo>
                    <a:pt x="61" y="260"/>
                  </a:lnTo>
                  <a:lnTo>
                    <a:pt x="60" y="260"/>
                  </a:lnTo>
                  <a:lnTo>
                    <a:pt x="60" y="259"/>
                  </a:lnTo>
                  <a:lnTo>
                    <a:pt x="61" y="259"/>
                  </a:lnTo>
                  <a:lnTo>
                    <a:pt x="61" y="258"/>
                  </a:lnTo>
                  <a:lnTo>
                    <a:pt x="62" y="258"/>
                  </a:lnTo>
                  <a:lnTo>
                    <a:pt x="63" y="258"/>
                  </a:lnTo>
                  <a:lnTo>
                    <a:pt x="63" y="257"/>
                  </a:lnTo>
                  <a:lnTo>
                    <a:pt x="63" y="256"/>
                  </a:lnTo>
                  <a:lnTo>
                    <a:pt x="64" y="256"/>
                  </a:lnTo>
                  <a:lnTo>
                    <a:pt x="64" y="255"/>
                  </a:lnTo>
                  <a:lnTo>
                    <a:pt x="63" y="255"/>
                  </a:lnTo>
                  <a:lnTo>
                    <a:pt x="63" y="254"/>
                  </a:lnTo>
                  <a:lnTo>
                    <a:pt x="63" y="253"/>
                  </a:lnTo>
                  <a:lnTo>
                    <a:pt x="63" y="254"/>
                  </a:lnTo>
                  <a:lnTo>
                    <a:pt x="62" y="254"/>
                  </a:lnTo>
                  <a:lnTo>
                    <a:pt x="61" y="254"/>
                  </a:lnTo>
                  <a:lnTo>
                    <a:pt x="61" y="255"/>
                  </a:lnTo>
                  <a:lnTo>
                    <a:pt x="61" y="254"/>
                  </a:lnTo>
                  <a:lnTo>
                    <a:pt x="60" y="254"/>
                  </a:lnTo>
                  <a:lnTo>
                    <a:pt x="60" y="255"/>
                  </a:lnTo>
                  <a:lnTo>
                    <a:pt x="59" y="255"/>
                  </a:lnTo>
                  <a:lnTo>
                    <a:pt x="59" y="254"/>
                  </a:lnTo>
                  <a:lnTo>
                    <a:pt x="59" y="253"/>
                  </a:lnTo>
                  <a:lnTo>
                    <a:pt x="59" y="252"/>
                  </a:lnTo>
                  <a:lnTo>
                    <a:pt x="58" y="252"/>
                  </a:lnTo>
                  <a:lnTo>
                    <a:pt x="59" y="252"/>
                  </a:lnTo>
                  <a:lnTo>
                    <a:pt x="58" y="251"/>
                  </a:lnTo>
                  <a:lnTo>
                    <a:pt x="58" y="250"/>
                  </a:lnTo>
                  <a:lnTo>
                    <a:pt x="57" y="250"/>
                  </a:lnTo>
                  <a:lnTo>
                    <a:pt x="57" y="249"/>
                  </a:lnTo>
                  <a:lnTo>
                    <a:pt x="56" y="249"/>
                  </a:lnTo>
                  <a:lnTo>
                    <a:pt x="56" y="248"/>
                  </a:lnTo>
                  <a:lnTo>
                    <a:pt x="56" y="247"/>
                  </a:lnTo>
                  <a:lnTo>
                    <a:pt x="55" y="247"/>
                  </a:lnTo>
                  <a:lnTo>
                    <a:pt x="55" y="246"/>
                  </a:lnTo>
                  <a:lnTo>
                    <a:pt x="56" y="246"/>
                  </a:lnTo>
                  <a:lnTo>
                    <a:pt x="56" y="245"/>
                  </a:lnTo>
                  <a:lnTo>
                    <a:pt x="55" y="245"/>
                  </a:lnTo>
                  <a:lnTo>
                    <a:pt x="56" y="244"/>
                  </a:lnTo>
                  <a:lnTo>
                    <a:pt x="56" y="243"/>
                  </a:lnTo>
                  <a:lnTo>
                    <a:pt x="56" y="242"/>
                  </a:lnTo>
                  <a:lnTo>
                    <a:pt x="56" y="243"/>
                  </a:lnTo>
                  <a:lnTo>
                    <a:pt x="56" y="242"/>
                  </a:lnTo>
                  <a:lnTo>
                    <a:pt x="55" y="242"/>
                  </a:lnTo>
                  <a:lnTo>
                    <a:pt x="55" y="241"/>
                  </a:lnTo>
                  <a:lnTo>
                    <a:pt x="55" y="240"/>
                  </a:lnTo>
                  <a:lnTo>
                    <a:pt x="54" y="240"/>
                  </a:lnTo>
                  <a:lnTo>
                    <a:pt x="53" y="240"/>
                  </a:lnTo>
                  <a:lnTo>
                    <a:pt x="53" y="239"/>
                  </a:lnTo>
                  <a:lnTo>
                    <a:pt x="52" y="239"/>
                  </a:lnTo>
                  <a:lnTo>
                    <a:pt x="52" y="238"/>
                  </a:lnTo>
                  <a:lnTo>
                    <a:pt x="52" y="237"/>
                  </a:lnTo>
                  <a:lnTo>
                    <a:pt x="52" y="236"/>
                  </a:lnTo>
                  <a:lnTo>
                    <a:pt x="52" y="235"/>
                  </a:lnTo>
                  <a:lnTo>
                    <a:pt x="52" y="234"/>
                  </a:lnTo>
                  <a:lnTo>
                    <a:pt x="52" y="233"/>
                  </a:lnTo>
                  <a:lnTo>
                    <a:pt x="53" y="233"/>
                  </a:lnTo>
                  <a:lnTo>
                    <a:pt x="53" y="232"/>
                  </a:lnTo>
                  <a:lnTo>
                    <a:pt x="53" y="231"/>
                  </a:lnTo>
                  <a:lnTo>
                    <a:pt x="54" y="231"/>
                  </a:lnTo>
                  <a:lnTo>
                    <a:pt x="54" y="230"/>
                  </a:lnTo>
                  <a:lnTo>
                    <a:pt x="55" y="230"/>
                  </a:lnTo>
                  <a:lnTo>
                    <a:pt x="56" y="230"/>
                  </a:lnTo>
                  <a:lnTo>
                    <a:pt x="56" y="229"/>
                  </a:lnTo>
                  <a:lnTo>
                    <a:pt x="57" y="229"/>
                  </a:lnTo>
                  <a:lnTo>
                    <a:pt x="57" y="228"/>
                  </a:lnTo>
                  <a:lnTo>
                    <a:pt x="58" y="228"/>
                  </a:lnTo>
                  <a:lnTo>
                    <a:pt x="58" y="227"/>
                  </a:lnTo>
                  <a:lnTo>
                    <a:pt x="58" y="226"/>
                  </a:lnTo>
                  <a:lnTo>
                    <a:pt x="58" y="225"/>
                  </a:lnTo>
                  <a:lnTo>
                    <a:pt x="58" y="224"/>
                  </a:lnTo>
                  <a:lnTo>
                    <a:pt x="57" y="224"/>
                  </a:lnTo>
                  <a:lnTo>
                    <a:pt x="57" y="223"/>
                  </a:lnTo>
                  <a:lnTo>
                    <a:pt x="57" y="222"/>
                  </a:lnTo>
                  <a:lnTo>
                    <a:pt x="57" y="221"/>
                  </a:lnTo>
                  <a:lnTo>
                    <a:pt x="58" y="221"/>
                  </a:lnTo>
                  <a:lnTo>
                    <a:pt x="58" y="220"/>
                  </a:lnTo>
                  <a:lnTo>
                    <a:pt x="57" y="220"/>
                  </a:lnTo>
                  <a:lnTo>
                    <a:pt x="57" y="219"/>
                  </a:lnTo>
                  <a:lnTo>
                    <a:pt x="57" y="218"/>
                  </a:lnTo>
                  <a:lnTo>
                    <a:pt x="57" y="217"/>
                  </a:lnTo>
                  <a:lnTo>
                    <a:pt x="58" y="217"/>
                  </a:lnTo>
                  <a:lnTo>
                    <a:pt x="59" y="217"/>
                  </a:lnTo>
                  <a:lnTo>
                    <a:pt x="60" y="217"/>
                  </a:lnTo>
                  <a:lnTo>
                    <a:pt x="61" y="217"/>
                  </a:lnTo>
                  <a:lnTo>
                    <a:pt x="62" y="217"/>
                  </a:lnTo>
                  <a:lnTo>
                    <a:pt x="63" y="217"/>
                  </a:lnTo>
                  <a:lnTo>
                    <a:pt x="64" y="217"/>
                  </a:lnTo>
                  <a:lnTo>
                    <a:pt x="64" y="218"/>
                  </a:lnTo>
                  <a:lnTo>
                    <a:pt x="65" y="218"/>
                  </a:lnTo>
                  <a:lnTo>
                    <a:pt x="65" y="219"/>
                  </a:lnTo>
                  <a:lnTo>
                    <a:pt x="66" y="219"/>
                  </a:lnTo>
                  <a:lnTo>
                    <a:pt x="67" y="219"/>
                  </a:lnTo>
                  <a:lnTo>
                    <a:pt x="68" y="219"/>
                  </a:lnTo>
                  <a:lnTo>
                    <a:pt x="68" y="220"/>
                  </a:lnTo>
                  <a:lnTo>
                    <a:pt x="68" y="219"/>
                  </a:lnTo>
                  <a:lnTo>
                    <a:pt x="69" y="219"/>
                  </a:lnTo>
                  <a:lnTo>
                    <a:pt x="69" y="218"/>
                  </a:lnTo>
                  <a:lnTo>
                    <a:pt x="70" y="218"/>
                  </a:lnTo>
                  <a:lnTo>
                    <a:pt x="70" y="219"/>
                  </a:lnTo>
                  <a:lnTo>
                    <a:pt x="71" y="219"/>
                  </a:lnTo>
                  <a:lnTo>
                    <a:pt x="71" y="218"/>
                  </a:lnTo>
                  <a:lnTo>
                    <a:pt x="72" y="218"/>
                  </a:lnTo>
                  <a:lnTo>
                    <a:pt x="72" y="217"/>
                  </a:lnTo>
                  <a:lnTo>
                    <a:pt x="73" y="217"/>
                  </a:lnTo>
                  <a:lnTo>
                    <a:pt x="74" y="217"/>
                  </a:lnTo>
                  <a:lnTo>
                    <a:pt x="75" y="217"/>
                  </a:lnTo>
                  <a:lnTo>
                    <a:pt x="75" y="216"/>
                  </a:lnTo>
                  <a:lnTo>
                    <a:pt x="75" y="215"/>
                  </a:lnTo>
                  <a:lnTo>
                    <a:pt x="74" y="215"/>
                  </a:lnTo>
                  <a:lnTo>
                    <a:pt x="74" y="214"/>
                  </a:lnTo>
                  <a:lnTo>
                    <a:pt x="75" y="214"/>
                  </a:lnTo>
                  <a:lnTo>
                    <a:pt x="75" y="213"/>
                  </a:lnTo>
                  <a:lnTo>
                    <a:pt x="75" y="212"/>
                  </a:lnTo>
                  <a:lnTo>
                    <a:pt x="75" y="211"/>
                  </a:lnTo>
                  <a:lnTo>
                    <a:pt x="74" y="211"/>
                  </a:lnTo>
                  <a:lnTo>
                    <a:pt x="74" y="210"/>
                  </a:lnTo>
                  <a:lnTo>
                    <a:pt x="75" y="210"/>
                  </a:lnTo>
                  <a:lnTo>
                    <a:pt x="75" y="209"/>
                  </a:lnTo>
                  <a:lnTo>
                    <a:pt x="74" y="209"/>
                  </a:lnTo>
                  <a:lnTo>
                    <a:pt x="74" y="208"/>
                  </a:lnTo>
                  <a:lnTo>
                    <a:pt x="74" y="207"/>
                  </a:lnTo>
                  <a:lnTo>
                    <a:pt x="74" y="206"/>
                  </a:lnTo>
                  <a:lnTo>
                    <a:pt x="73" y="206"/>
                  </a:lnTo>
                  <a:lnTo>
                    <a:pt x="73" y="205"/>
                  </a:lnTo>
                  <a:lnTo>
                    <a:pt x="73" y="204"/>
                  </a:lnTo>
                  <a:lnTo>
                    <a:pt x="73" y="203"/>
                  </a:lnTo>
                  <a:lnTo>
                    <a:pt x="73" y="202"/>
                  </a:lnTo>
                  <a:lnTo>
                    <a:pt x="74" y="202"/>
                  </a:lnTo>
                  <a:lnTo>
                    <a:pt x="74" y="201"/>
                  </a:lnTo>
                  <a:lnTo>
                    <a:pt x="75" y="201"/>
                  </a:lnTo>
                  <a:lnTo>
                    <a:pt x="75" y="200"/>
                  </a:lnTo>
                  <a:lnTo>
                    <a:pt x="75" y="199"/>
                  </a:lnTo>
                  <a:lnTo>
                    <a:pt x="75" y="198"/>
                  </a:lnTo>
                  <a:lnTo>
                    <a:pt x="75" y="197"/>
                  </a:lnTo>
                  <a:lnTo>
                    <a:pt x="74" y="197"/>
                  </a:lnTo>
                  <a:lnTo>
                    <a:pt x="74" y="196"/>
                  </a:lnTo>
                  <a:lnTo>
                    <a:pt x="74" y="195"/>
                  </a:lnTo>
                  <a:lnTo>
                    <a:pt x="73" y="195"/>
                  </a:lnTo>
                  <a:lnTo>
                    <a:pt x="73" y="194"/>
                  </a:lnTo>
                  <a:lnTo>
                    <a:pt x="73" y="193"/>
                  </a:lnTo>
                  <a:lnTo>
                    <a:pt x="72" y="193"/>
                  </a:lnTo>
                  <a:lnTo>
                    <a:pt x="72" y="192"/>
                  </a:lnTo>
                  <a:lnTo>
                    <a:pt x="71" y="192"/>
                  </a:lnTo>
                  <a:lnTo>
                    <a:pt x="71" y="193"/>
                  </a:lnTo>
                  <a:lnTo>
                    <a:pt x="71" y="194"/>
                  </a:lnTo>
                  <a:lnTo>
                    <a:pt x="70" y="194"/>
                  </a:lnTo>
                  <a:lnTo>
                    <a:pt x="70" y="195"/>
                  </a:lnTo>
                  <a:lnTo>
                    <a:pt x="69" y="195"/>
                  </a:lnTo>
                  <a:lnTo>
                    <a:pt x="68" y="195"/>
                  </a:lnTo>
                  <a:lnTo>
                    <a:pt x="68" y="196"/>
                  </a:lnTo>
                  <a:lnTo>
                    <a:pt x="67" y="196"/>
                  </a:lnTo>
                  <a:lnTo>
                    <a:pt x="66" y="196"/>
                  </a:lnTo>
                  <a:lnTo>
                    <a:pt x="66" y="197"/>
                  </a:lnTo>
                  <a:lnTo>
                    <a:pt x="66" y="196"/>
                  </a:lnTo>
                  <a:lnTo>
                    <a:pt x="66" y="195"/>
                  </a:lnTo>
                  <a:lnTo>
                    <a:pt x="66" y="196"/>
                  </a:lnTo>
                  <a:lnTo>
                    <a:pt x="66" y="195"/>
                  </a:lnTo>
                  <a:lnTo>
                    <a:pt x="65" y="195"/>
                  </a:lnTo>
                  <a:lnTo>
                    <a:pt x="65" y="196"/>
                  </a:lnTo>
                  <a:lnTo>
                    <a:pt x="65" y="195"/>
                  </a:lnTo>
                  <a:lnTo>
                    <a:pt x="65" y="196"/>
                  </a:lnTo>
                  <a:lnTo>
                    <a:pt x="65" y="195"/>
                  </a:lnTo>
                  <a:lnTo>
                    <a:pt x="64" y="195"/>
                  </a:lnTo>
                  <a:lnTo>
                    <a:pt x="64" y="196"/>
                  </a:lnTo>
                  <a:lnTo>
                    <a:pt x="63" y="196"/>
                  </a:lnTo>
                  <a:lnTo>
                    <a:pt x="62" y="196"/>
                  </a:lnTo>
                  <a:lnTo>
                    <a:pt x="61" y="196"/>
                  </a:lnTo>
                  <a:lnTo>
                    <a:pt x="60" y="196"/>
                  </a:lnTo>
                  <a:lnTo>
                    <a:pt x="60" y="195"/>
                  </a:lnTo>
                  <a:lnTo>
                    <a:pt x="59" y="195"/>
                  </a:lnTo>
                  <a:lnTo>
                    <a:pt x="59" y="194"/>
                  </a:lnTo>
                  <a:lnTo>
                    <a:pt x="59" y="195"/>
                  </a:lnTo>
                  <a:lnTo>
                    <a:pt x="58" y="195"/>
                  </a:lnTo>
                  <a:lnTo>
                    <a:pt x="57" y="195"/>
                  </a:lnTo>
                  <a:lnTo>
                    <a:pt x="57" y="196"/>
                  </a:lnTo>
                  <a:lnTo>
                    <a:pt x="56" y="196"/>
                  </a:lnTo>
                  <a:lnTo>
                    <a:pt x="56" y="197"/>
                  </a:lnTo>
                  <a:lnTo>
                    <a:pt x="55" y="197"/>
                  </a:lnTo>
                  <a:lnTo>
                    <a:pt x="54" y="197"/>
                  </a:lnTo>
                  <a:lnTo>
                    <a:pt x="53" y="197"/>
                  </a:lnTo>
                  <a:lnTo>
                    <a:pt x="52" y="197"/>
                  </a:lnTo>
                  <a:lnTo>
                    <a:pt x="51" y="197"/>
                  </a:lnTo>
                  <a:lnTo>
                    <a:pt x="50" y="196"/>
                  </a:lnTo>
                  <a:lnTo>
                    <a:pt x="50" y="195"/>
                  </a:lnTo>
                  <a:lnTo>
                    <a:pt x="49" y="195"/>
                  </a:lnTo>
                  <a:lnTo>
                    <a:pt x="48" y="195"/>
                  </a:lnTo>
                  <a:lnTo>
                    <a:pt x="48" y="194"/>
                  </a:lnTo>
                  <a:lnTo>
                    <a:pt x="48" y="193"/>
                  </a:lnTo>
                  <a:lnTo>
                    <a:pt x="47" y="193"/>
                  </a:lnTo>
                  <a:lnTo>
                    <a:pt x="47" y="192"/>
                  </a:lnTo>
                  <a:lnTo>
                    <a:pt x="47" y="191"/>
                  </a:lnTo>
                  <a:lnTo>
                    <a:pt x="46" y="191"/>
                  </a:lnTo>
                  <a:lnTo>
                    <a:pt x="46" y="190"/>
                  </a:lnTo>
                  <a:lnTo>
                    <a:pt x="45" y="190"/>
                  </a:lnTo>
                  <a:lnTo>
                    <a:pt x="44" y="190"/>
                  </a:lnTo>
                  <a:lnTo>
                    <a:pt x="44" y="191"/>
                  </a:lnTo>
                  <a:lnTo>
                    <a:pt x="43" y="191"/>
                  </a:lnTo>
                  <a:lnTo>
                    <a:pt x="43" y="192"/>
                  </a:lnTo>
                  <a:lnTo>
                    <a:pt x="42" y="192"/>
                  </a:lnTo>
                  <a:lnTo>
                    <a:pt x="41" y="192"/>
                  </a:lnTo>
                  <a:lnTo>
                    <a:pt x="41" y="193"/>
                  </a:lnTo>
                  <a:lnTo>
                    <a:pt x="40" y="193"/>
                  </a:lnTo>
                  <a:lnTo>
                    <a:pt x="40" y="192"/>
                  </a:lnTo>
                  <a:lnTo>
                    <a:pt x="39" y="192"/>
                  </a:lnTo>
                  <a:lnTo>
                    <a:pt x="38" y="192"/>
                  </a:lnTo>
                  <a:lnTo>
                    <a:pt x="37" y="192"/>
                  </a:lnTo>
                  <a:lnTo>
                    <a:pt x="36" y="192"/>
                  </a:lnTo>
                  <a:lnTo>
                    <a:pt x="35" y="192"/>
                  </a:lnTo>
                  <a:lnTo>
                    <a:pt x="34" y="192"/>
                  </a:lnTo>
                  <a:lnTo>
                    <a:pt x="34" y="191"/>
                  </a:lnTo>
                  <a:lnTo>
                    <a:pt x="34" y="190"/>
                  </a:lnTo>
                  <a:lnTo>
                    <a:pt x="34" y="189"/>
                  </a:lnTo>
                  <a:lnTo>
                    <a:pt x="33" y="189"/>
                  </a:lnTo>
                  <a:lnTo>
                    <a:pt x="33" y="188"/>
                  </a:lnTo>
                  <a:lnTo>
                    <a:pt x="33" y="187"/>
                  </a:lnTo>
                  <a:lnTo>
                    <a:pt x="32" y="187"/>
                  </a:lnTo>
                  <a:lnTo>
                    <a:pt x="32" y="186"/>
                  </a:lnTo>
                  <a:lnTo>
                    <a:pt x="32" y="185"/>
                  </a:lnTo>
                  <a:lnTo>
                    <a:pt x="32" y="184"/>
                  </a:lnTo>
                  <a:lnTo>
                    <a:pt x="32" y="183"/>
                  </a:lnTo>
                  <a:lnTo>
                    <a:pt x="31" y="183"/>
                  </a:lnTo>
                  <a:lnTo>
                    <a:pt x="30" y="183"/>
                  </a:lnTo>
                  <a:lnTo>
                    <a:pt x="30" y="184"/>
                  </a:lnTo>
                  <a:lnTo>
                    <a:pt x="30" y="183"/>
                  </a:lnTo>
                  <a:lnTo>
                    <a:pt x="29" y="183"/>
                  </a:lnTo>
                  <a:lnTo>
                    <a:pt x="29" y="182"/>
                  </a:lnTo>
                  <a:lnTo>
                    <a:pt x="28" y="182"/>
                  </a:lnTo>
                  <a:lnTo>
                    <a:pt x="27" y="182"/>
                  </a:lnTo>
                  <a:lnTo>
                    <a:pt x="26" y="182"/>
                  </a:lnTo>
                  <a:lnTo>
                    <a:pt x="26" y="181"/>
                  </a:lnTo>
                  <a:lnTo>
                    <a:pt x="25" y="181"/>
                  </a:lnTo>
                  <a:lnTo>
                    <a:pt x="25" y="182"/>
                  </a:lnTo>
                  <a:lnTo>
                    <a:pt x="25" y="181"/>
                  </a:lnTo>
                  <a:lnTo>
                    <a:pt x="24" y="181"/>
                  </a:lnTo>
                  <a:lnTo>
                    <a:pt x="23" y="181"/>
                  </a:lnTo>
                  <a:lnTo>
                    <a:pt x="22" y="181"/>
                  </a:lnTo>
                  <a:lnTo>
                    <a:pt x="21" y="181"/>
                  </a:lnTo>
                  <a:lnTo>
                    <a:pt x="21" y="180"/>
                  </a:lnTo>
                  <a:lnTo>
                    <a:pt x="20" y="180"/>
                  </a:lnTo>
                  <a:lnTo>
                    <a:pt x="19" y="180"/>
                  </a:lnTo>
                  <a:lnTo>
                    <a:pt x="19" y="179"/>
                  </a:lnTo>
                  <a:lnTo>
                    <a:pt x="18" y="179"/>
                  </a:lnTo>
                  <a:lnTo>
                    <a:pt x="17" y="179"/>
                  </a:lnTo>
                  <a:lnTo>
                    <a:pt x="16" y="179"/>
                  </a:lnTo>
                  <a:lnTo>
                    <a:pt x="15" y="179"/>
                  </a:lnTo>
                  <a:lnTo>
                    <a:pt x="14" y="179"/>
                  </a:lnTo>
                  <a:lnTo>
                    <a:pt x="13" y="179"/>
                  </a:lnTo>
                  <a:lnTo>
                    <a:pt x="13" y="178"/>
                  </a:lnTo>
                  <a:lnTo>
                    <a:pt x="14" y="178"/>
                  </a:lnTo>
                  <a:lnTo>
                    <a:pt x="13" y="178"/>
                  </a:lnTo>
                  <a:lnTo>
                    <a:pt x="12" y="178"/>
                  </a:lnTo>
                  <a:lnTo>
                    <a:pt x="12" y="179"/>
                  </a:lnTo>
                  <a:lnTo>
                    <a:pt x="13" y="179"/>
                  </a:lnTo>
                  <a:lnTo>
                    <a:pt x="12" y="179"/>
                  </a:lnTo>
                  <a:lnTo>
                    <a:pt x="12" y="178"/>
                  </a:lnTo>
                  <a:lnTo>
                    <a:pt x="11" y="178"/>
                  </a:lnTo>
                  <a:lnTo>
                    <a:pt x="10" y="178"/>
                  </a:lnTo>
                  <a:lnTo>
                    <a:pt x="10" y="177"/>
                  </a:lnTo>
                  <a:lnTo>
                    <a:pt x="10" y="176"/>
                  </a:lnTo>
                  <a:lnTo>
                    <a:pt x="10" y="175"/>
                  </a:lnTo>
                  <a:lnTo>
                    <a:pt x="10" y="174"/>
                  </a:lnTo>
                  <a:lnTo>
                    <a:pt x="9" y="174"/>
                  </a:lnTo>
                  <a:lnTo>
                    <a:pt x="8" y="174"/>
                  </a:lnTo>
                  <a:lnTo>
                    <a:pt x="7" y="174"/>
                  </a:lnTo>
                  <a:lnTo>
                    <a:pt x="6" y="174"/>
                  </a:lnTo>
                  <a:lnTo>
                    <a:pt x="5" y="174"/>
                  </a:lnTo>
                  <a:lnTo>
                    <a:pt x="4" y="174"/>
                  </a:lnTo>
                  <a:lnTo>
                    <a:pt x="4" y="173"/>
                  </a:lnTo>
                  <a:lnTo>
                    <a:pt x="4" y="172"/>
                  </a:lnTo>
                  <a:lnTo>
                    <a:pt x="4" y="171"/>
                  </a:lnTo>
                  <a:lnTo>
                    <a:pt x="4" y="170"/>
                  </a:lnTo>
                  <a:lnTo>
                    <a:pt x="4" y="169"/>
                  </a:lnTo>
                  <a:lnTo>
                    <a:pt x="4" y="168"/>
                  </a:lnTo>
                  <a:lnTo>
                    <a:pt x="3" y="167"/>
                  </a:lnTo>
                  <a:lnTo>
                    <a:pt x="2" y="166"/>
                  </a:lnTo>
                  <a:lnTo>
                    <a:pt x="3" y="166"/>
                  </a:lnTo>
                  <a:lnTo>
                    <a:pt x="4" y="165"/>
                  </a:lnTo>
                  <a:lnTo>
                    <a:pt x="3" y="165"/>
                  </a:lnTo>
                  <a:lnTo>
                    <a:pt x="3" y="164"/>
                  </a:lnTo>
                  <a:lnTo>
                    <a:pt x="2" y="164"/>
                  </a:lnTo>
                  <a:lnTo>
                    <a:pt x="2" y="163"/>
                  </a:lnTo>
                  <a:lnTo>
                    <a:pt x="1" y="163"/>
                  </a:lnTo>
                  <a:lnTo>
                    <a:pt x="1" y="162"/>
                  </a:lnTo>
                  <a:lnTo>
                    <a:pt x="0" y="162"/>
                  </a:lnTo>
                  <a:lnTo>
                    <a:pt x="0" y="161"/>
                  </a:lnTo>
                  <a:lnTo>
                    <a:pt x="0" y="160"/>
                  </a:lnTo>
                  <a:lnTo>
                    <a:pt x="1" y="160"/>
                  </a:lnTo>
                  <a:lnTo>
                    <a:pt x="1" y="159"/>
                  </a:lnTo>
                  <a:lnTo>
                    <a:pt x="2" y="158"/>
                  </a:lnTo>
                  <a:lnTo>
                    <a:pt x="2" y="157"/>
                  </a:lnTo>
                  <a:lnTo>
                    <a:pt x="2" y="156"/>
                  </a:lnTo>
                  <a:lnTo>
                    <a:pt x="1" y="156"/>
                  </a:lnTo>
                  <a:lnTo>
                    <a:pt x="1" y="155"/>
                  </a:lnTo>
                  <a:lnTo>
                    <a:pt x="1" y="154"/>
                  </a:lnTo>
                  <a:lnTo>
                    <a:pt x="1" y="153"/>
                  </a:lnTo>
                  <a:lnTo>
                    <a:pt x="1" y="152"/>
                  </a:lnTo>
                  <a:lnTo>
                    <a:pt x="1" y="151"/>
                  </a:lnTo>
                  <a:lnTo>
                    <a:pt x="2" y="151"/>
                  </a:lnTo>
                  <a:lnTo>
                    <a:pt x="2" y="150"/>
                  </a:lnTo>
                  <a:lnTo>
                    <a:pt x="3" y="150"/>
                  </a:lnTo>
                  <a:lnTo>
                    <a:pt x="3" y="149"/>
                  </a:lnTo>
                  <a:lnTo>
                    <a:pt x="4" y="149"/>
                  </a:lnTo>
                  <a:lnTo>
                    <a:pt x="4" y="148"/>
                  </a:lnTo>
                  <a:lnTo>
                    <a:pt x="5" y="148"/>
                  </a:lnTo>
                  <a:lnTo>
                    <a:pt x="5" y="147"/>
                  </a:lnTo>
                  <a:lnTo>
                    <a:pt x="5" y="146"/>
                  </a:lnTo>
                  <a:lnTo>
                    <a:pt x="5" y="145"/>
                  </a:lnTo>
                  <a:lnTo>
                    <a:pt x="5" y="144"/>
                  </a:lnTo>
                  <a:lnTo>
                    <a:pt x="6" y="144"/>
                  </a:lnTo>
                  <a:lnTo>
                    <a:pt x="6" y="143"/>
                  </a:lnTo>
                  <a:lnTo>
                    <a:pt x="7" y="143"/>
                  </a:lnTo>
                  <a:lnTo>
                    <a:pt x="7" y="142"/>
                  </a:lnTo>
                  <a:lnTo>
                    <a:pt x="8" y="142"/>
                  </a:lnTo>
                  <a:lnTo>
                    <a:pt x="8" y="141"/>
                  </a:lnTo>
                  <a:lnTo>
                    <a:pt x="8" y="140"/>
                  </a:lnTo>
                  <a:lnTo>
                    <a:pt x="8" y="139"/>
                  </a:lnTo>
                  <a:lnTo>
                    <a:pt x="8" y="138"/>
                  </a:lnTo>
                  <a:lnTo>
                    <a:pt x="8" y="137"/>
                  </a:lnTo>
                  <a:lnTo>
                    <a:pt x="7" y="137"/>
                  </a:lnTo>
                  <a:lnTo>
                    <a:pt x="7" y="136"/>
                  </a:lnTo>
                  <a:lnTo>
                    <a:pt x="7" y="135"/>
                  </a:lnTo>
                  <a:lnTo>
                    <a:pt x="8" y="135"/>
                  </a:lnTo>
                  <a:lnTo>
                    <a:pt x="7" y="135"/>
                  </a:lnTo>
                  <a:lnTo>
                    <a:pt x="8" y="134"/>
                  </a:lnTo>
                  <a:lnTo>
                    <a:pt x="8" y="133"/>
                  </a:lnTo>
                  <a:lnTo>
                    <a:pt x="8" y="132"/>
                  </a:lnTo>
                  <a:lnTo>
                    <a:pt x="8" y="131"/>
                  </a:lnTo>
                  <a:lnTo>
                    <a:pt x="9" y="131"/>
                  </a:lnTo>
                  <a:lnTo>
                    <a:pt x="9" y="130"/>
                  </a:lnTo>
                  <a:lnTo>
                    <a:pt x="9" y="129"/>
                  </a:lnTo>
                  <a:lnTo>
                    <a:pt x="9" y="128"/>
                  </a:lnTo>
                  <a:lnTo>
                    <a:pt x="9" y="127"/>
                  </a:lnTo>
                  <a:lnTo>
                    <a:pt x="9" y="126"/>
                  </a:lnTo>
                  <a:lnTo>
                    <a:pt x="9" y="125"/>
                  </a:lnTo>
                  <a:lnTo>
                    <a:pt x="8" y="125"/>
                  </a:lnTo>
                  <a:lnTo>
                    <a:pt x="8" y="124"/>
                  </a:lnTo>
                  <a:lnTo>
                    <a:pt x="8" y="123"/>
                  </a:lnTo>
                  <a:lnTo>
                    <a:pt x="7" y="123"/>
                  </a:lnTo>
                  <a:lnTo>
                    <a:pt x="7" y="122"/>
                  </a:lnTo>
                  <a:lnTo>
                    <a:pt x="6" y="122"/>
                  </a:lnTo>
                  <a:lnTo>
                    <a:pt x="6" y="121"/>
                  </a:lnTo>
                  <a:lnTo>
                    <a:pt x="5" y="121"/>
                  </a:lnTo>
                  <a:lnTo>
                    <a:pt x="5" y="120"/>
                  </a:lnTo>
                  <a:lnTo>
                    <a:pt x="6" y="120"/>
                  </a:lnTo>
                  <a:lnTo>
                    <a:pt x="6" y="119"/>
                  </a:lnTo>
                  <a:lnTo>
                    <a:pt x="6" y="118"/>
                  </a:lnTo>
                  <a:lnTo>
                    <a:pt x="6" y="117"/>
                  </a:lnTo>
                  <a:lnTo>
                    <a:pt x="6" y="116"/>
                  </a:lnTo>
                  <a:lnTo>
                    <a:pt x="5" y="116"/>
                  </a:lnTo>
                  <a:lnTo>
                    <a:pt x="5" y="115"/>
                  </a:lnTo>
                  <a:lnTo>
                    <a:pt x="5" y="114"/>
                  </a:lnTo>
                  <a:lnTo>
                    <a:pt x="4" y="114"/>
                  </a:lnTo>
                  <a:lnTo>
                    <a:pt x="4" y="113"/>
                  </a:lnTo>
                  <a:lnTo>
                    <a:pt x="3" y="113"/>
                  </a:lnTo>
                  <a:lnTo>
                    <a:pt x="3" y="112"/>
                  </a:lnTo>
                  <a:lnTo>
                    <a:pt x="2" y="112"/>
                  </a:lnTo>
                  <a:lnTo>
                    <a:pt x="2" y="111"/>
                  </a:lnTo>
                  <a:lnTo>
                    <a:pt x="2" y="110"/>
                  </a:lnTo>
                  <a:lnTo>
                    <a:pt x="2" y="109"/>
                  </a:lnTo>
                  <a:lnTo>
                    <a:pt x="2" y="108"/>
                  </a:lnTo>
                  <a:lnTo>
                    <a:pt x="1" y="108"/>
                  </a:lnTo>
                  <a:lnTo>
                    <a:pt x="1" y="107"/>
                  </a:lnTo>
                  <a:lnTo>
                    <a:pt x="1" y="106"/>
                  </a:lnTo>
                  <a:lnTo>
                    <a:pt x="1" y="105"/>
                  </a:lnTo>
                  <a:lnTo>
                    <a:pt x="1" y="104"/>
                  </a:lnTo>
                  <a:lnTo>
                    <a:pt x="1" y="103"/>
                  </a:lnTo>
                  <a:lnTo>
                    <a:pt x="1" y="102"/>
                  </a:lnTo>
                  <a:lnTo>
                    <a:pt x="1" y="101"/>
                  </a:lnTo>
                  <a:lnTo>
                    <a:pt x="1" y="100"/>
                  </a:lnTo>
                  <a:lnTo>
                    <a:pt x="1" y="99"/>
                  </a:lnTo>
                  <a:lnTo>
                    <a:pt x="1" y="98"/>
                  </a:lnTo>
                  <a:lnTo>
                    <a:pt x="1" y="97"/>
                  </a:lnTo>
                  <a:lnTo>
                    <a:pt x="1" y="96"/>
                  </a:lnTo>
                  <a:lnTo>
                    <a:pt x="1" y="95"/>
                  </a:lnTo>
                  <a:lnTo>
                    <a:pt x="0" y="95"/>
                  </a:lnTo>
                  <a:lnTo>
                    <a:pt x="1" y="95"/>
                  </a:lnTo>
                  <a:lnTo>
                    <a:pt x="2" y="95"/>
                  </a:lnTo>
                  <a:lnTo>
                    <a:pt x="2" y="94"/>
                  </a:lnTo>
                  <a:lnTo>
                    <a:pt x="3" y="94"/>
                  </a:lnTo>
                  <a:lnTo>
                    <a:pt x="4" y="94"/>
                  </a:lnTo>
                  <a:lnTo>
                    <a:pt x="4" y="93"/>
                  </a:lnTo>
                  <a:lnTo>
                    <a:pt x="5" y="93"/>
                  </a:lnTo>
                  <a:lnTo>
                    <a:pt x="6" y="93"/>
                  </a:lnTo>
                  <a:lnTo>
                    <a:pt x="7" y="93"/>
                  </a:lnTo>
                  <a:lnTo>
                    <a:pt x="7" y="92"/>
                  </a:lnTo>
                  <a:lnTo>
                    <a:pt x="8" y="92"/>
                  </a:lnTo>
                  <a:lnTo>
                    <a:pt x="9" y="92"/>
                  </a:lnTo>
                  <a:lnTo>
                    <a:pt x="10" y="92"/>
                  </a:lnTo>
                  <a:lnTo>
                    <a:pt x="11" y="92"/>
                  </a:lnTo>
                  <a:lnTo>
                    <a:pt x="11" y="91"/>
                  </a:lnTo>
                  <a:lnTo>
                    <a:pt x="12" y="91"/>
                  </a:lnTo>
                  <a:lnTo>
                    <a:pt x="13" y="91"/>
                  </a:lnTo>
                  <a:lnTo>
                    <a:pt x="13" y="90"/>
                  </a:lnTo>
                  <a:lnTo>
                    <a:pt x="14" y="90"/>
                  </a:lnTo>
                  <a:lnTo>
                    <a:pt x="15" y="90"/>
                  </a:lnTo>
                  <a:lnTo>
                    <a:pt x="16" y="90"/>
                  </a:lnTo>
                  <a:lnTo>
                    <a:pt x="16" y="89"/>
                  </a:lnTo>
                  <a:lnTo>
                    <a:pt x="17" y="89"/>
                  </a:lnTo>
                  <a:lnTo>
                    <a:pt x="18" y="89"/>
                  </a:lnTo>
                  <a:lnTo>
                    <a:pt x="19" y="89"/>
                  </a:lnTo>
                  <a:lnTo>
                    <a:pt x="20" y="89"/>
                  </a:lnTo>
                  <a:lnTo>
                    <a:pt x="20" y="88"/>
                  </a:lnTo>
                  <a:lnTo>
                    <a:pt x="21" y="88"/>
                  </a:lnTo>
                  <a:lnTo>
                    <a:pt x="22" y="88"/>
                  </a:lnTo>
                  <a:lnTo>
                    <a:pt x="22" y="87"/>
                  </a:lnTo>
                  <a:lnTo>
                    <a:pt x="23" y="87"/>
                  </a:lnTo>
                  <a:lnTo>
                    <a:pt x="24" y="87"/>
                  </a:lnTo>
                  <a:lnTo>
                    <a:pt x="25" y="87"/>
                  </a:lnTo>
                  <a:lnTo>
                    <a:pt x="25" y="86"/>
                  </a:lnTo>
                  <a:lnTo>
                    <a:pt x="26" y="86"/>
                  </a:lnTo>
                  <a:lnTo>
                    <a:pt x="27" y="86"/>
                  </a:lnTo>
                  <a:lnTo>
                    <a:pt x="28" y="86"/>
                  </a:lnTo>
                  <a:lnTo>
                    <a:pt x="28" y="85"/>
                  </a:lnTo>
                  <a:lnTo>
                    <a:pt x="29" y="85"/>
                  </a:lnTo>
                  <a:lnTo>
                    <a:pt x="30" y="85"/>
                  </a:lnTo>
                  <a:lnTo>
                    <a:pt x="31" y="85"/>
                  </a:lnTo>
                  <a:lnTo>
                    <a:pt x="32" y="85"/>
                  </a:lnTo>
                  <a:lnTo>
                    <a:pt x="32" y="84"/>
                  </a:lnTo>
                  <a:lnTo>
                    <a:pt x="33" y="84"/>
                  </a:lnTo>
                  <a:lnTo>
                    <a:pt x="34" y="84"/>
                  </a:lnTo>
                  <a:lnTo>
                    <a:pt x="34" y="83"/>
                  </a:lnTo>
                  <a:lnTo>
                    <a:pt x="35" y="83"/>
                  </a:lnTo>
                  <a:lnTo>
                    <a:pt x="36" y="83"/>
                  </a:lnTo>
                  <a:lnTo>
                    <a:pt x="37" y="83"/>
                  </a:lnTo>
                  <a:lnTo>
                    <a:pt x="37" y="82"/>
                  </a:lnTo>
                  <a:lnTo>
                    <a:pt x="38" y="82"/>
                  </a:lnTo>
                  <a:lnTo>
                    <a:pt x="39" y="82"/>
                  </a:lnTo>
                  <a:lnTo>
                    <a:pt x="39" y="81"/>
                  </a:lnTo>
                  <a:lnTo>
                    <a:pt x="40" y="81"/>
                  </a:lnTo>
                  <a:lnTo>
                    <a:pt x="40" y="80"/>
                  </a:lnTo>
                  <a:lnTo>
                    <a:pt x="41" y="80"/>
                  </a:lnTo>
                  <a:lnTo>
                    <a:pt x="41" y="79"/>
                  </a:lnTo>
                  <a:lnTo>
                    <a:pt x="42" y="79"/>
                  </a:lnTo>
                  <a:lnTo>
                    <a:pt x="43" y="78"/>
                  </a:lnTo>
                  <a:lnTo>
                    <a:pt x="44" y="78"/>
                  </a:lnTo>
                  <a:lnTo>
                    <a:pt x="44" y="77"/>
                  </a:lnTo>
                  <a:lnTo>
                    <a:pt x="47" y="75"/>
                  </a:lnTo>
                  <a:lnTo>
                    <a:pt x="48" y="75"/>
                  </a:lnTo>
                  <a:lnTo>
                    <a:pt x="48" y="74"/>
                  </a:lnTo>
                  <a:lnTo>
                    <a:pt x="49" y="73"/>
                  </a:lnTo>
                  <a:lnTo>
                    <a:pt x="50" y="73"/>
                  </a:lnTo>
                  <a:lnTo>
                    <a:pt x="51" y="72"/>
                  </a:lnTo>
                  <a:lnTo>
                    <a:pt x="52" y="72"/>
                  </a:lnTo>
                  <a:lnTo>
                    <a:pt x="52" y="71"/>
                  </a:lnTo>
                  <a:lnTo>
                    <a:pt x="53" y="70"/>
                  </a:lnTo>
                  <a:lnTo>
                    <a:pt x="54" y="69"/>
                  </a:lnTo>
                  <a:lnTo>
                    <a:pt x="55" y="69"/>
                  </a:lnTo>
                  <a:lnTo>
                    <a:pt x="56" y="68"/>
                  </a:lnTo>
                  <a:lnTo>
                    <a:pt x="57" y="67"/>
                  </a:lnTo>
                  <a:lnTo>
                    <a:pt x="57" y="66"/>
                  </a:lnTo>
                  <a:lnTo>
                    <a:pt x="58" y="66"/>
                  </a:lnTo>
                  <a:lnTo>
                    <a:pt x="58" y="65"/>
                  </a:lnTo>
                  <a:lnTo>
                    <a:pt x="59" y="65"/>
                  </a:lnTo>
                  <a:lnTo>
                    <a:pt x="60" y="64"/>
                  </a:lnTo>
                  <a:lnTo>
                    <a:pt x="60" y="63"/>
                  </a:lnTo>
                  <a:lnTo>
                    <a:pt x="63" y="60"/>
                  </a:lnTo>
                  <a:lnTo>
                    <a:pt x="63" y="59"/>
                  </a:lnTo>
                  <a:lnTo>
                    <a:pt x="64" y="58"/>
                  </a:lnTo>
                  <a:lnTo>
                    <a:pt x="65" y="57"/>
                  </a:lnTo>
                  <a:lnTo>
                    <a:pt x="66" y="55"/>
                  </a:lnTo>
                  <a:lnTo>
                    <a:pt x="67" y="55"/>
                  </a:lnTo>
                  <a:lnTo>
                    <a:pt x="68" y="54"/>
                  </a:lnTo>
                  <a:lnTo>
                    <a:pt x="69" y="52"/>
                  </a:lnTo>
                  <a:lnTo>
                    <a:pt x="70" y="51"/>
                  </a:lnTo>
                  <a:lnTo>
                    <a:pt x="70" y="50"/>
                  </a:lnTo>
                  <a:lnTo>
                    <a:pt x="71" y="50"/>
                  </a:lnTo>
                  <a:lnTo>
                    <a:pt x="71" y="49"/>
                  </a:lnTo>
                  <a:lnTo>
                    <a:pt x="72" y="49"/>
                  </a:lnTo>
                  <a:lnTo>
                    <a:pt x="73" y="48"/>
                  </a:lnTo>
                  <a:lnTo>
                    <a:pt x="73" y="47"/>
                  </a:lnTo>
                  <a:lnTo>
                    <a:pt x="73" y="46"/>
                  </a:lnTo>
                  <a:lnTo>
                    <a:pt x="74" y="45"/>
                  </a:lnTo>
                  <a:lnTo>
                    <a:pt x="74" y="43"/>
                  </a:lnTo>
                  <a:lnTo>
                    <a:pt x="75" y="42"/>
                  </a:lnTo>
                  <a:lnTo>
                    <a:pt x="75" y="41"/>
                  </a:lnTo>
                  <a:lnTo>
                    <a:pt x="75" y="40"/>
                  </a:lnTo>
                  <a:lnTo>
                    <a:pt x="75" y="39"/>
                  </a:lnTo>
                  <a:lnTo>
                    <a:pt x="75" y="38"/>
                  </a:lnTo>
                  <a:lnTo>
                    <a:pt x="76" y="38"/>
                  </a:lnTo>
                  <a:lnTo>
                    <a:pt x="76" y="35"/>
                  </a:lnTo>
                  <a:lnTo>
                    <a:pt x="77" y="33"/>
                  </a:lnTo>
                  <a:lnTo>
                    <a:pt x="77" y="32"/>
                  </a:lnTo>
                  <a:lnTo>
                    <a:pt x="78" y="31"/>
                  </a:lnTo>
                  <a:lnTo>
                    <a:pt x="78" y="29"/>
                  </a:lnTo>
                  <a:lnTo>
                    <a:pt x="79" y="29"/>
                  </a:lnTo>
                  <a:lnTo>
                    <a:pt x="79" y="30"/>
                  </a:lnTo>
                  <a:lnTo>
                    <a:pt x="80" y="30"/>
                  </a:lnTo>
                  <a:lnTo>
                    <a:pt x="81" y="30"/>
                  </a:lnTo>
                  <a:lnTo>
                    <a:pt x="81" y="31"/>
                  </a:lnTo>
                  <a:lnTo>
                    <a:pt x="81" y="30"/>
                  </a:lnTo>
                  <a:lnTo>
                    <a:pt x="82" y="30"/>
                  </a:lnTo>
                  <a:lnTo>
                    <a:pt x="83" y="30"/>
                  </a:lnTo>
                  <a:lnTo>
                    <a:pt x="84" y="30"/>
                  </a:lnTo>
                  <a:lnTo>
                    <a:pt x="83" y="30"/>
                  </a:lnTo>
                  <a:lnTo>
                    <a:pt x="83" y="29"/>
                  </a:lnTo>
                  <a:lnTo>
                    <a:pt x="83" y="28"/>
                  </a:lnTo>
                  <a:lnTo>
                    <a:pt x="83" y="27"/>
                  </a:lnTo>
                  <a:lnTo>
                    <a:pt x="83" y="26"/>
                  </a:lnTo>
                  <a:lnTo>
                    <a:pt x="83" y="25"/>
                  </a:lnTo>
                  <a:lnTo>
                    <a:pt x="83" y="24"/>
                  </a:lnTo>
                  <a:lnTo>
                    <a:pt x="82" y="24"/>
                  </a:lnTo>
                  <a:lnTo>
                    <a:pt x="83" y="23"/>
                  </a:lnTo>
                  <a:lnTo>
                    <a:pt x="82" y="23"/>
                  </a:lnTo>
                  <a:lnTo>
                    <a:pt x="82" y="22"/>
                  </a:lnTo>
                  <a:lnTo>
                    <a:pt x="83" y="22"/>
                  </a:lnTo>
                  <a:lnTo>
                    <a:pt x="83" y="21"/>
                  </a:lnTo>
                  <a:lnTo>
                    <a:pt x="82" y="21"/>
                  </a:lnTo>
                  <a:lnTo>
                    <a:pt x="82" y="20"/>
                  </a:lnTo>
                  <a:lnTo>
                    <a:pt x="83" y="20"/>
                  </a:lnTo>
                  <a:lnTo>
                    <a:pt x="83" y="19"/>
                  </a:lnTo>
                  <a:lnTo>
                    <a:pt x="83" y="20"/>
                  </a:lnTo>
                  <a:lnTo>
                    <a:pt x="83" y="19"/>
                  </a:lnTo>
                  <a:lnTo>
                    <a:pt x="83" y="20"/>
                  </a:lnTo>
                  <a:lnTo>
                    <a:pt x="83" y="19"/>
                  </a:lnTo>
                  <a:lnTo>
                    <a:pt x="83" y="18"/>
                  </a:lnTo>
                  <a:lnTo>
                    <a:pt x="83" y="17"/>
                  </a:lnTo>
                  <a:lnTo>
                    <a:pt x="83" y="16"/>
                  </a:lnTo>
                  <a:lnTo>
                    <a:pt x="83" y="15"/>
                  </a:lnTo>
                  <a:lnTo>
                    <a:pt x="83" y="16"/>
                  </a:lnTo>
                  <a:lnTo>
                    <a:pt x="82" y="16"/>
                  </a:lnTo>
                  <a:lnTo>
                    <a:pt x="82" y="15"/>
                  </a:lnTo>
                  <a:lnTo>
                    <a:pt x="81" y="15"/>
                  </a:lnTo>
                  <a:lnTo>
                    <a:pt x="80" y="15"/>
                  </a:lnTo>
                  <a:lnTo>
                    <a:pt x="80" y="14"/>
                  </a:lnTo>
                  <a:lnTo>
                    <a:pt x="79" y="14"/>
                  </a:lnTo>
                  <a:lnTo>
                    <a:pt x="79" y="13"/>
                  </a:lnTo>
                  <a:lnTo>
                    <a:pt x="78" y="13"/>
                  </a:lnTo>
                  <a:lnTo>
                    <a:pt x="78" y="12"/>
                  </a:lnTo>
                  <a:lnTo>
                    <a:pt x="77" y="12"/>
                  </a:lnTo>
                  <a:lnTo>
                    <a:pt x="77" y="11"/>
                  </a:lnTo>
                  <a:lnTo>
                    <a:pt x="76" y="11"/>
                  </a:lnTo>
                  <a:lnTo>
                    <a:pt x="76" y="10"/>
                  </a:lnTo>
                  <a:lnTo>
                    <a:pt x="76" y="9"/>
                  </a:lnTo>
                  <a:lnTo>
                    <a:pt x="75" y="9"/>
                  </a:lnTo>
                  <a:close/>
                </a:path>
              </a:pathLst>
            </a:custGeom>
            <a:solidFill>
              <a:schemeClr val="bg2"/>
            </a:solidFill>
            <a:ln w="19050">
              <a:solidFill>
                <a:schemeClr val="bg1"/>
              </a:solidFill>
              <a:prstDash val="solid"/>
              <a:round/>
              <a:headEnd/>
              <a:tailEnd/>
            </a:ln>
          </p:spPr>
          <p:txBody>
            <a:bodyPr/>
            <a:lstStyle/>
            <a:p>
              <a:pPr>
                <a:defRPr/>
              </a:pPr>
              <a:endParaRPr lang="es-PE" sz="1100" kern="0" dirty="0">
                <a:solidFill>
                  <a:srgbClr val="006600"/>
                </a:solidFill>
              </a:endParaRPr>
            </a:p>
          </p:txBody>
        </p:sp>
        <p:sp>
          <p:nvSpPr>
            <p:cNvPr id="34" name="Freeform 34">
              <a:extLst>
                <a:ext uri="{FF2B5EF4-FFF2-40B4-BE49-F238E27FC236}">
                  <a16:creationId xmlns:a16="http://schemas.microsoft.com/office/drawing/2014/main" id="{D51E4B10-B4AC-46E5-62C0-29CF633D179D}"/>
                </a:ext>
              </a:extLst>
            </p:cNvPr>
            <p:cNvSpPr>
              <a:spLocks/>
            </p:cNvSpPr>
            <p:nvPr/>
          </p:nvSpPr>
          <p:spPr bwMode="auto">
            <a:xfrm>
              <a:off x="976394" y="2152467"/>
              <a:ext cx="486325" cy="1201822"/>
            </a:xfrm>
            <a:custGeom>
              <a:avLst/>
              <a:gdLst>
                <a:gd name="T0" fmla="*/ 2147483647 w 51"/>
                <a:gd name="T1" fmla="*/ 2147483647 h 129"/>
                <a:gd name="T2" fmla="*/ 2147483647 w 51"/>
                <a:gd name="T3" fmla="*/ 2147483647 h 129"/>
                <a:gd name="T4" fmla="*/ 2147483647 w 51"/>
                <a:gd name="T5" fmla="*/ 2147483647 h 129"/>
                <a:gd name="T6" fmla="*/ 2147483647 w 51"/>
                <a:gd name="T7" fmla="*/ 2147483647 h 129"/>
                <a:gd name="T8" fmla="*/ 2147483647 w 51"/>
                <a:gd name="T9" fmla="*/ 2147483647 h 129"/>
                <a:gd name="T10" fmla="*/ 2147483647 w 51"/>
                <a:gd name="T11" fmla="*/ 2147483647 h 129"/>
                <a:gd name="T12" fmla="*/ 2147483647 w 51"/>
                <a:gd name="T13" fmla="*/ 2147483647 h 129"/>
                <a:gd name="T14" fmla="*/ 2147483647 w 51"/>
                <a:gd name="T15" fmla="*/ 2147483647 h 129"/>
                <a:gd name="T16" fmla="*/ 2147483647 w 51"/>
                <a:gd name="T17" fmla="*/ 2147483647 h 129"/>
                <a:gd name="T18" fmla="*/ 2147483647 w 51"/>
                <a:gd name="T19" fmla="*/ 2147483647 h 129"/>
                <a:gd name="T20" fmla="*/ 2147483647 w 51"/>
                <a:gd name="T21" fmla="*/ 2147483647 h 129"/>
                <a:gd name="T22" fmla="*/ 2147483647 w 51"/>
                <a:gd name="T23" fmla="*/ 2147483647 h 129"/>
                <a:gd name="T24" fmla="*/ 2147483647 w 51"/>
                <a:gd name="T25" fmla="*/ 2147483647 h 129"/>
                <a:gd name="T26" fmla="*/ 2147483647 w 51"/>
                <a:gd name="T27" fmla="*/ 2147483647 h 129"/>
                <a:gd name="T28" fmla="*/ 2147483647 w 51"/>
                <a:gd name="T29" fmla="*/ 2147483647 h 129"/>
                <a:gd name="T30" fmla="*/ 2147483647 w 51"/>
                <a:gd name="T31" fmla="*/ 2147483647 h 129"/>
                <a:gd name="T32" fmla="*/ 2147483647 w 51"/>
                <a:gd name="T33" fmla="*/ 2147483647 h 129"/>
                <a:gd name="T34" fmla="*/ 2147483647 w 51"/>
                <a:gd name="T35" fmla="*/ 2147483647 h 129"/>
                <a:gd name="T36" fmla="*/ 2147483647 w 51"/>
                <a:gd name="T37" fmla="*/ 2147483647 h 129"/>
                <a:gd name="T38" fmla="*/ 2147483647 w 51"/>
                <a:gd name="T39" fmla="*/ 2147483647 h 129"/>
                <a:gd name="T40" fmla="*/ 2147483647 w 51"/>
                <a:gd name="T41" fmla="*/ 2147483647 h 129"/>
                <a:gd name="T42" fmla="*/ 2147483647 w 51"/>
                <a:gd name="T43" fmla="*/ 2147483647 h 129"/>
                <a:gd name="T44" fmla="*/ 2147483647 w 51"/>
                <a:gd name="T45" fmla="*/ 2147483647 h 129"/>
                <a:gd name="T46" fmla="*/ 2147483647 w 51"/>
                <a:gd name="T47" fmla="*/ 2147483647 h 129"/>
                <a:gd name="T48" fmla="*/ 2147483647 w 51"/>
                <a:gd name="T49" fmla="*/ 2147483647 h 129"/>
                <a:gd name="T50" fmla="*/ 2147483647 w 51"/>
                <a:gd name="T51" fmla="*/ 2147483647 h 129"/>
                <a:gd name="T52" fmla="*/ 2147483647 w 51"/>
                <a:gd name="T53" fmla="*/ 2147483647 h 129"/>
                <a:gd name="T54" fmla="*/ 2147483647 w 51"/>
                <a:gd name="T55" fmla="*/ 2147483647 h 129"/>
                <a:gd name="T56" fmla="*/ 2147483647 w 51"/>
                <a:gd name="T57" fmla="*/ 2147483647 h 129"/>
                <a:gd name="T58" fmla="*/ 2147483647 w 51"/>
                <a:gd name="T59" fmla="*/ 2147483647 h 129"/>
                <a:gd name="T60" fmla="*/ 2147483647 w 51"/>
                <a:gd name="T61" fmla="*/ 2147483647 h 129"/>
                <a:gd name="T62" fmla="*/ 2147483647 w 51"/>
                <a:gd name="T63" fmla="*/ 2147483647 h 129"/>
                <a:gd name="T64" fmla="*/ 2147483647 w 51"/>
                <a:gd name="T65" fmla="*/ 2147483647 h 129"/>
                <a:gd name="T66" fmla="*/ 2147483647 w 51"/>
                <a:gd name="T67" fmla="*/ 2147483647 h 129"/>
                <a:gd name="T68" fmla="*/ 2147483647 w 51"/>
                <a:gd name="T69" fmla="*/ 2147483647 h 129"/>
                <a:gd name="T70" fmla="*/ 2147483647 w 51"/>
                <a:gd name="T71" fmla="*/ 2147483647 h 129"/>
                <a:gd name="T72" fmla="*/ 2147483647 w 51"/>
                <a:gd name="T73" fmla="*/ 2147483647 h 129"/>
                <a:gd name="T74" fmla="*/ 2147483647 w 51"/>
                <a:gd name="T75" fmla="*/ 2147483647 h 129"/>
                <a:gd name="T76" fmla="*/ 2147483647 w 51"/>
                <a:gd name="T77" fmla="*/ 2147483647 h 129"/>
                <a:gd name="T78" fmla="*/ 2147483647 w 51"/>
                <a:gd name="T79" fmla="*/ 2147483647 h 129"/>
                <a:gd name="T80" fmla="*/ 2147483647 w 51"/>
                <a:gd name="T81" fmla="*/ 2147483647 h 129"/>
                <a:gd name="T82" fmla="*/ 2147483647 w 51"/>
                <a:gd name="T83" fmla="*/ 2147483647 h 129"/>
                <a:gd name="T84" fmla="*/ 0 w 51"/>
                <a:gd name="T85" fmla="*/ 2147483647 h 129"/>
                <a:gd name="T86" fmla="*/ 2147483647 w 51"/>
                <a:gd name="T87" fmla="*/ 2147483647 h 129"/>
                <a:gd name="T88" fmla="*/ 2147483647 w 51"/>
                <a:gd name="T89" fmla="*/ 2147483647 h 129"/>
                <a:gd name="T90" fmla="*/ 2147483647 w 51"/>
                <a:gd name="T91" fmla="*/ 2147483647 h 129"/>
                <a:gd name="T92" fmla="*/ 2147483647 w 51"/>
                <a:gd name="T93" fmla="*/ 2147483647 h 129"/>
                <a:gd name="T94" fmla="*/ 0 w 51"/>
                <a:gd name="T95" fmla="*/ 2147483647 h 129"/>
                <a:gd name="T96" fmla="*/ 2147483647 w 51"/>
                <a:gd name="T97" fmla="*/ 2147483647 h 129"/>
                <a:gd name="T98" fmla="*/ 2147483647 w 51"/>
                <a:gd name="T99" fmla="*/ 2147483647 h 129"/>
                <a:gd name="T100" fmla="*/ 0 w 51"/>
                <a:gd name="T101" fmla="*/ 2147483647 h 129"/>
                <a:gd name="T102" fmla="*/ 2147483647 w 51"/>
                <a:gd name="T103" fmla="*/ 2147483647 h 129"/>
                <a:gd name="T104" fmla="*/ 2147483647 w 51"/>
                <a:gd name="T105" fmla="*/ 2147483647 h 129"/>
                <a:gd name="T106" fmla="*/ 2147483647 w 51"/>
                <a:gd name="T107" fmla="*/ 2147483647 h 129"/>
                <a:gd name="T108" fmla="*/ 2147483647 w 51"/>
                <a:gd name="T109" fmla="*/ 2147483647 h 129"/>
                <a:gd name="T110" fmla="*/ 2147483647 w 51"/>
                <a:gd name="T111" fmla="*/ 2147483647 h 129"/>
                <a:gd name="T112" fmla="*/ 2147483647 w 51"/>
                <a:gd name="T113" fmla="*/ 2147483647 h 129"/>
                <a:gd name="T114" fmla="*/ 2147483647 w 51"/>
                <a:gd name="T115" fmla="*/ 2147483647 h 129"/>
                <a:gd name="T116" fmla="*/ 2147483647 w 51"/>
                <a:gd name="T117" fmla="*/ 2147483647 h 129"/>
                <a:gd name="T118" fmla="*/ 2147483647 w 51"/>
                <a:gd name="T119" fmla="*/ 2147483647 h 129"/>
                <a:gd name="T120" fmla="*/ 2147483647 w 51"/>
                <a:gd name="T121" fmla="*/ 2147483647 h 129"/>
                <a:gd name="T122" fmla="*/ 2147483647 w 51"/>
                <a:gd name="T123" fmla="*/ 2147483647 h 129"/>
                <a:gd name="T124" fmla="*/ 2147483647 w 51"/>
                <a:gd name="T125" fmla="*/ 214748364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129"/>
                <a:gd name="T191" fmla="*/ 51 w 51"/>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129">
                  <a:moveTo>
                    <a:pt x="18" y="11"/>
                  </a:moveTo>
                  <a:lnTo>
                    <a:pt x="19" y="10"/>
                  </a:lnTo>
                  <a:lnTo>
                    <a:pt x="19" y="9"/>
                  </a:lnTo>
                  <a:lnTo>
                    <a:pt x="20" y="9"/>
                  </a:lnTo>
                  <a:lnTo>
                    <a:pt x="20" y="8"/>
                  </a:lnTo>
                  <a:lnTo>
                    <a:pt x="21" y="8"/>
                  </a:lnTo>
                  <a:lnTo>
                    <a:pt x="21" y="7"/>
                  </a:lnTo>
                  <a:lnTo>
                    <a:pt x="22" y="7"/>
                  </a:lnTo>
                  <a:lnTo>
                    <a:pt x="22" y="6"/>
                  </a:lnTo>
                  <a:lnTo>
                    <a:pt x="23" y="6"/>
                  </a:lnTo>
                  <a:lnTo>
                    <a:pt x="23" y="5"/>
                  </a:lnTo>
                  <a:lnTo>
                    <a:pt x="23" y="4"/>
                  </a:lnTo>
                  <a:lnTo>
                    <a:pt x="24" y="4"/>
                  </a:lnTo>
                  <a:lnTo>
                    <a:pt x="24" y="3"/>
                  </a:lnTo>
                  <a:lnTo>
                    <a:pt x="25" y="3"/>
                  </a:lnTo>
                  <a:lnTo>
                    <a:pt x="25" y="2"/>
                  </a:lnTo>
                  <a:lnTo>
                    <a:pt x="25" y="1"/>
                  </a:lnTo>
                  <a:lnTo>
                    <a:pt x="26" y="1"/>
                  </a:lnTo>
                  <a:lnTo>
                    <a:pt x="27" y="1"/>
                  </a:lnTo>
                  <a:lnTo>
                    <a:pt x="28" y="1"/>
                  </a:lnTo>
                  <a:lnTo>
                    <a:pt x="28" y="0"/>
                  </a:lnTo>
                  <a:lnTo>
                    <a:pt x="29" y="0"/>
                  </a:lnTo>
                  <a:lnTo>
                    <a:pt x="30" y="0"/>
                  </a:lnTo>
                  <a:lnTo>
                    <a:pt x="30" y="1"/>
                  </a:lnTo>
                  <a:lnTo>
                    <a:pt x="30" y="2"/>
                  </a:lnTo>
                  <a:lnTo>
                    <a:pt x="30" y="3"/>
                  </a:lnTo>
                  <a:lnTo>
                    <a:pt x="30" y="4"/>
                  </a:lnTo>
                  <a:lnTo>
                    <a:pt x="30" y="5"/>
                  </a:lnTo>
                  <a:lnTo>
                    <a:pt x="30" y="6"/>
                  </a:lnTo>
                  <a:lnTo>
                    <a:pt x="30" y="7"/>
                  </a:lnTo>
                  <a:lnTo>
                    <a:pt x="30" y="8"/>
                  </a:lnTo>
                  <a:lnTo>
                    <a:pt x="30" y="9"/>
                  </a:lnTo>
                  <a:lnTo>
                    <a:pt x="30" y="10"/>
                  </a:lnTo>
                  <a:lnTo>
                    <a:pt x="30" y="11"/>
                  </a:lnTo>
                  <a:lnTo>
                    <a:pt x="30" y="12"/>
                  </a:lnTo>
                  <a:lnTo>
                    <a:pt x="30" y="13"/>
                  </a:lnTo>
                  <a:lnTo>
                    <a:pt x="31" y="13"/>
                  </a:lnTo>
                  <a:lnTo>
                    <a:pt x="31" y="14"/>
                  </a:lnTo>
                  <a:lnTo>
                    <a:pt x="31" y="15"/>
                  </a:lnTo>
                  <a:lnTo>
                    <a:pt x="31" y="16"/>
                  </a:lnTo>
                  <a:lnTo>
                    <a:pt x="31" y="17"/>
                  </a:lnTo>
                  <a:lnTo>
                    <a:pt x="32" y="17"/>
                  </a:lnTo>
                  <a:lnTo>
                    <a:pt x="32" y="18"/>
                  </a:lnTo>
                  <a:lnTo>
                    <a:pt x="33" y="18"/>
                  </a:lnTo>
                  <a:lnTo>
                    <a:pt x="33" y="19"/>
                  </a:lnTo>
                  <a:lnTo>
                    <a:pt x="34" y="19"/>
                  </a:lnTo>
                  <a:lnTo>
                    <a:pt x="34" y="20"/>
                  </a:lnTo>
                  <a:lnTo>
                    <a:pt x="34" y="21"/>
                  </a:lnTo>
                  <a:lnTo>
                    <a:pt x="35" y="21"/>
                  </a:lnTo>
                  <a:lnTo>
                    <a:pt x="35" y="22"/>
                  </a:lnTo>
                  <a:lnTo>
                    <a:pt x="35" y="23"/>
                  </a:lnTo>
                  <a:lnTo>
                    <a:pt x="35" y="24"/>
                  </a:lnTo>
                  <a:lnTo>
                    <a:pt x="35" y="25"/>
                  </a:lnTo>
                  <a:lnTo>
                    <a:pt x="34" y="25"/>
                  </a:lnTo>
                  <a:lnTo>
                    <a:pt x="34" y="26"/>
                  </a:lnTo>
                  <a:lnTo>
                    <a:pt x="35" y="26"/>
                  </a:lnTo>
                  <a:lnTo>
                    <a:pt x="35" y="27"/>
                  </a:lnTo>
                  <a:lnTo>
                    <a:pt x="36" y="27"/>
                  </a:lnTo>
                  <a:lnTo>
                    <a:pt x="36" y="28"/>
                  </a:lnTo>
                  <a:lnTo>
                    <a:pt x="37" y="28"/>
                  </a:lnTo>
                  <a:lnTo>
                    <a:pt x="37" y="29"/>
                  </a:lnTo>
                  <a:lnTo>
                    <a:pt x="37" y="30"/>
                  </a:lnTo>
                  <a:lnTo>
                    <a:pt x="38" y="30"/>
                  </a:lnTo>
                  <a:lnTo>
                    <a:pt x="38" y="31"/>
                  </a:lnTo>
                  <a:lnTo>
                    <a:pt x="38" y="32"/>
                  </a:lnTo>
                  <a:lnTo>
                    <a:pt x="38" y="33"/>
                  </a:lnTo>
                  <a:lnTo>
                    <a:pt x="38" y="34"/>
                  </a:lnTo>
                  <a:lnTo>
                    <a:pt x="38" y="35"/>
                  </a:lnTo>
                  <a:lnTo>
                    <a:pt x="38" y="36"/>
                  </a:lnTo>
                  <a:lnTo>
                    <a:pt x="37" y="36"/>
                  </a:lnTo>
                  <a:lnTo>
                    <a:pt x="37" y="37"/>
                  </a:lnTo>
                  <a:lnTo>
                    <a:pt x="37" y="38"/>
                  </a:lnTo>
                  <a:lnTo>
                    <a:pt x="37" y="39"/>
                  </a:lnTo>
                  <a:lnTo>
                    <a:pt x="36" y="40"/>
                  </a:lnTo>
                  <a:lnTo>
                    <a:pt x="37" y="40"/>
                  </a:lnTo>
                  <a:lnTo>
                    <a:pt x="36" y="40"/>
                  </a:lnTo>
                  <a:lnTo>
                    <a:pt x="36" y="41"/>
                  </a:lnTo>
                  <a:lnTo>
                    <a:pt x="36" y="42"/>
                  </a:lnTo>
                  <a:lnTo>
                    <a:pt x="37" y="42"/>
                  </a:lnTo>
                  <a:lnTo>
                    <a:pt x="37" y="43"/>
                  </a:lnTo>
                  <a:lnTo>
                    <a:pt x="37" y="44"/>
                  </a:lnTo>
                  <a:lnTo>
                    <a:pt x="37" y="45"/>
                  </a:lnTo>
                  <a:lnTo>
                    <a:pt x="37" y="46"/>
                  </a:lnTo>
                  <a:lnTo>
                    <a:pt x="37" y="47"/>
                  </a:lnTo>
                  <a:lnTo>
                    <a:pt x="36" y="47"/>
                  </a:lnTo>
                  <a:lnTo>
                    <a:pt x="36" y="48"/>
                  </a:lnTo>
                  <a:lnTo>
                    <a:pt x="35" y="48"/>
                  </a:lnTo>
                  <a:lnTo>
                    <a:pt x="35" y="49"/>
                  </a:lnTo>
                  <a:lnTo>
                    <a:pt x="34" y="49"/>
                  </a:lnTo>
                  <a:lnTo>
                    <a:pt x="34" y="50"/>
                  </a:lnTo>
                  <a:lnTo>
                    <a:pt x="34" y="51"/>
                  </a:lnTo>
                  <a:lnTo>
                    <a:pt x="34" y="52"/>
                  </a:lnTo>
                  <a:lnTo>
                    <a:pt x="34" y="53"/>
                  </a:lnTo>
                  <a:lnTo>
                    <a:pt x="33" y="53"/>
                  </a:lnTo>
                  <a:lnTo>
                    <a:pt x="33" y="54"/>
                  </a:lnTo>
                  <a:lnTo>
                    <a:pt x="32" y="54"/>
                  </a:lnTo>
                  <a:lnTo>
                    <a:pt x="32" y="55"/>
                  </a:lnTo>
                  <a:lnTo>
                    <a:pt x="31" y="55"/>
                  </a:lnTo>
                  <a:lnTo>
                    <a:pt x="31" y="56"/>
                  </a:lnTo>
                  <a:lnTo>
                    <a:pt x="30" y="56"/>
                  </a:lnTo>
                  <a:lnTo>
                    <a:pt x="30" y="57"/>
                  </a:lnTo>
                  <a:lnTo>
                    <a:pt x="30" y="58"/>
                  </a:lnTo>
                  <a:lnTo>
                    <a:pt x="30" y="59"/>
                  </a:lnTo>
                  <a:lnTo>
                    <a:pt x="30" y="60"/>
                  </a:lnTo>
                  <a:lnTo>
                    <a:pt x="30" y="61"/>
                  </a:lnTo>
                  <a:lnTo>
                    <a:pt x="31" y="61"/>
                  </a:lnTo>
                  <a:lnTo>
                    <a:pt x="31" y="62"/>
                  </a:lnTo>
                  <a:lnTo>
                    <a:pt x="31" y="63"/>
                  </a:lnTo>
                  <a:lnTo>
                    <a:pt x="30" y="64"/>
                  </a:lnTo>
                  <a:lnTo>
                    <a:pt x="30" y="65"/>
                  </a:lnTo>
                  <a:lnTo>
                    <a:pt x="29" y="65"/>
                  </a:lnTo>
                  <a:lnTo>
                    <a:pt x="29" y="66"/>
                  </a:lnTo>
                  <a:lnTo>
                    <a:pt x="29" y="67"/>
                  </a:lnTo>
                  <a:lnTo>
                    <a:pt x="30" y="67"/>
                  </a:lnTo>
                  <a:lnTo>
                    <a:pt x="30" y="68"/>
                  </a:lnTo>
                  <a:lnTo>
                    <a:pt x="31" y="68"/>
                  </a:lnTo>
                  <a:lnTo>
                    <a:pt x="31" y="69"/>
                  </a:lnTo>
                  <a:lnTo>
                    <a:pt x="32" y="69"/>
                  </a:lnTo>
                  <a:lnTo>
                    <a:pt x="32" y="70"/>
                  </a:lnTo>
                  <a:lnTo>
                    <a:pt x="33" y="70"/>
                  </a:lnTo>
                  <a:lnTo>
                    <a:pt x="32" y="71"/>
                  </a:lnTo>
                  <a:lnTo>
                    <a:pt x="31" y="71"/>
                  </a:lnTo>
                  <a:lnTo>
                    <a:pt x="32" y="72"/>
                  </a:lnTo>
                  <a:lnTo>
                    <a:pt x="33" y="73"/>
                  </a:lnTo>
                  <a:lnTo>
                    <a:pt x="33" y="74"/>
                  </a:lnTo>
                  <a:lnTo>
                    <a:pt x="33" y="75"/>
                  </a:lnTo>
                  <a:lnTo>
                    <a:pt x="33" y="76"/>
                  </a:lnTo>
                  <a:lnTo>
                    <a:pt x="33" y="77"/>
                  </a:lnTo>
                  <a:lnTo>
                    <a:pt x="33" y="78"/>
                  </a:lnTo>
                  <a:lnTo>
                    <a:pt x="32" y="78"/>
                  </a:lnTo>
                  <a:lnTo>
                    <a:pt x="31" y="78"/>
                  </a:lnTo>
                  <a:lnTo>
                    <a:pt x="31" y="79"/>
                  </a:lnTo>
                  <a:lnTo>
                    <a:pt x="31" y="80"/>
                  </a:lnTo>
                  <a:lnTo>
                    <a:pt x="31" y="81"/>
                  </a:lnTo>
                  <a:lnTo>
                    <a:pt x="31" y="82"/>
                  </a:lnTo>
                  <a:lnTo>
                    <a:pt x="31" y="83"/>
                  </a:lnTo>
                  <a:lnTo>
                    <a:pt x="31" y="84"/>
                  </a:lnTo>
                  <a:lnTo>
                    <a:pt x="31" y="85"/>
                  </a:lnTo>
                  <a:lnTo>
                    <a:pt x="31" y="86"/>
                  </a:lnTo>
                  <a:lnTo>
                    <a:pt x="31" y="87"/>
                  </a:lnTo>
                  <a:lnTo>
                    <a:pt x="30" y="87"/>
                  </a:lnTo>
                  <a:lnTo>
                    <a:pt x="31" y="87"/>
                  </a:lnTo>
                  <a:lnTo>
                    <a:pt x="31" y="88"/>
                  </a:lnTo>
                  <a:lnTo>
                    <a:pt x="31" y="89"/>
                  </a:lnTo>
                  <a:lnTo>
                    <a:pt x="31" y="90"/>
                  </a:lnTo>
                  <a:lnTo>
                    <a:pt x="31" y="91"/>
                  </a:lnTo>
                  <a:lnTo>
                    <a:pt x="31" y="92"/>
                  </a:lnTo>
                  <a:lnTo>
                    <a:pt x="32" y="92"/>
                  </a:lnTo>
                  <a:lnTo>
                    <a:pt x="33" y="92"/>
                  </a:lnTo>
                  <a:lnTo>
                    <a:pt x="34" y="92"/>
                  </a:lnTo>
                  <a:lnTo>
                    <a:pt x="33" y="93"/>
                  </a:lnTo>
                  <a:lnTo>
                    <a:pt x="34" y="93"/>
                  </a:lnTo>
                  <a:lnTo>
                    <a:pt x="34" y="94"/>
                  </a:lnTo>
                  <a:lnTo>
                    <a:pt x="35" y="95"/>
                  </a:lnTo>
                  <a:lnTo>
                    <a:pt x="34" y="95"/>
                  </a:lnTo>
                  <a:lnTo>
                    <a:pt x="34" y="96"/>
                  </a:lnTo>
                  <a:lnTo>
                    <a:pt x="34" y="97"/>
                  </a:lnTo>
                  <a:lnTo>
                    <a:pt x="35" y="97"/>
                  </a:lnTo>
                  <a:lnTo>
                    <a:pt x="36" y="97"/>
                  </a:lnTo>
                  <a:lnTo>
                    <a:pt x="36" y="98"/>
                  </a:lnTo>
                  <a:lnTo>
                    <a:pt x="37" y="98"/>
                  </a:lnTo>
                  <a:lnTo>
                    <a:pt x="38" y="98"/>
                  </a:lnTo>
                  <a:lnTo>
                    <a:pt x="38" y="99"/>
                  </a:lnTo>
                  <a:lnTo>
                    <a:pt x="39" y="99"/>
                  </a:lnTo>
                  <a:lnTo>
                    <a:pt x="39" y="98"/>
                  </a:lnTo>
                  <a:lnTo>
                    <a:pt x="40" y="98"/>
                  </a:lnTo>
                  <a:lnTo>
                    <a:pt x="40" y="97"/>
                  </a:lnTo>
                  <a:lnTo>
                    <a:pt x="40" y="98"/>
                  </a:lnTo>
                  <a:lnTo>
                    <a:pt x="41" y="98"/>
                  </a:lnTo>
                  <a:lnTo>
                    <a:pt x="41" y="99"/>
                  </a:lnTo>
                  <a:lnTo>
                    <a:pt x="42" y="99"/>
                  </a:lnTo>
                  <a:lnTo>
                    <a:pt x="42" y="98"/>
                  </a:lnTo>
                  <a:lnTo>
                    <a:pt x="43" y="98"/>
                  </a:lnTo>
                  <a:lnTo>
                    <a:pt x="43" y="99"/>
                  </a:lnTo>
                  <a:lnTo>
                    <a:pt x="44" y="99"/>
                  </a:lnTo>
                  <a:lnTo>
                    <a:pt x="44" y="100"/>
                  </a:lnTo>
                  <a:lnTo>
                    <a:pt x="45" y="100"/>
                  </a:lnTo>
                  <a:lnTo>
                    <a:pt x="45" y="101"/>
                  </a:lnTo>
                  <a:lnTo>
                    <a:pt x="46" y="101"/>
                  </a:lnTo>
                  <a:lnTo>
                    <a:pt x="47" y="101"/>
                  </a:lnTo>
                  <a:lnTo>
                    <a:pt x="47" y="102"/>
                  </a:lnTo>
                  <a:lnTo>
                    <a:pt x="48" y="102"/>
                  </a:lnTo>
                  <a:lnTo>
                    <a:pt x="48" y="101"/>
                  </a:lnTo>
                  <a:lnTo>
                    <a:pt x="48" y="102"/>
                  </a:lnTo>
                  <a:lnTo>
                    <a:pt x="49" y="102"/>
                  </a:lnTo>
                  <a:lnTo>
                    <a:pt x="49" y="103"/>
                  </a:lnTo>
                  <a:lnTo>
                    <a:pt x="48" y="103"/>
                  </a:lnTo>
                  <a:lnTo>
                    <a:pt x="49" y="103"/>
                  </a:lnTo>
                  <a:lnTo>
                    <a:pt x="49" y="104"/>
                  </a:lnTo>
                  <a:lnTo>
                    <a:pt x="49" y="105"/>
                  </a:lnTo>
                  <a:lnTo>
                    <a:pt x="50" y="105"/>
                  </a:lnTo>
                  <a:lnTo>
                    <a:pt x="50" y="106"/>
                  </a:lnTo>
                  <a:lnTo>
                    <a:pt x="51" y="106"/>
                  </a:lnTo>
                  <a:lnTo>
                    <a:pt x="51" y="107"/>
                  </a:lnTo>
                  <a:lnTo>
                    <a:pt x="51" y="108"/>
                  </a:lnTo>
                  <a:lnTo>
                    <a:pt x="50" y="108"/>
                  </a:lnTo>
                  <a:lnTo>
                    <a:pt x="50" y="109"/>
                  </a:lnTo>
                  <a:lnTo>
                    <a:pt x="49" y="109"/>
                  </a:lnTo>
                  <a:lnTo>
                    <a:pt x="48" y="109"/>
                  </a:lnTo>
                  <a:lnTo>
                    <a:pt x="48" y="108"/>
                  </a:lnTo>
                  <a:lnTo>
                    <a:pt x="47" y="108"/>
                  </a:lnTo>
                  <a:lnTo>
                    <a:pt x="47" y="107"/>
                  </a:lnTo>
                  <a:lnTo>
                    <a:pt x="46" y="107"/>
                  </a:lnTo>
                  <a:lnTo>
                    <a:pt x="46" y="108"/>
                  </a:lnTo>
                  <a:lnTo>
                    <a:pt x="46" y="109"/>
                  </a:lnTo>
                  <a:lnTo>
                    <a:pt x="46" y="110"/>
                  </a:lnTo>
                  <a:lnTo>
                    <a:pt x="46" y="111"/>
                  </a:lnTo>
                  <a:lnTo>
                    <a:pt x="45" y="111"/>
                  </a:lnTo>
                  <a:lnTo>
                    <a:pt x="45" y="112"/>
                  </a:lnTo>
                  <a:lnTo>
                    <a:pt x="45" y="113"/>
                  </a:lnTo>
                  <a:lnTo>
                    <a:pt x="45" y="114"/>
                  </a:lnTo>
                  <a:lnTo>
                    <a:pt x="44" y="114"/>
                  </a:lnTo>
                  <a:lnTo>
                    <a:pt x="44" y="115"/>
                  </a:lnTo>
                  <a:lnTo>
                    <a:pt x="43" y="115"/>
                  </a:lnTo>
                  <a:lnTo>
                    <a:pt x="43" y="116"/>
                  </a:lnTo>
                  <a:lnTo>
                    <a:pt x="42" y="116"/>
                  </a:lnTo>
                  <a:lnTo>
                    <a:pt x="41" y="116"/>
                  </a:lnTo>
                  <a:lnTo>
                    <a:pt x="41" y="117"/>
                  </a:lnTo>
                  <a:lnTo>
                    <a:pt x="42" y="117"/>
                  </a:lnTo>
                  <a:lnTo>
                    <a:pt x="42" y="118"/>
                  </a:lnTo>
                  <a:lnTo>
                    <a:pt x="43" y="118"/>
                  </a:lnTo>
                  <a:lnTo>
                    <a:pt x="43" y="119"/>
                  </a:lnTo>
                  <a:lnTo>
                    <a:pt x="42" y="119"/>
                  </a:lnTo>
                  <a:lnTo>
                    <a:pt x="42" y="120"/>
                  </a:lnTo>
                  <a:lnTo>
                    <a:pt x="42" y="119"/>
                  </a:lnTo>
                  <a:lnTo>
                    <a:pt x="41" y="119"/>
                  </a:lnTo>
                  <a:lnTo>
                    <a:pt x="41" y="118"/>
                  </a:lnTo>
                  <a:lnTo>
                    <a:pt x="40" y="118"/>
                  </a:lnTo>
                  <a:lnTo>
                    <a:pt x="40" y="119"/>
                  </a:lnTo>
                  <a:lnTo>
                    <a:pt x="40" y="118"/>
                  </a:lnTo>
                  <a:lnTo>
                    <a:pt x="39" y="118"/>
                  </a:lnTo>
                  <a:lnTo>
                    <a:pt x="39" y="119"/>
                  </a:lnTo>
                  <a:lnTo>
                    <a:pt x="39" y="118"/>
                  </a:lnTo>
                  <a:lnTo>
                    <a:pt x="38" y="118"/>
                  </a:lnTo>
                  <a:lnTo>
                    <a:pt x="37" y="118"/>
                  </a:lnTo>
                  <a:lnTo>
                    <a:pt x="37" y="117"/>
                  </a:lnTo>
                  <a:lnTo>
                    <a:pt x="36" y="117"/>
                  </a:lnTo>
                  <a:lnTo>
                    <a:pt x="35" y="117"/>
                  </a:lnTo>
                  <a:lnTo>
                    <a:pt x="35" y="118"/>
                  </a:lnTo>
                  <a:lnTo>
                    <a:pt x="34" y="118"/>
                  </a:lnTo>
                  <a:lnTo>
                    <a:pt x="33" y="118"/>
                  </a:lnTo>
                  <a:lnTo>
                    <a:pt x="32" y="118"/>
                  </a:lnTo>
                  <a:lnTo>
                    <a:pt x="31" y="118"/>
                  </a:lnTo>
                  <a:lnTo>
                    <a:pt x="31" y="119"/>
                  </a:lnTo>
                  <a:lnTo>
                    <a:pt x="31" y="120"/>
                  </a:lnTo>
                  <a:lnTo>
                    <a:pt x="31" y="121"/>
                  </a:lnTo>
                  <a:lnTo>
                    <a:pt x="32" y="121"/>
                  </a:lnTo>
                  <a:lnTo>
                    <a:pt x="32" y="122"/>
                  </a:lnTo>
                  <a:lnTo>
                    <a:pt x="31" y="122"/>
                  </a:lnTo>
                  <a:lnTo>
                    <a:pt x="31" y="123"/>
                  </a:lnTo>
                  <a:lnTo>
                    <a:pt x="31" y="124"/>
                  </a:lnTo>
                  <a:lnTo>
                    <a:pt x="32" y="124"/>
                  </a:lnTo>
                  <a:lnTo>
                    <a:pt x="32" y="125"/>
                  </a:lnTo>
                  <a:lnTo>
                    <a:pt x="32" y="126"/>
                  </a:lnTo>
                  <a:lnTo>
                    <a:pt x="33" y="126"/>
                  </a:lnTo>
                  <a:lnTo>
                    <a:pt x="32" y="126"/>
                  </a:lnTo>
                  <a:lnTo>
                    <a:pt x="32" y="127"/>
                  </a:lnTo>
                  <a:lnTo>
                    <a:pt x="31" y="127"/>
                  </a:lnTo>
                  <a:lnTo>
                    <a:pt x="32" y="127"/>
                  </a:lnTo>
                  <a:lnTo>
                    <a:pt x="31" y="127"/>
                  </a:lnTo>
                  <a:lnTo>
                    <a:pt x="31" y="128"/>
                  </a:lnTo>
                  <a:lnTo>
                    <a:pt x="31" y="127"/>
                  </a:lnTo>
                  <a:lnTo>
                    <a:pt x="30" y="127"/>
                  </a:lnTo>
                  <a:lnTo>
                    <a:pt x="30" y="128"/>
                  </a:lnTo>
                  <a:lnTo>
                    <a:pt x="29" y="128"/>
                  </a:lnTo>
                  <a:lnTo>
                    <a:pt x="28" y="128"/>
                  </a:lnTo>
                  <a:lnTo>
                    <a:pt x="27" y="128"/>
                  </a:lnTo>
                  <a:lnTo>
                    <a:pt x="27" y="129"/>
                  </a:lnTo>
                  <a:lnTo>
                    <a:pt x="26" y="129"/>
                  </a:lnTo>
                  <a:lnTo>
                    <a:pt x="25" y="129"/>
                  </a:lnTo>
                  <a:lnTo>
                    <a:pt x="25" y="128"/>
                  </a:lnTo>
                  <a:lnTo>
                    <a:pt x="24" y="128"/>
                  </a:lnTo>
                  <a:lnTo>
                    <a:pt x="23" y="128"/>
                  </a:lnTo>
                  <a:lnTo>
                    <a:pt x="23" y="127"/>
                  </a:lnTo>
                  <a:lnTo>
                    <a:pt x="23" y="126"/>
                  </a:lnTo>
                  <a:lnTo>
                    <a:pt x="23" y="125"/>
                  </a:lnTo>
                  <a:lnTo>
                    <a:pt x="23" y="124"/>
                  </a:lnTo>
                  <a:lnTo>
                    <a:pt x="22" y="124"/>
                  </a:lnTo>
                  <a:lnTo>
                    <a:pt x="23" y="124"/>
                  </a:lnTo>
                  <a:lnTo>
                    <a:pt x="23" y="123"/>
                  </a:lnTo>
                  <a:lnTo>
                    <a:pt x="23" y="122"/>
                  </a:lnTo>
                  <a:lnTo>
                    <a:pt x="22" y="122"/>
                  </a:lnTo>
                  <a:lnTo>
                    <a:pt x="22" y="121"/>
                  </a:lnTo>
                  <a:lnTo>
                    <a:pt x="22" y="120"/>
                  </a:lnTo>
                  <a:lnTo>
                    <a:pt x="22" y="119"/>
                  </a:lnTo>
                  <a:lnTo>
                    <a:pt x="21" y="119"/>
                  </a:lnTo>
                  <a:lnTo>
                    <a:pt x="21" y="118"/>
                  </a:lnTo>
                  <a:lnTo>
                    <a:pt x="21" y="119"/>
                  </a:lnTo>
                  <a:lnTo>
                    <a:pt x="21" y="118"/>
                  </a:lnTo>
                  <a:lnTo>
                    <a:pt x="20" y="118"/>
                  </a:lnTo>
                  <a:lnTo>
                    <a:pt x="20" y="117"/>
                  </a:lnTo>
                  <a:lnTo>
                    <a:pt x="19" y="117"/>
                  </a:lnTo>
                  <a:lnTo>
                    <a:pt x="19" y="116"/>
                  </a:lnTo>
                  <a:lnTo>
                    <a:pt x="19" y="115"/>
                  </a:lnTo>
                  <a:lnTo>
                    <a:pt x="19" y="114"/>
                  </a:lnTo>
                  <a:lnTo>
                    <a:pt x="18" y="114"/>
                  </a:lnTo>
                  <a:lnTo>
                    <a:pt x="18" y="113"/>
                  </a:lnTo>
                  <a:lnTo>
                    <a:pt x="18" y="112"/>
                  </a:lnTo>
                  <a:lnTo>
                    <a:pt x="17" y="112"/>
                  </a:lnTo>
                  <a:lnTo>
                    <a:pt x="17" y="111"/>
                  </a:lnTo>
                  <a:lnTo>
                    <a:pt x="17" y="112"/>
                  </a:lnTo>
                  <a:lnTo>
                    <a:pt x="16" y="112"/>
                  </a:lnTo>
                  <a:lnTo>
                    <a:pt x="16" y="111"/>
                  </a:lnTo>
                  <a:lnTo>
                    <a:pt x="16" y="110"/>
                  </a:lnTo>
                  <a:lnTo>
                    <a:pt x="15" y="110"/>
                  </a:lnTo>
                  <a:lnTo>
                    <a:pt x="14" y="110"/>
                  </a:lnTo>
                  <a:lnTo>
                    <a:pt x="14" y="109"/>
                  </a:lnTo>
                  <a:lnTo>
                    <a:pt x="13" y="109"/>
                  </a:lnTo>
                  <a:lnTo>
                    <a:pt x="13" y="108"/>
                  </a:lnTo>
                  <a:lnTo>
                    <a:pt x="13" y="109"/>
                  </a:lnTo>
                  <a:lnTo>
                    <a:pt x="13" y="108"/>
                  </a:lnTo>
                  <a:lnTo>
                    <a:pt x="12" y="108"/>
                  </a:lnTo>
                  <a:lnTo>
                    <a:pt x="12" y="107"/>
                  </a:lnTo>
                  <a:lnTo>
                    <a:pt x="12" y="106"/>
                  </a:lnTo>
                  <a:lnTo>
                    <a:pt x="11" y="106"/>
                  </a:lnTo>
                  <a:lnTo>
                    <a:pt x="11" y="105"/>
                  </a:lnTo>
                  <a:lnTo>
                    <a:pt x="11" y="104"/>
                  </a:lnTo>
                  <a:lnTo>
                    <a:pt x="10" y="104"/>
                  </a:lnTo>
                  <a:lnTo>
                    <a:pt x="10" y="103"/>
                  </a:lnTo>
                  <a:lnTo>
                    <a:pt x="9" y="103"/>
                  </a:lnTo>
                  <a:lnTo>
                    <a:pt x="9" y="102"/>
                  </a:lnTo>
                  <a:lnTo>
                    <a:pt x="8" y="102"/>
                  </a:lnTo>
                  <a:lnTo>
                    <a:pt x="8" y="101"/>
                  </a:lnTo>
                  <a:lnTo>
                    <a:pt x="8" y="100"/>
                  </a:lnTo>
                  <a:lnTo>
                    <a:pt x="7" y="100"/>
                  </a:lnTo>
                  <a:lnTo>
                    <a:pt x="7" y="99"/>
                  </a:lnTo>
                  <a:lnTo>
                    <a:pt x="6" y="99"/>
                  </a:lnTo>
                  <a:lnTo>
                    <a:pt x="5" y="99"/>
                  </a:lnTo>
                  <a:lnTo>
                    <a:pt x="4" y="99"/>
                  </a:lnTo>
                  <a:lnTo>
                    <a:pt x="4" y="98"/>
                  </a:lnTo>
                  <a:lnTo>
                    <a:pt x="3" y="98"/>
                  </a:lnTo>
                  <a:lnTo>
                    <a:pt x="3" y="97"/>
                  </a:lnTo>
                  <a:lnTo>
                    <a:pt x="3" y="96"/>
                  </a:lnTo>
                  <a:lnTo>
                    <a:pt x="2" y="96"/>
                  </a:lnTo>
                  <a:lnTo>
                    <a:pt x="2" y="95"/>
                  </a:lnTo>
                  <a:lnTo>
                    <a:pt x="1" y="94"/>
                  </a:lnTo>
                  <a:lnTo>
                    <a:pt x="1" y="93"/>
                  </a:lnTo>
                  <a:lnTo>
                    <a:pt x="1" y="92"/>
                  </a:lnTo>
                  <a:lnTo>
                    <a:pt x="0" y="92"/>
                  </a:lnTo>
                  <a:lnTo>
                    <a:pt x="0" y="91"/>
                  </a:lnTo>
                  <a:lnTo>
                    <a:pt x="0" y="90"/>
                  </a:lnTo>
                  <a:lnTo>
                    <a:pt x="1" y="90"/>
                  </a:lnTo>
                  <a:lnTo>
                    <a:pt x="1" y="89"/>
                  </a:lnTo>
                  <a:lnTo>
                    <a:pt x="2" y="89"/>
                  </a:lnTo>
                  <a:lnTo>
                    <a:pt x="2" y="88"/>
                  </a:lnTo>
                  <a:lnTo>
                    <a:pt x="1" y="88"/>
                  </a:lnTo>
                  <a:lnTo>
                    <a:pt x="1" y="87"/>
                  </a:lnTo>
                  <a:lnTo>
                    <a:pt x="2" y="87"/>
                  </a:lnTo>
                  <a:lnTo>
                    <a:pt x="2" y="86"/>
                  </a:lnTo>
                  <a:lnTo>
                    <a:pt x="3" y="86"/>
                  </a:lnTo>
                  <a:lnTo>
                    <a:pt x="3" y="85"/>
                  </a:lnTo>
                  <a:lnTo>
                    <a:pt x="4" y="85"/>
                  </a:lnTo>
                  <a:lnTo>
                    <a:pt x="4" y="84"/>
                  </a:lnTo>
                  <a:lnTo>
                    <a:pt x="4" y="83"/>
                  </a:lnTo>
                  <a:lnTo>
                    <a:pt x="5" y="82"/>
                  </a:lnTo>
                  <a:lnTo>
                    <a:pt x="5" y="81"/>
                  </a:lnTo>
                  <a:lnTo>
                    <a:pt x="5" y="80"/>
                  </a:lnTo>
                  <a:lnTo>
                    <a:pt x="6" y="80"/>
                  </a:lnTo>
                  <a:lnTo>
                    <a:pt x="6" y="79"/>
                  </a:lnTo>
                  <a:lnTo>
                    <a:pt x="7" y="79"/>
                  </a:lnTo>
                  <a:lnTo>
                    <a:pt x="6" y="79"/>
                  </a:lnTo>
                  <a:lnTo>
                    <a:pt x="6" y="78"/>
                  </a:lnTo>
                  <a:lnTo>
                    <a:pt x="6" y="77"/>
                  </a:lnTo>
                  <a:lnTo>
                    <a:pt x="5" y="76"/>
                  </a:lnTo>
                  <a:lnTo>
                    <a:pt x="4" y="76"/>
                  </a:lnTo>
                  <a:lnTo>
                    <a:pt x="4" y="75"/>
                  </a:lnTo>
                  <a:lnTo>
                    <a:pt x="3" y="75"/>
                  </a:lnTo>
                  <a:lnTo>
                    <a:pt x="2" y="75"/>
                  </a:lnTo>
                  <a:lnTo>
                    <a:pt x="2" y="74"/>
                  </a:lnTo>
                  <a:lnTo>
                    <a:pt x="1" y="74"/>
                  </a:lnTo>
                  <a:lnTo>
                    <a:pt x="1" y="73"/>
                  </a:lnTo>
                  <a:lnTo>
                    <a:pt x="1" y="74"/>
                  </a:lnTo>
                  <a:lnTo>
                    <a:pt x="1" y="73"/>
                  </a:lnTo>
                  <a:lnTo>
                    <a:pt x="1" y="72"/>
                  </a:lnTo>
                  <a:lnTo>
                    <a:pt x="0" y="72"/>
                  </a:lnTo>
                  <a:lnTo>
                    <a:pt x="0" y="71"/>
                  </a:lnTo>
                  <a:lnTo>
                    <a:pt x="0" y="70"/>
                  </a:lnTo>
                  <a:lnTo>
                    <a:pt x="0" y="69"/>
                  </a:lnTo>
                  <a:lnTo>
                    <a:pt x="0" y="68"/>
                  </a:lnTo>
                  <a:lnTo>
                    <a:pt x="1" y="68"/>
                  </a:lnTo>
                  <a:lnTo>
                    <a:pt x="1" y="67"/>
                  </a:lnTo>
                  <a:lnTo>
                    <a:pt x="2" y="67"/>
                  </a:lnTo>
                  <a:lnTo>
                    <a:pt x="2" y="66"/>
                  </a:lnTo>
                  <a:lnTo>
                    <a:pt x="3" y="66"/>
                  </a:lnTo>
                  <a:lnTo>
                    <a:pt x="3" y="65"/>
                  </a:lnTo>
                  <a:lnTo>
                    <a:pt x="3" y="64"/>
                  </a:lnTo>
                  <a:lnTo>
                    <a:pt x="2" y="64"/>
                  </a:lnTo>
                  <a:lnTo>
                    <a:pt x="2" y="63"/>
                  </a:lnTo>
                  <a:lnTo>
                    <a:pt x="2" y="62"/>
                  </a:lnTo>
                  <a:lnTo>
                    <a:pt x="3" y="62"/>
                  </a:lnTo>
                  <a:lnTo>
                    <a:pt x="3" y="61"/>
                  </a:lnTo>
                  <a:lnTo>
                    <a:pt x="3" y="60"/>
                  </a:lnTo>
                  <a:lnTo>
                    <a:pt x="3" y="59"/>
                  </a:lnTo>
                  <a:lnTo>
                    <a:pt x="3" y="58"/>
                  </a:lnTo>
                  <a:lnTo>
                    <a:pt x="4" y="58"/>
                  </a:lnTo>
                  <a:lnTo>
                    <a:pt x="4" y="57"/>
                  </a:lnTo>
                  <a:lnTo>
                    <a:pt x="3" y="57"/>
                  </a:lnTo>
                  <a:lnTo>
                    <a:pt x="3" y="56"/>
                  </a:lnTo>
                  <a:lnTo>
                    <a:pt x="2" y="56"/>
                  </a:lnTo>
                  <a:lnTo>
                    <a:pt x="2" y="55"/>
                  </a:lnTo>
                  <a:lnTo>
                    <a:pt x="3" y="55"/>
                  </a:lnTo>
                  <a:lnTo>
                    <a:pt x="2" y="55"/>
                  </a:lnTo>
                  <a:lnTo>
                    <a:pt x="2" y="54"/>
                  </a:lnTo>
                  <a:lnTo>
                    <a:pt x="2" y="53"/>
                  </a:lnTo>
                  <a:lnTo>
                    <a:pt x="2" y="54"/>
                  </a:lnTo>
                  <a:lnTo>
                    <a:pt x="1" y="54"/>
                  </a:lnTo>
                  <a:lnTo>
                    <a:pt x="1" y="53"/>
                  </a:lnTo>
                  <a:lnTo>
                    <a:pt x="0" y="53"/>
                  </a:lnTo>
                  <a:lnTo>
                    <a:pt x="0" y="52"/>
                  </a:lnTo>
                  <a:lnTo>
                    <a:pt x="1" y="52"/>
                  </a:lnTo>
                  <a:lnTo>
                    <a:pt x="2" y="52"/>
                  </a:lnTo>
                  <a:lnTo>
                    <a:pt x="2" y="51"/>
                  </a:lnTo>
                  <a:lnTo>
                    <a:pt x="1" y="51"/>
                  </a:lnTo>
                  <a:lnTo>
                    <a:pt x="2" y="51"/>
                  </a:lnTo>
                  <a:lnTo>
                    <a:pt x="2" y="50"/>
                  </a:lnTo>
                  <a:lnTo>
                    <a:pt x="1" y="50"/>
                  </a:lnTo>
                  <a:lnTo>
                    <a:pt x="2" y="50"/>
                  </a:lnTo>
                  <a:lnTo>
                    <a:pt x="2" y="49"/>
                  </a:lnTo>
                  <a:lnTo>
                    <a:pt x="2" y="48"/>
                  </a:lnTo>
                  <a:lnTo>
                    <a:pt x="3" y="48"/>
                  </a:lnTo>
                  <a:lnTo>
                    <a:pt x="2" y="48"/>
                  </a:lnTo>
                  <a:lnTo>
                    <a:pt x="3" y="48"/>
                  </a:lnTo>
                  <a:lnTo>
                    <a:pt x="2" y="48"/>
                  </a:lnTo>
                  <a:lnTo>
                    <a:pt x="3" y="48"/>
                  </a:lnTo>
                  <a:lnTo>
                    <a:pt x="3" y="47"/>
                  </a:lnTo>
                  <a:lnTo>
                    <a:pt x="4" y="47"/>
                  </a:lnTo>
                  <a:lnTo>
                    <a:pt x="4" y="46"/>
                  </a:lnTo>
                  <a:lnTo>
                    <a:pt x="3" y="46"/>
                  </a:lnTo>
                  <a:lnTo>
                    <a:pt x="2" y="46"/>
                  </a:lnTo>
                  <a:lnTo>
                    <a:pt x="2" y="45"/>
                  </a:lnTo>
                  <a:lnTo>
                    <a:pt x="2" y="44"/>
                  </a:lnTo>
                  <a:lnTo>
                    <a:pt x="2" y="43"/>
                  </a:lnTo>
                  <a:lnTo>
                    <a:pt x="2" y="42"/>
                  </a:lnTo>
                  <a:lnTo>
                    <a:pt x="3" y="42"/>
                  </a:lnTo>
                  <a:lnTo>
                    <a:pt x="3" y="41"/>
                  </a:lnTo>
                  <a:lnTo>
                    <a:pt x="4" y="41"/>
                  </a:lnTo>
                  <a:lnTo>
                    <a:pt x="4" y="40"/>
                  </a:lnTo>
                  <a:lnTo>
                    <a:pt x="3" y="40"/>
                  </a:lnTo>
                  <a:lnTo>
                    <a:pt x="4" y="40"/>
                  </a:lnTo>
                  <a:lnTo>
                    <a:pt x="3" y="40"/>
                  </a:lnTo>
                  <a:lnTo>
                    <a:pt x="4" y="40"/>
                  </a:lnTo>
                  <a:lnTo>
                    <a:pt x="4" y="39"/>
                  </a:lnTo>
                  <a:lnTo>
                    <a:pt x="4" y="38"/>
                  </a:lnTo>
                  <a:lnTo>
                    <a:pt x="4" y="37"/>
                  </a:lnTo>
                  <a:lnTo>
                    <a:pt x="4" y="36"/>
                  </a:lnTo>
                  <a:lnTo>
                    <a:pt x="5" y="36"/>
                  </a:lnTo>
                  <a:lnTo>
                    <a:pt x="5" y="35"/>
                  </a:lnTo>
                  <a:lnTo>
                    <a:pt x="5" y="34"/>
                  </a:lnTo>
                  <a:lnTo>
                    <a:pt x="4" y="34"/>
                  </a:lnTo>
                  <a:lnTo>
                    <a:pt x="4" y="33"/>
                  </a:lnTo>
                  <a:lnTo>
                    <a:pt x="5" y="33"/>
                  </a:lnTo>
                  <a:lnTo>
                    <a:pt x="4" y="33"/>
                  </a:lnTo>
                  <a:lnTo>
                    <a:pt x="5" y="33"/>
                  </a:lnTo>
                  <a:lnTo>
                    <a:pt x="5" y="32"/>
                  </a:lnTo>
                  <a:lnTo>
                    <a:pt x="4" y="32"/>
                  </a:lnTo>
                  <a:lnTo>
                    <a:pt x="5" y="32"/>
                  </a:lnTo>
                  <a:lnTo>
                    <a:pt x="6" y="32"/>
                  </a:lnTo>
                  <a:lnTo>
                    <a:pt x="7" y="32"/>
                  </a:lnTo>
                  <a:lnTo>
                    <a:pt x="7" y="31"/>
                  </a:lnTo>
                  <a:lnTo>
                    <a:pt x="7" y="30"/>
                  </a:lnTo>
                  <a:lnTo>
                    <a:pt x="8" y="30"/>
                  </a:lnTo>
                  <a:lnTo>
                    <a:pt x="8" y="29"/>
                  </a:lnTo>
                  <a:lnTo>
                    <a:pt x="7" y="29"/>
                  </a:lnTo>
                  <a:lnTo>
                    <a:pt x="8" y="29"/>
                  </a:lnTo>
                  <a:lnTo>
                    <a:pt x="8" y="28"/>
                  </a:lnTo>
                  <a:lnTo>
                    <a:pt x="8" y="27"/>
                  </a:lnTo>
                  <a:lnTo>
                    <a:pt x="9" y="27"/>
                  </a:lnTo>
                  <a:lnTo>
                    <a:pt x="9" y="26"/>
                  </a:lnTo>
                  <a:lnTo>
                    <a:pt x="10" y="26"/>
                  </a:lnTo>
                  <a:lnTo>
                    <a:pt x="10" y="25"/>
                  </a:lnTo>
                  <a:lnTo>
                    <a:pt x="9" y="25"/>
                  </a:lnTo>
                  <a:lnTo>
                    <a:pt x="10" y="25"/>
                  </a:lnTo>
                  <a:lnTo>
                    <a:pt x="10" y="24"/>
                  </a:lnTo>
                  <a:lnTo>
                    <a:pt x="9" y="24"/>
                  </a:lnTo>
                  <a:lnTo>
                    <a:pt x="9" y="23"/>
                  </a:lnTo>
                  <a:lnTo>
                    <a:pt x="9" y="22"/>
                  </a:lnTo>
                  <a:lnTo>
                    <a:pt x="9" y="23"/>
                  </a:lnTo>
                  <a:lnTo>
                    <a:pt x="10" y="23"/>
                  </a:lnTo>
                  <a:lnTo>
                    <a:pt x="10" y="22"/>
                  </a:lnTo>
                  <a:lnTo>
                    <a:pt x="10" y="21"/>
                  </a:lnTo>
                  <a:lnTo>
                    <a:pt x="10" y="20"/>
                  </a:lnTo>
                  <a:lnTo>
                    <a:pt x="10" y="19"/>
                  </a:lnTo>
                  <a:lnTo>
                    <a:pt x="10" y="18"/>
                  </a:lnTo>
                  <a:lnTo>
                    <a:pt x="11" y="18"/>
                  </a:lnTo>
                  <a:lnTo>
                    <a:pt x="11" y="17"/>
                  </a:lnTo>
                  <a:lnTo>
                    <a:pt x="12" y="17"/>
                  </a:lnTo>
                  <a:lnTo>
                    <a:pt x="12" y="16"/>
                  </a:lnTo>
                  <a:lnTo>
                    <a:pt x="11" y="16"/>
                  </a:lnTo>
                  <a:lnTo>
                    <a:pt x="11" y="15"/>
                  </a:lnTo>
                  <a:lnTo>
                    <a:pt x="12" y="15"/>
                  </a:lnTo>
                  <a:lnTo>
                    <a:pt x="12" y="14"/>
                  </a:lnTo>
                  <a:lnTo>
                    <a:pt x="12" y="13"/>
                  </a:lnTo>
                  <a:lnTo>
                    <a:pt x="11" y="13"/>
                  </a:lnTo>
                  <a:lnTo>
                    <a:pt x="12" y="13"/>
                  </a:lnTo>
                  <a:lnTo>
                    <a:pt x="13" y="13"/>
                  </a:lnTo>
                  <a:lnTo>
                    <a:pt x="14" y="13"/>
                  </a:lnTo>
                  <a:lnTo>
                    <a:pt x="15" y="13"/>
                  </a:lnTo>
                  <a:lnTo>
                    <a:pt x="15" y="14"/>
                  </a:lnTo>
                  <a:lnTo>
                    <a:pt x="15" y="15"/>
                  </a:lnTo>
                  <a:lnTo>
                    <a:pt x="15" y="16"/>
                  </a:lnTo>
                  <a:lnTo>
                    <a:pt x="15" y="17"/>
                  </a:lnTo>
                  <a:lnTo>
                    <a:pt x="16" y="17"/>
                  </a:lnTo>
                  <a:lnTo>
                    <a:pt x="17" y="17"/>
                  </a:lnTo>
                  <a:lnTo>
                    <a:pt x="17" y="16"/>
                  </a:lnTo>
                  <a:lnTo>
                    <a:pt x="18" y="16"/>
                  </a:lnTo>
                  <a:lnTo>
                    <a:pt x="18" y="15"/>
                  </a:lnTo>
                  <a:lnTo>
                    <a:pt x="18" y="14"/>
                  </a:lnTo>
                  <a:lnTo>
                    <a:pt x="18" y="13"/>
                  </a:lnTo>
                  <a:lnTo>
                    <a:pt x="18" y="14"/>
                  </a:lnTo>
                  <a:lnTo>
                    <a:pt x="17" y="14"/>
                  </a:lnTo>
                  <a:lnTo>
                    <a:pt x="17" y="13"/>
                  </a:lnTo>
                  <a:lnTo>
                    <a:pt x="17" y="14"/>
                  </a:lnTo>
                  <a:lnTo>
                    <a:pt x="17" y="13"/>
                  </a:lnTo>
                  <a:lnTo>
                    <a:pt x="16" y="13"/>
                  </a:lnTo>
                  <a:lnTo>
                    <a:pt x="17" y="13"/>
                  </a:lnTo>
                  <a:lnTo>
                    <a:pt x="16" y="13"/>
                  </a:lnTo>
                  <a:lnTo>
                    <a:pt x="16" y="12"/>
                  </a:lnTo>
                  <a:lnTo>
                    <a:pt x="17" y="12"/>
                  </a:lnTo>
                  <a:lnTo>
                    <a:pt x="18" y="11"/>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5" name="Freeform 35">
              <a:extLst>
                <a:ext uri="{FF2B5EF4-FFF2-40B4-BE49-F238E27FC236}">
                  <a16:creationId xmlns:a16="http://schemas.microsoft.com/office/drawing/2014/main" id="{2615187E-86E7-B5AB-A030-9500B1DAEDAF}"/>
                </a:ext>
              </a:extLst>
            </p:cNvPr>
            <p:cNvSpPr>
              <a:spLocks/>
            </p:cNvSpPr>
            <p:nvPr/>
          </p:nvSpPr>
          <p:spPr bwMode="auto">
            <a:xfrm>
              <a:off x="680040" y="3336162"/>
              <a:ext cx="858667" cy="605443"/>
            </a:xfrm>
            <a:custGeom>
              <a:avLst/>
              <a:gdLst>
                <a:gd name="T0" fmla="*/ 2147483647 w 90"/>
                <a:gd name="T1" fmla="*/ 2147483647 h 65"/>
                <a:gd name="T2" fmla="*/ 2147483647 w 90"/>
                <a:gd name="T3" fmla="*/ 2147483647 h 65"/>
                <a:gd name="T4" fmla="*/ 2147483647 w 90"/>
                <a:gd name="T5" fmla="*/ 2147483647 h 65"/>
                <a:gd name="T6" fmla="*/ 2147483647 w 90"/>
                <a:gd name="T7" fmla="*/ 2147483647 h 65"/>
                <a:gd name="T8" fmla="*/ 2147483647 w 90"/>
                <a:gd name="T9" fmla="*/ 2147483647 h 65"/>
                <a:gd name="T10" fmla="*/ 2147483647 w 90"/>
                <a:gd name="T11" fmla="*/ 2147483647 h 65"/>
                <a:gd name="T12" fmla="*/ 2147483647 w 90"/>
                <a:gd name="T13" fmla="*/ 2147483647 h 65"/>
                <a:gd name="T14" fmla="*/ 2147483647 w 90"/>
                <a:gd name="T15" fmla="*/ 2147483647 h 65"/>
                <a:gd name="T16" fmla="*/ 2147483647 w 90"/>
                <a:gd name="T17" fmla="*/ 2147483647 h 65"/>
                <a:gd name="T18" fmla="*/ 2147483647 w 90"/>
                <a:gd name="T19" fmla="*/ 2147483647 h 65"/>
                <a:gd name="T20" fmla="*/ 2147483647 w 90"/>
                <a:gd name="T21" fmla="*/ 2147483647 h 65"/>
                <a:gd name="T22" fmla="*/ 2147483647 w 90"/>
                <a:gd name="T23" fmla="*/ 2147483647 h 65"/>
                <a:gd name="T24" fmla="*/ 2147483647 w 90"/>
                <a:gd name="T25" fmla="*/ 2147483647 h 65"/>
                <a:gd name="T26" fmla="*/ 2147483647 w 90"/>
                <a:gd name="T27" fmla="*/ 2147483647 h 65"/>
                <a:gd name="T28" fmla="*/ 2147483647 w 90"/>
                <a:gd name="T29" fmla="*/ 2147483647 h 65"/>
                <a:gd name="T30" fmla="*/ 2147483647 w 90"/>
                <a:gd name="T31" fmla="*/ 2147483647 h 65"/>
                <a:gd name="T32" fmla="*/ 2147483647 w 90"/>
                <a:gd name="T33" fmla="*/ 2147483647 h 65"/>
                <a:gd name="T34" fmla="*/ 2147483647 w 90"/>
                <a:gd name="T35" fmla="*/ 2147483647 h 65"/>
                <a:gd name="T36" fmla="*/ 2147483647 w 90"/>
                <a:gd name="T37" fmla="*/ 2147483647 h 65"/>
                <a:gd name="T38" fmla="*/ 2147483647 w 90"/>
                <a:gd name="T39" fmla="*/ 2147483647 h 65"/>
                <a:gd name="T40" fmla="*/ 2147483647 w 90"/>
                <a:gd name="T41" fmla="*/ 2147483647 h 65"/>
                <a:gd name="T42" fmla="*/ 2147483647 w 90"/>
                <a:gd name="T43" fmla="*/ 2147483647 h 65"/>
                <a:gd name="T44" fmla="*/ 2147483647 w 90"/>
                <a:gd name="T45" fmla="*/ 2147483647 h 65"/>
                <a:gd name="T46" fmla="*/ 2147483647 w 90"/>
                <a:gd name="T47" fmla="*/ 2147483647 h 65"/>
                <a:gd name="T48" fmla="*/ 2147483647 w 90"/>
                <a:gd name="T49" fmla="*/ 2147483647 h 65"/>
                <a:gd name="T50" fmla="*/ 2147483647 w 90"/>
                <a:gd name="T51" fmla="*/ 2147483647 h 65"/>
                <a:gd name="T52" fmla="*/ 2147483647 w 90"/>
                <a:gd name="T53" fmla="*/ 2147483647 h 65"/>
                <a:gd name="T54" fmla="*/ 2147483647 w 90"/>
                <a:gd name="T55" fmla="*/ 2147483647 h 65"/>
                <a:gd name="T56" fmla="*/ 2147483647 w 90"/>
                <a:gd name="T57" fmla="*/ 2147483647 h 65"/>
                <a:gd name="T58" fmla="*/ 2147483647 w 90"/>
                <a:gd name="T59" fmla="*/ 2147483647 h 65"/>
                <a:gd name="T60" fmla="*/ 2147483647 w 90"/>
                <a:gd name="T61" fmla="*/ 2147483647 h 65"/>
                <a:gd name="T62" fmla="*/ 2147483647 w 90"/>
                <a:gd name="T63" fmla="*/ 2147483647 h 65"/>
                <a:gd name="T64" fmla="*/ 2147483647 w 90"/>
                <a:gd name="T65" fmla="*/ 2147483647 h 65"/>
                <a:gd name="T66" fmla="*/ 2147483647 w 90"/>
                <a:gd name="T67" fmla="*/ 2147483647 h 65"/>
                <a:gd name="T68" fmla="*/ 2147483647 w 90"/>
                <a:gd name="T69" fmla="*/ 2147483647 h 65"/>
                <a:gd name="T70" fmla="*/ 2147483647 w 90"/>
                <a:gd name="T71" fmla="*/ 2147483647 h 65"/>
                <a:gd name="T72" fmla="*/ 2147483647 w 90"/>
                <a:gd name="T73" fmla="*/ 2147483647 h 65"/>
                <a:gd name="T74" fmla="*/ 0 w 90"/>
                <a:gd name="T75" fmla="*/ 2147483647 h 65"/>
                <a:gd name="T76" fmla="*/ 2147483647 w 90"/>
                <a:gd name="T77" fmla="*/ 2147483647 h 65"/>
                <a:gd name="T78" fmla="*/ 2147483647 w 90"/>
                <a:gd name="T79" fmla="*/ 2147483647 h 65"/>
                <a:gd name="T80" fmla="*/ 2147483647 w 90"/>
                <a:gd name="T81" fmla="*/ 2147483647 h 65"/>
                <a:gd name="T82" fmla="*/ 2147483647 w 90"/>
                <a:gd name="T83" fmla="*/ 2147483647 h 65"/>
                <a:gd name="T84" fmla="*/ 2147483647 w 90"/>
                <a:gd name="T85" fmla="*/ 2147483647 h 65"/>
                <a:gd name="T86" fmla="*/ 2147483647 w 90"/>
                <a:gd name="T87" fmla="*/ 2147483647 h 65"/>
                <a:gd name="T88" fmla="*/ 2147483647 w 90"/>
                <a:gd name="T89" fmla="*/ 2147483647 h 65"/>
                <a:gd name="T90" fmla="*/ 2147483647 w 90"/>
                <a:gd name="T91" fmla="*/ 2147483647 h 65"/>
                <a:gd name="T92" fmla="*/ 2147483647 w 90"/>
                <a:gd name="T93" fmla="*/ 2147483647 h 65"/>
                <a:gd name="T94" fmla="*/ 2147483647 w 90"/>
                <a:gd name="T95" fmla="*/ 2147483647 h 65"/>
                <a:gd name="T96" fmla="*/ 2147483647 w 90"/>
                <a:gd name="T97" fmla="*/ 2147483647 h 65"/>
                <a:gd name="T98" fmla="*/ 2147483647 w 90"/>
                <a:gd name="T99" fmla="*/ 2147483647 h 65"/>
                <a:gd name="T100" fmla="*/ 2147483647 w 90"/>
                <a:gd name="T101" fmla="*/ 2147483647 h 65"/>
                <a:gd name="T102" fmla="*/ 2147483647 w 90"/>
                <a:gd name="T103" fmla="*/ 2147483647 h 65"/>
                <a:gd name="T104" fmla="*/ 2147483647 w 90"/>
                <a:gd name="T105" fmla="*/ 2147483647 h 65"/>
                <a:gd name="T106" fmla="*/ 2147483647 w 90"/>
                <a:gd name="T107" fmla="*/ 2147483647 h 65"/>
                <a:gd name="T108" fmla="*/ 2147483647 w 90"/>
                <a:gd name="T109" fmla="*/ 2147483647 h 65"/>
                <a:gd name="T110" fmla="*/ 2147483647 w 90"/>
                <a:gd name="T111" fmla="*/ 2147483647 h 65"/>
                <a:gd name="T112" fmla="*/ 2147483647 w 90"/>
                <a:gd name="T113" fmla="*/ 2147483647 h 65"/>
                <a:gd name="T114" fmla="*/ 2147483647 w 90"/>
                <a:gd name="T115" fmla="*/ 2147483647 h 65"/>
                <a:gd name="T116" fmla="*/ 2147483647 w 90"/>
                <a:gd name="T117" fmla="*/ 2147483647 h 65"/>
                <a:gd name="T118" fmla="*/ 2147483647 w 90"/>
                <a:gd name="T119" fmla="*/ 2147483647 h 65"/>
                <a:gd name="T120" fmla="*/ 2147483647 w 90"/>
                <a:gd name="T121" fmla="*/ 2147483647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5"/>
                <a:gd name="T185" fmla="*/ 90 w 90"/>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5">
                  <a:moveTo>
                    <a:pt x="62" y="1"/>
                  </a:moveTo>
                  <a:lnTo>
                    <a:pt x="62" y="1"/>
                  </a:lnTo>
                  <a:lnTo>
                    <a:pt x="62" y="2"/>
                  </a:lnTo>
                  <a:lnTo>
                    <a:pt x="62" y="3"/>
                  </a:lnTo>
                  <a:lnTo>
                    <a:pt x="63" y="3"/>
                  </a:lnTo>
                  <a:lnTo>
                    <a:pt x="63" y="4"/>
                  </a:lnTo>
                  <a:lnTo>
                    <a:pt x="64" y="4"/>
                  </a:lnTo>
                  <a:lnTo>
                    <a:pt x="64" y="5"/>
                  </a:lnTo>
                  <a:lnTo>
                    <a:pt x="63" y="5"/>
                  </a:lnTo>
                  <a:lnTo>
                    <a:pt x="63" y="6"/>
                  </a:lnTo>
                  <a:lnTo>
                    <a:pt x="64" y="6"/>
                  </a:lnTo>
                  <a:lnTo>
                    <a:pt x="65" y="6"/>
                  </a:lnTo>
                  <a:lnTo>
                    <a:pt x="66" y="6"/>
                  </a:lnTo>
                  <a:lnTo>
                    <a:pt x="66" y="7"/>
                  </a:lnTo>
                  <a:lnTo>
                    <a:pt x="66" y="8"/>
                  </a:lnTo>
                  <a:lnTo>
                    <a:pt x="67" y="8"/>
                  </a:lnTo>
                  <a:lnTo>
                    <a:pt x="66" y="8"/>
                  </a:lnTo>
                  <a:lnTo>
                    <a:pt x="67" y="8"/>
                  </a:lnTo>
                  <a:lnTo>
                    <a:pt x="67" y="9"/>
                  </a:lnTo>
                  <a:lnTo>
                    <a:pt x="66" y="9"/>
                  </a:lnTo>
                  <a:lnTo>
                    <a:pt x="66" y="10"/>
                  </a:lnTo>
                  <a:lnTo>
                    <a:pt x="66" y="11"/>
                  </a:lnTo>
                  <a:lnTo>
                    <a:pt x="66" y="12"/>
                  </a:lnTo>
                  <a:lnTo>
                    <a:pt x="66" y="13"/>
                  </a:lnTo>
                  <a:lnTo>
                    <a:pt x="66" y="14"/>
                  </a:lnTo>
                  <a:lnTo>
                    <a:pt x="66" y="15"/>
                  </a:lnTo>
                  <a:lnTo>
                    <a:pt x="67" y="15"/>
                  </a:lnTo>
                  <a:lnTo>
                    <a:pt x="67" y="16"/>
                  </a:lnTo>
                  <a:lnTo>
                    <a:pt x="68" y="16"/>
                  </a:lnTo>
                  <a:lnTo>
                    <a:pt x="68" y="17"/>
                  </a:lnTo>
                  <a:lnTo>
                    <a:pt x="69" y="17"/>
                  </a:lnTo>
                  <a:lnTo>
                    <a:pt x="69" y="18"/>
                  </a:lnTo>
                  <a:lnTo>
                    <a:pt x="70" y="18"/>
                  </a:lnTo>
                  <a:lnTo>
                    <a:pt x="70" y="19"/>
                  </a:lnTo>
                  <a:lnTo>
                    <a:pt x="70" y="20"/>
                  </a:lnTo>
                  <a:lnTo>
                    <a:pt x="69" y="20"/>
                  </a:lnTo>
                  <a:lnTo>
                    <a:pt x="69" y="21"/>
                  </a:lnTo>
                  <a:lnTo>
                    <a:pt x="70" y="21"/>
                  </a:lnTo>
                  <a:lnTo>
                    <a:pt x="71" y="21"/>
                  </a:lnTo>
                  <a:lnTo>
                    <a:pt x="71" y="22"/>
                  </a:lnTo>
                  <a:lnTo>
                    <a:pt x="70" y="22"/>
                  </a:lnTo>
                  <a:lnTo>
                    <a:pt x="70" y="23"/>
                  </a:lnTo>
                  <a:lnTo>
                    <a:pt x="69" y="23"/>
                  </a:lnTo>
                  <a:lnTo>
                    <a:pt x="70" y="23"/>
                  </a:lnTo>
                  <a:lnTo>
                    <a:pt x="70" y="24"/>
                  </a:lnTo>
                  <a:lnTo>
                    <a:pt x="71" y="24"/>
                  </a:lnTo>
                  <a:lnTo>
                    <a:pt x="72" y="24"/>
                  </a:lnTo>
                  <a:lnTo>
                    <a:pt x="71" y="24"/>
                  </a:lnTo>
                  <a:lnTo>
                    <a:pt x="71" y="25"/>
                  </a:lnTo>
                  <a:lnTo>
                    <a:pt x="71" y="26"/>
                  </a:lnTo>
                  <a:lnTo>
                    <a:pt x="70" y="26"/>
                  </a:lnTo>
                  <a:lnTo>
                    <a:pt x="70" y="27"/>
                  </a:lnTo>
                  <a:lnTo>
                    <a:pt x="71" y="27"/>
                  </a:lnTo>
                  <a:lnTo>
                    <a:pt x="71" y="28"/>
                  </a:lnTo>
                  <a:lnTo>
                    <a:pt x="72" y="28"/>
                  </a:lnTo>
                  <a:lnTo>
                    <a:pt x="72" y="29"/>
                  </a:lnTo>
                  <a:lnTo>
                    <a:pt x="73" y="29"/>
                  </a:lnTo>
                  <a:lnTo>
                    <a:pt x="73" y="30"/>
                  </a:lnTo>
                  <a:lnTo>
                    <a:pt x="73" y="31"/>
                  </a:lnTo>
                  <a:lnTo>
                    <a:pt x="74" y="31"/>
                  </a:lnTo>
                  <a:lnTo>
                    <a:pt x="74" y="32"/>
                  </a:lnTo>
                  <a:lnTo>
                    <a:pt x="74" y="33"/>
                  </a:lnTo>
                  <a:lnTo>
                    <a:pt x="73" y="33"/>
                  </a:lnTo>
                  <a:lnTo>
                    <a:pt x="73" y="34"/>
                  </a:lnTo>
                  <a:lnTo>
                    <a:pt x="74" y="34"/>
                  </a:lnTo>
                  <a:lnTo>
                    <a:pt x="74" y="35"/>
                  </a:lnTo>
                  <a:lnTo>
                    <a:pt x="74" y="36"/>
                  </a:lnTo>
                  <a:lnTo>
                    <a:pt x="75" y="36"/>
                  </a:lnTo>
                  <a:lnTo>
                    <a:pt x="76" y="36"/>
                  </a:lnTo>
                  <a:lnTo>
                    <a:pt x="77" y="36"/>
                  </a:lnTo>
                  <a:lnTo>
                    <a:pt x="78" y="36"/>
                  </a:lnTo>
                  <a:lnTo>
                    <a:pt x="78" y="35"/>
                  </a:lnTo>
                  <a:lnTo>
                    <a:pt x="79" y="35"/>
                  </a:lnTo>
                  <a:lnTo>
                    <a:pt x="79" y="34"/>
                  </a:lnTo>
                  <a:lnTo>
                    <a:pt x="80" y="34"/>
                  </a:lnTo>
                  <a:lnTo>
                    <a:pt x="81" y="34"/>
                  </a:lnTo>
                  <a:lnTo>
                    <a:pt x="81" y="35"/>
                  </a:lnTo>
                  <a:lnTo>
                    <a:pt x="82" y="35"/>
                  </a:lnTo>
                  <a:lnTo>
                    <a:pt x="83" y="35"/>
                  </a:lnTo>
                  <a:lnTo>
                    <a:pt x="84" y="35"/>
                  </a:lnTo>
                  <a:lnTo>
                    <a:pt x="85" y="35"/>
                  </a:lnTo>
                  <a:lnTo>
                    <a:pt x="85" y="36"/>
                  </a:lnTo>
                  <a:lnTo>
                    <a:pt x="86" y="36"/>
                  </a:lnTo>
                  <a:lnTo>
                    <a:pt x="86" y="37"/>
                  </a:lnTo>
                  <a:lnTo>
                    <a:pt x="87" y="37"/>
                  </a:lnTo>
                  <a:lnTo>
                    <a:pt x="87" y="38"/>
                  </a:lnTo>
                  <a:lnTo>
                    <a:pt x="88" y="38"/>
                  </a:lnTo>
                  <a:lnTo>
                    <a:pt x="89" y="38"/>
                  </a:lnTo>
                  <a:lnTo>
                    <a:pt x="89" y="39"/>
                  </a:lnTo>
                  <a:lnTo>
                    <a:pt x="89" y="40"/>
                  </a:lnTo>
                  <a:lnTo>
                    <a:pt x="89" y="41"/>
                  </a:lnTo>
                  <a:lnTo>
                    <a:pt x="89" y="42"/>
                  </a:lnTo>
                  <a:lnTo>
                    <a:pt x="90" y="42"/>
                  </a:lnTo>
                  <a:lnTo>
                    <a:pt x="90" y="43"/>
                  </a:lnTo>
                  <a:lnTo>
                    <a:pt x="89" y="43"/>
                  </a:lnTo>
                  <a:lnTo>
                    <a:pt x="89" y="44"/>
                  </a:lnTo>
                  <a:lnTo>
                    <a:pt x="89" y="45"/>
                  </a:lnTo>
                  <a:lnTo>
                    <a:pt x="89" y="46"/>
                  </a:lnTo>
                  <a:lnTo>
                    <a:pt x="88" y="46"/>
                  </a:lnTo>
                  <a:lnTo>
                    <a:pt x="87" y="46"/>
                  </a:lnTo>
                  <a:lnTo>
                    <a:pt x="88" y="46"/>
                  </a:lnTo>
                  <a:lnTo>
                    <a:pt x="88" y="47"/>
                  </a:lnTo>
                  <a:lnTo>
                    <a:pt x="87" y="47"/>
                  </a:lnTo>
                  <a:lnTo>
                    <a:pt x="87" y="46"/>
                  </a:lnTo>
                  <a:lnTo>
                    <a:pt x="86" y="46"/>
                  </a:lnTo>
                  <a:lnTo>
                    <a:pt x="86" y="47"/>
                  </a:lnTo>
                  <a:lnTo>
                    <a:pt x="85" y="47"/>
                  </a:lnTo>
                  <a:lnTo>
                    <a:pt x="84" y="47"/>
                  </a:lnTo>
                  <a:lnTo>
                    <a:pt x="84" y="48"/>
                  </a:lnTo>
                  <a:lnTo>
                    <a:pt x="83" y="48"/>
                  </a:lnTo>
                  <a:lnTo>
                    <a:pt x="83" y="49"/>
                  </a:lnTo>
                  <a:lnTo>
                    <a:pt x="83" y="48"/>
                  </a:lnTo>
                  <a:lnTo>
                    <a:pt x="82" y="48"/>
                  </a:lnTo>
                  <a:lnTo>
                    <a:pt x="82" y="49"/>
                  </a:lnTo>
                  <a:lnTo>
                    <a:pt x="81" y="49"/>
                  </a:lnTo>
                  <a:lnTo>
                    <a:pt x="80" y="49"/>
                  </a:lnTo>
                  <a:lnTo>
                    <a:pt x="79" y="49"/>
                  </a:lnTo>
                  <a:lnTo>
                    <a:pt x="78" y="49"/>
                  </a:lnTo>
                  <a:lnTo>
                    <a:pt x="78" y="50"/>
                  </a:lnTo>
                  <a:lnTo>
                    <a:pt x="77" y="50"/>
                  </a:lnTo>
                  <a:lnTo>
                    <a:pt x="77" y="51"/>
                  </a:lnTo>
                  <a:lnTo>
                    <a:pt x="76" y="51"/>
                  </a:lnTo>
                  <a:lnTo>
                    <a:pt x="75" y="51"/>
                  </a:lnTo>
                  <a:lnTo>
                    <a:pt x="75" y="50"/>
                  </a:lnTo>
                  <a:lnTo>
                    <a:pt x="74" y="50"/>
                  </a:lnTo>
                  <a:lnTo>
                    <a:pt x="74" y="49"/>
                  </a:lnTo>
                  <a:lnTo>
                    <a:pt x="73" y="49"/>
                  </a:lnTo>
                  <a:lnTo>
                    <a:pt x="73" y="48"/>
                  </a:lnTo>
                  <a:lnTo>
                    <a:pt x="73" y="47"/>
                  </a:lnTo>
                  <a:lnTo>
                    <a:pt x="73" y="46"/>
                  </a:lnTo>
                  <a:lnTo>
                    <a:pt x="72" y="46"/>
                  </a:lnTo>
                  <a:lnTo>
                    <a:pt x="72" y="45"/>
                  </a:lnTo>
                  <a:lnTo>
                    <a:pt x="71" y="45"/>
                  </a:lnTo>
                  <a:lnTo>
                    <a:pt x="71" y="44"/>
                  </a:lnTo>
                  <a:lnTo>
                    <a:pt x="71" y="43"/>
                  </a:lnTo>
                  <a:lnTo>
                    <a:pt x="70" y="43"/>
                  </a:lnTo>
                  <a:lnTo>
                    <a:pt x="70" y="42"/>
                  </a:lnTo>
                  <a:lnTo>
                    <a:pt x="69" y="42"/>
                  </a:lnTo>
                  <a:lnTo>
                    <a:pt x="68" y="41"/>
                  </a:lnTo>
                  <a:lnTo>
                    <a:pt x="69" y="41"/>
                  </a:lnTo>
                  <a:lnTo>
                    <a:pt x="69" y="40"/>
                  </a:lnTo>
                  <a:lnTo>
                    <a:pt x="68" y="40"/>
                  </a:lnTo>
                  <a:lnTo>
                    <a:pt x="68" y="39"/>
                  </a:lnTo>
                  <a:lnTo>
                    <a:pt x="67" y="39"/>
                  </a:lnTo>
                  <a:lnTo>
                    <a:pt x="67" y="38"/>
                  </a:lnTo>
                  <a:lnTo>
                    <a:pt x="66" y="38"/>
                  </a:lnTo>
                  <a:lnTo>
                    <a:pt x="66" y="37"/>
                  </a:lnTo>
                  <a:lnTo>
                    <a:pt x="67" y="37"/>
                  </a:lnTo>
                  <a:lnTo>
                    <a:pt x="66" y="37"/>
                  </a:lnTo>
                  <a:lnTo>
                    <a:pt x="66" y="36"/>
                  </a:lnTo>
                  <a:lnTo>
                    <a:pt x="65" y="36"/>
                  </a:lnTo>
                  <a:lnTo>
                    <a:pt x="64" y="36"/>
                  </a:lnTo>
                  <a:lnTo>
                    <a:pt x="64" y="37"/>
                  </a:lnTo>
                  <a:lnTo>
                    <a:pt x="63" y="37"/>
                  </a:lnTo>
                  <a:lnTo>
                    <a:pt x="62" y="37"/>
                  </a:lnTo>
                  <a:lnTo>
                    <a:pt x="61" y="37"/>
                  </a:lnTo>
                  <a:lnTo>
                    <a:pt x="61" y="36"/>
                  </a:lnTo>
                  <a:lnTo>
                    <a:pt x="60" y="37"/>
                  </a:lnTo>
                  <a:lnTo>
                    <a:pt x="59" y="37"/>
                  </a:lnTo>
                  <a:lnTo>
                    <a:pt x="59" y="36"/>
                  </a:lnTo>
                  <a:lnTo>
                    <a:pt x="58" y="36"/>
                  </a:lnTo>
                  <a:lnTo>
                    <a:pt x="58" y="37"/>
                  </a:lnTo>
                  <a:lnTo>
                    <a:pt x="58" y="38"/>
                  </a:lnTo>
                  <a:lnTo>
                    <a:pt x="57" y="38"/>
                  </a:lnTo>
                  <a:lnTo>
                    <a:pt x="57" y="39"/>
                  </a:lnTo>
                  <a:lnTo>
                    <a:pt x="57" y="40"/>
                  </a:lnTo>
                  <a:lnTo>
                    <a:pt x="57" y="41"/>
                  </a:lnTo>
                  <a:lnTo>
                    <a:pt x="56" y="41"/>
                  </a:lnTo>
                  <a:lnTo>
                    <a:pt x="55" y="41"/>
                  </a:lnTo>
                  <a:lnTo>
                    <a:pt x="54" y="41"/>
                  </a:lnTo>
                  <a:lnTo>
                    <a:pt x="54" y="42"/>
                  </a:lnTo>
                  <a:lnTo>
                    <a:pt x="53" y="42"/>
                  </a:lnTo>
                  <a:lnTo>
                    <a:pt x="53" y="43"/>
                  </a:lnTo>
                  <a:lnTo>
                    <a:pt x="52" y="43"/>
                  </a:lnTo>
                  <a:lnTo>
                    <a:pt x="52" y="44"/>
                  </a:lnTo>
                  <a:lnTo>
                    <a:pt x="51" y="44"/>
                  </a:lnTo>
                  <a:lnTo>
                    <a:pt x="51" y="45"/>
                  </a:lnTo>
                  <a:lnTo>
                    <a:pt x="51" y="46"/>
                  </a:lnTo>
                  <a:lnTo>
                    <a:pt x="50" y="46"/>
                  </a:lnTo>
                  <a:lnTo>
                    <a:pt x="50" y="47"/>
                  </a:lnTo>
                  <a:lnTo>
                    <a:pt x="50" y="48"/>
                  </a:lnTo>
                  <a:lnTo>
                    <a:pt x="50" y="49"/>
                  </a:lnTo>
                  <a:lnTo>
                    <a:pt x="50" y="50"/>
                  </a:lnTo>
                  <a:lnTo>
                    <a:pt x="49" y="50"/>
                  </a:lnTo>
                  <a:lnTo>
                    <a:pt x="49" y="51"/>
                  </a:lnTo>
                  <a:lnTo>
                    <a:pt x="48" y="51"/>
                  </a:lnTo>
                  <a:lnTo>
                    <a:pt x="48" y="52"/>
                  </a:lnTo>
                  <a:lnTo>
                    <a:pt x="48" y="53"/>
                  </a:lnTo>
                  <a:lnTo>
                    <a:pt x="49" y="53"/>
                  </a:lnTo>
                  <a:lnTo>
                    <a:pt x="48" y="54"/>
                  </a:lnTo>
                  <a:lnTo>
                    <a:pt x="48" y="55"/>
                  </a:lnTo>
                  <a:lnTo>
                    <a:pt x="47" y="55"/>
                  </a:lnTo>
                  <a:lnTo>
                    <a:pt x="47" y="56"/>
                  </a:lnTo>
                  <a:lnTo>
                    <a:pt x="46" y="55"/>
                  </a:lnTo>
                  <a:lnTo>
                    <a:pt x="46" y="56"/>
                  </a:lnTo>
                  <a:lnTo>
                    <a:pt x="45" y="56"/>
                  </a:lnTo>
                  <a:lnTo>
                    <a:pt x="44" y="56"/>
                  </a:lnTo>
                  <a:lnTo>
                    <a:pt x="43" y="56"/>
                  </a:lnTo>
                  <a:lnTo>
                    <a:pt x="43" y="57"/>
                  </a:lnTo>
                  <a:lnTo>
                    <a:pt x="42" y="57"/>
                  </a:lnTo>
                  <a:lnTo>
                    <a:pt x="41" y="57"/>
                  </a:lnTo>
                  <a:lnTo>
                    <a:pt x="41" y="58"/>
                  </a:lnTo>
                  <a:lnTo>
                    <a:pt x="40" y="58"/>
                  </a:lnTo>
                  <a:lnTo>
                    <a:pt x="39" y="58"/>
                  </a:lnTo>
                  <a:lnTo>
                    <a:pt x="38" y="58"/>
                  </a:lnTo>
                  <a:lnTo>
                    <a:pt x="38" y="59"/>
                  </a:lnTo>
                  <a:lnTo>
                    <a:pt x="37" y="59"/>
                  </a:lnTo>
                  <a:lnTo>
                    <a:pt x="37" y="60"/>
                  </a:lnTo>
                  <a:lnTo>
                    <a:pt x="36" y="60"/>
                  </a:lnTo>
                  <a:lnTo>
                    <a:pt x="36" y="61"/>
                  </a:lnTo>
                  <a:lnTo>
                    <a:pt x="36" y="62"/>
                  </a:lnTo>
                  <a:lnTo>
                    <a:pt x="36" y="63"/>
                  </a:lnTo>
                  <a:lnTo>
                    <a:pt x="36" y="64"/>
                  </a:lnTo>
                  <a:lnTo>
                    <a:pt x="36" y="65"/>
                  </a:lnTo>
                  <a:lnTo>
                    <a:pt x="35" y="65"/>
                  </a:lnTo>
                  <a:lnTo>
                    <a:pt x="34" y="65"/>
                  </a:lnTo>
                  <a:lnTo>
                    <a:pt x="34" y="64"/>
                  </a:lnTo>
                  <a:lnTo>
                    <a:pt x="34" y="63"/>
                  </a:lnTo>
                  <a:lnTo>
                    <a:pt x="33" y="63"/>
                  </a:lnTo>
                  <a:lnTo>
                    <a:pt x="33" y="62"/>
                  </a:lnTo>
                  <a:lnTo>
                    <a:pt x="32" y="62"/>
                  </a:lnTo>
                  <a:lnTo>
                    <a:pt x="32" y="61"/>
                  </a:lnTo>
                  <a:lnTo>
                    <a:pt x="31" y="61"/>
                  </a:lnTo>
                  <a:lnTo>
                    <a:pt x="31" y="60"/>
                  </a:lnTo>
                  <a:lnTo>
                    <a:pt x="31" y="59"/>
                  </a:lnTo>
                  <a:lnTo>
                    <a:pt x="31" y="58"/>
                  </a:lnTo>
                  <a:lnTo>
                    <a:pt x="31" y="57"/>
                  </a:lnTo>
                  <a:lnTo>
                    <a:pt x="31" y="56"/>
                  </a:lnTo>
                  <a:lnTo>
                    <a:pt x="31" y="55"/>
                  </a:lnTo>
                  <a:lnTo>
                    <a:pt x="31" y="54"/>
                  </a:lnTo>
                  <a:lnTo>
                    <a:pt x="31" y="53"/>
                  </a:lnTo>
                  <a:lnTo>
                    <a:pt x="30" y="53"/>
                  </a:lnTo>
                  <a:lnTo>
                    <a:pt x="29" y="52"/>
                  </a:lnTo>
                  <a:lnTo>
                    <a:pt x="28" y="51"/>
                  </a:lnTo>
                  <a:lnTo>
                    <a:pt x="27" y="51"/>
                  </a:lnTo>
                  <a:lnTo>
                    <a:pt x="27" y="50"/>
                  </a:lnTo>
                  <a:lnTo>
                    <a:pt x="26" y="50"/>
                  </a:lnTo>
                  <a:lnTo>
                    <a:pt x="26" y="49"/>
                  </a:lnTo>
                  <a:lnTo>
                    <a:pt x="25" y="49"/>
                  </a:lnTo>
                  <a:lnTo>
                    <a:pt x="25" y="48"/>
                  </a:lnTo>
                  <a:lnTo>
                    <a:pt x="26" y="48"/>
                  </a:lnTo>
                  <a:lnTo>
                    <a:pt x="26" y="47"/>
                  </a:lnTo>
                  <a:lnTo>
                    <a:pt x="26" y="46"/>
                  </a:lnTo>
                  <a:lnTo>
                    <a:pt x="25" y="46"/>
                  </a:lnTo>
                  <a:lnTo>
                    <a:pt x="25" y="45"/>
                  </a:lnTo>
                  <a:lnTo>
                    <a:pt x="24" y="45"/>
                  </a:lnTo>
                  <a:lnTo>
                    <a:pt x="24" y="44"/>
                  </a:lnTo>
                  <a:lnTo>
                    <a:pt x="24" y="43"/>
                  </a:lnTo>
                  <a:lnTo>
                    <a:pt x="24" y="42"/>
                  </a:lnTo>
                  <a:lnTo>
                    <a:pt x="23" y="42"/>
                  </a:lnTo>
                  <a:lnTo>
                    <a:pt x="23" y="41"/>
                  </a:lnTo>
                  <a:lnTo>
                    <a:pt x="22" y="41"/>
                  </a:lnTo>
                  <a:lnTo>
                    <a:pt x="22" y="40"/>
                  </a:lnTo>
                  <a:lnTo>
                    <a:pt x="21" y="40"/>
                  </a:lnTo>
                  <a:lnTo>
                    <a:pt x="21" y="39"/>
                  </a:lnTo>
                  <a:lnTo>
                    <a:pt x="20" y="39"/>
                  </a:lnTo>
                  <a:lnTo>
                    <a:pt x="20" y="38"/>
                  </a:lnTo>
                  <a:lnTo>
                    <a:pt x="19" y="38"/>
                  </a:lnTo>
                  <a:lnTo>
                    <a:pt x="19" y="37"/>
                  </a:lnTo>
                  <a:lnTo>
                    <a:pt x="18" y="37"/>
                  </a:lnTo>
                  <a:lnTo>
                    <a:pt x="18" y="36"/>
                  </a:lnTo>
                  <a:lnTo>
                    <a:pt x="17" y="36"/>
                  </a:lnTo>
                  <a:lnTo>
                    <a:pt x="17" y="35"/>
                  </a:lnTo>
                  <a:lnTo>
                    <a:pt x="16" y="35"/>
                  </a:lnTo>
                  <a:lnTo>
                    <a:pt x="16" y="34"/>
                  </a:lnTo>
                  <a:lnTo>
                    <a:pt x="15" y="34"/>
                  </a:lnTo>
                  <a:lnTo>
                    <a:pt x="15" y="33"/>
                  </a:lnTo>
                  <a:lnTo>
                    <a:pt x="14" y="33"/>
                  </a:lnTo>
                  <a:lnTo>
                    <a:pt x="13" y="33"/>
                  </a:lnTo>
                  <a:lnTo>
                    <a:pt x="13" y="32"/>
                  </a:lnTo>
                  <a:lnTo>
                    <a:pt x="12" y="32"/>
                  </a:lnTo>
                  <a:lnTo>
                    <a:pt x="12" y="31"/>
                  </a:lnTo>
                  <a:lnTo>
                    <a:pt x="12" y="30"/>
                  </a:lnTo>
                  <a:lnTo>
                    <a:pt x="11" y="30"/>
                  </a:lnTo>
                  <a:lnTo>
                    <a:pt x="11" y="29"/>
                  </a:lnTo>
                  <a:lnTo>
                    <a:pt x="10" y="29"/>
                  </a:lnTo>
                  <a:lnTo>
                    <a:pt x="10" y="28"/>
                  </a:lnTo>
                  <a:lnTo>
                    <a:pt x="10" y="27"/>
                  </a:lnTo>
                  <a:lnTo>
                    <a:pt x="9" y="27"/>
                  </a:lnTo>
                  <a:lnTo>
                    <a:pt x="8" y="27"/>
                  </a:lnTo>
                  <a:lnTo>
                    <a:pt x="8" y="26"/>
                  </a:lnTo>
                  <a:lnTo>
                    <a:pt x="8" y="25"/>
                  </a:lnTo>
                  <a:lnTo>
                    <a:pt x="8" y="24"/>
                  </a:lnTo>
                  <a:lnTo>
                    <a:pt x="8" y="23"/>
                  </a:lnTo>
                  <a:lnTo>
                    <a:pt x="8" y="22"/>
                  </a:lnTo>
                  <a:lnTo>
                    <a:pt x="7" y="22"/>
                  </a:lnTo>
                  <a:lnTo>
                    <a:pt x="7" y="21"/>
                  </a:lnTo>
                  <a:lnTo>
                    <a:pt x="6" y="21"/>
                  </a:lnTo>
                  <a:lnTo>
                    <a:pt x="6" y="20"/>
                  </a:lnTo>
                  <a:lnTo>
                    <a:pt x="5" y="20"/>
                  </a:lnTo>
                  <a:lnTo>
                    <a:pt x="5" y="19"/>
                  </a:lnTo>
                  <a:lnTo>
                    <a:pt x="5" y="18"/>
                  </a:lnTo>
                  <a:lnTo>
                    <a:pt x="4" y="18"/>
                  </a:lnTo>
                  <a:lnTo>
                    <a:pt x="4" y="17"/>
                  </a:lnTo>
                  <a:lnTo>
                    <a:pt x="4" y="16"/>
                  </a:lnTo>
                  <a:lnTo>
                    <a:pt x="4" y="15"/>
                  </a:lnTo>
                  <a:lnTo>
                    <a:pt x="4" y="14"/>
                  </a:lnTo>
                  <a:lnTo>
                    <a:pt x="4" y="13"/>
                  </a:lnTo>
                  <a:lnTo>
                    <a:pt x="3" y="12"/>
                  </a:lnTo>
                  <a:lnTo>
                    <a:pt x="3" y="11"/>
                  </a:lnTo>
                  <a:lnTo>
                    <a:pt x="2" y="10"/>
                  </a:lnTo>
                  <a:lnTo>
                    <a:pt x="1" y="10"/>
                  </a:lnTo>
                  <a:lnTo>
                    <a:pt x="1" y="9"/>
                  </a:lnTo>
                  <a:lnTo>
                    <a:pt x="0" y="9"/>
                  </a:lnTo>
                  <a:lnTo>
                    <a:pt x="0" y="8"/>
                  </a:lnTo>
                  <a:lnTo>
                    <a:pt x="1" y="7"/>
                  </a:lnTo>
                  <a:lnTo>
                    <a:pt x="2" y="6"/>
                  </a:lnTo>
                  <a:lnTo>
                    <a:pt x="3" y="5"/>
                  </a:lnTo>
                  <a:lnTo>
                    <a:pt x="5" y="3"/>
                  </a:lnTo>
                  <a:lnTo>
                    <a:pt x="5" y="2"/>
                  </a:lnTo>
                  <a:lnTo>
                    <a:pt x="6" y="2"/>
                  </a:lnTo>
                  <a:lnTo>
                    <a:pt x="6" y="1"/>
                  </a:lnTo>
                  <a:lnTo>
                    <a:pt x="6" y="2"/>
                  </a:lnTo>
                  <a:lnTo>
                    <a:pt x="7" y="2"/>
                  </a:lnTo>
                  <a:lnTo>
                    <a:pt x="7" y="1"/>
                  </a:lnTo>
                  <a:lnTo>
                    <a:pt x="7" y="2"/>
                  </a:lnTo>
                  <a:lnTo>
                    <a:pt x="7" y="1"/>
                  </a:lnTo>
                  <a:lnTo>
                    <a:pt x="8" y="1"/>
                  </a:lnTo>
                  <a:lnTo>
                    <a:pt x="9" y="1"/>
                  </a:lnTo>
                  <a:lnTo>
                    <a:pt x="10" y="1"/>
                  </a:lnTo>
                  <a:lnTo>
                    <a:pt x="10" y="2"/>
                  </a:lnTo>
                  <a:lnTo>
                    <a:pt x="11" y="2"/>
                  </a:lnTo>
                  <a:lnTo>
                    <a:pt x="11" y="3"/>
                  </a:lnTo>
                  <a:lnTo>
                    <a:pt x="12" y="3"/>
                  </a:lnTo>
                  <a:lnTo>
                    <a:pt x="12" y="4"/>
                  </a:lnTo>
                  <a:lnTo>
                    <a:pt x="12" y="5"/>
                  </a:lnTo>
                  <a:lnTo>
                    <a:pt x="12" y="6"/>
                  </a:lnTo>
                  <a:lnTo>
                    <a:pt x="13" y="6"/>
                  </a:lnTo>
                  <a:lnTo>
                    <a:pt x="12" y="6"/>
                  </a:lnTo>
                  <a:lnTo>
                    <a:pt x="12" y="7"/>
                  </a:lnTo>
                  <a:lnTo>
                    <a:pt x="13" y="7"/>
                  </a:lnTo>
                  <a:lnTo>
                    <a:pt x="13" y="8"/>
                  </a:lnTo>
                  <a:lnTo>
                    <a:pt x="14" y="8"/>
                  </a:lnTo>
                  <a:lnTo>
                    <a:pt x="14" y="9"/>
                  </a:lnTo>
                  <a:lnTo>
                    <a:pt x="13" y="9"/>
                  </a:lnTo>
                  <a:lnTo>
                    <a:pt x="13" y="10"/>
                  </a:lnTo>
                  <a:lnTo>
                    <a:pt x="14" y="10"/>
                  </a:lnTo>
                  <a:lnTo>
                    <a:pt x="13" y="10"/>
                  </a:lnTo>
                  <a:lnTo>
                    <a:pt x="14" y="10"/>
                  </a:lnTo>
                  <a:lnTo>
                    <a:pt x="14" y="11"/>
                  </a:lnTo>
                  <a:lnTo>
                    <a:pt x="13" y="11"/>
                  </a:lnTo>
                  <a:lnTo>
                    <a:pt x="12" y="11"/>
                  </a:lnTo>
                  <a:lnTo>
                    <a:pt x="12" y="12"/>
                  </a:lnTo>
                  <a:lnTo>
                    <a:pt x="12" y="13"/>
                  </a:lnTo>
                  <a:lnTo>
                    <a:pt x="11" y="13"/>
                  </a:lnTo>
                  <a:lnTo>
                    <a:pt x="11" y="14"/>
                  </a:lnTo>
                  <a:lnTo>
                    <a:pt x="12" y="14"/>
                  </a:lnTo>
                  <a:lnTo>
                    <a:pt x="13" y="14"/>
                  </a:lnTo>
                  <a:lnTo>
                    <a:pt x="14" y="14"/>
                  </a:lnTo>
                  <a:lnTo>
                    <a:pt x="14" y="15"/>
                  </a:lnTo>
                  <a:lnTo>
                    <a:pt x="15" y="15"/>
                  </a:lnTo>
                  <a:lnTo>
                    <a:pt x="16" y="15"/>
                  </a:lnTo>
                  <a:lnTo>
                    <a:pt x="16" y="14"/>
                  </a:lnTo>
                  <a:lnTo>
                    <a:pt x="16" y="15"/>
                  </a:lnTo>
                  <a:lnTo>
                    <a:pt x="17" y="15"/>
                  </a:lnTo>
                  <a:lnTo>
                    <a:pt x="17" y="16"/>
                  </a:lnTo>
                  <a:lnTo>
                    <a:pt x="18" y="16"/>
                  </a:lnTo>
                  <a:lnTo>
                    <a:pt x="18" y="17"/>
                  </a:lnTo>
                  <a:lnTo>
                    <a:pt x="19" y="17"/>
                  </a:lnTo>
                  <a:lnTo>
                    <a:pt x="20" y="18"/>
                  </a:lnTo>
                  <a:lnTo>
                    <a:pt x="20" y="19"/>
                  </a:lnTo>
                  <a:lnTo>
                    <a:pt x="20" y="20"/>
                  </a:lnTo>
                  <a:lnTo>
                    <a:pt x="21" y="20"/>
                  </a:lnTo>
                  <a:lnTo>
                    <a:pt x="21" y="21"/>
                  </a:lnTo>
                  <a:lnTo>
                    <a:pt x="21" y="22"/>
                  </a:lnTo>
                  <a:lnTo>
                    <a:pt x="22" y="22"/>
                  </a:lnTo>
                  <a:lnTo>
                    <a:pt x="22" y="23"/>
                  </a:lnTo>
                  <a:lnTo>
                    <a:pt x="23" y="23"/>
                  </a:lnTo>
                  <a:lnTo>
                    <a:pt x="23" y="24"/>
                  </a:lnTo>
                  <a:lnTo>
                    <a:pt x="23" y="23"/>
                  </a:lnTo>
                  <a:lnTo>
                    <a:pt x="23" y="24"/>
                  </a:lnTo>
                  <a:lnTo>
                    <a:pt x="23" y="23"/>
                  </a:lnTo>
                  <a:lnTo>
                    <a:pt x="24" y="23"/>
                  </a:lnTo>
                  <a:lnTo>
                    <a:pt x="24" y="22"/>
                  </a:lnTo>
                  <a:lnTo>
                    <a:pt x="24" y="21"/>
                  </a:lnTo>
                  <a:lnTo>
                    <a:pt x="25" y="21"/>
                  </a:lnTo>
                  <a:lnTo>
                    <a:pt x="25" y="20"/>
                  </a:lnTo>
                  <a:lnTo>
                    <a:pt x="26" y="20"/>
                  </a:lnTo>
                  <a:lnTo>
                    <a:pt x="26" y="19"/>
                  </a:lnTo>
                  <a:lnTo>
                    <a:pt x="27" y="19"/>
                  </a:lnTo>
                  <a:lnTo>
                    <a:pt x="27" y="18"/>
                  </a:lnTo>
                  <a:lnTo>
                    <a:pt x="26" y="18"/>
                  </a:lnTo>
                  <a:lnTo>
                    <a:pt x="27" y="17"/>
                  </a:lnTo>
                  <a:lnTo>
                    <a:pt x="27" y="16"/>
                  </a:lnTo>
                  <a:lnTo>
                    <a:pt x="28" y="16"/>
                  </a:lnTo>
                  <a:lnTo>
                    <a:pt x="29" y="16"/>
                  </a:lnTo>
                  <a:lnTo>
                    <a:pt x="29" y="15"/>
                  </a:lnTo>
                  <a:lnTo>
                    <a:pt x="29" y="16"/>
                  </a:lnTo>
                  <a:lnTo>
                    <a:pt x="30" y="16"/>
                  </a:lnTo>
                  <a:lnTo>
                    <a:pt x="30" y="15"/>
                  </a:lnTo>
                  <a:lnTo>
                    <a:pt x="31" y="15"/>
                  </a:lnTo>
                  <a:lnTo>
                    <a:pt x="31" y="16"/>
                  </a:lnTo>
                  <a:lnTo>
                    <a:pt x="31" y="15"/>
                  </a:lnTo>
                  <a:lnTo>
                    <a:pt x="32" y="15"/>
                  </a:lnTo>
                  <a:lnTo>
                    <a:pt x="33" y="15"/>
                  </a:lnTo>
                  <a:lnTo>
                    <a:pt x="32" y="15"/>
                  </a:lnTo>
                  <a:lnTo>
                    <a:pt x="33" y="15"/>
                  </a:lnTo>
                  <a:lnTo>
                    <a:pt x="33" y="16"/>
                  </a:lnTo>
                  <a:lnTo>
                    <a:pt x="34" y="16"/>
                  </a:lnTo>
                  <a:lnTo>
                    <a:pt x="34" y="17"/>
                  </a:lnTo>
                  <a:lnTo>
                    <a:pt x="34" y="18"/>
                  </a:lnTo>
                  <a:lnTo>
                    <a:pt x="34" y="19"/>
                  </a:lnTo>
                  <a:lnTo>
                    <a:pt x="34" y="20"/>
                  </a:lnTo>
                  <a:lnTo>
                    <a:pt x="35" y="20"/>
                  </a:lnTo>
                  <a:lnTo>
                    <a:pt x="36" y="20"/>
                  </a:lnTo>
                  <a:lnTo>
                    <a:pt x="37" y="20"/>
                  </a:lnTo>
                  <a:lnTo>
                    <a:pt x="38" y="20"/>
                  </a:lnTo>
                  <a:lnTo>
                    <a:pt x="39" y="20"/>
                  </a:lnTo>
                  <a:lnTo>
                    <a:pt x="39" y="19"/>
                  </a:lnTo>
                  <a:lnTo>
                    <a:pt x="40" y="19"/>
                  </a:lnTo>
                  <a:lnTo>
                    <a:pt x="40" y="18"/>
                  </a:lnTo>
                  <a:lnTo>
                    <a:pt x="41" y="18"/>
                  </a:lnTo>
                  <a:lnTo>
                    <a:pt x="42" y="18"/>
                  </a:lnTo>
                  <a:lnTo>
                    <a:pt x="43" y="18"/>
                  </a:lnTo>
                  <a:lnTo>
                    <a:pt x="44" y="18"/>
                  </a:lnTo>
                  <a:lnTo>
                    <a:pt x="43" y="18"/>
                  </a:lnTo>
                  <a:lnTo>
                    <a:pt x="43" y="19"/>
                  </a:lnTo>
                  <a:lnTo>
                    <a:pt x="43" y="20"/>
                  </a:lnTo>
                  <a:lnTo>
                    <a:pt x="43" y="21"/>
                  </a:lnTo>
                  <a:lnTo>
                    <a:pt x="43" y="22"/>
                  </a:lnTo>
                  <a:lnTo>
                    <a:pt x="42" y="22"/>
                  </a:lnTo>
                  <a:lnTo>
                    <a:pt x="43" y="22"/>
                  </a:lnTo>
                  <a:lnTo>
                    <a:pt x="43" y="23"/>
                  </a:lnTo>
                  <a:lnTo>
                    <a:pt x="43" y="24"/>
                  </a:lnTo>
                  <a:lnTo>
                    <a:pt x="44" y="24"/>
                  </a:lnTo>
                  <a:lnTo>
                    <a:pt x="44" y="25"/>
                  </a:lnTo>
                  <a:lnTo>
                    <a:pt x="45" y="25"/>
                  </a:lnTo>
                  <a:lnTo>
                    <a:pt x="46" y="25"/>
                  </a:lnTo>
                  <a:lnTo>
                    <a:pt x="46" y="26"/>
                  </a:lnTo>
                  <a:lnTo>
                    <a:pt x="47" y="26"/>
                  </a:lnTo>
                  <a:lnTo>
                    <a:pt x="48" y="26"/>
                  </a:lnTo>
                  <a:lnTo>
                    <a:pt x="47" y="26"/>
                  </a:lnTo>
                  <a:lnTo>
                    <a:pt x="48" y="26"/>
                  </a:lnTo>
                  <a:lnTo>
                    <a:pt x="47" y="26"/>
                  </a:lnTo>
                  <a:lnTo>
                    <a:pt x="48" y="26"/>
                  </a:lnTo>
                  <a:lnTo>
                    <a:pt x="48" y="25"/>
                  </a:lnTo>
                  <a:lnTo>
                    <a:pt x="49" y="25"/>
                  </a:lnTo>
                  <a:lnTo>
                    <a:pt x="49" y="24"/>
                  </a:lnTo>
                  <a:lnTo>
                    <a:pt x="50" y="24"/>
                  </a:lnTo>
                  <a:lnTo>
                    <a:pt x="50" y="23"/>
                  </a:lnTo>
                  <a:lnTo>
                    <a:pt x="51" y="23"/>
                  </a:lnTo>
                  <a:lnTo>
                    <a:pt x="51" y="24"/>
                  </a:lnTo>
                  <a:lnTo>
                    <a:pt x="52" y="24"/>
                  </a:lnTo>
                  <a:lnTo>
                    <a:pt x="52" y="25"/>
                  </a:lnTo>
                  <a:lnTo>
                    <a:pt x="52" y="24"/>
                  </a:lnTo>
                  <a:lnTo>
                    <a:pt x="53" y="24"/>
                  </a:lnTo>
                  <a:lnTo>
                    <a:pt x="54" y="24"/>
                  </a:lnTo>
                  <a:lnTo>
                    <a:pt x="55" y="24"/>
                  </a:lnTo>
                  <a:lnTo>
                    <a:pt x="55" y="23"/>
                  </a:lnTo>
                  <a:lnTo>
                    <a:pt x="55" y="24"/>
                  </a:lnTo>
                  <a:lnTo>
                    <a:pt x="56" y="24"/>
                  </a:lnTo>
                  <a:lnTo>
                    <a:pt x="56" y="23"/>
                  </a:lnTo>
                  <a:lnTo>
                    <a:pt x="57" y="23"/>
                  </a:lnTo>
                  <a:lnTo>
                    <a:pt x="56" y="23"/>
                  </a:lnTo>
                  <a:lnTo>
                    <a:pt x="56" y="22"/>
                  </a:lnTo>
                  <a:lnTo>
                    <a:pt x="57" y="22"/>
                  </a:lnTo>
                  <a:lnTo>
                    <a:pt x="57" y="21"/>
                  </a:lnTo>
                  <a:lnTo>
                    <a:pt x="58" y="21"/>
                  </a:lnTo>
                  <a:lnTo>
                    <a:pt x="59" y="21"/>
                  </a:lnTo>
                  <a:lnTo>
                    <a:pt x="59" y="20"/>
                  </a:lnTo>
                  <a:lnTo>
                    <a:pt x="59" y="19"/>
                  </a:lnTo>
                  <a:lnTo>
                    <a:pt x="59" y="18"/>
                  </a:lnTo>
                  <a:lnTo>
                    <a:pt x="60" y="18"/>
                  </a:lnTo>
                  <a:lnTo>
                    <a:pt x="61" y="18"/>
                  </a:lnTo>
                  <a:lnTo>
                    <a:pt x="62" y="18"/>
                  </a:lnTo>
                  <a:lnTo>
                    <a:pt x="62" y="17"/>
                  </a:lnTo>
                  <a:lnTo>
                    <a:pt x="63" y="17"/>
                  </a:lnTo>
                  <a:lnTo>
                    <a:pt x="62" y="17"/>
                  </a:lnTo>
                  <a:lnTo>
                    <a:pt x="62" y="16"/>
                  </a:lnTo>
                  <a:lnTo>
                    <a:pt x="62" y="15"/>
                  </a:lnTo>
                  <a:lnTo>
                    <a:pt x="61" y="15"/>
                  </a:lnTo>
                  <a:lnTo>
                    <a:pt x="61" y="14"/>
                  </a:lnTo>
                  <a:lnTo>
                    <a:pt x="60" y="14"/>
                  </a:lnTo>
                  <a:lnTo>
                    <a:pt x="60" y="13"/>
                  </a:lnTo>
                  <a:lnTo>
                    <a:pt x="60" y="12"/>
                  </a:lnTo>
                  <a:lnTo>
                    <a:pt x="60" y="11"/>
                  </a:lnTo>
                  <a:lnTo>
                    <a:pt x="59" y="11"/>
                  </a:lnTo>
                  <a:lnTo>
                    <a:pt x="60" y="11"/>
                  </a:lnTo>
                  <a:lnTo>
                    <a:pt x="59" y="11"/>
                  </a:lnTo>
                  <a:lnTo>
                    <a:pt x="59" y="10"/>
                  </a:lnTo>
                  <a:lnTo>
                    <a:pt x="59" y="9"/>
                  </a:lnTo>
                  <a:lnTo>
                    <a:pt x="58" y="9"/>
                  </a:lnTo>
                  <a:lnTo>
                    <a:pt x="58" y="10"/>
                  </a:lnTo>
                  <a:lnTo>
                    <a:pt x="58" y="9"/>
                  </a:lnTo>
                  <a:lnTo>
                    <a:pt x="58" y="8"/>
                  </a:lnTo>
                  <a:lnTo>
                    <a:pt x="58" y="7"/>
                  </a:lnTo>
                  <a:lnTo>
                    <a:pt x="57" y="7"/>
                  </a:lnTo>
                  <a:lnTo>
                    <a:pt x="57" y="6"/>
                  </a:lnTo>
                  <a:lnTo>
                    <a:pt x="57" y="5"/>
                  </a:lnTo>
                  <a:lnTo>
                    <a:pt x="56" y="5"/>
                  </a:lnTo>
                  <a:lnTo>
                    <a:pt x="56" y="4"/>
                  </a:lnTo>
                  <a:lnTo>
                    <a:pt x="55" y="4"/>
                  </a:lnTo>
                  <a:lnTo>
                    <a:pt x="55" y="3"/>
                  </a:lnTo>
                  <a:lnTo>
                    <a:pt x="55" y="2"/>
                  </a:lnTo>
                  <a:lnTo>
                    <a:pt x="54" y="2"/>
                  </a:lnTo>
                  <a:lnTo>
                    <a:pt x="54" y="1"/>
                  </a:lnTo>
                  <a:lnTo>
                    <a:pt x="55" y="1"/>
                  </a:lnTo>
                  <a:lnTo>
                    <a:pt x="54" y="1"/>
                  </a:lnTo>
                  <a:lnTo>
                    <a:pt x="55" y="1"/>
                  </a:lnTo>
                  <a:lnTo>
                    <a:pt x="56" y="1"/>
                  </a:lnTo>
                  <a:lnTo>
                    <a:pt x="56" y="2"/>
                  </a:lnTo>
                  <a:lnTo>
                    <a:pt x="57" y="2"/>
                  </a:lnTo>
                  <a:lnTo>
                    <a:pt x="58" y="2"/>
                  </a:lnTo>
                  <a:lnTo>
                    <a:pt x="58" y="1"/>
                  </a:lnTo>
                  <a:lnTo>
                    <a:pt x="59" y="1"/>
                  </a:lnTo>
                  <a:lnTo>
                    <a:pt x="60" y="1"/>
                  </a:lnTo>
                  <a:lnTo>
                    <a:pt x="61" y="1"/>
                  </a:lnTo>
                  <a:lnTo>
                    <a:pt x="61" y="0"/>
                  </a:lnTo>
                  <a:lnTo>
                    <a:pt x="62" y="0"/>
                  </a:lnTo>
                  <a:lnTo>
                    <a:pt x="62" y="1"/>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6" name="Freeform 36">
              <a:extLst>
                <a:ext uri="{FF2B5EF4-FFF2-40B4-BE49-F238E27FC236}">
                  <a16:creationId xmlns:a16="http://schemas.microsoft.com/office/drawing/2014/main" id="{BC6AFB16-88FD-7534-2888-358C479FCA54}"/>
                </a:ext>
              </a:extLst>
            </p:cNvPr>
            <p:cNvSpPr>
              <a:spLocks/>
            </p:cNvSpPr>
            <p:nvPr/>
          </p:nvSpPr>
          <p:spPr bwMode="auto">
            <a:xfrm>
              <a:off x="756028" y="2645523"/>
              <a:ext cx="526218" cy="931729"/>
            </a:xfrm>
            <a:custGeom>
              <a:avLst/>
              <a:gdLst>
                <a:gd name="T0" fmla="*/ 2147483647 w 55"/>
                <a:gd name="T1" fmla="*/ 2147483647 h 100"/>
                <a:gd name="T2" fmla="*/ 2147483647 w 55"/>
                <a:gd name="T3" fmla="*/ 2147483647 h 100"/>
                <a:gd name="T4" fmla="*/ 2147483647 w 55"/>
                <a:gd name="T5" fmla="*/ 0 h 100"/>
                <a:gd name="T6" fmla="*/ 2147483647 w 55"/>
                <a:gd name="T7" fmla="*/ 2147483647 h 100"/>
                <a:gd name="T8" fmla="*/ 2147483647 w 55"/>
                <a:gd name="T9" fmla="*/ 2147483647 h 100"/>
                <a:gd name="T10" fmla="*/ 2147483647 w 55"/>
                <a:gd name="T11" fmla="*/ 2147483647 h 100"/>
                <a:gd name="T12" fmla="*/ 2147483647 w 55"/>
                <a:gd name="T13" fmla="*/ 2147483647 h 100"/>
                <a:gd name="T14" fmla="*/ 2147483647 w 55"/>
                <a:gd name="T15" fmla="*/ 2147483647 h 100"/>
                <a:gd name="T16" fmla="*/ 2147483647 w 55"/>
                <a:gd name="T17" fmla="*/ 2147483647 h 100"/>
                <a:gd name="T18" fmla="*/ 2147483647 w 55"/>
                <a:gd name="T19" fmla="*/ 2147483647 h 100"/>
                <a:gd name="T20" fmla="*/ 2147483647 w 55"/>
                <a:gd name="T21" fmla="*/ 2147483647 h 100"/>
                <a:gd name="T22" fmla="*/ 2147483647 w 55"/>
                <a:gd name="T23" fmla="*/ 2147483647 h 100"/>
                <a:gd name="T24" fmla="*/ 2147483647 w 55"/>
                <a:gd name="T25" fmla="*/ 2147483647 h 100"/>
                <a:gd name="T26" fmla="*/ 2147483647 w 55"/>
                <a:gd name="T27" fmla="*/ 2147483647 h 100"/>
                <a:gd name="T28" fmla="*/ 2147483647 w 55"/>
                <a:gd name="T29" fmla="*/ 2147483647 h 100"/>
                <a:gd name="T30" fmla="*/ 2147483647 w 55"/>
                <a:gd name="T31" fmla="*/ 2147483647 h 100"/>
                <a:gd name="T32" fmla="*/ 2147483647 w 55"/>
                <a:gd name="T33" fmla="*/ 2147483647 h 100"/>
                <a:gd name="T34" fmla="*/ 2147483647 w 55"/>
                <a:gd name="T35" fmla="*/ 2147483647 h 100"/>
                <a:gd name="T36" fmla="*/ 2147483647 w 55"/>
                <a:gd name="T37" fmla="*/ 2147483647 h 100"/>
                <a:gd name="T38" fmla="*/ 2147483647 w 55"/>
                <a:gd name="T39" fmla="*/ 2147483647 h 100"/>
                <a:gd name="T40" fmla="*/ 2147483647 w 55"/>
                <a:gd name="T41" fmla="*/ 2147483647 h 100"/>
                <a:gd name="T42" fmla="*/ 2147483647 w 55"/>
                <a:gd name="T43" fmla="*/ 2147483647 h 100"/>
                <a:gd name="T44" fmla="*/ 2147483647 w 55"/>
                <a:gd name="T45" fmla="*/ 2147483647 h 100"/>
                <a:gd name="T46" fmla="*/ 2147483647 w 55"/>
                <a:gd name="T47" fmla="*/ 2147483647 h 100"/>
                <a:gd name="T48" fmla="*/ 2147483647 w 55"/>
                <a:gd name="T49" fmla="*/ 2147483647 h 100"/>
                <a:gd name="T50" fmla="*/ 2147483647 w 55"/>
                <a:gd name="T51" fmla="*/ 2147483647 h 100"/>
                <a:gd name="T52" fmla="*/ 2147483647 w 55"/>
                <a:gd name="T53" fmla="*/ 2147483647 h 100"/>
                <a:gd name="T54" fmla="*/ 2147483647 w 55"/>
                <a:gd name="T55" fmla="*/ 2147483647 h 100"/>
                <a:gd name="T56" fmla="*/ 2147483647 w 55"/>
                <a:gd name="T57" fmla="*/ 2147483647 h 100"/>
                <a:gd name="T58" fmla="*/ 2147483647 w 55"/>
                <a:gd name="T59" fmla="*/ 2147483647 h 100"/>
                <a:gd name="T60" fmla="*/ 2147483647 w 55"/>
                <a:gd name="T61" fmla="*/ 2147483647 h 100"/>
                <a:gd name="T62" fmla="*/ 2147483647 w 55"/>
                <a:gd name="T63" fmla="*/ 2147483647 h 100"/>
                <a:gd name="T64" fmla="*/ 2147483647 w 55"/>
                <a:gd name="T65" fmla="*/ 2147483647 h 100"/>
                <a:gd name="T66" fmla="*/ 2147483647 w 55"/>
                <a:gd name="T67" fmla="*/ 2147483647 h 100"/>
                <a:gd name="T68" fmla="*/ 2147483647 w 55"/>
                <a:gd name="T69" fmla="*/ 2147483647 h 100"/>
                <a:gd name="T70" fmla="*/ 2147483647 w 55"/>
                <a:gd name="T71" fmla="*/ 2147483647 h 100"/>
                <a:gd name="T72" fmla="*/ 2147483647 w 55"/>
                <a:gd name="T73" fmla="*/ 2147483647 h 100"/>
                <a:gd name="T74" fmla="*/ 2147483647 w 55"/>
                <a:gd name="T75" fmla="*/ 2147483647 h 100"/>
                <a:gd name="T76" fmla="*/ 2147483647 w 55"/>
                <a:gd name="T77" fmla="*/ 2147483647 h 100"/>
                <a:gd name="T78" fmla="*/ 2147483647 w 55"/>
                <a:gd name="T79" fmla="*/ 2147483647 h 100"/>
                <a:gd name="T80" fmla="*/ 2147483647 w 55"/>
                <a:gd name="T81" fmla="*/ 2147483647 h 100"/>
                <a:gd name="T82" fmla="*/ 2147483647 w 55"/>
                <a:gd name="T83" fmla="*/ 2147483647 h 100"/>
                <a:gd name="T84" fmla="*/ 2147483647 w 55"/>
                <a:gd name="T85" fmla="*/ 2147483647 h 100"/>
                <a:gd name="T86" fmla="*/ 2147483647 w 55"/>
                <a:gd name="T87" fmla="*/ 2147483647 h 100"/>
                <a:gd name="T88" fmla="*/ 2147483647 w 55"/>
                <a:gd name="T89" fmla="*/ 2147483647 h 100"/>
                <a:gd name="T90" fmla="*/ 0 w 55"/>
                <a:gd name="T91" fmla="*/ 2147483647 h 100"/>
                <a:gd name="T92" fmla="*/ 2147483647 w 55"/>
                <a:gd name="T93" fmla="*/ 2147483647 h 100"/>
                <a:gd name="T94" fmla="*/ 2147483647 w 55"/>
                <a:gd name="T95" fmla="*/ 2147483647 h 100"/>
                <a:gd name="T96" fmla="*/ 2147483647 w 55"/>
                <a:gd name="T97" fmla="*/ 2147483647 h 100"/>
                <a:gd name="T98" fmla="*/ 2147483647 w 55"/>
                <a:gd name="T99" fmla="*/ 2147483647 h 100"/>
                <a:gd name="T100" fmla="*/ 2147483647 w 55"/>
                <a:gd name="T101" fmla="*/ 2147483647 h 100"/>
                <a:gd name="T102" fmla="*/ 2147483647 w 55"/>
                <a:gd name="T103" fmla="*/ 2147483647 h 100"/>
                <a:gd name="T104" fmla="*/ 2147483647 w 55"/>
                <a:gd name="T105" fmla="*/ 2147483647 h 100"/>
                <a:gd name="T106" fmla="*/ 2147483647 w 55"/>
                <a:gd name="T107" fmla="*/ 2147483647 h 100"/>
                <a:gd name="T108" fmla="*/ 2147483647 w 55"/>
                <a:gd name="T109" fmla="*/ 2147483647 h 100"/>
                <a:gd name="T110" fmla="*/ 2147483647 w 55"/>
                <a:gd name="T111" fmla="*/ 2147483647 h 100"/>
                <a:gd name="T112" fmla="*/ 2147483647 w 55"/>
                <a:gd name="T113" fmla="*/ 2147483647 h 100"/>
                <a:gd name="T114" fmla="*/ 2147483647 w 55"/>
                <a:gd name="T115" fmla="*/ 2147483647 h 100"/>
                <a:gd name="T116" fmla="*/ 2147483647 w 55"/>
                <a:gd name="T117" fmla="*/ 2147483647 h 100"/>
                <a:gd name="T118" fmla="*/ 2147483647 w 55"/>
                <a:gd name="T119" fmla="*/ 2147483647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
                <a:gd name="T181" fmla="*/ 0 h 100"/>
                <a:gd name="T182" fmla="*/ 55 w 55"/>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 h="100">
                  <a:moveTo>
                    <a:pt x="15" y="9"/>
                  </a:moveTo>
                  <a:lnTo>
                    <a:pt x="16" y="9"/>
                  </a:lnTo>
                  <a:lnTo>
                    <a:pt x="16" y="8"/>
                  </a:lnTo>
                  <a:lnTo>
                    <a:pt x="17" y="8"/>
                  </a:lnTo>
                  <a:lnTo>
                    <a:pt x="17" y="9"/>
                  </a:lnTo>
                  <a:lnTo>
                    <a:pt x="17" y="8"/>
                  </a:lnTo>
                  <a:lnTo>
                    <a:pt x="17" y="7"/>
                  </a:lnTo>
                  <a:lnTo>
                    <a:pt x="16" y="7"/>
                  </a:lnTo>
                  <a:lnTo>
                    <a:pt x="17" y="7"/>
                  </a:lnTo>
                  <a:lnTo>
                    <a:pt x="17" y="6"/>
                  </a:lnTo>
                  <a:lnTo>
                    <a:pt x="17" y="5"/>
                  </a:lnTo>
                  <a:lnTo>
                    <a:pt x="16" y="5"/>
                  </a:lnTo>
                  <a:lnTo>
                    <a:pt x="17" y="5"/>
                  </a:lnTo>
                  <a:lnTo>
                    <a:pt x="16" y="5"/>
                  </a:lnTo>
                  <a:lnTo>
                    <a:pt x="17" y="5"/>
                  </a:lnTo>
                  <a:lnTo>
                    <a:pt x="17" y="4"/>
                  </a:lnTo>
                  <a:lnTo>
                    <a:pt x="18" y="4"/>
                  </a:lnTo>
                  <a:lnTo>
                    <a:pt x="18" y="3"/>
                  </a:lnTo>
                  <a:lnTo>
                    <a:pt x="17" y="3"/>
                  </a:lnTo>
                  <a:lnTo>
                    <a:pt x="18" y="3"/>
                  </a:lnTo>
                  <a:lnTo>
                    <a:pt x="18" y="2"/>
                  </a:lnTo>
                  <a:lnTo>
                    <a:pt x="18" y="1"/>
                  </a:lnTo>
                  <a:lnTo>
                    <a:pt x="19" y="1"/>
                  </a:lnTo>
                  <a:lnTo>
                    <a:pt x="19" y="0"/>
                  </a:lnTo>
                  <a:lnTo>
                    <a:pt x="20" y="0"/>
                  </a:lnTo>
                  <a:lnTo>
                    <a:pt x="21" y="0"/>
                  </a:lnTo>
                  <a:lnTo>
                    <a:pt x="22" y="0"/>
                  </a:lnTo>
                  <a:lnTo>
                    <a:pt x="23" y="0"/>
                  </a:lnTo>
                  <a:lnTo>
                    <a:pt x="24" y="0"/>
                  </a:lnTo>
                  <a:lnTo>
                    <a:pt x="24" y="1"/>
                  </a:lnTo>
                  <a:lnTo>
                    <a:pt x="25" y="1"/>
                  </a:lnTo>
                  <a:lnTo>
                    <a:pt x="25" y="0"/>
                  </a:lnTo>
                  <a:lnTo>
                    <a:pt x="25" y="1"/>
                  </a:lnTo>
                  <a:lnTo>
                    <a:pt x="25" y="2"/>
                  </a:lnTo>
                  <a:lnTo>
                    <a:pt x="26" y="2"/>
                  </a:lnTo>
                  <a:lnTo>
                    <a:pt x="25" y="2"/>
                  </a:lnTo>
                  <a:lnTo>
                    <a:pt x="25" y="3"/>
                  </a:lnTo>
                  <a:lnTo>
                    <a:pt x="26" y="3"/>
                  </a:lnTo>
                  <a:lnTo>
                    <a:pt x="26" y="4"/>
                  </a:lnTo>
                  <a:lnTo>
                    <a:pt x="27" y="4"/>
                  </a:lnTo>
                  <a:lnTo>
                    <a:pt x="27" y="5"/>
                  </a:lnTo>
                  <a:lnTo>
                    <a:pt x="26" y="5"/>
                  </a:lnTo>
                  <a:lnTo>
                    <a:pt x="26" y="6"/>
                  </a:lnTo>
                  <a:lnTo>
                    <a:pt x="26" y="7"/>
                  </a:lnTo>
                  <a:lnTo>
                    <a:pt x="26" y="8"/>
                  </a:lnTo>
                  <a:lnTo>
                    <a:pt x="26" y="9"/>
                  </a:lnTo>
                  <a:lnTo>
                    <a:pt x="25" y="9"/>
                  </a:lnTo>
                  <a:lnTo>
                    <a:pt x="25" y="10"/>
                  </a:lnTo>
                  <a:lnTo>
                    <a:pt x="25" y="11"/>
                  </a:lnTo>
                  <a:lnTo>
                    <a:pt x="26" y="11"/>
                  </a:lnTo>
                  <a:lnTo>
                    <a:pt x="26" y="12"/>
                  </a:lnTo>
                  <a:lnTo>
                    <a:pt x="26" y="13"/>
                  </a:lnTo>
                  <a:lnTo>
                    <a:pt x="25" y="13"/>
                  </a:lnTo>
                  <a:lnTo>
                    <a:pt x="25" y="14"/>
                  </a:lnTo>
                  <a:lnTo>
                    <a:pt x="24" y="14"/>
                  </a:lnTo>
                  <a:lnTo>
                    <a:pt x="24" y="15"/>
                  </a:lnTo>
                  <a:lnTo>
                    <a:pt x="23" y="15"/>
                  </a:lnTo>
                  <a:lnTo>
                    <a:pt x="23" y="16"/>
                  </a:lnTo>
                  <a:lnTo>
                    <a:pt x="23" y="17"/>
                  </a:lnTo>
                  <a:lnTo>
                    <a:pt x="23" y="18"/>
                  </a:lnTo>
                  <a:lnTo>
                    <a:pt x="23" y="19"/>
                  </a:lnTo>
                  <a:lnTo>
                    <a:pt x="24" y="19"/>
                  </a:lnTo>
                  <a:lnTo>
                    <a:pt x="24" y="20"/>
                  </a:lnTo>
                  <a:lnTo>
                    <a:pt x="24" y="21"/>
                  </a:lnTo>
                  <a:lnTo>
                    <a:pt x="24" y="20"/>
                  </a:lnTo>
                  <a:lnTo>
                    <a:pt x="24" y="21"/>
                  </a:lnTo>
                  <a:lnTo>
                    <a:pt x="25" y="21"/>
                  </a:lnTo>
                  <a:lnTo>
                    <a:pt x="25" y="22"/>
                  </a:lnTo>
                  <a:lnTo>
                    <a:pt x="26" y="22"/>
                  </a:lnTo>
                  <a:lnTo>
                    <a:pt x="27" y="22"/>
                  </a:lnTo>
                  <a:lnTo>
                    <a:pt x="27" y="23"/>
                  </a:lnTo>
                  <a:lnTo>
                    <a:pt x="28" y="23"/>
                  </a:lnTo>
                  <a:lnTo>
                    <a:pt x="29" y="24"/>
                  </a:lnTo>
                  <a:lnTo>
                    <a:pt x="29" y="25"/>
                  </a:lnTo>
                  <a:lnTo>
                    <a:pt x="29" y="26"/>
                  </a:lnTo>
                  <a:lnTo>
                    <a:pt x="30" y="26"/>
                  </a:lnTo>
                  <a:lnTo>
                    <a:pt x="29" y="26"/>
                  </a:lnTo>
                  <a:lnTo>
                    <a:pt x="29" y="27"/>
                  </a:lnTo>
                  <a:lnTo>
                    <a:pt x="28" y="27"/>
                  </a:lnTo>
                  <a:lnTo>
                    <a:pt x="28" y="28"/>
                  </a:lnTo>
                  <a:lnTo>
                    <a:pt x="28" y="29"/>
                  </a:lnTo>
                  <a:lnTo>
                    <a:pt x="27" y="30"/>
                  </a:lnTo>
                  <a:lnTo>
                    <a:pt x="27" y="31"/>
                  </a:lnTo>
                  <a:lnTo>
                    <a:pt x="27" y="32"/>
                  </a:lnTo>
                  <a:lnTo>
                    <a:pt x="26" y="32"/>
                  </a:lnTo>
                  <a:lnTo>
                    <a:pt x="26" y="33"/>
                  </a:lnTo>
                  <a:lnTo>
                    <a:pt x="25" y="33"/>
                  </a:lnTo>
                  <a:lnTo>
                    <a:pt x="25" y="34"/>
                  </a:lnTo>
                  <a:lnTo>
                    <a:pt x="24" y="34"/>
                  </a:lnTo>
                  <a:lnTo>
                    <a:pt x="24" y="35"/>
                  </a:lnTo>
                  <a:lnTo>
                    <a:pt x="25" y="35"/>
                  </a:lnTo>
                  <a:lnTo>
                    <a:pt x="25" y="36"/>
                  </a:lnTo>
                  <a:lnTo>
                    <a:pt x="24" y="36"/>
                  </a:lnTo>
                  <a:lnTo>
                    <a:pt x="24" y="37"/>
                  </a:lnTo>
                  <a:lnTo>
                    <a:pt x="23" y="37"/>
                  </a:lnTo>
                  <a:lnTo>
                    <a:pt x="23" y="38"/>
                  </a:lnTo>
                  <a:lnTo>
                    <a:pt x="23" y="39"/>
                  </a:lnTo>
                  <a:lnTo>
                    <a:pt x="24" y="39"/>
                  </a:lnTo>
                  <a:lnTo>
                    <a:pt x="24" y="40"/>
                  </a:lnTo>
                  <a:lnTo>
                    <a:pt x="24" y="41"/>
                  </a:lnTo>
                  <a:lnTo>
                    <a:pt x="25" y="42"/>
                  </a:lnTo>
                  <a:lnTo>
                    <a:pt x="25" y="43"/>
                  </a:lnTo>
                  <a:lnTo>
                    <a:pt x="26" y="43"/>
                  </a:lnTo>
                  <a:lnTo>
                    <a:pt x="26" y="44"/>
                  </a:lnTo>
                  <a:lnTo>
                    <a:pt x="26" y="45"/>
                  </a:lnTo>
                  <a:lnTo>
                    <a:pt x="27" y="45"/>
                  </a:lnTo>
                  <a:lnTo>
                    <a:pt x="27" y="46"/>
                  </a:lnTo>
                  <a:lnTo>
                    <a:pt x="28" y="46"/>
                  </a:lnTo>
                  <a:lnTo>
                    <a:pt x="29" y="46"/>
                  </a:lnTo>
                  <a:lnTo>
                    <a:pt x="30" y="46"/>
                  </a:lnTo>
                  <a:lnTo>
                    <a:pt x="30" y="47"/>
                  </a:lnTo>
                  <a:lnTo>
                    <a:pt x="31" y="47"/>
                  </a:lnTo>
                  <a:lnTo>
                    <a:pt x="31" y="48"/>
                  </a:lnTo>
                  <a:lnTo>
                    <a:pt x="31" y="49"/>
                  </a:lnTo>
                  <a:lnTo>
                    <a:pt x="32" y="49"/>
                  </a:lnTo>
                  <a:lnTo>
                    <a:pt x="32" y="50"/>
                  </a:lnTo>
                  <a:lnTo>
                    <a:pt x="33" y="50"/>
                  </a:lnTo>
                  <a:lnTo>
                    <a:pt x="33" y="51"/>
                  </a:lnTo>
                  <a:lnTo>
                    <a:pt x="34" y="51"/>
                  </a:lnTo>
                  <a:lnTo>
                    <a:pt x="34" y="52"/>
                  </a:lnTo>
                  <a:lnTo>
                    <a:pt x="34" y="53"/>
                  </a:lnTo>
                  <a:lnTo>
                    <a:pt x="35" y="53"/>
                  </a:lnTo>
                  <a:lnTo>
                    <a:pt x="35" y="54"/>
                  </a:lnTo>
                  <a:lnTo>
                    <a:pt x="35" y="55"/>
                  </a:lnTo>
                  <a:lnTo>
                    <a:pt x="36" y="55"/>
                  </a:lnTo>
                  <a:lnTo>
                    <a:pt x="36" y="56"/>
                  </a:lnTo>
                  <a:lnTo>
                    <a:pt x="36" y="55"/>
                  </a:lnTo>
                  <a:lnTo>
                    <a:pt x="36" y="56"/>
                  </a:lnTo>
                  <a:lnTo>
                    <a:pt x="37" y="56"/>
                  </a:lnTo>
                  <a:lnTo>
                    <a:pt x="37" y="57"/>
                  </a:lnTo>
                  <a:lnTo>
                    <a:pt x="38" y="57"/>
                  </a:lnTo>
                  <a:lnTo>
                    <a:pt x="39" y="57"/>
                  </a:lnTo>
                  <a:lnTo>
                    <a:pt x="39" y="58"/>
                  </a:lnTo>
                  <a:lnTo>
                    <a:pt x="39" y="59"/>
                  </a:lnTo>
                  <a:lnTo>
                    <a:pt x="40" y="59"/>
                  </a:lnTo>
                  <a:lnTo>
                    <a:pt x="40" y="58"/>
                  </a:lnTo>
                  <a:lnTo>
                    <a:pt x="40" y="59"/>
                  </a:lnTo>
                  <a:lnTo>
                    <a:pt x="41" y="59"/>
                  </a:lnTo>
                  <a:lnTo>
                    <a:pt x="41" y="60"/>
                  </a:lnTo>
                  <a:lnTo>
                    <a:pt x="41" y="61"/>
                  </a:lnTo>
                  <a:lnTo>
                    <a:pt x="42" y="61"/>
                  </a:lnTo>
                  <a:lnTo>
                    <a:pt x="42" y="62"/>
                  </a:lnTo>
                  <a:lnTo>
                    <a:pt x="42" y="63"/>
                  </a:lnTo>
                  <a:lnTo>
                    <a:pt x="42" y="64"/>
                  </a:lnTo>
                  <a:lnTo>
                    <a:pt x="43" y="64"/>
                  </a:lnTo>
                  <a:lnTo>
                    <a:pt x="43" y="65"/>
                  </a:lnTo>
                  <a:lnTo>
                    <a:pt x="44" y="65"/>
                  </a:lnTo>
                  <a:lnTo>
                    <a:pt x="44" y="66"/>
                  </a:lnTo>
                  <a:lnTo>
                    <a:pt x="44" y="65"/>
                  </a:lnTo>
                  <a:lnTo>
                    <a:pt x="44" y="66"/>
                  </a:lnTo>
                  <a:lnTo>
                    <a:pt x="45" y="66"/>
                  </a:lnTo>
                  <a:lnTo>
                    <a:pt x="45" y="67"/>
                  </a:lnTo>
                  <a:lnTo>
                    <a:pt x="45" y="68"/>
                  </a:lnTo>
                  <a:lnTo>
                    <a:pt x="45" y="69"/>
                  </a:lnTo>
                  <a:lnTo>
                    <a:pt x="46" y="69"/>
                  </a:lnTo>
                  <a:lnTo>
                    <a:pt x="46" y="70"/>
                  </a:lnTo>
                  <a:lnTo>
                    <a:pt x="46" y="71"/>
                  </a:lnTo>
                  <a:lnTo>
                    <a:pt x="45" y="71"/>
                  </a:lnTo>
                  <a:lnTo>
                    <a:pt x="46" y="71"/>
                  </a:lnTo>
                  <a:lnTo>
                    <a:pt x="46" y="72"/>
                  </a:lnTo>
                  <a:lnTo>
                    <a:pt x="46" y="73"/>
                  </a:lnTo>
                  <a:lnTo>
                    <a:pt x="46" y="74"/>
                  </a:lnTo>
                  <a:lnTo>
                    <a:pt x="46" y="75"/>
                  </a:lnTo>
                  <a:lnTo>
                    <a:pt x="47" y="75"/>
                  </a:lnTo>
                  <a:lnTo>
                    <a:pt x="46" y="75"/>
                  </a:lnTo>
                  <a:lnTo>
                    <a:pt x="46" y="76"/>
                  </a:lnTo>
                  <a:lnTo>
                    <a:pt x="47" y="76"/>
                  </a:lnTo>
                  <a:lnTo>
                    <a:pt x="47" y="77"/>
                  </a:lnTo>
                  <a:lnTo>
                    <a:pt x="47" y="78"/>
                  </a:lnTo>
                  <a:lnTo>
                    <a:pt x="48" y="78"/>
                  </a:lnTo>
                  <a:lnTo>
                    <a:pt x="48" y="79"/>
                  </a:lnTo>
                  <a:lnTo>
                    <a:pt x="49" y="79"/>
                  </a:lnTo>
                  <a:lnTo>
                    <a:pt x="49" y="80"/>
                  </a:lnTo>
                  <a:lnTo>
                    <a:pt x="49" y="81"/>
                  </a:lnTo>
                  <a:lnTo>
                    <a:pt x="50" y="81"/>
                  </a:lnTo>
                  <a:lnTo>
                    <a:pt x="50" y="82"/>
                  </a:lnTo>
                  <a:lnTo>
                    <a:pt x="50" y="83"/>
                  </a:lnTo>
                  <a:lnTo>
                    <a:pt x="50" y="84"/>
                  </a:lnTo>
                  <a:lnTo>
                    <a:pt x="50" y="83"/>
                  </a:lnTo>
                  <a:lnTo>
                    <a:pt x="51" y="83"/>
                  </a:lnTo>
                  <a:lnTo>
                    <a:pt x="51" y="84"/>
                  </a:lnTo>
                  <a:lnTo>
                    <a:pt x="51" y="85"/>
                  </a:lnTo>
                  <a:lnTo>
                    <a:pt x="52" y="85"/>
                  </a:lnTo>
                  <a:lnTo>
                    <a:pt x="51" y="85"/>
                  </a:lnTo>
                  <a:lnTo>
                    <a:pt x="52" y="85"/>
                  </a:lnTo>
                  <a:lnTo>
                    <a:pt x="52" y="86"/>
                  </a:lnTo>
                  <a:lnTo>
                    <a:pt x="52" y="87"/>
                  </a:lnTo>
                  <a:lnTo>
                    <a:pt x="52" y="88"/>
                  </a:lnTo>
                  <a:lnTo>
                    <a:pt x="53" y="88"/>
                  </a:lnTo>
                  <a:lnTo>
                    <a:pt x="53" y="89"/>
                  </a:lnTo>
                  <a:lnTo>
                    <a:pt x="54" y="89"/>
                  </a:lnTo>
                  <a:lnTo>
                    <a:pt x="54" y="90"/>
                  </a:lnTo>
                  <a:lnTo>
                    <a:pt x="54" y="91"/>
                  </a:lnTo>
                  <a:lnTo>
                    <a:pt x="55" y="91"/>
                  </a:lnTo>
                  <a:lnTo>
                    <a:pt x="54" y="91"/>
                  </a:lnTo>
                  <a:lnTo>
                    <a:pt x="54" y="92"/>
                  </a:lnTo>
                  <a:lnTo>
                    <a:pt x="53" y="92"/>
                  </a:lnTo>
                  <a:lnTo>
                    <a:pt x="52" y="92"/>
                  </a:lnTo>
                  <a:lnTo>
                    <a:pt x="51" y="92"/>
                  </a:lnTo>
                  <a:lnTo>
                    <a:pt x="51" y="93"/>
                  </a:lnTo>
                  <a:lnTo>
                    <a:pt x="51" y="94"/>
                  </a:lnTo>
                  <a:lnTo>
                    <a:pt x="51" y="95"/>
                  </a:lnTo>
                  <a:lnTo>
                    <a:pt x="50" y="95"/>
                  </a:lnTo>
                  <a:lnTo>
                    <a:pt x="49" y="95"/>
                  </a:lnTo>
                  <a:lnTo>
                    <a:pt x="49" y="96"/>
                  </a:lnTo>
                  <a:lnTo>
                    <a:pt x="48" y="96"/>
                  </a:lnTo>
                  <a:lnTo>
                    <a:pt x="48" y="97"/>
                  </a:lnTo>
                  <a:lnTo>
                    <a:pt x="49" y="97"/>
                  </a:lnTo>
                  <a:lnTo>
                    <a:pt x="48" y="97"/>
                  </a:lnTo>
                  <a:lnTo>
                    <a:pt x="48" y="98"/>
                  </a:lnTo>
                  <a:lnTo>
                    <a:pt x="47" y="98"/>
                  </a:lnTo>
                  <a:lnTo>
                    <a:pt x="47" y="97"/>
                  </a:lnTo>
                  <a:lnTo>
                    <a:pt x="47" y="98"/>
                  </a:lnTo>
                  <a:lnTo>
                    <a:pt x="46" y="98"/>
                  </a:lnTo>
                  <a:lnTo>
                    <a:pt x="45" y="98"/>
                  </a:lnTo>
                  <a:lnTo>
                    <a:pt x="44" y="98"/>
                  </a:lnTo>
                  <a:lnTo>
                    <a:pt x="44" y="99"/>
                  </a:lnTo>
                  <a:lnTo>
                    <a:pt x="44" y="98"/>
                  </a:lnTo>
                  <a:lnTo>
                    <a:pt x="43" y="98"/>
                  </a:lnTo>
                  <a:lnTo>
                    <a:pt x="43" y="97"/>
                  </a:lnTo>
                  <a:lnTo>
                    <a:pt x="42" y="97"/>
                  </a:lnTo>
                  <a:lnTo>
                    <a:pt x="42" y="98"/>
                  </a:lnTo>
                  <a:lnTo>
                    <a:pt x="41" y="98"/>
                  </a:lnTo>
                  <a:lnTo>
                    <a:pt x="41" y="99"/>
                  </a:lnTo>
                  <a:lnTo>
                    <a:pt x="40" y="99"/>
                  </a:lnTo>
                  <a:lnTo>
                    <a:pt x="40" y="100"/>
                  </a:lnTo>
                  <a:lnTo>
                    <a:pt x="39" y="100"/>
                  </a:lnTo>
                  <a:lnTo>
                    <a:pt x="40" y="100"/>
                  </a:lnTo>
                  <a:lnTo>
                    <a:pt x="39" y="100"/>
                  </a:lnTo>
                  <a:lnTo>
                    <a:pt x="40" y="100"/>
                  </a:lnTo>
                  <a:lnTo>
                    <a:pt x="39" y="100"/>
                  </a:lnTo>
                  <a:lnTo>
                    <a:pt x="38" y="100"/>
                  </a:lnTo>
                  <a:lnTo>
                    <a:pt x="38" y="99"/>
                  </a:lnTo>
                  <a:lnTo>
                    <a:pt x="37" y="99"/>
                  </a:lnTo>
                  <a:lnTo>
                    <a:pt x="36" y="99"/>
                  </a:lnTo>
                  <a:lnTo>
                    <a:pt x="36" y="98"/>
                  </a:lnTo>
                  <a:lnTo>
                    <a:pt x="35" y="98"/>
                  </a:lnTo>
                  <a:lnTo>
                    <a:pt x="35" y="97"/>
                  </a:lnTo>
                  <a:lnTo>
                    <a:pt x="35" y="96"/>
                  </a:lnTo>
                  <a:lnTo>
                    <a:pt x="34" y="96"/>
                  </a:lnTo>
                  <a:lnTo>
                    <a:pt x="35" y="96"/>
                  </a:lnTo>
                  <a:lnTo>
                    <a:pt x="35" y="95"/>
                  </a:lnTo>
                  <a:lnTo>
                    <a:pt x="35" y="94"/>
                  </a:lnTo>
                  <a:lnTo>
                    <a:pt x="35" y="93"/>
                  </a:lnTo>
                  <a:lnTo>
                    <a:pt x="35" y="92"/>
                  </a:lnTo>
                  <a:lnTo>
                    <a:pt x="36" y="92"/>
                  </a:lnTo>
                  <a:lnTo>
                    <a:pt x="35" y="92"/>
                  </a:lnTo>
                  <a:lnTo>
                    <a:pt x="34" y="92"/>
                  </a:lnTo>
                  <a:lnTo>
                    <a:pt x="33" y="92"/>
                  </a:lnTo>
                  <a:lnTo>
                    <a:pt x="32" y="92"/>
                  </a:lnTo>
                  <a:lnTo>
                    <a:pt x="32" y="93"/>
                  </a:lnTo>
                  <a:lnTo>
                    <a:pt x="31" y="93"/>
                  </a:lnTo>
                  <a:lnTo>
                    <a:pt x="31" y="94"/>
                  </a:lnTo>
                  <a:lnTo>
                    <a:pt x="30" y="94"/>
                  </a:lnTo>
                  <a:lnTo>
                    <a:pt x="29" y="94"/>
                  </a:lnTo>
                  <a:lnTo>
                    <a:pt x="28" y="94"/>
                  </a:lnTo>
                  <a:lnTo>
                    <a:pt x="27" y="94"/>
                  </a:lnTo>
                  <a:lnTo>
                    <a:pt x="26" y="94"/>
                  </a:lnTo>
                  <a:lnTo>
                    <a:pt x="26" y="93"/>
                  </a:lnTo>
                  <a:lnTo>
                    <a:pt x="26" y="92"/>
                  </a:lnTo>
                  <a:lnTo>
                    <a:pt x="26" y="91"/>
                  </a:lnTo>
                  <a:lnTo>
                    <a:pt x="26" y="90"/>
                  </a:lnTo>
                  <a:lnTo>
                    <a:pt x="25" y="90"/>
                  </a:lnTo>
                  <a:lnTo>
                    <a:pt x="25" y="89"/>
                  </a:lnTo>
                  <a:lnTo>
                    <a:pt x="24" y="89"/>
                  </a:lnTo>
                  <a:lnTo>
                    <a:pt x="25" y="89"/>
                  </a:lnTo>
                  <a:lnTo>
                    <a:pt x="24" y="89"/>
                  </a:lnTo>
                  <a:lnTo>
                    <a:pt x="23" y="89"/>
                  </a:lnTo>
                  <a:lnTo>
                    <a:pt x="23" y="90"/>
                  </a:lnTo>
                  <a:lnTo>
                    <a:pt x="23" y="89"/>
                  </a:lnTo>
                  <a:lnTo>
                    <a:pt x="22" y="89"/>
                  </a:lnTo>
                  <a:lnTo>
                    <a:pt x="22" y="90"/>
                  </a:lnTo>
                  <a:lnTo>
                    <a:pt x="21" y="90"/>
                  </a:lnTo>
                  <a:lnTo>
                    <a:pt x="21" y="89"/>
                  </a:lnTo>
                  <a:lnTo>
                    <a:pt x="21" y="90"/>
                  </a:lnTo>
                  <a:lnTo>
                    <a:pt x="20" y="90"/>
                  </a:lnTo>
                  <a:lnTo>
                    <a:pt x="19" y="90"/>
                  </a:lnTo>
                  <a:lnTo>
                    <a:pt x="19" y="91"/>
                  </a:lnTo>
                  <a:lnTo>
                    <a:pt x="18" y="92"/>
                  </a:lnTo>
                  <a:lnTo>
                    <a:pt x="19" y="92"/>
                  </a:lnTo>
                  <a:lnTo>
                    <a:pt x="19" y="93"/>
                  </a:lnTo>
                  <a:lnTo>
                    <a:pt x="18" y="93"/>
                  </a:lnTo>
                  <a:lnTo>
                    <a:pt x="18" y="94"/>
                  </a:lnTo>
                  <a:lnTo>
                    <a:pt x="17" y="94"/>
                  </a:lnTo>
                  <a:lnTo>
                    <a:pt x="17" y="95"/>
                  </a:lnTo>
                  <a:lnTo>
                    <a:pt x="16" y="95"/>
                  </a:lnTo>
                  <a:lnTo>
                    <a:pt x="16" y="96"/>
                  </a:lnTo>
                  <a:lnTo>
                    <a:pt x="16" y="97"/>
                  </a:lnTo>
                  <a:lnTo>
                    <a:pt x="15" y="97"/>
                  </a:lnTo>
                  <a:lnTo>
                    <a:pt x="15" y="98"/>
                  </a:lnTo>
                  <a:lnTo>
                    <a:pt x="15" y="97"/>
                  </a:lnTo>
                  <a:lnTo>
                    <a:pt x="15" y="98"/>
                  </a:lnTo>
                  <a:lnTo>
                    <a:pt x="15" y="97"/>
                  </a:lnTo>
                  <a:lnTo>
                    <a:pt x="14" y="97"/>
                  </a:lnTo>
                  <a:lnTo>
                    <a:pt x="14" y="96"/>
                  </a:lnTo>
                  <a:lnTo>
                    <a:pt x="13" y="96"/>
                  </a:lnTo>
                  <a:lnTo>
                    <a:pt x="13" y="95"/>
                  </a:lnTo>
                  <a:lnTo>
                    <a:pt x="13" y="94"/>
                  </a:lnTo>
                  <a:lnTo>
                    <a:pt x="12" y="94"/>
                  </a:lnTo>
                  <a:lnTo>
                    <a:pt x="12" y="93"/>
                  </a:lnTo>
                  <a:lnTo>
                    <a:pt x="12" y="92"/>
                  </a:lnTo>
                  <a:lnTo>
                    <a:pt x="11" y="91"/>
                  </a:lnTo>
                  <a:lnTo>
                    <a:pt x="10" y="91"/>
                  </a:lnTo>
                  <a:lnTo>
                    <a:pt x="10" y="90"/>
                  </a:lnTo>
                  <a:lnTo>
                    <a:pt x="9" y="90"/>
                  </a:lnTo>
                  <a:lnTo>
                    <a:pt x="9" y="89"/>
                  </a:lnTo>
                  <a:lnTo>
                    <a:pt x="8" y="89"/>
                  </a:lnTo>
                  <a:lnTo>
                    <a:pt x="8" y="88"/>
                  </a:lnTo>
                  <a:lnTo>
                    <a:pt x="8" y="89"/>
                  </a:lnTo>
                  <a:lnTo>
                    <a:pt x="7" y="89"/>
                  </a:lnTo>
                  <a:lnTo>
                    <a:pt x="6" y="89"/>
                  </a:lnTo>
                  <a:lnTo>
                    <a:pt x="6" y="88"/>
                  </a:lnTo>
                  <a:lnTo>
                    <a:pt x="5" y="88"/>
                  </a:lnTo>
                  <a:lnTo>
                    <a:pt x="4" y="88"/>
                  </a:lnTo>
                  <a:lnTo>
                    <a:pt x="3" y="88"/>
                  </a:lnTo>
                  <a:lnTo>
                    <a:pt x="3" y="87"/>
                  </a:lnTo>
                  <a:lnTo>
                    <a:pt x="4" y="87"/>
                  </a:lnTo>
                  <a:lnTo>
                    <a:pt x="4" y="86"/>
                  </a:lnTo>
                  <a:lnTo>
                    <a:pt x="4" y="85"/>
                  </a:lnTo>
                  <a:lnTo>
                    <a:pt x="5" y="85"/>
                  </a:lnTo>
                  <a:lnTo>
                    <a:pt x="6" y="85"/>
                  </a:lnTo>
                  <a:lnTo>
                    <a:pt x="6" y="84"/>
                  </a:lnTo>
                  <a:lnTo>
                    <a:pt x="5" y="84"/>
                  </a:lnTo>
                  <a:lnTo>
                    <a:pt x="6" y="84"/>
                  </a:lnTo>
                  <a:lnTo>
                    <a:pt x="5" y="84"/>
                  </a:lnTo>
                  <a:lnTo>
                    <a:pt x="5" y="83"/>
                  </a:lnTo>
                  <a:lnTo>
                    <a:pt x="6" y="83"/>
                  </a:lnTo>
                  <a:lnTo>
                    <a:pt x="6" y="82"/>
                  </a:lnTo>
                  <a:lnTo>
                    <a:pt x="5" y="82"/>
                  </a:lnTo>
                  <a:lnTo>
                    <a:pt x="5" y="81"/>
                  </a:lnTo>
                  <a:lnTo>
                    <a:pt x="4" y="81"/>
                  </a:lnTo>
                  <a:lnTo>
                    <a:pt x="4" y="80"/>
                  </a:lnTo>
                  <a:lnTo>
                    <a:pt x="5" y="80"/>
                  </a:lnTo>
                  <a:lnTo>
                    <a:pt x="4" y="80"/>
                  </a:lnTo>
                  <a:lnTo>
                    <a:pt x="4" y="79"/>
                  </a:lnTo>
                  <a:lnTo>
                    <a:pt x="4" y="78"/>
                  </a:lnTo>
                  <a:lnTo>
                    <a:pt x="4" y="77"/>
                  </a:lnTo>
                  <a:lnTo>
                    <a:pt x="4" y="76"/>
                  </a:lnTo>
                  <a:lnTo>
                    <a:pt x="5" y="76"/>
                  </a:lnTo>
                  <a:lnTo>
                    <a:pt x="4" y="76"/>
                  </a:lnTo>
                  <a:lnTo>
                    <a:pt x="4" y="75"/>
                  </a:lnTo>
                  <a:lnTo>
                    <a:pt x="4" y="74"/>
                  </a:lnTo>
                  <a:lnTo>
                    <a:pt x="4" y="73"/>
                  </a:lnTo>
                  <a:lnTo>
                    <a:pt x="4" y="72"/>
                  </a:lnTo>
                  <a:lnTo>
                    <a:pt x="5" y="72"/>
                  </a:lnTo>
                  <a:lnTo>
                    <a:pt x="6" y="72"/>
                  </a:lnTo>
                  <a:lnTo>
                    <a:pt x="7" y="72"/>
                  </a:lnTo>
                  <a:lnTo>
                    <a:pt x="7" y="71"/>
                  </a:lnTo>
                  <a:lnTo>
                    <a:pt x="8" y="71"/>
                  </a:lnTo>
                  <a:lnTo>
                    <a:pt x="8" y="70"/>
                  </a:lnTo>
                  <a:lnTo>
                    <a:pt x="9" y="70"/>
                  </a:lnTo>
                  <a:lnTo>
                    <a:pt x="9" y="69"/>
                  </a:lnTo>
                  <a:lnTo>
                    <a:pt x="10" y="69"/>
                  </a:lnTo>
                  <a:lnTo>
                    <a:pt x="10" y="68"/>
                  </a:lnTo>
                  <a:lnTo>
                    <a:pt x="10" y="67"/>
                  </a:lnTo>
                  <a:lnTo>
                    <a:pt x="9" y="67"/>
                  </a:lnTo>
                  <a:lnTo>
                    <a:pt x="8" y="67"/>
                  </a:lnTo>
                  <a:lnTo>
                    <a:pt x="8" y="66"/>
                  </a:lnTo>
                  <a:lnTo>
                    <a:pt x="7" y="66"/>
                  </a:lnTo>
                  <a:lnTo>
                    <a:pt x="6" y="66"/>
                  </a:lnTo>
                  <a:lnTo>
                    <a:pt x="5" y="66"/>
                  </a:lnTo>
                  <a:lnTo>
                    <a:pt x="4" y="66"/>
                  </a:lnTo>
                  <a:lnTo>
                    <a:pt x="4" y="65"/>
                  </a:lnTo>
                  <a:lnTo>
                    <a:pt x="3" y="65"/>
                  </a:lnTo>
                  <a:lnTo>
                    <a:pt x="3" y="64"/>
                  </a:lnTo>
                  <a:lnTo>
                    <a:pt x="3" y="63"/>
                  </a:lnTo>
                  <a:lnTo>
                    <a:pt x="3" y="62"/>
                  </a:lnTo>
                  <a:lnTo>
                    <a:pt x="2" y="62"/>
                  </a:lnTo>
                  <a:lnTo>
                    <a:pt x="2" y="61"/>
                  </a:lnTo>
                  <a:lnTo>
                    <a:pt x="1" y="61"/>
                  </a:lnTo>
                  <a:lnTo>
                    <a:pt x="0" y="61"/>
                  </a:lnTo>
                  <a:lnTo>
                    <a:pt x="1" y="61"/>
                  </a:lnTo>
                  <a:lnTo>
                    <a:pt x="0" y="61"/>
                  </a:lnTo>
                  <a:lnTo>
                    <a:pt x="0" y="60"/>
                  </a:lnTo>
                  <a:lnTo>
                    <a:pt x="0" y="59"/>
                  </a:lnTo>
                  <a:lnTo>
                    <a:pt x="0" y="58"/>
                  </a:lnTo>
                  <a:lnTo>
                    <a:pt x="0" y="57"/>
                  </a:lnTo>
                  <a:lnTo>
                    <a:pt x="0" y="56"/>
                  </a:lnTo>
                  <a:lnTo>
                    <a:pt x="0" y="55"/>
                  </a:lnTo>
                  <a:lnTo>
                    <a:pt x="0" y="54"/>
                  </a:lnTo>
                  <a:lnTo>
                    <a:pt x="1" y="54"/>
                  </a:lnTo>
                  <a:lnTo>
                    <a:pt x="2" y="54"/>
                  </a:lnTo>
                  <a:lnTo>
                    <a:pt x="3" y="54"/>
                  </a:lnTo>
                  <a:lnTo>
                    <a:pt x="3" y="53"/>
                  </a:lnTo>
                  <a:lnTo>
                    <a:pt x="4" y="53"/>
                  </a:lnTo>
                  <a:lnTo>
                    <a:pt x="5" y="53"/>
                  </a:lnTo>
                  <a:lnTo>
                    <a:pt x="5" y="52"/>
                  </a:lnTo>
                  <a:lnTo>
                    <a:pt x="5" y="51"/>
                  </a:lnTo>
                  <a:lnTo>
                    <a:pt x="6" y="51"/>
                  </a:lnTo>
                  <a:lnTo>
                    <a:pt x="6" y="50"/>
                  </a:lnTo>
                  <a:lnTo>
                    <a:pt x="5" y="50"/>
                  </a:lnTo>
                  <a:lnTo>
                    <a:pt x="5" y="49"/>
                  </a:lnTo>
                  <a:lnTo>
                    <a:pt x="6" y="49"/>
                  </a:lnTo>
                  <a:lnTo>
                    <a:pt x="6" y="48"/>
                  </a:lnTo>
                  <a:lnTo>
                    <a:pt x="6" y="47"/>
                  </a:lnTo>
                  <a:lnTo>
                    <a:pt x="7" y="47"/>
                  </a:lnTo>
                  <a:lnTo>
                    <a:pt x="6" y="47"/>
                  </a:lnTo>
                  <a:lnTo>
                    <a:pt x="7" y="47"/>
                  </a:lnTo>
                  <a:lnTo>
                    <a:pt x="8" y="47"/>
                  </a:lnTo>
                  <a:lnTo>
                    <a:pt x="8" y="46"/>
                  </a:lnTo>
                  <a:lnTo>
                    <a:pt x="8" y="45"/>
                  </a:lnTo>
                  <a:lnTo>
                    <a:pt x="7" y="45"/>
                  </a:lnTo>
                  <a:lnTo>
                    <a:pt x="7" y="46"/>
                  </a:lnTo>
                  <a:lnTo>
                    <a:pt x="7" y="45"/>
                  </a:lnTo>
                  <a:lnTo>
                    <a:pt x="6" y="45"/>
                  </a:lnTo>
                  <a:lnTo>
                    <a:pt x="5" y="45"/>
                  </a:lnTo>
                  <a:lnTo>
                    <a:pt x="5" y="44"/>
                  </a:lnTo>
                  <a:lnTo>
                    <a:pt x="4" y="44"/>
                  </a:lnTo>
                  <a:lnTo>
                    <a:pt x="4" y="45"/>
                  </a:lnTo>
                  <a:lnTo>
                    <a:pt x="3" y="45"/>
                  </a:lnTo>
                  <a:lnTo>
                    <a:pt x="3" y="44"/>
                  </a:lnTo>
                  <a:lnTo>
                    <a:pt x="3" y="43"/>
                  </a:lnTo>
                  <a:lnTo>
                    <a:pt x="2" y="43"/>
                  </a:lnTo>
                  <a:lnTo>
                    <a:pt x="2" y="44"/>
                  </a:lnTo>
                  <a:lnTo>
                    <a:pt x="1" y="43"/>
                  </a:lnTo>
                  <a:lnTo>
                    <a:pt x="1" y="44"/>
                  </a:lnTo>
                  <a:lnTo>
                    <a:pt x="1" y="43"/>
                  </a:lnTo>
                  <a:lnTo>
                    <a:pt x="1" y="44"/>
                  </a:lnTo>
                  <a:lnTo>
                    <a:pt x="0" y="44"/>
                  </a:lnTo>
                  <a:lnTo>
                    <a:pt x="0" y="43"/>
                  </a:lnTo>
                  <a:lnTo>
                    <a:pt x="1" y="43"/>
                  </a:lnTo>
                  <a:lnTo>
                    <a:pt x="1" y="42"/>
                  </a:lnTo>
                  <a:lnTo>
                    <a:pt x="2" y="42"/>
                  </a:lnTo>
                  <a:lnTo>
                    <a:pt x="2" y="41"/>
                  </a:lnTo>
                  <a:lnTo>
                    <a:pt x="3" y="41"/>
                  </a:lnTo>
                  <a:lnTo>
                    <a:pt x="3" y="40"/>
                  </a:lnTo>
                  <a:lnTo>
                    <a:pt x="3" y="39"/>
                  </a:lnTo>
                  <a:lnTo>
                    <a:pt x="2" y="39"/>
                  </a:lnTo>
                  <a:lnTo>
                    <a:pt x="2" y="38"/>
                  </a:lnTo>
                  <a:lnTo>
                    <a:pt x="1" y="38"/>
                  </a:lnTo>
                  <a:lnTo>
                    <a:pt x="1" y="37"/>
                  </a:lnTo>
                  <a:lnTo>
                    <a:pt x="1" y="36"/>
                  </a:lnTo>
                  <a:lnTo>
                    <a:pt x="1" y="35"/>
                  </a:lnTo>
                  <a:lnTo>
                    <a:pt x="1" y="34"/>
                  </a:lnTo>
                  <a:lnTo>
                    <a:pt x="2" y="34"/>
                  </a:lnTo>
                  <a:lnTo>
                    <a:pt x="2" y="33"/>
                  </a:lnTo>
                  <a:lnTo>
                    <a:pt x="1" y="33"/>
                  </a:lnTo>
                  <a:lnTo>
                    <a:pt x="2" y="33"/>
                  </a:lnTo>
                  <a:lnTo>
                    <a:pt x="2" y="32"/>
                  </a:lnTo>
                  <a:lnTo>
                    <a:pt x="2" y="31"/>
                  </a:lnTo>
                  <a:lnTo>
                    <a:pt x="2" y="30"/>
                  </a:lnTo>
                  <a:lnTo>
                    <a:pt x="1" y="30"/>
                  </a:lnTo>
                  <a:lnTo>
                    <a:pt x="1" y="29"/>
                  </a:lnTo>
                  <a:lnTo>
                    <a:pt x="2" y="29"/>
                  </a:lnTo>
                  <a:lnTo>
                    <a:pt x="3" y="29"/>
                  </a:lnTo>
                  <a:lnTo>
                    <a:pt x="4" y="29"/>
                  </a:lnTo>
                  <a:lnTo>
                    <a:pt x="5" y="29"/>
                  </a:lnTo>
                  <a:lnTo>
                    <a:pt x="5" y="28"/>
                  </a:lnTo>
                  <a:lnTo>
                    <a:pt x="5" y="27"/>
                  </a:lnTo>
                  <a:lnTo>
                    <a:pt x="4" y="27"/>
                  </a:lnTo>
                  <a:lnTo>
                    <a:pt x="4" y="26"/>
                  </a:lnTo>
                  <a:lnTo>
                    <a:pt x="4" y="25"/>
                  </a:lnTo>
                  <a:lnTo>
                    <a:pt x="4" y="24"/>
                  </a:lnTo>
                  <a:lnTo>
                    <a:pt x="4" y="23"/>
                  </a:lnTo>
                  <a:lnTo>
                    <a:pt x="3" y="23"/>
                  </a:lnTo>
                  <a:lnTo>
                    <a:pt x="3" y="22"/>
                  </a:lnTo>
                  <a:lnTo>
                    <a:pt x="2" y="22"/>
                  </a:lnTo>
                  <a:lnTo>
                    <a:pt x="2" y="21"/>
                  </a:lnTo>
                  <a:lnTo>
                    <a:pt x="3" y="21"/>
                  </a:lnTo>
                  <a:lnTo>
                    <a:pt x="3" y="20"/>
                  </a:lnTo>
                  <a:lnTo>
                    <a:pt x="3" y="19"/>
                  </a:lnTo>
                  <a:lnTo>
                    <a:pt x="2" y="19"/>
                  </a:lnTo>
                  <a:lnTo>
                    <a:pt x="2" y="18"/>
                  </a:lnTo>
                  <a:lnTo>
                    <a:pt x="2" y="17"/>
                  </a:lnTo>
                  <a:lnTo>
                    <a:pt x="3" y="17"/>
                  </a:lnTo>
                  <a:lnTo>
                    <a:pt x="3" y="16"/>
                  </a:lnTo>
                  <a:lnTo>
                    <a:pt x="4" y="16"/>
                  </a:lnTo>
                  <a:lnTo>
                    <a:pt x="4" y="15"/>
                  </a:lnTo>
                  <a:lnTo>
                    <a:pt x="5" y="15"/>
                  </a:lnTo>
                  <a:lnTo>
                    <a:pt x="5" y="14"/>
                  </a:lnTo>
                  <a:lnTo>
                    <a:pt x="5" y="13"/>
                  </a:lnTo>
                  <a:lnTo>
                    <a:pt x="5" y="14"/>
                  </a:lnTo>
                  <a:lnTo>
                    <a:pt x="6" y="14"/>
                  </a:lnTo>
                  <a:lnTo>
                    <a:pt x="6" y="13"/>
                  </a:lnTo>
                  <a:lnTo>
                    <a:pt x="6" y="12"/>
                  </a:lnTo>
                  <a:lnTo>
                    <a:pt x="7" y="12"/>
                  </a:lnTo>
                  <a:lnTo>
                    <a:pt x="7" y="11"/>
                  </a:lnTo>
                  <a:lnTo>
                    <a:pt x="8" y="11"/>
                  </a:lnTo>
                  <a:lnTo>
                    <a:pt x="8" y="10"/>
                  </a:lnTo>
                  <a:lnTo>
                    <a:pt x="8" y="11"/>
                  </a:lnTo>
                  <a:lnTo>
                    <a:pt x="8" y="10"/>
                  </a:lnTo>
                  <a:lnTo>
                    <a:pt x="8" y="11"/>
                  </a:lnTo>
                  <a:lnTo>
                    <a:pt x="9" y="11"/>
                  </a:lnTo>
                  <a:lnTo>
                    <a:pt x="10" y="11"/>
                  </a:lnTo>
                  <a:lnTo>
                    <a:pt x="11" y="11"/>
                  </a:lnTo>
                  <a:lnTo>
                    <a:pt x="12" y="11"/>
                  </a:lnTo>
                  <a:lnTo>
                    <a:pt x="12" y="12"/>
                  </a:lnTo>
                  <a:lnTo>
                    <a:pt x="13" y="12"/>
                  </a:lnTo>
                  <a:lnTo>
                    <a:pt x="14" y="12"/>
                  </a:lnTo>
                  <a:lnTo>
                    <a:pt x="13" y="11"/>
                  </a:lnTo>
                  <a:lnTo>
                    <a:pt x="14" y="11"/>
                  </a:lnTo>
                  <a:lnTo>
                    <a:pt x="14" y="10"/>
                  </a:lnTo>
                  <a:lnTo>
                    <a:pt x="14" y="9"/>
                  </a:lnTo>
                  <a:lnTo>
                    <a:pt x="15" y="9"/>
                  </a:lnTo>
                  <a:lnTo>
                    <a:pt x="15" y="8"/>
                  </a:lnTo>
                  <a:lnTo>
                    <a:pt x="15" y="9"/>
                  </a:lnTo>
                  <a:lnTo>
                    <a:pt x="15" y="8"/>
                  </a:lnTo>
                  <a:lnTo>
                    <a:pt x="15" y="9"/>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37" name="Freeform 37">
              <a:extLst>
                <a:ext uri="{FF2B5EF4-FFF2-40B4-BE49-F238E27FC236}">
                  <a16:creationId xmlns:a16="http://schemas.microsoft.com/office/drawing/2014/main" id="{3D667B79-909D-F046-6D98-552234A134BF}"/>
                </a:ext>
              </a:extLst>
            </p:cNvPr>
            <p:cNvSpPr>
              <a:spLocks/>
            </p:cNvSpPr>
            <p:nvPr/>
          </p:nvSpPr>
          <p:spPr bwMode="auto">
            <a:xfrm>
              <a:off x="393184" y="2906552"/>
              <a:ext cx="457830" cy="503931"/>
            </a:xfrm>
            <a:custGeom>
              <a:avLst/>
              <a:gdLst>
                <a:gd name="T0" fmla="*/ 2147483647 w 48"/>
                <a:gd name="T1" fmla="*/ 2147483647 h 54"/>
                <a:gd name="T2" fmla="*/ 2147483647 w 48"/>
                <a:gd name="T3" fmla="*/ 2147483647 h 54"/>
                <a:gd name="T4" fmla="*/ 2147483647 w 48"/>
                <a:gd name="T5" fmla="*/ 2147483647 h 54"/>
                <a:gd name="T6" fmla="*/ 2147483647 w 48"/>
                <a:gd name="T7" fmla="*/ 2147483647 h 54"/>
                <a:gd name="T8" fmla="*/ 2147483647 w 48"/>
                <a:gd name="T9" fmla="*/ 0 h 54"/>
                <a:gd name="T10" fmla="*/ 2147483647 w 48"/>
                <a:gd name="T11" fmla="*/ 2147483647 h 54"/>
                <a:gd name="T12" fmla="*/ 2147483647 w 48"/>
                <a:gd name="T13" fmla="*/ 2147483647 h 54"/>
                <a:gd name="T14" fmla="*/ 2147483647 w 48"/>
                <a:gd name="T15" fmla="*/ 2147483647 h 54"/>
                <a:gd name="T16" fmla="*/ 2147483647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2147483647 w 48"/>
                <a:gd name="T103" fmla="*/ 2147483647 h 54"/>
                <a:gd name="T104" fmla="*/ 2147483647 w 48"/>
                <a:gd name="T105" fmla="*/ 2147483647 h 54"/>
                <a:gd name="T106" fmla="*/ 2147483647 w 48"/>
                <a:gd name="T107" fmla="*/ 2147483647 h 54"/>
                <a:gd name="T108" fmla="*/ 2147483647 w 48"/>
                <a:gd name="T109" fmla="*/ 2147483647 h 54"/>
                <a:gd name="T110" fmla="*/ 2147483647 w 48"/>
                <a:gd name="T111" fmla="*/ 2147483647 h 54"/>
                <a:gd name="T112" fmla="*/ 2147483647 w 48"/>
                <a:gd name="T113" fmla="*/ 2147483647 h 54"/>
                <a:gd name="T114" fmla="*/ 2147483647 w 48"/>
                <a:gd name="T115" fmla="*/ 214748364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
                <a:gd name="T175" fmla="*/ 0 h 54"/>
                <a:gd name="T176" fmla="*/ 48 w 48"/>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 h="54">
                  <a:moveTo>
                    <a:pt x="16" y="12"/>
                  </a:moveTo>
                  <a:lnTo>
                    <a:pt x="16" y="12"/>
                  </a:lnTo>
                  <a:lnTo>
                    <a:pt x="17" y="12"/>
                  </a:lnTo>
                  <a:lnTo>
                    <a:pt x="17" y="11"/>
                  </a:lnTo>
                  <a:lnTo>
                    <a:pt x="18" y="11"/>
                  </a:lnTo>
                  <a:lnTo>
                    <a:pt x="18" y="10"/>
                  </a:lnTo>
                  <a:lnTo>
                    <a:pt x="19" y="10"/>
                  </a:lnTo>
                  <a:lnTo>
                    <a:pt x="19" y="9"/>
                  </a:lnTo>
                  <a:lnTo>
                    <a:pt x="20" y="9"/>
                  </a:lnTo>
                  <a:lnTo>
                    <a:pt x="20" y="8"/>
                  </a:lnTo>
                  <a:lnTo>
                    <a:pt x="20" y="7"/>
                  </a:lnTo>
                  <a:lnTo>
                    <a:pt x="20" y="6"/>
                  </a:lnTo>
                  <a:lnTo>
                    <a:pt x="21" y="6"/>
                  </a:lnTo>
                  <a:lnTo>
                    <a:pt x="21" y="5"/>
                  </a:lnTo>
                  <a:lnTo>
                    <a:pt x="20" y="5"/>
                  </a:lnTo>
                  <a:lnTo>
                    <a:pt x="20" y="4"/>
                  </a:lnTo>
                  <a:lnTo>
                    <a:pt x="21" y="4"/>
                  </a:lnTo>
                  <a:lnTo>
                    <a:pt x="21" y="3"/>
                  </a:lnTo>
                  <a:lnTo>
                    <a:pt x="21" y="2"/>
                  </a:lnTo>
                  <a:lnTo>
                    <a:pt x="21" y="1"/>
                  </a:lnTo>
                  <a:lnTo>
                    <a:pt x="22" y="1"/>
                  </a:lnTo>
                  <a:lnTo>
                    <a:pt x="22" y="0"/>
                  </a:lnTo>
                  <a:lnTo>
                    <a:pt x="22" y="1"/>
                  </a:lnTo>
                  <a:lnTo>
                    <a:pt x="22" y="0"/>
                  </a:lnTo>
                  <a:lnTo>
                    <a:pt x="23" y="0"/>
                  </a:lnTo>
                  <a:lnTo>
                    <a:pt x="23" y="1"/>
                  </a:lnTo>
                  <a:lnTo>
                    <a:pt x="24" y="1"/>
                  </a:lnTo>
                  <a:lnTo>
                    <a:pt x="24" y="2"/>
                  </a:lnTo>
                  <a:lnTo>
                    <a:pt x="24" y="3"/>
                  </a:lnTo>
                  <a:lnTo>
                    <a:pt x="24" y="4"/>
                  </a:lnTo>
                  <a:lnTo>
                    <a:pt x="25" y="4"/>
                  </a:lnTo>
                  <a:lnTo>
                    <a:pt x="25" y="5"/>
                  </a:lnTo>
                  <a:lnTo>
                    <a:pt x="26" y="5"/>
                  </a:lnTo>
                  <a:lnTo>
                    <a:pt x="26" y="6"/>
                  </a:lnTo>
                  <a:lnTo>
                    <a:pt x="26" y="5"/>
                  </a:lnTo>
                  <a:lnTo>
                    <a:pt x="27" y="5"/>
                  </a:lnTo>
                  <a:lnTo>
                    <a:pt x="27" y="6"/>
                  </a:lnTo>
                  <a:lnTo>
                    <a:pt x="28" y="6"/>
                  </a:lnTo>
                  <a:lnTo>
                    <a:pt x="27" y="6"/>
                  </a:lnTo>
                  <a:lnTo>
                    <a:pt x="27" y="7"/>
                  </a:lnTo>
                  <a:lnTo>
                    <a:pt x="28" y="7"/>
                  </a:lnTo>
                  <a:lnTo>
                    <a:pt x="28" y="8"/>
                  </a:lnTo>
                  <a:lnTo>
                    <a:pt x="29" y="8"/>
                  </a:lnTo>
                  <a:lnTo>
                    <a:pt x="29" y="9"/>
                  </a:lnTo>
                  <a:lnTo>
                    <a:pt x="28" y="9"/>
                  </a:lnTo>
                  <a:lnTo>
                    <a:pt x="28" y="10"/>
                  </a:lnTo>
                  <a:lnTo>
                    <a:pt x="28" y="11"/>
                  </a:lnTo>
                  <a:lnTo>
                    <a:pt x="29" y="11"/>
                  </a:lnTo>
                  <a:lnTo>
                    <a:pt x="30" y="11"/>
                  </a:lnTo>
                  <a:lnTo>
                    <a:pt x="31" y="11"/>
                  </a:lnTo>
                  <a:lnTo>
                    <a:pt x="31" y="10"/>
                  </a:lnTo>
                  <a:lnTo>
                    <a:pt x="32" y="10"/>
                  </a:lnTo>
                  <a:lnTo>
                    <a:pt x="32" y="11"/>
                  </a:lnTo>
                  <a:lnTo>
                    <a:pt x="31" y="11"/>
                  </a:lnTo>
                  <a:lnTo>
                    <a:pt x="32" y="11"/>
                  </a:lnTo>
                  <a:lnTo>
                    <a:pt x="31" y="11"/>
                  </a:lnTo>
                  <a:lnTo>
                    <a:pt x="31" y="12"/>
                  </a:lnTo>
                  <a:lnTo>
                    <a:pt x="32" y="12"/>
                  </a:lnTo>
                  <a:lnTo>
                    <a:pt x="32" y="13"/>
                  </a:lnTo>
                  <a:lnTo>
                    <a:pt x="32" y="14"/>
                  </a:lnTo>
                  <a:lnTo>
                    <a:pt x="33" y="14"/>
                  </a:lnTo>
                  <a:lnTo>
                    <a:pt x="34" y="14"/>
                  </a:lnTo>
                  <a:lnTo>
                    <a:pt x="34" y="13"/>
                  </a:lnTo>
                  <a:lnTo>
                    <a:pt x="34" y="14"/>
                  </a:lnTo>
                  <a:lnTo>
                    <a:pt x="35" y="14"/>
                  </a:lnTo>
                  <a:lnTo>
                    <a:pt x="35" y="13"/>
                  </a:lnTo>
                  <a:lnTo>
                    <a:pt x="36" y="13"/>
                  </a:lnTo>
                  <a:lnTo>
                    <a:pt x="36" y="14"/>
                  </a:lnTo>
                  <a:lnTo>
                    <a:pt x="37" y="14"/>
                  </a:lnTo>
                  <a:lnTo>
                    <a:pt x="38" y="14"/>
                  </a:lnTo>
                  <a:lnTo>
                    <a:pt x="38" y="15"/>
                  </a:lnTo>
                  <a:lnTo>
                    <a:pt x="38" y="16"/>
                  </a:lnTo>
                  <a:lnTo>
                    <a:pt x="39" y="16"/>
                  </a:lnTo>
                  <a:lnTo>
                    <a:pt x="39" y="15"/>
                  </a:lnTo>
                  <a:lnTo>
                    <a:pt x="39" y="16"/>
                  </a:lnTo>
                  <a:lnTo>
                    <a:pt x="39" y="15"/>
                  </a:lnTo>
                  <a:lnTo>
                    <a:pt x="40" y="16"/>
                  </a:lnTo>
                  <a:lnTo>
                    <a:pt x="40" y="15"/>
                  </a:lnTo>
                  <a:lnTo>
                    <a:pt x="41" y="15"/>
                  </a:lnTo>
                  <a:lnTo>
                    <a:pt x="41" y="16"/>
                  </a:lnTo>
                  <a:lnTo>
                    <a:pt x="41" y="17"/>
                  </a:lnTo>
                  <a:lnTo>
                    <a:pt x="42" y="17"/>
                  </a:lnTo>
                  <a:lnTo>
                    <a:pt x="42" y="16"/>
                  </a:lnTo>
                  <a:lnTo>
                    <a:pt x="43" y="16"/>
                  </a:lnTo>
                  <a:lnTo>
                    <a:pt x="43" y="17"/>
                  </a:lnTo>
                  <a:lnTo>
                    <a:pt x="44" y="17"/>
                  </a:lnTo>
                  <a:lnTo>
                    <a:pt x="45" y="17"/>
                  </a:lnTo>
                  <a:lnTo>
                    <a:pt x="45" y="18"/>
                  </a:lnTo>
                  <a:lnTo>
                    <a:pt x="45" y="17"/>
                  </a:lnTo>
                  <a:lnTo>
                    <a:pt x="46" y="17"/>
                  </a:lnTo>
                  <a:lnTo>
                    <a:pt x="46" y="18"/>
                  </a:lnTo>
                  <a:lnTo>
                    <a:pt x="46" y="19"/>
                  </a:lnTo>
                  <a:lnTo>
                    <a:pt x="45" y="19"/>
                  </a:lnTo>
                  <a:lnTo>
                    <a:pt x="44" y="19"/>
                  </a:lnTo>
                  <a:lnTo>
                    <a:pt x="45" y="19"/>
                  </a:lnTo>
                  <a:lnTo>
                    <a:pt x="44" y="19"/>
                  </a:lnTo>
                  <a:lnTo>
                    <a:pt x="44" y="20"/>
                  </a:lnTo>
                  <a:lnTo>
                    <a:pt x="44" y="21"/>
                  </a:lnTo>
                  <a:lnTo>
                    <a:pt x="43" y="21"/>
                  </a:lnTo>
                  <a:lnTo>
                    <a:pt x="43" y="22"/>
                  </a:lnTo>
                  <a:lnTo>
                    <a:pt x="44" y="22"/>
                  </a:lnTo>
                  <a:lnTo>
                    <a:pt x="44" y="23"/>
                  </a:lnTo>
                  <a:lnTo>
                    <a:pt x="43" y="23"/>
                  </a:lnTo>
                  <a:lnTo>
                    <a:pt x="43" y="24"/>
                  </a:lnTo>
                  <a:lnTo>
                    <a:pt x="43" y="25"/>
                  </a:lnTo>
                  <a:lnTo>
                    <a:pt x="42" y="25"/>
                  </a:lnTo>
                  <a:lnTo>
                    <a:pt x="41" y="25"/>
                  </a:lnTo>
                  <a:lnTo>
                    <a:pt x="41" y="26"/>
                  </a:lnTo>
                  <a:lnTo>
                    <a:pt x="40" y="26"/>
                  </a:lnTo>
                  <a:lnTo>
                    <a:pt x="39" y="26"/>
                  </a:lnTo>
                  <a:lnTo>
                    <a:pt x="38" y="26"/>
                  </a:lnTo>
                  <a:lnTo>
                    <a:pt x="38" y="27"/>
                  </a:lnTo>
                  <a:lnTo>
                    <a:pt x="38" y="28"/>
                  </a:lnTo>
                  <a:lnTo>
                    <a:pt x="38" y="29"/>
                  </a:lnTo>
                  <a:lnTo>
                    <a:pt x="38" y="30"/>
                  </a:lnTo>
                  <a:lnTo>
                    <a:pt x="38" y="31"/>
                  </a:lnTo>
                  <a:lnTo>
                    <a:pt x="38" y="32"/>
                  </a:lnTo>
                  <a:lnTo>
                    <a:pt x="38" y="33"/>
                  </a:lnTo>
                  <a:lnTo>
                    <a:pt x="39" y="33"/>
                  </a:lnTo>
                  <a:lnTo>
                    <a:pt x="38" y="33"/>
                  </a:lnTo>
                  <a:lnTo>
                    <a:pt x="39" y="33"/>
                  </a:lnTo>
                  <a:lnTo>
                    <a:pt x="40" y="33"/>
                  </a:lnTo>
                  <a:lnTo>
                    <a:pt x="40" y="34"/>
                  </a:lnTo>
                  <a:lnTo>
                    <a:pt x="41" y="34"/>
                  </a:lnTo>
                  <a:lnTo>
                    <a:pt x="41" y="35"/>
                  </a:lnTo>
                  <a:lnTo>
                    <a:pt x="41" y="36"/>
                  </a:lnTo>
                  <a:lnTo>
                    <a:pt x="41" y="37"/>
                  </a:lnTo>
                  <a:lnTo>
                    <a:pt x="42" y="37"/>
                  </a:lnTo>
                  <a:lnTo>
                    <a:pt x="42" y="38"/>
                  </a:lnTo>
                  <a:lnTo>
                    <a:pt x="43" y="38"/>
                  </a:lnTo>
                  <a:lnTo>
                    <a:pt x="44" y="38"/>
                  </a:lnTo>
                  <a:lnTo>
                    <a:pt x="45" y="38"/>
                  </a:lnTo>
                  <a:lnTo>
                    <a:pt x="46" y="38"/>
                  </a:lnTo>
                  <a:lnTo>
                    <a:pt x="46" y="39"/>
                  </a:lnTo>
                  <a:lnTo>
                    <a:pt x="47" y="39"/>
                  </a:lnTo>
                  <a:lnTo>
                    <a:pt x="48" y="39"/>
                  </a:lnTo>
                  <a:lnTo>
                    <a:pt x="48" y="40"/>
                  </a:lnTo>
                  <a:lnTo>
                    <a:pt x="48" y="41"/>
                  </a:lnTo>
                  <a:lnTo>
                    <a:pt x="47" y="41"/>
                  </a:lnTo>
                  <a:lnTo>
                    <a:pt x="47" y="42"/>
                  </a:lnTo>
                  <a:lnTo>
                    <a:pt x="46" y="42"/>
                  </a:lnTo>
                  <a:lnTo>
                    <a:pt x="46" y="43"/>
                  </a:lnTo>
                  <a:lnTo>
                    <a:pt x="45" y="43"/>
                  </a:lnTo>
                  <a:lnTo>
                    <a:pt x="45" y="44"/>
                  </a:lnTo>
                  <a:lnTo>
                    <a:pt x="44" y="44"/>
                  </a:lnTo>
                  <a:lnTo>
                    <a:pt x="43" y="44"/>
                  </a:lnTo>
                  <a:lnTo>
                    <a:pt x="42" y="44"/>
                  </a:lnTo>
                  <a:lnTo>
                    <a:pt x="42" y="45"/>
                  </a:lnTo>
                  <a:lnTo>
                    <a:pt x="42" y="46"/>
                  </a:lnTo>
                  <a:lnTo>
                    <a:pt x="42" y="47"/>
                  </a:lnTo>
                  <a:lnTo>
                    <a:pt x="42" y="48"/>
                  </a:lnTo>
                  <a:lnTo>
                    <a:pt x="43" y="48"/>
                  </a:lnTo>
                  <a:lnTo>
                    <a:pt x="42" y="48"/>
                  </a:lnTo>
                  <a:lnTo>
                    <a:pt x="42" y="49"/>
                  </a:lnTo>
                  <a:lnTo>
                    <a:pt x="41" y="49"/>
                  </a:lnTo>
                  <a:lnTo>
                    <a:pt x="41" y="48"/>
                  </a:lnTo>
                  <a:lnTo>
                    <a:pt x="40" y="48"/>
                  </a:lnTo>
                  <a:lnTo>
                    <a:pt x="40" y="47"/>
                  </a:lnTo>
                  <a:lnTo>
                    <a:pt x="39" y="47"/>
                  </a:lnTo>
                  <a:lnTo>
                    <a:pt x="38" y="47"/>
                  </a:lnTo>
                  <a:lnTo>
                    <a:pt x="37" y="47"/>
                  </a:lnTo>
                  <a:lnTo>
                    <a:pt x="37" y="48"/>
                  </a:lnTo>
                  <a:lnTo>
                    <a:pt x="37" y="47"/>
                  </a:lnTo>
                  <a:lnTo>
                    <a:pt x="37" y="48"/>
                  </a:lnTo>
                  <a:lnTo>
                    <a:pt x="36" y="48"/>
                  </a:lnTo>
                  <a:lnTo>
                    <a:pt x="36" y="47"/>
                  </a:lnTo>
                  <a:lnTo>
                    <a:pt x="36" y="48"/>
                  </a:lnTo>
                  <a:lnTo>
                    <a:pt x="35" y="48"/>
                  </a:lnTo>
                  <a:lnTo>
                    <a:pt x="35" y="49"/>
                  </a:lnTo>
                  <a:lnTo>
                    <a:pt x="33" y="51"/>
                  </a:lnTo>
                  <a:lnTo>
                    <a:pt x="32" y="52"/>
                  </a:lnTo>
                  <a:lnTo>
                    <a:pt x="31" y="53"/>
                  </a:lnTo>
                  <a:lnTo>
                    <a:pt x="30" y="54"/>
                  </a:lnTo>
                  <a:lnTo>
                    <a:pt x="30" y="53"/>
                  </a:lnTo>
                  <a:lnTo>
                    <a:pt x="30" y="52"/>
                  </a:lnTo>
                  <a:lnTo>
                    <a:pt x="29" y="51"/>
                  </a:lnTo>
                  <a:lnTo>
                    <a:pt x="29" y="50"/>
                  </a:lnTo>
                  <a:lnTo>
                    <a:pt x="28" y="50"/>
                  </a:lnTo>
                  <a:lnTo>
                    <a:pt x="27" y="49"/>
                  </a:lnTo>
                  <a:lnTo>
                    <a:pt x="26" y="48"/>
                  </a:lnTo>
                  <a:lnTo>
                    <a:pt x="25" y="48"/>
                  </a:lnTo>
                  <a:lnTo>
                    <a:pt x="25" y="47"/>
                  </a:lnTo>
                  <a:lnTo>
                    <a:pt x="24" y="47"/>
                  </a:lnTo>
                  <a:lnTo>
                    <a:pt x="24" y="46"/>
                  </a:lnTo>
                  <a:lnTo>
                    <a:pt x="23" y="45"/>
                  </a:lnTo>
                  <a:lnTo>
                    <a:pt x="23" y="44"/>
                  </a:lnTo>
                  <a:lnTo>
                    <a:pt x="22" y="44"/>
                  </a:lnTo>
                  <a:lnTo>
                    <a:pt x="22" y="43"/>
                  </a:lnTo>
                  <a:lnTo>
                    <a:pt x="22" y="42"/>
                  </a:lnTo>
                  <a:lnTo>
                    <a:pt x="21" y="42"/>
                  </a:lnTo>
                  <a:lnTo>
                    <a:pt x="21" y="41"/>
                  </a:lnTo>
                  <a:lnTo>
                    <a:pt x="20" y="41"/>
                  </a:lnTo>
                  <a:lnTo>
                    <a:pt x="20" y="40"/>
                  </a:lnTo>
                  <a:lnTo>
                    <a:pt x="19" y="40"/>
                  </a:lnTo>
                  <a:lnTo>
                    <a:pt x="19" y="39"/>
                  </a:lnTo>
                  <a:lnTo>
                    <a:pt x="18" y="39"/>
                  </a:lnTo>
                  <a:lnTo>
                    <a:pt x="18" y="38"/>
                  </a:lnTo>
                  <a:lnTo>
                    <a:pt x="17" y="38"/>
                  </a:lnTo>
                  <a:lnTo>
                    <a:pt x="17" y="37"/>
                  </a:lnTo>
                  <a:lnTo>
                    <a:pt x="16" y="37"/>
                  </a:lnTo>
                  <a:lnTo>
                    <a:pt x="15" y="37"/>
                  </a:lnTo>
                  <a:lnTo>
                    <a:pt x="15" y="36"/>
                  </a:lnTo>
                  <a:lnTo>
                    <a:pt x="14" y="36"/>
                  </a:lnTo>
                  <a:lnTo>
                    <a:pt x="13" y="35"/>
                  </a:lnTo>
                  <a:lnTo>
                    <a:pt x="12" y="35"/>
                  </a:lnTo>
                  <a:lnTo>
                    <a:pt x="11" y="34"/>
                  </a:lnTo>
                  <a:lnTo>
                    <a:pt x="10" y="34"/>
                  </a:lnTo>
                  <a:lnTo>
                    <a:pt x="10" y="33"/>
                  </a:lnTo>
                  <a:lnTo>
                    <a:pt x="9" y="33"/>
                  </a:lnTo>
                  <a:lnTo>
                    <a:pt x="8" y="33"/>
                  </a:lnTo>
                  <a:lnTo>
                    <a:pt x="7" y="33"/>
                  </a:lnTo>
                  <a:lnTo>
                    <a:pt x="7" y="32"/>
                  </a:lnTo>
                  <a:lnTo>
                    <a:pt x="6" y="32"/>
                  </a:lnTo>
                  <a:lnTo>
                    <a:pt x="5" y="31"/>
                  </a:lnTo>
                  <a:lnTo>
                    <a:pt x="4" y="31"/>
                  </a:lnTo>
                  <a:lnTo>
                    <a:pt x="4" y="30"/>
                  </a:lnTo>
                  <a:lnTo>
                    <a:pt x="3" y="30"/>
                  </a:lnTo>
                  <a:lnTo>
                    <a:pt x="2" y="30"/>
                  </a:lnTo>
                  <a:lnTo>
                    <a:pt x="2" y="29"/>
                  </a:lnTo>
                  <a:lnTo>
                    <a:pt x="1" y="29"/>
                  </a:lnTo>
                  <a:lnTo>
                    <a:pt x="0" y="29"/>
                  </a:lnTo>
                  <a:lnTo>
                    <a:pt x="3" y="25"/>
                  </a:lnTo>
                  <a:lnTo>
                    <a:pt x="3" y="23"/>
                  </a:lnTo>
                  <a:lnTo>
                    <a:pt x="7" y="17"/>
                  </a:lnTo>
                  <a:lnTo>
                    <a:pt x="8" y="17"/>
                  </a:lnTo>
                  <a:lnTo>
                    <a:pt x="8" y="16"/>
                  </a:lnTo>
                  <a:lnTo>
                    <a:pt x="9" y="15"/>
                  </a:lnTo>
                  <a:lnTo>
                    <a:pt x="10" y="15"/>
                  </a:lnTo>
                  <a:lnTo>
                    <a:pt x="10" y="14"/>
                  </a:lnTo>
                  <a:lnTo>
                    <a:pt x="11" y="14"/>
                  </a:lnTo>
                  <a:lnTo>
                    <a:pt x="11" y="13"/>
                  </a:lnTo>
                  <a:lnTo>
                    <a:pt x="12" y="13"/>
                  </a:lnTo>
                  <a:lnTo>
                    <a:pt x="13" y="13"/>
                  </a:lnTo>
                  <a:lnTo>
                    <a:pt x="14" y="13"/>
                  </a:lnTo>
                  <a:lnTo>
                    <a:pt x="15" y="13"/>
                  </a:lnTo>
                  <a:lnTo>
                    <a:pt x="16" y="13"/>
                  </a:lnTo>
                  <a:lnTo>
                    <a:pt x="16" y="12"/>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38" name="Freeform 38">
              <a:extLst>
                <a:ext uri="{FF2B5EF4-FFF2-40B4-BE49-F238E27FC236}">
                  <a16:creationId xmlns:a16="http://schemas.microsoft.com/office/drawing/2014/main" id="{E28ABD66-4C0C-91DF-EE36-097C6F0A9329}"/>
                </a:ext>
              </a:extLst>
            </p:cNvPr>
            <p:cNvSpPr>
              <a:spLocks/>
            </p:cNvSpPr>
            <p:nvPr/>
          </p:nvSpPr>
          <p:spPr bwMode="auto">
            <a:xfrm>
              <a:off x="163320" y="2487817"/>
              <a:ext cx="659197" cy="688827"/>
            </a:xfrm>
            <a:custGeom>
              <a:avLst/>
              <a:gdLst>
                <a:gd name="T0" fmla="*/ 2147483647 w 69"/>
                <a:gd name="T1" fmla="*/ 2147483647 h 74"/>
                <a:gd name="T2" fmla="*/ 2147483647 w 69"/>
                <a:gd name="T3" fmla="*/ 2147483647 h 74"/>
                <a:gd name="T4" fmla="*/ 2147483647 w 69"/>
                <a:gd name="T5" fmla="*/ 2147483647 h 74"/>
                <a:gd name="T6" fmla="*/ 2147483647 w 69"/>
                <a:gd name="T7" fmla="*/ 0 h 74"/>
                <a:gd name="T8" fmla="*/ 2147483647 w 69"/>
                <a:gd name="T9" fmla="*/ 2147483647 h 74"/>
                <a:gd name="T10" fmla="*/ 2147483647 w 69"/>
                <a:gd name="T11" fmla="*/ 2147483647 h 74"/>
                <a:gd name="T12" fmla="*/ 2147483647 w 69"/>
                <a:gd name="T13" fmla="*/ 2147483647 h 74"/>
                <a:gd name="T14" fmla="*/ 2147483647 w 69"/>
                <a:gd name="T15" fmla="*/ 2147483647 h 74"/>
                <a:gd name="T16" fmla="*/ 2147483647 w 69"/>
                <a:gd name="T17" fmla="*/ 2147483647 h 74"/>
                <a:gd name="T18" fmla="*/ 2147483647 w 69"/>
                <a:gd name="T19" fmla="*/ 2147483647 h 74"/>
                <a:gd name="T20" fmla="*/ 2147483647 w 69"/>
                <a:gd name="T21" fmla="*/ 2147483647 h 74"/>
                <a:gd name="T22" fmla="*/ 2147483647 w 69"/>
                <a:gd name="T23" fmla="*/ 2147483647 h 74"/>
                <a:gd name="T24" fmla="*/ 2147483647 w 69"/>
                <a:gd name="T25" fmla="*/ 2147483647 h 74"/>
                <a:gd name="T26" fmla="*/ 2147483647 w 69"/>
                <a:gd name="T27" fmla="*/ 2147483647 h 74"/>
                <a:gd name="T28" fmla="*/ 2147483647 w 69"/>
                <a:gd name="T29" fmla="*/ 2147483647 h 74"/>
                <a:gd name="T30" fmla="*/ 2147483647 w 69"/>
                <a:gd name="T31" fmla="*/ 2147483647 h 74"/>
                <a:gd name="T32" fmla="*/ 2147483647 w 69"/>
                <a:gd name="T33" fmla="*/ 2147483647 h 74"/>
                <a:gd name="T34" fmla="*/ 2147483647 w 69"/>
                <a:gd name="T35" fmla="*/ 2147483647 h 74"/>
                <a:gd name="T36" fmla="*/ 2147483647 w 69"/>
                <a:gd name="T37" fmla="*/ 2147483647 h 74"/>
                <a:gd name="T38" fmla="*/ 2147483647 w 69"/>
                <a:gd name="T39" fmla="*/ 2147483647 h 74"/>
                <a:gd name="T40" fmla="*/ 2147483647 w 69"/>
                <a:gd name="T41" fmla="*/ 2147483647 h 74"/>
                <a:gd name="T42" fmla="*/ 2147483647 w 69"/>
                <a:gd name="T43" fmla="*/ 2147483647 h 74"/>
                <a:gd name="T44" fmla="*/ 2147483647 w 69"/>
                <a:gd name="T45" fmla="*/ 2147483647 h 74"/>
                <a:gd name="T46" fmla="*/ 2147483647 w 69"/>
                <a:gd name="T47" fmla="*/ 2147483647 h 74"/>
                <a:gd name="T48" fmla="*/ 2147483647 w 69"/>
                <a:gd name="T49" fmla="*/ 2147483647 h 74"/>
                <a:gd name="T50" fmla="*/ 2147483647 w 69"/>
                <a:gd name="T51" fmla="*/ 2147483647 h 74"/>
                <a:gd name="T52" fmla="*/ 2147483647 w 69"/>
                <a:gd name="T53" fmla="*/ 2147483647 h 74"/>
                <a:gd name="T54" fmla="*/ 2147483647 w 69"/>
                <a:gd name="T55" fmla="*/ 2147483647 h 74"/>
                <a:gd name="T56" fmla="*/ 2147483647 w 69"/>
                <a:gd name="T57" fmla="*/ 2147483647 h 74"/>
                <a:gd name="T58" fmla="*/ 2147483647 w 69"/>
                <a:gd name="T59" fmla="*/ 2147483647 h 74"/>
                <a:gd name="T60" fmla="*/ 2147483647 w 69"/>
                <a:gd name="T61" fmla="*/ 2147483647 h 74"/>
                <a:gd name="T62" fmla="*/ 2147483647 w 69"/>
                <a:gd name="T63" fmla="*/ 2147483647 h 74"/>
                <a:gd name="T64" fmla="*/ 2147483647 w 69"/>
                <a:gd name="T65" fmla="*/ 2147483647 h 74"/>
                <a:gd name="T66" fmla="*/ 2147483647 w 69"/>
                <a:gd name="T67" fmla="*/ 2147483647 h 74"/>
                <a:gd name="T68" fmla="*/ 2147483647 w 69"/>
                <a:gd name="T69" fmla="*/ 2147483647 h 74"/>
                <a:gd name="T70" fmla="*/ 2147483647 w 69"/>
                <a:gd name="T71" fmla="*/ 2147483647 h 74"/>
                <a:gd name="T72" fmla="*/ 2147483647 w 69"/>
                <a:gd name="T73" fmla="*/ 2147483647 h 74"/>
                <a:gd name="T74" fmla="*/ 2147483647 w 69"/>
                <a:gd name="T75" fmla="*/ 2147483647 h 74"/>
                <a:gd name="T76" fmla="*/ 2147483647 w 69"/>
                <a:gd name="T77" fmla="*/ 2147483647 h 74"/>
                <a:gd name="T78" fmla="*/ 2147483647 w 69"/>
                <a:gd name="T79" fmla="*/ 2147483647 h 74"/>
                <a:gd name="T80" fmla="*/ 2147483647 w 69"/>
                <a:gd name="T81" fmla="*/ 2147483647 h 74"/>
                <a:gd name="T82" fmla="*/ 2147483647 w 69"/>
                <a:gd name="T83" fmla="*/ 2147483647 h 74"/>
                <a:gd name="T84" fmla="*/ 2147483647 w 69"/>
                <a:gd name="T85" fmla="*/ 2147483647 h 74"/>
                <a:gd name="T86" fmla="*/ 2147483647 w 69"/>
                <a:gd name="T87" fmla="*/ 2147483647 h 74"/>
                <a:gd name="T88" fmla="*/ 2147483647 w 69"/>
                <a:gd name="T89" fmla="*/ 2147483647 h 74"/>
                <a:gd name="T90" fmla="*/ 2147483647 w 69"/>
                <a:gd name="T91" fmla="*/ 2147483647 h 74"/>
                <a:gd name="T92" fmla="*/ 2147483647 w 69"/>
                <a:gd name="T93" fmla="*/ 2147483647 h 74"/>
                <a:gd name="T94" fmla="*/ 2147483647 w 69"/>
                <a:gd name="T95" fmla="*/ 2147483647 h 74"/>
                <a:gd name="T96" fmla="*/ 2147483647 w 69"/>
                <a:gd name="T97" fmla="*/ 2147483647 h 74"/>
                <a:gd name="T98" fmla="*/ 2147483647 w 69"/>
                <a:gd name="T99" fmla="*/ 2147483647 h 74"/>
                <a:gd name="T100" fmla="*/ 2147483647 w 69"/>
                <a:gd name="T101" fmla="*/ 2147483647 h 74"/>
                <a:gd name="T102" fmla="*/ 2147483647 w 69"/>
                <a:gd name="T103" fmla="*/ 2147483647 h 74"/>
                <a:gd name="T104" fmla="*/ 2147483647 w 69"/>
                <a:gd name="T105" fmla="*/ 2147483647 h 74"/>
                <a:gd name="T106" fmla="*/ 2147483647 w 69"/>
                <a:gd name="T107" fmla="*/ 2147483647 h 74"/>
                <a:gd name="T108" fmla="*/ 2147483647 w 69"/>
                <a:gd name="T109" fmla="*/ 2147483647 h 74"/>
                <a:gd name="T110" fmla="*/ 2147483647 w 69"/>
                <a:gd name="T111" fmla="*/ 2147483647 h 74"/>
                <a:gd name="T112" fmla="*/ 0 w 69"/>
                <a:gd name="T113" fmla="*/ 2147483647 h 74"/>
                <a:gd name="T114" fmla="*/ 2147483647 w 69"/>
                <a:gd name="T115" fmla="*/ 2147483647 h 74"/>
                <a:gd name="T116" fmla="*/ 2147483647 w 69"/>
                <a:gd name="T117" fmla="*/ 2147483647 h 74"/>
                <a:gd name="T118" fmla="*/ 2147483647 w 69"/>
                <a:gd name="T119" fmla="*/ 2147483647 h 74"/>
                <a:gd name="T120" fmla="*/ 2147483647 w 69"/>
                <a:gd name="T121" fmla="*/ 214748364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74"/>
                <a:gd name="T185" fmla="*/ 69 w 6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74">
                  <a:moveTo>
                    <a:pt x="10" y="0"/>
                  </a:moveTo>
                  <a:lnTo>
                    <a:pt x="10" y="0"/>
                  </a:lnTo>
                  <a:lnTo>
                    <a:pt x="10" y="1"/>
                  </a:lnTo>
                  <a:lnTo>
                    <a:pt x="11" y="1"/>
                  </a:lnTo>
                  <a:lnTo>
                    <a:pt x="12" y="1"/>
                  </a:lnTo>
                  <a:lnTo>
                    <a:pt x="12" y="2"/>
                  </a:lnTo>
                  <a:lnTo>
                    <a:pt x="12" y="3"/>
                  </a:lnTo>
                  <a:lnTo>
                    <a:pt x="13" y="3"/>
                  </a:lnTo>
                  <a:lnTo>
                    <a:pt x="14" y="3"/>
                  </a:lnTo>
                  <a:lnTo>
                    <a:pt x="15" y="3"/>
                  </a:lnTo>
                  <a:lnTo>
                    <a:pt x="16" y="3"/>
                  </a:lnTo>
                  <a:lnTo>
                    <a:pt x="17" y="3"/>
                  </a:lnTo>
                  <a:lnTo>
                    <a:pt x="18" y="3"/>
                  </a:lnTo>
                  <a:lnTo>
                    <a:pt x="19" y="3"/>
                  </a:lnTo>
                  <a:lnTo>
                    <a:pt x="20" y="3"/>
                  </a:lnTo>
                  <a:lnTo>
                    <a:pt x="21" y="3"/>
                  </a:lnTo>
                  <a:lnTo>
                    <a:pt x="21" y="4"/>
                  </a:lnTo>
                  <a:lnTo>
                    <a:pt x="22" y="4"/>
                  </a:lnTo>
                  <a:lnTo>
                    <a:pt x="23" y="4"/>
                  </a:lnTo>
                  <a:lnTo>
                    <a:pt x="24" y="4"/>
                  </a:lnTo>
                  <a:lnTo>
                    <a:pt x="24" y="3"/>
                  </a:lnTo>
                  <a:lnTo>
                    <a:pt x="25" y="3"/>
                  </a:lnTo>
                  <a:lnTo>
                    <a:pt x="25" y="2"/>
                  </a:lnTo>
                  <a:lnTo>
                    <a:pt x="26" y="2"/>
                  </a:lnTo>
                  <a:lnTo>
                    <a:pt x="26" y="1"/>
                  </a:lnTo>
                  <a:lnTo>
                    <a:pt x="26" y="0"/>
                  </a:lnTo>
                  <a:lnTo>
                    <a:pt x="27" y="0"/>
                  </a:lnTo>
                  <a:lnTo>
                    <a:pt x="28" y="0"/>
                  </a:lnTo>
                  <a:lnTo>
                    <a:pt x="28" y="1"/>
                  </a:lnTo>
                  <a:lnTo>
                    <a:pt x="29" y="1"/>
                  </a:lnTo>
                  <a:lnTo>
                    <a:pt x="29" y="4"/>
                  </a:lnTo>
                  <a:lnTo>
                    <a:pt x="29" y="3"/>
                  </a:lnTo>
                  <a:lnTo>
                    <a:pt x="29" y="4"/>
                  </a:lnTo>
                  <a:lnTo>
                    <a:pt x="30" y="4"/>
                  </a:lnTo>
                  <a:lnTo>
                    <a:pt x="31" y="4"/>
                  </a:lnTo>
                  <a:lnTo>
                    <a:pt x="31" y="3"/>
                  </a:lnTo>
                  <a:lnTo>
                    <a:pt x="31" y="4"/>
                  </a:lnTo>
                  <a:lnTo>
                    <a:pt x="32" y="4"/>
                  </a:lnTo>
                  <a:lnTo>
                    <a:pt x="33" y="4"/>
                  </a:lnTo>
                  <a:lnTo>
                    <a:pt x="32" y="4"/>
                  </a:lnTo>
                  <a:lnTo>
                    <a:pt x="32" y="5"/>
                  </a:lnTo>
                  <a:lnTo>
                    <a:pt x="31" y="6"/>
                  </a:lnTo>
                  <a:lnTo>
                    <a:pt x="31" y="7"/>
                  </a:lnTo>
                  <a:lnTo>
                    <a:pt x="30" y="7"/>
                  </a:lnTo>
                  <a:lnTo>
                    <a:pt x="30" y="8"/>
                  </a:lnTo>
                  <a:lnTo>
                    <a:pt x="29" y="8"/>
                  </a:lnTo>
                  <a:lnTo>
                    <a:pt x="29" y="9"/>
                  </a:lnTo>
                  <a:lnTo>
                    <a:pt x="29" y="10"/>
                  </a:lnTo>
                  <a:lnTo>
                    <a:pt x="29" y="11"/>
                  </a:lnTo>
                  <a:lnTo>
                    <a:pt x="29" y="12"/>
                  </a:lnTo>
                  <a:lnTo>
                    <a:pt x="30" y="12"/>
                  </a:lnTo>
                  <a:lnTo>
                    <a:pt x="31" y="12"/>
                  </a:lnTo>
                  <a:lnTo>
                    <a:pt x="31" y="13"/>
                  </a:lnTo>
                  <a:lnTo>
                    <a:pt x="31" y="12"/>
                  </a:lnTo>
                  <a:lnTo>
                    <a:pt x="32" y="12"/>
                  </a:lnTo>
                  <a:lnTo>
                    <a:pt x="33" y="12"/>
                  </a:lnTo>
                  <a:lnTo>
                    <a:pt x="34" y="12"/>
                  </a:lnTo>
                  <a:lnTo>
                    <a:pt x="34" y="11"/>
                  </a:lnTo>
                  <a:lnTo>
                    <a:pt x="34" y="10"/>
                  </a:lnTo>
                  <a:lnTo>
                    <a:pt x="35" y="10"/>
                  </a:lnTo>
                  <a:lnTo>
                    <a:pt x="35" y="9"/>
                  </a:lnTo>
                  <a:lnTo>
                    <a:pt x="36" y="9"/>
                  </a:lnTo>
                  <a:lnTo>
                    <a:pt x="36" y="8"/>
                  </a:lnTo>
                  <a:lnTo>
                    <a:pt x="37" y="8"/>
                  </a:lnTo>
                  <a:lnTo>
                    <a:pt x="37" y="7"/>
                  </a:lnTo>
                  <a:lnTo>
                    <a:pt x="38" y="7"/>
                  </a:lnTo>
                  <a:lnTo>
                    <a:pt x="38" y="6"/>
                  </a:lnTo>
                  <a:lnTo>
                    <a:pt x="38" y="7"/>
                  </a:lnTo>
                  <a:lnTo>
                    <a:pt x="39" y="7"/>
                  </a:lnTo>
                  <a:lnTo>
                    <a:pt x="39" y="6"/>
                  </a:lnTo>
                  <a:lnTo>
                    <a:pt x="39" y="7"/>
                  </a:lnTo>
                  <a:lnTo>
                    <a:pt x="39" y="6"/>
                  </a:lnTo>
                  <a:lnTo>
                    <a:pt x="39" y="7"/>
                  </a:lnTo>
                  <a:lnTo>
                    <a:pt x="39" y="6"/>
                  </a:lnTo>
                  <a:lnTo>
                    <a:pt x="39" y="7"/>
                  </a:lnTo>
                  <a:lnTo>
                    <a:pt x="40" y="7"/>
                  </a:lnTo>
                  <a:lnTo>
                    <a:pt x="40" y="6"/>
                  </a:lnTo>
                  <a:lnTo>
                    <a:pt x="40" y="7"/>
                  </a:lnTo>
                  <a:lnTo>
                    <a:pt x="41" y="7"/>
                  </a:lnTo>
                  <a:lnTo>
                    <a:pt x="42" y="7"/>
                  </a:lnTo>
                  <a:lnTo>
                    <a:pt x="42" y="8"/>
                  </a:lnTo>
                  <a:lnTo>
                    <a:pt x="43" y="8"/>
                  </a:lnTo>
                  <a:lnTo>
                    <a:pt x="43" y="9"/>
                  </a:lnTo>
                  <a:lnTo>
                    <a:pt x="44" y="9"/>
                  </a:lnTo>
                  <a:lnTo>
                    <a:pt x="45" y="10"/>
                  </a:lnTo>
                  <a:lnTo>
                    <a:pt x="45" y="9"/>
                  </a:lnTo>
                  <a:lnTo>
                    <a:pt x="45" y="10"/>
                  </a:lnTo>
                  <a:lnTo>
                    <a:pt x="46" y="10"/>
                  </a:lnTo>
                  <a:lnTo>
                    <a:pt x="46" y="9"/>
                  </a:lnTo>
                  <a:lnTo>
                    <a:pt x="47" y="9"/>
                  </a:lnTo>
                  <a:lnTo>
                    <a:pt x="47" y="10"/>
                  </a:lnTo>
                  <a:lnTo>
                    <a:pt x="48" y="10"/>
                  </a:lnTo>
                  <a:lnTo>
                    <a:pt x="48" y="11"/>
                  </a:lnTo>
                  <a:lnTo>
                    <a:pt x="48" y="12"/>
                  </a:lnTo>
                  <a:lnTo>
                    <a:pt x="49" y="12"/>
                  </a:lnTo>
                  <a:lnTo>
                    <a:pt x="50" y="12"/>
                  </a:lnTo>
                  <a:lnTo>
                    <a:pt x="50" y="13"/>
                  </a:lnTo>
                  <a:lnTo>
                    <a:pt x="50" y="12"/>
                  </a:lnTo>
                  <a:lnTo>
                    <a:pt x="50" y="13"/>
                  </a:lnTo>
                  <a:lnTo>
                    <a:pt x="50" y="12"/>
                  </a:lnTo>
                  <a:lnTo>
                    <a:pt x="51" y="12"/>
                  </a:lnTo>
                  <a:lnTo>
                    <a:pt x="52" y="12"/>
                  </a:lnTo>
                  <a:lnTo>
                    <a:pt x="53" y="12"/>
                  </a:lnTo>
                  <a:lnTo>
                    <a:pt x="54" y="12"/>
                  </a:lnTo>
                  <a:lnTo>
                    <a:pt x="54" y="11"/>
                  </a:lnTo>
                  <a:lnTo>
                    <a:pt x="54" y="12"/>
                  </a:lnTo>
                  <a:lnTo>
                    <a:pt x="54" y="11"/>
                  </a:lnTo>
                  <a:lnTo>
                    <a:pt x="55" y="11"/>
                  </a:lnTo>
                  <a:lnTo>
                    <a:pt x="56" y="11"/>
                  </a:lnTo>
                  <a:lnTo>
                    <a:pt x="56" y="12"/>
                  </a:lnTo>
                  <a:lnTo>
                    <a:pt x="57" y="12"/>
                  </a:lnTo>
                  <a:lnTo>
                    <a:pt x="57" y="13"/>
                  </a:lnTo>
                  <a:lnTo>
                    <a:pt x="58" y="13"/>
                  </a:lnTo>
                  <a:lnTo>
                    <a:pt x="58" y="14"/>
                  </a:lnTo>
                  <a:lnTo>
                    <a:pt x="59" y="14"/>
                  </a:lnTo>
                  <a:lnTo>
                    <a:pt x="59" y="13"/>
                  </a:lnTo>
                  <a:lnTo>
                    <a:pt x="59" y="14"/>
                  </a:lnTo>
                  <a:lnTo>
                    <a:pt x="60" y="14"/>
                  </a:lnTo>
                  <a:lnTo>
                    <a:pt x="60" y="15"/>
                  </a:lnTo>
                  <a:lnTo>
                    <a:pt x="60" y="16"/>
                  </a:lnTo>
                  <a:lnTo>
                    <a:pt x="60" y="17"/>
                  </a:lnTo>
                  <a:lnTo>
                    <a:pt x="61" y="17"/>
                  </a:lnTo>
                  <a:lnTo>
                    <a:pt x="61" y="18"/>
                  </a:lnTo>
                  <a:lnTo>
                    <a:pt x="61" y="19"/>
                  </a:lnTo>
                  <a:lnTo>
                    <a:pt x="61" y="20"/>
                  </a:lnTo>
                  <a:lnTo>
                    <a:pt x="62" y="20"/>
                  </a:lnTo>
                  <a:lnTo>
                    <a:pt x="62" y="21"/>
                  </a:lnTo>
                  <a:lnTo>
                    <a:pt x="62" y="22"/>
                  </a:lnTo>
                  <a:lnTo>
                    <a:pt x="62" y="23"/>
                  </a:lnTo>
                  <a:lnTo>
                    <a:pt x="63" y="23"/>
                  </a:lnTo>
                  <a:lnTo>
                    <a:pt x="64" y="23"/>
                  </a:lnTo>
                  <a:lnTo>
                    <a:pt x="64" y="24"/>
                  </a:lnTo>
                  <a:lnTo>
                    <a:pt x="64" y="25"/>
                  </a:lnTo>
                  <a:lnTo>
                    <a:pt x="65" y="25"/>
                  </a:lnTo>
                  <a:lnTo>
                    <a:pt x="66" y="25"/>
                  </a:lnTo>
                  <a:lnTo>
                    <a:pt x="66" y="26"/>
                  </a:lnTo>
                  <a:lnTo>
                    <a:pt x="66" y="27"/>
                  </a:lnTo>
                  <a:lnTo>
                    <a:pt x="67" y="27"/>
                  </a:lnTo>
                  <a:lnTo>
                    <a:pt x="67" y="28"/>
                  </a:lnTo>
                  <a:lnTo>
                    <a:pt x="68" y="28"/>
                  </a:lnTo>
                  <a:lnTo>
                    <a:pt x="69" y="28"/>
                  </a:lnTo>
                  <a:lnTo>
                    <a:pt x="69" y="29"/>
                  </a:lnTo>
                  <a:lnTo>
                    <a:pt x="68" y="29"/>
                  </a:lnTo>
                  <a:lnTo>
                    <a:pt x="68" y="30"/>
                  </a:lnTo>
                  <a:lnTo>
                    <a:pt x="68" y="31"/>
                  </a:lnTo>
                  <a:lnTo>
                    <a:pt x="67" y="31"/>
                  </a:lnTo>
                  <a:lnTo>
                    <a:pt x="67" y="30"/>
                  </a:lnTo>
                  <a:lnTo>
                    <a:pt x="67" y="31"/>
                  </a:lnTo>
                  <a:lnTo>
                    <a:pt x="67" y="32"/>
                  </a:lnTo>
                  <a:lnTo>
                    <a:pt x="66" y="32"/>
                  </a:lnTo>
                  <a:lnTo>
                    <a:pt x="66" y="33"/>
                  </a:lnTo>
                  <a:lnTo>
                    <a:pt x="65" y="33"/>
                  </a:lnTo>
                  <a:lnTo>
                    <a:pt x="65" y="34"/>
                  </a:lnTo>
                  <a:lnTo>
                    <a:pt x="64" y="34"/>
                  </a:lnTo>
                  <a:lnTo>
                    <a:pt x="64" y="35"/>
                  </a:lnTo>
                  <a:lnTo>
                    <a:pt x="64" y="36"/>
                  </a:lnTo>
                  <a:lnTo>
                    <a:pt x="65" y="36"/>
                  </a:lnTo>
                  <a:lnTo>
                    <a:pt x="65" y="37"/>
                  </a:lnTo>
                  <a:lnTo>
                    <a:pt x="65" y="38"/>
                  </a:lnTo>
                  <a:lnTo>
                    <a:pt x="64" y="38"/>
                  </a:lnTo>
                  <a:lnTo>
                    <a:pt x="64" y="39"/>
                  </a:lnTo>
                  <a:lnTo>
                    <a:pt x="65" y="39"/>
                  </a:lnTo>
                  <a:lnTo>
                    <a:pt x="65" y="40"/>
                  </a:lnTo>
                  <a:lnTo>
                    <a:pt x="66" y="40"/>
                  </a:lnTo>
                  <a:lnTo>
                    <a:pt x="66" y="41"/>
                  </a:lnTo>
                  <a:lnTo>
                    <a:pt x="66" y="42"/>
                  </a:lnTo>
                  <a:lnTo>
                    <a:pt x="66" y="43"/>
                  </a:lnTo>
                  <a:lnTo>
                    <a:pt x="66" y="44"/>
                  </a:lnTo>
                  <a:lnTo>
                    <a:pt x="67" y="44"/>
                  </a:lnTo>
                  <a:lnTo>
                    <a:pt x="67" y="45"/>
                  </a:lnTo>
                  <a:lnTo>
                    <a:pt x="67" y="46"/>
                  </a:lnTo>
                  <a:lnTo>
                    <a:pt x="66" y="46"/>
                  </a:lnTo>
                  <a:lnTo>
                    <a:pt x="65" y="46"/>
                  </a:lnTo>
                  <a:lnTo>
                    <a:pt x="64" y="46"/>
                  </a:lnTo>
                  <a:lnTo>
                    <a:pt x="63" y="46"/>
                  </a:lnTo>
                  <a:lnTo>
                    <a:pt x="63" y="47"/>
                  </a:lnTo>
                  <a:lnTo>
                    <a:pt x="64" y="47"/>
                  </a:lnTo>
                  <a:lnTo>
                    <a:pt x="64" y="48"/>
                  </a:lnTo>
                  <a:lnTo>
                    <a:pt x="64" y="49"/>
                  </a:lnTo>
                  <a:lnTo>
                    <a:pt x="64" y="50"/>
                  </a:lnTo>
                  <a:lnTo>
                    <a:pt x="63" y="50"/>
                  </a:lnTo>
                  <a:lnTo>
                    <a:pt x="64" y="50"/>
                  </a:lnTo>
                  <a:lnTo>
                    <a:pt x="64" y="51"/>
                  </a:lnTo>
                  <a:lnTo>
                    <a:pt x="63" y="51"/>
                  </a:lnTo>
                  <a:lnTo>
                    <a:pt x="63" y="52"/>
                  </a:lnTo>
                  <a:lnTo>
                    <a:pt x="63" y="53"/>
                  </a:lnTo>
                  <a:lnTo>
                    <a:pt x="63" y="54"/>
                  </a:lnTo>
                  <a:lnTo>
                    <a:pt x="63" y="55"/>
                  </a:lnTo>
                  <a:lnTo>
                    <a:pt x="64" y="55"/>
                  </a:lnTo>
                  <a:lnTo>
                    <a:pt x="64" y="56"/>
                  </a:lnTo>
                  <a:lnTo>
                    <a:pt x="65" y="56"/>
                  </a:lnTo>
                  <a:lnTo>
                    <a:pt x="65" y="57"/>
                  </a:lnTo>
                  <a:lnTo>
                    <a:pt x="65" y="58"/>
                  </a:lnTo>
                  <a:lnTo>
                    <a:pt x="64" y="58"/>
                  </a:lnTo>
                  <a:lnTo>
                    <a:pt x="64" y="59"/>
                  </a:lnTo>
                  <a:lnTo>
                    <a:pt x="63" y="59"/>
                  </a:lnTo>
                  <a:lnTo>
                    <a:pt x="63" y="60"/>
                  </a:lnTo>
                  <a:lnTo>
                    <a:pt x="62" y="60"/>
                  </a:lnTo>
                  <a:lnTo>
                    <a:pt x="62" y="59"/>
                  </a:lnTo>
                  <a:lnTo>
                    <a:pt x="61" y="59"/>
                  </a:lnTo>
                  <a:lnTo>
                    <a:pt x="60" y="59"/>
                  </a:lnTo>
                  <a:lnTo>
                    <a:pt x="60" y="58"/>
                  </a:lnTo>
                  <a:lnTo>
                    <a:pt x="59" y="58"/>
                  </a:lnTo>
                  <a:lnTo>
                    <a:pt x="59" y="59"/>
                  </a:lnTo>
                  <a:lnTo>
                    <a:pt x="58" y="59"/>
                  </a:lnTo>
                  <a:lnTo>
                    <a:pt x="58" y="58"/>
                  </a:lnTo>
                  <a:lnTo>
                    <a:pt x="58" y="59"/>
                  </a:lnTo>
                  <a:lnTo>
                    <a:pt x="57" y="59"/>
                  </a:lnTo>
                  <a:lnTo>
                    <a:pt x="56" y="59"/>
                  </a:lnTo>
                  <a:lnTo>
                    <a:pt x="56" y="58"/>
                  </a:lnTo>
                  <a:lnTo>
                    <a:pt x="56" y="57"/>
                  </a:lnTo>
                  <a:lnTo>
                    <a:pt x="55" y="57"/>
                  </a:lnTo>
                  <a:lnTo>
                    <a:pt x="55" y="56"/>
                  </a:lnTo>
                  <a:lnTo>
                    <a:pt x="56" y="56"/>
                  </a:lnTo>
                  <a:lnTo>
                    <a:pt x="55" y="56"/>
                  </a:lnTo>
                  <a:lnTo>
                    <a:pt x="56" y="56"/>
                  </a:lnTo>
                  <a:lnTo>
                    <a:pt x="56" y="55"/>
                  </a:lnTo>
                  <a:lnTo>
                    <a:pt x="55" y="55"/>
                  </a:lnTo>
                  <a:lnTo>
                    <a:pt x="55" y="56"/>
                  </a:lnTo>
                  <a:lnTo>
                    <a:pt x="54" y="56"/>
                  </a:lnTo>
                  <a:lnTo>
                    <a:pt x="53" y="56"/>
                  </a:lnTo>
                  <a:lnTo>
                    <a:pt x="52" y="56"/>
                  </a:lnTo>
                  <a:lnTo>
                    <a:pt x="52" y="55"/>
                  </a:lnTo>
                  <a:lnTo>
                    <a:pt x="52" y="54"/>
                  </a:lnTo>
                  <a:lnTo>
                    <a:pt x="53" y="54"/>
                  </a:lnTo>
                  <a:lnTo>
                    <a:pt x="53" y="53"/>
                  </a:lnTo>
                  <a:lnTo>
                    <a:pt x="52" y="53"/>
                  </a:lnTo>
                  <a:lnTo>
                    <a:pt x="52" y="52"/>
                  </a:lnTo>
                  <a:lnTo>
                    <a:pt x="51" y="52"/>
                  </a:lnTo>
                  <a:lnTo>
                    <a:pt x="51" y="51"/>
                  </a:lnTo>
                  <a:lnTo>
                    <a:pt x="52" y="51"/>
                  </a:lnTo>
                  <a:lnTo>
                    <a:pt x="51" y="51"/>
                  </a:lnTo>
                  <a:lnTo>
                    <a:pt x="51" y="50"/>
                  </a:lnTo>
                  <a:lnTo>
                    <a:pt x="50" y="50"/>
                  </a:lnTo>
                  <a:lnTo>
                    <a:pt x="50" y="51"/>
                  </a:lnTo>
                  <a:lnTo>
                    <a:pt x="50" y="50"/>
                  </a:lnTo>
                  <a:lnTo>
                    <a:pt x="49" y="50"/>
                  </a:lnTo>
                  <a:lnTo>
                    <a:pt x="49" y="49"/>
                  </a:lnTo>
                  <a:lnTo>
                    <a:pt x="48" y="49"/>
                  </a:lnTo>
                  <a:lnTo>
                    <a:pt x="48" y="48"/>
                  </a:lnTo>
                  <a:lnTo>
                    <a:pt x="48" y="47"/>
                  </a:lnTo>
                  <a:lnTo>
                    <a:pt x="48" y="46"/>
                  </a:lnTo>
                  <a:lnTo>
                    <a:pt x="47" y="46"/>
                  </a:lnTo>
                  <a:lnTo>
                    <a:pt x="47" y="45"/>
                  </a:lnTo>
                  <a:lnTo>
                    <a:pt x="46" y="45"/>
                  </a:lnTo>
                  <a:lnTo>
                    <a:pt x="46" y="46"/>
                  </a:lnTo>
                  <a:lnTo>
                    <a:pt x="46" y="45"/>
                  </a:lnTo>
                  <a:lnTo>
                    <a:pt x="46" y="46"/>
                  </a:lnTo>
                  <a:lnTo>
                    <a:pt x="45" y="46"/>
                  </a:lnTo>
                  <a:lnTo>
                    <a:pt x="45" y="47"/>
                  </a:lnTo>
                  <a:lnTo>
                    <a:pt x="45" y="48"/>
                  </a:lnTo>
                  <a:lnTo>
                    <a:pt x="45" y="49"/>
                  </a:lnTo>
                  <a:lnTo>
                    <a:pt x="44" y="49"/>
                  </a:lnTo>
                  <a:lnTo>
                    <a:pt x="44" y="50"/>
                  </a:lnTo>
                  <a:lnTo>
                    <a:pt x="45" y="50"/>
                  </a:lnTo>
                  <a:lnTo>
                    <a:pt x="45" y="51"/>
                  </a:lnTo>
                  <a:lnTo>
                    <a:pt x="44" y="51"/>
                  </a:lnTo>
                  <a:lnTo>
                    <a:pt x="44" y="52"/>
                  </a:lnTo>
                  <a:lnTo>
                    <a:pt x="44" y="53"/>
                  </a:lnTo>
                  <a:lnTo>
                    <a:pt x="44" y="54"/>
                  </a:lnTo>
                  <a:lnTo>
                    <a:pt x="43" y="54"/>
                  </a:lnTo>
                  <a:lnTo>
                    <a:pt x="43" y="55"/>
                  </a:lnTo>
                  <a:lnTo>
                    <a:pt x="42" y="55"/>
                  </a:lnTo>
                  <a:lnTo>
                    <a:pt x="42" y="56"/>
                  </a:lnTo>
                  <a:lnTo>
                    <a:pt x="41" y="56"/>
                  </a:lnTo>
                  <a:lnTo>
                    <a:pt x="41" y="57"/>
                  </a:lnTo>
                  <a:lnTo>
                    <a:pt x="40" y="57"/>
                  </a:lnTo>
                  <a:lnTo>
                    <a:pt x="40" y="58"/>
                  </a:lnTo>
                  <a:lnTo>
                    <a:pt x="39" y="58"/>
                  </a:lnTo>
                  <a:lnTo>
                    <a:pt x="38" y="58"/>
                  </a:lnTo>
                  <a:lnTo>
                    <a:pt x="37" y="58"/>
                  </a:lnTo>
                  <a:lnTo>
                    <a:pt x="36" y="58"/>
                  </a:lnTo>
                  <a:lnTo>
                    <a:pt x="35" y="58"/>
                  </a:lnTo>
                  <a:lnTo>
                    <a:pt x="35" y="59"/>
                  </a:lnTo>
                  <a:lnTo>
                    <a:pt x="34" y="59"/>
                  </a:lnTo>
                  <a:lnTo>
                    <a:pt x="34" y="60"/>
                  </a:lnTo>
                  <a:lnTo>
                    <a:pt x="33" y="60"/>
                  </a:lnTo>
                  <a:lnTo>
                    <a:pt x="32" y="61"/>
                  </a:lnTo>
                  <a:lnTo>
                    <a:pt x="32" y="62"/>
                  </a:lnTo>
                  <a:lnTo>
                    <a:pt x="31" y="62"/>
                  </a:lnTo>
                  <a:lnTo>
                    <a:pt x="27" y="68"/>
                  </a:lnTo>
                  <a:lnTo>
                    <a:pt x="27" y="70"/>
                  </a:lnTo>
                  <a:lnTo>
                    <a:pt x="24" y="74"/>
                  </a:lnTo>
                  <a:lnTo>
                    <a:pt x="23" y="74"/>
                  </a:lnTo>
                  <a:lnTo>
                    <a:pt x="23" y="73"/>
                  </a:lnTo>
                  <a:lnTo>
                    <a:pt x="22" y="73"/>
                  </a:lnTo>
                  <a:lnTo>
                    <a:pt x="21" y="72"/>
                  </a:lnTo>
                  <a:lnTo>
                    <a:pt x="20" y="72"/>
                  </a:lnTo>
                  <a:lnTo>
                    <a:pt x="19" y="71"/>
                  </a:lnTo>
                  <a:lnTo>
                    <a:pt x="18" y="71"/>
                  </a:lnTo>
                  <a:lnTo>
                    <a:pt x="18" y="70"/>
                  </a:lnTo>
                  <a:lnTo>
                    <a:pt x="17" y="70"/>
                  </a:lnTo>
                  <a:lnTo>
                    <a:pt x="16" y="70"/>
                  </a:lnTo>
                  <a:lnTo>
                    <a:pt x="16" y="69"/>
                  </a:lnTo>
                  <a:lnTo>
                    <a:pt x="16" y="68"/>
                  </a:lnTo>
                  <a:lnTo>
                    <a:pt x="15" y="68"/>
                  </a:lnTo>
                  <a:lnTo>
                    <a:pt x="14" y="68"/>
                  </a:lnTo>
                  <a:lnTo>
                    <a:pt x="14" y="67"/>
                  </a:lnTo>
                  <a:lnTo>
                    <a:pt x="13" y="67"/>
                  </a:lnTo>
                  <a:lnTo>
                    <a:pt x="12" y="67"/>
                  </a:lnTo>
                  <a:lnTo>
                    <a:pt x="12" y="66"/>
                  </a:lnTo>
                  <a:lnTo>
                    <a:pt x="11" y="66"/>
                  </a:lnTo>
                  <a:lnTo>
                    <a:pt x="10" y="66"/>
                  </a:lnTo>
                  <a:lnTo>
                    <a:pt x="10" y="65"/>
                  </a:lnTo>
                  <a:lnTo>
                    <a:pt x="9" y="65"/>
                  </a:lnTo>
                  <a:lnTo>
                    <a:pt x="9" y="64"/>
                  </a:lnTo>
                  <a:lnTo>
                    <a:pt x="8" y="64"/>
                  </a:lnTo>
                  <a:lnTo>
                    <a:pt x="8" y="63"/>
                  </a:lnTo>
                  <a:lnTo>
                    <a:pt x="8" y="62"/>
                  </a:lnTo>
                  <a:lnTo>
                    <a:pt x="7" y="62"/>
                  </a:lnTo>
                  <a:lnTo>
                    <a:pt x="7" y="61"/>
                  </a:lnTo>
                  <a:lnTo>
                    <a:pt x="7" y="60"/>
                  </a:lnTo>
                  <a:lnTo>
                    <a:pt x="7" y="59"/>
                  </a:lnTo>
                  <a:lnTo>
                    <a:pt x="7" y="58"/>
                  </a:lnTo>
                  <a:lnTo>
                    <a:pt x="7" y="57"/>
                  </a:lnTo>
                  <a:lnTo>
                    <a:pt x="8" y="57"/>
                  </a:lnTo>
                  <a:lnTo>
                    <a:pt x="8" y="56"/>
                  </a:lnTo>
                  <a:lnTo>
                    <a:pt x="9" y="56"/>
                  </a:lnTo>
                  <a:lnTo>
                    <a:pt x="9" y="55"/>
                  </a:lnTo>
                  <a:lnTo>
                    <a:pt x="10" y="55"/>
                  </a:lnTo>
                  <a:lnTo>
                    <a:pt x="10" y="56"/>
                  </a:lnTo>
                  <a:lnTo>
                    <a:pt x="11" y="56"/>
                  </a:lnTo>
                  <a:lnTo>
                    <a:pt x="12" y="56"/>
                  </a:lnTo>
                  <a:lnTo>
                    <a:pt x="12" y="57"/>
                  </a:lnTo>
                  <a:lnTo>
                    <a:pt x="13" y="57"/>
                  </a:lnTo>
                  <a:lnTo>
                    <a:pt x="14" y="57"/>
                  </a:lnTo>
                  <a:lnTo>
                    <a:pt x="14" y="56"/>
                  </a:lnTo>
                  <a:lnTo>
                    <a:pt x="15" y="56"/>
                  </a:lnTo>
                  <a:lnTo>
                    <a:pt x="15" y="55"/>
                  </a:lnTo>
                  <a:lnTo>
                    <a:pt x="16" y="55"/>
                  </a:lnTo>
                  <a:lnTo>
                    <a:pt x="16" y="54"/>
                  </a:lnTo>
                  <a:lnTo>
                    <a:pt x="16" y="53"/>
                  </a:lnTo>
                  <a:lnTo>
                    <a:pt x="16" y="52"/>
                  </a:lnTo>
                  <a:lnTo>
                    <a:pt x="16" y="51"/>
                  </a:lnTo>
                  <a:lnTo>
                    <a:pt x="16" y="50"/>
                  </a:lnTo>
                  <a:lnTo>
                    <a:pt x="16" y="49"/>
                  </a:lnTo>
                  <a:lnTo>
                    <a:pt x="16" y="48"/>
                  </a:lnTo>
                  <a:lnTo>
                    <a:pt x="16" y="47"/>
                  </a:lnTo>
                  <a:lnTo>
                    <a:pt x="15" y="47"/>
                  </a:lnTo>
                  <a:lnTo>
                    <a:pt x="15" y="46"/>
                  </a:lnTo>
                  <a:lnTo>
                    <a:pt x="14" y="46"/>
                  </a:lnTo>
                  <a:lnTo>
                    <a:pt x="14" y="45"/>
                  </a:lnTo>
                  <a:lnTo>
                    <a:pt x="14" y="44"/>
                  </a:lnTo>
                  <a:lnTo>
                    <a:pt x="13" y="44"/>
                  </a:lnTo>
                  <a:lnTo>
                    <a:pt x="13" y="43"/>
                  </a:lnTo>
                  <a:lnTo>
                    <a:pt x="12" y="43"/>
                  </a:lnTo>
                  <a:lnTo>
                    <a:pt x="12" y="42"/>
                  </a:lnTo>
                  <a:lnTo>
                    <a:pt x="11" y="42"/>
                  </a:lnTo>
                  <a:lnTo>
                    <a:pt x="11" y="41"/>
                  </a:lnTo>
                  <a:lnTo>
                    <a:pt x="10" y="41"/>
                  </a:lnTo>
                  <a:lnTo>
                    <a:pt x="10" y="40"/>
                  </a:lnTo>
                  <a:lnTo>
                    <a:pt x="9" y="40"/>
                  </a:lnTo>
                  <a:lnTo>
                    <a:pt x="9" y="39"/>
                  </a:lnTo>
                  <a:lnTo>
                    <a:pt x="8" y="39"/>
                  </a:lnTo>
                  <a:lnTo>
                    <a:pt x="7" y="39"/>
                  </a:lnTo>
                  <a:lnTo>
                    <a:pt x="7" y="38"/>
                  </a:lnTo>
                  <a:lnTo>
                    <a:pt x="6" y="38"/>
                  </a:lnTo>
                  <a:lnTo>
                    <a:pt x="6" y="37"/>
                  </a:lnTo>
                  <a:lnTo>
                    <a:pt x="5" y="37"/>
                  </a:lnTo>
                  <a:lnTo>
                    <a:pt x="5" y="36"/>
                  </a:lnTo>
                  <a:lnTo>
                    <a:pt x="5" y="35"/>
                  </a:lnTo>
                  <a:lnTo>
                    <a:pt x="6" y="35"/>
                  </a:lnTo>
                  <a:lnTo>
                    <a:pt x="6" y="34"/>
                  </a:lnTo>
                  <a:lnTo>
                    <a:pt x="5" y="34"/>
                  </a:lnTo>
                  <a:lnTo>
                    <a:pt x="6" y="34"/>
                  </a:lnTo>
                  <a:lnTo>
                    <a:pt x="6" y="33"/>
                  </a:lnTo>
                  <a:lnTo>
                    <a:pt x="6" y="32"/>
                  </a:lnTo>
                  <a:lnTo>
                    <a:pt x="7" y="32"/>
                  </a:lnTo>
                  <a:lnTo>
                    <a:pt x="7" y="31"/>
                  </a:lnTo>
                  <a:lnTo>
                    <a:pt x="7" y="32"/>
                  </a:lnTo>
                  <a:lnTo>
                    <a:pt x="8" y="32"/>
                  </a:lnTo>
                  <a:lnTo>
                    <a:pt x="9" y="32"/>
                  </a:lnTo>
                  <a:lnTo>
                    <a:pt x="9" y="31"/>
                  </a:lnTo>
                  <a:lnTo>
                    <a:pt x="9" y="30"/>
                  </a:lnTo>
                  <a:lnTo>
                    <a:pt x="9" y="29"/>
                  </a:lnTo>
                  <a:lnTo>
                    <a:pt x="8" y="29"/>
                  </a:lnTo>
                  <a:lnTo>
                    <a:pt x="8" y="28"/>
                  </a:lnTo>
                  <a:lnTo>
                    <a:pt x="8" y="27"/>
                  </a:lnTo>
                  <a:lnTo>
                    <a:pt x="7" y="27"/>
                  </a:lnTo>
                  <a:lnTo>
                    <a:pt x="7" y="26"/>
                  </a:lnTo>
                  <a:lnTo>
                    <a:pt x="6" y="26"/>
                  </a:lnTo>
                  <a:lnTo>
                    <a:pt x="6" y="25"/>
                  </a:lnTo>
                  <a:lnTo>
                    <a:pt x="5" y="25"/>
                  </a:lnTo>
                  <a:lnTo>
                    <a:pt x="5" y="24"/>
                  </a:lnTo>
                  <a:lnTo>
                    <a:pt x="4" y="23"/>
                  </a:lnTo>
                  <a:lnTo>
                    <a:pt x="3" y="23"/>
                  </a:lnTo>
                  <a:lnTo>
                    <a:pt x="3" y="22"/>
                  </a:lnTo>
                  <a:lnTo>
                    <a:pt x="2" y="21"/>
                  </a:lnTo>
                  <a:lnTo>
                    <a:pt x="2" y="20"/>
                  </a:lnTo>
                  <a:lnTo>
                    <a:pt x="1" y="20"/>
                  </a:lnTo>
                  <a:lnTo>
                    <a:pt x="0" y="20"/>
                  </a:lnTo>
                  <a:lnTo>
                    <a:pt x="0" y="19"/>
                  </a:lnTo>
                  <a:lnTo>
                    <a:pt x="1" y="19"/>
                  </a:lnTo>
                  <a:lnTo>
                    <a:pt x="1" y="18"/>
                  </a:lnTo>
                  <a:lnTo>
                    <a:pt x="1" y="17"/>
                  </a:lnTo>
                  <a:lnTo>
                    <a:pt x="1" y="16"/>
                  </a:lnTo>
                  <a:lnTo>
                    <a:pt x="2" y="16"/>
                  </a:lnTo>
                  <a:lnTo>
                    <a:pt x="2" y="15"/>
                  </a:lnTo>
                  <a:lnTo>
                    <a:pt x="2" y="14"/>
                  </a:lnTo>
                  <a:lnTo>
                    <a:pt x="1" y="13"/>
                  </a:lnTo>
                  <a:lnTo>
                    <a:pt x="1" y="12"/>
                  </a:lnTo>
                  <a:lnTo>
                    <a:pt x="2" y="12"/>
                  </a:lnTo>
                  <a:lnTo>
                    <a:pt x="2" y="11"/>
                  </a:lnTo>
                  <a:lnTo>
                    <a:pt x="3" y="11"/>
                  </a:lnTo>
                  <a:lnTo>
                    <a:pt x="3" y="10"/>
                  </a:lnTo>
                  <a:lnTo>
                    <a:pt x="3" y="9"/>
                  </a:lnTo>
                  <a:lnTo>
                    <a:pt x="3" y="8"/>
                  </a:lnTo>
                  <a:lnTo>
                    <a:pt x="3" y="7"/>
                  </a:lnTo>
                  <a:lnTo>
                    <a:pt x="3" y="6"/>
                  </a:lnTo>
                  <a:lnTo>
                    <a:pt x="3" y="5"/>
                  </a:lnTo>
                  <a:lnTo>
                    <a:pt x="4" y="5"/>
                  </a:lnTo>
                  <a:lnTo>
                    <a:pt x="4" y="4"/>
                  </a:lnTo>
                  <a:lnTo>
                    <a:pt x="5" y="4"/>
                  </a:lnTo>
                  <a:lnTo>
                    <a:pt x="6" y="4"/>
                  </a:lnTo>
                  <a:lnTo>
                    <a:pt x="6" y="3"/>
                  </a:lnTo>
                  <a:lnTo>
                    <a:pt x="7" y="3"/>
                  </a:lnTo>
                  <a:lnTo>
                    <a:pt x="7" y="2"/>
                  </a:lnTo>
                  <a:lnTo>
                    <a:pt x="8" y="2"/>
                  </a:lnTo>
                  <a:lnTo>
                    <a:pt x="8" y="1"/>
                  </a:lnTo>
                  <a:lnTo>
                    <a:pt x="9" y="1"/>
                  </a:lnTo>
                  <a:lnTo>
                    <a:pt x="9" y="0"/>
                  </a:lnTo>
                  <a:lnTo>
                    <a:pt x="10" y="0"/>
                  </a:lnTo>
                  <a:close/>
                </a:path>
              </a:pathLst>
            </a:custGeom>
            <a:solidFill>
              <a:schemeClr val="bg2"/>
            </a:solidFill>
            <a:ln w="19050">
              <a:solidFill>
                <a:schemeClr val="bg1"/>
              </a:solidFill>
              <a:prstDash val="solid"/>
              <a:round/>
              <a:headEnd/>
              <a:tailEnd/>
            </a:ln>
          </p:spPr>
          <p:txBody>
            <a:bodyPr/>
            <a:lstStyle/>
            <a:p>
              <a:endParaRPr lang="es-PE" sz="1100" kern="0" dirty="0">
                <a:solidFill>
                  <a:srgbClr val="006600"/>
                </a:solidFill>
              </a:endParaRPr>
            </a:p>
          </p:txBody>
        </p:sp>
        <p:sp>
          <p:nvSpPr>
            <p:cNvPr id="39" name="Freeform 39">
              <a:extLst>
                <a:ext uri="{FF2B5EF4-FFF2-40B4-BE49-F238E27FC236}">
                  <a16:creationId xmlns:a16="http://schemas.microsoft.com/office/drawing/2014/main" id="{D9E70C25-F2DF-865C-5B59-598463195F7D}"/>
                </a:ext>
              </a:extLst>
            </p:cNvPr>
            <p:cNvSpPr>
              <a:spLocks/>
            </p:cNvSpPr>
            <p:nvPr/>
          </p:nvSpPr>
          <p:spPr bwMode="auto">
            <a:xfrm>
              <a:off x="258305" y="2273918"/>
              <a:ext cx="277357" cy="250153"/>
            </a:xfrm>
            <a:custGeom>
              <a:avLst/>
              <a:gdLst>
                <a:gd name="T0" fmla="*/ 2147483647 w 29"/>
                <a:gd name="T1" fmla="*/ 2147483647 h 27"/>
                <a:gd name="T2" fmla="*/ 2147483647 w 29"/>
                <a:gd name="T3" fmla="*/ 2147483647 h 27"/>
                <a:gd name="T4" fmla="*/ 2147483647 w 29"/>
                <a:gd name="T5" fmla="*/ 2147483647 h 27"/>
                <a:gd name="T6" fmla="*/ 2147483647 w 29"/>
                <a:gd name="T7" fmla="*/ 2147483647 h 27"/>
                <a:gd name="T8" fmla="*/ 2147483647 w 29"/>
                <a:gd name="T9" fmla="*/ 2147483647 h 27"/>
                <a:gd name="T10" fmla="*/ 2147483647 w 29"/>
                <a:gd name="T11" fmla="*/ 2147483647 h 27"/>
                <a:gd name="T12" fmla="*/ 2147483647 w 29"/>
                <a:gd name="T13" fmla="*/ 2147483647 h 27"/>
                <a:gd name="T14" fmla="*/ 2147483647 w 29"/>
                <a:gd name="T15" fmla="*/ 2147483647 h 27"/>
                <a:gd name="T16" fmla="*/ 2147483647 w 29"/>
                <a:gd name="T17" fmla="*/ 2147483647 h 27"/>
                <a:gd name="T18" fmla="*/ 2147483647 w 29"/>
                <a:gd name="T19" fmla="*/ 2147483647 h 27"/>
                <a:gd name="T20" fmla="*/ 2147483647 w 29"/>
                <a:gd name="T21" fmla="*/ 0 h 27"/>
                <a:gd name="T22" fmla="*/ 2147483647 w 29"/>
                <a:gd name="T23" fmla="*/ 2147483647 h 27"/>
                <a:gd name="T24" fmla="*/ 2147483647 w 29"/>
                <a:gd name="T25" fmla="*/ 2147483647 h 27"/>
                <a:gd name="T26" fmla="*/ 2147483647 w 29"/>
                <a:gd name="T27" fmla="*/ 2147483647 h 27"/>
                <a:gd name="T28" fmla="*/ 2147483647 w 29"/>
                <a:gd name="T29" fmla="*/ 2147483647 h 27"/>
                <a:gd name="T30" fmla="*/ 2147483647 w 29"/>
                <a:gd name="T31" fmla="*/ 2147483647 h 27"/>
                <a:gd name="T32" fmla="*/ 2147483647 w 29"/>
                <a:gd name="T33" fmla="*/ 2147483647 h 27"/>
                <a:gd name="T34" fmla="*/ 2147483647 w 29"/>
                <a:gd name="T35" fmla="*/ 2147483647 h 27"/>
                <a:gd name="T36" fmla="*/ 2147483647 w 29"/>
                <a:gd name="T37" fmla="*/ 2147483647 h 27"/>
                <a:gd name="T38" fmla="*/ 2147483647 w 29"/>
                <a:gd name="T39" fmla="*/ 2147483647 h 27"/>
                <a:gd name="T40" fmla="*/ 2147483647 w 29"/>
                <a:gd name="T41" fmla="*/ 2147483647 h 27"/>
                <a:gd name="T42" fmla="*/ 2147483647 w 29"/>
                <a:gd name="T43" fmla="*/ 2147483647 h 27"/>
                <a:gd name="T44" fmla="*/ 2147483647 w 29"/>
                <a:gd name="T45" fmla="*/ 2147483647 h 27"/>
                <a:gd name="T46" fmla="*/ 2147483647 w 29"/>
                <a:gd name="T47" fmla="*/ 2147483647 h 27"/>
                <a:gd name="T48" fmla="*/ 2147483647 w 29"/>
                <a:gd name="T49" fmla="*/ 2147483647 h 27"/>
                <a:gd name="T50" fmla="*/ 2147483647 w 29"/>
                <a:gd name="T51" fmla="*/ 2147483647 h 27"/>
                <a:gd name="T52" fmla="*/ 2147483647 w 29"/>
                <a:gd name="T53" fmla="*/ 2147483647 h 27"/>
                <a:gd name="T54" fmla="*/ 2147483647 w 29"/>
                <a:gd name="T55" fmla="*/ 2147483647 h 27"/>
                <a:gd name="T56" fmla="*/ 2147483647 w 29"/>
                <a:gd name="T57" fmla="*/ 2147483647 h 27"/>
                <a:gd name="T58" fmla="*/ 2147483647 w 29"/>
                <a:gd name="T59" fmla="*/ 2147483647 h 27"/>
                <a:gd name="T60" fmla="*/ 2147483647 w 29"/>
                <a:gd name="T61" fmla="*/ 2147483647 h 27"/>
                <a:gd name="T62" fmla="*/ 2147483647 w 29"/>
                <a:gd name="T63" fmla="*/ 2147483647 h 27"/>
                <a:gd name="T64" fmla="*/ 2147483647 w 29"/>
                <a:gd name="T65" fmla="*/ 2147483647 h 27"/>
                <a:gd name="T66" fmla="*/ 2147483647 w 29"/>
                <a:gd name="T67" fmla="*/ 2147483647 h 27"/>
                <a:gd name="T68" fmla="*/ 2147483647 w 29"/>
                <a:gd name="T69" fmla="*/ 2147483647 h 27"/>
                <a:gd name="T70" fmla="*/ 2147483647 w 29"/>
                <a:gd name="T71" fmla="*/ 2147483647 h 27"/>
                <a:gd name="T72" fmla="*/ 2147483647 w 29"/>
                <a:gd name="T73" fmla="*/ 2147483647 h 27"/>
                <a:gd name="T74" fmla="*/ 2147483647 w 29"/>
                <a:gd name="T75" fmla="*/ 2147483647 h 27"/>
                <a:gd name="T76" fmla="*/ 2147483647 w 29"/>
                <a:gd name="T77" fmla="*/ 2147483647 h 27"/>
                <a:gd name="T78" fmla="*/ 2147483647 w 29"/>
                <a:gd name="T79" fmla="*/ 2147483647 h 27"/>
                <a:gd name="T80" fmla="*/ 2147483647 w 29"/>
                <a:gd name="T81" fmla="*/ 2147483647 h 27"/>
                <a:gd name="T82" fmla="*/ 2147483647 w 29"/>
                <a:gd name="T83" fmla="*/ 2147483647 h 27"/>
                <a:gd name="T84" fmla="*/ 2147483647 w 29"/>
                <a:gd name="T85" fmla="*/ 2147483647 h 27"/>
                <a:gd name="T86" fmla="*/ 2147483647 w 29"/>
                <a:gd name="T87" fmla="*/ 2147483647 h 27"/>
                <a:gd name="T88" fmla="*/ 0 w 29"/>
                <a:gd name="T89" fmla="*/ 2147483647 h 27"/>
                <a:gd name="T90" fmla="*/ 0 w 29"/>
                <a:gd name="T91" fmla="*/ 2147483647 h 27"/>
                <a:gd name="T92" fmla="*/ 2147483647 w 29"/>
                <a:gd name="T93" fmla="*/ 2147483647 h 27"/>
                <a:gd name="T94" fmla="*/ 2147483647 w 29"/>
                <a:gd name="T95" fmla="*/ 2147483647 h 27"/>
                <a:gd name="T96" fmla="*/ 2147483647 w 29"/>
                <a:gd name="T97" fmla="*/ 2147483647 h 27"/>
                <a:gd name="T98" fmla="*/ 2147483647 w 29"/>
                <a:gd name="T99" fmla="*/ 2147483647 h 27"/>
                <a:gd name="T100" fmla="*/ 2147483647 w 29"/>
                <a:gd name="T101" fmla="*/ 2147483647 h 27"/>
                <a:gd name="T102" fmla="*/ 2147483647 w 29"/>
                <a:gd name="T103" fmla="*/ 2147483647 h 27"/>
                <a:gd name="T104" fmla="*/ 2147483647 w 29"/>
                <a:gd name="T105" fmla="*/ 2147483647 h 27"/>
                <a:gd name="T106" fmla="*/ 2147483647 w 29"/>
                <a:gd name="T107" fmla="*/ 2147483647 h 27"/>
                <a:gd name="T108" fmla="*/ 2147483647 w 29"/>
                <a:gd name="T109" fmla="*/ 2147483647 h 27"/>
                <a:gd name="T110" fmla="*/ 2147483647 w 29"/>
                <a:gd name="T111" fmla="*/ 2147483647 h 27"/>
                <a:gd name="T112" fmla="*/ 2147483647 w 29"/>
                <a:gd name="T113" fmla="*/ 2147483647 h 27"/>
                <a:gd name="T114" fmla="*/ 2147483647 w 29"/>
                <a:gd name="T115" fmla="*/ 2147483647 h 27"/>
                <a:gd name="T116" fmla="*/ 2147483647 w 29"/>
                <a:gd name="T117" fmla="*/ 2147483647 h 27"/>
                <a:gd name="T118" fmla="*/ 2147483647 w 29"/>
                <a:gd name="T119" fmla="*/ 2147483647 h 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27"/>
                <a:gd name="T182" fmla="*/ 29 w 29"/>
                <a:gd name="T183" fmla="*/ 27 h 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27">
                  <a:moveTo>
                    <a:pt x="16" y="5"/>
                  </a:moveTo>
                  <a:lnTo>
                    <a:pt x="17" y="5"/>
                  </a:lnTo>
                  <a:lnTo>
                    <a:pt x="17" y="4"/>
                  </a:lnTo>
                  <a:lnTo>
                    <a:pt x="18" y="4"/>
                  </a:lnTo>
                  <a:lnTo>
                    <a:pt x="17" y="4"/>
                  </a:lnTo>
                  <a:lnTo>
                    <a:pt x="18" y="4"/>
                  </a:lnTo>
                  <a:lnTo>
                    <a:pt x="19" y="4"/>
                  </a:lnTo>
                  <a:lnTo>
                    <a:pt x="20" y="4"/>
                  </a:lnTo>
                  <a:lnTo>
                    <a:pt x="19" y="4"/>
                  </a:lnTo>
                  <a:lnTo>
                    <a:pt x="20" y="4"/>
                  </a:lnTo>
                  <a:lnTo>
                    <a:pt x="19" y="4"/>
                  </a:lnTo>
                  <a:lnTo>
                    <a:pt x="20" y="4"/>
                  </a:lnTo>
                  <a:lnTo>
                    <a:pt x="19" y="4"/>
                  </a:lnTo>
                  <a:lnTo>
                    <a:pt x="20" y="4"/>
                  </a:lnTo>
                  <a:lnTo>
                    <a:pt x="19" y="4"/>
                  </a:lnTo>
                  <a:lnTo>
                    <a:pt x="20" y="4"/>
                  </a:lnTo>
                  <a:lnTo>
                    <a:pt x="21" y="4"/>
                  </a:lnTo>
                  <a:lnTo>
                    <a:pt x="21" y="3"/>
                  </a:lnTo>
                  <a:lnTo>
                    <a:pt x="22" y="3"/>
                  </a:lnTo>
                  <a:lnTo>
                    <a:pt x="22" y="2"/>
                  </a:lnTo>
                  <a:lnTo>
                    <a:pt x="23" y="2"/>
                  </a:lnTo>
                  <a:lnTo>
                    <a:pt x="22" y="2"/>
                  </a:lnTo>
                  <a:lnTo>
                    <a:pt x="23" y="2"/>
                  </a:lnTo>
                  <a:lnTo>
                    <a:pt x="23" y="1"/>
                  </a:lnTo>
                  <a:lnTo>
                    <a:pt x="23" y="0"/>
                  </a:lnTo>
                  <a:lnTo>
                    <a:pt x="24" y="1"/>
                  </a:lnTo>
                  <a:lnTo>
                    <a:pt x="25" y="1"/>
                  </a:lnTo>
                  <a:lnTo>
                    <a:pt x="26" y="1"/>
                  </a:lnTo>
                  <a:lnTo>
                    <a:pt x="26" y="2"/>
                  </a:lnTo>
                  <a:lnTo>
                    <a:pt x="25" y="2"/>
                  </a:lnTo>
                  <a:lnTo>
                    <a:pt x="25" y="3"/>
                  </a:lnTo>
                  <a:lnTo>
                    <a:pt x="25" y="4"/>
                  </a:lnTo>
                  <a:lnTo>
                    <a:pt x="26" y="4"/>
                  </a:lnTo>
                  <a:lnTo>
                    <a:pt x="26" y="5"/>
                  </a:lnTo>
                  <a:lnTo>
                    <a:pt x="26" y="6"/>
                  </a:lnTo>
                  <a:lnTo>
                    <a:pt x="26" y="7"/>
                  </a:lnTo>
                  <a:lnTo>
                    <a:pt x="27" y="7"/>
                  </a:lnTo>
                  <a:lnTo>
                    <a:pt x="27" y="8"/>
                  </a:lnTo>
                  <a:lnTo>
                    <a:pt x="27" y="9"/>
                  </a:lnTo>
                  <a:lnTo>
                    <a:pt x="27" y="10"/>
                  </a:lnTo>
                  <a:lnTo>
                    <a:pt x="27" y="11"/>
                  </a:lnTo>
                  <a:lnTo>
                    <a:pt x="27" y="12"/>
                  </a:lnTo>
                  <a:lnTo>
                    <a:pt x="27" y="13"/>
                  </a:lnTo>
                  <a:lnTo>
                    <a:pt x="28" y="13"/>
                  </a:lnTo>
                  <a:lnTo>
                    <a:pt x="28" y="14"/>
                  </a:lnTo>
                  <a:lnTo>
                    <a:pt x="28" y="15"/>
                  </a:lnTo>
                  <a:lnTo>
                    <a:pt x="29" y="15"/>
                  </a:lnTo>
                  <a:lnTo>
                    <a:pt x="28" y="15"/>
                  </a:lnTo>
                  <a:lnTo>
                    <a:pt x="28" y="16"/>
                  </a:lnTo>
                  <a:lnTo>
                    <a:pt x="29" y="16"/>
                  </a:lnTo>
                  <a:lnTo>
                    <a:pt x="29" y="17"/>
                  </a:lnTo>
                  <a:lnTo>
                    <a:pt x="28" y="17"/>
                  </a:lnTo>
                  <a:lnTo>
                    <a:pt x="28" y="18"/>
                  </a:lnTo>
                  <a:lnTo>
                    <a:pt x="27" y="18"/>
                  </a:lnTo>
                  <a:lnTo>
                    <a:pt x="26" y="19"/>
                  </a:lnTo>
                  <a:lnTo>
                    <a:pt x="26" y="18"/>
                  </a:lnTo>
                  <a:lnTo>
                    <a:pt x="25" y="18"/>
                  </a:lnTo>
                  <a:lnTo>
                    <a:pt x="25" y="19"/>
                  </a:lnTo>
                  <a:lnTo>
                    <a:pt x="25" y="20"/>
                  </a:lnTo>
                  <a:lnTo>
                    <a:pt x="24" y="20"/>
                  </a:lnTo>
                  <a:lnTo>
                    <a:pt x="23" y="20"/>
                  </a:lnTo>
                  <a:lnTo>
                    <a:pt x="22" y="20"/>
                  </a:lnTo>
                  <a:lnTo>
                    <a:pt x="21" y="19"/>
                  </a:lnTo>
                  <a:lnTo>
                    <a:pt x="20" y="19"/>
                  </a:lnTo>
                  <a:lnTo>
                    <a:pt x="20" y="20"/>
                  </a:lnTo>
                  <a:lnTo>
                    <a:pt x="19" y="20"/>
                  </a:lnTo>
                  <a:lnTo>
                    <a:pt x="19" y="19"/>
                  </a:lnTo>
                  <a:lnTo>
                    <a:pt x="19" y="20"/>
                  </a:lnTo>
                  <a:lnTo>
                    <a:pt x="18" y="20"/>
                  </a:lnTo>
                  <a:lnTo>
                    <a:pt x="18" y="21"/>
                  </a:lnTo>
                  <a:lnTo>
                    <a:pt x="19" y="21"/>
                  </a:lnTo>
                  <a:lnTo>
                    <a:pt x="18" y="21"/>
                  </a:lnTo>
                  <a:lnTo>
                    <a:pt x="18" y="22"/>
                  </a:lnTo>
                  <a:lnTo>
                    <a:pt x="17" y="22"/>
                  </a:lnTo>
                  <a:lnTo>
                    <a:pt x="18" y="22"/>
                  </a:lnTo>
                  <a:lnTo>
                    <a:pt x="18" y="23"/>
                  </a:lnTo>
                  <a:lnTo>
                    <a:pt x="17" y="23"/>
                  </a:lnTo>
                  <a:lnTo>
                    <a:pt x="16" y="23"/>
                  </a:lnTo>
                  <a:lnTo>
                    <a:pt x="16" y="24"/>
                  </a:lnTo>
                  <a:lnTo>
                    <a:pt x="16" y="25"/>
                  </a:lnTo>
                  <a:lnTo>
                    <a:pt x="15" y="25"/>
                  </a:lnTo>
                  <a:lnTo>
                    <a:pt x="15" y="26"/>
                  </a:lnTo>
                  <a:lnTo>
                    <a:pt x="14" y="26"/>
                  </a:lnTo>
                  <a:lnTo>
                    <a:pt x="14" y="27"/>
                  </a:lnTo>
                  <a:lnTo>
                    <a:pt x="13" y="27"/>
                  </a:lnTo>
                  <a:lnTo>
                    <a:pt x="12" y="27"/>
                  </a:lnTo>
                  <a:lnTo>
                    <a:pt x="11" y="27"/>
                  </a:lnTo>
                  <a:lnTo>
                    <a:pt x="11" y="26"/>
                  </a:lnTo>
                  <a:lnTo>
                    <a:pt x="10" y="26"/>
                  </a:lnTo>
                  <a:lnTo>
                    <a:pt x="9" y="26"/>
                  </a:lnTo>
                  <a:lnTo>
                    <a:pt x="8" y="26"/>
                  </a:lnTo>
                  <a:lnTo>
                    <a:pt x="7" y="26"/>
                  </a:lnTo>
                  <a:lnTo>
                    <a:pt x="6" y="26"/>
                  </a:lnTo>
                  <a:lnTo>
                    <a:pt x="5" y="26"/>
                  </a:lnTo>
                  <a:lnTo>
                    <a:pt x="4" y="26"/>
                  </a:lnTo>
                  <a:lnTo>
                    <a:pt x="3" y="26"/>
                  </a:lnTo>
                  <a:lnTo>
                    <a:pt x="2" y="26"/>
                  </a:lnTo>
                  <a:lnTo>
                    <a:pt x="2" y="25"/>
                  </a:lnTo>
                  <a:lnTo>
                    <a:pt x="2" y="24"/>
                  </a:lnTo>
                  <a:lnTo>
                    <a:pt x="1" y="24"/>
                  </a:lnTo>
                  <a:lnTo>
                    <a:pt x="0" y="24"/>
                  </a:lnTo>
                  <a:lnTo>
                    <a:pt x="0" y="23"/>
                  </a:lnTo>
                  <a:lnTo>
                    <a:pt x="0" y="22"/>
                  </a:lnTo>
                  <a:lnTo>
                    <a:pt x="1" y="22"/>
                  </a:lnTo>
                  <a:lnTo>
                    <a:pt x="1" y="21"/>
                  </a:lnTo>
                  <a:lnTo>
                    <a:pt x="1" y="20"/>
                  </a:lnTo>
                  <a:lnTo>
                    <a:pt x="1" y="19"/>
                  </a:lnTo>
                  <a:lnTo>
                    <a:pt x="2" y="19"/>
                  </a:lnTo>
                  <a:lnTo>
                    <a:pt x="3" y="19"/>
                  </a:lnTo>
                  <a:lnTo>
                    <a:pt x="3" y="18"/>
                  </a:lnTo>
                  <a:lnTo>
                    <a:pt x="4" y="18"/>
                  </a:lnTo>
                  <a:lnTo>
                    <a:pt x="4" y="17"/>
                  </a:lnTo>
                  <a:lnTo>
                    <a:pt x="5" y="17"/>
                  </a:lnTo>
                  <a:lnTo>
                    <a:pt x="6" y="17"/>
                  </a:lnTo>
                  <a:lnTo>
                    <a:pt x="6" y="16"/>
                  </a:lnTo>
                  <a:lnTo>
                    <a:pt x="6" y="15"/>
                  </a:lnTo>
                  <a:lnTo>
                    <a:pt x="7" y="14"/>
                  </a:lnTo>
                  <a:lnTo>
                    <a:pt x="7" y="13"/>
                  </a:lnTo>
                  <a:lnTo>
                    <a:pt x="7" y="12"/>
                  </a:lnTo>
                  <a:lnTo>
                    <a:pt x="8" y="12"/>
                  </a:lnTo>
                  <a:lnTo>
                    <a:pt x="9" y="12"/>
                  </a:lnTo>
                  <a:lnTo>
                    <a:pt x="9" y="11"/>
                  </a:lnTo>
                  <a:lnTo>
                    <a:pt x="10" y="11"/>
                  </a:lnTo>
                  <a:lnTo>
                    <a:pt x="10" y="10"/>
                  </a:lnTo>
                  <a:lnTo>
                    <a:pt x="11" y="10"/>
                  </a:lnTo>
                  <a:lnTo>
                    <a:pt x="12" y="10"/>
                  </a:lnTo>
                  <a:lnTo>
                    <a:pt x="12" y="9"/>
                  </a:lnTo>
                  <a:lnTo>
                    <a:pt x="13" y="9"/>
                  </a:lnTo>
                  <a:lnTo>
                    <a:pt x="13" y="8"/>
                  </a:lnTo>
                  <a:lnTo>
                    <a:pt x="14" y="8"/>
                  </a:lnTo>
                  <a:lnTo>
                    <a:pt x="15" y="8"/>
                  </a:lnTo>
                  <a:lnTo>
                    <a:pt x="15" y="7"/>
                  </a:lnTo>
                  <a:lnTo>
                    <a:pt x="16" y="7"/>
                  </a:lnTo>
                  <a:lnTo>
                    <a:pt x="16" y="6"/>
                  </a:lnTo>
                  <a:lnTo>
                    <a:pt x="16" y="5"/>
                  </a:lnTo>
                  <a:close/>
                </a:path>
              </a:pathLst>
            </a:custGeom>
            <a:grp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PE" kern="0" dirty="0">
                <a:solidFill>
                  <a:srgbClr val="006600"/>
                </a:solidFill>
              </a:endParaRPr>
            </a:p>
          </p:txBody>
        </p:sp>
        <p:sp>
          <p:nvSpPr>
            <p:cNvPr id="40" name="Freeform 40">
              <a:extLst>
                <a:ext uri="{FF2B5EF4-FFF2-40B4-BE49-F238E27FC236}">
                  <a16:creationId xmlns:a16="http://schemas.microsoft.com/office/drawing/2014/main" id="{B07614C2-5D4B-6D5E-9F64-CC637D981866}"/>
                </a:ext>
              </a:extLst>
            </p:cNvPr>
            <p:cNvSpPr>
              <a:spLocks/>
            </p:cNvSpPr>
            <p:nvPr/>
          </p:nvSpPr>
          <p:spPr bwMode="auto">
            <a:xfrm>
              <a:off x="1004889" y="3671512"/>
              <a:ext cx="592708" cy="819342"/>
            </a:xfrm>
            <a:custGeom>
              <a:avLst/>
              <a:gdLst>
                <a:gd name="T0" fmla="*/ 2147483647 w 62"/>
                <a:gd name="T1" fmla="*/ 2147483647 h 88"/>
                <a:gd name="T2" fmla="*/ 2147483647 w 62"/>
                <a:gd name="T3" fmla="*/ 2147483647 h 88"/>
                <a:gd name="T4" fmla="*/ 2147483647 w 62"/>
                <a:gd name="T5" fmla="*/ 2147483647 h 88"/>
                <a:gd name="T6" fmla="*/ 2147483647 w 62"/>
                <a:gd name="T7" fmla="*/ 2147483647 h 88"/>
                <a:gd name="T8" fmla="*/ 2147483647 w 62"/>
                <a:gd name="T9" fmla="*/ 2147483647 h 88"/>
                <a:gd name="T10" fmla="*/ 2147483647 w 62"/>
                <a:gd name="T11" fmla="*/ 2147483647 h 88"/>
                <a:gd name="T12" fmla="*/ 2147483647 w 62"/>
                <a:gd name="T13" fmla="*/ 2147483647 h 88"/>
                <a:gd name="T14" fmla="*/ 2147483647 w 62"/>
                <a:gd name="T15" fmla="*/ 2147483647 h 88"/>
                <a:gd name="T16" fmla="*/ 2147483647 w 62"/>
                <a:gd name="T17" fmla="*/ 2147483647 h 88"/>
                <a:gd name="T18" fmla="*/ 2147483647 w 62"/>
                <a:gd name="T19" fmla="*/ 2147483647 h 88"/>
                <a:gd name="T20" fmla="*/ 2147483647 w 62"/>
                <a:gd name="T21" fmla="*/ 2147483647 h 88"/>
                <a:gd name="T22" fmla="*/ 2147483647 w 62"/>
                <a:gd name="T23" fmla="*/ 2147483647 h 88"/>
                <a:gd name="T24" fmla="*/ 2147483647 w 62"/>
                <a:gd name="T25" fmla="*/ 2147483647 h 88"/>
                <a:gd name="T26" fmla="*/ 2147483647 w 62"/>
                <a:gd name="T27" fmla="*/ 2147483647 h 88"/>
                <a:gd name="T28" fmla="*/ 2147483647 w 62"/>
                <a:gd name="T29" fmla="*/ 2147483647 h 88"/>
                <a:gd name="T30" fmla="*/ 2147483647 w 62"/>
                <a:gd name="T31" fmla="*/ 2147483647 h 88"/>
                <a:gd name="T32" fmla="*/ 2147483647 w 62"/>
                <a:gd name="T33" fmla="*/ 2147483647 h 88"/>
                <a:gd name="T34" fmla="*/ 2147483647 w 62"/>
                <a:gd name="T35" fmla="*/ 2147483647 h 88"/>
                <a:gd name="T36" fmla="*/ 2147483647 w 62"/>
                <a:gd name="T37" fmla="*/ 2147483647 h 88"/>
                <a:gd name="T38" fmla="*/ 2147483647 w 62"/>
                <a:gd name="T39" fmla="*/ 2147483647 h 88"/>
                <a:gd name="T40" fmla="*/ 2147483647 w 62"/>
                <a:gd name="T41" fmla="*/ 2147483647 h 88"/>
                <a:gd name="T42" fmla="*/ 2147483647 w 62"/>
                <a:gd name="T43" fmla="*/ 2147483647 h 88"/>
                <a:gd name="T44" fmla="*/ 2147483647 w 62"/>
                <a:gd name="T45" fmla="*/ 2147483647 h 88"/>
                <a:gd name="T46" fmla="*/ 2147483647 w 62"/>
                <a:gd name="T47" fmla="*/ 2147483647 h 88"/>
                <a:gd name="T48" fmla="*/ 2147483647 w 62"/>
                <a:gd name="T49" fmla="*/ 2147483647 h 88"/>
                <a:gd name="T50" fmla="*/ 2147483647 w 62"/>
                <a:gd name="T51" fmla="*/ 2147483647 h 88"/>
                <a:gd name="T52" fmla="*/ 2147483647 w 62"/>
                <a:gd name="T53" fmla="*/ 2147483647 h 88"/>
                <a:gd name="T54" fmla="*/ 2147483647 w 62"/>
                <a:gd name="T55" fmla="*/ 2147483647 h 88"/>
                <a:gd name="T56" fmla="*/ 2147483647 w 62"/>
                <a:gd name="T57" fmla="*/ 2147483647 h 88"/>
                <a:gd name="T58" fmla="*/ 2147483647 w 62"/>
                <a:gd name="T59" fmla="*/ 2147483647 h 88"/>
                <a:gd name="T60" fmla="*/ 2147483647 w 62"/>
                <a:gd name="T61" fmla="*/ 2147483647 h 88"/>
                <a:gd name="T62" fmla="*/ 2147483647 w 62"/>
                <a:gd name="T63" fmla="*/ 2147483647 h 88"/>
                <a:gd name="T64" fmla="*/ 2147483647 w 62"/>
                <a:gd name="T65" fmla="*/ 2147483647 h 88"/>
                <a:gd name="T66" fmla="*/ 2147483647 w 62"/>
                <a:gd name="T67" fmla="*/ 2147483647 h 88"/>
                <a:gd name="T68" fmla="*/ 2147483647 w 62"/>
                <a:gd name="T69" fmla="*/ 2147483647 h 88"/>
                <a:gd name="T70" fmla="*/ 2147483647 w 62"/>
                <a:gd name="T71" fmla="*/ 2147483647 h 88"/>
                <a:gd name="T72" fmla="*/ 2147483647 w 62"/>
                <a:gd name="T73" fmla="*/ 2147483647 h 88"/>
                <a:gd name="T74" fmla="*/ 2147483647 w 62"/>
                <a:gd name="T75" fmla="*/ 2147483647 h 88"/>
                <a:gd name="T76" fmla="*/ 2147483647 w 62"/>
                <a:gd name="T77" fmla="*/ 2147483647 h 88"/>
                <a:gd name="T78" fmla="*/ 2147483647 w 62"/>
                <a:gd name="T79" fmla="*/ 2147483647 h 88"/>
                <a:gd name="T80" fmla="*/ 2147483647 w 62"/>
                <a:gd name="T81" fmla="*/ 2147483647 h 88"/>
                <a:gd name="T82" fmla="*/ 2147483647 w 62"/>
                <a:gd name="T83" fmla="*/ 2147483647 h 88"/>
                <a:gd name="T84" fmla="*/ 2147483647 w 62"/>
                <a:gd name="T85" fmla="*/ 2147483647 h 88"/>
                <a:gd name="T86" fmla="*/ 2147483647 w 62"/>
                <a:gd name="T87" fmla="*/ 2147483647 h 88"/>
                <a:gd name="T88" fmla="*/ 2147483647 w 62"/>
                <a:gd name="T89" fmla="*/ 2147483647 h 88"/>
                <a:gd name="T90" fmla="*/ 2147483647 w 62"/>
                <a:gd name="T91" fmla="*/ 2147483647 h 88"/>
                <a:gd name="T92" fmla="*/ 2147483647 w 62"/>
                <a:gd name="T93" fmla="*/ 2147483647 h 88"/>
                <a:gd name="T94" fmla="*/ 2147483647 w 62"/>
                <a:gd name="T95" fmla="*/ 2147483647 h 88"/>
                <a:gd name="T96" fmla="*/ 2147483647 w 62"/>
                <a:gd name="T97" fmla="*/ 2147483647 h 88"/>
                <a:gd name="T98" fmla="*/ 2147483647 w 62"/>
                <a:gd name="T99" fmla="*/ 2147483647 h 88"/>
                <a:gd name="T100" fmla="*/ 2147483647 w 62"/>
                <a:gd name="T101" fmla="*/ 2147483647 h 88"/>
                <a:gd name="T102" fmla="*/ 2147483647 w 62"/>
                <a:gd name="T103" fmla="*/ 2147483647 h 88"/>
                <a:gd name="T104" fmla="*/ 2147483647 w 62"/>
                <a:gd name="T105" fmla="*/ 2147483647 h 88"/>
                <a:gd name="T106" fmla="*/ 2147483647 w 62"/>
                <a:gd name="T107" fmla="*/ 2147483647 h 88"/>
                <a:gd name="T108" fmla="*/ 2147483647 w 62"/>
                <a:gd name="T109" fmla="*/ 2147483647 h 88"/>
                <a:gd name="T110" fmla="*/ 2147483647 w 62"/>
                <a:gd name="T111" fmla="*/ 2147483647 h 88"/>
                <a:gd name="T112" fmla="*/ 2147483647 w 62"/>
                <a:gd name="T113" fmla="*/ 2147483647 h 88"/>
                <a:gd name="T114" fmla="*/ 2147483647 w 62"/>
                <a:gd name="T115" fmla="*/ 2147483647 h 88"/>
                <a:gd name="T116" fmla="*/ 2147483647 w 62"/>
                <a:gd name="T117" fmla="*/ 2147483647 h 88"/>
                <a:gd name="T118" fmla="*/ 2147483647 w 62"/>
                <a:gd name="T119" fmla="*/ 2147483647 h 88"/>
                <a:gd name="T120" fmla="*/ 2147483647 w 62"/>
                <a:gd name="T121" fmla="*/ 2147483647 h 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
                <a:gd name="T184" fmla="*/ 0 h 88"/>
                <a:gd name="T185" fmla="*/ 62 w 62"/>
                <a:gd name="T186" fmla="*/ 88 h 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 h="88">
                  <a:moveTo>
                    <a:pt x="17" y="9"/>
                  </a:moveTo>
                  <a:lnTo>
                    <a:pt x="17" y="9"/>
                  </a:lnTo>
                  <a:lnTo>
                    <a:pt x="17" y="8"/>
                  </a:lnTo>
                  <a:lnTo>
                    <a:pt x="18" y="8"/>
                  </a:lnTo>
                  <a:lnTo>
                    <a:pt x="18" y="7"/>
                  </a:lnTo>
                  <a:lnTo>
                    <a:pt x="19" y="7"/>
                  </a:lnTo>
                  <a:lnTo>
                    <a:pt x="19" y="6"/>
                  </a:lnTo>
                  <a:lnTo>
                    <a:pt x="20" y="6"/>
                  </a:lnTo>
                  <a:lnTo>
                    <a:pt x="20" y="5"/>
                  </a:lnTo>
                  <a:lnTo>
                    <a:pt x="21" y="5"/>
                  </a:lnTo>
                  <a:lnTo>
                    <a:pt x="22" y="5"/>
                  </a:lnTo>
                  <a:lnTo>
                    <a:pt x="23" y="5"/>
                  </a:lnTo>
                  <a:lnTo>
                    <a:pt x="23" y="4"/>
                  </a:lnTo>
                  <a:lnTo>
                    <a:pt x="23" y="3"/>
                  </a:lnTo>
                  <a:lnTo>
                    <a:pt x="23" y="2"/>
                  </a:lnTo>
                  <a:lnTo>
                    <a:pt x="24" y="2"/>
                  </a:lnTo>
                  <a:lnTo>
                    <a:pt x="24" y="1"/>
                  </a:lnTo>
                  <a:lnTo>
                    <a:pt x="24" y="0"/>
                  </a:lnTo>
                  <a:lnTo>
                    <a:pt x="25" y="0"/>
                  </a:lnTo>
                  <a:lnTo>
                    <a:pt x="25" y="1"/>
                  </a:lnTo>
                  <a:lnTo>
                    <a:pt x="26" y="1"/>
                  </a:lnTo>
                  <a:lnTo>
                    <a:pt x="27" y="0"/>
                  </a:lnTo>
                  <a:lnTo>
                    <a:pt x="27" y="1"/>
                  </a:lnTo>
                  <a:lnTo>
                    <a:pt x="28" y="1"/>
                  </a:lnTo>
                  <a:lnTo>
                    <a:pt x="29" y="1"/>
                  </a:lnTo>
                  <a:lnTo>
                    <a:pt x="30" y="1"/>
                  </a:lnTo>
                  <a:lnTo>
                    <a:pt x="30" y="0"/>
                  </a:lnTo>
                  <a:lnTo>
                    <a:pt x="31" y="0"/>
                  </a:lnTo>
                  <a:lnTo>
                    <a:pt x="32" y="0"/>
                  </a:lnTo>
                  <a:lnTo>
                    <a:pt x="32" y="1"/>
                  </a:lnTo>
                  <a:lnTo>
                    <a:pt x="33" y="1"/>
                  </a:lnTo>
                  <a:lnTo>
                    <a:pt x="32" y="1"/>
                  </a:lnTo>
                  <a:lnTo>
                    <a:pt x="32" y="2"/>
                  </a:lnTo>
                  <a:lnTo>
                    <a:pt x="33" y="2"/>
                  </a:lnTo>
                  <a:lnTo>
                    <a:pt x="33" y="3"/>
                  </a:lnTo>
                  <a:lnTo>
                    <a:pt x="34" y="3"/>
                  </a:lnTo>
                  <a:lnTo>
                    <a:pt x="34" y="4"/>
                  </a:lnTo>
                  <a:lnTo>
                    <a:pt x="35" y="4"/>
                  </a:lnTo>
                  <a:lnTo>
                    <a:pt x="35" y="5"/>
                  </a:lnTo>
                  <a:lnTo>
                    <a:pt x="34" y="5"/>
                  </a:lnTo>
                  <a:lnTo>
                    <a:pt x="35" y="6"/>
                  </a:lnTo>
                  <a:lnTo>
                    <a:pt x="36" y="6"/>
                  </a:lnTo>
                  <a:lnTo>
                    <a:pt x="36" y="7"/>
                  </a:lnTo>
                  <a:lnTo>
                    <a:pt x="37" y="7"/>
                  </a:lnTo>
                  <a:lnTo>
                    <a:pt x="37" y="8"/>
                  </a:lnTo>
                  <a:lnTo>
                    <a:pt x="37" y="9"/>
                  </a:lnTo>
                  <a:lnTo>
                    <a:pt x="38" y="9"/>
                  </a:lnTo>
                  <a:lnTo>
                    <a:pt x="38" y="10"/>
                  </a:lnTo>
                  <a:lnTo>
                    <a:pt x="39" y="10"/>
                  </a:lnTo>
                  <a:lnTo>
                    <a:pt x="39" y="11"/>
                  </a:lnTo>
                  <a:lnTo>
                    <a:pt x="39" y="12"/>
                  </a:lnTo>
                  <a:lnTo>
                    <a:pt x="39" y="13"/>
                  </a:lnTo>
                  <a:lnTo>
                    <a:pt x="40" y="13"/>
                  </a:lnTo>
                  <a:lnTo>
                    <a:pt x="40" y="14"/>
                  </a:lnTo>
                  <a:lnTo>
                    <a:pt x="41" y="14"/>
                  </a:lnTo>
                  <a:lnTo>
                    <a:pt x="41" y="15"/>
                  </a:lnTo>
                  <a:lnTo>
                    <a:pt x="42" y="15"/>
                  </a:lnTo>
                  <a:lnTo>
                    <a:pt x="43" y="15"/>
                  </a:lnTo>
                  <a:lnTo>
                    <a:pt x="43" y="16"/>
                  </a:lnTo>
                  <a:lnTo>
                    <a:pt x="43" y="17"/>
                  </a:lnTo>
                  <a:lnTo>
                    <a:pt x="43" y="18"/>
                  </a:lnTo>
                  <a:lnTo>
                    <a:pt x="43" y="19"/>
                  </a:lnTo>
                  <a:lnTo>
                    <a:pt x="44" y="19"/>
                  </a:lnTo>
                  <a:lnTo>
                    <a:pt x="44" y="20"/>
                  </a:lnTo>
                  <a:lnTo>
                    <a:pt x="45" y="20"/>
                  </a:lnTo>
                  <a:lnTo>
                    <a:pt x="45" y="21"/>
                  </a:lnTo>
                  <a:lnTo>
                    <a:pt x="45" y="22"/>
                  </a:lnTo>
                  <a:lnTo>
                    <a:pt x="46" y="22"/>
                  </a:lnTo>
                  <a:lnTo>
                    <a:pt x="46" y="23"/>
                  </a:lnTo>
                  <a:lnTo>
                    <a:pt x="45" y="23"/>
                  </a:lnTo>
                  <a:lnTo>
                    <a:pt x="46" y="23"/>
                  </a:lnTo>
                  <a:lnTo>
                    <a:pt x="46" y="24"/>
                  </a:lnTo>
                  <a:lnTo>
                    <a:pt x="47" y="24"/>
                  </a:lnTo>
                  <a:lnTo>
                    <a:pt x="47" y="25"/>
                  </a:lnTo>
                  <a:lnTo>
                    <a:pt x="47" y="26"/>
                  </a:lnTo>
                  <a:lnTo>
                    <a:pt x="47" y="27"/>
                  </a:lnTo>
                  <a:lnTo>
                    <a:pt x="48" y="27"/>
                  </a:lnTo>
                  <a:lnTo>
                    <a:pt x="48" y="28"/>
                  </a:lnTo>
                  <a:lnTo>
                    <a:pt x="49" y="28"/>
                  </a:lnTo>
                  <a:lnTo>
                    <a:pt x="49" y="29"/>
                  </a:lnTo>
                  <a:lnTo>
                    <a:pt x="50" y="29"/>
                  </a:lnTo>
                  <a:lnTo>
                    <a:pt x="50" y="30"/>
                  </a:lnTo>
                  <a:lnTo>
                    <a:pt x="51" y="30"/>
                  </a:lnTo>
                  <a:lnTo>
                    <a:pt x="52" y="30"/>
                  </a:lnTo>
                  <a:lnTo>
                    <a:pt x="51" y="30"/>
                  </a:lnTo>
                  <a:lnTo>
                    <a:pt x="51" y="31"/>
                  </a:lnTo>
                  <a:lnTo>
                    <a:pt x="52" y="31"/>
                  </a:lnTo>
                  <a:lnTo>
                    <a:pt x="53" y="31"/>
                  </a:lnTo>
                  <a:lnTo>
                    <a:pt x="53" y="32"/>
                  </a:lnTo>
                  <a:lnTo>
                    <a:pt x="54" y="32"/>
                  </a:lnTo>
                  <a:lnTo>
                    <a:pt x="55" y="32"/>
                  </a:lnTo>
                  <a:lnTo>
                    <a:pt x="55" y="33"/>
                  </a:lnTo>
                  <a:lnTo>
                    <a:pt x="56" y="33"/>
                  </a:lnTo>
                  <a:lnTo>
                    <a:pt x="57" y="33"/>
                  </a:lnTo>
                  <a:lnTo>
                    <a:pt x="57" y="34"/>
                  </a:lnTo>
                  <a:lnTo>
                    <a:pt x="58" y="34"/>
                  </a:lnTo>
                  <a:lnTo>
                    <a:pt x="59" y="34"/>
                  </a:lnTo>
                  <a:lnTo>
                    <a:pt x="59" y="35"/>
                  </a:lnTo>
                  <a:lnTo>
                    <a:pt x="60" y="35"/>
                  </a:lnTo>
                  <a:lnTo>
                    <a:pt x="60" y="36"/>
                  </a:lnTo>
                  <a:lnTo>
                    <a:pt x="61" y="36"/>
                  </a:lnTo>
                  <a:lnTo>
                    <a:pt x="61" y="37"/>
                  </a:lnTo>
                  <a:lnTo>
                    <a:pt x="62" y="37"/>
                  </a:lnTo>
                  <a:lnTo>
                    <a:pt x="62" y="38"/>
                  </a:lnTo>
                  <a:lnTo>
                    <a:pt x="61" y="38"/>
                  </a:lnTo>
                  <a:lnTo>
                    <a:pt x="62" y="38"/>
                  </a:lnTo>
                  <a:lnTo>
                    <a:pt x="61" y="38"/>
                  </a:lnTo>
                  <a:lnTo>
                    <a:pt x="61" y="39"/>
                  </a:lnTo>
                  <a:lnTo>
                    <a:pt x="61" y="40"/>
                  </a:lnTo>
                  <a:lnTo>
                    <a:pt x="61" y="41"/>
                  </a:lnTo>
                  <a:lnTo>
                    <a:pt x="61" y="42"/>
                  </a:lnTo>
                  <a:lnTo>
                    <a:pt x="60" y="42"/>
                  </a:lnTo>
                  <a:lnTo>
                    <a:pt x="60" y="41"/>
                  </a:lnTo>
                  <a:lnTo>
                    <a:pt x="59" y="41"/>
                  </a:lnTo>
                  <a:lnTo>
                    <a:pt x="59" y="40"/>
                  </a:lnTo>
                  <a:lnTo>
                    <a:pt x="58" y="40"/>
                  </a:lnTo>
                  <a:lnTo>
                    <a:pt x="58" y="39"/>
                  </a:lnTo>
                  <a:lnTo>
                    <a:pt x="57" y="39"/>
                  </a:lnTo>
                  <a:lnTo>
                    <a:pt x="58" y="39"/>
                  </a:lnTo>
                  <a:lnTo>
                    <a:pt x="57" y="39"/>
                  </a:lnTo>
                  <a:lnTo>
                    <a:pt x="57" y="40"/>
                  </a:lnTo>
                  <a:lnTo>
                    <a:pt x="56" y="40"/>
                  </a:lnTo>
                  <a:lnTo>
                    <a:pt x="56" y="41"/>
                  </a:lnTo>
                  <a:lnTo>
                    <a:pt x="56" y="42"/>
                  </a:lnTo>
                  <a:lnTo>
                    <a:pt x="55" y="42"/>
                  </a:lnTo>
                  <a:lnTo>
                    <a:pt x="55" y="43"/>
                  </a:lnTo>
                  <a:lnTo>
                    <a:pt x="55" y="44"/>
                  </a:lnTo>
                  <a:lnTo>
                    <a:pt x="55" y="45"/>
                  </a:lnTo>
                  <a:lnTo>
                    <a:pt x="54" y="45"/>
                  </a:lnTo>
                  <a:lnTo>
                    <a:pt x="55" y="45"/>
                  </a:lnTo>
                  <a:lnTo>
                    <a:pt x="55" y="46"/>
                  </a:lnTo>
                  <a:lnTo>
                    <a:pt x="55" y="47"/>
                  </a:lnTo>
                  <a:lnTo>
                    <a:pt x="55" y="48"/>
                  </a:lnTo>
                  <a:lnTo>
                    <a:pt x="54" y="48"/>
                  </a:lnTo>
                  <a:lnTo>
                    <a:pt x="55" y="48"/>
                  </a:lnTo>
                  <a:lnTo>
                    <a:pt x="54" y="48"/>
                  </a:lnTo>
                  <a:lnTo>
                    <a:pt x="53" y="48"/>
                  </a:lnTo>
                  <a:lnTo>
                    <a:pt x="53" y="49"/>
                  </a:lnTo>
                  <a:lnTo>
                    <a:pt x="53" y="50"/>
                  </a:lnTo>
                  <a:lnTo>
                    <a:pt x="52" y="50"/>
                  </a:lnTo>
                  <a:lnTo>
                    <a:pt x="51" y="50"/>
                  </a:lnTo>
                  <a:lnTo>
                    <a:pt x="51" y="51"/>
                  </a:lnTo>
                  <a:lnTo>
                    <a:pt x="51" y="52"/>
                  </a:lnTo>
                  <a:lnTo>
                    <a:pt x="52" y="52"/>
                  </a:lnTo>
                  <a:lnTo>
                    <a:pt x="52" y="53"/>
                  </a:lnTo>
                  <a:lnTo>
                    <a:pt x="53" y="53"/>
                  </a:lnTo>
                  <a:lnTo>
                    <a:pt x="53" y="54"/>
                  </a:lnTo>
                  <a:lnTo>
                    <a:pt x="54" y="54"/>
                  </a:lnTo>
                  <a:lnTo>
                    <a:pt x="54" y="55"/>
                  </a:lnTo>
                  <a:lnTo>
                    <a:pt x="54" y="54"/>
                  </a:lnTo>
                  <a:lnTo>
                    <a:pt x="54" y="53"/>
                  </a:lnTo>
                  <a:lnTo>
                    <a:pt x="55" y="53"/>
                  </a:lnTo>
                  <a:lnTo>
                    <a:pt x="55" y="54"/>
                  </a:lnTo>
                  <a:lnTo>
                    <a:pt x="56" y="54"/>
                  </a:lnTo>
                  <a:lnTo>
                    <a:pt x="56" y="55"/>
                  </a:lnTo>
                  <a:lnTo>
                    <a:pt x="56" y="56"/>
                  </a:lnTo>
                  <a:lnTo>
                    <a:pt x="57" y="57"/>
                  </a:lnTo>
                  <a:lnTo>
                    <a:pt x="57" y="58"/>
                  </a:lnTo>
                  <a:lnTo>
                    <a:pt x="57" y="59"/>
                  </a:lnTo>
                  <a:lnTo>
                    <a:pt x="58" y="59"/>
                  </a:lnTo>
                  <a:lnTo>
                    <a:pt x="58" y="60"/>
                  </a:lnTo>
                  <a:lnTo>
                    <a:pt x="59" y="60"/>
                  </a:lnTo>
                  <a:lnTo>
                    <a:pt x="59" y="61"/>
                  </a:lnTo>
                  <a:lnTo>
                    <a:pt x="59" y="62"/>
                  </a:lnTo>
                  <a:lnTo>
                    <a:pt x="59" y="63"/>
                  </a:lnTo>
                  <a:lnTo>
                    <a:pt x="59" y="64"/>
                  </a:lnTo>
                  <a:lnTo>
                    <a:pt x="59" y="65"/>
                  </a:lnTo>
                  <a:lnTo>
                    <a:pt x="58" y="65"/>
                  </a:lnTo>
                  <a:lnTo>
                    <a:pt x="57" y="65"/>
                  </a:lnTo>
                  <a:lnTo>
                    <a:pt x="57" y="66"/>
                  </a:lnTo>
                  <a:lnTo>
                    <a:pt x="56" y="66"/>
                  </a:lnTo>
                  <a:lnTo>
                    <a:pt x="55" y="66"/>
                  </a:lnTo>
                  <a:lnTo>
                    <a:pt x="56" y="66"/>
                  </a:lnTo>
                  <a:lnTo>
                    <a:pt x="56" y="67"/>
                  </a:lnTo>
                  <a:lnTo>
                    <a:pt x="56" y="68"/>
                  </a:lnTo>
                  <a:lnTo>
                    <a:pt x="56" y="69"/>
                  </a:lnTo>
                  <a:lnTo>
                    <a:pt x="55" y="69"/>
                  </a:lnTo>
                  <a:lnTo>
                    <a:pt x="56" y="70"/>
                  </a:lnTo>
                  <a:lnTo>
                    <a:pt x="56" y="71"/>
                  </a:lnTo>
                  <a:lnTo>
                    <a:pt x="55" y="71"/>
                  </a:lnTo>
                  <a:lnTo>
                    <a:pt x="55" y="72"/>
                  </a:lnTo>
                  <a:lnTo>
                    <a:pt x="54" y="72"/>
                  </a:lnTo>
                  <a:lnTo>
                    <a:pt x="53" y="72"/>
                  </a:lnTo>
                  <a:lnTo>
                    <a:pt x="53" y="71"/>
                  </a:lnTo>
                  <a:lnTo>
                    <a:pt x="53" y="72"/>
                  </a:lnTo>
                  <a:lnTo>
                    <a:pt x="52" y="72"/>
                  </a:lnTo>
                  <a:lnTo>
                    <a:pt x="52" y="73"/>
                  </a:lnTo>
                  <a:lnTo>
                    <a:pt x="51" y="73"/>
                  </a:lnTo>
                  <a:lnTo>
                    <a:pt x="51" y="74"/>
                  </a:lnTo>
                  <a:lnTo>
                    <a:pt x="50" y="74"/>
                  </a:lnTo>
                  <a:lnTo>
                    <a:pt x="50" y="75"/>
                  </a:lnTo>
                  <a:lnTo>
                    <a:pt x="49" y="75"/>
                  </a:lnTo>
                  <a:lnTo>
                    <a:pt x="49" y="76"/>
                  </a:lnTo>
                  <a:lnTo>
                    <a:pt x="48" y="76"/>
                  </a:lnTo>
                  <a:lnTo>
                    <a:pt x="48" y="77"/>
                  </a:lnTo>
                  <a:lnTo>
                    <a:pt x="47" y="77"/>
                  </a:lnTo>
                  <a:lnTo>
                    <a:pt x="47" y="78"/>
                  </a:lnTo>
                  <a:lnTo>
                    <a:pt x="47" y="79"/>
                  </a:lnTo>
                  <a:lnTo>
                    <a:pt x="47" y="80"/>
                  </a:lnTo>
                  <a:lnTo>
                    <a:pt x="46" y="80"/>
                  </a:lnTo>
                  <a:lnTo>
                    <a:pt x="45" y="80"/>
                  </a:lnTo>
                  <a:lnTo>
                    <a:pt x="44" y="80"/>
                  </a:lnTo>
                  <a:lnTo>
                    <a:pt x="43" y="80"/>
                  </a:lnTo>
                  <a:lnTo>
                    <a:pt x="43" y="81"/>
                  </a:lnTo>
                  <a:lnTo>
                    <a:pt x="43" y="82"/>
                  </a:lnTo>
                  <a:lnTo>
                    <a:pt x="42" y="82"/>
                  </a:lnTo>
                  <a:lnTo>
                    <a:pt x="42" y="83"/>
                  </a:lnTo>
                  <a:lnTo>
                    <a:pt x="41" y="83"/>
                  </a:lnTo>
                  <a:lnTo>
                    <a:pt x="40" y="83"/>
                  </a:lnTo>
                  <a:lnTo>
                    <a:pt x="40" y="84"/>
                  </a:lnTo>
                  <a:lnTo>
                    <a:pt x="40" y="85"/>
                  </a:lnTo>
                  <a:lnTo>
                    <a:pt x="41" y="85"/>
                  </a:lnTo>
                  <a:lnTo>
                    <a:pt x="40" y="85"/>
                  </a:lnTo>
                  <a:lnTo>
                    <a:pt x="40" y="86"/>
                  </a:lnTo>
                  <a:lnTo>
                    <a:pt x="39" y="86"/>
                  </a:lnTo>
                  <a:lnTo>
                    <a:pt x="38" y="86"/>
                  </a:lnTo>
                  <a:lnTo>
                    <a:pt x="38" y="87"/>
                  </a:lnTo>
                  <a:lnTo>
                    <a:pt x="37" y="87"/>
                  </a:lnTo>
                  <a:lnTo>
                    <a:pt x="37" y="86"/>
                  </a:lnTo>
                  <a:lnTo>
                    <a:pt x="36" y="86"/>
                  </a:lnTo>
                  <a:lnTo>
                    <a:pt x="36" y="87"/>
                  </a:lnTo>
                  <a:lnTo>
                    <a:pt x="35" y="87"/>
                  </a:lnTo>
                  <a:lnTo>
                    <a:pt x="34" y="88"/>
                  </a:lnTo>
                  <a:lnTo>
                    <a:pt x="34" y="87"/>
                  </a:lnTo>
                  <a:lnTo>
                    <a:pt x="35" y="87"/>
                  </a:lnTo>
                  <a:lnTo>
                    <a:pt x="35" y="86"/>
                  </a:lnTo>
                  <a:lnTo>
                    <a:pt x="35" y="85"/>
                  </a:lnTo>
                  <a:lnTo>
                    <a:pt x="35" y="84"/>
                  </a:lnTo>
                  <a:lnTo>
                    <a:pt x="35" y="83"/>
                  </a:lnTo>
                  <a:lnTo>
                    <a:pt x="35" y="82"/>
                  </a:lnTo>
                  <a:lnTo>
                    <a:pt x="35" y="81"/>
                  </a:lnTo>
                  <a:lnTo>
                    <a:pt x="34" y="81"/>
                  </a:lnTo>
                  <a:lnTo>
                    <a:pt x="34" y="82"/>
                  </a:lnTo>
                  <a:lnTo>
                    <a:pt x="33" y="82"/>
                  </a:lnTo>
                  <a:lnTo>
                    <a:pt x="33" y="81"/>
                  </a:lnTo>
                  <a:lnTo>
                    <a:pt x="33" y="80"/>
                  </a:lnTo>
                  <a:lnTo>
                    <a:pt x="32" y="80"/>
                  </a:lnTo>
                  <a:lnTo>
                    <a:pt x="32" y="79"/>
                  </a:lnTo>
                  <a:lnTo>
                    <a:pt x="32" y="80"/>
                  </a:lnTo>
                  <a:lnTo>
                    <a:pt x="32" y="79"/>
                  </a:lnTo>
                  <a:lnTo>
                    <a:pt x="32" y="80"/>
                  </a:lnTo>
                  <a:lnTo>
                    <a:pt x="31" y="80"/>
                  </a:lnTo>
                  <a:lnTo>
                    <a:pt x="31" y="79"/>
                  </a:lnTo>
                  <a:lnTo>
                    <a:pt x="31" y="80"/>
                  </a:lnTo>
                  <a:lnTo>
                    <a:pt x="30" y="80"/>
                  </a:lnTo>
                  <a:lnTo>
                    <a:pt x="30" y="81"/>
                  </a:lnTo>
                  <a:lnTo>
                    <a:pt x="30" y="80"/>
                  </a:lnTo>
                  <a:lnTo>
                    <a:pt x="29" y="80"/>
                  </a:lnTo>
                  <a:lnTo>
                    <a:pt x="29" y="79"/>
                  </a:lnTo>
                  <a:lnTo>
                    <a:pt x="30" y="79"/>
                  </a:lnTo>
                  <a:lnTo>
                    <a:pt x="31" y="79"/>
                  </a:lnTo>
                  <a:lnTo>
                    <a:pt x="31" y="78"/>
                  </a:lnTo>
                  <a:lnTo>
                    <a:pt x="31" y="77"/>
                  </a:lnTo>
                  <a:lnTo>
                    <a:pt x="31" y="76"/>
                  </a:lnTo>
                  <a:lnTo>
                    <a:pt x="32" y="76"/>
                  </a:lnTo>
                  <a:lnTo>
                    <a:pt x="32" y="75"/>
                  </a:lnTo>
                  <a:lnTo>
                    <a:pt x="33" y="75"/>
                  </a:lnTo>
                  <a:lnTo>
                    <a:pt x="34" y="75"/>
                  </a:lnTo>
                  <a:lnTo>
                    <a:pt x="34" y="74"/>
                  </a:lnTo>
                  <a:lnTo>
                    <a:pt x="34" y="73"/>
                  </a:lnTo>
                  <a:lnTo>
                    <a:pt x="33" y="73"/>
                  </a:lnTo>
                  <a:lnTo>
                    <a:pt x="32" y="73"/>
                  </a:lnTo>
                  <a:lnTo>
                    <a:pt x="32" y="74"/>
                  </a:lnTo>
                  <a:lnTo>
                    <a:pt x="32" y="73"/>
                  </a:lnTo>
                  <a:lnTo>
                    <a:pt x="31" y="73"/>
                  </a:lnTo>
                  <a:lnTo>
                    <a:pt x="30" y="73"/>
                  </a:lnTo>
                  <a:lnTo>
                    <a:pt x="29" y="73"/>
                  </a:lnTo>
                  <a:lnTo>
                    <a:pt x="29" y="74"/>
                  </a:lnTo>
                  <a:lnTo>
                    <a:pt x="29" y="75"/>
                  </a:lnTo>
                  <a:lnTo>
                    <a:pt x="29" y="76"/>
                  </a:lnTo>
                  <a:lnTo>
                    <a:pt x="28" y="76"/>
                  </a:lnTo>
                  <a:lnTo>
                    <a:pt x="29" y="76"/>
                  </a:lnTo>
                  <a:lnTo>
                    <a:pt x="28" y="77"/>
                  </a:lnTo>
                  <a:lnTo>
                    <a:pt x="28" y="78"/>
                  </a:lnTo>
                  <a:lnTo>
                    <a:pt x="28" y="79"/>
                  </a:lnTo>
                  <a:lnTo>
                    <a:pt x="28" y="80"/>
                  </a:lnTo>
                  <a:lnTo>
                    <a:pt x="28" y="81"/>
                  </a:lnTo>
                  <a:lnTo>
                    <a:pt x="27" y="81"/>
                  </a:lnTo>
                  <a:lnTo>
                    <a:pt x="26" y="81"/>
                  </a:lnTo>
                  <a:lnTo>
                    <a:pt x="26" y="82"/>
                  </a:lnTo>
                  <a:lnTo>
                    <a:pt x="25" y="82"/>
                  </a:lnTo>
                  <a:lnTo>
                    <a:pt x="24" y="82"/>
                  </a:lnTo>
                  <a:lnTo>
                    <a:pt x="24" y="81"/>
                  </a:lnTo>
                  <a:lnTo>
                    <a:pt x="24" y="80"/>
                  </a:lnTo>
                  <a:lnTo>
                    <a:pt x="24" y="79"/>
                  </a:lnTo>
                  <a:lnTo>
                    <a:pt x="23" y="79"/>
                  </a:lnTo>
                  <a:lnTo>
                    <a:pt x="23" y="78"/>
                  </a:lnTo>
                  <a:lnTo>
                    <a:pt x="22" y="79"/>
                  </a:lnTo>
                  <a:lnTo>
                    <a:pt x="22" y="78"/>
                  </a:lnTo>
                  <a:lnTo>
                    <a:pt x="22" y="77"/>
                  </a:lnTo>
                  <a:lnTo>
                    <a:pt x="22" y="76"/>
                  </a:lnTo>
                  <a:lnTo>
                    <a:pt x="21" y="76"/>
                  </a:lnTo>
                  <a:lnTo>
                    <a:pt x="21" y="75"/>
                  </a:lnTo>
                  <a:lnTo>
                    <a:pt x="20" y="75"/>
                  </a:lnTo>
                  <a:lnTo>
                    <a:pt x="20" y="74"/>
                  </a:lnTo>
                  <a:lnTo>
                    <a:pt x="20" y="73"/>
                  </a:lnTo>
                  <a:lnTo>
                    <a:pt x="19" y="73"/>
                  </a:lnTo>
                  <a:lnTo>
                    <a:pt x="19" y="72"/>
                  </a:lnTo>
                  <a:lnTo>
                    <a:pt x="20" y="72"/>
                  </a:lnTo>
                  <a:lnTo>
                    <a:pt x="19" y="72"/>
                  </a:lnTo>
                  <a:lnTo>
                    <a:pt x="19" y="71"/>
                  </a:lnTo>
                  <a:lnTo>
                    <a:pt x="18" y="71"/>
                  </a:lnTo>
                  <a:lnTo>
                    <a:pt x="19" y="71"/>
                  </a:lnTo>
                  <a:lnTo>
                    <a:pt x="18" y="71"/>
                  </a:lnTo>
                  <a:lnTo>
                    <a:pt x="19" y="71"/>
                  </a:lnTo>
                  <a:lnTo>
                    <a:pt x="18" y="71"/>
                  </a:lnTo>
                  <a:lnTo>
                    <a:pt x="18" y="70"/>
                  </a:lnTo>
                  <a:lnTo>
                    <a:pt x="18" y="69"/>
                  </a:lnTo>
                  <a:lnTo>
                    <a:pt x="17" y="69"/>
                  </a:lnTo>
                  <a:lnTo>
                    <a:pt x="17" y="68"/>
                  </a:lnTo>
                  <a:lnTo>
                    <a:pt x="16" y="68"/>
                  </a:lnTo>
                  <a:lnTo>
                    <a:pt x="16" y="67"/>
                  </a:lnTo>
                  <a:lnTo>
                    <a:pt x="16" y="66"/>
                  </a:lnTo>
                  <a:lnTo>
                    <a:pt x="15" y="66"/>
                  </a:lnTo>
                  <a:lnTo>
                    <a:pt x="16" y="66"/>
                  </a:lnTo>
                  <a:lnTo>
                    <a:pt x="15" y="66"/>
                  </a:lnTo>
                  <a:lnTo>
                    <a:pt x="16" y="66"/>
                  </a:lnTo>
                  <a:lnTo>
                    <a:pt x="16" y="65"/>
                  </a:lnTo>
                  <a:lnTo>
                    <a:pt x="16" y="64"/>
                  </a:lnTo>
                  <a:lnTo>
                    <a:pt x="15" y="64"/>
                  </a:lnTo>
                  <a:lnTo>
                    <a:pt x="15" y="63"/>
                  </a:lnTo>
                  <a:lnTo>
                    <a:pt x="15" y="64"/>
                  </a:lnTo>
                  <a:lnTo>
                    <a:pt x="15" y="63"/>
                  </a:lnTo>
                  <a:lnTo>
                    <a:pt x="15" y="62"/>
                  </a:lnTo>
                  <a:lnTo>
                    <a:pt x="14" y="62"/>
                  </a:lnTo>
                  <a:lnTo>
                    <a:pt x="14" y="61"/>
                  </a:lnTo>
                  <a:lnTo>
                    <a:pt x="14" y="60"/>
                  </a:lnTo>
                  <a:lnTo>
                    <a:pt x="14" y="59"/>
                  </a:lnTo>
                  <a:lnTo>
                    <a:pt x="13" y="59"/>
                  </a:lnTo>
                  <a:lnTo>
                    <a:pt x="14" y="59"/>
                  </a:lnTo>
                  <a:lnTo>
                    <a:pt x="13" y="59"/>
                  </a:lnTo>
                  <a:lnTo>
                    <a:pt x="13" y="58"/>
                  </a:lnTo>
                  <a:lnTo>
                    <a:pt x="13" y="57"/>
                  </a:lnTo>
                  <a:lnTo>
                    <a:pt x="14" y="57"/>
                  </a:lnTo>
                  <a:lnTo>
                    <a:pt x="13" y="57"/>
                  </a:lnTo>
                  <a:lnTo>
                    <a:pt x="14" y="57"/>
                  </a:lnTo>
                  <a:lnTo>
                    <a:pt x="14" y="56"/>
                  </a:lnTo>
                  <a:lnTo>
                    <a:pt x="13" y="56"/>
                  </a:lnTo>
                  <a:lnTo>
                    <a:pt x="13" y="55"/>
                  </a:lnTo>
                  <a:lnTo>
                    <a:pt x="12" y="55"/>
                  </a:lnTo>
                  <a:lnTo>
                    <a:pt x="12" y="54"/>
                  </a:lnTo>
                  <a:lnTo>
                    <a:pt x="12" y="53"/>
                  </a:lnTo>
                  <a:lnTo>
                    <a:pt x="11" y="53"/>
                  </a:lnTo>
                  <a:lnTo>
                    <a:pt x="11" y="52"/>
                  </a:lnTo>
                  <a:lnTo>
                    <a:pt x="10" y="52"/>
                  </a:lnTo>
                  <a:lnTo>
                    <a:pt x="10" y="51"/>
                  </a:lnTo>
                  <a:lnTo>
                    <a:pt x="9" y="51"/>
                  </a:lnTo>
                  <a:lnTo>
                    <a:pt x="9" y="50"/>
                  </a:lnTo>
                  <a:lnTo>
                    <a:pt x="9" y="49"/>
                  </a:lnTo>
                  <a:lnTo>
                    <a:pt x="9" y="48"/>
                  </a:lnTo>
                  <a:lnTo>
                    <a:pt x="9" y="47"/>
                  </a:lnTo>
                  <a:lnTo>
                    <a:pt x="8" y="47"/>
                  </a:lnTo>
                  <a:lnTo>
                    <a:pt x="9" y="47"/>
                  </a:lnTo>
                  <a:lnTo>
                    <a:pt x="9" y="46"/>
                  </a:lnTo>
                  <a:lnTo>
                    <a:pt x="8" y="46"/>
                  </a:lnTo>
                  <a:lnTo>
                    <a:pt x="9" y="46"/>
                  </a:lnTo>
                  <a:lnTo>
                    <a:pt x="8" y="46"/>
                  </a:lnTo>
                  <a:lnTo>
                    <a:pt x="9" y="46"/>
                  </a:lnTo>
                  <a:lnTo>
                    <a:pt x="8" y="46"/>
                  </a:lnTo>
                  <a:lnTo>
                    <a:pt x="8" y="45"/>
                  </a:lnTo>
                  <a:lnTo>
                    <a:pt x="9" y="45"/>
                  </a:lnTo>
                  <a:lnTo>
                    <a:pt x="9" y="44"/>
                  </a:lnTo>
                  <a:lnTo>
                    <a:pt x="8" y="44"/>
                  </a:lnTo>
                  <a:lnTo>
                    <a:pt x="7" y="44"/>
                  </a:lnTo>
                  <a:lnTo>
                    <a:pt x="8" y="44"/>
                  </a:lnTo>
                  <a:lnTo>
                    <a:pt x="7" y="44"/>
                  </a:lnTo>
                  <a:lnTo>
                    <a:pt x="7" y="43"/>
                  </a:lnTo>
                  <a:lnTo>
                    <a:pt x="7" y="42"/>
                  </a:lnTo>
                  <a:lnTo>
                    <a:pt x="8" y="42"/>
                  </a:lnTo>
                  <a:lnTo>
                    <a:pt x="7" y="42"/>
                  </a:lnTo>
                  <a:lnTo>
                    <a:pt x="8" y="42"/>
                  </a:lnTo>
                  <a:lnTo>
                    <a:pt x="7" y="42"/>
                  </a:lnTo>
                  <a:lnTo>
                    <a:pt x="7" y="41"/>
                  </a:lnTo>
                  <a:lnTo>
                    <a:pt x="6" y="41"/>
                  </a:lnTo>
                  <a:lnTo>
                    <a:pt x="6" y="40"/>
                  </a:lnTo>
                  <a:lnTo>
                    <a:pt x="6" y="41"/>
                  </a:lnTo>
                  <a:lnTo>
                    <a:pt x="5" y="41"/>
                  </a:lnTo>
                  <a:lnTo>
                    <a:pt x="5" y="40"/>
                  </a:lnTo>
                  <a:lnTo>
                    <a:pt x="4" y="40"/>
                  </a:lnTo>
                  <a:lnTo>
                    <a:pt x="4" y="39"/>
                  </a:lnTo>
                  <a:lnTo>
                    <a:pt x="5" y="39"/>
                  </a:lnTo>
                  <a:lnTo>
                    <a:pt x="5" y="38"/>
                  </a:lnTo>
                  <a:lnTo>
                    <a:pt x="5" y="37"/>
                  </a:lnTo>
                  <a:lnTo>
                    <a:pt x="5" y="36"/>
                  </a:lnTo>
                  <a:lnTo>
                    <a:pt x="4" y="36"/>
                  </a:lnTo>
                  <a:lnTo>
                    <a:pt x="3" y="36"/>
                  </a:lnTo>
                  <a:lnTo>
                    <a:pt x="3" y="37"/>
                  </a:lnTo>
                  <a:lnTo>
                    <a:pt x="3" y="38"/>
                  </a:lnTo>
                  <a:lnTo>
                    <a:pt x="3" y="37"/>
                  </a:lnTo>
                  <a:lnTo>
                    <a:pt x="2" y="37"/>
                  </a:lnTo>
                  <a:lnTo>
                    <a:pt x="2" y="36"/>
                  </a:lnTo>
                  <a:lnTo>
                    <a:pt x="1" y="36"/>
                  </a:lnTo>
                  <a:lnTo>
                    <a:pt x="2" y="36"/>
                  </a:lnTo>
                  <a:lnTo>
                    <a:pt x="1" y="36"/>
                  </a:lnTo>
                  <a:lnTo>
                    <a:pt x="2" y="36"/>
                  </a:lnTo>
                  <a:lnTo>
                    <a:pt x="3" y="36"/>
                  </a:lnTo>
                  <a:lnTo>
                    <a:pt x="3" y="35"/>
                  </a:lnTo>
                  <a:lnTo>
                    <a:pt x="3" y="34"/>
                  </a:lnTo>
                  <a:lnTo>
                    <a:pt x="2" y="33"/>
                  </a:lnTo>
                  <a:lnTo>
                    <a:pt x="1" y="33"/>
                  </a:lnTo>
                  <a:lnTo>
                    <a:pt x="1" y="32"/>
                  </a:lnTo>
                  <a:lnTo>
                    <a:pt x="1" y="31"/>
                  </a:lnTo>
                  <a:lnTo>
                    <a:pt x="0" y="31"/>
                  </a:lnTo>
                  <a:lnTo>
                    <a:pt x="0" y="30"/>
                  </a:lnTo>
                  <a:lnTo>
                    <a:pt x="0" y="29"/>
                  </a:lnTo>
                  <a:lnTo>
                    <a:pt x="1" y="29"/>
                  </a:lnTo>
                  <a:lnTo>
                    <a:pt x="2" y="29"/>
                  </a:lnTo>
                  <a:lnTo>
                    <a:pt x="2" y="28"/>
                  </a:lnTo>
                  <a:lnTo>
                    <a:pt x="2" y="27"/>
                  </a:lnTo>
                  <a:lnTo>
                    <a:pt x="2" y="26"/>
                  </a:lnTo>
                  <a:lnTo>
                    <a:pt x="2" y="25"/>
                  </a:lnTo>
                  <a:lnTo>
                    <a:pt x="2" y="24"/>
                  </a:lnTo>
                  <a:lnTo>
                    <a:pt x="3" y="24"/>
                  </a:lnTo>
                  <a:lnTo>
                    <a:pt x="3" y="23"/>
                  </a:lnTo>
                  <a:lnTo>
                    <a:pt x="4" y="23"/>
                  </a:lnTo>
                  <a:lnTo>
                    <a:pt x="4" y="22"/>
                  </a:lnTo>
                  <a:lnTo>
                    <a:pt x="5" y="22"/>
                  </a:lnTo>
                  <a:lnTo>
                    <a:pt x="6" y="22"/>
                  </a:lnTo>
                  <a:lnTo>
                    <a:pt x="7" y="22"/>
                  </a:lnTo>
                  <a:lnTo>
                    <a:pt x="7" y="21"/>
                  </a:lnTo>
                  <a:lnTo>
                    <a:pt x="8" y="21"/>
                  </a:lnTo>
                  <a:lnTo>
                    <a:pt x="9" y="21"/>
                  </a:lnTo>
                  <a:lnTo>
                    <a:pt x="9" y="20"/>
                  </a:lnTo>
                  <a:lnTo>
                    <a:pt x="10" y="20"/>
                  </a:lnTo>
                  <a:lnTo>
                    <a:pt x="11" y="20"/>
                  </a:lnTo>
                  <a:lnTo>
                    <a:pt x="12" y="20"/>
                  </a:lnTo>
                  <a:lnTo>
                    <a:pt x="12" y="19"/>
                  </a:lnTo>
                  <a:lnTo>
                    <a:pt x="13" y="20"/>
                  </a:lnTo>
                  <a:lnTo>
                    <a:pt x="13" y="19"/>
                  </a:lnTo>
                  <a:lnTo>
                    <a:pt x="14" y="19"/>
                  </a:lnTo>
                  <a:lnTo>
                    <a:pt x="14" y="18"/>
                  </a:lnTo>
                  <a:lnTo>
                    <a:pt x="15" y="17"/>
                  </a:lnTo>
                  <a:lnTo>
                    <a:pt x="14" y="17"/>
                  </a:lnTo>
                  <a:lnTo>
                    <a:pt x="14" y="16"/>
                  </a:lnTo>
                  <a:lnTo>
                    <a:pt x="14" y="15"/>
                  </a:lnTo>
                  <a:lnTo>
                    <a:pt x="15" y="15"/>
                  </a:lnTo>
                  <a:lnTo>
                    <a:pt x="15" y="14"/>
                  </a:lnTo>
                  <a:lnTo>
                    <a:pt x="16" y="14"/>
                  </a:lnTo>
                  <a:lnTo>
                    <a:pt x="16" y="13"/>
                  </a:lnTo>
                  <a:lnTo>
                    <a:pt x="16" y="12"/>
                  </a:lnTo>
                  <a:lnTo>
                    <a:pt x="16" y="11"/>
                  </a:lnTo>
                  <a:lnTo>
                    <a:pt x="16" y="10"/>
                  </a:lnTo>
                  <a:lnTo>
                    <a:pt x="17" y="10"/>
                  </a:lnTo>
                  <a:lnTo>
                    <a:pt x="17" y="9"/>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sp>
          <p:nvSpPr>
            <p:cNvPr id="41" name="Freeform 41">
              <a:extLst>
                <a:ext uri="{FF2B5EF4-FFF2-40B4-BE49-F238E27FC236}">
                  <a16:creationId xmlns:a16="http://schemas.microsoft.com/office/drawing/2014/main" id="{B13843C6-1B89-3919-4A9F-42D71D4DDD34}"/>
                </a:ext>
              </a:extLst>
            </p:cNvPr>
            <p:cNvSpPr>
              <a:spLocks noEditPoints="1"/>
            </p:cNvSpPr>
            <p:nvPr/>
          </p:nvSpPr>
          <p:spPr bwMode="auto">
            <a:xfrm>
              <a:off x="3594189" y="5834067"/>
              <a:ext cx="286855" cy="326287"/>
            </a:xfrm>
            <a:custGeom>
              <a:avLst/>
              <a:gdLst>
                <a:gd name="T0" fmla="*/ 2147483647 w 30"/>
                <a:gd name="T1" fmla="*/ 2147483647 h 35"/>
                <a:gd name="T2" fmla="*/ 2147483647 w 30"/>
                <a:gd name="T3" fmla="*/ 2147483647 h 35"/>
                <a:gd name="T4" fmla="*/ 2147483647 w 30"/>
                <a:gd name="T5" fmla="*/ 2147483647 h 35"/>
                <a:gd name="T6" fmla="*/ 2147483647 w 30"/>
                <a:gd name="T7" fmla="*/ 2147483647 h 35"/>
                <a:gd name="T8" fmla="*/ 2147483647 w 30"/>
                <a:gd name="T9" fmla="*/ 2147483647 h 35"/>
                <a:gd name="T10" fmla="*/ 2147483647 w 30"/>
                <a:gd name="T11" fmla="*/ 2147483647 h 35"/>
                <a:gd name="T12" fmla="*/ 2147483647 w 30"/>
                <a:gd name="T13" fmla="*/ 2147483647 h 35"/>
                <a:gd name="T14" fmla="*/ 2147483647 w 30"/>
                <a:gd name="T15" fmla="*/ 2147483647 h 35"/>
                <a:gd name="T16" fmla="*/ 2147483647 w 30"/>
                <a:gd name="T17" fmla="*/ 2147483647 h 35"/>
                <a:gd name="T18" fmla="*/ 2147483647 w 30"/>
                <a:gd name="T19" fmla="*/ 2147483647 h 35"/>
                <a:gd name="T20" fmla="*/ 2147483647 w 30"/>
                <a:gd name="T21" fmla="*/ 2147483647 h 35"/>
                <a:gd name="T22" fmla="*/ 2147483647 w 30"/>
                <a:gd name="T23" fmla="*/ 2147483647 h 35"/>
                <a:gd name="T24" fmla="*/ 2147483647 w 30"/>
                <a:gd name="T25" fmla="*/ 2147483647 h 35"/>
                <a:gd name="T26" fmla="*/ 2147483647 w 30"/>
                <a:gd name="T27" fmla="*/ 2147483647 h 35"/>
                <a:gd name="T28" fmla="*/ 2147483647 w 30"/>
                <a:gd name="T29" fmla="*/ 2147483647 h 35"/>
                <a:gd name="T30" fmla="*/ 2147483647 w 30"/>
                <a:gd name="T31" fmla="*/ 2147483647 h 35"/>
                <a:gd name="T32" fmla="*/ 2147483647 w 30"/>
                <a:gd name="T33" fmla="*/ 2147483647 h 35"/>
                <a:gd name="T34" fmla="*/ 2147483647 w 30"/>
                <a:gd name="T35" fmla="*/ 2147483647 h 35"/>
                <a:gd name="T36" fmla="*/ 2147483647 w 30"/>
                <a:gd name="T37" fmla="*/ 2147483647 h 35"/>
                <a:gd name="T38" fmla="*/ 2147483647 w 30"/>
                <a:gd name="T39" fmla="*/ 2147483647 h 35"/>
                <a:gd name="T40" fmla="*/ 2147483647 w 30"/>
                <a:gd name="T41" fmla="*/ 2147483647 h 35"/>
                <a:gd name="T42" fmla="*/ 2147483647 w 30"/>
                <a:gd name="T43" fmla="*/ 2147483647 h 35"/>
                <a:gd name="T44" fmla="*/ 2147483647 w 30"/>
                <a:gd name="T45" fmla="*/ 2147483647 h 35"/>
                <a:gd name="T46" fmla="*/ 2147483647 w 30"/>
                <a:gd name="T47" fmla="*/ 2147483647 h 35"/>
                <a:gd name="T48" fmla="*/ 2147483647 w 30"/>
                <a:gd name="T49" fmla="*/ 2147483647 h 35"/>
                <a:gd name="T50" fmla="*/ 2147483647 w 30"/>
                <a:gd name="T51" fmla="*/ 2147483647 h 35"/>
                <a:gd name="T52" fmla="*/ 2147483647 w 30"/>
                <a:gd name="T53" fmla="*/ 2147483647 h 35"/>
                <a:gd name="T54" fmla="*/ 2147483647 w 30"/>
                <a:gd name="T55" fmla="*/ 2147483647 h 35"/>
                <a:gd name="T56" fmla="*/ 2147483647 w 30"/>
                <a:gd name="T57" fmla="*/ 2147483647 h 35"/>
                <a:gd name="T58" fmla="*/ 2147483647 w 30"/>
                <a:gd name="T59" fmla="*/ 2147483647 h 35"/>
                <a:gd name="T60" fmla="*/ 2147483647 w 30"/>
                <a:gd name="T61" fmla="*/ 2147483647 h 35"/>
                <a:gd name="T62" fmla="*/ 2147483647 w 30"/>
                <a:gd name="T63" fmla="*/ 2147483647 h 35"/>
                <a:gd name="T64" fmla="*/ 2147483647 w 30"/>
                <a:gd name="T65" fmla="*/ 2147483647 h 35"/>
                <a:gd name="T66" fmla="*/ 2147483647 w 30"/>
                <a:gd name="T67" fmla="*/ 2147483647 h 35"/>
                <a:gd name="T68" fmla="*/ 0 w 30"/>
                <a:gd name="T69" fmla="*/ 2147483647 h 35"/>
                <a:gd name="T70" fmla="*/ 0 w 30"/>
                <a:gd name="T71" fmla="*/ 2147483647 h 35"/>
                <a:gd name="T72" fmla="*/ 0 w 30"/>
                <a:gd name="T73" fmla="*/ 2147483647 h 35"/>
                <a:gd name="T74" fmla="*/ 2147483647 w 30"/>
                <a:gd name="T75" fmla="*/ 2147483647 h 35"/>
                <a:gd name="T76" fmla="*/ 2147483647 w 30"/>
                <a:gd name="T77" fmla="*/ 2147483647 h 35"/>
                <a:gd name="T78" fmla="*/ 2147483647 w 30"/>
                <a:gd name="T79" fmla="*/ 2147483647 h 35"/>
                <a:gd name="T80" fmla="*/ 2147483647 w 30"/>
                <a:gd name="T81" fmla="*/ 2147483647 h 35"/>
                <a:gd name="T82" fmla="*/ 2147483647 w 30"/>
                <a:gd name="T83" fmla="*/ 2147483647 h 35"/>
                <a:gd name="T84" fmla="*/ 2147483647 w 30"/>
                <a:gd name="T85" fmla="*/ 2147483647 h 35"/>
                <a:gd name="T86" fmla="*/ 2147483647 w 30"/>
                <a:gd name="T87" fmla="*/ 2147483647 h 35"/>
                <a:gd name="T88" fmla="*/ 2147483647 w 30"/>
                <a:gd name="T89" fmla="*/ 2147483647 h 35"/>
                <a:gd name="T90" fmla="*/ 2147483647 w 30"/>
                <a:gd name="T91" fmla="*/ 2147483647 h 35"/>
                <a:gd name="T92" fmla="*/ 2147483647 w 30"/>
                <a:gd name="T93" fmla="*/ 2147483647 h 35"/>
                <a:gd name="T94" fmla="*/ 2147483647 w 30"/>
                <a:gd name="T95" fmla="*/ 2147483647 h 35"/>
                <a:gd name="T96" fmla="*/ 2147483647 w 30"/>
                <a:gd name="T97" fmla="*/ 2147483647 h 35"/>
                <a:gd name="T98" fmla="*/ 2147483647 w 30"/>
                <a:gd name="T99" fmla="*/ 2147483647 h 35"/>
                <a:gd name="T100" fmla="*/ 2147483647 w 30"/>
                <a:gd name="T101" fmla="*/ 2147483647 h 35"/>
                <a:gd name="T102" fmla="*/ 2147483647 w 30"/>
                <a:gd name="T103" fmla="*/ 2147483647 h 35"/>
                <a:gd name="T104" fmla="*/ 2147483647 w 30"/>
                <a:gd name="T105" fmla="*/ 2147483647 h 35"/>
                <a:gd name="T106" fmla="*/ 2147483647 w 30"/>
                <a:gd name="T107" fmla="*/ 2147483647 h 35"/>
                <a:gd name="T108" fmla="*/ 2147483647 w 30"/>
                <a:gd name="T109" fmla="*/ 2147483647 h 35"/>
                <a:gd name="T110" fmla="*/ 2147483647 w 30"/>
                <a:gd name="T111" fmla="*/ 2147483647 h 35"/>
                <a:gd name="T112" fmla="*/ 2147483647 w 30"/>
                <a:gd name="T113" fmla="*/ 2147483647 h 35"/>
                <a:gd name="T114" fmla="*/ 2147483647 w 30"/>
                <a:gd name="T115" fmla="*/ 2147483647 h 35"/>
                <a:gd name="T116" fmla="*/ 2147483647 w 30"/>
                <a:gd name="T117" fmla="*/ 2147483647 h 35"/>
                <a:gd name="T118" fmla="*/ 2147483647 w 30"/>
                <a:gd name="T119" fmla="*/ 2147483647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35"/>
                <a:gd name="T182" fmla="*/ 30 w 30"/>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35">
                  <a:moveTo>
                    <a:pt x="8" y="3"/>
                  </a:moveTo>
                  <a:lnTo>
                    <a:pt x="8" y="2"/>
                  </a:lnTo>
                  <a:lnTo>
                    <a:pt x="9" y="2"/>
                  </a:lnTo>
                  <a:lnTo>
                    <a:pt x="8" y="2"/>
                  </a:lnTo>
                  <a:lnTo>
                    <a:pt x="9" y="2"/>
                  </a:lnTo>
                  <a:lnTo>
                    <a:pt x="10" y="2"/>
                  </a:lnTo>
                  <a:lnTo>
                    <a:pt x="11" y="2"/>
                  </a:lnTo>
                  <a:lnTo>
                    <a:pt x="10" y="2"/>
                  </a:lnTo>
                  <a:lnTo>
                    <a:pt x="11" y="2"/>
                  </a:lnTo>
                  <a:lnTo>
                    <a:pt x="10" y="2"/>
                  </a:lnTo>
                  <a:lnTo>
                    <a:pt x="10" y="1"/>
                  </a:lnTo>
                  <a:lnTo>
                    <a:pt x="9" y="2"/>
                  </a:lnTo>
                  <a:lnTo>
                    <a:pt x="9" y="1"/>
                  </a:lnTo>
                  <a:lnTo>
                    <a:pt x="10" y="1"/>
                  </a:lnTo>
                  <a:lnTo>
                    <a:pt x="9" y="1"/>
                  </a:lnTo>
                  <a:lnTo>
                    <a:pt x="10" y="1"/>
                  </a:lnTo>
                  <a:lnTo>
                    <a:pt x="10" y="0"/>
                  </a:lnTo>
                  <a:lnTo>
                    <a:pt x="10" y="1"/>
                  </a:lnTo>
                  <a:lnTo>
                    <a:pt x="10" y="0"/>
                  </a:lnTo>
                  <a:lnTo>
                    <a:pt x="10" y="1"/>
                  </a:lnTo>
                  <a:lnTo>
                    <a:pt x="11" y="1"/>
                  </a:lnTo>
                  <a:lnTo>
                    <a:pt x="11" y="0"/>
                  </a:lnTo>
                  <a:lnTo>
                    <a:pt x="11" y="1"/>
                  </a:lnTo>
                  <a:lnTo>
                    <a:pt x="12" y="1"/>
                  </a:lnTo>
                  <a:lnTo>
                    <a:pt x="12" y="2"/>
                  </a:lnTo>
                  <a:lnTo>
                    <a:pt x="12" y="1"/>
                  </a:lnTo>
                  <a:lnTo>
                    <a:pt x="12" y="2"/>
                  </a:lnTo>
                  <a:lnTo>
                    <a:pt x="13" y="2"/>
                  </a:lnTo>
                  <a:lnTo>
                    <a:pt x="13" y="3"/>
                  </a:lnTo>
                  <a:lnTo>
                    <a:pt x="13" y="2"/>
                  </a:lnTo>
                  <a:lnTo>
                    <a:pt x="12" y="2"/>
                  </a:lnTo>
                  <a:lnTo>
                    <a:pt x="13" y="3"/>
                  </a:lnTo>
                  <a:lnTo>
                    <a:pt x="13" y="4"/>
                  </a:lnTo>
                  <a:lnTo>
                    <a:pt x="14" y="4"/>
                  </a:lnTo>
                  <a:lnTo>
                    <a:pt x="14" y="5"/>
                  </a:lnTo>
                  <a:lnTo>
                    <a:pt x="15" y="5"/>
                  </a:lnTo>
                  <a:lnTo>
                    <a:pt x="15" y="4"/>
                  </a:lnTo>
                  <a:lnTo>
                    <a:pt x="15" y="5"/>
                  </a:lnTo>
                  <a:lnTo>
                    <a:pt x="16" y="5"/>
                  </a:lnTo>
                  <a:lnTo>
                    <a:pt x="17" y="5"/>
                  </a:lnTo>
                  <a:lnTo>
                    <a:pt x="16" y="5"/>
                  </a:lnTo>
                  <a:lnTo>
                    <a:pt x="16" y="6"/>
                  </a:lnTo>
                  <a:lnTo>
                    <a:pt x="17" y="6"/>
                  </a:lnTo>
                  <a:lnTo>
                    <a:pt x="18" y="6"/>
                  </a:lnTo>
                  <a:lnTo>
                    <a:pt x="18" y="7"/>
                  </a:lnTo>
                  <a:lnTo>
                    <a:pt x="19" y="7"/>
                  </a:lnTo>
                  <a:lnTo>
                    <a:pt x="19" y="8"/>
                  </a:lnTo>
                  <a:lnTo>
                    <a:pt x="19" y="9"/>
                  </a:lnTo>
                  <a:lnTo>
                    <a:pt x="19" y="8"/>
                  </a:lnTo>
                  <a:lnTo>
                    <a:pt x="20" y="8"/>
                  </a:lnTo>
                  <a:lnTo>
                    <a:pt x="21" y="8"/>
                  </a:lnTo>
                  <a:lnTo>
                    <a:pt x="21" y="9"/>
                  </a:lnTo>
                  <a:lnTo>
                    <a:pt x="22" y="9"/>
                  </a:lnTo>
                  <a:lnTo>
                    <a:pt x="21" y="9"/>
                  </a:lnTo>
                  <a:lnTo>
                    <a:pt x="22" y="9"/>
                  </a:lnTo>
                  <a:lnTo>
                    <a:pt x="21" y="9"/>
                  </a:lnTo>
                  <a:lnTo>
                    <a:pt x="22" y="9"/>
                  </a:lnTo>
                  <a:lnTo>
                    <a:pt x="22" y="10"/>
                  </a:lnTo>
                  <a:lnTo>
                    <a:pt x="22" y="9"/>
                  </a:lnTo>
                  <a:lnTo>
                    <a:pt x="21" y="10"/>
                  </a:lnTo>
                  <a:lnTo>
                    <a:pt x="21" y="9"/>
                  </a:lnTo>
                  <a:lnTo>
                    <a:pt x="21" y="8"/>
                  </a:lnTo>
                  <a:lnTo>
                    <a:pt x="21" y="9"/>
                  </a:lnTo>
                  <a:lnTo>
                    <a:pt x="20" y="9"/>
                  </a:lnTo>
                  <a:lnTo>
                    <a:pt x="20" y="10"/>
                  </a:lnTo>
                  <a:lnTo>
                    <a:pt x="21" y="10"/>
                  </a:lnTo>
                  <a:lnTo>
                    <a:pt x="22" y="10"/>
                  </a:lnTo>
                  <a:lnTo>
                    <a:pt x="20" y="15"/>
                  </a:lnTo>
                  <a:lnTo>
                    <a:pt x="23" y="25"/>
                  </a:lnTo>
                  <a:lnTo>
                    <a:pt x="25" y="29"/>
                  </a:lnTo>
                  <a:lnTo>
                    <a:pt x="26" y="30"/>
                  </a:lnTo>
                  <a:lnTo>
                    <a:pt x="26" y="31"/>
                  </a:lnTo>
                  <a:lnTo>
                    <a:pt x="29" y="32"/>
                  </a:lnTo>
                  <a:lnTo>
                    <a:pt x="30" y="33"/>
                  </a:lnTo>
                  <a:lnTo>
                    <a:pt x="29" y="33"/>
                  </a:lnTo>
                  <a:lnTo>
                    <a:pt x="28" y="33"/>
                  </a:lnTo>
                  <a:lnTo>
                    <a:pt x="27" y="33"/>
                  </a:lnTo>
                  <a:lnTo>
                    <a:pt x="26" y="33"/>
                  </a:lnTo>
                  <a:lnTo>
                    <a:pt x="26" y="34"/>
                  </a:lnTo>
                  <a:lnTo>
                    <a:pt x="25" y="34"/>
                  </a:lnTo>
                  <a:lnTo>
                    <a:pt x="24" y="34"/>
                  </a:lnTo>
                  <a:lnTo>
                    <a:pt x="24" y="35"/>
                  </a:lnTo>
                  <a:lnTo>
                    <a:pt x="23" y="35"/>
                  </a:lnTo>
                  <a:lnTo>
                    <a:pt x="23" y="34"/>
                  </a:lnTo>
                  <a:lnTo>
                    <a:pt x="23" y="33"/>
                  </a:lnTo>
                  <a:lnTo>
                    <a:pt x="22" y="33"/>
                  </a:lnTo>
                  <a:lnTo>
                    <a:pt x="21" y="33"/>
                  </a:lnTo>
                  <a:lnTo>
                    <a:pt x="20" y="33"/>
                  </a:lnTo>
                  <a:lnTo>
                    <a:pt x="20" y="32"/>
                  </a:lnTo>
                  <a:lnTo>
                    <a:pt x="19" y="32"/>
                  </a:lnTo>
                  <a:lnTo>
                    <a:pt x="20" y="32"/>
                  </a:lnTo>
                  <a:lnTo>
                    <a:pt x="20" y="31"/>
                  </a:lnTo>
                  <a:lnTo>
                    <a:pt x="19" y="31"/>
                  </a:lnTo>
                  <a:lnTo>
                    <a:pt x="18" y="31"/>
                  </a:lnTo>
                  <a:lnTo>
                    <a:pt x="18" y="32"/>
                  </a:lnTo>
                  <a:lnTo>
                    <a:pt x="17" y="32"/>
                  </a:lnTo>
                  <a:lnTo>
                    <a:pt x="17" y="31"/>
                  </a:lnTo>
                  <a:lnTo>
                    <a:pt x="17" y="32"/>
                  </a:lnTo>
                  <a:lnTo>
                    <a:pt x="16" y="32"/>
                  </a:lnTo>
                  <a:lnTo>
                    <a:pt x="16" y="31"/>
                  </a:lnTo>
                  <a:lnTo>
                    <a:pt x="16" y="30"/>
                  </a:lnTo>
                  <a:lnTo>
                    <a:pt x="16" y="31"/>
                  </a:lnTo>
                  <a:lnTo>
                    <a:pt x="16" y="30"/>
                  </a:lnTo>
                  <a:lnTo>
                    <a:pt x="17" y="30"/>
                  </a:lnTo>
                  <a:lnTo>
                    <a:pt x="16" y="30"/>
                  </a:lnTo>
                  <a:lnTo>
                    <a:pt x="16" y="29"/>
                  </a:lnTo>
                  <a:lnTo>
                    <a:pt x="17" y="29"/>
                  </a:lnTo>
                  <a:lnTo>
                    <a:pt x="18" y="29"/>
                  </a:lnTo>
                  <a:lnTo>
                    <a:pt x="17" y="29"/>
                  </a:lnTo>
                  <a:lnTo>
                    <a:pt x="18" y="29"/>
                  </a:lnTo>
                  <a:lnTo>
                    <a:pt x="17" y="29"/>
                  </a:lnTo>
                  <a:lnTo>
                    <a:pt x="17" y="28"/>
                  </a:lnTo>
                  <a:lnTo>
                    <a:pt x="18" y="28"/>
                  </a:lnTo>
                  <a:lnTo>
                    <a:pt x="17" y="28"/>
                  </a:lnTo>
                  <a:lnTo>
                    <a:pt x="18" y="28"/>
                  </a:lnTo>
                  <a:lnTo>
                    <a:pt x="18" y="27"/>
                  </a:lnTo>
                  <a:lnTo>
                    <a:pt x="19" y="27"/>
                  </a:lnTo>
                  <a:lnTo>
                    <a:pt x="18" y="27"/>
                  </a:lnTo>
                  <a:lnTo>
                    <a:pt x="18" y="26"/>
                  </a:lnTo>
                  <a:lnTo>
                    <a:pt x="18" y="27"/>
                  </a:lnTo>
                  <a:lnTo>
                    <a:pt x="19" y="27"/>
                  </a:lnTo>
                  <a:lnTo>
                    <a:pt x="19" y="28"/>
                  </a:lnTo>
                  <a:lnTo>
                    <a:pt x="18" y="28"/>
                  </a:lnTo>
                  <a:lnTo>
                    <a:pt x="18" y="29"/>
                  </a:lnTo>
                  <a:lnTo>
                    <a:pt x="19" y="28"/>
                  </a:lnTo>
                  <a:lnTo>
                    <a:pt x="19" y="27"/>
                  </a:lnTo>
                  <a:lnTo>
                    <a:pt x="19" y="26"/>
                  </a:lnTo>
                  <a:lnTo>
                    <a:pt x="19" y="25"/>
                  </a:lnTo>
                  <a:lnTo>
                    <a:pt x="18" y="25"/>
                  </a:lnTo>
                  <a:lnTo>
                    <a:pt x="17" y="25"/>
                  </a:lnTo>
                  <a:lnTo>
                    <a:pt x="16" y="25"/>
                  </a:lnTo>
                  <a:lnTo>
                    <a:pt x="16" y="24"/>
                  </a:lnTo>
                  <a:lnTo>
                    <a:pt x="15" y="24"/>
                  </a:lnTo>
                  <a:lnTo>
                    <a:pt x="14" y="24"/>
                  </a:lnTo>
                  <a:lnTo>
                    <a:pt x="13" y="24"/>
                  </a:lnTo>
                  <a:lnTo>
                    <a:pt x="13" y="23"/>
                  </a:lnTo>
                  <a:lnTo>
                    <a:pt x="12" y="23"/>
                  </a:lnTo>
                  <a:lnTo>
                    <a:pt x="12" y="24"/>
                  </a:lnTo>
                  <a:lnTo>
                    <a:pt x="11" y="23"/>
                  </a:lnTo>
                  <a:lnTo>
                    <a:pt x="11" y="24"/>
                  </a:lnTo>
                  <a:lnTo>
                    <a:pt x="11" y="23"/>
                  </a:lnTo>
                  <a:lnTo>
                    <a:pt x="11" y="22"/>
                  </a:lnTo>
                  <a:lnTo>
                    <a:pt x="11" y="21"/>
                  </a:lnTo>
                  <a:lnTo>
                    <a:pt x="10" y="21"/>
                  </a:lnTo>
                  <a:lnTo>
                    <a:pt x="11" y="21"/>
                  </a:lnTo>
                  <a:lnTo>
                    <a:pt x="10" y="21"/>
                  </a:lnTo>
                  <a:lnTo>
                    <a:pt x="10" y="22"/>
                  </a:lnTo>
                  <a:lnTo>
                    <a:pt x="9" y="22"/>
                  </a:lnTo>
                  <a:lnTo>
                    <a:pt x="9" y="21"/>
                  </a:lnTo>
                  <a:lnTo>
                    <a:pt x="9" y="22"/>
                  </a:lnTo>
                  <a:lnTo>
                    <a:pt x="9" y="21"/>
                  </a:lnTo>
                  <a:lnTo>
                    <a:pt x="9" y="22"/>
                  </a:lnTo>
                  <a:lnTo>
                    <a:pt x="9" y="21"/>
                  </a:lnTo>
                  <a:lnTo>
                    <a:pt x="9" y="22"/>
                  </a:lnTo>
                  <a:lnTo>
                    <a:pt x="9" y="21"/>
                  </a:lnTo>
                  <a:lnTo>
                    <a:pt x="8" y="21"/>
                  </a:lnTo>
                  <a:lnTo>
                    <a:pt x="8" y="22"/>
                  </a:lnTo>
                  <a:lnTo>
                    <a:pt x="8" y="21"/>
                  </a:lnTo>
                  <a:lnTo>
                    <a:pt x="8" y="20"/>
                  </a:lnTo>
                  <a:lnTo>
                    <a:pt x="8" y="19"/>
                  </a:lnTo>
                  <a:lnTo>
                    <a:pt x="7" y="19"/>
                  </a:lnTo>
                  <a:lnTo>
                    <a:pt x="7" y="18"/>
                  </a:lnTo>
                  <a:lnTo>
                    <a:pt x="6" y="18"/>
                  </a:lnTo>
                  <a:lnTo>
                    <a:pt x="6" y="19"/>
                  </a:lnTo>
                  <a:lnTo>
                    <a:pt x="6" y="20"/>
                  </a:lnTo>
                  <a:lnTo>
                    <a:pt x="6" y="21"/>
                  </a:lnTo>
                  <a:lnTo>
                    <a:pt x="6" y="20"/>
                  </a:lnTo>
                  <a:lnTo>
                    <a:pt x="7" y="20"/>
                  </a:lnTo>
                  <a:lnTo>
                    <a:pt x="7" y="21"/>
                  </a:lnTo>
                  <a:lnTo>
                    <a:pt x="6" y="21"/>
                  </a:lnTo>
                  <a:lnTo>
                    <a:pt x="6" y="22"/>
                  </a:lnTo>
                  <a:lnTo>
                    <a:pt x="5" y="22"/>
                  </a:lnTo>
                  <a:lnTo>
                    <a:pt x="5" y="21"/>
                  </a:lnTo>
                  <a:lnTo>
                    <a:pt x="4" y="21"/>
                  </a:lnTo>
                  <a:lnTo>
                    <a:pt x="5" y="21"/>
                  </a:lnTo>
                  <a:lnTo>
                    <a:pt x="4" y="21"/>
                  </a:lnTo>
                  <a:lnTo>
                    <a:pt x="3" y="21"/>
                  </a:lnTo>
                  <a:lnTo>
                    <a:pt x="3" y="20"/>
                  </a:lnTo>
                  <a:lnTo>
                    <a:pt x="2" y="20"/>
                  </a:lnTo>
                  <a:lnTo>
                    <a:pt x="1" y="20"/>
                  </a:lnTo>
                  <a:lnTo>
                    <a:pt x="0" y="20"/>
                  </a:lnTo>
                  <a:lnTo>
                    <a:pt x="0" y="19"/>
                  </a:lnTo>
                  <a:lnTo>
                    <a:pt x="1" y="19"/>
                  </a:lnTo>
                  <a:lnTo>
                    <a:pt x="0" y="19"/>
                  </a:lnTo>
                  <a:lnTo>
                    <a:pt x="1" y="19"/>
                  </a:lnTo>
                  <a:lnTo>
                    <a:pt x="1" y="18"/>
                  </a:lnTo>
                  <a:lnTo>
                    <a:pt x="0" y="18"/>
                  </a:lnTo>
                  <a:lnTo>
                    <a:pt x="0" y="17"/>
                  </a:lnTo>
                  <a:lnTo>
                    <a:pt x="0" y="16"/>
                  </a:lnTo>
                  <a:lnTo>
                    <a:pt x="0" y="15"/>
                  </a:lnTo>
                  <a:lnTo>
                    <a:pt x="1" y="15"/>
                  </a:lnTo>
                  <a:lnTo>
                    <a:pt x="1" y="14"/>
                  </a:lnTo>
                  <a:lnTo>
                    <a:pt x="1" y="15"/>
                  </a:lnTo>
                  <a:lnTo>
                    <a:pt x="2" y="15"/>
                  </a:lnTo>
                  <a:lnTo>
                    <a:pt x="3" y="15"/>
                  </a:lnTo>
                  <a:lnTo>
                    <a:pt x="3" y="14"/>
                  </a:lnTo>
                  <a:lnTo>
                    <a:pt x="2" y="14"/>
                  </a:lnTo>
                  <a:lnTo>
                    <a:pt x="3" y="14"/>
                  </a:lnTo>
                  <a:lnTo>
                    <a:pt x="2" y="14"/>
                  </a:lnTo>
                  <a:lnTo>
                    <a:pt x="3" y="14"/>
                  </a:lnTo>
                  <a:lnTo>
                    <a:pt x="2" y="14"/>
                  </a:lnTo>
                  <a:lnTo>
                    <a:pt x="3" y="14"/>
                  </a:lnTo>
                  <a:lnTo>
                    <a:pt x="2" y="14"/>
                  </a:lnTo>
                  <a:lnTo>
                    <a:pt x="3" y="14"/>
                  </a:lnTo>
                  <a:lnTo>
                    <a:pt x="2" y="14"/>
                  </a:lnTo>
                  <a:lnTo>
                    <a:pt x="3" y="14"/>
                  </a:lnTo>
                  <a:lnTo>
                    <a:pt x="3" y="13"/>
                  </a:lnTo>
                  <a:lnTo>
                    <a:pt x="4" y="13"/>
                  </a:lnTo>
                  <a:lnTo>
                    <a:pt x="4" y="12"/>
                  </a:lnTo>
                  <a:lnTo>
                    <a:pt x="3" y="12"/>
                  </a:lnTo>
                  <a:lnTo>
                    <a:pt x="4" y="12"/>
                  </a:lnTo>
                  <a:lnTo>
                    <a:pt x="4" y="11"/>
                  </a:lnTo>
                  <a:lnTo>
                    <a:pt x="3" y="11"/>
                  </a:lnTo>
                  <a:lnTo>
                    <a:pt x="4" y="11"/>
                  </a:lnTo>
                  <a:lnTo>
                    <a:pt x="3" y="11"/>
                  </a:lnTo>
                  <a:lnTo>
                    <a:pt x="4" y="11"/>
                  </a:lnTo>
                  <a:lnTo>
                    <a:pt x="3" y="11"/>
                  </a:lnTo>
                  <a:lnTo>
                    <a:pt x="3" y="10"/>
                  </a:lnTo>
                  <a:lnTo>
                    <a:pt x="3" y="11"/>
                  </a:lnTo>
                  <a:lnTo>
                    <a:pt x="3" y="10"/>
                  </a:lnTo>
                  <a:lnTo>
                    <a:pt x="4" y="10"/>
                  </a:lnTo>
                  <a:lnTo>
                    <a:pt x="4" y="11"/>
                  </a:lnTo>
                  <a:lnTo>
                    <a:pt x="4" y="10"/>
                  </a:lnTo>
                  <a:lnTo>
                    <a:pt x="4" y="11"/>
                  </a:lnTo>
                  <a:lnTo>
                    <a:pt x="5" y="11"/>
                  </a:lnTo>
                  <a:lnTo>
                    <a:pt x="4" y="12"/>
                  </a:lnTo>
                  <a:lnTo>
                    <a:pt x="5" y="12"/>
                  </a:lnTo>
                  <a:lnTo>
                    <a:pt x="6" y="13"/>
                  </a:lnTo>
                  <a:lnTo>
                    <a:pt x="6" y="14"/>
                  </a:lnTo>
                  <a:lnTo>
                    <a:pt x="6" y="15"/>
                  </a:lnTo>
                  <a:lnTo>
                    <a:pt x="7" y="15"/>
                  </a:lnTo>
                  <a:lnTo>
                    <a:pt x="7" y="16"/>
                  </a:lnTo>
                  <a:lnTo>
                    <a:pt x="8" y="16"/>
                  </a:lnTo>
                  <a:lnTo>
                    <a:pt x="9" y="16"/>
                  </a:lnTo>
                  <a:lnTo>
                    <a:pt x="9" y="15"/>
                  </a:lnTo>
                  <a:lnTo>
                    <a:pt x="8" y="15"/>
                  </a:lnTo>
                  <a:lnTo>
                    <a:pt x="7" y="15"/>
                  </a:lnTo>
                  <a:lnTo>
                    <a:pt x="7" y="14"/>
                  </a:lnTo>
                  <a:lnTo>
                    <a:pt x="8" y="14"/>
                  </a:lnTo>
                  <a:lnTo>
                    <a:pt x="8" y="15"/>
                  </a:lnTo>
                  <a:lnTo>
                    <a:pt x="8" y="14"/>
                  </a:lnTo>
                  <a:lnTo>
                    <a:pt x="9" y="14"/>
                  </a:lnTo>
                  <a:lnTo>
                    <a:pt x="8" y="14"/>
                  </a:lnTo>
                  <a:lnTo>
                    <a:pt x="7" y="14"/>
                  </a:lnTo>
                  <a:lnTo>
                    <a:pt x="7" y="13"/>
                  </a:lnTo>
                  <a:lnTo>
                    <a:pt x="7" y="12"/>
                  </a:lnTo>
                  <a:lnTo>
                    <a:pt x="7" y="11"/>
                  </a:lnTo>
                  <a:lnTo>
                    <a:pt x="6" y="11"/>
                  </a:lnTo>
                  <a:lnTo>
                    <a:pt x="6" y="10"/>
                  </a:lnTo>
                  <a:lnTo>
                    <a:pt x="5" y="10"/>
                  </a:lnTo>
                  <a:lnTo>
                    <a:pt x="5" y="9"/>
                  </a:lnTo>
                  <a:lnTo>
                    <a:pt x="4" y="9"/>
                  </a:lnTo>
                  <a:lnTo>
                    <a:pt x="4" y="8"/>
                  </a:lnTo>
                  <a:lnTo>
                    <a:pt x="5" y="8"/>
                  </a:lnTo>
                  <a:lnTo>
                    <a:pt x="4" y="8"/>
                  </a:lnTo>
                  <a:lnTo>
                    <a:pt x="4" y="7"/>
                  </a:lnTo>
                  <a:lnTo>
                    <a:pt x="4" y="6"/>
                  </a:lnTo>
                  <a:lnTo>
                    <a:pt x="3" y="6"/>
                  </a:lnTo>
                  <a:lnTo>
                    <a:pt x="3" y="5"/>
                  </a:lnTo>
                  <a:lnTo>
                    <a:pt x="3" y="4"/>
                  </a:lnTo>
                  <a:lnTo>
                    <a:pt x="3" y="5"/>
                  </a:lnTo>
                  <a:lnTo>
                    <a:pt x="4" y="5"/>
                  </a:lnTo>
                  <a:lnTo>
                    <a:pt x="3" y="4"/>
                  </a:lnTo>
                  <a:lnTo>
                    <a:pt x="4" y="4"/>
                  </a:lnTo>
                  <a:lnTo>
                    <a:pt x="4" y="5"/>
                  </a:lnTo>
                  <a:lnTo>
                    <a:pt x="4" y="4"/>
                  </a:lnTo>
                  <a:lnTo>
                    <a:pt x="4" y="5"/>
                  </a:lnTo>
                  <a:lnTo>
                    <a:pt x="3" y="5"/>
                  </a:lnTo>
                  <a:lnTo>
                    <a:pt x="4" y="5"/>
                  </a:lnTo>
                  <a:lnTo>
                    <a:pt x="4" y="4"/>
                  </a:lnTo>
                  <a:lnTo>
                    <a:pt x="5" y="4"/>
                  </a:lnTo>
                  <a:lnTo>
                    <a:pt x="5" y="5"/>
                  </a:lnTo>
                  <a:lnTo>
                    <a:pt x="5" y="4"/>
                  </a:lnTo>
                  <a:lnTo>
                    <a:pt x="5" y="5"/>
                  </a:lnTo>
                  <a:lnTo>
                    <a:pt x="6" y="4"/>
                  </a:lnTo>
                  <a:lnTo>
                    <a:pt x="6" y="5"/>
                  </a:lnTo>
                  <a:lnTo>
                    <a:pt x="6" y="4"/>
                  </a:lnTo>
                  <a:lnTo>
                    <a:pt x="7" y="4"/>
                  </a:lnTo>
                  <a:lnTo>
                    <a:pt x="8" y="4"/>
                  </a:lnTo>
                  <a:lnTo>
                    <a:pt x="7" y="4"/>
                  </a:lnTo>
                  <a:lnTo>
                    <a:pt x="6" y="4"/>
                  </a:lnTo>
                  <a:lnTo>
                    <a:pt x="6" y="3"/>
                  </a:lnTo>
                  <a:lnTo>
                    <a:pt x="7" y="3"/>
                  </a:lnTo>
                  <a:lnTo>
                    <a:pt x="6" y="3"/>
                  </a:lnTo>
                  <a:lnTo>
                    <a:pt x="7" y="3"/>
                  </a:lnTo>
                  <a:lnTo>
                    <a:pt x="6" y="3"/>
                  </a:lnTo>
                  <a:lnTo>
                    <a:pt x="6" y="4"/>
                  </a:lnTo>
                  <a:lnTo>
                    <a:pt x="5" y="4"/>
                  </a:lnTo>
                  <a:lnTo>
                    <a:pt x="6" y="4"/>
                  </a:lnTo>
                  <a:lnTo>
                    <a:pt x="5" y="4"/>
                  </a:lnTo>
                  <a:lnTo>
                    <a:pt x="5" y="3"/>
                  </a:lnTo>
                  <a:lnTo>
                    <a:pt x="5" y="4"/>
                  </a:lnTo>
                  <a:lnTo>
                    <a:pt x="5" y="3"/>
                  </a:lnTo>
                  <a:lnTo>
                    <a:pt x="5" y="4"/>
                  </a:lnTo>
                  <a:lnTo>
                    <a:pt x="5" y="3"/>
                  </a:lnTo>
                  <a:lnTo>
                    <a:pt x="5" y="4"/>
                  </a:lnTo>
                  <a:lnTo>
                    <a:pt x="6" y="4"/>
                  </a:lnTo>
                  <a:lnTo>
                    <a:pt x="6" y="3"/>
                  </a:lnTo>
                  <a:lnTo>
                    <a:pt x="6" y="4"/>
                  </a:lnTo>
                  <a:lnTo>
                    <a:pt x="6" y="3"/>
                  </a:lnTo>
                  <a:lnTo>
                    <a:pt x="6" y="4"/>
                  </a:lnTo>
                  <a:lnTo>
                    <a:pt x="6" y="3"/>
                  </a:lnTo>
                  <a:lnTo>
                    <a:pt x="5" y="3"/>
                  </a:lnTo>
                  <a:lnTo>
                    <a:pt x="5" y="2"/>
                  </a:lnTo>
                  <a:lnTo>
                    <a:pt x="4" y="2"/>
                  </a:lnTo>
                  <a:lnTo>
                    <a:pt x="5" y="2"/>
                  </a:lnTo>
                  <a:lnTo>
                    <a:pt x="4" y="2"/>
                  </a:lnTo>
                  <a:lnTo>
                    <a:pt x="5" y="2"/>
                  </a:lnTo>
                  <a:lnTo>
                    <a:pt x="6" y="2"/>
                  </a:lnTo>
                  <a:lnTo>
                    <a:pt x="7" y="2"/>
                  </a:lnTo>
                  <a:lnTo>
                    <a:pt x="6" y="2"/>
                  </a:lnTo>
                  <a:lnTo>
                    <a:pt x="7" y="2"/>
                  </a:lnTo>
                  <a:lnTo>
                    <a:pt x="8" y="2"/>
                  </a:lnTo>
                  <a:lnTo>
                    <a:pt x="8" y="3"/>
                  </a:lnTo>
                  <a:moveTo>
                    <a:pt x="11" y="19"/>
                  </a:moveTo>
                  <a:lnTo>
                    <a:pt x="13" y="18"/>
                  </a:lnTo>
                  <a:lnTo>
                    <a:pt x="11" y="13"/>
                  </a:lnTo>
                  <a:lnTo>
                    <a:pt x="9" y="13"/>
                  </a:lnTo>
                  <a:lnTo>
                    <a:pt x="11" y="19"/>
                  </a:lnTo>
                  <a:close/>
                </a:path>
              </a:pathLst>
            </a:custGeom>
            <a:solidFill>
              <a:schemeClr val="accent1">
                <a:lumMod val="50000"/>
              </a:schemeClr>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dirty="0">
                <a:solidFill>
                  <a:srgbClr val="006600"/>
                </a:solidFill>
              </a:endParaRPr>
            </a:p>
          </p:txBody>
        </p:sp>
        <p:sp>
          <p:nvSpPr>
            <p:cNvPr id="42" name="Freeform 42">
              <a:extLst>
                <a:ext uri="{FF2B5EF4-FFF2-40B4-BE49-F238E27FC236}">
                  <a16:creationId xmlns:a16="http://schemas.microsoft.com/office/drawing/2014/main" id="{F7BD78EC-6669-5CDA-0325-A8F528748ECF}"/>
                </a:ext>
              </a:extLst>
            </p:cNvPr>
            <p:cNvSpPr>
              <a:spLocks/>
            </p:cNvSpPr>
            <p:nvPr/>
          </p:nvSpPr>
          <p:spPr bwMode="auto">
            <a:xfrm>
              <a:off x="1242354" y="4333149"/>
              <a:ext cx="727587" cy="913602"/>
            </a:xfrm>
            <a:custGeom>
              <a:avLst/>
              <a:gdLst>
                <a:gd name="T0" fmla="*/ 2147483647 w 76"/>
                <a:gd name="T1" fmla="*/ 2147483647 h 98"/>
                <a:gd name="T2" fmla="*/ 2147483647 w 76"/>
                <a:gd name="T3" fmla="*/ 2147483647 h 98"/>
                <a:gd name="T4" fmla="*/ 2147483647 w 76"/>
                <a:gd name="T5" fmla="*/ 2147483647 h 98"/>
                <a:gd name="T6" fmla="*/ 2147483647 w 76"/>
                <a:gd name="T7" fmla="*/ 2147483647 h 98"/>
                <a:gd name="T8" fmla="*/ 2147483647 w 76"/>
                <a:gd name="T9" fmla="*/ 2147483647 h 98"/>
                <a:gd name="T10" fmla="*/ 2147483647 w 76"/>
                <a:gd name="T11" fmla="*/ 2147483647 h 98"/>
                <a:gd name="T12" fmla="*/ 2147483647 w 76"/>
                <a:gd name="T13" fmla="*/ 2147483647 h 98"/>
                <a:gd name="T14" fmla="*/ 2147483647 w 76"/>
                <a:gd name="T15" fmla="*/ 2147483647 h 98"/>
                <a:gd name="T16" fmla="*/ 2147483647 w 76"/>
                <a:gd name="T17" fmla="*/ 2147483647 h 98"/>
                <a:gd name="T18" fmla="*/ 2147483647 w 76"/>
                <a:gd name="T19" fmla="*/ 2147483647 h 98"/>
                <a:gd name="T20" fmla="*/ 2147483647 w 76"/>
                <a:gd name="T21" fmla="*/ 2147483647 h 98"/>
                <a:gd name="T22" fmla="*/ 2147483647 w 76"/>
                <a:gd name="T23" fmla="*/ 2147483647 h 98"/>
                <a:gd name="T24" fmla="*/ 2147483647 w 76"/>
                <a:gd name="T25" fmla="*/ 2147483647 h 98"/>
                <a:gd name="T26" fmla="*/ 2147483647 w 76"/>
                <a:gd name="T27" fmla="*/ 2147483647 h 98"/>
                <a:gd name="T28" fmla="*/ 2147483647 w 76"/>
                <a:gd name="T29" fmla="*/ 2147483647 h 98"/>
                <a:gd name="T30" fmla="*/ 2147483647 w 76"/>
                <a:gd name="T31" fmla="*/ 2147483647 h 98"/>
                <a:gd name="T32" fmla="*/ 2147483647 w 76"/>
                <a:gd name="T33" fmla="*/ 2147483647 h 98"/>
                <a:gd name="T34" fmla="*/ 2147483647 w 76"/>
                <a:gd name="T35" fmla="*/ 2147483647 h 98"/>
                <a:gd name="T36" fmla="*/ 2147483647 w 76"/>
                <a:gd name="T37" fmla="*/ 2147483647 h 98"/>
                <a:gd name="T38" fmla="*/ 2147483647 w 76"/>
                <a:gd name="T39" fmla="*/ 2147483647 h 98"/>
                <a:gd name="T40" fmla="*/ 2147483647 w 76"/>
                <a:gd name="T41" fmla="*/ 2147483647 h 98"/>
                <a:gd name="T42" fmla="*/ 2147483647 w 76"/>
                <a:gd name="T43" fmla="*/ 2147483647 h 98"/>
                <a:gd name="T44" fmla="*/ 2147483647 w 76"/>
                <a:gd name="T45" fmla="*/ 2147483647 h 98"/>
                <a:gd name="T46" fmla="*/ 2147483647 w 76"/>
                <a:gd name="T47" fmla="*/ 2147483647 h 98"/>
                <a:gd name="T48" fmla="*/ 2147483647 w 76"/>
                <a:gd name="T49" fmla="*/ 2147483647 h 98"/>
                <a:gd name="T50" fmla="*/ 2147483647 w 76"/>
                <a:gd name="T51" fmla="*/ 2147483647 h 98"/>
                <a:gd name="T52" fmla="*/ 2147483647 w 76"/>
                <a:gd name="T53" fmla="*/ 2147483647 h 98"/>
                <a:gd name="T54" fmla="*/ 2147483647 w 76"/>
                <a:gd name="T55" fmla="*/ 2147483647 h 98"/>
                <a:gd name="T56" fmla="*/ 2147483647 w 76"/>
                <a:gd name="T57" fmla="*/ 2147483647 h 98"/>
                <a:gd name="T58" fmla="*/ 2147483647 w 76"/>
                <a:gd name="T59" fmla="*/ 2147483647 h 98"/>
                <a:gd name="T60" fmla="*/ 2147483647 w 76"/>
                <a:gd name="T61" fmla="*/ 2147483647 h 98"/>
                <a:gd name="T62" fmla="*/ 2147483647 w 76"/>
                <a:gd name="T63" fmla="*/ 2147483647 h 98"/>
                <a:gd name="T64" fmla="*/ 2147483647 w 76"/>
                <a:gd name="T65" fmla="*/ 2147483647 h 98"/>
                <a:gd name="T66" fmla="*/ 2147483647 w 76"/>
                <a:gd name="T67" fmla="*/ 2147483647 h 98"/>
                <a:gd name="T68" fmla="*/ 2147483647 w 76"/>
                <a:gd name="T69" fmla="*/ 2147483647 h 98"/>
                <a:gd name="T70" fmla="*/ 2147483647 w 76"/>
                <a:gd name="T71" fmla="*/ 2147483647 h 98"/>
                <a:gd name="T72" fmla="*/ 2147483647 w 76"/>
                <a:gd name="T73" fmla="*/ 2147483647 h 98"/>
                <a:gd name="T74" fmla="*/ 2147483647 w 76"/>
                <a:gd name="T75" fmla="*/ 2147483647 h 98"/>
                <a:gd name="T76" fmla="*/ 2147483647 w 76"/>
                <a:gd name="T77" fmla="*/ 2147483647 h 98"/>
                <a:gd name="T78" fmla="*/ 2147483647 w 76"/>
                <a:gd name="T79" fmla="*/ 2147483647 h 98"/>
                <a:gd name="T80" fmla="*/ 2147483647 w 76"/>
                <a:gd name="T81" fmla="*/ 2147483647 h 98"/>
                <a:gd name="T82" fmla="*/ 2147483647 w 76"/>
                <a:gd name="T83" fmla="*/ 2147483647 h 98"/>
                <a:gd name="T84" fmla="*/ 2147483647 w 76"/>
                <a:gd name="T85" fmla="*/ 2147483647 h 98"/>
                <a:gd name="T86" fmla="*/ 2147483647 w 76"/>
                <a:gd name="T87" fmla="*/ 2147483647 h 98"/>
                <a:gd name="T88" fmla="*/ 2147483647 w 76"/>
                <a:gd name="T89" fmla="*/ 2147483647 h 98"/>
                <a:gd name="T90" fmla="*/ 2147483647 w 76"/>
                <a:gd name="T91" fmla="*/ 0 h 98"/>
                <a:gd name="T92" fmla="*/ 2147483647 w 76"/>
                <a:gd name="T93" fmla="*/ 2147483647 h 98"/>
                <a:gd name="T94" fmla="*/ 2147483647 w 76"/>
                <a:gd name="T95" fmla="*/ 2147483647 h 98"/>
                <a:gd name="T96" fmla="*/ 2147483647 w 76"/>
                <a:gd name="T97" fmla="*/ 2147483647 h 98"/>
                <a:gd name="T98" fmla="*/ 2147483647 w 76"/>
                <a:gd name="T99" fmla="*/ 2147483647 h 98"/>
                <a:gd name="T100" fmla="*/ 2147483647 w 76"/>
                <a:gd name="T101" fmla="*/ 2147483647 h 98"/>
                <a:gd name="T102" fmla="*/ 2147483647 w 76"/>
                <a:gd name="T103" fmla="*/ 2147483647 h 98"/>
                <a:gd name="T104" fmla="*/ 2147483647 w 76"/>
                <a:gd name="T105" fmla="*/ 2147483647 h 98"/>
                <a:gd name="T106" fmla="*/ 2147483647 w 76"/>
                <a:gd name="T107" fmla="*/ 2147483647 h 98"/>
                <a:gd name="T108" fmla="*/ 2147483647 w 76"/>
                <a:gd name="T109" fmla="*/ 2147483647 h 98"/>
                <a:gd name="T110" fmla="*/ 2147483647 w 76"/>
                <a:gd name="T111" fmla="*/ 2147483647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8"/>
                <a:gd name="T170" fmla="*/ 76 w 76"/>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8">
                  <a:moveTo>
                    <a:pt x="6" y="1"/>
                  </a:moveTo>
                  <a:lnTo>
                    <a:pt x="4" y="2"/>
                  </a:lnTo>
                  <a:lnTo>
                    <a:pt x="4" y="4"/>
                  </a:lnTo>
                  <a:lnTo>
                    <a:pt x="4" y="5"/>
                  </a:lnTo>
                  <a:cubicBezTo>
                    <a:pt x="4" y="5"/>
                    <a:pt x="3" y="6"/>
                    <a:pt x="3" y="6"/>
                  </a:cubicBezTo>
                  <a:cubicBezTo>
                    <a:pt x="3" y="6"/>
                    <a:pt x="2" y="7"/>
                    <a:pt x="2" y="7"/>
                  </a:cubicBezTo>
                  <a:lnTo>
                    <a:pt x="3" y="8"/>
                  </a:lnTo>
                  <a:lnTo>
                    <a:pt x="3" y="9"/>
                  </a:lnTo>
                  <a:lnTo>
                    <a:pt x="3" y="10"/>
                  </a:lnTo>
                  <a:lnTo>
                    <a:pt x="2" y="10"/>
                  </a:lnTo>
                  <a:lnTo>
                    <a:pt x="1" y="10"/>
                  </a:lnTo>
                  <a:lnTo>
                    <a:pt x="0" y="10"/>
                  </a:lnTo>
                  <a:lnTo>
                    <a:pt x="0" y="11"/>
                  </a:lnTo>
                  <a:lnTo>
                    <a:pt x="0" y="12"/>
                  </a:lnTo>
                  <a:lnTo>
                    <a:pt x="2" y="14"/>
                  </a:lnTo>
                  <a:lnTo>
                    <a:pt x="2" y="15"/>
                  </a:lnTo>
                  <a:lnTo>
                    <a:pt x="3" y="15"/>
                  </a:lnTo>
                  <a:lnTo>
                    <a:pt x="4" y="16"/>
                  </a:lnTo>
                  <a:cubicBezTo>
                    <a:pt x="4" y="16"/>
                    <a:pt x="4" y="17"/>
                    <a:pt x="4" y="17"/>
                  </a:cubicBezTo>
                  <a:cubicBezTo>
                    <a:pt x="4" y="17"/>
                    <a:pt x="4" y="18"/>
                    <a:pt x="4" y="18"/>
                  </a:cubicBezTo>
                  <a:lnTo>
                    <a:pt x="5" y="18"/>
                  </a:lnTo>
                  <a:lnTo>
                    <a:pt x="5" y="19"/>
                  </a:lnTo>
                  <a:lnTo>
                    <a:pt x="5" y="20"/>
                  </a:lnTo>
                  <a:cubicBezTo>
                    <a:pt x="5" y="20"/>
                    <a:pt x="6" y="20"/>
                    <a:pt x="6" y="20"/>
                  </a:cubicBezTo>
                  <a:cubicBezTo>
                    <a:pt x="6" y="20"/>
                    <a:pt x="7" y="20"/>
                    <a:pt x="7" y="21"/>
                  </a:cubicBezTo>
                  <a:cubicBezTo>
                    <a:pt x="7" y="21"/>
                    <a:pt x="7" y="22"/>
                    <a:pt x="7" y="22"/>
                  </a:cubicBezTo>
                  <a:cubicBezTo>
                    <a:pt x="7" y="22"/>
                    <a:pt x="7" y="23"/>
                    <a:pt x="7" y="23"/>
                  </a:cubicBezTo>
                  <a:cubicBezTo>
                    <a:pt x="7" y="24"/>
                    <a:pt x="7" y="24"/>
                    <a:pt x="7" y="25"/>
                  </a:cubicBezTo>
                  <a:cubicBezTo>
                    <a:pt x="8" y="25"/>
                    <a:pt x="8" y="27"/>
                    <a:pt x="8" y="27"/>
                  </a:cubicBezTo>
                  <a:cubicBezTo>
                    <a:pt x="8" y="27"/>
                    <a:pt x="8" y="27"/>
                    <a:pt x="8" y="27"/>
                  </a:cubicBezTo>
                  <a:cubicBezTo>
                    <a:pt x="8" y="28"/>
                    <a:pt x="9" y="28"/>
                    <a:pt x="9" y="28"/>
                  </a:cubicBezTo>
                  <a:lnTo>
                    <a:pt x="9" y="29"/>
                  </a:lnTo>
                  <a:lnTo>
                    <a:pt x="9" y="30"/>
                  </a:lnTo>
                  <a:lnTo>
                    <a:pt x="8" y="30"/>
                  </a:lnTo>
                  <a:lnTo>
                    <a:pt x="7" y="31"/>
                  </a:lnTo>
                  <a:lnTo>
                    <a:pt x="7" y="32"/>
                  </a:lnTo>
                  <a:lnTo>
                    <a:pt x="8" y="33"/>
                  </a:lnTo>
                  <a:lnTo>
                    <a:pt x="9" y="34"/>
                  </a:lnTo>
                  <a:cubicBezTo>
                    <a:pt x="9" y="34"/>
                    <a:pt x="12" y="36"/>
                    <a:pt x="13" y="36"/>
                  </a:cubicBezTo>
                  <a:cubicBezTo>
                    <a:pt x="13" y="36"/>
                    <a:pt x="15" y="38"/>
                    <a:pt x="15" y="38"/>
                  </a:cubicBezTo>
                  <a:lnTo>
                    <a:pt x="18" y="39"/>
                  </a:lnTo>
                  <a:cubicBezTo>
                    <a:pt x="18" y="39"/>
                    <a:pt x="18" y="40"/>
                    <a:pt x="18" y="40"/>
                  </a:cubicBezTo>
                  <a:cubicBezTo>
                    <a:pt x="19" y="40"/>
                    <a:pt x="19" y="41"/>
                    <a:pt x="19" y="41"/>
                  </a:cubicBezTo>
                  <a:cubicBezTo>
                    <a:pt x="19" y="41"/>
                    <a:pt x="19" y="41"/>
                    <a:pt x="20" y="42"/>
                  </a:cubicBezTo>
                  <a:cubicBezTo>
                    <a:pt x="20" y="42"/>
                    <a:pt x="19" y="42"/>
                    <a:pt x="19" y="43"/>
                  </a:cubicBezTo>
                  <a:cubicBezTo>
                    <a:pt x="19" y="43"/>
                    <a:pt x="20" y="43"/>
                    <a:pt x="20" y="43"/>
                  </a:cubicBezTo>
                  <a:cubicBezTo>
                    <a:pt x="20" y="44"/>
                    <a:pt x="21" y="44"/>
                    <a:pt x="21" y="44"/>
                  </a:cubicBezTo>
                  <a:cubicBezTo>
                    <a:pt x="21" y="44"/>
                    <a:pt x="22" y="45"/>
                    <a:pt x="22" y="45"/>
                  </a:cubicBezTo>
                  <a:cubicBezTo>
                    <a:pt x="22" y="45"/>
                    <a:pt x="22" y="45"/>
                    <a:pt x="22" y="46"/>
                  </a:cubicBezTo>
                  <a:cubicBezTo>
                    <a:pt x="22" y="46"/>
                    <a:pt x="22" y="47"/>
                    <a:pt x="22" y="47"/>
                  </a:cubicBezTo>
                  <a:lnTo>
                    <a:pt x="23" y="47"/>
                  </a:lnTo>
                  <a:lnTo>
                    <a:pt x="23" y="48"/>
                  </a:lnTo>
                  <a:lnTo>
                    <a:pt x="22" y="48"/>
                  </a:lnTo>
                  <a:lnTo>
                    <a:pt x="22" y="49"/>
                  </a:lnTo>
                  <a:cubicBezTo>
                    <a:pt x="22" y="49"/>
                    <a:pt x="22" y="49"/>
                    <a:pt x="23" y="50"/>
                  </a:cubicBezTo>
                  <a:cubicBezTo>
                    <a:pt x="23" y="50"/>
                    <a:pt x="23" y="50"/>
                    <a:pt x="23" y="50"/>
                  </a:cubicBezTo>
                  <a:lnTo>
                    <a:pt x="24" y="50"/>
                  </a:lnTo>
                  <a:lnTo>
                    <a:pt x="25" y="51"/>
                  </a:lnTo>
                  <a:lnTo>
                    <a:pt x="25" y="52"/>
                  </a:lnTo>
                  <a:cubicBezTo>
                    <a:pt x="25" y="52"/>
                    <a:pt x="26" y="53"/>
                    <a:pt x="25" y="53"/>
                  </a:cubicBezTo>
                  <a:cubicBezTo>
                    <a:pt x="25" y="53"/>
                    <a:pt x="25" y="53"/>
                    <a:pt x="25" y="53"/>
                  </a:cubicBezTo>
                  <a:cubicBezTo>
                    <a:pt x="25" y="54"/>
                    <a:pt x="25" y="54"/>
                    <a:pt x="25" y="54"/>
                  </a:cubicBezTo>
                  <a:lnTo>
                    <a:pt x="25" y="55"/>
                  </a:lnTo>
                  <a:lnTo>
                    <a:pt x="25" y="56"/>
                  </a:lnTo>
                  <a:lnTo>
                    <a:pt x="25" y="57"/>
                  </a:lnTo>
                  <a:lnTo>
                    <a:pt x="26" y="57"/>
                  </a:lnTo>
                  <a:lnTo>
                    <a:pt x="25" y="58"/>
                  </a:lnTo>
                  <a:lnTo>
                    <a:pt x="26" y="59"/>
                  </a:lnTo>
                  <a:lnTo>
                    <a:pt x="27" y="59"/>
                  </a:lnTo>
                  <a:lnTo>
                    <a:pt x="27" y="60"/>
                  </a:lnTo>
                  <a:lnTo>
                    <a:pt x="28" y="61"/>
                  </a:lnTo>
                  <a:lnTo>
                    <a:pt x="27" y="61"/>
                  </a:lnTo>
                  <a:cubicBezTo>
                    <a:pt x="27" y="61"/>
                    <a:pt x="27" y="62"/>
                    <a:pt x="27" y="62"/>
                  </a:cubicBezTo>
                  <a:cubicBezTo>
                    <a:pt x="27" y="62"/>
                    <a:pt x="27" y="62"/>
                    <a:pt x="27" y="62"/>
                  </a:cubicBezTo>
                  <a:lnTo>
                    <a:pt x="28" y="63"/>
                  </a:lnTo>
                  <a:cubicBezTo>
                    <a:pt x="28" y="63"/>
                    <a:pt x="29" y="63"/>
                    <a:pt x="30" y="63"/>
                  </a:cubicBezTo>
                  <a:cubicBezTo>
                    <a:pt x="30" y="64"/>
                    <a:pt x="31" y="64"/>
                    <a:pt x="31" y="64"/>
                  </a:cubicBezTo>
                  <a:lnTo>
                    <a:pt x="32" y="65"/>
                  </a:lnTo>
                  <a:lnTo>
                    <a:pt x="34" y="66"/>
                  </a:lnTo>
                  <a:lnTo>
                    <a:pt x="35" y="68"/>
                  </a:lnTo>
                  <a:lnTo>
                    <a:pt x="35" y="70"/>
                  </a:lnTo>
                  <a:lnTo>
                    <a:pt x="35" y="71"/>
                  </a:lnTo>
                  <a:lnTo>
                    <a:pt x="35" y="72"/>
                  </a:lnTo>
                  <a:lnTo>
                    <a:pt x="36" y="72"/>
                  </a:lnTo>
                  <a:lnTo>
                    <a:pt x="37" y="73"/>
                  </a:lnTo>
                  <a:lnTo>
                    <a:pt x="38" y="74"/>
                  </a:lnTo>
                  <a:lnTo>
                    <a:pt x="38" y="75"/>
                  </a:lnTo>
                  <a:lnTo>
                    <a:pt x="39" y="76"/>
                  </a:lnTo>
                  <a:lnTo>
                    <a:pt x="39" y="77"/>
                  </a:lnTo>
                  <a:lnTo>
                    <a:pt x="39" y="78"/>
                  </a:lnTo>
                  <a:lnTo>
                    <a:pt x="40" y="78"/>
                  </a:lnTo>
                  <a:cubicBezTo>
                    <a:pt x="40" y="78"/>
                    <a:pt x="40" y="78"/>
                    <a:pt x="40" y="79"/>
                  </a:cubicBezTo>
                  <a:cubicBezTo>
                    <a:pt x="40" y="79"/>
                    <a:pt x="40" y="79"/>
                    <a:pt x="40" y="80"/>
                  </a:cubicBezTo>
                  <a:cubicBezTo>
                    <a:pt x="41" y="80"/>
                    <a:pt x="41" y="80"/>
                    <a:pt x="41" y="81"/>
                  </a:cubicBezTo>
                  <a:cubicBezTo>
                    <a:pt x="42" y="81"/>
                    <a:pt x="42" y="81"/>
                    <a:pt x="42" y="81"/>
                  </a:cubicBezTo>
                  <a:cubicBezTo>
                    <a:pt x="42" y="81"/>
                    <a:pt x="43" y="82"/>
                    <a:pt x="43" y="82"/>
                  </a:cubicBezTo>
                  <a:cubicBezTo>
                    <a:pt x="43" y="82"/>
                    <a:pt x="43" y="82"/>
                    <a:pt x="43" y="82"/>
                  </a:cubicBezTo>
                  <a:cubicBezTo>
                    <a:pt x="43" y="83"/>
                    <a:pt x="44" y="83"/>
                    <a:pt x="44" y="83"/>
                  </a:cubicBezTo>
                  <a:cubicBezTo>
                    <a:pt x="44" y="83"/>
                    <a:pt x="44" y="85"/>
                    <a:pt x="44" y="85"/>
                  </a:cubicBezTo>
                  <a:lnTo>
                    <a:pt x="44" y="86"/>
                  </a:lnTo>
                  <a:lnTo>
                    <a:pt x="44" y="87"/>
                  </a:lnTo>
                  <a:lnTo>
                    <a:pt x="45" y="88"/>
                  </a:lnTo>
                  <a:lnTo>
                    <a:pt x="45" y="89"/>
                  </a:lnTo>
                  <a:lnTo>
                    <a:pt x="46" y="91"/>
                  </a:lnTo>
                  <a:lnTo>
                    <a:pt x="48" y="92"/>
                  </a:lnTo>
                  <a:lnTo>
                    <a:pt x="49" y="93"/>
                  </a:lnTo>
                  <a:lnTo>
                    <a:pt x="50" y="95"/>
                  </a:lnTo>
                  <a:lnTo>
                    <a:pt x="50" y="96"/>
                  </a:lnTo>
                  <a:cubicBezTo>
                    <a:pt x="50" y="96"/>
                    <a:pt x="51" y="96"/>
                    <a:pt x="51" y="97"/>
                  </a:cubicBezTo>
                  <a:cubicBezTo>
                    <a:pt x="51" y="97"/>
                    <a:pt x="52" y="97"/>
                    <a:pt x="52" y="97"/>
                  </a:cubicBezTo>
                  <a:cubicBezTo>
                    <a:pt x="52" y="97"/>
                    <a:pt x="52" y="98"/>
                    <a:pt x="52" y="98"/>
                  </a:cubicBezTo>
                  <a:cubicBezTo>
                    <a:pt x="52" y="98"/>
                    <a:pt x="53" y="98"/>
                    <a:pt x="53" y="98"/>
                  </a:cubicBezTo>
                  <a:cubicBezTo>
                    <a:pt x="53" y="98"/>
                    <a:pt x="53" y="98"/>
                    <a:pt x="53" y="98"/>
                  </a:cubicBezTo>
                  <a:cubicBezTo>
                    <a:pt x="54" y="98"/>
                    <a:pt x="54" y="98"/>
                    <a:pt x="54" y="98"/>
                  </a:cubicBezTo>
                  <a:cubicBezTo>
                    <a:pt x="54" y="98"/>
                    <a:pt x="54" y="97"/>
                    <a:pt x="54" y="97"/>
                  </a:cubicBezTo>
                  <a:cubicBezTo>
                    <a:pt x="54" y="97"/>
                    <a:pt x="54" y="97"/>
                    <a:pt x="54" y="97"/>
                  </a:cubicBezTo>
                  <a:cubicBezTo>
                    <a:pt x="54" y="97"/>
                    <a:pt x="54" y="96"/>
                    <a:pt x="55" y="96"/>
                  </a:cubicBezTo>
                  <a:cubicBezTo>
                    <a:pt x="55" y="95"/>
                    <a:pt x="55" y="95"/>
                    <a:pt x="55" y="95"/>
                  </a:cubicBezTo>
                  <a:cubicBezTo>
                    <a:pt x="55" y="94"/>
                    <a:pt x="55" y="94"/>
                    <a:pt x="56" y="94"/>
                  </a:cubicBezTo>
                  <a:cubicBezTo>
                    <a:pt x="56" y="94"/>
                    <a:pt x="57" y="93"/>
                    <a:pt x="57" y="93"/>
                  </a:cubicBezTo>
                  <a:lnTo>
                    <a:pt x="58" y="92"/>
                  </a:lnTo>
                  <a:lnTo>
                    <a:pt x="59" y="91"/>
                  </a:lnTo>
                  <a:lnTo>
                    <a:pt x="60" y="90"/>
                  </a:lnTo>
                  <a:lnTo>
                    <a:pt x="61" y="89"/>
                  </a:lnTo>
                  <a:cubicBezTo>
                    <a:pt x="61" y="89"/>
                    <a:pt x="61" y="88"/>
                    <a:pt x="62" y="88"/>
                  </a:cubicBezTo>
                  <a:cubicBezTo>
                    <a:pt x="62" y="88"/>
                    <a:pt x="62" y="88"/>
                    <a:pt x="62" y="88"/>
                  </a:cubicBezTo>
                  <a:lnTo>
                    <a:pt x="63" y="88"/>
                  </a:lnTo>
                  <a:cubicBezTo>
                    <a:pt x="63" y="88"/>
                    <a:pt x="64" y="88"/>
                    <a:pt x="64" y="88"/>
                  </a:cubicBezTo>
                  <a:cubicBezTo>
                    <a:pt x="64" y="88"/>
                    <a:pt x="65" y="89"/>
                    <a:pt x="65" y="89"/>
                  </a:cubicBezTo>
                  <a:cubicBezTo>
                    <a:pt x="65" y="89"/>
                    <a:pt x="65" y="89"/>
                    <a:pt x="65" y="89"/>
                  </a:cubicBezTo>
                  <a:cubicBezTo>
                    <a:pt x="65" y="89"/>
                    <a:pt x="65" y="89"/>
                    <a:pt x="65" y="89"/>
                  </a:cubicBezTo>
                  <a:lnTo>
                    <a:pt x="66" y="89"/>
                  </a:lnTo>
                  <a:lnTo>
                    <a:pt x="66" y="90"/>
                  </a:lnTo>
                  <a:lnTo>
                    <a:pt x="67" y="89"/>
                  </a:lnTo>
                  <a:lnTo>
                    <a:pt x="67" y="88"/>
                  </a:lnTo>
                  <a:lnTo>
                    <a:pt x="68" y="88"/>
                  </a:lnTo>
                  <a:lnTo>
                    <a:pt x="68" y="89"/>
                  </a:lnTo>
                  <a:cubicBezTo>
                    <a:pt x="68" y="89"/>
                    <a:pt x="69" y="89"/>
                    <a:pt x="69" y="89"/>
                  </a:cubicBezTo>
                  <a:cubicBezTo>
                    <a:pt x="70" y="89"/>
                    <a:pt x="70" y="88"/>
                    <a:pt x="70" y="88"/>
                  </a:cubicBezTo>
                  <a:lnTo>
                    <a:pt x="71" y="88"/>
                  </a:lnTo>
                  <a:cubicBezTo>
                    <a:pt x="71" y="88"/>
                    <a:pt x="71" y="88"/>
                    <a:pt x="71" y="88"/>
                  </a:cubicBezTo>
                  <a:cubicBezTo>
                    <a:pt x="71" y="87"/>
                    <a:pt x="71" y="87"/>
                    <a:pt x="71" y="87"/>
                  </a:cubicBezTo>
                  <a:lnTo>
                    <a:pt x="72" y="87"/>
                  </a:lnTo>
                  <a:cubicBezTo>
                    <a:pt x="72" y="87"/>
                    <a:pt x="72" y="87"/>
                    <a:pt x="72" y="86"/>
                  </a:cubicBezTo>
                  <a:cubicBezTo>
                    <a:pt x="72" y="86"/>
                    <a:pt x="72" y="86"/>
                    <a:pt x="72" y="86"/>
                  </a:cubicBezTo>
                  <a:lnTo>
                    <a:pt x="72" y="85"/>
                  </a:lnTo>
                  <a:cubicBezTo>
                    <a:pt x="72" y="85"/>
                    <a:pt x="72" y="85"/>
                    <a:pt x="72" y="84"/>
                  </a:cubicBezTo>
                  <a:cubicBezTo>
                    <a:pt x="72" y="84"/>
                    <a:pt x="72" y="84"/>
                    <a:pt x="72" y="84"/>
                  </a:cubicBezTo>
                  <a:lnTo>
                    <a:pt x="73" y="83"/>
                  </a:lnTo>
                  <a:lnTo>
                    <a:pt x="74" y="83"/>
                  </a:lnTo>
                  <a:lnTo>
                    <a:pt x="74" y="82"/>
                  </a:lnTo>
                  <a:lnTo>
                    <a:pt x="75" y="82"/>
                  </a:lnTo>
                  <a:lnTo>
                    <a:pt x="75" y="81"/>
                  </a:lnTo>
                  <a:lnTo>
                    <a:pt x="76" y="80"/>
                  </a:lnTo>
                  <a:lnTo>
                    <a:pt x="74" y="79"/>
                  </a:lnTo>
                  <a:lnTo>
                    <a:pt x="74" y="78"/>
                  </a:lnTo>
                  <a:lnTo>
                    <a:pt x="74" y="77"/>
                  </a:lnTo>
                  <a:cubicBezTo>
                    <a:pt x="74" y="77"/>
                    <a:pt x="74" y="76"/>
                    <a:pt x="74" y="76"/>
                  </a:cubicBezTo>
                  <a:cubicBezTo>
                    <a:pt x="74" y="75"/>
                    <a:pt x="74" y="74"/>
                    <a:pt x="74" y="74"/>
                  </a:cubicBezTo>
                  <a:lnTo>
                    <a:pt x="74" y="73"/>
                  </a:lnTo>
                  <a:lnTo>
                    <a:pt x="75" y="72"/>
                  </a:lnTo>
                  <a:lnTo>
                    <a:pt x="74" y="71"/>
                  </a:lnTo>
                  <a:lnTo>
                    <a:pt x="74" y="69"/>
                  </a:lnTo>
                  <a:lnTo>
                    <a:pt x="74" y="68"/>
                  </a:lnTo>
                  <a:lnTo>
                    <a:pt x="74" y="67"/>
                  </a:lnTo>
                  <a:cubicBezTo>
                    <a:pt x="74" y="67"/>
                    <a:pt x="74" y="67"/>
                    <a:pt x="74" y="66"/>
                  </a:cubicBezTo>
                  <a:cubicBezTo>
                    <a:pt x="74" y="66"/>
                    <a:pt x="73" y="65"/>
                    <a:pt x="73" y="65"/>
                  </a:cubicBezTo>
                  <a:cubicBezTo>
                    <a:pt x="73" y="65"/>
                    <a:pt x="73" y="65"/>
                    <a:pt x="73" y="64"/>
                  </a:cubicBezTo>
                  <a:cubicBezTo>
                    <a:pt x="73" y="64"/>
                    <a:pt x="72" y="63"/>
                    <a:pt x="72" y="63"/>
                  </a:cubicBezTo>
                  <a:cubicBezTo>
                    <a:pt x="72" y="63"/>
                    <a:pt x="71" y="63"/>
                    <a:pt x="71" y="62"/>
                  </a:cubicBezTo>
                  <a:cubicBezTo>
                    <a:pt x="71" y="62"/>
                    <a:pt x="71" y="61"/>
                    <a:pt x="71" y="61"/>
                  </a:cubicBezTo>
                  <a:lnTo>
                    <a:pt x="72" y="60"/>
                  </a:lnTo>
                  <a:cubicBezTo>
                    <a:pt x="72" y="60"/>
                    <a:pt x="72" y="59"/>
                    <a:pt x="72" y="59"/>
                  </a:cubicBezTo>
                  <a:cubicBezTo>
                    <a:pt x="71" y="59"/>
                    <a:pt x="71" y="59"/>
                    <a:pt x="71" y="58"/>
                  </a:cubicBezTo>
                  <a:cubicBezTo>
                    <a:pt x="71" y="58"/>
                    <a:pt x="70" y="58"/>
                    <a:pt x="70" y="58"/>
                  </a:cubicBezTo>
                  <a:cubicBezTo>
                    <a:pt x="70" y="58"/>
                    <a:pt x="71" y="57"/>
                    <a:pt x="70" y="57"/>
                  </a:cubicBezTo>
                  <a:cubicBezTo>
                    <a:pt x="70" y="57"/>
                    <a:pt x="69" y="56"/>
                    <a:pt x="69" y="56"/>
                  </a:cubicBezTo>
                  <a:lnTo>
                    <a:pt x="68" y="57"/>
                  </a:lnTo>
                  <a:cubicBezTo>
                    <a:pt x="68" y="57"/>
                    <a:pt x="67" y="57"/>
                    <a:pt x="67" y="57"/>
                  </a:cubicBezTo>
                  <a:cubicBezTo>
                    <a:pt x="67" y="57"/>
                    <a:pt x="66" y="56"/>
                    <a:pt x="66" y="56"/>
                  </a:cubicBezTo>
                  <a:cubicBezTo>
                    <a:pt x="65" y="56"/>
                    <a:pt x="65" y="56"/>
                    <a:pt x="65" y="56"/>
                  </a:cubicBezTo>
                  <a:cubicBezTo>
                    <a:pt x="64" y="55"/>
                    <a:pt x="64" y="55"/>
                    <a:pt x="64" y="55"/>
                  </a:cubicBezTo>
                  <a:cubicBezTo>
                    <a:pt x="64" y="55"/>
                    <a:pt x="63" y="55"/>
                    <a:pt x="63" y="55"/>
                  </a:cubicBezTo>
                  <a:cubicBezTo>
                    <a:pt x="62" y="55"/>
                    <a:pt x="61" y="55"/>
                    <a:pt x="61" y="55"/>
                  </a:cubicBezTo>
                  <a:cubicBezTo>
                    <a:pt x="60" y="55"/>
                    <a:pt x="59" y="55"/>
                    <a:pt x="59" y="55"/>
                  </a:cubicBezTo>
                  <a:lnTo>
                    <a:pt x="58" y="54"/>
                  </a:lnTo>
                  <a:lnTo>
                    <a:pt x="58" y="52"/>
                  </a:lnTo>
                  <a:lnTo>
                    <a:pt x="57" y="51"/>
                  </a:lnTo>
                  <a:lnTo>
                    <a:pt x="57" y="50"/>
                  </a:lnTo>
                  <a:cubicBezTo>
                    <a:pt x="57" y="50"/>
                    <a:pt x="57" y="49"/>
                    <a:pt x="56" y="49"/>
                  </a:cubicBezTo>
                  <a:cubicBezTo>
                    <a:pt x="56" y="49"/>
                    <a:pt x="55" y="48"/>
                    <a:pt x="55" y="48"/>
                  </a:cubicBezTo>
                  <a:cubicBezTo>
                    <a:pt x="55" y="47"/>
                    <a:pt x="54" y="47"/>
                    <a:pt x="54" y="47"/>
                  </a:cubicBezTo>
                  <a:lnTo>
                    <a:pt x="53" y="46"/>
                  </a:lnTo>
                  <a:cubicBezTo>
                    <a:pt x="53" y="46"/>
                    <a:pt x="54" y="45"/>
                    <a:pt x="54" y="45"/>
                  </a:cubicBezTo>
                  <a:cubicBezTo>
                    <a:pt x="54" y="45"/>
                    <a:pt x="53" y="45"/>
                    <a:pt x="54" y="45"/>
                  </a:cubicBezTo>
                  <a:cubicBezTo>
                    <a:pt x="54" y="44"/>
                    <a:pt x="54" y="44"/>
                    <a:pt x="54" y="44"/>
                  </a:cubicBezTo>
                  <a:cubicBezTo>
                    <a:pt x="54" y="44"/>
                    <a:pt x="54" y="43"/>
                    <a:pt x="54" y="43"/>
                  </a:cubicBezTo>
                  <a:cubicBezTo>
                    <a:pt x="54" y="43"/>
                    <a:pt x="54" y="42"/>
                    <a:pt x="53" y="42"/>
                  </a:cubicBezTo>
                  <a:cubicBezTo>
                    <a:pt x="53" y="42"/>
                    <a:pt x="53" y="41"/>
                    <a:pt x="53" y="41"/>
                  </a:cubicBezTo>
                  <a:lnTo>
                    <a:pt x="52" y="42"/>
                  </a:lnTo>
                  <a:lnTo>
                    <a:pt x="51" y="42"/>
                  </a:lnTo>
                  <a:lnTo>
                    <a:pt x="50" y="42"/>
                  </a:lnTo>
                  <a:lnTo>
                    <a:pt x="50" y="41"/>
                  </a:lnTo>
                  <a:cubicBezTo>
                    <a:pt x="50" y="41"/>
                    <a:pt x="50" y="41"/>
                    <a:pt x="50" y="41"/>
                  </a:cubicBezTo>
                  <a:cubicBezTo>
                    <a:pt x="50" y="41"/>
                    <a:pt x="50" y="41"/>
                    <a:pt x="49" y="40"/>
                  </a:cubicBezTo>
                  <a:cubicBezTo>
                    <a:pt x="49" y="40"/>
                    <a:pt x="48" y="39"/>
                    <a:pt x="48" y="39"/>
                  </a:cubicBezTo>
                  <a:lnTo>
                    <a:pt x="48" y="38"/>
                  </a:lnTo>
                  <a:lnTo>
                    <a:pt x="47" y="37"/>
                  </a:lnTo>
                  <a:lnTo>
                    <a:pt x="47" y="36"/>
                  </a:lnTo>
                  <a:lnTo>
                    <a:pt x="46" y="35"/>
                  </a:lnTo>
                  <a:cubicBezTo>
                    <a:pt x="46" y="35"/>
                    <a:pt x="45" y="34"/>
                    <a:pt x="45" y="34"/>
                  </a:cubicBezTo>
                  <a:cubicBezTo>
                    <a:pt x="45" y="33"/>
                    <a:pt x="45" y="33"/>
                    <a:pt x="45" y="32"/>
                  </a:cubicBezTo>
                  <a:cubicBezTo>
                    <a:pt x="45" y="32"/>
                    <a:pt x="45" y="31"/>
                    <a:pt x="45" y="31"/>
                  </a:cubicBezTo>
                  <a:cubicBezTo>
                    <a:pt x="45" y="31"/>
                    <a:pt x="44" y="30"/>
                    <a:pt x="44" y="29"/>
                  </a:cubicBezTo>
                  <a:cubicBezTo>
                    <a:pt x="44" y="29"/>
                    <a:pt x="44" y="28"/>
                    <a:pt x="44" y="28"/>
                  </a:cubicBezTo>
                  <a:lnTo>
                    <a:pt x="44" y="27"/>
                  </a:lnTo>
                  <a:lnTo>
                    <a:pt x="44" y="26"/>
                  </a:lnTo>
                  <a:lnTo>
                    <a:pt x="43" y="25"/>
                  </a:lnTo>
                  <a:lnTo>
                    <a:pt x="43" y="24"/>
                  </a:lnTo>
                  <a:lnTo>
                    <a:pt x="42" y="24"/>
                  </a:lnTo>
                  <a:lnTo>
                    <a:pt x="42" y="23"/>
                  </a:lnTo>
                  <a:lnTo>
                    <a:pt x="42" y="22"/>
                  </a:lnTo>
                  <a:lnTo>
                    <a:pt x="42" y="21"/>
                  </a:lnTo>
                  <a:lnTo>
                    <a:pt x="41" y="20"/>
                  </a:lnTo>
                  <a:lnTo>
                    <a:pt x="41" y="19"/>
                  </a:lnTo>
                  <a:lnTo>
                    <a:pt x="41" y="18"/>
                  </a:lnTo>
                  <a:cubicBezTo>
                    <a:pt x="41" y="18"/>
                    <a:pt x="41" y="17"/>
                    <a:pt x="41" y="17"/>
                  </a:cubicBezTo>
                  <a:cubicBezTo>
                    <a:pt x="40" y="17"/>
                    <a:pt x="40" y="16"/>
                    <a:pt x="40" y="16"/>
                  </a:cubicBezTo>
                  <a:lnTo>
                    <a:pt x="40" y="14"/>
                  </a:lnTo>
                  <a:lnTo>
                    <a:pt x="39" y="13"/>
                  </a:lnTo>
                  <a:lnTo>
                    <a:pt x="39" y="12"/>
                  </a:lnTo>
                  <a:lnTo>
                    <a:pt x="39" y="11"/>
                  </a:lnTo>
                  <a:lnTo>
                    <a:pt x="38" y="10"/>
                  </a:lnTo>
                  <a:cubicBezTo>
                    <a:pt x="38" y="10"/>
                    <a:pt x="37" y="9"/>
                    <a:pt x="37" y="9"/>
                  </a:cubicBezTo>
                  <a:cubicBezTo>
                    <a:pt x="37" y="8"/>
                    <a:pt x="37" y="8"/>
                    <a:pt x="37" y="8"/>
                  </a:cubicBezTo>
                  <a:lnTo>
                    <a:pt x="36" y="7"/>
                  </a:lnTo>
                  <a:lnTo>
                    <a:pt x="36" y="6"/>
                  </a:lnTo>
                  <a:cubicBezTo>
                    <a:pt x="36" y="6"/>
                    <a:pt x="35" y="5"/>
                    <a:pt x="35" y="5"/>
                  </a:cubicBezTo>
                  <a:cubicBezTo>
                    <a:pt x="35" y="5"/>
                    <a:pt x="34" y="4"/>
                    <a:pt x="34" y="4"/>
                  </a:cubicBezTo>
                  <a:lnTo>
                    <a:pt x="33" y="3"/>
                  </a:lnTo>
                  <a:lnTo>
                    <a:pt x="32" y="2"/>
                  </a:lnTo>
                  <a:lnTo>
                    <a:pt x="31" y="0"/>
                  </a:lnTo>
                  <a:cubicBezTo>
                    <a:pt x="31" y="0"/>
                    <a:pt x="30" y="0"/>
                    <a:pt x="30" y="0"/>
                  </a:cubicBezTo>
                  <a:cubicBezTo>
                    <a:pt x="30" y="0"/>
                    <a:pt x="29" y="0"/>
                    <a:pt x="29" y="0"/>
                  </a:cubicBezTo>
                  <a:lnTo>
                    <a:pt x="29" y="1"/>
                  </a:lnTo>
                  <a:lnTo>
                    <a:pt x="28" y="0"/>
                  </a:lnTo>
                  <a:lnTo>
                    <a:pt x="28" y="1"/>
                  </a:lnTo>
                  <a:lnTo>
                    <a:pt x="27" y="1"/>
                  </a:lnTo>
                  <a:lnTo>
                    <a:pt x="26" y="2"/>
                  </a:lnTo>
                  <a:cubicBezTo>
                    <a:pt x="26" y="2"/>
                    <a:pt x="25" y="3"/>
                    <a:pt x="25" y="3"/>
                  </a:cubicBezTo>
                  <a:cubicBezTo>
                    <a:pt x="25" y="3"/>
                    <a:pt x="24" y="4"/>
                    <a:pt x="24" y="4"/>
                  </a:cubicBezTo>
                  <a:lnTo>
                    <a:pt x="23" y="5"/>
                  </a:lnTo>
                  <a:cubicBezTo>
                    <a:pt x="23" y="5"/>
                    <a:pt x="23" y="5"/>
                    <a:pt x="23" y="5"/>
                  </a:cubicBezTo>
                  <a:cubicBezTo>
                    <a:pt x="23" y="6"/>
                    <a:pt x="22" y="6"/>
                    <a:pt x="22" y="6"/>
                  </a:cubicBezTo>
                  <a:cubicBezTo>
                    <a:pt x="22" y="6"/>
                    <a:pt x="22" y="7"/>
                    <a:pt x="22" y="7"/>
                  </a:cubicBezTo>
                  <a:cubicBezTo>
                    <a:pt x="22" y="7"/>
                    <a:pt x="22" y="8"/>
                    <a:pt x="22" y="8"/>
                  </a:cubicBezTo>
                  <a:cubicBezTo>
                    <a:pt x="22" y="8"/>
                    <a:pt x="21" y="9"/>
                    <a:pt x="21" y="9"/>
                  </a:cubicBezTo>
                  <a:cubicBezTo>
                    <a:pt x="21" y="9"/>
                    <a:pt x="20" y="9"/>
                    <a:pt x="19" y="9"/>
                  </a:cubicBezTo>
                  <a:cubicBezTo>
                    <a:pt x="19" y="9"/>
                    <a:pt x="18" y="9"/>
                    <a:pt x="18" y="9"/>
                  </a:cubicBezTo>
                  <a:lnTo>
                    <a:pt x="17" y="11"/>
                  </a:lnTo>
                  <a:lnTo>
                    <a:pt x="15" y="12"/>
                  </a:lnTo>
                  <a:lnTo>
                    <a:pt x="15" y="13"/>
                  </a:lnTo>
                  <a:lnTo>
                    <a:pt x="15" y="14"/>
                  </a:lnTo>
                  <a:cubicBezTo>
                    <a:pt x="15" y="14"/>
                    <a:pt x="14" y="14"/>
                    <a:pt x="13" y="15"/>
                  </a:cubicBezTo>
                  <a:cubicBezTo>
                    <a:pt x="13" y="15"/>
                    <a:pt x="13" y="15"/>
                    <a:pt x="12" y="15"/>
                  </a:cubicBezTo>
                  <a:cubicBezTo>
                    <a:pt x="12" y="15"/>
                    <a:pt x="13" y="15"/>
                    <a:pt x="12" y="15"/>
                  </a:cubicBezTo>
                  <a:cubicBezTo>
                    <a:pt x="10" y="15"/>
                    <a:pt x="10" y="16"/>
                    <a:pt x="10" y="16"/>
                  </a:cubicBezTo>
                  <a:cubicBezTo>
                    <a:pt x="10" y="16"/>
                    <a:pt x="9" y="16"/>
                    <a:pt x="9" y="16"/>
                  </a:cubicBezTo>
                  <a:cubicBezTo>
                    <a:pt x="9" y="16"/>
                    <a:pt x="8" y="16"/>
                    <a:pt x="8" y="16"/>
                  </a:cubicBezTo>
                  <a:cubicBezTo>
                    <a:pt x="8" y="16"/>
                    <a:pt x="8" y="16"/>
                    <a:pt x="8" y="16"/>
                  </a:cubicBezTo>
                  <a:cubicBezTo>
                    <a:pt x="9" y="16"/>
                    <a:pt x="9" y="15"/>
                    <a:pt x="9" y="15"/>
                  </a:cubicBezTo>
                  <a:cubicBezTo>
                    <a:pt x="9" y="15"/>
                    <a:pt x="9" y="15"/>
                    <a:pt x="9" y="14"/>
                  </a:cubicBezTo>
                  <a:cubicBezTo>
                    <a:pt x="10" y="14"/>
                    <a:pt x="10" y="14"/>
                    <a:pt x="10" y="14"/>
                  </a:cubicBezTo>
                  <a:cubicBezTo>
                    <a:pt x="10" y="13"/>
                    <a:pt x="9" y="12"/>
                    <a:pt x="9" y="12"/>
                  </a:cubicBezTo>
                  <a:cubicBezTo>
                    <a:pt x="9" y="11"/>
                    <a:pt x="9" y="11"/>
                    <a:pt x="10" y="11"/>
                  </a:cubicBezTo>
                  <a:cubicBezTo>
                    <a:pt x="10" y="11"/>
                    <a:pt x="10" y="11"/>
                    <a:pt x="10" y="10"/>
                  </a:cubicBezTo>
                  <a:cubicBezTo>
                    <a:pt x="10" y="10"/>
                    <a:pt x="9" y="10"/>
                    <a:pt x="9" y="10"/>
                  </a:cubicBezTo>
                  <a:cubicBezTo>
                    <a:pt x="9" y="10"/>
                    <a:pt x="9" y="10"/>
                    <a:pt x="9" y="10"/>
                  </a:cubicBezTo>
                  <a:cubicBezTo>
                    <a:pt x="9" y="10"/>
                    <a:pt x="8" y="10"/>
                    <a:pt x="8" y="10"/>
                  </a:cubicBezTo>
                  <a:cubicBezTo>
                    <a:pt x="8" y="10"/>
                    <a:pt x="7" y="10"/>
                    <a:pt x="7" y="10"/>
                  </a:cubicBezTo>
                  <a:cubicBezTo>
                    <a:pt x="7" y="9"/>
                    <a:pt x="7" y="9"/>
                    <a:pt x="7" y="9"/>
                  </a:cubicBezTo>
                  <a:cubicBezTo>
                    <a:pt x="7" y="9"/>
                    <a:pt x="7" y="9"/>
                    <a:pt x="7" y="8"/>
                  </a:cubicBezTo>
                  <a:cubicBezTo>
                    <a:pt x="7" y="8"/>
                    <a:pt x="7" y="8"/>
                    <a:pt x="7" y="8"/>
                  </a:cubicBezTo>
                  <a:cubicBezTo>
                    <a:pt x="7" y="8"/>
                    <a:pt x="7" y="8"/>
                    <a:pt x="6" y="8"/>
                  </a:cubicBezTo>
                  <a:cubicBezTo>
                    <a:pt x="6" y="8"/>
                    <a:pt x="5" y="9"/>
                    <a:pt x="5" y="9"/>
                  </a:cubicBezTo>
                  <a:lnTo>
                    <a:pt x="4" y="8"/>
                  </a:lnTo>
                  <a:cubicBezTo>
                    <a:pt x="4" y="8"/>
                    <a:pt x="5" y="8"/>
                    <a:pt x="5" y="8"/>
                  </a:cubicBezTo>
                  <a:cubicBezTo>
                    <a:pt x="5" y="7"/>
                    <a:pt x="5" y="7"/>
                    <a:pt x="5" y="7"/>
                  </a:cubicBezTo>
                  <a:lnTo>
                    <a:pt x="6" y="6"/>
                  </a:lnTo>
                  <a:cubicBezTo>
                    <a:pt x="6" y="6"/>
                    <a:pt x="6" y="6"/>
                    <a:pt x="6" y="6"/>
                  </a:cubicBezTo>
                  <a:cubicBezTo>
                    <a:pt x="6" y="5"/>
                    <a:pt x="6" y="5"/>
                    <a:pt x="6" y="5"/>
                  </a:cubicBezTo>
                  <a:cubicBezTo>
                    <a:pt x="6" y="5"/>
                    <a:pt x="7" y="4"/>
                    <a:pt x="7" y="4"/>
                  </a:cubicBezTo>
                  <a:cubicBezTo>
                    <a:pt x="7" y="4"/>
                    <a:pt x="7" y="4"/>
                    <a:pt x="8" y="4"/>
                  </a:cubicBezTo>
                  <a:cubicBezTo>
                    <a:pt x="8" y="4"/>
                    <a:pt x="8" y="4"/>
                    <a:pt x="8" y="4"/>
                  </a:cubicBezTo>
                  <a:lnTo>
                    <a:pt x="9" y="3"/>
                  </a:lnTo>
                  <a:cubicBezTo>
                    <a:pt x="9" y="3"/>
                    <a:pt x="8" y="2"/>
                    <a:pt x="8" y="2"/>
                  </a:cubicBezTo>
                  <a:cubicBezTo>
                    <a:pt x="8" y="2"/>
                    <a:pt x="8" y="2"/>
                    <a:pt x="8" y="2"/>
                  </a:cubicBezTo>
                  <a:cubicBezTo>
                    <a:pt x="8" y="2"/>
                    <a:pt x="8" y="2"/>
                    <a:pt x="7" y="2"/>
                  </a:cubicBezTo>
                  <a:cubicBezTo>
                    <a:pt x="7" y="2"/>
                    <a:pt x="7" y="2"/>
                    <a:pt x="7" y="2"/>
                  </a:cubicBezTo>
                  <a:cubicBezTo>
                    <a:pt x="7" y="2"/>
                    <a:pt x="7" y="2"/>
                    <a:pt x="7" y="2"/>
                  </a:cubicBezTo>
                  <a:lnTo>
                    <a:pt x="6" y="1"/>
                  </a:lnTo>
                  <a:close/>
                </a:path>
              </a:pathLst>
            </a:custGeom>
            <a:solidFill>
              <a:srgbClr val="D2812B"/>
            </a:solidFill>
            <a:ln w="19050">
              <a:solidFill>
                <a:schemeClr val="bg1"/>
              </a:solidFill>
              <a:prstDash val="solid"/>
              <a:round/>
              <a:headEnd/>
              <a:tailEnd/>
            </a:ln>
          </p:spPr>
          <p:txBody>
            <a:bodyPr/>
            <a:lstStyle/>
            <a:p>
              <a:pPr>
                <a:defRPr/>
              </a:pPr>
              <a:endParaRPr lang="es-PE" sz="1100" kern="0" dirty="0">
                <a:solidFill>
                  <a:srgbClr val="006600"/>
                </a:solidFill>
              </a:endParaRPr>
            </a:p>
          </p:txBody>
        </p:sp>
        <p:sp>
          <p:nvSpPr>
            <p:cNvPr id="43" name="Freeform 18">
              <a:extLst>
                <a:ext uri="{FF2B5EF4-FFF2-40B4-BE49-F238E27FC236}">
                  <a16:creationId xmlns:a16="http://schemas.microsoft.com/office/drawing/2014/main" id="{881C598E-9352-5AF9-8CC0-24EC1316570E}"/>
                </a:ext>
              </a:extLst>
            </p:cNvPr>
            <p:cNvSpPr>
              <a:spLocks/>
            </p:cNvSpPr>
            <p:nvPr/>
          </p:nvSpPr>
          <p:spPr bwMode="auto">
            <a:xfrm>
              <a:off x="3263736" y="6284083"/>
              <a:ext cx="486325" cy="474928"/>
            </a:xfrm>
            <a:custGeom>
              <a:avLst/>
              <a:gdLst>
                <a:gd name="T0" fmla="*/ 2147483647 w 51"/>
                <a:gd name="T1" fmla="*/ 2147483647 h 51"/>
                <a:gd name="T2" fmla="*/ 2147483647 w 51"/>
                <a:gd name="T3" fmla="*/ 2147483647 h 51"/>
                <a:gd name="T4" fmla="*/ 2147483647 w 51"/>
                <a:gd name="T5" fmla="*/ 2147483647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2147483647 w 51"/>
                <a:gd name="T15" fmla="*/ 2147483647 h 51"/>
                <a:gd name="T16" fmla="*/ 2147483647 w 51"/>
                <a:gd name="T17" fmla="*/ 2147483647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2147483647 w 51"/>
                <a:gd name="T43" fmla="*/ 2147483647 h 51"/>
                <a:gd name="T44" fmla="*/ 2147483647 w 51"/>
                <a:gd name="T45" fmla="*/ 2147483647 h 51"/>
                <a:gd name="T46" fmla="*/ 2147483647 w 51"/>
                <a:gd name="T47" fmla="*/ 2147483647 h 51"/>
                <a:gd name="T48" fmla="*/ 2147483647 w 51"/>
                <a:gd name="T49" fmla="*/ 2147483647 h 51"/>
                <a:gd name="T50" fmla="*/ 2147483647 w 51"/>
                <a:gd name="T51" fmla="*/ 2147483647 h 51"/>
                <a:gd name="T52" fmla="*/ 2147483647 w 51"/>
                <a:gd name="T53" fmla="*/ 2147483647 h 51"/>
                <a:gd name="T54" fmla="*/ 2147483647 w 51"/>
                <a:gd name="T55" fmla="*/ 2147483647 h 51"/>
                <a:gd name="T56" fmla="*/ 2147483647 w 51"/>
                <a:gd name="T57" fmla="*/ 2147483647 h 51"/>
                <a:gd name="T58" fmla="*/ 2147483647 w 51"/>
                <a:gd name="T59" fmla="*/ 2147483647 h 51"/>
                <a:gd name="T60" fmla="*/ 2147483647 w 51"/>
                <a:gd name="T61" fmla="*/ 2147483647 h 51"/>
                <a:gd name="T62" fmla="*/ 2147483647 w 51"/>
                <a:gd name="T63" fmla="*/ 2147483647 h 51"/>
                <a:gd name="T64" fmla="*/ 2147483647 w 51"/>
                <a:gd name="T65" fmla="*/ 2147483647 h 51"/>
                <a:gd name="T66" fmla="*/ 2147483647 w 51"/>
                <a:gd name="T67" fmla="*/ 2147483647 h 51"/>
                <a:gd name="T68" fmla="*/ 0 w 51"/>
                <a:gd name="T69" fmla="*/ 2147483647 h 51"/>
                <a:gd name="T70" fmla="*/ 0 w 51"/>
                <a:gd name="T71" fmla="*/ 2147483647 h 51"/>
                <a:gd name="T72" fmla="*/ 2147483647 w 51"/>
                <a:gd name="T73" fmla="*/ 2147483647 h 51"/>
                <a:gd name="T74" fmla="*/ 2147483647 w 51"/>
                <a:gd name="T75" fmla="*/ 2147483647 h 51"/>
                <a:gd name="T76" fmla="*/ 2147483647 w 51"/>
                <a:gd name="T77" fmla="*/ 2147483647 h 51"/>
                <a:gd name="T78" fmla="*/ 2147483647 w 51"/>
                <a:gd name="T79" fmla="*/ 2147483647 h 51"/>
                <a:gd name="T80" fmla="*/ 2147483647 w 51"/>
                <a:gd name="T81" fmla="*/ 2147483647 h 51"/>
                <a:gd name="T82" fmla="*/ 2147483647 w 51"/>
                <a:gd name="T83" fmla="*/ 2147483647 h 51"/>
                <a:gd name="T84" fmla="*/ 2147483647 w 51"/>
                <a:gd name="T85" fmla="*/ 2147483647 h 51"/>
                <a:gd name="T86" fmla="*/ 2147483647 w 51"/>
                <a:gd name="T87" fmla="*/ 2147483647 h 51"/>
                <a:gd name="T88" fmla="*/ 2147483647 w 51"/>
                <a:gd name="T89" fmla="*/ 2147483647 h 51"/>
                <a:gd name="T90" fmla="*/ 2147483647 w 51"/>
                <a:gd name="T91" fmla="*/ 2147483647 h 51"/>
                <a:gd name="T92" fmla="*/ 2147483647 w 51"/>
                <a:gd name="T93" fmla="*/ 2147483647 h 51"/>
                <a:gd name="T94" fmla="*/ 2147483647 w 51"/>
                <a:gd name="T95" fmla="*/ 2147483647 h 51"/>
                <a:gd name="T96" fmla="*/ 2147483647 w 51"/>
                <a:gd name="T97" fmla="*/ 2147483647 h 51"/>
                <a:gd name="T98" fmla="*/ 2147483647 w 51"/>
                <a:gd name="T99" fmla="*/ 2147483647 h 51"/>
                <a:gd name="T100" fmla="*/ 2147483647 w 51"/>
                <a:gd name="T101" fmla="*/ 2147483647 h 51"/>
                <a:gd name="T102" fmla="*/ 2147483647 w 51"/>
                <a:gd name="T103" fmla="*/ 2147483647 h 51"/>
                <a:gd name="T104" fmla="*/ 2147483647 w 51"/>
                <a:gd name="T105" fmla="*/ 2147483647 h 51"/>
                <a:gd name="T106" fmla="*/ 2147483647 w 51"/>
                <a:gd name="T107" fmla="*/ 2147483647 h 51"/>
                <a:gd name="T108" fmla="*/ 2147483647 w 51"/>
                <a:gd name="T109" fmla="*/ 2147483647 h 51"/>
                <a:gd name="T110" fmla="*/ 2147483647 w 51"/>
                <a:gd name="T111" fmla="*/ 2147483647 h 51"/>
                <a:gd name="T112" fmla="*/ 2147483647 w 51"/>
                <a:gd name="T113" fmla="*/ 0 h 51"/>
                <a:gd name="T114" fmla="*/ 2147483647 w 51"/>
                <a:gd name="T115" fmla="*/ 2147483647 h 51"/>
                <a:gd name="T116" fmla="*/ 2147483647 w 51"/>
                <a:gd name="T117" fmla="*/ 2147483647 h 51"/>
                <a:gd name="T118" fmla="*/ 2147483647 w 51"/>
                <a:gd name="T119" fmla="*/ 2147483647 h 51"/>
                <a:gd name="T120" fmla="*/ 2147483647 w 51"/>
                <a:gd name="T121" fmla="*/ 2147483647 h 51"/>
                <a:gd name="T122" fmla="*/ 2147483647 w 51"/>
                <a:gd name="T123" fmla="*/ 2147483647 h 51"/>
                <a:gd name="T124" fmla="*/ 2147483647 w 51"/>
                <a:gd name="T125" fmla="*/ 2147483647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51"/>
                <a:gd name="T191" fmla="*/ 51 w 51"/>
                <a:gd name="T192" fmla="*/ 51 h 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51">
                  <a:moveTo>
                    <a:pt x="31" y="6"/>
                  </a:moveTo>
                  <a:lnTo>
                    <a:pt x="31" y="6"/>
                  </a:lnTo>
                  <a:lnTo>
                    <a:pt x="31" y="7"/>
                  </a:lnTo>
                  <a:lnTo>
                    <a:pt x="32" y="7"/>
                  </a:lnTo>
                  <a:lnTo>
                    <a:pt x="32" y="8"/>
                  </a:lnTo>
                  <a:lnTo>
                    <a:pt x="33" y="8"/>
                  </a:lnTo>
                  <a:lnTo>
                    <a:pt x="33" y="9"/>
                  </a:lnTo>
                  <a:lnTo>
                    <a:pt x="34" y="10"/>
                  </a:lnTo>
                  <a:lnTo>
                    <a:pt x="34" y="11"/>
                  </a:lnTo>
                  <a:lnTo>
                    <a:pt x="34" y="12"/>
                  </a:lnTo>
                  <a:lnTo>
                    <a:pt x="35" y="12"/>
                  </a:lnTo>
                  <a:lnTo>
                    <a:pt x="35" y="13"/>
                  </a:lnTo>
                  <a:lnTo>
                    <a:pt x="36" y="13"/>
                  </a:lnTo>
                  <a:lnTo>
                    <a:pt x="36" y="14"/>
                  </a:lnTo>
                  <a:lnTo>
                    <a:pt x="37" y="14"/>
                  </a:lnTo>
                  <a:lnTo>
                    <a:pt x="37" y="15"/>
                  </a:lnTo>
                  <a:lnTo>
                    <a:pt x="38" y="15"/>
                  </a:lnTo>
                  <a:lnTo>
                    <a:pt x="39" y="15"/>
                  </a:lnTo>
                  <a:lnTo>
                    <a:pt x="39" y="16"/>
                  </a:lnTo>
                  <a:lnTo>
                    <a:pt x="40" y="16"/>
                  </a:lnTo>
                  <a:lnTo>
                    <a:pt x="41" y="16"/>
                  </a:lnTo>
                  <a:lnTo>
                    <a:pt x="41" y="15"/>
                  </a:lnTo>
                  <a:lnTo>
                    <a:pt x="42" y="15"/>
                  </a:lnTo>
                  <a:lnTo>
                    <a:pt x="42" y="16"/>
                  </a:lnTo>
                  <a:lnTo>
                    <a:pt x="42" y="17"/>
                  </a:lnTo>
                  <a:lnTo>
                    <a:pt x="43" y="17"/>
                  </a:lnTo>
                  <a:lnTo>
                    <a:pt x="43" y="18"/>
                  </a:lnTo>
                  <a:lnTo>
                    <a:pt x="44" y="18"/>
                  </a:lnTo>
                  <a:lnTo>
                    <a:pt x="44" y="17"/>
                  </a:lnTo>
                  <a:lnTo>
                    <a:pt x="45" y="17"/>
                  </a:lnTo>
                  <a:lnTo>
                    <a:pt x="46" y="17"/>
                  </a:lnTo>
                  <a:lnTo>
                    <a:pt x="47" y="17"/>
                  </a:lnTo>
                  <a:lnTo>
                    <a:pt x="47" y="18"/>
                  </a:lnTo>
                  <a:lnTo>
                    <a:pt x="48" y="18"/>
                  </a:lnTo>
                  <a:lnTo>
                    <a:pt x="50" y="19"/>
                  </a:lnTo>
                  <a:lnTo>
                    <a:pt x="51" y="20"/>
                  </a:lnTo>
                  <a:lnTo>
                    <a:pt x="51" y="23"/>
                  </a:lnTo>
                  <a:lnTo>
                    <a:pt x="51" y="25"/>
                  </a:lnTo>
                  <a:lnTo>
                    <a:pt x="49" y="26"/>
                  </a:lnTo>
                  <a:lnTo>
                    <a:pt x="49" y="27"/>
                  </a:lnTo>
                  <a:lnTo>
                    <a:pt x="48" y="27"/>
                  </a:lnTo>
                  <a:lnTo>
                    <a:pt x="47" y="28"/>
                  </a:lnTo>
                  <a:lnTo>
                    <a:pt x="46" y="28"/>
                  </a:lnTo>
                  <a:lnTo>
                    <a:pt x="45" y="29"/>
                  </a:lnTo>
                  <a:lnTo>
                    <a:pt x="42" y="29"/>
                  </a:lnTo>
                  <a:lnTo>
                    <a:pt x="41" y="29"/>
                  </a:lnTo>
                  <a:lnTo>
                    <a:pt x="40" y="30"/>
                  </a:lnTo>
                  <a:lnTo>
                    <a:pt x="40" y="31"/>
                  </a:lnTo>
                  <a:lnTo>
                    <a:pt x="40" y="32"/>
                  </a:lnTo>
                  <a:lnTo>
                    <a:pt x="41" y="33"/>
                  </a:lnTo>
                  <a:lnTo>
                    <a:pt x="41" y="34"/>
                  </a:lnTo>
                  <a:lnTo>
                    <a:pt x="41" y="35"/>
                  </a:lnTo>
                  <a:lnTo>
                    <a:pt x="41" y="36"/>
                  </a:lnTo>
                  <a:lnTo>
                    <a:pt x="41" y="37"/>
                  </a:lnTo>
                  <a:lnTo>
                    <a:pt x="42" y="38"/>
                  </a:lnTo>
                  <a:lnTo>
                    <a:pt x="42" y="39"/>
                  </a:lnTo>
                  <a:lnTo>
                    <a:pt x="42" y="40"/>
                  </a:lnTo>
                  <a:lnTo>
                    <a:pt x="42" y="41"/>
                  </a:lnTo>
                  <a:lnTo>
                    <a:pt x="41" y="41"/>
                  </a:lnTo>
                  <a:lnTo>
                    <a:pt x="41" y="42"/>
                  </a:lnTo>
                  <a:lnTo>
                    <a:pt x="40" y="44"/>
                  </a:lnTo>
                  <a:lnTo>
                    <a:pt x="38" y="46"/>
                  </a:lnTo>
                  <a:lnTo>
                    <a:pt x="37" y="46"/>
                  </a:lnTo>
                  <a:lnTo>
                    <a:pt x="36" y="47"/>
                  </a:lnTo>
                  <a:lnTo>
                    <a:pt x="35" y="49"/>
                  </a:lnTo>
                  <a:lnTo>
                    <a:pt x="34" y="49"/>
                  </a:lnTo>
                  <a:lnTo>
                    <a:pt x="33" y="49"/>
                  </a:lnTo>
                  <a:lnTo>
                    <a:pt x="32" y="49"/>
                  </a:lnTo>
                  <a:lnTo>
                    <a:pt x="31" y="50"/>
                  </a:lnTo>
                  <a:lnTo>
                    <a:pt x="30" y="50"/>
                  </a:lnTo>
                  <a:lnTo>
                    <a:pt x="28" y="50"/>
                  </a:lnTo>
                  <a:lnTo>
                    <a:pt x="27" y="50"/>
                  </a:lnTo>
                  <a:lnTo>
                    <a:pt x="26" y="50"/>
                  </a:lnTo>
                  <a:lnTo>
                    <a:pt x="25" y="50"/>
                  </a:lnTo>
                  <a:lnTo>
                    <a:pt x="24" y="50"/>
                  </a:lnTo>
                  <a:lnTo>
                    <a:pt x="23" y="50"/>
                  </a:lnTo>
                  <a:lnTo>
                    <a:pt x="23" y="51"/>
                  </a:lnTo>
                  <a:lnTo>
                    <a:pt x="22" y="51"/>
                  </a:lnTo>
                  <a:lnTo>
                    <a:pt x="22" y="50"/>
                  </a:lnTo>
                  <a:lnTo>
                    <a:pt x="21" y="50"/>
                  </a:lnTo>
                  <a:lnTo>
                    <a:pt x="20" y="50"/>
                  </a:lnTo>
                  <a:lnTo>
                    <a:pt x="20" y="49"/>
                  </a:lnTo>
                  <a:lnTo>
                    <a:pt x="19" y="49"/>
                  </a:lnTo>
                  <a:lnTo>
                    <a:pt x="19" y="48"/>
                  </a:lnTo>
                  <a:lnTo>
                    <a:pt x="18" y="48"/>
                  </a:lnTo>
                  <a:lnTo>
                    <a:pt x="18" y="47"/>
                  </a:lnTo>
                  <a:lnTo>
                    <a:pt x="17" y="47"/>
                  </a:lnTo>
                  <a:lnTo>
                    <a:pt x="16" y="47"/>
                  </a:lnTo>
                  <a:lnTo>
                    <a:pt x="16" y="46"/>
                  </a:lnTo>
                  <a:lnTo>
                    <a:pt x="15" y="46"/>
                  </a:lnTo>
                  <a:lnTo>
                    <a:pt x="14" y="46"/>
                  </a:lnTo>
                  <a:lnTo>
                    <a:pt x="14" y="45"/>
                  </a:lnTo>
                  <a:lnTo>
                    <a:pt x="13" y="45"/>
                  </a:lnTo>
                  <a:lnTo>
                    <a:pt x="13" y="44"/>
                  </a:lnTo>
                  <a:lnTo>
                    <a:pt x="12" y="44"/>
                  </a:lnTo>
                  <a:lnTo>
                    <a:pt x="12" y="43"/>
                  </a:lnTo>
                  <a:lnTo>
                    <a:pt x="11" y="43"/>
                  </a:lnTo>
                  <a:lnTo>
                    <a:pt x="11" y="42"/>
                  </a:lnTo>
                  <a:lnTo>
                    <a:pt x="11" y="43"/>
                  </a:lnTo>
                  <a:lnTo>
                    <a:pt x="11" y="42"/>
                  </a:lnTo>
                  <a:lnTo>
                    <a:pt x="10" y="42"/>
                  </a:lnTo>
                  <a:lnTo>
                    <a:pt x="10" y="41"/>
                  </a:lnTo>
                  <a:lnTo>
                    <a:pt x="10" y="42"/>
                  </a:lnTo>
                  <a:lnTo>
                    <a:pt x="10" y="41"/>
                  </a:lnTo>
                  <a:lnTo>
                    <a:pt x="9" y="41"/>
                  </a:lnTo>
                  <a:lnTo>
                    <a:pt x="8" y="41"/>
                  </a:lnTo>
                  <a:lnTo>
                    <a:pt x="8" y="40"/>
                  </a:lnTo>
                  <a:lnTo>
                    <a:pt x="7" y="40"/>
                  </a:lnTo>
                  <a:lnTo>
                    <a:pt x="7" y="39"/>
                  </a:lnTo>
                  <a:lnTo>
                    <a:pt x="7" y="38"/>
                  </a:lnTo>
                  <a:lnTo>
                    <a:pt x="6" y="38"/>
                  </a:lnTo>
                  <a:lnTo>
                    <a:pt x="6" y="37"/>
                  </a:lnTo>
                  <a:lnTo>
                    <a:pt x="6" y="38"/>
                  </a:lnTo>
                  <a:lnTo>
                    <a:pt x="6" y="37"/>
                  </a:lnTo>
                  <a:lnTo>
                    <a:pt x="6" y="38"/>
                  </a:lnTo>
                  <a:lnTo>
                    <a:pt x="6" y="37"/>
                  </a:lnTo>
                  <a:lnTo>
                    <a:pt x="5" y="37"/>
                  </a:lnTo>
                  <a:lnTo>
                    <a:pt x="6" y="37"/>
                  </a:lnTo>
                  <a:lnTo>
                    <a:pt x="5" y="37"/>
                  </a:lnTo>
                  <a:lnTo>
                    <a:pt x="5" y="36"/>
                  </a:lnTo>
                  <a:lnTo>
                    <a:pt x="5" y="37"/>
                  </a:lnTo>
                  <a:lnTo>
                    <a:pt x="5" y="36"/>
                  </a:lnTo>
                  <a:lnTo>
                    <a:pt x="4" y="36"/>
                  </a:lnTo>
                  <a:lnTo>
                    <a:pt x="4" y="35"/>
                  </a:lnTo>
                  <a:lnTo>
                    <a:pt x="3" y="35"/>
                  </a:lnTo>
                  <a:lnTo>
                    <a:pt x="2" y="35"/>
                  </a:lnTo>
                  <a:lnTo>
                    <a:pt x="1" y="35"/>
                  </a:lnTo>
                  <a:lnTo>
                    <a:pt x="0" y="35"/>
                  </a:lnTo>
                  <a:lnTo>
                    <a:pt x="0" y="34"/>
                  </a:lnTo>
                  <a:lnTo>
                    <a:pt x="0" y="33"/>
                  </a:lnTo>
                  <a:lnTo>
                    <a:pt x="0" y="32"/>
                  </a:lnTo>
                  <a:lnTo>
                    <a:pt x="0" y="31"/>
                  </a:lnTo>
                  <a:lnTo>
                    <a:pt x="1" y="31"/>
                  </a:lnTo>
                  <a:lnTo>
                    <a:pt x="1" y="30"/>
                  </a:lnTo>
                  <a:lnTo>
                    <a:pt x="2" y="30"/>
                  </a:lnTo>
                  <a:lnTo>
                    <a:pt x="3" y="30"/>
                  </a:lnTo>
                  <a:lnTo>
                    <a:pt x="4" y="30"/>
                  </a:lnTo>
                  <a:lnTo>
                    <a:pt x="4" y="29"/>
                  </a:lnTo>
                  <a:lnTo>
                    <a:pt x="5" y="29"/>
                  </a:lnTo>
                  <a:lnTo>
                    <a:pt x="6" y="29"/>
                  </a:lnTo>
                  <a:lnTo>
                    <a:pt x="7" y="29"/>
                  </a:lnTo>
                  <a:lnTo>
                    <a:pt x="7" y="28"/>
                  </a:lnTo>
                  <a:lnTo>
                    <a:pt x="7" y="27"/>
                  </a:lnTo>
                  <a:lnTo>
                    <a:pt x="7" y="26"/>
                  </a:lnTo>
                  <a:lnTo>
                    <a:pt x="7" y="25"/>
                  </a:lnTo>
                  <a:lnTo>
                    <a:pt x="8" y="25"/>
                  </a:lnTo>
                  <a:lnTo>
                    <a:pt x="8" y="24"/>
                  </a:lnTo>
                  <a:lnTo>
                    <a:pt x="9" y="24"/>
                  </a:lnTo>
                  <a:lnTo>
                    <a:pt x="9" y="23"/>
                  </a:lnTo>
                  <a:lnTo>
                    <a:pt x="10" y="23"/>
                  </a:lnTo>
                  <a:lnTo>
                    <a:pt x="10" y="22"/>
                  </a:lnTo>
                  <a:lnTo>
                    <a:pt x="11" y="22"/>
                  </a:lnTo>
                  <a:lnTo>
                    <a:pt x="11" y="21"/>
                  </a:lnTo>
                  <a:lnTo>
                    <a:pt x="12" y="21"/>
                  </a:lnTo>
                  <a:lnTo>
                    <a:pt x="12" y="20"/>
                  </a:lnTo>
                  <a:lnTo>
                    <a:pt x="11" y="20"/>
                  </a:lnTo>
                  <a:lnTo>
                    <a:pt x="11" y="19"/>
                  </a:lnTo>
                  <a:lnTo>
                    <a:pt x="12" y="19"/>
                  </a:lnTo>
                  <a:lnTo>
                    <a:pt x="12" y="18"/>
                  </a:lnTo>
                  <a:lnTo>
                    <a:pt x="12" y="17"/>
                  </a:lnTo>
                  <a:lnTo>
                    <a:pt x="13" y="17"/>
                  </a:lnTo>
                  <a:lnTo>
                    <a:pt x="13" y="16"/>
                  </a:lnTo>
                  <a:lnTo>
                    <a:pt x="13" y="15"/>
                  </a:lnTo>
                  <a:lnTo>
                    <a:pt x="14" y="15"/>
                  </a:lnTo>
                  <a:lnTo>
                    <a:pt x="14" y="14"/>
                  </a:lnTo>
                  <a:lnTo>
                    <a:pt x="15" y="14"/>
                  </a:lnTo>
                  <a:lnTo>
                    <a:pt x="16" y="14"/>
                  </a:lnTo>
                  <a:lnTo>
                    <a:pt x="17" y="14"/>
                  </a:lnTo>
                  <a:lnTo>
                    <a:pt x="18" y="14"/>
                  </a:lnTo>
                  <a:lnTo>
                    <a:pt x="18" y="13"/>
                  </a:lnTo>
                  <a:lnTo>
                    <a:pt x="19" y="13"/>
                  </a:lnTo>
                  <a:lnTo>
                    <a:pt x="19" y="12"/>
                  </a:lnTo>
                  <a:lnTo>
                    <a:pt x="19" y="11"/>
                  </a:lnTo>
                  <a:lnTo>
                    <a:pt x="20" y="11"/>
                  </a:lnTo>
                  <a:lnTo>
                    <a:pt x="20" y="10"/>
                  </a:lnTo>
                  <a:lnTo>
                    <a:pt x="21" y="10"/>
                  </a:lnTo>
                  <a:lnTo>
                    <a:pt x="21" y="9"/>
                  </a:lnTo>
                  <a:lnTo>
                    <a:pt x="22" y="9"/>
                  </a:lnTo>
                  <a:lnTo>
                    <a:pt x="21" y="9"/>
                  </a:lnTo>
                  <a:lnTo>
                    <a:pt x="21" y="8"/>
                  </a:lnTo>
                  <a:lnTo>
                    <a:pt x="21" y="7"/>
                  </a:lnTo>
                  <a:lnTo>
                    <a:pt x="21" y="6"/>
                  </a:lnTo>
                  <a:lnTo>
                    <a:pt x="21" y="5"/>
                  </a:lnTo>
                  <a:lnTo>
                    <a:pt x="21" y="4"/>
                  </a:lnTo>
                  <a:lnTo>
                    <a:pt x="22" y="4"/>
                  </a:lnTo>
                  <a:lnTo>
                    <a:pt x="21" y="4"/>
                  </a:lnTo>
                  <a:lnTo>
                    <a:pt x="21" y="3"/>
                  </a:lnTo>
                  <a:lnTo>
                    <a:pt x="22" y="3"/>
                  </a:lnTo>
                  <a:lnTo>
                    <a:pt x="22" y="2"/>
                  </a:lnTo>
                  <a:lnTo>
                    <a:pt x="23" y="2"/>
                  </a:lnTo>
                  <a:lnTo>
                    <a:pt x="23" y="1"/>
                  </a:lnTo>
                  <a:lnTo>
                    <a:pt x="24" y="1"/>
                  </a:lnTo>
                  <a:lnTo>
                    <a:pt x="25" y="1"/>
                  </a:lnTo>
                  <a:lnTo>
                    <a:pt x="25" y="0"/>
                  </a:lnTo>
                  <a:lnTo>
                    <a:pt x="26" y="0"/>
                  </a:lnTo>
                  <a:lnTo>
                    <a:pt x="27" y="0"/>
                  </a:lnTo>
                  <a:lnTo>
                    <a:pt x="27" y="1"/>
                  </a:lnTo>
                  <a:lnTo>
                    <a:pt x="28" y="1"/>
                  </a:lnTo>
                  <a:lnTo>
                    <a:pt x="28" y="2"/>
                  </a:lnTo>
                  <a:lnTo>
                    <a:pt x="29" y="2"/>
                  </a:lnTo>
                  <a:lnTo>
                    <a:pt x="29" y="1"/>
                  </a:lnTo>
                  <a:lnTo>
                    <a:pt x="29" y="2"/>
                  </a:lnTo>
                  <a:lnTo>
                    <a:pt x="30" y="2"/>
                  </a:lnTo>
                  <a:lnTo>
                    <a:pt x="29" y="2"/>
                  </a:lnTo>
                  <a:lnTo>
                    <a:pt x="29" y="3"/>
                  </a:lnTo>
                  <a:lnTo>
                    <a:pt x="28" y="3"/>
                  </a:lnTo>
                  <a:lnTo>
                    <a:pt x="27" y="3"/>
                  </a:lnTo>
                  <a:lnTo>
                    <a:pt x="27" y="4"/>
                  </a:lnTo>
                  <a:lnTo>
                    <a:pt x="27" y="5"/>
                  </a:lnTo>
                  <a:lnTo>
                    <a:pt x="27" y="6"/>
                  </a:lnTo>
                  <a:lnTo>
                    <a:pt x="28" y="6"/>
                  </a:lnTo>
                  <a:lnTo>
                    <a:pt x="28" y="7"/>
                  </a:lnTo>
                  <a:lnTo>
                    <a:pt x="28" y="6"/>
                  </a:lnTo>
                  <a:lnTo>
                    <a:pt x="29" y="6"/>
                  </a:lnTo>
                  <a:lnTo>
                    <a:pt x="30" y="6"/>
                  </a:lnTo>
                  <a:lnTo>
                    <a:pt x="30" y="5"/>
                  </a:lnTo>
                  <a:lnTo>
                    <a:pt x="31" y="5"/>
                  </a:lnTo>
                  <a:lnTo>
                    <a:pt x="31" y="6"/>
                  </a:lnTo>
                  <a:close/>
                </a:path>
              </a:pathLst>
            </a:custGeom>
            <a:solidFill>
              <a:schemeClr val="bg2"/>
            </a:solidFill>
            <a:ln w="19050">
              <a:solidFill>
                <a:schemeClr val="bg1"/>
              </a:solid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s-PE" kern="0" dirty="0">
                <a:solidFill>
                  <a:srgbClr val="006600"/>
                </a:solidFill>
              </a:endParaRPr>
            </a:p>
          </p:txBody>
        </p:sp>
      </p:grpSp>
      <p:sp>
        <p:nvSpPr>
          <p:cNvPr id="44" name="Rectángulo 43">
            <a:extLst>
              <a:ext uri="{FF2B5EF4-FFF2-40B4-BE49-F238E27FC236}">
                <a16:creationId xmlns:a16="http://schemas.microsoft.com/office/drawing/2014/main" id="{1F1B78DB-4103-1A39-1E9D-2F4C8A850F6D}"/>
              </a:ext>
            </a:extLst>
          </p:cNvPr>
          <p:cNvSpPr/>
          <p:nvPr/>
        </p:nvSpPr>
        <p:spPr>
          <a:xfrm>
            <a:off x="505058" y="1384741"/>
            <a:ext cx="11181883" cy="307777"/>
          </a:xfrm>
          <a:prstGeom prst="rect">
            <a:avLst/>
          </a:prstGeom>
        </p:spPr>
        <p:txBody>
          <a:bodyPr wrap="square">
            <a:spAutoFit/>
          </a:bodyPr>
          <a:lstStyle/>
          <a:p>
            <a:pPr algn="ctr">
              <a:buSzPts val="1400"/>
            </a:pPr>
            <a:r>
              <a:rPr lang="es-PE" sz="1400" b="1" dirty="0">
                <a:solidFill>
                  <a:srgbClr val="4B883B"/>
                </a:solidFill>
                <a:latin typeface="Century Gothic" panose="020B0502020202020204" pitchFamily="34" charset="0"/>
                <a:cs typeface="Arial" panose="020B0604020202020204" pitchFamily="34" charset="0"/>
              </a:rPr>
              <a:t>Durante el 2023 se ha adjudicado recursos en 4 Regiones para realizar Procompite</a:t>
            </a:r>
          </a:p>
        </p:txBody>
      </p:sp>
      <p:sp>
        <p:nvSpPr>
          <p:cNvPr id="45" name="CuadroTexto 44">
            <a:extLst>
              <a:ext uri="{FF2B5EF4-FFF2-40B4-BE49-F238E27FC236}">
                <a16:creationId xmlns:a16="http://schemas.microsoft.com/office/drawing/2014/main" id="{27D1EDB1-A111-00A2-4DE6-E8B2EC353E42}"/>
              </a:ext>
            </a:extLst>
          </p:cNvPr>
          <p:cNvSpPr txBox="1"/>
          <p:nvPr/>
        </p:nvSpPr>
        <p:spPr>
          <a:xfrm>
            <a:off x="1899381" y="3478614"/>
            <a:ext cx="1952766" cy="1754326"/>
          </a:xfrm>
          <a:prstGeom prst="rect">
            <a:avLst/>
          </a:prstGeom>
          <a:noFill/>
        </p:spPr>
        <p:txBody>
          <a:bodyPr wrap="square" rtlCol="0">
            <a:spAutoFit/>
          </a:bodyPr>
          <a:lstStyle>
            <a:defPPr>
              <a:defRPr lang="es-PE"/>
            </a:defPPr>
            <a:lvl1pPr algn="ctr">
              <a:defRPr sz="1200">
                <a:solidFill>
                  <a:schemeClr val="tx2">
                    <a:lumMod val="90000"/>
                    <a:lumOff val="10000"/>
                  </a:schemeClr>
                </a:solidFill>
                <a:ea typeface="ヒラギノ角ゴ Pro W3" pitchFamily="125" charset="-128"/>
                <a:cs typeface="Arial" panose="020B0604020202020204" pitchFamily="34" charset="0"/>
              </a:defRPr>
            </a:lvl1pPr>
          </a:lstStyle>
          <a:p>
            <a:r>
              <a:rPr lang="es-PE" b="1" dirty="0">
                <a:solidFill>
                  <a:schemeClr val="bg2">
                    <a:lumMod val="25000"/>
                  </a:schemeClr>
                </a:solidFill>
                <a:latin typeface="Century Gothic" panose="020B0502020202020204" pitchFamily="34" charset="0"/>
              </a:rPr>
              <a:t>Importe de cofinanciamiento para Planes de Negocios en:</a:t>
            </a:r>
          </a:p>
          <a:p>
            <a:pPr marL="171450" indent="-171450">
              <a:buFontTx/>
              <a:buChar char="-"/>
            </a:pPr>
            <a:r>
              <a:rPr lang="es-PE" b="1" dirty="0">
                <a:solidFill>
                  <a:schemeClr val="bg2">
                    <a:lumMod val="25000"/>
                  </a:schemeClr>
                </a:solidFill>
                <a:latin typeface="Century Gothic" panose="020B0502020202020204" pitchFamily="34" charset="0"/>
              </a:rPr>
              <a:t>GR Lima</a:t>
            </a:r>
          </a:p>
          <a:p>
            <a:pPr marL="171450" indent="-171450">
              <a:buFontTx/>
              <a:buChar char="-"/>
            </a:pPr>
            <a:r>
              <a:rPr lang="es-ES" b="1" dirty="0">
                <a:solidFill>
                  <a:schemeClr val="bg2">
                    <a:lumMod val="25000"/>
                  </a:schemeClr>
                </a:solidFill>
                <a:latin typeface="Century Gothic" panose="020B0502020202020204" pitchFamily="34" charset="0"/>
              </a:rPr>
              <a:t>GR Huánuco</a:t>
            </a:r>
            <a:endParaRPr lang="es-PE" b="1" dirty="0">
              <a:solidFill>
                <a:schemeClr val="bg2">
                  <a:lumMod val="25000"/>
                </a:schemeClr>
              </a:solidFill>
              <a:latin typeface="Century Gothic" panose="020B0502020202020204" pitchFamily="34" charset="0"/>
            </a:endParaRPr>
          </a:p>
          <a:p>
            <a:pPr marL="171450" indent="-171450">
              <a:buFontTx/>
              <a:buChar char="-"/>
            </a:pPr>
            <a:r>
              <a:rPr lang="es-PE" b="1" dirty="0">
                <a:solidFill>
                  <a:schemeClr val="bg2">
                    <a:lumMod val="25000"/>
                  </a:schemeClr>
                </a:solidFill>
                <a:latin typeface="Century Gothic" panose="020B0502020202020204" pitchFamily="34" charset="0"/>
              </a:rPr>
              <a:t>MD Megantoni</a:t>
            </a:r>
          </a:p>
          <a:p>
            <a:pPr marL="171450" indent="-171450">
              <a:buFontTx/>
              <a:buChar char="-"/>
            </a:pPr>
            <a:r>
              <a:rPr lang="es-ES" b="1" dirty="0">
                <a:solidFill>
                  <a:schemeClr val="bg2">
                    <a:lumMod val="25000"/>
                  </a:schemeClr>
                </a:solidFill>
                <a:latin typeface="Century Gothic" panose="020B0502020202020204" pitchFamily="34" charset="0"/>
              </a:rPr>
              <a:t>M</a:t>
            </a:r>
            <a:r>
              <a:rPr lang="es-PE" b="1" dirty="0">
                <a:solidFill>
                  <a:schemeClr val="bg2">
                    <a:lumMod val="25000"/>
                  </a:schemeClr>
                </a:solidFill>
                <a:latin typeface="Century Gothic" panose="020B0502020202020204" pitchFamily="34" charset="0"/>
              </a:rPr>
              <a:t>D </a:t>
            </a:r>
            <a:r>
              <a:rPr lang="es-PE" b="1" dirty="0" err="1">
                <a:solidFill>
                  <a:schemeClr val="bg2">
                    <a:lumMod val="25000"/>
                  </a:schemeClr>
                </a:solidFill>
                <a:latin typeface="Century Gothic" panose="020B0502020202020204" pitchFamily="34" charset="0"/>
              </a:rPr>
              <a:t>Quellouno</a:t>
            </a:r>
            <a:endParaRPr lang="es-PE" b="1" dirty="0">
              <a:solidFill>
                <a:schemeClr val="bg2">
                  <a:lumMod val="25000"/>
                </a:schemeClr>
              </a:solidFill>
              <a:latin typeface="Century Gothic" panose="020B0502020202020204" pitchFamily="34" charset="0"/>
            </a:endParaRPr>
          </a:p>
          <a:p>
            <a:pPr marL="171450" indent="-171450">
              <a:buFontTx/>
              <a:buChar char="-"/>
            </a:pPr>
            <a:r>
              <a:rPr lang="es-PE" b="1" dirty="0">
                <a:solidFill>
                  <a:schemeClr val="bg2">
                    <a:lumMod val="25000"/>
                  </a:schemeClr>
                </a:solidFill>
                <a:latin typeface="Century Gothic" panose="020B0502020202020204" pitchFamily="34" charset="0"/>
              </a:rPr>
              <a:t>MD Coyllurqui</a:t>
            </a:r>
          </a:p>
          <a:p>
            <a:endParaRPr lang="es-PE" b="1" dirty="0">
              <a:solidFill>
                <a:schemeClr val="bg2">
                  <a:lumMod val="25000"/>
                </a:schemeClr>
              </a:solidFill>
              <a:latin typeface="Arial" panose="020B0604020202020204" pitchFamily="34" charset="0"/>
            </a:endParaRPr>
          </a:p>
        </p:txBody>
      </p:sp>
      <p:sp>
        <p:nvSpPr>
          <p:cNvPr id="46" name="CuadroTexto 45">
            <a:extLst>
              <a:ext uri="{FF2B5EF4-FFF2-40B4-BE49-F238E27FC236}">
                <a16:creationId xmlns:a16="http://schemas.microsoft.com/office/drawing/2014/main" id="{DADFDC2E-D84B-9EA5-A4A7-F9411F51B8E1}"/>
              </a:ext>
            </a:extLst>
          </p:cNvPr>
          <p:cNvSpPr txBox="1"/>
          <p:nvPr/>
        </p:nvSpPr>
        <p:spPr>
          <a:xfrm>
            <a:off x="5817020" y="3618511"/>
            <a:ext cx="1769947" cy="1015663"/>
          </a:xfrm>
          <a:prstGeom prst="rect">
            <a:avLst/>
          </a:prstGeom>
          <a:noFill/>
        </p:spPr>
        <p:txBody>
          <a:bodyPr wrap="square" rtlCol="0">
            <a:spAutoFit/>
          </a:bodyPr>
          <a:lstStyle>
            <a:defPPr marR="0" lvl="0" algn="l" rtl="0">
              <a:lnSpc>
                <a:spcPct val="100000"/>
              </a:lnSpc>
              <a:spcBef>
                <a:spcPts val="0"/>
              </a:spcBef>
              <a:spcAft>
                <a:spcPts val="0"/>
              </a:spcAft>
            </a:defPPr>
            <a:lvl1pPr algn="ctr">
              <a:defRPr>
                <a:solidFill>
                  <a:schemeClr val="tx1">
                    <a:lumMod val="65000"/>
                    <a:lumOff val="35000"/>
                  </a:schemeClr>
                </a:solidFill>
                <a:latin typeface="Montserrat"/>
                <a:ea typeface="ヒラギノ角ゴ Pro W3" pitchFamily="125" charset="-128"/>
              </a:defRPr>
            </a:lvl1pPr>
          </a:lstStyle>
          <a:p>
            <a:r>
              <a:rPr lang="es-PE" sz="1200" b="1" dirty="0">
                <a:solidFill>
                  <a:schemeClr val="bg2">
                    <a:lumMod val="25000"/>
                  </a:schemeClr>
                </a:solidFill>
                <a:latin typeface="Century Gothic" panose="020B0502020202020204" pitchFamily="34" charset="0"/>
                <a:cs typeface="Arial" panose="020B0604020202020204" pitchFamily="34" charset="0"/>
              </a:rPr>
              <a:t>Beneficiados que mejoran su actividad económica </a:t>
            </a:r>
          </a:p>
          <a:p>
            <a:r>
              <a:rPr lang="es-PE" sz="1200" b="1" dirty="0">
                <a:solidFill>
                  <a:srgbClr val="0070C0"/>
                </a:solidFill>
                <a:latin typeface="Century Gothic" panose="020B0502020202020204" pitchFamily="34" charset="0"/>
                <a:cs typeface="Arial" panose="020B0604020202020204" pitchFamily="34" charset="0"/>
              </a:rPr>
              <a:t>Varones: 58%</a:t>
            </a:r>
          </a:p>
          <a:p>
            <a:r>
              <a:rPr lang="es-PE" sz="1200" b="1" dirty="0">
                <a:solidFill>
                  <a:schemeClr val="accent2">
                    <a:lumMod val="60000"/>
                    <a:lumOff val="40000"/>
                  </a:schemeClr>
                </a:solidFill>
                <a:latin typeface="Century Gothic" panose="020B0502020202020204" pitchFamily="34" charset="0"/>
                <a:cs typeface="Arial" panose="020B0604020202020204" pitchFamily="34" charset="0"/>
              </a:rPr>
              <a:t>Mujeres: 42%</a:t>
            </a:r>
          </a:p>
        </p:txBody>
      </p:sp>
      <p:sp>
        <p:nvSpPr>
          <p:cNvPr id="47" name="CuadroTexto 46">
            <a:extLst>
              <a:ext uri="{FF2B5EF4-FFF2-40B4-BE49-F238E27FC236}">
                <a16:creationId xmlns:a16="http://schemas.microsoft.com/office/drawing/2014/main" id="{AB71AF18-1D0A-4EC8-A956-AD75798424D9}"/>
              </a:ext>
            </a:extLst>
          </p:cNvPr>
          <p:cNvSpPr txBox="1"/>
          <p:nvPr/>
        </p:nvSpPr>
        <p:spPr>
          <a:xfrm>
            <a:off x="4032570" y="3580569"/>
            <a:ext cx="1562348" cy="830997"/>
          </a:xfrm>
          <a:prstGeom prst="rect">
            <a:avLst/>
          </a:prstGeom>
          <a:noFill/>
        </p:spPr>
        <p:txBody>
          <a:bodyPr wrap="square" rtlCol="0">
            <a:spAutoFit/>
          </a:bodyPr>
          <a:lstStyle>
            <a:defPPr>
              <a:defRPr lang="es-PE"/>
            </a:defPPr>
            <a:lvl1pPr algn="ctr">
              <a:defRPr sz="1200">
                <a:solidFill>
                  <a:schemeClr val="tx2">
                    <a:lumMod val="90000"/>
                    <a:lumOff val="10000"/>
                  </a:schemeClr>
                </a:solidFill>
                <a:ea typeface="ヒラギノ角ゴ Pro W3" pitchFamily="125" charset="-128"/>
                <a:cs typeface="Arial" panose="020B0604020202020204" pitchFamily="34" charset="0"/>
              </a:defRPr>
            </a:lvl1pPr>
          </a:lstStyle>
          <a:p>
            <a:r>
              <a:rPr lang="es-PE" b="1" dirty="0">
                <a:solidFill>
                  <a:schemeClr val="bg2">
                    <a:lumMod val="25000"/>
                  </a:schemeClr>
                </a:solidFill>
                <a:latin typeface="Century Gothic" panose="020B0502020202020204" pitchFamily="34" charset="0"/>
              </a:rPr>
              <a:t>75 </a:t>
            </a:r>
            <a:r>
              <a:rPr lang="es-PE" b="1" dirty="0" err="1">
                <a:solidFill>
                  <a:schemeClr val="bg2">
                    <a:lumMod val="25000"/>
                  </a:schemeClr>
                </a:solidFill>
                <a:latin typeface="Century Gothic" panose="020B0502020202020204" pitchFamily="34" charset="0"/>
              </a:rPr>
              <a:t>AEOs</a:t>
            </a:r>
            <a:r>
              <a:rPr lang="es-PE" b="1" dirty="0">
                <a:solidFill>
                  <a:schemeClr val="bg2">
                    <a:lumMod val="25000"/>
                  </a:schemeClr>
                </a:solidFill>
                <a:latin typeface="Century Gothic" panose="020B0502020202020204" pitchFamily="34" charset="0"/>
              </a:rPr>
              <a:t> Beneficiadas con el cofinanciamiento</a:t>
            </a:r>
          </a:p>
        </p:txBody>
      </p:sp>
      <p:grpSp>
        <p:nvGrpSpPr>
          <p:cNvPr id="48" name="Grupo 47">
            <a:extLst>
              <a:ext uri="{FF2B5EF4-FFF2-40B4-BE49-F238E27FC236}">
                <a16:creationId xmlns:a16="http://schemas.microsoft.com/office/drawing/2014/main" id="{A88FA5A6-57E5-1E10-A4E1-4F7089275BDA}"/>
              </a:ext>
            </a:extLst>
          </p:cNvPr>
          <p:cNvGrpSpPr/>
          <p:nvPr/>
        </p:nvGrpSpPr>
        <p:grpSpPr>
          <a:xfrm>
            <a:off x="435917" y="2008564"/>
            <a:ext cx="1373775" cy="1342442"/>
            <a:chOff x="453866" y="3867231"/>
            <a:chExt cx="1373775" cy="1342442"/>
          </a:xfrm>
        </p:grpSpPr>
        <p:sp>
          <p:nvSpPr>
            <p:cNvPr id="49" name="Elipse 48">
              <a:extLst>
                <a:ext uri="{FF2B5EF4-FFF2-40B4-BE49-F238E27FC236}">
                  <a16:creationId xmlns:a16="http://schemas.microsoft.com/office/drawing/2014/main" id="{5E63CD08-EC9E-B2BE-C3ED-F7E6ED3922E0}"/>
                </a:ext>
              </a:extLst>
            </p:cNvPr>
            <p:cNvSpPr/>
            <p:nvPr/>
          </p:nvSpPr>
          <p:spPr>
            <a:xfrm>
              <a:off x="575164" y="3988530"/>
              <a:ext cx="1131177" cy="1099844"/>
            </a:xfrm>
            <a:prstGeom prst="ellipse">
              <a:avLst/>
            </a:prstGeom>
            <a:solidFill>
              <a:schemeClr val="bg1">
                <a:lumMod val="9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134F29"/>
                  </a:solidFill>
                  <a:latin typeface="Century Gothic" panose="020B0502020202020204" pitchFamily="34" charset="0"/>
                </a:rPr>
                <a:t>20</a:t>
              </a:r>
              <a:endParaRPr lang="es-PE" sz="2800" b="1" dirty="0">
                <a:solidFill>
                  <a:srgbClr val="134F29"/>
                </a:solidFill>
                <a:latin typeface="Century Gothic" panose="020B0502020202020204" pitchFamily="34" charset="0"/>
              </a:endParaRPr>
            </a:p>
          </p:txBody>
        </p:sp>
        <p:sp>
          <p:nvSpPr>
            <p:cNvPr id="50" name="Elipse 49">
              <a:extLst>
                <a:ext uri="{FF2B5EF4-FFF2-40B4-BE49-F238E27FC236}">
                  <a16:creationId xmlns:a16="http://schemas.microsoft.com/office/drawing/2014/main" id="{D8D1D207-CDE2-364D-0A15-A76EB76B868B}"/>
                </a:ext>
              </a:extLst>
            </p:cNvPr>
            <p:cNvSpPr/>
            <p:nvPr/>
          </p:nvSpPr>
          <p:spPr>
            <a:xfrm>
              <a:off x="453866" y="3867231"/>
              <a:ext cx="1373775" cy="1342442"/>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dirty="0"/>
            </a:p>
          </p:txBody>
        </p:sp>
      </p:grpSp>
      <p:grpSp>
        <p:nvGrpSpPr>
          <p:cNvPr id="51" name="Grupo 50">
            <a:extLst>
              <a:ext uri="{FF2B5EF4-FFF2-40B4-BE49-F238E27FC236}">
                <a16:creationId xmlns:a16="http://schemas.microsoft.com/office/drawing/2014/main" id="{4BBA210E-5833-1E1B-B898-CE4D64A02AAF}"/>
              </a:ext>
            </a:extLst>
          </p:cNvPr>
          <p:cNvGrpSpPr/>
          <p:nvPr/>
        </p:nvGrpSpPr>
        <p:grpSpPr>
          <a:xfrm>
            <a:off x="2209030" y="2020822"/>
            <a:ext cx="1373775" cy="1342442"/>
            <a:chOff x="453866" y="3867231"/>
            <a:chExt cx="1373775" cy="1342442"/>
          </a:xfrm>
        </p:grpSpPr>
        <p:sp>
          <p:nvSpPr>
            <p:cNvPr id="52" name="Elipse 51">
              <a:extLst>
                <a:ext uri="{FF2B5EF4-FFF2-40B4-BE49-F238E27FC236}">
                  <a16:creationId xmlns:a16="http://schemas.microsoft.com/office/drawing/2014/main" id="{CA0D8E5F-3D7F-0823-AB01-7AF3BDEB3BBC}"/>
                </a:ext>
              </a:extLst>
            </p:cNvPr>
            <p:cNvSpPr/>
            <p:nvPr/>
          </p:nvSpPr>
          <p:spPr>
            <a:xfrm>
              <a:off x="593161" y="3988530"/>
              <a:ext cx="1112809" cy="1099844"/>
            </a:xfrm>
            <a:prstGeom prst="ellipse">
              <a:avLst/>
            </a:prstGeom>
            <a:solidFill>
              <a:schemeClr val="bg1">
                <a:lumMod val="9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rgbClr val="134F29"/>
                  </a:solidFill>
                  <a:latin typeface="Century Gothic" panose="020B0502020202020204" pitchFamily="34" charset="0"/>
                </a:rPr>
                <a:t>14,4</a:t>
              </a:r>
            </a:p>
          </p:txBody>
        </p:sp>
        <p:sp>
          <p:nvSpPr>
            <p:cNvPr id="53" name="Elipse 52">
              <a:extLst>
                <a:ext uri="{FF2B5EF4-FFF2-40B4-BE49-F238E27FC236}">
                  <a16:creationId xmlns:a16="http://schemas.microsoft.com/office/drawing/2014/main" id="{D4687742-9F77-5005-1CA1-D6FC1D6D899F}"/>
                </a:ext>
              </a:extLst>
            </p:cNvPr>
            <p:cNvSpPr/>
            <p:nvPr/>
          </p:nvSpPr>
          <p:spPr>
            <a:xfrm>
              <a:off x="453866" y="3867231"/>
              <a:ext cx="1373775" cy="1342442"/>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dirty="0"/>
            </a:p>
          </p:txBody>
        </p:sp>
      </p:grpSp>
      <p:grpSp>
        <p:nvGrpSpPr>
          <p:cNvPr id="54" name="Grupo 53">
            <a:extLst>
              <a:ext uri="{FF2B5EF4-FFF2-40B4-BE49-F238E27FC236}">
                <a16:creationId xmlns:a16="http://schemas.microsoft.com/office/drawing/2014/main" id="{52D63B15-C1E0-D8A0-BBC0-80BE073F1824}"/>
              </a:ext>
            </a:extLst>
          </p:cNvPr>
          <p:cNvGrpSpPr/>
          <p:nvPr/>
        </p:nvGrpSpPr>
        <p:grpSpPr>
          <a:xfrm>
            <a:off x="4014526" y="2034477"/>
            <a:ext cx="1373775" cy="1342442"/>
            <a:chOff x="453866" y="3867231"/>
            <a:chExt cx="1373775" cy="1342442"/>
          </a:xfrm>
        </p:grpSpPr>
        <p:sp>
          <p:nvSpPr>
            <p:cNvPr id="55" name="Elipse 54">
              <a:extLst>
                <a:ext uri="{FF2B5EF4-FFF2-40B4-BE49-F238E27FC236}">
                  <a16:creationId xmlns:a16="http://schemas.microsoft.com/office/drawing/2014/main" id="{273AE371-AECD-B26B-2889-324911F59B0E}"/>
                </a:ext>
              </a:extLst>
            </p:cNvPr>
            <p:cNvSpPr/>
            <p:nvPr/>
          </p:nvSpPr>
          <p:spPr>
            <a:xfrm>
              <a:off x="574793" y="3988530"/>
              <a:ext cx="1131177" cy="1099844"/>
            </a:xfrm>
            <a:prstGeom prst="ellipse">
              <a:avLst/>
            </a:prstGeom>
            <a:solidFill>
              <a:schemeClr val="bg1">
                <a:lumMod val="9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134F29"/>
                  </a:solidFill>
                  <a:latin typeface="Century Gothic" panose="020B0502020202020204" pitchFamily="34" charset="0"/>
                </a:rPr>
                <a:t>75</a:t>
              </a:r>
              <a:endParaRPr lang="es-PE" sz="1100" dirty="0">
                <a:solidFill>
                  <a:srgbClr val="134F29"/>
                </a:solidFill>
                <a:latin typeface="Century Gothic" panose="020B0502020202020204" pitchFamily="34" charset="0"/>
              </a:endParaRPr>
            </a:p>
          </p:txBody>
        </p:sp>
        <p:sp>
          <p:nvSpPr>
            <p:cNvPr id="56" name="Elipse 55">
              <a:extLst>
                <a:ext uri="{FF2B5EF4-FFF2-40B4-BE49-F238E27FC236}">
                  <a16:creationId xmlns:a16="http://schemas.microsoft.com/office/drawing/2014/main" id="{C6A3EDBD-1452-E9EB-048E-57E929FCE862}"/>
                </a:ext>
              </a:extLst>
            </p:cNvPr>
            <p:cNvSpPr/>
            <p:nvPr/>
          </p:nvSpPr>
          <p:spPr>
            <a:xfrm>
              <a:off x="453866" y="3867231"/>
              <a:ext cx="1373775" cy="1342442"/>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dirty="0"/>
            </a:p>
          </p:txBody>
        </p:sp>
      </p:grpSp>
      <p:grpSp>
        <p:nvGrpSpPr>
          <p:cNvPr id="57" name="Grupo 56">
            <a:extLst>
              <a:ext uri="{FF2B5EF4-FFF2-40B4-BE49-F238E27FC236}">
                <a16:creationId xmlns:a16="http://schemas.microsoft.com/office/drawing/2014/main" id="{3E014493-06DB-D9EE-369C-F4BCB726C980}"/>
              </a:ext>
            </a:extLst>
          </p:cNvPr>
          <p:cNvGrpSpPr/>
          <p:nvPr/>
        </p:nvGrpSpPr>
        <p:grpSpPr>
          <a:xfrm>
            <a:off x="5910655" y="2086668"/>
            <a:ext cx="1373775" cy="1342442"/>
            <a:chOff x="453866" y="3867231"/>
            <a:chExt cx="1373775" cy="1342442"/>
          </a:xfrm>
        </p:grpSpPr>
        <p:sp>
          <p:nvSpPr>
            <p:cNvPr id="58" name="Elipse 57">
              <a:extLst>
                <a:ext uri="{FF2B5EF4-FFF2-40B4-BE49-F238E27FC236}">
                  <a16:creationId xmlns:a16="http://schemas.microsoft.com/office/drawing/2014/main" id="{2891A4D6-F4B9-72FE-2A05-DF0DCE9CC0A8}"/>
                </a:ext>
              </a:extLst>
            </p:cNvPr>
            <p:cNvSpPr/>
            <p:nvPr/>
          </p:nvSpPr>
          <p:spPr>
            <a:xfrm>
              <a:off x="574793" y="3988530"/>
              <a:ext cx="1131177" cy="1099844"/>
            </a:xfrm>
            <a:prstGeom prst="ellipse">
              <a:avLst/>
            </a:prstGeom>
            <a:solidFill>
              <a:schemeClr val="bg1">
                <a:lumMod val="9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dirty="0">
                <a:solidFill>
                  <a:srgbClr val="0070C0"/>
                </a:solidFill>
              </a:endParaRPr>
            </a:p>
          </p:txBody>
        </p:sp>
        <p:sp>
          <p:nvSpPr>
            <p:cNvPr id="59" name="Elipse 58">
              <a:extLst>
                <a:ext uri="{FF2B5EF4-FFF2-40B4-BE49-F238E27FC236}">
                  <a16:creationId xmlns:a16="http://schemas.microsoft.com/office/drawing/2014/main" id="{80675727-1420-F94D-B3E9-3570D0209972}"/>
                </a:ext>
              </a:extLst>
            </p:cNvPr>
            <p:cNvSpPr/>
            <p:nvPr/>
          </p:nvSpPr>
          <p:spPr>
            <a:xfrm>
              <a:off x="453866" y="3867231"/>
              <a:ext cx="1373775" cy="1342442"/>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dirty="0"/>
            </a:p>
          </p:txBody>
        </p:sp>
      </p:grpSp>
      <p:sp>
        <p:nvSpPr>
          <p:cNvPr id="60" name="CuadroTexto 59">
            <a:extLst>
              <a:ext uri="{FF2B5EF4-FFF2-40B4-BE49-F238E27FC236}">
                <a16:creationId xmlns:a16="http://schemas.microsoft.com/office/drawing/2014/main" id="{66FC16E1-FDB3-D6FA-AE26-7904D9A528AE}"/>
              </a:ext>
            </a:extLst>
          </p:cNvPr>
          <p:cNvSpPr txBox="1"/>
          <p:nvPr/>
        </p:nvSpPr>
        <p:spPr>
          <a:xfrm>
            <a:off x="111507" y="3489578"/>
            <a:ext cx="1714464" cy="461665"/>
          </a:xfrm>
          <a:prstGeom prst="rect">
            <a:avLst/>
          </a:prstGeom>
          <a:noFill/>
        </p:spPr>
        <p:txBody>
          <a:bodyPr wrap="square" rtlCol="0">
            <a:spAutoFit/>
          </a:bodyPr>
          <a:lstStyle>
            <a:defPPr>
              <a:defRPr lang="es-PE"/>
            </a:defPPr>
            <a:lvl1pPr algn="ctr">
              <a:defRPr sz="1200">
                <a:solidFill>
                  <a:schemeClr val="tx2">
                    <a:lumMod val="90000"/>
                    <a:lumOff val="10000"/>
                  </a:schemeClr>
                </a:solidFill>
                <a:ea typeface="ヒラギノ角ゴ Pro W3" pitchFamily="125" charset="-128"/>
                <a:cs typeface="Arial" panose="020B0604020202020204" pitchFamily="34" charset="0"/>
              </a:defRPr>
            </a:lvl1pPr>
          </a:lstStyle>
          <a:p>
            <a:r>
              <a:rPr lang="es-PE" b="1" dirty="0">
                <a:solidFill>
                  <a:schemeClr val="bg2">
                    <a:lumMod val="25000"/>
                  </a:schemeClr>
                </a:solidFill>
                <a:latin typeface="Century Gothic" panose="020B0502020202020204" pitchFamily="34" charset="0"/>
              </a:rPr>
              <a:t>Inversión Total en Planes de Negocios </a:t>
            </a:r>
          </a:p>
        </p:txBody>
      </p:sp>
      <p:sp>
        <p:nvSpPr>
          <p:cNvPr id="61" name="Rectángulo 60">
            <a:extLst>
              <a:ext uri="{FF2B5EF4-FFF2-40B4-BE49-F238E27FC236}">
                <a16:creationId xmlns:a16="http://schemas.microsoft.com/office/drawing/2014/main" id="{27C937E7-6350-F584-093D-975CDE3A964F}"/>
              </a:ext>
            </a:extLst>
          </p:cNvPr>
          <p:cNvSpPr/>
          <p:nvPr/>
        </p:nvSpPr>
        <p:spPr>
          <a:xfrm>
            <a:off x="6204274" y="2418855"/>
            <a:ext cx="785793" cy="523220"/>
          </a:xfrm>
          <a:prstGeom prst="rect">
            <a:avLst/>
          </a:prstGeom>
        </p:spPr>
        <p:txBody>
          <a:bodyPr wrap="none">
            <a:spAutoFit/>
          </a:bodyPr>
          <a:lstStyle/>
          <a:p>
            <a:pPr algn="ctr"/>
            <a:r>
              <a:rPr lang="en-US" altLang="ko-KR" sz="2800" b="1" dirty="0">
                <a:solidFill>
                  <a:srgbClr val="134F29"/>
                </a:solidFill>
                <a:latin typeface="Century Gothic" panose="020B0502020202020204" pitchFamily="34" charset="0"/>
                <a:ea typeface="Arial Unicode MS"/>
                <a:cs typeface="Arial" panose="020B0604020202020204" pitchFamily="34" charset="0"/>
              </a:rPr>
              <a:t>988</a:t>
            </a:r>
          </a:p>
        </p:txBody>
      </p:sp>
      <p:sp>
        <p:nvSpPr>
          <p:cNvPr id="62" name="Rectángulo 61">
            <a:extLst>
              <a:ext uri="{FF2B5EF4-FFF2-40B4-BE49-F238E27FC236}">
                <a16:creationId xmlns:a16="http://schemas.microsoft.com/office/drawing/2014/main" id="{67BCE6DD-2B49-2FDA-0A83-4B594F0ED54B}"/>
              </a:ext>
            </a:extLst>
          </p:cNvPr>
          <p:cNvSpPr/>
          <p:nvPr/>
        </p:nvSpPr>
        <p:spPr>
          <a:xfrm>
            <a:off x="5964207" y="2794753"/>
            <a:ext cx="1221809" cy="307777"/>
          </a:xfrm>
          <a:prstGeom prst="rect">
            <a:avLst/>
          </a:prstGeom>
        </p:spPr>
        <p:txBody>
          <a:bodyPr wrap="none">
            <a:spAutoFit/>
          </a:bodyPr>
          <a:lstStyle/>
          <a:p>
            <a:pPr algn="ctr"/>
            <a:r>
              <a:rPr lang="es-ES" sz="1400" b="1" dirty="0">
                <a:solidFill>
                  <a:srgbClr val="4B883B"/>
                </a:solidFill>
                <a:latin typeface="Century Gothic" panose="020B0502020202020204" pitchFamily="34" charset="0"/>
              </a:rPr>
              <a:t>P</a:t>
            </a:r>
            <a:r>
              <a:rPr lang="es-PE" sz="1400" b="1" dirty="0">
                <a:solidFill>
                  <a:srgbClr val="4B883B"/>
                </a:solidFill>
                <a:latin typeface="Century Gothic" panose="020B0502020202020204" pitchFamily="34" charset="0"/>
              </a:rPr>
              <a:t>roductores</a:t>
            </a:r>
          </a:p>
        </p:txBody>
      </p:sp>
      <p:sp>
        <p:nvSpPr>
          <p:cNvPr id="63" name="Rectángulo 62">
            <a:extLst>
              <a:ext uri="{FF2B5EF4-FFF2-40B4-BE49-F238E27FC236}">
                <a16:creationId xmlns:a16="http://schemas.microsoft.com/office/drawing/2014/main" id="{FCD4295F-C838-625A-8880-A2349E8ED0C3}"/>
              </a:ext>
            </a:extLst>
          </p:cNvPr>
          <p:cNvSpPr/>
          <p:nvPr/>
        </p:nvSpPr>
        <p:spPr>
          <a:xfrm>
            <a:off x="2453884" y="2759864"/>
            <a:ext cx="893193" cy="307777"/>
          </a:xfrm>
          <a:prstGeom prst="rect">
            <a:avLst/>
          </a:prstGeom>
        </p:spPr>
        <p:txBody>
          <a:bodyPr wrap="none">
            <a:spAutoFit/>
          </a:bodyPr>
          <a:lstStyle/>
          <a:p>
            <a:pPr algn="ctr"/>
            <a:r>
              <a:rPr lang="es-PE" sz="1400" b="1" dirty="0">
                <a:solidFill>
                  <a:srgbClr val="4B883B"/>
                </a:solidFill>
                <a:latin typeface="Century Gothic" panose="020B0502020202020204" pitchFamily="34" charset="0"/>
              </a:rPr>
              <a:t>Millones</a:t>
            </a:r>
            <a:endParaRPr lang="es-PE" sz="1200" b="1" dirty="0">
              <a:solidFill>
                <a:srgbClr val="4B883B"/>
              </a:solidFill>
              <a:latin typeface="Century Gothic" panose="020B0502020202020204" pitchFamily="34" charset="0"/>
            </a:endParaRPr>
          </a:p>
        </p:txBody>
      </p:sp>
      <p:sp>
        <p:nvSpPr>
          <p:cNvPr id="64" name="Rectángulo 63">
            <a:extLst>
              <a:ext uri="{FF2B5EF4-FFF2-40B4-BE49-F238E27FC236}">
                <a16:creationId xmlns:a16="http://schemas.microsoft.com/office/drawing/2014/main" id="{3CA47819-7631-C2A4-CE6B-5D17B5F2BCE7}"/>
              </a:ext>
            </a:extLst>
          </p:cNvPr>
          <p:cNvSpPr/>
          <p:nvPr/>
        </p:nvSpPr>
        <p:spPr>
          <a:xfrm>
            <a:off x="676206" y="2810461"/>
            <a:ext cx="893193" cy="307777"/>
          </a:xfrm>
          <a:prstGeom prst="rect">
            <a:avLst/>
          </a:prstGeom>
        </p:spPr>
        <p:txBody>
          <a:bodyPr wrap="none">
            <a:spAutoFit/>
          </a:bodyPr>
          <a:lstStyle/>
          <a:p>
            <a:pPr algn="ctr"/>
            <a:r>
              <a:rPr lang="es-PE" sz="1400" b="1" dirty="0">
                <a:solidFill>
                  <a:srgbClr val="4B883B"/>
                </a:solidFill>
                <a:latin typeface="Century Gothic" panose="020B0502020202020204" pitchFamily="34" charset="0"/>
              </a:rPr>
              <a:t>Millones</a:t>
            </a:r>
          </a:p>
        </p:txBody>
      </p:sp>
      <p:sp>
        <p:nvSpPr>
          <p:cNvPr id="65" name="object 9">
            <a:extLst>
              <a:ext uri="{FF2B5EF4-FFF2-40B4-BE49-F238E27FC236}">
                <a16:creationId xmlns:a16="http://schemas.microsoft.com/office/drawing/2014/main" id="{0B3CCCD4-35A9-9184-009F-9739730AE918}"/>
              </a:ext>
            </a:extLst>
          </p:cNvPr>
          <p:cNvSpPr/>
          <p:nvPr/>
        </p:nvSpPr>
        <p:spPr>
          <a:xfrm>
            <a:off x="4579817" y="5353999"/>
            <a:ext cx="617179" cy="519176"/>
          </a:xfrm>
          <a:prstGeom prst="rect">
            <a:avLst/>
          </a:prstGeom>
          <a:blipFill>
            <a:blip r:embed="rId2" cstate="print"/>
            <a:stretch>
              <a:fillRect/>
            </a:stretch>
          </a:blipFill>
        </p:spPr>
        <p:txBody>
          <a:bodyPr wrap="square" lIns="0" tIns="0" rIns="0" bIns="0" rtlCol="0"/>
          <a:lstStyle/>
          <a:p>
            <a:endParaRPr/>
          </a:p>
        </p:txBody>
      </p:sp>
      <p:sp>
        <p:nvSpPr>
          <p:cNvPr id="66" name="object 10">
            <a:extLst>
              <a:ext uri="{FF2B5EF4-FFF2-40B4-BE49-F238E27FC236}">
                <a16:creationId xmlns:a16="http://schemas.microsoft.com/office/drawing/2014/main" id="{9BCDA386-954F-533A-8CA6-06ED05EB99EE}"/>
              </a:ext>
            </a:extLst>
          </p:cNvPr>
          <p:cNvSpPr/>
          <p:nvPr/>
        </p:nvSpPr>
        <p:spPr>
          <a:xfrm>
            <a:off x="3240015" y="5385430"/>
            <a:ext cx="471673" cy="519177"/>
          </a:xfrm>
          <a:prstGeom prst="rect">
            <a:avLst/>
          </a:prstGeom>
          <a:blipFill>
            <a:blip r:embed="rId3" cstate="print"/>
            <a:stretch>
              <a:fillRect/>
            </a:stretch>
          </a:blipFill>
        </p:spPr>
        <p:txBody>
          <a:bodyPr wrap="square" lIns="0" tIns="0" rIns="0" bIns="0" rtlCol="0"/>
          <a:lstStyle/>
          <a:p>
            <a:endParaRPr/>
          </a:p>
        </p:txBody>
      </p:sp>
      <p:sp>
        <p:nvSpPr>
          <p:cNvPr id="67" name="object 27">
            <a:extLst>
              <a:ext uri="{FF2B5EF4-FFF2-40B4-BE49-F238E27FC236}">
                <a16:creationId xmlns:a16="http://schemas.microsoft.com/office/drawing/2014/main" id="{E66D549F-96C8-449F-9FD1-7C691B75F093}"/>
              </a:ext>
            </a:extLst>
          </p:cNvPr>
          <p:cNvSpPr/>
          <p:nvPr/>
        </p:nvSpPr>
        <p:spPr>
          <a:xfrm>
            <a:off x="7239089" y="5310156"/>
            <a:ext cx="565402" cy="540626"/>
          </a:xfrm>
          <a:prstGeom prst="rect">
            <a:avLst/>
          </a:prstGeom>
          <a:blipFill>
            <a:blip r:embed="rId4" cstate="print"/>
            <a:stretch>
              <a:fillRect/>
            </a:stretch>
          </a:blipFill>
        </p:spPr>
        <p:txBody>
          <a:bodyPr wrap="square" lIns="0" tIns="0" rIns="0" bIns="0" rtlCol="0"/>
          <a:lstStyle/>
          <a:p>
            <a:endParaRPr/>
          </a:p>
        </p:txBody>
      </p:sp>
      <p:sp>
        <p:nvSpPr>
          <p:cNvPr id="68" name="object 11">
            <a:extLst>
              <a:ext uri="{FF2B5EF4-FFF2-40B4-BE49-F238E27FC236}">
                <a16:creationId xmlns:a16="http://schemas.microsoft.com/office/drawing/2014/main" id="{C192325F-3D65-A0DA-C140-9A6B88BC9612}"/>
              </a:ext>
            </a:extLst>
          </p:cNvPr>
          <p:cNvSpPr/>
          <p:nvPr/>
        </p:nvSpPr>
        <p:spPr>
          <a:xfrm>
            <a:off x="8376570" y="5401224"/>
            <a:ext cx="479119" cy="301041"/>
          </a:xfrm>
          <a:prstGeom prst="rect">
            <a:avLst/>
          </a:prstGeom>
          <a:blipFill>
            <a:blip r:embed="rId5" cstate="print"/>
            <a:stretch>
              <a:fillRect/>
            </a:stretch>
          </a:blipFill>
        </p:spPr>
        <p:txBody>
          <a:bodyPr wrap="square" lIns="0" tIns="0" rIns="0" bIns="0" rtlCol="0"/>
          <a:lstStyle/>
          <a:p>
            <a:endParaRPr/>
          </a:p>
        </p:txBody>
      </p:sp>
      <p:sp>
        <p:nvSpPr>
          <p:cNvPr id="69" name="object 26">
            <a:extLst>
              <a:ext uri="{FF2B5EF4-FFF2-40B4-BE49-F238E27FC236}">
                <a16:creationId xmlns:a16="http://schemas.microsoft.com/office/drawing/2014/main" id="{65F7F53F-C1D7-F29B-9048-20B00FF2224E}"/>
              </a:ext>
            </a:extLst>
          </p:cNvPr>
          <p:cNvSpPr/>
          <p:nvPr/>
        </p:nvSpPr>
        <p:spPr>
          <a:xfrm>
            <a:off x="8897405" y="5256918"/>
            <a:ext cx="379071" cy="416175"/>
          </a:xfrm>
          <a:prstGeom prst="rect">
            <a:avLst/>
          </a:prstGeom>
          <a:blipFill>
            <a:blip r:embed="rId6" cstate="print"/>
            <a:stretch>
              <a:fillRect/>
            </a:stretch>
          </a:blipFill>
        </p:spPr>
        <p:txBody>
          <a:bodyPr wrap="square" lIns="0" tIns="0" rIns="0" bIns="0" rtlCol="0"/>
          <a:lstStyle/>
          <a:p>
            <a:endParaRPr/>
          </a:p>
        </p:txBody>
      </p:sp>
      <p:sp>
        <p:nvSpPr>
          <p:cNvPr id="70" name="object 24">
            <a:extLst>
              <a:ext uri="{FF2B5EF4-FFF2-40B4-BE49-F238E27FC236}">
                <a16:creationId xmlns:a16="http://schemas.microsoft.com/office/drawing/2014/main" id="{F8DA3535-1AB8-21AF-68D4-29F449890EC6}"/>
              </a:ext>
            </a:extLst>
          </p:cNvPr>
          <p:cNvSpPr/>
          <p:nvPr/>
        </p:nvSpPr>
        <p:spPr>
          <a:xfrm>
            <a:off x="8682937" y="5440629"/>
            <a:ext cx="521636" cy="503178"/>
          </a:xfrm>
          <a:prstGeom prst="rect">
            <a:avLst/>
          </a:prstGeom>
          <a:blipFill>
            <a:blip r:embed="rId7" cstate="print"/>
            <a:stretch>
              <a:fillRect/>
            </a:stretch>
          </a:blipFill>
        </p:spPr>
        <p:txBody>
          <a:bodyPr wrap="square" lIns="0" tIns="0" rIns="0" bIns="0" rtlCol="0"/>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1" name="object 25">
            <a:extLst>
              <a:ext uri="{FF2B5EF4-FFF2-40B4-BE49-F238E27FC236}">
                <a16:creationId xmlns:a16="http://schemas.microsoft.com/office/drawing/2014/main" id="{05ABEF2D-DF11-2C84-0ABF-A21FD999991E}"/>
              </a:ext>
            </a:extLst>
          </p:cNvPr>
          <p:cNvSpPr/>
          <p:nvPr/>
        </p:nvSpPr>
        <p:spPr>
          <a:xfrm>
            <a:off x="1984965" y="5260373"/>
            <a:ext cx="534924" cy="605028"/>
          </a:xfrm>
          <a:prstGeom prst="rect">
            <a:avLst/>
          </a:prstGeom>
          <a:blipFill>
            <a:blip r:embed="rId8" cstate="print"/>
            <a:stretch>
              <a:fillRect/>
            </a:stretch>
          </a:blipFill>
        </p:spPr>
        <p:txBody>
          <a:bodyPr wrap="square" lIns="0" tIns="0" rIns="0" bIns="0" rtlCol="0"/>
          <a:lstStyle/>
          <a:p>
            <a:endParaRPr/>
          </a:p>
        </p:txBody>
      </p:sp>
      <p:pic>
        <p:nvPicPr>
          <p:cNvPr id="72" name="Imagen 71">
            <a:extLst>
              <a:ext uri="{FF2B5EF4-FFF2-40B4-BE49-F238E27FC236}">
                <a16:creationId xmlns:a16="http://schemas.microsoft.com/office/drawing/2014/main" id="{1EB95E0B-E7E5-1108-E80F-E97FFC4D32E9}"/>
              </a:ext>
            </a:extLst>
          </p:cNvPr>
          <p:cNvPicPr>
            <a:picLocks noChangeAspect="1"/>
          </p:cNvPicPr>
          <p:nvPr/>
        </p:nvPicPr>
        <p:blipFill>
          <a:blip r:embed="rId9"/>
          <a:stretch>
            <a:fillRect/>
          </a:stretch>
        </p:blipFill>
        <p:spPr>
          <a:xfrm>
            <a:off x="5751795" y="5318612"/>
            <a:ext cx="837660" cy="585995"/>
          </a:xfrm>
          <a:prstGeom prst="rect">
            <a:avLst/>
          </a:prstGeom>
          <a:scene3d>
            <a:camera prst="orthographicFront"/>
            <a:lightRig rig="threePt" dir="t"/>
          </a:scene3d>
          <a:sp3d extrusionH="76200">
            <a:extrusionClr>
              <a:schemeClr val="bg1"/>
            </a:extrusionClr>
          </a:sp3d>
        </p:spPr>
      </p:pic>
      <p:sp>
        <p:nvSpPr>
          <p:cNvPr id="73" name="Rectángulo 72">
            <a:extLst>
              <a:ext uri="{FF2B5EF4-FFF2-40B4-BE49-F238E27FC236}">
                <a16:creationId xmlns:a16="http://schemas.microsoft.com/office/drawing/2014/main" id="{DAA4C392-C869-3D20-DFEB-833433D5DA47}"/>
              </a:ext>
            </a:extLst>
          </p:cNvPr>
          <p:cNvSpPr/>
          <p:nvPr/>
        </p:nvSpPr>
        <p:spPr>
          <a:xfrm>
            <a:off x="4322811" y="2809779"/>
            <a:ext cx="748923" cy="307777"/>
          </a:xfrm>
          <a:prstGeom prst="rect">
            <a:avLst/>
          </a:prstGeom>
        </p:spPr>
        <p:txBody>
          <a:bodyPr wrap="none">
            <a:spAutoFit/>
          </a:bodyPr>
          <a:lstStyle/>
          <a:p>
            <a:pPr algn="ctr"/>
            <a:r>
              <a:rPr lang="es-ES" sz="1400" b="1" dirty="0">
                <a:solidFill>
                  <a:srgbClr val="4B883B"/>
                </a:solidFill>
                <a:latin typeface="Century Gothic" panose="020B0502020202020204" pitchFamily="34" charset="0"/>
              </a:rPr>
              <a:t>P</a:t>
            </a:r>
            <a:r>
              <a:rPr lang="es-PE" sz="1400" b="1" dirty="0">
                <a:solidFill>
                  <a:srgbClr val="4B883B"/>
                </a:solidFill>
                <a:latin typeface="Century Gothic" panose="020B0502020202020204" pitchFamily="34" charset="0"/>
              </a:rPr>
              <a:t>lanes</a:t>
            </a:r>
            <a:endParaRPr lang="es-PE" sz="1200" b="1" dirty="0">
              <a:solidFill>
                <a:srgbClr val="4B883B"/>
              </a:solidFill>
              <a:latin typeface="Century Gothic" panose="020B0502020202020204" pitchFamily="34" charset="0"/>
            </a:endParaRPr>
          </a:p>
        </p:txBody>
      </p:sp>
      <p:graphicFrame>
        <p:nvGraphicFramePr>
          <p:cNvPr id="74" name="Tabla 73">
            <a:extLst>
              <a:ext uri="{FF2B5EF4-FFF2-40B4-BE49-F238E27FC236}">
                <a16:creationId xmlns:a16="http://schemas.microsoft.com/office/drawing/2014/main" id="{69AD65F4-378E-829B-0738-BDD419171916}"/>
              </a:ext>
            </a:extLst>
          </p:cNvPr>
          <p:cNvGraphicFramePr>
            <a:graphicFrameLocks noGrp="1"/>
          </p:cNvGraphicFramePr>
          <p:nvPr>
            <p:extLst>
              <p:ext uri="{D42A27DB-BD31-4B8C-83A1-F6EECF244321}">
                <p14:modId xmlns:p14="http://schemas.microsoft.com/office/powerpoint/2010/main" val="1718090186"/>
              </p:ext>
            </p:extLst>
          </p:nvPr>
        </p:nvGraphicFramePr>
        <p:xfrm>
          <a:off x="1610427" y="5999175"/>
          <a:ext cx="7951002" cy="670560"/>
        </p:xfrm>
        <a:graphic>
          <a:graphicData uri="http://schemas.openxmlformats.org/drawingml/2006/table">
            <a:tbl>
              <a:tblPr firstRow="1" bandRow="1">
                <a:tableStyleId>{5C22544A-7EE6-4342-B048-85BDC9FD1C3A}</a:tableStyleId>
              </a:tblPr>
              <a:tblGrid>
                <a:gridCol w="1325167">
                  <a:extLst>
                    <a:ext uri="{9D8B030D-6E8A-4147-A177-3AD203B41FA5}">
                      <a16:colId xmlns:a16="http://schemas.microsoft.com/office/drawing/2014/main" val="3284552920"/>
                    </a:ext>
                  </a:extLst>
                </a:gridCol>
                <a:gridCol w="1325167">
                  <a:extLst>
                    <a:ext uri="{9D8B030D-6E8A-4147-A177-3AD203B41FA5}">
                      <a16:colId xmlns:a16="http://schemas.microsoft.com/office/drawing/2014/main" val="1072006921"/>
                    </a:ext>
                  </a:extLst>
                </a:gridCol>
                <a:gridCol w="1325167">
                  <a:extLst>
                    <a:ext uri="{9D8B030D-6E8A-4147-A177-3AD203B41FA5}">
                      <a16:colId xmlns:a16="http://schemas.microsoft.com/office/drawing/2014/main" val="4069444878"/>
                    </a:ext>
                  </a:extLst>
                </a:gridCol>
                <a:gridCol w="1325167">
                  <a:extLst>
                    <a:ext uri="{9D8B030D-6E8A-4147-A177-3AD203B41FA5}">
                      <a16:colId xmlns:a16="http://schemas.microsoft.com/office/drawing/2014/main" val="3396458000"/>
                    </a:ext>
                  </a:extLst>
                </a:gridCol>
                <a:gridCol w="1325167">
                  <a:extLst>
                    <a:ext uri="{9D8B030D-6E8A-4147-A177-3AD203B41FA5}">
                      <a16:colId xmlns:a16="http://schemas.microsoft.com/office/drawing/2014/main" val="4147517391"/>
                    </a:ext>
                  </a:extLst>
                </a:gridCol>
                <a:gridCol w="1325167">
                  <a:extLst>
                    <a:ext uri="{9D8B030D-6E8A-4147-A177-3AD203B41FA5}">
                      <a16:colId xmlns:a16="http://schemas.microsoft.com/office/drawing/2014/main" val="186360164"/>
                    </a:ext>
                  </a:extLst>
                </a:gridCol>
              </a:tblGrid>
              <a:tr h="208088">
                <a:tc>
                  <a:txBody>
                    <a:bodyPr/>
                    <a:lstStyle/>
                    <a:p>
                      <a:pPr algn="ctr"/>
                      <a:r>
                        <a:rPr lang="es-ES" sz="1600" b="1" dirty="0">
                          <a:solidFill>
                            <a:schemeClr val="accent2">
                              <a:lumMod val="50000"/>
                            </a:schemeClr>
                          </a:solidFill>
                          <a:latin typeface="Century Gothic" panose="020B0502020202020204" pitchFamily="34" charset="0"/>
                        </a:rPr>
                        <a:t>Café</a:t>
                      </a:r>
                      <a:endParaRPr lang="es-PE" sz="1600" b="1" dirty="0">
                        <a:solidFill>
                          <a:schemeClr val="accent2">
                            <a:lumMod val="50000"/>
                          </a:schemeClr>
                        </a:solidFill>
                        <a:latin typeface="Century Gothic" panose="020B0502020202020204" pitchFamily="34" charset="0"/>
                      </a:endParaRPr>
                    </a:p>
                  </a:txBody>
                  <a:tcPr>
                    <a:solidFill>
                      <a:schemeClr val="bg1"/>
                    </a:solidFill>
                  </a:tcPr>
                </a:tc>
                <a:tc>
                  <a:txBody>
                    <a:bodyPr/>
                    <a:lstStyle/>
                    <a:p>
                      <a:pPr algn="ctr"/>
                      <a:r>
                        <a:rPr lang="es-ES" sz="1600" b="1" dirty="0">
                          <a:solidFill>
                            <a:schemeClr val="accent5">
                              <a:lumMod val="75000"/>
                            </a:schemeClr>
                          </a:solidFill>
                          <a:latin typeface="Century Gothic" panose="020B0502020202020204" pitchFamily="34" charset="0"/>
                        </a:rPr>
                        <a:t>V</a:t>
                      </a:r>
                      <a:r>
                        <a:rPr lang="es-PE" sz="1600" b="1" dirty="0">
                          <a:solidFill>
                            <a:schemeClr val="accent5">
                              <a:lumMod val="75000"/>
                            </a:schemeClr>
                          </a:solidFill>
                          <a:latin typeface="Century Gothic" panose="020B0502020202020204" pitchFamily="34" charset="0"/>
                        </a:rPr>
                        <a:t>acuno</a:t>
                      </a:r>
                    </a:p>
                  </a:txBody>
                  <a:tcPr>
                    <a:solidFill>
                      <a:schemeClr val="bg1"/>
                    </a:solidFill>
                  </a:tcPr>
                </a:tc>
                <a:tc>
                  <a:txBody>
                    <a:bodyPr/>
                    <a:lstStyle/>
                    <a:p>
                      <a:pPr algn="ctr"/>
                      <a:r>
                        <a:rPr lang="es-ES" sz="1600" b="1" dirty="0">
                          <a:solidFill>
                            <a:schemeClr val="accent6">
                              <a:lumMod val="75000"/>
                            </a:schemeClr>
                          </a:solidFill>
                          <a:latin typeface="Century Gothic" panose="020B0502020202020204" pitchFamily="34" charset="0"/>
                        </a:rPr>
                        <a:t>P</a:t>
                      </a:r>
                      <a:r>
                        <a:rPr lang="es-PE" sz="1600" b="1" dirty="0">
                          <a:solidFill>
                            <a:schemeClr val="accent6">
                              <a:lumMod val="75000"/>
                            </a:schemeClr>
                          </a:solidFill>
                          <a:latin typeface="Century Gothic" panose="020B0502020202020204" pitchFamily="34" charset="0"/>
                        </a:rPr>
                        <a:t>alto</a:t>
                      </a:r>
                    </a:p>
                  </a:txBody>
                  <a:tcPr>
                    <a:solidFill>
                      <a:schemeClr val="bg1"/>
                    </a:solidFill>
                  </a:tcPr>
                </a:tc>
                <a:tc>
                  <a:txBody>
                    <a:bodyPr/>
                    <a:lstStyle/>
                    <a:p>
                      <a:pPr algn="ctr"/>
                      <a:r>
                        <a:rPr lang="es-ES" sz="1600" b="1" dirty="0">
                          <a:solidFill>
                            <a:srgbClr val="ED7D31"/>
                          </a:solidFill>
                          <a:latin typeface="Century Gothic" panose="020B0502020202020204" pitchFamily="34" charset="0"/>
                        </a:rPr>
                        <a:t>C</a:t>
                      </a:r>
                      <a:r>
                        <a:rPr lang="es-PE" sz="1600" b="1" dirty="0">
                          <a:solidFill>
                            <a:srgbClr val="ED7D31"/>
                          </a:solidFill>
                          <a:latin typeface="Century Gothic" panose="020B0502020202020204" pitchFamily="34" charset="0"/>
                        </a:rPr>
                        <a:t>ítricos</a:t>
                      </a:r>
                    </a:p>
                  </a:txBody>
                  <a:tcPr>
                    <a:solidFill>
                      <a:schemeClr val="bg1"/>
                    </a:solidFill>
                  </a:tcPr>
                </a:tc>
                <a:tc>
                  <a:txBody>
                    <a:bodyPr/>
                    <a:lstStyle/>
                    <a:p>
                      <a:pPr algn="ctr"/>
                      <a:r>
                        <a:rPr lang="es-ES" sz="1600" b="1" dirty="0">
                          <a:solidFill>
                            <a:schemeClr val="accent5">
                              <a:lumMod val="50000"/>
                            </a:schemeClr>
                          </a:solidFill>
                          <a:latin typeface="Century Gothic" panose="020B0502020202020204" pitchFamily="34" charset="0"/>
                        </a:rPr>
                        <a:t>Apicultura</a:t>
                      </a:r>
                      <a:endParaRPr lang="es-PE" sz="1600" b="1" dirty="0">
                        <a:solidFill>
                          <a:schemeClr val="accent5">
                            <a:lumMod val="50000"/>
                          </a:schemeClr>
                        </a:solidFill>
                        <a:latin typeface="Century Gothic" panose="020B0502020202020204" pitchFamily="34" charset="0"/>
                      </a:endParaRPr>
                    </a:p>
                  </a:txBody>
                  <a:tcPr>
                    <a:solidFill>
                      <a:schemeClr val="bg1"/>
                    </a:solidFill>
                  </a:tcPr>
                </a:tc>
                <a:tc>
                  <a:txBody>
                    <a:bodyPr/>
                    <a:lstStyle/>
                    <a:p>
                      <a:pPr algn="ctr"/>
                      <a:r>
                        <a:rPr lang="es-ES" sz="1600" b="1" dirty="0">
                          <a:solidFill>
                            <a:schemeClr val="bg2">
                              <a:lumMod val="75000"/>
                            </a:schemeClr>
                          </a:solidFill>
                          <a:latin typeface="Century Gothic" panose="020B0502020202020204" pitchFamily="34" charset="0"/>
                        </a:rPr>
                        <a:t>O</a:t>
                      </a:r>
                      <a:r>
                        <a:rPr lang="es-PE" sz="1600" b="1" dirty="0">
                          <a:solidFill>
                            <a:schemeClr val="bg2">
                              <a:lumMod val="75000"/>
                            </a:schemeClr>
                          </a:solidFill>
                          <a:latin typeface="Century Gothic" panose="020B0502020202020204" pitchFamily="34" charset="0"/>
                        </a:rPr>
                        <a:t>tros</a:t>
                      </a:r>
                    </a:p>
                  </a:txBody>
                  <a:tcPr>
                    <a:solidFill>
                      <a:schemeClr val="bg1"/>
                    </a:solidFill>
                  </a:tcPr>
                </a:tc>
                <a:extLst>
                  <a:ext uri="{0D108BD9-81ED-4DB2-BD59-A6C34878D82A}">
                    <a16:rowId xmlns:a16="http://schemas.microsoft.com/office/drawing/2014/main" val="412770899"/>
                  </a:ext>
                </a:extLst>
              </a:tr>
              <a:tr h="208088">
                <a:tc>
                  <a:txBody>
                    <a:bodyPr/>
                    <a:lstStyle/>
                    <a:p>
                      <a:pPr algn="ctr"/>
                      <a:r>
                        <a:rPr lang="es-PE" sz="1600" b="1" dirty="0">
                          <a:solidFill>
                            <a:schemeClr val="accent2">
                              <a:lumMod val="50000"/>
                            </a:schemeClr>
                          </a:solidFill>
                          <a:latin typeface="Century Gothic" panose="020B0502020202020204" pitchFamily="34" charset="0"/>
                        </a:rPr>
                        <a:t>S/ 2,3</a:t>
                      </a:r>
                    </a:p>
                  </a:txBody>
                  <a:tcPr>
                    <a:solidFill>
                      <a:schemeClr val="bg1"/>
                    </a:solidFill>
                  </a:tcPr>
                </a:tc>
                <a:tc>
                  <a:txBody>
                    <a:bodyPr/>
                    <a:lstStyle/>
                    <a:p>
                      <a:pPr algn="ctr"/>
                      <a:r>
                        <a:rPr lang="es-PE" sz="1600" b="1" dirty="0">
                          <a:solidFill>
                            <a:schemeClr val="accent5">
                              <a:lumMod val="75000"/>
                            </a:schemeClr>
                          </a:solidFill>
                          <a:latin typeface="Century Gothic" panose="020B0502020202020204" pitchFamily="34" charset="0"/>
                        </a:rPr>
                        <a:t>S/ 2,0</a:t>
                      </a:r>
                    </a:p>
                  </a:txBody>
                  <a:tcPr>
                    <a:solidFill>
                      <a:schemeClr val="bg1"/>
                    </a:solidFill>
                  </a:tcPr>
                </a:tc>
                <a:tc>
                  <a:txBody>
                    <a:bodyPr/>
                    <a:lstStyle/>
                    <a:p>
                      <a:pPr algn="ctr"/>
                      <a:r>
                        <a:rPr lang="es-PE" sz="1600" b="1" dirty="0">
                          <a:solidFill>
                            <a:schemeClr val="accent6">
                              <a:lumMod val="75000"/>
                            </a:schemeClr>
                          </a:solidFill>
                          <a:latin typeface="Century Gothic" panose="020B0502020202020204" pitchFamily="34" charset="0"/>
                        </a:rPr>
                        <a:t>S/ 1,7</a:t>
                      </a:r>
                    </a:p>
                  </a:txBody>
                  <a:tcPr>
                    <a:solidFill>
                      <a:schemeClr val="bg1"/>
                    </a:solidFill>
                  </a:tcPr>
                </a:tc>
                <a:tc>
                  <a:txBody>
                    <a:bodyPr/>
                    <a:lstStyle/>
                    <a:p>
                      <a:pPr algn="ctr"/>
                      <a:r>
                        <a:rPr lang="es-PE" sz="1600" b="1" dirty="0">
                          <a:solidFill>
                            <a:srgbClr val="ED7D31"/>
                          </a:solidFill>
                          <a:latin typeface="Century Gothic" panose="020B0502020202020204" pitchFamily="34" charset="0"/>
                        </a:rPr>
                        <a:t>S/ 1,4</a:t>
                      </a:r>
                    </a:p>
                  </a:txBody>
                  <a:tcPr>
                    <a:solidFill>
                      <a:schemeClr val="bg1"/>
                    </a:solidFill>
                  </a:tcPr>
                </a:tc>
                <a:tc>
                  <a:txBody>
                    <a:bodyPr/>
                    <a:lstStyle/>
                    <a:p>
                      <a:pPr algn="ctr"/>
                      <a:r>
                        <a:rPr lang="es-PE" sz="1600" b="1" dirty="0">
                          <a:solidFill>
                            <a:schemeClr val="accent5">
                              <a:lumMod val="50000"/>
                            </a:schemeClr>
                          </a:solidFill>
                          <a:latin typeface="Century Gothic" panose="020B0502020202020204" pitchFamily="34" charset="0"/>
                        </a:rPr>
                        <a:t>S/ 1,2</a:t>
                      </a:r>
                    </a:p>
                  </a:txBody>
                  <a:tcPr>
                    <a:solidFill>
                      <a:schemeClr val="bg1"/>
                    </a:solidFill>
                  </a:tcPr>
                </a:tc>
                <a:tc>
                  <a:txBody>
                    <a:bodyPr/>
                    <a:lstStyle/>
                    <a:p>
                      <a:pPr algn="ctr"/>
                      <a:r>
                        <a:rPr lang="es-PE" sz="1600" b="1" dirty="0">
                          <a:solidFill>
                            <a:schemeClr val="bg2">
                              <a:lumMod val="75000"/>
                            </a:schemeClr>
                          </a:solidFill>
                          <a:latin typeface="Century Gothic" panose="020B0502020202020204" pitchFamily="34" charset="0"/>
                        </a:rPr>
                        <a:t>S/ 5,8</a:t>
                      </a:r>
                    </a:p>
                  </a:txBody>
                  <a:tcPr>
                    <a:solidFill>
                      <a:schemeClr val="bg1"/>
                    </a:solidFill>
                  </a:tcPr>
                </a:tc>
                <a:extLst>
                  <a:ext uri="{0D108BD9-81ED-4DB2-BD59-A6C34878D82A}">
                    <a16:rowId xmlns:a16="http://schemas.microsoft.com/office/drawing/2014/main" val="1811359693"/>
                  </a:ext>
                </a:extLst>
              </a:tr>
            </a:tbl>
          </a:graphicData>
        </a:graphic>
      </p:graphicFrame>
      <p:sp>
        <p:nvSpPr>
          <p:cNvPr id="75" name="CuadroTexto 74">
            <a:extLst>
              <a:ext uri="{FF2B5EF4-FFF2-40B4-BE49-F238E27FC236}">
                <a16:creationId xmlns:a16="http://schemas.microsoft.com/office/drawing/2014/main" id="{569E12FB-086A-3EE9-19E1-B3A29BFDEF93}"/>
              </a:ext>
            </a:extLst>
          </p:cNvPr>
          <p:cNvSpPr txBox="1"/>
          <p:nvPr/>
        </p:nvSpPr>
        <p:spPr>
          <a:xfrm>
            <a:off x="191340" y="5621571"/>
            <a:ext cx="1369967" cy="954107"/>
          </a:xfrm>
          <a:prstGeom prst="rect">
            <a:avLst/>
          </a:prstGeom>
          <a:noFill/>
        </p:spPr>
        <p:txBody>
          <a:bodyPr wrap="square" rtlCol="0">
            <a:spAutoFit/>
          </a:bodyPr>
          <a:lstStyle>
            <a:defPPr>
              <a:defRPr lang="es-PE"/>
            </a:defPPr>
            <a:lvl1pPr algn="ctr">
              <a:defRPr sz="1200">
                <a:solidFill>
                  <a:schemeClr val="tx2">
                    <a:lumMod val="90000"/>
                    <a:lumOff val="10000"/>
                  </a:schemeClr>
                </a:solidFill>
                <a:ea typeface="ヒラギノ角ゴ Pro W3" pitchFamily="125" charset="-128"/>
                <a:cs typeface="Arial" panose="020B0604020202020204" pitchFamily="34" charset="0"/>
              </a:defRPr>
            </a:lvl1pPr>
          </a:lstStyle>
          <a:p>
            <a:r>
              <a:rPr lang="es-ES" sz="1400" b="1" dirty="0">
                <a:solidFill>
                  <a:schemeClr val="accent6">
                    <a:lumMod val="75000"/>
                  </a:schemeClr>
                </a:solidFill>
                <a:latin typeface="Century Gothic" panose="020B0502020202020204" pitchFamily="34" charset="0"/>
              </a:rPr>
              <a:t>C</a:t>
            </a:r>
            <a:r>
              <a:rPr lang="es-PE" sz="1400" b="1" dirty="0">
                <a:solidFill>
                  <a:schemeClr val="accent6">
                    <a:lumMod val="75000"/>
                  </a:schemeClr>
                </a:solidFill>
                <a:latin typeface="Century Gothic" panose="020B0502020202020204" pitchFamily="34" charset="0"/>
              </a:rPr>
              <a:t>ADENAS PRIORIZADAS POR GORE Y GOLO</a:t>
            </a:r>
          </a:p>
        </p:txBody>
      </p:sp>
      <p:pic>
        <p:nvPicPr>
          <p:cNvPr id="76" name="Gráfico 75" descr="Flechas de cheurón">
            <a:extLst>
              <a:ext uri="{FF2B5EF4-FFF2-40B4-BE49-F238E27FC236}">
                <a16:creationId xmlns:a16="http://schemas.microsoft.com/office/drawing/2014/main" id="{62955A24-472F-B889-C471-E609D64415A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24074" y="5937018"/>
            <a:ext cx="354629" cy="354629"/>
          </a:xfrm>
          <a:prstGeom prst="rect">
            <a:avLst/>
          </a:prstGeom>
        </p:spPr>
      </p:pic>
      <p:sp>
        <p:nvSpPr>
          <p:cNvPr id="2" name="CuadroTexto 1">
            <a:extLst>
              <a:ext uri="{FF2B5EF4-FFF2-40B4-BE49-F238E27FC236}">
                <a16:creationId xmlns:a16="http://schemas.microsoft.com/office/drawing/2014/main" id="{FBA78937-ED6F-F870-3339-791908004D55}"/>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3. </a:t>
            </a:r>
            <a:r>
              <a:rPr lang="es-ES" sz="3200" b="1" dirty="0">
                <a:solidFill>
                  <a:schemeClr val="bg2">
                    <a:lumMod val="25000"/>
                  </a:schemeClr>
                </a:solidFill>
                <a:latin typeface="Candara" panose="020E0502030303020204" pitchFamily="34" charset="0"/>
              </a:rPr>
              <a:t>Reglamentación de la Ley </a:t>
            </a:r>
            <a:r>
              <a:rPr lang="es-ES" sz="3200" b="1" dirty="0" err="1">
                <a:solidFill>
                  <a:schemeClr val="bg2">
                    <a:lumMod val="25000"/>
                  </a:schemeClr>
                </a:solidFill>
                <a:latin typeface="Candara" panose="020E0502030303020204" pitchFamily="34" charset="0"/>
              </a:rPr>
              <a:t>N°</a:t>
            </a:r>
            <a:r>
              <a:rPr lang="es-ES" sz="3200" b="1" dirty="0">
                <a:solidFill>
                  <a:schemeClr val="bg2">
                    <a:lumMod val="25000"/>
                  </a:schemeClr>
                </a:solidFill>
                <a:latin typeface="Candara" panose="020E0502030303020204" pitchFamily="34" charset="0"/>
              </a:rPr>
              <a:t> 31502 </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Ley que establece disposiciones para apoyar la competitividad productiva</a:t>
            </a:r>
            <a:endParaRPr lang="es-MX" sz="2000" b="1"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09780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0" y="0"/>
            <a:ext cx="12192000" cy="6858000"/>
          </a:xfrm>
          <a:prstGeom prst="rect">
            <a:avLst/>
          </a:prstGeom>
          <a:solidFill>
            <a:srgbClr val="42AB3F"/>
          </a:solidFill>
          <a:ln>
            <a:noFill/>
          </a:ln>
        </p:spPr>
      </p:pic>
      <p:sp>
        <p:nvSpPr>
          <p:cNvPr id="108" name="Google Shape;108;p3"/>
          <p:cNvSpPr txBox="1"/>
          <p:nvPr/>
        </p:nvSpPr>
        <p:spPr>
          <a:xfrm>
            <a:off x="2599267" y="1628800"/>
            <a:ext cx="6993466" cy="2677616"/>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s-ES" sz="8800" b="1" dirty="0">
                <a:solidFill>
                  <a:schemeClr val="lt1"/>
                </a:solidFill>
                <a:latin typeface="Candara" panose="020E0502030303020204" pitchFamily="34" charset="0"/>
                <a:ea typeface="Calibri"/>
                <a:cs typeface="Calibri"/>
                <a:sym typeface="Calibri"/>
              </a:rPr>
              <a:t>4.</a:t>
            </a:r>
          </a:p>
          <a:p>
            <a:pPr marR="0" lvl="0" algn="ctr" rtl="0">
              <a:spcBef>
                <a:spcPts val="0"/>
              </a:spcBef>
              <a:spcAft>
                <a:spcPts val="0"/>
              </a:spcAft>
            </a:pPr>
            <a:r>
              <a:rPr lang="es-ES" sz="4000" b="1" dirty="0">
                <a:solidFill>
                  <a:schemeClr val="lt1"/>
                </a:solidFill>
                <a:latin typeface="Candara" panose="020E0502030303020204" pitchFamily="34" charset="0"/>
                <a:ea typeface="Calibri"/>
                <a:cs typeface="Calibri"/>
                <a:sym typeface="Calibri"/>
              </a:rPr>
              <a:t>Acuerdo de ejecución de Gobierno a Gobierno (</a:t>
            </a:r>
            <a:r>
              <a:rPr lang="es-ES" sz="4000" b="1" dirty="0" err="1">
                <a:solidFill>
                  <a:schemeClr val="lt1"/>
                </a:solidFill>
                <a:latin typeface="Candara" panose="020E0502030303020204" pitchFamily="34" charset="0"/>
                <a:ea typeface="Calibri"/>
                <a:cs typeface="Calibri"/>
                <a:sym typeface="Calibri"/>
              </a:rPr>
              <a:t>GtoG</a:t>
            </a:r>
            <a:r>
              <a:rPr lang="es-ES" sz="4000" b="1" dirty="0">
                <a:solidFill>
                  <a:schemeClr val="lt1"/>
                </a:solidFill>
                <a:latin typeface="Candara" panose="020E0502030303020204" pitchFamily="34" charset="0"/>
                <a:ea typeface="Calibri"/>
                <a:cs typeface="Calibri"/>
                <a:sym typeface="Calibri"/>
              </a:rPr>
              <a:t>)</a:t>
            </a:r>
            <a:endParaRPr sz="1200" dirty="0">
              <a:latin typeface="Candara" panose="020E0502030303020204" pitchFamily="34" charset="0"/>
            </a:endParaRPr>
          </a:p>
        </p:txBody>
      </p:sp>
    </p:spTree>
    <p:extLst>
      <p:ext uri="{BB962C8B-B14F-4D97-AF65-F5344CB8AC3E}">
        <p14:creationId xmlns:p14="http://schemas.microsoft.com/office/powerpoint/2010/main" val="43728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327109-B319-EA5B-B57A-6339B6D2677A}"/>
              </a:ext>
            </a:extLst>
          </p:cNvPr>
          <p:cNvSpPr txBox="1"/>
          <p:nvPr/>
        </p:nvSpPr>
        <p:spPr>
          <a:xfrm>
            <a:off x="11875" y="194778"/>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GtoG - </a:t>
            </a:r>
            <a:r>
              <a:rPr lang="es-ES" sz="3200" b="1" dirty="0">
                <a:solidFill>
                  <a:schemeClr val="bg2">
                    <a:lumMod val="25000"/>
                  </a:schemeClr>
                </a:solidFill>
                <a:latin typeface="Candara" panose="020E0502030303020204" pitchFamily="34" charset="0"/>
              </a:rPr>
              <a:t>Proyecto Chavimochic</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Cronograma de actividades para la </a:t>
            </a:r>
            <a:r>
              <a:rPr lang="es-ES" sz="2000" b="1" i="1" dirty="0">
                <a:solidFill>
                  <a:schemeClr val="bg2">
                    <a:lumMod val="25000"/>
                  </a:schemeClr>
                </a:solidFill>
                <a:latin typeface="Candara" panose="020E0502030303020204" pitchFamily="34" charset="0"/>
              </a:rPr>
              <a:t>suscripción del Contrato G2G</a:t>
            </a:r>
          </a:p>
        </p:txBody>
      </p:sp>
      <p:pic>
        <p:nvPicPr>
          <p:cNvPr id="3" name="Picture 2">
            <a:extLst>
              <a:ext uri="{FF2B5EF4-FFF2-40B4-BE49-F238E27FC236}">
                <a16:creationId xmlns:a16="http://schemas.microsoft.com/office/drawing/2014/main" id="{B8409BE6-3257-FD7B-E0E8-D8A257713809}"/>
              </a:ext>
            </a:extLst>
          </p:cNvPr>
          <p:cNvPicPr>
            <a:picLocks noChangeAspect="1"/>
          </p:cNvPicPr>
          <p:nvPr/>
        </p:nvPicPr>
        <p:blipFill>
          <a:blip r:embed="rId2"/>
          <a:stretch>
            <a:fillRect/>
          </a:stretch>
        </p:blipFill>
        <p:spPr>
          <a:xfrm>
            <a:off x="107755" y="1286801"/>
            <a:ext cx="11976489" cy="5238690"/>
          </a:xfrm>
          <a:prstGeom prst="rect">
            <a:avLst/>
          </a:prstGeom>
        </p:spPr>
      </p:pic>
    </p:spTree>
    <p:extLst>
      <p:ext uri="{BB962C8B-B14F-4D97-AF65-F5344CB8AC3E}">
        <p14:creationId xmlns:p14="http://schemas.microsoft.com/office/powerpoint/2010/main" val="336704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43445" y="1452421"/>
            <a:ext cx="10576793" cy="46648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1515130" y="2366406"/>
            <a:ext cx="10105108" cy="4119284"/>
          </a:xfrm>
        </p:spPr>
        <p:txBody>
          <a:bodyPr>
            <a:noAutofit/>
          </a:bodyPr>
          <a:lstStyle/>
          <a:p>
            <a:pPr>
              <a:buFont typeface="Wingdings" panose="05000000000000000000" pitchFamily="2" charset="2"/>
              <a:buChar char="v"/>
            </a:pPr>
            <a:r>
              <a:rPr lang="es-MX" sz="2200" dirty="0">
                <a:solidFill>
                  <a:srgbClr val="002060"/>
                </a:solidFill>
              </a:rPr>
              <a:t>Fase 1. Estructuración de la Oficina de Gestión de Proyecto (PMO). </a:t>
            </a:r>
            <a:r>
              <a:rPr lang="es-MX" sz="2200" b="1" dirty="0">
                <a:solidFill>
                  <a:srgbClr val="002060"/>
                </a:solidFill>
              </a:rPr>
              <a:t>Set – Nov 2023</a:t>
            </a:r>
          </a:p>
          <a:p>
            <a:pPr>
              <a:buFont typeface="Wingdings" panose="05000000000000000000" pitchFamily="2" charset="2"/>
              <a:buChar char="v"/>
            </a:pPr>
            <a:r>
              <a:rPr lang="es-MX" sz="2200" dirty="0">
                <a:solidFill>
                  <a:srgbClr val="002060"/>
                </a:solidFill>
              </a:rPr>
              <a:t>Fase 2. Evaluación situacional estudios preliminares.  </a:t>
            </a:r>
            <a:r>
              <a:rPr lang="es-MX" sz="2200" b="1" dirty="0">
                <a:solidFill>
                  <a:srgbClr val="002060"/>
                </a:solidFill>
              </a:rPr>
              <a:t>Dic 2023 y  Ene - Mar 2024</a:t>
            </a:r>
          </a:p>
          <a:p>
            <a:pPr>
              <a:buFont typeface="Wingdings" panose="05000000000000000000" pitchFamily="2" charset="2"/>
              <a:buChar char="v"/>
            </a:pPr>
            <a:r>
              <a:rPr lang="es-MX" sz="2200" dirty="0">
                <a:solidFill>
                  <a:srgbClr val="002060"/>
                </a:solidFill>
              </a:rPr>
              <a:t>Fase 3. Elaboración de términos de referencia.  </a:t>
            </a:r>
            <a:r>
              <a:rPr lang="es-MX" sz="2200" b="1" dirty="0">
                <a:solidFill>
                  <a:srgbClr val="002060"/>
                </a:solidFill>
              </a:rPr>
              <a:t>Abr - Set 2024</a:t>
            </a:r>
          </a:p>
          <a:p>
            <a:pPr>
              <a:buFont typeface="Wingdings" panose="05000000000000000000" pitchFamily="2" charset="2"/>
              <a:buChar char="v"/>
            </a:pPr>
            <a:r>
              <a:rPr lang="es-MX" sz="2200" dirty="0">
                <a:solidFill>
                  <a:srgbClr val="002060"/>
                </a:solidFill>
              </a:rPr>
              <a:t>Fase 4. Procura internacional y contratación.  </a:t>
            </a:r>
            <a:r>
              <a:rPr lang="es-MX" sz="2200" b="1" dirty="0">
                <a:solidFill>
                  <a:srgbClr val="002060"/>
                </a:solidFill>
              </a:rPr>
              <a:t>Abr – Dic 2024</a:t>
            </a:r>
          </a:p>
          <a:p>
            <a:pPr>
              <a:buFont typeface="Wingdings" panose="05000000000000000000" pitchFamily="2" charset="2"/>
              <a:buChar char="v"/>
            </a:pPr>
            <a:r>
              <a:rPr lang="es-MX" sz="2200" dirty="0">
                <a:solidFill>
                  <a:srgbClr val="002060"/>
                </a:solidFill>
              </a:rPr>
              <a:t>Fase 5. Ejecución de obras.  </a:t>
            </a:r>
            <a:r>
              <a:rPr lang="es-MX" sz="2200" b="1" dirty="0">
                <a:solidFill>
                  <a:srgbClr val="002060"/>
                </a:solidFill>
              </a:rPr>
              <a:t>INICIO (Abr 2024) – FIN (Set 2027)</a:t>
            </a:r>
          </a:p>
          <a:p>
            <a:pPr>
              <a:buFont typeface="Wingdings" panose="05000000000000000000" pitchFamily="2" charset="2"/>
              <a:buChar char="v"/>
            </a:pPr>
            <a:r>
              <a:rPr lang="es-MX" sz="2200" dirty="0">
                <a:solidFill>
                  <a:srgbClr val="002060"/>
                </a:solidFill>
              </a:rPr>
              <a:t>Fase 6. Recepción de la obra y puesta en marcha. </a:t>
            </a:r>
            <a:r>
              <a:rPr lang="es-MX" sz="2200" b="1" dirty="0">
                <a:solidFill>
                  <a:srgbClr val="002060"/>
                </a:solidFill>
              </a:rPr>
              <a:t>Oct 2027</a:t>
            </a:r>
          </a:p>
          <a:p>
            <a:pPr>
              <a:buFont typeface="Wingdings" panose="05000000000000000000" pitchFamily="2" charset="2"/>
              <a:buChar char="v"/>
            </a:pPr>
            <a:r>
              <a:rPr lang="es-MX" sz="2200" dirty="0">
                <a:solidFill>
                  <a:srgbClr val="002060"/>
                </a:solidFill>
              </a:rPr>
              <a:t>Fase 7. Asistencia en la implementación. </a:t>
            </a:r>
            <a:r>
              <a:rPr lang="es-MX" sz="2200" b="1" dirty="0">
                <a:solidFill>
                  <a:srgbClr val="002060"/>
                </a:solidFill>
              </a:rPr>
              <a:t>Ago – Dic 2027</a:t>
            </a:r>
            <a:endParaRPr lang="es-PE" sz="2200" b="1" dirty="0">
              <a:solidFill>
                <a:srgbClr val="002060"/>
              </a:solidFill>
            </a:endParaRPr>
          </a:p>
        </p:txBody>
      </p:sp>
      <p:sp>
        <p:nvSpPr>
          <p:cNvPr id="5" name="CuadroTexto 4">
            <a:extLst>
              <a:ext uri="{FF2B5EF4-FFF2-40B4-BE49-F238E27FC236}">
                <a16:creationId xmlns:a16="http://schemas.microsoft.com/office/drawing/2014/main" id="{892F28BF-870D-87FB-871D-57621000BBFE}"/>
              </a:ext>
            </a:extLst>
          </p:cNvPr>
          <p:cNvSpPr txBox="1"/>
          <p:nvPr/>
        </p:nvSpPr>
        <p:spPr>
          <a:xfrm>
            <a:off x="0" y="191493"/>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GtoG - </a:t>
            </a:r>
            <a:r>
              <a:rPr lang="es-ES" sz="3200" b="1" dirty="0">
                <a:solidFill>
                  <a:schemeClr val="bg2">
                    <a:lumMod val="25000"/>
                  </a:schemeClr>
                </a:solidFill>
                <a:latin typeface="Candara" panose="020E0502030303020204" pitchFamily="34" charset="0"/>
              </a:rPr>
              <a:t>Proyecto Chavimochic</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Fases posteriores al contrato</a:t>
            </a:r>
            <a:endParaRPr lang="es-ES" sz="2000" b="1" i="1"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9050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ángulo 186"/>
          <p:cNvSpPr/>
          <p:nvPr/>
        </p:nvSpPr>
        <p:spPr>
          <a:xfrm>
            <a:off x="9198087" y="1837193"/>
            <a:ext cx="2789238" cy="1744663"/>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5129" name="Group 1"/>
          <p:cNvGrpSpPr>
            <a:grpSpLocks/>
          </p:cNvGrpSpPr>
          <p:nvPr/>
        </p:nvGrpSpPr>
        <p:grpSpPr bwMode="auto">
          <a:xfrm>
            <a:off x="84250" y="1203294"/>
            <a:ext cx="4954587" cy="3098776"/>
            <a:chOff x="3746283" y="914625"/>
            <a:chExt cx="4955011" cy="3100980"/>
          </a:xfrm>
        </p:grpSpPr>
        <p:sp>
          <p:nvSpPr>
            <p:cNvPr id="5172" name="CuadroTexto 117"/>
            <p:cNvSpPr txBox="1">
              <a:spLocks noChangeArrowheads="1"/>
            </p:cNvSpPr>
            <p:nvPr/>
          </p:nvSpPr>
          <p:spPr bwMode="auto">
            <a:xfrm>
              <a:off x="3746283" y="914625"/>
              <a:ext cx="2528981" cy="37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Descripción del proyecto</a:t>
              </a:r>
            </a:p>
          </p:txBody>
        </p:sp>
        <p:grpSp>
          <p:nvGrpSpPr>
            <p:cNvPr id="5173" name="Grupo 4"/>
            <p:cNvGrpSpPr>
              <a:grpSpLocks/>
            </p:cNvGrpSpPr>
            <p:nvPr/>
          </p:nvGrpSpPr>
          <p:grpSpPr bwMode="auto">
            <a:xfrm>
              <a:off x="3824077" y="1336046"/>
              <a:ext cx="4877217" cy="2679559"/>
              <a:chOff x="2230309" y="5645644"/>
              <a:chExt cx="4433950" cy="1483770"/>
            </a:xfrm>
          </p:grpSpPr>
          <p:sp>
            <p:nvSpPr>
              <p:cNvPr id="187" name="Rectángulo 186"/>
              <p:cNvSpPr/>
              <p:nvPr/>
            </p:nvSpPr>
            <p:spPr>
              <a:xfrm>
                <a:off x="2230309" y="5646283"/>
                <a:ext cx="4433950" cy="91486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4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86" name="CuadroTexto 185"/>
              <p:cNvSpPr txBox="1"/>
              <p:nvPr/>
            </p:nvSpPr>
            <p:spPr>
              <a:xfrm>
                <a:off x="2572404" y="5645644"/>
                <a:ext cx="3993730" cy="1483770"/>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Objetivo: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sym typeface="Arial"/>
                  </a:rPr>
                  <a:t>Mejorar el servicio de agua para riego en las comisiones de regantes  Lagunas, Oyotun, Nueva Arica, Cayalti, Zaña, La Otra Banda, Mocupe, Ucupe, conformantes de la JU Zaña.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Beneficios: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Atender un estimado de </a:t>
                </a:r>
                <a:r>
                  <a:rPr kumimoji="0" lang="es-PE" sz="1400" b="0" i="0" u="sng" strike="noStrike" kern="0" cap="none" spc="0" normalizeH="0" baseline="0" noProof="0" dirty="0">
                    <a:ln>
                      <a:noFill/>
                    </a:ln>
                    <a:solidFill>
                      <a:srgbClr val="000000"/>
                    </a:solidFill>
                    <a:effectLst/>
                    <a:uLnTx/>
                    <a:uFillTx/>
                    <a:latin typeface="Arial"/>
                    <a:ea typeface="+mn-ea"/>
                    <a:cs typeface="Arial"/>
                  </a:rPr>
                  <a:t>4,221 familias de productores, </a:t>
                </a:r>
                <a:r>
                  <a:rPr kumimoji="0" lang="es-PE" sz="1400" b="0" i="0" u="none" strike="noStrike" kern="0" cap="none" spc="0" normalizeH="0" baseline="0" noProof="0" dirty="0">
                    <a:ln>
                      <a:noFill/>
                    </a:ln>
                    <a:solidFill>
                      <a:srgbClr val="000000"/>
                    </a:solidFill>
                    <a:effectLst/>
                    <a:uLnTx/>
                    <a:uFillTx/>
                    <a:latin typeface="Arial"/>
                    <a:ea typeface="+mn-ea"/>
                    <a:cs typeface="Arial"/>
                  </a:rPr>
                  <a:t>considerando el aporte de la represa y la explotación de aguas subterráneas, permitiendo regar un aproximado de </a:t>
                </a:r>
                <a:r>
                  <a:rPr kumimoji="0" lang="es-PE" sz="1400" b="0" i="0" u="sng" strike="noStrike" kern="0" cap="none" spc="0" normalizeH="0" baseline="0" noProof="0" dirty="0">
                    <a:ln>
                      <a:noFill/>
                    </a:ln>
                    <a:solidFill>
                      <a:srgbClr val="000000"/>
                    </a:solidFill>
                    <a:effectLst/>
                    <a:uLnTx/>
                    <a:uFillTx/>
                    <a:latin typeface="Arial"/>
                    <a:ea typeface="+mn-ea"/>
                    <a:cs typeface="Arial"/>
                  </a:rPr>
                  <a:t>20,526 ha físicas en primera campaña y 6,112 ha en segunda campaña.</a:t>
                </a:r>
                <a:endParaRPr kumimoji="0" lang="es-PE" sz="1400" b="0" i="0" u="sng"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5174" name="Imagen 2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53576" y="1516825"/>
              <a:ext cx="252000" cy="3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1" name="Conector recto 230"/>
            <p:cNvCxnSpPr>
              <a:cxnSpLocks/>
            </p:cNvCxnSpPr>
            <p:nvPr/>
          </p:nvCxnSpPr>
          <p:spPr>
            <a:xfrm flipH="1" flipV="1">
              <a:off x="3851067" y="1254592"/>
              <a:ext cx="4831175" cy="1588"/>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5131" name="CuadroTexto 246"/>
          <p:cNvSpPr txBox="1">
            <a:spLocks noChangeArrowheads="1"/>
          </p:cNvSpPr>
          <p:nvPr/>
        </p:nvSpPr>
        <p:spPr bwMode="auto">
          <a:xfrm>
            <a:off x="5101259" y="1406981"/>
            <a:ext cx="3398837"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Situación del proyecto</a:t>
            </a:r>
          </a:p>
        </p:txBody>
      </p:sp>
      <p:cxnSp>
        <p:nvCxnSpPr>
          <p:cNvPr id="106" name="Conector recto 247"/>
          <p:cNvCxnSpPr>
            <a:cxnSpLocks/>
          </p:cNvCxnSpPr>
          <p:nvPr/>
        </p:nvCxnSpPr>
        <p:spPr bwMode="auto">
          <a:xfrm flipH="1" flipV="1">
            <a:off x="5247309" y="1756231"/>
            <a:ext cx="3720112" cy="6526"/>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7" name="Rectángulo 248"/>
          <p:cNvSpPr/>
          <p:nvPr/>
        </p:nvSpPr>
        <p:spPr bwMode="auto">
          <a:xfrm>
            <a:off x="5239371" y="1831008"/>
            <a:ext cx="3728050" cy="21945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s-PE"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136" name="CuadroTexto 86"/>
          <p:cNvSpPr txBox="1">
            <a:spLocks noChangeArrowheads="1"/>
          </p:cNvSpPr>
          <p:nvPr/>
        </p:nvSpPr>
        <p:spPr bwMode="auto">
          <a:xfrm>
            <a:off x="9192530" y="3436599"/>
            <a:ext cx="1974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Principales alertas</a:t>
            </a:r>
          </a:p>
        </p:txBody>
      </p:sp>
      <p:cxnSp>
        <p:nvCxnSpPr>
          <p:cNvPr id="166" name="Conector recto 87"/>
          <p:cNvCxnSpPr>
            <a:cxnSpLocks/>
          </p:cNvCxnSpPr>
          <p:nvPr/>
        </p:nvCxnSpPr>
        <p:spPr>
          <a:xfrm flipH="1" flipV="1">
            <a:off x="9206025" y="3809662"/>
            <a:ext cx="2760663" cy="1587"/>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nvGrpSpPr>
          <p:cNvPr id="5138" name="Grupo 15"/>
          <p:cNvGrpSpPr>
            <a:grpSpLocks/>
          </p:cNvGrpSpPr>
          <p:nvPr/>
        </p:nvGrpSpPr>
        <p:grpSpPr bwMode="auto">
          <a:xfrm>
            <a:off x="9142525" y="1413331"/>
            <a:ext cx="2874962" cy="2095500"/>
            <a:chOff x="9316549" y="950104"/>
            <a:chExt cx="2773513" cy="2480671"/>
          </a:xfrm>
        </p:grpSpPr>
        <p:sp>
          <p:nvSpPr>
            <p:cNvPr id="79" name="Rectángulo 286"/>
            <p:cNvSpPr/>
            <p:nvPr/>
          </p:nvSpPr>
          <p:spPr>
            <a:xfrm>
              <a:off x="9469697" y="1466910"/>
              <a:ext cx="1124108" cy="53372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FFFFFF"/>
                  </a:solidFill>
                  <a:effectLst/>
                  <a:uLnTx/>
                  <a:uFillTx/>
                  <a:latin typeface="Arial"/>
                  <a:ea typeface="+mn-ea"/>
                  <a:cs typeface="+mn-cs"/>
                  <a:sym typeface="Arial"/>
                </a:rPr>
                <a:t>Inversión (Estimada) </a:t>
              </a:r>
            </a:p>
          </p:txBody>
        </p:sp>
        <p:sp>
          <p:nvSpPr>
            <p:cNvPr id="80" name="Rectángulo 289"/>
            <p:cNvSpPr/>
            <p:nvPr/>
          </p:nvSpPr>
          <p:spPr>
            <a:xfrm>
              <a:off x="10766862" y="1461273"/>
              <a:ext cx="1200682" cy="53935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1" i="1"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685,192,945.16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1" i="1"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82" name="Flecha: a la derecha 306"/>
            <p:cNvSpPr/>
            <p:nvPr/>
          </p:nvSpPr>
          <p:spPr>
            <a:xfrm rot="5400000">
              <a:off x="10546869" y="2023612"/>
              <a:ext cx="283774" cy="343052"/>
            </a:xfrm>
            <a:prstGeom prst="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158" name="CuadroTexto 201"/>
            <p:cNvSpPr txBox="1">
              <a:spLocks noChangeArrowheads="1"/>
            </p:cNvSpPr>
            <p:nvPr/>
          </p:nvSpPr>
          <p:spPr bwMode="auto">
            <a:xfrm>
              <a:off x="9316549" y="950104"/>
              <a:ext cx="1904466" cy="3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Costos del proyecto</a:t>
              </a:r>
            </a:p>
          </p:txBody>
        </p:sp>
        <p:sp>
          <p:nvSpPr>
            <p:cNvPr id="88" name="Rectángulo 205"/>
            <p:cNvSpPr/>
            <p:nvPr/>
          </p:nvSpPr>
          <p:spPr>
            <a:xfrm>
              <a:off x="10766862" y="2340783"/>
              <a:ext cx="1153206" cy="47922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19,537,921.17</a:t>
              </a:r>
            </a:p>
          </p:txBody>
        </p:sp>
        <p:sp>
          <p:nvSpPr>
            <p:cNvPr id="89" name="Rectángulo 206"/>
            <p:cNvSpPr/>
            <p:nvPr/>
          </p:nvSpPr>
          <p:spPr>
            <a:xfrm>
              <a:off x="9469697" y="2352059"/>
              <a:ext cx="1124108" cy="48485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ET (Más </a:t>
              </a:r>
              <a:r>
                <a:rPr kumimoji="0" lang="es-PE" sz="1200" b="1" i="1" u="none" strike="noStrike" kern="0" cap="none" spc="0" normalizeH="0" baseline="0" noProof="0" dirty="0" err="1">
                  <a:ln>
                    <a:noFill/>
                  </a:ln>
                  <a:solidFill>
                    <a:srgbClr val="000000"/>
                  </a:solidFill>
                  <a:effectLst/>
                  <a:uLnTx/>
                  <a:uFillTx/>
                  <a:latin typeface="Arial"/>
                  <a:ea typeface="+mn-ea"/>
                  <a:cs typeface="+mn-cs"/>
                  <a:sym typeface="Arial"/>
                </a:rPr>
                <a:t>Sup</a:t>
              </a: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a:t>
              </a:r>
            </a:p>
          </p:txBody>
        </p:sp>
        <p:sp>
          <p:nvSpPr>
            <p:cNvPr id="90" name="Rectángulo 207"/>
            <p:cNvSpPr/>
            <p:nvPr/>
          </p:nvSpPr>
          <p:spPr>
            <a:xfrm>
              <a:off x="10766862" y="2977864"/>
              <a:ext cx="1153206" cy="43599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665,655,023.99</a:t>
              </a:r>
            </a:p>
          </p:txBody>
        </p:sp>
        <p:sp>
          <p:nvSpPr>
            <p:cNvPr id="91" name="Rectángulo 208"/>
            <p:cNvSpPr/>
            <p:nvPr/>
          </p:nvSpPr>
          <p:spPr>
            <a:xfrm>
              <a:off x="9469697" y="2987261"/>
              <a:ext cx="1124108" cy="44351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obra (Estimado)</a:t>
              </a:r>
            </a:p>
          </p:txBody>
        </p:sp>
        <p:cxnSp>
          <p:nvCxnSpPr>
            <p:cNvPr id="92" name="Conector recto 232"/>
            <p:cNvCxnSpPr>
              <a:cxnSpLocks/>
            </p:cNvCxnSpPr>
            <p:nvPr/>
          </p:nvCxnSpPr>
          <p:spPr>
            <a:xfrm flipH="1" flipV="1">
              <a:off x="9377808" y="1269584"/>
              <a:ext cx="2712254" cy="375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98" name="Rectángulo 195"/>
          <p:cNvSpPr/>
          <p:nvPr/>
        </p:nvSpPr>
        <p:spPr bwMode="auto">
          <a:xfrm>
            <a:off x="185850" y="4584784"/>
            <a:ext cx="4830762" cy="148272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dirty="0">
              <a:ln>
                <a:noFill/>
              </a:ln>
              <a:solidFill>
                <a:srgbClr val="000000"/>
              </a:solidFill>
              <a:effectLst/>
              <a:uLnTx/>
              <a:uFillTx/>
              <a:latin typeface="Arial"/>
              <a:ea typeface="+mn-ea"/>
              <a:cs typeface="+mn-cs"/>
              <a:sym typeface="Arial"/>
            </a:endParaRPr>
          </a:p>
          <a:p>
            <a:pPr marL="542925"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2" name="CuadroTexto 197"/>
          <p:cNvSpPr txBox="1"/>
          <p:nvPr/>
        </p:nvSpPr>
        <p:spPr bwMode="auto">
          <a:xfrm>
            <a:off x="117407" y="4302070"/>
            <a:ext cx="3582988" cy="307975"/>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Metas de la intervención:</a:t>
            </a:r>
          </a:p>
        </p:txBody>
      </p:sp>
      <p:pic>
        <p:nvPicPr>
          <p:cNvPr id="5142" name="Imagen 19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678" y="5063568"/>
            <a:ext cx="2381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5168200" y="1849894"/>
            <a:ext cx="3838005" cy="3970318"/>
          </a:xfrm>
          <a:prstGeom prst="rect">
            <a:avLst/>
          </a:prstGeom>
          <a:noFill/>
        </p:spPr>
        <p:txBody>
          <a:bodyPr wrap="square">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Se tiene un avance del </a:t>
            </a:r>
            <a:r>
              <a:rPr kumimoji="0" lang="es-PE" sz="1400" b="0" i="0" u="sng" strike="noStrike" kern="0" cap="none" spc="0" normalizeH="0" baseline="0" noProof="0" dirty="0">
                <a:ln>
                  <a:noFill/>
                </a:ln>
                <a:solidFill>
                  <a:srgbClr val="000000"/>
                </a:solidFill>
                <a:effectLst/>
                <a:uLnTx/>
                <a:uFillTx/>
                <a:latin typeface="Arial"/>
                <a:ea typeface="+mn-ea"/>
                <a:cs typeface="Arial"/>
              </a:rPr>
              <a:t>67% de la elaboración del expediente técnico </a:t>
            </a:r>
            <a:r>
              <a:rPr kumimoji="0" lang="es-PE" sz="1400" b="0" i="0" u="none" strike="noStrike" kern="0" cap="none" spc="0" normalizeH="0" baseline="0" noProof="0" dirty="0">
                <a:ln>
                  <a:noFill/>
                </a:ln>
                <a:solidFill>
                  <a:srgbClr val="000000"/>
                </a:solidFill>
                <a:effectLst/>
                <a:uLnTx/>
                <a:uFillTx/>
                <a:latin typeface="Arial"/>
                <a:ea typeface="+mn-ea"/>
                <a:cs typeface="Arial"/>
              </a:rPr>
              <a:t>del proyecto.</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srgbClr val="000000"/>
                </a:solidFill>
                <a:effectLst/>
                <a:uLnTx/>
                <a:uFillTx/>
                <a:latin typeface="Arial"/>
                <a:ea typeface="+mn-ea"/>
                <a:cs typeface="Arial"/>
              </a:rPr>
              <a:t>Se remitió al arqueólogo contratado por la Entidad información del PEA01 /en el vaso de presa y PEA02 /canales de conducción- jul/ 2023 , a efectos que verifique la información que viene elaborando el Consultor; asimismo, viene realizando seguimiento a la autorización por parte del MINCUL para inicio de ejecución del PEA02.</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srgbClr val="000000"/>
                </a:solidFill>
                <a:effectLst/>
                <a:uLnTx/>
                <a:uFillTx/>
                <a:latin typeface="Arial"/>
                <a:ea typeface="+mn-ea"/>
                <a:cs typeface="Arial"/>
              </a:rPr>
              <a:t>Visita de campo (18 y 19 de abril-2023) para reunión informativa con autoridades, sindicatos de construcción Civil, Junta de Usuarios de Zaña, pobladores de caserío Delicias; y, solicitando no detener los trabajos una vez se inicie el PEA 02.</a:t>
            </a:r>
          </a:p>
        </p:txBody>
      </p:sp>
      <p:cxnSp>
        <p:nvCxnSpPr>
          <p:cNvPr id="70" name="Conector recto 69"/>
          <p:cNvCxnSpPr>
            <a:cxnSpLocks/>
          </p:cNvCxnSpPr>
          <p:nvPr/>
        </p:nvCxnSpPr>
        <p:spPr>
          <a:xfrm flipH="1" flipV="1">
            <a:off x="217600" y="4549859"/>
            <a:ext cx="4783137"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71" name="CuadroTexto 70"/>
          <p:cNvSpPr txBox="1"/>
          <p:nvPr/>
        </p:nvSpPr>
        <p:spPr>
          <a:xfrm>
            <a:off x="546212" y="4581609"/>
            <a:ext cx="4392613" cy="2246769"/>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Construcción</a:t>
            </a:r>
            <a:r>
              <a:rPr kumimoji="0" lang="es-PE" sz="1400" b="1" i="0" u="none" strike="noStrike" kern="0" cap="none" spc="0" normalizeH="0" baseline="0" noProof="0" dirty="0">
                <a:ln>
                  <a:noFill/>
                </a:ln>
                <a:solidFill>
                  <a:srgbClr val="595959">
                    <a:lumMod val="50000"/>
                  </a:srgbClr>
                </a:solidFill>
                <a:effectLst/>
                <a:uLnTx/>
                <a:uFillTx/>
                <a:latin typeface="Arial"/>
                <a:ea typeface="+mn-ea"/>
                <a:cs typeface="Arial"/>
                <a:sym typeface="Arial"/>
              </a:rPr>
              <a: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Bocatoma Zaña - Q = 15,0 m3/s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Canal Aductor - 18,0 km, </a:t>
            </a:r>
            <a:r>
              <a:rPr kumimoji="0" lang="es-PE" sz="1400" b="0" i="0" u="none" strike="noStrike" kern="0" cap="none" spc="0" normalizeH="0" baseline="0" noProof="0" dirty="0" err="1">
                <a:ln>
                  <a:noFill/>
                </a:ln>
                <a:solidFill>
                  <a:srgbClr val="000000"/>
                </a:solidFill>
                <a:effectLst/>
                <a:uLnTx/>
                <a:uFillTx/>
                <a:latin typeface="Arial"/>
                <a:ea typeface="+mn-ea"/>
                <a:cs typeface="Arial"/>
              </a:rPr>
              <a:t>Qc</a:t>
            </a:r>
            <a:r>
              <a:rPr kumimoji="0" lang="es-PE" sz="1400" b="0" i="0" u="none" strike="noStrike" kern="0" cap="none" spc="0" normalizeH="0" baseline="0" noProof="0" dirty="0">
                <a:ln>
                  <a:noFill/>
                </a:ln>
                <a:solidFill>
                  <a:srgbClr val="000000"/>
                </a:solidFill>
                <a:effectLst/>
                <a:uLnTx/>
                <a:uFillTx/>
                <a:latin typeface="Arial"/>
                <a:ea typeface="+mn-ea"/>
                <a:cs typeface="Arial"/>
              </a:rPr>
              <a:t>= 15,0 m3/s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Represa Las Delicias - Vol. Total 80 MMC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Bocatoma Sorronto – 2 captaciones (Margen Derecha y Margen Izquierda)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Canal Integrador Margen Derecha 45 km; - Margen Izquierda 35 km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Aprovechamiento aguas Subterráneas - 77 pozos.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400" b="0" i="0" u="none" strike="noStrike" kern="0" cap="none" spc="0" normalizeH="0" baseline="0" noProof="0" dirty="0">
                <a:ln>
                  <a:noFill/>
                </a:ln>
                <a:solidFill>
                  <a:srgbClr val="000000"/>
                </a:solidFill>
                <a:effectLst/>
                <a:uLnTx/>
                <a:uFillTx/>
                <a:latin typeface="Arial"/>
                <a:ea typeface="+mn-ea"/>
                <a:cs typeface="Arial"/>
              </a:rPr>
              <a:t>Rehabilitación 48.18 km. de canales laterales</a:t>
            </a:r>
          </a:p>
        </p:txBody>
      </p:sp>
      <p:sp>
        <p:nvSpPr>
          <p:cNvPr id="3" name="CuadroTexto 2">
            <a:extLst>
              <a:ext uri="{FF2B5EF4-FFF2-40B4-BE49-F238E27FC236}">
                <a16:creationId xmlns:a16="http://schemas.microsoft.com/office/drawing/2014/main" id="{F8022354-0473-682C-1AE4-CC840BDE9EEE}"/>
              </a:ext>
            </a:extLst>
          </p:cNvPr>
          <p:cNvSpPr txBox="1"/>
          <p:nvPr/>
        </p:nvSpPr>
        <p:spPr>
          <a:xfrm>
            <a:off x="283499" y="169863"/>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ES" sz="3200" b="1" dirty="0">
                <a:solidFill>
                  <a:schemeClr val="bg2">
                    <a:lumMod val="25000"/>
                  </a:schemeClr>
                </a:solidFill>
                <a:latin typeface="Candara" panose="020E0502030303020204" pitchFamily="34" charset="0"/>
              </a:rPr>
              <a:t>Proyecto Las Delicias - PSI</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Mejoramiento y regulación para el sistema de riego</a:t>
            </a:r>
            <a:endParaRPr lang="es-ES" sz="2000" b="1" i="1" dirty="0">
              <a:solidFill>
                <a:schemeClr val="bg2">
                  <a:lumMod val="25000"/>
                </a:schemeClr>
              </a:solidFill>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n 94"/>
          <p:cNvPicPr>
            <a:picLocks noChangeAspect="1"/>
          </p:cNvPicPr>
          <p:nvPr/>
        </p:nvPicPr>
        <p:blipFill rotWithShape="1">
          <a:blip r:embed="rId3"/>
          <a:srcRect r="5678" b="20368"/>
          <a:stretch/>
        </p:blipFill>
        <p:spPr>
          <a:xfrm>
            <a:off x="4019059" y="2508695"/>
            <a:ext cx="1728788" cy="482866"/>
          </a:xfrm>
          <a:prstGeom prst="rect">
            <a:avLst/>
          </a:prstGeom>
          <a:ln w="28575">
            <a:solidFill>
              <a:schemeClr val="tx1">
                <a:lumMod val="50000"/>
              </a:schemeClr>
            </a:solidFill>
          </a:ln>
        </p:spPr>
      </p:pic>
      <p:grpSp>
        <p:nvGrpSpPr>
          <p:cNvPr id="5134" name="Group 109"/>
          <p:cNvGrpSpPr>
            <a:grpSpLocks/>
          </p:cNvGrpSpPr>
          <p:nvPr/>
        </p:nvGrpSpPr>
        <p:grpSpPr bwMode="auto">
          <a:xfrm>
            <a:off x="3699973" y="1233192"/>
            <a:ext cx="7807006" cy="2099532"/>
            <a:chOff x="2736530" y="1046987"/>
            <a:chExt cx="7807408" cy="2100626"/>
          </a:xfrm>
        </p:grpSpPr>
        <p:sp>
          <p:nvSpPr>
            <p:cNvPr id="111" name="CuadroTexto 290"/>
            <p:cNvSpPr txBox="1"/>
            <p:nvPr/>
          </p:nvSpPr>
          <p:spPr>
            <a:xfrm>
              <a:off x="2736530" y="1046987"/>
              <a:ext cx="7807408" cy="40031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elaboración expediente técnico del proyecto</a:t>
              </a:r>
            </a:p>
          </p:txBody>
        </p:sp>
        <p:cxnSp>
          <p:nvCxnSpPr>
            <p:cNvPr id="112" name="Conector recto 209"/>
            <p:cNvCxnSpPr>
              <a:cxnSpLocks/>
            </p:cNvCxnSpPr>
            <p:nvPr/>
          </p:nvCxnSpPr>
          <p:spPr>
            <a:xfrm flipH="1">
              <a:off x="3055632" y="1447306"/>
              <a:ext cx="7137768" cy="37506"/>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5166" name="Rectángulo 210"/>
            <p:cNvSpPr>
              <a:spLocks noChangeArrowheads="1"/>
            </p:cNvSpPr>
            <p:nvPr/>
          </p:nvSpPr>
          <p:spPr bwMode="auto">
            <a:xfrm>
              <a:off x="3055632" y="1727863"/>
              <a:ext cx="1728877" cy="483118"/>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2020</a:t>
              </a:r>
            </a:p>
          </p:txBody>
        </p:sp>
        <p:sp>
          <p:nvSpPr>
            <p:cNvPr id="5168" name="Rectángulo 225"/>
            <p:cNvSpPr>
              <a:spLocks noChangeArrowheads="1"/>
            </p:cNvSpPr>
            <p:nvPr/>
          </p:nvSpPr>
          <p:spPr bwMode="auto">
            <a:xfrm>
              <a:off x="3408416" y="2860521"/>
              <a:ext cx="6468823"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elaboración del Expediente Técnico (18/11/2020)</a:t>
              </a:r>
            </a:p>
          </p:txBody>
        </p:sp>
      </p:grpSp>
      <p:sp>
        <p:nvSpPr>
          <p:cNvPr id="65" name="Rectángulo 210">
            <a:extLst>
              <a:ext uri="{FF2B5EF4-FFF2-40B4-BE49-F238E27FC236}">
                <a16:creationId xmlns:a16="http://schemas.microsoft.com/office/drawing/2014/main" id="{01216828-253C-47CD-8230-D31CD17BC15D}"/>
              </a:ext>
            </a:extLst>
          </p:cNvPr>
          <p:cNvSpPr>
            <a:spLocks noChangeArrowheads="1"/>
          </p:cNvSpPr>
          <p:nvPr/>
        </p:nvSpPr>
        <p:spPr bwMode="auto">
          <a:xfrm>
            <a:off x="5750203" y="1902553"/>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2021</a:t>
            </a:r>
          </a:p>
        </p:txBody>
      </p:sp>
      <p:sp>
        <p:nvSpPr>
          <p:cNvPr id="66" name="Rectángulo 210">
            <a:extLst>
              <a:ext uri="{FF2B5EF4-FFF2-40B4-BE49-F238E27FC236}">
                <a16:creationId xmlns:a16="http://schemas.microsoft.com/office/drawing/2014/main" id="{8D03737E-0030-4537-9541-9C9D5123B580}"/>
              </a:ext>
            </a:extLst>
          </p:cNvPr>
          <p:cNvSpPr>
            <a:spLocks noChangeArrowheads="1"/>
          </p:cNvSpPr>
          <p:nvPr/>
        </p:nvSpPr>
        <p:spPr bwMode="auto">
          <a:xfrm>
            <a:off x="7478991" y="1905902"/>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2022</a:t>
            </a:r>
          </a:p>
        </p:txBody>
      </p:sp>
      <p:sp>
        <p:nvSpPr>
          <p:cNvPr id="67" name="Rectángulo 210">
            <a:extLst>
              <a:ext uri="{FF2B5EF4-FFF2-40B4-BE49-F238E27FC236}">
                <a16:creationId xmlns:a16="http://schemas.microsoft.com/office/drawing/2014/main" id="{234DBE6A-16FF-4D6A-8AC5-49A61AEBDF4D}"/>
              </a:ext>
            </a:extLst>
          </p:cNvPr>
          <p:cNvSpPr>
            <a:spLocks noChangeArrowheads="1"/>
          </p:cNvSpPr>
          <p:nvPr/>
        </p:nvSpPr>
        <p:spPr bwMode="auto">
          <a:xfrm>
            <a:off x="9207779" y="1902553"/>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2023</a:t>
            </a:r>
          </a:p>
        </p:txBody>
      </p:sp>
      <p:pic>
        <p:nvPicPr>
          <p:cNvPr id="68" name="Imagen 94">
            <a:extLst>
              <a:ext uri="{FF2B5EF4-FFF2-40B4-BE49-F238E27FC236}">
                <a16:creationId xmlns:a16="http://schemas.microsoft.com/office/drawing/2014/main" id="{E88FDFC6-F224-4EF2-A625-D79EE90CCA4D}"/>
              </a:ext>
            </a:extLst>
          </p:cNvPr>
          <p:cNvPicPr>
            <a:picLocks noChangeAspect="1"/>
          </p:cNvPicPr>
          <p:nvPr/>
        </p:nvPicPr>
        <p:blipFill rotWithShape="1">
          <a:blip r:embed="rId3"/>
          <a:srcRect r="5678" b="20368"/>
          <a:stretch/>
        </p:blipFill>
        <p:spPr>
          <a:xfrm>
            <a:off x="5796238" y="2507108"/>
            <a:ext cx="1731723" cy="482866"/>
          </a:xfrm>
          <a:prstGeom prst="rect">
            <a:avLst/>
          </a:prstGeom>
          <a:ln w="28575">
            <a:solidFill>
              <a:schemeClr val="tx1">
                <a:lumMod val="50000"/>
              </a:schemeClr>
            </a:solidFill>
          </a:ln>
        </p:spPr>
      </p:pic>
      <p:pic>
        <p:nvPicPr>
          <p:cNvPr id="69" name="Imagen 94">
            <a:extLst>
              <a:ext uri="{FF2B5EF4-FFF2-40B4-BE49-F238E27FC236}">
                <a16:creationId xmlns:a16="http://schemas.microsoft.com/office/drawing/2014/main" id="{8BE91A2E-C15F-40EF-854A-C58ABCADADC9}"/>
              </a:ext>
            </a:extLst>
          </p:cNvPr>
          <p:cNvPicPr>
            <a:picLocks noChangeAspect="1"/>
          </p:cNvPicPr>
          <p:nvPr/>
        </p:nvPicPr>
        <p:blipFill rotWithShape="1">
          <a:blip r:embed="rId3"/>
          <a:srcRect r="5678" b="20368"/>
          <a:stretch/>
        </p:blipFill>
        <p:spPr>
          <a:xfrm>
            <a:off x="7527961" y="2507108"/>
            <a:ext cx="1679818" cy="482866"/>
          </a:xfrm>
          <a:prstGeom prst="rect">
            <a:avLst/>
          </a:prstGeom>
          <a:ln w="28575">
            <a:solidFill>
              <a:schemeClr val="tx1">
                <a:lumMod val="50000"/>
              </a:schemeClr>
            </a:solidFill>
          </a:ln>
        </p:spPr>
      </p:pic>
      <p:pic>
        <p:nvPicPr>
          <p:cNvPr id="72" name="Imagen 94">
            <a:extLst>
              <a:ext uri="{FF2B5EF4-FFF2-40B4-BE49-F238E27FC236}">
                <a16:creationId xmlns:a16="http://schemas.microsoft.com/office/drawing/2014/main" id="{262FA002-8EAA-4BD9-9008-B4BA56A3B50E}"/>
              </a:ext>
            </a:extLst>
          </p:cNvPr>
          <p:cNvPicPr>
            <a:picLocks noChangeAspect="1"/>
          </p:cNvPicPr>
          <p:nvPr/>
        </p:nvPicPr>
        <p:blipFill rotWithShape="1">
          <a:blip r:embed="rId3"/>
          <a:srcRect r="5678" b="20368"/>
          <a:stretch/>
        </p:blipFill>
        <p:spPr>
          <a:xfrm>
            <a:off x="9262039" y="2507108"/>
            <a:ext cx="1674528" cy="482866"/>
          </a:xfrm>
          <a:prstGeom prst="rect">
            <a:avLst/>
          </a:prstGeom>
          <a:ln w="28575">
            <a:solidFill>
              <a:schemeClr val="tx1">
                <a:lumMod val="50000"/>
              </a:schemeClr>
            </a:solidFill>
          </a:ln>
        </p:spPr>
      </p:pic>
      <p:cxnSp>
        <p:nvCxnSpPr>
          <p:cNvPr id="73" name="Conector recto de flecha 99">
            <a:extLst>
              <a:ext uri="{FF2B5EF4-FFF2-40B4-BE49-F238E27FC236}">
                <a16:creationId xmlns:a16="http://schemas.microsoft.com/office/drawing/2014/main" id="{E55F3B76-153D-4561-9DE1-B6A241BF1EAD}"/>
              </a:ext>
            </a:extLst>
          </p:cNvPr>
          <p:cNvCxnSpPr>
            <a:cxnSpLocks/>
          </p:cNvCxnSpPr>
          <p:nvPr/>
        </p:nvCxnSpPr>
        <p:spPr>
          <a:xfrm>
            <a:off x="5555410" y="2244642"/>
            <a:ext cx="0" cy="4783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87948CBA-BA68-4050-8F25-E8D02482A3FC}"/>
              </a:ext>
            </a:extLst>
          </p:cNvPr>
          <p:cNvCxnSpPr>
            <a:cxnSpLocks/>
          </p:cNvCxnSpPr>
          <p:nvPr/>
        </p:nvCxnSpPr>
        <p:spPr>
          <a:xfrm>
            <a:off x="5576926" y="2748541"/>
            <a:ext cx="49851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99">
            <a:extLst>
              <a:ext uri="{FF2B5EF4-FFF2-40B4-BE49-F238E27FC236}">
                <a16:creationId xmlns:a16="http://schemas.microsoft.com/office/drawing/2014/main" id="{D0AC2262-396F-4160-AFBE-849204D974D7}"/>
              </a:ext>
            </a:extLst>
          </p:cNvPr>
          <p:cNvCxnSpPr>
            <a:cxnSpLocks/>
          </p:cNvCxnSpPr>
          <p:nvPr/>
        </p:nvCxnSpPr>
        <p:spPr>
          <a:xfrm>
            <a:off x="4235144" y="3054994"/>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a:extLst>
              <a:ext uri="{FF2B5EF4-FFF2-40B4-BE49-F238E27FC236}">
                <a16:creationId xmlns:a16="http://schemas.microsoft.com/office/drawing/2014/main" id="{558396CF-ED2B-4795-8568-3607193CE552}"/>
              </a:ext>
            </a:extLst>
          </p:cNvPr>
          <p:cNvCxnSpPr>
            <a:cxnSpLocks/>
          </p:cNvCxnSpPr>
          <p:nvPr/>
        </p:nvCxnSpPr>
        <p:spPr>
          <a:xfrm>
            <a:off x="3839405" y="3507481"/>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5" name="Rectángulo 225">
            <a:extLst>
              <a:ext uri="{FF2B5EF4-FFF2-40B4-BE49-F238E27FC236}">
                <a16:creationId xmlns:a16="http://schemas.microsoft.com/office/drawing/2014/main" id="{4FC93487-44D3-49BF-977B-9759CEA73A1D}"/>
              </a:ext>
            </a:extLst>
          </p:cNvPr>
          <p:cNvSpPr>
            <a:spLocks noChangeArrowheads="1"/>
          </p:cNvSpPr>
          <p:nvPr/>
        </p:nvSpPr>
        <p:spPr bwMode="auto">
          <a:xfrm>
            <a:off x="4388032" y="3364010"/>
            <a:ext cx="7807005" cy="25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elaboración del Expediente Técnico hasta su culminación</a:t>
            </a:r>
          </a:p>
        </p:txBody>
      </p:sp>
      <p:cxnSp>
        <p:nvCxnSpPr>
          <p:cNvPr id="20" name="Conector recto de flecha 19">
            <a:extLst>
              <a:ext uri="{FF2B5EF4-FFF2-40B4-BE49-F238E27FC236}">
                <a16:creationId xmlns:a16="http://schemas.microsoft.com/office/drawing/2014/main" id="{5202242E-4FA5-4162-A5BB-2115F66588D7}"/>
              </a:ext>
            </a:extLst>
          </p:cNvPr>
          <p:cNvCxnSpPr>
            <a:cxnSpLocks/>
          </p:cNvCxnSpPr>
          <p:nvPr/>
        </p:nvCxnSpPr>
        <p:spPr>
          <a:xfrm>
            <a:off x="9708659" y="2615191"/>
            <a:ext cx="1246204"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a:extLst>
              <a:ext uri="{FF2B5EF4-FFF2-40B4-BE49-F238E27FC236}">
                <a16:creationId xmlns:a16="http://schemas.microsoft.com/office/drawing/2014/main" id="{122EF658-0D94-4237-8E58-046C236DA075}"/>
              </a:ext>
            </a:extLst>
          </p:cNvPr>
          <p:cNvCxnSpPr>
            <a:cxnSpLocks/>
          </p:cNvCxnSpPr>
          <p:nvPr/>
        </p:nvCxnSpPr>
        <p:spPr>
          <a:xfrm>
            <a:off x="3839405" y="3759461"/>
            <a:ext cx="532419"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ángulo 225">
            <a:extLst>
              <a:ext uri="{FF2B5EF4-FFF2-40B4-BE49-F238E27FC236}">
                <a16:creationId xmlns:a16="http://schemas.microsoft.com/office/drawing/2014/main" id="{8E225393-1EFC-457E-A269-65E2DCF17D33}"/>
              </a:ext>
            </a:extLst>
          </p:cNvPr>
          <p:cNvSpPr>
            <a:spLocks noChangeArrowheads="1"/>
          </p:cNvSpPr>
          <p:nvPr/>
        </p:nvSpPr>
        <p:spPr bwMode="auto">
          <a:xfrm>
            <a:off x="4369231" y="3596711"/>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elaboración del PEA y EIA-d</a:t>
            </a:r>
          </a:p>
        </p:txBody>
      </p:sp>
      <p:cxnSp>
        <p:nvCxnSpPr>
          <p:cNvPr id="100" name="Conector recto de flecha 99">
            <a:extLst>
              <a:ext uri="{FF2B5EF4-FFF2-40B4-BE49-F238E27FC236}">
                <a16:creationId xmlns:a16="http://schemas.microsoft.com/office/drawing/2014/main" id="{659ECC46-5C93-4E7B-A57E-01FFFCCDFAD5}"/>
              </a:ext>
            </a:extLst>
          </p:cNvPr>
          <p:cNvCxnSpPr>
            <a:cxnSpLocks/>
          </p:cNvCxnSpPr>
          <p:nvPr/>
        </p:nvCxnSpPr>
        <p:spPr>
          <a:xfrm>
            <a:off x="10944521" y="2136825"/>
            <a:ext cx="0" cy="4783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99">
            <a:extLst>
              <a:ext uri="{FF2B5EF4-FFF2-40B4-BE49-F238E27FC236}">
                <a16:creationId xmlns:a16="http://schemas.microsoft.com/office/drawing/2014/main" id="{849AF28C-CCA5-49C8-9275-4AB7BF752E7C}"/>
              </a:ext>
            </a:extLst>
          </p:cNvPr>
          <p:cNvCxnSpPr>
            <a:cxnSpLocks/>
          </p:cNvCxnSpPr>
          <p:nvPr/>
        </p:nvCxnSpPr>
        <p:spPr>
          <a:xfrm>
            <a:off x="4235144" y="3883653"/>
            <a:ext cx="0" cy="2869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3" name="Rectángulo 225">
            <a:extLst>
              <a:ext uri="{FF2B5EF4-FFF2-40B4-BE49-F238E27FC236}">
                <a16:creationId xmlns:a16="http://schemas.microsoft.com/office/drawing/2014/main" id="{429CEA22-9037-4583-83AA-2A6589839A9F}"/>
              </a:ext>
            </a:extLst>
          </p:cNvPr>
          <p:cNvSpPr>
            <a:spLocks noChangeArrowheads="1"/>
          </p:cNvSpPr>
          <p:nvPr/>
        </p:nvSpPr>
        <p:spPr bwMode="auto">
          <a:xfrm>
            <a:off x="4388032" y="3848043"/>
            <a:ext cx="7608215"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Aprobación del Expediente Técnico mediante Resolución Jefatural (fines de diciembre 2023) </a:t>
            </a:r>
          </a:p>
        </p:txBody>
      </p:sp>
      <p:sp>
        <p:nvSpPr>
          <p:cNvPr id="104" name="CuadroTexto 290">
            <a:extLst>
              <a:ext uri="{FF2B5EF4-FFF2-40B4-BE49-F238E27FC236}">
                <a16:creationId xmlns:a16="http://schemas.microsoft.com/office/drawing/2014/main" id="{CD7DA5DF-367A-42A1-BEDD-ADF893BFAC55}"/>
              </a:ext>
            </a:extLst>
          </p:cNvPr>
          <p:cNvSpPr txBox="1"/>
          <p:nvPr/>
        </p:nvSpPr>
        <p:spPr bwMode="auto">
          <a:xfrm>
            <a:off x="2048194" y="4278095"/>
            <a:ext cx="7807006"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ejecución de obra del proyecto</a:t>
            </a:r>
          </a:p>
        </p:txBody>
      </p:sp>
      <p:cxnSp>
        <p:nvCxnSpPr>
          <p:cNvPr id="105" name="Conector recto 209">
            <a:extLst>
              <a:ext uri="{FF2B5EF4-FFF2-40B4-BE49-F238E27FC236}">
                <a16:creationId xmlns:a16="http://schemas.microsoft.com/office/drawing/2014/main" id="{507D3C61-FE32-444E-BB6B-4ED6A9AA56A1}"/>
              </a:ext>
            </a:extLst>
          </p:cNvPr>
          <p:cNvCxnSpPr>
            <a:cxnSpLocks/>
          </p:cNvCxnSpPr>
          <p:nvPr/>
        </p:nvCxnSpPr>
        <p:spPr bwMode="auto">
          <a:xfrm flipH="1">
            <a:off x="3262964" y="4653618"/>
            <a:ext cx="5342021"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8" name="Rectángulo 210">
            <a:extLst>
              <a:ext uri="{FF2B5EF4-FFF2-40B4-BE49-F238E27FC236}">
                <a16:creationId xmlns:a16="http://schemas.microsoft.com/office/drawing/2014/main" id="{D0DD5751-6E3B-437C-B3F3-2928C5F7EAC9}"/>
              </a:ext>
            </a:extLst>
          </p:cNvPr>
          <p:cNvSpPr>
            <a:spLocks noChangeArrowheads="1"/>
          </p:cNvSpPr>
          <p:nvPr/>
        </p:nvSpPr>
        <p:spPr bwMode="auto">
          <a:xfrm>
            <a:off x="809358" y="4787709"/>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2024</a:t>
            </a:r>
          </a:p>
        </p:txBody>
      </p:sp>
      <p:sp>
        <p:nvSpPr>
          <p:cNvPr id="109" name="Rectángulo 210">
            <a:extLst>
              <a:ext uri="{FF2B5EF4-FFF2-40B4-BE49-F238E27FC236}">
                <a16:creationId xmlns:a16="http://schemas.microsoft.com/office/drawing/2014/main" id="{709A5970-5710-429F-A2BE-0D2D4CA34A58}"/>
              </a:ext>
            </a:extLst>
          </p:cNvPr>
          <p:cNvSpPr>
            <a:spLocks noChangeArrowheads="1"/>
          </p:cNvSpPr>
          <p:nvPr/>
        </p:nvSpPr>
        <p:spPr bwMode="auto">
          <a:xfrm>
            <a:off x="2538146" y="4786029"/>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2025</a:t>
            </a:r>
          </a:p>
        </p:txBody>
      </p:sp>
      <p:sp>
        <p:nvSpPr>
          <p:cNvPr id="110" name="Rectángulo 210">
            <a:extLst>
              <a:ext uri="{FF2B5EF4-FFF2-40B4-BE49-F238E27FC236}">
                <a16:creationId xmlns:a16="http://schemas.microsoft.com/office/drawing/2014/main" id="{DF73F0CE-118A-4A14-983D-24D85D142F7B}"/>
              </a:ext>
            </a:extLst>
          </p:cNvPr>
          <p:cNvSpPr>
            <a:spLocks noChangeArrowheads="1"/>
          </p:cNvSpPr>
          <p:nvPr/>
        </p:nvSpPr>
        <p:spPr bwMode="auto">
          <a:xfrm>
            <a:off x="4263067" y="4784349"/>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2026</a:t>
            </a:r>
          </a:p>
        </p:txBody>
      </p:sp>
      <p:sp>
        <p:nvSpPr>
          <p:cNvPr id="113" name="Rectángulo 210">
            <a:extLst>
              <a:ext uri="{FF2B5EF4-FFF2-40B4-BE49-F238E27FC236}">
                <a16:creationId xmlns:a16="http://schemas.microsoft.com/office/drawing/2014/main" id="{DF57423C-3656-4C83-9BA8-E11072DA5D6B}"/>
              </a:ext>
            </a:extLst>
          </p:cNvPr>
          <p:cNvSpPr>
            <a:spLocks noChangeArrowheads="1"/>
          </p:cNvSpPr>
          <p:nvPr/>
        </p:nvSpPr>
        <p:spPr bwMode="auto">
          <a:xfrm>
            <a:off x="5991855" y="4776384"/>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2027</a:t>
            </a:r>
          </a:p>
        </p:txBody>
      </p:sp>
      <p:sp>
        <p:nvSpPr>
          <p:cNvPr id="114" name="Rectángulo 210">
            <a:extLst>
              <a:ext uri="{FF2B5EF4-FFF2-40B4-BE49-F238E27FC236}">
                <a16:creationId xmlns:a16="http://schemas.microsoft.com/office/drawing/2014/main" id="{EF9EC90D-E64D-4711-A62C-10256D2E980B}"/>
              </a:ext>
            </a:extLst>
          </p:cNvPr>
          <p:cNvSpPr>
            <a:spLocks noChangeArrowheads="1"/>
          </p:cNvSpPr>
          <p:nvPr/>
        </p:nvSpPr>
        <p:spPr bwMode="auto">
          <a:xfrm>
            <a:off x="7716776" y="4761393"/>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2028</a:t>
            </a:r>
          </a:p>
        </p:txBody>
      </p:sp>
      <p:sp>
        <p:nvSpPr>
          <p:cNvPr id="115" name="Rectángulo 210">
            <a:extLst>
              <a:ext uri="{FF2B5EF4-FFF2-40B4-BE49-F238E27FC236}">
                <a16:creationId xmlns:a16="http://schemas.microsoft.com/office/drawing/2014/main" id="{A6AA285A-1782-4B17-8C47-D2A96D785A34}"/>
              </a:ext>
            </a:extLst>
          </p:cNvPr>
          <p:cNvSpPr>
            <a:spLocks noChangeArrowheads="1"/>
          </p:cNvSpPr>
          <p:nvPr/>
        </p:nvSpPr>
        <p:spPr bwMode="auto">
          <a:xfrm>
            <a:off x="9441697" y="4772417"/>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2029</a:t>
            </a:r>
          </a:p>
        </p:txBody>
      </p:sp>
      <p:pic>
        <p:nvPicPr>
          <p:cNvPr id="116" name="Imagen 94">
            <a:extLst>
              <a:ext uri="{FF2B5EF4-FFF2-40B4-BE49-F238E27FC236}">
                <a16:creationId xmlns:a16="http://schemas.microsoft.com/office/drawing/2014/main" id="{8FFE87E4-7D54-452A-80C7-5E3F8E8475B6}"/>
              </a:ext>
            </a:extLst>
          </p:cNvPr>
          <p:cNvPicPr>
            <a:picLocks noChangeAspect="1"/>
          </p:cNvPicPr>
          <p:nvPr/>
        </p:nvPicPr>
        <p:blipFill rotWithShape="1">
          <a:blip r:embed="rId3"/>
          <a:srcRect r="5678" b="20368"/>
          <a:stretch/>
        </p:blipFill>
        <p:spPr>
          <a:xfrm>
            <a:off x="809358" y="5343456"/>
            <a:ext cx="1707272" cy="482866"/>
          </a:xfrm>
          <a:prstGeom prst="rect">
            <a:avLst/>
          </a:prstGeom>
          <a:ln w="28575">
            <a:solidFill>
              <a:schemeClr val="tx1">
                <a:lumMod val="50000"/>
              </a:schemeClr>
            </a:solidFill>
          </a:ln>
        </p:spPr>
      </p:pic>
      <p:pic>
        <p:nvPicPr>
          <p:cNvPr id="117" name="Imagen 94">
            <a:extLst>
              <a:ext uri="{FF2B5EF4-FFF2-40B4-BE49-F238E27FC236}">
                <a16:creationId xmlns:a16="http://schemas.microsoft.com/office/drawing/2014/main" id="{C00D3606-A597-4052-A737-9E20045D4176}"/>
              </a:ext>
            </a:extLst>
          </p:cNvPr>
          <p:cNvPicPr>
            <a:picLocks noChangeAspect="1"/>
          </p:cNvPicPr>
          <p:nvPr/>
        </p:nvPicPr>
        <p:blipFill rotWithShape="1">
          <a:blip r:embed="rId3"/>
          <a:srcRect r="5678" b="20368"/>
          <a:stretch/>
        </p:blipFill>
        <p:spPr>
          <a:xfrm>
            <a:off x="2546879" y="5343456"/>
            <a:ext cx="1707272" cy="482866"/>
          </a:xfrm>
          <a:prstGeom prst="rect">
            <a:avLst/>
          </a:prstGeom>
          <a:ln w="28575">
            <a:solidFill>
              <a:schemeClr val="tx1">
                <a:lumMod val="50000"/>
              </a:schemeClr>
            </a:solidFill>
          </a:ln>
        </p:spPr>
      </p:pic>
      <p:pic>
        <p:nvPicPr>
          <p:cNvPr id="118" name="Imagen 94">
            <a:extLst>
              <a:ext uri="{FF2B5EF4-FFF2-40B4-BE49-F238E27FC236}">
                <a16:creationId xmlns:a16="http://schemas.microsoft.com/office/drawing/2014/main" id="{96A67F06-0E68-4E4E-AFB8-5BDFC5868F73}"/>
              </a:ext>
            </a:extLst>
          </p:cNvPr>
          <p:cNvPicPr>
            <a:picLocks noChangeAspect="1"/>
          </p:cNvPicPr>
          <p:nvPr/>
        </p:nvPicPr>
        <p:blipFill rotWithShape="1">
          <a:blip r:embed="rId3"/>
          <a:srcRect r="5678" b="20368"/>
          <a:stretch/>
        </p:blipFill>
        <p:spPr>
          <a:xfrm>
            <a:off x="4284583" y="5338686"/>
            <a:ext cx="1707272" cy="482866"/>
          </a:xfrm>
          <a:prstGeom prst="rect">
            <a:avLst/>
          </a:prstGeom>
          <a:ln w="28575">
            <a:solidFill>
              <a:schemeClr val="tx1">
                <a:lumMod val="50000"/>
              </a:schemeClr>
            </a:solidFill>
          </a:ln>
        </p:spPr>
      </p:pic>
      <p:pic>
        <p:nvPicPr>
          <p:cNvPr id="119" name="Imagen 94">
            <a:extLst>
              <a:ext uri="{FF2B5EF4-FFF2-40B4-BE49-F238E27FC236}">
                <a16:creationId xmlns:a16="http://schemas.microsoft.com/office/drawing/2014/main" id="{D0B142CB-1C2C-4924-A3AC-C33FE7D37A1E}"/>
              </a:ext>
            </a:extLst>
          </p:cNvPr>
          <p:cNvPicPr>
            <a:picLocks noChangeAspect="1"/>
          </p:cNvPicPr>
          <p:nvPr/>
        </p:nvPicPr>
        <p:blipFill rotWithShape="1">
          <a:blip r:embed="rId3"/>
          <a:srcRect r="5678" b="20368"/>
          <a:stretch/>
        </p:blipFill>
        <p:spPr>
          <a:xfrm>
            <a:off x="6037244" y="5338686"/>
            <a:ext cx="1679532" cy="482866"/>
          </a:xfrm>
          <a:prstGeom prst="rect">
            <a:avLst/>
          </a:prstGeom>
          <a:ln w="28575">
            <a:solidFill>
              <a:schemeClr val="tx1">
                <a:lumMod val="50000"/>
              </a:schemeClr>
            </a:solidFill>
          </a:ln>
        </p:spPr>
      </p:pic>
      <p:pic>
        <p:nvPicPr>
          <p:cNvPr id="120" name="Imagen 94">
            <a:extLst>
              <a:ext uri="{FF2B5EF4-FFF2-40B4-BE49-F238E27FC236}">
                <a16:creationId xmlns:a16="http://schemas.microsoft.com/office/drawing/2014/main" id="{A89F6B0F-9304-431E-B363-E9B0EACA0EBB}"/>
              </a:ext>
            </a:extLst>
          </p:cNvPr>
          <p:cNvPicPr>
            <a:picLocks noChangeAspect="1"/>
          </p:cNvPicPr>
          <p:nvPr/>
        </p:nvPicPr>
        <p:blipFill rotWithShape="1">
          <a:blip r:embed="rId3"/>
          <a:srcRect r="5678" b="20368"/>
          <a:stretch/>
        </p:blipFill>
        <p:spPr>
          <a:xfrm>
            <a:off x="7741403" y="5338686"/>
            <a:ext cx="1700293" cy="482866"/>
          </a:xfrm>
          <a:prstGeom prst="rect">
            <a:avLst/>
          </a:prstGeom>
          <a:ln w="28575">
            <a:solidFill>
              <a:schemeClr val="tx1">
                <a:lumMod val="50000"/>
              </a:schemeClr>
            </a:solidFill>
          </a:ln>
        </p:spPr>
      </p:pic>
      <p:pic>
        <p:nvPicPr>
          <p:cNvPr id="124" name="Imagen 94">
            <a:extLst>
              <a:ext uri="{FF2B5EF4-FFF2-40B4-BE49-F238E27FC236}">
                <a16:creationId xmlns:a16="http://schemas.microsoft.com/office/drawing/2014/main" id="{0B6113CE-DD67-4989-A776-20E3B1CC7338}"/>
              </a:ext>
            </a:extLst>
          </p:cNvPr>
          <p:cNvPicPr>
            <a:picLocks noChangeAspect="1"/>
          </p:cNvPicPr>
          <p:nvPr/>
        </p:nvPicPr>
        <p:blipFill rotWithShape="1">
          <a:blip r:embed="rId3"/>
          <a:srcRect r="5678" b="20368"/>
          <a:stretch/>
        </p:blipFill>
        <p:spPr>
          <a:xfrm>
            <a:off x="9469914" y="5338686"/>
            <a:ext cx="1700294" cy="482866"/>
          </a:xfrm>
          <a:prstGeom prst="rect">
            <a:avLst/>
          </a:prstGeom>
          <a:ln w="28575">
            <a:solidFill>
              <a:schemeClr val="tx1">
                <a:lumMod val="50000"/>
              </a:schemeClr>
            </a:solidFill>
          </a:ln>
        </p:spPr>
      </p:pic>
      <p:cxnSp>
        <p:nvCxnSpPr>
          <p:cNvPr id="125" name="Conector recto de flecha 124">
            <a:extLst>
              <a:ext uri="{FF2B5EF4-FFF2-40B4-BE49-F238E27FC236}">
                <a16:creationId xmlns:a16="http://schemas.microsoft.com/office/drawing/2014/main" id="{D7B3939C-E962-43D5-871A-205E367E4BF8}"/>
              </a:ext>
            </a:extLst>
          </p:cNvPr>
          <p:cNvCxnSpPr>
            <a:cxnSpLocks/>
          </p:cNvCxnSpPr>
          <p:nvPr/>
        </p:nvCxnSpPr>
        <p:spPr>
          <a:xfrm>
            <a:off x="809358" y="5583931"/>
            <a:ext cx="435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cto de flecha 125">
            <a:extLst>
              <a:ext uri="{FF2B5EF4-FFF2-40B4-BE49-F238E27FC236}">
                <a16:creationId xmlns:a16="http://schemas.microsoft.com/office/drawing/2014/main" id="{A899655F-DD06-42F6-8197-41B3F924FCF5}"/>
              </a:ext>
            </a:extLst>
          </p:cNvPr>
          <p:cNvCxnSpPr>
            <a:cxnSpLocks/>
            <a:endCxn id="124" idx="3"/>
          </p:cNvCxnSpPr>
          <p:nvPr/>
        </p:nvCxnSpPr>
        <p:spPr>
          <a:xfrm flipV="1">
            <a:off x="1244600" y="5580119"/>
            <a:ext cx="9925608" cy="381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99">
            <a:extLst>
              <a:ext uri="{FF2B5EF4-FFF2-40B4-BE49-F238E27FC236}">
                <a16:creationId xmlns:a16="http://schemas.microsoft.com/office/drawing/2014/main" id="{B666AAA7-3723-491B-B085-BA8571C98A79}"/>
              </a:ext>
            </a:extLst>
          </p:cNvPr>
          <p:cNvCxnSpPr>
            <a:cxnSpLocks/>
          </p:cNvCxnSpPr>
          <p:nvPr/>
        </p:nvCxnSpPr>
        <p:spPr>
          <a:xfrm>
            <a:off x="1257485" y="5244259"/>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cto de flecha 127">
            <a:extLst>
              <a:ext uri="{FF2B5EF4-FFF2-40B4-BE49-F238E27FC236}">
                <a16:creationId xmlns:a16="http://schemas.microsoft.com/office/drawing/2014/main" id="{249112CF-1975-441A-8904-62C97F804B4C}"/>
              </a:ext>
            </a:extLst>
          </p:cNvPr>
          <p:cNvCxnSpPr>
            <a:cxnSpLocks/>
          </p:cNvCxnSpPr>
          <p:nvPr/>
        </p:nvCxnSpPr>
        <p:spPr>
          <a:xfrm>
            <a:off x="809358" y="6047481"/>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1" name="Rectángulo 225">
            <a:extLst>
              <a:ext uri="{FF2B5EF4-FFF2-40B4-BE49-F238E27FC236}">
                <a16:creationId xmlns:a16="http://schemas.microsoft.com/office/drawing/2014/main" id="{53F25166-2DB3-40DC-BD1F-6CB9F71B98F7}"/>
              </a:ext>
            </a:extLst>
          </p:cNvPr>
          <p:cNvSpPr>
            <a:spLocks noChangeArrowheads="1"/>
          </p:cNvSpPr>
          <p:nvPr/>
        </p:nvSpPr>
        <p:spPr bwMode="auto">
          <a:xfrm>
            <a:off x="1438030" y="5870470"/>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contratación para la ejecución de obra (enero a marzo 2024)</a:t>
            </a:r>
          </a:p>
        </p:txBody>
      </p:sp>
      <p:cxnSp>
        <p:nvCxnSpPr>
          <p:cNvPr id="132" name="Conector recto de flecha 99">
            <a:extLst>
              <a:ext uri="{FF2B5EF4-FFF2-40B4-BE49-F238E27FC236}">
                <a16:creationId xmlns:a16="http://schemas.microsoft.com/office/drawing/2014/main" id="{EE8E9612-020B-4293-B29A-AAFBB45D4B89}"/>
              </a:ext>
            </a:extLst>
          </p:cNvPr>
          <p:cNvCxnSpPr>
            <a:cxnSpLocks/>
          </p:cNvCxnSpPr>
          <p:nvPr/>
        </p:nvCxnSpPr>
        <p:spPr>
          <a:xfrm>
            <a:off x="1075567" y="6157412"/>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3" name="Rectángulo 225">
            <a:extLst>
              <a:ext uri="{FF2B5EF4-FFF2-40B4-BE49-F238E27FC236}">
                <a16:creationId xmlns:a16="http://schemas.microsoft.com/office/drawing/2014/main" id="{EDBF91C3-AC9A-4F30-8602-97FFF368E70E}"/>
              </a:ext>
            </a:extLst>
          </p:cNvPr>
          <p:cNvSpPr>
            <a:spLocks noChangeArrowheads="1"/>
          </p:cNvSpPr>
          <p:nvPr/>
        </p:nvSpPr>
        <p:spPr bwMode="auto">
          <a:xfrm>
            <a:off x="1438030" y="6157282"/>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ejecución de obra (abril 2024)</a:t>
            </a:r>
          </a:p>
        </p:txBody>
      </p:sp>
      <p:cxnSp>
        <p:nvCxnSpPr>
          <p:cNvPr id="134" name="Conector recto de flecha 133">
            <a:extLst>
              <a:ext uri="{FF2B5EF4-FFF2-40B4-BE49-F238E27FC236}">
                <a16:creationId xmlns:a16="http://schemas.microsoft.com/office/drawing/2014/main" id="{D965F72A-3C63-4840-9858-ACC37E37B50C}"/>
              </a:ext>
            </a:extLst>
          </p:cNvPr>
          <p:cNvCxnSpPr>
            <a:cxnSpLocks/>
          </p:cNvCxnSpPr>
          <p:nvPr/>
        </p:nvCxnSpPr>
        <p:spPr>
          <a:xfrm>
            <a:off x="809357" y="6599931"/>
            <a:ext cx="53241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5" name="Rectángulo 225">
            <a:extLst>
              <a:ext uri="{FF2B5EF4-FFF2-40B4-BE49-F238E27FC236}">
                <a16:creationId xmlns:a16="http://schemas.microsoft.com/office/drawing/2014/main" id="{64DEE736-DAEF-4A14-AE64-D98F00F302F6}"/>
              </a:ext>
            </a:extLst>
          </p:cNvPr>
          <p:cNvSpPr>
            <a:spLocks noChangeArrowheads="1"/>
          </p:cNvSpPr>
          <p:nvPr/>
        </p:nvSpPr>
        <p:spPr bwMode="auto">
          <a:xfrm>
            <a:off x="1438030" y="6422039"/>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ejecución de obra (6 años)</a:t>
            </a:r>
          </a:p>
        </p:txBody>
      </p:sp>
      <p:sp>
        <p:nvSpPr>
          <p:cNvPr id="2" name="CuadroTexto 1">
            <a:extLst>
              <a:ext uri="{FF2B5EF4-FFF2-40B4-BE49-F238E27FC236}">
                <a16:creationId xmlns:a16="http://schemas.microsoft.com/office/drawing/2014/main" id="{1DDEE2C5-B925-16D6-6160-C1ADD36B45B8}"/>
              </a:ext>
            </a:extLst>
          </p:cNvPr>
          <p:cNvSpPr txBox="1"/>
          <p:nvPr/>
        </p:nvSpPr>
        <p:spPr>
          <a:xfrm>
            <a:off x="283499" y="169863"/>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ES" sz="3200" b="1" dirty="0">
                <a:solidFill>
                  <a:schemeClr val="bg2">
                    <a:lumMod val="25000"/>
                  </a:schemeClr>
                </a:solidFill>
                <a:latin typeface="Candara" panose="020E0502030303020204" pitchFamily="34" charset="0"/>
              </a:rPr>
              <a:t>Proyecto Las Delicias</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Cronograma de actividades para la suscripción del Contrato G2G</a:t>
            </a:r>
          </a:p>
        </p:txBody>
      </p:sp>
      <p:sp>
        <p:nvSpPr>
          <p:cNvPr id="3" name="TextBox 2">
            <a:extLst>
              <a:ext uri="{FF2B5EF4-FFF2-40B4-BE49-F238E27FC236}">
                <a16:creationId xmlns:a16="http://schemas.microsoft.com/office/drawing/2014/main" id="{3DDBC57C-26D3-CDBD-A291-93149FBF0D40}"/>
              </a:ext>
            </a:extLst>
          </p:cNvPr>
          <p:cNvSpPr txBox="1"/>
          <p:nvPr/>
        </p:nvSpPr>
        <p:spPr>
          <a:xfrm>
            <a:off x="208320" y="1361450"/>
            <a:ext cx="3250826" cy="1477328"/>
          </a:xfrm>
          <a:prstGeom prst="rect">
            <a:avLst/>
          </a:prstGeom>
          <a:noFill/>
        </p:spPr>
        <p:txBody>
          <a:bodyPr wrap="square" rtlCol="0">
            <a:spAutoFit/>
          </a:bodyPr>
          <a:lstStyle/>
          <a:p>
            <a:r>
              <a:rPr lang="es-ES_tradnl" dirty="0"/>
              <a:t>Proyecto paralizado por un año por problemas de gestión con la definición del proyecto, comunidades y la junta de usuarios.</a:t>
            </a:r>
          </a:p>
        </p:txBody>
      </p:sp>
    </p:spTree>
    <p:extLst>
      <p:ext uri="{BB962C8B-B14F-4D97-AF65-F5344CB8AC3E}">
        <p14:creationId xmlns:p14="http://schemas.microsoft.com/office/powerpoint/2010/main" val="780163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248">
            <a:extLst>
              <a:ext uri="{FF2B5EF4-FFF2-40B4-BE49-F238E27FC236}">
                <a16:creationId xmlns:a16="http://schemas.microsoft.com/office/drawing/2014/main" id="{3C36EB14-18E1-48B0-B021-68E30086FDA7}"/>
              </a:ext>
            </a:extLst>
          </p:cNvPr>
          <p:cNvSpPr/>
          <p:nvPr/>
        </p:nvSpPr>
        <p:spPr>
          <a:xfrm>
            <a:off x="5378999" y="3764043"/>
            <a:ext cx="6482845" cy="13187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7" name="Rectángulo 186">
            <a:extLst>
              <a:ext uri="{FF2B5EF4-FFF2-40B4-BE49-F238E27FC236}">
                <a16:creationId xmlns:a16="http://schemas.microsoft.com/office/drawing/2014/main" id="{FCD30934-38D0-4495-B2F2-D39FC2FC1390}"/>
              </a:ext>
            </a:extLst>
          </p:cNvPr>
          <p:cNvSpPr/>
          <p:nvPr/>
        </p:nvSpPr>
        <p:spPr>
          <a:xfrm>
            <a:off x="5357778" y="1530872"/>
            <a:ext cx="3168397" cy="171633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95" name="Rectángulo 186"/>
          <p:cNvSpPr/>
          <p:nvPr/>
        </p:nvSpPr>
        <p:spPr>
          <a:xfrm>
            <a:off x="8745328" y="1623779"/>
            <a:ext cx="3132138" cy="1684436"/>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8200" name="Group 1"/>
          <p:cNvGrpSpPr>
            <a:grpSpLocks/>
          </p:cNvGrpSpPr>
          <p:nvPr/>
        </p:nvGrpSpPr>
        <p:grpSpPr bwMode="auto">
          <a:xfrm>
            <a:off x="208789" y="1218092"/>
            <a:ext cx="5002212" cy="2095143"/>
            <a:chOff x="3746283" y="923336"/>
            <a:chExt cx="5001840" cy="2096464"/>
          </a:xfrm>
        </p:grpSpPr>
        <p:sp>
          <p:nvSpPr>
            <p:cNvPr id="8250" name="CuadroTexto 117"/>
            <p:cNvSpPr txBox="1">
              <a:spLocks noChangeArrowheads="1"/>
            </p:cNvSpPr>
            <p:nvPr/>
          </p:nvSpPr>
          <p:spPr bwMode="auto">
            <a:xfrm>
              <a:off x="3746283" y="923336"/>
              <a:ext cx="25289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Descripción del proyecto</a:t>
              </a:r>
            </a:p>
          </p:txBody>
        </p:sp>
        <p:grpSp>
          <p:nvGrpSpPr>
            <p:cNvPr id="8251" name="Grupo 4"/>
            <p:cNvGrpSpPr>
              <a:grpSpLocks/>
            </p:cNvGrpSpPr>
            <p:nvPr/>
          </p:nvGrpSpPr>
          <p:grpSpPr bwMode="auto">
            <a:xfrm>
              <a:off x="3824064" y="1342341"/>
              <a:ext cx="4911360" cy="1677459"/>
              <a:chOff x="2230297" y="5649125"/>
              <a:chExt cx="4464990" cy="928870"/>
            </a:xfrm>
          </p:grpSpPr>
          <p:sp>
            <p:nvSpPr>
              <p:cNvPr id="187" name="Rectángulo 186"/>
              <p:cNvSpPr/>
              <p:nvPr/>
            </p:nvSpPr>
            <p:spPr>
              <a:xfrm>
                <a:off x="2230297" y="5660872"/>
                <a:ext cx="4464990" cy="914796"/>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86" name="CuadroTexto 185"/>
              <p:cNvSpPr txBox="1"/>
              <p:nvPr/>
            </p:nvSpPr>
            <p:spPr>
              <a:xfrm>
                <a:off x="2615608" y="5649125"/>
                <a:ext cx="3993092" cy="928870"/>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a:ln>
                      <a:noFill/>
                    </a:ln>
                    <a:solidFill>
                      <a:srgbClr val="000000"/>
                    </a:solidFill>
                    <a:effectLst/>
                    <a:uLnTx/>
                    <a:uFillTx/>
                    <a:latin typeface="Arial"/>
                    <a:ea typeface="+mn-ea"/>
                    <a:cs typeface="Arial"/>
                    <a:sym typeface="Arial"/>
                  </a:rPr>
                  <a:t>Objetivo: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000" b="0" i="0" u="none" strike="noStrike" kern="0" cap="none" spc="0" normalizeH="0" baseline="0" noProof="0" dirty="0">
                    <a:ln>
                      <a:noFill/>
                    </a:ln>
                    <a:solidFill>
                      <a:srgbClr val="000000"/>
                    </a:solidFill>
                    <a:effectLst/>
                    <a:uLnTx/>
                    <a:uFillTx/>
                    <a:latin typeface="Arial"/>
                    <a:ea typeface="+mn-ea"/>
                    <a:cs typeface="Arial"/>
                  </a:rPr>
                  <a:t>Adecuada y Suficiente Disponibilidad del Servicio de Agua para Riego, en los Distritos de </a:t>
                </a:r>
                <a:r>
                  <a:rPr kumimoji="0" lang="es-PE" sz="1000" b="0" i="0" u="none" strike="noStrike" kern="0" cap="none" spc="0" normalizeH="0" baseline="0" noProof="0" dirty="0" err="1">
                    <a:ln>
                      <a:noFill/>
                    </a:ln>
                    <a:solidFill>
                      <a:srgbClr val="000000"/>
                    </a:solidFill>
                    <a:effectLst/>
                    <a:uLnTx/>
                    <a:uFillTx/>
                    <a:latin typeface="Arial"/>
                    <a:ea typeface="+mn-ea"/>
                    <a:cs typeface="Arial"/>
                  </a:rPr>
                  <a:t>Ichuña</a:t>
                </a:r>
                <a:r>
                  <a:rPr kumimoji="0" lang="es-PE" sz="1000" b="0" i="0" u="none" strike="noStrike" kern="0" cap="none" spc="0" normalizeH="0" baseline="0" noProof="0" dirty="0">
                    <a:ln>
                      <a:noFill/>
                    </a:ln>
                    <a:solidFill>
                      <a:srgbClr val="000000"/>
                    </a:solidFill>
                    <a:effectLst/>
                    <a:uLnTx/>
                    <a:uFillTx/>
                    <a:latin typeface="Arial"/>
                    <a:ea typeface="+mn-ea"/>
                    <a:cs typeface="Arial"/>
                  </a:rPr>
                  <a:t> y </a:t>
                </a:r>
                <a:r>
                  <a:rPr kumimoji="0" lang="es-PE" sz="1000" b="0" i="0" u="none" strike="noStrike" kern="0" cap="none" spc="0" normalizeH="0" baseline="0" noProof="0" dirty="0" err="1">
                    <a:ln>
                      <a:noFill/>
                    </a:ln>
                    <a:solidFill>
                      <a:srgbClr val="000000"/>
                    </a:solidFill>
                    <a:effectLst/>
                    <a:uLnTx/>
                    <a:uFillTx/>
                    <a:latin typeface="Arial"/>
                    <a:ea typeface="+mn-ea"/>
                    <a:cs typeface="Arial"/>
                  </a:rPr>
                  <a:t>Ubinas</a:t>
                </a:r>
                <a:r>
                  <a:rPr kumimoji="0" lang="es-PE" sz="1000" b="0" i="0" u="none" strike="noStrike" kern="0" cap="none" spc="0" normalizeH="0" baseline="0" noProof="0" dirty="0">
                    <a:ln>
                      <a:noFill/>
                    </a:ln>
                    <a:solidFill>
                      <a:srgbClr val="000000"/>
                    </a:solidFill>
                    <a:effectLst/>
                    <a:uLnTx/>
                    <a:uFillTx/>
                    <a:latin typeface="Arial"/>
                    <a:ea typeface="+mn-ea"/>
                    <a:cs typeface="Arial"/>
                  </a:rPr>
                  <a:t>, Provincia General Sánchez Cerro, Departamento de Moquegua y Distritos de la Provincia de </a:t>
                </a:r>
                <a:r>
                  <a:rPr kumimoji="0" lang="es-PE" sz="1000" b="0" i="0" u="none" strike="noStrike" kern="0" cap="none" spc="0" normalizeH="0" baseline="0" noProof="0" dirty="0" err="1">
                    <a:ln>
                      <a:noFill/>
                    </a:ln>
                    <a:solidFill>
                      <a:srgbClr val="000000"/>
                    </a:solidFill>
                    <a:effectLst/>
                    <a:uLnTx/>
                    <a:uFillTx/>
                    <a:latin typeface="Arial"/>
                    <a:ea typeface="+mn-ea"/>
                    <a:cs typeface="Arial"/>
                  </a:rPr>
                  <a:t>Islay</a:t>
                </a:r>
                <a:r>
                  <a:rPr kumimoji="0" lang="es-PE" sz="1000" b="0" i="0" u="none" strike="noStrike" kern="0" cap="none" spc="0" normalizeH="0" baseline="0" noProof="0" dirty="0">
                    <a:ln>
                      <a:noFill/>
                    </a:ln>
                    <a:solidFill>
                      <a:srgbClr val="000000"/>
                    </a:solidFill>
                    <a:effectLst/>
                    <a:uLnTx/>
                    <a:uFillTx/>
                    <a:latin typeface="Arial"/>
                    <a:ea typeface="+mn-ea"/>
                    <a:cs typeface="Arial"/>
                  </a:rPr>
                  <a:t>, Departamento de Arequipa.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a:ln>
                      <a:noFill/>
                    </a:ln>
                    <a:solidFill>
                      <a:srgbClr val="000000"/>
                    </a:solidFill>
                    <a:effectLst/>
                    <a:uLnTx/>
                    <a:uFillTx/>
                    <a:latin typeface="Arial"/>
                    <a:ea typeface="+mn-ea"/>
                    <a:cs typeface="Arial"/>
                    <a:sym typeface="Arial"/>
                  </a:rPr>
                  <a:t>Beneficios: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000" b="0" i="0" u="none" strike="noStrike" kern="0" cap="none" spc="0" normalizeH="0" baseline="0" noProof="0" dirty="0">
                    <a:ln>
                      <a:noFill/>
                    </a:ln>
                    <a:solidFill>
                      <a:srgbClr val="000000"/>
                    </a:solidFill>
                    <a:effectLst/>
                    <a:uLnTx/>
                    <a:uFillTx/>
                    <a:latin typeface="Arial"/>
                    <a:ea typeface="+mn-ea"/>
                    <a:cs typeface="Arial"/>
                  </a:rPr>
                  <a:t>Atender un estimado de </a:t>
                </a:r>
                <a:r>
                  <a:rPr kumimoji="0" lang="es-PE" sz="1000" b="0" i="0" u="sng" strike="noStrike" kern="0" cap="none" spc="0" normalizeH="0" baseline="0" noProof="0" dirty="0">
                    <a:ln>
                      <a:noFill/>
                    </a:ln>
                    <a:solidFill>
                      <a:srgbClr val="000000"/>
                    </a:solidFill>
                    <a:effectLst/>
                    <a:uLnTx/>
                    <a:uFillTx/>
                    <a:latin typeface="Arial"/>
                    <a:ea typeface="+mn-ea"/>
                    <a:cs typeface="Arial"/>
                  </a:rPr>
                  <a:t>3,400 familias de productores, mejorando la superficie a irrigar en un aproximado de 10,938 ha físicas (</a:t>
                </a:r>
                <a:r>
                  <a:rPr kumimoji="0" lang="es-ES" sz="1000" b="0" i="0" u="sng" strike="noStrike" kern="0" cap="none" spc="0" normalizeH="0" baseline="0" noProof="0" dirty="0">
                    <a:ln>
                      <a:noFill/>
                    </a:ln>
                    <a:solidFill>
                      <a:srgbClr val="000000"/>
                    </a:solidFill>
                    <a:effectLst/>
                    <a:uLnTx/>
                    <a:uFillTx/>
                    <a:latin typeface="Arial"/>
                    <a:ea typeface="+mn-ea"/>
                    <a:cs typeface="Arial"/>
                  </a:rPr>
                  <a:t>Mejoramiento 9,582.5:2 ha Valle Tambo, Ampliación 1,306 ha Pampa Cantera </a:t>
                </a:r>
                <a:r>
                  <a:rPr kumimoji="0" lang="es-ES" sz="1000" b="0" i="0" u="none" strike="noStrike" kern="0" cap="none" spc="0" normalizeH="0" baseline="0" noProof="0" dirty="0">
                    <a:ln>
                      <a:noFill/>
                    </a:ln>
                    <a:solidFill>
                      <a:srgbClr val="000000"/>
                    </a:solidFill>
                    <a:effectLst/>
                    <a:uLnTx/>
                    <a:uFillTx/>
                    <a:latin typeface="Arial"/>
                    <a:ea typeface="+mn-ea"/>
                    <a:cs typeface="Arial"/>
                  </a:rPr>
                  <a:t>– </a:t>
                </a:r>
                <a:r>
                  <a:rPr kumimoji="0" lang="es-ES" sz="1000" b="0" i="0" u="none" strike="noStrike" kern="0" cap="none" spc="0" normalizeH="0" baseline="0" noProof="0" dirty="0" err="1">
                    <a:ln>
                      <a:noFill/>
                    </a:ln>
                    <a:solidFill>
                      <a:srgbClr val="000000"/>
                    </a:solidFill>
                    <a:effectLst/>
                    <a:uLnTx/>
                    <a:uFillTx/>
                    <a:latin typeface="Arial"/>
                    <a:ea typeface="+mn-ea"/>
                    <a:cs typeface="Arial"/>
                  </a:rPr>
                  <a:t>Islay</a:t>
                </a:r>
                <a:r>
                  <a:rPr kumimoji="0" lang="es-ES" sz="1000" b="0" i="0" u="none" strike="noStrike" kern="0" cap="none" spc="0" normalizeH="0" baseline="0" noProof="0" dirty="0">
                    <a:ln>
                      <a:noFill/>
                    </a:ln>
                    <a:solidFill>
                      <a:srgbClr val="000000"/>
                    </a:solidFill>
                    <a:effectLst/>
                    <a:uLnTx/>
                    <a:uFillTx/>
                    <a:latin typeface="Arial"/>
                    <a:ea typeface="+mn-ea"/>
                    <a:cs typeface="Arial"/>
                  </a:rPr>
                  <a:t>)</a:t>
                </a:r>
              </a:p>
            </p:txBody>
          </p:sp>
        </p:grpSp>
        <p:pic>
          <p:nvPicPr>
            <p:cNvPr id="8252" name="Imagen 2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53576" y="1516825"/>
              <a:ext cx="252000" cy="3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1" name="Conector recto 230"/>
            <p:cNvCxnSpPr>
              <a:cxnSpLocks/>
            </p:cNvCxnSpPr>
            <p:nvPr/>
          </p:nvCxnSpPr>
          <p:spPr>
            <a:xfrm flipH="1" flipV="1">
              <a:off x="3819303" y="1263275"/>
              <a:ext cx="4928820" cy="158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8247" name="CuadroTexto 246"/>
          <p:cNvSpPr txBox="1">
            <a:spLocks noChangeArrowheads="1"/>
          </p:cNvSpPr>
          <p:nvPr/>
        </p:nvSpPr>
        <p:spPr bwMode="auto">
          <a:xfrm>
            <a:off x="240305" y="4838916"/>
            <a:ext cx="2666439" cy="37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Situación del proyecto</a:t>
            </a:r>
          </a:p>
        </p:txBody>
      </p:sp>
      <p:cxnSp>
        <p:nvCxnSpPr>
          <p:cNvPr id="106" name="Conector recto 247"/>
          <p:cNvCxnSpPr>
            <a:cxnSpLocks/>
          </p:cNvCxnSpPr>
          <p:nvPr/>
        </p:nvCxnSpPr>
        <p:spPr bwMode="auto">
          <a:xfrm flipH="1" flipV="1">
            <a:off x="316382" y="5139976"/>
            <a:ext cx="4881919" cy="1588"/>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7" name="Rectángulo 248"/>
          <p:cNvSpPr/>
          <p:nvPr/>
        </p:nvSpPr>
        <p:spPr bwMode="auto">
          <a:xfrm>
            <a:off x="292926" y="5261307"/>
            <a:ext cx="4924162" cy="132774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8206" name="CuadroTexto 86"/>
          <p:cNvSpPr txBox="1">
            <a:spLocks noChangeArrowheads="1"/>
          </p:cNvSpPr>
          <p:nvPr/>
        </p:nvSpPr>
        <p:spPr bwMode="auto">
          <a:xfrm>
            <a:off x="5271836" y="1216699"/>
            <a:ext cx="25288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Principales alertas</a:t>
            </a:r>
          </a:p>
        </p:txBody>
      </p:sp>
      <p:cxnSp>
        <p:nvCxnSpPr>
          <p:cNvPr id="166" name="Conector recto 87"/>
          <p:cNvCxnSpPr>
            <a:cxnSpLocks/>
          </p:cNvCxnSpPr>
          <p:nvPr/>
        </p:nvCxnSpPr>
        <p:spPr>
          <a:xfrm flipH="1" flipV="1">
            <a:off x="5355937" y="1558256"/>
            <a:ext cx="3173413" cy="1587"/>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79" name="Rectángulo 286"/>
          <p:cNvSpPr/>
          <p:nvPr/>
        </p:nvSpPr>
        <p:spPr bwMode="auto">
          <a:xfrm>
            <a:off x="8996151" y="1671421"/>
            <a:ext cx="1165225" cy="37054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FFFFFF"/>
                </a:solidFill>
                <a:effectLst/>
                <a:uLnTx/>
                <a:uFillTx/>
                <a:latin typeface="Arial"/>
                <a:ea typeface="+mn-ea"/>
                <a:cs typeface="+mn-cs"/>
                <a:sym typeface="Arial"/>
              </a:rPr>
              <a:t>Inversión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FFFFFF"/>
                </a:solidFill>
                <a:effectLst/>
                <a:uLnTx/>
                <a:uFillTx/>
                <a:latin typeface="Arial"/>
                <a:ea typeface="+mn-ea"/>
                <a:cs typeface="+mn-cs"/>
                <a:sym typeface="Arial"/>
              </a:rPr>
              <a:t>(Estimada)</a:t>
            </a:r>
            <a:endParaRPr kumimoji="0" lang="es-PE" sz="1200" b="1" i="0" u="none" strike="noStrike" kern="0" cap="none" spc="0" normalizeH="0" baseline="30000" noProof="0" dirty="0">
              <a:ln>
                <a:noFill/>
              </a:ln>
              <a:solidFill>
                <a:srgbClr val="FFFFFF"/>
              </a:solidFill>
              <a:effectLst/>
              <a:uLnTx/>
              <a:uFillTx/>
              <a:latin typeface="Arial"/>
              <a:ea typeface="+mn-ea"/>
              <a:cs typeface="+mn-cs"/>
              <a:sym typeface="Arial"/>
            </a:endParaRPr>
          </a:p>
        </p:txBody>
      </p:sp>
      <p:sp>
        <p:nvSpPr>
          <p:cNvPr id="80" name="Rectángulo 289"/>
          <p:cNvSpPr/>
          <p:nvPr/>
        </p:nvSpPr>
        <p:spPr bwMode="auto">
          <a:xfrm>
            <a:off x="10455237" y="1678315"/>
            <a:ext cx="1244600" cy="370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1" i="1"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595,467,046.00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1" i="1"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82" name="Flecha: a la derecha 306"/>
          <p:cNvSpPr/>
          <p:nvPr/>
        </p:nvSpPr>
        <p:spPr bwMode="auto">
          <a:xfrm rot="5400000">
            <a:off x="10244071" y="1921906"/>
            <a:ext cx="132766" cy="355600"/>
          </a:xfrm>
          <a:prstGeom prst="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230" name="CuadroTexto 201"/>
          <p:cNvSpPr txBox="1">
            <a:spLocks noChangeArrowheads="1"/>
          </p:cNvSpPr>
          <p:nvPr/>
        </p:nvSpPr>
        <p:spPr bwMode="auto">
          <a:xfrm>
            <a:off x="8600868" y="1193153"/>
            <a:ext cx="2622446" cy="35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Costos del proyecto</a:t>
            </a:r>
          </a:p>
        </p:txBody>
      </p:sp>
      <p:sp>
        <p:nvSpPr>
          <p:cNvPr id="86" name="Rectángulo 203"/>
          <p:cNvSpPr/>
          <p:nvPr/>
        </p:nvSpPr>
        <p:spPr bwMode="auto">
          <a:xfrm>
            <a:off x="10479843" y="2129199"/>
            <a:ext cx="1195388" cy="27420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1’723,550.00</a:t>
            </a:r>
          </a:p>
        </p:txBody>
      </p:sp>
      <p:sp>
        <p:nvSpPr>
          <p:cNvPr id="87" name="Rectángulo 204"/>
          <p:cNvSpPr/>
          <p:nvPr/>
        </p:nvSpPr>
        <p:spPr bwMode="auto">
          <a:xfrm>
            <a:off x="8996149" y="2117601"/>
            <a:ext cx="1165225" cy="28626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perfil</a:t>
            </a:r>
          </a:p>
        </p:txBody>
      </p:sp>
      <p:sp>
        <p:nvSpPr>
          <p:cNvPr id="88" name="Rectángulo 205"/>
          <p:cNvSpPr/>
          <p:nvPr/>
        </p:nvSpPr>
        <p:spPr bwMode="auto">
          <a:xfrm>
            <a:off x="10492960" y="2512673"/>
            <a:ext cx="1195388" cy="28897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10’603,729.00</a:t>
            </a:r>
          </a:p>
        </p:txBody>
      </p:sp>
      <p:sp>
        <p:nvSpPr>
          <p:cNvPr id="89" name="Rectángulo 206"/>
          <p:cNvSpPr/>
          <p:nvPr/>
        </p:nvSpPr>
        <p:spPr bwMode="auto">
          <a:xfrm>
            <a:off x="8996150" y="2516094"/>
            <a:ext cx="1165225" cy="28626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ET</a:t>
            </a:r>
          </a:p>
        </p:txBody>
      </p:sp>
      <p:sp>
        <p:nvSpPr>
          <p:cNvPr id="90" name="Rectángulo 207"/>
          <p:cNvSpPr/>
          <p:nvPr/>
        </p:nvSpPr>
        <p:spPr bwMode="auto">
          <a:xfrm>
            <a:off x="10492107" y="2897690"/>
            <a:ext cx="1195388" cy="34952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583,139,767.00</a:t>
            </a:r>
          </a:p>
        </p:txBody>
      </p:sp>
      <p:sp>
        <p:nvSpPr>
          <p:cNvPr id="91" name="Rectángulo 208"/>
          <p:cNvSpPr/>
          <p:nvPr/>
        </p:nvSpPr>
        <p:spPr bwMode="auto">
          <a:xfrm>
            <a:off x="8996149" y="2897689"/>
            <a:ext cx="1165225" cy="37465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obra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1" u="none" strike="noStrike" kern="0" cap="none" spc="0" normalizeH="0" baseline="0" noProof="0" dirty="0">
                <a:ln>
                  <a:noFill/>
                </a:ln>
                <a:solidFill>
                  <a:srgbClr val="000000"/>
                </a:solidFill>
                <a:effectLst/>
                <a:uLnTx/>
                <a:uFillTx/>
                <a:latin typeface="Arial"/>
                <a:ea typeface="+mn-ea"/>
                <a:cs typeface="+mn-cs"/>
                <a:sym typeface="Arial"/>
              </a:rPr>
              <a:t>(Estimado)</a:t>
            </a:r>
            <a:endParaRPr kumimoji="0" lang="es-PE" sz="1200" b="1" i="1"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92" name="Conector recto 232"/>
          <p:cNvCxnSpPr>
            <a:cxnSpLocks/>
          </p:cNvCxnSpPr>
          <p:nvPr/>
        </p:nvCxnSpPr>
        <p:spPr bwMode="auto">
          <a:xfrm flipH="1" flipV="1">
            <a:off x="8688432" y="1543530"/>
            <a:ext cx="3173412" cy="3175"/>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94" name="Rectángulo 88"/>
          <p:cNvSpPr/>
          <p:nvPr/>
        </p:nvSpPr>
        <p:spPr>
          <a:xfrm>
            <a:off x="5283415" y="1604449"/>
            <a:ext cx="3292535" cy="1659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just"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s-ES" sz="1000" b="0" i="0" u="sng" strike="noStrike" kern="0" cap="none" spc="0" normalizeH="0" baseline="0" noProof="0" dirty="0">
                <a:ln>
                  <a:noFill/>
                </a:ln>
                <a:solidFill>
                  <a:srgbClr val="000000"/>
                </a:solidFill>
                <a:effectLst/>
                <a:uLnTx/>
                <a:uFillTx/>
                <a:latin typeface="Arial"/>
                <a:ea typeface="+mn-ea"/>
                <a:cs typeface="Arial"/>
              </a:rPr>
              <a:t>Nuevas demandas de proyectos de compensación (216 familias), por parte de la población beneficiaria del proyecto.</a:t>
            </a:r>
          </a:p>
          <a:p>
            <a:pPr marL="171450" marR="0" lvl="0" indent="-171450" algn="just"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s-ES" sz="1000" b="0" i="0" u="sng" strike="noStrike" kern="0" cap="none" spc="0" normalizeH="0" baseline="0" noProof="0" dirty="0">
                <a:ln>
                  <a:noFill/>
                </a:ln>
                <a:solidFill>
                  <a:srgbClr val="000000"/>
                </a:solidFill>
                <a:effectLst/>
                <a:uLnTx/>
                <a:uFillTx/>
                <a:latin typeface="Arial"/>
                <a:ea typeface="+mn-ea"/>
                <a:cs typeface="Arial"/>
              </a:rPr>
              <a:t>Riesgo potencial durante las gestiones para solicitar la aprobación del Proyecto de Evaluación Arqueológica (PEA).</a:t>
            </a:r>
          </a:p>
        </p:txBody>
      </p:sp>
      <p:sp>
        <p:nvSpPr>
          <p:cNvPr id="98" name="Rectángulo 195"/>
          <p:cNvSpPr/>
          <p:nvPr/>
        </p:nvSpPr>
        <p:spPr bwMode="auto">
          <a:xfrm>
            <a:off x="310389" y="3711032"/>
            <a:ext cx="4911725" cy="114931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a:p>
            <a:pPr marL="542925" marR="0" lvl="0" indent="0" algn="l"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2" name="CuadroTexto 197"/>
          <p:cNvSpPr txBox="1"/>
          <p:nvPr/>
        </p:nvSpPr>
        <p:spPr bwMode="auto">
          <a:xfrm>
            <a:off x="258001" y="3341349"/>
            <a:ext cx="3582988" cy="307975"/>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Metas de la intervención:</a:t>
            </a:r>
          </a:p>
        </p:txBody>
      </p:sp>
      <p:pic>
        <p:nvPicPr>
          <p:cNvPr id="8211" name="Imagen 19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351" y="3724755"/>
            <a:ext cx="2381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292926" y="5253210"/>
            <a:ext cx="4875942" cy="1277273"/>
          </a:xfrm>
          <a:prstGeom prst="rect">
            <a:avLst/>
          </a:prstGeom>
          <a:noFill/>
        </p:spPr>
        <p:txBody>
          <a:bodyPr>
            <a:spAutoFit/>
          </a:bodyPr>
          <a:lstStyle/>
          <a:p>
            <a:pPr marL="171450" marR="0" lvl="0" indent="-171450" algn="just"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s-ES" sz="900" b="0" i="0" u="none" strike="noStrike" kern="0" cap="none" spc="0" normalizeH="0" baseline="0" noProof="0" dirty="0">
                <a:ln>
                  <a:noFill/>
                </a:ln>
                <a:solidFill>
                  <a:srgbClr val="000000"/>
                </a:solidFill>
                <a:effectLst/>
                <a:uLnTx/>
                <a:uFillTx/>
                <a:latin typeface="Arial"/>
                <a:ea typeface="+mn-ea"/>
                <a:cs typeface="Arial"/>
                <a:sym typeface="Arial"/>
              </a:rPr>
              <a:t>Reuniones de coordinación con el SENACE para la obtención de la aprobación de los TDR del estudio de Impacto Ambiental</a:t>
            </a:r>
          </a:p>
          <a:p>
            <a:pPr marL="171450" marR="0" lvl="0" indent="-171450" algn="just"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s-ES" sz="900" b="0" i="0" u="none" strike="noStrike" kern="0" cap="none" spc="0" normalizeH="0" baseline="0" noProof="0" dirty="0">
                <a:ln>
                  <a:noFill/>
                </a:ln>
                <a:solidFill>
                  <a:srgbClr val="000000"/>
                </a:solidFill>
                <a:effectLst/>
                <a:uLnTx/>
                <a:uFillTx/>
                <a:latin typeface="Arial"/>
                <a:ea typeface="+mn-ea"/>
                <a:cs typeface="Arial"/>
                <a:sym typeface="Arial"/>
              </a:rPr>
              <a:t>Elaboración del Estudio de Impacto Ambiental para el nuevo eje de presa del Proyecto. – diciembre 2023.</a:t>
            </a:r>
          </a:p>
          <a:p>
            <a:pPr marL="171450" marR="0" lvl="0" indent="-171450" algn="just"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s-ES" sz="900" b="0" i="0" u="none" strike="noStrike" kern="0" cap="none" spc="0" normalizeH="0" baseline="0" noProof="0" dirty="0">
                <a:ln>
                  <a:noFill/>
                </a:ln>
                <a:solidFill>
                  <a:srgbClr val="000000"/>
                </a:solidFill>
                <a:effectLst/>
                <a:uLnTx/>
                <a:uFillTx/>
                <a:latin typeface="Arial"/>
                <a:ea typeface="+mn-ea"/>
                <a:cs typeface="Arial"/>
                <a:sym typeface="Arial"/>
              </a:rPr>
              <a:t>Se efectuaron reuniones con las autoridades (Alcaldes, presidente de Comunidad Campesinas, entre otros) sobre las áreas involucradas en el nuevo eje del proyecto (socialización de afectaciones y su correspondiente compensación)</a:t>
            </a:r>
          </a:p>
          <a:p>
            <a:pPr marL="171450" marR="0" lvl="0" indent="-171450" algn="just"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s-ES" sz="900" b="0" i="0" u="none" strike="noStrike" kern="0" cap="none" spc="0" normalizeH="0" baseline="0" noProof="0" dirty="0">
                <a:ln>
                  <a:noFill/>
                </a:ln>
                <a:solidFill>
                  <a:srgbClr val="000000"/>
                </a:solidFill>
                <a:effectLst/>
                <a:uLnTx/>
                <a:uFillTx/>
                <a:latin typeface="Arial"/>
                <a:ea typeface="+mn-ea"/>
                <a:cs typeface="Arial"/>
                <a:sym typeface="Arial"/>
              </a:rPr>
              <a:t>Revisión de la entidad y supervisión sobre el informe final, prestación adicional Nº 01.</a:t>
            </a:r>
          </a:p>
        </p:txBody>
      </p:sp>
      <p:grpSp>
        <p:nvGrpSpPr>
          <p:cNvPr id="8221" name="Grupo 119"/>
          <p:cNvGrpSpPr>
            <a:grpSpLocks/>
          </p:cNvGrpSpPr>
          <p:nvPr/>
        </p:nvGrpSpPr>
        <p:grpSpPr bwMode="auto">
          <a:xfrm>
            <a:off x="5311515" y="3347286"/>
            <a:ext cx="6560906" cy="307975"/>
            <a:chOff x="8661264" y="4524463"/>
            <a:chExt cx="6559310" cy="308005"/>
          </a:xfrm>
        </p:grpSpPr>
        <p:sp>
          <p:nvSpPr>
            <p:cNvPr id="122" name="CuadroTexto 121"/>
            <p:cNvSpPr txBox="1"/>
            <p:nvPr/>
          </p:nvSpPr>
          <p:spPr>
            <a:xfrm>
              <a:off x="8661264" y="4524463"/>
              <a:ext cx="2388610" cy="30800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Próximas acciones</a:t>
              </a:r>
            </a:p>
          </p:txBody>
        </p:sp>
        <p:cxnSp>
          <p:nvCxnSpPr>
            <p:cNvPr id="123" name="Conector recto 122"/>
            <p:cNvCxnSpPr>
              <a:cxnSpLocks/>
            </p:cNvCxnSpPr>
            <p:nvPr/>
          </p:nvCxnSpPr>
          <p:spPr>
            <a:xfrm flipH="1">
              <a:off x="8742150" y="4786840"/>
              <a:ext cx="6478424" cy="27518"/>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121" name="Rectángulo 88"/>
          <p:cNvSpPr/>
          <p:nvPr/>
        </p:nvSpPr>
        <p:spPr bwMode="auto">
          <a:xfrm>
            <a:off x="5355187" y="3758080"/>
            <a:ext cx="5794744" cy="1329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just" defTabSz="914400" rtl="0" eaLnBrk="1" fontAlgn="auto" latinLnBrk="0" hangingPunct="1">
              <a:lnSpc>
                <a:spcPct val="100000"/>
              </a:lnSpc>
              <a:spcBef>
                <a:spcPts val="0"/>
              </a:spcBef>
              <a:spcAft>
                <a:spcPts val="10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Conformidad del supervisor al Informe Final de Viabilidad del Nuevo Eje de Presa, para dar continuidad a la elaboración del expediente técnico.</a:t>
            </a:r>
          </a:p>
          <a:p>
            <a:pPr marL="171450" marR="0" lvl="0" indent="-171450" algn="just" defTabSz="914400" rtl="0" eaLnBrk="1" fontAlgn="auto" latinLnBrk="0" hangingPunct="1">
              <a:lnSpc>
                <a:spcPct val="100000"/>
              </a:lnSpc>
              <a:spcBef>
                <a:spcPts val="0"/>
              </a:spcBef>
              <a:spcAft>
                <a:spcPts val="10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Monitoreo y seguimiento a SENACE con respecto al traslado del levantamiento de observaciones al ANA, SERFOR, etc. </a:t>
            </a:r>
          </a:p>
          <a:p>
            <a:pPr marL="171450" marR="0" lvl="0" indent="-171450" algn="just" defTabSz="914400" rtl="0" eaLnBrk="1" fontAlgn="auto" latinLnBrk="0" hangingPunct="1">
              <a:lnSpc>
                <a:spcPct val="100000"/>
              </a:lnSpc>
              <a:spcBef>
                <a:spcPts val="0"/>
              </a:spcBef>
              <a:spcAft>
                <a:spcPts val="10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Inicio de la elaboración del EIA – D, posterior a la aprobación de </a:t>
            </a:r>
            <a:r>
              <a:rPr kumimoji="0" lang="es-ES" sz="1000" b="0" i="0" u="none" strike="noStrike" kern="0" cap="none" spc="0" normalizeH="0" baseline="0" noProof="0" dirty="0" err="1">
                <a:ln>
                  <a:noFill/>
                </a:ln>
                <a:solidFill>
                  <a:srgbClr val="000000"/>
                </a:solidFill>
                <a:effectLst/>
                <a:uLnTx/>
                <a:uFillTx/>
                <a:latin typeface="Arial"/>
                <a:ea typeface="+mn-ea"/>
                <a:cs typeface="Arial"/>
                <a:sym typeface="Arial"/>
              </a:rPr>
              <a:t>TDRs</a:t>
            </a: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 por parte de SENACE.</a:t>
            </a:r>
          </a:p>
          <a:p>
            <a:pPr marL="171450" marR="0" lvl="0" indent="-171450" algn="just" defTabSz="914400" rtl="0" eaLnBrk="1" fontAlgn="auto" latinLnBrk="0" hangingPunct="1">
              <a:lnSpc>
                <a:spcPct val="100000"/>
              </a:lnSpc>
              <a:spcBef>
                <a:spcPts val="0"/>
              </a:spcBef>
              <a:spcAft>
                <a:spcPts val="10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Revisión del estudio de pre inversión sobre la propuesta de los proyectos de compensación solicitados por la población afectada.</a:t>
            </a:r>
          </a:p>
          <a:p>
            <a:pPr marL="171450" marR="0" lvl="0" indent="-171450" algn="just" defTabSz="914400" rtl="0" eaLnBrk="1" fontAlgn="auto" latinLnBrk="0" hangingPunct="1">
              <a:lnSpc>
                <a:spcPct val="100000"/>
              </a:lnSpc>
              <a:spcBef>
                <a:spcPts val="0"/>
              </a:spcBef>
              <a:spcAft>
                <a:spcPts val="10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Se aprobará el Adicional N° 01 del nuevo eje de la presa en la última semana de abril 2023.</a:t>
            </a:r>
          </a:p>
        </p:txBody>
      </p:sp>
      <p:cxnSp>
        <p:nvCxnSpPr>
          <p:cNvPr id="70" name="Conector recto 69"/>
          <p:cNvCxnSpPr>
            <a:cxnSpLocks/>
          </p:cNvCxnSpPr>
          <p:nvPr/>
        </p:nvCxnSpPr>
        <p:spPr>
          <a:xfrm flipH="1" flipV="1">
            <a:off x="325181" y="3609637"/>
            <a:ext cx="4850803" cy="3175"/>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71" name="CuadroTexto 70"/>
          <p:cNvSpPr txBox="1"/>
          <p:nvPr/>
        </p:nvSpPr>
        <p:spPr>
          <a:xfrm>
            <a:off x="670751" y="3685837"/>
            <a:ext cx="4527550" cy="118494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a:ln>
                  <a:noFill/>
                </a:ln>
                <a:solidFill>
                  <a:srgbClr val="000000"/>
                </a:solidFill>
                <a:effectLst/>
                <a:uLnTx/>
                <a:uFillTx/>
                <a:latin typeface="Arial"/>
                <a:ea typeface="+mn-ea"/>
                <a:cs typeface="Arial"/>
                <a:sym typeface="Arial"/>
              </a:rPr>
              <a:t>Construcción</a:t>
            </a:r>
            <a:r>
              <a:rPr kumimoji="0" lang="es-PE" sz="1100" b="1" i="0" u="none" strike="noStrike" kern="0" cap="none" spc="0" normalizeH="0" baseline="0" noProof="0" dirty="0">
                <a:ln>
                  <a:noFill/>
                </a:ln>
                <a:solidFill>
                  <a:srgbClr val="595959">
                    <a:lumMod val="50000"/>
                  </a:srgbClr>
                </a:solidFill>
                <a:effectLst/>
                <a:uLnTx/>
                <a:uFillTx/>
                <a:latin typeface="Arial"/>
                <a:ea typeface="+mn-ea"/>
                <a:cs typeface="Arial"/>
                <a:sym typeface="Arial"/>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000" b="0" i="0" u="none" strike="noStrike" kern="0" cap="none" spc="0" normalizeH="0" baseline="0" noProof="0" dirty="0">
                <a:ln>
                  <a:noFill/>
                </a:ln>
                <a:solidFill>
                  <a:srgbClr val="000000"/>
                </a:solidFill>
                <a:effectLst/>
                <a:uLnTx/>
                <a:uFillTx/>
                <a:latin typeface="Arial"/>
                <a:ea typeface="+mn-ea"/>
                <a:cs typeface="Arial"/>
              </a:rPr>
              <a:t>Presa Yanapujio 49.87 MMC Vol. Total y 33.27 MMC Vol. Útil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000" b="0" i="0" u="none" strike="noStrike" kern="0" cap="none" spc="0" normalizeH="0" baseline="0" noProof="0" dirty="0">
                <a:ln>
                  <a:noFill/>
                </a:ln>
                <a:solidFill>
                  <a:srgbClr val="000000"/>
                </a:solidFill>
                <a:effectLst/>
                <a:uLnTx/>
                <a:uFillTx/>
                <a:latin typeface="Arial"/>
                <a:ea typeface="+mn-ea"/>
                <a:cs typeface="Arial"/>
              </a:rPr>
              <a:t>Mejoramiento de 42.49 Km de canales de riego </a:t>
            </a:r>
            <a:r>
              <a:rPr kumimoji="0" lang="es-PE" sz="1000" b="0" i="0" u="none" strike="noStrike" kern="0" cap="none" spc="0" normalizeH="0" baseline="0" noProof="0" dirty="0">
                <a:ln>
                  <a:noFill/>
                </a:ln>
                <a:solidFill>
                  <a:srgbClr val="000000"/>
                </a:solidFill>
                <a:effectLst/>
                <a:uLnTx/>
                <a:uFillTx/>
                <a:latin typeface="Arial"/>
                <a:ea typeface="+mn-ea"/>
                <a:cs typeface="Arial"/>
                <a:sym typeface="Arial"/>
              </a:rPr>
              <a:t>en el valle de Tambo.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Construcción de Captación y 52 Km de Canal de Conducción Sector Pampa Cantera – 1.6 m3/s.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Asistencia técnica, gestión y capacitación en riego y organización de usuarios.</a:t>
            </a:r>
          </a:p>
        </p:txBody>
      </p:sp>
      <p:sp>
        <p:nvSpPr>
          <p:cNvPr id="3" name="CuadroTexto 2">
            <a:extLst>
              <a:ext uri="{FF2B5EF4-FFF2-40B4-BE49-F238E27FC236}">
                <a16:creationId xmlns:a16="http://schemas.microsoft.com/office/drawing/2014/main" id="{0749F0BE-992C-DBC2-030E-798B91137BAC}"/>
              </a:ext>
            </a:extLst>
          </p:cNvPr>
          <p:cNvSpPr txBox="1"/>
          <p:nvPr/>
        </p:nvSpPr>
        <p:spPr>
          <a:xfrm>
            <a:off x="0" y="182911"/>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ES" sz="3200" b="1" dirty="0">
                <a:solidFill>
                  <a:schemeClr val="bg2">
                    <a:lumMod val="25000"/>
                  </a:schemeClr>
                </a:solidFill>
                <a:latin typeface="Candara" panose="020E0502030303020204" pitchFamily="34" charset="0"/>
              </a:rPr>
              <a:t>Proyecto </a:t>
            </a:r>
            <a:r>
              <a:rPr lang="es-ES" sz="3200" b="1" dirty="0" err="1">
                <a:solidFill>
                  <a:schemeClr val="bg2">
                    <a:lumMod val="25000"/>
                  </a:schemeClr>
                </a:solidFill>
                <a:latin typeface="Candara" panose="020E0502030303020204" pitchFamily="34" charset="0"/>
              </a:rPr>
              <a:t>Yanapujio</a:t>
            </a:r>
            <a:r>
              <a:rPr lang="es-ES" sz="3200" b="1" dirty="0">
                <a:solidFill>
                  <a:schemeClr val="bg2">
                    <a:lumMod val="25000"/>
                  </a:schemeClr>
                </a:solidFill>
                <a:latin typeface="Candara" panose="020E0502030303020204" pitchFamily="34" charset="0"/>
              </a:rPr>
              <a:t> - PSI</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Mejoramiento y ampliación del servicio de agua para riego del sistema riego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n 94"/>
          <p:cNvPicPr>
            <a:picLocks noChangeAspect="1"/>
          </p:cNvPicPr>
          <p:nvPr/>
        </p:nvPicPr>
        <p:blipFill rotWithShape="1">
          <a:blip r:embed="rId3"/>
          <a:srcRect r="5678" b="20368"/>
          <a:stretch/>
        </p:blipFill>
        <p:spPr>
          <a:xfrm>
            <a:off x="5073185" y="2337666"/>
            <a:ext cx="1728788" cy="482866"/>
          </a:xfrm>
          <a:prstGeom prst="rect">
            <a:avLst/>
          </a:prstGeom>
          <a:ln w="28575">
            <a:solidFill>
              <a:schemeClr val="tx1">
                <a:lumMod val="50000"/>
              </a:schemeClr>
            </a:solidFill>
          </a:ln>
        </p:spPr>
      </p:pic>
      <p:grpSp>
        <p:nvGrpSpPr>
          <p:cNvPr id="5134" name="Group 109"/>
          <p:cNvGrpSpPr>
            <a:grpSpLocks/>
          </p:cNvGrpSpPr>
          <p:nvPr/>
        </p:nvGrpSpPr>
        <p:grpSpPr bwMode="auto">
          <a:xfrm>
            <a:off x="3270374" y="1197100"/>
            <a:ext cx="8378232" cy="2129200"/>
            <a:chOff x="2736530" y="1046987"/>
            <a:chExt cx="8378663" cy="2130309"/>
          </a:xfrm>
        </p:grpSpPr>
        <p:sp>
          <p:nvSpPr>
            <p:cNvPr id="111" name="CuadroTexto 290"/>
            <p:cNvSpPr txBox="1"/>
            <p:nvPr/>
          </p:nvSpPr>
          <p:spPr>
            <a:xfrm>
              <a:off x="2736530" y="1046987"/>
              <a:ext cx="7807408" cy="4003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elaboración expediente técnico del proyecto</a:t>
              </a:r>
            </a:p>
          </p:txBody>
        </p:sp>
        <p:cxnSp>
          <p:nvCxnSpPr>
            <p:cNvPr id="112" name="Conector recto 209"/>
            <p:cNvCxnSpPr>
              <a:cxnSpLocks/>
            </p:cNvCxnSpPr>
            <p:nvPr/>
          </p:nvCxnSpPr>
          <p:spPr>
            <a:xfrm flipH="1">
              <a:off x="3055632" y="1447306"/>
              <a:ext cx="7137768" cy="37506"/>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5166" name="Rectángulo 210"/>
            <p:cNvSpPr>
              <a:spLocks noChangeArrowheads="1"/>
            </p:cNvSpPr>
            <p:nvPr/>
          </p:nvSpPr>
          <p:spPr bwMode="auto">
            <a:xfrm>
              <a:off x="4506247" y="1665494"/>
              <a:ext cx="1869000" cy="483118"/>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2021</a:t>
              </a:r>
            </a:p>
          </p:txBody>
        </p:sp>
        <p:sp>
          <p:nvSpPr>
            <p:cNvPr id="5168" name="Rectángulo 225"/>
            <p:cNvSpPr>
              <a:spLocks noChangeArrowheads="1"/>
            </p:cNvSpPr>
            <p:nvPr/>
          </p:nvSpPr>
          <p:spPr bwMode="auto">
            <a:xfrm>
              <a:off x="4646370" y="2890204"/>
              <a:ext cx="6468823"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elaboración del Expediente Técnico (junio 2021)</a:t>
              </a:r>
            </a:p>
          </p:txBody>
        </p:sp>
      </p:grpSp>
      <p:sp>
        <p:nvSpPr>
          <p:cNvPr id="65" name="Rectángulo 210">
            <a:extLst>
              <a:ext uri="{FF2B5EF4-FFF2-40B4-BE49-F238E27FC236}">
                <a16:creationId xmlns:a16="http://schemas.microsoft.com/office/drawing/2014/main" id="{01216828-253C-47CD-8230-D31CD17BC15D}"/>
              </a:ext>
            </a:extLst>
          </p:cNvPr>
          <p:cNvSpPr>
            <a:spLocks noChangeArrowheads="1"/>
          </p:cNvSpPr>
          <p:nvPr/>
        </p:nvSpPr>
        <p:spPr bwMode="auto">
          <a:xfrm>
            <a:off x="6867613" y="1809595"/>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2022</a:t>
            </a:r>
          </a:p>
        </p:txBody>
      </p:sp>
      <p:sp>
        <p:nvSpPr>
          <p:cNvPr id="66" name="Rectángulo 210">
            <a:extLst>
              <a:ext uri="{FF2B5EF4-FFF2-40B4-BE49-F238E27FC236}">
                <a16:creationId xmlns:a16="http://schemas.microsoft.com/office/drawing/2014/main" id="{8D03737E-0030-4537-9541-9C9D5123B580}"/>
              </a:ext>
            </a:extLst>
          </p:cNvPr>
          <p:cNvSpPr>
            <a:spLocks noChangeArrowheads="1"/>
          </p:cNvSpPr>
          <p:nvPr/>
        </p:nvSpPr>
        <p:spPr bwMode="auto">
          <a:xfrm>
            <a:off x="8596400" y="1801917"/>
            <a:ext cx="1755683"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2023</a:t>
            </a:r>
          </a:p>
        </p:txBody>
      </p:sp>
      <p:pic>
        <p:nvPicPr>
          <p:cNvPr id="68" name="Imagen 94">
            <a:extLst>
              <a:ext uri="{FF2B5EF4-FFF2-40B4-BE49-F238E27FC236}">
                <a16:creationId xmlns:a16="http://schemas.microsoft.com/office/drawing/2014/main" id="{E88FDFC6-F224-4EF2-A625-D79EE90CCA4D}"/>
              </a:ext>
            </a:extLst>
          </p:cNvPr>
          <p:cNvPicPr>
            <a:picLocks noChangeAspect="1"/>
          </p:cNvPicPr>
          <p:nvPr/>
        </p:nvPicPr>
        <p:blipFill rotWithShape="1">
          <a:blip r:embed="rId3"/>
          <a:srcRect r="5678" b="20368"/>
          <a:stretch/>
        </p:blipFill>
        <p:spPr>
          <a:xfrm>
            <a:off x="6858748" y="2345857"/>
            <a:ext cx="1731723" cy="482866"/>
          </a:xfrm>
          <a:prstGeom prst="rect">
            <a:avLst/>
          </a:prstGeom>
          <a:ln w="28575">
            <a:solidFill>
              <a:schemeClr val="tx1">
                <a:lumMod val="50000"/>
              </a:schemeClr>
            </a:solidFill>
          </a:ln>
        </p:spPr>
      </p:pic>
      <p:pic>
        <p:nvPicPr>
          <p:cNvPr id="69" name="Imagen 94">
            <a:extLst>
              <a:ext uri="{FF2B5EF4-FFF2-40B4-BE49-F238E27FC236}">
                <a16:creationId xmlns:a16="http://schemas.microsoft.com/office/drawing/2014/main" id="{8BE91A2E-C15F-40EF-854A-C58ABCADADC9}"/>
              </a:ext>
            </a:extLst>
          </p:cNvPr>
          <p:cNvPicPr>
            <a:picLocks noChangeAspect="1"/>
          </p:cNvPicPr>
          <p:nvPr/>
        </p:nvPicPr>
        <p:blipFill rotWithShape="1">
          <a:blip r:embed="rId3"/>
          <a:srcRect r="5678" b="20368"/>
          <a:stretch/>
        </p:blipFill>
        <p:spPr>
          <a:xfrm>
            <a:off x="8647246" y="2344303"/>
            <a:ext cx="1679818" cy="482866"/>
          </a:xfrm>
          <a:prstGeom prst="rect">
            <a:avLst/>
          </a:prstGeom>
          <a:ln w="28575">
            <a:solidFill>
              <a:schemeClr val="tx1">
                <a:lumMod val="50000"/>
              </a:schemeClr>
            </a:solidFill>
          </a:ln>
        </p:spPr>
      </p:pic>
      <p:cxnSp>
        <p:nvCxnSpPr>
          <p:cNvPr id="73" name="Conector recto de flecha 99">
            <a:extLst>
              <a:ext uri="{FF2B5EF4-FFF2-40B4-BE49-F238E27FC236}">
                <a16:creationId xmlns:a16="http://schemas.microsoft.com/office/drawing/2014/main" id="{E55F3B76-153D-4561-9DE1-B6A241BF1EAD}"/>
              </a:ext>
            </a:extLst>
          </p:cNvPr>
          <p:cNvCxnSpPr>
            <a:cxnSpLocks/>
          </p:cNvCxnSpPr>
          <p:nvPr/>
        </p:nvCxnSpPr>
        <p:spPr>
          <a:xfrm>
            <a:off x="5906290" y="2105120"/>
            <a:ext cx="0" cy="4783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87948CBA-BA68-4050-8F25-E8D02482A3FC}"/>
              </a:ext>
            </a:extLst>
          </p:cNvPr>
          <p:cNvCxnSpPr>
            <a:cxnSpLocks/>
          </p:cNvCxnSpPr>
          <p:nvPr/>
        </p:nvCxnSpPr>
        <p:spPr>
          <a:xfrm flipV="1">
            <a:off x="5906290" y="2620643"/>
            <a:ext cx="4035213" cy="259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99">
            <a:extLst>
              <a:ext uri="{FF2B5EF4-FFF2-40B4-BE49-F238E27FC236}">
                <a16:creationId xmlns:a16="http://schemas.microsoft.com/office/drawing/2014/main" id="{D0AC2262-396F-4160-AFBE-849204D974D7}"/>
              </a:ext>
            </a:extLst>
          </p:cNvPr>
          <p:cNvCxnSpPr>
            <a:cxnSpLocks/>
          </p:cNvCxnSpPr>
          <p:nvPr/>
        </p:nvCxnSpPr>
        <p:spPr>
          <a:xfrm>
            <a:off x="5052165" y="3043034"/>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a:extLst>
              <a:ext uri="{FF2B5EF4-FFF2-40B4-BE49-F238E27FC236}">
                <a16:creationId xmlns:a16="http://schemas.microsoft.com/office/drawing/2014/main" id="{558396CF-ED2B-4795-8568-3607193CE552}"/>
              </a:ext>
            </a:extLst>
          </p:cNvPr>
          <p:cNvCxnSpPr>
            <a:cxnSpLocks/>
          </p:cNvCxnSpPr>
          <p:nvPr/>
        </p:nvCxnSpPr>
        <p:spPr>
          <a:xfrm>
            <a:off x="4699776" y="3489312"/>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5" name="Rectángulo 225">
            <a:extLst>
              <a:ext uri="{FF2B5EF4-FFF2-40B4-BE49-F238E27FC236}">
                <a16:creationId xmlns:a16="http://schemas.microsoft.com/office/drawing/2014/main" id="{4FC93487-44D3-49BF-977B-9759CEA73A1D}"/>
              </a:ext>
            </a:extLst>
          </p:cNvPr>
          <p:cNvSpPr>
            <a:spLocks noChangeArrowheads="1"/>
          </p:cNvSpPr>
          <p:nvPr/>
        </p:nvSpPr>
        <p:spPr bwMode="auto">
          <a:xfrm>
            <a:off x="5169605" y="3327788"/>
            <a:ext cx="7375541" cy="2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elaboración del Expediente Técnico hasta su culminación (setiembre 2023).</a:t>
            </a:r>
          </a:p>
        </p:txBody>
      </p:sp>
      <p:cxnSp>
        <p:nvCxnSpPr>
          <p:cNvPr id="20" name="Conector recto de flecha 19">
            <a:extLst>
              <a:ext uri="{FF2B5EF4-FFF2-40B4-BE49-F238E27FC236}">
                <a16:creationId xmlns:a16="http://schemas.microsoft.com/office/drawing/2014/main" id="{5202242E-4FA5-4162-A5BB-2115F66588D7}"/>
              </a:ext>
            </a:extLst>
          </p:cNvPr>
          <p:cNvCxnSpPr>
            <a:cxnSpLocks/>
          </p:cNvCxnSpPr>
          <p:nvPr/>
        </p:nvCxnSpPr>
        <p:spPr>
          <a:xfrm>
            <a:off x="9077662" y="2471016"/>
            <a:ext cx="1246204"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a:extLst>
              <a:ext uri="{FF2B5EF4-FFF2-40B4-BE49-F238E27FC236}">
                <a16:creationId xmlns:a16="http://schemas.microsoft.com/office/drawing/2014/main" id="{122EF658-0D94-4237-8E58-046C236DA075}"/>
              </a:ext>
            </a:extLst>
          </p:cNvPr>
          <p:cNvCxnSpPr>
            <a:cxnSpLocks/>
          </p:cNvCxnSpPr>
          <p:nvPr/>
        </p:nvCxnSpPr>
        <p:spPr>
          <a:xfrm>
            <a:off x="4699776" y="3704090"/>
            <a:ext cx="532419"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ángulo 225">
            <a:extLst>
              <a:ext uri="{FF2B5EF4-FFF2-40B4-BE49-F238E27FC236}">
                <a16:creationId xmlns:a16="http://schemas.microsoft.com/office/drawing/2014/main" id="{8E225393-1EFC-457E-A269-65E2DCF17D33}"/>
              </a:ext>
            </a:extLst>
          </p:cNvPr>
          <p:cNvSpPr>
            <a:spLocks noChangeArrowheads="1"/>
          </p:cNvSpPr>
          <p:nvPr/>
        </p:nvSpPr>
        <p:spPr bwMode="auto">
          <a:xfrm>
            <a:off x="5169606" y="3560619"/>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elaboración del EIA-d</a:t>
            </a:r>
          </a:p>
        </p:txBody>
      </p:sp>
      <p:cxnSp>
        <p:nvCxnSpPr>
          <p:cNvPr id="100" name="Conector recto de flecha 99">
            <a:extLst>
              <a:ext uri="{FF2B5EF4-FFF2-40B4-BE49-F238E27FC236}">
                <a16:creationId xmlns:a16="http://schemas.microsoft.com/office/drawing/2014/main" id="{659ECC46-5C93-4E7B-A57E-01FFFCCDFAD5}"/>
              </a:ext>
            </a:extLst>
          </p:cNvPr>
          <p:cNvCxnSpPr>
            <a:cxnSpLocks/>
          </p:cNvCxnSpPr>
          <p:nvPr/>
        </p:nvCxnSpPr>
        <p:spPr>
          <a:xfrm>
            <a:off x="10323866" y="1992650"/>
            <a:ext cx="0" cy="4783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99">
            <a:extLst>
              <a:ext uri="{FF2B5EF4-FFF2-40B4-BE49-F238E27FC236}">
                <a16:creationId xmlns:a16="http://schemas.microsoft.com/office/drawing/2014/main" id="{849AF28C-CCA5-49C8-9275-4AB7BF752E7C}"/>
              </a:ext>
            </a:extLst>
          </p:cNvPr>
          <p:cNvCxnSpPr>
            <a:cxnSpLocks/>
          </p:cNvCxnSpPr>
          <p:nvPr/>
        </p:nvCxnSpPr>
        <p:spPr>
          <a:xfrm>
            <a:off x="4356829" y="3847561"/>
            <a:ext cx="0" cy="2869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3" name="Rectángulo 225">
            <a:extLst>
              <a:ext uri="{FF2B5EF4-FFF2-40B4-BE49-F238E27FC236}">
                <a16:creationId xmlns:a16="http://schemas.microsoft.com/office/drawing/2014/main" id="{429CEA22-9037-4583-83AA-2A6589839A9F}"/>
              </a:ext>
            </a:extLst>
          </p:cNvPr>
          <p:cNvSpPr>
            <a:spLocks noChangeArrowheads="1"/>
          </p:cNvSpPr>
          <p:nvPr/>
        </p:nvSpPr>
        <p:spPr bwMode="auto">
          <a:xfrm>
            <a:off x="4442640" y="3831242"/>
            <a:ext cx="7608215"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Aprobación del Expediente Técnico mediante Resolución Jefatural (fines de diciembre 2023) </a:t>
            </a:r>
          </a:p>
        </p:txBody>
      </p:sp>
      <p:sp>
        <p:nvSpPr>
          <p:cNvPr id="104" name="CuadroTexto 290">
            <a:extLst>
              <a:ext uri="{FF2B5EF4-FFF2-40B4-BE49-F238E27FC236}">
                <a16:creationId xmlns:a16="http://schemas.microsoft.com/office/drawing/2014/main" id="{CD7DA5DF-367A-42A1-BEDD-ADF893BFAC55}"/>
              </a:ext>
            </a:extLst>
          </p:cNvPr>
          <p:cNvSpPr txBox="1"/>
          <p:nvPr/>
        </p:nvSpPr>
        <p:spPr bwMode="auto">
          <a:xfrm>
            <a:off x="1627084" y="4242003"/>
            <a:ext cx="7807006"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ejecución de obra del proyecto</a:t>
            </a:r>
          </a:p>
        </p:txBody>
      </p:sp>
      <p:cxnSp>
        <p:nvCxnSpPr>
          <p:cNvPr id="105" name="Conector recto 209">
            <a:extLst>
              <a:ext uri="{FF2B5EF4-FFF2-40B4-BE49-F238E27FC236}">
                <a16:creationId xmlns:a16="http://schemas.microsoft.com/office/drawing/2014/main" id="{507D3C61-FE32-444E-BB6B-4ED6A9AA56A1}"/>
              </a:ext>
            </a:extLst>
          </p:cNvPr>
          <p:cNvCxnSpPr>
            <a:cxnSpLocks/>
          </p:cNvCxnSpPr>
          <p:nvPr/>
        </p:nvCxnSpPr>
        <p:spPr bwMode="auto">
          <a:xfrm flipH="1">
            <a:off x="2655554" y="4642114"/>
            <a:ext cx="5799828"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8" name="Rectángulo 210">
            <a:extLst>
              <a:ext uri="{FF2B5EF4-FFF2-40B4-BE49-F238E27FC236}">
                <a16:creationId xmlns:a16="http://schemas.microsoft.com/office/drawing/2014/main" id="{D0DD5751-6E3B-437C-B3F3-2928C5F7EAC9}"/>
              </a:ext>
            </a:extLst>
          </p:cNvPr>
          <p:cNvSpPr>
            <a:spLocks noChangeArrowheads="1"/>
          </p:cNvSpPr>
          <p:nvPr/>
        </p:nvSpPr>
        <p:spPr bwMode="auto">
          <a:xfrm>
            <a:off x="2428715" y="4702924"/>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2024</a:t>
            </a:r>
          </a:p>
        </p:txBody>
      </p:sp>
      <p:sp>
        <p:nvSpPr>
          <p:cNvPr id="109" name="Rectángulo 210">
            <a:extLst>
              <a:ext uri="{FF2B5EF4-FFF2-40B4-BE49-F238E27FC236}">
                <a16:creationId xmlns:a16="http://schemas.microsoft.com/office/drawing/2014/main" id="{709A5970-5710-429F-A2BE-0D2D4CA34A58}"/>
              </a:ext>
            </a:extLst>
          </p:cNvPr>
          <p:cNvSpPr>
            <a:spLocks noChangeArrowheads="1"/>
          </p:cNvSpPr>
          <p:nvPr/>
        </p:nvSpPr>
        <p:spPr bwMode="auto">
          <a:xfrm>
            <a:off x="4157503" y="4701244"/>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2025</a:t>
            </a:r>
          </a:p>
        </p:txBody>
      </p:sp>
      <p:sp>
        <p:nvSpPr>
          <p:cNvPr id="110" name="Rectángulo 210">
            <a:extLst>
              <a:ext uri="{FF2B5EF4-FFF2-40B4-BE49-F238E27FC236}">
                <a16:creationId xmlns:a16="http://schemas.microsoft.com/office/drawing/2014/main" id="{DF73F0CE-118A-4A14-983D-24D85D142F7B}"/>
              </a:ext>
            </a:extLst>
          </p:cNvPr>
          <p:cNvSpPr>
            <a:spLocks noChangeArrowheads="1"/>
          </p:cNvSpPr>
          <p:nvPr/>
        </p:nvSpPr>
        <p:spPr bwMode="auto">
          <a:xfrm>
            <a:off x="5882424" y="4699564"/>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2026</a:t>
            </a:r>
          </a:p>
        </p:txBody>
      </p:sp>
      <p:sp>
        <p:nvSpPr>
          <p:cNvPr id="113" name="Rectángulo 210">
            <a:extLst>
              <a:ext uri="{FF2B5EF4-FFF2-40B4-BE49-F238E27FC236}">
                <a16:creationId xmlns:a16="http://schemas.microsoft.com/office/drawing/2014/main" id="{DF57423C-3656-4C83-9BA8-E11072DA5D6B}"/>
              </a:ext>
            </a:extLst>
          </p:cNvPr>
          <p:cNvSpPr>
            <a:spLocks noChangeArrowheads="1"/>
          </p:cNvSpPr>
          <p:nvPr/>
        </p:nvSpPr>
        <p:spPr bwMode="auto">
          <a:xfrm>
            <a:off x="7611212" y="4691599"/>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2027</a:t>
            </a:r>
          </a:p>
        </p:txBody>
      </p:sp>
      <p:pic>
        <p:nvPicPr>
          <p:cNvPr id="116" name="Imagen 94">
            <a:extLst>
              <a:ext uri="{FF2B5EF4-FFF2-40B4-BE49-F238E27FC236}">
                <a16:creationId xmlns:a16="http://schemas.microsoft.com/office/drawing/2014/main" id="{8FFE87E4-7D54-452A-80C7-5E3F8E8475B6}"/>
              </a:ext>
            </a:extLst>
          </p:cNvPr>
          <p:cNvPicPr>
            <a:picLocks noChangeAspect="1"/>
          </p:cNvPicPr>
          <p:nvPr/>
        </p:nvPicPr>
        <p:blipFill rotWithShape="1">
          <a:blip r:embed="rId3"/>
          <a:srcRect r="5678" b="20368"/>
          <a:stretch/>
        </p:blipFill>
        <p:spPr>
          <a:xfrm>
            <a:off x="2428715" y="5258671"/>
            <a:ext cx="1707272" cy="482866"/>
          </a:xfrm>
          <a:prstGeom prst="rect">
            <a:avLst/>
          </a:prstGeom>
          <a:ln w="28575">
            <a:solidFill>
              <a:schemeClr val="tx1">
                <a:lumMod val="50000"/>
              </a:schemeClr>
            </a:solidFill>
          </a:ln>
        </p:spPr>
      </p:pic>
      <p:pic>
        <p:nvPicPr>
          <p:cNvPr id="117" name="Imagen 94">
            <a:extLst>
              <a:ext uri="{FF2B5EF4-FFF2-40B4-BE49-F238E27FC236}">
                <a16:creationId xmlns:a16="http://schemas.microsoft.com/office/drawing/2014/main" id="{C00D3606-A597-4052-A737-9E20045D4176}"/>
              </a:ext>
            </a:extLst>
          </p:cNvPr>
          <p:cNvPicPr>
            <a:picLocks noChangeAspect="1"/>
          </p:cNvPicPr>
          <p:nvPr/>
        </p:nvPicPr>
        <p:blipFill rotWithShape="1">
          <a:blip r:embed="rId3"/>
          <a:srcRect r="5678" b="20368"/>
          <a:stretch/>
        </p:blipFill>
        <p:spPr>
          <a:xfrm>
            <a:off x="4166236" y="5258671"/>
            <a:ext cx="1707272" cy="482866"/>
          </a:xfrm>
          <a:prstGeom prst="rect">
            <a:avLst/>
          </a:prstGeom>
          <a:ln w="28575">
            <a:solidFill>
              <a:schemeClr val="tx1">
                <a:lumMod val="50000"/>
              </a:schemeClr>
            </a:solidFill>
          </a:ln>
        </p:spPr>
      </p:pic>
      <p:pic>
        <p:nvPicPr>
          <p:cNvPr id="118" name="Imagen 94">
            <a:extLst>
              <a:ext uri="{FF2B5EF4-FFF2-40B4-BE49-F238E27FC236}">
                <a16:creationId xmlns:a16="http://schemas.microsoft.com/office/drawing/2014/main" id="{96A67F06-0E68-4E4E-AFB8-5BDFC5868F73}"/>
              </a:ext>
            </a:extLst>
          </p:cNvPr>
          <p:cNvPicPr>
            <a:picLocks noChangeAspect="1"/>
          </p:cNvPicPr>
          <p:nvPr/>
        </p:nvPicPr>
        <p:blipFill rotWithShape="1">
          <a:blip r:embed="rId3"/>
          <a:srcRect r="5678" b="20368"/>
          <a:stretch/>
        </p:blipFill>
        <p:spPr>
          <a:xfrm>
            <a:off x="5903940" y="5253901"/>
            <a:ext cx="1707272" cy="482866"/>
          </a:xfrm>
          <a:prstGeom prst="rect">
            <a:avLst/>
          </a:prstGeom>
          <a:ln w="28575">
            <a:solidFill>
              <a:schemeClr val="tx1">
                <a:lumMod val="50000"/>
              </a:schemeClr>
            </a:solidFill>
          </a:ln>
        </p:spPr>
      </p:pic>
      <p:pic>
        <p:nvPicPr>
          <p:cNvPr id="119" name="Imagen 94">
            <a:extLst>
              <a:ext uri="{FF2B5EF4-FFF2-40B4-BE49-F238E27FC236}">
                <a16:creationId xmlns:a16="http://schemas.microsoft.com/office/drawing/2014/main" id="{D0B142CB-1C2C-4924-A3AC-C33FE7D37A1E}"/>
              </a:ext>
            </a:extLst>
          </p:cNvPr>
          <p:cNvPicPr>
            <a:picLocks noChangeAspect="1"/>
          </p:cNvPicPr>
          <p:nvPr/>
        </p:nvPicPr>
        <p:blipFill rotWithShape="1">
          <a:blip r:embed="rId3"/>
          <a:srcRect r="5678" b="20368"/>
          <a:stretch/>
        </p:blipFill>
        <p:spPr>
          <a:xfrm>
            <a:off x="7656601" y="5253901"/>
            <a:ext cx="1679532" cy="482866"/>
          </a:xfrm>
          <a:prstGeom prst="rect">
            <a:avLst/>
          </a:prstGeom>
          <a:ln w="28575">
            <a:solidFill>
              <a:schemeClr val="tx1">
                <a:lumMod val="50000"/>
              </a:schemeClr>
            </a:solidFill>
          </a:ln>
        </p:spPr>
      </p:pic>
      <p:cxnSp>
        <p:nvCxnSpPr>
          <p:cNvPr id="125" name="Conector recto de flecha 124">
            <a:extLst>
              <a:ext uri="{FF2B5EF4-FFF2-40B4-BE49-F238E27FC236}">
                <a16:creationId xmlns:a16="http://schemas.microsoft.com/office/drawing/2014/main" id="{D7B3939C-E962-43D5-871A-205E367E4BF8}"/>
              </a:ext>
            </a:extLst>
          </p:cNvPr>
          <p:cNvCxnSpPr>
            <a:cxnSpLocks/>
          </p:cNvCxnSpPr>
          <p:nvPr/>
        </p:nvCxnSpPr>
        <p:spPr>
          <a:xfrm>
            <a:off x="2428715" y="5499146"/>
            <a:ext cx="435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cto de flecha 125">
            <a:extLst>
              <a:ext uri="{FF2B5EF4-FFF2-40B4-BE49-F238E27FC236}">
                <a16:creationId xmlns:a16="http://schemas.microsoft.com/office/drawing/2014/main" id="{A899655F-DD06-42F6-8197-41B3F924FCF5}"/>
              </a:ext>
            </a:extLst>
          </p:cNvPr>
          <p:cNvCxnSpPr>
            <a:cxnSpLocks/>
            <a:endCxn id="119" idx="3"/>
          </p:cNvCxnSpPr>
          <p:nvPr/>
        </p:nvCxnSpPr>
        <p:spPr>
          <a:xfrm flipV="1">
            <a:off x="2863957" y="5495334"/>
            <a:ext cx="6472176" cy="381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99">
            <a:extLst>
              <a:ext uri="{FF2B5EF4-FFF2-40B4-BE49-F238E27FC236}">
                <a16:creationId xmlns:a16="http://schemas.microsoft.com/office/drawing/2014/main" id="{B666AAA7-3723-491B-B085-BA8571C98A79}"/>
              </a:ext>
            </a:extLst>
          </p:cNvPr>
          <p:cNvCxnSpPr>
            <a:cxnSpLocks/>
          </p:cNvCxnSpPr>
          <p:nvPr/>
        </p:nvCxnSpPr>
        <p:spPr>
          <a:xfrm>
            <a:off x="2876842" y="5159474"/>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cto de flecha 127">
            <a:extLst>
              <a:ext uri="{FF2B5EF4-FFF2-40B4-BE49-F238E27FC236}">
                <a16:creationId xmlns:a16="http://schemas.microsoft.com/office/drawing/2014/main" id="{249112CF-1975-441A-8904-62C97F804B4C}"/>
              </a:ext>
            </a:extLst>
          </p:cNvPr>
          <p:cNvCxnSpPr>
            <a:cxnSpLocks/>
          </p:cNvCxnSpPr>
          <p:nvPr/>
        </p:nvCxnSpPr>
        <p:spPr>
          <a:xfrm>
            <a:off x="2572648" y="6037970"/>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1" name="Rectángulo 225">
            <a:extLst>
              <a:ext uri="{FF2B5EF4-FFF2-40B4-BE49-F238E27FC236}">
                <a16:creationId xmlns:a16="http://schemas.microsoft.com/office/drawing/2014/main" id="{53F25166-2DB3-40DC-BD1F-6CB9F71B98F7}"/>
              </a:ext>
            </a:extLst>
          </p:cNvPr>
          <p:cNvSpPr>
            <a:spLocks noChangeArrowheads="1"/>
          </p:cNvSpPr>
          <p:nvPr/>
        </p:nvSpPr>
        <p:spPr bwMode="auto">
          <a:xfrm>
            <a:off x="3201320" y="5860959"/>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contratación para la ejecución de obra (enero a marzo 2024)</a:t>
            </a:r>
          </a:p>
        </p:txBody>
      </p:sp>
      <p:cxnSp>
        <p:nvCxnSpPr>
          <p:cNvPr id="132" name="Conector recto de flecha 99">
            <a:extLst>
              <a:ext uri="{FF2B5EF4-FFF2-40B4-BE49-F238E27FC236}">
                <a16:creationId xmlns:a16="http://schemas.microsoft.com/office/drawing/2014/main" id="{EE8E9612-020B-4293-B29A-AAFBB45D4B89}"/>
              </a:ext>
            </a:extLst>
          </p:cNvPr>
          <p:cNvCxnSpPr>
            <a:cxnSpLocks/>
          </p:cNvCxnSpPr>
          <p:nvPr/>
        </p:nvCxnSpPr>
        <p:spPr>
          <a:xfrm>
            <a:off x="2838857" y="6147901"/>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3" name="Rectángulo 225">
            <a:extLst>
              <a:ext uri="{FF2B5EF4-FFF2-40B4-BE49-F238E27FC236}">
                <a16:creationId xmlns:a16="http://schemas.microsoft.com/office/drawing/2014/main" id="{EDBF91C3-AC9A-4F30-8602-97FFF368E70E}"/>
              </a:ext>
            </a:extLst>
          </p:cNvPr>
          <p:cNvSpPr>
            <a:spLocks noChangeArrowheads="1"/>
          </p:cNvSpPr>
          <p:nvPr/>
        </p:nvSpPr>
        <p:spPr bwMode="auto">
          <a:xfrm>
            <a:off x="3201320" y="6147771"/>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ejecución de obra (abril 2024)</a:t>
            </a:r>
          </a:p>
        </p:txBody>
      </p:sp>
      <p:cxnSp>
        <p:nvCxnSpPr>
          <p:cNvPr id="134" name="Conector recto de flecha 133">
            <a:extLst>
              <a:ext uri="{FF2B5EF4-FFF2-40B4-BE49-F238E27FC236}">
                <a16:creationId xmlns:a16="http://schemas.microsoft.com/office/drawing/2014/main" id="{D965F72A-3C63-4840-9858-ACC37E37B50C}"/>
              </a:ext>
            </a:extLst>
          </p:cNvPr>
          <p:cNvCxnSpPr>
            <a:cxnSpLocks/>
          </p:cNvCxnSpPr>
          <p:nvPr/>
        </p:nvCxnSpPr>
        <p:spPr>
          <a:xfrm>
            <a:off x="2572647" y="6590420"/>
            <a:ext cx="53241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5" name="Rectángulo 225">
            <a:extLst>
              <a:ext uri="{FF2B5EF4-FFF2-40B4-BE49-F238E27FC236}">
                <a16:creationId xmlns:a16="http://schemas.microsoft.com/office/drawing/2014/main" id="{64DEE736-DAEF-4A14-AE64-D98F00F302F6}"/>
              </a:ext>
            </a:extLst>
          </p:cNvPr>
          <p:cNvSpPr>
            <a:spLocks noChangeArrowheads="1"/>
          </p:cNvSpPr>
          <p:nvPr/>
        </p:nvSpPr>
        <p:spPr bwMode="auto">
          <a:xfrm>
            <a:off x="3201320" y="6412528"/>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ejecución de obra (4 años)</a:t>
            </a:r>
          </a:p>
        </p:txBody>
      </p:sp>
      <p:sp>
        <p:nvSpPr>
          <p:cNvPr id="5" name="CuadroTexto 4">
            <a:extLst>
              <a:ext uri="{FF2B5EF4-FFF2-40B4-BE49-F238E27FC236}">
                <a16:creationId xmlns:a16="http://schemas.microsoft.com/office/drawing/2014/main" id="{3A186C34-7407-434B-6724-4B6F3B4EFCF2}"/>
              </a:ext>
            </a:extLst>
          </p:cNvPr>
          <p:cNvSpPr txBox="1"/>
          <p:nvPr/>
        </p:nvSpPr>
        <p:spPr>
          <a:xfrm>
            <a:off x="0" y="267579"/>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ES" sz="3200" b="1" dirty="0">
                <a:solidFill>
                  <a:schemeClr val="bg2">
                    <a:lumMod val="25000"/>
                  </a:schemeClr>
                </a:solidFill>
                <a:latin typeface="Candara" panose="020E0502030303020204" pitchFamily="34" charset="0"/>
              </a:rPr>
              <a:t>Proyecto </a:t>
            </a:r>
            <a:r>
              <a:rPr lang="es-ES" sz="3200" b="1" dirty="0" err="1">
                <a:solidFill>
                  <a:schemeClr val="bg2">
                    <a:lumMod val="25000"/>
                  </a:schemeClr>
                </a:solidFill>
                <a:latin typeface="Candara" panose="020E0502030303020204" pitchFamily="34" charset="0"/>
              </a:rPr>
              <a:t>Yanapujio</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Mejoramiento y ampliación del servicio de agua para riego del sistema riego</a:t>
            </a:r>
          </a:p>
        </p:txBody>
      </p:sp>
      <p:sp>
        <p:nvSpPr>
          <p:cNvPr id="2" name="TextBox 1">
            <a:extLst>
              <a:ext uri="{FF2B5EF4-FFF2-40B4-BE49-F238E27FC236}">
                <a16:creationId xmlns:a16="http://schemas.microsoft.com/office/drawing/2014/main" id="{ACB7F212-5B9B-AFA9-E68A-C405BB959BA1}"/>
              </a:ext>
            </a:extLst>
          </p:cNvPr>
          <p:cNvSpPr txBox="1"/>
          <p:nvPr/>
        </p:nvSpPr>
        <p:spPr>
          <a:xfrm>
            <a:off x="468748" y="2024105"/>
            <a:ext cx="2632100" cy="1477328"/>
          </a:xfrm>
          <a:prstGeom prst="rect">
            <a:avLst/>
          </a:prstGeom>
          <a:noFill/>
        </p:spPr>
        <p:txBody>
          <a:bodyPr wrap="square" rtlCol="0">
            <a:spAutoFit/>
          </a:bodyPr>
          <a:lstStyle/>
          <a:p>
            <a:r>
              <a:rPr lang="es-ES_tradnl" dirty="0"/>
              <a:t>Proyecto paralizado por la no definición de la ubicación del eje de la presa y trabajo social, problema resuelto.</a:t>
            </a:r>
          </a:p>
        </p:txBody>
      </p:sp>
    </p:spTree>
    <p:extLst>
      <p:ext uri="{BB962C8B-B14F-4D97-AF65-F5344CB8AC3E}">
        <p14:creationId xmlns:p14="http://schemas.microsoft.com/office/powerpoint/2010/main" val="196357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0" y="0"/>
            <a:ext cx="12192000" cy="6858000"/>
          </a:xfrm>
          <a:prstGeom prst="rect">
            <a:avLst/>
          </a:prstGeom>
          <a:solidFill>
            <a:srgbClr val="42AB3F"/>
          </a:solidFill>
          <a:ln>
            <a:noFill/>
          </a:ln>
        </p:spPr>
      </p:pic>
      <p:sp>
        <p:nvSpPr>
          <p:cNvPr id="108" name="Google Shape;108;p3"/>
          <p:cNvSpPr txBox="1"/>
          <p:nvPr/>
        </p:nvSpPr>
        <p:spPr>
          <a:xfrm>
            <a:off x="2599267" y="1628800"/>
            <a:ext cx="6993466" cy="2062063"/>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s-ES" sz="8800" b="1" dirty="0">
                <a:solidFill>
                  <a:schemeClr val="lt1"/>
                </a:solidFill>
                <a:latin typeface="Candara" panose="020E0502030303020204" pitchFamily="34" charset="0"/>
                <a:ea typeface="Calibri"/>
                <a:cs typeface="Calibri"/>
                <a:sym typeface="Calibri"/>
              </a:rPr>
              <a:t>1.</a:t>
            </a:r>
          </a:p>
          <a:p>
            <a:pPr marR="0" lvl="0" algn="ctr" rtl="0">
              <a:spcBef>
                <a:spcPts val="0"/>
              </a:spcBef>
              <a:spcAft>
                <a:spcPts val="0"/>
              </a:spcAft>
            </a:pPr>
            <a:r>
              <a:rPr lang="es-ES" sz="4000" b="1" dirty="0">
                <a:solidFill>
                  <a:schemeClr val="lt1"/>
                </a:solidFill>
                <a:latin typeface="Candara" panose="020E0502030303020204" pitchFamily="34" charset="0"/>
                <a:ea typeface="Calibri"/>
                <a:cs typeface="Calibri"/>
                <a:sym typeface="Calibri"/>
              </a:rPr>
              <a:t>Con Punche Perú Agro</a:t>
            </a:r>
            <a:endParaRPr sz="1200"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ángulo 248">
            <a:extLst>
              <a:ext uri="{FF2B5EF4-FFF2-40B4-BE49-F238E27FC236}">
                <a16:creationId xmlns:a16="http://schemas.microsoft.com/office/drawing/2014/main" id="{3D5D0ED7-4149-4B81-97AF-8D3BCB5CDAD5}"/>
              </a:ext>
            </a:extLst>
          </p:cNvPr>
          <p:cNvSpPr/>
          <p:nvPr/>
        </p:nvSpPr>
        <p:spPr>
          <a:xfrm>
            <a:off x="3649663" y="5210175"/>
            <a:ext cx="4937125" cy="124936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5127" name="Group 1">
            <a:extLst>
              <a:ext uri="{FF2B5EF4-FFF2-40B4-BE49-F238E27FC236}">
                <a16:creationId xmlns:a16="http://schemas.microsoft.com/office/drawing/2014/main" id="{19A2C000-815A-4E11-8316-F17BC398D230}"/>
              </a:ext>
            </a:extLst>
          </p:cNvPr>
          <p:cNvGrpSpPr>
            <a:grpSpLocks/>
          </p:cNvGrpSpPr>
          <p:nvPr/>
        </p:nvGrpSpPr>
        <p:grpSpPr bwMode="auto">
          <a:xfrm>
            <a:off x="36513" y="939800"/>
            <a:ext cx="5002212" cy="3118979"/>
            <a:chOff x="3746283" y="923336"/>
            <a:chExt cx="5001840" cy="3221537"/>
          </a:xfrm>
        </p:grpSpPr>
        <p:sp>
          <p:nvSpPr>
            <p:cNvPr id="5169" name="CuadroTexto 117">
              <a:extLst>
                <a:ext uri="{FF2B5EF4-FFF2-40B4-BE49-F238E27FC236}">
                  <a16:creationId xmlns:a16="http://schemas.microsoft.com/office/drawing/2014/main" id="{D5F4ED9F-8F46-4A91-A6E4-6144D096E1F3}"/>
                </a:ext>
              </a:extLst>
            </p:cNvPr>
            <p:cNvSpPr txBox="1">
              <a:spLocks noChangeArrowheads="1"/>
            </p:cNvSpPr>
            <p:nvPr/>
          </p:nvSpPr>
          <p:spPr bwMode="auto">
            <a:xfrm>
              <a:off x="3746283" y="923336"/>
              <a:ext cx="2528981" cy="34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2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Descripción del proyecto</a:t>
              </a:r>
            </a:p>
          </p:txBody>
        </p:sp>
        <p:grpSp>
          <p:nvGrpSpPr>
            <p:cNvPr id="5170" name="Grupo 4">
              <a:extLst>
                <a:ext uri="{FF2B5EF4-FFF2-40B4-BE49-F238E27FC236}">
                  <a16:creationId xmlns:a16="http://schemas.microsoft.com/office/drawing/2014/main" id="{EE9E7C14-1F1A-4730-8923-B9C8615567AF}"/>
                </a:ext>
              </a:extLst>
            </p:cNvPr>
            <p:cNvGrpSpPr>
              <a:grpSpLocks/>
            </p:cNvGrpSpPr>
            <p:nvPr/>
          </p:nvGrpSpPr>
          <p:grpSpPr bwMode="auto">
            <a:xfrm>
              <a:off x="3824064" y="1379172"/>
              <a:ext cx="4911360" cy="2765701"/>
              <a:chOff x="2230297" y="5669523"/>
              <a:chExt cx="4464990" cy="1531470"/>
            </a:xfrm>
          </p:grpSpPr>
          <p:sp>
            <p:nvSpPr>
              <p:cNvPr id="187" name="Rectángulo 186">
                <a:extLst>
                  <a:ext uri="{FF2B5EF4-FFF2-40B4-BE49-F238E27FC236}">
                    <a16:creationId xmlns:a16="http://schemas.microsoft.com/office/drawing/2014/main" id="{1ECC812B-A8CB-41A8-90C7-0696139B78B6}"/>
                  </a:ext>
                </a:extLst>
              </p:cNvPr>
              <p:cNvSpPr/>
              <p:nvPr/>
            </p:nvSpPr>
            <p:spPr>
              <a:xfrm>
                <a:off x="2230297" y="5684958"/>
                <a:ext cx="4464990" cy="915226"/>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86" name="CuadroTexto 185">
                <a:extLst>
                  <a:ext uri="{FF2B5EF4-FFF2-40B4-BE49-F238E27FC236}">
                    <a16:creationId xmlns:a16="http://schemas.microsoft.com/office/drawing/2014/main" id="{7960E750-FC15-40B8-9A82-86D0D7E9D7EA}"/>
                  </a:ext>
                </a:extLst>
              </p:cNvPr>
              <p:cNvSpPr txBox="1"/>
              <p:nvPr/>
            </p:nvSpPr>
            <p:spPr>
              <a:xfrm>
                <a:off x="2615608" y="5669523"/>
                <a:ext cx="3993092" cy="1531470"/>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000000"/>
                    </a:solidFill>
                    <a:effectLst/>
                    <a:uLnTx/>
                    <a:uFillTx/>
                    <a:latin typeface="Arial"/>
                    <a:ea typeface="+mn-ea"/>
                    <a:cs typeface="Arial"/>
                    <a:sym typeface="Arial"/>
                  </a:rPr>
                  <a:t>Objetivo: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Incrementar la disponibilidad hídrica para los </a:t>
                </a:r>
                <a:r>
                  <a:rPr kumimoji="0" lang="es-MX" sz="1200" b="0" i="0" u="none" strike="noStrike" kern="0" cap="none" spc="0" normalizeH="0" baseline="0" noProof="0" dirty="0">
                    <a:ln>
                      <a:noFill/>
                    </a:ln>
                    <a:solidFill>
                      <a:srgbClr val="000000"/>
                    </a:solidFill>
                    <a:effectLst/>
                    <a:uLnTx/>
                    <a:uFillTx/>
                    <a:latin typeface="Arial"/>
                    <a:ea typeface="+mn-ea"/>
                    <a:cs typeface="Arial"/>
                    <a:sym typeface="Arial"/>
                  </a:rPr>
                  <a:t>distritos de Acarí y Bella Unión, de la provincia de </a:t>
                </a:r>
                <a:r>
                  <a:rPr kumimoji="0" lang="es-MX" sz="1200" b="0" i="0" u="none" strike="noStrike" kern="0" cap="none" spc="0" normalizeH="0" baseline="0" noProof="0" dirty="0" err="1">
                    <a:ln>
                      <a:noFill/>
                    </a:ln>
                    <a:solidFill>
                      <a:srgbClr val="000000"/>
                    </a:solidFill>
                    <a:effectLst/>
                    <a:uLnTx/>
                    <a:uFillTx/>
                    <a:latin typeface="Arial"/>
                    <a:ea typeface="+mn-ea"/>
                    <a:cs typeface="Arial"/>
                    <a:sym typeface="Arial"/>
                  </a:rPr>
                  <a:t>Caraveli</a:t>
                </a:r>
                <a:r>
                  <a:rPr kumimoji="0" lang="es-MX" sz="1200" b="0" i="0" u="none" strike="noStrike" kern="0" cap="none" spc="0" normalizeH="0" baseline="0" noProof="0" dirty="0">
                    <a:ln>
                      <a:noFill/>
                    </a:ln>
                    <a:solidFill>
                      <a:srgbClr val="000000"/>
                    </a:solidFill>
                    <a:effectLst/>
                    <a:uLnTx/>
                    <a:uFillTx/>
                    <a:latin typeface="Arial"/>
                    <a:ea typeface="+mn-ea"/>
                    <a:cs typeface="Arial"/>
                    <a:sym typeface="Arial"/>
                  </a:rPr>
                  <a:t>-Arequipa, y Lucanas y San Juan de Lucanas, en la provincia de Lucanas - Ayacucho.</a:t>
                </a:r>
                <a:endParaRPr kumimoji="0" lang="es-PE"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000000"/>
                    </a:solidFill>
                    <a:effectLst/>
                    <a:uLnTx/>
                    <a:uFillTx/>
                    <a:latin typeface="Arial"/>
                    <a:ea typeface="+mn-ea"/>
                    <a:cs typeface="Arial"/>
                    <a:sym typeface="Arial"/>
                  </a:rPr>
                  <a:t>Beneficios: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rPr>
                  <a:t>Atender un estimado de 2,665 familias de productores, mejorando la superficie a irrigar en un aproximado de 10,249 ha físicas de las cuales: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sng" strike="noStrike" kern="0" cap="none" spc="0" normalizeH="0" baseline="0" noProof="0" dirty="0">
                    <a:ln>
                      <a:noFill/>
                    </a:ln>
                    <a:solidFill>
                      <a:srgbClr val="000000"/>
                    </a:solidFill>
                    <a:effectLst/>
                    <a:uLnTx/>
                    <a:uFillTx/>
                    <a:latin typeface="Arial"/>
                    <a:ea typeface="+mn-ea"/>
                    <a:cs typeface="Arial"/>
                    <a:sym typeface="Arial"/>
                  </a:rPr>
                  <a:t>Parte Baja :8, 071 ha (2,200 ha bajo riego y 5,871 ha por ampliar)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sng" strike="noStrike" kern="0" cap="none" spc="0" normalizeH="0" baseline="0" noProof="0" dirty="0">
                    <a:ln>
                      <a:noFill/>
                    </a:ln>
                    <a:solidFill>
                      <a:srgbClr val="000000"/>
                    </a:solidFill>
                    <a:effectLst/>
                    <a:uLnTx/>
                    <a:uFillTx/>
                    <a:latin typeface="Arial"/>
                    <a:ea typeface="+mn-ea"/>
                    <a:cs typeface="Arial"/>
                    <a:sym typeface="Arial"/>
                  </a:rPr>
                  <a:t>Parte Alta  :2, 178 ha por ampliar (actualmente 1 318 ha bajo secano).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sng" strike="noStrike" kern="0" cap="none" spc="0" normalizeH="0" baseline="0" noProof="0" dirty="0">
                    <a:ln>
                      <a:noFill/>
                    </a:ln>
                    <a:solidFill>
                      <a:srgbClr val="000000"/>
                    </a:solidFill>
                    <a:effectLst/>
                    <a:uLnTx/>
                    <a:uFillTx/>
                    <a:latin typeface="Arial"/>
                    <a:ea typeface="+mn-ea"/>
                    <a:cs typeface="Arial"/>
                    <a:sym typeface="Arial"/>
                  </a:rPr>
                  <a:t>Resumen: 2,200 ha de mejoramiento y 8,049 ha por ampliar.</a:t>
                </a:r>
              </a:p>
            </p:txBody>
          </p:sp>
        </p:grpSp>
        <p:pic>
          <p:nvPicPr>
            <p:cNvPr id="5171" name="Imagen 200">
              <a:extLst>
                <a:ext uri="{FF2B5EF4-FFF2-40B4-BE49-F238E27FC236}">
                  <a16:creationId xmlns:a16="http://schemas.microsoft.com/office/drawing/2014/main" id="{30323D6C-B4E6-48A2-ADD5-E694E346B9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3576" y="1516825"/>
              <a:ext cx="252000" cy="3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1" name="Conector recto 230">
              <a:extLst>
                <a:ext uri="{FF2B5EF4-FFF2-40B4-BE49-F238E27FC236}">
                  <a16:creationId xmlns:a16="http://schemas.microsoft.com/office/drawing/2014/main" id="{46CD6064-880F-4EDB-B513-7D1C9D90BC68}"/>
                </a:ext>
              </a:extLst>
            </p:cNvPr>
            <p:cNvCxnSpPr>
              <a:cxnSpLocks/>
            </p:cNvCxnSpPr>
            <p:nvPr/>
          </p:nvCxnSpPr>
          <p:spPr>
            <a:xfrm flipH="1" flipV="1">
              <a:off x="3819303" y="1262754"/>
              <a:ext cx="4928820" cy="163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grpSp>
        <p:nvGrpSpPr>
          <p:cNvPr id="5135" name="Grupo 15">
            <a:extLst>
              <a:ext uri="{FF2B5EF4-FFF2-40B4-BE49-F238E27FC236}">
                <a16:creationId xmlns:a16="http://schemas.microsoft.com/office/drawing/2014/main" id="{B2BFC5D1-5683-4BD8-8147-BE805DFD9909}"/>
              </a:ext>
            </a:extLst>
          </p:cNvPr>
          <p:cNvGrpSpPr>
            <a:grpSpLocks/>
          </p:cNvGrpSpPr>
          <p:nvPr/>
        </p:nvGrpSpPr>
        <p:grpSpPr bwMode="auto">
          <a:xfrm>
            <a:off x="6636084" y="930872"/>
            <a:ext cx="3236912" cy="2216942"/>
            <a:chOff x="8955806" y="836650"/>
            <a:chExt cx="3121548" cy="2626005"/>
          </a:xfrm>
        </p:grpSpPr>
        <p:sp>
          <p:nvSpPr>
            <p:cNvPr id="79" name="Rectángulo 286">
              <a:extLst>
                <a:ext uri="{FF2B5EF4-FFF2-40B4-BE49-F238E27FC236}">
                  <a16:creationId xmlns:a16="http://schemas.microsoft.com/office/drawing/2014/main" id="{92F56198-F370-41BD-B849-D28467D35D73}"/>
                </a:ext>
              </a:extLst>
            </p:cNvPr>
            <p:cNvSpPr/>
            <p:nvPr/>
          </p:nvSpPr>
          <p:spPr>
            <a:xfrm>
              <a:off x="9228312" y="1362230"/>
              <a:ext cx="1123696" cy="5359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FFFFFF"/>
                  </a:solidFill>
                  <a:effectLst/>
                  <a:uLnTx/>
                  <a:uFillTx/>
                  <a:latin typeface="Arial"/>
                  <a:ea typeface="+mn-ea"/>
                  <a:cs typeface="+mn-cs"/>
                  <a:sym typeface="Arial"/>
                </a:rPr>
                <a:t>Inversión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FFFFFF"/>
                  </a:solidFill>
                  <a:effectLst/>
                  <a:uLnTx/>
                  <a:uFillTx/>
                  <a:latin typeface="Arial"/>
                  <a:ea typeface="+mn-ea"/>
                  <a:cs typeface="+mn-cs"/>
                  <a:sym typeface="Arial"/>
                </a:rPr>
                <a:t>(S/ millones)</a:t>
              </a:r>
              <a:endParaRPr kumimoji="0" lang="es-PE" sz="1200" b="1" i="0" u="none" strike="noStrike" kern="0" cap="none" spc="0" normalizeH="0" baseline="30000" noProof="0" dirty="0">
                <a:ln>
                  <a:noFill/>
                </a:ln>
                <a:solidFill>
                  <a:srgbClr val="FFFFFF"/>
                </a:solidFill>
                <a:effectLst/>
                <a:uLnTx/>
                <a:uFillTx/>
                <a:latin typeface="Arial"/>
                <a:ea typeface="+mn-ea"/>
                <a:cs typeface="+mn-cs"/>
                <a:sym typeface="Arial"/>
              </a:endParaRPr>
            </a:p>
          </p:txBody>
        </p:sp>
        <p:sp>
          <p:nvSpPr>
            <p:cNvPr id="80" name="Rectángulo 289">
              <a:extLst>
                <a:ext uri="{FF2B5EF4-FFF2-40B4-BE49-F238E27FC236}">
                  <a16:creationId xmlns:a16="http://schemas.microsoft.com/office/drawing/2014/main" id="{AB07AE50-6219-4237-8B12-48C4EE2B40CC}"/>
                </a:ext>
              </a:extLst>
            </p:cNvPr>
            <p:cNvSpPr/>
            <p:nvPr/>
          </p:nvSpPr>
          <p:spPr>
            <a:xfrm>
              <a:off x="10614563" y="1356588"/>
              <a:ext cx="1200242" cy="54156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1" i="1"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195,147,889.00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1" i="1"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82" name="Flecha: a la derecha 306">
              <a:extLst>
                <a:ext uri="{FF2B5EF4-FFF2-40B4-BE49-F238E27FC236}">
                  <a16:creationId xmlns:a16="http://schemas.microsoft.com/office/drawing/2014/main" id="{AC4B8DA5-C579-4131-A80F-FC5F6604F58B}"/>
                </a:ext>
              </a:extLst>
            </p:cNvPr>
            <p:cNvSpPr/>
            <p:nvPr/>
          </p:nvSpPr>
          <p:spPr>
            <a:xfrm rot="5400000">
              <a:off x="10350880" y="1663691"/>
              <a:ext cx="283944" cy="342926"/>
            </a:xfrm>
            <a:prstGeom prst="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156" name="CuadroTexto 201">
              <a:extLst>
                <a:ext uri="{FF2B5EF4-FFF2-40B4-BE49-F238E27FC236}">
                  <a16:creationId xmlns:a16="http://schemas.microsoft.com/office/drawing/2014/main" id="{AB970284-26C3-4B94-8F4E-681394A53F5E}"/>
                </a:ext>
              </a:extLst>
            </p:cNvPr>
            <p:cNvSpPr txBox="1">
              <a:spLocks noChangeArrowheads="1"/>
            </p:cNvSpPr>
            <p:nvPr/>
          </p:nvSpPr>
          <p:spPr bwMode="auto">
            <a:xfrm>
              <a:off x="8955806" y="836650"/>
              <a:ext cx="25289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Costos del proyecto</a:t>
              </a:r>
            </a:p>
          </p:txBody>
        </p:sp>
        <p:sp>
          <p:nvSpPr>
            <p:cNvPr id="86" name="Rectángulo 203">
              <a:extLst>
                <a:ext uri="{FF2B5EF4-FFF2-40B4-BE49-F238E27FC236}">
                  <a16:creationId xmlns:a16="http://schemas.microsoft.com/office/drawing/2014/main" id="{1795232A-C09B-4B83-8198-F1A047F6B3E1}"/>
                </a:ext>
              </a:extLst>
            </p:cNvPr>
            <p:cNvSpPr/>
            <p:nvPr/>
          </p:nvSpPr>
          <p:spPr>
            <a:xfrm>
              <a:off x="10606088" y="2076785"/>
              <a:ext cx="1152784" cy="39112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2,348,465.37</a:t>
              </a:r>
            </a:p>
          </p:txBody>
        </p:sp>
        <p:sp>
          <p:nvSpPr>
            <p:cNvPr id="87" name="Rectángulo 204">
              <a:extLst>
                <a:ext uri="{FF2B5EF4-FFF2-40B4-BE49-F238E27FC236}">
                  <a16:creationId xmlns:a16="http://schemas.microsoft.com/office/drawing/2014/main" id="{67E22F01-10FB-415A-A423-885C76ED2BA8}"/>
                </a:ext>
              </a:extLst>
            </p:cNvPr>
            <p:cNvSpPr/>
            <p:nvPr/>
          </p:nvSpPr>
          <p:spPr>
            <a:xfrm>
              <a:off x="9309398" y="2086187"/>
              <a:ext cx="1123696" cy="3817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ET</a:t>
              </a:r>
            </a:p>
          </p:txBody>
        </p:sp>
        <p:sp>
          <p:nvSpPr>
            <p:cNvPr id="88" name="Rectángulo 205">
              <a:extLst>
                <a:ext uri="{FF2B5EF4-FFF2-40B4-BE49-F238E27FC236}">
                  <a16:creationId xmlns:a16="http://schemas.microsoft.com/office/drawing/2014/main" id="{469E4047-15AB-4B7A-A5B6-7E282C6AE0B2}"/>
                </a:ext>
              </a:extLst>
            </p:cNvPr>
            <p:cNvSpPr/>
            <p:nvPr/>
          </p:nvSpPr>
          <p:spPr>
            <a:xfrm>
              <a:off x="10606088" y="2565694"/>
              <a:ext cx="1152784" cy="39300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1.20 %</a:t>
              </a:r>
            </a:p>
          </p:txBody>
        </p:sp>
        <p:sp>
          <p:nvSpPr>
            <p:cNvPr id="89" name="Rectángulo 206">
              <a:extLst>
                <a:ext uri="{FF2B5EF4-FFF2-40B4-BE49-F238E27FC236}">
                  <a16:creationId xmlns:a16="http://schemas.microsoft.com/office/drawing/2014/main" id="{5D69F3DE-B04B-408B-AD6E-9F5CF4EE0E47}"/>
                </a:ext>
              </a:extLst>
            </p:cNvPr>
            <p:cNvSpPr/>
            <p:nvPr/>
          </p:nvSpPr>
          <p:spPr>
            <a:xfrm>
              <a:off x="9309398" y="2526206"/>
              <a:ext cx="1123696" cy="49643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00" b="1" i="1" u="none" strike="noStrike" kern="0" cap="none" spc="0" normalizeH="0" baseline="0" noProof="0" dirty="0">
                  <a:ln>
                    <a:noFill/>
                  </a:ln>
                  <a:solidFill>
                    <a:srgbClr val="000000"/>
                  </a:solidFill>
                  <a:effectLst/>
                  <a:uLnTx/>
                  <a:uFillTx/>
                  <a:latin typeface="Arial"/>
                  <a:ea typeface="+mn-ea"/>
                  <a:cs typeface="+mn-cs"/>
                  <a:sym typeface="Arial"/>
                </a:rPr>
                <a:t>Ejecución Financiera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00" b="1" i="1" u="none" strike="noStrike" kern="0" cap="none" spc="0" normalizeH="0" baseline="0" noProof="0" dirty="0">
                  <a:ln>
                    <a:noFill/>
                  </a:ln>
                  <a:solidFill>
                    <a:srgbClr val="000000"/>
                  </a:solidFill>
                  <a:effectLst/>
                  <a:uLnTx/>
                  <a:uFillTx/>
                  <a:latin typeface="Arial"/>
                  <a:ea typeface="+mn-ea"/>
                  <a:cs typeface="+mn-cs"/>
                  <a:sym typeface="Arial"/>
                </a:rPr>
                <a:t>(% avance)</a:t>
              </a:r>
            </a:p>
          </p:txBody>
        </p:sp>
        <p:sp>
          <p:nvSpPr>
            <p:cNvPr id="90" name="Rectángulo 207">
              <a:extLst>
                <a:ext uri="{FF2B5EF4-FFF2-40B4-BE49-F238E27FC236}">
                  <a16:creationId xmlns:a16="http://schemas.microsoft.com/office/drawing/2014/main" id="{349B930F-B5D5-4B4D-BE47-955D33330BD8}"/>
                </a:ext>
              </a:extLst>
            </p:cNvPr>
            <p:cNvSpPr/>
            <p:nvPr/>
          </p:nvSpPr>
          <p:spPr>
            <a:xfrm>
              <a:off x="10606088" y="3071528"/>
              <a:ext cx="1152784" cy="39112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0" cap="none" spc="0" normalizeH="0" baseline="0" noProof="0" dirty="0">
                  <a:ln>
                    <a:noFill/>
                  </a:ln>
                  <a:solidFill>
                    <a:srgbClr val="000000"/>
                  </a:solidFill>
                  <a:effectLst/>
                  <a:uLnTx/>
                  <a:uFillTx/>
                  <a:latin typeface="Arial"/>
                  <a:ea typeface="+mn-ea"/>
                  <a:cs typeface="+mn-cs"/>
                  <a:sym typeface="Arial"/>
                </a:rPr>
                <a:t>192’799,423.63</a:t>
              </a:r>
            </a:p>
          </p:txBody>
        </p:sp>
        <p:sp>
          <p:nvSpPr>
            <p:cNvPr id="91" name="Rectángulo 208">
              <a:extLst>
                <a:ext uri="{FF2B5EF4-FFF2-40B4-BE49-F238E27FC236}">
                  <a16:creationId xmlns:a16="http://schemas.microsoft.com/office/drawing/2014/main" id="{2CB81491-FE45-4D13-9B2B-DC8EE54B5858}"/>
                </a:ext>
              </a:extLst>
            </p:cNvPr>
            <p:cNvSpPr/>
            <p:nvPr/>
          </p:nvSpPr>
          <p:spPr>
            <a:xfrm>
              <a:off x="9309398" y="3080929"/>
              <a:ext cx="1123696" cy="3817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1" u="none" strike="noStrike" kern="0" cap="none" spc="0" normalizeH="0" baseline="0" noProof="0" dirty="0">
                  <a:ln>
                    <a:noFill/>
                  </a:ln>
                  <a:solidFill>
                    <a:srgbClr val="000000"/>
                  </a:solidFill>
                  <a:effectLst/>
                  <a:uLnTx/>
                  <a:uFillTx/>
                  <a:latin typeface="Arial"/>
                  <a:ea typeface="+mn-ea"/>
                  <a:cs typeface="+mn-cs"/>
                  <a:sym typeface="Arial"/>
                </a:rPr>
                <a:t>Costo obra</a:t>
              </a:r>
            </a:p>
          </p:txBody>
        </p:sp>
        <p:cxnSp>
          <p:nvCxnSpPr>
            <p:cNvPr id="92" name="Conector recto 232">
              <a:extLst>
                <a:ext uri="{FF2B5EF4-FFF2-40B4-BE49-F238E27FC236}">
                  <a16:creationId xmlns:a16="http://schemas.microsoft.com/office/drawing/2014/main" id="{DF5A0073-1C51-45B6-B26A-2845EA442856}"/>
                </a:ext>
              </a:extLst>
            </p:cNvPr>
            <p:cNvCxnSpPr>
              <a:cxnSpLocks/>
            </p:cNvCxnSpPr>
            <p:nvPr/>
          </p:nvCxnSpPr>
          <p:spPr>
            <a:xfrm flipH="1" flipV="1">
              <a:off x="9017043" y="1269147"/>
              <a:ext cx="3060311" cy="3761"/>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grpSp>
        <p:nvGrpSpPr>
          <p:cNvPr id="5137" name="Grupo 194">
            <a:extLst>
              <a:ext uri="{FF2B5EF4-FFF2-40B4-BE49-F238E27FC236}">
                <a16:creationId xmlns:a16="http://schemas.microsoft.com/office/drawing/2014/main" id="{16C6C4AA-5202-40DD-BCC5-D2E7EA277246}"/>
              </a:ext>
            </a:extLst>
          </p:cNvPr>
          <p:cNvGrpSpPr>
            <a:grpSpLocks/>
          </p:cNvGrpSpPr>
          <p:nvPr/>
        </p:nvGrpSpPr>
        <p:grpSpPr bwMode="auto">
          <a:xfrm>
            <a:off x="85725" y="4154758"/>
            <a:ext cx="4964113" cy="1581150"/>
            <a:chOff x="2181488" y="5695772"/>
            <a:chExt cx="4513174" cy="1469943"/>
          </a:xfrm>
        </p:grpSpPr>
        <p:sp>
          <p:nvSpPr>
            <p:cNvPr id="98" name="Rectángulo 195">
              <a:extLst>
                <a:ext uri="{FF2B5EF4-FFF2-40B4-BE49-F238E27FC236}">
                  <a16:creationId xmlns:a16="http://schemas.microsoft.com/office/drawing/2014/main" id="{098742CB-41B1-4A80-816F-CD677AD3170A}"/>
                </a:ext>
              </a:extLst>
            </p:cNvPr>
            <p:cNvSpPr/>
            <p:nvPr/>
          </p:nvSpPr>
          <p:spPr>
            <a:xfrm>
              <a:off x="2229117" y="6020458"/>
              <a:ext cx="4465545" cy="1145257"/>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a:p>
              <a:pPr marL="542925"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2" name="CuadroTexto 197">
              <a:extLst>
                <a:ext uri="{FF2B5EF4-FFF2-40B4-BE49-F238E27FC236}">
                  <a16:creationId xmlns:a16="http://schemas.microsoft.com/office/drawing/2014/main" id="{8F0E029F-5C20-42B8-85AB-BC1EECDF1BF8}"/>
                </a:ext>
              </a:extLst>
            </p:cNvPr>
            <p:cNvSpPr txBox="1"/>
            <p:nvPr/>
          </p:nvSpPr>
          <p:spPr>
            <a:xfrm>
              <a:off x="2181488" y="5695772"/>
              <a:ext cx="3387406" cy="257517"/>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000000"/>
                  </a:solidFill>
                  <a:effectLst/>
                  <a:uLnTx/>
                  <a:uFillTx/>
                  <a:latin typeface="Arial"/>
                  <a:ea typeface="+mn-ea"/>
                  <a:cs typeface="Arial"/>
                  <a:sym typeface="Arial"/>
                </a:rPr>
                <a:t>Metas de la intervención:</a:t>
              </a:r>
            </a:p>
          </p:txBody>
        </p:sp>
      </p:grpSp>
      <p:pic>
        <p:nvPicPr>
          <p:cNvPr id="5138" name="Imagen 199">
            <a:extLst>
              <a:ext uri="{FF2B5EF4-FFF2-40B4-BE49-F238E27FC236}">
                <a16:creationId xmlns:a16="http://schemas.microsoft.com/office/drawing/2014/main" id="{11AB479F-D27D-44BF-86B2-5EAD52892A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4550046"/>
            <a:ext cx="2381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7" name="Grupo 119">
            <a:extLst>
              <a:ext uri="{FF2B5EF4-FFF2-40B4-BE49-F238E27FC236}">
                <a16:creationId xmlns:a16="http://schemas.microsoft.com/office/drawing/2014/main" id="{37D2FD77-E6BA-4604-B0B0-AC5C61844976}"/>
              </a:ext>
            </a:extLst>
          </p:cNvPr>
          <p:cNvGrpSpPr>
            <a:grpSpLocks/>
          </p:cNvGrpSpPr>
          <p:nvPr/>
        </p:nvGrpSpPr>
        <p:grpSpPr bwMode="auto">
          <a:xfrm>
            <a:off x="5337122" y="3238281"/>
            <a:ext cx="6511813" cy="184150"/>
            <a:chOff x="8862894" y="4463212"/>
            <a:chExt cx="6653304" cy="389589"/>
          </a:xfrm>
        </p:grpSpPr>
        <p:sp>
          <p:nvSpPr>
            <p:cNvPr id="122" name="CuadroTexto 121">
              <a:extLst>
                <a:ext uri="{FF2B5EF4-FFF2-40B4-BE49-F238E27FC236}">
                  <a16:creationId xmlns:a16="http://schemas.microsoft.com/office/drawing/2014/main" id="{FC16CF4C-2BC3-450D-9C3D-4933C4926E22}"/>
                </a:ext>
              </a:extLst>
            </p:cNvPr>
            <p:cNvSpPr txBox="1"/>
            <p:nvPr/>
          </p:nvSpPr>
          <p:spPr>
            <a:xfrm>
              <a:off x="8866138" y="4463212"/>
              <a:ext cx="2389197" cy="389589"/>
            </a:xfrm>
            <a:prstGeom prst="rect">
              <a:avLst/>
            </a:prstGeom>
            <a:noFill/>
          </p:spPr>
          <p:txBody>
            <a:bodyPr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000000"/>
                  </a:solidFill>
                  <a:effectLst/>
                  <a:uLnTx/>
                  <a:uFillTx/>
                  <a:latin typeface="Arial"/>
                  <a:ea typeface="+mn-ea"/>
                  <a:cs typeface="Arial"/>
                  <a:sym typeface="Arial"/>
                </a:rPr>
                <a:t>Próximas acciones</a:t>
              </a:r>
            </a:p>
          </p:txBody>
        </p:sp>
        <p:cxnSp>
          <p:nvCxnSpPr>
            <p:cNvPr id="123" name="Conector recto 122">
              <a:extLst>
                <a:ext uri="{FF2B5EF4-FFF2-40B4-BE49-F238E27FC236}">
                  <a16:creationId xmlns:a16="http://schemas.microsoft.com/office/drawing/2014/main" id="{39F9B1F1-BDC0-4741-9CED-EDEBA243660C}"/>
                </a:ext>
              </a:extLst>
            </p:cNvPr>
            <p:cNvCxnSpPr>
              <a:cxnSpLocks/>
            </p:cNvCxnSpPr>
            <p:nvPr/>
          </p:nvCxnSpPr>
          <p:spPr>
            <a:xfrm flipH="1">
              <a:off x="8862894" y="4825933"/>
              <a:ext cx="6653304"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cxnSp>
        <p:nvCxnSpPr>
          <p:cNvPr id="70" name="Conector recto 69">
            <a:extLst>
              <a:ext uri="{FF2B5EF4-FFF2-40B4-BE49-F238E27FC236}">
                <a16:creationId xmlns:a16="http://schemas.microsoft.com/office/drawing/2014/main" id="{A7A3F5CD-85EF-41C8-AFB7-A791F3684625}"/>
              </a:ext>
            </a:extLst>
          </p:cNvPr>
          <p:cNvCxnSpPr>
            <a:cxnSpLocks/>
          </p:cNvCxnSpPr>
          <p:nvPr/>
        </p:nvCxnSpPr>
        <p:spPr>
          <a:xfrm flipH="1" flipV="1">
            <a:off x="158750" y="4486546"/>
            <a:ext cx="4927600" cy="3175"/>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71" name="CuadroTexto 70">
            <a:extLst>
              <a:ext uri="{FF2B5EF4-FFF2-40B4-BE49-F238E27FC236}">
                <a16:creationId xmlns:a16="http://schemas.microsoft.com/office/drawing/2014/main" id="{DDF26A51-4AE2-481F-A56A-E09B9D0919CB}"/>
              </a:ext>
            </a:extLst>
          </p:cNvPr>
          <p:cNvSpPr txBox="1"/>
          <p:nvPr/>
        </p:nvSpPr>
        <p:spPr>
          <a:xfrm>
            <a:off x="503238" y="4456383"/>
            <a:ext cx="4557712" cy="1883011"/>
          </a:xfrm>
          <a:prstGeom prst="rect">
            <a:avLst/>
          </a:prstGeom>
          <a:noFill/>
        </p:spPr>
        <p:txBody>
          <a:bodyPr tIns="3600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000000"/>
                </a:solidFill>
                <a:effectLst/>
                <a:uLnTx/>
                <a:uFillTx/>
                <a:latin typeface="Arial"/>
                <a:ea typeface="+mn-ea"/>
                <a:cs typeface="Arial"/>
                <a:sym typeface="Arial"/>
              </a:rPr>
              <a:t>Construcción saldo de obra</a:t>
            </a:r>
            <a:r>
              <a:rPr kumimoji="0" lang="es-PE" sz="1200" b="1" i="0" u="none" strike="noStrike" kern="0" cap="none" spc="0" normalizeH="0" baseline="0" noProof="0" dirty="0">
                <a:ln>
                  <a:noFill/>
                </a:ln>
                <a:solidFill>
                  <a:srgbClr val="595959">
                    <a:lumMod val="50000"/>
                  </a:srgbClr>
                </a:solidFill>
                <a:effectLst/>
                <a:uLnTx/>
                <a:uFillTx/>
                <a:latin typeface="Arial"/>
                <a:ea typeface="+mn-ea"/>
                <a:cs typeface="Arial"/>
                <a:sym typeface="Arial"/>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Represa Principal capacidad de 64 MMC.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Bocatoma – 1,7 m3/s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Desarenador.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Canal Principal de 38 Km.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Sifones: 09.</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Veintiún (21) Tomas.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Tres (03) acueductos.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200" b="0" i="0" u="none" strike="noStrike" kern="0" cap="none" spc="0" normalizeH="0" baseline="0" noProof="0" dirty="0">
                <a:ln>
                  <a:noFill/>
                </a:ln>
                <a:solidFill>
                  <a:srgbClr val="000000"/>
                </a:solidFill>
                <a:effectLst/>
                <a:uLnTx/>
                <a:uFillTx/>
                <a:latin typeface="Arial"/>
                <a:ea typeface="+mn-ea"/>
                <a:cs typeface="Arial"/>
                <a:sym typeface="Arial"/>
              </a:rPr>
              <a:t>AFIANZAMIENTO HIDRICO LAGUNA TACRACOCHA (adicional N°01)</a:t>
            </a:r>
            <a:endParaRPr kumimoji="0" lang="es-PE" sz="1200" b="0" i="0" u="none" strike="noStrike" kern="0" cap="none" spc="0" normalizeH="0" baseline="0" noProof="0" dirty="0">
              <a:ln>
                <a:noFill/>
              </a:ln>
              <a:solidFill>
                <a:srgbClr val="000000"/>
              </a:solidFill>
              <a:effectLst/>
              <a:uLnTx/>
              <a:uFillTx/>
              <a:latin typeface="Arial"/>
              <a:ea typeface="+mn-ea"/>
              <a:cs typeface="Arial"/>
            </a:endParaRPr>
          </a:p>
        </p:txBody>
      </p:sp>
      <p:sp>
        <p:nvSpPr>
          <p:cNvPr id="55" name="Rectángulo 88">
            <a:extLst>
              <a:ext uri="{FF2B5EF4-FFF2-40B4-BE49-F238E27FC236}">
                <a16:creationId xmlns:a16="http://schemas.microsoft.com/office/drawing/2014/main" id="{E63B00C1-2DD8-45CB-92C2-82155FA549B9}"/>
              </a:ext>
            </a:extLst>
          </p:cNvPr>
          <p:cNvSpPr/>
          <p:nvPr/>
        </p:nvSpPr>
        <p:spPr bwMode="auto">
          <a:xfrm>
            <a:off x="5337122" y="4083712"/>
            <a:ext cx="4557712" cy="13932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26670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1200" b="0" i="0" u="none" strike="noStrike" kern="0" cap="none" spc="0" normalizeH="0" baseline="0" noProof="0" dirty="0">
                <a:ln>
                  <a:noFill/>
                </a:ln>
                <a:solidFill>
                  <a:srgbClr val="000000"/>
                </a:solidFill>
                <a:effectLst/>
                <a:uLnTx/>
                <a:uFillTx/>
                <a:latin typeface="Arial"/>
                <a:ea typeface="+mn-ea"/>
                <a:cs typeface="+mn-cs"/>
              </a:rPr>
              <a:t>Actos previos para Contratación de un Abogado Asesor para tramites de saneamiento legal de los predios ante SUNARP- NAZCA (06 PREDIOS).</a:t>
            </a:r>
          </a:p>
          <a:p>
            <a:pPr marL="26670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1200" b="0" i="0" u="none" strike="noStrike" kern="0" cap="none" spc="0" normalizeH="0" baseline="0" noProof="0" dirty="0">
                <a:ln>
                  <a:noFill/>
                </a:ln>
                <a:solidFill>
                  <a:srgbClr val="000000"/>
                </a:solidFill>
                <a:effectLst/>
                <a:uLnTx/>
                <a:uFillTx/>
                <a:latin typeface="Arial"/>
                <a:ea typeface="+mn-ea"/>
                <a:cs typeface="+mn-cs"/>
              </a:rPr>
              <a:t>Se aprobará el Adicional N° 01 en la semana del 24 al 27 abril del 2023, y tramite de pago correspondientes.</a:t>
            </a:r>
          </a:p>
          <a:p>
            <a:pPr marL="26670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1200" b="0" i="0" u="none" strike="noStrike" kern="0" cap="none" spc="0" normalizeH="0" baseline="0" noProof="0" dirty="0">
                <a:ln>
                  <a:noFill/>
                </a:ln>
                <a:solidFill>
                  <a:srgbClr val="000000"/>
                </a:solidFill>
                <a:effectLst/>
                <a:uLnTx/>
                <a:uFillTx/>
                <a:latin typeface="Arial"/>
                <a:ea typeface="+mn-ea"/>
                <a:cs typeface="+mn-cs"/>
              </a:rPr>
              <a:t>Se ha previsto culminar la elaboración del expediente técnico para julio del 2023.</a:t>
            </a:r>
          </a:p>
          <a:p>
            <a:pPr marL="26670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1200" b="0" i="0" u="none" strike="noStrike" kern="0" cap="none" spc="0" normalizeH="0" baseline="0" noProof="0" dirty="0">
                <a:ln>
                  <a:noFill/>
                </a:ln>
                <a:solidFill>
                  <a:srgbClr val="000000"/>
                </a:solidFill>
                <a:effectLst/>
                <a:uLnTx/>
                <a:uFillTx/>
                <a:latin typeface="Arial"/>
                <a:ea typeface="+mn-ea"/>
                <a:cs typeface="+mn-cs"/>
              </a:rPr>
              <a:t>Se consulto al coordinador de Valles el apoyo para la ejecución de actividades del procedimiento de Expropiación y Registro SUNARP del Predio identificado con Código N°05_UC_271005.</a:t>
            </a:r>
          </a:p>
          <a:p>
            <a:pPr marL="257175"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s-PE" sz="1200" b="0" i="0" u="none" strike="noStrike" kern="0" cap="none" spc="0" normalizeH="0" baseline="0" noProof="0" dirty="0">
              <a:ln>
                <a:noFill/>
              </a:ln>
              <a:solidFill>
                <a:srgbClr val="000000"/>
              </a:solidFill>
              <a:effectLst/>
              <a:uLnTx/>
              <a:uFillTx/>
              <a:latin typeface="Arial"/>
              <a:ea typeface="+mn-ea"/>
              <a:cs typeface="Arial"/>
            </a:endParaRPr>
          </a:p>
        </p:txBody>
      </p:sp>
      <p:sp>
        <p:nvSpPr>
          <p:cNvPr id="3" name="CuadroTexto 2">
            <a:extLst>
              <a:ext uri="{FF2B5EF4-FFF2-40B4-BE49-F238E27FC236}">
                <a16:creationId xmlns:a16="http://schemas.microsoft.com/office/drawing/2014/main" id="{1A600C82-44A1-1B86-077C-27E3DAEF1A68}"/>
              </a:ext>
            </a:extLst>
          </p:cNvPr>
          <p:cNvSpPr txBox="1"/>
          <p:nvPr/>
        </p:nvSpPr>
        <p:spPr>
          <a:xfrm>
            <a:off x="1301097" y="385495"/>
            <a:ext cx="12104594" cy="584775"/>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MX" sz="3200" b="1" dirty="0" err="1">
                <a:solidFill>
                  <a:schemeClr val="bg2">
                    <a:lumMod val="25000"/>
                  </a:schemeClr>
                </a:solidFill>
                <a:latin typeface="Candara" panose="020E0502030303020204" pitchFamily="34" charset="0"/>
              </a:rPr>
              <a:t>Iruro</a:t>
            </a:r>
            <a:r>
              <a:rPr lang="es-MX" sz="3200" b="1" dirty="0">
                <a:solidFill>
                  <a:schemeClr val="bg2">
                    <a:lumMod val="25000"/>
                  </a:schemeClr>
                </a:solidFill>
                <a:latin typeface="Candara" panose="020E0502030303020204" pitchFamily="34" charset="0"/>
              </a:rPr>
              <a:t> - </a:t>
            </a:r>
            <a:r>
              <a:rPr lang="es-ES" sz="3200" b="1" dirty="0">
                <a:solidFill>
                  <a:schemeClr val="bg2">
                    <a:lumMod val="25000"/>
                  </a:schemeClr>
                </a:solidFill>
                <a:latin typeface="Candara" panose="020E0502030303020204" pitchFamily="34" charset="0"/>
              </a:rPr>
              <a:t>Proyecto </a:t>
            </a:r>
            <a:r>
              <a:rPr lang="es-ES" sz="3200" b="1" dirty="0" err="1">
                <a:solidFill>
                  <a:schemeClr val="bg2">
                    <a:lumMod val="25000"/>
                  </a:schemeClr>
                </a:solidFill>
                <a:latin typeface="Candara" panose="020E0502030303020204" pitchFamily="34" charset="0"/>
              </a:rPr>
              <a:t>Acari</a:t>
            </a:r>
            <a:r>
              <a:rPr lang="es-ES" sz="3200" b="1" dirty="0">
                <a:solidFill>
                  <a:schemeClr val="bg2">
                    <a:lumMod val="25000"/>
                  </a:schemeClr>
                </a:solidFill>
                <a:latin typeface="Candara" panose="020E0502030303020204" pitchFamily="34" charset="0"/>
              </a:rPr>
              <a:t> – Bella Unión II Etapa - PSI</a:t>
            </a:r>
            <a:endParaRPr lang="es-MX" sz="3200" b="1" dirty="0">
              <a:solidFill>
                <a:schemeClr val="bg2">
                  <a:lumMod val="25000"/>
                </a:schemeClr>
              </a:solidFill>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n 94"/>
          <p:cNvPicPr>
            <a:picLocks noChangeAspect="1"/>
          </p:cNvPicPr>
          <p:nvPr/>
        </p:nvPicPr>
        <p:blipFill rotWithShape="1">
          <a:blip r:embed="rId3"/>
          <a:srcRect r="5678" b="20368"/>
          <a:stretch/>
        </p:blipFill>
        <p:spPr>
          <a:xfrm>
            <a:off x="5616963" y="2345673"/>
            <a:ext cx="2676571" cy="482866"/>
          </a:xfrm>
          <a:prstGeom prst="rect">
            <a:avLst/>
          </a:prstGeom>
          <a:ln w="28575">
            <a:solidFill>
              <a:schemeClr val="tx1">
                <a:lumMod val="50000"/>
              </a:schemeClr>
            </a:solidFill>
          </a:ln>
        </p:spPr>
      </p:pic>
      <p:grpSp>
        <p:nvGrpSpPr>
          <p:cNvPr id="5134" name="Group 109"/>
          <p:cNvGrpSpPr>
            <a:grpSpLocks/>
          </p:cNvGrpSpPr>
          <p:nvPr/>
        </p:nvGrpSpPr>
        <p:grpSpPr bwMode="auto">
          <a:xfrm>
            <a:off x="1549400" y="1214035"/>
            <a:ext cx="10642600" cy="2099439"/>
            <a:chOff x="1887172" y="1063179"/>
            <a:chExt cx="10643148" cy="2100533"/>
          </a:xfrm>
        </p:grpSpPr>
        <p:sp>
          <p:nvSpPr>
            <p:cNvPr id="111" name="CuadroTexto 290"/>
            <p:cNvSpPr txBox="1"/>
            <p:nvPr/>
          </p:nvSpPr>
          <p:spPr>
            <a:xfrm>
              <a:off x="2468251" y="1063179"/>
              <a:ext cx="10062069" cy="40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elaboración expediente técnico de saldo de obra  del proyecto</a:t>
              </a:r>
            </a:p>
          </p:txBody>
        </p:sp>
        <p:cxnSp>
          <p:nvCxnSpPr>
            <p:cNvPr id="112" name="Conector recto 209"/>
            <p:cNvCxnSpPr>
              <a:cxnSpLocks/>
            </p:cNvCxnSpPr>
            <p:nvPr/>
          </p:nvCxnSpPr>
          <p:spPr>
            <a:xfrm flipH="1">
              <a:off x="1887172" y="1484810"/>
              <a:ext cx="9512787" cy="1"/>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5168" name="Rectángulo 225"/>
            <p:cNvSpPr>
              <a:spLocks noChangeArrowheads="1"/>
            </p:cNvSpPr>
            <p:nvPr/>
          </p:nvSpPr>
          <p:spPr bwMode="auto">
            <a:xfrm>
              <a:off x="4283490" y="2876620"/>
              <a:ext cx="6468823"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elaboración del Expediente Técnico de saldo de obra (23 junio 2022)</a:t>
              </a:r>
            </a:p>
          </p:txBody>
        </p:sp>
      </p:grpSp>
      <p:sp>
        <p:nvSpPr>
          <p:cNvPr id="65" name="Rectángulo 210">
            <a:extLst>
              <a:ext uri="{FF2B5EF4-FFF2-40B4-BE49-F238E27FC236}">
                <a16:creationId xmlns:a16="http://schemas.microsoft.com/office/drawing/2014/main" id="{01216828-253C-47CD-8230-D31CD17BC15D}"/>
              </a:ext>
            </a:extLst>
          </p:cNvPr>
          <p:cNvSpPr>
            <a:spLocks noChangeArrowheads="1"/>
          </p:cNvSpPr>
          <p:nvPr/>
        </p:nvSpPr>
        <p:spPr bwMode="auto">
          <a:xfrm>
            <a:off x="8334324" y="1717896"/>
            <a:ext cx="2720355" cy="523445"/>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2023</a:t>
            </a:r>
          </a:p>
        </p:txBody>
      </p:sp>
      <p:pic>
        <p:nvPicPr>
          <p:cNvPr id="68" name="Imagen 94">
            <a:extLst>
              <a:ext uri="{FF2B5EF4-FFF2-40B4-BE49-F238E27FC236}">
                <a16:creationId xmlns:a16="http://schemas.microsoft.com/office/drawing/2014/main" id="{E88FDFC6-F224-4EF2-A625-D79EE90CCA4D}"/>
              </a:ext>
            </a:extLst>
          </p:cNvPr>
          <p:cNvPicPr>
            <a:picLocks noChangeAspect="1"/>
          </p:cNvPicPr>
          <p:nvPr/>
        </p:nvPicPr>
        <p:blipFill rotWithShape="1">
          <a:blip r:embed="rId3"/>
          <a:srcRect r="5678" b="20368"/>
          <a:stretch/>
        </p:blipFill>
        <p:spPr>
          <a:xfrm>
            <a:off x="8334324" y="2338224"/>
            <a:ext cx="2720354" cy="482866"/>
          </a:xfrm>
          <a:prstGeom prst="rect">
            <a:avLst/>
          </a:prstGeom>
          <a:ln w="28575">
            <a:solidFill>
              <a:schemeClr val="tx1">
                <a:lumMod val="50000"/>
              </a:schemeClr>
            </a:solidFill>
          </a:ln>
        </p:spPr>
      </p:pic>
      <p:cxnSp>
        <p:nvCxnSpPr>
          <p:cNvPr id="14" name="Conector recto de flecha 13">
            <a:extLst>
              <a:ext uri="{FF2B5EF4-FFF2-40B4-BE49-F238E27FC236}">
                <a16:creationId xmlns:a16="http://schemas.microsoft.com/office/drawing/2014/main" id="{87948CBA-BA68-4050-8F25-E8D02482A3FC}"/>
              </a:ext>
            </a:extLst>
          </p:cNvPr>
          <p:cNvCxnSpPr>
            <a:cxnSpLocks/>
          </p:cNvCxnSpPr>
          <p:nvPr/>
        </p:nvCxnSpPr>
        <p:spPr>
          <a:xfrm flipV="1">
            <a:off x="6955248" y="2575118"/>
            <a:ext cx="3016818" cy="222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99">
            <a:extLst>
              <a:ext uri="{FF2B5EF4-FFF2-40B4-BE49-F238E27FC236}">
                <a16:creationId xmlns:a16="http://schemas.microsoft.com/office/drawing/2014/main" id="{D0AC2262-396F-4160-AFBE-849204D974D7}"/>
              </a:ext>
            </a:extLst>
          </p:cNvPr>
          <p:cNvCxnSpPr>
            <a:cxnSpLocks/>
          </p:cNvCxnSpPr>
          <p:nvPr/>
        </p:nvCxnSpPr>
        <p:spPr>
          <a:xfrm>
            <a:off x="3945594" y="3026533"/>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a:extLst>
              <a:ext uri="{FF2B5EF4-FFF2-40B4-BE49-F238E27FC236}">
                <a16:creationId xmlns:a16="http://schemas.microsoft.com/office/drawing/2014/main" id="{558396CF-ED2B-4795-8568-3607193CE552}"/>
              </a:ext>
            </a:extLst>
          </p:cNvPr>
          <p:cNvCxnSpPr>
            <a:cxnSpLocks/>
          </p:cNvCxnSpPr>
          <p:nvPr/>
        </p:nvCxnSpPr>
        <p:spPr>
          <a:xfrm>
            <a:off x="3728483" y="3483714"/>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5" name="Rectángulo 225">
            <a:extLst>
              <a:ext uri="{FF2B5EF4-FFF2-40B4-BE49-F238E27FC236}">
                <a16:creationId xmlns:a16="http://schemas.microsoft.com/office/drawing/2014/main" id="{4FC93487-44D3-49BF-977B-9759CEA73A1D}"/>
              </a:ext>
            </a:extLst>
          </p:cNvPr>
          <p:cNvSpPr>
            <a:spLocks noChangeArrowheads="1"/>
          </p:cNvSpPr>
          <p:nvPr/>
        </p:nvSpPr>
        <p:spPr bwMode="auto">
          <a:xfrm>
            <a:off x="4260902" y="3379727"/>
            <a:ext cx="8064844" cy="2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elaboración del Expediente Técnico de saldo de obra  hasta su culminación (julio 2023).</a:t>
            </a:r>
          </a:p>
        </p:txBody>
      </p:sp>
      <p:cxnSp>
        <p:nvCxnSpPr>
          <p:cNvPr id="100" name="Conector recto de flecha 99">
            <a:extLst>
              <a:ext uri="{FF2B5EF4-FFF2-40B4-BE49-F238E27FC236}">
                <a16:creationId xmlns:a16="http://schemas.microsoft.com/office/drawing/2014/main" id="{659ECC46-5C93-4E7B-A57E-01FFFCCDFAD5}"/>
              </a:ext>
            </a:extLst>
          </p:cNvPr>
          <p:cNvCxnSpPr>
            <a:cxnSpLocks/>
          </p:cNvCxnSpPr>
          <p:nvPr/>
        </p:nvCxnSpPr>
        <p:spPr>
          <a:xfrm>
            <a:off x="9972066" y="2099041"/>
            <a:ext cx="0" cy="4783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99">
            <a:extLst>
              <a:ext uri="{FF2B5EF4-FFF2-40B4-BE49-F238E27FC236}">
                <a16:creationId xmlns:a16="http://schemas.microsoft.com/office/drawing/2014/main" id="{849AF28C-CCA5-49C8-9275-4AB7BF752E7C}"/>
              </a:ext>
            </a:extLst>
          </p:cNvPr>
          <p:cNvCxnSpPr>
            <a:cxnSpLocks/>
          </p:cNvCxnSpPr>
          <p:nvPr/>
        </p:nvCxnSpPr>
        <p:spPr>
          <a:xfrm flipH="1">
            <a:off x="4075145" y="3680133"/>
            <a:ext cx="5727" cy="2781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3" name="Rectángulo 225">
            <a:extLst>
              <a:ext uri="{FF2B5EF4-FFF2-40B4-BE49-F238E27FC236}">
                <a16:creationId xmlns:a16="http://schemas.microsoft.com/office/drawing/2014/main" id="{429CEA22-9037-4583-83AA-2A6589839A9F}"/>
              </a:ext>
            </a:extLst>
          </p:cNvPr>
          <p:cNvSpPr>
            <a:spLocks noChangeArrowheads="1"/>
          </p:cNvSpPr>
          <p:nvPr/>
        </p:nvSpPr>
        <p:spPr bwMode="auto">
          <a:xfrm>
            <a:off x="4260902" y="3675738"/>
            <a:ext cx="7608215" cy="46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Aprobación del Expediente Técnico de saldo de obra  mediante Resolución Jefatural (fines de julio 2023) </a:t>
            </a:r>
          </a:p>
        </p:txBody>
      </p:sp>
      <p:sp>
        <p:nvSpPr>
          <p:cNvPr id="46" name="Rectángulo 210">
            <a:extLst>
              <a:ext uri="{FF2B5EF4-FFF2-40B4-BE49-F238E27FC236}">
                <a16:creationId xmlns:a16="http://schemas.microsoft.com/office/drawing/2014/main" id="{DC0F1AFC-6B54-4365-9BB4-9175FCCB146F}"/>
              </a:ext>
            </a:extLst>
          </p:cNvPr>
          <p:cNvSpPr>
            <a:spLocks noChangeArrowheads="1"/>
          </p:cNvSpPr>
          <p:nvPr/>
        </p:nvSpPr>
        <p:spPr bwMode="auto">
          <a:xfrm>
            <a:off x="5613969" y="1725114"/>
            <a:ext cx="2720355" cy="523445"/>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2022</a:t>
            </a:r>
          </a:p>
        </p:txBody>
      </p:sp>
      <p:cxnSp>
        <p:nvCxnSpPr>
          <p:cNvPr id="50" name="Conector recto de flecha 49">
            <a:extLst>
              <a:ext uri="{FF2B5EF4-FFF2-40B4-BE49-F238E27FC236}">
                <a16:creationId xmlns:a16="http://schemas.microsoft.com/office/drawing/2014/main" id="{D0BA442F-BBD9-4B98-8492-8606DB2385A4}"/>
              </a:ext>
            </a:extLst>
          </p:cNvPr>
          <p:cNvCxnSpPr>
            <a:cxnSpLocks/>
          </p:cNvCxnSpPr>
          <p:nvPr/>
        </p:nvCxnSpPr>
        <p:spPr>
          <a:xfrm>
            <a:off x="6955248" y="2096752"/>
            <a:ext cx="0" cy="4783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90">
            <a:extLst>
              <a:ext uri="{FF2B5EF4-FFF2-40B4-BE49-F238E27FC236}">
                <a16:creationId xmlns:a16="http://schemas.microsoft.com/office/drawing/2014/main" id="{118FC972-DC0C-4B86-92BC-433DBA2EC94B}"/>
              </a:ext>
            </a:extLst>
          </p:cNvPr>
          <p:cNvSpPr txBox="1"/>
          <p:nvPr/>
        </p:nvSpPr>
        <p:spPr bwMode="auto">
          <a:xfrm>
            <a:off x="4075145" y="4168125"/>
            <a:ext cx="7807006"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ejecución de obra del proyecto</a:t>
            </a:r>
          </a:p>
        </p:txBody>
      </p:sp>
      <p:cxnSp>
        <p:nvCxnSpPr>
          <p:cNvPr id="22" name="Conector recto 209">
            <a:extLst>
              <a:ext uri="{FF2B5EF4-FFF2-40B4-BE49-F238E27FC236}">
                <a16:creationId xmlns:a16="http://schemas.microsoft.com/office/drawing/2014/main" id="{69DD65D9-5047-4AE3-9BFB-8EB1B4D4B13C}"/>
              </a:ext>
            </a:extLst>
          </p:cNvPr>
          <p:cNvCxnSpPr>
            <a:cxnSpLocks/>
          </p:cNvCxnSpPr>
          <p:nvPr/>
        </p:nvCxnSpPr>
        <p:spPr bwMode="auto">
          <a:xfrm flipH="1">
            <a:off x="5322985" y="4618278"/>
            <a:ext cx="5342021"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23" name="Rectángulo 210">
            <a:extLst>
              <a:ext uri="{FF2B5EF4-FFF2-40B4-BE49-F238E27FC236}">
                <a16:creationId xmlns:a16="http://schemas.microsoft.com/office/drawing/2014/main" id="{AE392DFD-1EEB-4576-842C-AAACB04A52F2}"/>
              </a:ext>
            </a:extLst>
          </p:cNvPr>
          <p:cNvSpPr>
            <a:spLocks noChangeArrowheads="1"/>
          </p:cNvSpPr>
          <p:nvPr/>
        </p:nvSpPr>
        <p:spPr bwMode="auto">
          <a:xfrm>
            <a:off x="5020005" y="4703121"/>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2023</a:t>
            </a:r>
          </a:p>
        </p:txBody>
      </p:sp>
      <p:sp>
        <p:nvSpPr>
          <p:cNvPr id="24" name="Rectángulo 210">
            <a:extLst>
              <a:ext uri="{FF2B5EF4-FFF2-40B4-BE49-F238E27FC236}">
                <a16:creationId xmlns:a16="http://schemas.microsoft.com/office/drawing/2014/main" id="{23013090-210B-4DB3-80DA-8E80D55D55A0}"/>
              </a:ext>
            </a:extLst>
          </p:cNvPr>
          <p:cNvSpPr>
            <a:spLocks noChangeArrowheads="1"/>
          </p:cNvSpPr>
          <p:nvPr/>
        </p:nvSpPr>
        <p:spPr bwMode="auto">
          <a:xfrm>
            <a:off x="6748793" y="4701441"/>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2024</a:t>
            </a:r>
          </a:p>
        </p:txBody>
      </p:sp>
      <p:sp>
        <p:nvSpPr>
          <p:cNvPr id="25" name="Rectángulo 210">
            <a:extLst>
              <a:ext uri="{FF2B5EF4-FFF2-40B4-BE49-F238E27FC236}">
                <a16:creationId xmlns:a16="http://schemas.microsoft.com/office/drawing/2014/main" id="{89C8945A-CFFA-43C7-9C20-7E03D13C5AA6}"/>
              </a:ext>
            </a:extLst>
          </p:cNvPr>
          <p:cNvSpPr>
            <a:spLocks noChangeArrowheads="1"/>
          </p:cNvSpPr>
          <p:nvPr/>
        </p:nvSpPr>
        <p:spPr bwMode="auto">
          <a:xfrm>
            <a:off x="8473714" y="4699761"/>
            <a:ext cx="1728788" cy="482866"/>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2025</a:t>
            </a:r>
          </a:p>
        </p:txBody>
      </p:sp>
      <p:pic>
        <p:nvPicPr>
          <p:cNvPr id="27" name="Imagen 94">
            <a:extLst>
              <a:ext uri="{FF2B5EF4-FFF2-40B4-BE49-F238E27FC236}">
                <a16:creationId xmlns:a16="http://schemas.microsoft.com/office/drawing/2014/main" id="{2B0F982C-2EB6-49BF-B446-6FA6EC51E5AC}"/>
              </a:ext>
            </a:extLst>
          </p:cNvPr>
          <p:cNvPicPr>
            <a:picLocks noChangeAspect="1"/>
          </p:cNvPicPr>
          <p:nvPr/>
        </p:nvPicPr>
        <p:blipFill rotWithShape="1">
          <a:blip r:embed="rId3"/>
          <a:srcRect r="5678" b="20368"/>
          <a:stretch/>
        </p:blipFill>
        <p:spPr>
          <a:xfrm>
            <a:off x="5004681" y="5254098"/>
            <a:ext cx="1707272" cy="482866"/>
          </a:xfrm>
          <a:prstGeom prst="rect">
            <a:avLst/>
          </a:prstGeom>
          <a:ln w="28575">
            <a:solidFill>
              <a:schemeClr val="tx1">
                <a:lumMod val="50000"/>
              </a:schemeClr>
            </a:solidFill>
          </a:ln>
        </p:spPr>
      </p:pic>
      <p:pic>
        <p:nvPicPr>
          <p:cNvPr id="28" name="Imagen 94">
            <a:extLst>
              <a:ext uri="{FF2B5EF4-FFF2-40B4-BE49-F238E27FC236}">
                <a16:creationId xmlns:a16="http://schemas.microsoft.com/office/drawing/2014/main" id="{8632590F-25DF-4EE9-89C8-4DA98E4F64FF}"/>
              </a:ext>
            </a:extLst>
          </p:cNvPr>
          <p:cNvPicPr>
            <a:picLocks noChangeAspect="1"/>
          </p:cNvPicPr>
          <p:nvPr/>
        </p:nvPicPr>
        <p:blipFill rotWithShape="1">
          <a:blip r:embed="rId3"/>
          <a:srcRect r="5678" b="20368"/>
          <a:stretch/>
        </p:blipFill>
        <p:spPr>
          <a:xfrm>
            <a:off x="6757526" y="5258868"/>
            <a:ext cx="1707272" cy="482866"/>
          </a:xfrm>
          <a:prstGeom prst="rect">
            <a:avLst/>
          </a:prstGeom>
          <a:ln w="28575">
            <a:solidFill>
              <a:schemeClr val="tx1">
                <a:lumMod val="50000"/>
              </a:schemeClr>
            </a:solidFill>
          </a:ln>
        </p:spPr>
      </p:pic>
      <p:pic>
        <p:nvPicPr>
          <p:cNvPr id="29" name="Imagen 94">
            <a:extLst>
              <a:ext uri="{FF2B5EF4-FFF2-40B4-BE49-F238E27FC236}">
                <a16:creationId xmlns:a16="http://schemas.microsoft.com/office/drawing/2014/main" id="{76FB3691-DCE9-44F7-8071-A97FE426D6B6}"/>
              </a:ext>
            </a:extLst>
          </p:cNvPr>
          <p:cNvPicPr>
            <a:picLocks noChangeAspect="1"/>
          </p:cNvPicPr>
          <p:nvPr/>
        </p:nvPicPr>
        <p:blipFill rotWithShape="1">
          <a:blip r:embed="rId3"/>
          <a:srcRect r="5678" b="20368"/>
          <a:stretch/>
        </p:blipFill>
        <p:spPr>
          <a:xfrm>
            <a:off x="8495230" y="5254098"/>
            <a:ext cx="1707272" cy="482866"/>
          </a:xfrm>
          <a:prstGeom prst="rect">
            <a:avLst/>
          </a:prstGeom>
          <a:ln w="28575">
            <a:solidFill>
              <a:schemeClr val="tx1">
                <a:lumMod val="50000"/>
              </a:schemeClr>
            </a:solidFill>
          </a:ln>
        </p:spPr>
      </p:pic>
      <p:cxnSp>
        <p:nvCxnSpPr>
          <p:cNvPr id="31" name="Conector recto de flecha 30">
            <a:extLst>
              <a:ext uri="{FF2B5EF4-FFF2-40B4-BE49-F238E27FC236}">
                <a16:creationId xmlns:a16="http://schemas.microsoft.com/office/drawing/2014/main" id="{BD1E019F-650C-4E42-B27D-554ED2234A00}"/>
              </a:ext>
            </a:extLst>
          </p:cNvPr>
          <p:cNvCxnSpPr>
            <a:cxnSpLocks/>
            <a:endCxn id="28" idx="1"/>
          </p:cNvCxnSpPr>
          <p:nvPr/>
        </p:nvCxnSpPr>
        <p:spPr>
          <a:xfrm>
            <a:off x="5968271" y="5495531"/>
            <a:ext cx="789255" cy="477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5CAE269C-7038-4C95-8F75-F206A7B28108}"/>
              </a:ext>
            </a:extLst>
          </p:cNvPr>
          <p:cNvCxnSpPr>
            <a:cxnSpLocks/>
          </p:cNvCxnSpPr>
          <p:nvPr/>
        </p:nvCxnSpPr>
        <p:spPr>
          <a:xfrm flipV="1">
            <a:off x="6748793" y="5490761"/>
            <a:ext cx="2600073" cy="141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99">
            <a:extLst>
              <a:ext uri="{FF2B5EF4-FFF2-40B4-BE49-F238E27FC236}">
                <a16:creationId xmlns:a16="http://schemas.microsoft.com/office/drawing/2014/main" id="{C4342BA7-92A0-486E-B659-11B58E00B115}"/>
              </a:ext>
            </a:extLst>
          </p:cNvPr>
          <p:cNvCxnSpPr>
            <a:cxnSpLocks/>
            <a:stCxn id="24" idx="1"/>
          </p:cNvCxnSpPr>
          <p:nvPr/>
        </p:nvCxnSpPr>
        <p:spPr>
          <a:xfrm>
            <a:off x="6748793" y="4942874"/>
            <a:ext cx="1" cy="55265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CE54C0F5-470F-4135-BCCF-2E0A275BB285}"/>
              </a:ext>
            </a:extLst>
          </p:cNvPr>
          <p:cNvCxnSpPr>
            <a:cxnSpLocks/>
          </p:cNvCxnSpPr>
          <p:nvPr/>
        </p:nvCxnSpPr>
        <p:spPr>
          <a:xfrm>
            <a:off x="4738472" y="6038722"/>
            <a:ext cx="532419"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Rectángulo 225">
            <a:extLst>
              <a:ext uri="{FF2B5EF4-FFF2-40B4-BE49-F238E27FC236}">
                <a16:creationId xmlns:a16="http://schemas.microsoft.com/office/drawing/2014/main" id="{CA06D7B0-43A1-45FF-A5EA-DC24B9892716}"/>
              </a:ext>
            </a:extLst>
          </p:cNvPr>
          <p:cNvSpPr>
            <a:spLocks noChangeArrowheads="1"/>
          </p:cNvSpPr>
          <p:nvPr/>
        </p:nvSpPr>
        <p:spPr bwMode="auto">
          <a:xfrm>
            <a:off x="5367144" y="5893325"/>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contratación para la ejecución de obra (julio a diciembre 2023)</a:t>
            </a:r>
          </a:p>
        </p:txBody>
      </p:sp>
      <p:cxnSp>
        <p:nvCxnSpPr>
          <p:cNvPr id="36" name="Conector recto de flecha 99">
            <a:extLst>
              <a:ext uri="{FF2B5EF4-FFF2-40B4-BE49-F238E27FC236}">
                <a16:creationId xmlns:a16="http://schemas.microsoft.com/office/drawing/2014/main" id="{BEF53156-9F20-4C7F-B6B9-042078DB658B}"/>
              </a:ext>
            </a:extLst>
          </p:cNvPr>
          <p:cNvCxnSpPr>
            <a:cxnSpLocks/>
          </p:cNvCxnSpPr>
          <p:nvPr/>
        </p:nvCxnSpPr>
        <p:spPr>
          <a:xfrm>
            <a:off x="5004681" y="6148653"/>
            <a:ext cx="0" cy="28694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7" name="Rectángulo 225">
            <a:extLst>
              <a:ext uri="{FF2B5EF4-FFF2-40B4-BE49-F238E27FC236}">
                <a16:creationId xmlns:a16="http://schemas.microsoft.com/office/drawing/2014/main" id="{FB424DBD-4FCF-4245-81A9-26CE5E43BB47}"/>
              </a:ext>
            </a:extLst>
          </p:cNvPr>
          <p:cNvSpPr>
            <a:spLocks noChangeArrowheads="1"/>
          </p:cNvSpPr>
          <p:nvPr/>
        </p:nvSpPr>
        <p:spPr bwMode="auto">
          <a:xfrm>
            <a:off x="5367144" y="6148523"/>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ejecución de obra (enero 2024)</a:t>
            </a:r>
          </a:p>
        </p:txBody>
      </p:sp>
      <p:sp>
        <p:nvSpPr>
          <p:cNvPr id="38" name="Rectángulo 225">
            <a:extLst>
              <a:ext uri="{FF2B5EF4-FFF2-40B4-BE49-F238E27FC236}">
                <a16:creationId xmlns:a16="http://schemas.microsoft.com/office/drawing/2014/main" id="{0FD95A4B-8004-4F7B-AD0B-3D22E76C013B}"/>
              </a:ext>
            </a:extLst>
          </p:cNvPr>
          <p:cNvSpPr>
            <a:spLocks noChangeArrowheads="1"/>
          </p:cNvSpPr>
          <p:nvPr/>
        </p:nvSpPr>
        <p:spPr bwMode="auto">
          <a:xfrm>
            <a:off x="5367144" y="6413280"/>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ejecución de obra (1.5 años, </a:t>
            </a:r>
            <a:r>
              <a:rPr kumimoji="0" lang="es-PE" altLang="es-PE" sz="1400" b="0" i="0" u="none" strike="noStrike" kern="1200" cap="none" spc="0" normalizeH="0" baseline="0" noProof="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hasta mediados del 2025)</a:t>
            </a:r>
            <a:endPar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44" name="Conector recto de flecha 43">
            <a:extLst>
              <a:ext uri="{FF2B5EF4-FFF2-40B4-BE49-F238E27FC236}">
                <a16:creationId xmlns:a16="http://schemas.microsoft.com/office/drawing/2014/main" id="{13F919D8-313F-4A3A-9838-489BCC0AB2D2}"/>
              </a:ext>
            </a:extLst>
          </p:cNvPr>
          <p:cNvCxnSpPr>
            <a:cxnSpLocks/>
          </p:cNvCxnSpPr>
          <p:nvPr/>
        </p:nvCxnSpPr>
        <p:spPr>
          <a:xfrm>
            <a:off x="4738472" y="6556751"/>
            <a:ext cx="532419"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38F3A794-F053-E845-089F-B96E169B07AB}"/>
              </a:ext>
            </a:extLst>
          </p:cNvPr>
          <p:cNvSpPr txBox="1"/>
          <p:nvPr/>
        </p:nvSpPr>
        <p:spPr>
          <a:xfrm>
            <a:off x="95516" y="12819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MX" sz="3200" b="1" dirty="0" err="1">
                <a:solidFill>
                  <a:schemeClr val="bg2">
                    <a:lumMod val="25000"/>
                  </a:schemeClr>
                </a:solidFill>
                <a:latin typeface="Candara" panose="020E0502030303020204" pitchFamily="34" charset="0"/>
              </a:rPr>
              <a:t>Iruro</a:t>
            </a:r>
            <a:r>
              <a:rPr lang="es-MX" sz="3200" b="1" dirty="0">
                <a:solidFill>
                  <a:schemeClr val="bg2">
                    <a:lumMod val="25000"/>
                  </a:schemeClr>
                </a:solidFill>
                <a:latin typeface="Candara" panose="020E0502030303020204" pitchFamily="34" charset="0"/>
              </a:rPr>
              <a:t> - </a:t>
            </a:r>
            <a:r>
              <a:rPr lang="es-ES" sz="3200" b="1" dirty="0">
                <a:solidFill>
                  <a:schemeClr val="bg2">
                    <a:lumMod val="25000"/>
                  </a:schemeClr>
                </a:solidFill>
                <a:latin typeface="Candara" panose="020E0502030303020204" pitchFamily="34" charset="0"/>
              </a:rPr>
              <a:t>Proyecto </a:t>
            </a:r>
            <a:r>
              <a:rPr lang="es-ES" sz="3200" b="1" dirty="0" err="1">
                <a:solidFill>
                  <a:schemeClr val="bg2">
                    <a:lumMod val="25000"/>
                  </a:schemeClr>
                </a:solidFill>
                <a:latin typeface="Candara" panose="020E0502030303020204" pitchFamily="34" charset="0"/>
              </a:rPr>
              <a:t>Acari</a:t>
            </a:r>
            <a:r>
              <a:rPr lang="es-ES" sz="3200" b="1" dirty="0">
                <a:solidFill>
                  <a:schemeClr val="bg2">
                    <a:lumMod val="25000"/>
                  </a:schemeClr>
                </a:solidFill>
                <a:latin typeface="Candara" panose="020E0502030303020204" pitchFamily="34" charset="0"/>
              </a:rPr>
              <a:t> – Bella Unión II Etapa</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UEI: Programa </a:t>
            </a:r>
            <a:r>
              <a:rPr lang="es-ES" sz="2000" b="1" dirty="0" err="1">
                <a:solidFill>
                  <a:schemeClr val="bg2">
                    <a:lumMod val="25000"/>
                  </a:schemeClr>
                </a:solidFill>
                <a:latin typeface="Candara" panose="020E0502030303020204" pitchFamily="34" charset="0"/>
              </a:rPr>
              <a:t>Subsectorial</a:t>
            </a:r>
            <a:r>
              <a:rPr lang="es-ES" sz="2000" b="1" dirty="0">
                <a:solidFill>
                  <a:schemeClr val="bg2">
                    <a:lumMod val="25000"/>
                  </a:schemeClr>
                </a:solidFill>
                <a:latin typeface="Candara" panose="020E0502030303020204" pitchFamily="34" charset="0"/>
              </a:rPr>
              <a:t> de Irrigaciones - MIDAGRI</a:t>
            </a:r>
          </a:p>
        </p:txBody>
      </p:sp>
      <p:sp>
        <p:nvSpPr>
          <p:cNvPr id="3" name="TextBox 2">
            <a:extLst>
              <a:ext uri="{FF2B5EF4-FFF2-40B4-BE49-F238E27FC236}">
                <a16:creationId xmlns:a16="http://schemas.microsoft.com/office/drawing/2014/main" id="{35B294F9-5E82-6457-D30C-44871FA2C37F}"/>
              </a:ext>
            </a:extLst>
          </p:cNvPr>
          <p:cNvSpPr txBox="1"/>
          <p:nvPr/>
        </p:nvSpPr>
        <p:spPr>
          <a:xfrm>
            <a:off x="294290" y="1986455"/>
            <a:ext cx="2890338" cy="3139321"/>
          </a:xfrm>
          <a:prstGeom prst="rect">
            <a:avLst/>
          </a:prstGeom>
          <a:noFill/>
        </p:spPr>
        <p:txBody>
          <a:bodyPr wrap="square" rtlCol="0">
            <a:spAutoFit/>
          </a:bodyPr>
          <a:lstStyle/>
          <a:p>
            <a:r>
              <a:rPr lang="es-ES_tradnl" dirty="0"/>
              <a:t>Proyecto paralizado por problemas en predios (resolvió contrato por incumplimiento contractual)  esto se ha solucionado con la ley de expropiación emitida por el Congreso, se tiene las tasaciones actualizadas y se esta a la espera de la promulgación de la ley.</a:t>
            </a:r>
          </a:p>
        </p:txBody>
      </p:sp>
    </p:spTree>
    <p:extLst>
      <p:ext uri="{BB962C8B-B14F-4D97-AF65-F5344CB8AC3E}">
        <p14:creationId xmlns:p14="http://schemas.microsoft.com/office/powerpoint/2010/main" val="154914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8" name="Group 1"/>
          <p:cNvGrpSpPr>
            <a:grpSpLocks/>
          </p:cNvGrpSpPr>
          <p:nvPr/>
        </p:nvGrpSpPr>
        <p:grpSpPr bwMode="auto">
          <a:xfrm>
            <a:off x="1323540" y="1380675"/>
            <a:ext cx="4729073" cy="1781752"/>
            <a:chOff x="3746283" y="923336"/>
            <a:chExt cx="4171560" cy="1782871"/>
          </a:xfrm>
        </p:grpSpPr>
        <p:sp>
          <p:nvSpPr>
            <p:cNvPr id="18481" name="CuadroTexto 117"/>
            <p:cNvSpPr txBox="1">
              <a:spLocks noChangeArrowheads="1"/>
            </p:cNvSpPr>
            <p:nvPr/>
          </p:nvSpPr>
          <p:spPr bwMode="auto">
            <a:xfrm>
              <a:off x="3746283" y="923336"/>
              <a:ext cx="3755937" cy="41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Descripción del proyecto (contrato resuelto)</a:t>
              </a:r>
            </a:p>
          </p:txBody>
        </p:sp>
        <p:grpSp>
          <p:nvGrpSpPr>
            <p:cNvPr id="18482" name="Grupo 4"/>
            <p:cNvGrpSpPr>
              <a:grpSpLocks/>
            </p:cNvGrpSpPr>
            <p:nvPr/>
          </p:nvGrpSpPr>
          <p:grpSpPr bwMode="auto">
            <a:xfrm>
              <a:off x="3824065" y="1322032"/>
              <a:ext cx="4093778" cy="1384175"/>
              <a:chOff x="2230298" y="5637888"/>
              <a:chExt cx="3721713" cy="766469"/>
            </a:xfrm>
          </p:grpSpPr>
          <p:sp>
            <p:nvSpPr>
              <p:cNvPr id="187" name="Rectángulo 186"/>
              <p:cNvSpPr/>
              <p:nvPr/>
            </p:nvSpPr>
            <p:spPr>
              <a:xfrm>
                <a:off x="2230298" y="5637888"/>
                <a:ext cx="3645813" cy="76646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86" name="CuadroTexto 185"/>
              <p:cNvSpPr txBox="1"/>
              <p:nvPr/>
            </p:nvSpPr>
            <p:spPr>
              <a:xfrm>
                <a:off x="2615608" y="5643170"/>
                <a:ext cx="3336403" cy="75887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a:ln>
                      <a:noFill/>
                    </a:ln>
                    <a:solidFill>
                      <a:srgbClr val="000000"/>
                    </a:solidFill>
                    <a:effectLst/>
                    <a:uLnTx/>
                    <a:uFillTx/>
                    <a:latin typeface="Arial"/>
                    <a:ea typeface="+mn-ea"/>
                    <a:cs typeface="Arial"/>
                    <a:sym typeface="Arial"/>
                  </a:rPr>
                  <a:t>Objetivo: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000" b="0" i="0" u="none" strike="noStrike" kern="0" cap="none" spc="0" normalizeH="0" baseline="0" noProof="0" dirty="0">
                    <a:ln>
                      <a:noFill/>
                    </a:ln>
                    <a:solidFill>
                      <a:srgbClr val="000000"/>
                    </a:solidFill>
                    <a:effectLst/>
                    <a:uLnTx/>
                    <a:uFillTx/>
                    <a:latin typeface="Arial"/>
                    <a:ea typeface="+mn-ea"/>
                    <a:cs typeface="Arial"/>
                    <a:sym typeface="Arial"/>
                  </a:rPr>
                  <a:t>Incrementar la Producción Agrícola en el Valle de Cunas en las Provincias de Concepción, Huancayo y Chupaca de la región Junín.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a:ln>
                      <a:noFill/>
                    </a:ln>
                    <a:solidFill>
                      <a:srgbClr val="000000"/>
                    </a:solidFill>
                    <a:effectLst/>
                    <a:uLnTx/>
                    <a:uFillTx/>
                    <a:latin typeface="Arial"/>
                    <a:ea typeface="+mn-ea"/>
                    <a:cs typeface="Arial"/>
                    <a:sym typeface="Arial"/>
                  </a:rPr>
                  <a:t>Beneficios: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000" b="0" i="0" u="sng" strike="noStrike" kern="0" cap="none" spc="0" normalizeH="0" baseline="0" noProof="0" dirty="0">
                    <a:ln>
                      <a:noFill/>
                    </a:ln>
                    <a:solidFill>
                      <a:srgbClr val="000000"/>
                    </a:solidFill>
                    <a:effectLst/>
                    <a:uLnTx/>
                    <a:uFillTx/>
                    <a:latin typeface="Arial"/>
                    <a:ea typeface="+mn-ea"/>
                    <a:cs typeface="Arial"/>
                  </a:rPr>
                  <a:t>Atender un estimado de 78,291 agricultores, mejorando la superficie a irrigar en un aproximado de 7,248 ha físicas y ampliándola en 7,249 ha, dando un total de 14,542 ha.</a:t>
                </a:r>
                <a:endParaRPr kumimoji="0" lang="es-PE" sz="1000" b="0" i="0" u="sng"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18483" name="Imagen 2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53576" y="1516825"/>
              <a:ext cx="252000" cy="3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1" name="Conector recto 230"/>
            <p:cNvCxnSpPr>
              <a:cxnSpLocks/>
            </p:cNvCxnSpPr>
            <p:nvPr/>
          </p:nvCxnSpPr>
          <p:spPr>
            <a:xfrm flipH="1" flipV="1">
              <a:off x="3803083" y="1263274"/>
              <a:ext cx="4009923" cy="158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grpSp>
        <p:nvGrpSpPr>
          <p:cNvPr id="18441" name="Group 103"/>
          <p:cNvGrpSpPr>
            <a:grpSpLocks/>
          </p:cNvGrpSpPr>
          <p:nvPr/>
        </p:nvGrpSpPr>
        <p:grpSpPr bwMode="auto">
          <a:xfrm>
            <a:off x="6768056" y="1380675"/>
            <a:ext cx="4751523" cy="3834139"/>
            <a:chOff x="8856331" y="-764824"/>
            <a:chExt cx="3397616" cy="3836162"/>
          </a:xfrm>
        </p:grpSpPr>
        <p:cxnSp>
          <p:nvCxnSpPr>
            <p:cNvPr id="106" name="Conector recto 247"/>
            <p:cNvCxnSpPr>
              <a:cxnSpLocks/>
            </p:cNvCxnSpPr>
            <p:nvPr/>
          </p:nvCxnSpPr>
          <p:spPr>
            <a:xfrm flipH="1" flipV="1">
              <a:off x="8919687" y="-391655"/>
              <a:ext cx="3334260" cy="158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7" name="Rectángulo 248"/>
            <p:cNvSpPr/>
            <p:nvPr/>
          </p:nvSpPr>
          <p:spPr>
            <a:xfrm>
              <a:off x="8882376" y="-319248"/>
              <a:ext cx="3316547" cy="33905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s-PE"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8478" name="CuadroTexto 246"/>
            <p:cNvSpPr txBox="1">
              <a:spLocks noChangeArrowheads="1"/>
            </p:cNvSpPr>
            <p:nvPr/>
          </p:nvSpPr>
          <p:spPr bwMode="auto">
            <a:xfrm>
              <a:off x="8856331" y="-764824"/>
              <a:ext cx="2528981"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Situación del proyecto</a:t>
              </a:r>
            </a:p>
          </p:txBody>
        </p:sp>
      </p:grpSp>
      <p:sp>
        <p:nvSpPr>
          <p:cNvPr id="18444" name="CuadroTexto 86"/>
          <p:cNvSpPr txBox="1">
            <a:spLocks noChangeArrowheads="1"/>
          </p:cNvSpPr>
          <p:nvPr/>
        </p:nvSpPr>
        <p:spPr bwMode="auto">
          <a:xfrm>
            <a:off x="1292869" y="3194834"/>
            <a:ext cx="25288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Tahoma" panose="020B0604030504040204" pitchFamily="34" charset="0"/>
                <a:sym typeface="Arial" panose="020B0604020202020204" pitchFamily="34" charset="0"/>
              </a:rPr>
              <a:t>Principales alertas</a:t>
            </a:r>
          </a:p>
        </p:txBody>
      </p:sp>
      <p:cxnSp>
        <p:nvCxnSpPr>
          <p:cNvPr id="166" name="Conector recto 87"/>
          <p:cNvCxnSpPr>
            <a:cxnSpLocks/>
          </p:cNvCxnSpPr>
          <p:nvPr/>
        </p:nvCxnSpPr>
        <p:spPr>
          <a:xfrm flipH="1" flipV="1">
            <a:off x="1411717" y="3568302"/>
            <a:ext cx="3173413" cy="1587"/>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94" name="Rectángulo 88"/>
          <p:cNvSpPr/>
          <p:nvPr/>
        </p:nvSpPr>
        <p:spPr>
          <a:xfrm>
            <a:off x="1411716" y="3619750"/>
            <a:ext cx="4546249" cy="7810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marR="0" lvl="0" indent="-85725"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PE" sz="1100" b="0" i="0" u="sng" strike="noStrike" kern="0" cap="none" spc="0" normalizeH="0" baseline="0" noProof="0" dirty="0">
                <a:ln>
                  <a:noFill/>
                </a:ln>
                <a:solidFill>
                  <a:srgbClr val="000000"/>
                </a:solidFill>
                <a:effectLst/>
                <a:uLnTx/>
                <a:uFillTx/>
                <a:latin typeface="Arial"/>
                <a:ea typeface="+mn-ea"/>
                <a:cs typeface="+mn-cs"/>
                <a:sym typeface="Arial"/>
              </a:rPr>
              <a:t>No cuenta con EIA, Licencia social, CIRA y permisos ambientales.</a:t>
            </a:r>
          </a:p>
          <a:p>
            <a:pPr marL="171450" marR="0" lvl="0" indent="-85725"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PE" sz="1100" b="0" i="0" u="sng" strike="noStrike" kern="0" cap="none" spc="0" normalizeH="0" baseline="0" noProof="0" dirty="0">
                <a:ln>
                  <a:noFill/>
                </a:ln>
                <a:solidFill>
                  <a:srgbClr val="000000"/>
                </a:solidFill>
                <a:effectLst/>
                <a:uLnTx/>
                <a:uFillTx/>
                <a:latin typeface="Arial"/>
                <a:ea typeface="+mn-ea"/>
                <a:cs typeface="+mn-cs"/>
                <a:sym typeface="Arial"/>
              </a:rPr>
              <a:t>No cuenta con asignación presupuestal para el año fiscal 2023.</a:t>
            </a:r>
          </a:p>
        </p:txBody>
      </p:sp>
      <p:sp>
        <p:nvSpPr>
          <p:cNvPr id="9" name="Rectángulo 8"/>
          <p:cNvSpPr/>
          <p:nvPr/>
        </p:nvSpPr>
        <p:spPr>
          <a:xfrm>
            <a:off x="6728365" y="1826810"/>
            <a:ext cx="4638149" cy="2708434"/>
          </a:xfrm>
          <a:prstGeom prst="rect">
            <a:avLst/>
          </a:prstGeom>
          <a:noFill/>
        </p:spPr>
        <p:txBody>
          <a:bodyPr wrap="square">
            <a:spAutoFit/>
          </a:bodyPr>
          <a:lstStyle/>
          <a:p>
            <a:pPr marL="171450" marR="0" lvl="0" indent="-171450" algn="just" defTabSz="914400" rtl="0" eaLnBrk="1" fontAlgn="ctr" latinLnBrk="0" hangingPunct="1">
              <a:lnSpc>
                <a:spcPct val="100000"/>
              </a:lnSpc>
              <a:spcBef>
                <a:spcPts val="0"/>
              </a:spcBef>
              <a:spcAft>
                <a:spcPts val="0"/>
              </a:spcAft>
              <a:buClr>
                <a:srgbClr val="000000"/>
              </a:buClr>
              <a:buSzPts val="1000"/>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Paralizado desde el 26 de julio del 2016, como consecuencia de no permitir el ingreso por parte de la comunidad para realizar los estudios básicos.</a:t>
            </a:r>
            <a:endParaRPr kumimoji="0" lang="es-PE" sz="1000" b="0" i="0" u="none" strike="noStrike" kern="0" cap="none" spc="0" normalizeH="0" baseline="0" noProof="0" dirty="0">
              <a:ln>
                <a:noFill/>
              </a:ln>
              <a:solidFill>
                <a:srgbClr val="000000"/>
              </a:solidFill>
              <a:effectLst/>
              <a:uLnTx/>
              <a:uFillTx/>
              <a:latin typeface="Arial"/>
              <a:ea typeface="+mn-ea"/>
              <a:cs typeface="Arial"/>
              <a:sym typeface="Arial"/>
            </a:endParaRPr>
          </a:p>
          <a:p>
            <a:pPr marL="171450" marR="0" lvl="0" indent="-171450" algn="just" defTabSz="914400" rtl="0" eaLnBrk="1" fontAlgn="ctr" latinLnBrk="0" hangingPunct="1">
              <a:lnSpc>
                <a:spcPct val="100000"/>
              </a:lnSpc>
              <a:spcBef>
                <a:spcPts val="0"/>
              </a:spcBef>
              <a:spcAft>
                <a:spcPts val="0"/>
              </a:spcAft>
              <a:buClr>
                <a:srgbClr val="000000"/>
              </a:buClr>
              <a:buSzPts val="1000"/>
              <a:buFont typeface="Wingdings" panose="05000000000000000000" pitchFamily="2" charset="2"/>
              <a:buChar char="§"/>
              <a:tabLst/>
              <a:defRPr/>
            </a:pPr>
            <a:r>
              <a:rPr kumimoji="0" lang="es-PE" sz="1000" b="0" i="0" u="none" strike="noStrike" kern="0" cap="none" spc="0" normalizeH="0" baseline="0" noProof="0" dirty="0">
                <a:ln>
                  <a:noFill/>
                </a:ln>
                <a:solidFill>
                  <a:srgbClr val="000000"/>
                </a:solidFill>
                <a:effectLst/>
                <a:uLnTx/>
                <a:uFillTx/>
                <a:latin typeface="Arial"/>
                <a:ea typeface="+mn-ea"/>
                <a:cs typeface="Arial"/>
                <a:sym typeface="Arial"/>
              </a:rPr>
              <a:t>Mesas de diálogo instalada, a fin de resolver conflicto social, sin embargo no se ha tenido resultados favorables para continuar con la elaboración del expediente técnico.</a:t>
            </a:r>
          </a:p>
          <a:p>
            <a:pPr marL="171450" marR="0" lvl="0" indent="-171450" algn="just" defTabSz="914400" rtl="0" eaLnBrk="1" fontAlgn="ctr" latinLnBrk="0" hangingPunct="1">
              <a:lnSpc>
                <a:spcPct val="100000"/>
              </a:lnSpc>
              <a:spcBef>
                <a:spcPts val="0"/>
              </a:spcBef>
              <a:spcAft>
                <a:spcPts val="0"/>
              </a:spcAft>
              <a:buClr>
                <a:srgbClr val="000000"/>
              </a:buClr>
              <a:buSzPts val="1000"/>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Ante el paro violento realizado por la junta de usuarios del río Cunas, en contra de la CC.CC. de la parte Alta en octubre del 2021. La Alta Dirección del MIDAGRI, inició dialogo para lograr la ejecución de la presa </a:t>
            </a:r>
            <a:r>
              <a:rPr kumimoji="0" lang="es-ES" sz="1000" b="0" i="0" u="none" strike="noStrike" kern="0" cap="none" spc="0" normalizeH="0" baseline="0" noProof="0" dirty="0" err="1">
                <a:ln>
                  <a:noFill/>
                </a:ln>
                <a:solidFill>
                  <a:srgbClr val="000000"/>
                </a:solidFill>
                <a:effectLst/>
                <a:uLnTx/>
                <a:uFillTx/>
                <a:latin typeface="Arial"/>
                <a:ea typeface="+mn-ea"/>
                <a:cs typeface="Arial"/>
                <a:sym typeface="Arial"/>
              </a:rPr>
              <a:t>Yanacocha</a:t>
            </a: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a:t>
            </a:r>
          </a:p>
          <a:p>
            <a:pPr marL="171450" marR="0" lvl="0" indent="-171450" algn="just" defTabSz="914400" rtl="0" eaLnBrk="1" fontAlgn="ctr" latinLnBrk="0" hangingPunct="1">
              <a:lnSpc>
                <a:spcPct val="100000"/>
              </a:lnSpc>
              <a:spcBef>
                <a:spcPts val="0"/>
              </a:spcBef>
              <a:spcAft>
                <a:spcPts val="0"/>
              </a:spcAft>
              <a:buClr>
                <a:srgbClr val="000000"/>
              </a:buClr>
              <a:buSzPts val="1000"/>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Se ha resuelto el contrato de elaboración de expediente técnico del proyecto debido a la problemática social advertida.</a:t>
            </a:r>
          </a:p>
          <a:p>
            <a:pPr marL="171450" marR="0" lvl="0" indent="-171450" algn="just" defTabSz="914400" rtl="0" eaLnBrk="1" fontAlgn="ctr" latinLnBrk="0" hangingPunct="1">
              <a:lnSpc>
                <a:spcPct val="100000"/>
              </a:lnSpc>
              <a:spcBef>
                <a:spcPts val="0"/>
              </a:spcBef>
              <a:spcAft>
                <a:spcPts val="0"/>
              </a:spcAft>
              <a:buClr>
                <a:srgbClr val="000000"/>
              </a:buClr>
              <a:buSzPts val="1000"/>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El ANA ha realizado el diagnóstico de la disponibilidad hídrica en la cuenca (parte alta) para determinar volumen de agua, el mismo que se encuentra pendiente de presentación formal al PSI.</a:t>
            </a:r>
          </a:p>
          <a:p>
            <a:pPr marL="171450" marR="0" lvl="0" indent="-171450" algn="just" defTabSz="914400" rtl="0" eaLnBrk="1" fontAlgn="ctr" latinLnBrk="0" hangingPunct="1">
              <a:lnSpc>
                <a:spcPct val="100000"/>
              </a:lnSpc>
              <a:spcBef>
                <a:spcPts val="0"/>
              </a:spcBef>
              <a:spcAft>
                <a:spcPts val="0"/>
              </a:spcAft>
              <a:buClr>
                <a:srgbClr val="000000"/>
              </a:buClr>
              <a:buSzPts val="1000"/>
              <a:buFont typeface="Wingdings" panose="05000000000000000000" pitchFamily="2" charset="2"/>
              <a:buChar char="§"/>
              <a:tabLst/>
              <a:defRPr/>
            </a:pPr>
            <a:r>
              <a:rPr kumimoji="0" lang="es-ES" sz="1000" b="0" i="0" u="none" strike="noStrike" kern="0" cap="none" spc="0" normalizeH="0" baseline="0" noProof="0" dirty="0">
                <a:ln>
                  <a:noFill/>
                </a:ln>
                <a:solidFill>
                  <a:srgbClr val="000000"/>
                </a:solidFill>
                <a:effectLst/>
                <a:uLnTx/>
                <a:uFillTx/>
                <a:latin typeface="Arial"/>
                <a:ea typeface="+mn-ea"/>
                <a:cs typeface="Arial"/>
                <a:sym typeface="Arial"/>
              </a:rPr>
              <a:t>En Feb/2023 el PSI, ANA, AGRORURAL, SIERRA AZUL y DGT del MIDAGRI se ha realizado, a invitación de las autoridades locales y comunales de los distritos de Yanacancha, San Juan de Jarpa y San José de Quero.</a:t>
            </a:r>
            <a:endParaRPr kumimoji="0" lang="es-PE" sz="1000" b="0" i="0" u="none" strike="noStrike" kern="0" cap="none" spc="0" normalizeH="0" baseline="0" noProof="0" dirty="0">
              <a:ln>
                <a:noFill/>
              </a:ln>
              <a:solidFill>
                <a:srgbClr val="000000"/>
              </a:solidFill>
              <a:effectLst/>
              <a:uLnTx/>
              <a:uFillTx/>
              <a:latin typeface="Arial"/>
              <a:ea typeface="+mn-ea"/>
              <a:cs typeface="Arial"/>
            </a:endParaRPr>
          </a:p>
        </p:txBody>
      </p:sp>
      <p:grpSp>
        <p:nvGrpSpPr>
          <p:cNvPr id="18453" name="Grupo 99"/>
          <p:cNvGrpSpPr>
            <a:grpSpLocks/>
          </p:cNvGrpSpPr>
          <p:nvPr/>
        </p:nvGrpSpPr>
        <p:grpSpPr bwMode="auto">
          <a:xfrm>
            <a:off x="1381353" y="4577324"/>
            <a:ext cx="4546249" cy="1866086"/>
            <a:chOff x="8797995" y="4811946"/>
            <a:chExt cx="3145765" cy="1866266"/>
          </a:xfrm>
        </p:grpSpPr>
        <p:grpSp>
          <p:nvGrpSpPr>
            <p:cNvPr id="18457" name="Grupo 119"/>
            <p:cNvGrpSpPr>
              <a:grpSpLocks/>
            </p:cNvGrpSpPr>
            <p:nvPr/>
          </p:nvGrpSpPr>
          <p:grpSpPr bwMode="auto">
            <a:xfrm>
              <a:off x="8797995" y="4811946"/>
              <a:ext cx="3116884" cy="307777"/>
              <a:chOff x="8805758" y="4463212"/>
              <a:chExt cx="3116884" cy="307777"/>
            </a:xfrm>
          </p:grpSpPr>
          <p:sp>
            <p:nvSpPr>
              <p:cNvPr id="122" name="CuadroTexto 121"/>
              <p:cNvSpPr txBox="1"/>
              <p:nvPr/>
            </p:nvSpPr>
            <p:spPr>
              <a:xfrm>
                <a:off x="8805758" y="4463212"/>
                <a:ext cx="2388610" cy="30800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a:ln>
                      <a:noFill/>
                    </a:ln>
                    <a:solidFill>
                      <a:srgbClr val="000000"/>
                    </a:solidFill>
                    <a:effectLst/>
                    <a:uLnTx/>
                    <a:uFillTx/>
                    <a:latin typeface="Arial"/>
                    <a:ea typeface="+mn-ea"/>
                    <a:cs typeface="Arial"/>
                    <a:sym typeface="Arial"/>
                  </a:rPr>
                  <a:t>Próximas acciones</a:t>
                </a:r>
              </a:p>
            </p:txBody>
          </p:sp>
          <p:cxnSp>
            <p:nvCxnSpPr>
              <p:cNvPr id="123" name="Conector recto 122"/>
              <p:cNvCxnSpPr>
                <a:cxnSpLocks/>
              </p:cNvCxnSpPr>
              <p:nvPr/>
            </p:nvCxnSpPr>
            <p:spPr>
              <a:xfrm flipH="1" flipV="1">
                <a:off x="8862894" y="4744226"/>
                <a:ext cx="3059960" cy="1588"/>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121" name="Rectángulo 88"/>
            <p:cNvSpPr/>
            <p:nvPr/>
          </p:nvSpPr>
          <p:spPr>
            <a:xfrm>
              <a:off x="8812381" y="5160415"/>
              <a:ext cx="3131379" cy="151779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0" cap="none" spc="0" normalizeH="0" baseline="0" noProof="0" dirty="0">
                  <a:ln>
                    <a:noFill/>
                  </a:ln>
                  <a:solidFill>
                    <a:srgbClr val="000000"/>
                  </a:solidFill>
                  <a:effectLst/>
                  <a:uLnTx/>
                  <a:uFillTx/>
                  <a:latin typeface="Arial"/>
                  <a:ea typeface="+mn-ea"/>
                  <a:cs typeface="Arial"/>
                  <a:sym typeface="Arial"/>
                </a:rPr>
                <a:t>Efectuar el cierre del proyecto en el banco de inversiones.</a:t>
              </a:r>
            </a:p>
            <a:p>
              <a:pPr marL="17780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S" sz="1100" b="0" i="0" u="none" strike="noStrike" kern="0" cap="none" spc="0" normalizeH="0" baseline="0" noProof="0" dirty="0">
                  <a:ln>
                    <a:noFill/>
                  </a:ln>
                  <a:solidFill>
                    <a:srgbClr val="000000"/>
                  </a:solidFill>
                  <a:effectLst/>
                  <a:uLnTx/>
                  <a:uFillTx/>
                  <a:latin typeface="Arial"/>
                  <a:ea typeface="+mn-ea"/>
                  <a:cs typeface="Arial"/>
                  <a:sym typeface="Arial"/>
                </a:rPr>
                <a:t>Contando con el diagnóstico de la disponibilidad hídrica en la cuenca (parte alta) por parte del ANA, se plantea dar inicio con la elaboración de un proyecto Integral en el ámbito del proyecto Cunas.   Dos años</a:t>
              </a:r>
            </a:p>
          </p:txBody>
        </p:sp>
      </p:grpSp>
      <p:sp>
        <p:nvSpPr>
          <p:cNvPr id="2" name="CuadroTexto 1">
            <a:extLst>
              <a:ext uri="{FF2B5EF4-FFF2-40B4-BE49-F238E27FC236}">
                <a16:creationId xmlns:a16="http://schemas.microsoft.com/office/drawing/2014/main" id="{A762F5F7-9EA5-EF9B-33D3-2EE706A95B44}"/>
              </a:ext>
            </a:extLst>
          </p:cNvPr>
          <p:cNvSpPr txBox="1"/>
          <p:nvPr/>
        </p:nvSpPr>
        <p:spPr>
          <a:xfrm>
            <a:off x="0" y="18093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PE" sz="3200" b="1" dirty="0">
                <a:solidFill>
                  <a:schemeClr val="bg2">
                    <a:lumMod val="25000"/>
                  </a:schemeClr>
                </a:solidFill>
                <a:latin typeface="Candara" panose="020E0502030303020204" pitchFamily="34" charset="0"/>
              </a:rPr>
              <a:t>Proyecto Cunas </a:t>
            </a:r>
            <a:r>
              <a:rPr lang="es-ES" sz="3200" b="1" dirty="0">
                <a:solidFill>
                  <a:schemeClr val="bg2">
                    <a:lumMod val="25000"/>
                  </a:schemeClr>
                </a:solidFill>
                <a:latin typeface="Candara" panose="020E0502030303020204" pitchFamily="34" charset="0"/>
              </a:rPr>
              <a:t>- PSI</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Mejoramiento y regulación del sistema de riego de la cuenca media y baja del río Cunas</a:t>
            </a:r>
          </a:p>
        </p:txBody>
      </p:sp>
    </p:spTree>
    <p:extLst>
      <p:ext uri="{BB962C8B-B14F-4D97-AF65-F5344CB8AC3E}">
        <p14:creationId xmlns:p14="http://schemas.microsoft.com/office/powerpoint/2010/main" val="251158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n 94"/>
          <p:cNvPicPr>
            <a:picLocks noChangeAspect="1"/>
          </p:cNvPicPr>
          <p:nvPr/>
        </p:nvPicPr>
        <p:blipFill rotWithShape="1">
          <a:blip r:embed="rId3"/>
          <a:srcRect r="5678" b="20368"/>
          <a:stretch/>
        </p:blipFill>
        <p:spPr>
          <a:xfrm>
            <a:off x="2840564" y="2194093"/>
            <a:ext cx="4609086" cy="482866"/>
          </a:xfrm>
          <a:prstGeom prst="rect">
            <a:avLst/>
          </a:prstGeom>
          <a:ln w="28575">
            <a:solidFill>
              <a:schemeClr val="tx1">
                <a:lumMod val="50000"/>
              </a:schemeClr>
            </a:solidFill>
          </a:ln>
        </p:spPr>
      </p:pic>
      <p:grpSp>
        <p:nvGrpSpPr>
          <p:cNvPr id="5134" name="Group 109"/>
          <p:cNvGrpSpPr>
            <a:grpSpLocks/>
          </p:cNvGrpSpPr>
          <p:nvPr/>
        </p:nvGrpSpPr>
        <p:grpSpPr bwMode="auto">
          <a:xfrm>
            <a:off x="2309404" y="1072822"/>
            <a:ext cx="11007195" cy="2257682"/>
            <a:chOff x="1522558" y="1030129"/>
            <a:chExt cx="11007761" cy="2258858"/>
          </a:xfrm>
        </p:grpSpPr>
        <p:sp>
          <p:nvSpPr>
            <p:cNvPr id="111" name="CuadroTexto 290"/>
            <p:cNvSpPr txBox="1"/>
            <p:nvPr/>
          </p:nvSpPr>
          <p:spPr>
            <a:xfrm>
              <a:off x="1522558" y="1030129"/>
              <a:ext cx="11007761" cy="40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estudio de </a:t>
              </a:r>
              <a:r>
                <a:rPr kumimoji="0" lang="es-PE" sz="2000" b="1" i="0" u="none" strike="noStrike" kern="0" cap="none" spc="0" normalizeH="0" baseline="0" noProof="0" dirty="0" err="1">
                  <a:ln>
                    <a:noFill/>
                  </a:ln>
                  <a:solidFill>
                    <a:srgbClr val="000000"/>
                  </a:solidFill>
                  <a:effectLst/>
                  <a:uLnTx/>
                  <a:uFillTx/>
                  <a:latin typeface="Arial"/>
                  <a:ea typeface="+mn-ea"/>
                  <a:cs typeface="Arial"/>
                  <a:sym typeface="Arial"/>
                </a:rPr>
                <a:t>pre-inversión</a:t>
              </a: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 y elaboración expediente técnico del proyecto</a:t>
              </a:r>
            </a:p>
          </p:txBody>
        </p:sp>
        <p:cxnSp>
          <p:nvCxnSpPr>
            <p:cNvPr id="112" name="Conector recto 209"/>
            <p:cNvCxnSpPr>
              <a:cxnSpLocks/>
            </p:cNvCxnSpPr>
            <p:nvPr/>
          </p:nvCxnSpPr>
          <p:spPr>
            <a:xfrm flipH="1">
              <a:off x="1768634" y="1452429"/>
              <a:ext cx="10363733" cy="25513"/>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5168" name="Rectángulo 225"/>
            <p:cNvSpPr>
              <a:spLocks noChangeArrowheads="1"/>
            </p:cNvSpPr>
            <p:nvPr/>
          </p:nvSpPr>
          <p:spPr bwMode="auto">
            <a:xfrm>
              <a:off x="2601736" y="3001895"/>
              <a:ext cx="6468823" cy="28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Registro idea de proyecto (tercera semana mayo 2023)</a:t>
              </a:r>
            </a:p>
          </p:txBody>
        </p:sp>
      </p:grpSp>
      <p:pic>
        <p:nvPicPr>
          <p:cNvPr id="68" name="Imagen 94">
            <a:extLst>
              <a:ext uri="{FF2B5EF4-FFF2-40B4-BE49-F238E27FC236}">
                <a16:creationId xmlns:a16="http://schemas.microsoft.com/office/drawing/2014/main" id="{E88FDFC6-F224-4EF2-A625-D79EE90CCA4D}"/>
              </a:ext>
            </a:extLst>
          </p:cNvPr>
          <p:cNvPicPr>
            <a:picLocks noChangeAspect="1"/>
          </p:cNvPicPr>
          <p:nvPr/>
        </p:nvPicPr>
        <p:blipFill rotWithShape="1">
          <a:blip r:embed="rId3"/>
          <a:srcRect r="5678" b="20368"/>
          <a:stretch/>
        </p:blipFill>
        <p:spPr>
          <a:xfrm>
            <a:off x="7449649" y="2190097"/>
            <a:ext cx="4655861" cy="482866"/>
          </a:xfrm>
          <a:prstGeom prst="rect">
            <a:avLst/>
          </a:prstGeom>
          <a:ln w="28575">
            <a:solidFill>
              <a:schemeClr val="tx1">
                <a:lumMod val="50000"/>
              </a:schemeClr>
            </a:solidFill>
          </a:ln>
        </p:spPr>
      </p:pic>
      <p:cxnSp>
        <p:nvCxnSpPr>
          <p:cNvPr id="14" name="Conector recto de flecha 13">
            <a:extLst>
              <a:ext uri="{FF2B5EF4-FFF2-40B4-BE49-F238E27FC236}">
                <a16:creationId xmlns:a16="http://schemas.microsoft.com/office/drawing/2014/main" id="{87948CBA-BA68-4050-8F25-E8D02482A3FC}"/>
              </a:ext>
            </a:extLst>
          </p:cNvPr>
          <p:cNvCxnSpPr>
            <a:cxnSpLocks/>
          </p:cNvCxnSpPr>
          <p:nvPr/>
        </p:nvCxnSpPr>
        <p:spPr>
          <a:xfrm flipV="1">
            <a:off x="4059479" y="2455830"/>
            <a:ext cx="591297" cy="1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99">
            <a:extLst>
              <a:ext uri="{FF2B5EF4-FFF2-40B4-BE49-F238E27FC236}">
                <a16:creationId xmlns:a16="http://schemas.microsoft.com/office/drawing/2014/main" id="{D0AC2262-396F-4160-AFBE-849204D974D7}"/>
              </a:ext>
            </a:extLst>
          </p:cNvPr>
          <p:cNvCxnSpPr>
            <a:cxnSpLocks/>
          </p:cNvCxnSpPr>
          <p:nvPr/>
        </p:nvCxnSpPr>
        <p:spPr>
          <a:xfrm>
            <a:off x="3172794" y="3074613"/>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a:extLst>
              <a:ext uri="{FF2B5EF4-FFF2-40B4-BE49-F238E27FC236}">
                <a16:creationId xmlns:a16="http://schemas.microsoft.com/office/drawing/2014/main" id="{558396CF-ED2B-4795-8568-3607193CE552}"/>
              </a:ext>
            </a:extLst>
          </p:cNvPr>
          <p:cNvCxnSpPr>
            <a:cxnSpLocks/>
          </p:cNvCxnSpPr>
          <p:nvPr/>
        </p:nvCxnSpPr>
        <p:spPr>
          <a:xfrm>
            <a:off x="2840564" y="2917601"/>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5" name="Rectángulo 225">
            <a:extLst>
              <a:ext uri="{FF2B5EF4-FFF2-40B4-BE49-F238E27FC236}">
                <a16:creationId xmlns:a16="http://schemas.microsoft.com/office/drawing/2014/main" id="{4FC93487-44D3-49BF-977B-9759CEA73A1D}"/>
              </a:ext>
            </a:extLst>
          </p:cNvPr>
          <p:cNvSpPr>
            <a:spLocks noChangeArrowheads="1"/>
          </p:cNvSpPr>
          <p:nvPr/>
        </p:nvSpPr>
        <p:spPr bwMode="auto">
          <a:xfrm>
            <a:off x="3388526" y="2737416"/>
            <a:ext cx="7375541" cy="2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formulación de la Idea de Proyecto</a:t>
            </a:r>
          </a:p>
        </p:txBody>
      </p:sp>
      <p:cxnSp>
        <p:nvCxnSpPr>
          <p:cNvPr id="101" name="Conector recto de flecha 99">
            <a:extLst>
              <a:ext uri="{FF2B5EF4-FFF2-40B4-BE49-F238E27FC236}">
                <a16:creationId xmlns:a16="http://schemas.microsoft.com/office/drawing/2014/main" id="{849AF28C-CCA5-49C8-9275-4AB7BF752E7C}"/>
              </a:ext>
            </a:extLst>
          </p:cNvPr>
          <p:cNvCxnSpPr>
            <a:cxnSpLocks/>
          </p:cNvCxnSpPr>
          <p:nvPr/>
        </p:nvCxnSpPr>
        <p:spPr>
          <a:xfrm flipH="1">
            <a:off x="3167067" y="3625634"/>
            <a:ext cx="5727" cy="278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Rectángulo 225">
            <a:extLst>
              <a:ext uri="{FF2B5EF4-FFF2-40B4-BE49-F238E27FC236}">
                <a16:creationId xmlns:a16="http://schemas.microsoft.com/office/drawing/2014/main" id="{429CEA22-9037-4583-83AA-2A6589839A9F}"/>
              </a:ext>
            </a:extLst>
          </p:cNvPr>
          <p:cNvSpPr>
            <a:spLocks noChangeArrowheads="1"/>
          </p:cNvSpPr>
          <p:nvPr/>
        </p:nvSpPr>
        <p:spPr bwMode="auto">
          <a:xfrm>
            <a:off x="3371585" y="3599781"/>
            <a:ext cx="7608215"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Aprobación y registro de Viabilidad del proyecto (fines diciembre 2023)</a:t>
            </a:r>
          </a:p>
        </p:txBody>
      </p:sp>
      <p:sp>
        <p:nvSpPr>
          <p:cNvPr id="104" name="CuadroTexto 290">
            <a:extLst>
              <a:ext uri="{FF2B5EF4-FFF2-40B4-BE49-F238E27FC236}">
                <a16:creationId xmlns:a16="http://schemas.microsoft.com/office/drawing/2014/main" id="{CD7DA5DF-367A-42A1-BEDD-ADF893BFAC55}"/>
              </a:ext>
            </a:extLst>
          </p:cNvPr>
          <p:cNvSpPr txBox="1"/>
          <p:nvPr/>
        </p:nvSpPr>
        <p:spPr bwMode="auto">
          <a:xfrm>
            <a:off x="3272189" y="4509739"/>
            <a:ext cx="7807006"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0000"/>
                </a:solidFill>
                <a:effectLst/>
                <a:uLnTx/>
                <a:uFillTx/>
                <a:latin typeface="Arial"/>
                <a:ea typeface="+mn-ea"/>
                <a:cs typeface="Arial"/>
                <a:sym typeface="Arial"/>
              </a:rPr>
              <a:t>Cronograma de ejecución de obra del proyecto</a:t>
            </a:r>
          </a:p>
        </p:txBody>
      </p:sp>
      <p:cxnSp>
        <p:nvCxnSpPr>
          <p:cNvPr id="105" name="Conector recto 209">
            <a:extLst>
              <a:ext uri="{FF2B5EF4-FFF2-40B4-BE49-F238E27FC236}">
                <a16:creationId xmlns:a16="http://schemas.microsoft.com/office/drawing/2014/main" id="{507D3C61-FE32-444E-BB6B-4ED6A9AA56A1}"/>
              </a:ext>
            </a:extLst>
          </p:cNvPr>
          <p:cNvCxnSpPr>
            <a:cxnSpLocks/>
          </p:cNvCxnSpPr>
          <p:nvPr/>
        </p:nvCxnSpPr>
        <p:spPr bwMode="auto">
          <a:xfrm flipH="1">
            <a:off x="4383370" y="4906905"/>
            <a:ext cx="5342021"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8" name="Rectángulo 210">
            <a:extLst>
              <a:ext uri="{FF2B5EF4-FFF2-40B4-BE49-F238E27FC236}">
                <a16:creationId xmlns:a16="http://schemas.microsoft.com/office/drawing/2014/main" id="{D0DD5751-6E3B-437C-B3F3-2928C5F7EAC9}"/>
              </a:ext>
            </a:extLst>
          </p:cNvPr>
          <p:cNvSpPr>
            <a:spLocks noChangeArrowheads="1"/>
          </p:cNvSpPr>
          <p:nvPr/>
        </p:nvSpPr>
        <p:spPr bwMode="auto">
          <a:xfrm>
            <a:off x="2845630" y="4992302"/>
            <a:ext cx="3155119" cy="495555"/>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2025</a:t>
            </a:r>
          </a:p>
        </p:txBody>
      </p:sp>
      <p:pic>
        <p:nvPicPr>
          <p:cNvPr id="116" name="Imagen 94">
            <a:extLst>
              <a:ext uri="{FF2B5EF4-FFF2-40B4-BE49-F238E27FC236}">
                <a16:creationId xmlns:a16="http://schemas.microsoft.com/office/drawing/2014/main" id="{8FFE87E4-7D54-452A-80C7-5E3F8E8475B6}"/>
              </a:ext>
            </a:extLst>
          </p:cNvPr>
          <p:cNvPicPr>
            <a:picLocks noChangeAspect="1"/>
          </p:cNvPicPr>
          <p:nvPr/>
        </p:nvPicPr>
        <p:blipFill rotWithShape="1">
          <a:blip r:embed="rId3"/>
          <a:srcRect r="5678" b="20368"/>
          <a:stretch/>
        </p:blipFill>
        <p:spPr>
          <a:xfrm>
            <a:off x="2845631" y="5548050"/>
            <a:ext cx="3155118" cy="482866"/>
          </a:xfrm>
          <a:prstGeom prst="rect">
            <a:avLst/>
          </a:prstGeom>
          <a:ln w="28575">
            <a:solidFill>
              <a:schemeClr val="tx1">
                <a:lumMod val="50000"/>
              </a:schemeClr>
            </a:solidFill>
          </a:ln>
        </p:spPr>
      </p:pic>
      <p:pic>
        <p:nvPicPr>
          <p:cNvPr id="117" name="Imagen 94">
            <a:extLst>
              <a:ext uri="{FF2B5EF4-FFF2-40B4-BE49-F238E27FC236}">
                <a16:creationId xmlns:a16="http://schemas.microsoft.com/office/drawing/2014/main" id="{C00D3606-A597-4052-A737-9E20045D4176}"/>
              </a:ext>
            </a:extLst>
          </p:cNvPr>
          <p:cNvPicPr>
            <a:picLocks noChangeAspect="1"/>
          </p:cNvPicPr>
          <p:nvPr/>
        </p:nvPicPr>
        <p:blipFill rotWithShape="1">
          <a:blip r:embed="rId3"/>
          <a:srcRect r="5678" b="20368"/>
          <a:stretch/>
        </p:blipFill>
        <p:spPr>
          <a:xfrm>
            <a:off x="6051092" y="5548050"/>
            <a:ext cx="3104776" cy="482866"/>
          </a:xfrm>
          <a:prstGeom prst="rect">
            <a:avLst/>
          </a:prstGeom>
          <a:ln w="28575">
            <a:solidFill>
              <a:schemeClr val="tx1">
                <a:lumMod val="50000"/>
              </a:schemeClr>
            </a:solidFill>
          </a:ln>
        </p:spPr>
      </p:pic>
      <p:cxnSp>
        <p:nvCxnSpPr>
          <p:cNvPr id="125" name="Conector recto de flecha 124">
            <a:extLst>
              <a:ext uri="{FF2B5EF4-FFF2-40B4-BE49-F238E27FC236}">
                <a16:creationId xmlns:a16="http://schemas.microsoft.com/office/drawing/2014/main" id="{D7B3939C-E962-43D5-871A-205E367E4BF8}"/>
              </a:ext>
            </a:extLst>
          </p:cNvPr>
          <p:cNvCxnSpPr>
            <a:cxnSpLocks/>
          </p:cNvCxnSpPr>
          <p:nvPr/>
        </p:nvCxnSpPr>
        <p:spPr>
          <a:xfrm>
            <a:off x="2845631" y="5788525"/>
            <a:ext cx="8119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cto de flecha 125">
            <a:extLst>
              <a:ext uri="{FF2B5EF4-FFF2-40B4-BE49-F238E27FC236}">
                <a16:creationId xmlns:a16="http://schemas.microsoft.com/office/drawing/2014/main" id="{A899655F-DD06-42F6-8197-41B3F924FCF5}"/>
              </a:ext>
            </a:extLst>
          </p:cNvPr>
          <p:cNvCxnSpPr>
            <a:cxnSpLocks/>
            <a:endCxn id="117" idx="3"/>
          </p:cNvCxnSpPr>
          <p:nvPr/>
        </p:nvCxnSpPr>
        <p:spPr>
          <a:xfrm>
            <a:off x="3657600" y="5788525"/>
            <a:ext cx="5498268" cy="9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99">
            <a:extLst>
              <a:ext uri="{FF2B5EF4-FFF2-40B4-BE49-F238E27FC236}">
                <a16:creationId xmlns:a16="http://schemas.microsoft.com/office/drawing/2014/main" id="{B666AAA7-3723-491B-B085-BA8571C98A79}"/>
              </a:ext>
            </a:extLst>
          </p:cNvPr>
          <p:cNvCxnSpPr>
            <a:cxnSpLocks/>
          </p:cNvCxnSpPr>
          <p:nvPr/>
        </p:nvCxnSpPr>
        <p:spPr>
          <a:xfrm>
            <a:off x="3657600" y="5340654"/>
            <a:ext cx="0" cy="43414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cto de flecha 127">
            <a:extLst>
              <a:ext uri="{FF2B5EF4-FFF2-40B4-BE49-F238E27FC236}">
                <a16:creationId xmlns:a16="http://schemas.microsoft.com/office/drawing/2014/main" id="{249112CF-1975-441A-8904-62C97F804B4C}"/>
              </a:ext>
            </a:extLst>
          </p:cNvPr>
          <p:cNvCxnSpPr>
            <a:cxnSpLocks/>
          </p:cNvCxnSpPr>
          <p:nvPr/>
        </p:nvCxnSpPr>
        <p:spPr>
          <a:xfrm>
            <a:off x="2996754" y="6267091"/>
            <a:ext cx="5324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1" name="Rectángulo 225">
            <a:extLst>
              <a:ext uri="{FF2B5EF4-FFF2-40B4-BE49-F238E27FC236}">
                <a16:creationId xmlns:a16="http://schemas.microsoft.com/office/drawing/2014/main" id="{53F25166-2DB3-40DC-BD1F-6CB9F71B98F7}"/>
              </a:ext>
            </a:extLst>
          </p:cNvPr>
          <p:cNvSpPr>
            <a:spLocks noChangeArrowheads="1"/>
          </p:cNvSpPr>
          <p:nvPr/>
        </p:nvSpPr>
        <p:spPr bwMode="auto">
          <a:xfrm>
            <a:off x="3622430" y="6056197"/>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contratación para la ejecución de obra (enero a marzo 2025)</a:t>
            </a:r>
          </a:p>
        </p:txBody>
      </p:sp>
      <p:cxnSp>
        <p:nvCxnSpPr>
          <p:cNvPr id="132" name="Conector recto de flecha 99">
            <a:extLst>
              <a:ext uri="{FF2B5EF4-FFF2-40B4-BE49-F238E27FC236}">
                <a16:creationId xmlns:a16="http://schemas.microsoft.com/office/drawing/2014/main" id="{EE8E9612-020B-4293-B29A-AAFBB45D4B89}"/>
              </a:ext>
            </a:extLst>
          </p:cNvPr>
          <p:cNvCxnSpPr>
            <a:cxnSpLocks/>
          </p:cNvCxnSpPr>
          <p:nvPr/>
        </p:nvCxnSpPr>
        <p:spPr>
          <a:xfrm>
            <a:off x="3285067" y="6327284"/>
            <a:ext cx="0" cy="2869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3" name="Rectángulo 225">
            <a:extLst>
              <a:ext uri="{FF2B5EF4-FFF2-40B4-BE49-F238E27FC236}">
                <a16:creationId xmlns:a16="http://schemas.microsoft.com/office/drawing/2014/main" id="{EDBF91C3-AC9A-4F30-8602-97FFF368E70E}"/>
              </a:ext>
            </a:extLst>
          </p:cNvPr>
          <p:cNvSpPr>
            <a:spLocks noChangeArrowheads="1"/>
          </p:cNvSpPr>
          <p:nvPr/>
        </p:nvSpPr>
        <p:spPr bwMode="auto">
          <a:xfrm>
            <a:off x="3622430" y="6285881"/>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Inicio de ejecución de obra (abril 2025)</a:t>
            </a:r>
          </a:p>
        </p:txBody>
      </p:sp>
      <p:cxnSp>
        <p:nvCxnSpPr>
          <p:cNvPr id="134" name="Conector recto de flecha 133">
            <a:extLst>
              <a:ext uri="{FF2B5EF4-FFF2-40B4-BE49-F238E27FC236}">
                <a16:creationId xmlns:a16="http://schemas.microsoft.com/office/drawing/2014/main" id="{D965F72A-3C63-4840-9858-ACC37E37B50C}"/>
              </a:ext>
            </a:extLst>
          </p:cNvPr>
          <p:cNvCxnSpPr>
            <a:cxnSpLocks/>
          </p:cNvCxnSpPr>
          <p:nvPr/>
        </p:nvCxnSpPr>
        <p:spPr>
          <a:xfrm>
            <a:off x="3031742" y="6720587"/>
            <a:ext cx="53241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5" name="Rectángulo 225">
            <a:extLst>
              <a:ext uri="{FF2B5EF4-FFF2-40B4-BE49-F238E27FC236}">
                <a16:creationId xmlns:a16="http://schemas.microsoft.com/office/drawing/2014/main" id="{64DEE736-DAEF-4A14-AE64-D98F00F302F6}"/>
              </a:ext>
            </a:extLst>
          </p:cNvPr>
          <p:cNvSpPr>
            <a:spLocks noChangeArrowheads="1"/>
          </p:cNvSpPr>
          <p:nvPr/>
        </p:nvSpPr>
        <p:spPr bwMode="auto">
          <a:xfrm>
            <a:off x="3622430" y="6542257"/>
            <a:ext cx="6468490"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Periodo de ejecución de obra (2 años)</a:t>
            </a:r>
          </a:p>
        </p:txBody>
      </p:sp>
      <p:sp>
        <p:nvSpPr>
          <p:cNvPr id="46" name="Rectángulo 210">
            <a:extLst>
              <a:ext uri="{FF2B5EF4-FFF2-40B4-BE49-F238E27FC236}">
                <a16:creationId xmlns:a16="http://schemas.microsoft.com/office/drawing/2014/main" id="{DC0F1AFC-6B54-4365-9BB4-9175FCCB146F}"/>
              </a:ext>
            </a:extLst>
          </p:cNvPr>
          <p:cNvSpPr>
            <a:spLocks noChangeArrowheads="1"/>
          </p:cNvSpPr>
          <p:nvPr/>
        </p:nvSpPr>
        <p:spPr bwMode="auto">
          <a:xfrm>
            <a:off x="2793787" y="1659083"/>
            <a:ext cx="4655863" cy="446042"/>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2023</a:t>
            </a:r>
          </a:p>
        </p:txBody>
      </p:sp>
      <p:cxnSp>
        <p:nvCxnSpPr>
          <p:cNvPr id="50" name="Conector recto de flecha 49">
            <a:extLst>
              <a:ext uri="{FF2B5EF4-FFF2-40B4-BE49-F238E27FC236}">
                <a16:creationId xmlns:a16="http://schemas.microsoft.com/office/drawing/2014/main" id="{D0BA442F-BBD9-4B98-8492-8606DB2385A4}"/>
              </a:ext>
            </a:extLst>
          </p:cNvPr>
          <p:cNvCxnSpPr>
            <a:cxnSpLocks/>
          </p:cNvCxnSpPr>
          <p:nvPr/>
        </p:nvCxnSpPr>
        <p:spPr>
          <a:xfrm>
            <a:off x="4650776" y="1977464"/>
            <a:ext cx="0" cy="4783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2" name="Rectángulo 210">
            <a:extLst>
              <a:ext uri="{FF2B5EF4-FFF2-40B4-BE49-F238E27FC236}">
                <a16:creationId xmlns:a16="http://schemas.microsoft.com/office/drawing/2014/main" id="{4681F7F9-E995-4729-8A62-FBE29F315A10}"/>
              </a:ext>
            </a:extLst>
          </p:cNvPr>
          <p:cNvSpPr>
            <a:spLocks noChangeArrowheads="1"/>
          </p:cNvSpPr>
          <p:nvPr/>
        </p:nvSpPr>
        <p:spPr bwMode="auto">
          <a:xfrm>
            <a:off x="7449650" y="1667353"/>
            <a:ext cx="4655863" cy="446042"/>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2024</a:t>
            </a:r>
          </a:p>
        </p:txBody>
      </p:sp>
      <p:cxnSp>
        <p:nvCxnSpPr>
          <p:cNvPr id="44" name="Conector recto de flecha 43">
            <a:extLst>
              <a:ext uri="{FF2B5EF4-FFF2-40B4-BE49-F238E27FC236}">
                <a16:creationId xmlns:a16="http://schemas.microsoft.com/office/drawing/2014/main" id="{79CC252A-F793-4C82-BE7D-8E52D0F0C0AE}"/>
              </a:ext>
            </a:extLst>
          </p:cNvPr>
          <p:cNvCxnSpPr>
            <a:cxnSpLocks/>
            <a:endCxn id="68" idx="1"/>
          </p:cNvCxnSpPr>
          <p:nvPr/>
        </p:nvCxnSpPr>
        <p:spPr>
          <a:xfrm flipV="1">
            <a:off x="4648680" y="2431530"/>
            <a:ext cx="2800969" cy="2780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92737BEC-51F1-47B5-9F80-24B145C2D8A1}"/>
              </a:ext>
            </a:extLst>
          </p:cNvPr>
          <p:cNvCxnSpPr>
            <a:cxnSpLocks/>
          </p:cNvCxnSpPr>
          <p:nvPr/>
        </p:nvCxnSpPr>
        <p:spPr>
          <a:xfrm>
            <a:off x="7421585" y="1950914"/>
            <a:ext cx="0" cy="4783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E495DD7B-4212-4599-A094-1FEFDAE7381F}"/>
              </a:ext>
            </a:extLst>
          </p:cNvPr>
          <p:cNvCxnSpPr>
            <a:cxnSpLocks/>
          </p:cNvCxnSpPr>
          <p:nvPr/>
        </p:nvCxnSpPr>
        <p:spPr>
          <a:xfrm>
            <a:off x="2840564" y="3495451"/>
            <a:ext cx="532419"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ángulo 225">
            <a:extLst>
              <a:ext uri="{FF2B5EF4-FFF2-40B4-BE49-F238E27FC236}">
                <a16:creationId xmlns:a16="http://schemas.microsoft.com/office/drawing/2014/main" id="{D44649F8-171B-4C61-B071-E3C610EB5CEA}"/>
              </a:ext>
            </a:extLst>
          </p:cNvPr>
          <p:cNvSpPr>
            <a:spLocks noChangeArrowheads="1"/>
          </p:cNvSpPr>
          <p:nvPr/>
        </p:nvSpPr>
        <p:spPr bwMode="auto">
          <a:xfrm>
            <a:off x="3384004" y="3322009"/>
            <a:ext cx="7375541" cy="2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Contratación y formulación del Perfil del Proyecto</a:t>
            </a:r>
          </a:p>
        </p:txBody>
      </p:sp>
      <p:cxnSp>
        <p:nvCxnSpPr>
          <p:cNvPr id="54" name="Conector recto de flecha 53">
            <a:extLst>
              <a:ext uri="{FF2B5EF4-FFF2-40B4-BE49-F238E27FC236}">
                <a16:creationId xmlns:a16="http://schemas.microsoft.com/office/drawing/2014/main" id="{D918241F-BD52-4496-834A-6FCE072252EF}"/>
              </a:ext>
            </a:extLst>
          </p:cNvPr>
          <p:cNvCxnSpPr>
            <a:cxnSpLocks/>
            <a:endCxn id="68" idx="3"/>
          </p:cNvCxnSpPr>
          <p:nvPr/>
        </p:nvCxnSpPr>
        <p:spPr>
          <a:xfrm flipV="1">
            <a:off x="7445456" y="2431530"/>
            <a:ext cx="4660054" cy="1169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31BF0701-3A31-499D-B2A7-66EB0358C34A}"/>
              </a:ext>
            </a:extLst>
          </p:cNvPr>
          <p:cNvCxnSpPr>
            <a:cxnSpLocks/>
          </p:cNvCxnSpPr>
          <p:nvPr/>
        </p:nvCxnSpPr>
        <p:spPr>
          <a:xfrm>
            <a:off x="2840564" y="4072619"/>
            <a:ext cx="532419"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8" name="Rectángulo 225">
            <a:extLst>
              <a:ext uri="{FF2B5EF4-FFF2-40B4-BE49-F238E27FC236}">
                <a16:creationId xmlns:a16="http://schemas.microsoft.com/office/drawing/2014/main" id="{EAB487EE-DD46-47DE-BFAD-CC08AED39BD8}"/>
              </a:ext>
            </a:extLst>
          </p:cNvPr>
          <p:cNvSpPr>
            <a:spLocks noChangeArrowheads="1"/>
          </p:cNvSpPr>
          <p:nvPr/>
        </p:nvSpPr>
        <p:spPr bwMode="auto">
          <a:xfrm>
            <a:off x="3384004" y="3899177"/>
            <a:ext cx="7375541" cy="2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Contratación y elaboración del Expediente Técnico del Proyecto (desde enero 2024)</a:t>
            </a:r>
          </a:p>
        </p:txBody>
      </p:sp>
      <p:cxnSp>
        <p:nvCxnSpPr>
          <p:cNvPr id="59" name="Conector recto de flecha 58">
            <a:extLst>
              <a:ext uri="{FF2B5EF4-FFF2-40B4-BE49-F238E27FC236}">
                <a16:creationId xmlns:a16="http://schemas.microsoft.com/office/drawing/2014/main" id="{E953EF91-6438-4E92-BF8F-4DAF4A2D3E2C}"/>
              </a:ext>
            </a:extLst>
          </p:cNvPr>
          <p:cNvCxnSpPr>
            <a:cxnSpLocks/>
          </p:cNvCxnSpPr>
          <p:nvPr/>
        </p:nvCxnSpPr>
        <p:spPr>
          <a:xfrm>
            <a:off x="12105510" y="1950914"/>
            <a:ext cx="0" cy="4783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99">
            <a:extLst>
              <a:ext uri="{FF2B5EF4-FFF2-40B4-BE49-F238E27FC236}">
                <a16:creationId xmlns:a16="http://schemas.microsoft.com/office/drawing/2014/main" id="{6BAC9C2D-B19A-4D7E-9B7C-C42FE0466E1D}"/>
              </a:ext>
            </a:extLst>
          </p:cNvPr>
          <p:cNvCxnSpPr>
            <a:cxnSpLocks/>
          </p:cNvCxnSpPr>
          <p:nvPr/>
        </p:nvCxnSpPr>
        <p:spPr>
          <a:xfrm flipH="1">
            <a:off x="3167067" y="4258516"/>
            <a:ext cx="5727" cy="2781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Rectángulo 225">
            <a:extLst>
              <a:ext uri="{FF2B5EF4-FFF2-40B4-BE49-F238E27FC236}">
                <a16:creationId xmlns:a16="http://schemas.microsoft.com/office/drawing/2014/main" id="{4B1285A2-B7D1-4480-BF96-8165D7D088EA}"/>
              </a:ext>
            </a:extLst>
          </p:cNvPr>
          <p:cNvSpPr>
            <a:spLocks noChangeArrowheads="1"/>
          </p:cNvSpPr>
          <p:nvPr/>
        </p:nvSpPr>
        <p:spPr bwMode="auto">
          <a:xfrm>
            <a:off x="3380727" y="4189909"/>
            <a:ext cx="7608215" cy="2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altLang="es-PE" sz="1400" b="0" i="0" u="none" strike="noStrike" kern="1200" cap="none" spc="0" normalizeH="0" baseline="0" noProof="0" dirty="0">
                <a:ln>
                  <a:noFill/>
                </a:ln>
                <a:solidFill>
                  <a:srgbClr val="1E1C11"/>
                </a:solidFill>
                <a:effectLst/>
                <a:uLnTx/>
                <a:uFillTx/>
                <a:latin typeface="Arial" panose="020B0604020202020204" pitchFamily="34" charset="0"/>
                <a:ea typeface="+mn-ea"/>
                <a:cs typeface="Arial" panose="020B0604020202020204" pitchFamily="34" charset="0"/>
                <a:sym typeface="Arial" panose="020B0604020202020204" pitchFamily="34" charset="0"/>
              </a:rPr>
              <a:t>Aprobación del Expediente Técnico del Proyecto (fines diciembre 2024)</a:t>
            </a:r>
          </a:p>
        </p:txBody>
      </p:sp>
      <p:sp>
        <p:nvSpPr>
          <p:cNvPr id="62" name="Rectángulo 210">
            <a:extLst>
              <a:ext uri="{FF2B5EF4-FFF2-40B4-BE49-F238E27FC236}">
                <a16:creationId xmlns:a16="http://schemas.microsoft.com/office/drawing/2014/main" id="{3A2E0E76-FA7C-4D6B-9307-66AA2057E6B5}"/>
              </a:ext>
            </a:extLst>
          </p:cNvPr>
          <p:cNvSpPr>
            <a:spLocks noChangeArrowheads="1"/>
          </p:cNvSpPr>
          <p:nvPr/>
        </p:nvSpPr>
        <p:spPr bwMode="auto">
          <a:xfrm>
            <a:off x="6000749" y="4992302"/>
            <a:ext cx="3155119" cy="495555"/>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2026</a:t>
            </a:r>
          </a:p>
        </p:txBody>
      </p:sp>
      <p:sp>
        <p:nvSpPr>
          <p:cNvPr id="2" name="CuadroTexto 1">
            <a:extLst>
              <a:ext uri="{FF2B5EF4-FFF2-40B4-BE49-F238E27FC236}">
                <a16:creationId xmlns:a16="http://schemas.microsoft.com/office/drawing/2014/main" id="{B5ED425F-3A34-7302-F6DC-DCA66BCC62B3}"/>
              </a:ext>
            </a:extLst>
          </p:cNvPr>
          <p:cNvSpPr txBox="1"/>
          <p:nvPr/>
        </p:nvSpPr>
        <p:spPr>
          <a:xfrm>
            <a:off x="0" y="160961"/>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PE" sz="3200" b="1" dirty="0">
                <a:solidFill>
                  <a:schemeClr val="bg2">
                    <a:lumMod val="25000"/>
                  </a:schemeClr>
                </a:solidFill>
                <a:latin typeface="Candara" panose="020E0502030303020204" pitchFamily="34" charset="0"/>
              </a:rPr>
              <a:t>Proyecto Cunas</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Mejoramiento y regulación del sistema de riego de la cuenca media y baja del río Cunas</a:t>
            </a:r>
          </a:p>
        </p:txBody>
      </p:sp>
      <p:sp>
        <p:nvSpPr>
          <p:cNvPr id="3" name="TextBox 2">
            <a:extLst>
              <a:ext uri="{FF2B5EF4-FFF2-40B4-BE49-F238E27FC236}">
                <a16:creationId xmlns:a16="http://schemas.microsoft.com/office/drawing/2014/main" id="{7BC22D38-B82E-CA94-AD0E-D57001BB2F91}"/>
              </a:ext>
            </a:extLst>
          </p:cNvPr>
          <p:cNvSpPr txBox="1"/>
          <p:nvPr/>
        </p:nvSpPr>
        <p:spPr>
          <a:xfrm>
            <a:off x="316639" y="1904238"/>
            <a:ext cx="1992765" cy="3970318"/>
          </a:xfrm>
          <a:prstGeom prst="rect">
            <a:avLst/>
          </a:prstGeom>
          <a:noFill/>
        </p:spPr>
        <p:txBody>
          <a:bodyPr wrap="square" rtlCol="0">
            <a:spAutoFit/>
          </a:bodyPr>
          <a:lstStyle/>
          <a:p>
            <a:r>
              <a:rPr lang="es-ES_tradnl" dirty="0"/>
              <a:t>Paralizado y con resolución de contrato de elaboración de expediente técnico, oposición de  usuarios de cuenca media y alta, se esta en etapa elaboración de otras intervenciones para afianzamiento (ideas)</a:t>
            </a:r>
          </a:p>
        </p:txBody>
      </p:sp>
    </p:spTree>
    <p:extLst>
      <p:ext uri="{BB962C8B-B14F-4D97-AF65-F5344CB8AC3E}">
        <p14:creationId xmlns:p14="http://schemas.microsoft.com/office/powerpoint/2010/main" val="209777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ángulo 186"/>
          <p:cNvSpPr/>
          <p:nvPr/>
        </p:nvSpPr>
        <p:spPr>
          <a:xfrm>
            <a:off x="8864600" y="1419225"/>
            <a:ext cx="3132138" cy="182959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sz="1200" b="1" kern="0">
              <a:solidFill>
                <a:srgbClr val="000000"/>
              </a:solidFill>
              <a:sym typeface="Arial"/>
            </a:endParaRPr>
          </a:p>
        </p:txBody>
      </p:sp>
      <p:pic>
        <p:nvPicPr>
          <p:cNvPr id="152" name="Imagen 94"/>
          <p:cNvPicPr>
            <a:picLocks noChangeAspect="1"/>
          </p:cNvPicPr>
          <p:nvPr/>
        </p:nvPicPr>
        <p:blipFill rotWithShape="1">
          <a:blip r:embed="rId3"/>
          <a:srcRect r="5678" b="20368"/>
          <a:stretch/>
        </p:blipFill>
        <p:spPr>
          <a:xfrm>
            <a:off x="5434380" y="5804917"/>
            <a:ext cx="1400175" cy="330200"/>
          </a:xfrm>
          <a:prstGeom prst="rect">
            <a:avLst/>
          </a:prstGeom>
          <a:ln w="28575">
            <a:solidFill>
              <a:schemeClr val="tx1">
                <a:lumMod val="50000"/>
              </a:schemeClr>
            </a:solidFill>
          </a:ln>
        </p:spPr>
      </p:pic>
      <p:sp>
        <p:nvSpPr>
          <p:cNvPr id="12294" name="CuadroTexto 293"/>
          <p:cNvSpPr txBox="1">
            <a:spLocks noChangeArrowheads="1"/>
          </p:cNvSpPr>
          <p:nvPr/>
        </p:nvSpPr>
        <p:spPr bwMode="auto">
          <a:xfrm>
            <a:off x="5057775" y="1001713"/>
            <a:ext cx="223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PE" altLang="es-PE" sz="1400" b="1" dirty="0">
                <a:solidFill>
                  <a:srgbClr val="000000"/>
                </a:solidFill>
                <a:cs typeface="Tahoma" panose="020B0604030504040204" pitchFamily="34" charset="0"/>
                <a:sym typeface="Arial" panose="020B0604020202020204" pitchFamily="34" charset="0"/>
              </a:rPr>
              <a:t>Ubicación geográfica</a:t>
            </a:r>
          </a:p>
        </p:txBody>
      </p:sp>
      <p:grpSp>
        <p:nvGrpSpPr>
          <p:cNvPr id="12295" name="Group 1"/>
          <p:cNvGrpSpPr>
            <a:grpSpLocks/>
          </p:cNvGrpSpPr>
          <p:nvPr/>
        </p:nvGrpSpPr>
        <p:grpSpPr bwMode="auto">
          <a:xfrm>
            <a:off x="36513" y="939801"/>
            <a:ext cx="5002212" cy="2255869"/>
            <a:chOff x="3746283" y="923336"/>
            <a:chExt cx="5001840" cy="2308515"/>
          </a:xfrm>
        </p:grpSpPr>
        <p:sp>
          <p:nvSpPr>
            <p:cNvPr id="12344" name="CuadroTexto 117"/>
            <p:cNvSpPr txBox="1">
              <a:spLocks noChangeArrowheads="1"/>
            </p:cNvSpPr>
            <p:nvPr/>
          </p:nvSpPr>
          <p:spPr bwMode="auto">
            <a:xfrm>
              <a:off x="3746283" y="923336"/>
              <a:ext cx="25289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s-PE" altLang="es-PE" sz="1400" b="1" dirty="0">
                  <a:solidFill>
                    <a:srgbClr val="000000"/>
                  </a:solidFill>
                  <a:cs typeface="Tahoma" panose="020B0604030504040204" pitchFamily="34" charset="0"/>
                  <a:sym typeface="Arial" panose="020B0604020202020204" pitchFamily="34" charset="0"/>
                </a:rPr>
                <a:t>Descripción del proyecto</a:t>
              </a:r>
            </a:p>
          </p:txBody>
        </p:sp>
        <p:grpSp>
          <p:nvGrpSpPr>
            <p:cNvPr id="12345" name="Grupo 4"/>
            <p:cNvGrpSpPr>
              <a:grpSpLocks/>
            </p:cNvGrpSpPr>
            <p:nvPr/>
          </p:nvGrpSpPr>
          <p:grpSpPr bwMode="auto">
            <a:xfrm>
              <a:off x="3824064" y="1407819"/>
              <a:ext cx="4911360" cy="1824032"/>
              <a:chOff x="2230297" y="5685388"/>
              <a:chExt cx="4464990" cy="1010034"/>
            </a:xfrm>
          </p:grpSpPr>
          <p:sp>
            <p:nvSpPr>
              <p:cNvPr id="187" name="Rectángulo 186"/>
              <p:cNvSpPr/>
              <p:nvPr/>
            </p:nvSpPr>
            <p:spPr>
              <a:xfrm>
                <a:off x="2230297" y="5685388"/>
                <a:ext cx="4464990" cy="101003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sz="1200" b="1" kern="0">
                  <a:solidFill>
                    <a:srgbClr val="000000"/>
                  </a:solidFill>
                  <a:sym typeface="Arial"/>
                </a:endParaRPr>
              </a:p>
            </p:txBody>
          </p:sp>
          <p:sp>
            <p:nvSpPr>
              <p:cNvPr id="186" name="CuadroTexto 185"/>
              <p:cNvSpPr txBox="1"/>
              <p:nvPr/>
            </p:nvSpPr>
            <p:spPr>
              <a:xfrm>
                <a:off x="2578087" y="5701222"/>
                <a:ext cx="3993092" cy="941784"/>
              </a:xfrm>
              <a:prstGeom prst="rect">
                <a:avLst/>
              </a:prstGeom>
              <a:noFill/>
            </p:spPr>
            <p:txBody>
              <a:bodyPr>
                <a:spAutoFit/>
              </a:bodyPr>
              <a:lstStyle/>
              <a:p>
                <a:pPr algn="just" eaLnBrk="1" fontAlgn="auto" hangingPunct="1">
                  <a:spcBef>
                    <a:spcPts val="0"/>
                  </a:spcBef>
                  <a:spcAft>
                    <a:spcPts val="0"/>
                  </a:spcAft>
                  <a:defRPr/>
                </a:pPr>
                <a:r>
                  <a:rPr lang="es-PE" sz="1000" b="1" kern="0" dirty="0">
                    <a:solidFill>
                      <a:srgbClr val="000000"/>
                    </a:solidFill>
                    <a:latin typeface="Arial"/>
                    <a:cs typeface="Arial"/>
                    <a:sym typeface="Arial"/>
                  </a:rPr>
                  <a:t>Objetivo: </a:t>
                </a:r>
              </a:p>
              <a:p>
                <a:pPr algn="just" eaLnBrk="1" fontAlgn="auto" hangingPunct="1">
                  <a:spcBef>
                    <a:spcPts val="0"/>
                  </a:spcBef>
                  <a:spcAft>
                    <a:spcPts val="0"/>
                  </a:spcAft>
                  <a:defRPr/>
                </a:pPr>
                <a:endParaRPr lang="es-PE" sz="1000" b="1" kern="0" dirty="0">
                  <a:solidFill>
                    <a:srgbClr val="000000"/>
                  </a:solidFill>
                  <a:latin typeface="Arial"/>
                  <a:cs typeface="Arial"/>
                  <a:sym typeface="Arial"/>
                </a:endParaRPr>
              </a:p>
              <a:p>
                <a:pPr algn="just" eaLnBrk="1" fontAlgn="auto" hangingPunct="1">
                  <a:spcBef>
                    <a:spcPts val="0"/>
                  </a:spcBef>
                  <a:spcAft>
                    <a:spcPts val="0"/>
                  </a:spcAft>
                  <a:defRPr/>
                </a:pPr>
                <a:r>
                  <a:rPr lang="es-PE" sz="900" kern="0" dirty="0">
                    <a:solidFill>
                      <a:srgbClr val="000000"/>
                    </a:solidFill>
                    <a:latin typeface="Arial"/>
                    <a:cs typeface="Arial"/>
                    <a:sym typeface="Arial"/>
                  </a:rPr>
                  <a:t>El Proyecto Especial CHINECAS, tiene como  finalidad de impulsar la ampliación de la frontera agrícola así como realizar un adecuado aprovechamiento de los recursos hídricos en los valles del Santa, Lacramarca, Nepeña, Casma y Sechin en el departamento de ANCASH</a:t>
                </a:r>
              </a:p>
              <a:p>
                <a:pPr algn="just" eaLnBrk="1" fontAlgn="auto" hangingPunct="1">
                  <a:spcBef>
                    <a:spcPts val="0"/>
                  </a:spcBef>
                  <a:spcAft>
                    <a:spcPts val="0"/>
                  </a:spcAft>
                  <a:defRPr/>
                </a:pPr>
                <a:endParaRPr lang="es-PE" sz="900" kern="0" dirty="0">
                  <a:solidFill>
                    <a:srgbClr val="000000"/>
                  </a:solidFill>
                  <a:latin typeface="Arial"/>
                  <a:cs typeface="Arial"/>
                  <a:sym typeface="Arial"/>
                </a:endParaRPr>
              </a:p>
              <a:p>
                <a:pPr algn="just" eaLnBrk="1" fontAlgn="auto" hangingPunct="1">
                  <a:spcBef>
                    <a:spcPts val="0"/>
                  </a:spcBef>
                  <a:spcAft>
                    <a:spcPts val="0"/>
                  </a:spcAft>
                  <a:defRPr/>
                </a:pPr>
                <a:r>
                  <a:rPr lang="es-PE" sz="1000" b="1" kern="0" dirty="0">
                    <a:solidFill>
                      <a:srgbClr val="000000"/>
                    </a:solidFill>
                    <a:latin typeface="Arial"/>
                    <a:cs typeface="Arial"/>
                    <a:sym typeface="Arial"/>
                  </a:rPr>
                  <a:t>Beneficios: </a:t>
                </a:r>
              </a:p>
              <a:p>
                <a:pPr algn="just" eaLnBrk="1" fontAlgn="auto" hangingPunct="1">
                  <a:spcBef>
                    <a:spcPts val="0"/>
                  </a:spcBef>
                  <a:spcAft>
                    <a:spcPts val="0"/>
                  </a:spcAft>
                  <a:defRPr/>
                </a:pPr>
                <a:endParaRPr lang="es-PE" sz="900" kern="0" dirty="0">
                  <a:solidFill>
                    <a:srgbClr val="000000"/>
                  </a:solidFill>
                  <a:latin typeface="Arial"/>
                  <a:cs typeface="Arial"/>
                </a:endParaRPr>
              </a:p>
              <a:p>
                <a:pPr algn="just" eaLnBrk="1" fontAlgn="auto" hangingPunct="1">
                  <a:spcBef>
                    <a:spcPts val="0"/>
                  </a:spcBef>
                  <a:spcAft>
                    <a:spcPts val="0"/>
                  </a:spcAft>
                  <a:defRPr/>
                </a:pPr>
                <a:r>
                  <a:rPr lang="es-PE" sz="900" u="sng" kern="0" dirty="0">
                    <a:solidFill>
                      <a:srgbClr val="000000"/>
                    </a:solidFill>
                    <a:latin typeface="Arial"/>
                    <a:cs typeface="Arial"/>
                  </a:rPr>
                  <a:t>Atender a un estimado de 15,000 de usuarios, mejorando un total de 91,730.21 has.</a:t>
                </a:r>
                <a:endParaRPr lang="es-PE" sz="900" u="sng" kern="0" dirty="0">
                  <a:solidFill>
                    <a:srgbClr val="000000"/>
                  </a:solidFill>
                  <a:latin typeface="Arial"/>
                  <a:cs typeface="Arial"/>
                  <a:sym typeface="Arial"/>
                </a:endParaRPr>
              </a:p>
            </p:txBody>
          </p:sp>
        </p:grpSp>
        <p:pic>
          <p:nvPicPr>
            <p:cNvPr id="12346" name="Imagen 20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3576" y="1516825"/>
              <a:ext cx="252000" cy="3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1" name="Conector recto 230"/>
            <p:cNvCxnSpPr>
              <a:cxnSpLocks/>
            </p:cNvCxnSpPr>
            <p:nvPr/>
          </p:nvCxnSpPr>
          <p:spPr>
            <a:xfrm flipH="1" flipV="1">
              <a:off x="3819303" y="1263275"/>
              <a:ext cx="4928820" cy="158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cxnSp>
        <p:nvCxnSpPr>
          <p:cNvPr id="232" name="Conector recto 231"/>
          <p:cNvCxnSpPr>
            <a:cxnSpLocks/>
          </p:cNvCxnSpPr>
          <p:nvPr/>
        </p:nvCxnSpPr>
        <p:spPr>
          <a:xfrm flipH="1" flipV="1">
            <a:off x="5258588" y="1271588"/>
            <a:ext cx="3414725" cy="3175"/>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nvGrpSpPr>
          <p:cNvPr id="12298" name="Group 103"/>
          <p:cNvGrpSpPr>
            <a:grpSpLocks/>
          </p:cNvGrpSpPr>
          <p:nvPr/>
        </p:nvGrpSpPr>
        <p:grpSpPr bwMode="auto">
          <a:xfrm>
            <a:off x="88897" y="4500880"/>
            <a:ext cx="4960938" cy="2196781"/>
            <a:chOff x="8886483" y="696404"/>
            <a:chExt cx="4705197" cy="2197940"/>
          </a:xfrm>
        </p:grpSpPr>
        <p:sp>
          <p:nvSpPr>
            <p:cNvPr id="12341" name="CuadroTexto 246"/>
            <p:cNvSpPr txBox="1">
              <a:spLocks noChangeArrowheads="1"/>
            </p:cNvSpPr>
            <p:nvPr/>
          </p:nvSpPr>
          <p:spPr bwMode="auto">
            <a:xfrm>
              <a:off x="8886483" y="696404"/>
              <a:ext cx="2528981"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s-PE" altLang="es-PE" sz="1400" b="1" dirty="0">
                  <a:solidFill>
                    <a:srgbClr val="000000"/>
                  </a:solidFill>
                  <a:cs typeface="Tahoma" panose="020B0604030504040204" pitchFamily="34" charset="0"/>
                  <a:sym typeface="Arial" panose="020B0604020202020204" pitchFamily="34" charset="0"/>
                </a:rPr>
                <a:t>Situación del proyecto</a:t>
              </a:r>
            </a:p>
          </p:txBody>
        </p:sp>
        <p:cxnSp>
          <p:nvCxnSpPr>
            <p:cNvPr id="106" name="Conector recto 247"/>
            <p:cNvCxnSpPr>
              <a:cxnSpLocks/>
            </p:cNvCxnSpPr>
            <p:nvPr/>
          </p:nvCxnSpPr>
          <p:spPr>
            <a:xfrm flipH="1" flipV="1">
              <a:off x="8942299" y="1033132"/>
              <a:ext cx="4644760" cy="1589"/>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07" name="Rectángulo 248"/>
            <p:cNvSpPr/>
            <p:nvPr/>
          </p:nvSpPr>
          <p:spPr>
            <a:xfrm>
              <a:off x="8916596" y="1092603"/>
              <a:ext cx="4675084" cy="180174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Tx/>
                <a:buChar char="-"/>
                <a:defRPr/>
              </a:pPr>
              <a:endParaRPr lang="es-PE" sz="1200" kern="0" dirty="0">
                <a:solidFill>
                  <a:srgbClr val="000000"/>
                </a:solidFill>
                <a:sym typeface="Arial"/>
              </a:endParaRPr>
            </a:p>
          </p:txBody>
        </p:sp>
      </p:grpSp>
      <p:sp>
        <p:nvSpPr>
          <p:cNvPr id="111" name="CuadroTexto 290"/>
          <p:cNvSpPr txBox="1"/>
          <p:nvPr/>
        </p:nvSpPr>
        <p:spPr bwMode="auto">
          <a:xfrm>
            <a:off x="5277650" y="5017092"/>
            <a:ext cx="3480592" cy="261610"/>
          </a:xfrm>
          <a:prstGeom prst="rect">
            <a:avLst/>
          </a:prstGeom>
          <a:noFill/>
        </p:spPr>
        <p:txBody>
          <a:bodyPr wrap="square">
            <a:spAutoFit/>
          </a:bodyPr>
          <a:lstStyle/>
          <a:p>
            <a:pPr eaLnBrk="1" fontAlgn="auto" hangingPunct="1">
              <a:spcBef>
                <a:spcPts val="0"/>
              </a:spcBef>
              <a:spcAft>
                <a:spcPts val="0"/>
              </a:spcAft>
              <a:defRPr/>
            </a:pPr>
            <a:r>
              <a:rPr lang="es-PE" sz="1100" b="1" kern="0" dirty="0">
                <a:solidFill>
                  <a:srgbClr val="000000"/>
                </a:solidFill>
                <a:latin typeface="Arial"/>
                <a:cs typeface="Arial"/>
                <a:sym typeface="Arial"/>
              </a:rPr>
              <a:t>Cronograma de reactivación CHINECAS</a:t>
            </a:r>
          </a:p>
        </p:txBody>
      </p:sp>
      <p:cxnSp>
        <p:nvCxnSpPr>
          <p:cNvPr id="112" name="Conector recto 209"/>
          <p:cNvCxnSpPr>
            <a:cxnSpLocks/>
          </p:cNvCxnSpPr>
          <p:nvPr/>
        </p:nvCxnSpPr>
        <p:spPr bwMode="auto">
          <a:xfrm flipH="1">
            <a:off x="5386755" y="5316539"/>
            <a:ext cx="3208084" cy="0"/>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12337" name="Rectángulo 210"/>
          <p:cNvSpPr>
            <a:spLocks noChangeArrowheads="1"/>
          </p:cNvSpPr>
          <p:nvPr/>
        </p:nvSpPr>
        <p:spPr bwMode="auto">
          <a:xfrm>
            <a:off x="5386755" y="5419747"/>
            <a:ext cx="1447800" cy="321670"/>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PE" altLang="es-PE" sz="1200" b="1" dirty="0">
                <a:solidFill>
                  <a:srgbClr val="FFFFFF"/>
                </a:solidFill>
                <a:cs typeface="Arial" panose="020B0604020202020204" pitchFamily="34" charset="0"/>
                <a:sym typeface="Arial" panose="020B0604020202020204" pitchFamily="34" charset="0"/>
              </a:rPr>
              <a:t>2023</a:t>
            </a:r>
          </a:p>
        </p:txBody>
      </p:sp>
      <p:sp>
        <p:nvSpPr>
          <p:cNvPr id="99" name="CuadroTexto 72"/>
          <p:cNvSpPr txBox="1"/>
          <p:nvPr/>
        </p:nvSpPr>
        <p:spPr>
          <a:xfrm>
            <a:off x="5081585" y="4564287"/>
            <a:ext cx="3360738" cy="461962"/>
          </a:xfrm>
          <a:prstGeom prst="rect">
            <a:avLst/>
          </a:prstGeom>
          <a:solidFill>
            <a:schemeClr val="bg1"/>
          </a:solidFill>
        </p:spPr>
        <p:txBody>
          <a:bodyPr>
            <a:spAutoFit/>
          </a:bodyPr>
          <a:lstStyle/>
          <a:p>
            <a:pPr eaLnBrk="1" fontAlgn="auto" hangingPunct="1">
              <a:spcBef>
                <a:spcPts val="0"/>
              </a:spcBef>
              <a:spcAft>
                <a:spcPts val="0"/>
              </a:spcAft>
              <a:defRPr/>
            </a:pPr>
            <a:r>
              <a:rPr lang="es-PE" sz="800" b="1" kern="0" dirty="0">
                <a:solidFill>
                  <a:srgbClr val="000000"/>
                </a:solidFill>
                <a:latin typeface="+mj-lt"/>
                <a:cs typeface="Arial"/>
                <a:sym typeface="Arial"/>
              </a:rPr>
              <a:t>Departamentos	:Ancash</a:t>
            </a:r>
          </a:p>
          <a:p>
            <a:pPr eaLnBrk="1" fontAlgn="auto" hangingPunct="1">
              <a:spcBef>
                <a:spcPts val="0"/>
              </a:spcBef>
              <a:spcAft>
                <a:spcPts val="0"/>
              </a:spcAft>
              <a:defRPr/>
            </a:pPr>
            <a:r>
              <a:rPr lang="es-PE" sz="800" b="1" kern="0" dirty="0">
                <a:solidFill>
                  <a:srgbClr val="000000"/>
                </a:solidFill>
                <a:latin typeface="+mj-lt"/>
                <a:cs typeface="Arial"/>
                <a:sym typeface="Arial"/>
              </a:rPr>
              <a:t>Provincias	:Casma</a:t>
            </a:r>
            <a:r>
              <a:rPr lang="es-PE" sz="800" b="1" kern="0">
                <a:solidFill>
                  <a:srgbClr val="000000"/>
                </a:solidFill>
                <a:latin typeface="+mj-lt"/>
                <a:cs typeface="Arial"/>
                <a:sym typeface="Arial"/>
              </a:rPr>
              <a:t>, Santa</a:t>
            </a:r>
            <a:endParaRPr lang="es-PE" sz="800" b="1" kern="0" dirty="0">
              <a:solidFill>
                <a:srgbClr val="000000"/>
              </a:solidFill>
              <a:latin typeface="+mj-lt"/>
              <a:cs typeface="Arial"/>
              <a:sym typeface="Arial"/>
            </a:endParaRPr>
          </a:p>
          <a:p>
            <a:pPr eaLnBrk="1" fontAlgn="auto" hangingPunct="1">
              <a:spcBef>
                <a:spcPts val="0"/>
              </a:spcBef>
              <a:spcAft>
                <a:spcPts val="0"/>
              </a:spcAft>
              <a:defRPr/>
            </a:pPr>
            <a:r>
              <a:rPr lang="es-PE" sz="800" b="1" kern="0" dirty="0">
                <a:solidFill>
                  <a:srgbClr val="000000"/>
                </a:solidFill>
                <a:latin typeface="+mj-lt"/>
                <a:cs typeface="Arial"/>
                <a:sym typeface="Arial"/>
              </a:rPr>
              <a:t>Distritos	:Chimbote, Casma y Comandante Noel</a:t>
            </a:r>
          </a:p>
        </p:txBody>
      </p:sp>
      <p:sp>
        <p:nvSpPr>
          <p:cNvPr id="12301" name="CuadroTexto 86"/>
          <p:cNvSpPr txBox="1">
            <a:spLocks noChangeArrowheads="1"/>
          </p:cNvSpPr>
          <p:nvPr/>
        </p:nvSpPr>
        <p:spPr bwMode="auto">
          <a:xfrm>
            <a:off x="8769349" y="3313472"/>
            <a:ext cx="25288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s-PE" altLang="es-PE" sz="1400" b="1" dirty="0">
                <a:solidFill>
                  <a:srgbClr val="000000"/>
                </a:solidFill>
                <a:cs typeface="Tahoma" panose="020B0604030504040204" pitchFamily="34" charset="0"/>
                <a:sym typeface="Arial" panose="020B0604020202020204" pitchFamily="34" charset="0"/>
              </a:rPr>
              <a:t>Principales alertas</a:t>
            </a:r>
          </a:p>
        </p:txBody>
      </p:sp>
      <p:cxnSp>
        <p:nvCxnSpPr>
          <p:cNvPr id="166" name="Conector recto 87"/>
          <p:cNvCxnSpPr>
            <a:cxnSpLocks/>
          </p:cNvCxnSpPr>
          <p:nvPr/>
        </p:nvCxnSpPr>
        <p:spPr>
          <a:xfrm flipH="1" flipV="1">
            <a:off x="8816974" y="3638910"/>
            <a:ext cx="3173413" cy="1587"/>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nvGrpSpPr>
          <p:cNvPr id="12303" name="Grupo 15"/>
          <p:cNvGrpSpPr>
            <a:grpSpLocks/>
          </p:cNvGrpSpPr>
          <p:nvPr/>
        </p:nvGrpSpPr>
        <p:grpSpPr bwMode="auto">
          <a:xfrm>
            <a:off x="8758241" y="900113"/>
            <a:ext cx="3238495" cy="2158756"/>
            <a:chOff x="8992550" y="836650"/>
            <a:chExt cx="3123075" cy="2557083"/>
          </a:xfrm>
        </p:grpSpPr>
        <p:sp>
          <p:nvSpPr>
            <p:cNvPr id="79" name="Rectángulo 286"/>
            <p:cNvSpPr/>
            <p:nvPr/>
          </p:nvSpPr>
          <p:spPr>
            <a:xfrm>
              <a:off x="9343127" y="1600025"/>
              <a:ext cx="1123696" cy="5359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200" b="1" kern="0" dirty="0">
                  <a:solidFill>
                    <a:srgbClr val="FFFFFF"/>
                  </a:solidFill>
                  <a:sym typeface="Arial"/>
                </a:rPr>
                <a:t>Inversión </a:t>
              </a:r>
            </a:p>
            <a:p>
              <a:pPr algn="ctr" eaLnBrk="1" fontAlgn="auto" hangingPunct="1">
                <a:spcBef>
                  <a:spcPts val="0"/>
                </a:spcBef>
                <a:spcAft>
                  <a:spcPts val="0"/>
                </a:spcAft>
                <a:defRPr/>
              </a:pPr>
              <a:r>
                <a:rPr lang="es-PE" sz="1200" b="1" kern="0" dirty="0">
                  <a:solidFill>
                    <a:srgbClr val="FFFFFF"/>
                  </a:solidFill>
                  <a:sym typeface="Arial"/>
                </a:rPr>
                <a:t>(Aprox.)</a:t>
              </a:r>
              <a:endParaRPr lang="es-PE" sz="1200" b="1" kern="0" baseline="30000" dirty="0">
                <a:solidFill>
                  <a:srgbClr val="FFFFFF"/>
                </a:solidFill>
                <a:sym typeface="Arial"/>
              </a:endParaRPr>
            </a:p>
          </p:txBody>
        </p:sp>
        <p:sp>
          <p:nvSpPr>
            <p:cNvPr id="80" name="Rectángulo 289"/>
            <p:cNvSpPr/>
            <p:nvPr/>
          </p:nvSpPr>
          <p:spPr>
            <a:xfrm>
              <a:off x="10644882" y="1605741"/>
              <a:ext cx="1470743" cy="54156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sz="1100" b="1" i="1" kern="0" dirty="0">
                <a:solidFill>
                  <a:srgbClr val="000000"/>
                </a:solidFill>
                <a:sym typeface="Arial"/>
              </a:endParaRPr>
            </a:p>
            <a:p>
              <a:pPr algn="ctr" eaLnBrk="1" fontAlgn="auto" hangingPunct="1">
                <a:spcBef>
                  <a:spcPts val="0"/>
                </a:spcBef>
                <a:spcAft>
                  <a:spcPts val="0"/>
                </a:spcAft>
                <a:defRPr/>
              </a:pPr>
              <a:r>
                <a:rPr lang="es-PE" sz="1100" b="1" i="1" kern="0" dirty="0">
                  <a:solidFill>
                    <a:srgbClr val="000000"/>
                  </a:solidFill>
                  <a:sym typeface="Arial"/>
                </a:rPr>
                <a:t>S/ 1´262,827,606.05</a:t>
              </a:r>
            </a:p>
            <a:p>
              <a:pPr algn="ctr" eaLnBrk="1" fontAlgn="auto" hangingPunct="1">
                <a:spcBef>
                  <a:spcPts val="0"/>
                </a:spcBef>
                <a:spcAft>
                  <a:spcPts val="0"/>
                </a:spcAft>
                <a:defRPr/>
              </a:pPr>
              <a:endParaRPr lang="es-PE" sz="1100" b="1" i="1" kern="0" dirty="0">
                <a:solidFill>
                  <a:srgbClr val="000000"/>
                </a:solidFill>
                <a:sym typeface="Arial"/>
              </a:endParaRPr>
            </a:p>
          </p:txBody>
        </p:sp>
        <p:sp>
          <p:nvSpPr>
            <p:cNvPr id="12327" name="CuadroTexto 201"/>
            <p:cNvSpPr txBox="1">
              <a:spLocks noChangeArrowheads="1"/>
            </p:cNvSpPr>
            <p:nvPr/>
          </p:nvSpPr>
          <p:spPr bwMode="auto">
            <a:xfrm>
              <a:off x="8992550" y="836650"/>
              <a:ext cx="25289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s-PE" altLang="es-PE" sz="1400" b="1" dirty="0">
                  <a:solidFill>
                    <a:srgbClr val="000000"/>
                  </a:solidFill>
                  <a:cs typeface="Tahoma" panose="020B0604030504040204" pitchFamily="34" charset="0"/>
                  <a:sym typeface="Arial" panose="020B0604020202020204" pitchFamily="34" charset="0"/>
                </a:rPr>
                <a:t>Costos del proyecto</a:t>
              </a:r>
            </a:p>
          </p:txBody>
        </p:sp>
        <p:sp>
          <p:nvSpPr>
            <p:cNvPr id="89" name="Rectángulo 206"/>
            <p:cNvSpPr/>
            <p:nvPr/>
          </p:nvSpPr>
          <p:spPr>
            <a:xfrm>
              <a:off x="9343126" y="2356242"/>
              <a:ext cx="1123696" cy="44377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PE" sz="1200" b="1" i="1" kern="0" dirty="0">
                  <a:solidFill>
                    <a:srgbClr val="000000"/>
                  </a:solidFill>
                  <a:sym typeface="Arial"/>
                </a:rPr>
                <a:t>FASE 2	</a:t>
              </a:r>
            </a:p>
          </p:txBody>
        </p:sp>
        <p:sp>
          <p:nvSpPr>
            <p:cNvPr id="90" name="Rectángulo 207"/>
            <p:cNvSpPr/>
            <p:nvPr/>
          </p:nvSpPr>
          <p:spPr>
            <a:xfrm>
              <a:off x="10737796" y="2982212"/>
              <a:ext cx="1355336" cy="39112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100" b="1" i="1" kern="0" dirty="0">
                  <a:solidFill>
                    <a:srgbClr val="000000"/>
                  </a:solidFill>
                  <a:sym typeface="Arial"/>
                </a:rPr>
                <a:t>S/ 600,000,000.00</a:t>
              </a:r>
            </a:p>
          </p:txBody>
        </p:sp>
        <p:sp>
          <p:nvSpPr>
            <p:cNvPr id="91" name="Rectángulo 208"/>
            <p:cNvSpPr/>
            <p:nvPr/>
          </p:nvSpPr>
          <p:spPr>
            <a:xfrm>
              <a:off x="9343126" y="2949954"/>
              <a:ext cx="1123696" cy="44377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s-PE" sz="1200" b="1" i="1" kern="0" dirty="0">
                  <a:solidFill>
                    <a:srgbClr val="000000"/>
                  </a:solidFill>
                  <a:sym typeface="Arial"/>
                </a:rPr>
                <a:t>FASE 3</a:t>
              </a:r>
            </a:p>
          </p:txBody>
        </p:sp>
        <p:cxnSp>
          <p:nvCxnSpPr>
            <p:cNvPr id="92" name="Conector recto 232"/>
            <p:cNvCxnSpPr>
              <a:cxnSpLocks/>
            </p:cNvCxnSpPr>
            <p:nvPr/>
          </p:nvCxnSpPr>
          <p:spPr>
            <a:xfrm flipH="1" flipV="1">
              <a:off x="9093121" y="1269147"/>
              <a:ext cx="3000011" cy="3761"/>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94" name="Rectángulo 88"/>
          <p:cNvSpPr/>
          <p:nvPr/>
        </p:nvSpPr>
        <p:spPr>
          <a:xfrm>
            <a:off x="8824913" y="3736825"/>
            <a:ext cx="3103562" cy="73743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s-MX" sz="800" dirty="0">
                <a:solidFill>
                  <a:srgbClr val="000000"/>
                </a:solidFill>
              </a:rPr>
              <a:t>- Demora en la Gestión de Recursos para la elaboración del E.T </a:t>
            </a:r>
            <a:r>
              <a:rPr lang="es-MX" sz="800" kern="0" dirty="0">
                <a:solidFill>
                  <a:srgbClr val="000000"/>
                </a:solidFill>
                <a:sym typeface="Arial"/>
              </a:rPr>
              <a:t>del </a:t>
            </a:r>
            <a:r>
              <a:rPr lang="es-ES_tradnl" sz="800" dirty="0">
                <a:solidFill>
                  <a:srgbClr val="000000"/>
                </a:solidFill>
              </a:rPr>
              <a:t>Canal </a:t>
            </a:r>
            <a:r>
              <a:rPr lang="es-ES_tradnl" sz="800" dirty="0" err="1">
                <a:solidFill>
                  <a:srgbClr val="000000"/>
                </a:solidFill>
              </a:rPr>
              <a:t>Nepeña</a:t>
            </a:r>
            <a:r>
              <a:rPr lang="es-ES_tradnl" sz="800" dirty="0">
                <a:solidFill>
                  <a:srgbClr val="000000"/>
                </a:solidFill>
              </a:rPr>
              <a:t> - </a:t>
            </a:r>
            <a:r>
              <a:rPr lang="es-ES_tradnl" sz="800" dirty="0" err="1">
                <a:solidFill>
                  <a:srgbClr val="000000"/>
                </a:solidFill>
              </a:rPr>
              <a:t>Casma</a:t>
            </a:r>
            <a:r>
              <a:rPr lang="es-ES_tradnl" sz="800" dirty="0">
                <a:solidFill>
                  <a:srgbClr val="000000"/>
                </a:solidFill>
              </a:rPr>
              <a:t>..</a:t>
            </a:r>
            <a:endParaRPr lang="es-MX" sz="800" dirty="0">
              <a:solidFill>
                <a:srgbClr val="000000"/>
              </a:solidFill>
            </a:endParaRPr>
          </a:p>
          <a:p>
            <a:pPr algn="just" eaLnBrk="1" fontAlgn="auto" hangingPunct="1">
              <a:spcBef>
                <a:spcPts val="0"/>
              </a:spcBef>
              <a:spcAft>
                <a:spcPts val="0"/>
              </a:spcAft>
              <a:defRPr/>
            </a:pPr>
            <a:r>
              <a:rPr lang="es-PE" sz="800" kern="0" dirty="0">
                <a:solidFill>
                  <a:srgbClr val="000000"/>
                </a:solidFill>
                <a:latin typeface="+mj-lt"/>
                <a:sym typeface="Arial"/>
              </a:rPr>
              <a:t>- Demora en la aprobación del E.T. </a:t>
            </a:r>
            <a:r>
              <a:rPr lang="es-ES_tradnl" sz="800" dirty="0">
                <a:solidFill>
                  <a:srgbClr val="000000"/>
                </a:solidFill>
              </a:rPr>
              <a:t>Mejoramiento del Canal Irchim.</a:t>
            </a:r>
          </a:p>
          <a:p>
            <a:pPr algn="just" eaLnBrk="1" fontAlgn="auto" hangingPunct="1">
              <a:spcBef>
                <a:spcPts val="0"/>
              </a:spcBef>
              <a:spcAft>
                <a:spcPts val="0"/>
              </a:spcAft>
              <a:defRPr/>
            </a:pPr>
            <a:r>
              <a:rPr lang="es-PE" sz="800" kern="0" dirty="0">
                <a:solidFill>
                  <a:srgbClr val="000000"/>
                </a:solidFill>
                <a:latin typeface="+mj-lt"/>
                <a:sym typeface="Arial"/>
              </a:rPr>
              <a:t>- Demora en la Gestión de Recursos para el financiamiento de la ejecución de las Ideas de proyectos.</a:t>
            </a:r>
          </a:p>
        </p:txBody>
      </p:sp>
      <p:grpSp>
        <p:nvGrpSpPr>
          <p:cNvPr id="12305" name="Grupo 194"/>
          <p:cNvGrpSpPr>
            <a:grpSpLocks/>
          </p:cNvGrpSpPr>
          <p:nvPr/>
        </p:nvGrpSpPr>
        <p:grpSpPr bwMode="auto">
          <a:xfrm>
            <a:off x="29509" y="3172783"/>
            <a:ext cx="4953650" cy="1461793"/>
            <a:chOff x="2173678" y="5708980"/>
            <a:chExt cx="4503661" cy="1479586"/>
          </a:xfrm>
        </p:grpSpPr>
        <p:sp>
          <p:nvSpPr>
            <p:cNvPr id="98" name="Rectángulo 195"/>
            <p:cNvSpPr/>
            <p:nvPr/>
          </p:nvSpPr>
          <p:spPr>
            <a:xfrm>
              <a:off x="2256537" y="6009315"/>
              <a:ext cx="4420802" cy="117925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PE" sz="1200" kern="0" dirty="0">
                <a:solidFill>
                  <a:srgbClr val="000000"/>
                </a:solidFill>
                <a:sym typeface="Arial"/>
              </a:endParaRPr>
            </a:p>
            <a:p>
              <a:pPr marL="542925" eaLnBrk="1" fontAlgn="auto" hangingPunct="1">
                <a:spcBef>
                  <a:spcPts val="0"/>
                </a:spcBef>
                <a:spcAft>
                  <a:spcPts val="0"/>
                </a:spcAft>
                <a:defRPr/>
              </a:pPr>
              <a:endParaRPr lang="es-PE" sz="1100" kern="0" dirty="0">
                <a:solidFill>
                  <a:srgbClr val="000000"/>
                </a:solidFill>
                <a:sym typeface="Arial"/>
              </a:endParaRPr>
            </a:p>
          </p:txBody>
        </p:sp>
        <p:sp>
          <p:nvSpPr>
            <p:cNvPr id="102" name="CuadroTexto 197"/>
            <p:cNvSpPr txBox="1"/>
            <p:nvPr/>
          </p:nvSpPr>
          <p:spPr>
            <a:xfrm>
              <a:off x="2173678" y="5708980"/>
              <a:ext cx="3257510" cy="251791"/>
            </a:xfrm>
            <a:prstGeom prst="rect">
              <a:avLst/>
            </a:prstGeom>
            <a:noFill/>
          </p:spPr>
          <p:txBody>
            <a:bodyPr>
              <a:spAutoFit/>
            </a:bodyPr>
            <a:lstStyle/>
            <a:p>
              <a:pPr algn="just" eaLnBrk="1" fontAlgn="auto" hangingPunct="1">
                <a:spcBef>
                  <a:spcPts val="0"/>
                </a:spcBef>
                <a:spcAft>
                  <a:spcPts val="0"/>
                </a:spcAft>
                <a:defRPr/>
              </a:pPr>
              <a:r>
                <a:rPr lang="es-PE" sz="1400" b="1" kern="0" dirty="0">
                  <a:solidFill>
                    <a:srgbClr val="000000"/>
                  </a:solidFill>
                  <a:latin typeface="Arial"/>
                  <a:cs typeface="Arial"/>
                  <a:sym typeface="Arial"/>
                </a:rPr>
                <a:t>Metas de la intervención:</a:t>
              </a:r>
            </a:p>
          </p:txBody>
        </p:sp>
      </p:grpSp>
      <p:pic>
        <p:nvPicPr>
          <p:cNvPr id="12306" name="Imagen 19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767" y="3604512"/>
            <a:ext cx="2381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1" y="4876234"/>
            <a:ext cx="4945888" cy="1792798"/>
          </a:xfrm>
          <a:prstGeom prst="rect">
            <a:avLst/>
          </a:prstGeom>
          <a:noFill/>
        </p:spPr>
        <p:txBody>
          <a:bodyPr wrap="square">
            <a:spAutoFit/>
          </a:bodyPr>
          <a:lstStyle/>
          <a:p>
            <a:pPr marL="171450" lvl="1" indent="-171450" algn="just" eaLnBrk="1" fontAlgn="ctr" hangingPunct="1">
              <a:spcBef>
                <a:spcPts val="0"/>
              </a:spcBef>
              <a:spcAft>
                <a:spcPts val="0"/>
              </a:spcAft>
              <a:buClr>
                <a:srgbClr val="000000"/>
              </a:buClr>
              <a:buSzPts val="1000"/>
              <a:buFont typeface="Wingdings" panose="05000000000000000000" pitchFamily="2" charset="2"/>
              <a:buChar char="§"/>
              <a:defRPr/>
            </a:pPr>
            <a:r>
              <a:rPr lang="es-ES_tradnl" sz="850" dirty="0">
                <a:solidFill>
                  <a:srgbClr val="000000"/>
                </a:solidFill>
              </a:rPr>
              <a:t>La  Fase  </a:t>
            </a:r>
            <a:r>
              <a:rPr lang="es-ES_tradnl" sz="850" dirty="0" err="1">
                <a:solidFill>
                  <a:srgbClr val="000000"/>
                </a:solidFill>
              </a:rPr>
              <a:t>N°</a:t>
            </a:r>
            <a:r>
              <a:rPr lang="es-ES_tradnl" sz="850" dirty="0">
                <a:solidFill>
                  <a:srgbClr val="000000"/>
                </a:solidFill>
              </a:rPr>
              <a:t> 01 del proyecto esta culminada.</a:t>
            </a:r>
          </a:p>
          <a:p>
            <a:pPr marL="171450" lvl="1" indent="-171450" algn="just" eaLnBrk="1" fontAlgn="ctr" hangingPunct="1">
              <a:spcBef>
                <a:spcPts val="0"/>
              </a:spcBef>
              <a:spcAft>
                <a:spcPts val="0"/>
              </a:spcAft>
              <a:buClr>
                <a:srgbClr val="000000"/>
              </a:buClr>
              <a:buSzPts val="1000"/>
              <a:buFont typeface="Wingdings" panose="05000000000000000000" pitchFamily="2" charset="2"/>
              <a:buChar char="§"/>
              <a:defRPr/>
            </a:pPr>
            <a:r>
              <a:rPr lang="es-ES_tradnl" sz="850" dirty="0">
                <a:solidFill>
                  <a:srgbClr val="000000"/>
                </a:solidFill>
              </a:rPr>
              <a:t>La Fase </a:t>
            </a:r>
            <a:r>
              <a:rPr lang="es-ES_tradnl" sz="850" dirty="0" err="1">
                <a:solidFill>
                  <a:srgbClr val="000000"/>
                </a:solidFill>
              </a:rPr>
              <a:t>N°</a:t>
            </a:r>
            <a:r>
              <a:rPr lang="es-ES_tradnl" sz="850" dirty="0">
                <a:solidFill>
                  <a:srgbClr val="000000"/>
                </a:solidFill>
              </a:rPr>
              <a:t> 02 esta en la etapa de elaboración de expediente técnico el cual contiene los siguientes proyectos:</a:t>
            </a:r>
          </a:p>
          <a:p>
            <a:pPr marL="628650" lvl="1" indent="-171450" algn="just" eaLnBrk="1" fontAlgn="ctr" hangingPunct="1">
              <a:spcBef>
                <a:spcPts val="0"/>
              </a:spcBef>
              <a:spcAft>
                <a:spcPts val="0"/>
              </a:spcAft>
              <a:buClr>
                <a:srgbClr val="000000"/>
              </a:buClr>
              <a:buSzPts val="1000"/>
              <a:buFont typeface="Wingdings" panose="05000000000000000000" pitchFamily="2" charset="2"/>
              <a:buChar char="ü"/>
              <a:defRPr/>
            </a:pPr>
            <a:r>
              <a:rPr lang="es-ES_tradnl" sz="850" dirty="0">
                <a:solidFill>
                  <a:srgbClr val="000000"/>
                </a:solidFill>
              </a:rPr>
              <a:t>Ampliación del Canal </a:t>
            </a:r>
            <a:r>
              <a:rPr lang="es-ES_tradnl" sz="850" dirty="0" err="1">
                <a:solidFill>
                  <a:srgbClr val="000000"/>
                </a:solidFill>
              </a:rPr>
              <a:t>Nepeña</a:t>
            </a:r>
            <a:r>
              <a:rPr lang="es-ES_tradnl" sz="850" dirty="0">
                <a:solidFill>
                  <a:srgbClr val="000000"/>
                </a:solidFill>
              </a:rPr>
              <a:t> - </a:t>
            </a:r>
            <a:r>
              <a:rPr lang="es-ES_tradnl" sz="850" dirty="0" err="1">
                <a:solidFill>
                  <a:srgbClr val="000000"/>
                </a:solidFill>
              </a:rPr>
              <a:t>Casma</a:t>
            </a:r>
            <a:r>
              <a:rPr lang="es-ES_tradnl" sz="850" dirty="0">
                <a:solidFill>
                  <a:srgbClr val="000000"/>
                </a:solidFill>
              </a:rPr>
              <a:t>, cuyo financiamiento fue solicitado Oficio N° 521-2022-GRA-P.E. CHINECAS/GG y Oficio N° 521-2022-GRA-P.E. CHINECAS/GG.</a:t>
            </a:r>
          </a:p>
          <a:p>
            <a:pPr marL="628650" lvl="1" indent="-171450" algn="just" eaLnBrk="1" fontAlgn="ctr" hangingPunct="1">
              <a:spcBef>
                <a:spcPts val="0"/>
              </a:spcBef>
              <a:spcAft>
                <a:spcPts val="0"/>
              </a:spcAft>
              <a:buClr>
                <a:srgbClr val="000000"/>
              </a:buClr>
              <a:buSzPts val="1000"/>
              <a:buFont typeface="Wingdings" panose="05000000000000000000" pitchFamily="2" charset="2"/>
              <a:buChar char="ü"/>
              <a:defRPr/>
            </a:pPr>
            <a:r>
              <a:rPr lang="es-ES_tradnl" sz="850" dirty="0">
                <a:solidFill>
                  <a:srgbClr val="000000"/>
                </a:solidFill>
              </a:rPr>
              <a:t>Mejoramiento del Canal Irchim que actualmente esta </a:t>
            </a:r>
            <a:r>
              <a:rPr lang="es-PE" sz="850" dirty="0">
                <a:solidFill>
                  <a:srgbClr val="000000"/>
                </a:solidFill>
              </a:rPr>
              <a:t>en proceso de evaluación y revisión por la supervisión del P.E CHINECAS).</a:t>
            </a:r>
            <a:endParaRPr lang="es-ES_tradnl" sz="850" dirty="0">
              <a:solidFill>
                <a:srgbClr val="000000"/>
              </a:solidFill>
            </a:endParaRPr>
          </a:p>
          <a:p>
            <a:pPr marL="171450" lvl="1" indent="-171450" algn="just" eaLnBrk="1" fontAlgn="ctr" hangingPunct="1">
              <a:spcBef>
                <a:spcPts val="0"/>
              </a:spcBef>
              <a:spcAft>
                <a:spcPts val="0"/>
              </a:spcAft>
              <a:buClr>
                <a:srgbClr val="000000"/>
              </a:buClr>
              <a:buSzPts val="1000"/>
              <a:buFont typeface="Wingdings" panose="05000000000000000000" pitchFamily="2" charset="2"/>
              <a:buChar char="§"/>
              <a:defRPr/>
            </a:pPr>
            <a:r>
              <a:rPr lang="es-ES_tradnl" sz="850" dirty="0">
                <a:solidFill>
                  <a:srgbClr val="000000"/>
                </a:solidFill>
              </a:rPr>
              <a:t>Asimismo la Fase N° 03 actualmente se encuentra a nivel de Idea de proyecto el cual contiene los siguientes estudios:</a:t>
            </a:r>
          </a:p>
          <a:p>
            <a:pPr marL="628650" lvl="2" indent="-171450" algn="just" eaLnBrk="1" fontAlgn="ctr" hangingPunct="1">
              <a:spcBef>
                <a:spcPts val="0"/>
              </a:spcBef>
              <a:spcAft>
                <a:spcPts val="0"/>
              </a:spcAft>
              <a:buClr>
                <a:srgbClr val="000000"/>
              </a:buClr>
              <a:buSzPts val="1000"/>
              <a:buFont typeface="Wingdings" panose="05000000000000000000" pitchFamily="2" charset="2"/>
              <a:buChar char="ü"/>
              <a:defRPr/>
            </a:pPr>
            <a:r>
              <a:rPr lang="es-ES_tradnl" sz="850" dirty="0">
                <a:solidFill>
                  <a:srgbClr val="000000"/>
                </a:solidFill>
              </a:rPr>
              <a:t>Bocatoma Única Compartida, actualmente la intervención en la ejecución de Idea de Proyecto a sido solicitada al MIDAGRI, DGIHR y al PSI.</a:t>
            </a:r>
          </a:p>
          <a:p>
            <a:pPr marL="628650" lvl="2" indent="-171450" algn="just" eaLnBrk="1" fontAlgn="ctr" hangingPunct="1">
              <a:spcBef>
                <a:spcPts val="0"/>
              </a:spcBef>
              <a:spcAft>
                <a:spcPts val="0"/>
              </a:spcAft>
              <a:buClr>
                <a:srgbClr val="000000"/>
              </a:buClr>
              <a:buSzPts val="1000"/>
              <a:buFont typeface="Wingdings" panose="05000000000000000000" pitchFamily="2" charset="2"/>
              <a:buChar char="ü"/>
              <a:defRPr/>
            </a:pPr>
            <a:r>
              <a:rPr lang="es-ES_tradnl" sz="850" dirty="0">
                <a:solidFill>
                  <a:srgbClr val="000000"/>
                </a:solidFill>
              </a:rPr>
              <a:t>Represamiento del Río Grande, cuya intervención viene siendo desarrollada y conceptualizada por P.E Chinecas.</a:t>
            </a:r>
            <a:endParaRPr lang="es-PE" sz="850" dirty="0">
              <a:solidFill>
                <a:srgbClr val="000000"/>
              </a:solidFill>
            </a:endParaRPr>
          </a:p>
        </p:txBody>
      </p:sp>
      <p:grpSp>
        <p:nvGrpSpPr>
          <p:cNvPr id="12310" name="Grupo 99"/>
          <p:cNvGrpSpPr>
            <a:grpSpLocks/>
          </p:cNvGrpSpPr>
          <p:nvPr/>
        </p:nvGrpSpPr>
        <p:grpSpPr bwMode="auto">
          <a:xfrm>
            <a:off x="8769350" y="4500909"/>
            <a:ext cx="3157540" cy="2173887"/>
            <a:chOff x="8797995" y="4630864"/>
            <a:chExt cx="3156776" cy="2174101"/>
          </a:xfrm>
        </p:grpSpPr>
        <p:grpSp>
          <p:nvGrpSpPr>
            <p:cNvPr id="12318" name="Grupo 119"/>
            <p:cNvGrpSpPr>
              <a:grpSpLocks/>
            </p:cNvGrpSpPr>
            <p:nvPr/>
          </p:nvGrpSpPr>
          <p:grpSpPr bwMode="auto">
            <a:xfrm>
              <a:off x="8797995" y="4630864"/>
              <a:ext cx="3117096" cy="308005"/>
              <a:chOff x="8805758" y="4282130"/>
              <a:chExt cx="3117096" cy="308005"/>
            </a:xfrm>
          </p:grpSpPr>
          <p:sp>
            <p:nvSpPr>
              <p:cNvPr id="122" name="CuadroTexto 121"/>
              <p:cNvSpPr txBox="1"/>
              <p:nvPr/>
            </p:nvSpPr>
            <p:spPr>
              <a:xfrm>
                <a:off x="8805758" y="4282130"/>
                <a:ext cx="2388610" cy="308005"/>
              </a:xfrm>
              <a:prstGeom prst="rect">
                <a:avLst/>
              </a:prstGeom>
              <a:noFill/>
            </p:spPr>
            <p:txBody>
              <a:bodyPr>
                <a:spAutoFit/>
              </a:bodyPr>
              <a:lstStyle/>
              <a:p>
                <a:pPr eaLnBrk="1" fontAlgn="auto" hangingPunct="1">
                  <a:spcBef>
                    <a:spcPts val="0"/>
                  </a:spcBef>
                  <a:spcAft>
                    <a:spcPts val="0"/>
                  </a:spcAft>
                  <a:defRPr/>
                </a:pPr>
                <a:r>
                  <a:rPr lang="es-PE" sz="1400" b="1" kern="0" dirty="0">
                    <a:solidFill>
                      <a:srgbClr val="000000"/>
                    </a:solidFill>
                    <a:latin typeface="Arial"/>
                    <a:cs typeface="Arial"/>
                    <a:sym typeface="Arial"/>
                  </a:rPr>
                  <a:t>Próximas acciones</a:t>
                </a:r>
              </a:p>
            </p:txBody>
          </p:sp>
          <p:cxnSp>
            <p:nvCxnSpPr>
              <p:cNvPr id="123" name="Conector recto 122"/>
              <p:cNvCxnSpPr>
                <a:cxnSpLocks/>
              </p:cNvCxnSpPr>
              <p:nvPr/>
            </p:nvCxnSpPr>
            <p:spPr>
              <a:xfrm flipH="1" flipV="1">
                <a:off x="8862894" y="4563147"/>
                <a:ext cx="3059960" cy="1588"/>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grpSp>
        <p:sp>
          <p:nvSpPr>
            <p:cNvPr id="121" name="Rectángulo 88"/>
            <p:cNvSpPr/>
            <p:nvPr/>
          </p:nvSpPr>
          <p:spPr>
            <a:xfrm>
              <a:off x="8894810" y="5020353"/>
              <a:ext cx="3059961" cy="178461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eaLnBrk="1" fontAlgn="auto" hangingPunct="1">
                <a:spcBef>
                  <a:spcPts val="0"/>
                </a:spcBef>
                <a:spcAft>
                  <a:spcPts val="0"/>
                </a:spcAft>
                <a:buFont typeface="Arial" panose="020B0604020202020204" pitchFamily="34" charset="0"/>
                <a:buChar char="•"/>
                <a:defRPr/>
              </a:pPr>
              <a:r>
                <a:rPr lang="es-MX" sz="850" kern="0" dirty="0">
                  <a:solidFill>
                    <a:srgbClr val="000000"/>
                  </a:solidFill>
                  <a:sym typeface="Arial"/>
                </a:rPr>
                <a:t>Coordinación </a:t>
              </a:r>
              <a:r>
                <a:rPr lang="es-MX" sz="900" dirty="0">
                  <a:solidFill>
                    <a:srgbClr val="000000"/>
                  </a:solidFill>
                </a:rPr>
                <a:t>sobre la Gestión de Recursos</a:t>
              </a:r>
              <a:r>
                <a:rPr lang="es-MX" sz="850" kern="0" dirty="0">
                  <a:solidFill>
                    <a:srgbClr val="000000"/>
                  </a:solidFill>
                  <a:sym typeface="Arial"/>
                </a:rPr>
                <a:t> para la  elaboración del E.T del </a:t>
              </a:r>
              <a:r>
                <a:rPr lang="es-ES_tradnl" sz="850" dirty="0">
                  <a:solidFill>
                    <a:srgbClr val="000000"/>
                  </a:solidFill>
                </a:rPr>
                <a:t>Canal </a:t>
              </a:r>
              <a:r>
                <a:rPr lang="es-ES_tradnl" sz="850" dirty="0" err="1">
                  <a:solidFill>
                    <a:srgbClr val="000000"/>
                  </a:solidFill>
                </a:rPr>
                <a:t>Nepeña</a:t>
              </a:r>
              <a:r>
                <a:rPr lang="es-ES_tradnl" sz="850" dirty="0">
                  <a:solidFill>
                    <a:srgbClr val="000000"/>
                  </a:solidFill>
                </a:rPr>
                <a:t> - </a:t>
              </a:r>
              <a:r>
                <a:rPr lang="es-ES_tradnl" sz="850" dirty="0" err="1">
                  <a:solidFill>
                    <a:srgbClr val="000000"/>
                  </a:solidFill>
                </a:rPr>
                <a:t>Casma</a:t>
              </a:r>
              <a:r>
                <a:rPr lang="es-MX" sz="850" kern="0" dirty="0">
                  <a:solidFill>
                    <a:srgbClr val="000000"/>
                  </a:solidFill>
                  <a:sym typeface="Arial"/>
                </a:rPr>
                <a:t>.</a:t>
              </a:r>
            </a:p>
            <a:p>
              <a:pPr marL="171450" indent="-171450" algn="just" eaLnBrk="1" fontAlgn="auto" hangingPunct="1">
                <a:spcBef>
                  <a:spcPts val="0"/>
                </a:spcBef>
                <a:spcAft>
                  <a:spcPts val="0"/>
                </a:spcAft>
                <a:buFont typeface="Arial" panose="020B0604020202020204" pitchFamily="34" charset="0"/>
                <a:buChar char="•"/>
                <a:defRPr/>
              </a:pPr>
              <a:r>
                <a:rPr lang="es-MX" sz="850" kern="0" dirty="0">
                  <a:solidFill>
                    <a:srgbClr val="000000"/>
                  </a:solidFill>
                  <a:sym typeface="Arial"/>
                </a:rPr>
                <a:t>Aprobación del E.T </a:t>
              </a:r>
              <a:r>
                <a:rPr lang="es-ES_tradnl" sz="850" dirty="0">
                  <a:solidFill>
                    <a:srgbClr val="000000"/>
                  </a:solidFill>
                </a:rPr>
                <a:t>Mejoramiento del Canal </a:t>
              </a:r>
              <a:r>
                <a:rPr lang="es-ES_tradnl" sz="850" dirty="0" err="1">
                  <a:solidFill>
                    <a:srgbClr val="000000"/>
                  </a:solidFill>
                </a:rPr>
                <a:t>Irchim</a:t>
              </a:r>
              <a:r>
                <a:rPr lang="es-ES_tradnl" sz="850" dirty="0">
                  <a:solidFill>
                    <a:srgbClr val="000000"/>
                  </a:solidFill>
                </a:rPr>
                <a:t>.</a:t>
              </a:r>
              <a:endParaRPr lang="es-MX" sz="850" kern="0" dirty="0">
                <a:solidFill>
                  <a:srgbClr val="000000"/>
                </a:solidFill>
                <a:sym typeface="Arial"/>
              </a:endParaRPr>
            </a:p>
            <a:p>
              <a:pPr marL="171450" indent="-171450" algn="just" eaLnBrk="1" fontAlgn="auto" hangingPunct="1">
                <a:spcBef>
                  <a:spcPts val="0"/>
                </a:spcBef>
                <a:spcAft>
                  <a:spcPts val="0"/>
                </a:spcAft>
                <a:buFont typeface="Arial" panose="020B0604020202020204" pitchFamily="34" charset="0"/>
                <a:buChar char="•"/>
                <a:defRPr/>
              </a:pPr>
              <a:r>
                <a:rPr lang="es-MX" sz="850" kern="0" dirty="0">
                  <a:solidFill>
                    <a:srgbClr val="000000"/>
                  </a:solidFill>
                  <a:sym typeface="Arial"/>
                </a:rPr>
                <a:t>Coordinación sobre la Gestión de Recursos para </a:t>
              </a:r>
              <a:r>
                <a:rPr lang="es-ES_tradnl" sz="850" dirty="0">
                  <a:solidFill>
                    <a:srgbClr val="000000"/>
                  </a:solidFill>
                </a:rPr>
                <a:t>la ejecución de las Ideas de Proyectos (Bocatoma Única Compartida y Represamiento del Río Grande)</a:t>
              </a:r>
              <a:r>
                <a:rPr lang="es-MX" sz="850" kern="0" dirty="0">
                  <a:solidFill>
                    <a:srgbClr val="000000"/>
                  </a:solidFill>
                  <a:sym typeface="Arial"/>
                </a:rPr>
                <a:t>.</a:t>
              </a:r>
            </a:p>
            <a:p>
              <a:pPr marL="171450" indent="-171450" algn="just" eaLnBrk="1" fontAlgn="auto" hangingPunct="1">
                <a:spcBef>
                  <a:spcPts val="0"/>
                </a:spcBef>
                <a:spcAft>
                  <a:spcPts val="0"/>
                </a:spcAft>
                <a:buFont typeface="Arial" panose="020B0604020202020204" pitchFamily="34" charset="0"/>
                <a:buChar char="•"/>
                <a:defRPr/>
              </a:pPr>
              <a:r>
                <a:rPr lang="es-MX" sz="850" kern="0" dirty="0">
                  <a:solidFill>
                    <a:srgbClr val="000000"/>
                  </a:solidFill>
                  <a:sym typeface="Arial"/>
                </a:rPr>
                <a:t>Coordinación para definir la Modalidad de Ejecución de los Estudios y la Ejecución de Obra de los Proyectos a intervenir</a:t>
              </a:r>
              <a:r>
                <a:rPr lang="es-PE" sz="850" kern="0" dirty="0">
                  <a:solidFill>
                    <a:srgbClr val="000000"/>
                  </a:solidFill>
                  <a:sym typeface="Arial"/>
                </a:rPr>
                <a:t> (Ley de Contrataciones del Estado o  Modalidad de ejecución Estado – Estado).</a:t>
              </a:r>
              <a:endParaRPr lang="es-MX" sz="850" kern="0" dirty="0">
                <a:solidFill>
                  <a:srgbClr val="000000"/>
                </a:solidFill>
              </a:endParaRPr>
            </a:p>
          </p:txBody>
        </p:sp>
      </p:grpSp>
      <p:cxnSp>
        <p:nvCxnSpPr>
          <p:cNvPr id="70" name="Conector recto 69"/>
          <p:cNvCxnSpPr>
            <a:cxnSpLocks/>
          </p:cNvCxnSpPr>
          <p:nvPr/>
        </p:nvCxnSpPr>
        <p:spPr>
          <a:xfrm flipH="1" flipV="1">
            <a:off x="155010" y="3446538"/>
            <a:ext cx="4782680" cy="3175"/>
          </a:xfrm>
          <a:prstGeom prst="line">
            <a:avLst/>
          </a:prstGeom>
          <a:noFill/>
          <a:ln w="9525" cap="flat" cmpd="sng" algn="ctr">
            <a:solidFill>
              <a:srgbClr val="595959"/>
            </a:solidFill>
            <a:prstDash val="solid"/>
          </a:ln>
          <a:effectLst>
            <a:outerShdw blurRad="40000" dist="20000" dir="5400000" rotWithShape="0">
              <a:srgbClr val="000000">
                <a:alpha val="38000"/>
              </a:srgbClr>
            </a:outerShdw>
          </a:effectLst>
        </p:spPr>
      </p:cxnSp>
      <p:sp>
        <p:nvSpPr>
          <p:cNvPr id="71" name="CuadroTexto 70"/>
          <p:cNvSpPr txBox="1"/>
          <p:nvPr/>
        </p:nvSpPr>
        <p:spPr>
          <a:xfrm>
            <a:off x="508282" y="3449955"/>
            <a:ext cx="4392613" cy="1164421"/>
          </a:xfrm>
          <a:prstGeom prst="rect">
            <a:avLst/>
          </a:prstGeom>
          <a:noFill/>
        </p:spPr>
        <p:txBody>
          <a:bodyPr>
            <a:spAutoFit/>
          </a:bodyPr>
          <a:lstStyle/>
          <a:p>
            <a:pPr algn="just" eaLnBrk="1" fontAlgn="auto" hangingPunct="1">
              <a:spcBef>
                <a:spcPts val="0"/>
              </a:spcBef>
              <a:spcAft>
                <a:spcPts val="0"/>
              </a:spcAft>
              <a:defRPr/>
            </a:pPr>
            <a:r>
              <a:rPr lang="es-PE" sz="900" b="1" kern="0" dirty="0">
                <a:solidFill>
                  <a:srgbClr val="000000"/>
                </a:solidFill>
                <a:latin typeface="Arial"/>
                <a:cs typeface="Arial"/>
                <a:sym typeface="Arial"/>
              </a:rPr>
              <a:t>2da Fase</a:t>
            </a:r>
            <a:r>
              <a:rPr lang="es-PE" sz="900" b="1" kern="0" dirty="0">
                <a:solidFill>
                  <a:schemeClr val="tx1">
                    <a:lumMod val="50000"/>
                  </a:schemeClr>
                </a:solidFill>
                <a:latin typeface="Arial"/>
                <a:cs typeface="Arial"/>
                <a:sym typeface="Arial"/>
              </a:rPr>
              <a:t>: Expediente Técnico</a:t>
            </a:r>
          </a:p>
          <a:p>
            <a:pPr marL="171450" indent="-171450" algn="just" eaLnBrk="1" fontAlgn="auto" hangingPunct="1">
              <a:spcBef>
                <a:spcPts val="0"/>
              </a:spcBef>
              <a:spcAft>
                <a:spcPts val="200"/>
              </a:spcAft>
              <a:buFont typeface="Wingdings" panose="05000000000000000000" pitchFamily="2" charset="2"/>
              <a:buChar char="§"/>
              <a:defRPr/>
            </a:pPr>
            <a:r>
              <a:rPr lang="es-PE" sz="900" kern="0" dirty="0">
                <a:solidFill>
                  <a:srgbClr val="000000"/>
                </a:solidFill>
                <a:latin typeface="Arial"/>
                <a:cs typeface="Arial"/>
              </a:rPr>
              <a:t>Ampliación del canal Nepeña – Casma.</a:t>
            </a:r>
          </a:p>
          <a:p>
            <a:pPr marL="171450" indent="-171450" algn="just" eaLnBrk="1" fontAlgn="auto" hangingPunct="1">
              <a:spcBef>
                <a:spcPts val="0"/>
              </a:spcBef>
              <a:spcAft>
                <a:spcPts val="200"/>
              </a:spcAft>
              <a:buFont typeface="Wingdings" panose="05000000000000000000" pitchFamily="2" charset="2"/>
              <a:buChar char="§"/>
              <a:defRPr/>
            </a:pPr>
            <a:r>
              <a:rPr lang="es-PE" sz="900" kern="0" dirty="0">
                <a:solidFill>
                  <a:srgbClr val="000000"/>
                </a:solidFill>
                <a:latin typeface="Arial"/>
                <a:cs typeface="Arial"/>
              </a:rPr>
              <a:t>Mejoramiento del canal </a:t>
            </a:r>
            <a:r>
              <a:rPr lang="es-PE" sz="900" kern="0" dirty="0" err="1">
                <a:solidFill>
                  <a:srgbClr val="000000"/>
                </a:solidFill>
                <a:latin typeface="Arial"/>
                <a:cs typeface="Arial"/>
              </a:rPr>
              <a:t>Irchim</a:t>
            </a:r>
            <a:r>
              <a:rPr lang="es-PE" sz="900" kern="0" dirty="0">
                <a:solidFill>
                  <a:srgbClr val="000000"/>
                </a:solidFill>
                <a:latin typeface="Arial"/>
                <a:cs typeface="Arial"/>
              </a:rPr>
              <a:t> Progresiva 0+000 AL 41+100.</a:t>
            </a:r>
          </a:p>
          <a:p>
            <a:pPr algn="just" eaLnBrk="1" fontAlgn="auto" hangingPunct="1">
              <a:spcBef>
                <a:spcPts val="0"/>
              </a:spcBef>
              <a:spcAft>
                <a:spcPts val="200"/>
              </a:spcAft>
              <a:defRPr/>
            </a:pPr>
            <a:r>
              <a:rPr lang="es-PE" sz="900" b="1" kern="0" dirty="0">
                <a:solidFill>
                  <a:srgbClr val="000000"/>
                </a:solidFill>
                <a:latin typeface="Arial"/>
                <a:cs typeface="Arial"/>
                <a:sym typeface="Arial"/>
              </a:rPr>
              <a:t>3ra Fase</a:t>
            </a:r>
            <a:r>
              <a:rPr lang="es-PE" sz="900" b="1" kern="0" dirty="0">
                <a:solidFill>
                  <a:schemeClr val="tx1">
                    <a:lumMod val="50000"/>
                  </a:schemeClr>
                </a:solidFill>
                <a:latin typeface="Arial"/>
                <a:cs typeface="Arial"/>
                <a:sym typeface="Arial"/>
              </a:rPr>
              <a:t>: Idea de Proyecto</a:t>
            </a:r>
          </a:p>
          <a:p>
            <a:pPr marL="171450" indent="-171450" algn="just" eaLnBrk="1" fontAlgn="auto" hangingPunct="1">
              <a:spcBef>
                <a:spcPts val="0"/>
              </a:spcBef>
              <a:spcAft>
                <a:spcPts val="200"/>
              </a:spcAft>
              <a:buFont typeface="Wingdings" panose="05000000000000000000" pitchFamily="2" charset="2"/>
              <a:buChar char="§"/>
              <a:defRPr/>
            </a:pPr>
            <a:r>
              <a:rPr lang="es-PE" sz="900" kern="0" dirty="0">
                <a:solidFill>
                  <a:srgbClr val="000000"/>
                </a:solidFill>
                <a:latin typeface="Arial"/>
                <a:cs typeface="Arial"/>
              </a:rPr>
              <a:t>Bocatoma Única compartida para el Desarrollo y Afianzamiento Hídrico del P.E  Chinecas.</a:t>
            </a:r>
          </a:p>
          <a:p>
            <a:pPr marL="171450" indent="-171450" algn="just" eaLnBrk="1" fontAlgn="auto" hangingPunct="1">
              <a:spcBef>
                <a:spcPts val="0"/>
              </a:spcBef>
              <a:spcAft>
                <a:spcPts val="200"/>
              </a:spcAft>
              <a:buFont typeface="Wingdings" panose="05000000000000000000" pitchFamily="2" charset="2"/>
              <a:buChar char="§"/>
              <a:defRPr/>
            </a:pPr>
            <a:r>
              <a:rPr lang="es-PE" sz="900" kern="0" dirty="0">
                <a:solidFill>
                  <a:srgbClr val="000000"/>
                </a:solidFill>
                <a:latin typeface="Arial"/>
                <a:cs typeface="Arial"/>
              </a:rPr>
              <a:t>Represamiento Río Grande – Casma</a:t>
            </a:r>
          </a:p>
        </p:txBody>
      </p:sp>
      <p:sp>
        <p:nvSpPr>
          <p:cNvPr id="12315" name="Rectángulo 227"/>
          <p:cNvSpPr>
            <a:spLocks noChangeArrowheads="1"/>
          </p:cNvSpPr>
          <p:nvPr/>
        </p:nvSpPr>
        <p:spPr bwMode="auto">
          <a:xfrm>
            <a:off x="5610704" y="6139318"/>
            <a:ext cx="34305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E" altLang="es-PE" sz="1000" dirty="0">
                <a:solidFill>
                  <a:srgbClr val="1E1C11"/>
                </a:solidFill>
                <a:cs typeface="Arial" panose="020B0604020202020204" pitchFamily="34" charset="0"/>
                <a:sym typeface="Arial" panose="020B0604020202020204" pitchFamily="34" charset="0"/>
              </a:rPr>
              <a:t>Fase </a:t>
            </a:r>
            <a:r>
              <a:rPr lang="es-PE" altLang="es-PE" sz="1000" dirty="0" err="1">
                <a:solidFill>
                  <a:srgbClr val="1E1C11"/>
                </a:solidFill>
                <a:cs typeface="Arial" panose="020B0604020202020204" pitchFamily="34" charset="0"/>
                <a:sym typeface="Arial" panose="020B0604020202020204" pitchFamily="34" charset="0"/>
              </a:rPr>
              <a:t>N°</a:t>
            </a:r>
            <a:r>
              <a:rPr lang="es-PE" altLang="es-PE" sz="1000" dirty="0">
                <a:solidFill>
                  <a:srgbClr val="1E1C11"/>
                </a:solidFill>
                <a:cs typeface="Arial" panose="020B0604020202020204" pitchFamily="34" charset="0"/>
                <a:sym typeface="Arial" panose="020B0604020202020204" pitchFamily="34" charset="0"/>
              </a:rPr>
              <a:t> 02: Periodo de elaboración E.T.</a:t>
            </a:r>
          </a:p>
          <a:p>
            <a:pPr eaLnBrk="1" hangingPunct="1"/>
            <a:r>
              <a:rPr lang="es-PE" altLang="es-PE" sz="1000" dirty="0">
                <a:solidFill>
                  <a:srgbClr val="1E1C11"/>
                </a:solidFill>
                <a:cs typeface="Arial" panose="020B0604020202020204" pitchFamily="34" charset="0"/>
                <a:sym typeface="Arial" panose="020B0604020202020204" pitchFamily="34" charset="0"/>
              </a:rPr>
              <a:t>Fase </a:t>
            </a:r>
            <a:r>
              <a:rPr lang="es-PE" altLang="es-PE" sz="1000" dirty="0" err="1">
                <a:solidFill>
                  <a:srgbClr val="1E1C11"/>
                </a:solidFill>
                <a:cs typeface="Arial" panose="020B0604020202020204" pitchFamily="34" charset="0"/>
                <a:sym typeface="Arial" panose="020B0604020202020204" pitchFamily="34" charset="0"/>
              </a:rPr>
              <a:t>N°</a:t>
            </a:r>
            <a:r>
              <a:rPr lang="es-PE" altLang="es-PE" sz="1000" dirty="0">
                <a:solidFill>
                  <a:srgbClr val="1E1C11"/>
                </a:solidFill>
                <a:cs typeface="Arial" panose="020B0604020202020204" pitchFamily="34" charset="0"/>
                <a:sym typeface="Arial" panose="020B0604020202020204" pitchFamily="34" charset="0"/>
              </a:rPr>
              <a:t> 02: Ejecución de Obra</a:t>
            </a:r>
          </a:p>
        </p:txBody>
      </p:sp>
      <p:cxnSp>
        <p:nvCxnSpPr>
          <p:cNvPr id="60" name="Conector recto de flecha 100"/>
          <p:cNvCxnSpPr>
            <a:cxnSpLocks/>
          </p:cNvCxnSpPr>
          <p:nvPr/>
        </p:nvCxnSpPr>
        <p:spPr>
          <a:xfrm>
            <a:off x="5364640" y="6233260"/>
            <a:ext cx="2889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ángulo 207"/>
          <p:cNvSpPr/>
          <p:nvPr/>
        </p:nvSpPr>
        <p:spPr bwMode="auto">
          <a:xfrm>
            <a:off x="10544173" y="2202830"/>
            <a:ext cx="1429240" cy="3302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PE" sz="1100" b="1" i="1" kern="0" dirty="0">
                <a:solidFill>
                  <a:srgbClr val="000000"/>
                </a:solidFill>
                <a:sym typeface="Arial"/>
              </a:rPr>
              <a:t>S/ 662,827,606.05</a:t>
            </a:r>
          </a:p>
        </p:txBody>
      </p:sp>
      <p:pic>
        <p:nvPicPr>
          <p:cNvPr id="53" name="Imagen 94"/>
          <p:cNvPicPr>
            <a:picLocks noChangeAspect="1"/>
          </p:cNvPicPr>
          <p:nvPr/>
        </p:nvPicPr>
        <p:blipFill rotWithShape="1">
          <a:blip r:embed="rId3"/>
          <a:srcRect r="5678" b="20368"/>
          <a:stretch/>
        </p:blipFill>
        <p:spPr>
          <a:xfrm>
            <a:off x="7132609" y="5804917"/>
            <a:ext cx="1400175" cy="330200"/>
          </a:xfrm>
          <a:prstGeom prst="rect">
            <a:avLst/>
          </a:prstGeom>
          <a:ln w="28575">
            <a:solidFill>
              <a:schemeClr val="tx1">
                <a:lumMod val="50000"/>
              </a:schemeClr>
            </a:solidFill>
          </a:ln>
        </p:spPr>
      </p:pic>
      <p:sp>
        <p:nvSpPr>
          <p:cNvPr id="54" name="Rectángulo 210"/>
          <p:cNvSpPr>
            <a:spLocks noChangeArrowheads="1"/>
          </p:cNvSpPr>
          <p:nvPr/>
        </p:nvSpPr>
        <p:spPr bwMode="auto">
          <a:xfrm>
            <a:off x="7084984" y="5419747"/>
            <a:ext cx="1447800" cy="321670"/>
          </a:xfrm>
          <a:prstGeom prst="rect">
            <a:avLst/>
          </a:prstGeom>
          <a:solidFill>
            <a:srgbClr val="1F497D"/>
          </a:solidFill>
          <a:ln w="25400" algn="ctr">
            <a:solidFill>
              <a:srgbClr val="F2F2F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PE" altLang="es-PE" sz="1200" b="1" dirty="0">
                <a:solidFill>
                  <a:srgbClr val="FFFFFF"/>
                </a:solidFill>
                <a:cs typeface="Arial" panose="020B0604020202020204" pitchFamily="34" charset="0"/>
                <a:sym typeface="Arial" panose="020B0604020202020204" pitchFamily="34" charset="0"/>
              </a:rPr>
              <a:t>2024-2027</a:t>
            </a:r>
          </a:p>
        </p:txBody>
      </p:sp>
      <p:sp>
        <p:nvSpPr>
          <p:cNvPr id="56" name="Rectángulo 227"/>
          <p:cNvSpPr>
            <a:spLocks noChangeArrowheads="1"/>
          </p:cNvSpPr>
          <p:nvPr/>
        </p:nvSpPr>
        <p:spPr bwMode="auto">
          <a:xfrm>
            <a:off x="5610704" y="6421156"/>
            <a:ext cx="34305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E" altLang="es-PE" sz="1000" dirty="0">
                <a:solidFill>
                  <a:srgbClr val="1E1C11"/>
                </a:solidFill>
                <a:cs typeface="Arial" panose="020B0604020202020204" pitchFamily="34" charset="0"/>
                <a:sym typeface="Arial" panose="020B0604020202020204" pitchFamily="34" charset="0"/>
              </a:rPr>
              <a:t>Fase N° 03: Elaboración de Estudios</a:t>
            </a:r>
          </a:p>
          <a:p>
            <a:pPr eaLnBrk="1" hangingPunct="1"/>
            <a:r>
              <a:rPr lang="es-PE" altLang="es-PE" sz="1000" dirty="0">
                <a:solidFill>
                  <a:srgbClr val="1E1C11"/>
                </a:solidFill>
                <a:cs typeface="Arial" panose="020B0604020202020204" pitchFamily="34" charset="0"/>
                <a:sym typeface="Arial" panose="020B0604020202020204" pitchFamily="34" charset="0"/>
              </a:rPr>
              <a:t>Fase </a:t>
            </a:r>
            <a:r>
              <a:rPr lang="es-PE" altLang="es-PE" sz="1000" dirty="0" err="1">
                <a:solidFill>
                  <a:srgbClr val="1E1C11"/>
                </a:solidFill>
                <a:cs typeface="Arial" panose="020B0604020202020204" pitchFamily="34" charset="0"/>
                <a:sym typeface="Arial" panose="020B0604020202020204" pitchFamily="34" charset="0"/>
              </a:rPr>
              <a:t>N°</a:t>
            </a:r>
            <a:r>
              <a:rPr lang="es-PE" altLang="es-PE" sz="1000" dirty="0">
                <a:solidFill>
                  <a:srgbClr val="1E1C11"/>
                </a:solidFill>
                <a:cs typeface="Arial" panose="020B0604020202020204" pitchFamily="34" charset="0"/>
                <a:sym typeface="Arial" panose="020B0604020202020204" pitchFamily="34" charset="0"/>
              </a:rPr>
              <a:t> 03: Ejecución de Obra</a:t>
            </a:r>
          </a:p>
        </p:txBody>
      </p:sp>
      <p:cxnSp>
        <p:nvCxnSpPr>
          <p:cNvPr id="57" name="Conector recto de flecha 100"/>
          <p:cNvCxnSpPr>
            <a:cxnSpLocks/>
          </p:cNvCxnSpPr>
          <p:nvPr/>
        </p:nvCxnSpPr>
        <p:spPr>
          <a:xfrm>
            <a:off x="5364640" y="6538227"/>
            <a:ext cx="2889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100"/>
          <p:cNvCxnSpPr>
            <a:cxnSpLocks/>
          </p:cNvCxnSpPr>
          <p:nvPr/>
        </p:nvCxnSpPr>
        <p:spPr>
          <a:xfrm>
            <a:off x="7132609" y="5925531"/>
            <a:ext cx="1400175"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4" name="Imagen 63">
            <a:extLst>
              <a:ext uri="{FF2B5EF4-FFF2-40B4-BE49-F238E27FC236}">
                <a16:creationId xmlns:a16="http://schemas.microsoft.com/office/drawing/2014/main" id="{4549A7D3-1E37-6D53-90AB-723492003F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7325" y="1361454"/>
            <a:ext cx="3592024" cy="1528697"/>
          </a:xfrm>
          <a:prstGeom prst="rect">
            <a:avLst/>
          </a:prstGeom>
          <a:ln w="19050">
            <a:solidFill>
              <a:schemeClr val="tx1"/>
            </a:solidFill>
          </a:ln>
          <a:effectLst>
            <a:outerShdw blurRad="50800" dist="38100" dir="2700000" algn="tl" rotWithShape="0">
              <a:prstClr val="black">
                <a:alpha val="40000"/>
              </a:prstClr>
            </a:outerShdw>
          </a:effectLst>
        </p:spPr>
      </p:pic>
      <p:pic>
        <p:nvPicPr>
          <p:cNvPr id="65" name="Imagen 64">
            <a:extLst>
              <a:ext uri="{FF2B5EF4-FFF2-40B4-BE49-F238E27FC236}">
                <a16:creationId xmlns:a16="http://schemas.microsoft.com/office/drawing/2014/main" id="{9D03805C-13E2-3CE6-2B6D-1688517CA5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7325" y="2962664"/>
            <a:ext cx="3580628" cy="1573047"/>
          </a:xfrm>
          <a:prstGeom prst="rect">
            <a:avLst/>
          </a:prstGeom>
          <a:ln w="19050">
            <a:solidFill>
              <a:schemeClr val="tx1"/>
            </a:solidFill>
          </a:ln>
          <a:effectLst>
            <a:outerShdw blurRad="50800" dist="38100" dir="2700000" algn="tl" rotWithShape="0">
              <a:prstClr val="black">
                <a:alpha val="40000"/>
              </a:prstClr>
            </a:outerShdw>
          </a:effectLst>
        </p:spPr>
      </p:pic>
      <p:cxnSp>
        <p:nvCxnSpPr>
          <p:cNvPr id="66" name="Conector recto de flecha 100"/>
          <p:cNvCxnSpPr>
            <a:cxnSpLocks/>
          </p:cNvCxnSpPr>
          <p:nvPr/>
        </p:nvCxnSpPr>
        <p:spPr>
          <a:xfrm flipV="1">
            <a:off x="5604444" y="6032920"/>
            <a:ext cx="1223851" cy="122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100"/>
          <p:cNvCxnSpPr>
            <a:cxnSpLocks/>
          </p:cNvCxnSpPr>
          <p:nvPr/>
        </p:nvCxnSpPr>
        <p:spPr>
          <a:xfrm>
            <a:off x="7132609" y="6027587"/>
            <a:ext cx="1400175"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 name="Conector recto de flecha 100">
            <a:extLst>
              <a:ext uri="{FF2B5EF4-FFF2-40B4-BE49-F238E27FC236}">
                <a16:creationId xmlns:a16="http://schemas.microsoft.com/office/drawing/2014/main" id="{0F8E296D-95CA-99B0-BA4E-38EF3A529940}"/>
              </a:ext>
            </a:extLst>
          </p:cNvPr>
          <p:cNvCxnSpPr>
            <a:cxnSpLocks/>
          </p:cNvCxnSpPr>
          <p:nvPr/>
        </p:nvCxnSpPr>
        <p:spPr>
          <a:xfrm>
            <a:off x="5364640" y="6349801"/>
            <a:ext cx="288925"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ector recto de flecha 100">
            <a:extLst>
              <a:ext uri="{FF2B5EF4-FFF2-40B4-BE49-F238E27FC236}">
                <a16:creationId xmlns:a16="http://schemas.microsoft.com/office/drawing/2014/main" id="{ACD82644-06BE-F0D3-5A2A-2E117C9B2A41}"/>
              </a:ext>
            </a:extLst>
          </p:cNvPr>
          <p:cNvCxnSpPr>
            <a:cxnSpLocks/>
          </p:cNvCxnSpPr>
          <p:nvPr/>
        </p:nvCxnSpPr>
        <p:spPr>
          <a:xfrm>
            <a:off x="5364639" y="6674796"/>
            <a:ext cx="288925"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100">
            <a:extLst>
              <a:ext uri="{FF2B5EF4-FFF2-40B4-BE49-F238E27FC236}">
                <a16:creationId xmlns:a16="http://schemas.microsoft.com/office/drawing/2014/main" id="{2F885102-D253-E268-44FD-46E9EBD98ADE}"/>
              </a:ext>
            </a:extLst>
          </p:cNvPr>
          <p:cNvCxnSpPr>
            <a:cxnSpLocks/>
          </p:cNvCxnSpPr>
          <p:nvPr/>
        </p:nvCxnSpPr>
        <p:spPr>
          <a:xfrm flipV="1">
            <a:off x="5604444" y="5935114"/>
            <a:ext cx="1223851" cy="12203"/>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4" name="CuadroTexto 3">
            <a:extLst>
              <a:ext uri="{FF2B5EF4-FFF2-40B4-BE49-F238E27FC236}">
                <a16:creationId xmlns:a16="http://schemas.microsoft.com/office/drawing/2014/main" id="{9CB3C6C5-F7FA-608B-C0DE-B828573495AF}"/>
              </a:ext>
            </a:extLst>
          </p:cNvPr>
          <p:cNvSpPr txBox="1"/>
          <p:nvPr/>
        </p:nvSpPr>
        <p:spPr>
          <a:xfrm>
            <a:off x="95516" y="12819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4. </a:t>
            </a:r>
            <a:r>
              <a:rPr lang="es-PE" sz="3200" b="1" dirty="0">
                <a:solidFill>
                  <a:schemeClr val="bg2">
                    <a:lumMod val="25000"/>
                  </a:schemeClr>
                </a:solidFill>
                <a:latin typeface="Candara" panose="020E0502030303020204" pitchFamily="34" charset="0"/>
              </a:rPr>
              <a:t>Proyecto Especial </a:t>
            </a:r>
            <a:r>
              <a:rPr lang="es-PE" sz="3200" b="1" dirty="0" err="1">
                <a:solidFill>
                  <a:schemeClr val="bg2">
                    <a:lumMod val="25000"/>
                  </a:schemeClr>
                </a:solidFill>
                <a:latin typeface="Candara" panose="020E0502030303020204" pitchFamily="34" charset="0"/>
              </a:rPr>
              <a:t>Chinecas</a:t>
            </a:r>
            <a:r>
              <a:rPr lang="es-PE" sz="3200" b="1" dirty="0">
                <a:solidFill>
                  <a:schemeClr val="bg2">
                    <a:lumMod val="25000"/>
                  </a:schemeClr>
                </a:solidFill>
                <a:latin typeface="Candara" panose="020E0502030303020204" pitchFamily="34" charset="0"/>
              </a:rPr>
              <a:t> Optimizado</a:t>
            </a:r>
            <a:endParaRPr lang="es-MX" sz="3200" b="1" dirty="0">
              <a:solidFill>
                <a:schemeClr val="bg2">
                  <a:lumMod val="25000"/>
                </a:schemeClr>
              </a:solidFill>
              <a:latin typeface="Candara" panose="020E0502030303020204" pitchFamily="34" charset="0"/>
            </a:endParaRPr>
          </a:p>
          <a:p>
            <a:pPr algn="just"/>
            <a:r>
              <a:rPr lang="es-ES" sz="2000" b="1" dirty="0">
                <a:solidFill>
                  <a:schemeClr val="bg2">
                    <a:lumMod val="25000"/>
                  </a:schemeClr>
                </a:solidFill>
                <a:latin typeface="Candara" panose="020E0502030303020204" pitchFamily="34" charset="0"/>
              </a:rPr>
              <a:t>UEI: Gobierno Regional de Áncash</a:t>
            </a:r>
          </a:p>
        </p:txBody>
      </p:sp>
    </p:spTree>
    <p:extLst>
      <p:ext uri="{BB962C8B-B14F-4D97-AF65-F5344CB8AC3E}">
        <p14:creationId xmlns:p14="http://schemas.microsoft.com/office/powerpoint/2010/main" val="402730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p:cNvPicPr preferRelativeResize="0"/>
          <p:nvPr/>
        </p:nvPicPr>
        <p:blipFill rotWithShape="1">
          <a:blip r:embed="rId3">
            <a:alphaModFix/>
          </a:blip>
          <a:srcRect/>
          <a:stretch/>
        </p:blipFill>
        <p:spPr>
          <a:xfrm>
            <a:off x="3911600" y="3022600"/>
            <a:ext cx="4368800" cy="812800"/>
          </a:xfrm>
          <a:prstGeom prst="rect">
            <a:avLst/>
          </a:prstGeom>
          <a:noFill/>
          <a:ln>
            <a:noFill/>
          </a:ln>
        </p:spPr>
      </p:pic>
      <p:pic>
        <p:nvPicPr>
          <p:cNvPr id="159" name="Google Shape;159;p8"/>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9" name="Imagen 8">
            <a:extLst>
              <a:ext uri="{FF2B5EF4-FFF2-40B4-BE49-F238E27FC236}">
                <a16:creationId xmlns:a16="http://schemas.microsoft.com/office/drawing/2014/main" id="{1A71E43C-4463-4B4D-AD7F-BC19F7BF83EA}"/>
              </a:ext>
            </a:extLst>
          </p:cNvPr>
          <p:cNvPicPr>
            <a:picLocks noChangeAspect="1"/>
          </p:cNvPicPr>
          <p:nvPr/>
        </p:nvPicPr>
        <p:blipFill>
          <a:blip r:embed="rId5"/>
          <a:stretch>
            <a:fillRect/>
          </a:stretch>
        </p:blipFill>
        <p:spPr>
          <a:xfrm>
            <a:off x="5837068" y="2630192"/>
            <a:ext cx="2730584" cy="728825"/>
          </a:xfrm>
          <a:prstGeom prst="rect">
            <a:avLst/>
          </a:prstGeom>
        </p:spPr>
      </p:pic>
      <p:pic>
        <p:nvPicPr>
          <p:cNvPr id="3" name="Imagen 2">
            <a:extLst>
              <a:ext uri="{FF2B5EF4-FFF2-40B4-BE49-F238E27FC236}">
                <a16:creationId xmlns:a16="http://schemas.microsoft.com/office/drawing/2014/main" id="{AFD646A0-51B8-4A67-B33D-5B5BE809FCFA}"/>
              </a:ext>
            </a:extLst>
          </p:cNvPr>
          <p:cNvPicPr>
            <a:picLocks noChangeAspect="1"/>
          </p:cNvPicPr>
          <p:nvPr/>
        </p:nvPicPr>
        <p:blipFill>
          <a:blip r:embed="rId6"/>
          <a:stretch>
            <a:fillRect/>
          </a:stretch>
        </p:blipFill>
        <p:spPr>
          <a:xfrm>
            <a:off x="653414" y="1606595"/>
            <a:ext cx="9404986" cy="2811757"/>
          </a:xfrm>
          <a:prstGeom prst="rect">
            <a:avLst/>
          </a:prstGeom>
        </p:spPr>
      </p:pic>
      <p:pic>
        <p:nvPicPr>
          <p:cNvPr id="5" name="Imagen 4">
            <a:extLst>
              <a:ext uri="{FF2B5EF4-FFF2-40B4-BE49-F238E27FC236}">
                <a16:creationId xmlns:a16="http://schemas.microsoft.com/office/drawing/2014/main" id="{3957A94A-8E5F-407F-844E-3D48BB2D1BB8}"/>
              </a:ext>
            </a:extLst>
          </p:cNvPr>
          <p:cNvPicPr>
            <a:picLocks noChangeAspect="1"/>
          </p:cNvPicPr>
          <p:nvPr/>
        </p:nvPicPr>
        <p:blipFill>
          <a:blip r:embed="rId7"/>
          <a:stretch>
            <a:fillRect/>
          </a:stretch>
        </p:blipFill>
        <p:spPr>
          <a:xfrm>
            <a:off x="4832350" y="3581946"/>
            <a:ext cx="2886075" cy="666750"/>
          </a:xfrm>
          <a:prstGeom prst="rect">
            <a:avLst/>
          </a:prstGeom>
        </p:spPr>
      </p:pic>
      <p:pic>
        <p:nvPicPr>
          <p:cNvPr id="6" name="Imagen 5">
            <a:extLst>
              <a:ext uri="{FF2B5EF4-FFF2-40B4-BE49-F238E27FC236}">
                <a16:creationId xmlns:a16="http://schemas.microsoft.com/office/drawing/2014/main" id="{57959BDB-6F43-4BAF-B767-2A5AB145BE5F}"/>
              </a:ext>
            </a:extLst>
          </p:cNvPr>
          <p:cNvPicPr>
            <a:picLocks noChangeAspect="1"/>
          </p:cNvPicPr>
          <p:nvPr/>
        </p:nvPicPr>
        <p:blipFill>
          <a:blip r:embed="rId8"/>
          <a:stretch>
            <a:fillRect/>
          </a:stretch>
        </p:blipFill>
        <p:spPr>
          <a:xfrm>
            <a:off x="4646613" y="2395054"/>
            <a:ext cx="3257550" cy="990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EA9A07-3480-3DBB-355F-EC8A818DD61D}"/>
              </a:ext>
            </a:extLst>
          </p:cNvPr>
          <p:cNvSpPr txBox="1"/>
          <p:nvPr/>
        </p:nvSpPr>
        <p:spPr>
          <a:xfrm>
            <a:off x="340659" y="394449"/>
            <a:ext cx="11519647" cy="954107"/>
          </a:xfrm>
          <a:prstGeom prst="rect">
            <a:avLst/>
          </a:prstGeom>
          <a:noFill/>
        </p:spPr>
        <p:txBody>
          <a:bodyPr wrap="square" rtlCol="0">
            <a:spAutoFit/>
          </a:bodyPr>
          <a:lstStyle/>
          <a:p>
            <a:pPr marL="268288" indent="-268288" algn="just"/>
            <a:r>
              <a:rPr lang="es-MX" sz="2800" b="1" dirty="0">
                <a:solidFill>
                  <a:schemeClr val="accent5">
                    <a:lumMod val="50000"/>
                  </a:schemeClr>
                </a:solidFill>
              </a:rPr>
              <a:t>3. Reglamentación de la Ley N° 31502 – Ley que establece disposiciones para apoyar la competitividad productiva.</a:t>
            </a:r>
          </a:p>
        </p:txBody>
      </p:sp>
      <p:sp>
        <p:nvSpPr>
          <p:cNvPr id="2" name="object 3">
            <a:extLst>
              <a:ext uri="{FF2B5EF4-FFF2-40B4-BE49-F238E27FC236}">
                <a16:creationId xmlns:a16="http://schemas.microsoft.com/office/drawing/2014/main" id="{6ED6F9BA-7AED-DEAA-9B54-DE0CF1E429E4}"/>
              </a:ext>
            </a:extLst>
          </p:cNvPr>
          <p:cNvSpPr txBox="1">
            <a:spLocks/>
          </p:cNvSpPr>
          <p:nvPr/>
        </p:nvSpPr>
        <p:spPr>
          <a:xfrm>
            <a:off x="753533" y="1316613"/>
            <a:ext cx="5161173" cy="319959"/>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s-PE" sz="2000" b="1" spc="-10" dirty="0">
                <a:latin typeface="Century Gothic" panose="020B0502020202020204" pitchFamily="34" charset="0"/>
              </a:rPr>
              <a:t>MODIFICACIONES A </a:t>
            </a:r>
            <a:r>
              <a:rPr lang="es-ES" sz="2000" b="1" dirty="0">
                <a:latin typeface="Century Gothic" panose="020B0502020202020204" pitchFamily="34" charset="0"/>
              </a:rPr>
              <a:t>LA LEY N° 29337</a:t>
            </a:r>
            <a:endParaRPr lang="es-PE" sz="2000" b="1" dirty="0">
              <a:latin typeface="Century Gothic" panose="020B0502020202020204" pitchFamily="34" charset="0"/>
            </a:endParaRPr>
          </a:p>
        </p:txBody>
      </p:sp>
      <p:cxnSp>
        <p:nvCxnSpPr>
          <p:cNvPr id="3" name="Conector recto de flecha 2">
            <a:extLst>
              <a:ext uri="{FF2B5EF4-FFF2-40B4-BE49-F238E27FC236}">
                <a16:creationId xmlns:a16="http://schemas.microsoft.com/office/drawing/2014/main" id="{8E0D5CD3-3CDD-D154-8D13-1381B13E1337}"/>
              </a:ext>
            </a:extLst>
          </p:cNvPr>
          <p:cNvCxnSpPr/>
          <p:nvPr/>
        </p:nvCxnSpPr>
        <p:spPr>
          <a:xfrm>
            <a:off x="6096000" y="1922932"/>
            <a:ext cx="0" cy="4766733"/>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5" name="Conector recto de flecha 4">
            <a:extLst>
              <a:ext uri="{FF2B5EF4-FFF2-40B4-BE49-F238E27FC236}">
                <a16:creationId xmlns:a16="http://schemas.microsoft.com/office/drawing/2014/main" id="{A87C3093-A37A-061E-3079-A3392DB82677}"/>
              </a:ext>
            </a:extLst>
          </p:cNvPr>
          <p:cNvCxnSpPr/>
          <p:nvPr/>
        </p:nvCxnSpPr>
        <p:spPr>
          <a:xfrm>
            <a:off x="1498600" y="4378266"/>
            <a:ext cx="9431867" cy="0"/>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6" name="Elipse 5">
            <a:extLst>
              <a:ext uri="{FF2B5EF4-FFF2-40B4-BE49-F238E27FC236}">
                <a16:creationId xmlns:a16="http://schemas.microsoft.com/office/drawing/2014/main" id="{5C5F3B25-36D0-18A1-30D8-209D126FF865}"/>
              </a:ext>
            </a:extLst>
          </p:cNvPr>
          <p:cNvSpPr/>
          <p:nvPr/>
        </p:nvSpPr>
        <p:spPr>
          <a:xfrm>
            <a:off x="5918200" y="4200466"/>
            <a:ext cx="355600" cy="3556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1628A7E2-496C-F867-3C22-FE2497CC53CE}"/>
              </a:ext>
            </a:extLst>
          </p:cNvPr>
          <p:cNvSpPr/>
          <p:nvPr/>
        </p:nvSpPr>
        <p:spPr>
          <a:xfrm>
            <a:off x="377508" y="1922932"/>
            <a:ext cx="5540692" cy="584775"/>
          </a:xfrm>
          <a:prstGeom prst="rect">
            <a:avLst/>
          </a:prstGeom>
          <a:ln w="3175">
            <a:solidFill>
              <a:schemeClr val="bg1">
                <a:lumMod val="50000"/>
              </a:schemeClr>
            </a:solidFill>
          </a:ln>
        </p:spPr>
        <p:txBody>
          <a:bodyPr wrap="square">
            <a:spAutoFit/>
          </a:bodyPr>
          <a:lstStyle/>
          <a:p>
            <a:r>
              <a:rPr lang="es-MX" sz="1600" dirty="0">
                <a:solidFill>
                  <a:schemeClr val="bg1"/>
                </a:solidFill>
                <a:highlight>
                  <a:srgbClr val="808080"/>
                </a:highlight>
                <a:latin typeface="Century Gothic" panose="020B0502020202020204" pitchFamily="34" charset="0"/>
              </a:rPr>
              <a:t>Artículo 2. </a:t>
            </a:r>
            <a:r>
              <a:rPr lang="es-MX" sz="1600" dirty="0">
                <a:solidFill>
                  <a:schemeClr val="bg1">
                    <a:lumMod val="50000"/>
                  </a:schemeClr>
                </a:solidFill>
                <a:latin typeface="Century Gothic" panose="020B0502020202020204" pitchFamily="34" charset="0"/>
              </a:rPr>
              <a:t>Iniciativas de Apoyo a la Competitividad Productiva</a:t>
            </a:r>
          </a:p>
        </p:txBody>
      </p:sp>
      <p:sp>
        <p:nvSpPr>
          <p:cNvPr id="8" name="Rectángulo 7">
            <a:extLst>
              <a:ext uri="{FF2B5EF4-FFF2-40B4-BE49-F238E27FC236}">
                <a16:creationId xmlns:a16="http://schemas.microsoft.com/office/drawing/2014/main" id="{346A0A0B-4D8F-BC85-11AA-A69A640ECC6E}"/>
              </a:ext>
            </a:extLst>
          </p:cNvPr>
          <p:cNvSpPr/>
          <p:nvPr/>
        </p:nvSpPr>
        <p:spPr>
          <a:xfrm>
            <a:off x="6214533" y="1915040"/>
            <a:ext cx="5540692" cy="584775"/>
          </a:xfrm>
          <a:prstGeom prst="rect">
            <a:avLst/>
          </a:prstGeom>
          <a:ln w="3175">
            <a:solidFill>
              <a:schemeClr val="bg1">
                <a:lumMod val="50000"/>
              </a:schemeClr>
            </a:solidFill>
          </a:ln>
        </p:spPr>
        <p:txBody>
          <a:bodyPr wrap="square">
            <a:spAutoFit/>
          </a:bodyPr>
          <a:lstStyle/>
          <a:p>
            <a:r>
              <a:rPr lang="es-MX" sz="1600" dirty="0">
                <a:solidFill>
                  <a:schemeClr val="bg1"/>
                </a:solidFill>
                <a:highlight>
                  <a:srgbClr val="808080"/>
                </a:highlight>
                <a:latin typeface="Century Gothic" panose="020B0502020202020204" pitchFamily="34" charset="0"/>
              </a:rPr>
              <a:t>Artículo 3. </a:t>
            </a:r>
            <a:r>
              <a:rPr lang="es-MX" sz="1600" dirty="0">
                <a:solidFill>
                  <a:schemeClr val="bg1">
                    <a:lumMod val="50000"/>
                  </a:schemeClr>
                </a:solidFill>
                <a:latin typeface="Century Gothic" panose="020B0502020202020204" pitchFamily="34" charset="0"/>
              </a:rPr>
              <a:t>Autorización de las iniciativas de Apoyo a la Competitividad Productiva</a:t>
            </a:r>
          </a:p>
        </p:txBody>
      </p:sp>
      <p:sp>
        <p:nvSpPr>
          <p:cNvPr id="9" name="Rectángulo 8">
            <a:extLst>
              <a:ext uri="{FF2B5EF4-FFF2-40B4-BE49-F238E27FC236}">
                <a16:creationId xmlns:a16="http://schemas.microsoft.com/office/drawing/2014/main" id="{091E8EAE-0CB5-808D-CEDB-C8BE54B7C677}"/>
              </a:ext>
            </a:extLst>
          </p:cNvPr>
          <p:cNvSpPr/>
          <p:nvPr/>
        </p:nvSpPr>
        <p:spPr>
          <a:xfrm>
            <a:off x="377508" y="4556066"/>
            <a:ext cx="5540692" cy="584775"/>
          </a:xfrm>
          <a:prstGeom prst="rect">
            <a:avLst/>
          </a:prstGeom>
          <a:ln w="3175">
            <a:solidFill>
              <a:schemeClr val="bg1">
                <a:lumMod val="50000"/>
              </a:schemeClr>
            </a:solidFill>
          </a:ln>
        </p:spPr>
        <p:txBody>
          <a:bodyPr wrap="square">
            <a:spAutoFit/>
          </a:bodyPr>
          <a:lstStyle/>
          <a:p>
            <a:r>
              <a:rPr lang="es-ES" sz="1600" dirty="0">
                <a:solidFill>
                  <a:schemeClr val="bg1"/>
                </a:solidFill>
                <a:highlight>
                  <a:srgbClr val="808080"/>
                </a:highlight>
                <a:latin typeface="Century Gothic" panose="020B0502020202020204" pitchFamily="34" charset="0"/>
              </a:rPr>
              <a:t>Artículo 4. </a:t>
            </a:r>
            <a:r>
              <a:rPr lang="es-ES" sz="1600" dirty="0">
                <a:solidFill>
                  <a:schemeClr val="bg1">
                    <a:lumMod val="50000"/>
                  </a:schemeClr>
                </a:solidFill>
                <a:latin typeface="Century Gothic" panose="020B0502020202020204" pitchFamily="34" charset="0"/>
              </a:rPr>
              <a:t>Financiamiento de las iniciativas de Apoyo a la Competitividad Productiva</a:t>
            </a:r>
          </a:p>
        </p:txBody>
      </p:sp>
      <p:sp>
        <p:nvSpPr>
          <p:cNvPr id="10" name="Rectángulo 9">
            <a:extLst>
              <a:ext uri="{FF2B5EF4-FFF2-40B4-BE49-F238E27FC236}">
                <a16:creationId xmlns:a16="http://schemas.microsoft.com/office/drawing/2014/main" id="{5BB6787D-0A33-74EB-634C-7795A6941FC9}"/>
              </a:ext>
            </a:extLst>
          </p:cNvPr>
          <p:cNvSpPr/>
          <p:nvPr/>
        </p:nvSpPr>
        <p:spPr>
          <a:xfrm>
            <a:off x="6273800" y="4556066"/>
            <a:ext cx="5540692" cy="584775"/>
          </a:xfrm>
          <a:prstGeom prst="rect">
            <a:avLst/>
          </a:prstGeom>
          <a:ln w="3175">
            <a:solidFill>
              <a:schemeClr val="bg1">
                <a:lumMod val="50000"/>
              </a:schemeClr>
            </a:solidFill>
          </a:ln>
        </p:spPr>
        <p:txBody>
          <a:bodyPr wrap="square">
            <a:spAutoFit/>
          </a:bodyPr>
          <a:lstStyle/>
          <a:p>
            <a:r>
              <a:rPr lang="es-MX" sz="1600" dirty="0">
                <a:solidFill>
                  <a:schemeClr val="bg1"/>
                </a:solidFill>
                <a:highlight>
                  <a:srgbClr val="808080"/>
                </a:highlight>
                <a:latin typeface="Century Gothic" panose="020B0502020202020204" pitchFamily="34" charset="0"/>
              </a:rPr>
              <a:t>SEGUNDA. </a:t>
            </a:r>
            <a:r>
              <a:rPr lang="es-MX" sz="1600" dirty="0">
                <a:solidFill>
                  <a:schemeClr val="bg1">
                    <a:lumMod val="50000"/>
                  </a:schemeClr>
                </a:solidFill>
                <a:latin typeface="Century Gothic" panose="020B0502020202020204" pitchFamily="34" charset="0"/>
              </a:rPr>
              <a:t>Sobre el registro y el impacto de las iniciativas de Apoyo a la Competitividad Productiva</a:t>
            </a:r>
          </a:p>
        </p:txBody>
      </p:sp>
      <p:sp>
        <p:nvSpPr>
          <p:cNvPr id="11" name="Rectángulo 10">
            <a:extLst>
              <a:ext uri="{FF2B5EF4-FFF2-40B4-BE49-F238E27FC236}">
                <a16:creationId xmlns:a16="http://schemas.microsoft.com/office/drawing/2014/main" id="{CA6F346D-B35D-1792-D99F-34DD535E3B38}"/>
              </a:ext>
            </a:extLst>
          </p:cNvPr>
          <p:cNvSpPr/>
          <p:nvPr/>
        </p:nvSpPr>
        <p:spPr>
          <a:xfrm>
            <a:off x="546832" y="2592655"/>
            <a:ext cx="5401730" cy="1692771"/>
          </a:xfrm>
          <a:prstGeom prst="rect">
            <a:avLst/>
          </a:prstGeom>
        </p:spPr>
        <p:txBody>
          <a:bodyPr wrap="square">
            <a:spAutoFit/>
          </a:bodyPr>
          <a:lstStyle/>
          <a:p>
            <a:r>
              <a:rPr lang="es-MX" sz="1300" dirty="0">
                <a:latin typeface="Century Gothic" panose="020B0502020202020204" pitchFamily="34" charset="0"/>
              </a:rPr>
              <a:t>Las iniciativas de Apoyo a la Competitividad Productiva son ejecutadas mediante procesos concursables, </a:t>
            </a:r>
            <a:r>
              <a:rPr lang="es-MX" sz="1300" dirty="0">
                <a:solidFill>
                  <a:schemeClr val="bg1"/>
                </a:solidFill>
                <a:highlight>
                  <a:srgbClr val="5B9BD5"/>
                </a:highlight>
                <a:latin typeface="Century Gothic" panose="020B0502020202020204" pitchFamily="34" charset="0"/>
              </a:rPr>
              <a:t>de forma obligatoria en cada periodo presupuestal </a:t>
            </a:r>
            <a:r>
              <a:rPr lang="es-MX" sz="1300" dirty="0">
                <a:latin typeface="Century Gothic" panose="020B0502020202020204" pitchFamily="34" charset="0"/>
              </a:rPr>
              <a:t>por parte de los gobiernos regionales y locales en el marco de las competencias establecidas por Ley, </a:t>
            </a:r>
            <a:r>
              <a:rPr lang="es-MX" sz="1300" dirty="0">
                <a:solidFill>
                  <a:schemeClr val="bg1"/>
                </a:solidFill>
                <a:highlight>
                  <a:srgbClr val="5B9BD5"/>
                </a:highlight>
                <a:latin typeface="Century Gothic" panose="020B0502020202020204" pitchFamily="34" charset="0"/>
              </a:rPr>
              <a:t>debiendo ser consideradas en el Plan de Desarrollo Concertado, el Plan Operativo Anual y en el Presupuesto Institucional de Apertura </a:t>
            </a:r>
            <a:r>
              <a:rPr lang="es-MX" sz="1300" dirty="0">
                <a:latin typeface="Century Gothic" panose="020B0502020202020204" pitchFamily="34" charset="0"/>
              </a:rPr>
              <a:t>bajo responsabilidad funcional. </a:t>
            </a:r>
          </a:p>
        </p:txBody>
      </p:sp>
      <p:sp>
        <p:nvSpPr>
          <p:cNvPr id="12" name="Rectángulo 11">
            <a:extLst>
              <a:ext uri="{FF2B5EF4-FFF2-40B4-BE49-F238E27FC236}">
                <a16:creationId xmlns:a16="http://schemas.microsoft.com/office/drawing/2014/main" id="{23249A80-2E0B-F378-5EB1-C013A3DBF61A}"/>
              </a:ext>
            </a:extLst>
          </p:cNvPr>
          <p:cNvSpPr/>
          <p:nvPr/>
        </p:nvSpPr>
        <p:spPr>
          <a:xfrm>
            <a:off x="6294224" y="2592655"/>
            <a:ext cx="5540688" cy="1785104"/>
          </a:xfrm>
          <a:prstGeom prst="rect">
            <a:avLst/>
          </a:prstGeom>
        </p:spPr>
        <p:txBody>
          <a:bodyPr wrap="square">
            <a:spAutoFit/>
          </a:bodyPr>
          <a:lstStyle/>
          <a:p>
            <a:r>
              <a:rPr lang="es-MX" sz="1100" dirty="0">
                <a:latin typeface="Century Gothic" panose="020B0502020202020204" pitchFamily="34" charset="0"/>
              </a:rPr>
              <a:t>Las iniciativas de Apoyo a la Competitividad Productiva son autorizadas </a:t>
            </a:r>
            <a:r>
              <a:rPr lang="es-MX" sz="1100" dirty="0">
                <a:solidFill>
                  <a:schemeClr val="bg1"/>
                </a:solidFill>
                <a:highlight>
                  <a:srgbClr val="5B9BD5"/>
                </a:highlight>
                <a:latin typeface="Century Gothic" panose="020B0502020202020204" pitchFamily="34" charset="0"/>
              </a:rPr>
              <a:t>hasta el plazo máximo de dos años por las oficinas de programación multianual de inversiones </a:t>
            </a:r>
            <a:r>
              <a:rPr lang="es-MX" sz="1100" dirty="0">
                <a:latin typeface="Century Gothic" panose="020B0502020202020204" pitchFamily="34" charset="0"/>
              </a:rPr>
              <a:t>de los gobiernos regionales y de los gobiernos locales, o las que hagan sus veces, de acuerdo con los procedimientos y metodología a que se refiere el artículo 2, siempre que se sustente técnicamente que los beneficios son mayores a la inversión, a los costos de operación y mantenimiento, y que consideren aportes de los beneficiarios. </a:t>
            </a:r>
            <a:r>
              <a:rPr lang="es-MX" sz="1100" dirty="0">
                <a:solidFill>
                  <a:schemeClr val="bg1"/>
                </a:solidFill>
                <a:highlight>
                  <a:srgbClr val="5B9BD5"/>
                </a:highlight>
                <a:latin typeface="Century Gothic" panose="020B0502020202020204" pitchFamily="34" charset="0"/>
              </a:rPr>
              <a:t>Los gobiernos regionales y locales deben informar</a:t>
            </a:r>
            <a:r>
              <a:rPr lang="es-MX" sz="1100" dirty="0">
                <a:latin typeface="Century Gothic" panose="020B0502020202020204" pitchFamily="34" charset="0"/>
              </a:rPr>
              <a:t> al Ministerio de la Producción, Ministerio de Desarrollo Agrario y Riego sobre las iniciativas de Apoyo a la Competitividad Productiva que autoricen </a:t>
            </a:r>
            <a:r>
              <a:rPr lang="es-MX" sz="1100" dirty="0">
                <a:solidFill>
                  <a:schemeClr val="bg1"/>
                </a:solidFill>
                <a:highlight>
                  <a:srgbClr val="5B9BD5"/>
                </a:highlight>
                <a:latin typeface="Century Gothic" panose="020B0502020202020204" pitchFamily="34" charset="0"/>
              </a:rPr>
              <a:t>dentro del plazo máximo de quince días hábiles</a:t>
            </a:r>
            <a:r>
              <a:rPr lang="es-MX" sz="1100" dirty="0">
                <a:latin typeface="Century Gothic" panose="020B0502020202020204" pitchFamily="34" charset="0"/>
              </a:rPr>
              <a:t>.</a:t>
            </a:r>
          </a:p>
        </p:txBody>
      </p:sp>
      <p:sp>
        <p:nvSpPr>
          <p:cNvPr id="13" name="Rectángulo 12">
            <a:extLst>
              <a:ext uri="{FF2B5EF4-FFF2-40B4-BE49-F238E27FC236}">
                <a16:creationId xmlns:a16="http://schemas.microsoft.com/office/drawing/2014/main" id="{4CB59B54-CBB3-2D29-686C-669EB22A7B24}"/>
              </a:ext>
            </a:extLst>
          </p:cNvPr>
          <p:cNvSpPr/>
          <p:nvPr/>
        </p:nvSpPr>
        <p:spPr>
          <a:xfrm>
            <a:off x="546832" y="5225931"/>
            <a:ext cx="5367874" cy="1569660"/>
          </a:xfrm>
          <a:prstGeom prst="rect">
            <a:avLst/>
          </a:prstGeom>
        </p:spPr>
        <p:txBody>
          <a:bodyPr wrap="square">
            <a:spAutoFit/>
          </a:bodyPr>
          <a:lstStyle/>
          <a:p>
            <a:r>
              <a:rPr lang="es-MX" sz="1200" dirty="0">
                <a:solidFill>
                  <a:schemeClr val="bg1"/>
                </a:solidFill>
                <a:highlight>
                  <a:srgbClr val="5B9BD5"/>
                </a:highlight>
                <a:latin typeface="Century Gothic" panose="020B0502020202020204" pitchFamily="34" charset="0"/>
              </a:rPr>
              <a:t>Los gobiernos regionales destinan no menos del cinco por ciento </a:t>
            </a:r>
            <a:r>
              <a:rPr lang="es-MX" sz="1200" dirty="0">
                <a:latin typeface="Century Gothic" panose="020B0502020202020204" pitchFamily="34" charset="0"/>
              </a:rPr>
              <a:t>y de manera facultativa los gobiernos regionales y locales pueden destinar </a:t>
            </a:r>
            <a:r>
              <a:rPr lang="es-MX" sz="1200" dirty="0">
                <a:solidFill>
                  <a:schemeClr val="bg1"/>
                </a:solidFill>
                <a:highlight>
                  <a:srgbClr val="5B9BD5"/>
                </a:highlight>
                <a:latin typeface="Century Gothic" panose="020B0502020202020204" pitchFamily="34" charset="0"/>
              </a:rPr>
              <a:t>hasta el quince por ciento de los recursos presupuestados, </a:t>
            </a:r>
            <a:r>
              <a:rPr lang="es-MX" sz="1200" dirty="0">
                <a:latin typeface="Century Gothic" panose="020B0502020202020204" pitchFamily="34" charset="0"/>
              </a:rPr>
              <a:t>para los gastos destinados a proyectos para financiar las iniciativas de apoyo a la competitividad productiva, que se autoricen conforme a las disposiciones de la presente Ley, con excepción de los recursos provenientes de las fuentes de financiamiento de operaciones oficiales de crédito y donaciones y transferencia.</a:t>
            </a:r>
          </a:p>
        </p:txBody>
      </p:sp>
      <p:sp>
        <p:nvSpPr>
          <p:cNvPr id="14" name="Rectángulo 13">
            <a:extLst>
              <a:ext uri="{FF2B5EF4-FFF2-40B4-BE49-F238E27FC236}">
                <a16:creationId xmlns:a16="http://schemas.microsoft.com/office/drawing/2014/main" id="{D5C36F1E-4D0E-436F-2165-15AF1984A23D}"/>
              </a:ext>
            </a:extLst>
          </p:cNvPr>
          <p:cNvSpPr/>
          <p:nvPr/>
        </p:nvSpPr>
        <p:spPr>
          <a:xfrm>
            <a:off x="6273799" y="5225931"/>
            <a:ext cx="5698059" cy="1615827"/>
          </a:xfrm>
          <a:prstGeom prst="rect">
            <a:avLst/>
          </a:prstGeom>
        </p:spPr>
        <p:txBody>
          <a:bodyPr wrap="square">
            <a:spAutoFit/>
          </a:bodyPr>
          <a:lstStyle/>
          <a:p>
            <a:r>
              <a:rPr lang="es-MX" sz="1100" dirty="0">
                <a:latin typeface="Century Gothic" panose="020B0502020202020204" pitchFamily="34" charset="0"/>
              </a:rPr>
              <a:t>Los ministerios señalados en el segundo párrafo del artículo 3 realizan el seguimiento de las iniciativas de apoyo a la competitividad productiva que autoricen e informen los gobiernos regionales y locales. </a:t>
            </a:r>
            <a:r>
              <a:rPr lang="es-MX" sz="1100" dirty="0">
                <a:solidFill>
                  <a:schemeClr val="bg1"/>
                </a:solidFill>
                <a:highlight>
                  <a:srgbClr val="5B9BD5"/>
                </a:highlight>
                <a:latin typeface="Century Gothic" panose="020B0502020202020204" pitchFamily="34" charset="0"/>
              </a:rPr>
              <a:t>Para tales fines cada uno de los ministerios</a:t>
            </a:r>
            <a:r>
              <a:rPr lang="es-MX" sz="1100" dirty="0">
                <a:latin typeface="Century Gothic" panose="020B0502020202020204" pitchFamily="34" charset="0"/>
              </a:rPr>
              <a:t>, en razón a la materia comunicada, </a:t>
            </a:r>
            <a:r>
              <a:rPr lang="es-MX" sz="1100" dirty="0">
                <a:solidFill>
                  <a:schemeClr val="bg1"/>
                </a:solidFill>
                <a:highlight>
                  <a:srgbClr val="5B9BD5"/>
                </a:highlight>
                <a:latin typeface="Century Gothic" panose="020B0502020202020204" pitchFamily="34" charset="0"/>
              </a:rPr>
              <a:t>lleva un registro de las iniciativas de apoyo a la competitividad productiva</a:t>
            </a:r>
            <a:r>
              <a:rPr lang="es-MX" sz="1100" dirty="0">
                <a:latin typeface="Century Gothic" panose="020B0502020202020204" pitchFamily="34" charset="0"/>
              </a:rPr>
              <a:t>, que para fines presupuestarios se consideran dentro de la estructura programática en la categoría de proyectos, </a:t>
            </a:r>
            <a:r>
              <a:rPr lang="es-MX" sz="1100" dirty="0">
                <a:solidFill>
                  <a:schemeClr val="bg1"/>
                </a:solidFill>
                <a:highlight>
                  <a:srgbClr val="5B9BD5"/>
                </a:highlight>
                <a:latin typeface="Century Gothic" panose="020B0502020202020204" pitchFamily="34" charset="0"/>
              </a:rPr>
              <a:t>debiendo realizar evaluaciones anuales con la finalidad de determinar el impacto en la actividad económica </a:t>
            </a:r>
            <a:r>
              <a:rPr lang="es-MX" sz="1100" dirty="0">
                <a:latin typeface="Century Gothic" panose="020B0502020202020204" pitchFamily="34" charset="0"/>
              </a:rPr>
              <a:t>a la que se encuentra vinculado debiendo publicarse dicho resultado en el diario oficial El Peruano”.</a:t>
            </a:r>
          </a:p>
        </p:txBody>
      </p:sp>
      <p:sp>
        <p:nvSpPr>
          <p:cNvPr id="15" name="Freeform 45">
            <a:extLst>
              <a:ext uri="{FF2B5EF4-FFF2-40B4-BE49-F238E27FC236}">
                <a16:creationId xmlns:a16="http://schemas.microsoft.com/office/drawing/2014/main" id="{C1BE1521-4F6A-88B8-7F18-334901102E25}"/>
              </a:ext>
            </a:extLst>
          </p:cNvPr>
          <p:cNvSpPr/>
          <p:nvPr/>
        </p:nvSpPr>
        <p:spPr>
          <a:xfrm>
            <a:off x="194466" y="1262533"/>
            <a:ext cx="366084" cy="406693"/>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4746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EA9A07-3480-3DBB-355F-EC8A818DD61D}"/>
              </a:ext>
            </a:extLst>
          </p:cNvPr>
          <p:cNvSpPr txBox="1"/>
          <p:nvPr/>
        </p:nvSpPr>
        <p:spPr>
          <a:xfrm>
            <a:off x="340659" y="394449"/>
            <a:ext cx="11519647" cy="954107"/>
          </a:xfrm>
          <a:prstGeom prst="rect">
            <a:avLst/>
          </a:prstGeom>
          <a:noFill/>
        </p:spPr>
        <p:txBody>
          <a:bodyPr wrap="square" rtlCol="0">
            <a:spAutoFit/>
          </a:bodyPr>
          <a:lstStyle/>
          <a:p>
            <a:pPr marL="268288" indent="-268288" algn="just"/>
            <a:r>
              <a:rPr lang="es-MX" sz="2800" b="1" dirty="0">
                <a:solidFill>
                  <a:schemeClr val="accent5">
                    <a:lumMod val="50000"/>
                  </a:schemeClr>
                </a:solidFill>
              </a:rPr>
              <a:t>3. Reglamentación de la Ley N° 31502 – Ley que establece disposiciones para apoyar la competitividad productiva.</a:t>
            </a:r>
          </a:p>
        </p:txBody>
      </p:sp>
      <p:sp>
        <p:nvSpPr>
          <p:cNvPr id="2" name="object 3">
            <a:extLst>
              <a:ext uri="{FF2B5EF4-FFF2-40B4-BE49-F238E27FC236}">
                <a16:creationId xmlns:a16="http://schemas.microsoft.com/office/drawing/2014/main" id="{7C6E2E4F-9070-FD90-5104-D70DE7FE912E}"/>
              </a:ext>
            </a:extLst>
          </p:cNvPr>
          <p:cNvSpPr txBox="1">
            <a:spLocks/>
          </p:cNvSpPr>
          <p:nvPr/>
        </p:nvSpPr>
        <p:spPr>
          <a:xfrm>
            <a:off x="1473190" y="1456437"/>
            <a:ext cx="8856777" cy="319959"/>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s-PE" sz="2000" b="1" spc="-10" dirty="0">
                <a:latin typeface="Century Gothic" panose="020B0502020202020204" pitchFamily="34" charset="0"/>
              </a:rPr>
              <a:t>PROPUESTA DE ADECUACIÓN AL REGLAMENTO DS-001-2021-PRODUCE</a:t>
            </a:r>
            <a:endParaRPr lang="es-PE" sz="2000" b="1" dirty="0">
              <a:latin typeface="Century Gothic" panose="020B0502020202020204" pitchFamily="34" charset="0"/>
            </a:endParaRPr>
          </a:p>
        </p:txBody>
      </p:sp>
      <p:sp>
        <p:nvSpPr>
          <p:cNvPr id="3" name="Freeform 46">
            <a:extLst>
              <a:ext uri="{FF2B5EF4-FFF2-40B4-BE49-F238E27FC236}">
                <a16:creationId xmlns:a16="http://schemas.microsoft.com/office/drawing/2014/main" id="{781E3BA7-21FD-9928-4A73-63D05F279E73}"/>
              </a:ext>
            </a:extLst>
          </p:cNvPr>
          <p:cNvSpPr/>
          <p:nvPr/>
        </p:nvSpPr>
        <p:spPr>
          <a:xfrm>
            <a:off x="761371" y="1422978"/>
            <a:ext cx="300449" cy="386876"/>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hape 3452">
            <a:extLst>
              <a:ext uri="{FF2B5EF4-FFF2-40B4-BE49-F238E27FC236}">
                <a16:creationId xmlns:a16="http://schemas.microsoft.com/office/drawing/2014/main" id="{868F4FE2-4A06-DC7A-B323-1FE86F4FE3E5}"/>
              </a:ext>
            </a:extLst>
          </p:cNvPr>
          <p:cNvSpPr/>
          <p:nvPr/>
        </p:nvSpPr>
        <p:spPr>
          <a:xfrm flipV="1">
            <a:off x="2386149" y="2358567"/>
            <a:ext cx="8429274" cy="0"/>
          </a:xfrm>
          <a:prstGeom prst="line">
            <a:avLst/>
          </a:prstGeom>
          <a:ln w="76200">
            <a:solidFill>
              <a:schemeClr val="bg1">
                <a:lumMod val="85000"/>
              </a:schemeClr>
            </a:solidFill>
            <a:miter lim="400000"/>
          </a:ln>
        </p:spPr>
        <p:txBody>
          <a:bodyPr lIns="0" tIns="0" rIns="0" bIns="0" anchor="ctr"/>
          <a:lstStyle/>
          <a:p>
            <a:pPr lvl="0">
              <a:defRPr sz="3200"/>
            </a:pPr>
            <a:endParaRPr sz="4400">
              <a:solidFill>
                <a:schemeClr val="tx1">
                  <a:lumMod val="75000"/>
                  <a:lumOff val="25000"/>
                </a:schemeClr>
              </a:solidFill>
              <a:latin typeface="+mj-lt"/>
            </a:endParaRPr>
          </a:p>
        </p:txBody>
      </p:sp>
      <p:sp>
        <p:nvSpPr>
          <p:cNvPr id="6" name="Oval 2">
            <a:extLst>
              <a:ext uri="{FF2B5EF4-FFF2-40B4-BE49-F238E27FC236}">
                <a16:creationId xmlns:a16="http://schemas.microsoft.com/office/drawing/2014/main" id="{E6F55017-AA90-E773-614B-2B05577F67D4}"/>
              </a:ext>
            </a:extLst>
          </p:cNvPr>
          <p:cNvSpPr/>
          <p:nvPr/>
        </p:nvSpPr>
        <p:spPr>
          <a:xfrm>
            <a:off x="2953240" y="2171525"/>
            <a:ext cx="374087" cy="3740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j-lt"/>
              </a:rPr>
              <a:t>1</a:t>
            </a:r>
          </a:p>
        </p:txBody>
      </p:sp>
      <p:sp>
        <p:nvSpPr>
          <p:cNvPr id="7" name="Oval 3">
            <a:extLst>
              <a:ext uri="{FF2B5EF4-FFF2-40B4-BE49-F238E27FC236}">
                <a16:creationId xmlns:a16="http://schemas.microsoft.com/office/drawing/2014/main" id="{CED5026E-1129-FC1F-BBB0-421E9FFC1DD8}"/>
              </a:ext>
            </a:extLst>
          </p:cNvPr>
          <p:cNvSpPr/>
          <p:nvPr/>
        </p:nvSpPr>
        <p:spPr>
          <a:xfrm>
            <a:off x="4658469" y="2171525"/>
            <a:ext cx="374087" cy="374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j-lt"/>
              </a:rPr>
              <a:t>2</a:t>
            </a:r>
          </a:p>
        </p:txBody>
      </p:sp>
      <p:sp>
        <p:nvSpPr>
          <p:cNvPr id="8" name="Oval 4">
            <a:extLst>
              <a:ext uri="{FF2B5EF4-FFF2-40B4-BE49-F238E27FC236}">
                <a16:creationId xmlns:a16="http://schemas.microsoft.com/office/drawing/2014/main" id="{950728FB-9A72-6038-281E-8A04F802C443}"/>
              </a:ext>
            </a:extLst>
          </p:cNvPr>
          <p:cNvSpPr/>
          <p:nvPr/>
        </p:nvSpPr>
        <p:spPr>
          <a:xfrm>
            <a:off x="6363698" y="2171525"/>
            <a:ext cx="374087" cy="3740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j-lt"/>
              </a:rPr>
              <a:t>3</a:t>
            </a:r>
          </a:p>
        </p:txBody>
      </p:sp>
      <p:sp>
        <p:nvSpPr>
          <p:cNvPr id="9" name="Oval 5">
            <a:extLst>
              <a:ext uri="{FF2B5EF4-FFF2-40B4-BE49-F238E27FC236}">
                <a16:creationId xmlns:a16="http://schemas.microsoft.com/office/drawing/2014/main" id="{C9A3E425-AEF6-683B-5288-7B7ADEC7A0BA}"/>
              </a:ext>
            </a:extLst>
          </p:cNvPr>
          <p:cNvSpPr/>
          <p:nvPr/>
        </p:nvSpPr>
        <p:spPr>
          <a:xfrm>
            <a:off x="8068927" y="2171525"/>
            <a:ext cx="374087" cy="374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j-lt"/>
              </a:rPr>
              <a:t>4</a:t>
            </a:r>
          </a:p>
        </p:txBody>
      </p:sp>
      <p:sp>
        <p:nvSpPr>
          <p:cNvPr id="10" name="Oval 6">
            <a:extLst>
              <a:ext uri="{FF2B5EF4-FFF2-40B4-BE49-F238E27FC236}">
                <a16:creationId xmlns:a16="http://schemas.microsoft.com/office/drawing/2014/main" id="{05F1FC18-4E92-8079-918E-BC479E3ED96E}"/>
              </a:ext>
            </a:extLst>
          </p:cNvPr>
          <p:cNvSpPr/>
          <p:nvPr/>
        </p:nvSpPr>
        <p:spPr>
          <a:xfrm>
            <a:off x="9774156" y="2171525"/>
            <a:ext cx="374087" cy="374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j-lt"/>
              </a:rPr>
              <a:t>5</a:t>
            </a:r>
          </a:p>
        </p:txBody>
      </p:sp>
      <p:sp>
        <p:nvSpPr>
          <p:cNvPr id="11" name="Shape 3452">
            <a:extLst>
              <a:ext uri="{FF2B5EF4-FFF2-40B4-BE49-F238E27FC236}">
                <a16:creationId xmlns:a16="http://schemas.microsoft.com/office/drawing/2014/main" id="{AE775AC4-2E6B-A188-C594-287E78461C95}"/>
              </a:ext>
            </a:extLst>
          </p:cNvPr>
          <p:cNvSpPr/>
          <p:nvPr/>
        </p:nvSpPr>
        <p:spPr>
          <a:xfrm flipV="1">
            <a:off x="2386148" y="4927659"/>
            <a:ext cx="8497008" cy="0"/>
          </a:xfrm>
          <a:prstGeom prst="line">
            <a:avLst/>
          </a:prstGeom>
          <a:ln w="76200">
            <a:solidFill>
              <a:schemeClr val="bg1">
                <a:lumMod val="85000"/>
              </a:schemeClr>
            </a:solidFill>
            <a:miter lim="400000"/>
          </a:ln>
        </p:spPr>
        <p:txBody>
          <a:bodyPr lIns="0" tIns="0" rIns="0" bIns="0" anchor="ctr"/>
          <a:lstStyle/>
          <a:p>
            <a:pPr lvl="0">
              <a:defRPr sz="3200"/>
            </a:pPr>
            <a:endParaRPr sz="4400">
              <a:solidFill>
                <a:schemeClr val="tx1">
                  <a:lumMod val="75000"/>
                  <a:lumOff val="25000"/>
                </a:schemeClr>
              </a:solidFill>
              <a:latin typeface="+mj-lt"/>
            </a:endParaRPr>
          </a:p>
        </p:txBody>
      </p:sp>
      <p:sp>
        <p:nvSpPr>
          <p:cNvPr id="12" name="Oval 2">
            <a:extLst>
              <a:ext uri="{FF2B5EF4-FFF2-40B4-BE49-F238E27FC236}">
                <a16:creationId xmlns:a16="http://schemas.microsoft.com/office/drawing/2014/main" id="{2D31DFAC-A91C-D891-CABB-1B6C3C1F7EBD}"/>
              </a:ext>
            </a:extLst>
          </p:cNvPr>
          <p:cNvSpPr/>
          <p:nvPr/>
        </p:nvSpPr>
        <p:spPr>
          <a:xfrm>
            <a:off x="2953239" y="4740617"/>
            <a:ext cx="374087" cy="3740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6</a:t>
            </a:r>
          </a:p>
        </p:txBody>
      </p:sp>
      <p:sp>
        <p:nvSpPr>
          <p:cNvPr id="13" name="Oval 3">
            <a:extLst>
              <a:ext uri="{FF2B5EF4-FFF2-40B4-BE49-F238E27FC236}">
                <a16:creationId xmlns:a16="http://schemas.microsoft.com/office/drawing/2014/main" id="{F5511F4B-3187-A31F-A30D-B19AECF1921C}"/>
              </a:ext>
            </a:extLst>
          </p:cNvPr>
          <p:cNvSpPr/>
          <p:nvPr/>
        </p:nvSpPr>
        <p:spPr>
          <a:xfrm>
            <a:off x="4658468" y="4740617"/>
            <a:ext cx="374087" cy="374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7</a:t>
            </a:r>
          </a:p>
        </p:txBody>
      </p:sp>
      <p:sp>
        <p:nvSpPr>
          <p:cNvPr id="14" name="Oval 4">
            <a:extLst>
              <a:ext uri="{FF2B5EF4-FFF2-40B4-BE49-F238E27FC236}">
                <a16:creationId xmlns:a16="http://schemas.microsoft.com/office/drawing/2014/main" id="{F0B19F07-940D-B205-3532-CF3DBB326D50}"/>
              </a:ext>
            </a:extLst>
          </p:cNvPr>
          <p:cNvSpPr/>
          <p:nvPr/>
        </p:nvSpPr>
        <p:spPr>
          <a:xfrm>
            <a:off x="6363697" y="4740617"/>
            <a:ext cx="374087" cy="3740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8</a:t>
            </a:r>
          </a:p>
        </p:txBody>
      </p:sp>
      <p:sp>
        <p:nvSpPr>
          <p:cNvPr id="15" name="Oval 5">
            <a:extLst>
              <a:ext uri="{FF2B5EF4-FFF2-40B4-BE49-F238E27FC236}">
                <a16:creationId xmlns:a16="http://schemas.microsoft.com/office/drawing/2014/main" id="{D1531EDF-C469-370E-E0A5-D92095E2785D}"/>
              </a:ext>
            </a:extLst>
          </p:cNvPr>
          <p:cNvSpPr/>
          <p:nvPr/>
        </p:nvSpPr>
        <p:spPr>
          <a:xfrm>
            <a:off x="8068926" y="4740617"/>
            <a:ext cx="374087" cy="374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9</a:t>
            </a:r>
          </a:p>
        </p:txBody>
      </p:sp>
      <p:sp>
        <p:nvSpPr>
          <p:cNvPr id="16" name="Oval 6">
            <a:extLst>
              <a:ext uri="{FF2B5EF4-FFF2-40B4-BE49-F238E27FC236}">
                <a16:creationId xmlns:a16="http://schemas.microsoft.com/office/drawing/2014/main" id="{D2AB5E57-2274-9C9A-AD4D-902D3CFF0B63}"/>
              </a:ext>
            </a:extLst>
          </p:cNvPr>
          <p:cNvSpPr/>
          <p:nvPr/>
        </p:nvSpPr>
        <p:spPr>
          <a:xfrm>
            <a:off x="9774155" y="4740617"/>
            <a:ext cx="374087" cy="374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mj-lt"/>
            </a:endParaRPr>
          </a:p>
        </p:txBody>
      </p:sp>
      <p:sp>
        <p:nvSpPr>
          <p:cNvPr id="17" name="CuadroTexto 16">
            <a:extLst>
              <a:ext uri="{FF2B5EF4-FFF2-40B4-BE49-F238E27FC236}">
                <a16:creationId xmlns:a16="http://schemas.microsoft.com/office/drawing/2014/main" id="{9DE36532-CAAE-9226-CB74-63918F8B2484}"/>
              </a:ext>
            </a:extLst>
          </p:cNvPr>
          <p:cNvSpPr txBox="1"/>
          <p:nvPr/>
        </p:nvSpPr>
        <p:spPr>
          <a:xfrm>
            <a:off x="9746284" y="4745372"/>
            <a:ext cx="41870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b="1">
                <a:solidFill>
                  <a:schemeClr val="lt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E" dirty="0"/>
              <a:t>10</a:t>
            </a:r>
          </a:p>
        </p:txBody>
      </p:sp>
      <p:sp>
        <p:nvSpPr>
          <p:cNvPr id="18" name="CuadroTexto 17">
            <a:extLst>
              <a:ext uri="{FF2B5EF4-FFF2-40B4-BE49-F238E27FC236}">
                <a16:creationId xmlns:a16="http://schemas.microsoft.com/office/drawing/2014/main" id="{86DCC031-C12A-1B32-25A6-63BA602CAB90}"/>
              </a:ext>
            </a:extLst>
          </p:cNvPr>
          <p:cNvSpPr txBox="1"/>
          <p:nvPr/>
        </p:nvSpPr>
        <p:spPr>
          <a:xfrm>
            <a:off x="2348720" y="2910630"/>
            <a:ext cx="1596778" cy="954107"/>
          </a:xfrm>
          <a:prstGeom prst="rect">
            <a:avLst/>
          </a:prstGeom>
          <a:noFill/>
          <a:ln>
            <a:noFill/>
          </a:ln>
        </p:spPr>
        <p:txBody>
          <a:bodyPr wrap="square" rtlCol="0">
            <a:spAutoFit/>
          </a:bodyPr>
          <a:lstStyle/>
          <a:p>
            <a:pPr algn="ctr"/>
            <a:r>
              <a:rPr lang="es-PE" sz="1400" dirty="0">
                <a:latin typeface="Century Gothic" panose="020B0502020202020204" pitchFamily="34" charset="0"/>
              </a:rPr>
              <a:t>Propuesta de mejora al artículo N° 4</a:t>
            </a:r>
          </a:p>
          <a:p>
            <a:pPr algn="ctr"/>
            <a:r>
              <a:rPr lang="es-PE" sz="1400" dirty="0">
                <a:latin typeface="Century Gothic" panose="020B0502020202020204" pitchFamily="34" charset="0"/>
              </a:rPr>
              <a:t>(definiciones)</a:t>
            </a:r>
          </a:p>
        </p:txBody>
      </p:sp>
      <p:cxnSp>
        <p:nvCxnSpPr>
          <p:cNvPr id="19" name="Conector recto 18">
            <a:extLst>
              <a:ext uri="{FF2B5EF4-FFF2-40B4-BE49-F238E27FC236}">
                <a16:creationId xmlns:a16="http://schemas.microsoft.com/office/drawing/2014/main" id="{B091F98F-8A8F-F2E1-3BB8-A700902C6D96}"/>
              </a:ext>
            </a:extLst>
          </p:cNvPr>
          <p:cNvCxnSpPr>
            <a:stCxn id="6" idx="4"/>
            <a:endCxn id="18" idx="0"/>
          </p:cNvCxnSpPr>
          <p:nvPr/>
        </p:nvCxnSpPr>
        <p:spPr>
          <a:xfrm>
            <a:off x="3140284" y="2545612"/>
            <a:ext cx="6825" cy="365018"/>
          </a:xfrm>
          <a:prstGeom prst="line">
            <a:avLst/>
          </a:prstGeom>
          <a:ln>
            <a:solidFill>
              <a:srgbClr val="70AD47"/>
            </a:solidFill>
          </a:ln>
        </p:spPr>
        <p:style>
          <a:lnRef idx="1">
            <a:schemeClr val="dk1"/>
          </a:lnRef>
          <a:fillRef idx="0">
            <a:schemeClr val="dk1"/>
          </a:fillRef>
          <a:effectRef idx="0">
            <a:schemeClr val="dk1"/>
          </a:effectRef>
          <a:fontRef idx="minor">
            <a:schemeClr val="tx1"/>
          </a:fontRef>
        </p:style>
      </p:cxnSp>
      <p:sp>
        <p:nvSpPr>
          <p:cNvPr id="20" name="CuadroTexto 19">
            <a:extLst>
              <a:ext uri="{FF2B5EF4-FFF2-40B4-BE49-F238E27FC236}">
                <a16:creationId xmlns:a16="http://schemas.microsoft.com/office/drawing/2014/main" id="{FFB92B95-68F3-478E-3C13-C8898115584C}"/>
              </a:ext>
            </a:extLst>
          </p:cNvPr>
          <p:cNvSpPr txBox="1"/>
          <p:nvPr/>
        </p:nvSpPr>
        <p:spPr>
          <a:xfrm>
            <a:off x="4047122" y="2910630"/>
            <a:ext cx="1596778" cy="738664"/>
          </a:xfrm>
          <a:prstGeom prst="rect">
            <a:avLst/>
          </a:prstGeom>
          <a:noFill/>
          <a:ln>
            <a:noFill/>
          </a:ln>
        </p:spPr>
        <p:txBody>
          <a:bodyPr wrap="square" rtlCol="0">
            <a:spAutoFit/>
          </a:bodyPr>
          <a:lstStyle/>
          <a:p>
            <a:pPr algn="ctr"/>
            <a:r>
              <a:rPr lang="es-PE" sz="1400" dirty="0">
                <a:latin typeface="Century Gothic" panose="020B0502020202020204" pitchFamily="34" charset="0"/>
              </a:rPr>
              <a:t>Modificaciones al artículo N° 5</a:t>
            </a:r>
          </a:p>
          <a:p>
            <a:pPr algn="ctr"/>
            <a:r>
              <a:rPr lang="es-PE" sz="1400" dirty="0">
                <a:latin typeface="Century Gothic" panose="020B0502020202020204" pitchFamily="34" charset="0"/>
              </a:rPr>
              <a:t>(referencias)</a:t>
            </a:r>
          </a:p>
        </p:txBody>
      </p:sp>
      <p:sp>
        <p:nvSpPr>
          <p:cNvPr id="21" name="CuadroTexto 20">
            <a:extLst>
              <a:ext uri="{FF2B5EF4-FFF2-40B4-BE49-F238E27FC236}">
                <a16:creationId xmlns:a16="http://schemas.microsoft.com/office/drawing/2014/main" id="{BC32B588-8B08-B539-6118-4F4511E7AB0E}"/>
              </a:ext>
            </a:extLst>
          </p:cNvPr>
          <p:cNvSpPr txBox="1"/>
          <p:nvPr/>
        </p:nvSpPr>
        <p:spPr>
          <a:xfrm>
            <a:off x="5752351" y="2910221"/>
            <a:ext cx="1596778" cy="954107"/>
          </a:xfrm>
          <a:prstGeom prst="rect">
            <a:avLst/>
          </a:prstGeom>
          <a:noFill/>
          <a:ln>
            <a:noFill/>
          </a:ln>
        </p:spPr>
        <p:txBody>
          <a:bodyPr wrap="square" rtlCol="0">
            <a:spAutoFit/>
          </a:bodyPr>
          <a:lstStyle/>
          <a:p>
            <a:pPr algn="ctr"/>
            <a:r>
              <a:rPr lang="es-PE" sz="1400" dirty="0">
                <a:latin typeface="Century Gothic" panose="020B0502020202020204" pitchFamily="34" charset="0"/>
              </a:rPr>
              <a:t>Modificaciones al artículo N° 7</a:t>
            </a:r>
          </a:p>
          <a:p>
            <a:pPr algn="ctr"/>
            <a:r>
              <a:rPr lang="es-PE" sz="1400" dirty="0">
                <a:latin typeface="Century Gothic" panose="020B0502020202020204" pitchFamily="34" charset="0"/>
              </a:rPr>
              <a:t>(recursos para PROCOMPITE)</a:t>
            </a:r>
          </a:p>
        </p:txBody>
      </p:sp>
      <p:sp>
        <p:nvSpPr>
          <p:cNvPr id="22" name="CuadroTexto 21">
            <a:extLst>
              <a:ext uri="{FF2B5EF4-FFF2-40B4-BE49-F238E27FC236}">
                <a16:creationId xmlns:a16="http://schemas.microsoft.com/office/drawing/2014/main" id="{3F7C116B-3450-1461-C702-F955D61A6458}"/>
              </a:ext>
            </a:extLst>
          </p:cNvPr>
          <p:cNvSpPr txBox="1"/>
          <p:nvPr/>
        </p:nvSpPr>
        <p:spPr>
          <a:xfrm>
            <a:off x="7457578" y="2898016"/>
            <a:ext cx="1596778" cy="1600438"/>
          </a:xfrm>
          <a:prstGeom prst="rect">
            <a:avLst/>
          </a:prstGeom>
          <a:noFill/>
          <a:ln>
            <a:noFill/>
          </a:ln>
        </p:spPr>
        <p:txBody>
          <a:bodyPr wrap="square" rtlCol="0">
            <a:spAutoFit/>
          </a:bodyPr>
          <a:lstStyle/>
          <a:p>
            <a:pPr algn="ctr"/>
            <a:r>
              <a:rPr lang="es-PE" sz="1400" dirty="0">
                <a:latin typeface="Century Gothic" panose="020B0502020202020204" pitchFamily="34" charset="0"/>
              </a:rPr>
              <a:t>Propuesta de mejora al artículo N° 8</a:t>
            </a:r>
          </a:p>
          <a:p>
            <a:pPr algn="ctr"/>
            <a:r>
              <a:rPr lang="es-PE" sz="1400" dirty="0">
                <a:latin typeface="Century Gothic" panose="020B0502020202020204" pitchFamily="34" charset="0"/>
              </a:rPr>
              <a:t>(categorías de cofinanciamiento de PROCOMPITE)</a:t>
            </a:r>
          </a:p>
        </p:txBody>
      </p:sp>
      <p:sp>
        <p:nvSpPr>
          <p:cNvPr id="23" name="CuadroTexto 22">
            <a:extLst>
              <a:ext uri="{FF2B5EF4-FFF2-40B4-BE49-F238E27FC236}">
                <a16:creationId xmlns:a16="http://schemas.microsoft.com/office/drawing/2014/main" id="{C308D636-F3AF-7253-030B-5669E28FC29E}"/>
              </a:ext>
            </a:extLst>
          </p:cNvPr>
          <p:cNvSpPr txBox="1"/>
          <p:nvPr/>
        </p:nvSpPr>
        <p:spPr>
          <a:xfrm>
            <a:off x="9162805" y="2910630"/>
            <a:ext cx="1596778" cy="738664"/>
          </a:xfrm>
          <a:prstGeom prst="rect">
            <a:avLst/>
          </a:prstGeom>
          <a:noFill/>
          <a:ln>
            <a:noFill/>
          </a:ln>
        </p:spPr>
        <p:txBody>
          <a:bodyPr wrap="square" rtlCol="0">
            <a:spAutoFit/>
          </a:bodyPr>
          <a:lstStyle/>
          <a:p>
            <a:pPr algn="ctr"/>
            <a:r>
              <a:rPr lang="es-PE" sz="1400" dirty="0">
                <a:latin typeface="Century Gothic" panose="020B0502020202020204" pitchFamily="34" charset="0"/>
              </a:rPr>
              <a:t>Modificaciones al artículo N° 11</a:t>
            </a:r>
          </a:p>
          <a:p>
            <a:pPr algn="ctr"/>
            <a:r>
              <a:rPr lang="es-PE" sz="1400" dirty="0">
                <a:latin typeface="Century Gothic" panose="020B0502020202020204" pitchFamily="34" charset="0"/>
              </a:rPr>
              <a:t>(duración)</a:t>
            </a:r>
          </a:p>
        </p:txBody>
      </p:sp>
      <p:sp>
        <p:nvSpPr>
          <p:cNvPr id="24" name="CuadroTexto 23">
            <a:extLst>
              <a:ext uri="{FF2B5EF4-FFF2-40B4-BE49-F238E27FC236}">
                <a16:creationId xmlns:a16="http://schemas.microsoft.com/office/drawing/2014/main" id="{1AD882F9-1625-0047-C402-CBACE52BD1E8}"/>
              </a:ext>
            </a:extLst>
          </p:cNvPr>
          <p:cNvSpPr txBox="1"/>
          <p:nvPr/>
        </p:nvSpPr>
        <p:spPr>
          <a:xfrm>
            <a:off x="2341893" y="5473541"/>
            <a:ext cx="1596778" cy="954107"/>
          </a:xfrm>
          <a:prstGeom prst="rect">
            <a:avLst/>
          </a:prstGeom>
          <a:noFill/>
          <a:ln>
            <a:noFill/>
          </a:ln>
        </p:spPr>
        <p:txBody>
          <a:bodyPr wrap="square" rtlCol="0">
            <a:spAutoFit/>
          </a:bodyPr>
          <a:lstStyle/>
          <a:p>
            <a:pPr algn="ctr"/>
            <a:r>
              <a:rPr lang="es-PE" sz="1400" dirty="0">
                <a:latin typeface="Century Gothic" panose="020B0502020202020204" pitchFamily="34" charset="0"/>
              </a:rPr>
              <a:t>Modificaciones al artículo N° 12</a:t>
            </a:r>
          </a:p>
          <a:p>
            <a:pPr algn="ctr"/>
            <a:r>
              <a:rPr lang="es-PE" sz="1400" dirty="0">
                <a:latin typeface="Century Gothic" panose="020B0502020202020204" pitchFamily="34" charset="0"/>
              </a:rPr>
              <a:t>(programación de presupuesto)</a:t>
            </a:r>
          </a:p>
        </p:txBody>
      </p:sp>
      <p:sp>
        <p:nvSpPr>
          <p:cNvPr id="25" name="CuadroTexto 24">
            <a:extLst>
              <a:ext uri="{FF2B5EF4-FFF2-40B4-BE49-F238E27FC236}">
                <a16:creationId xmlns:a16="http://schemas.microsoft.com/office/drawing/2014/main" id="{B361AD40-E721-1357-213A-7B85F5C14017}"/>
              </a:ext>
            </a:extLst>
          </p:cNvPr>
          <p:cNvSpPr txBox="1"/>
          <p:nvPr/>
        </p:nvSpPr>
        <p:spPr>
          <a:xfrm>
            <a:off x="4050801" y="5485128"/>
            <a:ext cx="1596778" cy="1384995"/>
          </a:xfrm>
          <a:prstGeom prst="rect">
            <a:avLst/>
          </a:prstGeom>
          <a:noFill/>
          <a:ln>
            <a:noFill/>
          </a:ln>
        </p:spPr>
        <p:txBody>
          <a:bodyPr wrap="square" rtlCol="0">
            <a:spAutoFit/>
          </a:bodyPr>
          <a:lstStyle/>
          <a:p>
            <a:pPr algn="ctr"/>
            <a:r>
              <a:rPr lang="es-PE" sz="1400" dirty="0">
                <a:latin typeface="Century Gothic" panose="020B0502020202020204" pitchFamily="34" charset="0"/>
              </a:rPr>
              <a:t>Propuesta de mejora al artículo N° 13</a:t>
            </a:r>
          </a:p>
          <a:p>
            <a:pPr algn="ctr"/>
            <a:r>
              <a:rPr lang="es-PE" sz="1400" dirty="0">
                <a:latin typeface="Century Gothic" panose="020B0502020202020204" pitchFamily="34" charset="0"/>
              </a:rPr>
              <a:t>(priorización de cadenas productivas)</a:t>
            </a:r>
          </a:p>
        </p:txBody>
      </p:sp>
      <p:sp>
        <p:nvSpPr>
          <p:cNvPr id="26" name="CuadroTexto 25">
            <a:extLst>
              <a:ext uri="{FF2B5EF4-FFF2-40B4-BE49-F238E27FC236}">
                <a16:creationId xmlns:a16="http://schemas.microsoft.com/office/drawing/2014/main" id="{A71B847D-6483-94E2-69C2-08996E49E341}"/>
              </a:ext>
            </a:extLst>
          </p:cNvPr>
          <p:cNvSpPr txBox="1"/>
          <p:nvPr/>
        </p:nvSpPr>
        <p:spPr>
          <a:xfrm>
            <a:off x="5752351" y="5513750"/>
            <a:ext cx="1596778" cy="954107"/>
          </a:xfrm>
          <a:prstGeom prst="rect">
            <a:avLst/>
          </a:prstGeom>
          <a:noFill/>
          <a:ln>
            <a:noFill/>
          </a:ln>
        </p:spPr>
        <p:txBody>
          <a:bodyPr wrap="square" rtlCol="0">
            <a:spAutoFit/>
          </a:bodyPr>
          <a:lstStyle/>
          <a:p>
            <a:pPr algn="ctr"/>
            <a:r>
              <a:rPr lang="es-PE" sz="1400" dirty="0">
                <a:latin typeface="Century Gothic" panose="020B0502020202020204" pitchFamily="34" charset="0"/>
              </a:rPr>
              <a:t>Propuesta de mejora al artículo N° 16</a:t>
            </a:r>
          </a:p>
          <a:p>
            <a:pPr algn="ctr"/>
            <a:r>
              <a:rPr lang="es-PE" sz="1400" dirty="0">
                <a:latin typeface="Century Gothic" panose="020B0502020202020204" pitchFamily="34" charset="0"/>
              </a:rPr>
              <a:t>(duración)</a:t>
            </a:r>
          </a:p>
        </p:txBody>
      </p:sp>
      <p:sp>
        <p:nvSpPr>
          <p:cNvPr id="27" name="CuadroTexto 26">
            <a:extLst>
              <a:ext uri="{FF2B5EF4-FFF2-40B4-BE49-F238E27FC236}">
                <a16:creationId xmlns:a16="http://schemas.microsoft.com/office/drawing/2014/main" id="{50D9A7D0-9D22-2140-32E6-5016154B1B0F}"/>
              </a:ext>
            </a:extLst>
          </p:cNvPr>
          <p:cNvSpPr txBox="1"/>
          <p:nvPr/>
        </p:nvSpPr>
        <p:spPr>
          <a:xfrm>
            <a:off x="7453901" y="5495553"/>
            <a:ext cx="1596778" cy="1384995"/>
          </a:xfrm>
          <a:prstGeom prst="rect">
            <a:avLst/>
          </a:prstGeom>
          <a:noFill/>
          <a:ln>
            <a:noFill/>
          </a:ln>
        </p:spPr>
        <p:txBody>
          <a:bodyPr wrap="square" rtlCol="0">
            <a:spAutoFit/>
          </a:bodyPr>
          <a:lstStyle/>
          <a:p>
            <a:pPr algn="ctr"/>
            <a:r>
              <a:rPr lang="es-PE" sz="1400" dirty="0">
                <a:latin typeface="Century Gothic" panose="020B0502020202020204" pitchFamily="34" charset="0"/>
              </a:rPr>
              <a:t>Propuesta de mejora al artículo N° 21</a:t>
            </a:r>
          </a:p>
          <a:p>
            <a:pPr algn="ctr"/>
            <a:r>
              <a:rPr lang="es-PE" sz="1400" dirty="0">
                <a:latin typeface="Century Gothic" panose="020B0502020202020204" pitchFamily="34" charset="0"/>
              </a:rPr>
              <a:t>(evaluación de planes de negocio)</a:t>
            </a:r>
          </a:p>
        </p:txBody>
      </p:sp>
      <p:sp>
        <p:nvSpPr>
          <p:cNvPr id="28" name="CuadroTexto 27">
            <a:extLst>
              <a:ext uri="{FF2B5EF4-FFF2-40B4-BE49-F238E27FC236}">
                <a16:creationId xmlns:a16="http://schemas.microsoft.com/office/drawing/2014/main" id="{1DC77062-018D-EDFF-7808-F062F55910FA}"/>
              </a:ext>
            </a:extLst>
          </p:cNvPr>
          <p:cNvSpPr txBox="1"/>
          <p:nvPr/>
        </p:nvSpPr>
        <p:spPr>
          <a:xfrm>
            <a:off x="9157247" y="5461464"/>
            <a:ext cx="1596778" cy="954107"/>
          </a:xfrm>
          <a:prstGeom prst="rect">
            <a:avLst/>
          </a:prstGeom>
          <a:noFill/>
          <a:ln>
            <a:noFill/>
          </a:ln>
        </p:spPr>
        <p:txBody>
          <a:bodyPr wrap="square" rtlCol="0">
            <a:spAutoFit/>
          </a:bodyPr>
          <a:lstStyle/>
          <a:p>
            <a:pPr algn="ctr"/>
            <a:r>
              <a:rPr lang="es-PE" sz="1400" dirty="0">
                <a:latin typeface="Century Gothic" panose="020B0502020202020204" pitchFamily="34" charset="0"/>
              </a:rPr>
              <a:t>Modificaciones al artículo N° 33</a:t>
            </a:r>
          </a:p>
          <a:p>
            <a:pPr algn="ctr"/>
            <a:r>
              <a:rPr lang="es-PE" sz="1400" dirty="0">
                <a:latin typeface="Century Gothic" panose="020B0502020202020204" pitchFamily="34" charset="0"/>
              </a:rPr>
              <a:t>(operadores privados)</a:t>
            </a:r>
          </a:p>
        </p:txBody>
      </p:sp>
      <p:cxnSp>
        <p:nvCxnSpPr>
          <p:cNvPr id="29" name="Conector recto 28">
            <a:extLst>
              <a:ext uri="{FF2B5EF4-FFF2-40B4-BE49-F238E27FC236}">
                <a16:creationId xmlns:a16="http://schemas.microsoft.com/office/drawing/2014/main" id="{A56034A6-272C-5ADD-0298-54D91D9E2FAC}"/>
              </a:ext>
            </a:extLst>
          </p:cNvPr>
          <p:cNvCxnSpPr>
            <a:stCxn id="7" idx="4"/>
            <a:endCxn id="20" idx="0"/>
          </p:cNvCxnSpPr>
          <p:nvPr/>
        </p:nvCxnSpPr>
        <p:spPr>
          <a:xfrm flipH="1">
            <a:off x="4845511" y="2545612"/>
            <a:ext cx="2" cy="36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B01A585D-F250-AB5A-EFC1-A53A6CEB14FE}"/>
              </a:ext>
            </a:extLst>
          </p:cNvPr>
          <p:cNvCxnSpPr>
            <a:stCxn id="8" idx="4"/>
            <a:endCxn id="21" idx="0"/>
          </p:cNvCxnSpPr>
          <p:nvPr/>
        </p:nvCxnSpPr>
        <p:spPr>
          <a:xfrm flipH="1">
            <a:off x="6550740" y="2545612"/>
            <a:ext cx="2" cy="364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524F09CA-6C68-0563-B359-1AE2C2561460}"/>
              </a:ext>
            </a:extLst>
          </p:cNvPr>
          <p:cNvCxnSpPr>
            <a:stCxn id="9" idx="4"/>
            <a:endCxn id="22" idx="0"/>
          </p:cNvCxnSpPr>
          <p:nvPr/>
        </p:nvCxnSpPr>
        <p:spPr>
          <a:xfrm flipH="1">
            <a:off x="8255967" y="2545612"/>
            <a:ext cx="4" cy="352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B57AC11-E429-916C-BC2D-5EEBC0C5F31D}"/>
              </a:ext>
            </a:extLst>
          </p:cNvPr>
          <p:cNvCxnSpPr>
            <a:stCxn id="10" idx="4"/>
            <a:endCxn id="23" idx="0"/>
          </p:cNvCxnSpPr>
          <p:nvPr/>
        </p:nvCxnSpPr>
        <p:spPr>
          <a:xfrm flipH="1">
            <a:off x="9961194" y="2545612"/>
            <a:ext cx="6" cy="36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CD659B9-F488-733F-BC04-41B2D9058C9C}"/>
              </a:ext>
            </a:extLst>
          </p:cNvPr>
          <p:cNvCxnSpPr>
            <a:stCxn id="12" idx="4"/>
            <a:endCxn id="24" idx="0"/>
          </p:cNvCxnSpPr>
          <p:nvPr/>
        </p:nvCxnSpPr>
        <p:spPr>
          <a:xfrm flipH="1">
            <a:off x="3140282" y="5114704"/>
            <a:ext cx="1" cy="35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00199937-6459-C3F4-78C1-8AB1DB28E03E}"/>
              </a:ext>
            </a:extLst>
          </p:cNvPr>
          <p:cNvCxnSpPr>
            <a:stCxn id="13" idx="4"/>
            <a:endCxn id="25" idx="0"/>
          </p:cNvCxnSpPr>
          <p:nvPr/>
        </p:nvCxnSpPr>
        <p:spPr>
          <a:xfrm>
            <a:off x="4845512" y="5114704"/>
            <a:ext cx="3678" cy="370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B12F3FB-3D46-1D20-044C-A703088A010F}"/>
              </a:ext>
            </a:extLst>
          </p:cNvPr>
          <p:cNvCxnSpPr>
            <a:stCxn id="14" idx="4"/>
            <a:endCxn id="26" idx="0"/>
          </p:cNvCxnSpPr>
          <p:nvPr/>
        </p:nvCxnSpPr>
        <p:spPr>
          <a:xfrm flipH="1">
            <a:off x="6550740" y="5114704"/>
            <a:ext cx="1" cy="39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E9EEDB3-4BFD-DCDA-B806-2EB7530E2D22}"/>
              </a:ext>
            </a:extLst>
          </p:cNvPr>
          <p:cNvCxnSpPr>
            <a:stCxn id="15" idx="4"/>
            <a:endCxn id="27" idx="0"/>
          </p:cNvCxnSpPr>
          <p:nvPr/>
        </p:nvCxnSpPr>
        <p:spPr>
          <a:xfrm flipH="1">
            <a:off x="8252290" y="5114704"/>
            <a:ext cx="3680" cy="380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5108F5A7-96AB-DC8F-02CC-5165D449C355}"/>
              </a:ext>
            </a:extLst>
          </p:cNvPr>
          <p:cNvCxnSpPr>
            <a:stCxn id="17" idx="2"/>
            <a:endCxn id="28" idx="0"/>
          </p:cNvCxnSpPr>
          <p:nvPr/>
        </p:nvCxnSpPr>
        <p:spPr>
          <a:xfrm>
            <a:off x="9955636" y="5114704"/>
            <a:ext cx="0" cy="346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70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ágono 6">
            <a:extLst>
              <a:ext uri="{FF2B5EF4-FFF2-40B4-BE49-F238E27FC236}">
                <a16:creationId xmlns:a16="http://schemas.microsoft.com/office/drawing/2014/main" id="{4AA1A5AC-2781-F228-3D99-3BFFB6C67772}"/>
              </a:ext>
            </a:extLst>
          </p:cNvPr>
          <p:cNvSpPr/>
          <p:nvPr/>
        </p:nvSpPr>
        <p:spPr>
          <a:xfrm rot="5400000">
            <a:off x="4852206" y="1415207"/>
            <a:ext cx="1984426" cy="1726451"/>
          </a:xfrm>
          <a:prstGeom prst="hexagon">
            <a:avLst>
              <a:gd name="adj" fmla="val 25000"/>
              <a:gd name="vf" fmla="val 115470"/>
            </a:avLst>
          </a:prstGeom>
          <a:solidFill>
            <a:schemeClr val="accent5">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2" name="Grupo 1">
            <a:extLst>
              <a:ext uri="{FF2B5EF4-FFF2-40B4-BE49-F238E27FC236}">
                <a16:creationId xmlns:a16="http://schemas.microsoft.com/office/drawing/2014/main" id="{65658D6A-D205-5AFA-C0E7-0BAC545067F3}"/>
              </a:ext>
            </a:extLst>
          </p:cNvPr>
          <p:cNvGrpSpPr/>
          <p:nvPr/>
        </p:nvGrpSpPr>
        <p:grpSpPr>
          <a:xfrm>
            <a:off x="443007" y="2968980"/>
            <a:ext cx="1726451" cy="1984426"/>
            <a:chOff x="2584133" y="1685111"/>
            <a:chExt cx="1726451" cy="1984426"/>
          </a:xfrm>
          <a:solidFill>
            <a:srgbClr val="20AFE6"/>
          </a:solidFill>
        </p:grpSpPr>
        <p:sp>
          <p:nvSpPr>
            <p:cNvPr id="3" name="Hexágono 2">
              <a:extLst>
                <a:ext uri="{FF2B5EF4-FFF2-40B4-BE49-F238E27FC236}">
                  <a16:creationId xmlns:a16="http://schemas.microsoft.com/office/drawing/2014/main" id="{AAFAE976-4B46-3626-8AB6-C35C2596C62C}"/>
                </a:ext>
              </a:extLst>
            </p:cNvPr>
            <p:cNvSpPr/>
            <p:nvPr/>
          </p:nvSpPr>
          <p:spPr>
            <a:xfrm rot="5400000">
              <a:off x="2455146" y="1814098"/>
              <a:ext cx="1984426" cy="1726451"/>
            </a:xfrm>
            <a:prstGeom prst="hexagon">
              <a:avLst>
                <a:gd name="adj" fmla="val 25000"/>
                <a:gd name="vf" fmla="val 115470"/>
              </a:avLst>
            </a:prstGeom>
            <a:grpFill/>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sp>
        <p:sp>
          <p:nvSpPr>
            <p:cNvPr id="5" name="Hexágono 4">
              <a:extLst>
                <a:ext uri="{FF2B5EF4-FFF2-40B4-BE49-F238E27FC236}">
                  <a16:creationId xmlns:a16="http://schemas.microsoft.com/office/drawing/2014/main" id="{4D83F8BD-D0C9-4D3D-3F9E-DF5F5C6DEAFA}"/>
                </a:ext>
              </a:extLst>
            </p:cNvPr>
            <p:cNvSpPr txBox="1"/>
            <p:nvPr/>
          </p:nvSpPr>
          <p:spPr>
            <a:xfrm>
              <a:off x="2853172" y="1994351"/>
              <a:ext cx="1188373" cy="13659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endParaRPr lang="es-MX" sz="1400" b="1" kern="1200" dirty="0"/>
            </a:p>
          </p:txBody>
        </p:sp>
      </p:grpSp>
      <p:sp>
        <p:nvSpPr>
          <p:cNvPr id="4" name="CuadroTexto 3">
            <a:extLst>
              <a:ext uri="{FF2B5EF4-FFF2-40B4-BE49-F238E27FC236}">
                <a16:creationId xmlns:a16="http://schemas.microsoft.com/office/drawing/2014/main" id="{85EA9A07-3480-3DBB-355F-EC8A818DD61D}"/>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1. Con Punche Perú Agro</a:t>
            </a:r>
          </a:p>
          <a:p>
            <a:pPr algn="just"/>
            <a:r>
              <a:rPr lang="es-MX" sz="2000" b="1" dirty="0">
                <a:solidFill>
                  <a:schemeClr val="bg2">
                    <a:lumMod val="25000"/>
                  </a:schemeClr>
                </a:solidFill>
                <a:latin typeface="Candara" panose="020E0502030303020204" pitchFamily="34" charset="0"/>
              </a:rPr>
              <a:t>Medidas de impulso y fortalecimiento de la productividad en el sector agricultura </a:t>
            </a:r>
          </a:p>
        </p:txBody>
      </p:sp>
      <p:graphicFrame>
        <p:nvGraphicFramePr>
          <p:cNvPr id="30" name="Diagrama 29">
            <a:extLst>
              <a:ext uri="{FF2B5EF4-FFF2-40B4-BE49-F238E27FC236}">
                <a16:creationId xmlns:a16="http://schemas.microsoft.com/office/drawing/2014/main" id="{58C68B9A-9352-AF42-E7A8-D0C392EA685E}"/>
              </a:ext>
            </a:extLst>
          </p:cNvPr>
          <p:cNvGraphicFramePr/>
          <p:nvPr>
            <p:extLst>
              <p:ext uri="{D42A27DB-BD31-4B8C-83A1-F6EECF244321}">
                <p14:modId xmlns:p14="http://schemas.microsoft.com/office/powerpoint/2010/main" val="1723399548"/>
              </p:ext>
            </p:extLst>
          </p:nvPr>
        </p:nvGraphicFramePr>
        <p:xfrm>
          <a:off x="-334682" y="1270270"/>
          <a:ext cx="7882964" cy="5354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CuadroTexto 33">
            <a:extLst>
              <a:ext uri="{FF2B5EF4-FFF2-40B4-BE49-F238E27FC236}">
                <a16:creationId xmlns:a16="http://schemas.microsoft.com/office/drawing/2014/main" id="{231F6623-3C35-882D-6D55-FA504CCD79C2}"/>
              </a:ext>
            </a:extLst>
          </p:cNvPr>
          <p:cNvSpPr txBox="1"/>
          <p:nvPr/>
        </p:nvSpPr>
        <p:spPr>
          <a:xfrm>
            <a:off x="1390873" y="4961857"/>
            <a:ext cx="1630322" cy="1446550"/>
          </a:xfrm>
          <a:prstGeom prst="rect">
            <a:avLst/>
          </a:prstGeom>
          <a:noFill/>
        </p:spPr>
        <p:txBody>
          <a:bodyPr wrap="square">
            <a:spAutoFit/>
          </a:bodyPr>
          <a:lstStyle/>
          <a:p>
            <a:pPr algn="ctr"/>
            <a:r>
              <a:rPr lang="es-MX" sz="1200" b="1" dirty="0">
                <a:solidFill>
                  <a:schemeClr val="bg1"/>
                </a:solidFill>
              </a:rPr>
              <a:t>Fortalecimiento de la inocuidad y estándares de calidad para la competitividad agraria</a:t>
            </a:r>
          </a:p>
          <a:p>
            <a:pPr algn="ctr"/>
            <a:r>
              <a:rPr lang="es-MX" sz="1400" b="1" dirty="0">
                <a:solidFill>
                  <a:schemeClr val="bg1"/>
                </a:solidFill>
              </a:rPr>
              <a:t>S/ 21.4</a:t>
            </a:r>
          </a:p>
          <a:p>
            <a:pPr algn="ctr"/>
            <a:r>
              <a:rPr lang="es-MX" sz="1400" b="1" dirty="0">
                <a:solidFill>
                  <a:schemeClr val="bg1"/>
                </a:solidFill>
              </a:rPr>
              <a:t> millones</a:t>
            </a:r>
          </a:p>
        </p:txBody>
      </p:sp>
      <p:grpSp>
        <p:nvGrpSpPr>
          <p:cNvPr id="35" name="Grupo 34">
            <a:extLst>
              <a:ext uri="{FF2B5EF4-FFF2-40B4-BE49-F238E27FC236}">
                <a16:creationId xmlns:a16="http://schemas.microsoft.com/office/drawing/2014/main" id="{C857CEA9-6D50-1E5C-EC1D-ED26AFF971AC}"/>
              </a:ext>
            </a:extLst>
          </p:cNvPr>
          <p:cNvGrpSpPr/>
          <p:nvPr/>
        </p:nvGrpSpPr>
        <p:grpSpPr>
          <a:xfrm>
            <a:off x="1499459" y="1732089"/>
            <a:ext cx="1340000" cy="1190656"/>
            <a:chOff x="5332724" y="379695"/>
            <a:chExt cx="1340000" cy="1190656"/>
          </a:xfrm>
        </p:grpSpPr>
        <p:sp>
          <p:nvSpPr>
            <p:cNvPr id="36" name="Rectángulo 35">
              <a:extLst>
                <a:ext uri="{FF2B5EF4-FFF2-40B4-BE49-F238E27FC236}">
                  <a16:creationId xmlns:a16="http://schemas.microsoft.com/office/drawing/2014/main" id="{88268E90-1D77-7D60-12FD-6D489D9E4F65}"/>
                </a:ext>
              </a:extLst>
            </p:cNvPr>
            <p:cNvSpPr/>
            <p:nvPr/>
          </p:nvSpPr>
          <p:spPr>
            <a:xfrm>
              <a:off x="5332724" y="379695"/>
              <a:ext cx="1340000" cy="11906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CuadroTexto 36">
              <a:extLst>
                <a:ext uri="{FF2B5EF4-FFF2-40B4-BE49-F238E27FC236}">
                  <a16:creationId xmlns:a16="http://schemas.microsoft.com/office/drawing/2014/main" id="{0B4438FD-EBB5-983B-AB8C-A170E14302E4}"/>
                </a:ext>
              </a:extLst>
            </p:cNvPr>
            <p:cNvSpPr txBox="1"/>
            <p:nvPr/>
          </p:nvSpPr>
          <p:spPr>
            <a:xfrm>
              <a:off x="5332724" y="379695"/>
              <a:ext cx="1340000" cy="11906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MX" sz="1400" kern="1200" dirty="0">
                <a:solidFill>
                  <a:schemeClr val="bg1"/>
                </a:solidFill>
              </a:endParaRPr>
            </a:p>
          </p:txBody>
        </p:sp>
      </p:grpSp>
      <p:sp>
        <p:nvSpPr>
          <p:cNvPr id="40" name="Flecha: a la derecha 39">
            <a:extLst>
              <a:ext uri="{FF2B5EF4-FFF2-40B4-BE49-F238E27FC236}">
                <a16:creationId xmlns:a16="http://schemas.microsoft.com/office/drawing/2014/main" id="{19C90A6C-6978-1567-4E2E-3C4CF11AF8D6}"/>
              </a:ext>
            </a:extLst>
          </p:cNvPr>
          <p:cNvSpPr/>
          <p:nvPr/>
        </p:nvSpPr>
        <p:spPr>
          <a:xfrm>
            <a:off x="6832410" y="3581716"/>
            <a:ext cx="566928" cy="75895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CF8A2A"/>
              </a:solidFill>
            </a:endParaRPr>
          </a:p>
        </p:txBody>
      </p:sp>
      <p:sp>
        <p:nvSpPr>
          <p:cNvPr id="46" name="CuadroTexto 45">
            <a:extLst>
              <a:ext uri="{FF2B5EF4-FFF2-40B4-BE49-F238E27FC236}">
                <a16:creationId xmlns:a16="http://schemas.microsoft.com/office/drawing/2014/main" id="{311FA68F-61F8-090B-01DE-49625196692B}"/>
              </a:ext>
            </a:extLst>
          </p:cNvPr>
          <p:cNvSpPr txBox="1"/>
          <p:nvPr/>
        </p:nvSpPr>
        <p:spPr>
          <a:xfrm>
            <a:off x="1470436" y="1676091"/>
            <a:ext cx="1398045" cy="1077218"/>
          </a:xfrm>
          <a:prstGeom prst="rect">
            <a:avLst/>
          </a:prstGeom>
          <a:noFill/>
        </p:spPr>
        <p:txBody>
          <a:bodyPr wrap="square">
            <a:spAutoFit/>
          </a:bodyPr>
          <a:lstStyle/>
          <a:p>
            <a:pPr algn="ctr"/>
            <a:r>
              <a:rPr lang="es-MX" sz="1200" b="1" dirty="0">
                <a:solidFill>
                  <a:schemeClr val="bg1"/>
                </a:solidFill>
              </a:rPr>
              <a:t>Mantenimiento de infraestructura de riego</a:t>
            </a:r>
          </a:p>
          <a:p>
            <a:pPr algn="ctr"/>
            <a:r>
              <a:rPr lang="es-MX" sz="1400" b="1" dirty="0">
                <a:solidFill>
                  <a:schemeClr val="bg1"/>
                </a:solidFill>
              </a:rPr>
              <a:t>S/ 330 </a:t>
            </a:r>
          </a:p>
          <a:p>
            <a:pPr algn="ctr"/>
            <a:r>
              <a:rPr lang="es-MX" sz="1400" b="1" dirty="0">
                <a:solidFill>
                  <a:schemeClr val="bg1"/>
                </a:solidFill>
              </a:rPr>
              <a:t>millones </a:t>
            </a:r>
          </a:p>
        </p:txBody>
      </p:sp>
      <p:sp>
        <p:nvSpPr>
          <p:cNvPr id="48" name="CuadroTexto 47">
            <a:extLst>
              <a:ext uri="{FF2B5EF4-FFF2-40B4-BE49-F238E27FC236}">
                <a16:creationId xmlns:a16="http://schemas.microsoft.com/office/drawing/2014/main" id="{F2B964A4-B68A-C0DB-5CA6-F878C30584B0}"/>
              </a:ext>
            </a:extLst>
          </p:cNvPr>
          <p:cNvSpPr txBox="1"/>
          <p:nvPr/>
        </p:nvSpPr>
        <p:spPr>
          <a:xfrm>
            <a:off x="4165092" y="3299864"/>
            <a:ext cx="1632204" cy="1231106"/>
          </a:xfrm>
          <a:prstGeom prst="rect">
            <a:avLst/>
          </a:prstGeom>
          <a:noFill/>
        </p:spPr>
        <p:txBody>
          <a:bodyPr wrap="square">
            <a:spAutoFit/>
          </a:bodyPr>
          <a:lstStyle/>
          <a:p>
            <a:pPr algn="ctr"/>
            <a:r>
              <a:rPr lang="es-MX" sz="1200" b="1" dirty="0">
                <a:solidFill>
                  <a:schemeClr val="bg1"/>
                </a:solidFill>
              </a:rPr>
              <a:t>Fondo para la inclusión financiera del pequeño productor agropecuario</a:t>
            </a:r>
          </a:p>
          <a:p>
            <a:pPr algn="ctr"/>
            <a:r>
              <a:rPr lang="es-MX" sz="1400" b="1" dirty="0">
                <a:solidFill>
                  <a:schemeClr val="bg1"/>
                </a:solidFill>
              </a:rPr>
              <a:t>S/ 49 millones</a:t>
            </a:r>
          </a:p>
        </p:txBody>
      </p:sp>
      <p:sp>
        <p:nvSpPr>
          <p:cNvPr id="50" name="CuadroTexto 49">
            <a:extLst>
              <a:ext uri="{FF2B5EF4-FFF2-40B4-BE49-F238E27FC236}">
                <a16:creationId xmlns:a16="http://schemas.microsoft.com/office/drawing/2014/main" id="{F990A6C8-3E0B-5633-CBBE-BB0B272E7301}"/>
              </a:ext>
            </a:extLst>
          </p:cNvPr>
          <p:cNvSpPr txBox="1"/>
          <p:nvPr/>
        </p:nvSpPr>
        <p:spPr>
          <a:xfrm>
            <a:off x="3384294" y="4956974"/>
            <a:ext cx="1312164" cy="1446550"/>
          </a:xfrm>
          <a:prstGeom prst="rect">
            <a:avLst/>
          </a:prstGeom>
          <a:noFill/>
        </p:spPr>
        <p:txBody>
          <a:bodyPr wrap="square">
            <a:spAutoFit/>
          </a:bodyPr>
          <a:lstStyle/>
          <a:p>
            <a:pPr algn="ctr"/>
            <a:r>
              <a:rPr lang="es-MX" sz="1200" b="1" dirty="0">
                <a:solidFill>
                  <a:schemeClr val="bg1"/>
                </a:solidFill>
              </a:rPr>
              <a:t>Actividades en materia forestal y de fauna silvestre en la Amazonía Peruana</a:t>
            </a:r>
          </a:p>
          <a:p>
            <a:pPr algn="ctr"/>
            <a:r>
              <a:rPr lang="es-MX" sz="1400" b="1" dirty="0">
                <a:solidFill>
                  <a:schemeClr val="bg1"/>
                </a:solidFill>
              </a:rPr>
              <a:t>S/ 15.6 millones </a:t>
            </a:r>
            <a:endParaRPr lang="es-MX" b="1" dirty="0">
              <a:solidFill>
                <a:schemeClr val="bg1"/>
              </a:solidFill>
            </a:endParaRPr>
          </a:p>
        </p:txBody>
      </p:sp>
      <p:sp>
        <p:nvSpPr>
          <p:cNvPr id="51" name="CuadroTexto 50">
            <a:extLst>
              <a:ext uri="{FF2B5EF4-FFF2-40B4-BE49-F238E27FC236}">
                <a16:creationId xmlns:a16="http://schemas.microsoft.com/office/drawing/2014/main" id="{4AE16C0F-5F7A-B6BE-D23E-65DCB594E2E9}"/>
              </a:ext>
            </a:extLst>
          </p:cNvPr>
          <p:cNvSpPr txBox="1"/>
          <p:nvPr/>
        </p:nvSpPr>
        <p:spPr>
          <a:xfrm>
            <a:off x="7750397" y="2411953"/>
            <a:ext cx="3956064" cy="3139321"/>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Candara" panose="020E0502030303020204" pitchFamily="34" charset="0"/>
              </a:rPr>
              <a:t>Generación de más de </a:t>
            </a:r>
            <a:r>
              <a:rPr lang="es-MX" b="1" dirty="0">
                <a:solidFill>
                  <a:srgbClr val="FF0000"/>
                </a:solidFill>
                <a:latin typeface="Candara" panose="020E0502030303020204" pitchFamily="34" charset="0"/>
              </a:rPr>
              <a:t>5.7 millones de jornales</a:t>
            </a:r>
            <a:r>
              <a:rPr lang="es-MX" dirty="0">
                <a:latin typeface="Candara" panose="020E0502030303020204" pitchFamily="34" charset="0"/>
              </a:rPr>
              <a:t> en las zonas rurales.</a:t>
            </a:r>
          </a:p>
          <a:p>
            <a:pPr marL="285750" indent="-285750">
              <a:buFont typeface="Arial" panose="020B0604020202020204" pitchFamily="34" charset="0"/>
              <a:buChar char="•"/>
            </a:pPr>
            <a:endParaRPr lang="es-MX" dirty="0">
              <a:latin typeface="Candara" panose="020E0502030303020204" pitchFamily="34" charset="0"/>
            </a:endParaRPr>
          </a:p>
          <a:p>
            <a:pPr marL="285750" indent="-285750">
              <a:buFont typeface="Arial" panose="020B0604020202020204" pitchFamily="34" charset="0"/>
              <a:buChar char="•"/>
            </a:pPr>
            <a:r>
              <a:rPr lang="es-MX" dirty="0">
                <a:latin typeface="Candara" panose="020E0502030303020204" pitchFamily="34" charset="0"/>
              </a:rPr>
              <a:t>Atención de </a:t>
            </a:r>
            <a:r>
              <a:rPr lang="es-MX" b="1" dirty="0">
                <a:solidFill>
                  <a:srgbClr val="FF0000"/>
                </a:solidFill>
                <a:latin typeface="Candara" panose="020E0502030303020204" pitchFamily="34" charset="0"/>
              </a:rPr>
              <a:t>1,086 planes de negocio </a:t>
            </a:r>
            <a:r>
              <a:rPr lang="es-MX" dirty="0">
                <a:latin typeface="Candara" panose="020E0502030303020204" pitchFamily="34" charset="0"/>
              </a:rPr>
              <a:t>por parte de Agroideas.</a:t>
            </a:r>
          </a:p>
          <a:p>
            <a:pPr marL="285750" indent="-285750">
              <a:buFont typeface="Arial" panose="020B0604020202020204" pitchFamily="34" charset="0"/>
              <a:buChar char="•"/>
            </a:pPr>
            <a:endParaRPr lang="es-MX" dirty="0">
              <a:latin typeface="Candara" panose="020E0502030303020204" pitchFamily="34" charset="0"/>
            </a:endParaRPr>
          </a:p>
          <a:p>
            <a:pPr marL="285750" indent="-285750">
              <a:buFont typeface="Arial" panose="020B0604020202020204" pitchFamily="34" charset="0"/>
              <a:buChar char="•"/>
            </a:pPr>
            <a:r>
              <a:rPr lang="es-MX" dirty="0">
                <a:latin typeface="Candara" panose="020E0502030303020204" pitchFamily="34" charset="0"/>
              </a:rPr>
              <a:t>Financiamiento de </a:t>
            </a:r>
            <a:r>
              <a:rPr lang="es-MX" b="1" dirty="0">
                <a:solidFill>
                  <a:srgbClr val="FF0000"/>
                </a:solidFill>
                <a:latin typeface="Candara" panose="020E0502030303020204" pitchFamily="34" charset="0"/>
              </a:rPr>
              <a:t>59 mil créditos agrarios </a:t>
            </a:r>
            <a:r>
              <a:rPr lang="es-MX" dirty="0">
                <a:latin typeface="Candara" panose="020E0502030303020204" pitchFamily="34" charset="0"/>
              </a:rPr>
              <a:t>a casi </a:t>
            </a:r>
            <a:r>
              <a:rPr lang="es-MX" b="1" dirty="0">
                <a:solidFill>
                  <a:srgbClr val="FF0000"/>
                </a:solidFill>
                <a:latin typeface="Candara" panose="020E0502030303020204" pitchFamily="34" charset="0"/>
              </a:rPr>
              <a:t>43 mil productores</a:t>
            </a:r>
            <a:r>
              <a:rPr lang="es-MX" dirty="0">
                <a:latin typeface="Candara" panose="020E0502030303020204" pitchFamily="34" charset="0"/>
              </a:rPr>
              <a:t>.</a:t>
            </a:r>
          </a:p>
          <a:p>
            <a:pPr marL="285750" indent="-285750">
              <a:buFont typeface="Arial" panose="020B0604020202020204" pitchFamily="34" charset="0"/>
              <a:buChar char="•"/>
            </a:pPr>
            <a:endParaRPr lang="es-MX" dirty="0">
              <a:latin typeface="Candara" panose="020E0502030303020204" pitchFamily="34" charset="0"/>
            </a:endParaRPr>
          </a:p>
          <a:p>
            <a:pPr marL="285750" indent="-285750">
              <a:buFont typeface="Arial" panose="020B0604020202020204" pitchFamily="34" charset="0"/>
              <a:buChar char="•"/>
            </a:pPr>
            <a:r>
              <a:rPr lang="es-MX" dirty="0">
                <a:latin typeface="Candara" panose="020E0502030303020204" pitchFamily="34" charset="0"/>
              </a:rPr>
              <a:t>Implementación de </a:t>
            </a:r>
            <a:r>
              <a:rPr lang="es-MX" b="1" dirty="0">
                <a:solidFill>
                  <a:srgbClr val="FF0000"/>
                </a:solidFill>
                <a:latin typeface="Candara" panose="020E0502030303020204" pitchFamily="34" charset="0"/>
              </a:rPr>
              <a:t>640 mercados itinerantes</a:t>
            </a:r>
            <a:r>
              <a:rPr lang="es-MX" dirty="0">
                <a:latin typeface="Candara" panose="020E0502030303020204" pitchFamily="34" charset="0"/>
              </a:rPr>
              <a:t> a nivel nacional.</a:t>
            </a:r>
          </a:p>
        </p:txBody>
      </p:sp>
      <p:grpSp>
        <p:nvGrpSpPr>
          <p:cNvPr id="6" name="Grupo 5">
            <a:extLst>
              <a:ext uri="{FF2B5EF4-FFF2-40B4-BE49-F238E27FC236}">
                <a16:creationId xmlns:a16="http://schemas.microsoft.com/office/drawing/2014/main" id="{8ED8A730-00A8-B1FE-786E-CD6BC9F6F730}"/>
              </a:ext>
            </a:extLst>
          </p:cNvPr>
          <p:cNvGrpSpPr/>
          <p:nvPr/>
        </p:nvGrpSpPr>
        <p:grpSpPr>
          <a:xfrm>
            <a:off x="4981194" y="4644166"/>
            <a:ext cx="1726451" cy="1984426"/>
            <a:chOff x="3519989" y="3369492"/>
            <a:chExt cx="1726451" cy="1984426"/>
          </a:xfrm>
        </p:grpSpPr>
        <p:sp>
          <p:nvSpPr>
            <p:cNvPr id="8" name="Hexágono 7">
              <a:extLst>
                <a:ext uri="{FF2B5EF4-FFF2-40B4-BE49-F238E27FC236}">
                  <a16:creationId xmlns:a16="http://schemas.microsoft.com/office/drawing/2014/main" id="{52426028-1BC5-3F35-735A-C8D80B3AB2C1}"/>
                </a:ext>
              </a:extLst>
            </p:cNvPr>
            <p:cNvSpPr/>
            <p:nvPr/>
          </p:nvSpPr>
          <p:spPr>
            <a:xfrm rot="5400000">
              <a:off x="3391002" y="3498479"/>
              <a:ext cx="1984426" cy="1726451"/>
            </a:xfrm>
            <a:prstGeom prst="hexagon">
              <a:avLst>
                <a:gd name="adj" fmla="val 25000"/>
                <a:gd name="vf" fmla="val 115470"/>
              </a:avLst>
            </a:prstGeom>
            <a:solidFill>
              <a:schemeClr val="accent6">
                <a:lumMod val="75000"/>
              </a:schemeClr>
            </a:solidFill>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sp>
        <p:sp>
          <p:nvSpPr>
            <p:cNvPr id="9" name="Hexágono 4">
              <a:extLst>
                <a:ext uri="{FF2B5EF4-FFF2-40B4-BE49-F238E27FC236}">
                  <a16:creationId xmlns:a16="http://schemas.microsoft.com/office/drawing/2014/main" id="{DB762FF2-475F-5C34-0898-A5C60B4147E9}"/>
                </a:ext>
              </a:extLst>
            </p:cNvPr>
            <p:cNvSpPr txBox="1"/>
            <p:nvPr/>
          </p:nvSpPr>
          <p:spPr>
            <a:xfrm>
              <a:off x="3789028" y="3678732"/>
              <a:ext cx="1188373" cy="13659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endParaRPr lang="es-MX" sz="1400" b="1" kern="1200" dirty="0"/>
            </a:p>
          </p:txBody>
        </p:sp>
      </p:grpSp>
      <p:sp>
        <p:nvSpPr>
          <p:cNvPr id="11" name="CuadroTexto 10">
            <a:extLst>
              <a:ext uri="{FF2B5EF4-FFF2-40B4-BE49-F238E27FC236}">
                <a16:creationId xmlns:a16="http://schemas.microsoft.com/office/drawing/2014/main" id="{31321C58-B6BF-6A3D-7B09-E7D34C85314B}"/>
              </a:ext>
            </a:extLst>
          </p:cNvPr>
          <p:cNvSpPr txBox="1"/>
          <p:nvPr/>
        </p:nvSpPr>
        <p:spPr>
          <a:xfrm>
            <a:off x="5046120" y="5068823"/>
            <a:ext cx="1610337" cy="1100814"/>
          </a:xfrm>
          <a:prstGeom prst="rect">
            <a:avLst/>
          </a:prstGeom>
          <a:noFill/>
        </p:spPr>
        <p:txBody>
          <a:bodyPr wrap="square">
            <a:spAutoFit/>
          </a:bodyPr>
          <a:lstStyle/>
          <a:p>
            <a:pPr marL="0" indent="0" algn="ctr" rtl="0" eaLnBrk="1" latinLnBrk="0" hangingPunct="1">
              <a:lnSpc>
                <a:spcPct val="90000"/>
              </a:lnSpc>
              <a:spcBef>
                <a:spcPts val="0"/>
              </a:spcBef>
              <a:spcAft>
                <a:spcPts val="504"/>
              </a:spcAft>
            </a:pPr>
            <a:r>
              <a:rPr lang="es-ES" sz="1200" b="1" dirty="0">
                <a:solidFill>
                  <a:schemeClr val="bg1"/>
                </a:solidFill>
              </a:rPr>
              <a:t>Mercados itinerantes “De la Chacra a la Olla” a nivel nacional</a:t>
            </a:r>
          </a:p>
          <a:p>
            <a:pPr marL="0" indent="0" algn="ctr" rtl="0" eaLnBrk="1" latinLnBrk="0" hangingPunct="1">
              <a:lnSpc>
                <a:spcPct val="90000"/>
              </a:lnSpc>
              <a:spcBef>
                <a:spcPts val="0"/>
              </a:spcBef>
              <a:spcAft>
                <a:spcPts val="504"/>
              </a:spcAft>
            </a:pPr>
            <a:r>
              <a:rPr lang="es-ES" sz="1200" b="1" dirty="0">
                <a:solidFill>
                  <a:schemeClr val="bg1"/>
                </a:solidFill>
              </a:rPr>
              <a:t>S/ 4 millones</a:t>
            </a:r>
          </a:p>
          <a:p>
            <a:pPr algn="ctr"/>
            <a:endParaRPr lang="es-PE" sz="1400" b="1" dirty="0">
              <a:solidFill>
                <a:schemeClr val="bg1"/>
              </a:solidFill>
            </a:endParaRPr>
          </a:p>
        </p:txBody>
      </p:sp>
    </p:spTree>
    <p:extLst>
      <p:ext uri="{BB962C8B-B14F-4D97-AF65-F5344CB8AC3E}">
        <p14:creationId xmlns:p14="http://schemas.microsoft.com/office/powerpoint/2010/main" val="56216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55F23301-0A15-95F0-C4DC-3A8D60892872}"/>
              </a:ext>
            </a:extLst>
          </p:cNvPr>
          <p:cNvGraphicFramePr/>
          <p:nvPr>
            <p:extLst>
              <p:ext uri="{D42A27DB-BD31-4B8C-83A1-F6EECF244321}">
                <p14:modId xmlns:p14="http://schemas.microsoft.com/office/powerpoint/2010/main" val="878472468"/>
              </p:ext>
            </p:extLst>
          </p:nvPr>
        </p:nvGraphicFramePr>
        <p:xfrm>
          <a:off x="513417" y="1436024"/>
          <a:ext cx="7398870" cy="5100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FFE7B1E6-E519-3E34-8F7D-B17BD3530CC0}"/>
              </a:ext>
            </a:extLst>
          </p:cNvPr>
          <p:cNvSpPr txBox="1"/>
          <p:nvPr/>
        </p:nvSpPr>
        <p:spPr>
          <a:xfrm>
            <a:off x="731559" y="1743993"/>
            <a:ext cx="537882" cy="646331"/>
          </a:xfrm>
          <a:prstGeom prst="rect">
            <a:avLst/>
          </a:prstGeom>
          <a:noFill/>
        </p:spPr>
        <p:txBody>
          <a:bodyPr wrap="square" rtlCol="0">
            <a:spAutoFit/>
          </a:bodyPr>
          <a:lstStyle/>
          <a:p>
            <a:pPr algn="ctr"/>
            <a:r>
              <a:rPr lang="es-MX" sz="3600" b="1" dirty="0">
                <a:solidFill>
                  <a:srgbClr val="002060"/>
                </a:solidFill>
              </a:rPr>
              <a:t>1</a:t>
            </a:r>
          </a:p>
        </p:txBody>
      </p:sp>
      <p:sp>
        <p:nvSpPr>
          <p:cNvPr id="11" name="CuadroTexto 10">
            <a:extLst>
              <a:ext uri="{FF2B5EF4-FFF2-40B4-BE49-F238E27FC236}">
                <a16:creationId xmlns:a16="http://schemas.microsoft.com/office/drawing/2014/main" id="{54CF5C6B-5399-BE3E-BCAF-BA368B14B35A}"/>
              </a:ext>
            </a:extLst>
          </p:cNvPr>
          <p:cNvSpPr txBox="1"/>
          <p:nvPr/>
        </p:nvSpPr>
        <p:spPr>
          <a:xfrm>
            <a:off x="1188760" y="2707879"/>
            <a:ext cx="519952" cy="646331"/>
          </a:xfrm>
          <a:prstGeom prst="rect">
            <a:avLst/>
          </a:prstGeom>
          <a:noFill/>
        </p:spPr>
        <p:txBody>
          <a:bodyPr wrap="square" rtlCol="0">
            <a:spAutoFit/>
          </a:bodyPr>
          <a:lstStyle/>
          <a:p>
            <a:pPr algn="ctr"/>
            <a:r>
              <a:rPr lang="es-MX" sz="3600" b="1" dirty="0">
                <a:solidFill>
                  <a:srgbClr val="002060"/>
                </a:solidFill>
              </a:rPr>
              <a:t>2</a:t>
            </a:r>
          </a:p>
        </p:txBody>
      </p:sp>
      <p:sp>
        <p:nvSpPr>
          <p:cNvPr id="12" name="CuadroTexto 11">
            <a:extLst>
              <a:ext uri="{FF2B5EF4-FFF2-40B4-BE49-F238E27FC236}">
                <a16:creationId xmlns:a16="http://schemas.microsoft.com/office/drawing/2014/main" id="{13BBD89F-A0EB-BD50-2C97-AF347B3BB040}"/>
              </a:ext>
            </a:extLst>
          </p:cNvPr>
          <p:cNvSpPr txBox="1"/>
          <p:nvPr/>
        </p:nvSpPr>
        <p:spPr>
          <a:xfrm>
            <a:off x="1323228" y="3663316"/>
            <a:ext cx="519952" cy="646331"/>
          </a:xfrm>
          <a:prstGeom prst="rect">
            <a:avLst/>
          </a:prstGeom>
          <a:noFill/>
        </p:spPr>
        <p:txBody>
          <a:bodyPr wrap="square" rtlCol="0">
            <a:spAutoFit/>
          </a:bodyPr>
          <a:lstStyle/>
          <a:p>
            <a:pPr algn="ctr"/>
            <a:r>
              <a:rPr lang="es-MX" sz="3600" b="1" dirty="0">
                <a:solidFill>
                  <a:srgbClr val="002060"/>
                </a:solidFill>
              </a:rPr>
              <a:t>3</a:t>
            </a:r>
          </a:p>
        </p:txBody>
      </p:sp>
      <p:sp>
        <p:nvSpPr>
          <p:cNvPr id="13" name="CuadroTexto 12">
            <a:extLst>
              <a:ext uri="{FF2B5EF4-FFF2-40B4-BE49-F238E27FC236}">
                <a16:creationId xmlns:a16="http://schemas.microsoft.com/office/drawing/2014/main" id="{FC8C8F7F-E3DF-BE4B-064F-DC13AB0EFB39}"/>
              </a:ext>
            </a:extLst>
          </p:cNvPr>
          <p:cNvSpPr txBox="1"/>
          <p:nvPr/>
        </p:nvSpPr>
        <p:spPr>
          <a:xfrm>
            <a:off x="1188760" y="4617616"/>
            <a:ext cx="519952" cy="646331"/>
          </a:xfrm>
          <a:prstGeom prst="rect">
            <a:avLst/>
          </a:prstGeom>
          <a:noFill/>
        </p:spPr>
        <p:txBody>
          <a:bodyPr wrap="square" rtlCol="0">
            <a:spAutoFit/>
          </a:bodyPr>
          <a:lstStyle/>
          <a:p>
            <a:pPr algn="ctr"/>
            <a:r>
              <a:rPr lang="es-MX" sz="3600" b="1" dirty="0">
                <a:solidFill>
                  <a:srgbClr val="002060"/>
                </a:solidFill>
              </a:rPr>
              <a:t>4</a:t>
            </a:r>
          </a:p>
        </p:txBody>
      </p:sp>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80D139B3-3604-7D91-FF5C-4EE03C7F1BF0}"/>
                  </a:ext>
                </a:extLst>
              </p:cNvPr>
              <p:cNvGraphicFramePr/>
              <p:nvPr>
                <p:extLst>
                  <p:ext uri="{D42A27DB-BD31-4B8C-83A1-F6EECF244321}">
                    <p14:modId xmlns:p14="http://schemas.microsoft.com/office/powerpoint/2010/main" val="3814078684"/>
                  </p:ext>
                </p:extLst>
              </p:nvPr>
            </p:nvGraphicFramePr>
            <p:xfrm>
              <a:off x="8103539" y="1584252"/>
              <a:ext cx="3912156" cy="4731488"/>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5" name="Gráfico 14">
                <a:extLst>
                  <a:ext uri="{FF2B5EF4-FFF2-40B4-BE49-F238E27FC236}">
                    <a16:creationId xmlns:a16="http://schemas.microsoft.com/office/drawing/2014/main" id="{80D139B3-3604-7D91-FF5C-4EE03C7F1BF0}"/>
                  </a:ext>
                </a:extLst>
              </p:cNvPr>
              <p:cNvPicPr>
                <a:picLocks noGrp="1" noRot="1" noChangeAspect="1" noMove="1" noResize="1" noEditPoints="1" noAdjustHandles="1" noChangeArrowheads="1" noChangeShapeType="1"/>
              </p:cNvPicPr>
              <p:nvPr/>
            </p:nvPicPr>
            <p:blipFill>
              <a:blip r:embed="rId9"/>
              <a:stretch>
                <a:fillRect/>
              </a:stretch>
            </p:blipFill>
            <p:spPr>
              <a:xfrm>
                <a:off x="8103539" y="1584252"/>
                <a:ext cx="3912156" cy="4731488"/>
              </a:xfrm>
              <a:prstGeom prst="rect">
                <a:avLst/>
              </a:prstGeom>
            </p:spPr>
          </p:pic>
        </mc:Fallback>
      </mc:AlternateContent>
      <p:sp>
        <p:nvSpPr>
          <p:cNvPr id="16" name="CuadroTexto 15">
            <a:extLst>
              <a:ext uri="{FF2B5EF4-FFF2-40B4-BE49-F238E27FC236}">
                <a16:creationId xmlns:a16="http://schemas.microsoft.com/office/drawing/2014/main" id="{4D0D3770-BF83-33F7-0890-AF5CFF61529D}"/>
              </a:ext>
            </a:extLst>
          </p:cNvPr>
          <p:cNvSpPr txBox="1"/>
          <p:nvPr/>
        </p:nvSpPr>
        <p:spPr>
          <a:xfrm>
            <a:off x="704668" y="5571916"/>
            <a:ext cx="519952" cy="646331"/>
          </a:xfrm>
          <a:prstGeom prst="rect">
            <a:avLst/>
          </a:prstGeom>
          <a:noFill/>
        </p:spPr>
        <p:txBody>
          <a:bodyPr wrap="square" rtlCol="0">
            <a:spAutoFit/>
          </a:bodyPr>
          <a:lstStyle/>
          <a:p>
            <a:pPr algn="ctr"/>
            <a:r>
              <a:rPr lang="es-MX" sz="3600" b="1" dirty="0">
                <a:solidFill>
                  <a:srgbClr val="002060"/>
                </a:solidFill>
              </a:rPr>
              <a:t>5</a:t>
            </a:r>
          </a:p>
        </p:txBody>
      </p:sp>
      <p:sp>
        <p:nvSpPr>
          <p:cNvPr id="2" name="CuadroTexto 1">
            <a:extLst>
              <a:ext uri="{FF2B5EF4-FFF2-40B4-BE49-F238E27FC236}">
                <a16:creationId xmlns:a16="http://schemas.microsoft.com/office/drawing/2014/main" id="{BFF1A3C3-67E2-0174-C9DF-5AC2644C0E74}"/>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1. Con Punche Perú Agro</a:t>
            </a:r>
          </a:p>
          <a:p>
            <a:pPr algn="just"/>
            <a:r>
              <a:rPr lang="es-MX" sz="2000" b="1" dirty="0">
                <a:solidFill>
                  <a:schemeClr val="bg2">
                    <a:lumMod val="25000"/>
                  </a:schemeClr>
                </a:solidFill>
                <a:latin typeface="Candara" panose="020E0502030303020204" pitchFamily="34" charset="0"/>
              </a:rPr>
              <a:t>Avances en las medidas de impulso y fortalecimiento de la productividad en el sector agricultura </a:t>
            </a:r>
          </a:p>
        </p:txBody>
      </p:sp>
    </p:spTree>
    <p:extLst>
      <p:ext uri="{BB962C8B-B14F-4D97-AF65-F5344CB8AC3E}">
        <p14:creationId xmlns:p14="http://schemas.microsoft.com/office/powerpoint/2010/main" val="2316680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BB8557-1420-3911-FC6A-A5F4689EE172}"/>
              </a:ext>
            </a:extLst>
          </p:cNvPr>
          <p:cNvPicPr>
            <a:picLocks noChangeAspect="1"/>
          </p:cNvPicPr>
          <p:nvPr/>
        </p:nvPicPr>
        <p:blipFill>
          <a:blip r:embed="rId2"/>
          <a:stretch>
            <a:fillRect/>
          </a:stretch>
        </p:blipFill>
        <p:spPr>
          <a:xfrm>
            <a:off x="244549" y="1855846"/>
            <a:ext cx="4699591" cy="4180562"/>
          </a:xfrm>
          <a:prstGeom prst="ellipse">
            <a:avLst/>
          </a:prstGeom>
          <a:ln>
            <a:noFill/>
          </a:ln>
          <a:effectLst>
            <a:softEdge rad="112500"/>
          </a:effectLst>
        </p:spPr>
      </p:pic>
      <p:sp>
        <p:nvSpPr>
          <p:cNvPr id="3" name="CuadroTexto 2">
            <a:extLst>
              <a:ext uri="{FF2B5EF4-FFF2-40B4-BE49-F238E27FC236}">
                <a16:creationId xmlns:a16="http://schemas.microsoft.com/office/drawing/2014/main" id="{8D7416AB-0224-7156-3635-8C5CE810F51E}"/>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1. Con Punche Perú Agro</a:t>
            </a:r>
          </a:p>
          <a:p>
            <a:pPr algn="just"/>
            <a:r>
              <a:rPr lang="es-MX" sz="2000" b="1" dirty="0">
                <a:solidFill>
                  <a:schemeClr val="bg2">
                    <a:lumMod val="25000"/>
                  </a:schemeClr>
                </a:solidFill>
                <a:latin typeface="Candara" panose="020E0502030303020204" pitchFamily="34" charset="0"/>
              </a:rPr>
              <a:t>Avances en las medidas de impulso y fortalecimiento de la productividad en el sector agricultura </a:t>
            </a:r>
          </a:p>
        </p:txBody>
      </p:sp>
      <p:graphicFrame>
        <p:nvGraphicFramePr>
          <p:cNvPr id="4" name="Diagrama 3">
            <a:extLst>
              <a:ext uri="{FF2B5EF4-FFF2-40B4-BE49-F238E27FC236}">
                <a16:creationId xmlns:a16="http://schemas.microsoft.com/office/drawing/2014/main" id="{A2933329-2027-E8BC-39E2-E5EFE7B8D06A}"/>
              </a:ext>
            </a:extLst>
          </p:cNvPr>
          <p:cNvGraphicFramePr/>
          <p:nvPr>
            <p:extLst>
              <p:ext uri="{D42A27DB-BD31-4B8C-83A1-F6EECF244321}">
                <p14:modId xmlns:p14="http://schemas.microsoft.com/office/powerpoint/2010/main" val="2065503087"/>
              </p:ext>
            </p:extLst>
          </p:nvPr>
        </p:nvGraphicFramePr>
        <p:xfrm>
          <a:off x="4443506" y="1425391"/>
          <a:ext cx="7398870" cy="5100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21D47B3E-50E0-FB89-6204-3BA0F2382972}"/>
              </a:ext>
            </a:extLst>
          </p:cNvPr>
          <p:cNvSpPr txBox="1"/>
          <p:nvPr/>
        </p:nvSpPr>
        <p:spPr>
          <a:xfrm>
            <a:off x="4643718" y="1743257"/>
            <a:ext cx="645458" cy="646331"/>
          </a:xfrm>
          <a:prstGeom prst="rect">
            <a:avLst/>
          </a:prstGeom>
          <a:noFill/>
        </p:spPr>
        <p:txBody>
          <a:bodyPr wrap="square" rtlCol="0">
            <a:spAutoFit/>
          </a:bodyPr>
          <a:lstStyle/>
          <a:p>
            <a:pPr algn="ctr"/>
            <a:r>
              <a:rPr lang="es-MX" sz="3600" b="1" dirty="0">
                <a:solidFill>
                  <a:srgbClr val="002060"/>
                </a:solidFill>
              </a:rPr>
              <a:t>6</a:t>
            </a:r>
          </a:p>
        </p:txBody>
      </p:sp>
      <p:sp>
        <p:nvSpPr>
          <p:cNvPr id="6" name="CuadroTexto 5">
            <a:extLst>
              <a:ext uri="{FF2B5EF4-FFF2-40B4-BE49-F238E27FC236}">
                <a16:creationId xmlns:a16="http://schemas.microsoft.com/office/drawing/2014/main" id="{EEE59B14-650D-F831-8FB7-99FCFA2894B7}"/>
              </a:ext>
            </a:extLst>
          </p:cNvPr>
          <p:cNvSpPr txBox="1"/>
          <p:nvPr/>
        </p:nvSpPr>
        <p:spPr>
          <a:xfrm>
            <a:off x="5118848" y="2707454"/>
            <a:ext cx="519952" cy="646331"/>
          </a:xfrm>
          <a:prstGeom prst="rect">
            <a:avLst/>
          </a:prstGeom>
          <a:noFill/>
        </p:spPr>
        <p:txBody>
          <a:bodyPr wrap="square" rtlCol="0">
            <a:spAutoFit/>
          </a:bodyPr>
          <a:lstStyle/>
          <a:p>
            <a:pPr algn="ctr"/>
            <a:r>
              <a:rPr lang="es-MX" sz="3600" b="1" dirty="0">
                <a:solidFill>
                  <a:srgbClr val="002060"/>
                </a:solidFill>
              </a:rPr>
              <a:t>7</a:t>
            </a:r>
          </a:p>
        </p:txBody>
      </p:sp>
      <p:sp>
        <p:nvSpPr>
          <p:cNvPr id="7" name="CuadroTexto 6">
            <a:extLst>
              <a:ext uri="{FF2B5EF4-FFF2-40B4-BE49-F238E27FC236}">
                <a16:creationId xmlns:a16="http://schemas.microsoft.com/office/drawing/2014/main" id="{C2527F49-7E2C-A51D-7E28-78D6A2D744FC}"/>
              </a:ext>
            </a:extLst>
          </p:cNvPr>
          <p:cNvSpPr txBox="1"/>
          <p:nvPr/>
        </p:nvSpPr>
        <p:spPr>
          <a:xfrm>
            <a:off x="5253317" y="3652683"/>
            <a:ext cx="519952" cy="646331"/>
          </a:xfrm>
          <a:prstGeom prst="rect">
            <a:avLst/>
          </a:prstGeom>
          <a:noFill/>
        </p:spPr>
        <p:txBody>
          <a:bodyPr wrap="square" rtlCol="0">
            <a:spAutoFit/>
          </a:bodyPr>
          <a:lstStyle/>
          <a:p>
            <a:pPr algn="ctr"/>
            <a:r>
              <a:rPr lang="es-MX" sz="3600" b="1" dirty="0">
                <a:solidFill>
                  <a:srgbClr val="002060"/>
                </a:solidFill>
              </a:rPr>
              <a:t>8</a:t>
            </a:r>
          </a:p>
        </p:txBody>
      </p:sp>
      <p:sp>
        <p:nvSpPr>
          <p:cNvPr id="8" name="CuadroTexto 7">
            <a:extLst>
              <a:ext uri="{FF2B5EF4-FFF2-40B4-BE49-F238E27FC236}">
                <a16:creationId xmlns:a16="http://schemas.microsoft.com/office/drawing/2014/main" id="{B01FD7AC-7A2B-80F2-B947-56BD5076C8BD}"/>
              </a:ext>
            </a:extLst>
          </p:cNvPr>
          <p:cNvSpPr txBox="1"/>
          <p:nvPr/>
        </p:nvSpPr>
        <p:spPr>
          <a:xfrm>
            <a:off x="5118848" y="4584518"/>
            <a:ext cx="519952" cy="646331"/>
          </a:xfrm>
          <a:prstGeom prst="rect">
            <a:avLst/>
          </a:prstGeom>
          <a:noFill/>
        </p:spPr>
        <p:txBody>
          <a:bodyPr wrap="square" rtlCol="0">
            <a:spAutoFit/>
          </a:bodyPr>
          <a:lstStyle/>
          <a:p>
            <a:pPr algn="ctr"/>
            <a:r>
              <a:rPr lang="es-MX" sz="3600" b="1" dirty="0">
                <a:solidFill>
                  <a:srgbClr val="002060"/>
                </a:solidFill>
              </a:rPr>
              <a:t>9</a:t>
            </a:r>
          </a:p>
        </p:txBody>
      </p:sp>
      <p:sp>
        <p:nvSpPr>
          <p:cNvPr id="14" name="CuadroTexto 13">
            <a:extLst>
              <a:ext uri="{FF2B5EF4-FFF2-40B4-BE49-F238E27FC236}">
                <a16:creationId xmlns:a16="http://schemas.microsoft.com/office/drawing/2014/main" id="{94380276-BC38-B8F5-9CE4-3D21DD64BFB2}"/>
              </a:ext>
            </a:extLst>
          </p:cNvPr>
          <p:cNvSpPr txBox="1"/>
          <p:nvPr/>
        </p:nvSpPr>
        <p:spPr>
          <a:xfrm>
            <a:off x="4563036" y="5543432"/>
            <a:ext cx="735105" cy="646331"/>
          </a:xfrm>
          <a:prstGeom prst="rect">
            <a:avLst/>
          </a:prstGeom>
          <a:noFill/>
        </p:spPr>
        <p:txBody>
          <a:bodyPr wrap="square" rtlCol="0">
            <a:spAutoFit/>
          </a:bodyPr>
          <a:lstStyle/>
          <a:p>
            <a:pPr algn="ctr"/>
            <a:r>
              <a:rPr lang="es-MX" sz="3600" b="1" dirty="0">
                <a:solidFill>
                  <a:srgbClr val="002060"/>
                </a:solidFill>
              </a:rPr>
              <a:t>10</a:t>
            </a:r>
          </a:p>
        </p:txBody>
      </p:sp>
    </p:spTree>
    <p:extLst>
      <p:ext uri="{BB962C8B-B14F-4D97-AF65-F5344CB8AC3E}">
        <p14:creationId xmlns:p14="http://schemas.microsoft.com/office/powerpoint/2010/main" val="412198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0" y="0"/>
            <a:ext cx="12192000" cy="6858000"/>
          </a:xfrm>
          <a:prstGeom prst="rect">
            <a:avLst/>
          </a:prstGeom>
          <a:solidFill>
            <a:srgbClr val="42AB3F"/>
          </a:solidFill>
          <a:ln>
            <a:noFill/>
          </a:ln>
        </p:spPr>
      </p:pic>
      <p:sp>
        <p:nvSpPr>
          <p:cNvPr id="108" name="Google Shape;108;p3"/>
          <p:cNvSpPr txBox="1"/>
          <p:nvPr/>
        </p:nvSpPr>
        <p:spPr>
          <a:xfrm>
            <a:off x="2599267" y="1628800"/>
            <a:ext cx="6993466" cy="2677616"/>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s-ES" sz="8800" b="1" dirty="0">
                <a:solidFill>
                  <a:schemeClr val="lt1"/>
                </a:solidFill>
                <a:latin typeface="Candara" panose="020E0502030303020204" pitchFamily="34" charset="0"/>
                <a:ea typeface="Calibri"/>
                <a:cs typeface="Calibri"/>
                <a:sym typeface="Calibri"/>
              </a:rPr>
              <a:t>2.</a:t>
            </a:r>
          </a:p>
          <a:p>
            <a:pPr marR="0" lvl="0" algn="ctr" rtl="0">
              <a:spcBef>
                <a:spcPts val="0"/>
              </a:spcBef>
              <a:spcAft>
                <a:spcPts val="0"/>
              </a:spcAft>
            </a:pPr>
            <a:r>
              <a:rPr lang="es-ES" sz="4000" b="1" dirty="0">
                <a:solidFill>
                  <a:schemeClr val="lt1"/>
                </a:solidFill>
                <a:latin typeface="Candara" panose="020E0502030303020204" pitchFamily="34" charset="0"/>
                <a:ea typeface="Calibri"/>
                <a:cs typeface="Calibri"/>
                <a:sym typeface="Calibri"/>
              </a:rPr>
              <a:t>Evaluación de afectaciones en el sector agrario</a:t>
            </a:r>
            <a:endParaRPr sz="1200" dirty="0">
              <a:latin typeface="Candara" panose="020E0502030303020204" pitchFamily="34" charset="0"/>
            </a:endParaRPr>
          </a:p>
        </p:txBody>
      </p:sp>
    </p:spTree>
    <p:extLst>
      <p:ext uri="{BB962C8B-B14F-4D97-AF65-F5344CB8AC3E}">
        <p14:creationId xmlns:p14="http://schemas.microsoft.com/office/powerpoint/2010/main" val="392133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9C2BD3-25F7-78FF-72D4-26CEDE5BA336}"/>
              </a:ext>
            </a:extLst>
          </p:cNvPr>
          <p:cNvSpPr txBox="1"/>
          <p:nvPr/>
        </p:nvSpPr>
        <p:spPr>
          <a:xfrm>
            <a:off x="340271" y="1517404"/>
            <a:ext cx="6714564" cy="4296689"/>
          </a:xfrm>
          <a:prstGeom prst="rect">
            <a:avLst/>
          </a:prstGeom>
          <a:noFill/>
        </p:spPr>
        <p:txBody>
          <a:bodyPr wrap="square" rtlCol="0">
            <a:spAutoFit/>
          </a:bodyPr>
          <a:lstStyle/>
          <a:p>
            <a:pPr marL="342900" indent="-342900" algn="just">
              <a:lnSpc>
                <a:spcPct val="150000"/>
              </a:lnSpc>
              <a:buFont typeface="+mj-lt"/>
              <a:buAutoNum type="arabicPeriod"/>
            </a:pPr>
            <a:r>
              <a:rPr lang="es-PE" sz="2000" dirty="0">
                <a:latin typeface="Candara" panose="020E0502030303020204" pitchFamily="34" charset="0"/>
              </a:rPr>
              <a:t>En relación a la </a:t>
            </a:r>
            <a:r>
              <a:rPr lang="es-PE" sz="2000" b="1" dirty="0">
                <a:latin typeface="Candara" panose="020E0502030303020204" pitchFamily="34" charset="0"/>
              </a:rPr>
              <a:t>infraestructura de riego </a:t>
            </a:r>
            <a:r>
              <a:rPr lang="es-PE" sz="2000" dirty="0">
                <a:latin typeface="Candara" panose="020E0502030303020204" pitchFamily="34" charset="0"/>
              </a:rPr>
              <a:t>se verificó:</a:t>
            </a:r>
            <a:endParaRPr lang="es-PE" dirty="0">
              <a:latin typeface="Candara" panose="020E0502030303020204" pitchFamily="34" charset="0"/>
            </a:endParaRPr>
          </a:p>
          <a:p>
            <a:pPr marL="717550" indent="-285750" algn="just">
              <a:lnSpc>
                <a:spcPct val="150000"/>
              </a:lnSpc>
              <a:buFont typeface="Arial" panose="020B0604020202020204" pitchFamily="34" charset="0"/>
              <a:buChar char="•"/>
            </a:pPr>
            <a:r>
              <a:rPr lang="es-PE" sz="1800" dirty="0">
                <a:latin typeface="Candara" panose="020E0502030303020204" pitchFamily="34" charset="0"/>
              </a:rPr>
              <a:t>433 Km. de canales de riego afectados.</a:t>
            </a:r>
            <a:endParaRPr lang="es-PE" dirty="0">
              <a:latin typeface="Candara" panose="020E0502030303020204" pitchFamily="34" charset="0"/>
            </a:endParaRPr>
          </a:p>
          <a:p>
            <a:pPr marL="717550" indent="-285750" algn="just">
              <a:lnSpc>
                <a:spcPct val="150000"/>
              </a:lnSpc>
              <a:buFont typeface="Arial" panose="020B0604020202020204" pitchFamily="34" charset="0"/>
              <a:buChar char="•"/>
            </a:pPr>
            <a:r>
              <a:rPr lang="es-PE" sz="1800" dirty="0">
                <a:latin typeface="Candara" panose="020E0502030303020204" pitchFamily="34" charset="0"/>
              </a:rPr>
              <a:t>96 Km. de canal de riego destruido.</a:t>
            </a:r>
            <a:endParaRPr lang="es-PE" dirty="0">
              <a:latin typeface="Candara" panose="020E0502030303020204" pitchFamily="34" charset="0"/>
            </a:endParaRPr>
          </a:p>
          <a:p>
            <a:pPr marL="717550" indent="-285750" algn="just">
              <a:lnSpc>
                <a:spcPct val="150000"/>
              </a:lnSpc>
              <a:buFont typeface="Arial" panose="020B0604020202020204" pitchFamily="34" charset="0"/>
              <a:buChar char="•"/>
            </a:pPr>
            <a:r>
              <a:rPr lang="es-PE" sz="1800" dirty="0">
                <a:latin typeface="Candara" panose="020E0502030303020204" pitchFamily="34" charset="0"/>
              </a:rPr>
              <a:t>17 reservorios afectados y 03 reservorios destruidos.</a:t>
            </a:r>
            <a:endParaRPr lang="es-PE" dirty="0">
              <a:latin typeface="Candara" panose="020E0502030303020204" pitchFamily="34" charset="0"/>
            </a:endParaRPr>
          </a:p>
          <a:p>
            <a:pPr marL="717550" indent="-285750" algn="just">
              <a:lnSpc>
                <a:spcPct val="150000"/>
              </a:lnSpc>
              <a:buFont typeface="Arial" panose="020B0604020202020204" pitchFamily="34" charset="0"/>
              <a:buChar char="•"/>
            </a:pPr>
            <a:r>
              <a:rPr lang="es-PE" sz="1800" dirty="0">
                <a:latin typeface="Candara" panose="020E0502030303020204" pitchFamily="34" charset="0"/>
              </a:rPr>
              <a:t>105 bocatomas afectadas y 79 bocatomas destruidos. </a:t>
            </a:r>
            <a:endParaRPr lang="es-PE" dirty="0">
              <a:latin typeface="Candara" panose="020E0502030303020204" pitchFamily="34" charset="0"/>
            </a:endParaRPr>
          </a:p>
          <a:p>
            <a:pPr algn="just">
              <a:lnSpc>
                <a:spcPct val="150000"/>
              </a:lnSpc>
            </a:pPr>
            <a:endParaRPr lang="es-PE" dirty="0">
              <a:latin typeface="Candara" panose="020E0502030303020204" pitchFamily="34" charset="0"/>
            </a:endParaRPr>
          </a:p>
          <a:p>
            <a:pPr marL="342900" indent="-342900" algn="just">
              <a:lnSpc>
                <a:spcPct val="150000"/>
              </a:lnSpc>
              <a:buFont typeface="+mj-lt"/>
              <a:buAutoNum type="arabicPeriod" startAt="2"/>
            </a:pPr>
            <a:r>
              <a:rPr lang="es-PE" sz="2000" dirty="0">
                <a:latin typeface="Candara" panose="020E0502030303020204" pitchFamily="34" charset="0"/>
              </a:rPr>
              <a:t>En relación a la </a:t>
            </a:r>
            <a:r>
              <a:rPr lang="es-PE" sz="2000" b="1" dirty="0">
                <a:latin typeface="Candara" panose="020E0502030303020204" pitchFamily="34" charset="0"/>
              </a:rPr>
              <a:t>producción agrícola </a:t>
            </a:r>
            <a:r>
              <a:rPr lang="es-PE" sz="2000" dirty="0">
                <a:latin typeface="Candara" panose="020E0502030303020204" pitchFamily="34" charset="0"/>
              </a:rPr>
              <a:t>se verificó:</a:t>
            </a:r>
            <a:endParaRPr lang="es-PE" dirty="0">
              <a:latin typeface="Candara" panose="020E0502030303020204" pitchFamily="34" charset="0"/>
            </a:endParaRPr>
          </a:p>
          <a:p>
            <a:pPr marL="717550" indent="-285750" algn="just">
              <a:lnSpc>
                <a:spcPct val="150000"/>
              </a:lnSpc>
              <a:buFont typeface="Arial" panose="020B0604020202020204" pitchFamily="34" charset="0"/>
              <a:buChar char="•"/>
            </a:pPr>
            <a:r>
              <a:rPr lang="es-PE" dirty="0">
                <a:latin typeface="Candara" panose="020E0502030303020204" pitchFamily="34" charset="0"/>
              </a:rPr>
              <a:t>4,850 hectáreas de cultivos afectados.</a:t>
            </a:r>
          </a:p>
          <a:p>
            <a:pPr marL="717550" indent="-285750" algn="just">
              <a:lnSpc>
                <a:spcPct val="150000"/>
              </a:lnSpc>
              <a:buFont typeface="Arial" panose="020B0604020202020204" pitchFamily="34" charset="0"/>
              <a:buChar char="•"/>
            </a:pPr>
            <a:r>
              <a:rPr lang="es-PE" dirty="0">
                <a:latin typeface="Candara" panose="020E0502030303020204" pitchFamily="34" charset="0"/>
              </a:rPr>
              <a:t>4,067 hectáreas de cultivos perdidos. </a:t>
            </a:r>
          </a:p>
          <a:p>
            <a:pPr marL="717550" indent="-285750" algn="just">
              <a:lnSpc>
                <a:spcPct val="150000"/>
              </a:lnSpc>
              <a:buFont typeface="Arial" panose="020B0604020202020204" pitchFamily="34" charset="0"/>
              <a:buChar char="•"/>
            </a:pPr>
            <a:r>
              <a:rPr lang="es-PE" dirty="0">
                <a:latin typeface="Candara" panose="020E0502030303020204" pitchFamily="34" charset="0"/>
              </a:rPr>
              <a:t>3,041 animales afectados y 4,730 animales perdidos. </a:t>
            </a:r>
          </a:p>
        </p:txBody>
      </p:sp>
      <p:pic>
        <p:nvPicPr>
          <p:cNvPr id="9" name="Imagen 8" descr="Un río al lado de un cuerpo de agua&#10;&#10;Descripción generada automáticamente">
            <a:extLst>
              <a:ext uri="{FF2B5EF4-FFF2-40B4-BE49-F238E27FC236}">
                <a16:creationId xmlns:a16="http://schemas.microsoft.com/office/drawing/2014/main" id="{73EF2BA3-A97F-1FBB-0FF5-8596A4878742}"/>
              </a:ext>
            </a:extLst>
          </p:cNvPr>
          <p:cNvPicPr>
            <a:picLocks noChangeAspect="1"/>
          </p:cNvPicPr>
          <p:nvPr/>
        </p:nvPicPr>
        <p:blipFill rotWithShape="1">
          <a:blip r:embed="rId2">
            <a:extLst>
              <a:ext uri="{28A0092B-C50C-407E-A947-70E740481C1C}">
                <a14:useLocalDpi xmlns:a14="http://schemas.microsoft.com/office/drawing/2010/main" val="0"/>
              </a:ext>
            </a:extLst>
          </a:blip>
          <a:srcRect l="9862" t="6227" r="4192"/>
          <a:stretch/>
        </p:blipFill>
        <p:spPr>
          <a:xfrm>
            <a:off x="6723528" y="172528"/>
            <a:ext cx="5468471" cy="6685471"/>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6" name="CuadroTexto 5">
            <a:extLst>
              <a:ext uri="{FF2B5EF4-FFF2-40B4-BE49-F238E27FC236}">
                <a16:creationId xmlns:a16="http://schemas.microsoft.com/office/drawing/2014/main" id="{003A8F70-96C3-970B-B28E-6FB01F691BAC}"/>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2. Evaluación de afectaciones en el sector agrario</a:t>
            </a:r>
          </a:p>
          <a:p>
            <a:pPr algn="just"/>
            <a:r>
              <a:rPr lang="es-ES" sz="2000" b="1" dirty="0">
                <a:solidFill>
                  <a:schemeClr val="bg2">
                    <a:lumMod val="25000"/>
                  </a:schemeClr>
                </a:solidFill>
                <a:latin typeface="Candara" panose="020E0502030303020204" pitchFamily="34" charset="0"/>
              </a:rPr>
              <a:t>A consecuencia de los diversos desastres naturales </a:t>
            </a:r>
            <a:endParaRPr lang="es-MX" sz="2000" b="1"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215747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543B4278-C9AE-FA3A-21C3-7B885B547728}"/>
              </a:ext>
            </a:extLst>
          </p:cNvPr>
          <p:cNvGraphicFramePr/>
          <p:nvPr>
            <p:extLst>
              <p:ext uri="{D42A27DB-BD31-4B8C-83A1-F6EECF244321}">
                <p14:modId xmlns:p14="http://schemas.microsoft.com/office/powerpoint/2010/main" val="60959428"/>
              </p:ext>
            </p:extLst>
          </p:nvPr>
        </p:nvGraphicFramePr>
        <p:xfrm>
          <a:off x="324793" y="1479171"/>
          <a:ext cx="7512921" cy="4921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09F5908A-94E5-E336-7142-BF84C959B5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7877" y="1670637"/>
            <a:ext cx="3967377" cy="3473182"/>
          </a:xfrm>
          <a:prstGeom prst="ellipse">
            <a:avLst/>
          </a:prstGeom>
          <a:ln>
            <a:noFill/>
          </a:ln>
          <a:effectLst>
            <a:softEdge rad="112500"/>
          </a:effectLst>
        </p:spPr>
      </p:pic>
      <p:sp>
        <p:nvSpPr>
          <p:cNvPr id="8" name="Rectángulo: esquinas redondeadas 7">
            <a:extLst>
              <a:ext uri="{FF2B5EF4-FFF2-40B4-BE49-F238E27FC236}">
                <a16:creationId xmlns:a16="http://schemas.microsoft.com/office/drawing/2014/main" id="{0DC7E6E9-8A69-66DE-B276-A188E06B974A}"/>
              </a:ext>
            </a:extLst>
          </p:cNvPr>
          <p:cNvSpPr/>
          <p:nvPr/>
        </p:nvSpPr>
        <p:spPr>
          <a:xfrm>
            <a:off x="8404471" y="5370500"/>
            <a:ext cx="3254188" cy="10892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400" b="1" dirty="0">
                <a:solidFill>
                  <a:schemeClr val="tx1"/>
                </a:solidFill>
                <a:latin typeface="Candara" panose="020E0502030303020204" pitchFamily="34" charset="0"/>
              </a:rPr>
              <a:t>S/ 23.9 millones </a:t>
            </a:r>
          </a:p>
          <a:p>
            <a:pPr algn="ctr"/>
            <a:r>
              <a:rPr lang="es-MX" dirty="0">
                <a:solidFill>
                  <a:schemeClr val="tx1"/>
                </a:solidFill>
                <a:latin typeface="Candara" panose="020E0502030303020204" pitchFamily="34" charset="0"/>
              </a:rPr>
              <a:t>Para la atención de la emergencia.</a:t>
            </a:r>
          </a:p>
        </p:txBody>
      </p:sp>
      <p:sp>
        <p:nvSpPr>
          <p:cNvPr id="2" name="CuadroTexto 1">
            <a:extLst>
              <a:ext uri="{FF2B5EF4-FFF2-40B4-BE49-F238E27FC236}">
                <a16:creationId xmlns:a16="http://schemas.microsoft.com/office/drawing/2014/main" id="{A532F6D0-14A3-4FB6-57C6-BA873CB7AB5E}"/>
              </a:ext>
            </a:extLst>
          </p:cNvPr>
          <p:cNvSpPr txBox="1"/>
          <p:nvPr/>
        </p:nvSpPr>
        <p:spPr>
          <a:xfrm>
            <a:off x="244549" y="277906"/>
            <a:ext cx="11620239" cy="892552"/>
          </a:xfrm>
          <a:prstGeom prst="rect">
            <a:avLst/>
          </a:prstGeom>
          <a:noFill/>
        </p:spPr>
        <p:txBody>
          <a:bodyPr wrap="square" rtlCol="0">
            <a:spAutoFit/>
          </a:bodyPr>
          <a:lstStyle/>
          <a:p>
            <a:pPr algn="just"/>
            <a:r>
              <a:rPr lang="es-MX" sz="3200" b="1" dirty="0">
                <a:solidFill>
                  <a:schemeClr val="bg2">
                    <a:lumMod val="25000"/>
                  </a:schemeClr>
                </a:solidFill>
                <a:latin typeface="Candara" panose="020E0502030303020204" pitchFamily="34" charset="0"/>
              </a:rPr>
              <a:t>2. Evaluación de afectaciones en el sector agrario</a:t>
            </a:r>
          </a:p>
          <a:p>
            <a:pPr algn="just"/>
            <a:r>
              <a:rPr lang="es-ES" sz="2000" b="1" dirty="0">
                <a:solidFill>
                  <a:schemeClr val="bg2">
                    <a:lumMod val="25000"/>
                  </a:schemeClr>
                </a:solidFill>
                <a:latin typeface="Candara" panose="020E0502030303020204" pitchFamily="34" charset="0"/>
              </a:rPr>
              <a:t>A consecuencia de los diversos desastres naturales </a:t>
            </a:r>
            <a:endParaRPr lang="es-MX" sz="2000" b="1"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1894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0" y="0"/>
            <a:ext cx="12192000" cy="6858000"/>
          </a:xfrm>
          <a:prstGeom prst="rect">
            <a:avLst/>
          </a:prstGeom>
          <a:solidFill>
            <a:srgbClr val="42AB3F"/>
          </a:solidFill>
          <a:ln>
            <a:noFill/>
          </a:ln>
        </p:spPr>
      </p:pic>
      <p:sp>
        <p:nvSpPr>
          <p:cNvPr id="108" name="Google Shape;108;p3"/>
          <p:cNvSpPr txBox="1"/>
          <p:nvPr/>
        </p:nvSpPr>
        <p:spPr>
          <a:xfrm>
            <a:off x="2599267" y="1628800"/>
            <a:ext cx="6993466" cy="2677616"/>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s-ES" sz="8800" b="1" dirty="0">
                <a:solidFill>
                  <a:schemeClr val="lt1"/>
                </a:solidFill>
                <a:latin typeface="Candara" panose="020E0502030303020204" pitchFamily="34" charset="0"/>
                <a:ea typeface="Calibri"/>
                <a:cs typeface="Calibri"/>
                <a:sym typeface="Calibri"/>
              </a:rPr>
              <a:t>3.</a:t>
            </a:r>
          </a:p>
          <a:p>
            <a:pPr marR="0" lvl="0" algn="ctr" rtl="0">
              <a:spcBef>
                <a:spcPts val="0"/>
              </a:spcBef>
              <a:spcAft>
                <a:spcPts val="0"/>
              </a:spcAft>
            </a:pPr>
            <a:r>
              <a:rPr lang="es-ES" sz="4000" b="1" dirty="0">
                <a:solidFill>
                  <a:schemeClr val="lt1"/>
                </a:solidFill>
                <a:latin typeface="Candara" panose="020E0502030303020204" pitchFamily="34" charset="0"/>
                <a:ea typeface="Calibri"/>
                <a:cs typeface="Calibri"/>
                <a:sym typeface="Calibri"/>
              </a:rPr>
              <a:t>Reglamentación de la </a:t>
            </a:r>
          </a:p>
          <a:p>
            <a:pPr marR="0" lvl="0" algn="ctr" rtl="0">
              <a:spcBef>
                <a:spcPts val="0"/>
              </a:spcBef>
              <a:spcAft>
                <a:spcPts val="0"/>
              </a:spcAft>
            </a:pPr>
            <a:r>
              <a:rPr lang="es-ES" sz="4000" b="1" dirty="0">
                <a:solidFill>
                  <a:schemeClr val="lt1"/>
                </a:solidFill>
                <a:latin typeface="Candara" panose="020E0502030303020204" pitchFamily="34" charset="0"/>
                <a:ea typeface="Calibri"/>
                <a:cs typeface="Calibri"/>
                <a:sym typeface="Calibri"/>
              </a:rPr>
              <a:t>Ley </a:t>
            </a:r>
            <a:r>
              <a:rPr lang="es-ES" sz="4000" b="1" dirty="0" err="1">
                <a:solidFill>
                  <a:schemeClr val="lt1"/>
                </a:solidFill>
                <a:latin typeface="Candara" panose="020E0502030303020204" pitchFamily="34" charset="0"/>
                <a:ea typeface="Calibri"/>
                <a:cs typeface="Calibri"/>
                <a:sym typeface="Calibri"/>
              </a:rPr>
              <a:t>N°</a:t>
            </a:r>
            <a:r>
              <a:rPr lang="es-ES" sz="4000" b="1" dirty="0">
                <a:solidFill>
                  <a:schemeClr val="lt1"/>
                </a:solidFill>
                <a:latin typeface="Candara" panose="020E0502030303020204" pitchFamily="34" charset="0"/>
                <a:ea typeface="Calibri"/>
                <a:cs typeface="Calibri"/>
                <a:sym typeface="Calibri"/>
              </a:rPr>
              <a:t> 31502 </a:t>
            </a:r>
            <a:endParaRPr sz="1200" dirty="0">
              <a:latin typeface="Candara" panose="020E0502030303020204" pitchFamily="34" charset="0"/>
            </a:endParaRPr>
          </a:p>
        </p:txBody>
      </p:sp>
    </p:spTree>
    <p:extLst>
      <p:ext uri="{BB962C8B-B14F-4D97-AF65-F5344CB8AC3E}">
        <p14:creationId xmlns:p14="http://schemas.microsoft.com/office/powerpoint/2010/main" val="268744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10281</TotalTime>
  <Words>4438</Words>
  <Application>Microsoft Office PowerPoint</Application>
  <PresentationFormat>Panorámica</PresentationFormat>
  <Paragraphs>489</Paragraphs>
  <Slides>27</Slides>
  <Notes>17</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27</vt:i4>
      </vt:variant>
    </vt:vector>
  </HeadingPairs>
  <TitlesOfParts>
    <vt:vector size="36" baseType="lpstr">
      <vt:lpstr>Arial</vt:lpstr>
      <vt:lpstr>Calibri</vt:lpstr>
      <vt:lpstr>Calibri Light</vt:lpstr>
      <vt:lpstr>Candara</vt:lpstr>
      <vt:lpstr>Century Gothic</vt:lpstr>
      <vt:lpstr>Wingdings</vt:lpstr>
      <vt:lpstr>2_Diseño personalizado</vt:lpstr>
      <vt:lpstr>1_Diseño personalizado</vt:lpstr>
      <vt:lpstr>3_Diseño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gabriela.corina.quiroz.mosquera@outlook.es</cp:lastModifiedBy>
  <cp:revision>924</cp:revision>
  <cp:lastPrinted>2022-05-09T16:25:00Z</cp:lastPrinted>
  <dcterms:created xsi:type="dcterms:W3CDTF">2020-06-12T02:29:55Z</dcterms:created>
  <dcterms:modified xsi:type="dcterms:W3CDTF">2023-04-25T15:20:28Z</dcterms:modified>
</cp:coreProperties>
</file>