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png" ContentType="image/png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7800" y="435490"/>
            <a:ext cx="2105660" cy="2387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0299" y="2817267"/>
            <a:ext cx="7763400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028179" y="0"/>
            <a:ext cx="914400" cy="5143500"/>
          </a:xfrm>
          <a:custGeom>
            <a:avLst/>
            <a:gdLst/>
            <a:ahLst/>
            <a:cxnLst/>
            <a:rect l="l" t="t" r="r" b="b"/>
            <a:pathLst>
              <a:path w="914400" h="5143500">
                <a:moveTo>
                  <a:pt x="0" y="0"/>
                </a:moveTo>
                <a:lnTo>
                  <a:pt x="914400" y="5143500"/>
                </a:lnTo>
              </a:path>
            </a:pathLst>
          </a:custGeom>
          <a:ln w="10160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5570213" y="2760980"/>
            <a:ext cx="3573145" cy="2382520"/>
          </a:xfrm>
          <a:custGeom>
            <a:avLst/>
            <a:gdLst/>
            <a:ahLst/>
            <a:cxnLst/>
            <a:rect l="l" t="t" r="r" b="b"/>
            <a:pathLst>
              <a:path w="3573145" h="2382520">
                <a:moveTo>
                  <a:pt x="3572675" y="0"/>
                </a:moveTo>
                <a:lnTo>
                  <a:pt x="0" y="2382443"/>
                </a:lnTo>
              </a:path>
            </a:pathLst>
          </a:custGeom>
          <a:ln w="10160">
            <a:solidFill>
              <a:srgbClr val="DADA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885934" y="0"/>
            <a:ext cx="2256155" cy="5143500"/>
          </a:xfrm>
          <a:custGeom>
            <a:avLst/>
            <a:gdLst/>
            <a:ahLst/>
            <a:cxnLst/>
            <a:rect l="l" t="t" r="r" b="b"/>
            <a:pathLst>
              <a:path w="2256154" h="5143500">
                <a:moveTo>
                  <a:pt x="2255532" y="0"/>
                </a:moveTo>
                <a:lnTo>
                  <a:pt x="1531886" y="0"/>
                </a:lnTo>
                <a:lnTo>
                  <a:pt x="0" y="5143500"/>
                </a:lnTo>
                <a:lnTo>
                  <a:pt x="2255532" y="5143500"/>
                </a:lnTo>
                <a:lnTo>
                  <a:pt x="2255532" y="0"/>
                </a:lnTo>
                <a:close/>
              </a:path>
            </a:pathLst>
          </a:custGeom>
          <a:solidFill>
            <a:srgbClr val="90C226">
              <a:alpha val="30194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7204778" y="0"/>
            <a:ext cx="1939289" cy="5143500"/>
          </a:xfrm>
          <a:custGeom>
            <a:avLst/>
            <a:gdLst/>
            <a:ahLst/>
            <a:cxnLst/>
            <a:rect l="l" t="t" r="r" b="b"/>
            <a:pathLst>
              <a:path w="1939290" h="5143500">
                <a:moveTo>
                  <a:pt x="1939226" y="0"/>
                </a:moveTo>
                <a:lnTo>
                  <a:pt x="0" y="0"/>
                </a:lnTo>
                <a:lnTo>
                  <a:pt x="905357" y="5143500"/>
                </a:lnTo>
                <a:lnTo>
                  <a:pt x="1939226" y="5143500"/>
                </a:lnTo>
                <a:lnTo>
                  <a:pt x="1939226" y="0"/>
                </a:lnTo>
                <a:close/>
              </a:path>
            </a:pathLst>
          </a:custGeom>
          <a:solidFill>
            <a:srgbClr val="90C226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6700517" y="2285999"/>
            <a:ext cx="2443480" cy="2857500"/>
          </a:xfrm>
          <a:custGeom>
            <a:avLst/>
            <a:gdLst/>
            <a:ahLst/>
            <a:cxnLst/>
            <a:rect l="l" t="t" r="r" b="b"/>
            <a:pathLst>
              <a:path w="2443479" h="2857500">
                <a:moveTo>
                  <a:pt x="2443480" y="0"/>
                </a:moveTo>
                <a:lnTo>
                  <a:pt x="0" y="2857500"/>
                </a:lnTo>
                <a:lnTo>
                  <a:pt x="2443480" y="2857500"/>
                </a:lnTo>
                <a:lnTo>
                  <a:pt x="2443480" y="0"/>
                </a:lnTo>
                <a:close/>
              </a:path>
            </a:pathLst>
          </a:custGeom>
          <a:solidFill>
            <a:srgbClr val="54A021">
              <a:alpha val="7215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7002978" y="0"/>
            <a:ext cx="2138680" cy="5143500"/>
          </a:xfrm>
          <a:custGeom>
            <a:avLst/>
            <a:gdLst/>
            <a:ahLst/>
            <a:cxnLst/>
            <a:rect l="l" t="t" r="r" b="b"/>
            <a:pathLst>
              <a:path w="2138679" h="5143500">
                <a:moveTo>
                  <a:pt x="2138489" y="0"/>
                </a:moveTo>
                <a:lnTo>
                  <a:pt x="0" y="0"/>
                </a:lnTo>
                <a:lnTo>
                  <a:pt x="1850732" y="5143500"/>
                </a:lnTo>
                <a:lnTo>
                  <a:pt x="2138489" y="5143500"/>
                </a:lnTo>
                <a:lnTo>
                  <a:pt x="2138489" y="0"/>
                </a:lnTo>
                <a:close/>
              </a:path>
            </a:pathLst>
          </a:custGeom>
          <a:solidFill>
            <a:srgbClr val="3F7819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173724" y="0"/>
            <a:ext cx="967740" cy="5143500"/>
          </a:xfrm>
          <a:custGeom>
            <a:avLst/>
            <a:gdLst/>
            <a:ahLst/>
            <a:cxnLst/>
            <a:rect l="l" t="t" r="r" b="b"/>
            <a:pathLst>
              <a:path w="967740" h="5143500">
                <a:moveTo>
                  <a:pt x="967740" y="0"/>
                </a:moveTo>
                <a:lnTo>
                  <a:pt x="763803" y="0"/>
                </a:lnTo>
                <a:lnTo>
                  <a:pt x="0" y="5143500"/>
                </a:lnTo>
                <a:lnTo>
                  <a:pt x="967740" y="5143500"/>
                </a:lnTo>
                <a:lnTo>
                  <a:pt x="967740" y="0"/>
                </a:lnTo>
                <a:close/>
              </a:path>
            </a:pathLst>
          </a:custGeom>
          <a:solidFill>
            <a:srgbClr val="C0E47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8205433" y="0"/>
            <a:ext cx="936625" cy="5143500"/>
          </a:xfrm>
          <a:custGeom>
            <a:avLst/>
            <a:gdLst/>
            <a:ahLst/>
            <a:cxnLst/>
            <a:rect l="l" t="t" r="r" b="b"/>
            <a:pathLst>
              <a:path w="936625" h="5143500">
                <a:moveTo>
                  <a:pt x="936028" y="0"/>
                </a:moveTo>
                <a:lnTo>
                  <a:pt x="0" y="0"/>
                </a:lnTo>
                <a:lnTo>
                  <a:pt x="830707" y="5143500"/>
                </a:lnTo>
                <a:lnTo>
                  <a:pt x="936028" y="5143500"/>
                </a:lnTo>
                <a:lnTo>
                  <a:pt x="936028" y="0"/>
                </a:lnTo>
                <a:close/>
              </a:path>
            </a:pathLst>
          </a:custGeom>
          <a:solidFill>
            <a:srgbClr val="90C226">
              <a:alpha val="6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7780023" y="2692399"/>
            <a:ext cx="1361440" cy="2451100"/>
          </a:xfrm>
          <a:custGeom>
            <a:avLst/>
            <a:gdLst/>
            <a:ahLst/>
            <a:cxnLst/>
            <a:rect l="l" t="t" r="r" b="b"/>
            <a:pathLst>
              <a:path w="1361440" h="2451100">
                <a:moveTo>
                  <a:pt x="1361440" y="0"/>
                </a:moveTo>
                <a:lnTo>
                  <a:pt x="0" y="2451100"/>
                </a:lnTo>
                <a:lnTo>
                  <a:pt x="1361440" y="2451100"/>
                </a:lnTo>
                <a:lnTo>
                  <a:pt x="1361440" y="0"/>
                </a:lnTo>
                <a:close/>
              </a:path>
            </a:pathLst>
          </a:custGeom>
          <a:solidFill>
            <a:srgbClr val="90C226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3009900"/>
            <a:ext cx="337820" cy="2133600"/>
          </a:xfrm>
          <a:custGeom>
            <a:avLst/>
            <a:gdLst/>
            <a:ahLst/>
            <a:cxnLst/>
            <a:rect l="l" t="t" r="r" b="b"/>
            <a:pathLst>
              <a:path w="337820" h="2133600">
                <a:moveTo>
                  <a:pt x="0" y="0"/>
                </a:moveTo>
                <a:lnTo>
                  <a:pt x="0" y="2133600"/>
                </a:lnTo>
                <a:lnTo>
                  <a:pt x="337820" y="2133600"/>
                </a:lnTo>
                <a:lnTo>
                  <a:pt x="0" y="0"/>
                </a:lnTo>
                <a:close/>
              </a:path>
            </a:pathLst>
          </a:custGeom>
          <a:solidFill>
            <a:srgbClr val="90C226">
              <a:alpha val="850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9324" y="508787"/>
            <a:ext cx="6405351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2302" y="1219497"/>
            <a:ext cx="8019394" cy="286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F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1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Relationship Id="rId3" Type="http://schemas.openxmlformats.org/officeDocument/2006/relationships/image" Target="../media/image1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Relationship Id="rId3" Type="http://schemas.openxmlformats.org/officeDocument/2006/relationships/image" Target="../media/image1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Relationship Id="rId3" Type="http://schemas.openxmlformats.org/officeDocument/2006/relationships/image" Target="../media/image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image" Target="../media/image1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Relationship Id="rId4" Type="http://schemas.openxmlformats.org/officeDocument/2006/relationships/image" Target="../media/image1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1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1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1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Relationship Id="rId3" Type="http://schemas.openxmlformats.org/officeDocument/2006/relationships/image" Target="../media/image1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Relationship Id="rId3" Type="http://schemas.openxmlformats.org/officeDocument/2006/relationships/image" Target="../media/image1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1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1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1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Relationship Id="rId3" Type="http://schemas.openxmlformats.org/officeDocument/2006/relationships/image" Target="../media/image1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jpg"/><Relationship Id="rId3" Type="http://schemas.openxmlformats.org/officeDocument/2006/relationships/image" Target="../media/image1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g"/><Relationship Id="rId3" Type="http://schemas.openxmlformats.org/officeDocument/2006/relationships/image" Target="../media/image1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1.jpg"/><Relationship Id="rId5" Type="http://schemas.openxmlformats.org/officeDocument/2006/relationships/image" Target="../media/image45.jp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6" Type="http://schemas.openxmlformats.org/officeDocument/2006/relationships/image" Target="../media/image56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7.jpg"/><Relationship Id="rId3" Type="http://schemas.openxmlformats.org/officeDocument/2006/relationships/image" Target="../media/image1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1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g"/><Relationship Id="rId3" Type="http://schemas.openxmlformats.org/officeDocument/2006/relationships/image" Target="../media/image1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0379" y="1584878"/>
            <a:ext cx="588645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>
                <a:solidFill>
                  <a:srgbClr val="008000"/>
                </a:solidFill>
              </a:rPr>
              <a:t>Mecanización</a:t>
            </a:r>
            <a:r>
              <a:rPr dirty="0" sz="3300" spc="-25">
                <a:solidFill>
                  <a:srgbClr val="008000"/>
                </a:solidFill>
              </a:rPr>
              <a:t> </a:t>
            </a:r>
            <a:r>
              <a:rPr dirty="0" sz="3300" spc="-5">
                <a:solidFill>
                  <a:srgbClr val="008000"/>
                </a:solidFill>
              </a:rPr>
              <a:t>Agrícola</a:t>
            </a:r>
            <a:r>
              <a:rPr dirty="0" sz="3300" spc="-20">
                <a:solidFill>
                  <a:srgbClr val="008000"/>
                </a:solidFill>
              </a:rPr>
              <a:t> </a:t>
            </a:r>
            <a:r>
              <a:rPr dirty="0" sz="3300" spc="-5">
                <a:solidFill>
                  <a:srgbClr val="008000"/>
                </a:solidFill>
              </a:rPr>
              <a:t>en</a:t>
            </a:r>
            <a:r>
              <a:rPr dirty="0" sz="3300">
                <a:solidFill>
                  <a:srgbClr val="008000"/>
                </a:solidFill>
              </a:rPr>
              <a:t> </a:t>
            </a:r>
            <a:r>
              <a:rPr dirty="0" sz="3300" spc="-5">
                <a:solidFill>
                  <a:srgbClr val="008000"/>
                </a:solidFill>
              </a:rPr>
              <a:t>el</a:t>
            </a:r>
            <a:r>
              <a:rPr dirty="0" sz="3300">
                <a:solidFill>
                  <a:srgbClr val="008000"/>
                </a:solidFill>
              </a:rPr>
              <a:t> </a:t>
            </a:r>
            <a:r>
              <a:rPr dirty="0" sz="3300" spc="-5">
                <a:solidFill>
                  <a:srgbClr val="008000"/>
                </a:solidFill>
              </a:rPr>
              <a:t>PERÚ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410379" y="2710098"/>
            <a:ext cx="65481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VINCULO</a:t>
            </a:r>
            <a:r>
              <a:rPr dirty="0" sz="2400" spc="-3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DEL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40" b="1">
                <a:solidFill>
                  <a:srgbClr val="008000"/>
                </a:solidFill>
                <a:latin typeface="Calibri"/>
                <a:cs typeface="Calibri"/>
              </a:rPr>
              <a:t>ESTADO</a:t>
            </a:r>
            <a:r>
              <a:rPr dirty="0" sz="2400" spc="-3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Y</a:t>
            </a:r>
            <a:r>
              <a:rPr dirty="0" sz="2400" spc="-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8000"/>
                </a:solidFill>
                <a:latin typeface="Calibri"/>
                <a:cs typeface="Calibri"/>
              </a:rPr>
              <a:t>LA</a:t>
            </a:r>
            <a:r>
              <a:rPr dirty="0" sz="2400" spc="-2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AGRICULTURA</a:t>
            </a:r>
            <a:r>
              <a:rPr dirty="0" sz="2400" spc="-4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008000"/>
                </a:solidFill>
                <a:latin typeface="Calibri"/>
                <a:cs typeface="Calibri"/>
              </a:rPr>
              <a:t>FAMILIAR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580" y="193040"/>
            <a:ext cx="1008379" cy="9778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82388" y="479323"/>
            <a:ext cx="33115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rebuchet MS"/>
                <a:cs typeface="Trebuchet MS"/>
              </a:rPr>
              <a:t>ASOCIACIÓN</a:t>
            </a:r>
            <a:r>
              <a:rPr dirty="0" sz="1200" spc="3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PERUANA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DE INGENIEROS</a:t>
            </a:r>
            <a:r>
              <a:rPr dirty="0" sz="1200" spc="-6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AGRARIOS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8879" y="4543831"/>
            <a:ext cx="2418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rebuchet MS"/>
                <a:cs typeface="Trebuchet MS"/>
              </a:rPr>
              <a:t>I</a:t>
            </a:r>
            <a:r>
              <a:rPr dirty="0" sz="1200" spc="-5">
                <a:latin typeface="Trebuchet MS"/>
                <a:cs typeface="Trebuchet MS"/>
              </a:rPr>
              <a:t>n</a:t>
            </a:r>
            <a:r>
              <a:rPr dirty="0" sz="1200" spc="-10">
                <a:latin typeface="Trebuchet MS"/>
                <a:cs typeface="Trebuchet MS"/>
              </a:rPr>
              <a:t>g</a:t>
            </a:r>
            <a:r>
              <a:rPr dirty="0" sz="1200" spc="-5">
                <a:latin typeface="Trebuchet MS"/>
                <a:cs typeface="Trebuchet MS"/>
              </a:rPr>
              <a:t>.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 spc="-15">
                <a:latin typeface="Trebuchet MS"/>
                <a:cs typeface="Trebuchet MS"/>
              </a:rPr>
              <a:t>L</a:t>
            </a:r>
            <a:r>
              <a:rPr dirty="0" sz="1200" spc="-5">
                <a:latin typeface="Trebuchet MS"/>
                <a:cs typeface="Trebuchet MS"/>
              </a:rPr>
              <a:t>u</a:t>
            </a:r>
            <a:r>
              <a:rPr dirty="0" sz="1200" spc="-10">
                <a:latin typeface="Trebuchet MS"/>
                <a:cs typeface="Trebuchet MS"/>
              </a:rPr>
              <a:t>i</a:t>
            </a:r>
            <a:r>
              <a:rPr dirty="0" sz="1200" spc="-5">
                <a:latin typeface="Trebuchet MS"/>
                <a:cs typeface="Trebuchet MS"/>
              </a:rPr>
              <a:t>s</a:t>
            </a:r>
            <a:r>
              <a:rPr dirty="0" sz="1200" spc="1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B</a:t>
            </a:r>
            <a:r>
              <a:rPr dirty="0" sz="1200" spc="-5">
                <a:latin typeface="Trebuchet MS"/>
                <a:cs typeface="Trebuchet MS"/>
              </a:rPr>
              <a:t>.</a:t>
            </a:r>
            <a:r>
              <a:rPr dirty="0" sz="1200" spc="-5">
                <a:latin typeface="Trebuchet MS"/>
                <a:cs typeface="Trebuchet MS"/>
              </a:rPr>
              <a:t> </a:t>
            </a:r>
            <a:r>
              <a:rPr dirty="0" sz="1200" spc="-110">
                <a:latin typeface="Trebuchet MS"/>
                <a:cs typeface="Trebuchet MS"/>
              </a:rPr>
              <a:t>V</a:t>
            </a:r>
            <a:r>
              <a:rPr dirty="0" sz="1200" spc="5">
                <a:latin typeface="Trebuchet MS"/>
                <a:cs typeface="Trebuchet MS"/>
              </a:rPr>
              <a:t>a</a:t>
            </a:r>
            <a:r>
              <a:rPr dirty="0" sz="1200" spc="5">
                <a:latin typeface="Trebuchet MS"/>
                <a:cs typeface="Trebuchet MS"/>
              </a:rPr>
              <a:t>l</a:t>
            </a:r>
            <a:r>
              <a:rPr dirty="0" sz="1200" spc="-15">
                <a:latin typeface="Trebuchet MS"/>
                <a:cs typeface="Trebuchet MS"/>
              </a:rPr>
              <a:t>d</a:t>
            </a:r>
            <a:r>
              <a:rPr dirty="0" sz="1200" spc="-10">
                <a:latin typeface="Trebuchet MS"/>
                <a:cs typeface="Trebuchet MS"/>
              </a:rPr>
              <a:t>i</a:t>
            </a:r>
            <a:r>
              <a:rPr dirty="0" sz="1200" spc="-15">
                <a:latin typeface="Trebuchet MS"/>
                <a:cs typeface="Trebuchet MS"/>
              </a:rPr>
              <a:t>v</a:t>
            </a:r>
            <a:r>
              <a:rPr dirty="0" sz="1200" spc="-10">
                <a:latin typeface="Trebuchet MS"/>
                <a:cs typeface="Trebuchet MS"/>
              </a:rPr>
              <a:t>i</a:t>
            </a:r>
            <a:r>
              <a:rPr dirty="0" sz="1200">
                <a:latin typeface="Trebuchet MS"/>
                <a:cs typeface="Trebuchet MS"/>
              </a:rPr>
              <a:t>e</a:t>
            </a:r>
            <a:r>
              <a:rPr dirty="0" sz="1200" spc="-10">
                <a:latin typeface="Trebuchet MS"/>
                <a:cs typeface="Trebuchet MS"/>
              </a:rPr>
              <a:t>z</a:t>
            </a:r>
            <a:r>
              <a:rPr dirty="0" sz="1200">
                <a:latin typeface="Trebuchet MS"/>
                <a:cs typeface="Trebuchet MS"/>
              </a:rPr>
              <a:t>o</a:t>
            </a:r>
            <a:r>
              <a:rPr dirty="0" sz="1200" spc="-85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Ar</a:t>
            </a:r>
            <a:r>
              <a:rPr dirty="0" sz="1200">
                <a:latin typeface="Trebuchet MS"/>
                <a:cs typeface="Trebuchet MS"/>
              </a:rPr>
              <a:t>ell</a:t>
            </a:r>
            <a:r>
              <a:rPr dirty="0" sz="1200" spc="5">
                <a:latin typeface="Trebuchet MS"/>
                <a:cs typeface="Trebuchet MS"/>
              </a:rPr>
              <a:t>a</a:t>
            </a:r>
            <a:r>
              <a:rPr dirty="0" sz="1200" spc="-5">
                <a:latin typeface="Trebuchet MS"/>
                <a:cs typeface="Trebuchet MS"/>
              </a:rPr>
              <a:t>n</a:t>
            </a:r>
            <a:r>
              <a:rPr dirty="0" sz="1200">
                <a:latin typeface="Trebuchet MS"/>
                <a:cs typeface="Trebuchet MS"/>
              </a:rPr>
              <a:t>o</a:t>
            </a:r>
            <a:r>
              <a:rPr dirty="0" sz="1200" spc="-25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M</a:t>
            </a:r>
            <a:r>
              <a:rPr dirty="0" sz="1200" spc="-5">
                <a:latin typeface="Trebuchet MS"/>
                <a:cs typeface="Trebuchet MS"/>
              </a:rPr>
              <a:t>Sc</a:t>
            </a:r>
            <a:endParaRPr sz="1200">
              <a:latin typeface="Trebuchet MS"/>
              <a:cs typeface="Trebuchet MS"/>
            </a:endParaRPr>
          </a:p>
          <a:p>
            <a:pPr marL="970280">
              <a:lnSpc>
                <a:spcPct val="100000"/>
              </a:lnSpc>
            </a:pPr>
            <a:r>
              <a:rPr dirty="0" sz="1200" spc="-10">
                <a:latin typeface="Trebuchet MS"/>
                <a:cs typeface="Trebuchet MS"/>
              </a:rPr>
              <a:t>Abril,</a:t>
            </a:r>
            <a:r>
              <a:rPr dirty="0" sz="1200" spc="-20">
                <a:latin typeface="Trebuchet MS"/>
                <a:cs typeface="Trebuchet MS"/>
              </a:rPr>
              <a:t> </a:t>
            </a:r>
            <a:r>
              <a:rPr dirty="0" sz="1200" spc="-10">
                <a:latin typeface="Trebuchet MS"/>
                <a:cs typeface="Trebuchet MS"/>
              </a:rPr>
              <a:t>2023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20" y="1630680"/>
            <a:ext cx="4386579" cy="34188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22548" y="1193853"/>
            <a:ext cx="11626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9933FF"/>
                </a:solidFill>
                <a:latin typeface="Trebuchet MS"/>
                <a:cs typeface="Trebuchet MS"/>
              </a:rPr>
              <a:t>MÁS </a:t>
            </a:r>
            <a:r>
              <a:rPr dirty="0" sz="1200" spc="-10" b="1">
                <a:solidFill>
                  <a:srgbClr val="9933FF"/>
                </a:solidFill>
                <a:latin typeface="Trebuchet MS"/>
                <a:cs typeface="Trebuchet MS"/>
              </a:rPr>
              <a:t>FUERTES </a:t>
            </a:r>
            <a:r>
              <a:rPr dirty="0" sz="1200" spc="-5" b="1">
                <a:solidFill>
                  <a:srgbClr val="9933FF"/>
                </a:solidFill>
                <a:latin typeface="Trebuchet MS"/>
                <a:cs typeface="Trebuchet MS"/>
              </a:rPr>
              <a:t>Y </a:t>
            </a:r>
            <a:r>
              <a:rPr dirty="0" sz="1200" spc="-350" b="1">
                <a:solidFill>
                  <a:srgbClr val="9933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9933FF"/>
                </a:solidFill>
                <a:latin typeface="Trebuchet MS"/>
                <a:cs typeface="Trebuchet MS"/>
              </a:rPr>
              <a:t>MÁS</a:t>
            </a:r>
            <a:r>
              <a:rPr dirty="0" sz="1200" spc="-40" b="1">
                <a:solidFill>
                  <a:srgbClr val="9933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9933FF"/>
                </a:solidFill>
                <a:latin typeface="Trebuchet MS"/>
                <a:cs typeface="Trebuchet MS"/>
              </a:rPr>
              <a:t>EFICIENTES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10732" y="1149505"/>
            <a:ext cx="13633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9900"/>
                </a:solidFill>
                <a:latin typeface="Trebuchet MS"/>
                <a:cs typeface="Trebuchet MS"/>
              </a:rPr>
              <a:t>DÉBILES</a:t>
            </a:r>
            <a:r>
              <a:rPr dirty="0" sz="1200" spc="300" b="1">
                <a:solidFill>
                  <a:srgbClr val="FF9900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9900"/>
                </a:solidFill>
                <a:latin typeface="Trebuchet MS"/>
                <a:cs typeface="Trebuchet MS"/>
              </a:rPr>
              <a:t>Y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solidFill>
                  <a:srgbClr val="FF9900"/>
                </a:solidFill>
                <a:latin typeface="Trebuchet MS"/>
                <a:cs typeface="Trebuchet MS"/>
              </a:rPr>
              <a:t>MENOS EFICIENTES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4436" y="788944"/>
            <a:ext cx="4937760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CONVIENE</a:t>
            </a:r>
            <a:r>
              <a:rPr dirty="0" sz="1400" spc="2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RECORDAR</a:t>
            </a:r>
            <a:r>
              <a:rPr dirty="0" sz="1400" spc="-2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ESTE</a:t>
            </a:r>
            <a:r>
              <a:rPr dirty="0" sz="1400" spc="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CUADRO</a:t>
            </a:r>
            <a:r>
              <a:rPr dirty="0" sz="1400" spc="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CLASIFICADO</a:t>
            </a:r>
            <a:r>
              <a:rPr dirty="0" sz="1400" spc="3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POR</a:t>
            </a:r>
            <a:r>
              <a:rPr dirty="0" sz="1400" spc="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GBM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39" y="142240"/>
            <a:ext cx="647699" cy="6299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6324" y="372323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3264" y="4800403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8480" y="627380"/>
            <a:ext cx="6329680" cy="4340860"/>
          </a:xfrm>
          <a:custGeom>
            <a:avLst/>
            <a:gdLst/>
            <a:ahLst/>
            <a:cxnLst/>
            <a:rect l="l" t="t" r="r" b="b"/>
            <a:pathLst>
              <a:path w="6329680" h="4340860">
                <a:moveTo>
                  <a:pt x="6329680" y="0"/>
                </a:moveTo>
                <a:lnTo>
                  <a:pt x="0" y="0"/>
                </a:lnTo>
                <a:lnTo>
                  <a:pt x="0" y="4340860"/>
                </a:lnTo>
                <a:lnTo>
                  <a:pt x="6329680" y="4340860"/>
                </a:lnTo>
                <a:lnTo>
                  <a:pt x="63296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18586" y="4702557"/>
            <a:ext cx="1487805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ecan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50" spc="15" b="1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ac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ó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dirty="0" sz="105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ag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í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co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142240"/>
            <a:ext cx="647699" cy="6299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18182" y="311895"/>
            <a:ext cx="6174105" cy="4417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099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0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000">
              <a:latin typeface="Trebuchet MS"/>
              <a:cs typeface="Trebuchet MS"/>
            </a:endParaRPr>
          </a:p>
          <a:p>
            <a:pPr algn="ctr" marL="13335">
              <a:lnSpc>
                <a:spcPct val="100000"/>
              </a:lnSpc>
              <a:spcBef>
                <a:spcPts val="775"/>
              </a:spcBef>
            </a:pP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Información</a:t>
            </a:r>
            <a:r>
              <a:rPr dirty="0" sz="105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dirty="0" sz="105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Banco 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Mundial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12700" marR="589915">
              <a:lnSpc>
                <a:spcPct val="100000"/>
              </a:lnSpc>
              <a:spcBef>
                <a:spcPts val="5"/>
              </a:spcBef>
            </a:pP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Entre</a:t>
            </a:r>
            <a:r>
              <a:rPr dirty="0" sz="1050" spc="-2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los</a:t>
            </a:r>
            <a:r>
              <a:rPr dirty="0" sz="1050" spc="-2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62</a:t>
            </a:r>
            <a:r>
              <a:rPr dirty="0" sz="1050" spc="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países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evaluados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por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el Banco</a:t>
            </a:r>
            <a:r>
              <a:rPr dirty="0" sz="1050" spc="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Mundial,</a:t>
            </a:r>
            <a:r>
              <a:rPr dirty="0" sz="1050" spc="-6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el</a:t>
            </a:r>
            <a:r>
              <a:rPr dirty="0" sz="1050" spc="1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Perú</a:t>
            </a:r>
            <a:r>
              <a:rPr dirty="0" sz="1050" spc="-1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está en</a:t>
            </a:r>
            <a:r>
              <a:rPr dirty="0" sz="1050" spc="-1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1C1C1C"/>
                </a:solidFill>
                <a:latin typeface="Arial"/>
                <a:cs typeface="Arial"/>
              </a:rPr>
              <a:t>la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 posición</a:t>
            </a:r>
            <a:r>
              <a:rPr dirty="0" sz="1050" spc="-3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58.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Esta </a:t>
            </a:r>
            <a:r>
              <a:rPr dirty="0" sz="1050" spc="-28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ubicación</a:t>
            </a:r>
            <a:r>
              <a:rPr dirty="0" sz="1050" spc="-2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se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 debe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principalmente,</a:t>
            </a:r>
            <a:r>
              <a:rPr dirty="0" sz="1050" spc="-5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1C1C1C"/>
                </a:solidFill>
                <a:latin typeface="Arial"/>
                <a:cs typeface="Arial"/>
              </a:rPr>
              <a:t>a</a:t>
            </a:r>
            <a:r>
              <a:rPr dirty="0" sz="1050" spc="-2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dos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factores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:</a:t>
            </a:r>
            <a:endParaRPr sz="10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Arial MT"/>
              <a:cs typeface="Arial MT"/>
            </a:endParaRPr>
          </a:p>
          <a:p>
            <a:pPr algn="just" marL="12700" marR="7620" indent="76200">
              <a:lnSpc>
                <a:spcPct val="100000"/>
              </a:lnSpc>
            </a:pP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1.- </a:t>
            </a:r>
            <a:r>
              <a:rPr dirty="0" sz="1050" spc="-5">
                <a:solidFill>
                  <a:srgbClr val="FF0000"/>
                </a:solidFill>
                <a:latin typeface="Arial MT"/>
                <a:cs typeface="Arial MT"/>
              </a:rPr>
              <a:t>Después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 de </a:t>
            </a:r>
            <a:r>
              <a:rPr dirty="0" sz="1050" spc="5">
                <a:solidFill>
                  <a:srgbClr val="FF0000"/>
                </a:solidFill>
                <a:latin typeface="Arial MT"/>
                <a:cs typeface="Arial MT"/>
              </a:rPr>
              <a:t>más </a:t>
            </a:r>
            <a:r>
              <a:rPr dirty="0" sz="1050" spc="-5">
                <a:solidFill>
                  <a:srgbClr val="FF0000"/>
                </a:solidFill>
                <a:latin typeface="Arial MT"/>
                <a:cs typeface="Arial MT"/>
              </a:rPr>
              <a:t>de60 años</a:t>
            </a:r>
            <a:r>
              <a:rPr dirty="0" sz="1050" spc="28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de activa </a:t>
            </a:r>
            <a:r>
              <a:rPr dirty="0" sz="1050" spc="-5">
                <a:solidFill>
                  <a:srgbClr val="FF0000"/>
                </a:solidFill>
                <a:latin typeface="Arial MT"/>
                <a:cs typeface="Arial MT"/>
              </a:rPr>
              <a:t>participación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; El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estado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peruano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deja de atender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al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insumo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la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producción: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Mecanización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Agrícola.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En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efecto,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desde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el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año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2007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(año</a:t>
            </a:r>
            <a:r>
              <a:rPr dirty="0" sz="1050" spc="1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del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inicio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del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Funcionamiento efectivo, de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los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Gobiernos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Regionales).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Actualmente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no existe un organismo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(nacional,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regional</a:t>
            </a:r>
            <a:r>
              <a:rPr dirty="0" sz="1050" spc="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o</a:t>
            </a:r>
            <a:r>
              <a:rPr dirty="0" sz="1050" spc="-2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local)</a:t>
            </a:r>
            <a:r>
              <a:rPr dirty="0" sz="1050" spc="3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vinculado</a:t>
            </a:r>
            <a:r>
              <a:rPr dirty="0" sz="1050" spc="6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al</a:t>
            </a:r>
            <a:r>
              <a:rPr dirty="0" sz="1050" spc="1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SERVICIO</a:t>
            </a:r>
            <a:r>
              <a:rPr dirty="0" sz="1050" spc="-4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Mecanización</a:t>
            </a:r>
            <a:r>
              <a:rPr dirty="0" sz="1050" spc="6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Agrícola</a:t>
            </a:r>
            <a:r>
              <a:rPr dirty="0" sz="1050" spc="-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a</a:t>
            </a:r>
            <a:r>
              <a:rPr dirty="0" sz="1050" spc="-2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los</a:t>
            </a:r>
            <a:r>
              <a:rPr dirty="0" sz="1050" spc="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Pequeños</a:t>
            </a:r>
            <a:r>
              <a:rPr dirty="0" sz="1050" spc="3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Productores.</a:t>
            </a:r>
            <a:endParaRPr sz="1050">
              <a:latin typeface="Arial MT"/>
              <a:cs typeface="Arial MT"/>
            </a:endParaRPr>
          </a:p>
          <a:p>
            <a:pPr algn="just" marL="12700" marR="7620" indent="75565">
              <a:lnSpc>
                <a:spcPct val="100000"/>
              </a:lnSpc>
            </a:pP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2.- El 90%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las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propiedades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no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supera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las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10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has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(82%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llega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hasta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5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has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y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8% hasta 10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has)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y </a:t>
            </a:r>
            <a:r>
              <a:rPr dirty="0" sz="1050" spc="-25">
                <a:solidFill>
                  <a:srgbClr val="1C1C1C"/>
                </a:solidFill>
                <a:latin typeface="Arial MT"/>
                <a:cs typeface="Arial MT"/>
              </a:rPr>
              <a:t>no </a:t>
            </a:r>
            <a:r>
              <a:rPr dirty="0" sz="1050" spc="-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son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susceptibles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de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los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préstamos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 capitalización de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Agro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Banco,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que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les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permita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COMPRAR 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máquinas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agrícolas 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(Reporte </a:t>
            </a:r>
            <a:r>
              <a:rPr dirty="0" sz="1050" spc="-5">
                <a:solidFill>
                  <a:srgbClr val="FF0000"/>
                </a:solidFill>
                <a:latin typeface="Arial MT"/>
                <a:cs typeface="Arial MT"/>
              </a:rPr>
              <a:t>del </a:t>
            </a:r>
            <a:r>
              <a:rPr dirty="0" sz="1050" spc="5">
                <a:solidFill>
                  <a:srgbClr val="FF0000"/>
                </a:solidFill>
                <a:latin typeface="Arial MT"/>
                <a:cs typeface="Arial MT"/>
              </a:rPr>
              <a:t>IV 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Censo </a:t>
            </a:r>
            <a:r>
              <a:rPr dirty="0" sz="1050" spc="-5">
                <a:solidFill>
                  <a:srgbClr val="FF0000"/>
                </a:solidFill>
                <a:latin typeface="Arial MT"/>
                <a:cs typeface="Arial MT"/>
              </a:rPr>
              <a:t>Nacional </a:t>
            </a:r>
            <a:r>
              <a:rPr dirty="0" sz="1050">
                <a:solidFill>
                  <a:srgbClr val="FF0000"/>
                </a:solidFill>
                <a:latin typeface="Arial MT"/>
                <a:cs typeface="Arial MT"/>
              </a:rPr>
              <a:t>Agropecuario 2012). </a:t>
            </a:r>
            <a:r>
              <a:rPr dirty="0" sz="1050" spc="-5">
                <a:latin typeface="Arial MT"/>
                <a:cs typeface="Arial MT"/>
              </a:rPr>
              <a:t>AGROIDEAS incluye </a:t>
            </a:r>
            <a:r>
              <a:rPr dirty="0" sz="1050" spc="10">
                <a:latin typeface="Arial MT"/>
                <a:cs typeface="Arial MT"/>
              </a:rPr>
              <a:t>en </a:t>
            </a:r>
            <a:r>
              <a:rPr dirty="0" sz="1050" spc="-5">
                <a:latin typeface="Arial MT"/>
                <a:cs typeface="Arial MT"/>
              </a:rPr>
              <a:t>sus </a:t>
            </a:r>
            <a:r>
              <a:rPr dirty="0" sz="1050">
                <a:latin typeface="Arial MT"/>
                <a:cs typeface="Arial MT"/>
              </a:rPr>
              <a:t> </a:t>
            </a:r>
            <a:r>
              <a:rPr dirty="0" sz="1050" spc="-5">
                <a:latin typeface="Arial MT"/>
                <a:cs typeface="Arial MT"/>
              </a:rPr>
              <a:t>planes </a:t>
            </a:r>
            <a:r>
              <a:rPr dirty="0" sz="1050">
                <a:latin typeface="Arial MT"/>
                <a:cs typeface="Arial MT"/>
              </a:rPr>
              <a:t>de </a:t>
            </a:r>
            <a:r>
              <a:rPr dirty="0" sz="1050" spc="-5">
                <a:latin typeface="Arial MT"/>
                <a:cs typeface="Arial MT"/>
              </a:rPr>
              <a:t>negocios </a:t>
            </a:r>
            <a:r>
              <a:rPr dirty="0" sz="1050" spc="-10">
                <a:latin typeface="Arial MT"/>
                <a:cs typeface="Arial MT"/>
              </a:rPr>
              <a:t>la </a:t>
            </a:r>
            <a:r>
              <a:rPr dirty="0" sz="1050" spc="-5">
                <a:latin typeface="Arial MT"/>
                <a:cs typeface="Arial MT"/>
              </a:rPr>
              <a:t>maquinaria </a:t>
            </a:r>
            <a:r>
              <a:rPr dirty="0" sz="1050">
                <a:latin typeface="Arial MT"/>
                <a:cs typeface="Arial MT"/>
              </a:rPr>
              <a:t>agrícola </a:t>
            </a:r>
            <a:r>
              <a:rPr dirty="0" sz="1050" spc="5">
                <a:latin typeface="Arial MT"/>
                <a:cs typeface="Arial MT"/>
              </a:rPr>
              <a:t>con </a:t>
            </a:r>
            <a:r>
              <a:rPr dirty="0" sz="1050">
                <a:latin typeface="Arial MT"/>
                <a:cs typeface="Arial MT"/>
              </a:rPr>
              <a:t>escasa </a:t>
            </a:r>
            <a:r>
              <a:rPr dirty="0" sz="1050" spc="-5">
                <a:latin typeface="Arial MT"/>
                <a:cs typeface="Arial MT"/>
              </a:rPr>
              <a:t>participación. </a:t>
            </a:r>
            <a:r>
              <a:rPr dirty="0" sz="1050" spc="5">
                <a:latin typeface="Arial MT"/>
                <a:cs typeface="Arial MT"/>
              </a:rPr>
              <a:t>A </a:t>
            </a:r>
            <a:r>
              <a:rPr dirty="0" sz="1050" spc="-10">
                <a:latin typeface="Arial MT"/>
                <a:cs typeface="Arial MT"/>
              </a:rPr>
              <a:t>la </a:t>
            </a:r>
            <a:r>
              <a:rPr dirty="0" sz="1050" spc="-5">
                <a:latin typeface="Arial MT"/>
                <a:cs typeface="Arial MT"/>
              </a:rPr>
              <a:t>fecha </a:t>
            </a:r>
            <a:r>
              <a:rPr dirty="0" sz="1050">
                <a:latin typeface="Arial MT"/>
                <a:cs typeface="Arial MT"/>
              </a:rPr>
              <a:t>no ha </a:t>
            </a:r>
            <a:r>
              <a:rPr dirty="0" sz="1050" spc="-5">
                <a:latin typeface="Arial MT"/>
                <a:cs typeface="Arial MT"/>
              </a:rPr>
              <a:t>cambiado </a:t>
            </a:r>
            <a:r>
              <a:rPr dirty="0" sz="1050" spc="5">
                <a:latin typeface="Arial MT"/>
                <a:cs typeface="Arial MT"/>
              </a:rPr>
              <a:t>esta </a:t>
            </a:r>
            <a:r>
              <a:rPr dirty="0" sz="1050" spc="1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situación.</a:t>
            </a:r>
            <a:endParaRPr sz="1050">
              <a:latin typeface="Arial MT"/>
              <a:cs typeface="Arial MT"/>
            </a:endParaRPr>
          </a:p>
          <a:p>
            <a:pPr marL="160020">
              <a:lnSpc>
                <a:spcPct val="100000"/>
              </a:lnSpc>
              <a:spcBef>
                <a:spcPts val="5"/>
              </a:spcBef>
            </a:pP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Conclusión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:</a:t>
            </a:r>
            <a:endParaRPr sz="105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Los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pequeños</a:t>
            </a:r>
            <a:r>
              <a:rPr dirty="0" sz="1050" spc="7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agricultores</a:t>
            </a:r>
            <a:r>
              <a:rPr dirty="0" sz="1050" spc="2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no</a:t>
            </a:r>
            <a:r>
              <a:rPr dirty="0" sz="1050" spc="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tienen</a:t>
            </a:r>
            <a:r>
              <a:rPr dirty="0" sz="1050" spc="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opción</a:t>
            </a:r>
            <a:r>
              <a:rPr dirty="0" sz="1050" spc="3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5">
                <a:solidFill>
                  <a:srgbClr val="1C1C1C"/>
                </a:solidFill>
                <a:latin typeface="Arial MT"/>
                <a:cs typeface="Arial MT"/>
              </a:rPr>
              <a:t>ni</a:t>
            </a:r>
            <a:r>
              <a:rPr dirty="0" sz="1050" spc="1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al</a:t>
            </a:r>
            <a:r>
              <a:rPr dirty="0" sz="1050" spc="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SERVICIO</a:t>
            </a:r>
            <a:r>
              <a:rPr dirty="0" sz="105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5">
                <a:solidFill>
                  <a:srgbClr val="1C1C1C"/>
                </a:solidFill>
                <a:latin typeface="Arial MT"/>
                <a:cs typeface="Arial MT"/>
              </a:rPr>
              <a:t>ni</a:t>
            </a:r>
            <a:r>
              <a:rPr dirty="0" sz="1050" spc="4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a</a:t>
            </a:r>
            <a:r>
              <a:rPr dirty="0" sz="1050" spc="-1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los</a:t>
            </a:r>
            <a:r>
              <a:rPr dirty="0" sz="1050" spc="2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BIENES</a:t>
            </a:r>
            <a:r>
              <a:rPr dirty="0" sz="105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(</a:t>
            </a:r>
            <a:r>
              <a:rPr dirty="0" sz="1050" b="1">
                <a:solidFill>
                  <a:srgbClr val="1C1C1C"/>
                </a:solidFill>
                <a:latin typeface="Arial"/>
                <a:cs typeface="Arial"/>
              </a:rPr>
              <a:t>Maquinaria</a:t>
            </a:r>
            <a:r>
              <a:rPr dirty="0" sz="1050" spc="-55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1C1C1C"/>
                </a:solidFill>
                <a:latin typeface="Arial"/>
                <a:cs typeface="Arial"/>
              </a:rPr>
              <a:t>Agrícola).</a:t>
            </a:r>
            <a:endParaRPr sz="10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El 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Servicio de Mecanización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Agrícola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para apoyar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a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estos pequeños</a:t>
            </a:r>
            <a:r>
              <a:rPr dirty="0" sz="1050" spc="28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productores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no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existe, por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la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falta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una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organización similar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a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las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que sucesivamente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se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llamaron: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SCIPA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(Servicio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Cooperativo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de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Investigación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y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Producción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Agraria),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SIPA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(Servicio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Investigación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y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Producción Agraria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SIPA),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Servicio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Nacional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Maquinaria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Agrícola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SENAMA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y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Programa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Nacional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Maquinaria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Agrícola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y </a:t>
            </a:r>
            <a:r>
              <a:rPr dirty="0" sz="1050" spc="1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Pesada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PRONAMAP).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Todas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estas organizaciones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SERVICIO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MECANIZACIÓN AGRÍCOLA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A </a:t>
            </a:r>
            <a:r>
              <a:rPr dirty="0" sz="1050" spc="1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LOS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PEQUEÑOS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PRODUCTORES,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estuvieron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vinculadas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(como</a:t>
            </a:r>
            <a:r>
              <a:rPr dirty="0" sz="1050" spc="1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organismo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apoyo)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5">
                <a:solidFill>
                  <a:srgbClr val="1C1C1C"/>
                </a:solidFill>
                <a:latin typeface="Arial MT"/>
                <a:cs typeface="Arial MT"/>
              </a:rPr>
              <a:t>a 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los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Programas</a:t>
            </a:r>
            <a:r>
              <a:rPr dirty="0" sz="1050" spc="-4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Desarrollo</a:t>
            </a:r>
            <a:r>
              <a:rPr dirty="0" sz="1050" spc="1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del</a:t>
            </a:r>
            <a:r>
              <a:rPr dirty="0" sz="1050" spc="1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 spc="-10">
                <a:solidFill>
                  <a:srgbClr val="1C1C1C"/>
                </a:solidFill>
                <a:latin typeface="Arial MT"/>
                <a:cs typeface="Arial MT"/>
              </a:rPr>
              <a:t>Ministerio</a:t>
            </a:r>
            <a:r>
              <a:rPr dirty="0" sz="1050" spc="5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05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050" spc="-5">
                <a:solidFill>
                  <a:srgbClr val="1C1C1C"/>
                </a:solidFill>
                <a:latin typeface="Arial MT"/>
                <a:cs typeface="Arial MT"/>
              </a:rPr>
              <a:t> Agricultura.</a:t>
            </a:r>
            <a:endParaRPr sz="1050">
              <a:latin typeface="Arial MT"/>
              <a:cs typeface="Arial MT"/>
            </a:endParaRPr>
          </a:p>
          <a:p>
            <a:pPr marL="12700" marR="5715">
              <a:lnSpc>
                <a:spcPct val="100000"/>
              </a:lnSpc>
            </a:pP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Nota:</a:t>
            </a:r>
            <a:r>
              <a:rPr dirty="0" sz="1050" spc="254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dirty="0" sz="1050" spc="2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estado</a:t>
            </a:r>
            <a:r>
              <a:rPr dirty="0" sz="1050" spc="2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peruano</a:t>
            </a:r>
            <a:r>
              <a:rPr dirty="0" sz="1050" spc="2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puede</a:t>
            </a:r>
            <a:r>
              <a:rPr dirty="0" sz="1050" spc="2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superar</a:t>
            </a:r>
            <a:r>
              <a:rPr dirty="0" sz="1050" spc="2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50" spc="2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posición</a:t>
            </a:r>
            <a:r>
              <a:rPr dirty="0" sz="1050" spc="2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58</a:t>
            </a:r>
            <a:r>
              <a:rPr dirty="0" sz="1050" spc="2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dirty="0" sz="1050" spc="2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recibir</a:t>
            </a:r>
            <a:r>
              <a:rPr dirty="0" sz="1050" spc="2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5" b="1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apoyo</a:t>
            </a:r>
            <a:r>
              <a:rPr dirty="0" sz="1050" spc="2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10" b="1">
                <a:solidFill>
                  <a:srgbClr val="FF0000"/>
                </a:solidFill>
                <a:latin typeface="Arial"/>
                <a:cs typeface="Arial"/>
              </a:rPr>
              <a:t>del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 Grupo</a:t>
            </a:r>
            <a:r>
              <a:rPr dirty="0" sz="1050" spc="2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Banco </a:t>
            </a:r>
            <a:r>
              <a:rPr dirty="0" sz="1050" spc="-28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Mundial</a:t>
            </a:r>
            <a:r>
              <a:rPr dirty="0" sz="1050" spc="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y/o</a:t>
            </a:r>
            <a:r>
              <a:rPr dirty="0" sz="1050" spc="4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05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Instituciones</a:t>
            </a:r>
            <a:r>
              <a:rPr dirty="0" sz="105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Internacionales</a:t>
            </a:r>
            <a:r>
              <a:rPr dirty="0" sz="105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para</a:t>
            </a:r>
            <a:r>
              <a:rPr dirty="0" sz="1050" spc="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atender</a:t>
            </a:r>
            <a:r>
              <a:rPr dirty="0" sz="105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FF0000"/>
                </a:solidFill>
                <a:latin typeface="Arial"/>
                <a:cs typeface="Arial"/>
              </a:rPr>
              <a:t>la</a:t>
            </a:r>
            <a:r>
              <a:rPr dirty="0" sz="1050" spc="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demanda</a:t>
            </a:r>
            <a:r>
              <a:rPr dirty="0" sz="105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r>
              <a:rPr dirty="0" sz="1050" spc="3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los</a:t>
            </a:r>
            <a:r>
              <a:rPr dirty="0" sz="1050" spc="6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b="1">
                <a:solidFill>
                  <a:srgbClr val="FF0000"/>
                </a:solidFill>
                <a:latin typeface="Arial"/>
                <a:cs typeface="Arial"/>
              </a:rPr>
              <a:t>servicios</a:t>
            </a:r>
            <a:r>
              <a:rPr dirty="0" sz="1050" spc="5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050" spc="-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8971" y="4797609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4719" y="690880"/>
            <a:ext cx="5905500" cy="42240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4336" y="943505"/>
            <a:ext cx="52971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Celebración</a:t>
            </a:r>
            <a:r>
              <a:rPr dirty="0" sz="1200" spc="-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de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100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años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12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dirty="0" sz="12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ASABE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 (2007)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Salón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exhibición</a:t>
            </a:r>
            <a:r>
              <a:rPr dirty="0" sz="12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dirty="0" sz="1200" spc="-3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20" b="1">
                <a:solidFill>
                  <a:srgbClr val="FFFFFF"/>
                </a:solidFill>
                <a:latin typeface="Trebuchet MS"/>
                <a:cs typeface="Trebuchet MS"/>
              </a:rPr>
              <a:t>Tractores</a:t>
            </a:r>
            <a:r>
              <a:rPr dirty="0" sz="1200" spc="-3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de</a:t>
            </a:r>
            <a:r>
              <a:rPr dirty="0" sz="12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mayor aceptación 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120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EEUU</a:t>
            </a:r>
            <a:r>
              <a:rPr dirty="0" sz="1200" spc="1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dirty="0" sz="1200" spc="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el </a:t>
            </a:r>
            <a:r>
              <a:rPr dirty="0" sz="1200" spc="-35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Mundo</a:t>
            </a:r>
            <a:r>
              <a:rPr dirty="0" sz="12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Trebuchet MS"/>
                <a:cs typeface="Trebuchet MS"/>
              </a:rPr>
              <a:t>(en</a:t>
            </a:r>
            <a:r>
              <a:rPr dirty="0" sz="1200" spc="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los</a:t>
            </a:r>
            <a:r>
              <a:rPr dirty="0" sz="1200" spc="-2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últimos</a:t>
            </a:r>
            <a:r>
              <a:rPr dirty="0" sz="120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FF"/>
                </a:solidFill>
                <a:latin typeface="Trebuchet MS"/>
                <a:cs typeface="Trebuchet MS"/>
              </a:rPr>
              <a:t>100 años)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6724" y="1951617"/>
            <a:ext cx="20853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Mineápolis</a:t>
            </a:r>
            <a:r>
              <a:rPr dirty="0" sz="1200" spc="-5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120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Minnesota,</a:t>
            </a:r>
            <a:r>
              <a:rPr dirty="0" sz="12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Trebuchet MS"/>
                <a:cs typeface="Trebuchet MS"/>
              </a:rPr>
              <a:t>EEUU.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4162" y="4507768"/>
            <a:ext cx="6623050" cy="56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32965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EL</a:t>
            </a:r>
            <a:r>
              <a:rPr dirty="0" sz="11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PERÚ</a:t>
            </a:r>
            <a:r>
              <a:rPr dirty="0" sz="11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spc="-5" b="1">
                <a:solidFill>
                  <a:srgbClr val="FFFF00"/>
                </a:solidFill>
                <a:latin typeface="Arial"/>
                <a:cs typeface="Arial"/>
              </a:rPr>
              <a:t>SIEMPRE</a:t>
            </a:r>
            <a:r>
              <a:rPr dirty="0" sz="1100" spc="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HA TENIDO</a:t>
            </a:r>
            <a:r>
              <a:rPr dirty="0" sz="11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LOS</a:t>
            </a:r>
            <a:r>
              <a:rPr dirty="0" sz="11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TRACTORES </a:t>
            </a:r>
            <a:r>
              <a:rPr dirty="0" sz="1100" spc="-15" b="1">
                <a:solidFill>
                  <a:srgbClr val="FFFF00"/>
                </a:solidFill>
                <a:latin typeface="Arial"/>
                <a:cs typeface="Arial"/>
              </a:rPr>
              <a:t>AGRÍCOLAS</a:t>
            </a:r>
            <a:r>
              <a:rPr dirty="0" sz="1100" spc="9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DE </a:t>
            </a:r>
            <a:r>
              <a:rPr dirty="0" sz="1100" spc="-29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LA</a:t>
            </a:r>
            <a:r>
              <a:rPr dirty="0" sz="11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00"/>
                </a:solidFill>
                <a:latin typeface="Arial"/>
                <a:cs typeface="Arial"/>
              </a:rPr>
              <a:t>MÁS</a:t>
            </a:r>
            <a:r>
              <a:rPr dirty="0" sz="11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spc="-10" b="1">
                <a:solidFill>
                  <a:srgbClr val="FFFF00"/>
                </a:solidFill>
                <a:latin typeface="Arial"/>
                <a:cs typeface="Arial"/>
              </a:rPr>
              <a:t>ALTA</a:t>
            </a:r>
            <a:r>
              <a:rPr dirty="0" sz="1100" spc="4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spc="-15" b="1">
                <a:solidFill>
                  <a:srgbClr val="FFFF00"/>
                </a:solidFill>
                <a:latin typeface="Arial"/>
                <a:cs typeface="Arial"/>
              </a:rPr>
              <a:t>CALIDAD</a:t>
            </a:r>
            <a:r>
              <a:rPr dirty="0" sz="1100" spc="1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100" spc="-15" b="1">
                <a:solidFill>
                  <a:srgbClr val="FFFF00"/>
                </a:solidFill>
                <a:latin typeface="Arial"/>
                <a:cs typeface="Arial"/>
              </a:rPr>
              <a:t>MUNDIAL</a:t>
            </a:r>
            <a:endParaRPr sz="11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41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39" y="142240"/>
            <a:ext cx="607059" cy="58927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06914" y="311895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560" y="662940"/>
            <a:ext cx="5968999" cy="423417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4316" y="808471"/>
            <a:ext cx="5785485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ENABLING</a:t>
            </a:r>
            <a:r>
              <a:rPr dirty="0" sz="1400" spc="-2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dirty="0" sz="1400" spc="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BUSINESS</a:t>
            </a:r>
            <a:r>
              <a:rPr dirty="0" sz="1400" spc="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dirty="0" sz="1400" spc="-5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Trebuchet MS"/>
                <a:cs typeface="Trebuchet MS"/>
              </a:rPr>
              <a:t>AGRICULTURE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 WORLD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BANK</a:t>
            </a:r>
            <a:r>
              <a:rPr dirty="0" sz="1400" spc="1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GROUP</a:t>
            </a:r>
            <a:r>
              <a:rPr dirty="0" sz="1400" spc="-2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2017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39" y="142240"/>
            <a:ext cx="647699" cy="6299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6324" y="336320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0940" y="4735138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4396" y="1087522"/>
            <a:ext cx="487489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FF0000"/>
                </a:solidFill>
                <a:latin typeface="Trebuchet MS"/>
                <a:cs typeface="Trebuchet MS"/>
              </a:rPr>
              <a:t>INFORMACIÓN</a:t>
            </a:r>
            <a:r>
              <a:rPr dirty="0" sz="1600" spc="1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0000"/>
                </a:solidFill>
                <a:latin typeface="Trebuchet MS"/>
                <a:cs typeface="Trebuchet MS"/>
              </a:rPr>
              <a:t>QUE</a:t>
            </a:r>
            <a:r>
              <a:rPr dirty="0" sz="1600" spc="1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rebuchet MS"/>
                <a:cs typeface="Trebuchet MS"/>
              </a:rPr>
              <a:t>DEBE</a:t>
            </a:r>
            <a:r>
              <a:rPr dirty="0" sz="1600" spc="-3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Trebuchet MS"/>
                <a:cs typeface="Trebuchet MS"/>
              </a:rPr>
              <a:t>TENER</a:t>
            </a:r>
            <a:r>
              <a:rPr dirty="0" sz="1600" spc="-1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0000"/>
                </a:solidFill>
                <a:latin typeface="Trebuchet MS"/>
                <a:cs typeface="Trebuchet MS"/>
              </a:rPr>
              <a:t>EL</a:t>
            </a:r>
            <a:r>
              <a:rPr dirty="0" sz="1600" spc="-7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Trebuchet MS"/>
                <a:cs typeface="Trebuchet MS"/>
              </a:rPr>
              <a:t>SECTOR</a:t>
            </a:r>
            <a:r>
              <a:rPr dirty="0" sz="1600" spc="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30">
                <a:solidFill>
                  <a:srgbClr val="FF0000"/>
                </a:solidFill>
                <a:latin typeface="Trebuchet MS"/>
                <a:cs typeface="Trebuchet MS"/>
              </a:rPr>
              <a:t>ESTADO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252" y="1742280"/>
            <a:ext cx="2957195" cy="235521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1350" spc="-125">
                <a:solidFill>
                  <a:srgbClr val="90C226"/>
                </a:solidFill>
                <a:latin typeface="Lucida Sans Unicode"/>
                <a:cs typeface="Lucida Sans Unicode"/>
              </a:rPr>
              <a:t>▶</a:t>
            </a:r>
            <a:r>
              <a:rPr dirty="0" sz="1350" spc="70">
                <a:solidFill>
                  <a:srgbClr val="90C226"/>
                </a:solidFill>
                <a:latin typeface="Lucida Sans Unicode"/>
                <a:cs typeface="Lucida Sans Unicode"/>
              </a:rPr>
              <a:t> </a:t>
            </a:r>
            <a:r>
              <a:rPr dirty="0" sz="1700" b="1">
                <a:solidFill>
                  <a:srgbClr val="C00000"/>
                </a:solidFill>
                <a:latin typeface="Trebuchet MS"/>
                <a:cs typeface="Trebuchet MS"/>
              </a:rPr>
              <a:t>INDICADORES</a:t>
            </a:r>
            <a:r>
              <a:rPr dirty="0" sz="1700" spc="-6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700" spc="-10" b="1">
                <a:solidFill>
                  <a:srgbClr val="C00000"/>
                </a:solidFill>
                <a:latin typeface="Trebuchet MS"/>
                <a:cs typeface="Trebuchet MS"/>
              </a:rPr>
              <a:t>LEGALES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200" spc="-120">
                <a:solidFill>
                  <a:srgbClr val="90C226"/>
                </a:solidFill>
                <a:latin typeface="Lucida Sans Unicode"/>
                <a:cs typeface="Lucida Sans Unicode"/>
              </a:rPr>
              <a:t>▶</a:t>
            </a:r>
            <a:r>
              <a:rPr dirty="0" sz="1200" spc="305">
                <a:solidFill>
                  <a:srgbClr val="90C226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5">
                <a:latin typeface="Arial MT"/>
                <a:cs typeface="Arial MT"/>
              </a:rPr>
              <a:t>OPERACIÓN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DE</a:t>
            </a:r>
            <a:r>
              <a:rPr dirty="0" sz="1500" spc="-4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TRACTORES</a:t>
            </a:r>
            <a:endParaRPr sz="1500">
              <a:latin typeface="Arial MT"/>
              <a:cs typeface="Arial MT"/>
            </a:endParaRPr>
          </a:p>
          <a:p>
            <a:pPr marL="269240" marR="342265" indent="-256540">
              <a:lnSpc>
                <a:spcPts val="1760"/>
              </a:lnSpc>
              <a:spcBef>
                <a:spcPts val="1430"/>
              </a:spcBef>
              <a:tabLst>
                <a:tab pos="322580" algn="l"/>
              </a:tabLst>
            </a:pPr>
            <a:r>
              <a:rPr dirty="0" sz="1200" spc="-120">
                <a:solidFill>
                  <a:srgbClr val="90C226"/>
                </a:solidFill>
                <a:latin typeface="Lucida Sans Unicode"/>
                <a:cs typeface="Lucida Sans Unicode"/>
              </a:rPr>
              <a:t>▶		</a:t>
            </a:r>
            <a:r>
              <a:rPr dirty="0" sz="1500" spc="-25">
                <a:latin typeface="Arial MT"/>
                <a:cs typeface="Arial MT"/>
              </a:rPr>
              <a:t>ENSAYOS </a:t>
            </a:r>
            <a:r>
              <a:rPr dirty="0" sz="1500">
                <a:latin typeface="Arial MT"/>
                <a:cs typeface="Arial MT"/>
              </a:rPr>
              <a:t>Y</a:t>
            </a:r>
            <a:r>
              <a:rPr dirty="0" sz="1500" spc="-6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NORMAS</a:t>
            </a:r>
            <a:r>
              <a:rPr dirty="0" sz="1500" spc="1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DE </a:t>
            </a:r>
            <a:r>
              <a:rPr dirty="0" sz="1500" spc="-400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TRACTORES</a:t>
            </a:r>
            <a:endParaRPr sz="1500">
              <a:latin typeface="Arial MT"/>
              <a:cs typeface="Arial MT"/>
            </a:endParaRPr>
          </a:p>
          <a:p>
            <a:pPr marL="269240" marR="1038860" indent="-256540">
              <a:lnSpc>
                <a:spcPts val="1739"/>
              </a:lnSpc>
              <a:spcBef>
                <a:spcPts val="1400"/>
              </a:spcBef>
            </a:pPr>
            <a:r>
              <a:rPr dirty="0" sz="1200" spc="-120">
                <a:solidFill>
                  <a:srgbClr val="90C226"/>
                </a:solidFill>
                <a:latin typeface="Lucida Sans Unicode"/>
                <a:cs typeface="Lucida Sans Unicode"/>
              </a:rPr>
              <a:t>▶</a:t>
            </a:r>
            <a:r>
              <a:rPr dirty="0" sz="1200" spc="-114">
                <a:solidFill>
                  <a:srgbClr val="90C226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25">
                <a:latin typeface="Arial MT"/>
                <a:cs typeface="Arial MT"/>
              </a:rPr>
              <a:t>IMPORTACIÓN </a:t>
            </a:r>
            <a:r>
              <a:rPr dirty="0" sz="1500" spc="-10">
                <a:latin typeface="Arial MT"/>
                <a:cs typeface="Arial MT"/>
              </a:rPr>
              <a:t>DE </a:t>
            </a:r>
            <a:r>
              <a:rPr dirty="0" sz="1500" spc="-405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TRACTORES</a:t>
            </a: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sz="1500">
                <a:latin typeface="Arial MT"/>
                <a:cs typeface="Arial MT"/>
              </a:rPr>
              <a:t>+</a:t>
            </a:r>
            <a:r>
              <a:rPr dirty="0" sz="1500" spc="-6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IMPLEMENTOS</a:t>
            </a:r>
            <a:endParaRPr sz="15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74675" y="1851668"/>
            <a:ext cx="1936114" cy="518159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268605" marR="5080" indent="-256540">
              <a:lnSpc>
                <a:spcPts val="1839"/>
              </a:lnSpc>
              <a:spcBef>
                <a:spcPts val="325"/>
              </a:spcBef>
            </a:pPr>
            <a:r>
              <a:rPr dirty="0" sz="1350" spc="-125">
                <a:solidFill>
                  <a:srgbClr val="90C226"/>
                </a:solidFill>
                <a:latin typeface="Lucida Sans Unicode"/>
                <a:cs typeface="Lucida Sans Unicode"/>
              </a:rPr>
              <a:t>▶</a:t>
            </a:r>
            <a:r>
              <a:rPr dirty="0" sz="1350" spc="-120">
                <a:solidFill>
                  <a:srgbClr val="90C226"/>
                </a:solidFill>
                <a:latin typeface="Lucida Sans Unicode"/>
                <a:cs typeface="Lucida Sans Unicode"/>
              </a:rPr>
              <a:t> </a:t>
            </a:r>
            <a:r>
              <a:rPr dirty="0" sz="1700" b="1">
                <a:solidFill>
                  <a:srgbClr val="C00000"/>
                </a:solidFill>
                <a:latin typeface="Trebuchet MS"/>
                <a:cs typeface="Trebuchet MS"/>
              </a:rPr>
              <a:t>INDICADORES DE </a:t>
            </a:r>
            <a:r>
              <a:rPr dirty="0" sz="1700" spc="-50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C00000"/>
                </a:solidFill>
                <a:latin typeface="Trebuchet MS"/>
                <a:cs typeface="Trebuchet MS"/>
              </a:rPr>
              <a:t>EFICIENCIA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74675" y="2440948"/>
            <a:ext cx="2852420" cy="197866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268605" marR="30480" indent="-256540">
              <a:lnSpc>
                <a:spcPct val="96900"/>
              </a:lnSpc>
              <a:spcBef>
                <a:spcPts val="155"/>
              </a:spcBef>
            </a:pPr>
            <a:r>
              <a:rPr dirty="0" sz="1200" spc="-120">
                <a:solidFill>
                  <a:srgbClr val="90C226"/>
                </a:solidFill>
                <a:latin typeface="Lucida Sans Unicode"/>
                <a:cs typeface="Lucida Sans Unicode"/>
              </a:rPr>
              <a:t>▶</a:t>
            </a:r>
            <a:r>
              <a:rPr dirty="0" sz="1200" spc="-114">
                <a:solidFill>
                  <a:srgbClr val="90C226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Arial MT"/>
                <a:cs typeface="Arial MT"/>
              </a:rPr>
              <a:t>TIEMPO </a:t>
            </a:r>
            <a:r>
              <a:rPr dirty="0" sz="1500">
                <a:latin typeface="Arial MT"/>
                <a:cs typeface="Arial MT"/>
              </a:rPr>
              <a:t>Y </a:t>
            </a:r>
            <a:r>
              <a:rPr dirty="0" sz="1500" spc="-15">
                <a:latin typeface="Arial MT"/>
                <a:cs typeface="Arial MT"/>
              </a:rPr>
              <a:t>COSTO </a:t>
            </a:r>
            <a:r>
              <a:rPr dirty="0" sz="1500" spc="-35">
                <a:latin typeface="Arial MT"/>
                <a:cs typeface="Arial MT"/>
              </a:rPr>
              <a:t>PARA </a:t>
            </a:r>
            <a:r>
              <a:rPr dirty="0" sz="1500" spc="-3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O</a:t>
            </a:r>
            <a:r>
              <a:rPr dirty="0" sz="1500">
                <a:latin typeface="Arial MT"/>
                <a:cs typeface="Arial MT"/>
              </a:rPr>
              <a:t>B</a:t>
            </a:r>
            <a:r>
              <a:rPr dirty="0" sz="1500" spc="-20">
                <a:latin typeface="Arial MT"/>
                <a:cs typeface="Arial MT"/>
              </a:rPr>
              <a:t>T</a:t>
            </a:r>
            <a:r>
              <a:rPr dirty="0" sz="1500" spc="-5">
                <a:latin typeface="Arial MT"/>
                <a:cs typeface="Arial MT"/>
              </a:rPr>
              <a:t>E</a:t>
            </a:r>
            <a:r>
              <a:rPr dirty="0" sz="1500" spc="-10">
                <a:latin typeface="Arial MT"/>
                <a:cs typeface="Arial MT"/>
              </a:rPr>
              <a:t>N</a:t>
            </a:r>
            <a:r>
              <a:rPr dirty="0" sz="1500" spc="-5">
                <a:latin typeface="Arial MT"/>
                <a:cs typeface="Arial MT"/>
              </a:rPr>
              <a:t>ER</a:t>
            </a:r>
            <a:r>
              <a:rPr dirty="0" sz="1500" spc="2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L</a:t>
            </a:r>
            <a:r>
              <a:rPr dirty="0" sz="1500">
                <a:latin typeface="Arial MT"/>
                <a:cs typeface="Arial MT"/>
              </a:rPr>
              <a:t>A</a:t>
            </a:r>
            <a:r>
              <a:rPr dirty="0" sz="1500" spc="-180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AP</a:t>
            </a:r>
            <a:r>
              <a:rPr dirty="0" sz="1500" spc="-5">
                <a:latin typeface="Arial MT"/>
                <a:cs typeface="Arial MT"/>
              </a:rPr>
              <a:t>R</a:t>
            </a:r>
            <a:r>
              <a:rPr dirty="0" sz="1500" spc="-10">
                <a:latin typeface="Arial MT"/>
                <a:cs typeface="Arial MT"/>
              </a:rPr>
              <a:t>O</a:t>
            </a:r>
            <a:r>
              <a:rPr dirty="0" sz="1500" spc="-5">
                <a:latin typeface="Arial MT"/>
                <a:cs typeface="Arial MT"/>
              </a:rPr>
              <a:t>BA</a:t>
            </a:r>
            <a:r>
              <a:rPr dirty="0" sz="1500" spc="-10">
                <a:latin typeface="Arial MT"/>
                <a:cs typeface="Arial MT"/>
              </a:rPr>
              <a:t>C</a:t>
            </a:r>
            <a:r>
              <a:rPr dirty="0" sz="1500">
                <a:latin typeface="Arial MT"/>
                <a:cs typeface="Arial MT"/>
              </a:rPr>
              <a:t>I</a:t>
            </a:r>
            <a:r>
              <a:rPr dirty="0" sz="1500" spc="-10">
                <a:latin typeface="Arial MT"/>
                <a:cs typeface="Arial MT"/>
              </a:rPr>
              <a:t>Ó</a:t>
            </a:r>
            <a:r>
              <a:rPr dirty="0" sz="1500" spc="-5">
                <a:latin typeface="Arial MT"/>
                <a:cs typeface="Arial MT"/>
              </a:rPr>
              <a:t>N  </a:t>
            </a:r>
            <a:r>
              <a:rPr dirty="0" sz="1500" spc="-5">
                <a:latin typeface="Arial MT"/>
                <a:cs typeface="Arial MT"/>
              </a:rPr>
              <a:t>DE </a:t>
            </a:r>
            <a:r>
              <a:rPr dirty="0" sz="1500" spc="-10">
                <a:latin typeface="Arial MT"/>
                <a:cs typeface="Arial MT"/>
              </a:rPr>
              <a:t>TIPO </a:t>
            </a:r>
            <a:r>
              <a:rPr dirty="0" sz="1500" spc="-5">
                <a:latin typeface="Arial MT"/>
                <a:cs typeface="Arial MT"/>
              </a:rPr>
              <a:t>DE </a:t>
            </a:r>
            <a:r>
              <a:rPr dirty="0" sz="1500" spc="-15">
                <a:latin typeface="Arial MT"/>
                <a:cs typeface="Arial MT"/>
              </a:rPr>
              <a:t>TRACTOR </a:t>
            </a:r>
            <a:r>
              <a:rPr dirty="0" sz="1500" spc="5">
                <a:latin typeface="Arial MT"/>
                <a:cs typeface="Arial MT"/>
              </a:rPr>
              <a:t>(</a:t>
            </a:r>
            <a:r>
              <a:rPr dirty="0" sz="1200" spc="5">
                <a:latin typeface="Arial MT"/>
                <a:cs typeface="Arial MT"/>
              </a:rPr>
              <a:t>2WD,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5">
                <a:latin typeface="Arial MT"/>
                <a:cs typeface="Arial MT"/>
              </a:rPr>
              <a:t>MFWD, </a:t>
            </a:r>
            <a:r>
              <a:rPr dirty="0" sz="1200" spc="15">
                <a:latin typeface="Arial MT"/>
                <a:cs typeface="Arial MT"/>
              </a:rPr>
              <a:t>4WD </a:t>
            </a:r>
            <a:r>
              <a:rPr dirty="0" sz="1200">
                <a:latin typeface="Arial MT"/>
                <a:cs typeface="Arial MT"/>
              </a:rPr>
              <a:t>y </a:t>
            </a:r>
            <a:r>
              <a:rPr dirty="0" sz="1200" spc="-5">
                <a:latin typeface="Arial MT"/>
                <a:cs typeface="Arial MT"/>
              </a:rPr>
              <a:t>ORUGAS</a:t>
            </a:r>
            <a:r>
              <a:rPr dirty="0" sz="1500" spc="-5">
                <a:latin typeface="Arial MT"/>
                <a:cs typeface="Arial MT"/>
              </a:rPr>
              <a:t>) </a:t>
            </a:r>
            <a:r>
              <a:rPr dirty="0" sz="1500">
                <a:latin typeface="Arial MT"/>
                <a:cs typeface="Arial MT"/>
              </a:rPr>
              <a:t>+ 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IMPLEMENTOS.</a:t>
            </a:r>
            <a:endParaRPr sz="1500">
              <a:latin typeface="Arial MT"/>
              <a:cs typeface="Arial MT"/>
            </a:endParaRPr>
          </a:p>
          <a:p>
            <a:pPr marL="268605" marR="5080" indent="-256540">
              <a:lnSpc>
                <a:spcPct val="96100"/>
              </a:lnSpc>
              <a:spcBef>
                <a:spcPts val="1410"/>
              </a:spcBef>
            </a:pPr>
            <a:r>
              <a:rPr dirty="0" sz="1200" spc="-120">
                <a:solidFill>
                  <a:srgbClr val="90C226"/>
                </a:solidFill>
                <a:latin typeface="Lucida Sans Unicode"/>
                <a:cs typeface="Lucida Sans Unicode"/>
              </a:rPr>
              <a:t>▶</a:t>
            </a:r>
            <a:r>
              <a:rPr dirty="0" sz="1200" spc="-114">
                <a:solidFill>
                  <a:srgbClr val="90C226"/>
                </a:solidFill>
                <a:latin typeface="Lucida Sans Unicode"/>
                <a:cs typeface="Lucida Sans Unicode"/>
              </a:rPr>
              <a:t> </a:t>
            </a:r>
            <a:r>
              <a:rPr dirty="0" sz="1500" spc="-10">
                <a:latin typeface="Arial MT"/>
                <a:cs typeface="Arial MT"/>
              </a:rPr>
              <a:t>TIEMPO </a:t>
            </a:r>
            <a:r>
              <a:rPr dirty="0" sz="1500">
                <a:latin typeface="Arial MT"/>
                <a:cs typeface="Arial MT"/>
              </a:rPr>
              <a:t>Y </a:t>
            </a:r>
            <a:r>
              <a:rPr dirty="0" sz="1500" spc="-15">
                <a:latin typeface="Arial MT"/>
                <a:cs typeface="Arial MT"/>
              </a:rPr>
              <a:t>COSTO </a:t>
            </a:r>
            <a:r>
              <a:rPr dirty="0" sz="1500" spc="-35">
                <a:latin typeface="Arial MT"/>
                <a:cs typeface="Arial MT"/>
              </a:rPr>
              <a:t>PARA </a:t>
            </a:r>
            <a:r>
              <a:rPr dirty="0" sz="1500" spc="-30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REGISTRAR</a:t>
            </a:r>
            <a:r>
              <a:rPr dirty="0" sz="1500" spc="5">
                <a:latin typeface="Arial MT"/>
                <a:cs typeface="Arial MT"/>
              </a:rPr>
              <a:t> </a:t>
            </a:r>
            <a:r>
              <a:rPr dirty="0" sz="1500" spc="-5">
                <a:latin typeface="Arial MT"/>
                <a:cs typeface="Arial MT"/>
              </a:rPr>
              <a:t>UN</a:t>
            </a:r>
            <a:r>
              <a:rPr dirty="0" sz="1500" spc="-30">
                <a:latin typeface="Arial MT"/>
                <a:cs typeface="Arial MT"/>
              </a:rPr>
              <a:t> </a:t>
            </a:r>
            <a:r>
              <a:rPr dirty="0" sz="1500" spc="-15">
                <a:latin typeface="Arial MT"/>
                <a:cs typeface="Arial MT"/>
              </a:rPr>
              <a:t>TRACTOR</a:t>
            </a:r>
            <a:r>
              <a:rPr dirty="0" sz="1500" spc="25">
                <a:latin typeface="Arial MT"/>
                <a:cs typeface="Arial MT"/>
              </a:rPr>
              <a:t> </a:t>
            </a:r>
            <a:r>
              <a:rPr dirty="0" sz="1500">
                <a:latin typeface="Arial MT"/>
                <a:cs typeface="Arial MT"/>
              </a:rPr>
              <a:t>+ </a:t>
            </a:r>
            <a:r>
              <a:rPr dirty="0" sz="1500" spc="-405">
                <a:latin typeface="Arial MT"/>
                <a:cs typeface="Arial MT"/>
              </a:rPr>
              <a:t> </a:t>
            </a:r>
            <a:r>
              <a:rPr dirty="0" sz="1500" spc="-10">
                <a:latin typeface="Arial MT"/>
                <a:cs typeface="Arial MT"/>
              </a:rPr>
              <a:t>IMPLEMENTOS</a:t>
            </a:r>
            <a:endParaRPr sz="15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142240"/>
            <a:ext cx="647699" cy="6299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14247" y="372323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50940" y="4735138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87659" y="955334"/>
            <a:ext cx="3815079" cy="60452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algn="ctr" marR="100330">
              <a:lnSpc>
                <a:spcPct val="100000"/>
              </a:lnSpc>
              <a:spcBef>
                <a:spcPts val="940"/>
              </a:spcBef>
            </a:pPr>
            <a:r>
              <a:rPr dirty="0" sz="1200" spc="-15">
                <a:latin typeface="Arial MT"/>
                <a:cs typeface="Arial MT"/>
              </a:rPr>
              <a:t>ESPAÑOL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200" b="1">
                <a:latin typeface="Arial"/>
                <a:cs typeface="Arial"/>
              </a:rPr>
              <a:t>¿QUÉ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MIDEN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LOS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INDICADORES</a:t>
            </a:r>
            <a:r>
              <a:rPr dirty="0" sz="1200" spc="6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MAQUINARIA?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63" y="1925612"/>
            <a:ext cx="2357120" cy="170180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00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IMPORTACIÓN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TRACTORES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87379" y="1895134"/>
            <a:ext cx="53879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9220" indent="-96520">
              <a:lnSpc>
                <a:spcPct val="100000"/>
              </a:lnSpc>
              <a:spcBef>
                <a:spcPts val="100"/>
              </a:spcBef>
              <a:buChar char="•"/>
              <a:tabLst>
                <a:tab pos="109220" algn="l"/>
              </a:tabLst>
            </a:pPr>
            <a:r>
              <a:rPr dirty="0" sz="1200" spc="-10">
                <a:latin typeface="Arial MT"/>
                <a:cs typeface="Arial MT"/>
              </a:rPr>
              <a:t>La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capacidad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del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sector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privado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para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importar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vender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tractores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•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Registro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de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361" y="2078014"/>
            <a:ext cx="8094980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dirty="0" sz="1200" spc="-10">
                <a:latin typeface="Arial MT"/>
                <a:cs typeface="Arial MT"/>
              </a:rPr>
              <a:t>importadores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requisitos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renovación,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incluida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validez</a:t>
            </a:r>
            <a:r>
              <a:rPr dirty="0" sz="1200" spc="-10">
                <a:latin typeface="Arial MT"/>
                <a:cs typeface="Arial MT"/>
              </a:rPr>
              <a:t> del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registro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•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Requisitos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del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permiso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importación,</a:t>
            </a:r>
            <a:r>
              <a:rPr dirty="0" sz="1200" spc="6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incluido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tipo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permiso,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costo </a:t>
            </a:r>
            <a:r>
              <a:rPr dirty="0" sz="1200">
                <a:latin typeface="Arial MT"/>
                <a:cs typeface="Arial MT"/>
              </a:rPr>
              <a:t>y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la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validez.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963" y="2860332"/>
            <a:ext cx="2537460" cy="170180"/>
          </a:xfrm>
          <a:prstGeom prst="rect">
            <a:avLst/>
          </a:prstGeom>
          <a:solidFill>
            <a:srgbClr val="00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00"/>
              </a:lnSpc>
            </a:pPr>
            <a:r>
              <a:rPr dirty="0" sz="1200" spc="-10" b="1">
                <a:latin typeface="Arial"/>
                <a:cs typeface="Arial"/>
              </a:rPr>
              <a:t>OPERACIONES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CON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TRACTORES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67668" y="2829854"/>
            <a:ext cx="5211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100"/>
              </a:spcBef>
              <a:buChar char="•"/>
              <a:tabLst>
                <a:tab pos="109220" algn="l"/>
              </a:tabLst>
            </a:pPr>
            <a:r>
              <a:rPr dirty="0" sz="1200" spc="-10">
                <a:latin typeface="Arial MT"/>
                <a:cs typeface="Arial MT"/>
              </a:rPr>
              <a:t>Requisitos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registro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tractores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•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Inspección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técnica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tractores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uso,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904" y="3025383"/>
            <a:ext cx="80587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 MT"/>
                <a:cs typeface="Arial MT"/>
              </a:rPr>
              <a:t>incluido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costo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inspección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•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Provisión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servicio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post-venta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repuestos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•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Tiempo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</a:t>
            </a:r>
            <a:r>
              <a:rPr dirty="0" sz="1200" spc="-5">
                <a:latin typeface="Arial MT"/>
                <a:cs typeface="Arial MT"/>
              </a:rPr>
              <a:t> costo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del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registro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del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tractor.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2963" y="3599472"/>
            <a:ext cx="2852420" cy="170180"/>
          </a:xfrm>
          <a:prstGeom prst="rect">
            <a:avLst/>
          </a:prstGeom>
          <a:solidFill>
            <a:srgbClr val="FF00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00"/>
              </a:lnSpc>
            </a:pPr>
            <a:r>
              <a:rPr dirty="0" sz="1200" spc="-15" b="1">
                <a:solidFill>
                  <a:srgbClr val="FFFFFF"/>
                </a:solidFill>
                <a:latin typeface="Arial"/>
                <a:cs typeface="Arial"/>
              </a:rPr>
              <a:t>PRUEBAS</a:t>
            </a:r>
            <a:r>
              <a:rPr dirty="0" sz="1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TRACTORES</a:t>
            </a:r>
            <a:r>
              <a:rPr dirty="0" sz="12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NORMAS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15699" y="3568994"/>
            <a:ext cx="50520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8585" indent="-96520">
              <a:lnSpc>
                <a:spcPct val="100000"/>
              </a:lnSpc>
              <a:spcBef>
                <a:spcPts val="100"/>
              </a:spcBef>
              <a:buChar char="•"/>
              <a:tabLst>
                <a:tab pos="109220" algn="l"/>
              </a:tabLst>
            </a:pPr>
            <a:r>
              <a:rPr dirty="0" sz="1200" spc="-10">
                <a:latin typeface="Arial MT"/>
                <a:cs typeface="Arial MT"/>
              </a:rPr>
              <a:t>Normas</a:t>
            </a:r>
            <a:r>
              <a:rPr dirty="0" sz="1200" spc="5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nacionales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internacionales</a:t>
            </a:r>
            <a:r>
              <a:rPr dirty="0" sz="1200" spc="5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aplicadas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en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país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•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Requisitos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de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9853" y="3751874"/>
            <a:ext cx="7622540" cy="4165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dirty="0" sz="1200" spc="-10">
                <a:latin typeface="Arial MT"/>
                <a:cs typeface="Arial MT"/>
              </a:rPr>
              <a:t>homologación</a:t>
            </a:r>
            <a:r>
              <a:rPr dirty="0" sz="1200" spc="4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tipo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 spc="2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tractor,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incluidas</a:t>
            </a:r>
            <a:r>
              <a:rPr dirty="0" sz="1200" spc="3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las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pruebas,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validez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el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reconocimiento</a:t>
            </a:r>
            <a:r>
              <a:rPr dirty="0" sz="1200" spc="4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internacional</a:t>
            </a:r>
            <a:r>
              <a:rPr dirty="0" sz="1200" spc="3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•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Exigencia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5">
                <a:latin typeface="Arial MT"/>
                <a:cs typeface="Arial MT"/>
              </a:rPr>
              <a:t>de </a:t>
            </a:r>
            <a:r>
              <a:rPr dirty="0" sz="1200" spc="-3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estructuras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protección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y</a:t>
            </a:r>
            <a:r>
              <a:rPr dirty="0" sz="1200" spc="1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cinturones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seguridad</a:t>
            </a:r>
            <a:r>
              <a:rPr dirty="0" sz="1200" spc="2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•</a:t>
            </a:r>
            <a:r>
              <a:rPr dirty="0" sz="1200" spc="-15">
                <a:latin typeface="Arial MT"/>
                <a:cs typeface="Arial MT"/>
              </a:rPr>
              <a:t> Tiempo</a:t>
            </a:r>
            <a:r>
              <a:rPr dirty="0" sz="1200">
                <a:latin typeface="Arial MT"/>
                <a:cs typeface="Arial MT"/>
              </a:rPr>
              <a:t> y</a:t>
            </a:r>
            <a:r>
              <a:rPr dirty="0" sz="1200" spc="5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costo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 spc="-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la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aprobación</a:t>
            </a:r>
            <a:r>
              <a:rPr dirty="0" sz="1200" spc="15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de</a:t>
            </a:r>
            <a:r>
              <a:rPr dirty="0" sz="1200">
                <a:latin typeface="Arial MT"/>
                <a:cs typeface="Arial MT"/>
              </a:rPr>
              <a:t> </a:t>
            </a:r>
            <a:r>
              <a:rPr dirty="0" sz="1200" spc="-5">
                <a:latin typeface="Arial MT"/>
                <a:cs typeface="Arial MT"/>
              </a:rPr>
              <a:t>tipo.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142240"/>
            <a:ext cx="647699" cy="62991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906324" y="372323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50940" y="4735138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50160" y="426720"/>
            <a:ext cx="4333240" cy="4493260"/>
            <a:chOff x="2550160" y="426720"/>
            <a:chExt cx="4333240" cy="4493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0160" y="426720"/>
              <a:ext cx="4043679" cy="449325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99200" y="779779"/>
              <a:ext cx="574040" cy="101600"/>
            </a:xfrm>
            <a:custGeom>
              <a:avLst/>
              <a:gdLst/>
              <a:ahLst/>
              <a:cxnLst/>
              <a:rect l="l" t="t" r="r" b="b"/>
              <a:pathLst>
                <a:path w="574040" h="101600">
                  <a:moveTo>
                    <a:pt x="3175" y="25400"/>
                  </a:moveTo>
                  <a:lnTo>
                    <a:pt x="0" y="25400"/>
                  </a:lnTo>
                  <a:lnTo>
                    <a:pt x="0" y="76200"/>
                  </a:lnTo>
                  <a:lnTo>
                    <a:pt x="3175" y="76200"/>
                  </a:lnTo>
                  <a:lnTo>
                    <a:pt x="3175" y="25400"/>
                  </a:lnTo>
                  <a:close/>
                </a:path>
                <a:path w="574040" h="101600">
                  <a:moveTo>
                    <a:pt x="12700" y="25400"/>
                  </a:moveTo>
                  <a:lnTo>
                    <a:pt x="6350" y="25400"/>
                  </a:lnTo>
                  <a:lnTo>
                    <a:pt x="6350" y="76200"/>
                  </a:lnTo>
                  <a:lnTo>
                    <a:pt x="12700" y="76200"/>
                  </a:lnTo>
                  <a:lnTo>
                    <a:pt x="12700" y="25400"/>
                  </a:lnTo>
                  <a:close/>
                </a:path>
                <a:path w="574040" h="101600">
                  <a:moveTo>
                    <a:pt x="523240" y="0"/>
                  </a:moveTo>
                  <a:lnTo>
                    <a:pt x="523240" y="25400"/>
                  </a:lnTo>
                  <a:lnTo>
                    <a:pt x="15875" y="25400"/>
                  </a:lnTo>
                  <a:lnTo>
                    <a:pt x="15875" y="76200"/>
                  </a:lnTo>
                  <a:lnTo>
                    <a:pt x="523240" y="76200"/>
                  </a:lnTo>
                  <a:lnTo>
                    <a:pt x="523240" y="101600"/>
                  </a:lnTo>
                  <a:lnTo>
                    <a:pt x="574040" y="50800"/>
                  </a:lnTo>
                  <a:lnTo>
                    <a:pt x="523240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299200" y="779779"/>
              <a:ext cx="574040" cy="101600"/>
            </a:xfrm>
            <a:custGeom>
              <a:avLst/>
              <a:gdLst/>
              <a:ahLst/>
              <a:cxnLst/>
              <a:rect l="l" t="t" r="r" b="b"/>
              <a:pathLst>
                <a:path w="574040" h="101600">
                  <a:moveTo>
                    <a:pt x="0" y="25400"/>
                  </a:moveTo>
                  <a:lnTo>
                    <a:pt x="3175" y="25400"/>
                  </a:lnTo>
                  <a:lnTo>
                    <a:pt x="3175" y="76200"/>
                  </a:lnTo>
                  <a:lnTo>
                    <a:pt x="0" y="76200"/>
                  </a:lnTo>
                  <a:lnTo>
                    <a:pt x="0" y="25400"/>
                  </a:lnTo>
                  <a:close/>
                </a:path>
                <a:path w="574040" h="101600">
                  <a:moveTo>
                    <a:pt x="6350" y="25400"/>
                  </a:moveTo>
                  <a:lnTo>
                    <a:pt x="12700" y="25400"/>
                  </a:lnTo>
                  <a:lnTo>
                    <a:pt x="12700" y="76200"/>
                  </a:lnTo>
                  <a:lnTo>
                    <a:pt x="6350" y="76200"/>
                  </a:lnTo>
                  <a:lnTo>
                    <a:pt x="6350" y="25400"/>
                  </a:lnTo>
                  <a:close/>
                </a:path>
                <a:path w="574040" h="101600">
                  <a:moveTo>
                    <a:pt x="15875" y="25400"/>
                  </a:moveTo>
                  <a:lnTo>
                    <a:pt x="523240" y="25400"/>
                  </a:lnTo>
                  <a:lnTo>
                    <a:pt x="523240" y="0"/>
                  </a:lnTo>
                  <a:lnTo>
                    <a:pt x="574040" y="50800"/>
                  </a:lnTo>
                  <a:lnTo>
                    <a:pt x="523240" y="101600"/>
                  </a:lnTo>
                  <a:lnTo>
                    <a:pt x="523240" y="76200"/>
                  </a:lnTo>
                  <a:lnTo>
                    <a:pt x="15875" y="76200"/>
                  </a:lnTo>
                  <a:lnTo>
                    <a:pt x="15875" y="25400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339956" y="1677517"/>
            <a:ext cx="2018030" cy="69850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375920" marR="65405" indent="-27940">
              <a:lnSpc>
                <a:spcPct val="101499"/>
              </a:lnSpc>
              <a:spcBef>
                <a:spcPts val="80"/>
              </a:spcBef>
            </a:pPr>
            <a:r>
              <a:rPr dirty="0" sz="1100" spc="-5" b="1">
                <a:latin typeface="Trebuchet MS"/>
                <a:cs typeface="Trebuchet MS"/>
              </a:rPr>
              <a:t>UBICACIÓN</a:t>
            </a:r>
            <a:r>
              <a:rPr dirty="0" sz="1100" spc="-20" b="1">
                <a:latin typeface="Trebuchet MS"/>
                <a:cs typeface="Trebuchet MS"/>
              </a:rPr>
              <a:t> </a:t>
            </a:r>
            <a:r>
              <a:rPr dirty="0" sz="1100" spc="-10" b="1">
                <a:latin typeface="Trebuchet MS"/>
                <a:cs typeface="Trebuchet MS"/>
              </a:rPr>
              <a:t>DEL</a:t>
            </a:r>
            <a:r>
              <a:rPr dirty="0" sz="1100" spc="5" b="1">
                <a:latin typeface="Trebuchet MS"/>
                <a:cs typeface="Trebuchet MS"/>
              </a:rPr>
              <a:t> </a:t>
            </a:r>
            <a:r>
              <a:rPr dirty="0" sz="1100" spc="-5" b="1">
                <a:latin typeface="Trebuchet MS"/>
                <a:cs typeface="Trebuchet MS"/>
              </a:rPr>
              <a:t>PERÚ</a:t>
            </a:r>
            <a:r>
              <a:rPr dirty="0" sz="1100" spc="10" b="1">
                <a:latin typeface="Trebuchet MS"/>
                <a:cs typeface="Trebuchet MS"/>
              </a:rPr>
              <a:t> </a:t>
            </a:r>
            <a:r>
              <a:rPr dirty="0" sz="1100" spc="-15" b="1">
                <a:latin typeface="Trebuchet MS"/>
                <a:cs typeface="Trebuchet MS"/>
              </a:rPr>
              <a:t>EN </a:t>
            </a:r>
            <a:r>
              <a:rPr dirty="0" sz="1100" spc="-320" b="1">
                <a:latin typeface="Trebuchet MS"/>
                <a:cs typeface="Trebuchet MS"/>
              </a:rPr>
              <a:t> </a:t>
            </a:r>
            <a:r>
              <a:rPr dirty="0" sz="1100" spc="-5" b="1">
                <a:latin typeface="Trebuchet MS"/>
                <a:cs typeface="Trebuchet MS"/>
              </a:rPr>
              <a:t>MAQUINARIA</a:t>
            </a:r>
            <a:r>
              <a:rPr dirty="0" sz="1100" spc="-10" b="1">
                <a:latin typeface="Trebuchet MS"/>
                <a:cs typeface="Trebuchet MS"/>
              </a:rPr>
              <a:t> </a:t>
            </a:r>
            <a:r>
              <a:rPr dirty="0" sz="1100" spc="-5" b="1">
                <a:latin typeface="Trebuchet MS"/>
                <a:cs typeface="Trebuchet MS"/>
              </a:rPr>
              <a:t>AGRÍCOLA</a:t>
            </a:r>
            <a:endParaRPr sz="1100">
              <a:latin typeface="Trebuchet MS"/>
              <a:cs typeface="Trebuchet MS"/>
            </a:endParaRPr>
          </a:p>
          <a:p>
            <a:pPr marL="845819" marR="5080" indent="-833755">
              <a:lnSpc>
                <a:spcPct val="100000"/>
              </a:lnSpc>
            </a:pPr>
            <a:r>
              <a:rPr dirty="0" sz="1100" spc="-5" b="1">
                <a:latin typeface="Trebuchet MS"/>
                <a:cs typeface="Trebuchet MS"/>
              </a:rPr>
              <a:t>INFORME </a:t>
            </a:r>
            <a:r>
              <a:rPr dirty="0" sz="1100" spc="-10" b="1">
                <a:latin typeface="Trebuchet MS"/>
                <a:cs typeface="Trebuchet MS"/>
              </a:rPr>
              <a:t>DEL </a:t>
            </a:r>
            <a:r>
              <a:rPr dirty="0" sz="1100" b="1">
                <a:latin typeface="Trebuchet MS"/>
                <a:cs typeface="Trebuchet MS"/>
              </a:rPr>
              <a:t>BANCO </a:t>
            </a:r>
            <a:r>
              <a:rPr dirty="0" sz="1100" spc="-5" b="1">
                <a:latin typeface="Trebuchet MS"/>
                <a:cs typeface="Trebuchet MS"/>
              </a:rPr>
              <a:t>MUNDIAL </a:t>
            </a:r>
            <a:r>
              <a:rPr dirty="0" sz="1100" spc="-320" b="1">
                <a:latin typeface="Trebuchet MS"/>
                <a:cs typeface="Trebuchet MS"/>
              </a:rPr>
              <a:t> </a:t>
            </a:r>
            <a:r>
              <a:rPr dirty="0" sz="1100" spc="-5" b="1">
                <a:latin typeface="Trebuchet MS"/>
                <a:cs typeface="Trebuchet MS"/>
              </a:rPr>
              <a:t>2017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496" y="3150717"/>
            <a:ext cx="15887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rebuchet MS"/>
                <a:cs typeface="Trebuchet MS"/>
              </a:rPr>
              <a:t>62</a:t>
            </a:r>
            <a:r>
              <a:rPr dirty="0" sz="1200" spc="-30" b="1">
                <a:latin typeface="Trebuchet MS"/>
                <a:cs typeface="Trebuchet MS"/>
              </a:rPr>
              <a:t> </a:t>
            </a:r>
            <a:r>
              <a:rPr dirty="0" sz="1200" spc="-15" b="1">
                <a:latin typeface="Trebuchet MS"/>
                <a:cs typeface="Trebuchet MS"/>
              </a:rPr>
              <a:t>PAÍSES</a:t>
            </a:r>
            <a:r>
              <a:rPr dirty="0" sz="1200" spc="-40" b="1">
                <a:latin typeface="Trebuchet MS"/>
                <a:cs typeface="Trebuchet MS"/>
              </a:rPr>
              <a:t> </a:t>
            </a:r>
            <a:r>
              <a:rPr dirty="0" sz="1200" spc="-15" b="1">
                <a:latin typeface="Trebuchet MS"/>
                <a:cs typeface="Trebuchet MS"/>
              </a:rPr>
              <a:t>EVALUADOS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53110" y="672067"/>
            <a:ext cx="295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5" b="1">
                <a:latin typeface="Trebuchet MS"/>
                <a:cs typeface="Trebuchet MS"/>
              </a:rPr>
              <a:t>58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60" y="78739"/>
            <a:ext cx="647699" cy="62737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62308" y="225243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0940" y="4735138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20519" y="627380"/>
            <a:ext cx="4734560" cy="317500"/>
          </a:xfrm>
          <a:prstGeom prst="rect">
            <a:avLst/>
          </a:prstGeom>
          <a:solidFill>
            <a:srgbClr val="FFFF00"/>
          </a:solidFill>
          <a:ln w="10159">
            <a:solidFill>
              <a:srgbClr val="90C226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dirty="0" sz="1200" spc="-30" b="1">
                <a:solidFill>
                  <a:srgbClr val="FF0000"/>
                </a:solidFill>
                <a:latin typeface="Trebuchet MS"/>
                <a:cs typeface="Trebuchet MS"/>
              </a:rPr>
              <a:t>Temas</a:t>
            </a:r>
            <a:r>
              <a:rPr dirty="0" sz="12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Trebuchet MS"/>
                <a:cs typeface="Trebuchet MS"/>
              </a:rPr>
              <a:t>Expuestos</a:t>
            </a:r>
            <a:r>
              <a:rPr dirty="0" sz="1200" spc="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200" spc="-5" b="1">
                <a:solidFill>
                  <a:srgbClr val="FF0000"/>
                </a:solidFill>
                <a:latin typeface="Trebuchet MS"/>
                <a:cs typeface="Trebuchet MS"/>
              </a:rPr>
              <a:t> Cooperación Internacional</a:t>
            </a:r>
            <a:r>
              <a:rPr dirty="0" sz="1200" b="1">
                <a:solidFill>
                  <a:srgbClr val="FF0000"/>
                </a:solidFill>
                <a:latin typeface="Trebuchet MS"/>
                <a:cs typeface="Trebuchet MS"/>
              </a:rPr>
              <a:t> de</a:t>
            </a:r>
            <a:r>
              <a:rPr dirty="0" sz="1200" spc="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Trebuchet MS"/>
                <a:cs typeface="Trebuchet MS"/>
              </a:rPr>
              <a:t>MINAGRI</a:t>
            </a:r>
            <a:r>
              <a:rPr dirty="0" sz="12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0000"/>
                </a:solidFill>
                <a:latin typeface="Trebuchet MS"/>
                <a:cs typeface="Trebuchet MS"/>
              </a:rPr>
              <a:t>2016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6363" y="1067456"/>
            <a:ext cx="5291455" cy="381381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3416300">
              <a:lnSpc>
                <a:spcPts val="1180"/>
              </a:lnSpc>
              <a:spcBef>
                <a:spcPts val="254"/>
              </a:spcBef>
            </a:pPr>
            <a:r>
              <a:rPr dirty="0" sz="1100" spc="-5">
                <a:latin typeface="Trebuchet MS"/>
                <a:cs typeface="Trebuchet MS"/>
              </a:rPr>
              <a:t>1.- Superficie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Agropecuaria. 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2.- Insumos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-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la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Producción.</a:t>
            </a:r>
            <a:endParaRPr sz="1100">
              <a:latin typeface="Trebuchet MS"/>
              <a:cs typeface="Trebuchet MS"/>
            </a:endParaRPr>
          </a:p>
          <a:p>
            <a:pPr marL="12700" marR="2958465">
              <a:lnSpc>
                <a:spcPts val="1180"/>
              </a:lnSpc>
              <a:spcBef>
                <a:spcPts val="20"/>
              </a:spcBef>
            </a:pPr>
            <a:r>
              <a:rPr dirty="0" sz="1100" spc="-5">
                <a:latin typeface="Trebuchet MS"/>
                <a:cs typeface="Trebuchet MS"/>
              </a:rPr>
              <a:t>3.-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Superficie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Agrícola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y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No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Agrícola. </a:t>
            </a:r>
            <a:r>
              <a:rPr dirty="0" sz="1100" spc="-3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4.-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Superficies</a:t>
            </a:r>
            <a:r>
              <a:rPr dirty="0" sz="1100" spc="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en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Porcentaje.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05"/>
              </a:lnSpc>
            </a:pPr>
            <a:r>
              <a:rPr dirty="0" sz="1100" spc="-5">
                <a:latin typeface="Trebuchet MS"/>
                <a:cs typeface="Trebuchet MS"/>
              </a:rPr>
              <a:t>5.-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Número</a:t>
            </a:r>
            <a:r>
              <a:rPr dirty="0" sz="1100">
                <a:latin typeface="Trebuchet MS"/>
                <a:cs typeface="Trebuchet MS"/>
              </a:rPr>
              <a:t> de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productores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Agropecuarios.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90"/>
              </a:lnSpc>
            </a:pPr>
            <a:r>
              <a:rPr dirty="0" sz="1100" spc="-5">
                <a:latin typeface="Trebuchet MS"/>
                <a:cs typeface="Trebuchet MS"/>
              </a:rPr>
              <a:t>6.-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Agricultores que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usan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el Tractor.</a:t>
            </a:r>
            <a:endParaRPr sz="1100">
              <a:latin typeface="Trebuchet MS"/>
              <a:cs typeface="Trebuchet MS"/>
            </a:endParaRPr>
          </a:p>
          <a:p>
            <a:pPr marL="12700" marR="1663064">
              <a:lnSpc>
                <a:spcPts val="1200"/>
              </a:lnSpc>
              <a:spcBef>
                <a:spcPts val="70"/>
              </a:spcBef>
            </a:pPr>
            <a:r>
              <a:rPr dirty="0" sz="1100" spc="-5">
                <a:latin typeface="Trebuchet MS"/>
                <a:cs typeface="Trebuchet MS"/>
              </a:rPr>
              <a:t>7.-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Información </a:t>
            </a:r>
            <a:r>
              <a:rPr dirty="0" sz="1100">
                <a:latin typeface="Trebuchet MS"/>
                <a:cs typeface="Trebuchet MS"/>
              </a:rPr>
              <a:t>del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IV</a:t>
            </a:r>
            <a:r>
              <a:rPr dirty="0" sz="1100" spc="3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Censo</a:t>
            </a:r>
            <a:r>
              <a:rPr dirty="0" sz="1100" spc="2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Nacional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Agropecuario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2012. </a:t>
            </a:r>
            <a:r>
              <a:rPr dirty="0" sz="1100" spc="-3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8.-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Tamaño</a:t>
            </a:r>
            <a:r>
              <a:rPr dirty="0" sz="1100" spc="-2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los Predios</a:t>
            </a:r>
            <a:r>
              <a:rPr dirty="0" sz="1100" spc="-2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o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Unidades</a:t>
            </a:r>
            <a:r>
              <a:rPr dirty="0" sz="1100" spc="-4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Agropecuarias.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090"/>
              </a:lnSpc>
            </a:pPr>
            <a:r>
              <a:rPr dirty="0" sz="1100" spc="-5">
                <a:latin typeface="Trebuchet MS"/>
                <a:cs typeface="Trebuchet MS"/>
              </a:rPr>
              <a:t>9.-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Unidades</a:t>
            </a:r>
            <a:r>
              <a:rPr dirty="0" sz="1100" spc="-3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Agropecuarias</a:t>
            </a:r>
            <a:r>
              <a:rPr dirty="0" sz="1100">
                <a:latin typeface="Trebuchet MS"/>
                <a:cs typeface="Trebuchet MS"/>
              </a:rPr>
              <a:t> por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Región</a:t>
            </a:r>
            <a:r>
              <a:rPr dirty="0" sz="1100" spc="-3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Natural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Hasta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5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Has.</a:t>
            </a:r>
            <a:endParaRPr sz="1100">
              <a:latin typeface="Trebuchet MS"/>
              <a:cs typeface="Trebuchet MS"/>
            </a:endParaRPr>
          </a:p>
          <a:p>
            <a:pPr marL="12700" marR="3070225">
              <a:lnSpc>
                <a:spcPts val="1200"/>
              </a:lnSpc>
              <a:spcBef>
                <a:spcPts val="70"/>
              </a:spcBef>
            </a:pPr>
            <a:r>
              <a:rPr dirty="0" sz="1100" spc="-5">
                <a:latin typeface="Trebuchet MS"/>
                <a:cs typeface="Trebuchet MS"/>
              </a:rPr>
              <a:t>10.- Agro Banco: </a:t>
            </a:r>
            <a:r>
              <a:rPr dirty="0" sz="1100">
                <a:latin typeface="Trebuchet MS"/>
                <a:cs typeface="Trebuchet MS"/>
              </a:rPr>
              <a:t>Créditos </a:t>
            </a:r>
            <a:r>
              <a:rPr dirty="0" sz="1100" spc="-5">
                <a:latin typeface="Trebuchet MS"/>
                <a:cs typeface="Trebuchet MS"/>
              </a:rPr>
              <a:t>Agrarios. </a:t>
            </a:r>
            <a:r>
              <a:rPr dirty="0" sz="1100" spc="-3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11.-</a:t>
            </a:r>
            <a:r>
              <a:rPr dirty="0" sz="1100" spc="-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Agricultores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vs</a:t>
            </a:r>
            <a:r>
              <a:rPr dirty="0" sz="1100" spc="-5">
                <a:latin typeface="Trebuchet MS"/>
                <a:cs typeface="Trebuchet MS"/>
              </a:rPr>
              <a:t> Tractores.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00"/>
              </a:lnSpc>
            </a:pPr>
            <a:r>
              <a:rPr dirty="0" sz="1100" spc="-5">
                <a:latin typeface="Trebuchet MS"/>
                <a:cs typeface="Trebuchet MS"/>
              </a:rPr>
              <a:t>12.-</a:t>
            </a:r>
            <a:r>
              <a:rPr dirty="0" sz="1100" spc="-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Superficie</a:t>
            </a:r>
            <a:r>
              <a:rPr dirty="0" sz="1100" spc="2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y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Sistemas</a:t>
            </a:r>
            <a:r>
              <a:rPr dirty="0" sz="1100">
                <a:latin typeface="Trebuchet MS"/>
                <a:cs typeface="Trebuchet MS"/>
              </a:rPr>
              <a:t> de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Riego.</a:t>
            </a:r>
            <a:endParaRPr sz="1100">
              <a:latin typeface="Trebuchet MS"/>
              <a:cs typeface="Trebuchet MS"/>
            </a:endParaRPr>
          </a:p>
          <a:p>
            <a:pPr marL="12700" marR="3004185">
              <a:lnSpc>
                <a:spcPts val="1180"/>
              </a:lnSpc>
              <a:spcBef>
                <a:spcPts val="95"/>
              </a:spcBef>
            </a:pPr>
            <a:r>
              <a:rPr dirty="0" sz="1100" spc="-5">
                <a:latin typeface="Trebuchet MS"/>
                <a:cs typeface="Trebuchet MS"/>
              </a:rPr>
              <a:t>13.-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Superficie</a:t>
            </a:r>
            <a:r>
              <a:rPr dirty="0" sz="1100" spc="3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Agrícola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con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Cultivo. </a:t>
            </a:r>
            <a:r>
              <a:rPr dirty="0" sz="1100" spc="-3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14.-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Registro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Importación.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05"/>
              </a:lnSpc>
            </a:pPr>
            <a:r>
              <a:rPr dirty="0" sz="1100" spc="-5">
                <a:latin typeface="Trebuchet MS"/>
                <a:cs typeface="Trebuchet MS"/>
              </a:rPr>
              <a:t>15.-</a:t>
            </a:r>
            <a:r>
              <a:rPr dirty="0" sz="1100" spc="-2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Cantidad</a:t>
            </a:r>
            <a:r>
              <a:rPr dirty="0" sz="1100" spc="-5">
                <a:latin typeface="Trebuchet MS"/>
                <a:cs typeface="Trebuchet MS"/>
              </a:rPr>
              <a:t> y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Marcas</a:t>
            </a:r>
            <a:r>
              <a:rPr dirty="0" sz="1100" spc="2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Tractores</a:t>
            </a:r>
            <a:r>
              <a:rPr dirty="0" sz="1100" spc="2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Importados</a:t>
            </a:r>
            <a:r>
              <a:rPr dirty="0" sz="1100" spc="-6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en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2016.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90"/>
              </a:lnSpc>
            </a:pPr>
            <a:r>
              <a:rPr dirty="0" sz="1100" spc="-5">
                <a:latin typeface="Trebuchet MS"/>
                <a:cs typeface="Trebuchet MS"/>
              </a:rPr>
              <a:t>16.-</a:t>
            </a:r>
            <a:r>
              <a:rPr dirty="0" sz="1100" spc="-2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Raciocinio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sobre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Número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 </a:t>
            </a:r>
            <a:r>
              <a:rPr dirty="0" sz="1100" spc="-5">
                <a:latin typeface="Trebuchet MS"/>
                <a:cs typeface="Trebuchet MS"/>
              </a:rPr>
              <a:t>Tractores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.</a:t>
            </a:r>
            <a:endParaRPr sz="1100">
              <a:latin typeface="Trebuchet MS"/>
              <a:cs typeface="Trebuchet MS"/>
            </a:endParaRPr>
          </a:p>
          <a:p>
            <a:pPr marL="12700" marR="5080">
              <a:lnSpc>
                <a:spcPts val="1200"/>
              </a:lnSpc>
              <a:spcBef>
                <a:spcPts val="70"/>
              </a:spcBef>
            </a:pPr>
            <a:r>
              <a:rPr dirty="0" sz="1100" spc="-5">
                <a:latin typeface="Trebuchet MS"/>
                <a:cs typeface="Trebuchet MS"/>
              </a:rPr>
              <a:t>17.-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Norma</a:t>
            </a:r>
            <a:r>
              <a:rPr dirty="0" sz="1100">
                <a:latin typeface="Trebuchet MS"/>
                <a:cs typeface="Trebuchet MS"/>
              </a:rPr>
              <a:t> de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 spc="-10">
                <a:latin typeface="Trebuchet MS"/>
                <a:cs typeface="Trebuchet MS"/>
              </a:rPr>
              <a:t>ASABE</a:t>
            </a:r>
            <a:r>
              <a:rPr dirty="0" sz="1100" spc="4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(Sociedad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Americana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Ingenieros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Agrícolas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y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Biotecnología). </a:t>
            </a:r>
            <a:r>
              <a:rPr dirty="0" sz="1100" spc="-3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18.-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Vínculo</a:t>
            </a:r>
            <a:r>
              <a:rPr dirty="0" sz="1100" spc="4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del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Estado</a:t>
            </a:r>
            <a:r>
              <a:rPr dirty="0" sz="1100" spc="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y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La</a:t>
            </a:r>
            <a:r>
              <a:rPr dirty="0" sz="1100" spc="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Mecanización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Agrícola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hacia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la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pequeña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agricultura.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090"/>
              </a:lnSpc>
            </a:pPr>
            <a:r>
              <a:rPr dirty="0" sz="1100" spc="-5">
                <a:latin typeface="Trebuchet MS"/>
                <a:cs typeface="Trebuchet MS"/>
              </a:rPr>
              <a:t>19.-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Ubicación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las</a:t>
            </a:r>
            <a:r>
              <a:rPr dirty="0" sz="1100" spc="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Centrales</a:t>
            </a:r>
            <a:r>
              <a:rPr dirty="0" sz="1100">
                <a:latin typeface="Trebuchet MS"/>
                <a:cs typeface="Trebuchet MS"/>
              </a:rPr>
              <a:t> de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Servicio.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90"/>
              </a:lnSpc>
            </a:pPr>
            <a:r>
              <a:rPr dirty="0" sz="1100" spc="-5">
                <a:latin typeface="Trebuchet MS"/>
                <a:cs typeface="Trebuchet MS"/>
              </a:rPr>
              <a:t>20.-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Organización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las</a:t>
            </a:r>
            <a:r>
              <a:rPr dirty="0" sz="1100" spc="3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Centrales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Servicio.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190"/>
              </a:lnSpc>
            </a:pPr>
            <a:r>
              <a:rPr dirty="0" sz="1100" spc="-5">
                <a:latin typeface="Trebuchet MS"/>
                <a:cs typeface="Trebuchet MS"/>
              </a:rPr>
              <a:t>21.-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Vínculo</a:t>
            </a:r>
            <a:r>
              <a:rPr dirty="0" sz="1100" spc="4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la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Empresa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Privada</a:t>
            </a:r>
            <a:r>
              <a:rPr dirty="0" sz="1100" spc="-2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y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la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Mecanización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Agrícola.</a:t>
            </a:r>
            <a:endParaRPr sz="1100">
              <a:latin typeface="Trebuchet MS"/>
              <a:cs typeface="Trebuchet MS"/>
            </a:endParaRPr>
          </a:p>
          <a:p>
            <a:pPr marL="12700" marR="586105">
              <a:lnSpc>
                <a:spcPts val="1200"/>
              </a:lnSpc>
              <a:spcBef>
                <a:spcPts val="70"/>
              </a:spcBef>
            </a:pPr>
            <a:r>
              <a:rPr dirty="0" sz="1100" spc="-5">
                <a:latin typeface="Trebuchet MS"/>
                <a:cs typeface="Trebuchet MS"/>
              </a:rPr>
              <a:t>22.-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Grupo</a:t>
            </a:r>
            <a:r>
              <a:rPr dirty="0" sz="1100" spc="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Banco</a:t>
            </a:r>
            <a:r>
              <a:rPr dirty="0" sz="1100" spc="2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Mundial: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Facilitando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los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Negocios</a:t>
            </a:r>
            <a:r>
              <a:rPr dirty="0" sz="1100" spc="-3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en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la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Agricultura</a:t>
            </a:r>
            <a:r>
              <a:rPr dirty="0" sz="1100" spc="4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2017. </a:t>
            </a:r>
            <a:r>
              <a:rPr dirty="0" sz="1100" spc="-3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23.-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Fundamentos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-5">
                <a:latin typeface="Trebuchet MS"/>
                <a:cs typeface="Trebuchet MS"/>
              </a:rPr>
              <a:t> la</a:t>
            </a:r>
            <a:r>
              <a:rPr dirty="0" sz="1100" spc="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Creación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del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Instituto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Mecanización Agrícola.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090"/>
              </a:lnSpc>
            </a:pPr>
            <a:r>
              <a:rPr dirty="0" sz="1100" spc="-5">
                <a:latin typeface="Trebuchet MS"/>
                <a:cs typeface="Trebuchet MS"/>
              </a:rPr>
              <a:t>24.-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Objetivos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del</a:t>
            </a:r>
            <a:r>
              <a:rPr dirty="0" sz="1100" spc="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Instituto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Nacional</a:t>
            </a:r>
            <a:r>
              <a:rPr dirty="0" sz="1100" spc="-15">
                <a:latin typeface="Trebuchet MS"/>
                <a:cs typeface="Trebuchet MS"/>
              </a:rPr>
              <a:t> </a:t>
            </a:r>
            <a:r>
              <a:rPr dirty="0" sz="1100">
                <a:latin typeface="Trebuchet MS"/>
                <a:cs typeface="Trebuchet MS"/>
              </a:rPr>
              <a:t>de</a:t>
            </a:r>
            <a:r>
              <a:rPr dirty="0" sz="1100" spc="-5">
                <a:latin typeface="Trebuchet MS"/>
                <a:cs typeface="Trebuchet MS"/>
              </a:rPr>
              <a:t> Mecanización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Agrícola</a:t>
            </a:r>
            <a:endParaRPr sz="1100">
              <a:latin typeface="Trebuchet MS"/>
              <a:cs typeface="Trebuchet MS"/>
            </a:endParaRPr>
          </a:p>
          <a:p>
            <a:pPr marL="12700">
              <a:lnSpc>
                <a:spcPts val="1250"/>
              </a:lnSpc>
            </a:pPr>
            <a:r>
              <a:rPr dirty="0" sz="1100" spc="-5">
                <a:latin typeface="Trebuchet MS"/>
                <a:cs typeface="Trebuchet MS"/>
              </a:rPr>
              <a:t>25.-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Proyecto</a:t>
            </a:r>
            <a:r>
              <a:rPr dirty="0" sz="1100">
                <a:latin typeface="Trebuchet MS"/>
                <a:cs typeface="Trebuchet MS"/>
              </a:rPr>
              <a:t> de</a:t>
            </a:r>
            <a:r>
              <a:rPr dirty="0" sz="1100" spc="1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Mecanización</a:t>
            </a:r>
            <a:r>
              <a:rPr dirty="0" sz="1100" spc="-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Agrícola</a:t>
            </a:r>
            <a:r>
              <a:rPr dirty="0" sz="110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en</a:t>
            </a:r>
            <a:r>
              <a:rPr dirty="0" sz="1100" spc="1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la</a:t>
            </a:r>
            <a:r>
              <a:rPr dirty="0" sz="1100" spc="20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Zona Alto</a:t>
            </a:r>
            <a:r>
              <a:rPr dirty="0" sz="1100" spc="25">
                <a:latin typeface="Trebuchet MS"/>
                <a:cs typeface="Trebuchet MS"/>
              </a:rPr>
              <a:t> </a:t>
            </a:r>
            <a:r>
              <a:rPr dirty="0" sz="1100" spc="-5">
                <a:latin typeface="Trebuchet MS"/>
                <a:cs typeface="Trebuchet MS"/>
              </a:rPr>
              <a:t>Andina</a:t>
            </a:r>
            <a:endParaRPr sz="11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40" y="93980"/>
            <a:ext cx="574039" cy="5587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4316" y="232352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4956" y="4770694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428" y="2165102"/>
            <a:ext cx="4725670" cy="345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5">
                <a:solidFill>
                  <a:srgbClr val="000000"/>
                </a:solidFill>
                <a:latin typeface="Arial"/>
                <a:cs typeface="Arial"/>
              </a:rPr>
              <a:t>¿CÓMO</a:t>
            </a:r>
            <a:r>
              <a:rPr dirty="0" sz="21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100" spc="-35">
                <a:solidFill>
                  <a:srgbClr val="000000"/>
                </a:solidFill>
                <a:latin typeface="Arial"/>
                <a:cs typeface="Arial"/>
              </a:rPr>
              <a:t>ESTAMOS</a:t>
            </a:r>
            <a:r>
              <a:rPr dirty="0" sz="210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100" spc="-15">
                <a:solidFill>
                  <a:srgbClr val="000000"/>
                </a:solidFill>
                <a:latin typeface="Arial"/>
                <a:cs typeface="Arial"/>
              </a:rPr>
              <a:t>ACTUALMENTE</a:t>
            </a:r>
            <a:r>
              <a:rPr dirty="0" sz="2100" spc="1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000000"/>
                </a:solidFill>
                <a:latin typeface="Arial"/>
                <a:cs typeface="Arial"/>
              </a:rPr>
              <a:t>?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93980"/>
            <a:ext cx="698500" cy="6781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57968" y="347276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0940" y="4618454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1975" y="601384"/>
            <a:ext cx="3802379" cy="223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5">
                <a:solidFill>
                  <a:srgbClr val="008000"/>
                </a:solidFill>
                <a:latin typeface="Trebuchet MS"/>
                <a:cs typeface="Trebuchet MS"/>
              </a:rPr>
              <a:t>SUPERFICIE</a:t>
            </a:r>
            <a:r>
              <a:rPr dirty="0" sz="1300" spc="-75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dirty="0" sz="1300" spc="-5">
                <a:solidFill>
                  <a:srgbClr val="008000"/>
                </a:solidFill>
                <a:latin typeface="Trebuchet MS"/>
                <a:cs typeface="Trebuchet MS"/>
              </a:rPr>
              <a:t>AGROPECUARIA</a:t>
            </a:r>
            <a:r>
              <a:rPr dirty="0" sz="1300" spc="-70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dirty="0" sz="1300" spc="-5">
                <a:solidFill>
                  <a:srgbClr val="008000"/>
                </a:solidFill>
                <a:latin typeface="Trebuchet MS"/>
                <a:cs typeface="Trebuchet MS"/>
              </a:rPr>
              <a:t>MILES</a:t>
            </a:r>
            <a:r>
              <a:rPr dirty="0" sz="1300" spc="-15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dirty="0" sz="1300">
                <a:solidFill>
                  <a:srgbClr val="008000"/>
                </a:solidFill>
                <a:latin typeface="Trebuchet MS"/>
                <a:cs typeface="Trebuchet MS"/>
              </a:rPr>
              <a:t>DE</a:t>
            </a:r>
            <a:r>
              <a:rPr dirty="0" sz="1300" spc="-5">
                <a:solidFill>
                  <a:srgbClr val="008000"/>
                </a:solidFill>
                <a:latin typeface="Trebuchet MS"/>
                <a:cs typeface="Trebuchet MS"/>
              </a:rPr>
              <a:t> HECTÁREAS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7939" y="889000"/>
            <a:ext cx="5402580" cy="408685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636036" y="4535863"/>
            <a:ext cx="2072639" cy="41973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18745" marR="1835785" indent="-106680">
              <a:lnSpc>
                <a:spcPct val="100000"/>
              </a:lnSpc>
              <a:spcBef>
                <a:spcPts val="110"/>
              </a:spcBef>
            </a:pPr>
            <a:r>
              <a:rPr dirty="0" sz="750" spc="-5">
                <a:solidFill>
                  <a:srgbClr val="EEECE1"/>
                </a:solidFill>
                <a:latin typeface="Arial MT"/>
                <a:cs typeface="Arial MT"/>
              </a:rPr>
              <a:t>S</a:t>
            </a:r>
            <a:r>
              <a:rPr dirty="0" sz="750" spc="10">
                <a:solidFill>
                  <a:srgbClr val="EEECE1"/>
                </a:solidFill>
                <a:latin typeface="Arial MT"/>
                <a:cs typeface="Arial MT"/>
              </a:rPr>
              <a:t>li</a:t>
            </a:r>
            <a:r>
              <a:rPr dirty="0" sz="750">
                <a:solidFill>
                  <a:srgbClr val="EEECE1"/>
                </a:solidFill>
                <a:latin typeface="Arial MT"/>
                <a:cs typeface="Arial MT"/>
              </a:rPr>
              <a:t>d</a:t>
            </a:r>
            <a:r>
              <a:rPr dirty="0" sz="750">
                <a:solidFill>
                  <a:srgbClr val="EEECE1"/>
                </a:solidFill>
                <a:latin typeface="Arial MT"/>
                <a:cs typeface="Arial MT"/>
              </a:rPr>
              <a:t>e  </a:t>
            </a:r>
            <a:r>
              <a:rPr dirty="0" sz="750">
                <a:solidFill>
                  <a:srgbClr val="EEECE1"/>
                </a:solidFill>
                <a:latin typeface="Arial MT"/>
                <a:cs typeface="Arial MT"/>
              </a:rPr>
              <a:t>19</a:t>
            </a:r>
            <a:endParaRPr sz="750">
              <a:latin typeface="Arial MT"/>
              <a:cs typeface="Arial MT"/>
            </a:endParaRPr>
          </a:p>
          <a:p>
            <a:pPr marL="43180">
              <a:lnSpc>
                <a:spcPct val="100000"/>
              </a:lnSpc>
              <a:spcBef>
                <a:spcPts val="9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39" y="93980"/>
            <a:ext cx="698500" cy="6781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50339" y="301378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2769" y="222680"/>
            <a:ext cx="5716270" cy="709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rebuchet MS"/>
              <a:cs typeface="Trebuchet MS"/>
            </a:endParaRPr>
          </a:p>
          <a:p>
            <a:pPr marL="3070225" marR="5080" indent="-1072515">
              <a:lnSpc>
                <a:spcPct val="100000"/>
              </a:lnSpc>
            </a:pPr>
            <a:r>
              <a:rPr dirty="0" sz="1200" b="1">
                <a:latin typeface="Arial"/>
                <a:cs typeface="Arial"/>
              </a:rPr>
              <a:t>MSc. </a:t>
            </a:r>
            <a:r>
              <a:rPr dirty="0" sz="1200" spc="-5" b="1">
                <a:latin typeface="Arial"/>
                <a:cs typeface="Arial"/>
              </a:rPr>
              <a:t>Ingeniero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Agrícola</a:t>
            </a:r>
            <a:r>
              <a:rPr dirty="0" sz="1200" spc="5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Reginald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Ledgard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Jimenez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(1925-2016)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417" y="4197923"/>
            <a:ext cx="7759065" cy="73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Fundador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de los Estudios de </a:t>
            </a:r>
            <a:r>
              <a:rPr dirty="0" sz="1200" spc="-5" b="1">
                <a:latin typeface="Arial"/>
                <a:cs typeface="Arial"/>
              </a:rPr>
              <a:t>Mecanización</a:t>
            </a:r>
            <a:r>
              <a:rPr dirty="0" sz="1200" spc="-6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Agrícola</a:t>
            </a:r>
            <a:r>
              <a:rPr dirty="0" sz="1200" spc="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en</a:t>
            </a:r>
            <a:r>
              <a:rPr dirty="0" sz="1200" spc="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el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Perú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y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América</a:t>
            </a:r>
            <a:r>
              <a:rPr dirty="0" sz="1200" spc="4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Latina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EN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EL </a:t>
            </a:r>
            <a:r>
              <a:rPr dirty="0" sz="1200" spc="-10" b="1">
                <a:latin typeface="Arial"/>
                <a:cs typeface="Arial"/>
              </a:rPr>
              <a:t>PERÚ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SE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INICIAN</a:t>
            </a:r>
            <a:r>
              <a:rPr dirty="0" sz="1200" spc="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LOS</a:t>
            </a:r>
            <a:r>
              <a:rPr dirty="0" sz="1200" spc="-5" b="1">
                <a:latin typeface="Arial"/>
                <a:cs typeface="Arial"/>
              </a:rPr>
              <a:t> ESTUDIOS</a:t>
            </a:r>
            <a:r>
              <a:rPr dirty="0" sz="1200" spc="1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</a:t>
            </a:r>
            <a:r>
              <a:rPr dirty="0" sz="1200" spc="1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MECANIZACIÓN</a:t>
            </a:r>
            <a:r>
              <a:rPr dirty="0" sz="1200" spc="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AGRÍCOLA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</a:t>
            </a:r>
            <a:r>
              <a:rPr dirty="0" sz="1200" spc="-3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NIVEL </a:t>
            </a:r>
            <a:r>
              <a:rPr dirty="0" sz="1200" spc="-10" b="1">
                <a:latin typeface="Arial"/>
                <a:cs typeface="Arial"/>
              </a:rPr>
              <a:t>DE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AMÉRICA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LATINA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El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19,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agosto,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1960</a:t>
            </a:r>
            <a:endParaRPr sz="12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7079" y="1059180"/>
            <a:ext cx="2159000" cy="30454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40" y="101600"/>
            <a:ext cx="647699" cy="62737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1860" y="635000"/>
            <a:ext cx="5542279" cy="4152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95748" y="4507374"/>
            <a:ext cx="2092325" cy="360045"/>
          </a:xfrm>
          <a:prstGeom prst="rect">
            <a:avLst/>
          </a:prstGeom>
        </p:spPr>
        <p:txBody>
          <a:bodyPr wrap="square" lIns="0" tIns="42544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334"/>
              </a:spcBef>
            </a:pPr>
            <a:r>
              <a:rPr dirty="0" sz="750" spc="5">
                <a:solidFill>
                  <a:srgbClr val="EEECE1"/>
                </a:solidFill>
                <a:latin typeface="Arial MT"/>
                <a:cs typeface="Arial MT"/>
              </a:rPr>
              <a:t>Slide</a:t>
            </a:r>
            <a:endParaRPr sz="75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95"/>
              </a:spcBef>
            </a:pPr>
            <a:r>
              <a:rPr dirty="0" sz="1000" spc="-60">
                <a:latin typeface="Trebuchet MS"/>
                <a:cs typeface="Trebuchet MS"/>
              </a:rPr>
              <a:t>Ing.</a:t>
            </a:r>
            <a:r>
              <a:rPr dirty="0" baseline="40740" sz="1125" spc="-89">
                <a:solidFill>
                  <a:srgbClr val="EEECE1"/>
                </a:solidFill>
                <a:latin typeface="Arial MT"/>
                <a:cs typeface="Arial MT"/>
              </a:rPr>
              <a:t>2</a:t>
            </a:r>
            <a:r>
              <a:rPr dirty="0" sz="1000" spc="-60">
                <a:latin typeface="Trebuchet MS"/>
                <a:cs typeface="Trebuchet MS"/>
              </a:rPr>
              <a:t>L</a:t>
            </a:r>
            <a:r>
              <a:rPr dirty="0" baseline="40740" sz="1125" spc="-89">
                <a:solidFill>
                  <a:srgbClr val="EEECE1"/>
                </a:solidFill>
                <a:latin typeface="Arial MT"/>
                <a:cs typeface="Arial MT"/>
              </a:rPr>
              <a:t>0</a:t>
            </a:r>
            <a:r>
              <a:rPr dirty="0" sz="1000" spc="-60">
                <a:latin typeface="Trebuchet MS"/>
                <a:cs typeface="Trebuchet MS"/>
              </a:rPr>
              <a:t>uis</a:t>
            </a:r>
            <a:r>
              <a:rPr dirty="0" sz="1000" spc="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60" y="78739"/>
            <a:ext cx="647699" cy="627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6268" y="306966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53281" y="909215"/>
          <a:ext cx="4866005" cy="3937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4055"/>
                <a:gridCol w="1385570"/>
                <a:gridCol w="1496060"/>
              </a:tblGrid>
              <a:tr h="2315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1050" spc="5" b="1">
                          <a:latin typeface="Trebuchet MS"/>
                          <a:cs typeface="Trebuchet MS"/>
                        </a:rPr>
                        <a:t>%</a:t>
                      </a:r>
                      <a:r>
                        <a:rPr dirty="0" sz="1050" spc="-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5" b="1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050" spc="-5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5" b="1">
                          <a:latin typeface="Trebuchet MS"/>
                          <a:cs typeface="Trebuchet MS"/>
                        </a:rPr>
                        <a:t>la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57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Trebuchet MS"/>
                          <a:cs typeface="Trebuchet MS"/>
                        </a:rPr>
                        <a:t>Superficie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050" b="1">
                          <a:latin typeface="Trebuchet MS"/>
                          <a:cs typeface="Trebuchet MS"/>
                        </a:rPr>
                        <a:t>Has.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 spc="-5" b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050" spc="-10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050" b="1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1050" spc="-10" b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50" spc="5" b="1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sz="1050" spc="5" b="1">
                          <a:latin typeface="Trebuchet MS"/>
                          <a:cs typeface="Trebuchet MS"/>
                        </a:rPr>
                        <a:t>f</a:t>
                      </a:r>
                      <a:r>
                        <a:rPr dirty="0" sz="1050" b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50" spc="-5" b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050" b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50" b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050" spc="-7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050" spc="-10" b="1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050" spc="-5" b="1">
                          <a:latin typeface="Trebuchet MS"/>
                          <a:cs typeface="Trebuchet MS"/>
                        </a:rPr>
                        <a:t>ac</a:t>
                      </a:r>
                      <a:r>
                        <a:rPr dirty="0" sz="1050" b="1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1050" b="1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dirty="0" sz="1050" spc="-10" b="1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050" spc="-5" b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050" b="1">
                          <a:latin typeface="Trebuchet MS"/>
                          <a:cs typeface="Trebuchet MS"/>
                        </a:rPr>
                        <a:t>l</a:t>
                      </a:r>
                      <a:endParaRPr sz="1050">
                        <a:latin typeface="Trebuchet MS"/>
                        <a:cs typeface="Trebuchet MS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50985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  <a:spcBef>
                          <a:spcPts val="235"/>
                        </a:spcBef>
                      </a:pPr>
                      <a:r>
                        <a:rPr dirty="0" sz="1400" spc="-5" b="1">
                          <a:latin typeface="Trebuchet MS"/>
                          <a:cs typeface="Trebuchet MS"/>
                        </a:rPr>
                        <a:t>Superficie</a:t>
                      </a:r>
                      <a:r>
                        <a:rPr dirty="0" sz="1400" spc="-75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Nacional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ts val="1380"/>
                        </a:lnSpc>
                        <a:spcBef>
                          <a:spcPts val="495"/>
                        </a:spcBef>
                      </a:pPr>
                      <a:r>
                        <a:rPr dirty="0" sz="1200" spc="-10" b="1">
                          <a:latin typeface="Trebuchet MS"/>
                          <a:cs typeface="Trebuchet MS"/>
                        </a:rPr>
                        <a:t>128,521,560.00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6515">
                        <a:lnSpc>
                          <a:spcPts val="1875"/>
                        </a:lnSpc>
                      </a:pPr>
                      <a:r>
                        <a:rPr dirty="0" sz="1600" b="1">
                          <a:latin typeface="Trebuchet MS"/>
                          <a:cs typeface="Trebuchet MS"/>
                        </a:rPr>
                        <a:t>100</a:t>
                      </a:r>
                      <a:r>
                        <a:rPr dirty="0" sz="1600" spc="-5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 b="1">
                          <a:latin typeface="Trebuchet MS"/>
                          <a:cs typeface="Trebuchet MS"/>
                        </a:rPr>
                        <a:t>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  <a:spcBef>
                          <a:spcPts val="595"/>
                        </a:spcBef>
                      </a:pPr>
                      <a:r>
                        <a:rPr dirty="0" sz="1400" spc="-5">
                          <a:latin typeface="Trebuchet MS"/>
                          <a:cs typeface="Trebuchet MS"/>
                        </a:rPr>
                        <a:t>Superficie</a:t>
                      </a:r>
                      <a:r>
                        <a:rPr dirty="0" sz="1400" spc="-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latin typeface="Trebuchet MS"/>
                          <a:cs typeface="Trebuchet MS"/>
                        </a:rPr>
                        <a:t>Agropecuaria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380"/>
                        </a:lnSpc>
                        <a:spcBef>
                          <a:spcPts val="85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38,742,465.00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">
                          <a:latin typeface="Trebuchet MS"/>
                          <a:cs typeface="Trebuchet MS"/>
                        </a:rPr>
                        <a:t>30.14</a:t>
                      </a:r>
                      <a:r>
                        <a:rPr dirty="0" sz="16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  <a:spcBef>
                          <a:spcPts val="595"/>
                        </a:spcBef>
                      </a:pPr>
                      <a:r>
                        <a:rPr dirty="0" sz="1400" spc="-5">
                          <a:latin typeface="Trebuchet MS"/>
                          <a:cs typeface="Trebuchet MS"/>
                        </a:rPr>
                        <a:t>Superficie</a:t>
                      </a:r>
                      <a:r>
                        <a:rPr dirty="0" sz="1400" spc="-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latin typeface="Trebuchet MS"/>
                          <a:cs typeface="Trebuchet MS"/>
                        </a:rPr>
                        <a:t>Agrícola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1380"/>
                        </a:lnSpc>
                        <a:spcBef>
                          <a:spcPts val="85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7,125,007.00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">
                          <a:latin typeface="Trebuchet MS"/>
                          <a:cs typeface="Trebuchet MS"/>
                        </a:rPr>
                        <a:t>5.54</a:t>
                      </a:r>
                      <a:r>
                        <a:rPr dirty="0" sz="16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  <a:spcBef>
                          <a:spcPts val="595"/>
                        </a:spcBef>
                      </a:pPr>
                      <a:r>
                        <a:rPr dirty="0" sz="1400" spc="-5">
                          <a:latin typeface="Trebuchet MS"/>
                          <a:cs typeface="Trebuchet MS"/>
                        </a:rPr>
                        <a:t>Superficie</a:t>
                      </a:r>
                      <a:r>
                        <a:rPr dirty="0" sz="14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dirty="0" sz="1400" spc="-1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latin typeface="Trebuchet MS"/>
                          <a:cs typeface="Trebuchet MS"/>
                        </a:rPr>
                        <a:t>Agrícola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ts val="1380"/>
                        </a:lnSpc>
                        <a:spcBef>
                          <a:spcPts val="85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31,617,457.00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40640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">
                          <a:latin typeface="Trebuchet MS"/>
                          <a:cs typeface="Trebuchet MS"/>
                        </a:rPr>
                        <a:t>24.60</a:t>
                      </a:r>
                      <a:r>
                        <a:rPr dirty="0" sz="1600" spc="-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</a:tr>
              <a:tr h="9838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ts val="1639"/>
                        </a:lnSpc>
                      </a:pPr>
                      <a:r>
                        <a:rPr dirty="0" sz="1400" spc="-5" b="1">
                          <a:latin typeface="Trebuchet MS"/>
                          <a:cs typeface="Trebuchet MS"/>
                        </a:rPr>
                        <a:t>Superficie</a:t>
                      </a:r>
                      <a:r>
                        <a:rPr dirty="0" sz="1400" spc="-6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b="1">
                          <a:latin typeface="Trebuchet MS"/>
                          <a:cs typeface="Trebuchet MS"/>
                        </a:rPr>
                        <a:t>con</a:t>
                      </a:r>
                      <a:r>
                        <a:rPr dirty="0" sz="14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 b="1">
                          <a:latin typeface="Trebuchet MS"/>
                          <a:cs typeface="Trebuchet MS"/>
                        </a:rPr>
                        <a:t>Cultivo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">
                        <a:lnSpc>
                          <a:spcPts val="1860"/>
                        </a:lnSpc>
                      </a:pPr>
                      <a:r>
                        <a:rPr dirty="0" sz="1600" spc="-5" b="1">
                          <a:latin typeface="Trebuchet MS"/>
                          <a:cs typeface="Trebuchet MS"/>
                        </a:rPr>
                        <a:t>4,155,678.00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b="1">
                          <a:latin typeface="Trebuchet MS"/>
                          <a:cs typeface="Trebuchet MS"/>
                        </a:rPr>
                        <a:t>3.23%</a:t>
                      </a:r>
                      <a:endParaRPr sz="2000">
                        <a:latin typeface="Trebuchet MS"/>
                        <a:cs typeface="Trebuchet MS"/>
                      </a:endParaRPr>
                    </a:p>
                  </a:txBody>
                  <a:tcPr marL="0" marR="0" marB="0" marT="38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205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</a:tr>
              <a:tr h="296652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  <a:spcBef>
                          <a:spcPts val="595"/>
                        </a:spcBef>
                      </a:pPr>
                      <a:r>
                        <a:rPr dirty="0" sz="1400" spc="-5">
                          <a:latin typeface="Trebuchet MS"/>
                          <a:cs typeface="Trebuchet MS"/>
                        </a:rPr>
                        <a:t>Superficie</a:t>
                      </a:r>
                      <a:r>
                        <a:rPr dirty="0" sz="14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dirty="0" sz="14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latin typeface="Trebuchet MS"/>
                          <a:cs typeface="Trebuchet MS"/>
                        </a:rPr>
                        <a:t>Barbecho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1380"/>
                        </a:lnSpc>
                        <a:spcBef>
                          <a:spcPts val="85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1,431,640.00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">
                          <a:latin typeface="Trebuchet MS"/>
                          <a:cs typeface="Trebuchet MS"/>
                        </a:rPr>
                        <a:t>1.11</a:t>
                      </a:r>
                      <a:r>
                        <a:rPr dirty="0" sz="16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  <a:spcBef>
                          <a:spcPts val="595"/>
                        </a:spcBef>
                      </a:pPr>
                      <a:r>
                        <a:rPr dirty="0" sz="1400" spc="-5">
                          <a:latin typeface="Trebuchet MS"/>
                          <a:cs typeface="Trebuchet MS"/>
                        </a:rPr>
                        <a:t>Superficie</a:t>
                      </a:r>
                      <a:r>
                        <a:rPr dirty="0" sz="14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dirty="0" sz="14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5">
                          <a:latin typeface="Trebuchet MS"/>
                          <a:cs typeface="Trebuchet MS"/>
                        </a:rPr>
                        <a:t>Descanso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ts val="1380"/>
                        </a:lnSpc>
                        <a:spcBef>
                          <a:spcPts val="85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762,807.00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">
                          <a:latin typeface="Trebuchet MS"/>
                          <a:cs typeface="Trebuchet MS"/>
                        </a:rPr>
                        <a:t>0.59</a:t>
                      </a:r>
                      <a:r>
                        <a:rPr dirty="0" sz="16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</a:tr>
              <a:tr h="296651">
                <a:tc>
                  <a:txBody>
                    <a:bodyPr/>
                    <a:lstStyle/>
                    <a:p>
                      <a:pPr marL="6985">
                        <a:lnSpc>
                          <a:spcPts val="1639"/>
                        </a:lnSpc>
                        <a:spcBef>
                          <a:spcPts val="595"/>
                        </a:spcBef>
                      </a:pPr>
                      <a:r>
                        <a:rPr dirty="0" sz="1400" spc="-5">
                          <a:latin typeface="Trebuchet MS"/>
                          <a:cs typeface="Trebuchet MS"/>
                        </a:rPr>
                        <a:t>Superficie</a:t>
                      </a:r>
                      <a:r>
                        <a:rPr dirty="0" sz="14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>
                          <a:latin typeface="Trebuchet MS"/>
                          <a:cs typeface="Trebuchet MS"/>
                        </a:rPr>
                        <a:t>No</a:t>
                      </a:r>
                      <a:r>
                        <a:rPr dirty="0" sz="1400" spc="-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400" spc="-20">
                          <a:latin typeface="Trebuchet MS"/>
                          <a:cs typeface="Trebuchet MS"/>
                        </a:rPr>
                        <a:t>Trabajada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466725">
                        <a:lnSpc>
                          <a:spcPts val="1380"/>
                        </a:lnSpc>
                        <a:spcBef>
                          <a:spcPts val="855"/>
                        </a:spcBef>
                      </a:pPr>
                      <a:r>
                        <a:rPr dirty="0" sz="1200" spc="-10">
                          <a:latin typeface="Trebuchet MS"/>
                          <a:cs typeface="Trebuchet MS"/>
                        </a:rPr>
                        <a:t>774,882.00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085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4597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600" spc="-5">
                          <a:latin typeface="Trebuchet MS"/>
                          <a:cs typeface="Trebuchet MS"/>
                        </a:rPr>
                        <a:t>0.60</a:t>
                      </a:r>
                      <a:r>
                        <a:rPr dirty="0" sz="1600" spc="-5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600" spc="-5">
                          <a:latin typeface="Trebuchet MS"/>
                          <a:cs typeface="Trebuchet MS"/>
                        </a:rPr>
                        <a:t>%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196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4E8"/>
                    </a:solidFill>
                  </a:tcPr>
                </a:tc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3017621" y="612160"/>
            <a:ext cx="12039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latin typeface="Trebuchet MS"/>
                <a:cs typeface="Trebuchet MS"/>
              </a:rPr>
              <a:t>SUPERFICIES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" y="119380"/>
            <a:ext cx="604520" cy="586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3849" y="297973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2948" y="4690461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2320" y="914400"/>
            <a:ext cx="3888739" cy="4216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7138" y="146274"/>
            <a:ext cx="5424170" cy="495934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  <a:p>
            <a:pPr marL="1119505">
              <a:lnSpc>
                <a:spcPct val="100000"/>
              </a:lnSpc>
              <a:spcBef>
                <a:spcPts val="720"/>
              </a:spcBef>
            </a:pPr>
            <a:r>
              <a:rPr dirty="0" sz="1100" spc="-15" b="1">
                <a:latin typeface="Arial"/>
                <a:cs typeface="Arial"/>
              </a:rPr>
              <a:t>MIDAGRI</a:t>
            </a:r>
            <a:r>
              <a:rPr dirty="0" sz="1100" spc="6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2022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DIRECCIÓN</a:t>
            </a:r>
            <a:r>
              <a:rPr dirty="0" sz="1100" spc="10" b="1">
                <a:latin typeface="Arial"/>
                <a:cs typeface="Arial"/>
              </a:rPr>
              <a:t> </a:t>
            </a:r>
            <a:r>
              <a:rPr dirty="0" sz="1100" spc="-5" b="1">
                <a:latin typeface="Arial"/>
                <a:cs typeface="Arial"/>
              </a:rPr>
              <a:t>GENERAL</a:t>
            </a:r>
            <a:r>
              <a:rPr dirty="0" sz="1100" spc="40" b="1">
                <a:latin typeface="Arial"/>
                <a:cs typeface="Arial"/>
              </a:rPr>
              <a:t> </a:t>
            </a:r>
            <a:r>
              <a:rPr dirty="0" sz="1100" b="1">
                <a:latin typeface="Arial"/>
                <a:cs typeface="Arial"/>
              </a:rPr>
              <a:t>DE </a:t>
            </a:r>
            <a:r>
              <a:rPr dirty="0" sz="1100" spc="-10" b="1">
                <a:latin typeface="Arial"/>
                <a:cs typeface="Arial"/>
              </a:rPr>
              <a:t>POLÍTICAS</a:t>
            </a:r>
            <a:r>
              <a:rPr dirty="0" sz="1100" spc="35" b="1">
                <a:latin typeface="Arial"/>
                <a:cs typeface="Arial"/>
              </a:rPr>
              <a:t> </a:t>
            </a:r>
            <a:r>
              <a:rPr dirty="0" sz="1100" spc="-15" b="1">
                <a:latin typeface="Arial"/>
                <a:cs typeface="Arial"/>
              </a:rPr>
              <a:t>AGRARIAS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60" y="119380"/>
            <a:ext cx="604520" cy="586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22948" y="4768704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940" y="774700"/>
            <a:ext cx="5803899" cy="43535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60" y="119380"/>
            <a:ext cx="604520" cy="5867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34316" y="327312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2948" y="4768704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" y="1181100"/>
            <a:ext cx="7340599" cy="32638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05162" y="811316"/>
            <a:ext cx="25457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latin typeface="Trebuchet MS"/>
                <a:cs typeface="Trebuchet MS"/>
              </a:rPr>
              <a:t>PUBLICACIÓN DEL</a:t>
            </a:r>
            <a:r>
              <a:rPr dirty="0" sz="1600" spc="-55" b="1">
                <a:latin typeface="Trebuchet MS"/>
                <a:cs typeface="Trebuchet MS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MIDAGRI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39" y="195580"/>
            <a:ext cx="604519" cy="586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6324" y="361087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2948" y="4768704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4436" y="1301005"/>
            <a:ext cx="458851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  <a:latin typeface="Trebuchet MS"/>
                <a:cs typeface="Trebuchet MS"/>
              </a:rPr>
              <a:t>¿</a:t>
            </a:r>
            <a:r>
              <a:rPr dirty="0" spc="-1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IN</a:t>
            </a:r>
            <a:r>
              <a:rPr dirty="0" spc="-1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dirty="0" spc="-1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dirty="0" spc="-15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dirty="0" spc="-1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dirty="0" spc="1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dirty="0" spc="-1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SI</a:t>
            </a:r>
            <a:r>
              <a:rPr dirty="0" spc="-1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pc="-10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>
                <a:solidFill>
                  <a:srgbClr val="FF0000"/>
                </a:solidFill>
                <a:latin typeface="Trebuchet MS"/>
                <a:cs typeface="Trebuchet MS"/>
              </a:rPr>
              <a:t>B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RA</a:t>
            </a:r>
            <a:r>
              <a:rPr dirty="0" spc="-10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pc="-140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ARA</a:t>
            </a:r>
            <a:r>
              <a:rPr dirty="0" spc="-10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dirty="0" spc="-6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pc="5">
                <a:solidFill>
                  <a:srgbClr val="FF0000"/>
                </a:solidFill>
                <a:latin typeface="Trebuchet MS"/>
                <a:cs typeface="Trebuchet MS"/>
              </a:rPr>
              <a:t>202</a:t>
            </a:r>
            <a:r>
              <a:rPr dirty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dirty="0" spc="-4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FF0000"/>
                </a:solidFill>
                <a:latin typeface="Trebuchet MS"/>
                <a:cs typeface="Trebuchet MS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4276" y="2018545"/>
            <a:ext cx="7275195" cy="1737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5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Publicación</a:t>
            </a:r>
            <a:r>
              <a:rPr dirty="0" u="sng" sz="1400" spc="-15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del </a:t>
            </a:r>
            <a:r>
              <a:rPr dirty="0" u="sng" sz="1400" spc="-1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MIDAGRI </a:t>
            </a:r>
            <a:r>
              <a:rPr dirty="0" u="sng" sz="1400" spc="-5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07</a:t>
            </a:r>
            <a:r>
              <a:rPr dirty="0" u="sng" sz="1400" spc="1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de</a:t>
            </a:r>
            <a:r>
              <a:rPr dirty="0" u="sng" sz="1400" spc="1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5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julio</a:t>
            </a:r>
            <a:r>
              <a:rPr dirty="0" u="sng" sz="1400" spc="-2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2022</a:t>
            </a:r>
            <a:r>
              <a:rPr dirty="0" u="sng" sz="1400" spc="3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por</a:t>
            </a:r>
            <a:r>
              <a:rPr dirty="0" u="sng" sz="1400" spc="-5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 José</a:t>
            </a:r>
            <a:r>
              <a:rPr dirty="0" u="sng" sz="1400" spc="3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5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Carlos</a:t>
            </a:r>
            <a:r>
              <a:rPr dirty="0" u="sng" sz="1400" spc="15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5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León</a:t>
            </a:r>
            <a:r>
              <a:rPr dirty="0" u="sng" sz="1400" spc="-15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400" spc="-10">
                <a:solidFill>
                  <a:srgbClr val="212529"/>
                </a:solidFill>
                <a:uFill>
                  <a:solidFill>
                    <a:srgbClr val="212529"/>
                  </a:solidFill>
                </a:uFill>
                <a:latin typeface="Calibri"/>
                <a:cs typeface="Calibri"/>
              </a:rPr>
              <a:t>Carrasco</a:t>
            </a:r>
            <a:r>
              <a:rPr dirty="0" sz="1400" spc="-10">
                <a:solidFill>
                  <a:srgbClr val="212529"/>
                </a:solidFill>
                <a:latin typeface="Calibri"/>
                <a:cs typeface="Calibri"/>
              </a:rPr>
              <a:t>,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solidFill>
                  <a:srgbClr val="FF0000"/>
                </a:solidFill>
                <a:latin typeface="Calibri"/>
                <a:cs typeface="Calibri"/>
              </a:rPr>
              <a:t>Según</a:t>
            </a:r>
            <a:r>
              <a:rPr dirty="0" sz="14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Calibri"/>
                <a:cs typeface="Calibri"/>
              </a:rPr>
              <a:t>la</a:t>
            </a:r>
            <a:r>
              <a:rPr dirty="0" sz="14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Encuesta</a:t>
            </a:r>
            <a:r>
              <a:rPr dirty="0" sz="14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Nacional</a:t>
            </a:r>
            <a:r>
              <a:rPr dirty="0" sz="14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4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Calibri"/>
                <a:cs typeface="Calibri"/>
              </a:rPr>
              <a:t>Intenciones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400" spc="-10">
                <a:solidFill>
                  <a:srgbClr val="FF0000"/>
                </a:solidFill>
                <a:latin typeface="Calibri"/>
                <a:cs typeface="Calibri"/>
              </a:rPr>
              <a:t> Siembra 2022/2023</a:t>
            </a:r>
            <a:r>
              <a:rPr dirty="0" sz="1400" spc="9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Calibri"/>
                <a:cs typeface="Calibri"/>
              </a:rPr>
              <a:t>realizada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por</a:t>
            </a:r>
            <a:r>
              <a:rPr dirty="0" sz="14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FF0000"/>
                </a:solidFill>
                <a:latin typeface="Calibri"/>
                <a:cs typeface="Calibri"/>
              </a:rPr>
              <a:t>el</a:t>
            </a:r>
            <a:r>
              <a:rPr dirty="0" sz="14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Calibri"/>
                <a:cs typeface="Calibri"/>
              </a:rPr>
              <a:t>Midagri</a:t>
            </a:r>
            <a:endParaRPr sz="1400">
              <a:latin typeface="Calibri"/>
              <a:cs typeface="Calibri"/>
            </a:endParaRPr>
          </a:p>
          <a:p>
            <a:pPr marL="12700" marR="142240">
              <a:lnSpc>
                <a:spcPct val="100000"/>
              </a:lnSpc>
              <a:spcBef>
                <a:spcPts val="40"/>
              </a:spcBef>
            </a:pPr>
            <a:r>
              <a:rPr dirty="0" sz="1400" spc="-5" b="1">
                <a:solidFill>
                  <a:srgbClr val="212529"/>
                </a:solidFill>
                <a:latin typeface="Ebrima"/>
                <a:cs typeface="Ebrima"/>
              </a:rPr>
              <a:t>Área</a:t>
            </a:r>
            <a:r>
              <a:rPr dirty="0" sz="1400" spc="20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 b="1">
                <a:solidFill>
                  <a:srgbClr val="212529"/>
                </a:solidFill>
                <a:latin typeface="Ebrima"/>
                <a:cs typeface="Ebrima"/>
              </a:rPr>
              <a:t>de siembra</a:t>
            </a:r>
            <a:r>
              <a:rPr dirty="0" sz="1400" b="1">
                <a:solidFill>
                  <a:srgbClr val="212529"/>
                </a:solidFill>
                <a:latin typeface="Ebrima"/>
                <a:cs typeface="Ebrima"/>
              </a:rPr>
              <a:t> en</a:t>
            </a:r>
            <a:r>
              <a:rPr dirty="0" sz="1400" spc="5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 b="1">
                <a:solidFill>
                  <a:srgbClr val="212529"/>
                </a:solidFill>
                <a:latin typeface="Ebrima"/>
                <a:cs typeface="Ebrima"/>
              </a:rPr>
              <a:t>campaña</a:t>
            </a:r>
            <a:r>
              <a:rPr dirty="0" sz="1400" spc="5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212529"/>
                </a:solidFill>
                <a:latin typeface="Ebrima"/>
                <a:cs typeface="Ebrima"/>
              </a:rPr>
              <a:t>agrícola</a:t>
            </a:r>
            <a:r>
              <a:rPr dirty="0" sz="1400" spc="-20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10" b="1">
                <a:solidFill>
                  <a:srgbClr val="212529"/>
                </a:solidFill>
                <a:latin typeface="Ebrima"/>
                <a:cs typeface="Ebrima"/>
              </a:rPr>
              <a:t>2022/2023</a:t>
            </a:r>
            <a:r>
              <a:rPr dirty="0" sz="1400" spc="5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212529"/>
                </a:solidFill>
                <a:latin typeface="Ebrima"/>
                <a:cs typeface="Ebrima"/>
              </a:rPr>
              <a:t>crecería</a:t>
            </a:r>
            <a:r>
              <a:rPr dirty="0" sz="1400" spc="-20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 b="1">
                <a:solidFill>
                  <a:srgbClr val="212529"/>
                </a:solidFill>
                <a:latin typeface="Ebrima"/>
                <a:cs typeface="Ebrima"/>
              </a:rPr>
              <a:t>4%</a:t>
            </a:r>
            <a:r>
              <a:rPr dirty="0" sz="1400" b="1">
                <a:solidFill>
                  <a:srgbClr val="212529"/>
                </a:solidFill>
                <a:latin typeface="Ebrima"/>
                <a:cs typeface="Ebrima"/>
              </a:rPr>
              <a:t> en</a:t>
            </a:r>
            <a:r>
              <a:rPr dirty="0" sz="1400" spc="5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212529"/>
                </a:solidFill>
                <a:latin typeface="Ebrima"/>
                <a:cs typeface="Ebrima"/>
              </a:rPr>
              <a:t>relación</a:t>
            </a:r>
            <a:r>
              <a:rPr dirty="0" sz="1400" spc="-15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212529"/>
                </a:solidFill>
                <a:latin typeface="Ebrima"/>
                <a:cs typeface="Ebrima"/>
              </a:rPr>
              <a:t>al</a:t>
            </a:r>
            <a:r>
              <a:rPr dirty="0" sz="1400" spc="-5" b="1">
                <a:solidFill>
                  <a:srgbClr val="212529"/>
                </a:solidFill>
                <a:latin typeface="Ebrima"/>
                <a:cs typeface="Ebrima"/>
              </a:rPr>
              <a:t> promedio </a:t>
            </a:r>
            <a:r>
              <a:rPr dirty="0" sz="1400" spc="-370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 b="1">
                <a:solidFill>
                  <a:srgbClr val="212529"/>
                </a:solidFill>
                <a:latin typeface="Ebrima"/>
                <a:cs typeface="Ebrima"/>
              </a:rPr>
              <a:t>sembrado</a:t>
            </a:r>
            <a:r>
              <a:rPr dirty="0" sz="1400" spc="-10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212529"/>
                </a:solidFill>
                <a:latin typeface="Ebrima"/>
                <a:cs typeface="Ebrima"/>
              </a:rPr>
              <a:t>en</a:t>
            </a:r>
            <a:r>
              <a:rPr dirty="0" sz="1400" spc="5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212529"/>
                </a:solidFill>
                <a:latin typeface="Ebrima"/>
                <a:cs typeface="Ebrima"/>
              </a:rPr>
              <a:t>las</a:t>
            </a:r>
            <a:r>
              <a:rPr dirty="0" sz="1400" spc="-25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 b="1">
                <a:solidFill>
                  <a:srgbClr val="212529"/>
                </a:solidFill>
                <a:latin typeface="Ebrima"/>
                <a:cs typeface="Ebrima"/>
              </a:rPr>
              <a:t>últimas</a:t>
            </a:r>
            <a:r>
              <a:rPr dirty="0" sz="1400" spc="15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b="1">
                <a:solidFill>
                  <a:srgbClr val="212529"/>
                </a:solidFill>
                <a:latin typeface="Ebrima"/>
                <a:cs typeface="Ebrima"/>
              </a:rPr>
              <a:t>5</a:t>
            </a:r>
            <a:r>
              <a:rPr dirty="0" sz="1400" spc="5" b="1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 b="1">
                <a:solidFill>
                  <a:srgbClr val="212529"/>
                </a:solidFill>
                <a:latin typeface="Ebrima"/>
                <a:cs typeface="Ebrima"/>
              </a:rPr>
              <a:t>campañas</a:t>
            </a:r>
            <a:endParaRPr sz="1400">
              <a:latin typeface="Ebrima"/>
              <a:cs typeface="Ebri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Ebrima"/>
              <a:cs typeface="Ebri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El</a:t>
            </a:r>
            <a:r>
              <a:rPr dirty="0" sz="1400" spc="2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“Ciclón</a:t>
            </a:r>
            <a:r>
              <a:rPr dirty="0" sz="1400" spc="3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Yaku”</a:t>
            </a:r>
            <a:r>
              <a:rPr dirty="0" sz="1400" spc="-3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(marzo</a:t>
            </a:r>
            <a:r>
              <a:rPr dirty="0" sz="1400" spc="2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15,</a:t>
            </a:r>
            <a:r>
              <a:rPr dirty="0" sz="1400" spc="-2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2023)</a:t>
            </a:r>
            <a:r>
              <a:rPr dirty="0" sz="1400" spc="-2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redujo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 en</a:t>
            </a:r>
            <a:r>
              <a:rPr dirty="0" sz="1400" spc="1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3.1%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esta</a:t>
            </a:r>
            <a:r>
              <a:rPr dirty="0" sz="1400" spc="-1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nueva</a:t>
            </a:r>
            <a:r>
              <a:rPr dirty="0" sz="1400" spc="-1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superficie</a:t>
            </a:r>
            <a:r>
              <a:rPr dirty="0" sz="1400" spc="2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(luego el</a:t>
            </a:r>
            <a:r>
              <a:rPr dirty="0" sz="1400" spc="2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crecimiento </a:t>
            </a:r>
            <a:r>
              <a:rPr dirty="0" sz="1400" spc="-37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se asume</a:t>
            </a:r>
            <a:r>
              <a:rPr dirty="0" sz="1400" spc="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en</a:t>
            </a:r>
            <a:r>
              <a:rPr dirty="0" sz="1400" spc="-2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0.9%</a:t>
            </a:r>
            <a:r>
              <a:rPr dirty="0" sz="1400" spc="-10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respecto</a:t>
            </a:r>
            <a:r>
              <a:rPr dirty="0" sz="1400" spc="1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al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área 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sembrada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 en el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año</a:t>
            </a:r>
            <a:r>
              <a:rPr dirty="0" sz="1400" spc="-5">
                <a:solidFill>
                  <a:srgbClr val="212529"/>
                </a:solidFill>
                <a:latin typeface="Ebrima"/>
                <a:cs typeface="Ebrima"/>
              </a:rPr>
              <a:t> </a:t>
            </a:r>
            <a:r>
              <a:rPr dirty="0" sz="1400">
                <a:solidFill>
                  <a:srgbClr val="212529"/>
                </a:solidFill>
                <a:latin typeface="Ebrima"/>
                <a:cs typeface="Ebrima"/>
              </a:rPr>
              <a:t>2022).</a:t>
            </a:r>
            <a:endParaRPr sz="1400">
              <a:latin typeface="Ebrima"/>
              <a:cs typeface="Ebri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40" y="266700"/>
            <a:ext cx="604519" cy="5892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6324" y="476502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1155" y="4618454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839" y="843280"/>
            <a:ext cx="5534660" cy="41757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39" y="195580"/>
            <a:ext cx="604519" cy="5867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4372" y="318550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4956" y="4702323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267" y="1267998"/>
            <a:ext cx="6798945" cy="269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Resumen:</a:t>
            </a:r>
            <a:r>
              <a:rPr dirty="0" sz="1600" spc="3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Unidades</a:t>
            </a:r>
            <a:r>
              <a:rPr dirty="0" sz="1600" spc="-7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Agropecuarias</a:t>
            </a:r>
            <a:r>
              <a:rPr dirty="0" sz="1600" spc="1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(UA)</a:t>
            </a:r>
            <a:r>
              <a:rPr dirty="0" sz="1600" spc="1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por</a:t>
            </a:r>
            <a:r>
              <a:rPr dirty="0" sz="1600" spc="2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Región </a:t>
            </a:r>
            <a:r>
              <a:rPr dirty="0" sz="1600" spc="-15">
                <a:solidFill>
                  <a:srgbClr val="90C226"/>
                </a:solidFill>
                <a:latin typeface="Trebuchet MS"/>
                <a:cs typeface="Trebuchet MS"/>
              </a:rPr>
              <a:t>Natural</a:t>
            </a:r>
            <a:r>
              <a:rPr dirty="0" sz="1600" spc="3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hasta</a:t>
            </a:r>
            <a:r>
              <a:rPr dirty="0" sz="1600" spc="1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90C226"/>
                </a:solidFill>
                <a:latin typeface="Trebuchet MS"/>
                <a:cs typeface="Trebuchet MS"/>
              </a:rPr>
              <a:t>5</a:t>
            </a:r>
            <a:r>
              <a:rPr dirty="0" sz="1600" spc="1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1600" spc="-5">
                <a:solidFill>
                  <a:srgbClr val="90C226"/>
                </a:solidFill>
                <a:latin typeface="Trebuchet MS"/>
                <a:cs typeface="Trebuchet MS"/>
              </a:rPr>
              <a:t>has.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3052" y="1735593"/>
            <a:ext cx="7604125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6332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Trebuchet MS"/>
                <a:cs typeface="Trebuchet MS"/>
              </a:rPr>
              <a:t>El </a:t>
            </a:r>
            <a:r>
              <a:rPr dirty="0" sz="1400">
                <a:latin typeface="Trebuchet MS"/>
                <a:cs typeface="Trebuchet MS"/>
              </a:rPr>
              <a:t>total </a:t>
            </a:r>
            <a:r>
              <a:rPr dirty="0" sz="1400" spc="-5">
                <a:latin typeface="Trebuchet MS"/>
                <a:cs typeface="Trebuchet MS"/>
              </a:rPr>
              <a:t>de Unidades Agropecuarias – </a:t>
            </a:r>
            <a:r>
              <a:rPr dirty="0" sz="1400" spc="-10" b="1">
                <a:latin typeface="Trebuchet MS"/>
                <a:cs typeface="Trebuchet MS"/>
              </a:rPr>
              <a:t>UA </a:t>
            </a:r>
            <a:r>
              <a:rPr dirty="0" sz="1400" spc="-5">
                <a:latin typeface="Trebuchet MS"/>
                <a:cs typeface="Trebuchet MS"/>
              </a:rPr>
              <a:t>: son </a:t>
            </a:r>
            <a:r>
              <a:rPr dirty="0" sz="1400">
                <a:latin typeface="Trebuchet MS"/>
                <a:cs typeface="Trebuchet MS"/>
              </a:rPr>
              <a:t>2´213,506 </a:t>
            </a:r>
            <a:r>
              <a:rPr dirty="0" sz="1400" spc="-5">
                <a:latin typeface="Trebuchet MS"/>
                <a:cs typeface="Trebuchet MS"/>
              </a:rPr>
              <a:t>Unidades Agropecuarias </a:t>
            </a:r>
            <a:r>
              <a:rPr dirty="0" sz="1400" spc="-409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En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el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tamaño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hasta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5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Has:</a:t>
            </a:r>
            <a:r>
              <a:rPr dirty="0" sz="1400">
                <a:latin typeface="Trebuchet MS"/>
                <a:cs typeface="Trebuchet MS"/>
              </a:rPr>
              <a:t> Son</a:t>
            </a:r>
            <a:r>
              <a:rPr dirty="0" sz="1400" spc="-3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1´811,000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UA</a:t>
            </a:r>
            <a:r>
              <a:rPr dirty="0" sz="1400" spc="-10">
                <a:latin typeface="Trebuchet MS"/>
                <a:cs typeface="Trebuchet MS"/>
              </a:rPr>
              <a:t>.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82%</a:t>
            </a:r>
            <a:endParaRPr sz="1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En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el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tamaño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de </a:t>
            </a:r>
            <a:r>
              <a:rPr dirty="0" sz="1400">
                <a:latin typeface="Trebuchet MS"/>
                <a:cs typeface="Trebuchet MS"/>
              </a:rPr>
              <a:t>5.1 </a:t>
            </a:r>
            <a:r>
              <a:rPr dirty="0" sz="1400" spc="-5">
                <a:latin typeface="Trebuchet MS"/>
                <a:cs typeface="Trebuchet MS"/>
              </a:rPr>
              <a:t>hasta</a:t>
            </a:r>
            <a:r>
              <a:rPr dirty="0" sz="1400">
                <a:latin typeface="Trebuchet MS"/>
                <a:cs typeface="Trebuchet MS"/>
              </a:rPr>
              <a:t> 10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Has: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Son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195,700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UA</a:t>
            </a:r>
            <a:r>
              <a:rPr dirty="0" sz="1400" spc="-10">
                <a:latin typeface="Trebuchet MS"/>
                <a:cs typeface="Trebuchet MS"/>
              </a:rPr>
              <a:t>,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8.8%</a:t>
            </a:r>
            <a:endParaRPr sz="1400">
              <a:latin typeface="Trebuchet MS"/>
              <a:cs typeface="Trebuchet MS"/>
            </a:endParaRPr>
          </a:p>
          <a:p>
            <a:pPr marL="12700" marR="2272665">
              <a:lnSpc>
                <a:spcPct val="100000"/>
              </a:lnSpc>
            </a:pPr>
            <a:r>
              <a:rPr dirty="0" sz="1400" spc="-20">
                <a:latin typeface="Trebuchet MS"/>
                <a:cs typeface="Trebuchet MS"/>
              </a:rPr>
              <a:t>Por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lo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tanto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el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90.8%</a:t>
            </a:r>
            <a:r>
              <a:rPr dirty="0" sz="1400" spc="-2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de </a:t>
            </a:r>
            <a:r>
              <a:rPr dirty="0" sz="1400" spc="-10">
                <a:latin typeface="Trebuchet MS"/>
                <a:cs typeface="Trebuchet MS"/>
              </a:rPr>
              <a:t>UA</a:t>
            </a:r>
            <a:r>
              <a:rPr dirty="0" sz="1400" spc="-4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corresponden</a:t>
            </a:r>
            <a:r>
              <a:rPr dirty="0" sz="1400" spc="-3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la</a:t>
            </a:r>
            <a:r>
              <a:rPr dirty="0" sz="1400" spc="-9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Agricultura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20">
                <a:latin typeface="Trebuchet MS"/>
                <a:cs typeface="Trebuchet MS"/>
              </a:rPr>
              <a:t>Familiar. </a:t>
            </a:r>
            <a:r>
              <a:rPr dirty="0" sz="1400" spc="-40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Repartidas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así:</a:t>
            </a:r>
            <a:endParaRPr sz="1400">
              <a:latin typeface="Trebuchet MS"/>
              <a:cs typeface="Trebuchet MS"/>
            </a:endParaRPr>
          </a:p>
          <a:p>
            <a:pPr marL="12700" marR="1986280">
              <a:lnSpc>
                <a:spcPct val="100000"/>
              </a:lnSpc>
            </a:pPr>
            <a:r>
              <a:rPr dirty="0" sz="1400" spc="-10">
                <a:latin typeface="Trebuchet MS"/>
                <a:cs typeface="Trebuchet MS"/>
              </a:rPr>
              <a:t>En</a:t>
            </a:r>
            <a:r>
              <a:rPr dirty="0" sz="1400" spc="5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la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costa </a:t>
            </a:r>
            <a:r>
              <a:rPr dirty="0" sz="1400" spc="-5">
                <a:latin typeface="Trebuchet MS"/>
                <a:cs typeface="Trebuchet MS"/>
              </a:rPr>
              <a:t>son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296,400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UA </a:t>
            </a:r>
            <a:r>
              <a:rPr dirty="0" sz="1400" spc="-5">
                <a:latin typeface="Trebuchet MS"/>
                <a:cs typeface="Trebuchet MS"/>
              </a:rPr>
              <a:t>que</a:t>
            </a:r>
            <a:r>
              <a:rPr dirty="0" sz="1400" spc="4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equivale</a:t>
            </a:r>
            <a:r>
              <a:rPr dirty="0" sz="1400" spc="3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</a:t>
            </a:r>
            <a:r>
              <a:rPr dirty="0" sz="1400" spc="45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13.39</a:t>
            </a:r>
            <a:r>
              <a:rPr dirty="0" sz="1400" spc="60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%</a:t>
            </a:r>
            <a:r>
              <a:rPr dirty="0" sz="1400" spc="60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del</a:t>
            </a:r>
            <a:r>
              <a:rPr dirty="0" sz="1400" spc="30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total</a:t>
            </a:r>
            <a:r>
              <a:rPr dirty="0" sz="1400" spc="30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de</a:t>
            </a:r>
            <a:r>
              <a:rPr dirty="0" sz="1400" spc="30" b="1">
                <a:latin typeface="Trebuchet MS"/>
                <a:cs typeface="Trebuchet MS"/>
              </a:rPr>
              <a:t> </a:t>
            </a:r>
            <a:r>
              <a:rPr dirty="0" sz="1400" spc="-10" b="1">
                <a:latin typeface="Trebuchet MS"/>
                <a:cs typeface="Trebuchet MS"/>
              </a:rPr>
              <a:t>UA </a:t>
            </a:r>
            <a:r>
              <a:rPr dirty="0" sz="1400" spc="-5" b="1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En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la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Sierra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son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1´230,600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UA</a:t>
            </a:r>
            <a:r>
              <a:rPr dirty="0" sz="1400" spc="-6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que equivale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55.60</a:t>
            </a:r>
            <a:r>
              <a:rPr dirty="0" sz="1400" spc="15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%</a:t>
            </a:r>
            <a:r>
              <a:rPr dirty="0" sz="1400" spc="25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del</a:t>
            </a:r>
            <a:r>
              <a:rPr dirty="0" sz="1400" spc="-10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total</a:t>
            </a:r>
            <a:r>
              <a:rPr dirty="0" sz="1400" spc="-10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de</a:t>
            </a:r>
            <a:r>
              <a:rPr dirty="0" sz="1400" spc="-10" b="1">
                <a:latin typeface="Trebuchet MS"/>
                <a:cs typeface="Trebuchet MS"/>
              </a:rPr>
              <a:t> UA </a:t>
            </a:r>
            <a:r>
              <a:rPr dirty="0" sz="1400" spc="-405" b="1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En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la </a:t>
            </a:r>
            <a:r>
              <a:rPr dirty="0" sz="1400" spc="-5">
                <a:latin typeface="Trebuchet MS"/>
                <a:cs typeface="Trebuchet MS"/>
              </a:rPr>
              <a:t>Selva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son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284,000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UA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que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equivale</a:t>
            </a:r>
            <a:r>
              <a:rPr dirty="0" sz="1400" spc="1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</a:t>
            </a:r>
            <a:r>
              <a:rPr dirty="0" sz="1400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12.82</a:t>
            </a:r>
            <a:r>
              <a:rPr dirty="0" sz="1400" spc="25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%</a:t>
            </a:r>
            <a:r>
              <a:rPr dirty="0" sz="1400" spc="5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del</a:t>
            </a:r>
            <a:r>
              <a:rPr dirty="0" sz="1400" spc="5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total</a:t>
            </a:r>
            <a:r>
              <a:rPr dirty="0" sz="1400" spc="-30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de</a:t>
            </a:r>
            <a:r>
              <a:rPr dirty="0" sz="1400" spc="-10" b="1">
                <a:latin typeface="Trebuchet MS"/>
                <a:cs typeface="Trebuchet MS"/>
              </a:rPr>
              <a:t> UA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latin typeface="Trebuchet MS"/>
                <a:cs typeface="Trebuchet MS"/>
              </a:rPr>
              <a:t>Son </a:t>
            </a:r>
            <a:r>
              <a:rPr dirty="0" sz="1400" spc="-5">
                <a:latin typeface="Trebuchet MS"/>
                <a:cs typeface="Trebuchet MS"/>
              </a:rPr>
              <a:t>agricultores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o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ganaderos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que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difícilmente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podrán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adquirir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un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bien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(tractor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+</a:t>
            </a:r>
            <a:r>
              <a:rPr dirty="0" sz="1400" spc="1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implementos) </a:t>
            </a:r>
            <a:r>
              <a:rPr dirty="0" sz="1400" spc="-40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o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mecanizarán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sus</a:t>
            </a:r>
            <a:r>
              <a:rPr dirty="0" sz="1400" spc="2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cultivos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o </a:t>
            </a:r>
            <a:r>
              <a:rPr dirty="0" sz="1400" spc="-5">
                <a:latin typeface="Trebuchet MS"/>
                <a:cs typeface="Trebuchet MS"/>
              </a:rPr>
              <a:t>establecimientos</a:t>
            </a:r>
            <a:r>
              <a:rPr dirty="0" sz="1400" spc="-1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ganaderos, debido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principalmente</a:t>
            </a:r>
            <a:r>
              <a:rPr dirty="0" sz="1400" spc="-1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a</a:t>
            </a:r>
            <a:r>
              <a:rPr dirty="0" sz="1400" spc="1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la</a:t>
            </a:r>
            <a:r>
              <a:rPr dirty="0" sz="1400" spc="20">
                <a:latin typeface="Trebuchet MS"/>
                <a:cs typeface="Trebuchet MS"/>
              </a:rPr>
              <a:t> </a:t>
            </a:r>
            <a:r>
              <a:rPr dirty="0" sz="1400" spc="-10">
                <a:latin typeface="Trebuchet MS"/>
                <a:cs typeface="Trebuchet MS"/>
              </a:rPr>
              <a:t>Relación </a:t>
            </a:r>
            <a:r>
              <a:rPr dirty="0" sz="1400" spc="-5">
                <a:latin typeface="Trebuchet MS"/>
                <a:cs typeface="Trebuchet MS"/>
              </a:rPr>
              <a:t> </a:t>
            </a:r>
            <a:r>
              <a:rPr dirty="0" sz="1400">
                <a:latin typeface="Trebuchet MS"/>
                <a:cs typeface="Trebuchet MS"/>
              </a:rPr>
              <a:t>beneficio/costo</a:t>
            </a:r>
            <a:r>
              <a:rPr dirty="0" sz="1400" spc="5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de </a:t>
            </a:r>
            <a:r>
              <a:rPr dirty="0" sz="1400" spc="-10">
                <a:latin typeface="Trebuchet MS"/>
                <a:cs typeface="Trebuchet MS"/>
              </a:rPr>
              <a:t>su </a:t>
            </a:r>
            <a:r>
              <a:rPr dirty="0" sz="1400">
                <a:latin typeface="Trebuchet MS"/>
                <a:cs typeface="Trebuchet MS"/>
              </a:rPr>
              <a:t>producción </a:t>
            </a:r>
            <a:r>
              <a:rPr dirty="0" sz="1400" spc="-5">
                <a:latin typeface="Trebuchet MS"/>
                <a:cs typeface="Trebuchet MS"/>
              </a:rPr>
              <a:t>y </a:t>
            </a:r>
            <a:r>
              <a:rPr dirty="0" sz="1400">
                <a:latin typeface="Trebuchet MS"/>
                <a:cs typeface="Trebuchet MS"/>
              </a:rPr>
              <a:t>por lo tanto </a:t>
            </a:r>
            <a:r>
              <a:rPr dirty="0" sz="1400" spc="-10" b="1">
                <a:solidFill>
                  <a:srgbClr val="FF0000"/>
                </a:solidFill>
                <a:latin typeface="Trebuchet MS"/>
                <a:cs typeface="Trebuchet MS"/>
              </a:rPr>
              <a:t>no </a:t>
            </a:r>
            <a:r>
              <a:rPr dirty="0" sz="1400" spc="-5" b="1">
                <a:solidFill>
                  <a:srgbClr val="FF0000"/>
                </a:solidFill>
                <a:latin typeface="Trebuchet MS"/>
                <a:cs typeface="Trebuchet MS"/>
              </a:rPr>
              <a:t>son sujetos </a:t>
            </a:r>
            <a:r>
              <a:rPr dirty="0" sz="1400" b="1">
                <a:solidFill>
                  <a:srgbClr val="FF0000"/>
                </a:solidFill>
                <a:latin typeface="Trebuchet MS"/>
                <a:cs typeface="Trebuchet MS"/>
              </a:rPr>
              <a:t>de crédito de </a:t>
            </a:r>
            <a:r>
              <a:rPr dirty="0" sz="1400" spc="-5" b="1">
                <a:solidFill>
                  <a:srgbClr val="FF0000"/>
                </a:solidFill>
                <a:latin typeface="Trebuchet MS"/>
                <a:cs typeface="Trebuchet MS"/>
              </a:rPr>
              <a:t>Agro Banco Y </a:t>
            </a:r>
            <a:r>
              <a:rPr dirty="0" sz="14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5" b="1">
                <a:solidFill>
                  <a:srgbClr val="FF0000"/>
                </a:solidFill>
                <a:latin typeface="Trebuchet MS"/>
                <a:cs typeface="Trebuchet MS"/>
              </a:rPr>
              <a:t>TAN</a:t>
            </a:r>
            <a:r>
              <a:rPr dirty="0" sz="1400" spc="2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rebuchet MS"/>
                <a:cs typeface="Trebuchet MS"/>
              </a:rPr>
              <a:t>POCO</a:t>
            </a:r>
            <a:r>
              <a:rPr dirty="0" sz="1400" spc="-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rebuchet MS"/>
                <a:cs typeface="Trebuchet MS"/>
              </a:rPr>
              <a:t>TIENEN</a:t>
            </a:r>
            <a:r>
              <a:rPr dirty="0" sz="1400" spc="-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rebuchet MS"/>
                <a:cs typeface="Trebuchet MS"/>
              </a:rPr>
              <a:t>ALGUNA</a:t>
            </a:r>
            <a:r>
              <a:rPr dirty="0" sz="1400" spc="-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rebuchet MS"/>
                <a:cs typeface="Trebuchet MS"/>
              </a:rPr>
              <a:t>INSTITUCIÓN</a:t>
            </a:r>
            <a:r>
              <a:rPr dirty="0" sz="1400" spc="4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dirty="0" sz="1400" spc="-10" b="1">
                <a:solidFill>
                  <a:srgbClr val="FF0000"/>
                </a:solidFill>
                <a:latin typeface="Trebuchet MS"/>
                <a:cs typeface="Trebuchet MS"/>
              </a:rPr>
              <a:t>SERVICIO</a:t>
            </a:r>
            <a:r>
              <a:rPr dirty="0" sz="1400" spc="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FF0000"/>
                </a:solidFill>
                <a:latin typeface="Trebuchet MS"/>
                <a:cs typeface="Trebuchet MS"/>
              </a:rPr>
              <a:t>DE </a:t>
            </a:r>
            <a:r>
              <a:rPr dirty="0" sz="1400" spc="-5" b="1">
                <a:solidFill>
                  <a:srgbClr val="FF0000"/>
                </a:solidFill>
                <a:latin typeface="Trebuchet MS"/>
                <a:cs typeface="Trebuchet MS"/>
              </a:rPr>
              <a:t>MECANIZACIÓN</a:t>
            </a:r>
            <a:r>
              <a:rPr dirty="0" sz="1400" spc="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30" b="1">
                <a:solidFill>
                  <a:srgbClr val="FF0000"/>
                </a:solidFill>
                <a:latin typeface="Trebuchet MS"/>
                <a:cs typeface="Trebuchet MS"/>
              </a:rPr>
              <a:t>PARA</a:t>
            </a:r>
            <a:r>
              <a:rPr dirty="0" sz="1400" spc="-9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rebuchet MS"/>
                <a:cs typeface="Trebuchet MS"/>
              </a:rPr>
              <a:t>SUS</a:t>
            </a:r>
            <a:r>
              <a:rPr dirty="0" sz="140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Trebuchet MS"/>
                <a:cs typeface="Trebuchet MS"/>
              </a:rPr>
              <a:t>PREDIOS.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6379" y="322579"/>
            <a:ext cx="607059" cy="586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6324" y="530771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94956" y="4702323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0299" y="1719987"/>
            <a:ext cx="580390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EC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ANI</a:t>
            </a:r>
            <a:r>
              <a:rPr dirty="0" sz="1800" spc="-15" b="1">
                <a:solidFill>
                  <a:srgbClr val="FF0000"/>
                </a:solidFill>
                <a:latin typeface="Trebuchet MS"/>
                <a:cs typeface="Trebuchet MS"/>
              </a:rPr>
              <a:t>Z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dirty="0" sz="1800" spc="-15" b="1">
                <a:solidFill>
                  <a:srgbClr val="FF0000"/>
                </a:solidFill>
                <a:latin typeface="Trebuchet MS"/>
                <a:cs typeface="Trebuchet MS"/>
              </a:rPr>
              <a:t>Ó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dirty="0" sz="1800" spc="-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800" spc="-15" b="1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RÍ</a:t>
            </a: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dirty="0" sz="1800" spc="-15" b="1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800" spc="-10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800" spc="-10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IANA</a:t>
            </a:r>
            <a:r>
              <a:rPr dirty="0" sz="1800" spc="-14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Y</a:t>
            </a:r>
            <a:r>
              <a:rPr dirty="0" sz="1800" spc="-5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15" b="1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RAN  </a:t>
            </a:r>
            <a:r>
              <a:rPr dirty="0" sz="1800" spc="-15" b="1">
                <a:solidFill>
                  <a:srgbClr val="FF0000"/>
                </a:solidFill>
                <a:latin typeface="Trebuchet MS"/>
                <a:cs typeface="Trebuchet MS"/>
              </a:rPr>
              <a:t>AGRICULTURA</a:t>
            </a:r>
            <a:r>
              <a:rPr dirty="0" sz="1800" spc="-9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OPERAN</a:t>
            </a: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 CON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 MAQUINARIA</a:t>
            </a:r>
            <a:r>
              <a:rPr dirty="0" sz="1800" spc="-1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dirty="0" sz="1800" spc="-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FF0000"/>
                </a:solidFill>
                <a:latin typeface="Trebuchet MS"/>
                <a:cs typeface="Trebuchet MS"/>
              </a:rPr>
              <a:t>MODERNA </a:t>
            </a:r>
            <a:r>
              <a:rPr dirty="0" sz="1800" spc="-52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Trebuchet MS"/>
                <a:cs typeface="Trebuchet MS"/>
              </a:rPr>
              <a:t>TECNOLOGÍA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0299" y="2817267"/>
            <a:ext cx="64363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Trebuchet MS"/>
                <a:cs typeface="Trebuchet MS"/>
              </a:rPr>
              <a:t>LAS EMPRESAS AGROINDUSTRIALES </a:t>
            </a:r>
            <a:r>
              <a:rPr dirty="0" sz="1800" b="1">
                <a:latin typeface="Trebuchet MS"/>
                <a:cs typeface="Trebuchet MS"/>
              </a:rPr>
              <a:t>DE </a:t>
            </a:r>
            <a:r>
              <a:rPr dirty="0" sz="1800" spc="-30" b="1">
                <a:latin typeface="Trebuchet MS"/>
                <a:cs typeface="Trebuchet MS"/>
              </a:rPr>
              <a:t>EXPORTACIÓN </a:t>
            </a:r>
            <a:r>
              <a:rPr dirty="0" sz="1800" spc="-5" b="1">
                <a:latin typeface="Trebuchet MS"/>
                <a:cs typeface="Trebuchet MS"/>
              </a:rPr>
              <a:t>TIENEN </a:t>
            </a:r>
            <a:r>
              <a:rPr dirty="0" sz="1800" spc="-53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LOS</a:t>
            </a:r>
            <a:r>
              <a:rPr dirty="0" sz="1800" spc="-1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MÁS</a:t>
            </a:r>
            <a:r>
              <a:rPr dirty="0" sz="1800" spc="-105" b="1">
                <a:latin typeface="Trebuchet MS"/>
                <a:cs typeface="Trebuchet MS"/>
              </a:rPr>
              <a:t> </a:t>
            </a:r>
            <a:r>
              <a:rPr dirty="0" sz="1800" spc="-55" b="1">
                <a:latin typeface="Trebuchet MS"/>
                <a:cs typeface="Trebuchet MS"/>
              </a:rPr>
              <a:t>ALTOS</a:t>
            </a:r>
            <a:r>
              <a:rPr dirty="0" sz="1800" spc="-5" b="1">
                <a:latin typeface="Trebuchet MS"/>
                <a:cs typeface="Trebuchet MS"/>
              </a:rPr>
              <a:t> INDICES</a:t>
            </a:r>
            <a:r>
              <a:rPr dirty="0" sz="1800" spc="15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DE</a:t>
            </a:r>
            <a:r>
              <a:rPr dirty="0" sz="1800" spc="-1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MECANIZACIÓN</a:t>
            </a:r>
            <a:r>
              <a:rPr dirty="0" sz="1800" spc="-9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AGRÍCOLA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40" y="266700"/>
            <a:ext cx="604519" cy="5892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6324" y="461262"/>
            <a:ext cx="266128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 marR="5080" indent="-152400">
              <a:lnSpc>
                <a:spcPct val="1111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 AGRARIOS </a:t>
            </a:r>
            <a:r>
              <a:rPr dirty="0" sz="900">
                <a:latin typeface="Trebuchet MS"/>
                <a:cs typeface="Trebuchet MS"/>
              </a:rPr>
              <a:t> 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0940" y="4475195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579" y="1348740"/>
            <a:ext cx="7266939" cy="32334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584960" y="952500"/>
            <a:ext cx="4861560" cy="2768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746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295"/>
              </a:spcBef>
            </a:pPr>
            <a:r>
              <a:rPr dirty="0" sz="1200" spc="-10" b="1">
                <a:latin typeface="Arial"/>
                <a:cs typeface="Arial"/>
              </a:rPr>
              <a:t>PERÚ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MERCADO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COMPARTIDO</a:t>
            </a:r>
            <a:r>
              <a:rPr dirty="0" sz="1200" spc="3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DE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TRACTORES</a:t>
            </a:r>
            <a:r>
              <a:rPr dirty="0" sz="1200" spc="4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(2012 </a:t>
            </a:r>
            <a:r>
              <a:rPr dirty="0" sz="1200" spc="-5" b="1">
                <a:latin typeface="Arial"/>
                <a:cs typeface="Arial"/>
              </a:rPr>
              <a:t>– </a:t>
            </a:r>
            <a:r>
              <a:rPr dirty="0" sz="1200" spc="-15" b="1">
                <a:latin typeface="Arial"/>
                <a:cs typeface="Arial"/>
              </a:rPr>
              <a:t>2021)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4110" y="4744925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1,333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9540" y="4737762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1,002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69410" y="4744925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919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3417" y="4744925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874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3337" y="4729076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1,193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26257" y="4737762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1,014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39081" y="4744925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763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0383" y="4744925"/>
            <a:ext cx="3683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1,055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8845" y="4724808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866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9923" y="4724808"/>
            <a:ext cx="2540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874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23367" y="4745177"/>
            <a:ext cx="340360" cy="1854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80"/>
              </a:lnSpc>
            </a:pPr>
            <a:r>
              <a:rPr dirty="0" sz="1200" spc="-10" b="1">
                <a:latin typeface="Calibri"/>
                <a:cs typeface="Calibri"/>
              </a:rPr>
              <a:t>9893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40" y="266700"/>
            <a:ext cx="604519" cy="58927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78331" y="476502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98982" y="4899684"/>
            <a:ext cx="1840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040" y="746759"/>
            <a:ext cx="2890494" cy="41351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579" y="683259"/>
            <a:ext cx="2674619" cy="39776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340" y="101600"/>
            <a:ext cx="647699" cy="6273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8462" y="297973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09996" y="4914237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977900"/>
            <a:ext cx="2303779" cy="17627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47620" y="490219"/>
            <a:ext cx="3416300" cy="2540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318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40"/>
              </a:spcBef>
            </a:pPr>
            <a:r>
              <a:rPr dirty="0" sz="1050" b="1">
                <a:solidFill>
                  <a:srgbClr val="755E0D"/>
                </a:solidFill>
                <a:latin typeface="Trebuchet MS"/>
                <a:cs typeface="Trebuchet MS"/>
              </a:rPr>
              <a:t>MAQUINARIA</a:t>
            </a:r>
            <a:r>
              <a:rPr dirty="0" sz="1050" spc="-65" b="1">
                <a:solidFill>
                  <a:srgbClr val="755E0D"/>
                </a:solidFill>
                <a:latin typeface="Trebuchet MS"/>
                <a:cs typeface="Trebuchet MS"/>
              </a:rPr>
              <a:t> </a:t>
            </a:r>
            <a:r>
              <a:rPr dirty="0" sz="1050" b="1">
                <a:solidFill>
                  <a:srgbClr val="755E0D"/>
                </a:solidFill>
                <a:latin typeface="Trebuchet MS"/>
                <a:cs typeface="Trebuchet MS"/>
              </a:rPr>
              <a:t>AGRÍCOLA</a:t>
            </a:r>
            <a:r>
              <a:rPr dirty="0" sz="1050" spc="-60" b="1">
                <a:solidFill>
                  <a:srgbClr val="755E0D"/>
                </a:solidFill>
                <a:latin typeface="Trebuchet MS"/>
                <a:cs typeface="Trebuchet MS"/>
              </a:rPr>
              <a:t> </a:t>
            </a:r>
            <a:r>
              <a:rPr dirty="0" sz="1050" spc="-5" b="1">
                <a:solidFill>
                  <a:srgbClr val="755E0D"/>
                </a:solidFill>
                <a:latin typeface="Trebuchet MS"/>
                <a:cs typeface="Trebuchet MS"/>
              </a:rPr>
              <a:t>CON</a:t>
            </a:r>
            <a:r>
              <a:rPr dirty="0" sz="1050" spc="-15" b="1">
                <a:solidFill>
                  <a:srgbClr val="755E0D"/>
                </a:solidFill>
                <a:latin typeface="Trebuchet MS"/>
                <a:cs typeface="Trebuchet MS"/>
              </a:rPr>
              <a:t> </a:t>
            </a:r>
            <a:r>
              <a:rPr dirty="0" sz="1050" spc="-5" b="1">
                <a:solidFill>
                  <a:srgbClr val="755E0D"/>
                </a:solidFill>
                <a:latin typeface="Trebuchet MS"/>
                <a:cs typeface="Trebuchet MS"/>
              </a:rPr>
              <a:t>MODERNA</a:t>
            </a:r>
            <a:r>
              <a:rPr dirty="0" sz="1050" b="1">
                <a:solidFill>
                  <a:srgbClr val="755E0D"/>
                </a:solidFill>
                <a:latin typeface="Trebuchet MS"/>
                <a:cs typeface="Trebuchet MS"/>
              </a:rPr>
              <a:t> </a:t>
            </a:r>
            <a:r>
              <a:rPr dirty="0" sz="1050" spc="-10" b="1">
                <a:solidFill>
                  <a:srgbClr val="755E0D"/>
                </a:solidFill>
                <a:latin typeface="Trebuchet MS"/>
                <a:cs typeface="Trebuchet MS"/>
              </a:rPr>
              <a:t>TECNOLOGÍA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5920" y="914400"/>
            <a:ext cx="2750819" cy="18262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75959" y="934720"/>
            <a:ext cx="2324099" cy="178307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12420" y="3004820"/>
            <a:ext cx="5315585" cy="1628139"/>
            <a:chOff x="312420" y="3004820"/>
            <a:chExt cx="5315585" cy="1628139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0359" y="3075939"/>
              <a:ext cx="2747098" cy="155694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" y="3004820"/>
              <a:ext cx="2526842" cy="161542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87060" y="3093720"/>
            <a:ext cx="2296159" cy="15214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339" y="99060"/>
            <a:ext cx="604519" cy="58673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64372" y="219447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66964" y="4773870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6363" y="2165102"/>
            <a:ext cx="59766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EC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ANI</a:t>
            </a:r>
            <a:r>
              <a:rPr dirty="0" spc="-15">
                <a:solidFill>
                  <a:srgbClr val="000000"/>
                </a:solidFill>
                <a:latin typeface="Trebuchet MS"/>
                <a:cs typeface="Trebuchet MS"/>
              </a:rPr>
              <a:t>Z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pc="-1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dirty="0" spc="-15">
                <a:solidFill>
                  <a:srgbClr val="000000"/>
                </a:solidFill>
                <a:latin typeface="Trebuchet MS"/>
                <a:cs typeface="Trebuchet MS"/>
              </a:rPr>
              <a:t>Ó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dirty="0" spc="-8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pc="-15">
                <a:solidFill>
                  <a:srgbClr val="000000"/>
                </a:solidFill>
                <a:latin typeface="Trebuchet MS"/>
                <a:cs typeface="Trebuchet MS"/>
              </a:rPr>
              <a:t>G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RÍ</a:t>
            </a:r>
            <a:r>
              <a:rPr dirty="0" spc="-1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dirty="0" spc="-15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pc="-10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  <a:latin typeface="Trebuchet MS"/>
                <a:cs typeface="Trebuchet MS"/>
              </a:rPr>
              <a:t>DE</a:t>
            </a:r>
            <a:r>
              <a:rPr dirty="0" spc="-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pc="-204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pc="-15">
                <a:solidFill>
                  <a:srgbClr val="000000"/>
                </a:solidFill>
                <a:latin typeface="Trebuchet MS"/>
                <a:cs typeface="Trebuchet MS"/>
              </a:rPr>
              <a:t>G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RI</a:t>
            </a:r>
            <a:r>
              <a:rPr dirty="0" spc="-1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dirty="0">
                <a:solidFill>
                  <a:srgbClr val="000000"/>
                </a:solidFill>
                <a:latin typeface="Trebuchet MS"/>
                <a:cs typeface="Trebuchet MS"/>
              </a:rPr>
              <a:t>U</a:t>
            </a:r>
            <a:r>
              <a:rPr dirty="0" spc="-140">
                <a:solidFill>
                  <a:srgbClr val="000000"/>
                </a:solidFill>
                <a:latin typeface="Trebuchet MS"/>
                <a:cs typeface="Trebuchet MS"/>
              </a:rPr>
              <a:t>L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T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URA</a:t>
            </a:r>
            <a:r>
              <a:rPr dirty="0" spc="-8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95">
                <a:solidFill>
                  <a:srgbClr val="000000"/>
                </a:solidFill>
                <a:latin typeface="Trebuchet MS"/>
                <a:cs typeface="Trebuchet MS"/>
              </a:rPr>
              <a:t>F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pc="-10">
                <a:solidFill>
                  <a:srgbClr val="000000"/>
                </a:solidFill>
                <a:latin typeface="Trebuchet MS"/>
                <a:cs typeface="Trebuchet MS"/>
              </a:rPr>
              <a:t>M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IL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IAR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40" y="266700"/>
            <a:ext cx="604519" cy="5892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06324" y="476502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90899" y="4546446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721" y="3777981"/>
            <a:ext cx="403796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35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El</a:t>
            </a:r>
            <a:r>
              <a:rPr dirty="0" sz="120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2014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fue</a:t>
            </a:r>
            <a:r>
              <a:rPr dirty="0" sz="120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el</a:t>
            </a:r>
            <a:r>
              <a:rPr dirty="0" sz="1200" spc="2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año</a:t>
            </a:r>
            <a:r>
              <a:rPr dirty="0" sz="120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internacional</a:t>
            </a:r>
            <a:r>
              <a:rPr dirty="0" sz="1200" spc="2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la</a:t>
            </a:r>
            <a:r>
              <a:rPr dirty="0" sz="120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5" b="1">
                <a:solidFill>
                  <a:srgbClr val="1C1C1C"/>
                </a:solidFill>
                <a:latin typeface="Arial"/>
                <a:cs typeface="Arial"/>
              </a:rPr>
              <a:t>agricultura</a:t>
            </a:r>
            <a:r>
              <a:rPr dirty="0" sz="120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200" spc="-5" b="1">
                <a:solidFill>
                  <a:srgbClr val="1C1C1C"/>
                </a:solidFill>
                <a:latin typeface="Arial"/>
                <a:cs typeface="Arial"/>
              </a:rPr>
              <a:t>familiar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, </a:t>
            </a:r>
            <a:r>
              <a:rPr dirty="0" sz="1200" spc="-3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aquella</a:t>
            </a:r>
            <a:r>
              <a:rPr dirty="0" sz="1200" spc="3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200" spc="1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pequeña</a:t>
            </a:r>
            <a:r>
              <a:rPr dirty="0" sz="1200" spc="4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escala</a:t>
            </a:r>
            <a:r>
              <a:rPr dirty="0" sz="1200" spc="1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y</a:t>
            </a:r>
            <a:r>
              <a:rPr dirty="0" sz="1200" spc="3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que</a:t>
            </a:r>
            <a:r>
              <a:rPr dirty="0" sz="1200" spc="1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1C1C1C"/>
                </a:solidFill>
                <a:latin typeface="Arial MT"/>
                <a:cs typeface="Arial MT"/>
              </a:rPr>
              <a:t>emplea</a:t>
            </a:r>
            <a:r>
              <a:rPr dirty="0" sz="1200" spc="5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y</a:t>
            </a:r>
            <a:r>
              <a:rPr dirty="0" sz="1200" spc="3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da</a:t>
            </a:r>
            <a:r>
              <a:rPr dirty="0" sz="1200" spc="1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sustento</a:t>
            </a:r>
            <a:r>
              <a:rPr dirty="0" sz="1200" spc="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a 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la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5" b="1">
                <a:solidFill>
                  <a:srgbClr val="1C1C1C"/>
                </a:solidFill>
                <a:latin typeface="Arial"/>
                <a:cs typeface="Arial"/>
              </a:rPr>
              <a:t>familia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campesina.</a:t>
            </a:r>
            <a:r>
              <a:rPr dirty="0" sz="1200" spc="5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La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20">
                <a:solidFill>
                  <a:srgbClr val="1C1C1C"/>
                </a:solidFill>
                <a:latin typeface="Arial MT"/>
                <a:cs typeface="Arial MT"/>
              </a:rPr>
              <a:t>FAO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la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reconoció</a:t>
            </a:r>
            <a:r>
              <a:rPr dirty="0" sz="1200" spc="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5" b="1">
                <a:solidFill>
                  <a:srgbClr val="1C1C1C"/>
                </a:solidFill>
                <a:latin typeface="Arial"/>
                <a:cs typeface="Arial"/>
              </a:rPr>
              <a:t>como</a:t>
            </a:r>
            <a:r>
              <a:rPr dirty="0" sz="1200" spc="10" b="1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dirty="0" sz="1200" spc="-15">
                <a:solidFill>
                  <a:srgbClr val="1C1C1C"/>
                </a:solidFill>
                <a:latin typeface="Arial MT"/>
                <a:cs typeface="Arial MT"/>
              </a:rPr>
              <a:t>una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actividad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indispensable</a:t>
            </a:r>
            <a:r>
              <a:rPr dirty="0" sz="1200" spc="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para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la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seguridad</a:t>
            </a:r>
            <a:r>
              <a:rPr dirty="0" sz="1200" spc="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alimentaria</a:t>
            </a:r>
            <a:r>
              <a:rPr dirty="0" sz="1200" spc="4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20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1C1C1C"/>
                </a:solidFill>
                <a:latin typeface="Arial MT"/>
                <a:cs typeface="Arial MT"/>
              </a:rPr>
              <a:t>los </a:t>
            </a:r>
            <a:r>
              <a:rPr dirty="0" sz="1200" spc="-3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países,</a:t>
            </a:r>
            <a:r>
              <a:rPr dirty="0" sz="1200" spc="1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la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generación</a:t>
            </a:r>
            <a:r>
              <a:rPr dirty="0" sz="1200" spc="1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1C1C1C"/>
                </a:solidFill>
                <a:latin typeface="Arial MT"/>
                <a:cs typeface="Arial MT"/>
              </a:rPr>
              <a:t>empleo</a:t>
            </a:r>
            <a:r>
              <a:rPr dirty="0" sz="1200" spc="3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y</a:t>
            </a:r>
            <a:r>
              <a:rPr dirty="0" sz="1200" spc="1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la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preservación</a:t>
            </a:r>
            <a:r>
              <a:rPr dirty="0" sz="1200" spc="-2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de</a:t>
            </a:r>
            <a:r>
              <a:rPr dirty="0" sz="1200" spc="2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1C1C1C"/>
                </a:solidFill>
                <a:latin typeface="Arial MT"/>
                <a:cs typeface="Arial MT"/>
              </a:rPr>
              <a:t>las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5">
                <a:solidFill>
                  <a:srgbClr val="1C1C1C"/>
                </a:solidFill>
                <a:latin typeface="Arial MT"/>
                <a:cs typeface="Arial MT"/>
              </a:rPr>
              <a:t>culturas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y</a:t>
            </a:r>
            <a:r>
              <a:rPr dirty="0" sz="1200" spc="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el</a:t>
            </a:r>
            <a:r>
              <a:rPr dirty="0" sz="120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1C1C1C"/>
                </a:solidFill>
                <a:latin typeface="Arial MT"/>
                <a:cs typeface="Arial MT"/>
              </a:rPr>
              <a:t>medio</a:t>
            </a:r>
            <a:r>
              <a:rPr dirty="0" sz="1200" spc="35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dirty="0" sz="1200" spc="-10">
                <a:solidFill>
                  <a:srgbClr val="1C1C1C"/>
                </a:solidFill>
                <a:latin typeface="Arial MT"/>
                <a:cs typeface="Arial MT"/>
              </a:rPr>
              <a:t>ambiente.</a:t>
            </a:r>
            <a:r>
              <a:rPr dirty="0" sz="1200" spc="-10">
                <a:solidFill>
                  <a:srgbClr val="70757A"/>
                </a:solidFill>
                <a:latin typeface="Arial MT"/>
                <a:cs typeface="Arial MT"/>
              </a:rPr>
              <a:t>15</a:t>
            </a:r>
            <a:r>
              <a:rPr dirty="0" sz="1200" spc="15">
                <a:solidFill>
                  <a:srgbClr val="70757A"/>
                </a:solidFill>
                <a:latin typeface="Arial MT"/>
                <a:cs typeface="Arial MT"/>
              </a:rPr>
              <a:t> </a:t>
            </a:r>
            <a:r>
              <a:rPr dirty="0" sz="1200" spc="-25">
                <a:solidFill>
                  <a:srgbClr val="70757A"/>
                </a:solidFill>
                <a:latin typeface="Arial MT"/>
                <a:cs typeface="Arial MT"/>
              </a:rPr>
              <a:t>mar.</a:t>
            </a:r>
            <a:r>
              <a:rPr dirty="0" sz="1200" spc="30">
                <a:solidFill>
                  <a:srgbClr val="70757A"/>
                </a:solidFill>
                <a:latin typeface="Arial MT"/>
                <a:cs typeface="Arial MT"/>
              </a:rPr>
              <a:t> </a:t>
            </a:r>
            <a:r>
              <a:rPr dirty="0" sz="1200" spc="-15">
                <a:solidFill>
                  <a:srgbClr val="70757A"/>
                </a:solidFill>
                <a:latin typeface="Arial MT"/>
                <a:cs typeface="Arial MT"/>
              </a:rPr>
              <a:t>2018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480" y="1348740"/>
            <a:ext cx="3401059" cy="226567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1252220"/>
            <a:ext cx="3733799" cy="2362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41175" y="3895834"/>
            <a:ext cx="35591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15" b="1">
                <a:latin typeface="Trebuchet MS"/>
                <a:cs typeface="Trebuchet MS"/>
              </a:rPr>
              <a:t>CORONAVIRUS </a:t>
            </a:r>
            <a:r>
              <a:rPr dirty="0" sz="1400" spc="-5" b="1">
                <a:latin typeface="Trebuchet MS"/>
                <a:cs typeface="Trebuchet MS"/>
              </a:rPr>
              <a:t>RECONOCE </a:t>
            </a:r>
            <a:r>
              <a:rPr dirty="0" sz="1400" b="1">
                <a:latin typeface="Trebuchet MS"/>
                <a:cs typeface="Trebuchet MS"/>
              </a:rPr>
              <a:t>LA </a:t>
            </a:r>
            <a:r>
              <a:rPr dirty="0" sz="1400" spc="-25" b="1">
                <a:latin typeface="Trebuchet MS"/>
                <a:cs typeface="Trebuchet MS"/>
              </a:rPr>
              <a:t>IMPORTANCIA </a:t>
            </a:r>
            <a:r>
              <a:rPr dirty="0" sz="1400" spc="-409" b="1">
                <a:latin typeface="Trebuchet MS"/>
                <a:cs typeface="Trebuchet MS"/>
              </a:rPr>
              <a:t> </a:t>
            </a:r>
            <a:r>
              <a:rPr dirty="0" sz="1400" b="1">
                <a:latin typeface="Trebuchet MS"/>
                <a:cs typeface="Trebuchet MS"/>
              </a:rPr>
              <a:t>DE </a:t>
            </a:r>
            <a:r>
              <a:rPr dirty="0" sz="1400" spc="5" b="1">
                <a:latin typeface="Trebuchet MS"/>
                <a:cs typeface="Trebuchet MS"/>
              </a:rPr>
              <a:t>L</a:t>
            </a:r>
            <a:r>
              <a:rPr dirty="0" sz="1400" spc="-5" b="1">
                <a:latin typeface="Trebuchet MS"/>
                <a:cs typeface="Trebuchet MS"/>
              </a:rPr>
              <a:t>A</a:t>
            </a:r>
            <a:r>
              <a:rPr dirty="0" sz="1400" spc="-150" b="1">
                <a:latin typeface="Trebuchet MS"/>
                <a:cs typeface="Trebuchet MS"/>
              </a:rPr>
              <a:t> </a:t>
            </a:r>
            <a:r>
              <a:rPr dirty="0" sz="1400" spc="-15" b="1">
                <a:latin typeface="Trebuchet MS"/>
                <a:cs typeface="Trebuchet MS"/>
              </a:rPr>
              <a:t>A</a:t>
            </a:r>
            <a:r>
              <a:rPr dirty="0" sz="1400" spc="-5" b="1">
                <a:latin typeface="Trebuchet MS"/>
                <a:cs typeface="Trebuchet MS"/>
              </a:rPr>
              <a:t>G</a:t>
            </a:r>
            <a:r>
              <a:rPr dirty="0" sz="1400" spc="-5" b="1">
                <a:latin typeface="Trebuchet MS"/>
                <a:cs typeface="Trebuchet MS"/>
              </a:rPr>
              <a:t>R</a:t>
            </a:r>
            <a:r>
              <a:rPr dirty="0" sz="1400" spc="-15" b="1">
                <a:latin typeface="Trebuchet MS"/>
                <a:cs typeface="Trebuchet MS"/>
              </a:rPr>
              <a:t>I</a:t>
            </a:r>
            <a:r>
              <a:rPr dirty="0" sz="1400" b="1">
                <a:latin typeface="Trebuchet MS"/>
                <a:cs typeface="Trebuchet MS"/>
              </a:rPr>
              <a:t>C</a:t>
            </a:r>
            <a:r>
              <a:rPr dirty="0" sz="1400" spc="-10" b="1">
                <a:latin typeface="Trebuchet MS"/>
                <a:cs typeface="Trebuchet MS"/>
              </a:rPr>
              <a:t>U</a:t>
            </a:r>
            <a:r>
              <a:rPr dirty="0" sz="1400" spc="-95" b="1">
                <a:latin typeface="Trebuchet MS"/>
                <a:cs typeface="Trebuchet MS"/>
              </a:rPr>
              <a:t>L</a:t>
            </a:r>
            <a:r>
              <a:rPr dirty="0" sz="1400" b="1">
                <a:latin typeface="Trebuchet MS"/>
                <a:cs typeface="Trebuchet MS"/>
              </a:rPr>
              <a:t>T</a:t>
            </a:r>
            <a:r>
              <a:rPr dirty="0" sz="1400" spc="-10" b="1">
                <a:latin typeface="Trebuchet MS"/>
                <a:cs typeface="Trebuchet MS"/>
              </a:rPr>
              <a:t>U</a:t>
            </a:r>
            <a:r>
              <a:rPr dirty="0" sz="1400" spc="-5" b="1">
                <a:latin typeface="Trebuchet MS"/>
                <a:cs typeface="Trebuchet MS"/>
              </a:rPr>
              <a:t>RA</a:t>
            </a:r>
            <a:r>
              <a:rPr dirty="0" sz="1400" spc="-70" b="1">
                <a:latin typeface="Trebuchet MS"/>
                <a:cs typeface="Trebuchet MS"/>
              </a:rPr>
              <a:t> </a:t>
            </a:r>
            <a:r>
              <a:rPr dirty="0" sz="1400" spc="-85" b="1">
                <a:latin typeface="Trebuchet MS"/>
                <a:cs typeface="Trebuchet MS"/>
              </a:rPr>
              <a:t>F</a:t>
            </a:r>
            <a:r>
              <a:rPr dirty="0" sz="1400" spc="-15" b="1">
                <a:latin typeface="Trebuchet MS"/>
                <a:cs typeface="Trebuchet MS"/>
              </a:rPr>
              <a:t>A</a:t>
            </a:r>
            <a:r>
              <a:rPr dirty="0" sz="1400" spc="-10" b="1">
                <a:latin typeface="Trebuchet MS"/>
                <a:cs typeface="Trebuchet MS"/>
              </a:rPr>
              <a:t>M</a:t>
            </a:r>
            <a:r>
              <a:rPr dirty="0" sz="1400" spc="-15" b="1">
                <a:latin typeface="Trebuchet MS"/>
                <a:cs typeface="Trebuchet MS"/>
              </a:rPr>
              <a:t>I</a:t>
            </a:r>
            <a:r>
              <a:rPr dirty="0" sz="1400" spc="5" b="1">
                <a:latin typeface="Trebuchet MS"/>
                <a:cs typeface="Trebuchet MS"/>
              </a:rPr>
              <a:t>L</a:t>
            </a:r>
            <a:r>
              <a:rPr dirty="0" sz="1400" spc="-15" b="1">
                <a:latin typeface="Trebuchet MS"/>
                <a:cs typeface="Trebuchet MS"/>
              </a:rPr>
              <a:t>I</a:t>
            </a:r>
            <a:r>
              <a:rPr dirty="0" sz="1400" spc="-15" b="1">
                <a:latin typeface="Trebuchet MS"/>
                <a:cs typeface="Trebuchet MS"/>
              </a:rPr>
              <a:t>A</a:t>
            </a:r>
            <a:r>
              <a:rPr dirty="0" sz="1400" b="1">
                <a:latin typeface="Trebuchet MS"/>
                <a:cs typeface="Trebuchet MS"/>
              </a:rPr>
              <a:t>R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79267" y="813790"/>
            <a:ext cx="2651760" cy="266700"/>
          </a:xfrm>
          <a:prstGeom prst="rect"/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9"/>
              </a:lnSpc>
            </a:pPr>
            <a:r>
              <a:rPr dirty="0" spc="-15">
                <a:solidFill>
                  <a:srgbClr val="000000"/>
                </a:solidFill>
                <a:latin typeface="Trebuchet MS"/>
                <a:cs typeface="Trebuchet MS"/>
              </a:rPr>
              <a:t>AGRICULTURA</a:t>
            </a:r>
            <a:r>
              <a:rPr dirty="0" spc="-12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5">
                <a:solidFill>
                  <a:srgbClr val="000000"/>
                </a:solidFill>
                <a:latin typeface="Trebuchet MS"/>
                <a:cs typeface="Trebuchet MS"/>
              </a:rPr>
              <a:t>FAMILIAR</a:t>
            </a: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4412" y="376275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50940" y="4642295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119" y="2024380"/>
            <a:ext cx="2882899" cy="208533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807732"/>
            <a:ext cx="9037320" cy="739140"/>
          </a:xfrm>
          <a:custGeom>
            <a:avLst/>
            <a:gdLst/>
            <a:ahLst/>
            <a:cxnLst/>
            <a:rect l="l" t="t" r="r" b="b"/>
            <a:pathLst>
              <a:path w="9037320" h="739140">
                <a:moveTo>
                  <a:pt x="9037320" y="0"/>
                </a:moveTo>
                <a:lnTo>
                  <a:pt x="0" y="0"/>
                </a:lnTo>
                <a:lnTo>
                  <a:pt x="0" y="739127"/>
                </a:lnTo>
                <a:lnTo>
                  <a:pt x="9037320" y="739127"/>
                </a:lnTo>
                <a:lnTo>
                  <a:pt x="90373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835864"/>
            <a:ext cx="863854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EL</a:t>
            </a:r>
            <a:r>
              <a:rPr dirty="0" sz="1400" spc="-5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Trebuchet MS"/>
                <a:cs typeface="Trebuchet MS"/>
              </a:rPr>
              <a:t>PROYECTO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TF</a:t>
            </a:r>
            <a:r>
              <a:rPr dirty="0" sz="1400" spc="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PER</a:t>
            </a:r>
            <a:r>
              <a:rPr dirty="0" sz="1400" spc="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22</a:t>
            </a:r>
            <a:r>
              <a:rPr dirty="0" sz="1400" spc="2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DE</a:t>
            </a:r>
            <a:r>
              <a:rPr dirty="0" sz="1400" spc="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LA</a:t>
            </a:r>
            <a:r>
              <a:rPr dirty="0" sz="1400" spc="-6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35">
                <a:solidFill>
                  <a:srgbClr val="000000"/>
                </a:solidFill>
                <a:latin typeface="Trebuchet MS"/>
                <a:cs typeface="Trebuchet MS"/>
              </a:rPr>
              <a:t>FAO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1978</a:t>
            </a:r>
            <a:r>
              <a:rPr dirty="0" sz="1400" spc="5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–</a:t>
            </a:r>
            <a:r>
              <a:rPr dirty="0" sz="1400" spc="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1982</a:t>
            </a:r>
            <a:r>
              <a:rPr dirty="0" sz="1400" spc="2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000000"/>
                </a:solidFill>
                <a:latin typeface="Trebuchet MS"/>
                <a:cs typeface="Trebuchet MS"/>
              </a:rPr>
              <a:t>“Transferencia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 de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tecnología</a:t>
            </a:r>
            <a:r>
              <a:rPr dirty="0" sz="1400" spc="-4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400" spc="2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Trebuchet MS"/>
                <a:cs typeface="Trebuchet MS"/>
              </a:rPr>
              <a:t>Insumos”</a:t>
            </a:r>
            <a:endParaRPr sz="1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40">
                <a:solidFill>
                  <a:srgbClr val="000000"/>
                </a:solidFill>
                <a:latin typeface="Trebuchet MS"/>
                <a:cs typeface="Trebuchet MS"/>
              </a:rPr>
              <a:t>Trajo</a:t>
            </a:r>
            <a:r>
              <a:rPr dirty="0" sz="1400" spc="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Implementos</a:t>
            </a:r>
            <a:r>
              <a:rPr dirty="0" sz="1400" spc="-1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de</a:t>
            </a:r>
            <a:r>
              <a:rPr dirty="0" sz="1400" spc="-4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000000"/>
                </a:solidFill>
                <a:latin typeface="Trebuchet MS"/>
                <a:cs typeface="Trebuchet MS"/>
              </a:rPr>
              <a:t>Tecnología</a:t>
            </a:r>
            <a:r>
              <a:rPr dirty="0" sz="1400" spc="-2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Intermedia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Trebuchet MS"/>
                <a:cs typeface="Trebuchet MS"/>
              </a:rPr>
              <a:t>para</a:t>
            </a:r>
            <a:r>
              <a:rPr dirty="0" sz="1400" spc="2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La </a:t>
            </a:r>
            <a:r>
              <a:rPr dirty="0" sz="1400" spc="-15">
                <a:solidFill>
                  <a:srgbClr val="000000"/>
                </a:solidFill>
                <a:latin typeface="Trebuchet MS"/>
                <a:cs typeface="Trebuchet MS"/>
              </a:rPr>
              <a:t>Pequeña</a:t>
            </a:r>
            <a:r>
              <a:rPr dirty="0" sz="1400" spc="-6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Trebuchet MS"/>
                <a:cs typeface="Trebuchet MS"/>
              </a:rPr>
              <a:t>Agricultura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 del</a:t>
            </a:r>
            <a:r>
              <a:rPr dirty="0" sz="1400" spc="1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20">
                <a:solidFill>
                  <a:srgbClr val="000000"/>
                </a:solidFill>
                <a:latin typeface="Trebuchet MS"/>
                <a:cs typeface="Trebuchet MS"/>
              </a:rPr>
              <a:t>Perú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en</a:t>
            </a:r>
            <a:r>
              <a:rPr dirty="0" sz="1400" spc="1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zonas</a:t>
            </a:r>
            <a:r>
              <a:rPr dirty="0" sz="1400" spc="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de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extrema </a:t>
            </a:r>
            <a:r>
              <a:rPr dirty="0" sz="1400" spc="-40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Trebuchet MS"/>
                <a:cs typeface="Trebuchet MS"/>
              </a:rPr>
              <a:t>Pobreza</a:t>
            </a:r>
            <a:r>
              <a:rPr dirty="0" sz="1400" spc="-15">
                <a:solidFill>
                  <a:srgbClr val="000000"/>
                </a:solidFill>
                <a:latin typeface="Trebuchet MS"/>
                <a:cs typeface="Trebuchet MS"/>
              </a:rPr>
              <a:t> Rural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83425" y="2033449"/>
            <a:ext cx="1723294" cy="22083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9200" y="1742440"/>
            <a:ext cx="2245359" cy="224535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41545" y="4279332"/>
            <a:ext cx="1381760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53340">
              <a:lnSpc>
                <a:spcPct val="100000"/>
              </a:lnSpc>
              <a:spcBef>
                <a:spcPts val="110"/>
              </a:spcBef>
            </a:pP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DE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S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G</a:t>
            </a:r>
            <a:r>
              <a:rPr dirty="0" sz="1350" spc="-10" b="1">
                <a:solidFill>
                  <a:srgbClr val="2D06BA"/>
                </a:solidFill>
                <a:latin typeface="Trebuchet MS"/>
                <a:cs typeface="Trebuchet MS"/>
              </a:rPr>
              <a:t>R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-5" b="1">
                <a:solidFill>
                  <a:srgbClr val="2D06BA"/>
                </a:solidFill>
                <a:latin typeface="Trebuchet MS"/>
                <a:cs typeface="Trebuchet MS"/>
              </a:rPr>
              <a:t>N</a:t>
            </a:r>
            <a:r>
              <a:rPr dirty="0" sz="1350" spc="-2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-10" b="1">
                <a:solidFill>
                  <a:srgbClr val="2D06BA"/>
                </a:solidFill>
                <a:latin typeface="Trebuchet MS"/>
                <a:cs typeface="Trebuchet MS"/>
              </a:rPr>
              <a:t>D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O</a:t>
            </a:r>
            <a:r>
              <a:rPr dirty="0" sz="1350" spc="-10" b="1">
                <a:solidFill>
                  <a:srgbClr val="2D06BA"/>
                </a:solidFill>
                <a:latin typeface="Trebuchet MS"/>
                <a:cs typeface="Trebuchet MS"/>
              </a:rPr>
              <a:t>R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  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M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-5" b="1">
                <a:solidFill>
                  <a:srgbClr val="2D06BA"/>
                </a:solidFill>
                <a:latin typeface="Trebuchet MS"/>
                <a:cs typeface="Trebuchet MS"/>
              </a:rPr>
              <a:t>N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U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L</a:t>
            </a:r>
            <a:r>
              <a:rPr dirty="0" sz="1350" spc="-100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D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E</a:t>
            </a:r>
            <a:r>
              <a:rPr dirty="0" sz="1350" spc="-25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M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I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Z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81417" y="4268796"/>
            <a:ext cx="1529080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 indent="363220">
              <a:lnSpc>
                <a:spcPct val="100000"/>
              </a:lnSpc>
              <a:spcBef>
                <a:spcPts val="110"/>
              </a:spcBef>
            </a:pP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TRILLADORA 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M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-5" b="1">
                <a:solidFill>
                  <a:srgbClr val="2D06BA"/>
                </a:solidFill>
                <a:latin typeface="Trebuchet MS"/>
                <a:cs typeface="Trebuchet MS"/>
              </a:rPr>
              <a:t>N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U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L</a:t>
            </a:r>
            <a:r>
              <a:rPr dirty="0" sz="1350" spc="-100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D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E</a:t>
            </a:r>
            <a:r>
              <a:rPr dirty="0" sz="1350" spc="-105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R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R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OZ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3873" y="4268796"/>
            <a:ext cx="2275205" cy="71945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7018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S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E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M</a:t>
            </a:r>
            <a:r>
              <a:rPr dirty="0" sz="1350" spc="-5" b="1">
                <a:solidFill>
                  <a:srgbClr val="2D06BA"/>
                </a:solidFill>
                <a:latin typeface="Trebuchet MS"/>
                <a:cs typeface="Trebuchet MS"/>
              </a:rPr>
              <a:t>B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R</a:t>
            </a:r>
            <a:r>
              <a:rPr dirty="0" sz="1350" spc="-2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-10" b="1">
                <a:solidFill>
                  <a:srgbClr val="2D06BA"/>
                </a:solidFill>
                <a:latin typeface="Trebuchet MS"/>
                <a:cs typeface="Trebuchet MS"/>
              </a:rPr>
              <a:t>D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O</a:t>
            </a:r>
            <a:r>
              <a:rPr dirty="0" sz="1350" spc="-10" b="1">
                <a:solidFill>
                  <a:srgbClr val="2D06BA"/>
                </a:solidFill>
                <a:latin typeface="Trebuchet MS"/>
                <a:cs typeface="Trebuchet MS"/>
              </a:rPr>
              <a:t>R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-150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M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spc="-5" b="1">
                <a:solidFill>
                  <a:srgbClr val="2D06BA"/>
                </a:solidFill>
                <a:latin typeface="Trebuchet MS"/>
                <a:cs typeface="Trebuchet MS"/>
              </a:rPr>
              <a:t>N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U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AL</a:t>
            </a:r>
            <a:endParaRPr sz="13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D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E</a:t>
            </a:r>
            <a:r>
              <a:rPr dirty="0" sz="1350" spc="-45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spc="-70" b="1">
                <a:solidFill>
                  <a:srgbClr val="2D06BA"/>
                </a:solidFill>
                <a:latin typeface="Trebuchet MS"/>
                <a:cs typeface="Trebuchet MS"/>
              </a:rPr>
              <a:t>T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O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D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O</a:t>
            </a:r>
            <a:r>
              <a:rPr dirty="0" sz="1350" spc="-85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T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I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P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O</a:t>
            </a:r>
            <a:r>
              <a:rPr dirty="0" sz="1350" spc="-25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D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E</a:t>
            </a:r>
            <a:r>
              <a:rPr dirty="0" sz="1350" spc="-25" b="1">
                <a:solidFill>
                  <a:srgbClr val="2D06BA"/>
                </a:solidFill>
                <a:latin typeface="Trebuchet MS"/>
                <a:cs typeface="Trebuchet MS"/>
              </a:rPr>
              <a:t> </a:t>
            </a:r>
            <a:r>
              <a:rPr dirty="0" sz="1350" spc="5" b="1">
                <a:solidFill>
                  <a:srgbClr val="2D06BA"/>
                </a:solidFill>
                <a:latin typeface="Trebuchet MS"/>
                <a:cs typeface="Trebuchet MS"/>
              </a:rPr>
              <a:t>S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E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M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I</a:t>
            </a:r>
            <a:r>
              <a:rPr dirty="0" sz="1350" spc="10" b="1">
                <a:solidFill>
                  <a:srgbClr val="2D06BA"/>
                </a:solidFill>
                <a:latin typeface="Trebuchet MS"/>
                <a:cs typeface="Trebuchet MS"/>
              </a:rPr>
              <a:t>L</a:t>
            </a:r>
            <a:r>
              <a:rPr dirty="0" sz="1350" spc="-10" b="1">
                <a:solidFill>
                  <a:srgbClr val="2D06BA"/>
                </a:solidFill>
                <a:latin typeface="Trebuchet MS"/>
                <a:cs typeface="Trebuchet MS"/>
              </a:rPr>
              <a:t>L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A</a:t>
            </a:r>
            <a:r>
              <a:rPr dirty="0" sz="1350" b="1">
                <a:solidFill>
                  <a:srgbClr val="2D06BA"/>
                </a:solidFill>
                <a:latin typeface="Trebuchet MS"/>
                <a:cs typeface="Trebuchet MS"/>
              </a:rPr>
              <a:t>S</a:t>
            </a:r>
            <a:endParaRPr sz="1350">
              <a:latin typeface="Trebuchet MS"/>
              <a:cs typeface="Trebuchet MS"/>
            </a:endParaRPr>
          </a:p>
          <a:p>
            <a:pPr marL="245745">
              <a:lnSpc>
                <a:spcPct val="100000"/>
              </a:lnSpc>
              <a:spcBef>
                <a:spcPts val="101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7641" y="336518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840" y="601980"/>
            <a:ext cx="5415279" cy="42748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7370" y="297973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22948" y="4716130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580" y="932180"/>
            <a:ext cx="5984137" cy="41274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82388" y="551505"/>
            <a:ext cx="555053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 b="1">
                <a:latin typeface="Arial"/>
                <a:cs typeface="Arial"/>
              </a:rPr>
              <a:t>MECANIZACIÓN</a:t>
            </a:r>
            <a:r>
              <a:rPr dirty="0" sz="150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AGRÍCOLA</a:t>
            </a:r>
            <a:r>
              <a:rPr dirty="0" sz="1500" spc="-35" b="1">
                <a:latin typeface="Arial"/>
                <a:cs typeface="Arial"/>
              </a:rPr>
              <a:t> </a:t>
            </a:r>
            <a:r>
              <a:rPr dirty="0" sz="1500" spc="-5" b="1">
                <a:latin typeface="Arial"/>
                <a:cs typeface="Arial"/>
              </a:rPr>
              <a:t>EN</a:t>
            </a:r>
            <a:r>
              <a:rPr dirty="0" sz="1500" spc="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LA</a:t>
            </a:r>
            <a:r>
              <a:rPr dirty="0" sz="1500" spc="-95" b="1">
                <a:latin typeface="Arial"/>
                <a:cs typeface="Arial"/>
              </a:rPr>
              <a:t> </a:t>
            </a:r>
            <a:r>
              <a:rPr dirty="0" sz="1500" spc="-20" b="1">
                <a:latin typeface="Arial"/>
                <a:cs typeface="Arial"/>
              </a:rPr>
              <a:t>AGRICULTURA </a:t>
            </a:r>
            <a:r>
              <a:rPr dirty="0" sz="1500" spc="-15" b="1">
                <a:latin typeface="Arial"/>
                <a:cs typeface="Arial"/>
              </a:rPr>
              <a:t>FAMILIAR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68918" y="297973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22948" y="4716130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440" y="914400"/>
            <a:ext cx="4773255" cy="40233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63040" y="690600"/>
            <a:ext cx="5252720" cy="1981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20"/>
              </a:lnSpc>
            </a:pPr>
            <a:r>
              <a:rPr dirty="0" sz="1400" spc="-10" b="1">
                <a:latin typeface="Arial"/>
                <a:cs typeface="Arial"/>
              </a:rPr>
              <a:t>MECANIZACIÓN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AGRÍCOLA </a:t>
            </a:r>
            <a:r>
              <a:rPr dirty="0" sz="1400" b="1">
                <a:latin typeface="Arial"/>
                <a:cs typeface="Arial"/>
              </a:rPr>
              <a:t>EN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LA</a:t>
            </a:r>
            <a:r>
              <a:rPr dirty="0" sz="1400" spc="-114" b="1">
                <a:latin typeface="Arial"/>
                <a:cs typeface="Arial"/>
              </a:rPr>
              <a:t> </a:t>
            </a:r>
            <a:r>
              <a:rPr dirty="0" sz="1400" spc="-15" b="1">
                <a:latin typeface="Arial"/>
                <a:cs typeface="Arial"/>
              </a:rPr>
              <a:t>AGRICULTURA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FAMILIAR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98837" y="351398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10981" y="4698213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080" y="759459"/>
            <a:ext cx="6489699" cy="39877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85801" y="4860781"/>
            <a:ext cx="615823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Trebuchet MS"/>
                <a:cs typeface="Trebuchet MS"/>
              </a:rPr>
              <a:t>EN</a:t>
            </a:r>
            <a:r>
              <a:rPr dirty="0" sz="1000" spc="15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SEPTIEMBRE</a:t>
            </a:r>
            <a:r>
              <a:rPr dirty="0" sz="1000" spc="30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DE</a:t>
            </a:r>
            <a:r>
              <a:rPr dirty="0" sz="1000" spc="-10" b="1">
                <a:latin typeface="Trebuchet MS"/>
                <a:cs typeface="Trebuchet MS"/>
              </a:rPr>
              <a:t> 2019</a:t>
            </a:r>
            <a:r>
              <a:rPr dirty="0" sz="1000" spc="40" b="1">
                <a:latin typeface="Trebuchet MS"/>
                <a:cs typeface="Trebuchet MS"/>
              </a:rPr>
              <a:t> </a:t>
            </a:r>
            <a:r>
              <a:rPr dirty="0" sz="1000" b="1">
                <a:latin typeface="Trebuchet MS"/>
                <a:cs typeface="Trebuchet MS"/>
              </a:rPr>
              <a:t>SE</a:t>
            </a:r>
            <a:r>
              <a:rPr dirty="0" sz="1000" spc="-10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REUNIÓ</a:t>
            </a:r>
            <a:r>
              <a:rPr dirty="0" sz="1000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EL</a:t>
            </a:r>
            <a:r>
              <a:rPr dirty="0" sz="1000" spc="10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PRIMER</a:t>
            </a:r>
            <a:r>
              <a:rPr dirty="0" sz="1000" spc="30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COMITÉ </a:t>
            </a:r>
            <a:r>
              <a:rPr dirty="0" sz="1000" b="1">
                <a:latin typeface="Trebuchet MS"/>
                <a:cs typeface="Trebuchet MS"/>
              </a:rPr>
              <a:t>MULTISECTORIAL</a:t>
            </a:r>
            <a:r>
              <a:rPr dirty="0" sz="1000" spc="-30" b="1">
                <a:latin typeface="Trebuchet MS"/>
                <a:cs typeface="Trebuchet MS"/>
              </a:rPr>
              <a:t> </a:t>
            </a:r>
            <a:r>
              <a:rPr dirty="0" sz="1000" spc="-5" b="1">
                <a:latin typeface="Trebuchet MS"/>
                <a:cs typeface="Trebuchet MS"/>
              </a:rPr>
              <a:t>DE</a:t>
            </a:r>
            <a:r>
              <a:rPr dirty="0" sz="1000" spc="-10" b="1">
                <a:latin typeface="Trebuchet MS"/>
                <a:cs typeface="Trebuchet MS"/>
              </a:rPr>
              <a:t> </a:t>
            </a:r>
            <a:r>
              <a:rPr dirty="0" sz="1000" b="1">
                <a:latin typeface="Trebuchet MS"/>
                <a:cs typeface="Trebuchet MS"/>
              </a:rPr>
              <a:t>LA</a:t>
            </a:r>
            <a:r>
              <a:rPr dirty="0" sz="1000" spc="10" b="1">
                <a:latin typeface="Trebuchet MS"/>
                <a:cs typeface="Trebuchet MS"/>
              </a:rPr>
              <a:t> </a:t>
            </a:r>
            <a:r>
              <a:rPr dirty="0" sz="1000" b="1">
                <a:latin typeface="Trebuchet MS"/>
                <a:cs typeface="Trebuchet MS"/>
              </a:rPr>
              <a:t>AGRICULTURA</a:t>
            </a:r>
            <a:r>
              <a:rPr dirty="0" sz="1000" spc="-50" b="1">
                <a:latin typeface="Trebuchet MS"/>
                <a:cs typeface="Trebuchet MS"/>
              </a:rPr>
              <a:t> </a:t>
            </a:r>
            <a:r>
              <a:rPr dirty="0" sz="1000" b="1">
                <a:latin typeface="Trebuchet MS"/>
                <a:cs typeface="Trebuchet MS"/>
              </a:rPr>
              <a:t>FAMILIAR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98612" y="1298465"/>
            <a:ext cx="22231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>
                <a:solidFill>
                  <a:srgbClr val="FFFFFF"/>
                </a:solidFill>
                <a:latin typeface="Trebuchet MS"/>
                <a:cs typeface="Trebuchet MS"/>
              </a:rPr>
              <a:t>PERÚ</a:t>
            </a:r>
            <a:r>
              <a:rPr dirty="0" sz="3000" spc="-2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dirty="0" sz="3000" spc="-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>
                <a:solidFill>
                  <a:srgbClr val="FFFFFF"/>
                </a:solidFill>
                <a:latin typeface="Trebuchet MS"/>
                <a:cs typeface="Trebuchet MS"/>
              </a:rPr>
              <a:t>2019</a:t>
            </a:r>
            <a:endParaRPr sz="3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8837" y="351398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8483" y="4808148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88060"/>
            <a:ext cx="7015480" cy="4155440"/>
            <a:chOff x="0" y="988060"/>
            <a:chExt cx="7015480" cy="4155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8280" y="988060"/>
              <a:ext cx="6807199" cy="38277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90330" y="4921288"/>
              <a:ext cx="2037080" cy="177800"/>
            </a:xfrm>
            <a:custGeom>
              <a:avLst/>
              <a:gdLst/>
              <a:ahLst/>
              <a:cxnLst/>
              <a:rect l="l" t="t" r="r" b="b"/>
              <a:pathLst>
                <a:path w="2037079" h="177800">
                  <a:moveTo>
                    <a:pt x="2037080" y="0"/>
                  </a:moveTo>
                  <a:lnTo>
                    <a:pt x="0" y="0"/>
                  </a:lnTo>
                  <a:lnTo>
                    <a:pt x="0" y="177800"/>
                  </a:lnTo>
                  <a:lnTo>
                    <a:pt x="2037080" y="177800"/>
                  </a:lnTo>
                  <a:lnTo>
                    <a:pt x="203708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4139" y="528319"/>
            <a:ext cx="4475480" cy="307340"/>
          </a:xfrm>
          <a:prstGeom prst="rect"/>
          <a:solidFill>
            <a:srgbClr val="FFFF00"/>
          </a:solidFill>
        </p:spPr>
        <p:txBody>
          <a:bodyPr wrap="square" lIns="0" tIns="3937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0"/>
              </a:spcBef>
            </a:pPr>
            <a:r>
              <a:rPr dirty="0" sz="1400" spc="-15">
                <a:solidFill>
                  <a:srgbClr val="000000"/>
                </a:solidFill>
                <a:latin typeface="Trebuchet MS"/>
                <a:cs typeface="Trebuchet MS"/>
              </a:rPr>
              <a:t>REPRESENTAN</a:t>
            </a:r>
            <a:r>
              <a:rPr dirty="0" sz="1400" spc="-10">
                <a:solidFill>
                  <a:srgbClr val="000000"/>
                </a:solidFill>
                <a:latin typeface="Trebuchet MS"/>
                <a:cs typeface="Trebuchet MS"/>
              </a:rPr>
              <a:t> MAS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DEL</a:t>
            </a:r>
            <a:r>
              <a:rPr dirty="0" sz="1400" spc="-6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90</a:t>
            </a:r>
            <a:r>
              <a:rPr dirty="0" sz="1400" spc="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%</a:t>
            </a:r>
            <a:r>
              <a:rPr dirty="0" sz="1400" spc="-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000000"/>
                </a:solidFill>
                <a:latin typeface="Trebuchet MS"/>
                <a:cs typeface="Trebuchet MS"/>
              </a:rPr>
              <a:t>DE</a:t>
            </a:r>
            <a:r>
              <a:rPr dirty="0" sz="1400" spc="1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Trebuchet MS"/>
                <a:cs typeface="Trebuchet MS"/>
              </a:rPr>
              <a:t>LOS </a:t>
            </a:r>
            <a:r>
              <a:rPr dirty="0" sz="1400" spc="-10">
                <a:solidFill>
                  <a:srgbClr val="000000"/>
                </a:solidFill>
                <a:latin typeface="Trebuchet MS"/>
                <a:cs typeface="Trebuchet MS"/>
              </a:rPr>
              <a:t>PRODUCTORES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77636" y="4898428"/>
            <a:ext cx="20618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rebuchet MS"/>
                <a:cs typeface="Trebuchet MS"/>
              </a:rPr>
              <a:t>PO</a:t>
            </a:r>
            <a:r>
              <a:rPr dirty="0" sz="1200" spc="-40">
                <a:latin typeface="Trebuchet MS"/>
                <a:cs typeface="Trebuchet MS"/>
              </a:rPr>
              <a:t>R</a:t>
            </a:r>
            <a:r>
              <a:rPr dirty="0" sz="1200" spc="-120">
                <a:latin typeface="Trebuchet MS"/>
                <a:cs typeface="Trebuchet MS"/>
              </a:rPr>
              <a:t>T</a:t>
            </a:r>
            <a:r>
              <a:rPr dirty="0" sz="1200" spc="-10">
                <a:latin typeface="Trebuchet MS"/>
                <a:cs typeface="Trebuchet MS"/>
              </a:rPr>
              <a:t>A</a:t>
            </a:r>
            <a:r>
              <a:rPr dirty="0" sz="1200" spc="-5">
                <a:latin typeface="Trebuchet MS"/>
                <a:cs typeface="Trebuchet MS"/>
              </a:rPr>
              <a:t>D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3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D</a:t>
            </a:r>
            <a:r>
              <a:rPr dirty="0" sz="1200" spc="-5">
                <a:latin typeface="Trebuchet MS"/>
                <a:cs typeface="Trebuchet MS"/>
              </a:rPr>
              <a:t>E</a:t>
            </a:r>
            <a:r>
              <a:rPr dirty="0" sz="1200" spc="-15">
                <a:latin typeface="Trebuchet MS"/>
                <a:cs typeface="Trebuchet MS"/>
              </a:rPr>
              <a:t>L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50">
                <a:latin typeface="Trebuchet MS"/>
                <a:cs typeface="Trebuchet MS"/>
              </a:rPr>
              <a:t> </a:t>
            </a:r>
            <a:r>
              <a:rPr dirty="0" sz="1200">
                <a:latin typeface="Trebuchet MS"/>
                <a:cs typeface="Trebuchet MS"/>
              </a:rPr>
              <a:t>R</a:t>
            </a:r>
            <a:r>
              <a:rPr dirty="0" sz="1200" spc="-5">
                <a:latin typeface="Trebuchet MS"/>
                <a:cs typeface="Trebuchet MS"/>
              </a:rPr>
              <a:t>E</a:t>
            </a:r>
            <a:r>
              <a:rPr dirty="0" sz="1200" spc="-10">
                <a:latin typeface="Trebuchet MS"/>
                <a:cs typeface="Trebuchet MS"/>
              </a:rPr>
              <a:t>V</a:t>
            </a:r>
            <a:r>
              <a:rPr dirty="0" sz="1200">
                <a:latin typeface="Trebuchet MS"/>
                <a:cs typeface="Trebuchet MS"/>
              </a:rPr>
              <a:t>I</a:t>
            </a:r>
            <a:r>
              <a:rPr dirty="0" sz="1200">
                <a:latin typeface="Trebuchet MS"/>
                <a:cs typeface="Trebuchet MS"/>
              </a:rPr>
              <a:t>S</a:t>
            </a:r>
            <a:r>
              <a:rPr dirty="0" sz="1200" spc="-120">
                <a:latin typeface="Trebuchet MS"/>
                <a:cs typeface="Trebuchet MS"/>
              </a:rPr>
              <a:t>T</a:t>
            </a:r>
            <a:r>
              <a:rPr dirty="0" sz="1200">
                <a:latin typeface="Trebuchet MS"/>
                <a:cs typeface="Trebuchet MS"/>
              </a:rPr>
              <a:t>A</a:t>
            </a:r>
            <a:r>
              <a:rPr dirty="0" sz="1200" spc="-70">
                <a:latin typeface="Trebuchet MS"/>
                <a:cs typeface="Trebuchet MS"/>
              </a:rPr>
              <a:t> </a:t>
            </a:r>
            <a:r>
              <a:rPr dirty="0" sz="1200" spc="-5">
                <a:latin typeface="Trebuchet MS"/>
                <a:cs typeface="Trebuchet MS"/>
              </a:rPr>
              <a:t>C</a:t>
            </a:r>
            <a:r>
              <a:rPr dirty="0" sz="1200" spc="-5">
                <a:latin typeface="Trebuchet MS"/>
                <a:cs typeface="Trebuchet MS"/>
              </a:rPr>
              <a:t>E</a:t>
            </a:r>
            <a:r>
              <a:rPr dirty="0" sz="1200" spc="-5">
                <a:latin typeface="Trebuchet MS"/>
                <a:cs typeface="Trebuchet MS"/>
              </a:rPr>
              <a:t>D</a:t>
            </a:r>
            <a:r>
              <a:rPr dirty="0" sz="1200" spc="-5">
                <a:latin typeface="Trebuchet MS"/>
                <a:cs typeface="Trebuchet MS"/>
              </a:rPr>
              <a:t>E</a:t>
            </a:r>
            <a:r>
              <a:rPr dirty="0" sz="1200">
                <a:latin typeface="Trebuchet MS"/>
                <a:cs typeface="Trebuchet MS"/>
              </a:rPr>
              <a:t>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27410" y="4921287"/>
            <a:ext cx="45720" cy="177800"/>
          </a:xfrm>
          <a:custGeom>
            <a:avLst/>
            <a:gdLst/>
            <a:ahLst/>
            <a:cxnLst/>
            <a:rect l="l" t="t" r="r" b="b"/>
            <a:pathLst>
              <a:path w="45720" h="177800">
                <a:moveTo>
                  <a:pt x="45720" y="0"/>
                </a:moveTo>
                <a:lnTo>
                  <a:pt x="0" y="0"/>
                </a:lnTo>
                <a:lnTo>
                  <a:pt x="0" y="177800"/>
                </a:lnTo>
                <a:lnTo>
                  <a:pt x="45720" y="177800"/>
                </a:lnTo>
                <a:lnTo>
                  <a:pt x="457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8861" y="327075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27000" y="4847069"/>
            <a:ext cx="1840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7013" y="1780540"/>
            <a:ext cx="2418892" cy="33149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11320" y="1671320"/>
            <a:ext cx="2763519" cy="34721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48759" y="1021080"/>
            <a:ext cx="3835400" cy="675640"/>
          </a:xfrm>
          <a:prstGeom prst="rect">
            <a:avLst/>
          </a:prstGeom>
          <a:solidFill>
            <a:srgbClr val="FFC000"/>
          </a:solidFill>
        </p:spPr>
        <p:txBody>
          <a:bodyPr wrap="square" lIns="0" tIns="26670" rIns="0" bIns="0" rtlCol="0" vert="horz">
            <a:spAutoFit/>
          </a:bodyPr>
          <a:lstStyle/>
          <a:p>
            <a:pPr marL="347980" marR="190500" indent="-635">
              <a:lnSpc>
                <a:spcPct val="106900"/>
              </a:lnSpc>
              <a:spcBef>
                <a:spcPts val="210"/>
              </a:spcBef>
            </a:pPr>
            <a:r>
              <a:rPr dirty="0" sz="1200" spc="-10" b="1">
                <a:latin typeface="Arial"/>
                <a:cs typeface="Arial"/>
              </a:rPr>
              <a:t>PROVINCIAS </a:t>
            </a:r>
            <a:r>
              <a:rPr dirty="0" sz="1200" spc="-5" b="1">
                <a:latin typeface="Arial"/>
                <a:cs typeface="Arial"/>
              </a:rPr>
              <a:t>CON </a:t>
            </a:r>
            <a:r>
              <a:rPr dirty="0" sz="1200" spc="-50" b="1">
                <a:latin typeface="Arial"/>
                <a:cs typeface="Arial"/>
              </a:rPr>
              <a:t>ALTA </a:t>
            </a:r>
            <a:r>
              <a:rPr dirty="0" sz="1200" spc="-5" b="1">
                <a:latin typeface="Arial"/>
                <a:cs typeface="Arial"/>
              </a:rPr>
              <a:t>INCIDENCIA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UNIDADES</a:t>
            </a:r>
            <a:r>
              <a:rPr dirty="0" sz="1200" spc="30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AGROPECUARIAS</a:t>
            </a:r>
            <a:r>
              <a:rPr dirty="0" sz="1200" spc="30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CON 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INGRESO</a:t>
            </a:r>
            <a:r>
              <a:rPr dirty="0" sz="1200" spc="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NETO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AGROPECUARIO</a:t>
            </a:r>
            <a:r>
              <a:rPr dirty="0" sz="1200" spc="90" b="1">
                <a:latin typeface="Arial"/>
                <a:cs typeface="Arial"/>
              </a:rPr>
              <a:t> </a:t>
            </a:r>
            <a:r>
              <a:rPr dirty="0" sz="1200" spc="-20" b="1">
                <a:latin typeface="Arial"/>
                <a:cs typeface="Arial"/>
              </a:rPr>
              <a:t>NEGATIVO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579" y="1021080"/>
            <a:ext cx="3482340" cy="8229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26670" rIns="0" bIns="0" rtlCol="0" vert="horz">
            <a:spAutoFit/>
          </a:bodyPr>
          <a:lstStyle/>
          <a:p>
            <a:pPr algn="just" marL="348615" marR="182880" indent="-635">
              <a:lnSpc>
                <a:spcPct val="106900"/>
              </a:lnSpc>
              <a:spcBef>
                <a:spcPts val="210"/>
              </a:spcBef>
            </a:pPr>
            <a:r>
              <a:rPr dirty="0" sz="1200" spc="-10" b="1">
                <a:latin typeface="Arial"/>
                <a:cs typeface="Arial"/>
              </a:rPr>
              <a:t>PROVINCIAS </a:t>
            </a:r>
            <a:r>
              <a:rPr dirty="0" sz="1200" spc="-5" b="1">
                <a:latin typeface="Arial"/>
                <a:cs typeface="Arial"/>
              </a:rPr>
              <a:t>CON </a:t>
            </a:r>
            <a:r>
              <a:rPr dirty="0" sz="1200" spc="-50" b="1">
                <a:latin typeface="Arial"/>
                <a:cs typeface="Arial"/>
              </a:rPr>
              <a:t>ALTA </a:t>
            </a:r>
            <a:r>
              <a:rPr dirty="0" sz="1200" spc="-5" b="1">
                <a:latin typeface="Arial"/>
                <a:cs typeface="Arial"/>
              </a:rPr>
              <a:t>INCIDENCIA </a:t>
            </a:r>
            <a:r>
              <a:rPr dirty="0" sz="1200" spc="-15" b="1">
                <a:latin typeface="Arial"/>
                <a:cs typeface="Arial"/>
              </a:rPr>
              <a:t>DE </a:t>
            </a:r>
            <a:r>
              <a:rPr dirty="0" sz="1200" spc="-320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UNIDADES</a:t>
            </a:r>
            <a:r>
              <a:rPr dirty="0" sz="1200" spc="-5" b="1">
                <a:latin typeface="Arial"/>
                <a:cs typeface="Arial"/>
              </a:rPr>
              <a:t> </a:t>
            </a:r>
            <a:r>
              <a:rPr dirty="0" sz="1200" spc="-10" b="1">
                <a:latin typeface="Arial"/>
                <a:cs typeface="Arial"/>
              </a:rPr>
              <a:t>AGROPECUARIAS</a:t>
            </a:r>
            <a:r>
              <a:rPr dirty="0" sz="1200" spc="-5" b="1">
                <a:latin typeface="Arial"/>
                <a:cs typeface="Arial"/>
              </a:rPr>
              <a:t> CON 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AGRICULTURA </a:t>
            </a:r>
            <a:r>
              <a:rPr dirty="0" sz="1200" spc="-10" b="1">
                <a:latin typeface="Arial"/>
                <a:cs typeface="Arial"/>
              </a:rPr>
              <a:t>DE</a:t>
            </a:r>
            <a:r>
              <a:rPr dirty="0" sz="120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SUBSISTENCIA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61847" y="633361"/>
            <a:ext cx="6405880" cy="208279"/>
          </a:xfrm>
          <a:custGeom>
            <a:avLst/>
            <a:gdLst/>
            <a:ahLst/>
            <a:cxnLst/>
            <a:rect l="l" t="t" r="r" b="b"/>
            <a:pathLst>
              <a:path w="6405880" h="208280">
                <a:moveTo>
                  <a:pt x="6405880" y="0"/>
                </a:moveTo>
                <a:lnTo>
                  <a:pt x="2974340" y="0"/>
                </a:lnTo>
                <a:lnTo>
                  <a:pt x="0" y="0"/>
                </a:lnTo>
                <a:lnTo>
                  <a:pt x="0" y="208280"/>
                </a:lnTo>
                <a:lnTo>
                  <a:pt x="2974340" y="208280"/>
                </a:lnTo>
                <a:lnTo>
                  <a:pt x="6405880" y="208280"/>
                </a:lnTo>
                <a:lnTo>
                  <a:pt x="64058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9150" y="610498"/>
            <a:ext cx="6490970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PERÚ</a:t>
            </a:r>
            <a:r>
              <a:rPr dirty="0" sz="14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FF0000"/>
                </a:solidFill>
                <a:latin typeface="Arial"/>
                <a:cs typeface="Arial"/>
              </a:rPr>
              <a:t>MAPA </a:t>
            </a:r>
            <a:r>
              <a:rPr dirty="0" sz="1400">
                <a:solidFill>
                  <a:srgbClr val="FF0000"/>
                </a:solidFill>
                <a:latin typeface="Arial"/>
                <a:cs typeface="Arial"/>
              </a:rPr>
              <a:t>DE POBREZA</a:t>
            </a:r>
            <a:r>
              <a:rPr dirty="0" sz="1400" spc="-7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FF0000"/>
                </a:solidFill>
                <a:latin typeface="Arial"/>
                <a:cs typeface="Arial"/>
              </a:rPr>
              <a:t>RURAL</a:t>
            </a:r>
            <a:r>
              <a:rPr dirty="0" sz="14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Arial"/>
                <a:cs typeface="Arial"/>
              </a:rPr>
              <a:t>(según</a:t>
            </a:r>
            <a:r>
              <a:rPr dirty="0" sz="140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Arial"/>
                <a:cs typeface="Arial"/>
              </a:rPr>
              <a:t>Grupo</a:t>
            </a:r>
            <a:r>
              <a:rPr dirty="0" sz="14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Arial"/>
                <a:cs typeface="Arial"/>
              </a:rPr>
              <a:t>Análisis</a:t>
            </a:r>
            <a:r>
              <a:rPr dirty="0" sz="1400" spc="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Arial"/>
                <a:cs typeface="Arial"/>
              </a:rPr>
              <a:t>para </a:t>
            </a:r>
            <a:r>
              <a:rPr dirty="0" sz="1400">
                <a:solidFill>
                  <a:srgbClr val="000000"/>
                </a:solidFill>
                <a:latin typeface="Arial"/>
                <a:cs typeface="Arial"/>
              </a:rPr>
              <a:t>el</a:t>
            </a:r>
            <a:r>
              <a:rPr dirty="0" sz="1400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0000"/>
                </a:solidFill>
                <a:latin typeface="Arial"/>
                <a:cs typeface="Arial"/>
              </a:rPr>
              <a:t>Desarrollo)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82256" y="337332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09752" y="4819835"/>
            <a:ext cx="1840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988060"/>
            <a:ext cx="2903219" cy="379475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32692" y="695340"/>
            <a:ext cx="49809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Trebuchet MS"/>
                <a:cs typeface="Trebuchet MS"/>
              </a:rPr>
              <a:t>INFORMES </a:t>
            </a:r>
            <a:r>
              <a:rPr dirty="0" sz="1400" b="1">
                <a:latin typeface="Trebuchet MS"/>
                <a:cs typeface="Trebuchet MS"/>
              </a:rPr>
              <a:t>DEL</a:t>
            </a:r>
            <a:r>
              <a:rPr dirty="0" sz="1400" spc="-65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GRUPO</a:t>
            </a:r>
            <a:r>
              <a:rPr dirty="0" sz="1400" spc="10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BANCO</a:t>
            </a:r>
            <a:r>
              <a:rPr dirty="0" sz="1400" spc="5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MUNDIAL</a:t>
            </a:r>
            <a:r>
              <a:rPr dirty="0" sz="1400" spc="-40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:</a:t>
            </a:r>
            <a:r>
              <a:rPr dirty="0" sz="1400" spc="-85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AÑOS</a:t>
            </a:r>
            <a:r>
              <a:rPr dirty="0" sz="1400" b="1">
                <a:latin typeface="Trebuchet MS"/>
                <a:cs typeface="Trebuchet MS"/>
              </a:rPr>
              <a:t> 2017</a:t>
            </a:r>
            <a:r>
              <a:rPr dirty="0" sz="1400" spc="-10" b="1">
                <a:latin typeface="Trebuchet MS"/>
                <a:cs typeface="Trebuchet MS"/>
              </a:rPr>
              <a:t> </a:t>
            </a:r>
            <a:r>
              <a:rPr dirty="0" sz="1400" spc="-5" b="1">
                <a:latin typeface="Trebuchet MS"/>
                <a:cs typeface="Trebuchet MS"/>
              </a:rPr>
              <a:t>Y </a:t>
            </a:r>
            <a:r>
              <a:rPr dirty="0" sz="1400" b="1">
                <a:latin typeface="Trebuchet MS"/>
                <a:cs typeface="Trebuchet MS"/>
              </a:rPr>
              <a:t>2019</a:t>
            </a:r>
            <a:endParaRPr sz="1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975360"/>
            <a:ext cx="2951479" cy="38150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340" y="101600"/>
            <a:ext cx="647699" cy="6273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73770" y="214841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9996" y="4914237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3300" y="868680"/>
            <a:ext cx="3060700" cy="287020"/>
          </a:xfrm>
          <a:custGeom>
            <a:avLst/>
            <a:gdLst/>
            <a:ahLst/>
            <a:cxnLst/>
            <a:rect l="l" t="t" r="r" b="b"/>
            <a:pathLst>
              <a:path w="3060700" h="287019">
                <a:moveTo>
                  <a:pt x="3060700" y="0"/>
                </a:moveTo>
                <a:lnTo>
                  <a:pt x="0" y="0"/>
                </a:lnTo>
                <a:lnTo>
                  <a:pt x="0" y="287020"/>
                </a:lnTo>
                <a:lnTo>
                  <a:pt x="3060700" y="287020"/>
                </a:lnTo>
                <a:lnTo>
                  <a:pt x="30607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19417" y="918425"/>
            <a:ext cx="2052320" cy="193040"/>
          </a:xfrm>
          <a:prstGeom prst="rect"/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480"/>
              </a:lnSpc>
            </a:pPr>
            <a:r>
              <a:rPr dirty="0" sz="1300" spc="-8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z="1300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z="1300" spc="-12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z="1300" spc="-10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300">
                <a:solidFill>
                  <a:srgbClr val="FF0000"/>
                </a:solidFill>
                <a:latin typeface="Trebuchet MS"/>
                <a:cs typeface="Trebuchet MS"/>
              </a:rPr>
              <a:t>L</a:t>
            </a:r>
            <a:r>
              <a:rPr dirty="0" sz="1300" spc="-7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300">
                <a:solidFill>
                  <a:srgbClr val="FF0000"/>
                </a:solidFill>
                <a:latin typeface="Trebuchet MS"/>
                <a:cs typeface="Trebuchet MS"/>
              </a:rPr>
              <a:t>DE</a:t>
            </a:r>
            <a:r>
              <a:rPr dirty="0" sz="1300" spc="5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300" spc="-5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dirty="0" sz="1300" spc="5">
                <a:solidFill>
                  <a:srgbClr val="FF0000"/>
                </a:solidFill>
                <a:latin typeface="Trebuchet MS"/>
                <a:cs typeface="Trebuchet MS"/>
              </a:rPr>
              <a:t>RO</a:t>
            </a:r>
            <a:r>
              <a:rPr dirty="0" sz="1300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dirty="0" sz="1300" spc="-5">
                <a:solidFill>
                  <a:srgbClr val="FF0000"/>
                </a:solidFill>
                <a:latin typeface="Trebuchet MS"/>
                <a:cs typeface="Trebuchet MS"/>
              </a:rPr>
              <a:t>U</a:t>
            </a:r>
            <a:r>
              <a:rPr dirty="0" sz="1300">
                <a:solidFill>
                  <a:srgbClr val="FF0000"/>
                </a:solidFill>
                <a:latin typeface="Trebuchet MS"/>
                <a:cs typeface="Trebuchet MS"/>
              </a:rPr>
              <a:t>C</a:t>
            </a:r>
            <a:r>
              <a:rPr dirty="0" sz="1300" spc="-80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z="1300" spc="5">
                <a:solidFill>
                  <a:srgbClr val="FF0000"/>
                </a:solidFill>
                <a:latin typeface="Trebuchet MS"/>
                <a:cs typeface="Trebuchet MS"/>
              </a:rPr>
              <a:t>OR</a:t>
            </a:r>
            <a:r>
              <a:rPr dirty="0" sz="1300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z="1300" spc="-5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3460" y="759459"/>
            <a:ext cx="5595619" cy="42367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71359" y="1262380"/>
            <a:ext cx="1503680" cy="5232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556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2012</a:t>
            </a:r>
            <a:r>
              <a:rPr dirty="0" sz="1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-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2´260,973</a:t>
            </a:r>
            <a:endParaRPr sz="1400">
              <a:latin typeface="Calibri"/>
              <a:cs typeface="Calibri"/>
            </a:endParaRPr>
          </a:p>
          <a:p>
            <a:pPr marL="90170">
              <a:lnSpc>
                <a:spcPct val="100000"/>
              </a:lnSpc>
            </a:pP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2022</a:t>
            </a:r>
            <a:r>
              <a:rPr dirty="0" sz="14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-</a:t>
            </a:r>
            <a:r>
              <a:rPr dirty="0" sz="1400" spc="-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2´157,403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0636" y="4535863"/>
            <a:ext cx="2004060" cy="2698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ts val="865"/>
              </a:lnSpc>
              <a:spcBef>
                <a:spcPts val="110"/>
              </a:spcBef>
            </a:pPr>
            <a:r>
              <a:rPr dirty="0" sz="750" spc="5">
                <a:solidFill>
                  <a:srgbClr val="EEECE1"/>
                </a:solidFill>
                <a:latin typeface="Arial MT"/>
                <a:cs typeface="Arial MT"/>
              </a:rPr>
              <a:t>Slide</a:t>
            </a:r>
            <a:endParaRPr sz="750">
              <a:latin typeface="Arial MT"/>
              <a:cs typeface="Arial MT"/>
            </a:endParaRPr>
          </a:p>
          <a:p>
            <a:pPr marL="144145">
              <a:lnSpc>
                <a:spcPts val="1045"/>
              </a:lnSpc>
            </a:pPr>
            <a:r>
              <a:rPr dirty="0" baseline="7407" sz="1125" spc="-547">
                <a:solidFill>
                  <a:srgbClr val="EEECE1"/>
                </a:solidFill>
                <a:latin typeface="Arial MT"/>
                <a:cs typeface="Arial MT"/>
              </a:rPr>
              <a:t>4</a:t>
            </a:r>
            <a:r>
              <a:rPr dirty="0" sz="900">
                <a:latin typeface="Trebuchet MS"/>
                <a:cs typeface="Trebuchet MS"/>
              </a:rPr>
              <a:t>I</a:t>
            </a:r>
            <a:r>
              <a:rPr dirty="0" sz="900" spc="-395">
                <a:latin typeface="Trebuchet MS"/>
                <a:cs typeface="Trebuchet MS"/>
              </a:rPr>
              <a:t>n</a:t>
            </a:r>
            <a:r>
              <a:rPr dirty="0" baseline="7407" sz="1125" spc="-37">
                <a:solidFill>
                  <a:srgbClr val="EEECE1"/>
                </a:solidFill>
                <a:latin typeface="Arial MT"/>
                <a:cs typeface="Arial MT"/>
              </a:rPr>
              <a:t>0</a:t>
            </a:r>
            <a:r>
              <a:rPr dirty="0" sz="900">
                <a:latin typeface="Trebuchet MS"/>
                <a:cs typeface="Trebuchet MS"/>
              </a:rPr>
              <a:t>g</a:t>
            </a:r>
            <a:r>
              <a:rPr dirty="0" sz="900" spc="-5">
                <a:latin typeface="Trebuchet MS"/>
                <a:cs typeface="Trebuchet MS"/>
              </a:rPr>
              <a:t>.</a:t>
            </a:r>
            <a:r>
              <a:rPr dirty="0" sz="900" spc="-4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L</a:t>
            </a:r>
            <a:r>
              <a:rPr dirty="0" sz="900">
                <a:latin typeface="Trebuchet MS"/>
                <a:cs typeface="Trebuchet MS"/>
              </a:rPr>
              <a:t>u</a:t>
            </a:r>
            <a:r>
              <a:rPr dirty="0" sz="900" spc="-5">
                <a:latin typeface="Trebuchet MS"/>
                <a:cs typeface="Trebuchet MS"/>
              </a:rPr>
              <a:t>i</a:t>
            </a:r>
            <a:r>
              <a:rPr dirty="0" sz="900">
                <a:latin typeface="Trebuchet MS"/>
                <a:cs typeface="Trebuchet MS"/>
              </a:rPr>
              <a:t>s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</a:t>
            </a:r>
            <a:r>
              <a:rPr dirty="0" sz="900" spc="-5">
                <a:latin typeface="Trebuchet MS"/>
                <a:cs typeface="Trebuchet MS"/>
              </a:rPr>
              <a:t>.</a:t>
            </a:r>
            <a:r>
              <a:rPr dirty="0" sz="900" spc="20">
                <a:latin typeface="Trebuchet MS"/>
                <a:cs typeface="Trebuchet MS"/>
              </a:rPr>
              <a:t> </a:t>
            </a:r>
            <a:r>
              <a:rPr dirty="0" sz="900" spc="-15">
                <a:latin typeface="Trebuchet MS"/>
                <a:cs typeface="Trebuchet MS"/>
              </a:rPr>
              <a:t>V</a:t>
            </a:r>
            <a:r>
              <a:rPr dirty="0" sz="900">
                <a:latin typeface="Trebuchet MS"/>
                <a:cs typeface="Trebuchet MS"/>
              </a:rPr>
              <a:t>a</a:t>
            </a:r>
            <a:r>
              <a:rPr dirty="0" sz="900" spc="-10">
                <a:latin typeface="Trebuchet MS"/>
                <a:cs typeface="Trebuchet MS"/>
              </a:rPr>
              <a:t>l</a:t>
            </a:r>
            <a:r>
              <a:rPr dirty="0" sz="900" spc="-10">
                <a:latin typeface="Trebuchet MS"/>
                <a:cs typeface="Trebuchet MS"/>
              </a:rPr>
              <a:t>d</a:t>
            </a:r>
            <a:r>
              <a:rPr dirty="0" sz="900" spc="-5">
                <a:latin typeface="Trebuchet MS"/>
                <a:cs typeface="Trebuchet MS"/>
              </a:rPr>
              <a:t>i</a:t>
            </a:r>
            <a:r>
              <a:rPr dirty="0" sz="900" spc="-10">
                <a:latin typeface="Trebuchet MS"/>
                <a:cs typeface="Trebuchet MS"/>
              </a:rPr>
              <a:t>v</a:t>
            </a:r>
            <a:r>
              <a:rPr dirty="0" sz="900" spc="-5">
                <a:latin typeface="Trebuchet MS"/>
                <a:cs typeface="Trebuchet MS"/>
              </a:rPr>
              <a:t>i</a:t>
            </a:r>
            <a:r>
              <a:rPr dirty="0" sz="900">
                <a:latin typeface="Trebuchet MS"/>
                <a:cs typeface="Trebuchet MS"/>
              </a:rPr>
              <a:t>e</a:t>
            </a:r>
            <a:r>
              <a:rPr dirty="0" sz="900" spc="-10">
                <a:latin typeface="Trebuchet MS"/>
                <a:cs typeface="Trebuchet MS"/>
              </a:rPr>
              <a:t>z</a:t>
            </a:r>
            <a:r>
              <a:rPr dirty="0" sz="900">
                <a:latin typeface="Trebuchet MS"/>
                <a:cs typeface="Trebuchet MS"/>
              </a:rPr>
              <a:t>o</a:t>
            </a:r>
            <a:r>
              <a:rPr dirty="0" sz="900" spc="5">
                <a:latin typeface="Trebuchet MS"/>
                <a:cs typeface="Trebuchet MS"/>
              </a:rPr>
              <a:t> A</a:t>
            </a:r>
            <a:r>
              <a:rPr dirty="0" sz="900" spc="-10">
                <a:latin typeface="Trebuchet MS"/>
                <a:cs typeface="Trebuchet MS"/>
              </a:rPr>
              <a:t>r</a:t>
            </a:r>
            <a:r>
              <a:rPr dirty="0" sz="900">
                <a:latin typeface="Trebuchet MS"/>
                <a:cs typeface="Trebuchet MS"/>
              </a:rPr>
              <a:t>e</a:t>
            </a:r>
            <a:r>
              <a:rPr dirty="0" sz="900" spc="-15">
                <a:latin typeface="Trebuchet MS"/>
                <a:cs typeface="Trebuchet MS"/>
              </a:rPr>
              <a:t>ll</a:t>
            </a:r>
            <a:r>
              <a:rPr dirty="0" sz="900">
                <a:latin typeface="Trebuchet MS"/>
                <a:cs typeface="Trebuchet MS"/>
              </a:rPr>
              <a:t>a</a:t>
            </a:r>
            <a:r>
              <a:rPr dirty="0" sz="900">
                <a:latin typeface="Trebuchet MS"/>
                <a:cs typeface="Trebuchet MS"/>
              </a:rPr>
              <a:t>n</a:t>
            </a:r>
            <a:r>
              <a:rPr dirty="0" sz="900">
                <a:latin typeface="Trebuchet MS"/>
                <a:cs typeface="Trebuchet MS"/>
              </a:rPr>
              <a:t>o</a:t>
            </a:r>
            <a:r>
              <a:rPr dirty="0" sz="900" spc="-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M</a:t>
            </a:r>
            <a:r>
              <a:rPr dirty="0" sz="900">
                <a:latin typeface="Trebuchet MS"/>
                <a:cs typeface="Trebuchet MS"/>
              </a:rPr>
              <a:t>S</a:t>
            </a:r>
            <a:r>
              <a:rPr dirty="0" sz="900" spc="-5">
                <a:latin typeface="Trebuchet MS"/>
                <a:cs typeface="Trebuchet MS"/>
              </a:rPr>
              <a:t>c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8861" y="243558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839" y="627380"/>
            <a:ext cx="5679440" cy="42824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8861" y="243558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82968" y="4767375"/>
            <a:ext cx="1840230" cy="15811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3727" y="1082442"/>
            <a:ext cx="561784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90C226"/>
                </a:solidFill>
                <a:latin typeface="Trebuchet MS"/>
                <a:cs typeface="Trebuchet MS"/>
              </a:rPr>
              <a:t>Resumen: Unidades</a:t>
            </a:r>
            <a:r>
              <a:rPr dirty="0" sz="2400" spc="-17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90C226"/>
                </a:solidFill>
                <a:latin typeface="Trebuchet MS"/>
                <a:cs typeface="Trebuchet MS"/>
              </a:rPr>
              <a:t>Agropecuarias</a:t>
            </a:r>
            <a:r>
              <a:rPr dirty="0" sz="2400" spc="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90C226"/>
                </a:solidFill>
                <a:latin typeface="Trebuchet MS"/>
                <a:cs typeface="Trebuchet MS"/>
              </a:rPr>
              <a:t>(UA) </a:t>
            </a:r>
            <a:r>
              <a:rPr dirty="0" sz="2400" spc="-71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90C226"/>
                </a:solidFill>
                <a:latin typeface="Trebuchet MS"/>
                <a:cs typeface="Trebuchet MS"/>
              </a:rPr>
              <a:t>por</a:t>
            </a:r>
            <a:r>
              <a:rPr dirty="0" sz="2400" spc="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90C226"/>
                </a:solidFill>
                <a:latin typeface="Trebuchet MS"/>
                <a:cs typeface="Trebuchet MS"/>
              </a:rPr>
              <a:t>Región</a:t>
            </a:r>
            <a:r>
              <a:rPr dirty="0" sz="2400" spc="-2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2400" spc="-15">
                <a:solidFill>
                  <a:srgbClr val="90C226"/>
                </a:solidFill>
                <a:latin typeface="Trebuchet MS"/>
                <a:cs typeface="Trebuchet MS"/>
              </a:rPr>
              <a:t>Natural</a:t>
            </a:r>
            <a:r>
              <a:rPr dirty="0" sz="2400" spc="-2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90C226"/>
                </a:solidFill>
                <a:latin typeface="Trebuchet MS"/>
                <a:cs typeface="Trebuchet MS"/>
              </a:rPr>
              <a:t>hasta</a:t>
            </a:r>
            <a:r>
              <a:rPr dirty="0" sz="2400" spc="-5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2400">
                <a:solidFill>
                  <a:srgbClr val="90C226"/>
                </a:solidFill>
                <a:latin typeface="Trebuchet MS"/>
                <a:cs typeface="Trebuchet MS"/>
              </a:rPr>
              <a:t>5</a:t>
            </a:r>
            <a:r>
              <a:rPr dirty="0" sz="2400" spc="-10">
                <a:solidFill>
                  <a:srgbClr val="90C226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90C226"/>
                </a:solidFill>
                <a:latin typeface="Trebuchet MS"/>
                <a:cs typeface="Trebuchet MS"/>
              </a:rPr>
              <a:t>has.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276" y="2090553"/>
            <a:ext cx="7928609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44064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El </a:t>
            </a:r>
            <a:r>
              <a:rPr dirty="0" sz="1400" spc="-15">
                <a:latin typeface="Calibri"/>
                <a:cs typeface="Calibri"/>
              </a:rPr>
              <a:t>total </a:t>
            </a:r>
            <a:r>
              <a:rPr dirty="0" sz="1400">
                <a:latin typeface="Calibri"/>
                <a:cs typeface="Calibri"/>
              </a:rPr>
              <a:t>de Unidades </a:t>
            </a:r>
            <a:r>
              <a:rPr dirty="0" sz="1400" spc="-5">
                <a:latin typeface="Calibri"/>
                <a:cs typeface="Calibri"/>
              </a:rPr>
              <a:t>Agropecuarias </a:t>
            </a:r>
            <a:r>
              <a:rPr dirty="0" sz="1400">
                <a:latin typeface="Calibri"/>
                <a:cs typeface="Calibri"/>
              </a:rPr>
              <a:t>– </a:t>
            </a:r>
            <a:r>
              <a:rPr dirty="0" sz="1400" spc="-20" b="1">
                <a:latin typeface="Calibri"/>
                <a:cs typeface="Calibri"/>
              </a:rPr>
              <a:t>UA </a:t>
            </a:r>
            <a:r>
              <a:rPr dirty="0" sz="1400">
                <a:latin typeface="Calibri"/>
                <a:cs typeface="Calibri"/>
              </a:rPr>
              <a:t>: </a:t>
            </a:r>
            <a:r>
              <a:rPr dirty="0" sz="1400" spc="-5">
                <a:latin typeface="Calibri"/>
                <a:cs typeface="Calibri"/>
              </a:rPr>
              <a:t>son </a:t>
            </a:r>
            <a:r>
              <a:rPr dirty="0" sz="1400" spc="-10">
                <a:latin typeface="Calibri"/>
                <a:cs typeface="Calibri"/>
              </a:rPr>
              <a:t>2´213,506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Unidades </a:t>
            </a:r>
            <a:r>
              <a:rPr dirty="0" sz="1400" spc="-5">
                <a:latin typeface="Calibri"/>
                <a:cs typeface="Calibri"/>
              </a:rPr>
              <a:t>Agropecuarias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</a:t>
            </a:r>
            <a:r>
              <a:rPr dirty="0" sz="1400">
                <a:latin typeface="Calibri"/>
                <a:cs typeface="Calibri"/>
              </a:rPr>
              <a:t> el </a:t>
            </a:r>
            <a:r>
              <a:rPr dirty="0" sz="1400" spc="-5">
                <a:latin typeface="Calibri"/>
                <a:cs typeface="Calibri"/>
              </a:rPr>
              <a:t>tamaño</a:t>
            </a:r>
            <a:r>
              <a:rPr dirty="0" sz="1400" spc="-15">
                <a:latin typeface="Calibri"/>
                <a:cs typeface="Calibri"/>
              </a:rPr>
              <a:t> hasta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5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Has: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Son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1´811,000</a:t>
            </a:r>
            <a:r>
              <a:rPr dirty="0" sz="1400" spc="90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UA</a:t>
            </a:r>
            <a:r>
              <a:rPr dirty="0" sz="1400" spc="-15">
                <a:latin typeface="Calibri"/>
                <a:cs typeface="Calibri"/>
              </a:rPr>
              <a:t>. </a:t>
            </a:r>
            <a:r>
              <a:rPr dirty="0" sz="1400" spc="-10" b="1">
                <a:latin typeface="Calibri"/>
                <a:cs typeface="Calibri"/>
              </a:rPr>
              <a:t>82%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En</a:t>
            </a:r>
            <a:r>
              <a:rPr dirty="0" sz="1400">
                <a:latin typeface="Calibri"/>
                <a:cs typeface="Calibri"/>
              </a:rPr>
              <a:t> el </a:t>
            </a:r>
            <a:r>
              <a:rPr dirty="0" sz="1400" spc="-5">
                <a:latin typeface="Calibri"/>
                <a:cs typeface="Calibri"/>
              </a:rPr>
              <a:t>tamaño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 </a:t>
            </a:r>
            <a:r>
              <a:rPr dirty="0" sz="1400" spc="-5">
                <a:latin typeface="Calibri"/>
                <a:cs typeface="Calibri"/>
              </a:rPr>
              <a:t>5.1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hasta</a:t>
            </a:r>
            <a:r>
              <a:rPr dirty="0" sz="1400" spc="3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10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Has: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Son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195,700</a:t>
            </a:r>
            <a:r>
              <a:rPr dirty="0" sz="1400" spc="60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UA</a:t>
            </a:r>
            <a:r>
              <a:rPr dirty="0" sz="1400" spc="-15">
                <a:latin typeface="Calibri"/>
                <a:cs typeface="Calibri"/>
              </a:rPr>
              <a:t>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8.8%</a:t>
            </a:r>
            <a:endParaRPr sz="1400">
              <a:latin typeface="Calibri"/>
              <a:cs typeface="Calibri"/>
            </a:endParaRPr>
          </a:p>
          <a:p>
            <a:pPr marL="12700" marR="311785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Por</a:t>
            </a:r>
            <a:r>
              <a:rPr dirty="0" sz="1400" spc="-5">
                <a:latin typeface="Calibri"/>
                <a:cs typeface="Calibri"/>
              </a:rPr>
              <a:t> lo</a:t>
            </a:r>
            <a:r>
              <a:rPr dirty="0" sz="1400" spc="-15">
                <a:latin typeface="Calibri"/>
                <a:cs typeface="Calibri"/>
              </a:rPr>
              <a:t> tanto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el </a:t>
            </a:r>
            <a:r>
              <a:rPr dirty="0" sz="1400" spc="-5">
                <a:latin typeface="Calibri"/>
                <a:cs typeface="Calibri"/>
              </a:rPr>
              <a:t>90.8%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UA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corresponden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Agricultura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25">
                <a:latin typeface="Calibri"/>
                <a:cs typeface="Calibri"/>
              </a:rPr>
              <a:t>Familiar. </a:t>
            </a:r>
            <a:r>
              <a:rPr dirty="0" sz="1400" spc="-30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Repartidas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así:</a:t>
            </a:r>
            <a:endParaRPr sz="1400">
              <a:latin typeface="Calibri"/>
              <a:cs typeface="Calibri"/>
            </a:endParaRPr>
          </a:p>
          <a:p>
            <a:pPr marL="12700" marR="2933065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En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la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costa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son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296,400</a:t>
            </a:r>
            <a:r>
              <a:rPr dirty="0" sz="1400" spc="8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UA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que </a:t>
            </a:r>
            <a:r>
              <a:rPr dirty="0" sz="1400" spc="-5">
                <a:latin typeface="Calibri"/>
                <a:cs typeface="Calibri"/>
              </a:rPr>
              <a:t>equivale</a:t>
            </a:r>
            <a:r>
              <a:rPr dirty="0" sz="1400">
                <a:latin typeface="Calibri"/>
                <a:cs typeface="Calibri"/>
              </a:rPr>
              <a:t> a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13.39</a:t>
            </a:r>
            <a:r>
              <a:rPr dirty="0" sz="1400" spc="4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%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del</a:t>
            </a:r>
            <a:r>
              <a:rPr dirty="0" sz="1400" spc="-10" b="1">
                <a:latin typeface="Calibri"/>
                <a:cs typeface="Calibri"/>
              </a:rPr>
              <a:t> total</a:t>
            </a:r>
            <a:r>
              <a:rPr dirty="0" sz="1400" spc="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UA 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Sierra </a:t>
            </a:r>
            <a:r>
              <a:rPr dirty="0" sz="1400" spc="-5">
                <a:latin typeface="Calibri"/>
                <a:cs typeface="Calibri"/>
              </a:rPr>
              <a:t>son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1´230,600</a:t>
            </a:r>
            <a:r>
              <a:rPr dirty="0" sz="1400" spc="7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UA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equivale</a:t>
            </a:r>
            <a:r>
              <a:rPr dirty="0" sz="1400">
                <a:latin typeface="Calibri"/>
                <a:cs typeface="Calibri"/>
              </a:rPr>
              <a:t> 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55.60</a:t>
            </a:r>
            <a:r>
              <a:rPr dirty="0" sz="1400" spc="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%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del </a:t>
            </a:r>
            <a:r>
              <a:rPr dirty="0" sz="1400" spc="-10" b="1">
                <a:latin typeface="Calibri"/>
                <a:cs typeface="Calibri"/>
              </a:rPr>
              <a:t>total</a:t>
            </a:r>
            <a:r>
              <a:rPr dirty="0" sz="1400" b="1">
                <a:latin typeface="Calibri"/>
                <a:cs typeface="Calibri"/>
              </a:rPr>
              <a:t> de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UA </a:t>
            </a:r>
            <a:r>
              <a:rPr dirty="0" sz="1400" spc="-305" b="1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En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Selva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son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284,000</a:t>
            </a:r>
            <a:r>
              <a:rPr dirty="0" sz="1400" spc="6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UA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que </a:t>
            </a:r>
            <a:r>
              <a:rPr dirty="0" sz="1400" spc="-5">
                <a:latin typeface="Calibri"/>
                <a:cs typeface="Calibri"/>
              </a:rPr>
              <a:t>equivale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12.82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% del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total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de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UA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>
                <a:latin typeface="Calibri"/>
                <a:cs typeface="Calibri"/>
              </a:rPr>
              <a:t>Son</a:t>
            </a:r>
            <a:r>
              <a:rPr dirty="0" sz="1400" spc="-10">
                <a:latin typeface="Calibri"/>
                <a:cs typeface="Calibri"/>
              </a:rPr>
              <a:t> agricultores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ganaderos</a:t>
            </a:r>
            <a:r>
              <a:rPr dirty="0" sz="1400">
                <a:latin typeface="Calibri"/>
                <a:cs typeface="Calibri"/>
              </a:rPr>
              <a:t> que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difícilmente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podrán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adquirir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un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bien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(tractor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+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implementos)</a:t>
            </a:r>
            <a:r>
              <a:rPr dirty="0" sz="1400" spc="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mecanizarán </a:t>
            </a:r>
            <a:r>
              <a:rPr dirty="0" sz="1400" spc="-3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sus</a:t>
            </a:r>
            <a:r>
              <a:rPr dirty="0" sz="1400" spc="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cultivos 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establecimientos</a:t>
            </a:r>
            <a:r>
              <a:rPr dirty="0" sz="1400" spc="3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ganaderos,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debido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principalmente</a:t>
            </a:r>
            <a:r>
              <a:rPr dirty="0" sz="1400" spc="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la</a:t>
            </a:r>
            <a:r>
              <a:rPr dirty="0" sz="1400" spc="1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Relación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beneficio/costo</a:t>
            </a:r>
            <a:r>
              <a:rPr dirty="0" sz="1400" spc="4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de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su 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producción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y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por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lo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5">
                <a:latin typeface="Calibri"/>
                <a:cs typeface="Calibri"/>
              </a:rPr>
              <a:t>tanto</a:t>
            </a:r>
            <a:r>
              <a:rPr dirty="0" sz="1400" spc="50"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NO SON</a:t>
            </a:r>
            <a:r>
              <a:rPr dirty="0" sz="14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Calibri"/>
                <a:cs typeface="Calibri"/>
              </a:rPr>
              <a:t>SUJETOS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dirty="0" sz="1400" spc="2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CRÉDITO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 DE</a:t>
            </a:r>
            <a:r>
              <a:rPr dirty="0" sz="14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Calibri"/>
                <a:cs typeface="Calibri"/>
              </a:rPr>
              <a:t>AGRO</a:t>
            </a:r>
            <a:r>
              <a:rPr dirty="0" sz="14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Calibri"/>
                <a:cs typeface="Calibri"/>
              </a:rPr>
              <a:t>BANCO</a:t>
            </a:r>
            <a:r>
              <a:rPr dirty="0" sz="14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45" b="1">
                <a:solidFill>
                  <a:srgbClr val="FF0000"/>
                </a:solidFill>
                <a:latin typeface="Calibri"/>
                <a:cs typeface="Calibri"/>
              </a:rPr>
              <a:t>TAN</a:t>
            </a:r>
            <a:r>
              <a:rPr dirty="0" sz="14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15" b="1">
                <a:solidFill>
                  <a:srgbClr val="FF0000"/>
                </a:solidFill>
                <a:latin typeface="Calibri"/>
                <a:cs typeface="Calibri"/>
              </a:rPr>
              <a:t>POCO</a:t>
            </a:r>
            <a:r>
              <a:rPr dirty="0" sz="14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TIENEN</a:t>
            </a:r>
            <a:r>
              <a:rPr dirty="0" sz="1400" spc="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ALGUNA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INSTITUCIÓN</a:t>
            </a:r>
            <a:r>
              <a:rPr dirty="0" sz="1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SERVICIO</a:t>
            </a:r>
            <a:r>
              <a:rPr dirty="0" sz="1400" spc="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DE </a:t>
            </a:r>
            <a:r>
              <a:rPr dirty="0" sz="1400" spc="-10" b="1">
                <a:solidFill>
                  <a:srgbClr val="FF0000"/>
                </a:solidFill>
                <a:latin typeface="Calibri"/>
                <a:cs typeface="Calibri"/>
              </a:rPr>
              <a:t>MECANIZACIÓN</a:t>
            </a:r>
            <a:r>
              <a:rPr dirty="0" sz="1400" spc="4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35" b="1">
                <a:solidFill>
                  <a:srgbClr val="FF0000"/>
                </a:solidFill>
                <a:latin typeface="Calibri"/>
                <a:cs typeface="Calibri"/>
              </a:rPr>
              <a:t>PARA</a:t>
            </a:r>
            <a:r>
              <a:rPr dirty="0" sz="1400" spc="3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Calibri"/>
                <a:cs typeface="Calibri"/>
              </a:rPr>
              <a:t>SUS</a:t>
            </a:r>
            <a:r>
              <a:rPr dirty="0" sz="1400" spc="-2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Calibri"/>
                <a:cs typeface="Calibri"/>
              </a:rPr>
              <a:t>PREDIOS.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8861" y="381566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2968" y="4767375"/>
            <a:ext cx="1840230" cy="15811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5435600" cy="404621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36036" y="4535863"/>
            <a:ext cx="241935" cy="2559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10"/>
              </a:spcBef>
            </a:pPr>
            <a:r>
              <a:rPr dirty="0" sz="750" spc="-5">
                <a:solidFill>
                  <a:srgbClr val="EEECE1"/>
                </a:solidFill>
                <a:latin typeface="Arial MT"/>
                <a:cs typeface="Arial MT"/>
              </a:rPr>
              <a:t>S</a:t>
            </a:r>
            <a:r>
              <a:rPr dirty="0" sz="750" spc="10">
                <a:solidFill>
                  <a:srgbClr val="EEECE1"/>
                </a:solidFill>
                <a:latin typeface="Arial MT"/>
                <a:cs typeface="Arial MT"/>
              </a:rPr>
              <a:t>li</a:t>
            </a:r>
            <a:r>
              <a:rPr dirty="0" sz="750">
                <a:solidFill>
                  <a:srgbClr val="EEECE1"/>
                </a:solidFill>
                <a:latin typeface="Arial MT"/>
                <a:cs typeface="Arial MT"/>
              </a:rPr>
              <a:t>d</a:t>
            </a:r>
            <a:r>
              <a:rPr dirty="0" sz="750">
                <a:solidFill>
                  <a:srgbClr val="EEECE1"/>
                </a:solidFill>
                <a:latin typeface="Arial MT"/>
                <a:cs typeface="Arial MT"/>
              </a:rPr>
              <a:t>e  </a:t>
            </a:r>
            <a:r>
              <a:rPr dirty="0" sz="750">
                <a:solidFill>
                  <a:srgbClr val="EEECE1"/>
                </a:solidFill>
                <a:latin typeface="Arial MT"/>
                <a:cs typeface="Arial MT"/>
              </a:rPr>
              <a:t>43</a:t>
            </a:r>
            <a:endParaRPr sz="75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81532" y="381566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2968" y="4767375"/>
            <a:ext cx="1840230" cy="15811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160" y="581659"/>
            <a:ext cx="5905499" cy="45618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81532" y="381566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06205" y="607517"/>
            <a:ext cx="3319779" cy="238760"/>
          </a:xfrm>
          <a:prstGeom prst="rect"/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20"/>
              </a:lnSpc>
            </a:pPr>
            <a:r>
              <a:rPr dirty="0" sz="1600" b="0">
                <a:solidFill>
                  <a:srgbClr val="000000"/>
                </a:solidFill>
                <a:latin typeface="Trebuchet MS"/>
                <a:cs typeface="Trebuchet MS"/>
              </a:rPr>
              <a:t>F</a:t>
            </a:r>
            <a:r>
              <a:rPr dirty="0" sz="1600" spc="-10" b="0">
                <a:solidFill>
                  <a:srgbClr val="000000"/>
                </a:solidFill>
                <a:latin typeface="Trebuchet MS"/>
                <a:cs typeface="Trebuchet MS"/>
              </a:rPr>
              <a:t>IN</a:t>
            </a:r>
            <a:r>
              <a:rPr dirty="0" sz="1600" spc="-10" b="0">
                <a:solidFill>
                  <a:srgbClr val="000000"/>
                </a:solidFill>
                <a:latin typeface="Trebuchet MS"/>
                <a:cs typeface="Trebuchet MS"/>
              </a:rPr>
              <a:t>AN</a:t>
            </a:r>
            <a:r>
              <a:rPr dirty="0" sz="1600" spc="-5" b="0">
                <a:solidFill>
                  <a:srgbClr val="000000"/>
                </a:solidFill>
                <a:latin typeface="Trebuchet MS"/>
                <a:cs typeface="Trebuchet MS"/>
              </a:rPr>
              <a:t>Z</a:t>
            </a:r>
            <a:r>
              <a:rPr dirty="0" sz="1600" spc="-5" b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z="1600" b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dirty="0" sz="1600" spc="4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600" spc="-175" b="0">
                <a:solidFill>
                  <a:srgbClr val="000000"/>
                </a:solidFill>
                <a:latin typeface="Trebuchet MS"/>
                <a:cs typeface="Trebuchet MS"/>
              </a:rPr>
              <a:t>P</a:t>
            </a:r>
            <a:r>
              <a:rPr dirty="0" sz="1600" spc="-5" b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z="1600" spc="5" b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dirty="0" sz="1600" b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dirty="0" sz="1600" spc="-90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Trebuchet MS"/>
                <a:cs typeface="Trebuchet MS"/>
              </a:rPr>
              <a:t>B</a:t>
            </a:r>
            <a:r>
              <a:rPr dirty="0" sz="1600" spc="-10" b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dirty="0" sz="1600" spc="-5" b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600" spc="-10" b="0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r>
              <a:rPr dirty="0" sz="1600" b="0">
                <a:solidFill>
                  <a:srgbClr val="000000"/>
                </a:solidFill>
                <a:latin typeface="Trebuchet MS"/>
                <a:cs typeface="Trebuchet MS"/>
              </a:rPr>
              <a:t>ES</a:t>
            </a:r>
            <a:r>
              <a:rPr dirty="0" sz="1600" spc="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600" spc="-5" b="0">
                <a:solidFill>
                  <a:srgbClr val="000000"/>
                </a:solidFill>
                <a:latin typeface="Trebuchet MS"/>
                <a:cs typeface="Trebuchet MS"/>
              </a:rPr>
              <a:t>Y</a:t>
            </a:r>
            <a:r>
              <a:rPr dirty="0" sz="1600" spc="-35" b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r>
              <a:rPr dirty="0" sz="1600" b="0">
                <a:solidFill>
                  <a:srgbClr val="000000"/>
                </a:solidFill>
                <a:latin typeface="Trebuchet MS"/>
                <a:cs typeface="Trebuchet MS"/>
              </a:rPr>
              <a:t>E</a:t>
            </a:r>
            <a:r>
              <a:rPr dirty="0" sz="1600" spc="-75" b="0">
                <a:solidFill>
                  <a:srgbClr val="000000"/>
                </a:solidFill>
                <a:latin typeface="Trebuchet MS"/>
                <a:cs typeface="Trebuchet MS"/>
              </a:rPr>
              <a:t>R</a:t>
            </a:r>
            <a:r>
              <a:rPr dirty="0" sz="1600" spc="-5" b="0">
                <a:solidFill>
                  <a:srgbClr val="000000"/>
                </a:solidFill>
                <a:latin typeface="Trebuchet MS"/>
                <a:cs typeface="Trebuchet MS"/>
              </a:rPr>
              <a:t>V</a:t>
            </a:r>
            <a:r>
              <a:rPr dirty="0" sz="1600" spc="-10" b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dirty="0" sz="1600" spc="-5" b="0">
                <a:solidFill>
                  <a:srgbClr val="000000"/>
                </a:solidFill>
                <a:latin typeface="Trebuchet MS"/>
                <a:cs typeface="Trebuchet MS"/>
              </a:rPr>
              <a:t>C</a:t>
            </a:r>
            <a:r>
              <a:rPr dirty="0" sz="1600" spc="-10" b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dirty="0" sz="1600" spc="-5" b="0">
                <a:solidFill>
                  <a:srgbClr val="000000"/>
                </a:solidFill>
                <a:latin typeface="Trebuchet MS"/>
                <a:cs typeface="Trebuchet MS"/>
              </a:rPr>
              <a:t>O</a:t>
            </a:r>
            <a:r>
              <a:rPr dirty="0" sz="1600" b="0">
                <a:solidFill>
                  <a:srgbClr val="000000"/>
                </a:solidFill>
                <a:latin typeface="Trebuchet MS"/>
                <a:cs typeface="Trebuchet MS"/>
              </a:rPr>
              <a:t>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20198" y="4690461"/>
            <a:ext cx="1840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8220" y="535940"/>
            <a:ext cx="4175760" cy="36068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191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</a:pPr>
            <a:r>
              <a:rPr dirty="0" sz="1050" spc="-5" b="1">
                <a:solidFill>
                  <a:srgbClr val="00B050"/>
                </a:solidFill>
                <a:latin typeface="Trebuchet MS"/>
                <a:cs typeface="Trebuchet MS"/>
              </a:rPr>
              <a:t>CONCLUSIÓN:</a:t>
            </a:r>
            <a:r>
              <a:rPr dirty="0" sz="1050" spc="-50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050" b="1">
                <a:solidFill>
                  <a:srgbClr val="00B050"/>
                </a:solidFill>
                <a:latin typeface="Trebuchet MS"/>
                <a:cs typeface="Trebuchet MS"/>
              </a:rPr>
              <a:t>CREDITOS</a:t>
            </a:r>
            <a:r>
              <a:rPr dirty="0" sz="1050" spc="-3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050" b="1">
                <a:solidFill>
                  <a:srgbClr val="00B050"/>
                </a:solidFill>
                <a:latin typeface="Trebuchet MS"/>
                <a:cs typeface="Trebuchet MS"/>
              </a:rPr>
              <a:t>AGRARIOS</a:t>
            </a:r>
            <a:r>
              <a:rPr dirty="0" sz="1050" spc="-7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050" spc="5" b="1">
                <a:solidFill>
                  <a:srgbClr val="00B050"/>
                </a:solidFill>
                <a:latin typeface="Trebuchet MS"/>
                <a:cs typeface="Trebuchet MS"/>
              </a:rPr>
              <a:t>Y</a:t>
            </a:r>
            <a:r>
              <a:rPr dirty="0" sz="1050" spc="-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050" b="1">
                <a:solidFill>
                  <a:srgbClr val="00B050"/>
                </a:solidFill>
                <a:latin typeface="Trebuchet MS"/>
                <a:cs typeface="Trebuchet MS"/>
              </a:rPr>
              <a:t>TAMAÑO</a:t>
            </a:r>
            <a:r>
              <a:rPr dirty="0" sz="1050" spc="-40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050" b="1">
                <a:solidFill>
                  <a:srgbClr val="00B050"/>
                </a:solidFill>
                <a:latin typeface="Trebuchet MS"/>
                <a:cs typeface="Trebuchet MS"/>
              </a:rPr>
              <a:t>DE</a:t>
            </a:r>
            <a:r>
              <a:rPr dirty="0" sz="1050" spc="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050" b="1">
                <a:solidFill>
                  <a:srgbClr val="00B050"/>
                </a:solidFill>
                <a:latin typeface="Trebuchet MS"/>
                <a:cs typeface="Trebuchet MS"/>
              </a:rPr>
              <a:t>LA</a:t>
            </a:r>
            <a:r>
              <a:rPr dirty="0" sz="1050" spc="-2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050" b="1">
                <a:solidFill>
                  <a:srgbClr val="00B050"/>
                </a:solidFill>
                <a:latin typeface="Trebuchet MS"/>
                <a:cs typeface="Trebuchet MS"/>
              </a:rPr>
              <a:t>PROPIEDAD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2358" y="1018312"/>
            <a:ext cx="6818630" cy="1275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8425">
              <a:lnSpc>
                <a:spcPct val="100000"/>
              </a:lnSpc>
              <a:spcBef>
                <a:spcPts val="100"/>
              </a:spcBef>
            </a:pP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ACCEDIERON</a:t>
            </a:r>
            <a:r>
              <a:rPr dirty="0" sz="1600" spc="-10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A</a:t>
            </a:r>
            <a:r>
              <a:rPr dirty="0" sz="1600" spc="-6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0070C0"/>
                </a:solidFill>
                <a:latin typeface="Trebuchet MS"/>
                <a:cs typeface="Trebuchet MS"/>
              </a:rPr>
              <a:t>CRÉDITOS</a:t>
            </a:r>
            <a:r>
              <a:rPr dirty="0" sz="1600" spc="-9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070C0"/>
                </a:solidFill>
                <a:latin typeface="Trebuchet MS"/>
                <a:cs typeface="Trebuchet MS"/>
              </a:rPr>
              <a:t>AGRARIOS: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186,491</a:t>
            </a:r>
            <a:r>
              <a:rPr dirty="0" sz="1600" spc="10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0070C0"/>
                </a:solidFill>
                <a:latin typeface="Trebuchet MS"/>
                <a:cs typeface="Trebuchet MS"/>
              </a:rPr>
              <a:t>PRODUCTORES…………..8% </a:t>
            </a:r>
            <a:r>
              <a:rPr dirty="0" sz="1600" spc="-46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SON</a:t>
            </a:r>
            <a:r>
              <a:rPr dirty="0" sz="1600" spc="-15" b="1">
                <a:solidFill>
                  <a:srgbClr val="0070C0"/>
                </a:solidFill>
                <a:latin typeface="Trebuchet MS"/>
                <a:cs typeface="Trebuchet MS"/>
              </a:rPr>
              <a:t> PROPIETARIOS</a:t>
            </a:r>
            <a:r>
              <a:rPr dirty="0" sz="1600" spc="1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DE</a:t>
            </a:r>
            <a:r>
              <a:rPr dirty="0" sz="1600" spc="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PREDIOS CON</a:t>
            </a:r>
            <a:r>
              <a:rPr dirty="0" sz="1600" spc="10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070C0"/>
                </a:solidFill>
                <a:latin typeface="Trebuchet MS"/>
                <a:cs typeface="Trebuchet MS"/>
              </a:rPr>
              <a:t>MÁS</a:t>
            </a:r>
            <a:r>
              <a:rPr dirty="0" sz="1600" spc="-2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DE</a:t>
            </a:r>
            <a:r>
              <a:rPr dirty="0" sz="1600" spc="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070C0"/>
                </a:solidFill>
                <a:latin typeface="Trebuchet MS"/>
                <a:cs typeface="Trebuchet MS"/>
              </a:rPr>
              <a:t>10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070C0"/>
                </a:solidFill>
                <a:latin typeface="Trebuchet MS"/>
                <a:cs typeface="Trebuchet MS"/>
              </a:rPr>
              <a:t>HECTÁREAS </a:t>
            </a:r>
            <a:r>
              <a:rPr dirty="0" sz="1600" spc="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CORRESPONDEN</a:t>
            </a:r>
            <a:r>
              <a:rPr dirty="0" sz="1600" spc="-110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A</a:t>
            </a:r>
            <a:r>
              <a:rPr dirty="0" sz="1600" spc="-7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LA</a:t>
            </a:r>
            <a:r>
              <a:rPr dirty="0" sz="1600" spc="-9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MEDIANA</a:t>
            </a:r>
            <a:r>
              <a:rPr dirty="0" sz="1600" spc="-114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0070C0"/>
                </a:solidFill>
                <a:latin typeface="Trebuchet MS"/>
                <a:cs typeface="Trebuchet MS"/>
              </a:rPr>
              <a:t>Y</a:t>
            </a:r>
            <a:r>
              <a:rPr dirty="0" sz="1600" spc="-25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0070C0"/>
                </a:solidFill>
                <a:latin typeface="Trebuchet MS"/>
                <a:cs typeface="Trebuchet MS"/>
              </a:rPr>
              <a:t>GRAN</a:t>
            </a:r>
            <a:r>
              <a:rPr dirty="0" sz="1600" spc="-90" b="1">
                <a:solidFill>
                  <a:srgbClr val="0070C0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0070C0"/>
                </a:solidFill>
                <a:latin typeface="Trebuchet MS"/>
                <a:cs typeface="Trebuchet MS"/>
              </a:rPr>
              <a:t>AGRICULTURA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600" spc="-20" b="1">
                <a:latin typeface="Trebuchet MS"/>
                <a:cs typeface="Trebuchet MS"/>
              </a:rPr>
              <a:t>SOLICITARON</a:t>
            </a:r>
            <a:r>
              <a:rPr dirty="0" sz="1600" spc="-5" b="1">
                <a:latin typeface="Trebuchet MS"/>
                <a:cs typeface="Trebuchet MS"/>
              </a:rPr>
              <a:t> Y</a:t>
            </a:r>
            <a:r>
              <a:rPr dirty="0" sz="1600" spc="-15" b="1">
                <a:latin typeface="Trebuchet MS"/>
                <a:cs typeface="Trebuchet MS"/>
              </a:rPr>
              <a:t> </a:t>
            </a:r>
            <a:r>
              <a:rPr dirty="0" sz="1600" spc="-10" b="1">
                <a:latin typeface="Trebuchet MS"/>
                <a:cs typeface="Trebuchet MS"/>
              </a:rPr>
              <a:t>NO</a:t>
            </a:r>
            <a:r>
              <a:rPr dirty="0" sz="1600" spc="20" b="1">
                <a:latin typeface="Trebuchet MS"/>
                <a:cs typeface="Trebuchet MS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RECIBIERON</a:t>
            </a:r>
            <a:r>
              <a:rPr dirty="0" sz="1600" b="1">
                <a:latin typeface="Trebuchet MS"/>
                <a:cs typeface="Trebuchet MS"/>
              </a:rPr>
              <a:t> EL</a:t>
            </a:r>
            <a:r>
              <a:rPr dirty="0" sz="1600" spc="-65" b="1">
                <a:latin typeface="Trebuchet MS"/>
                <a:cs typeface="Trebuchet MS"/>
              </a:rPr>
              <a:t> </a:t>
            </a:r>
            <a:r>
              <a:rPr dirty="0" sz="1600" spc="-15" b="1">
                <a:latin typeface="Trebuchet MS"/>
                <a:cs typeface="Trebuchet MS"/>
              </a:rPr>
              <a:t>CRÉDITO:</a:t>
            </a:r>
            <a:r>
              <a:rPr dirty="0" sz="1600" spc="20" b="1">
                <a:latin typeface="Trebuchet MS"/>
                <a:cs typeface="Trebuchet MS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19,980</a:t>
            </a:r>
            <a:r>
              <a:rPr dirty="0" sz="1600" spc="10" b="1">
                <a:latin typeface="Trebuchet MS"/>
                <a:cs typeface="Trebuchet MS"/>
              </a:rPr>
              <a:t> </a:t>
            </a:r>
            <a:r>
              <a:rPr dirty="0" sz="1600" spc="-15" b="1">
                <a:latin typeface="Trebuchet MS"/>
                <a:cs typeface="Trebuchet MS"/>
              </a:rPr>
              <a:t>PRODUCTORES</a:t>
            </a:r>
            <a:r>
              <a:rPr dirty="0" sz="1600" spc="10" b="1">
                <a:latin typeface="Trebuchet MS"/>
                <a:cs typeface="Trebuchet MS"/>
              </a:rPr>
              <a:t> </a:t>
            </a:r>
            <a:r>
              <a:rPr dirty="0" sz="1600" b="1">
                <a:latin typeface="Trebuchet MS"/>
                <a:cs typeface="Trebuchet MS"/>
              </a:rPr>
              <a:t>…1%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2358" y="2816632"/>
            <a:ext cx="6854825" cy="1412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NO</a:t>
            </a:r>
            <a:r>
              <a:rPr dirty="0" sz="1600" spc="-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ACCEDIERON</a:t>
            </a:r>
            <a:r>
              <a:rPr dirty="0" sz="1600" spc="-8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AL</a:t>
            </a:r>
            <a:r>
              <a:rPr dirty="0" sz="1600" spc="-6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FF0000"/>
                </a:solidFill>
                <a:latin typeface="Trebuchet MS"/>
                <a:cs typeface="Trebuchet MS"/>
              </a:rPr>
              <a:t>CRÉDITO:</a:t>
            </a:r>
            <a:r>
              <a:rPr dirty="0" sz="1600" spc="2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2´054,508</a:t>
            </a:r>
            <a:r>
              <a:rPr dirty="0" sz="1600" spc="2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FF0000"/>
                </a:solidFill>
                <a:latin typeface="Trebuchet MS"/>
                <a:cs typeface="Trebuchet MS"/>
              </a:rPr>
              <a:t>PRODUCTORES</a:t>
            </a:r>
            <a:r>
              <a:rPr dirty="0" sz="1600" spc="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…………………91% </a:t>
            </a:r>
            <a:r>
              <a:rPr dirty="0" sz="1600" spc="-4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PR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P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dirty="0" sz="1600" spc="5" b="1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z="1600" spc="-160" b="1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dirty="0" sz="1600" spc="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z="1600" spc="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PR</a:t>
            </a:r>
            <a:r>
              <a:rPr dirty="0" sz="1600" spc="5" b="1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I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D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z="1600" spc="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10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5" b="1">
                <a:solidFill>
                  <a:srgbClr val="FF0000"/>
                </a:solidFill>
                <a:latin typeface="Trebuchet MS"/>
                <a:cs typeface="Trebuchet MS"/>
              </a:rPr>
              <a:t>HE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CT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Á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dirty="0" sz="1600" spc="5" b="1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S</a:t>
            </a:r>
            <a:r>
              <a:rPr dirty="0" sz="1600" spc="-12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600" spc="-9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b="1">
                <a:solidFill>
                  <a:srgbClr val="FF0000"/>
                </a:solidFill>
                <a:latin typeface="Trebuchet MS"/>
                <a:cs typeface="Trebuchet MS"/>
              </a:rPr>
              <a:t>M</a:t>
            </a:r>
            <a:r>
              <a:rPr dirty="0" sz="1600" spc="5" b="1">
                <a:solidFill>
                  <a:srgbClr val="FF0000"/>
                </a:solidFill>
                <a:latin typeface="Trebuchet MS"/>
                <a:cs typeface="Trebuchet MS"/>
              </a:rPr>
              <a:t>E</a:t>
            </a:r>
            <a:r>
              <a:rPr dirty="0" sz="1600" spc="-15" b="1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S  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CORRESPONDEN</a:t>
            </a:r>
            <a:r>
              <a:rPr dirty="0" sz="1600" spc="-10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A</a:t>
            </a:r>
            <a:r>
              <a:rPr dirty="0" sz="1600" spc="-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LA</a:t>
            </a:r>
            <a:r>
              <a:rPr dirty="0" sz="1600" spc="-9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PEQUEÑA</a:t>
            </a:r>
            <a:r>
              <a:rPr dirty="0" sz="1600" spc="-1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FF0000"/>
                </a:solidFill>
                <a:latin typeface="Trebuchet MS"/>
                <a:cs typeface="Trebuchet MS"/>
              </a:rPr>
              <a:t>AGRICULTURA</a:t>
            </a:r>
            <a:r>
              <a:rPr dirty="0" sz="1600" spc="-6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5" b="1">
                <a:solidFill>
                  <a:srgbClr val="FF0000"/>
                </a:solidFill>
                <a:latin typeface="Trebuchet MS"/>
                <a:cs typeface="Trebuchet MS"/>
              </a:rPr>
              <a:t>O</a:t>
            </a:r>
            <a:r>
              <a:rPr dirty="0" sz="1600" spc="-8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5" b="1">
                <a:solidFill>
                  <a:srgbClr val="FF0000"/>
                </a:solidFill>
                <a:latin typeface="Trebuchet MS"/>
                <a:cs typeface="Trebuchet MS"/>
              </a:rPr>
              <a:t>AGRICULTURA</a:t>
            </a:r>
            <a:r>
              <a:rPr dirty="0" sz="1600" spc="-70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1600" spc="-10" b="1">
                <a:solidFill>
                  <a:srgbClr val="FF0000"/>
                </a:solidFill>
                <a:latin typeface="Trebuchet MS"/>
                <a:cs typeface="Trebuchet MS"/>
              </a:rPr>
              <a:t>FAMILIAR</a:t>
            </a:r>
            <a:endParaRPr sz="1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1600" spc="-15" b="1">
                <a:latin typeface="Trebuchet MS"/>
                <a:cs typeface="Trebuchet MS"/>
              </a:rPr>
              <a:t>Fuente:</a:t>
            </a:r>
            <a:r>
              <a:rPr dirty="0" sz="1600" spc="30" b="1">
                <a:latin typeface="Trebuchet MS"/>
                <a:cs typeface="Trebuchet MS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INEI</a:t>
            </a:r>
            <a:r>
              <a:rPr dirty="0" sz="1600" spc="10" b="1">
                <a:latin typeface="Trebuchet MS"/>
                <a:cs typeface="Trebuchet MS"/>
              </a:rPr>
              <a:t> </a:t>
            </a:r>
            <a:r>
              <a:rPr dirty="0" sz="1600" spc="-10" b="1">
                <a:latin typeface="Trebuchet MS"/>
                <a:cs typeface="Trebuchet MS"/>
              </a:rPr>
              <a:t>–IV</a:t>
            </a:r>
            <a:r>
              <a:rPr dirty="0" sz="1600" spc="40" b="1">
                <a:latin typeface="Trebuchet MS"/>
                <a:cs typeface="Trebuchet MS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Censo</a:t>
            </a:r>
            <a:r>
              <a:rPr dirty="0" sz="1600" spc="15" b="1">
                <a:latin typeface="Trebuchet MS"/>
                <a:cs typeface="Trebuchet MS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Nacional</a:t>
            </a:r>
            <a:r>
              <a:rPr dirty="0" sz="1600" spc="-95" b="1">
                <a:latin typeface="Trebuchet MS"/>
                <a:cs typeface="Trebuchet MS"/>
              </a:rPr>
              <a:t> </a:t>
            </a:r>
            <a:r>
              <a:rPr dirty="0" sz="1600" spc="-5" b="1">
                <a:latin typeface="Trebuchet MS"/>
                <a:cs typeface="Trebuchet MS"/>
              </a:rPr>
              <a:t>Agropecuario</a:t>
            </a:r>
            <a:r>
              <a:rPr dirty="0" sz="1600" spc="10" b="1">
                <a:latin typeface="Trebuchet MS"/>
                <a:cs typeface="Trebuchet MS"/>
              </a:rPr>
              <a:t> </a:t>
            </a:r>
            <a:r>
              <a:rPr dirty="0" sz="1600" b="1">
                <a:latin typeface="Trebuchet MS"/>
                <a:cs typeface="Trebuchet MS"/>
              </a:rPr>
              <a:t>2012</a:t>
            </a:r>
            <a:endParaRPr sz="16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200" y="172720"/>
            <a:ext cx="607059" cy="5867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2613" y="335679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38971" y="4698213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7419" y="2047250"/>
            <a:ext cx="7353300" cy="2185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rebuchet MS"/>
                <a:cs typeface="Trebuchet MS"/>
              </a:rPr>
              <a:t>Esta superficie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equivale</a:t>
            </a:r>
            <a:r>
              <a:rPr dirty="0" sz="1200" spc="10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al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3.23%</a:t>
            </a:r>
            <a:r>
              <a:rPr dirty="0" sz="1200" b="1">
                <a:latin typeface="Trebuchet MS"/>
                <a:cs typeface="Trebuchet MS"/>
              </a:rPr>
              <a:t> de</a:t>
            </a:r>
            <a:r>
              <a:rPr dirty="0" sz="1200" spc="-1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la </a:t>
            </a:r>
            <a:r>
              <a:rPr dirty="0" sz="1200" spc="-5" b="1">
                <a:latin typeface="Trebuchet MS"/>
                <a:cs typeface="Trebuchet MS"/>
              </a:rPr>
              <a:t>Superficie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del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spc="-20" b="1">
                <a:latin typeface="Trebuchet MS"/>
                <a:cs typeface="Trebuchet MS"/>
              </a:rPr>
              <a:t>Perú.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60"/>
              </a:lnSpc>
              <a:spcBef>
                <a:spcPts val="1160"/>
              </a:spcBef>
            </a:pPr>
            <a:r>
              <a:rPr dirty="0" sz="1200" spc="-5" b="1">
                <a:latin typeface="Trebuchet MS"/>
                <a:cs typeface="Trebuchet MS"/>
              </a:rPr>
              <a:t>1.- La superficie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agrícola</a:t>
            </a:r>
            <a:r>
              <a:rPr dirty="0" sz="1200" spc="-4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bajo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riego : 2.579.899 Has</a:t>
            </a:r>
            <a:r>
              <a:rPr dirty="0" sz="1200" spc="-2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.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60"/>
              </a:lnSpc>
            </a:pPr>
            <a:r>
              <a:rPr dirty="0" sz="1200" spc="-5" b="1">
                <a:latin typeface="Trebuchet MS"/>
                <a:cs typeface="Trebuchet MS"/>
              </a:rPr>
              <a:t>Es</a:t>
            </a:r>
            <a:r>
              <a:rPr dirty="0" sz="1200" b="1">
                <a:latin typeface="Trebuchet MS"/>
                <a:cs typeface="Trebuchet MS"/>
              </a:rPr>
              <a:t> posible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mecanizarla</a:t>
            </a:r>
            <a:r>
              <a:rPr dirty="0" sz="1200" spc="-2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*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.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BD1E03"/>
                </a:solidFill>
                <a:latin typeface="Trebuchet MS"/>
                <a:cs typeface="Trebuchet MS"/>
              </a:rPr>
              <a:t>Está</a:t>
            </a:r>
            <a:r>
              <a:rPr dirty="0" sz="1200" b="1">
                <a:solidFill>
                  <a:srgbClr val="BD1E03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BD1E03"/>
                </a:solidFill>
                <a:latin typeface="Trebuchet MS"/>
                <a:cs typeface="Trebuchet MS"/>
              </a:rPr>
              <a:t>parcialmente</a:t>
            </a:r>
            <a:r>
              <a:rPr dirty="0" sz="1200" spc="-30" b="1">
                <a:solidFill>
                  <a:srgbClr val="BD1E03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BD1E03"/>
                </a:solidFill>
                <a:latin typeface="Trebuchet MS"/>
                <a:cs typeface="Trebuchet MS"/>
              </a:rPr>
              <a:t>mecanizada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80600"/>
              </a:lnSpc>
            </a:pPr>
            <a:r>
              <a:rPr dirty="0" sz="1200" spc="-5" b="1">
                <a:latin typeface="Trebuchet MS"/>
                <a:cs typeface="Trebuchet MS"/>
              </a:rPr>
              <a:t>2.-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La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superficie</a:t>
            </a:r>
            <a:r>
              <a:rPr dirty="0" sz="1200" spc="15" b="1">
                <a:latin typeface="Trebuchet MS"/>
                <a:cs typeface="Trebuchet MS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en</a:t>
            </a:r>
            <a:r>
              <a:rPr dirty="0" sz="1200" spc="1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secano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: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4.545.108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Has.</a:t>
            </a:r>
            <a:r>
              <a:rPr dirty="0" sz="1200" spc="-15" b="1"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BD1E03"/>
                </a:solidFill>
                <a:latin typeface="Trebuchet MS"/>
                <a:cs typeface="Trebuchet MS"/>
              </a:rPr>
              <a:t>Es</a:t>
            </a:r>
            <a:r>
              <a:rPr dirty="0" sz="1200" spc="10" b="1">
                <a:solidFill>
                  <a:srgbClr val="BD1E03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BD1E03"/>
                </a:solidFill>
                <a:latin typeface="Trebuchet MS"/>
                <a:cs typeface="Trebuchet MS"/>
              </a:rPr>
              <a:t>posible</a:t>
            </a:r>
            <a:r>
              <a:rPr dirty="0" sz="1200" spc="-10" b="1">
                <a:solidFill>
                  <a:srgbClr val="BD1E03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BD1E03"/>
                </a:solidFill>
                <a:latin typeface="Trebuchet MS"/>
                <a:cs typeface="Trebuchet MS"/>
              </a:rPr>
              <a:t>mecanizarla</a:t>
            </a:r>
            <a:r>
              <a:rPr dirty="0" sz="1200" spc="-20" b="1">
                <a:solidFill>
                  <a:srgbClr val="BD1E03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BD1E03"/>
                </a:solidFill>
                <a:latin typeface="Trebuchet MS"/>
                <a:cs typeface="Trebuchet MS"/>
              </a:rPr>
              <a:t>*mediante</a:t>
            </a:r>
            <a:r>
              <a:rPr dirty="0" sz="1200" spc="15" b="1">
                <a:solidFill>
                  <a:srgbClr val="BD1E03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BD1E03"/>
                </a:solidFill>
                <a:latin typeface="Trebuchet MS"/>
                <a:cs typeface="Trebuchet MS"/>
              </a:rPr>
              <a:t>Proyectos</a:t>
            </a:r>
            <a:r>
              <a:rPr dirty="0" sz="1200" spc="-15" b="1">
                <a:solidFill>
                  <a:srgbClr val="BD1E03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BD1E03"/>
                </a:solidFill>
                <a:latin typeface="Trebuchet MS"/>
                <a:cs typeface="Trebuchet MS"/>
              </a:rPr>
              <a:t>de</a:t>
            </a:r>
            <a:r>
              <a:rPr dirty="0" sz="1200" spc="-5" b="1">
                <a:solidFill>
                  <a:srgbClr val="BD1E03"/>
                </a:solidFill>
                <a:latin typeface="Trebuchet MS"/>
                <a:cs typeface="Trebuchet MS"/>
              </a:rPr>
              <a:t> inversión. </a:t>
            </a:r>
            <a:r>
              <a:rPr dirty="0" sz="1200" spc="-350" b="1">
                <a:solidFill>
                  <a:srgbClr val="BD1E03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3.- La Superficie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de</a:t>
            </a:r>
            <a:r>
              <a:rPr dirty="0" sz="1200" spc="-7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Agro</a:t>
            </a:r>
            <a:r>
              <a:rPr dirty="0" sz="1200" spc="-2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Exportación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**:</a:t>
            </a:r>
            <a:r>
              <a:rPr dirty="0" sz="1200" spc="-2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540.000 Ha</a:t>
            </a:r>
            <a:endParaRPr sz="1200">
              <a:latin typeface="Trebuchet MS"/>
              <a:cs typeface="Trebuchet MS"/>
            </a:endParaRPr>
          </a:p>
          <a:p>
            <a:pPr marL="243840">
              <a:lnSpc>
                <a:spcPts val="1280"/>
              </a:lnSpc>
            </a:pPr>
            <a:r>
              <a:rPr dirty="0" sz="1200" spc="-5" b="1">
                <a:latin typeface="Trebuchet MS"/>
                <a:cs typeface="Trebuchet MS"/>
              </a:rPr>
              <a:t>La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superficie </a:t>
            </a:r>
            <a:r>
              <a:rPr dirty="0" sz="1200" b="1">
                <a:latin typeface="Trebuchet MS"/>
                <a:cs typeface="Trebuchet MS"/>
              </a:rPr>
              <a:t>de</a:t>
            </a:r>
            <a:r>
              <a:rPr dirty="0" sz="1200" spc="2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agro</a:t>
            </a:r>
            <a:r>
              <a:rPr dirty="0" sz="1200" spc="-1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exportación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ubicada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mayormente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en</a:t>
            </a:r>
            <a:r>
              <a:rPr dirty="0" sz="1200" spc="2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la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costa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BD1E03"/>
                </a:solidFill>
                <a:latin typeface="Trebuchet MS"/>
                <a:cs typeface="Trebuchet MS"/>
              </a:rPr>
              <a:t>está</a:t>
            </a:r>
            <a:r>
              <a:rPr dirty="0" sz="1200" spc="-10" b="1">
                <a:solidFill>
                  <a:srgbClr val="BD1E03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BD1E03"/>
                </a:solidFill>
                <a:latin typeface="Trebuchet MS"/>
                <a:cs typeface="Trebuchet MS"/>
              </a:rPr>
              <a:t>mecanizada.</a:t>
            </a:r>
            <a:endParaRPr sz="1200">
              <a:latin typeface="Trebuchet MS"/>
              <a:cs typeface="Trebuchet MS"/>
            </a:endParaRPr>
          </a:p>
          <a:p>
            <a:pPr marL="58419">
              <a:lnSpc>
                <a:spcPts val="1370"/>
              </a:lnSpc>
              <a:spcBef>
                <a:spcPts val="1160"/>
              </a:spcBef>
            </a:pPr>
            <a:r>
              <a:rPr dirty="0" sz="1200" spc="-5" b="1">
                <a:latin typeface="Trebuchet MS"/>
                <a:cs typeface="Trebuchet MS"/>
              </a:rPr>
              <a:t>*</a:t>
            </a:r>
            <a:r>
              <a:rPr dirty="0" sz="1200" spc="35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Información</a:t>
            </a:r>
            <a:r>
              <a:rPr dirty="0" sz="1200" spc="-1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de</a:t>
            </a:r>
            <a:r>
              <a:rPr dirty="0" sz="1200" spc="-1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acuerdo </a:t>
            </a:r>
            <a:r>
              <a:rPr dirty="0" sz="1200" b="1">
                <a:latin typeface="Trebuchet MS"/>
                <a:cs typeface="Trebuchet MS"/>
              </a:rPr>
              <a:t>al </a:t>
            </a:r>
            <a:r>
              <a:rPr dirty="0" sz="1200" spc="-5" b="1">
                <a:latin typeface="Trebuchet MS"/>
                <a:cs typeface="Trebuchet MS"/>
              </a:rPr>
              <a:t>Censo</a:t>
            </a:r>
            <a:r>
              <a:rPr dirty="0" sz="1200" spc="-6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Agropecuario</a:t>
            </a:r>
            <a:r>
              <a:rPr dirty="0" sz="1200" spc="-2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2012.</a:t>
            </a:r>
            <a:endParaRPr sz="1200">
              <a:latin typeface="Trebuchet MS"/>
              <a:cs typeface="Trebuchet MS"/>
            </a:endParaRPr>
          </a:p>
          <a:p>
            <a:pPr marL="243840">
              <a:lnSpc>
                <a:spcPts val="1300"/>
              </a:lnSpc>
            </a:pPr>
            <a:r>
              <a:rPr dirty="0" sz="1200" spc="-15" b="1">
                <a:latin typeface="Trebuchet MS"/>
                <a:cs typeface="Trebuchet MS"/>
              </a:rPr>
              <a:t>FAO,1960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"Superficie Mecanizable</a:t>
            </a:r>
            <a:r>
              <a:rPr dirty="0" sz="1200" spc="20" b="1">
                <a:latin typeface="Trebuchet MS"/>
                <a:cs typeface="Trebuchet MS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en</a:t>
            </a:r>
            <a:r>
              <a:rPr dirty="0" sz="1200" spc="20" b="1">
                <a:latin typeface="Trebuchet MS"/>
                <a:cs typeface="Trebuchet MS"/>
              </a:rPr>
              <a:t> </a:t>
            </a:r>
            <a:r>
              <a:rPr dirty="0" sz="1200" spc="-15" b="1">
                <a:latin typeface="Trebuchet MS"/>
                <a:cs typeface="Trebuchet MS"/>
              </a:rPr>
              <a:t>Países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en</a:t>
            </a:r>
            <a:r>
              <a:rPr dirty="0" sz="1200" spc="20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Desarrollo..“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ts val="1370"/>
              </a:lnSpc>
            </a:pPr>
            <a:r>
              <a:rPr dirty="0" sz="1200" spc="-5" b="1">
                <a:latin typeface="Trebuchet MS"/>
                <a:cs typeface="Trebuchet MS"/>
              </a:rPr>
              <a:t>**</a:t>
            </a:r>
            <a:r>
              <a:rPr dirty="0" sz="1200" spc="-2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Promperú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2010, </a:t>
            </a:r>
            <a:r>
              <a:rPr dirty="0" sz="1200" b="1">
                <a:latin typeface="Trebuchet MS"/>
                <a:cs typeface="Trebuchet MS"/>
              </a:rPr>
              <a:t>Desenvolvimiento</a:t>
            </a:r>
            <a:r>
              <a:rPr dirty="0" sz="1200" spc="1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del</a:t>
            </a:r>
            <a:r>
              <a:rPr dirty="0" sz="1200" b="1">
                <a:latin typeface="Trebuchet MS"/>
                <a:cs typeface="Trebuchet MS"/>
              </a:rPr>
              <a:t> Comercio</a:t>
            </a:r>
            <a:r>
              <a:rPr dirty="0" sz="1200" spc="-2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exterior…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5060" y="1341119"/>
            <a:ext cx="5201920" cy="368300"/>
          </a:xfrm>
          <a:prstGeom prst="rect"/>
          <a:solidFill>
            <a:srgbClr val="FFFF00"/>
          </a:solidFill>
        </p:spPr>
        <p:txBody>
          <a:bodyPr wrap="square" lIns="0" tIns="3810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0"/>
              </a:spcBef>
            </a:pPr>
            <a:r>
              <a:rPr dirty="0" spc="-5">
                <a:solidFill>
                  <a:srgbClr val="008000"/>
                </a:solidFill>
                <a:latin typeface="Trebuchet MS"/>
                <a:cs typeface="Trebuchet MS"/>
              </a:rPr>
              <a:t>Superficie</a:t>
            </a:r>
            <a:r>
              <a:rPr dirty="0" spc="-85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008000"/>
                </a:solidFill>
                <a:latin typeface="Trebuchet MS"/>
                <a:cs typeface="Trebuchet MS"/>
              </a:rPr>
              <a:t>Agrícola Con Cultivo:</a:t>
            </a:r>
            <a:r>
              <a:rPr dirty="0" spc="-25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8000"/>
                </a:solidFill>
                <a:latin typeface="Trebuchet MS"/>
                <a:cs typeface="Trebuchet MS"/>
              </a:rPr>
              <a:t>4.155.678</a:t>
            </a:r>
            <a:r>
              <a:rPr dirty="0" spc="-80">
                <a:solidFill>
                  <a:srgbClr val="008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008000"/>
                </a:solidFill>
                <a:latin typeface="Trebuchet MS"/>
                <a:cs typeface="Trebuchet MS"/>
              </a:rPr>
              <a:t>has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40" y="266700"/>
            <a:ext cx="604519" cy="5892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5101" y="441990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38971" y="4698213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022" y="614781"/>
            <a:ext cx="6855459" cy="266700"/>
          </a:xfrm>
          <a:prstGeom prst="rect"/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9"/>
              </a:lnSpc>
            </a:pP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RACIOCINIO</a:t>
            </a:r>
            <a:r>
              <a:rPr dirty="0" spc="-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DEL</a:t>
            </a:r>
            <a:r>
              <a:rPr dirty="0" spc="-6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NÚMERO</a:t>
            </a:r>
            <a:r>
              <a:rPr dirty="0" spc="-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  <a:latin typeface="Trebuchet MS"/>
                <a:cs typeface="Trebuchet MS"/>
              </a:rPr>
              <a:t>DE</a:t>
            </a:r>
            <a:r>
              <a:rPr dirty="0" spc="-3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15">
                <a:solidFill>
                  <a:srgbClr val="000000"/>
                </a:solidFill>
                <a:latin typeface="Trebuchet MS"/>
                <a:cs typeface="Trebuchet MS"/>
              </a:rPr>
              <a:t>TRACTORES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>
                <a:solidFill>
                  <a:srgbClr val="000000"/>
                </a:solidFill>
                <a:latin typeface="Trebuchet MS"/>
                <a:cs typeface="Trebuchet MS"/>
              </a:rPr>
              <a:t>QUE</a:t>
            </a:r>
            <a:r>
              <a:rPr dirty="0" spc="-1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000000"/>
                </a:solidFill>
                <a:latin typeface="Trebuchet MS"/>
                <a:cs typeface="Trebuchet MS"/>
              </a:rPr>
              <a:t>OPERARÍAN EN 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9022" y="889101"/>
            <a:ext cx="272034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9"/>
              </a:lnSpc>
            </a:pPr>
            <a:r>
              <a:rPr dirty="0" sz="1800" spc="-15" b="1">
                <a:latin typeface="Trebuchet MS"/>
                <a:cs typeface="Trebuchet MS"/>
              </a:rPr>
              <a:t>AGRICULTURA</a:t>
            </a:r>
            <a:r>
              <a:rPr dirty="0" sz="1800" spc="-120" b="1">
                <a:latin typeface="Trebuchet MS"/>
                <a:cs typeface="Trebuchet MS"/>
              </a:rPr>
              <a:t> </a:t>
            </a:r>
            <a:r>
              <a:rPr dirty="0" sz="1800" spc="-15" b="1">
                <a:latin typeface="Trebuchet MS"/>
                <a:cs typeface="Trebuchet MS"/>
              </a:rPr>
              <a:t>FAMILIAR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6324" y="1409799"/>
            <a:ext cx="629221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002060"/>
                </a:solidFill>
                <a:latin typeface="Trebuchet MS"/>
                <a:cs typeface="Trebuchet MS"/>
              </a:rPr>
              <a:t>NUMERO</a:t>
            </a:r>
            <a:r>
              <a:rPr dirty="0" sz="1800" spc="-15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dirty="0" sz="1800" spc="5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2060"/>
                </a:solidFill>
                <a:latin typeface="Trebuchet MS"/>
                <a:cs typeface="Trebuchet MS"/>
              </a:rPr>
              <a:t>HECTÁREAS</a:t>
            </a:r>
            <a:r>
              <a:rPr dirty="0" sz="1800" spc="-30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2060"/>
                </a:solidFill>
                <a:latin typeface="Trebuchet MS"/>
                <a:cs typeface="Trebuchet MS"/>
              </a:rPr>
              <a:t>DE</a:t>
            </a:r>
            <a:r>
              <a:rPr dirty="0" sz="1800" spc="-95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Trebuchet MS"/>
                <a:cs typeface="Trebuchet MS"/>
              </a:rPr>
              <a:t>AGRICULTURA</a:t>
            </a:r>
            <a:r>
              <a:rPr dirty="0" sz="1800" spc="-90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spc="-15" b="1">
                <a:solidFill>
                  <a:srgbClr val="002060"/>
                </a:solidFill>
                <a:latin typeface="Trebuchet MS"/>
                <a:cs typeface="Trebuchet MS"/>
              </a:rPr>
              <a:t>FAMILIAR</a:t>
            </a:r>
            <a:endParaRPr sz="1800">
              <a:latin typeface="Trebuchet MS"/>
              <a:cs typeface="Trebuchet MS"/>
            </a:endParaRPr>
          </a:p>
          <a:p>
            <a:pPr marL="12700" marR="212725">
              <a:lnSpc>
                <a:spcPct val="100000"/>
              </a:lnSpc>
            </a:pPr>
            <a:r>
              <a:rPr dirty="0" sz="1800" spc="-5">
                <a:latin typeface="Trebuchet MS"/>
                <a:cs typeface="Trebuchet MS"/>
              </a:rPr>
              <a:t>(hasta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5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has)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1,811,000</a:t>
            </a:r>
            <a:r>
              <a:rPr dirty="0" sz="1800" spc="5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has.</a:t>
            </a:r>
            <a:r>
              <a:rPr dirty="0" sz="1800" spc="4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+ (hasta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10has)</a:t>
            </a:r>
            <a:r>
              <a:rPr dirty="0" sz="1800" spc="4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195,700</a:t>
            </a:r>
            <a:r>
              <a:rPr dirty="0" sz="1800" spc="5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has.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= </a:t>
            </a:r>
            <a:r>
              <a:rPr dirty="0" sz="1800" spc="-53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2,006,700</a:t>
            </a:r>
            <a:r>
              <a:rPr dirty="0" sz="1800" spc="6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has.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002060"/>
                </a:solidFill>
                <a:latin typeface="Trebuchet MS"/>
                <a:cs typeface="Trebuchet MS"/>
              </a:rPr>
              <a:t>INDICE</a:t>
            </a:r>
            <a:r>
              <a:rPr dirty="0" sz="1800" spc="-25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b="1">
                <a:solidFill>
                  <a:srgbClr val="002060"/>
                </a:solidFill>
                <a:latin typeface="Trebuchet MS"/>
                <a:cs typeface="Trebuchet MS"/>
              </a:rPr>
              <a:t>DE </a:t>
            </a:r>
            <a:r>
              <a:rPr dirty="0" sz="1800" spc="-5" b="1">
                <a:solidFill>
                  <a:srgbClr val="002060"/>
                </a:solidFill>
                <a:latin typeface="Trebuchet MS"/>
                <a:cs typeface="Trebuchet MS"/>
              </a:rPr>
              <a:t>MECANIZACIÓN</a:t>
            </a:r>
            <a:r>
              <a:rPr dirty="0" sz="1800" spc="-15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2060"/>
                </a:solidFill>
                <a:latin typeface="Trebuchet MS"/>
                <a:cs typeface="Trebuchet MS"/>
              </a:rPr>
              <a:t>RECOMENDACIÓN</a:t>
            </a:r>
            <a:r>
              <a:rPr dirty="0" sz="1800" b="1">
                <a:solidFill>
                  <a:srgbClr val="002060"/>
                </a:solidFill>
                <a:latin typeface="Trebuchet MS"/>
                <a:cs typeface="Trebuchet MS"/>
              </a:rPr>
              <a:t> DE</a:t>
            </a:r>
            <a:r>
              <a:rPr dirty="0" sz="1800" spc="-20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spc="-35" b="1">
                <a:solidFill>
                  <a:srgbClr val="002060"/>
                </a:solidFill>
                <a:latin typeface="Trebuchet MS"/>
                <a:cs typeface="Trebuchet MS"/>
              </a:rPr>
              <a:t>FAO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Trebuchet MS"/>
                <a:cs typeface="Trebuchet MS"/>
              </a:rPr>
              <a:t>IM=</a:t>
            </a:r>
            <a:r>
              <a:rPr dirty="0" sz="1800" spc="-2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1.0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hp-bt/ha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a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1.5</a:t>
            </a:r>
            <a:r>
              <a:rPr dirty="0" sz="180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hp-bt/ha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solidFill>
                  <a:srgbClr val="002060"/>
                </a:solidFill>
                <a:latin typeface="Trebuchet MS"/>
                <a:cs typeface="Trebuchet MS"/>
              </a:rPr>
              <a:t>CALCULO</a:t>
            </a:r>
            <a:r>
              <a:rPr dirty="0" sz="1800" spc="-25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2060"/>
                </a:solidFill>
                <a:latin typeface="Trebuchet MS"/>
                <a:cs typeface="Trebuchet MS"/>
              </a:rPr>
              <a:t>DEL</a:t>
            </a:r>
            <a:r>
              <a:rPr dirty="0" sz="1800" spc="-70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spc="-5" b="1">
                <a:solidFill>
                  <a:srgbClr val="002060"/>
                </a:solidFill>
                <a:latin typeface="Trebuchet MS"/>
                <a:cs typeface="Trebuchet MS"/>
              </a:rPr>
              <a:t>N°de</a:t>
            </a:r>
            <a:r>
              <a:rPr dirty="0" sz="1800" spc="-50" b="1">
                <a:solidFill>
                  <a:srgbClr val="002060"/>
                </a:solidFill>
                <a:latin typeface="Trebuchet MS"/>
                <a:cs typeface="Trebuchet MS"/>
              </a:rPr>
              <a:t> </a:t>
            </a:r>
            <a:r>
              <a:rPr dirty="0" sz="1800" spc="-30" b="1">
                <a:solidFill>
                  <a:srgbClr val="002060"/>
                </a:solidFill>
                <a:latin typeface="Trebuchet MS"/>
                <a:cs typeface="Trebuchet MS"/>
              </a:rPr>
              <a:t>Tractores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4401185" algn="l"/>
              </a:tabLst>
            </a:pPr>
            <a:r>
              <a:rPr dirty="0" sz="1800" spc="-10">
                <a:latin typeface="Trebuchet MS"/>
                <a:cs typeface="Trebuchet MS"/>
              </a:rPr>
              <a:t>N°de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 spc="-45">
                <a:latin typeface="Trebuchet MS"/>
                <a:cs typeface="Trebuchet MS"/>
              </a:rPr>
              <a:t>Tract</a:t>
            </a:r>
            <a:r>
              <a:rPr dirty="0" sz="1800" spc="1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=</a:t>
            </a:r>
            <a:r>
              <a:rPr dirty="0" sz="1800" spc="10">
                <a:latin typeface="Trebuchet MS"/>
                <a:cs typeface="Trebuchet MS"/>
              </a:rPr>
              <a:t> 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1.0</a:t>
            </a:r>
            <a:r>
              <a:rPr dirty="0" u="heavy" sz="1800" spc="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hp-bt/ha</a:t>
            </a:r>
            <a:r>
              <a:rPr dirty="0" u="heavy" sz="1800" spc="2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x</a:t>
            </a:r>
            <a:r>
              <a:rPr dirty="0" u="heavy" sz="1800" spc="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1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2,006,700</a:t>
            </a:r>
            <a:r>
              <a:rPr dirty="0" u="heavy" sz="1800" spc="8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heavy" sz="1800" spc="-5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ha</a:t>
            </a:r>
            <a:r>
              <a:rPr dirty="0" sz="1800" spc="-5">
                <a:latin typeface="Trebuchet MS"/>
                <a:cs typeface="Trebuchet MS"/>
              </a:rPr>
              <a:t>	=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29,083</a:t>
            </a:r>
            <a:r>
              <a:rPr dirty="0" sz="1800" spc="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tractores</a:t>
            </a:r>
            <a:endParaRPr sz="1800">
              <a:latin typeface="Trebuchet MS"/>
              <a:cs typeface="Trebuchet MS"/>
            </a:endParaRPr>
          </a:p>
          <a:p>
            <a:pPr algn="ctr" marR="402590">
              <a:lnSpc>
                <a:spcPct val="100000"/>
              </a:lnSpc>
            </a:pPr>
            <a:r>
              <a:rPr dirty="0" sz="1800" spc="-5">
                <a:latin typeface="Trebuchet MS"/>
                <a:cs typeface="Trebuchet MS"/>
              </a:rPr>
              <a:t>69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hp.bt/tract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9022" y="3906621"/>
            <a:ext cx="590804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9"/>
              </a:lnSpc>
            </a:pPr>
            <a:r>
              <a:rPr dirty="0" sz="1800">
                <a:latin typeface="Trebuchet MS"/>
                <a:cs typeface="Trebuchet MS"/>
              </a:rPr>
              <a:t>La</a:t>
            </a:r>
            <a:r>
              <a:rPr dirty="0" sz="1800" spc="-1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solución</a:t>
            </a:r>
            <a:r>
              <a:rPr dirty="0" sz="1800" spc="-25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es</a:t>
            </a:r>
            <a:r>
              <a:rPr dirty="0" sz="1800" spc="1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el</a:t>
            </a:r>
            <a:r>
              <a:rPr dirty="0" sz="1800" spc="-15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USO</a:t>
            </a:r>
            <a:r>
              <a:rPr dirty="0" sz="1800" spc="15" b="1">
                <a:latin typeface="Trebuchet MS"/>
                <a:cs typeface="Trebuchet MS"/>
              </a:rPr>
              <a:t> </a:t>
            </a:r>
            <a:r>
              <a:rPr dirty="0" sz="1800" spc="-15" b="1">
                <a:latin typeface="Trebuchet MS"/>
                <a:cs typeface="Trebuchet MS"/>
              </a:rPr>
              <a:t>MULTIPREDIAL</a:t>
            </a:r>
            <a:r>
              <a:rPr dirty="0" sz="1800" spc="-60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DE</a:t>
            </a:r>
            <a:r>
              <a:rPr dirty="0" sz="1800" spc="-1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LA</a:t>
            </a:r>
            <a:r>
              <a:rPr dirty="0" sz="1800" spc="-10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MAQUINARIA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9022" y="4180941"/>
            <a:ext cx="662432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9"/>
              </a:lnSpc>
            </a:pPr>
            <a:r>
              <a:rPr dirty="0" sz="1800" spc="-5" b="1">
                <a:latin typeface="Trebuchet MS"/>
                <a:cs typeface="Trebuchet MS"/>
              </a:rPr>
              <a:t>AGRÍCOLA</a:t>
            </a:r>
            <a:r>
              <a:rPr dirty="0" sz="1800" spc="-105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o</a:t>
            </a:r>
            <a:r>
              <a:rPr dirty="0" sz="1800" spc="-5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sea</a:t>
            </a:r>
            <a:r>
              <a:rPr dirty="0" sz="1800" spc="-5" b="1">
                <a:latin typeface="Trebuchet MS"/>
                <a:cs typeface="Trebuchet MS"/>
              </a:rPr>
              <a:t> Un Equipo</a:t>
            </a:r>
            <a:r>
              <a:rPr dirty="0" sz="1800" spc="-105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Agrícola</a:t>
            </a:r>
            <a:r>
              <a:rPr dirty="0" sz="1800" spc="-2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de</a:t>
            </a:r>
            <a:r>
              <a:rPr dirty="0" sz="1800" spc="-20" b="1">
                <a:latin typeface="Trebuchet MS"/>
                <a:cs typeface="Trebuchet MS"/>
              </a:rPr>
              <a:t> </a:t>
            </a:r>
            <a:r>
              <a:rPr dirty="0" sz="1800" spc="-40" b="1">
                <a:latin typeface="Trebuchet MS"/>
                <a:cs typeface="Trebuchet MS"/>
              </a:rPr>
              <a:t>Tractor</a:t>
            </a:r>
            <a:r>
              <a:rPr dirty="0" sz="1800" spc="5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+</a:t>
            </a:r>
            <a:r>
              <a:rPr dirty="0" sz="1800" spc="-2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Implementos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9022" y="4455261"/>
            <a:ext cx="3302000" cy="26670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039"/>
              </a:lnSpc>
            </a:pPr>
            <a:r>
              <a:rPr dirty="0" sz="1800" spc="-25" b="1">
                <a:latin typeface="Trebuchet MS"/>
                <a:cs typeface="Trebuchet MS"/>
              </a:rPr>
              <a:t>para</a:t>
            </a:r>
            <a:r>
              <a:rPr dirty="0" sz="1800" spc="25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usar</a:t>
            </a:r>
            <a:r>
              <a:rPr dirty="0" sz="1800" spc="-25" b="1">
                <a:latin typeface="Trebuchet MS"/>
                <a:cs typeface="Trebuchet MS"/>
              </a:rPr>
              <a:t> </a:t>
            </a:r>
            <a:r>
              <a:rPr dirty="0" sz="1800" b="1">
                <a:latin typeface="Trebuchet MS"/>
                <a:cs typeface="Trebuchet MS"/>
              </a:rPr>
              <a:t>en</a:t>
            </a:r>
            <a:r>
              <a:rPr dirty="0" sz="1800" spc="-15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varios</a:t>
            </a:r>
            <a:r>
              <a:rPr dirty="0" sz="1800" spc="15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predios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40" y="266700"/>
            <a:ext cx="604519" cy="5892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06324" y="385278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38971" y="4698213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859" y="419100"/>
            <a:ext cx="6875780" cy="49022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00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dirty="0" sz="1400" spc="-5" b="1">
                <a:solidFill>
                  <a:srgbClr val="00B050"/>
                </a:solidFill>
                <a:latin typeface="Trebuchet MS"/>
                <a:cs typeface="Trebuchet MS"/>
              </a:rPr>
              <a:t>UBICACIÓN</a:t>
            </a:r>
            <a:r>
              <a:rPr dirty="0" sz="1400" spc="3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0B050"/>
                </a:solidFill>
                <a:latin typeface="Trebuchet MS"/>
                <a:cs typeface="Trebuchet MS"/>
              </a:rPr>
              <a:t>DE</a:t>
            </a:r>
            <a:r>
              <a:rPr dirty="0" sz="1400" spc="20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00B050"/>
                </a:solidFill>
                <a:latin typeface="Trebuchet MS"/>
                <a:cs typeface="Trebuchet MS"/>
              </a:rPr>
              <a:t>LAS CENTRALES</a:t>
            </a:r>
            <a:r>
              <a:rPr dirty="0" sz="1400" spc="-20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0B050"/>
                </a:solidFill>
                <a:latin typeface="Trebuchet MS"/>
                <a:cs typeface="Trebuchet MS"/>
              </a:rPr>
              <a:t>DE</a:t>
            </a:r>
            <a:r>
              <a:rPr dirty="0" sz="1400" spc="-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00B050"/>
                </a:solidFill>
                <a:latin typeface="Trebuchet MS"/>
                <a:cs typeface="Trebuchet MS"/>
              </a:rPr>
              <a:t>SERVICIO</a:t>
            </a:r>
            <a:r>
              <a:rPr dirty="0" sz="1400" spc="10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b="1">
                <a:solidFill>
                  <a:srgbClr val="00B050"/>
                </a:solidFill>
                <a:latin typeface="Trebuchet MS"/>
                <a:cs typeface="Trebuchet MS"/>
              </a:rPr>
              <a:t>DE </a:t>
            </a:r>
            <a:r>
              <a:rPr dirty="0" sz="1400" spc="-5" b="1">
                <a:solidFill>
                  <a:srgbClr val="00B050"/>
                </a:solidFill>
                <a:latin typeface="Trebuchet MS"/>
                <a:cs typeface="Trebuchet MS"/>
              </a:rPr>
              <a:t>MECANIZACIÓN</a:t>
            </a:r>
            <a:r>
              <a:rPr dirty="0" sz="1400" spc="-2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00B050"/>
                </a:solidFill>
                <a:latin typeface="Trebuchet MS"/>
                <a:cs typeface="Trebuchet MS"/>
              </a:rPr>
              <a:t>AGRÍCOLA</a:t>
            </a:r>
            <a:endParaRPr sz="1400">
              <a:latin typeface="Trebuchet MS"/>
              <a:cs typeface="Trebuchet MS"/>
            </a:endParaRPr>
          </a:p>
          <a:p>
            <a:pPr marL="92075">
              <a:lnSpc>
                <a:spcPct val="100000"/>
              </a:lnSpc>
            </a:pPr>
            <a:r>
              <a:rPr dirty="0" sz="1400" spc="-25" b="1">
                <a:solidFill>
                  <a:srgbClr val="00B050"/>
                </a:solidFill>
                <a:latin typeface="Trebuchet MS"/>
                <a:cs typeface="Trebuchet MS"/>
              </a:rPr>
              <a:t>;SCIPA,SIPA,</a:t>
            </a:r>
            <a:r>
              <a:rPr dirty="0" sz="1400" spc="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spc="-10" b="1">
                <a:solidFill>
                  <a:srgbClr val="00B050"/>
                </a:solidFill>
                <a:latin typeface="Trebuchet MS"/>
                <a:cs typeface="Trebuchet MS"/>
              </a:rPr>
              <a:t>INIA,</a:t>
            </a:r>
            <a:r>
              <a:rPr dirty="0" sz="1400" spc="2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spc="-25" b="1">
                <a:solidFill>
                  <a:srgbClr val="00B050"/>
                </a:solidFill>
                <a:latin typeface="Trebuchet MS"/>
                <a:cs typeface="Trebuchet MS"/>
              </a:rPr>
              <a:t>INIPA,</a:t>
            </a:r>
            <a:r>
              <a:rPr dirty="0" sz="1400" spc="30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00B050"/>
                </a:solidFill>
                <a:latin typeface="Trebuchet MS"/>
                <a:cs typeface="Trebuchet MS"/>
              </a:rPr>
              <a:t>SENAMA</a:t>
            </a:r>
            <a:r>
              <a:rPr dirty="0" sz="1400" spc="-8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00B050"/>
                </a:solidFill>
                <a:latin typeface="Trebuchet MS"/>
                <a:cs typeface="Trebuchet MS"/>
              </a:rPr>
              <a:t>,</a:t>
            </a:r>
            <a:r>
              <a:rPr dirty="0" sz="1400" spc="5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00B050"/>
                </a:solidFill>
                <a:latin typeface="Trebuchet MS"/>
                <a:cs typeface="Trebuchet MS"/>
              </a:rPr>
              <a:t>PRONAMAP</a:t>
            </a:r>
            <a:r>
              <a:rPr dirty="0" sz="1400" b="1">
                <a:solidFill>
                  <a:srgbClr val="00B050"/>
                </a:solidFill>
                <a:latin typeface="Trebuchet MS"/>
                <a:cs typeface="Trebuchet MS"/>
              </a:rPr>
              <a:t> </a:t>
            </a:r>
            <a:r>
              <a:rPr dirty="0" sz="1400" spc="-5" b="1">
                <a:solidFill>
                  <a:srgbClr val="00B050"/>
                </a:solidFill>
                <a:latin typeface="Trebuchet MS"/>
                <a:cs typeface="Trebuchet MS"/>
              </a:rPr>
              <a:t>(MINAG)</a:t>
            </a:r>
            <a:endParaRPr sz="1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85239" y="3708400"/>
            <a:ext cx="342900" cy="358140"/>
            <a:chOff x="1285239" y="3708400"/>
            <a:chExt cx="342900" cy="358140"/>
          </a:xfrm>
        </p:grpSpPr>
        <p:sp>
          <p:nvSpPr>
            <p:cNvPr id="4" name="object 4"/>
            <p:cNvSpPr/>
            <p:nvPr/>
          </p:nvSpPr>
          <p:spPr>
            <a:xfrm>
              <a:off x="1295399" y="3718560"/>
              <a:ext cx="322580" cy="337820"/>
            </a:xfrm>
            <a:custGeom>
              <a:avLst/>
              <a:gdLst/>
              <a:ahLst/>
              <a:cxnLst/>
              <a:rect l="l" t="t" r="r" b="b"/>
              <a:pathLst>
                <a:path w="322580" h="337820">
                  <a:moveTo>
                    <a:pt x="161290" y="0"/>
                  </a:moveTo>
                  <a:lnTo>
                    <a:pt x="118412" y="6033"/>
                  </a:lnTo>
                  <a:lnTo>
                    <a:pt x="79883" y="23062"/>
                  </a:lnTo>
                  <a:lnTo>
                    <a:pt x="47240" y="49474"/>
                  </a:lnTo>
                  <a:lnTo>
                    <a:pt x="22020" y="83660"/>
                  </a:lnTo>
                  <a:lnTo>
                    <a:pt x="5761" y="124008"/>
                  </a:lnTo>
                  <a:lnTo>
                    <a:pt x="0" y="168909"/>
                  </a:lnTo>
                  <a:lnTo>
                    <a:pt x="5761" y="213811"/>
                  </a:lnTo>
                  <a:lnTo>
                    <a:pt x="22020" y="254159"/>
                  </a:lnTo>
                  <a:lnTo>
                    <a:pt x="47240" y="288345"/>
                  </a:lnTo>
                  <a:lnTo>
                    <a:pt x="79883" y="314757"/>
                  </a:lnTo>
                  <a:lnTo>
                    <a:pt x="118412" y="331786"/>
                  </a:lnTo>
                  <a:lnTo>
                    <a:pt x="161290" y="337819"/>
                  </a:lnTo>
                  <a:lnTo>
                    <a:pt x="204167" y="331786"/>
                  </a:lnTo>
                  <a:lnTo>
                    <a:pt x="242696" y="314757"/>
                  </a:lnTo>
                  <a:lnTo>
                    <a:pt x="275339" y="288345"/>
                  </a:lnTo>
                  <a:lnTo>
                    <a:pt x="300559" y="254159"/>
                  </a:lnTo>
                  <a:lnTo>
                    <a:pt x="316818" y="213811"/>
                  </a:lnTo>
                  <a:lnTo>
                    <a:pt x="322580" y="168909"/>
                  </a:lnTo>
                  <a:lnTo>
                    <a:pt x="316818" y="124008"/>
                  </a:lnTo>
                  <a:lnTo>
                    <a:pt x="300559" y="83660"/>
                  </a:lnTo>
                  <a:lnTo>
                    <a:pt x="275339" y="49474"/>
                  </a:lnTo>
                  <a:lnTo>
                    <a:pt x="242696" y="23062"/>
                  </a:lnTo>
                  <a:lnTo>
                    <a:pt x="204167" y="6033"/>
                  </a:lnTo>
                  <a:lnTo>
                    <a:pt x="161290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295399" y="3718560"/>
              <a:ext cx="322580" cy="337820"/>
            </a:xfrm>
            <a:custGeom>
              <a:avLst/>
              <a:gdLst/>
              <a:ahLst/>
              <a:cxnLst/>
              <a:rect l="l" t="t" r="r" b="b"/>
              <a:pathLst>
                <a:path w="322580" h="337820">
                  <a:moveTo>
                    <a:pt x="0" y="168909"/>
                  </a:moveTo>
                  <a:lnTo>
                    <a:pt x="5761" y="124008"/>
                  </a:lnTo>
                  <a:lnTo>
                    <a:pt x="22020" y="83660"/>
                  </a:lnTo>
                  <a:lnTo>
                    <a:pt x="47240" y="49474"/>
                  </a:lnTo>
                  <a:lnTo>
                    <a:pt x="79883" y="23062"/>
                  </a:lnTo>
                  <a:lnTo>
                    <a:pt x="118412" y="6033"/>
                  </a:lnTo>
                  <a:lnTo>
                    <a:pt x="161290" y="0"/>
                  </a:lnTo>
                  <a:lnTo>
                    <a:pt x="204167" y="6033"/>
                  </a:lnTo>
                  <a:lnTo>
                    <a:pt x="242696" y="23062"/>
                  </a:lnTo>
                  <a:lnTo>
                    <a:pt x="275339" y="49474"/>
                  </a:lnTo>
                  <a:lnTo>
                    <a:pt x="300559" y="83660"/>
                  </a:lnTo>
                  <a:lnTo>
                    <a:pt x="316818" y="124008"/>
                  </a:lnTo>
                  <a:lnTo>
                    <a:pt x="322580" y="168909"/>
                  </a:lnTo>
                  <a:lnTo>
                    <a:pt x="316818" y="213811"/>
                  </a:lnTo>
                  <a:lnTo>
                    <a:pt x="300559" y="254159"/>
                  </a:lnTo>
                  <a:lnTo>
                    <a:pt x="275339" y="288345"/>
                  </a:lnTo>
                  <a:lnTo>
                    <a:pt x="242696" y="314757"/>
                  </a:lnTo>
                  <a:lnTo>
                    <a:pt x="204167" y="331786"/>
                  </a:lnTo>
                  <a:lnTo>
                    <a:pt x="161290" y="337819"/>
                  </a:lnTo>
                  <a:lnTo>
                    <a:pt x="118412" y="331786"/>
                  </a:lnTo>
                  <a:lnTo>
                    <a:pt x="79883" y="314757"/>
                  </a:lnTo>
                  <a:lnTo>
                    <a:pt x="47240" y="288345"/>
                  </a:lnTo>
                  <a:lnTo>
                    <a:pt x="22020" y="254159"/>
                  </a:lnTo>
                  <a:lnTo>
                    <a:pt x="5761" y="213811"/>
                  </a:lnTo>
                  <a:lnTo>
                    <a:pt x="0" y="168909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560226" y="3249622"/>
            <a:ext cx="988060" cy="744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5" b="1">
                <a:latin typeface="Calibri"/>
                <a:cs typeface="Calibri"/>
              </a:rPr>
              <a:t>SERVICIO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815"/>
              </a:spcBef>
            </a:pPr>
            <a:r>
              <a:rPr dirty="0" sz="1350" spc="-5" b="1">
                <a:latin typeface="Calibri"/>
                <a:cs typeface="Calibri"/>
              </a:rPr>
              <a:t>Regional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1455" y="4489579"/>
            <a:ext cx="42100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10" b="1">
                <a:latin typeface="Calibri"/>
                <a:cs typeface="Calibri"/>
              </a:rPr>
              <a:t>Z</a:t>
            </a:r>
            <a:r>
              <a:rPr dirty="0" sz="1350" spc="10" b="1">
                <a:latin typeface="Calibri"/>
                <a:cs typeface="Calibri"/>
              </a:rPr>
              <a:t>o</a:t>
            </a:r>
            <a:r>
              <a:rPr dirty="0" sz="1350" spc="-5" b="1">
                <a:latin typeface="Calibri"/>
                <a:cs typeface="Calibri"/>
              </a:rPr>
              <a:t>n</a:t>
            </a:r>
            <a:r>
              <a:rPr dirty="0" sz="1350" spc="5" b="1">
                <a:latin typeface="Calibri"/>
                <a:cs typeface="Calibri"/>
              </a:rPr>
              <a:t>a</a:t>
            </a:r>
            <a:r>
              <a:rPr dirty="0" sz="1350" b="1">
                <a:latin typeface="Calibri"/>
                <a:cs typeface="Calibri"/>
              </a:rPr>
              <a:t>l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285239" y="4505959"/>
            <a:ext cx="132080" cy="274320"/>
            <a:chOff x="1285239" y="4505959"/>
            <a:chExt cx="132080" cy="2743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399" y="4516119"/>
              <a:ext cx="111759" cy="2540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95399" y="4516119"/>
              <a:ext cx="111760" cy="254000"/>
            </a:xfrm>
            <a:custGeom>
              <a:avLst/>
              <a:gdLst/>
              <a:ahLst/>
              <a:cxnLst/>
              <a:rect l="l" t="t" r="r" b="b"/>
              <a:pathLst>
                <a:path w="111759" h="254000">
                  <a:moveTo>
                    <a:pt x="0" y="198119"/>
                  </a:moveTo>
                  <a:lnTo>
                    <a:pt x="27940" y="198119"/>
                  </a:lnTo>
                  <a:lnTo>
                    <a:pt x="27940" y="0"/>
                  </a:lnTo>
                  <a:lnTo>
                    <a:pt x="83820" y="0"/>
                  </a:lnTo>
                  <a:lnTo>
                    <a:pt x="83820" y="198119"/>
                  </a:lnTo>
                  <a:lnTo>
                    <a:pt x="111760" y="198119"/>
                  </a:lnTo>
                  <a:lnTo>
                    <a:pt x="55880" y="253999"/>
                  </a:lnTo>
                  <a:lnTo>
                    <a:pt x="0" y="198119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07819" y="4505959"/>
            <a:ext cx="226059" cy="12699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340" y="266700"/>
            <a:ext cx="604519" cy="589279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2852420" y="927100"/>
            <a:ext cx="3197860" cy="4216400"/>
            <a:chOff x="2852420" y="927100"/>
            <a:chExt cx="3197860" cy="421640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6720" y="927100"/>
              <a:ext cx="3083559" cy="4216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2420" y="2044700"/>
              <a:ext cx="226060" cy="2133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64840" y="2372360"/>
              <a:ext cx="251460" cy="2082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95980" y="2700020"/>
              <a:ext cx="236220" cy="2362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05200" y="3035300"/>
              <a:ext cx="251460" cy="2159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606800" y="3241039"/>
              <a:ext cx="332740" cy="248920"/>
            </a:xfrm>
            <a:custGeom>
              <a:avLst/>
              <a:gdLst/>
              <a:ahLst/>
              <a:cxnLst/>
              <a:rect l="l" t="t" r="r" b="b"/>
              <a:pathLst>
                <a:path w="332739" h="248920">
                  <a:moveTo>
                    <a:pt x="166370" y="0"/>
                  </a:moveTo>
                  <a:lnTo>
                    <a:pt x="113783" y="6345"/>
                  </a:lnTo>
                  <a:lnTo>
                    <a:pt x="68113" y="24014"/>
                  </a:lnTo>
                  <a:lnTo>
                    <a:pt x="32099" y="50957"/>
                  </a:lnTo>
                  <a:lnTo>
                    <a:pt x="8481" y="85122"/>
                  </a:lnTo>
                  <a:lnTo>
                    <a:pt x="0" y="124460"/>
                  </a:lnTo>
                  <a:lnTo>
                    <a:pt x="8481" y="163797"/>
                  </a:lnTo>
                  <a:lnTo>
                    <a:pt x="32099" y="197962"/>
                  </a:lnTo>
                  <a:lnTo>
                    <a:pt x="68113" y="224905"/>
                  </a:lnTo>
                  <a:lnTo>
                    <a:pt x="113783" y="242574"/>
                  </a:lnTo>
                  <a:lnTo>
                    <a:pt x="166370" y="248920"/>
                  </a:lnTo>
                  <a:lnTo>
                    <a:pt x="218956" y="242574"/>
                  </a:lnTo>
                  <a:lnTo>
                    <a:pt x="264626" y="224905"/>
                  </a:lnTo>
                  <a:lnTo>
                    <a:pt x="300640" y="197962"/>
                  </a:lnTo>
                  <a:lnTo>
                    <a:pt x="324258" y="163797"/>
                  </a:lnTo>
                  <a:lnTo>
                    <a:pt x="332740" y="124460"/>
                  </a:lnTo>
                  <a:lnTo>
                    <a:pt x="324258" y="85122"/>
                  </a:lnTo>
                  <a:lnTo>
                    <a:pt x="300640" y="50957"/>
                  </a:lnTo>
                  <a:lnTo>
                    <a:pt x="264626" y="24014"/>
                  </a:lnTo>
                  <a:lnTo>
                    <a:pt x="218956" y="6345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90C2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606800" y="3241039"/>
              <a:ext cx="332740" cy="248920"/>
            </a:xfrm>
            <a:custGeom>
              <a:avLst/>
              <a:gdLst/>
              <a:ahLst/>
              <a:cxnLst/>
              <a:rect l="l" t="t" r="r" b="b"/>
              <a:pathLst>
                <a:path w="332739" h="248920">
                  <a:moveTo>
                    <a:pt x="0" y="124460"/>
                  </a:moveTo>
                  <a:lnTo>
                    <a:pt x="8481" y="85122"/>
                  </a:lnTo>
                  <a:lnTo>
                    <a:pt x="32099" y="50957"/>
                  </a:lnTo>
                  <a:lnTo>
                    <a:pt x="68113" y="24014"/>
                  </a:lnTo>
                  <a:lnTo>
                    <a:pt x="113783" y="6345"/>
                  </a:lnTo>
                  <a:lnTo>
                    <a:pt x="166370" y="0"/>
                  </a:lnTo>
                  <a:lnTo>
                    <a:pt x="218956" y="6345"/>
                  </a:lnTo>
                  <a:lnTo>
                    <a:pt x="264626" y="24014"/>
                  </a:lnTo>
                  <a:lnTo>
                    <a:pt x="300640" y="50957"/>
                  </a:lnTo>
                  <a:lnTo>
                    <a:pt x="324258" y="85122"/>
                  </a:lnTo>
                  <a:lnTo>
                    <a:pt x="332740" y="124460"/>
                  </a:lnTo>
                  <a:lnTo>
                    <a:pt x="324258" y="163797"/>
                  </a:lnTo>
                  <a:lnTo>
                    <a:pt x="300640" y="197962"/>
                  </a:lnTo>
                  <a:lnTo>
                    <a:pt x="264626" y="224905"/>
                  </a:lnTo>
                  <a:lnTo>
                    <a:pt x="218956" y="242574"/>
                  </a:lnTo>
                  <a:lnTo>
                    <a:pt x="166370" y="248920"/>
                  </a:lnTo>
                  <a:lnTo>
                    <a:pt x="113783" y="242574"/>
                  </a:lnTo>
                  <a:lnTo>
                    <a:pt x="68113" y="224905"/>
                  </a:lnTo>
                  <a:lnTo>
                    <a:pt x="32099" y="197962"/>
                  </a:lnTo>
                  <a:lnTo>
                    <a:pt x="8481" y="163797"/>
                  </a:lnTo>
                  <a:lnTo>
                    <a:pt x="0" y="124460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90340" y="3985260"/>
              <a:ext cx="203200" cy="17780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78400" y="4272279"/>
              <a:ext cx="182880" cy="18287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42740" y="2247900"/>
              <a:ext cx="180340" cy="1270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57980" y="2954020"/>
              <a:ext cx="185420" cy="1016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79140" y="1643380"/>
              <a:ext cx="152400" cy="25146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622040" y="1287779"/>
              <a:ext cx="101600" cy="347980"/>
            </a:xfrm>
            <a:custGeom>
              <a:avLst/>
              <a:gdLst/>
              <a:ahLst/>
              <a:cxnLst/>
              <a:rect l="l" t="t" r="r" b="b"/>
              <a:pathLst>
                <a:path w="101600" h="347980">
                  <a:moveTo>
                    <a:pt x="76200" y="0"/>
                  </a:moveTo>
                  <a:lnTo>
                    <a:pt x="25400" y="0"/>
                  </a:lnTo>
                  <a:lnTo>
                    <a:pt x="25400" y="297179"/>
                  </a:lnTo>
                  <a:lnTo>
                    <a:pt x="0" y="297179"/>
                  </a:lnTo>
                  <a:lnTo>
                    <a:pt x="50800" y="347979"/>
                  </a:lnTo>
                  <a:lnTo>
                    <a:pt x="101600" y="297179"/>
                  </a:lnTo>
                  <a:lnTo>
                    <a:pt x="76200" y="29717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22040" y="1287779"/>
              <a:ext cx="101600" cy="347980"/>
            </a:xfrm>
            <a:custGeom>
              <a:avLst/>
              <a:gdLst/>
              <a:ahLst/>
              <a:cxnLst/>
              <a:rect l="l" t="t" r="r" b="b"/>
              <a:pathLst>
                <a:path w="101600" h="347980">
                  <a:moveTo>
                    <a:pt x="0" y="297179"/>
                  </a:moveTo>
                  <a:lnTo>
                    <a:pt x="25400" y="297179"/>
                  </a:lnTo>
                  <a:lnTo>
                    <a:pt x="25400" y="0"/>
                  </a:lnTo>
                  <a:lnTo>
                    <a:pt x="76200" y="0"/>
                  </a:lnTo>
                  <a:lnTo>
                    <a:pt x="76200" y="297179"/>
                  </a:lnTo>
                  <a:lnTo>
                    <a:pt x="101600" y="297179"/>
                  </a:lnTo>
                  <a:lnTo>
                    <a:pt x="50800" y="347979"/>
                  </a:lnTo>
                  <a:lnTo>
                    <a:pt x="0" y="297179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128260" y="3909060"/>
              <a:ext cx="431800" cy="185420"/>
            </a:xfrm>
            <a:custGeom>
              <a:avLst/>
              <a:gdLst/>
              <a:ahLst/>
              <a:cxnLst/>
              <a:rect l="l" t="t" r="r" b="b"/>
              <a:pathLst>
                <a:path w="431800" h="185420">
                  <a:moveTo>
                    <a:pt x="339090" y="0"/>
                  </a:moveTo>
                  <a:lnTo>
                    <a:pt x="339090" y="46354"/>
                  </a:lnTo>
                  <a:lnTo>
                    <a:pt x="0" y="46354"/>
                  </a:lnTo>
                  <a:lnTo>
                    <a:pt x="0" y="139064"/>
                  </a:lnTo>
                  <a:lnTo>
                    <a:pt x="339090" y="139064"/>
                  </a:lnTo>
                  <a:lnTo>
                    <a:pt x="339090" y="185419"/>
                  </a:lnTo>
                  <a:lnTo>
                    <a:pt x="431800" y="92709"/>
                  </a:lnTo>
                  <a:lnTo>
                    <a:pt x="3390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5128260" y="3909060"/>
              <a:ext cx="431800" cy="185420"/>
            </a:xfrm>
            <a:custGeom>
              <a:avLst/>
              <a:gdLst/>
              <a:ahLst/>
              <a:cxnLst/>
              <a:rect l="l" t="t" r="r" b="b"/>
              <a:pathLst>
                <a:path w="431800" h="185420">
                  <a:moveTo>
                    <a:pt x="0" y="46354"/>
                  </a:moveTo>
                  <a:lnTo>
                    <a:pt x="339090" y="46354"/>
                  </a:lnTo>
                  <a:lnTo>
                    <a:pt x="339090" y="0"/>
                  </a:lnTo>
                  <a:lnTo>
                    <a:pt x="431800" y="92709"/>
                  </a:lnTo>
                  <a:lnTo>
                    <a:pt x="339090" y="185419"/>
                  </a:lnTo>
                  <a:lnTo>
                    <a:pt x="339090" y="139064"/>
                  </a:lnTo>
                  <a:lnTo>
                    <a:pt x="0" y="139064"/>
                  </a:lnTo>
                  <a:lnTo>
                    <a:pt x="0" y="46354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729480" y="4696459"/>
              <a:ext cx="477520" cy="147320"/>
            </a:xfrm>
            <a:custGeom>
              <a:avLst/>
              <a:gdLst/>
              <a:ahLst/>
              <a:cxnLst/>
              <a:rect l="l" t="t" r="r" b="b"/>
              <a:pathLst>
                <a:path w="477520" h="147320">
                  <a:moveTo>
                    <a:pt x="403860" y="0"/>
                  </a:moveTo>
                  <a:lnTo>
                    <a:pt x="403860" y="36829"/>
                  </a:lnTo>
                  <a:lnTo>
                    <a:pt x="0" y="36829"/>
                  </a:lnTo>
                  <a:lnTo>
                    <a:pt x="0" y="110489"/>
                  </a:lnTo>
                  <a:lnTo>
                    <a:pt x="403860" y="110489"/>
                  </a:lnTo>
                  <a:lnTo>
                    <a:pt x="403860" y="147319"/>
                  </a:lnTo>
                  <a:lnTo>
                    <a:pt x="477520" y="73659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729480" y="4696459"/>
              <a:ext cx="477520" cy="147320"/>
            </a:xfrm>
            <a:custGeom>
              <a:avLst/>
              <a:gdLst/>
              <a:ahLst/>
              <a:cxnLst/>
              <a:rect l="l" t="t" r="r" b="b"/>
              <a:pathLst>
                <a:path w="477520" h="147320">
                  <a:moveTo>
                    <a:pt x="0" y="36829"/>
                  </a:moveTo>
                  <a:lnTo>
                    <a:pt x="403860" y="36829"/>
                  </a:lnTo>
                  <a:lnTo>
                    <a:pt x="403860" y="0"/>
                  </a:lnTo>
                  <a:lnTo>
                    <a:pt x="477520" y="73659"/>
                  </a:lnTo>
                  <a:lnTo>
                    <a:pt x="403860" y="147319"/>
                  </a:lnTo>
                  <a:lnTo>
                    <a:pt x="403860" y="110489"/>
                  </a:lnTo>
                  <a:lnTo>
                    <a:pt x="0" y="110489"/>
                  </a:lnTo>
                  <a:lnTo>
                    <a:pt x="0" y="36829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926840" y="1958339"/>
              <a:ext cx="198120" cy="330200"/>
            </a:xfrm>
            <a:custGeom>
              <a:avLst/>
              <a:gdLst/>
              <a:ahLst/>
              <a:cxnLst/>
              <a:rect l="l" t="t" r="r" b="b"/>
              <a:pathLst>
                <a:path w="198120" h="330200">
                  <a:moveTo>
                    <a:pt x="148590" y="0"/>
                  </a:moveTo>
                  <a:lnTo>
                    <a:pt x="49530" y="0"/>
                  </a:lnTo>
                  <a:lnTo>
                    <a:pt x="49530" y="231139"/>
                  </a:lnTo>
                  <a:lnTo>
                    <a:pt x="0" y="231139"/>
                  </a:lnTo>
                  <a:lnTo>
                    <a:pt x="99060" y="330199"/>
                  </a:lnTo>
                  <a:lnTo>
                    <a:pt x="198120" y="231139"/>
                  </a:lnTo>
                  <a:lnTo>
                    <a:pt x="148590" y="231139"/>
                  </a:lnTo>
                  <a:lnTo>
                    <a:pt x="14859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926840" y="1958339"/>
              <a:ext cx="198120" cy="330200"/>
            </a:xfrm>
            <a:custGeom>
              <a:avLst/>
              <a:gdLst/>
              <a:ahLst/>
              <a:cxnLst/>
              <a:rect l="l" t="t" r="r" b="b"/>
              <a:pathLst>
                <a:path w="198120" h="330200">
                  <a:moveTo>
                    <a:pt x="0" y="231139"/>
                  </a:moveTo>
                  <a:lnTo>
                    <a:pt x="49530" y="231139"/>
                  </a:lnTo>
                  <a:lnTo>
                    <a:pt x="49530" y="0"/>
                  </a:lnTo>
                  <a:lnTo>
                    <a:pt x="148590" y="0"/>
                  </a:lnTo>
                  <a:lnTo>
                    <a:pt x="148590" y="231139"/>
                  </a:lnTo>
                  <a:lnTo>
                    <a:pt x="198120" y="231139"/>
                  </a:lnTo>
                  <a:lnTo>
                    <a:pt x="99060" y="330199"/>
                  </a:lnTo>
                  <a:lnTo>
                    <a:pt x="0" y="231139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978400" y="3459479"/>
              <a:ext cx="160020" cy="259079"/>
            </a:xfrm>
            <a:custGeom>
              <a:avLst/>
              <a:gdLst/>
              <a:ahLst/>
              <a:cxnLst/>
              <a:rect l="l" t="t" r="r" b="b"/>
              <a:pathLst>
                <a:path w="160020" h="259079">
                  <a:moveTo>
                    <a:pt x="120014" y="0"/>
                  </a:moveTo>
                  <a:lnTo>
                    <a:pt x="40005" y="0"/>
                  </a:lnTo>
                  <a:lnTo>
                    <a:pt x="40005" y="179070"/>
                  </a:lnTo>
                  <a:lnTo>
                    <a:pt x="0" y="179070"/>
                  </a:lnTo>
                  <a:lnTo>
                    <a:pt x="80010" y="259080"/>
                  </a:lnTo>
                  <a:lnTo>
                    <a:pt x="160020" y="179070"/>
                  </a:lnTo>
                  <a:lnTo>
                    <a:pt x="120014" y="179070"/>
                  </a:lnTo>
                  <a:lnTo>
                    <a:pt x="12001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978400" y="3459479"/>
              <a:ext cx="160020" cy="259079"/>
            </a:xfrm>
            <a:custGeom>
              <a:avLst/>
              <a:gdLst/>
              <a:ahLst/>
              <a:cxnLst/>
              <a:rect l="l" t="t" r="r" b="b"/>
              <a:pathLst>
                <a:path w="160020" h="259079">
                  <a:moveTo>
                    <a:pt x="0" y="179070"/>
                  </a:moveTo>
                  <a:lnTo>
                    <a:pt x="40005" y="179070"/>
                  </a:lnTo>
                  <a:lnTo>
                    <a:pt x="40005" y="0"/>
                  </a:lnTo>
                  <a:lnTo>
                    <a:pt x="120014" y="0"/>
                  </a:lnTo>
                  <a:lnTo>
                    <a:pt x="120014" y="179070"/>
                  </a:lnTo>
                  <a:lnTo>
                    <a:pt x="160020" y="179070"/>
                  </a:lnTo>
                  <a:lnTo>
                    <a:pt x="80010" y="259080"/>
                  </a:lnTo>
                  <a:lnTo>
                    <a:pt x="0" y="179070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56380" y="2336800"/>
              <a:ext cx="180340" cy="21082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774440" y="1440180"/>
              <a:ext cx="101600" cy="347980"/>
            </a:xfrm>
            <a:custGeom>
              <a:avLst/>
              <a:gdLst/>
              <a:ahLst/>
              <a:cxnLst/>
              <a:rect l="l" t="t" r="r" b="b"/>
              <a:pathLst>
                <a:path w="101600" h="347980">
                  <a:moveTo>
                    <a:pt x="76200" y="0"/>
                  </a:moveTo>
                  <a:lnTo>
                    <a:pt x="25400" y="0"/>
                  </a:lnTo>
                  <a:lnTo>
                    <a:pt x="25400" y="297179"/>
                  </a:lnTo>
                  <a:lnTo>
                    <a:pt x="0" y="297179"/>
                  </a:lnTo>
                  <a:lnTo>
                    <a:pt x="50800" y="347979"/>
                  </a:lnTo>
                  <a:lnTo>
                    <a:pt x="101600" y="297179"/>
                  </a:lnTo>
                  <a:lnTo>
                    <a:pt x="76200" y="297179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774440" y="1440180"/>
              <a:ext cx="101600" cy="347980"/>
            </a:xfrm>
            <a:custGeom>
              <a:avLst/>
              <a:gdLst/>
              <a:ahLst/>
              <a:cxnLst/>
              <a:rect l="l" t="t" r="r" b="b"/>
              <a:pathLst>
                <a:path w="101600" h="347980">
                  <a:moveTo>
                    <a:pt x="0" y="297179"/>
                  </a:moveTo>
                  <a:lnTo>
                    <a:pt x="25400" y="297179"/>
                  </a:lnTo>
                  <a:lnTo>
                    <a:pt x="25400" y="0"/>
                  </a:lnTo>
                  <a:lnTo>
                    <a:pt x="76200" y="0"/>
                  </a:lnTo>
                  <a:lnTo>
                    <a:pt x="76200" y="297179"/>
                  </a:lnTo>
                  <a:lnTo>
                    <a:pt x="101600" y="297179"/>
                  </a:lnTo>
                  <a:lnTo>
                    <a:pt x="50800" y="347979"/>
                  </a:lnTo>
                  <a:lnTo>
                    <a:pt x="0" y="297179"/>
                  </a:lnTo>
                  <a:close/>
                </a:path>
              </a:pathLst>
            </a:custGeom>
            <a:ln w="20320">
              <a:solidFill>
                <a:srgbClr val="688E1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848097" y="269075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pic>
        <p:nvPicPr>
          <p:cNvPr id="40" name="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620519" y="4686300"/>
            <a:ext cx="185420" cy="101600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738971" y="4698213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6759"/>
            <a:ext cx="7911414" cy="428487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</a:t>
            </a:r>
            <a:r>
              <a:rPr dirty="0"/>
              <a:t>N</a:t>
            </a:r>
            <a:r>
              <a:rPr dirty="0" spc="-80"/>
              <a:t>T</a:t>
            </a:r>
            <a:r>
              <a:rPr dirty="0" spc="-5"/>
              <a:t>A</a:t>
            </a:r>
            <a:r>
              <a:rPr dirty="0" spc="-140"/>
              <a:t> </a:t>
            </a:r>
            <a:r>
              <a:rPr dirty="0" spc="-40"/>
              <a:t>A</a:t>
            </a:r>
            <a:r>
              <a:rPr dirty="0" spc="5"/>
              <a:t>R</a:t>
            </a:r>
            <a:r>
              <a:rPr dirty="0" spc="-10"/>
              <a:t>G</a:t>
            </a:r>
            <a:r>
              <a:rPr dirty="0" spc="5"/>
              <a:t>E</a:t>
            </a:r>
            <a:r>
              <a:rPr dirty="0"/>
              <a:t>N</a:t>
            </a:r>
            <a:r>
              <a:rPr dirty="0" spc="20"/>
              <a:t>T</a:t>
            </a:r>
            <a:r>
              <a:rPr dirty="0" spc="-10"/>
              <a:t>I</a:t>
            </a:r>
            <a:r>
              <a:rPr dirty="0"/>
              <a:t>N</a:t>
            </a:r>
            <a:r>
              <a:rPr dirty="0" spc="-5"/>
              <a:t>A</a:t>
            </a:r>
            <a:r>
              <a:rPr dirty="0" spc="-60"/>
              <a:t> </a:t>
            </a:r>
            <a:r>
              <a:rPr dirty="0" spc="-5"/>
              <a:t>–</a:t>
            </a:r>
            <a:r>
              <a:rPr dirty="0" spc="-10"/>
              <a:t> </a:t>
            </a:r>
            <a:r>
              <a:rPr dirty="0" spc="-5"/>
              <a:t>2014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8532" y="2877562"/>
            <a:ext cx="141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40" y="266700"/>
            <a:ext cx="604519" cy="5892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0187" y="306427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1059" y="4892833"/>
            <a:ext cx="144399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Trebuchet MS"/>
                <a:cs typeface="Trebuchet MS"/>
              </a:rPr>
              <a:t>Ing.</a:t>
            </a:r>
            <a:r>
              <a:rPr dirty="0" sz="700" spc="5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Luis</a:t>
            </a:r>
            <a:r>
              <a:rPr dirty="0" sz="700" spc="5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B.</a:t>
            </a:r>
            <a:r>
              <a:rPr dirty="0" sz="700" spc="-10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Valdiviezo</a:t>
            </a:r>
            <a:r>
              <a:rPr dirty="0" sz="700" spc="10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Arellano</a:t>
            </a:r>
            <a:r>
              <a:rPr dirty="0" sz="700" spc="10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MSc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9839" y="1120140"/>
            <a:ext cx="2608477" cy="3530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64379" y="1132840"/>
            <a:ext cx="3046765" cy="35305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6460" y="485140"/>
            <a:ext cx="759460" cy="309880"/>
          </a:xfrm>
          <a:prstGeom prst="rect"/>
          <a:solidFill>
            <a:srgbClr val="FFFF00"/>
          </a:solidFill>
        </p:spPr>
        <p:txBody>
          <a:bodyPr wrap="square" lIns="0" tIns="41275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solidFill>
                  <a:srgbClr val="000000"/>
                </a:solidFill>
                <a:latin typeface="Arial"/>
                <a:cs typeface="Arial"/>
              </a:rPr>
              <a:t>PERÚ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1459" y="477519"/>
            <a:ext cx="1186180" cy="3073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00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15"/>
              </a:spcBef>
            </a:pPr>
            <a:r>
              <a:rPr dirty="0" sz="1400" spc="-10" b="1">
                <a:latin typeface="Arial"/>
                <a:cs typeface="Arial"/>
              </a:rPr>
              <a:t>ALEMANIA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67867" y="829018"/>
            <a:ext cx="8763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2019-2020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2810" y="853020"/>
            <a:ext cx="4216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2010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1154" y="4691716"/>
            <a:ext cx="2052320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b="1">
                <a:latin typeface="Trebuchet MS"/>
                <a:cs typeface="Trebuchet MS"/>
              </a:rPr>
              <a:t>Cortesía</a:t>
            </a:r>
            <a:r>
              <a:rPr dirty="0" sz="1050" spc="-55" b="1">
                <a:latin typeface="Trebuchet MS"/>
                <a:cs typeface="Trebuchet MS"/>
              </a:rPr>
              <a:t> </a:t>
            </a:r>
            <a:r>
              <a:rPr dirty="0" sz="1050" b="1">
                <a:latin typeface="Trebuchet MS"/>
                <a:cs typeface="Trebuchet MS"/>
              </a:rPr>
              <a:t>del</a:t>
            </a:r>
            <a:r>
              <a:rPr dirty="0" sz="1050" spc="-15" b="1">
                <a:latin typeface="Trebuchet MS"/>
                <a:cs typeface="Trebuchet MS"/>
              </a:rPr>
              <a:t> </a:t>
            </a:r>
            <a:r>
              <a:rPr dirty="0" sz="1050" b="1">
                <a:latin typeface="Trebuchet MS"/>
                <a:cs typeface="Trebuchet MS"/>
              </a:rPr>
              <a:t>Dr.</a:t>
            </a:r>
            <a:r>
              <a:rPr dirty="0" sz="1050" spc="-35" b="1">
                <a:latin typeface="Trebuchet MS"/>
                <a:cs typeface="Trebuchet MS"/>
              </a:rPr>
              <a:t> </a:t>
            </a:r>
            <a:r>
              <a:rPr dirty="0" sz="1050" b="1">
                <a:latin typeface="Trebuchet MS"/>
                <a:cs typeface="Trebuchet MS"/>
              </a:rPr>
              <a:t>Joseph</a:t>
            </a:r>
            <a:r>
              <a:rPr dirty="0" sz="1050" spc="-30" b="1">
                <a:latin typeface="Trebuchet MS"/>
                <a:cs typeface="Trebuchet MS"/>
              </a:rPr>
              <a:t> </a:t>
            </a:r>
            <a:r>
              <a:rPr dirty="0" sz="1050" b="1">
                <a:latin typeface="Trebuchet MS"/>
                <a:cs typeface="Trebuchet MS"/>
              </a:rPr>
              <a:t>Dumpler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9860" y="71120"/>
            <a:ext cx="647699" cy="62991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34316" y="204961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09996" y="4914237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7900" y="1203960"/>
            <a:ext cx="3187699" cy="37871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1459" y="1780539"/>
            <a:ext cx="4023360" cy="258318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064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20"/>
              </a:spcBef>
            </a:pPr>
            <a:r>
              <a:rPr dirty="0" sz="1350" spc="5" b="1">
                <a:latin typeface="Arial"/>
                <a:cs typeface="Arial"/>
              </a:rPr>
              <a:t>24</a:t>
            </a:r>
            <a:r>
              <a:rPr dirty="0" sz="1350" spc="-4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de</a:t>
            </a:r>
            <a:r>
              <a:rPr dirty="0" sz="1350" spc="-5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abril</a:t>
            </a:r>
            <a:r>
              <a:rPr dirty="0" sz="1350" spc="-40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2018</a:t>
            </a:r>
            <a:endParaRPr sz="13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1350" spc="5" b="1">
                <a:latin typeface="Arial"/>
                <a:cs typeface="Arial"/>
              </a:rPr>
              <a:t>La</a:t>
            </a:r>
            <a:r>
              <a:rPr dirty="0" sz="1350" spc="-2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misión</a:t>
            </a:r>
            <a:r>
              <a:rPr dirty="0" sz="1350" spc="-60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propuso: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Arial"/>
              <a:cs typeface="Arial"/>
            </a:endParaRPr>
          </a:p>
          <a:p>
            <a:pPr marL="91440" marR="193040">
              <a:lnSpc>
                <a:spcPct val="100000"/>
              </a:lnSpc>
            </a:pPr>
            <a:r>
              <a:rPr dirty="0" sz="1350" b="1" i="1">
                <a:latin typeface="Arial"/>
                <a:cs typeface="Arial"/>
              </a:rPr>
              <a:t>“Realizar</a:t>
            </a:r>
            <a:r>
              <a:rPr dirty="0" sz="1350" spc="-60" b="1" i="1">
                <a:latin typeface="Arial"/>
                <a:cs typeface="Arial"/>
              </a:rPr>
              <a:t> </a:t>
            </a:r>
            <a:r>
              <a:rPr dirty="0" sz="1350" spc="5" b="1" i="1">
                <a:latin typeface="Arial"/>
                <a:cs typeface="Arial"/>
              </a:rPr>
              <a:t>un</a:t>
            </a:r>
            <a:r>
              <a:rPr dirty="0" sz="1350" spc="-5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estudio</a:t>
            </a:r>
            <a:r>
              <a:rPr dirty="0" sz="1350" spc="-60" b="1" i="1">
                <a:latin typeface="Arial"/>
                <a:cs typeface="Arial"/>
              </a:rPr>
              <a:t> </a:t>
            </a:r>
            <a:r>
              <a:rPr dirty="0" sz="1350" spc="5" b="1" i="1">
                <a:latin typeface="Arial"/>
                <a:cs typeface="Arial"/>
              </a:rPr>
              <a:t>e</a:t>
            </a:r>
            <a:r>
              <a:rPr dirty="0" sz="1350" spc="10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implementar</a:t>
            </a:r>
            <a:r>
              <a:rPr dirty="0" sz="1350" spc="-55" b="1" i="1">
                <a:latin typeface="Arial"/>
                <a:cs typeface="Arial"/>
              </a:rPr>
              <a:t> </a:t>
            </a:r>
            <a:r>
              <a:rPr dirty="0" sz="1350" spc="5" b="1" i="1">
                <a:latin typeface="Arial"/>
                <a:cs typeface="Arial"/>
              </a:rPr>
              <a:t>un</a:t>
            </a:r>
            <a:r>
              <a:rPr dirty="0" sz="1350" spc="-25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Centro </a:t>
            </a:r>
            <a:r>
              <a:rPr dirty="0" sz="1350" spc="-360" b="1" i="1">
                <a:latin typeface="Arial"/>
                <a:cs typeface="Arial"/>
              </a:rPr>
              <a:t> </a:t>
            </a:r>
            <a:r>
              <a:rPr dirty="0" sz="1350" spc="5" b="1" i="1">
                <a:latin typeface="Arial"/>
                <a:cs typeface="Arial"/>
              </a:rPr>
              <a:t>de </a:t>
            </a:r>
            <a:r>
              <a:rPr dirty="0" sz="1350" b="1" i="1">
                <a:latin typeface="Arial"/>
                <a:cs typeface="Arial"/>
              </a:rPr>
              <a:t>Mecanización </a:t>
            </a:r>
            <a:r>
              <a:rPr dirty="0" sz="1350" spc="-5" b="1" i="1">
                <a:latin typeface="Arial"/>
                <a:cs typeface="Arial"/>
              </a:rPr>
              <a:t>Agrícola </a:t>
            </a:r>
            <a:r>
              <a:rPr dirty="0" sz="1350" spc="5" b="1" i="1">
                <a:latin typeface="Arial"/>
                <a:cs typeface="Arial"/>
              </a:rPr>
              <a:t>en </a:t>
            </a:r>
            <a:r>
              <a:rPr dirty="0" sz="1350" b="1" i="1">
                <a:latin typeface="Arial"/>
                <a:cs typeface="Arial"/>
              </a:rPr>
              <a:t>el Perú para la </a:t>
            </a:r>
            <a:r>
              <a:rPr dirty="0" sz="1350" spc="5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formación especializada </a:t>
            </a:r>
            <a:r>
              <a:rPr dirty="0" sz="1350" spc="5" b="1" i="1">
                <a:latin typeface="Arial"/>
                <a:cs typeface="Arial"/>
              </a:rPr>
              <a:t>de </a:t>
            </a:r>
            <a:r>
              <a:rPr dirty="0" sz="1350" b="1" i="1">
                <a:latin typeface="Arial"/>
                <a:cs typeface="Arial"/>
              </a:rPr>
              <a:t>agricultores </a:t>
            </a:r>
            <a:r>
              <a:rPr dirty="0" sz="1350" spc="5" b="1" i="1">
                <a:latin typeface="Arial"/>
                <a:cs typeface="Arial"/>
              </a:rPr>
              <a:t>y </a:t>
            </a:r>
            <a:r>
              <a:rPr dirty="0" sz="1350" spc="10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profesionales, </a:t>
            </a:r>
            <a:r>
              <a:rPr dirty="0" sz="1350" spc="5" b="1" i="1">
                <a:latin typeface="Arial"/>
                <a:cs typeface="Arial"/>
              </a:rPr>
              <a:t>Los </a:t>
            </a:r>
            <a:r>
              <a:rPr dirty="0" sz="1350" b="1" i="1">
                <a:latin typeface="Arial"/>
                <a:cs typeface="Arial"/>
              </a:rPr>
              <a:t>Expertos </a:t>
            </a:r>
            <a:r>
              <a:rPr dirty="0" sz="1350" spc="5" b="1" i="1">
                <a:latin typeface="Arial"/>
                <a:cs typeface="Arial"/>
              </a:rPr>
              <a:t>de </a:t>
            </a:r>
            <a:r>
              <a:rPr dirty="0" sz="1350" b="1" i="1">
                <a:latin typeface="Arial"/>
                <a:cs typeface="Arial"/>
              </a:rPr>
              <a:t>Italia </a:t>
            </a:r>
            <a:r>
              <a:rPr dirty="0" sz="1350" spc="5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conducirán </a:t>
            </a:r>
            <a:r>
              <a:rPr dirty="0" sz="1350" spc="5" b="1" i="1">
                <a:latin typeface="Arial"/>
                <a:cs typeface="Arial"/>
              </a:rPr>
              <a:t>y </a:t>
            </a:r>
            <a:r>
              <a:rPr dirty="0" sz="1350" b="1" i="1">
                <a:latin typeface="Arial"/>
                <a:cs typeface="Arial"/>
              </a:rPr>
              <a:t>promoverán </a:t>
            </a:r>
            <a:r>
              <a:rPr dirty="0" sz="1350" spc="5" b="1" i="1">
                <a:latin typeface="Arial"/>
                <a:cs typeface="Arial"/>
              </a:rPr>
              <a:t>los cursos de </a:t>
            </a:r>
            <a:r>
              <a:rPr dirty="0" sz="1350" spc="10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formación</a:t>
            </a:r>
            <a:r>
              <a:rPr dirty="0" sz="1350" spc="-75" b="1" i="1">
                <a:latin typeface="Arial"/>
                <a:cs typeface="Arial"/>
              </a:rPr>
              <a:t> </a:t>
            </a:r>
            <a:r>
              <a:rPr dirty="0" sz="1350" spc="5" b="1" i="1">
                <a:latin typeface="Arial"/>
                <a:cs typeface="Arial"/>
              </a:rPr>
              <a:t>y</a:t>
            </a:r>
            <a:r>
              <a:rPr dirty="0" sz="1350" spc="-15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entrenamientos</a:t>
            </a:r>
            <a:r>
              <a:rPr dirty="0" sz="1350" spc="-55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sucesivos.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dirty="0" sz="1350" b="1" i="1">
                <a:latin typeface="Arial"/>
                <a:cs typeface="Arial"/>
              </a:rPr>
              <a:t>“Solicitamos</a:t>
            </a:r>
            <a:r>
              <a:rPr dirty="0" sz="1350" spc="-85" b="1" i="1">
                <a:latin typeface="Arial"/>
                <a:cs typeface="Arial"/>
              </a:rPr>
              <a:t> </a:t>
            </a:r>
            <a:r>
              <a:rPr dirty="0" sz="1350" b="1" i="1">
                <a:latin typeface="Arial"/>
                <a:cs typeface="Arial"/>
              </a:rPr>
              <a:t>respuesta”.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900" y="810259"/>
            <a:ext cx="8712200" cy="784860"/>
          </a:xfrm>
          <a:prstGeom prst="rect"/>
          <a:solidFill>
            <a:srgbClr val="FFFF00"/>
          </a:solidFill>
        </p:spPr>
        <p:txBody>
          <a:bodyPr wrap="square" lIns="0" tIns="27305" rIns="0" bIns="0" rtlCol="0" vert="horz">
            <a:spAutoFit/>
          </a:bodyPr>
          <a:lstStyle/>
          <a:p>
            <a:pPr marL="90805" marR="414020" indent="-635">
              <a:lnSpc>
                <a:spcPct val="101400"/>
              </a:lnSpc>
              <a:spcBef>
                <a:spcPts val="215"/>
              </a:spcBef>
            </a:pPr>
            <a:r>
              <a:rPr dirty="0">
                <a:solidFill>
                  <a:srgbClr val="000000"/>
                </a:solidFill>
              </a:rPr>
              <a:t>2018</a:t>
            </a:r>
            <a:r>
              <a:rPr dirty="0" spc="-120">
                <a:solidFill>
                  <a:srgbClr val="000000"/>
                </a:solidFill>
              </a:rPr>
              <a:t> </a:t>
            </a:r>
            <a:r>
              <a:rPr dirty="0" sz="1350" spc="-5">
                <a:solidFill>
                  <a:srgbClr val="000000"/>
                </a:solidFill>
              </a:rPr>
              <a:t>EMBAJADA</a:t>
            </a:r>
            <a:r>
              <a:rPr dirty="0" sz="1350" spc="-45">
                <a:solidFill>
                  <a:srgbClr val="000000"/>
                </a:solidFill>
              </a:rPr>
              <a:t> </a:t>
            </a:r>
            <a:r>
              <a:rPr dirty="0" sz="1350" spc="5">
                <a:solidFill>
                  <a:srgbClr val="000000"/>
                </a:solidFill>
              </a:rPr>
              <a:t>DE</a:t>
            </a:r>
            <a:r>
              <a:rPr dirty="0" sz="1350" spc="-25">
                <a:solidFill>
                  <a:srgbClr val="000000"/>
                </a:solidFill>
              </a:rPr>
              <a:t> </a:t>
            </a:r>
            <a:r>
              <a:rPr dirty="0" sz="1350" spc="-15">
                <a:solidFill>
                  <a:srgbClr val="000000"/>
                </a:solidFill>
              </a:rPr>
              <a:t>ITALIA</a:t>
            </a:r>
            <a:r>
              <a:rPr dirty="0" sz="1350" spc="-50">
                <a:solidFill>
                  <a:srgbClr val="000000"/>
                </a:solidFill>
              </a:rPr>
              <a:t> </a:t>
            </a:r>
            <a:r>
              <a:rPr dirty="0" sz="1350" spc="5">
                <a:solidFill>
                  <a:srgbClr val="000000"/>
                </a:solidFill>
              </a:rPr>
              <a:t>Y</a:t>
            </a:r>
            <a:r>
              <a:rPr dirty="0" sz="1350" spc="-1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5</a:t>
            </a:r>
            <a:r>
              <a:rPr dirty="0" spc="-95">
                <a:solidFill>
                  <a:srgbClr val="000000"/>
                </a:solidFill>
              </a:rPr>
              <a:t> </a:t>
            </a:r>
            <a:r>
              <a:rPr dirty="0" sz="1350" spc="-10">
                <a:solidFill>
                  <a:srgbClr val="000000"/>
                </a:solidFill>
              </a:rPr>
              <a:t>FÁBRICAS</a:t>
            </a:r>
            <a:r>
              <a:rPr dirty="0" sz="1350" spc="-25">
                <a:solidFill>
                  <a:srgbClr val="000000"/>
                </a:solidFill>
              </a:rPr>
              <a:t> </a:t>
            </a:r>
            <a:r>
              <a:rPr dirty="0" sz="1350" spc="-5">
                <a:solidFill>
                  <a:srgbClr val="000000"/>
                </a:solidFill>
              </a:rPr>
              <a:t>PROPUSIERON SOLUCIONAR</a:t>
            </a:r>
            <a:r>
              <a:rPr dirty="0" sz="1350" spc="-50">
                <a:solidFill>
                  <a:srgbClr val="000000"/>
                </a:solidFill>
              </a:rPr>
              <a:t> </a:t>
            </a:r>
            <a:r>
              <a:rPr dirty="0" sz="1350" spc="5">
                <a:solidFill>
                  <a:srgbClr val="000000"/>
                </a:solidFill>
              </a:rPr>
              <a:t>LA</a:t>
            </a:r>
            <a:r>
              <a:rPr dirty="0" sz="1350" spc="-5">
                <a:solidFill>
                  <a:srgbClr val="000000"/>
                </a:solidFill>
              </a:rPr>
              <a:t> </a:t>
            </a:r>
            <a:r>
              <a:rPr dirty="0" sz="1350" spc="-55">
                <a:solidFill>
                  <a:srgbClr val="000000"/>
                </a:solidFill>
              </a:rPr>
              <a:t>FALTA</a:t>
            </a:r>
            <a:r>
              <a:rPr dirty="0" sz="1350" spc="-50">
                <a:solidFill>
                  <a:srgbClr val="000000"/>
                </a:solidFill>
              </a:rPr>
              <a:t> </a:t>
            </a:r>
            <a:r>
              <a:rPr dirty="0" sz="1350">
                <a:solidFill>
                  <a:srgbClr val="000000"/>
                </a:solidFill>
              </a:rPr>
              <a:t>DEL</a:t>
            </a:r>
            <a:r>
              <a:rPr dirty="0" sz="1350" spc="-20">
                <a:solidFill>
                  <a:srgbClr val="000000"/>
                </a:solidFill>
              </a:rPr>
              <a:t> </a:t>
            </a:r>
            <a:r>
              <a:rPr dirty="0" sz="1350">
                <a:solidFill>
                  <a:srgbClr val="000000"/>
                </a:solidFill>
              </a:rPr>
              <a:t>VÍNCULO</a:t>
            </a:r>
            <a:r>
              <a:rPr dirty="0" sz="1350" spc="-20">
                <a:solidFill>
                  <a:srgbClr val="000000"/>
                </a:solidFill>
              </a:rPr>
              <a:t> </a:t>
            </a:r>
            <a:r>
              <a:rPr dirty="0" sz="1350">
                <a:solidFill>
                  <a:srgbClr val="000000"/>
                </a:solidFill>
              </a:rPr>
              <a:t>DEL</a:t>
            </a:r>
            <a:r>
              <a:rPr dirty="0" sz="1350" spc="-15">
                <a:solidFill>
                  <a:srgbClr val="000000"/>
                </a:solidFill>
              </a:rPr>
              <a:t> </a:t>
            </a:r>
            <a:r>
              <a:rPr dirty="0" sz="1350" spc="-20">
                <a:solidFill>
                  <a:srgbClr val="000000"/>
                </a:solidFill>
              </a:rPr>
              <a:t>ESTADO</a:t>
            </a:r>
            <a:r>
              <a:rPr dirty="0" sz="1350" spc="-25">
                <a:solidFill>
                  <a:srgbClr val="000000"/>
                </a:solidFill>
              </a:rPr>
              <a:t> </a:t>
            </a:r>
            <a:r>
              <a:rPr dirty="0" sz="1350" spc="-5">
                <a:solidFill>
                  <a:srgbClr val="000000"/>
                </a:solidFill>
              </a:rPr>
              <a:t>CON</a:t>
            </a:r>
            <a:r>
              <a:rPr dirty="0" sz="1350" spc="-20">
                <a:solidFill>
                  <a:srgbClr val="000000"/>
                </a:solidFill>
              </a:rPr>
              <a:t> </a:t>
            </a:r>
            <a:r>
              <a:rPr dirty="0" sz="1350" spc="5">
                <a:solidFill>
                  <a:srgbClr val="000000"/>
                </a:solidFill>
              </a:rPr>
              <a:t>LA </a:t>
            </a:r>
            <a:r>
              <a:rPr dirty="0" sz="1350" spc="-290">
                <a:solidFill>
                  <a:srgbClr val="000000"/>
                </a:solidFill>
              </a:rPr>
              <a:t> </a:t>
            </a:r>
            <a:r>
              <a:rPr dirty="0" sz="1350" spc="-15">
                <a:solidFill>
                  <a:srgbClr val="000000"/>
                </a:solidFill>
              </a:rPr>
              <a:t>AGRICULTURA</a:t>
            </a:r>
            <a:r>
              <a:rPr dirty="0" sz="1350" spc="-30">
                <a:solidFill>
                  <a:srgbClr val="000000"/>
                </a:solidFill>
              </a:rPr>
              <a:t> </a:t>
            </a:r>
            <a:r>
              <a:rPr dirty="0" sz="1350" spc="-10">
                <a:solidFill>
                  <a:srgbClr val="000000"/>
                </a:solidFill>
              </a:rPr>
              <a:t>FAMILIAR</a:t>
            </a:r>
            <a:r>
              <a:rPr dirty="0" sz="1350" spc="-15">
                <a:solidFill>
                  <a:srgbClr val="000000"/>
                </a:solidFill>
              </a:rPr>
              <a:t> </a:t>
            </a:r>
            <a:r>
              <a:rPr dirty="0" sz="1350">
                <a:solidFill>
                  <a:srgbClr val="000000"/>
                </a:solidFill>
              </a:rPr>
              <a:t>,</a:t>
            </a:r>
            <a:r>
              <a:rPr dirty="0" sz="1350" spc="-20">
                <a:solidFill>
                  <a:srgbClr val="000000"/>
                </a:solidFill>
              </a:rPr>
              <a:t> </a:t>
            </a:r>
            <a:r>
              <a:rPr dirty="0" sz="1350" spc="-5">
                <a:solidFill>
                  <a:srgbClr val="000000"/>
                </a:solidFill>
              </a:rPr>
              <a:t>PRODUCTO</a:t>
            </a:r>
            <a:r>
              <a:rPr dirty="0" sz="1350" spc="-25">
                <a:solidFill>
                  <a:srgbClr val="000000"/>
                </a:solidFill>
              </a:rPr>
              <a:t> </a:t>
            </a:r>
            <a:r>
              <a:rPr dirty="0" sz="1350">
                <a:solidFill>
                  <a:srgbClr val="000000"/>
                </a:solidFill>
              </a:rPr>
              <a:t>DEL</a:t>
            </a:r>
            <a:r>
              <a:rPr dirty="0" sz="1350" spc="-25">
                <a:solidFill>
                  <a:srgbClr val="000000"/>
                </a:solidFill>
              </a:rPr>
              <a:t> </a:t>
            </a:r>
            <a:r>
              <a:rPr dirty="0" sz="1350" spc="-5">
                <a:solidFill>
                  <a:srgbClr val="000000"/>
                </a:solidFill>
              </a:rPr>
              <a:t>INFORME </a:t>
            </a:r>
            <a:r>
              <a:rPr dirty="0" sz="1350">
                <a:solidFill>
                  <a:srgbClr val="000000"/>
                </a:solidFill>
              </a:rPr>
              <a:t>DEL</a:t>
            </a:r>
            <a:r>
              <a:rPr dirty="0" sz="1350" spc="-25">
                <a:solidFill>
                  <a:srgbClr val="000000"/>
                </a:solidFill>
              </a:rPr>
              <a:t> </a:t>
            </a:r>
            <a:r>
              <a:rPr dirty="0" sz="1350" spc="-5">
                <a:solidFill>
                  <a:srgbClr val="000000"/>
                </a:solidFill>
              </a:rPr>
              <a:t>GRUPO BANCO</a:t>
            </a:r>
            <a:r>
              <a:rPr dirty="0" sz="1350" spc="-25">
                <a:solidFill>
                  <a:srgbClr val="000000"/>
                </a:solidFill>
              </a:rPr>
              <a:t> </a:t>
            </a:r>
            <a:r>
              <a:rPr dirty="0" sz="1350">
                <a:solidFill>
                  <a:srgbClr val="000000"/>
                </a:solidFill>
              </a:rPr>
              <a:t>MUNDIAL</a:t>
            </a:r>
            <a:r>
              <a:rPr dirty="0" sz="1350" spc="-25">
                <a:solidFill>
                  <a:srgbClr val="000000"/>
                </a:solidFill>
              </a:rPr>
              <a:t> </a:t>
            </a:r>
            <a:r>
              <a:rPr dirty="0" sz="1350" spc="-5">
                <a:solidFill>
                  <a:srgbClr val="000000"/>
                </a:solidFill>
              </a:rPr>
              <a:t>2017</a:t>
            </a:r>
            <a:endParaRPr sz="135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339" y="124460"/>
            <a:ext cx="604519" cy="5867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0187" y="306427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05039" y="4958536"/>
            <a:ext cx="163576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5">
                <a:latin typeface="Trebuchet MS"/>
                <a:cs typeface="Trebuchet MS"/>
              </a:rPr>
              <a:t>Ing.</a:t>
            </a:r>
            <a:r>
              <a:rPr dirty="0" sz="800">
                <a:latin typeface="Trebuchet MS"/>
                <a:cs typeface="Trebuchet MS"/>
              </a:rPr>
              <a:t> </a:t>
            </a:r>
            <a:r>
              <a:rPr dirty="0" sz="800" spc="-5">
                <a:latin typeface="Trebuchet MS"/>
                <a:cs typeface="Trebuchet MS"/>
              </a:rPr>
              <a:t>Luis</a:t>
            </a:r>
            <a:r>
              <a:rPr dirty="0" sz="800" spc="-10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B. </a:t>
            </a:r>
            <a:r>
              <a:rPr dirty="0" sz="800" spc="-5">
                <a:latin typeface="Trebuchet MS"/>
                <a:cs typeface="Trebuchet MS"/>
              </a:rPr>
              <a:t>Valdiviezo</a:t>
            </a:r>
            <a:r>
              <a:rPr dirty="0" sz="800" spc="-15">
                <a:latin typeface="Trebuchet MS"/>
                <a:cs typeface="Trebuchet MS"/>
              </a:rPr>
              <a:t> </a:t>
            </a:r>
            <a:r>
              <a:rPr dirty="0" sz="800">
                <a:latin typeface="Trebuchet MS"/>
                <a:cs typeface="Trebuchet MS"/>
              </a:rPr>
              <a:t>Arellano</a:t>
            </a:r>
            <a:r>
              <a:rPr dirty="0" sz="800" spc="-35">
                <a:latin typeface="Trebuchet MS"/>
                <a:cs typeface="Trebuchet MS"/>
              </a:rPr>
              <a:t> </a:t>
            </a:r>
            <a:r>
              <a:rPr dirty="0" sz="800" spc="-10">
                <a:latin typeface="Trebuchet MS"/>
                <a:cs typeface="Trebuchet MS"/>
              </a:rPr>
              <a:t>MSc</a:t>
            </a:r>
            <a:endParaRPr sz="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976" y="865368"/>
            <a:ext cx="8173084" cy="3952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1120">
              <a:lnSpc>
                <a:spcPct val="1155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Desde </a:t>
            </a:r>
            <a:r>
              <a:rPr dirty="0" sz="1400" spc="-5" b="1">
                <a:latin typeface="Arial"/>
                <a:cs typeface="Arial"/>
              </a:rPr>
              <a:t>inicios </a:t>
            </a:r>
            <a:r>
              <a:rPr dirty="0" sz="1400" b="1">
                <a:latin typeface="Arial"/>
                <a:cs typeface="Arial"/>
              </a:rPr>
              <a:t>del </a:t>
            </a:r>
            <a:r>
              <a:rPr dirty="0" sz="1400" spc="-5" b="1">
                <a:latin typeface="Arial"/>
                <a:cs typeface="Arial"/>
              </a:rPr>
              <a:t>siglo 20 a la fecha las empresas importadoras – distribuidoras </a:t>
            </a:r>
            <a:r>
              <a:rPr dirty="0" sz="1400" b="1">
                <a:latin typeface="Arial"/>
                <a:cs typeface="Arial"/>
              </a:rPr>
              <a:t>de </a:t>
            </a:r>
            <a:r>
              <a:rPr dirty="0" sz="1400" spc="-5" b="1">
                <a:latin typeface="Arial"/>
                <a:cs typeface="Arial"/>
              </a:rPr>
              <a:t>tractores 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agrícolas e implementos agrícolas, </a:t>
            </a:r>
            <a:r>
              <a:rPr dirty="0" sz="1400" spc="-10" b="1">
                <a:latin typeface="Arial"/>
                <a:cs typeface="Arial"/>
              </a:rPr>
              <a:t>venden </a:t>
            </a:r>
            <a:r>
              <a:rPr dirty="0" sz="1400" b="1">
                <a:latin typeface="Arial"/>
                <a:cs typeface="Arial"/>
              </a:rPr>
              <a:t>con </a:t>
            </a:r>
            <a:r>
              <a:rPr dirty="0" sz="1400" spc="-5" b="1">
                <a:latin typeface="Arial"/>
                <a:cs typeface="Arial"/>
              </a:rPr>
              <a:t>garantía y ofertan </a:t>
            </a:r>
            <a:r>
              <a:rPr dirty="0" sz="1400" spc="-10" b="1">
                <a:latin typeface="Arial"/>
                <a:cs typeface="Arial"/>
              </a:rPr>
              <a:t>servicios </a:t>
            </a:r>
            <a:r>
              <a:rPr dirty="0" sz="1400" spc="-5" b="1">
                <a:latin typeface="Arial"/>
                <a:cs typeface="Arial"/>
              </a:rPr>
              <a:t>a los usuarios </a:t>
            </a:r>
            <a:r>
              <a:rPr dirty="0" sz="1400" b="1">
                <a:latin typeface="Arial"/>
                <a:cs typeface="Arial"/>
              </a:rPr>
              <a:t>de su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marca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asistencia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técnica.</a:t>
            </a:r>
            <a:endParaRPr sz="1400">
              <a:latin typeface="Arial"/>
              <a:cs typeface="Arial"/>
            </a:endParaRPr>
          </a:p>
          <a:p>
            <a:pPr marL="12700" marR="710565">
              <a:lnSpc>
                <a:spcPts val="1939"/>
              </a:lnSpc>
              <a:spcBef>
                <a:spcPts val="85"/>
              </a:spcBef>
            </a:pPr>
            <a:r>
              <a:rPr dirty="0" sz="1400" b="1">
                <a:latin typeface="Arial"/>
                <a:cs typeface="Arial"/>
              </a:rPr>
              <a:t>Su </a:t>
            </a:r>
            <a:r>
              <a:rPr dirty="0" sz="1400" spc="-5" b="1">
                <a:latin typeface="Arial"/>
                <a:cs typeface="Arial"/>
              </a:rPr>
              <a:t>oferta está orientada a todo tipo </a:t>
            </a:r>
            <a:r>
              <a:rPr dirty="0" sz="1400" b="1">
                <a:latin typeface="Arial"/>
                <a:cs typeface="Arial"/>
              </a:rPr>
              <a:t>de </a:t>
            </a:r>
            <a:r>
              <a:rPr dirty="0" sz="1400" spc="-5" b="1">
                <a:latin typeface="Arial"/>
                <a:cs typeface="Arial"/>
              </a:rPr>
              <a:t>usuarios, la práctica demuestra </a:t>
            </a:r>
            <a:r>
              <a:rPr dirty="0" sz="1400" b="1">
                <a:latin typeface="Arial"/>
                <a:cs typeface="Arial"/>
              </a:rPr>
              <a:t>que </a:t>
            </a:r>
            <a:r>
              <a:rPr dirty="0" sz="1400" spc="-5" b="1">
                <a:latin typeface="Arial"/>
                <a:cs typeface="Arial"/>
              </a:rPr>
              <a:t>sus usuarios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pertenecen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la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Mediana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y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Gran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Agricultura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El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arancel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5" b="1">
                <a:latin typeface="Arial"/>
                <a:cs typeface="Arial"/>
              </a:rPr>
              <a:t> importación</a:t>
            </a:r>
            <a:r>
              <a:rPr dirty="0" sz="1400" b="1">
                <a:latin typeface="Arial"/>
                <a:cs typeface="Arial"/>
              </a:rPr>
              <a:t> de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Maquinaria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Agrícola</a:t>
            </a:r>
            <a:r>
              <a:rPr dirty="0" sz="1400" spc="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(Tractores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Implementos)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es cero.</a:t>
            </a:r>
            <a:endParaRPr sz="1400">
              <a:latin typeface="Arial"/>
              <a:cs typeface="Arial"/>
            </a:endParaRPr>
          </a:p>
          <a:p>
            <a:pPr marL="12700" marR="334010">
              <a:lnSpc>
                <a:spcPct val="114300"/>
              </a:lnSpc>
              <a:spcBef>
                <a:spcPts val="20"/>
              </a:spcBef>
            </a:pP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En el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país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desde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esa fecha se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han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introducido las marcas y modelos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tractores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de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mejor </a:t>
            </a:r>
            <a:r>
              <a:rPr dirty="0" sz="1400" spc="-37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aceptación</a:t>
            </a:r>
            <a:r>
              <a:rPr dirty="0" sz="1400" spc="-5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dirty="0" sz="14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mercado mundial.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15500"/>
              </a:lnSpc>
            </a:pPr>
            <a:r>
              <a:rPr dirty="0" sz="1400" b="1">
                <a:latin typeface="Arial"/>
                <a:cs typeface="Arial"/>
              </a:rPr>
              <a:t>La </a:t>
            </a:r>
            <a:r>
              <a:rPr dirty="0" sz="1400" spc="-5" b="1">
                <a:latin typeface="Arial"/>
                <a:cs typeface="Arial"/>
              </a:rPr>
              <a:t>elección </a:t>
            </a:r>
            <a:r>
              <a:rPr dirty="0" sz="1400" spc="-10" b="1">
                <a:latin typeface="Arial"/>
                <a:cs typeface="Arial"/>
              </a:rPr>
              <a:t>(y </a:t>
            </a:r>
            <a:r>
              <a:rPr dirty="0" sz="1400" spc="-5" b="1">
                <a:latin typeface="Arial"/>
                <a:cs typeface="Arial"/>
              </a:rPr>
              <a:t>selección) </a:t>
            </a:r>
            <a:r>
              <a:rPr dirty="0" sz="1400" b="1">
                <a:latin typeface="Arial"/>
                <a:cs typeface="Arial"/>
              </a:rPr>
              <a:t>de </a:t>
            </a:r>
            <a:r>
              <a:rPr dirty="0" sz="1400" spc="-5" b="1">
                <a:latin typeface="Arial"/>
                <a:cs typeface="Arial"/>
              </a:rPr>
              <a:t>las marcas y modelos </a:t>
            </a:r>
            <a:r>
              <a:rPr dirty="0" sz="1400" b="1">
                <a:latin typeface="Arial"/>
                <a:cs typeface="Arial"/>
              </a:rPr>
              <a:t>adecuados </a:t>
            </a:r>
            <a:r>
              <a:rPr dirty="0" sz="1400" spc="-5" b="1">
                <a:latin typeface="Arial"/>
                <a:cs typeface="Arial"/>
              </a:rPr>
              <a:t>a sus </a:t>
            </a:r>
            <a:r>
              <a:rPr dirty="0" sz="1400" spc="-10" b="1">
                <a:latin typeface="Arial"/>
                <a:cs typeface="Arial"/>
              </a:rPr>
              <a:t>cultivos, </a:t>
            </a:r>
            <a:r>
              <a:rPr dirty="0" sz="1400" b="1">
                <a:latin typeface="Arial"/>
                <a:cs typeface="Arial"/>
              </a:rPr>
              <a:t>han </a:t>
            </a:r>
            <a:r>
              <a:rPr dirty="0" sz="1400" spc="-5" b="1">
                <a:latin typeface="Arial"/>
                <a:cs typeface="Arial"/>
              </a:rPr>
              <a:t>permitido a los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productores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medianos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y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grandes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mantenerse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al </a:t>
            </a:r>
            <a:r>
              <a:rPr dirty="0" sz="1400" spc="-10" b="1">
                <a:latin typeface="Arial"/>
                <a:cs typeface="Arial"/>
              </a:rPr>
              <a:t>ritmo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5" b="1">
                <a:latin typeface="Arial"/>
                <a:cs typeface="Arial"/>
              </a:rPr>
              <a:t> la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tecnología.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50">
              <a:latin typeface="Arial"/>
              <a:cs typeface="Arial"/>
            </a:endParaRPr>
          </a:p>
          <a:p>
            <a:pPr marL="12700" marR="411480">
              <a:lnSpc>
                <a:spcPct val="114900"/>
              </a:lnSpc>
              <a:spcBef>
                <a:spcPts val="5"/>
              </a:spcBef>
            </a:pPr>
            <a:r>
              <a:rPr dirty="0" sz="1400" b="1">
                <a:latin typeface="Arial"/>
                <a:cs typeface="Arial"/>
              </a:rPr>
              <a:t>Los </a:t>
            </a:r>
            <a:r>
              <a:rPr dirty="0" sz="1400" spc="-5" b="1">
                <a:latin typeface="Arial"/>
                <a:cs typeface="Arial"/>
              </a:rPr>
              <a:t>agro-exportadores mantienen </a:t>
            </a:r>
            <a:r>
              <a:rPr dirty="0" sz="1400" b="1">
                <a:latin typeface="Arial"/>
                <a:cs typeface="Arial"/>
              </a:rPr>
              <a:t>el </a:t>
            </a:r>
            <a:r>
              <a:rPr dirty="0" sz="1400" spc="-5" b="1">
                <a:latin typeface="Arial"/>
                <a:cs typeface="Arial"/>
              </a:rPr>
              <a:t>liderazgo </a:t>
            </a:r>
            <a:r>
              <a:rPr dirty="0" sz="1400" b="1">
                <a:latin typeface="Arial"/>
                <a:cs typeface="Arial"/>
              </a:rPr>
              <a:t>de </a:t>
            </a:r>
            <a:r>
              <a:rPr dirty="0" sz="1400" spc="-5" b="1">
                <a:latin typeface="Arial"/>
                <a:cs typeface="Arial"/>
              </a:rPr>
              <a:t>poseer tractores </a:t>
            </a:r>
            <a:r>
              <a:rPr dirty="0" sz="1400" b="1">
                <a:latin typeface="Arial"/>
                <a:cs typeface="Arial"/>
              </a:rPr>
              <a:t>con </a:t>
            </a:r>
            <a:r>
              <a:rPr dirty="0" sz="1400" spc="-5" b="1">
                <a:latin typeface="Arial"/>
                <a:cs typeface="Arial"/>
              </a:rPr>
              <a:t>la </a:t>
            </a:r>
            <a:r>
              <a:rPr dirty="0" sz="1400" b="1">
                <a:latin typeface="Arial"/>
                <a:cs typeface="Arial"/>
              </a:rPr>
              <a:t>mejor </a:t>
            </a:r>
            <a:r>
              <a:rPr dirty="0" sz="1400" spc="-5" b="1">
                <a:latin typeface="Arial"/>
                <a:cs typeface="Arial"/>
              </a:rPr>
              <a:t>tecnología. </a:t>
            </a:r>
            <a:r>
              <a:rPr dirty="0" sz="1400" b="1">
                <a:latin typeface="Arial"/>
                <a:cs typeface="Arial"/>
              </a:rPr>
              <a:t> Por </a:t>
            </a:r>
            <a:r>
              <a:rPr dirty="0" sz="1400" spc="-5" b="1">
                <a:latin typeface="Arial"/>
                <a:cs typeface="Arial"/>
              </a:rPr>
              <a:t>otro lado</a:t>
            </a:r>
            <a:r>
              <a:rPr dirty="0" sz="1400" b="1">
                <a:latin typeface="Arial"/>
                <a:cs typeface="Arial"/>
              </a:rPr>
              <a:t> el </a:t>
            </a:r>
            <a:r>
              <a:rPr dirty="0" sz="1400" spc="-5" b="1">
                <a:latin typeface="Arial"/>
                <a:cs typeface="Arial"/>
              </a:rPr>
              <a:t>minifundio (pequeño tamaño </a:t>
            </a:r>
            <a:r>
              <a:rPr dirty="0" sz="1400" b="1">
                <a:latin typeface="Arial"/>
                <a:cs typeface="Arial"/>
              </a:rPr>
              <a:t>de </a:t>
            </a:r>
            <a:r>
              <a:rPr dirty="0" sz="1400" spc="-5" b="1">
                <a:latin typeface="Arial"/>
                <a:cs typeface="Arial"/>
              </a:rPr>
              <a:t>predios) y la </a:t>
            </a:r>
            <a:r>
              <a:rPr dirty="0" sz="1400" spc="-10" b="1">
                <a:latin typeface="Arial"/>
                <a:cs typeface="Arial"/>
              </a:rPr>
              <a:t>falta </a:t>
            </a:r>
            <a:r>
              <a:rPr dirty="0" sz="1400" b="1">
                <a:latin typeface="Arial"/>
                <a:cs typeface="Arial"/>
              </a:rPr>
              <a:t>de </a:t>
            </a:r>
            <a:r>
              <a:rPr dirty="0" sz="1400" spc="-5" b="1">
                <a:latin typeface="Arial"/>
                <a:cs typeface="Arial"/>
              </a:rPr>
              <a:t>apoyo a la </a:t>
            </a:r>
            <a:r>
              <a:rPr dirty="0" sz="1400" spc="-10" b="1">
                <a:latin typeface="Arial"/>
                <a:cs typeface="Arial"/>
              </a:rPr>
              <a:t>Agricultura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Familiar</a:t>
            </a:r>
            <a:r>
              <a:rPr dirty="0" sz="1400" spc="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constituyen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los principales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problemas </a:t>
            </a:r>
            <a:r>
              <a:rPr dirty="0" sz="1400" b="1">
                <a:latin typeface="Arial"/>
                <a:cs typeface="Arial"/>
              </a:rPr>
              <a:t>que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han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limitado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</a:t>
            </a:r>
            <a:r>
              <a:rPr dirty="0" sz="1400" spc="-5" b="1">
                <a:latin typeface="Arial"/>
                <a:cs typeface="Arial"/>
              </a:rPr>
              <a:t> impedido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el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desarrollo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6976" y="4825330"/>
            <a:ext cx="25761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tecnológico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del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agro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nacional.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VÍNCULO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5"/>
              <a:t>LA EMPRESA</a:t>
            </a:r>
            <a:r>
              <a:rPr dirty="0" spc="-40"/>
              <a:t> </a:t>
            </a:r>
            <a:r>
              <a:rPr dirty="0" spc="-20"/>
              <a:t>PRIVADA </a:t>
            </a:r>
            <a:r>
              <a:rPr dirty="0"/>
              <a:t>Y</a:t>
            </a:r>
            <a:r>
              <a:rPr dirty="0" spc="10"/>
              <a:t> </a:t>
            </a:r>
            <a:r>
              <a:rPr dirty="0" spc="-5"/>
              <a:t>LA</a:t>
            </a:r>
            <a:r>
              <a:rPr dirty="0"/>
              <a:t> </a:t>
            </a:r>
            <a:r>
              <a:rPr dirty="0" spc="-5"/>
              <a:t>MECANIZACION</a:t>
            </a:r>
            <a:r>
              <a:rPr dirty="0" spc="-55"/>
              <a:t> </a:t>
            </a:r>
            <a:r>
              <a:rPr dirty="0" spc="-10"/>
              <a:t>AGRICOLA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124460"/>
            <a:ext cx="604519" cy="5867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0187" y="306427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31059" y="4892833"/>
            <a:ext cx="144399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Trebuchet MS"/>
                <a:cs typeface="Trebuchet MS"/>
              </a:rPr>
              <a:t>Ing.</a:t>
            </a:r>
            <a:r>
              <a:rPr dirty="0" sz="700" spc="5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Luis</a:t>
            </a:r>
            <a:r>
              <a:rPr dirty="0" sz="700" spc="5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B.</a:t>
            </a:r>
            <a:r>
              <a:rPr dirty="0" sz="700" spc="-10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Valdiviezo</a:t>
            </a:r>
            <a:r>
              <a:rPr dirty="0" sz="700" spc="10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Arellano</a:t>
            </a:r>
            <a:r>
              <a:rPr dirty="0" sz="700" spc="10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MSc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354" y="951156"/>
            <a:ext cx="8149590" cy="38658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923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Actualmente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el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Sector Estado,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no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existe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una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dirección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y/o</a:t>
            </a:r>
            <a:r>
              <a:rPr dirty="0" sz="1400" spc="4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organización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orientada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al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5" b="1">
                <a:latin typeface="Arial"/>
                <a:cs typeface="Arial"/>
              </a:rPr>
              <a:t>Insumo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la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Producción: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Maquinaria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Agrícola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35305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El </a:t>
            </a:r>
            <a:r>
              <a:rPr dirty="0" sz="1400" spc="-5">
                <a:latin typeface="Arial MT"/>
                <a:cs typeface="Arial MT"/>
              </a:rPr>
              <a:t>actual gobierno </a:t>
            </a:r>
            <a:r>
              <a:rPr dirty="0" sz="1400" spc="-10">
                <a:latin typeface="Arial MT"/>
                <a:cs typeface="Arial MT"/>
              </a:rPr>
              <a:t>proyecta </a:t>
            </a:r>
            <a:r>
              <a:rPr dirty="0" sz="1400" spc="-5">
                <a:latin typeface="Arial MT"/>
                <a:cs typeface="Arial MT"/>
              </a:rPr>
              <a:t>adquirir 1,000 </a:t>
            </a:r>
            <a:r>
              <a:rPr dirty="0" sz="1400">
                <a:latin typeface="Arial MT"/>
                <a:cs typeface="Arial MT"/>
              </a:rPr>
              <a:t>unidades </a:t>
            </a:r>
            <a:r>
              <a:rPr dirty="0" sz="1400" spc="-5">
                <a:latin typeface="Arial MT"/>
                <a:cs typeface="Arial MT"/>
              </a:rPr>
              <a:t>de </a:t>
            </a:r>
            <a:r>
              <a:rPr dirty="0" sz="1400" spc="-15">
                <a:latin typeface="Arial MT"/>
                <a:cs typeface="Arial MT"/>
              </a:rPr>
              <a:t>Tractores </a:t>
            </a:r>
            <a:r>
              <a:rPr dirty="0" sz="1400">
                <a:latin typeface="Arial MT"/>
                <a:cs typeface="Arial MT"/>
              </a:rPr>
              <a:t>equipados </a:t>
            </a:r>
            <a:r>
              <a:rPr dirty="0" sz="1400" spc="-5">
                <a:latin typeface="Arial MT"/>
                <a:cs typeface="Arial MT"/>
              </a:rPr>
              <a:t>con </a:t>
            </a:r>
            <a:r>
              <a:rPr dirty="0" sz="1400">
                <a:latin typeface="Arial MT"/>
                <a:cs typeface="Arial MT"/>
              </a:rPr>
              <a:t>Implementos </a:t>
            </a:r>
            <a:r>
              <a:rPr dirty="0" sz="1400" spc="-5">
                <a:latin typeface="Arial MT"/>
                <a:cs typeface="Arial MT"/>
              </a:rPr>
              <a:t>de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labranza:</a:t>
            </a:r>
            <a:r>
              <a:rPr dirty="0" sz="1400" spc="-1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Arados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y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Rastras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preferentemente.</a:t>
            </a:r>
            <a:endParaRPr sz="1400">
              <a:latin typeface="Arial MT"/>
              <a:cs typeface="Arial MT"/>
            </a:endParaRPr>
          </a:p>
          <a:p>
            <a:pPr marL="12700" marR="161925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No </a:t>
            </a:r>
            <a:r>
              <a:rPr dirty="0" sz="1400" spc="-5">
                <a:latin typeface="Arial MT"/>
                <a:cs typeface="Arial MT"/>
              </a:rPr>
              <a:t>se descarta que podrían </a:t>
            </a:r>
            <a:r>
              <a:rPr dirty="0" sz="1400">
                <a:latin typeface="Arial MT"/>
                <a:cs typeface="Arial MT"/>
              </a:rPr>
              <a:t>incluirse </a:t>
            </a:r>
            <a:r>
              <a:rPr dirty="0" sz="1400" spc="-5">
                <a:latin typeface="Arial MT"/>
                <a:cs typeface="Arial MT"/>
              </a:rPr>
              <a:t>sembradoras </a:t>
            </a:r>
            <a:r>
              <a:rPr dirty="0" sz="1400">
                <a:latin typeface="Arial MT"/>
                <a:cs typeface="Arial MT"/>
              </a:rPr>
              <a:t>y </a:t>
            </a:r>
            <a:r>
              <a:rPr dirty="0" sz="1400" spc="-5">
                <a:latin typeface="Arial MT"/>
                <a:cs typeface="Arial MT"/>
              </a:rPr>
              <a:t>otros implementos para explotación agrícola </a:t>
            </a:r>
            <a:r>
              <a:rPr dirty="0" sz="1400">
                <a:latin typeface="Arial MT"/>
                <a:cs typeface="Arial MT"/>
              </a:rPr>
              <a:t>y </a:t>
            </a:r>
            <a:r>
              <a:rPr dirty="0" sz="1400" spc="-5">
                <a:latin typeface="Arial MT"/>
                <a:cs typeface="Arial MT"/>
              </a:rPr>
              <a:t>/o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ganadera.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 marR="499745">
              <a:lnSpc>
                <a:spcPct val="100000"/>
              </a:lnSpc>
            </a:pPr>
            <a:r>
              <a:rPr dirty="0" sz="1400">
                <a:latin typeface="Arial MT"/>
                <a:cs typeface="Arial MT"/>
              </a:rPr>
              <a:t>Inicialmente la </a:t>
            </a:r>
            <a:r>
              <a:rPr dirty="0" sz="1400" spc="-5">
                <a:latin typeface="Arial MT"/>
                <a:cs typeface="Arial MT"/>
              </a:rPr>
              <a:t>distribución, se </a:t>
            </a:r>
            <a:r>
              <a:rPr dirty="0" sz="1400" spc="-10">
                <a:latin typeface="Arial MT"/>
                <a:cs typeface="Arial MT"/>
              </a:rPr>
              <a:t>proyecta </a:t>
            </a:r>
            <a:r>
              <a:rPr dirty="0" sz="1400" spc="-5">
                <a:latin typeface="Arial MT"/>
                <a:cs typeface="Arial MT"/>
              </a:rPr>
              <a:t>a </a:t>
            </a:r>
            <a:r>
              <a:rPr dirty="0" sz="1400" spc="-15">
                <a:latin typeface="Arial MT"/>
                <a:cs typeface="Arial MT"/>
              </a:rPr>
              <a:t>entregar, </a:t>
            </a:r>
            <a:r>
              <a:rPr dirty="0" sz="1400" spc="-5">
                <a:latin typeface="Arial MT"/>
                <a:cs typeface="Arial MT"/>
              </a:rPr>
              <a:t>cada paquete </a:t>
            </a:r>
            <a:r>
              <a:rPr dirty="0" sz="1400" spc="-15">
                <a:latin typeface="Arial MT"/>
                <a:cs typeface="Arial MT"/>
              </a:rPr>
              <a:t>(Tractor </a:t>
            </a:r>
            <a:r>
              <a:rPr dirty="0" sz="1400">
                <a:latin typeface="Arial MT"/>
                <a:cs typeface="Arial MT"/>
              </a:rPr>
              <a:t>+ Implementos) </a:t>
            </a:r>
            <a:r>
              <a:rPr dirty="0" sz="1400" spc="-5">
                <a:latin typeface="Arial MT"/>
                <a:cs typeface="Arial MT"/>
              </a:rPr>
              <a:t>a cada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Organismo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Gobierno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Local: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5" b="1">
                <a:latin typeface="Arial"/>
                <a:cs typeface="Arial"/>
              </a:rPr>
              <a:t>Municipalidad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Distrital*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Nota: </a:t>
            </a:r>
            <a:r>
              <a:rPr dirty="0" sz="1400" spc="-10" b="1">
                <a:latin typeface="Arial"/>
                <a:cs typeface="Arial"/>
              </a:rPr>
              <a:t>AGROIDEAS </a:t>
            </a:r>
            <a:r>
              <a:rPr dirty="0" sz="1400" spc="-5">
                <a:latin typeface="Arial MT"/>
                <a:cs typeface="Arial MT"/>
              </a:rPr>
              <a:t>contiene en sus </a:t>
            </a:r>
            <a:r>
              <a:rPr dirty="0" sz="1400" spc="-10">
                <a:latin typeface="Arial MT"/>
                <a:cs typeface="Arial MT"/>
              </a:rPr>
              <a:t>Proyectos </a:t>
            </a:r>
            <a:r>
              <a:rPr dirty="0" sz="1400" spc="-5">
                <a:latin typeface="Arial MT"/>
                <a:cs typeface="Arial MT"/>
              </a:rPr>
              <a:t>de desarrollo </a:t>
            </a:r>
            <a:r>
              <a:rPr dirty="0" sz="1400">
                <a:latin typeface="Arial MT"/>
                <a:cs typeface="Arial MT"/>
              </a:rPr>
              <a:t>, </a:t>
            </a:r>
            <a:r>
              <a:rPr dirty="0" sz="1400" spc="-5">
                <a:latin typeface="Arial MT"/>
                <a:cs typeface="Arial MT"/>
              </a:rPr>
              <a:t>el Insumo Maquinaria Agrícola </a:t>
            </a:r>
            <a:r>
              <a:rPr dirty="0" sz="1400">
                <a:latin typeface="Arial MT"/>
                <a:cs typeface="Arial MT"/>
              </a:rPr>
              <a:t>. Puede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mejorar el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soporte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después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entrega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y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culminada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garantía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mediante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una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estrategia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firma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 </a:t>
            </a:r>
            <a:r>
              <a:rPr dirty="0" sz="1400">
                <a:latin typeface="Arial MT"/>
                <a:cs typeface="Arial MT"/>
              </a:rPr>
              <a:t>los </a:t>
            </a:r>
            <a:r>
              <a:rPr dirty="0" sz="1400" spc="-5">
                <a:latin typeface="Arial MT"/>
                <a:cs typeface="Arial MT"/>
              </a:rPr>
              <a:t>contratos entre el proveedor </a:t>
            </a:r>
            <a:r>
              <a:rPr dirty="0" sz="1400">
                <a:latin typeface="Arial MT"/>
                <a:cs typeface="Arial MT"/>
              </a:rPr>
              <a:t>y </a:t>
            </a:r>
            <a:r>
              <a:rPr dirty="0" sz="1400" spc="-5">
                <a:latin typeface="Arial MT"/>
                <a:cs typeface="Arial MT"/>
              </a:rPr>
              <a:t>el usuario. Para asegurar </a:t>
            </a:r>
            <a:r>
              <a:rPr dirty="0" sz="1400">
                <a:latin typeface="Arial MT"/>
                <a:cs typeface="Arial MT"/>
              </a:rPr>
              <a:t>la </a:t>
            </a:r>
            <a:r>
              <a:rPr dirty="0" sz="1400" spc="-5">
                <a:latin typeface="Arial MT"/>
                <a:cs typeface="Arial MT"/>
              </a:rPr>
              <a:t>continuidad del soporte en servicio de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mantenimiento preventivo </a:t>
            </a:r>
            <a:r>
              <a:rPr dirty="0" sz="1400">
                <a:latin typeface="Arial MT"/>
                <a:cs typeface="Arial MT"/>
              </a:rPr>
              <a:t>y </a:t>
            </a:r>
            <a:r>
              <a:rPr dirty="0" sz="1400" spc="-5">
                <a:latin typeface="Arial MT"/>
                <a:cs typeface="Arial MT"/>
              </a:rPr>
              <a:t>correctivo, </a:t>
            </a:r>
            <a:r>
              <a:rPr dirty="0" sz="1400">
                <a:latin typeface="Arial MT"/>
                <a:cs typeface="Arial MT"/>
              </a:rPr>
              <a:t>así como </a:t>
            </a:r>
            <a:r>
              <a:rPr dirty="0" sz="1400" spc="-5">
                <a:latin typeface="Arial MT"/>
                <a:cs typeface="Arial MT"/>
              </a:rPr>
              <a:t>soporte técnico </a:t>
            </a:r>
            <a:r>
              <a:rPr dirty="0" sz="1400">
                <a:latin typeface="Arial MT"/>
                <a:cs typeface="Arial MT"/>
              </a:rPr>
              <a:t>mecánico, incluida la </a:t>
            </a:r>
            <a:r>
              <a:rPr dirty="0" sz="1400" spc="-5">
                <a:latin typeface="Arial MT"/>
                <a:cs typeface="Arial MT"/>
              </a:rPr>
              <a:t>capacitación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(porquelos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operadores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cambian</a:t>
            </a:r>
            <a:r>
              <a:rPr dirty="0" sz="1400" spc="-5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cualquier</a:t>
            </a:r>
            <a:r>
              <a:rPr dirty="0" sz="1400" spc="-6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momento).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spc="-5">
                <a:latin typeface="Arial MT"/>
                <a:cs typeface="Arial MT"/>
              </a:rPr>
              <a:t>*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</a:t>
            </a:r>
            <a:r>
              <a:rPr dirty="0" sz="1400" spc="-5">
                <a:latin typeface="Arial MT"/>
                <a:cs typeface="Arial MT"/>
              </a:rPr>
              <a:t> este contexto,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</a:t>
            </a:r>
            <a:r>
              <a:rPr dirty="0" sz="1400" spc="-5">
                <a:latin typeface="Arial MT"/>
                <a:cs typeface="Arial MT"/>
              </a:rPr>
              <a:t> todo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tipo de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políticas es </a:t>
            </a:r>
            <a:r>
              <a:rPr dirty="0" sz="1400">
                <a:latin typeface="Arial MT"/>
                <a:cs typeface="Arial MT"/>
              </a:rPr>
              <a:t>recomendable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que se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tenga en cuenta </a:t>
            </a:r>
            <a:r>
              <a:rPr dirty="0" sz="1400">
                <a:latin typeface="Arial MT"/>
                <a:cs typeface="Arial MT"/>
              </a:rPr>
              <a:t>los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Mapas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354" y="4791636"/>
            <a:ext cx="473964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Pobreza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Rural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del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Perú </a:t>
            </a:r>
            <a:r>
              <a:rPr dirty="0" sz="1400">
                <a:latin typeface="Arial MT"/>
                <a:cs typeface="Arial MT"/>
              </a:rPr>
              <a:t>: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Subsistencia</a:t>
            </a:r>
            <a:r>
              <a:rPr dirty="0" sz="1400" spc="-4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Ingresos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Negativos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6402" y="522066"/>
            <a:ext cx="5207635" cy="254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solidFill>
                  <a:srgbClr val="000000"/>
                </a:solidFill>
                <a:latin typeface="Arial"/>
                <a:cs typeface="Arial"/>
              </a:rPr>
              <a:t>VINCULO DEL</a:t>
            </a:r>
            <a:r>
              <a:rPr dirty="0" sz="1500" spc="-3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00" spc="-30">
                <a:solidFill>
                  <a:srgbClr val="000000"/>
                </a:solidFill>
                <a:latin typeface="Arial"/>
                <a:cs typeface="Arial"/>
              </a:rPr>
              <a:t>ESTADO</a:t>
            </a:r>
            <a:r>
              <a:rPr dirty="0" sz="1500" spc="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0000"/>
                </a:solidFill>
                <a:latin typeface="Arial"/>
                <a:cs typeface="Arial"/>
              </a:rPr>
              <a:t>Y</a:t>
            </a:r>
            <a:r>
              <a:rPr dirty="0" sz="15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z="1500" spc="-5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000000"/>
                </a:solidFill>
                <a:latin typeface="Arial"/>
                <a:cs typeface="Arial"/>
              </a:rPr>
              <a:t>MECANIZACIÓN</a:t>
            </a:r>
            <a:r>
              <a:rPr dirty="0" sz="150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000000"/>
                </a:solidFill>
                <a:latin typeface="Arial"/>
                <a:cs typeface="Arial"/>
              </a:rPr>
              <a:t>AGRÍCOLA</a:t>
            </a:r>
            <a:endParaRPr sz="15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124460"/>
            <a:ext cx="604519" cy="5867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0187" y="306427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9053" y="4906486"/>
            <a:ext cx="144399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>
                <a:latin typeface="Trebuchet MS"/>
                <a:cs typeface="Trebuchet MS"/>
              </a:rPr>
              <a:t>Ing.</a:t>
            </a:r>
            <a:r>
              <a:rPr dirty="0" sz="700" spc="5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Luis</a:t>
            </a:r>
            <a:r>
              <a:rPr dirty="0" sz="700" spc="5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B.</a:t>
            </a:r>
            <a:r>
              <a:rPr dirty="0" sz="700" spc="-10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Valdiviezo</a:t>
            </a:r>
            <a:r>
              <a:rPr dirty="0" sz="700" spc="10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Arellano</a:t>
            </a:r>
            <a:r>
              <a:rPr dirty="0" sz="700" spc="10">
                <a:latin typeface="Trebuchet MS"/>
                <a:cs typeface="Trebuchet MS"/>
              </a:rPr>
              <a:t> </a:t>
            </a:r>
            <a:r>
              <a:rPr dirty="0" sz="700" spc="-5">
                <a:latin typeface="Trebuchet MS"/>
                <a:cs typeface="Trebuchet MS"/>
              </a:rPr>
              <a:t>MSc</a:t>
            </a:r>
            <a:endParaRPr sz="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388" y="1653425"/>
            <a:ext cx="562927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88645" marR="5080" indent="-5765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SUGERENCIAS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 spc="-30">
                <a:solidFill>
                  <a:srgbClr val="000000"/>
                </a:solidFill>
              </a:rPr>
              <a:t>PARA </a:t>
            </a:r>
            <a:r>
              <a:rPr dirty="0" spc="-15">
                <a:solidFill>
                  <a:srgbClr val="000000"/>
                </a:solidFill>
              </a:rPr>
              <a:t>REACTIVAR</a:t>
            </a:r>
            <a:r>
              <a:rPr dirty="0" spc="-5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LA</a:t>
            </a:r>
            <a:r>
              <a:rPr dirty="0" spc="-1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AGRICULTURA</a:t>
            </a:r>
            <a:r>
              <a:rPr dirty="0" spc="-70">
                <a:solidFill>
                  <a:srgbClr val="000000"/>
                </a:solidFill>
              </a:rPr>
              <a:t> </a:t>
            </a:r>
            <a:r>
              <a:rPr dirty="0" spc="-15">
                <a:solidFill>
                  <a:srgbClr val="000000"/>
                </a:solidFill>
              </a:rPr>
              <a:t>FAMLIAR </a:t>
            </a:r>
            <a:r>
              <a:rPr dirty="0" spc="-39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CON</a:t>
            </a:r>
            <a:r>
              <a:rPr dirty="0" spc="-2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EL</a:t>
            </a:r>
            <a:r>
              <a:rPr dirty="0" spc="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INSUMO</a:t>
            </a:r>
            <a:r>
              <a:rPr dirty="0" spc="-3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:</a:t>
            </a:r>
            <a:r>
              <a:rPr dirty="0" spc="1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MECANIZACIÓN</a:t>
            </a:r>
            <a:r>
              <a:rPr dirty="0" spc="-60">
                <a:solidFill>
                  <a:srgbClr val="000000"/>
                </a:solidFill>
              </a:rPr>
              <a:t> </a:t>
            </a:r>
            <a:r>
              <a:rPr dirty="0" spc="-5">
                <a:solidFill>
                  <a:srgbClr val="000000"/>
                </a:solidFill>
              </a:rPr>
              <a:t>AGRÍCOLA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124460"/>
            <a:ext cx="604519" cy="5867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90187" y="306427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26954" y="4769388"/>
            <a:ext cx="1840230" cy="15811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6324" y="635102"/>
            <a:ext cx="7416800" cy="38385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7000"/>
              </a:lnSpc>
              <a:spcBef>
                <a:spcPts val="90"/>
              </a:spcBef>
            </a:pPr>
            <a:r>
              <a:rPr dirty="0" sz="1800" spc="-5" b="1">
                <a:latin typeface="Calibri"/>
                <a:cs typeface="Calibri"/>
              </a:rPr>
              <a:t>LA </a:t>
            </a:r>
            <a:r>
              <a:rPr dirty="0" sz="1800" spc="-20" b="1">
                <a:latin typeface="Calibri"/>
                <a:cs typeface="Calibri"/>
              </a:rPr>
              <a:t>ATENCIÓN </a:t>
            </a:r>
            <a:r>
              <a:rPr dirty="0" sz="1800" b="1">
                <a:latin typeface="Calibri"/>
                <a:cs typeface="Calibri"/>
              </a:rPr>
              <a:t>DE </a:t>
            </a:r>
            <a:r>
              <a:rPr dirty="0" sz="1800" spc="-5" b="1">
                <a:latin typeface="Calibri"/>
                <a:cs typeface="Calibri"/>
              </a:rPr>
              <a:t>LA MECANIZACIÓN AGRÍCOLA </a:t>
            </a:r>
            <a:r>
              <a:rPr dirty="0" sz="1800" b="1">
                <a:latin typeface="Calibri"/>
                <a:cs typeface="Calibri"/>
              </a:rPr>
              <a:t>A </a:t>
            </a:r>
            <a:r>
              <a:rPr dirty="0" sz="1800" spc="-5" b="1">
                <a:latin typeface="Calibri"/>
                <a:cs typeface="Calibri"/>
              </a:rPr>
              <a:t>LA </a:t>
            </a:r>
            <a:r>
              <a:rPr dirty="0" sz="1800" spc="-15" b="1">
                <a:latin typeface="Calibri"/>
                <a:cs typeface="Calibri"/>
              </a:rPr>
              <a:t>AGRICULTURA FAMILIAR, </a:t>
            </a:r>
            <a:r>
              <a:rPr dirty="0" sz="1800" spc="-39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EL USO </a:t>
            </a:r>
            <a:r>
              <a:rPr dirty="0" sz="1800" spc="-10" b="1">
                <a:latin typeface="Calibri"/>
                <a:cs typeface="Calibri"/>
              </a:rPr>
              <a:t>MULTIPREDIAL ES </a:t>
            </a:r>
            <a:r>
              <a:rPr dirty="0" sz="1800" spc="-5" b="1">
                <a:latin typeface="Calibri"/>
                <a:cs typeface="Calibri"/>
              </a:rPr>
              <a:t>LA FORMA </a:t>
            </a:r>
            <a:r>
              <a:rPr dirty="0" sz="1800" b="1">
                <a:latin typeface="Calibri"/>
                <a:cs typeface="Calibri"/>
              </a:rPr>
              <a:t>MÁS </a:t>
            </a:r>
            <a:r>
              <a:rPr dirty="0" sz="1800" spc="-10" b="1">
                <a:latin typeface="Calibri"/>
                <a:cs typeface="Calibri"/>
              </a:rPr>
              <a:t>ADECUADA </a:t>
            </a:r>
            <a:r>
              <a:rPr dirty="0" sz="1800" b="1">
                <a:latin typeface="Calibri"/>
                <a:cs typeface="Calibri"/>
              </a:rPr>
              <a:t>Y LAS </a:t>
            </a:r>
            <a:r>
              <a:rPr dirty="0" sz="1800" spc="-35" b="1">
                <a:latin typeface="Calibri"/>
                <a:cs typeface="Calibri"/>
              </a:rPr>
              <a:t>ALTERNATIVAS </a:t>
            </a:r>
            <a:r>
              <a:rPr dirty="0" sz="1800" b="1">
                <a:latin typeface="Calibri"/>
                <a:cs typeface="Calibri"/>
              </a:rPr>
              <a:t>DE </a:t>
            </a:r>
            <a:r>
              <a:rPr dirty="0" sz="1800" spc="-400" b="1">
                <a:latin typeface="Calibri"/>
                <a:cs typeface="Calibri"/>
              </a:rPr>
              <a:t> </a:t>
            </a:r>
            <a:r>
              <a:rPr dirty="0" sz="1800" spc="-5" b="1">
                <a:latin typeface="Calibri"/>
                <a:cs typeface="Calibri"/>
              </a:rPr>
              <a:t>SOLUCIÓN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,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PUEDEN</a:t>
            </a:r>
            <a:r>
              <a:rPr dirty="0" sz="1800" spc="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SER: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>
              <a:latin typeface="Calibri"/>
              <a:cs typeface="Calibri"/>
            </a:endParaRPr>
          </a:p>
          <a:p>
            <a:pPr marL="24066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dirty="0" sz="1800" spc="-15" b="1">
                <a:solidFill>
                  <a:srgbClr val="008000"/>
                </a:solidFill>
                <a:latin typeface="Calibri"/>
                <a:cs typeface="Calibri"/>
              </a:rPr>
              <a:t>REACTIVAR</a:t>
            </a:r>
            <a:r>
              <a:rPr dirty="0" sz="1800" spc="-3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LA</a:t>
            </a:r>
            <a:r>
              <a:rPr dirty="0" sz="1800" spc="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DIRECCIÓN</a:t>
            </a:r>
            <a:r>
              <a:rPr dirty="0" sz="1800" spc="-5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DE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 MAQUINARIA</a:t>
            </a:r>
            <a:r>
              <a:rPr dirty="0" sz="1800" spc="-5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AGRÍCOLA</a:t>
            </a:r>
            <a:r>
              <a:rPr dirty="0" sz="1800" spc="-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EN</a:t>
            </a:r>
            <a:r>
              <a:rPr dirty="0" sz="1800" spc="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EL 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MIDAGRI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008000"/>
              </a:buClr>
              <a:buFont typeface="Calibri"/>
              <a:buAutoNum type="arabicPeriod"/>
            </a:pPr>
            <a:endParaRPr sz="1850">
              <a:latin typeface="Calibri"/>
              <a:cs typeface="Calibri"/>
            </a:endParaRPr>
          </a:p>
          <a:p>
            <a:pPr marL="241935" marR="369570" indent="-241935">
              <a:lnSpc>
                <a:spcPct val="107400"/>
              </a:lnSpc>
              <a:buAutoNum type="arabicPeriod"/>
              <a:tabLst>
                <a:tab pos="241935" algn="l"/>
              </a:tabLst>
            </a:pPr>
            <a:r>
              <a:rPr dirty="0" sz="1800" spc="-15" b="1">
                <a:solidFill>
                  <a:srgbClr val="008000"/>
                </a:solidFill>
                <a:latin typeface="Calibri"/>
                <a:cs typeface="Calibri"/>
              </a:rPr>
              <a:t>REACTIVAR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UNA INSTITUCIÓN NACIONAL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DE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MECANIZACIÓN 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AGRÍCOLA </a:t>
            </a:r>
            <a:r>
              <a:rPr dirty="0" sz="1800" spc="-39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LA INVERSIÓN</a:t>
            </a:r>
            <a:r>
              <a:rPr dirty="0" sz="1800" spc="-1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ES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 DEL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008000"/>
                </a:solidFill>
                <a:latin typeface="Calibri"/>
                <a:cs typeface="Calibri"/>
              </a:rPr>
              <a:t>ESTADO</a:t>
            </a:r>
            <a:r>
              <a:rPr dirty="0" sz="1800" spc="-2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.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EL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8000"/>
                </a:solidFill>
                <a:latin typeface="Calibri"/>
                <a:cs typeface="Calibri"/>
              </a:rPr>
              <a:t>AGRICULTOR</a:t>
            </a:r>
            <a:r>
              <a:rPr dirty="0" sz="1800" spc="-4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40" b="1">
                <a:solidFill>
                  <a:srgbClr val="008000"/>
                </a:solidFill>
                <a:latin typeface="Calibri"/>
                <a:cs typeface="Calibri"/>
              </a:rPr>
              <a:t>PAGA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 EL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SERVICIO.</a:t>
            </a:r>
            <a:endParaRPr sz="1800">
              <a:latin typeface="Calibri"/>
              <a:cs typeface="Calibri"/>
            </a:endParaRPr>
          </a:p>
          <a:p>
            <a:pPr marL="273685">
              <a:lnSpc>
                <a:spcPct val="100000"/>
              </a:lnSpc>
              <a:spcBef>
                <a:spcPts val="140"/>
              </a:spcBef>
            </a:pP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ASÍ</a:t>
            </a:r>
            <a:r>
              <a:rPr dirty="0" sz="1800" spc="-4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EL </a:t>
            </a:r>
            <a:r>
              <a:rPr dirty="0" sz="1800" spc="-30" b="1">
                <a:solidFill>
                  <a:srgbClr val="008000"/>
                </a:solidFill>
                <a:latin typeface="Calibri"/>
                <a:cs typeface="Calibri"/>
              </a:rPr>
              <a:t>ESTADO</a:t>
            </a:r>
            <a:r>
              <a:rPr dirty="0" sz="1800" spc="-5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RECUPERA</a:t>
            </a:r>
            <a:r>
              <a:rPr dirty="0" sz="1800" spc="-5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LA INVERSIÓN.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12700" marR="90805">
              <a:lnSpc>
                <a:spcPct val="107000"/>
              </a:lnSpc>
              <a:buAutoNum type="arabicPeriod" startAt="3"/>
              <a:tabLst>
                <a:tab pos="241935" algn="l"/>
              </a:tabLst>
            </a:pP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DESARROLLAR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UN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PROGRAMA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DE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MECANIZACIÓN CON </a:t>
            </a:r>
            <a:r>
              <a:rPr dirty="0" sz="1800" spc="-25" b="1">
                <a:solidFill>
                  <a:srgbClr val="008000"/>
                </a:solidFill>
                <a:latin typeface="Calibri"/>
                <a:cs typeface="Calibri"/>
              </a:rPr>
              <a:t>APOYO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TÉCNICO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 POR </a:t>
            </a:r>
            <a:r>
              <a:rPr dirty="0" sz="1800" spc="-25" b="1">
                <a:solidFill>
                  <a:srgbClr val="008000"/>
                </a:solidFill>
                <a:latin typeface="Calibri"/>
                <a:cs typeface="Calibri"/>
              </a:rPr>
              <a:t>PARTE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DEL </a:t>
            </a:r>
            <a:r>
              <a:rPr dirty="0" sz="1800" spc="-30" b="1">
                <a:solidFill>
                  <a:srgbClr val="008000"/>
                </a:solidFill>
                <a:latin typeface="Calibri"/>
                <a:cs typeface="Calibri"/>
              </a:rPr>
              <a:t>ESTADO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,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LA INVERSIÓN 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ES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DEL </a:t>
            </a:r>
            <a:r>
              <a:rPr dirty="0" sz="1800" spc="-20" b="1">
                <a:solidFill>
                  <a:srgbClr val="008000"/>
                </a:solidFill>
                <a:latin typeface="Calibri"/>
                <a:cs typeface="Calibri"/>
              </a:rPr>
              <a:t>AGRICULTOR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CON </a:t>
            </a:r>
            <a:r>
              <a:rPr dirty="0" sz="1800" spc="-25" b="1">
                <a:solidFill>
                  <a:srgbClr val="008000"/>
                </a:solidFill>
                <a:latin typeface="Calibri"/>
                <a:cs typeface="Calibri"/>
              </a:rPr>
              <a:t>APOYO </a:t>
            </a:r>
            <a:r>
              <a:rPr dirty="0" sz="1800" b="1">
                <a:solidFill>
                  <a:srgbClr val="008000"/>
                </a:solidFill>
                <a:latin typeface="Calibri"/>
                <a:cs typeface="Calibri"/>
              </a:rPr>
              <a:t>DEL </a:t>
            </a:r>
            <a:r>
              <a:rPr dirty="0" sz="1800" spc="-395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008000"/>
                </a:solidFill>
                <a:latin typeface="Calibri"/>
                <a:cs typeface="Calibri"/>
              </a:rPr>
              <a:t>BANCO</a:t>
            </a:r>
            <a:r>
              <a:rPr dirty="0" sz="1800" spc="10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1800" spc="-5" b="1">
                <a:solidFill>
                  <a:srgbClr val="008000"/>
                </a:solidFill>
                <a:latin typeface="Calibri"/>
                <a:cs typeface="Calibri"/>
              </a:rPr>
              <a:t>AGRARIO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1020" y="4841454"/>
            <a:ext cx="1840230" cy="15811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5227" y="1946537"/>
            <a:ext cx="5964555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000000"/>
                </a:solidFill>
                <a:latin typeface="Trebuchet MS"/>
                <a:cs typeface="Trebuchet MS"/>
              </a:rPr>
              <a:t>MUCHAS</a:t>
            </a:r>
            <a:r>
              <a:rPr dirty="0" sz="2800" spc="-3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800">
                <a:solidFill>
                  <a:srgbClr val="000000"/>
                </a:solidFill>
                <a:latin typeface="Trebuchet MS"/>
                <a:cs typeface="Trebuchet MS"/>
              </a:rPr>
              <a:t>GRACIAS</a:t>
            </a:r>
            <a:r>
              <a:rPr dirty="0" sz="2800" spc="-5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800" spc="-10">
                <a:solidFill>
                  <a:srgbClr val="000000"/>
                </a:solidFill>
                <a:latin typeface="Trebuchet MS"/>
                <a:cs typeface="Trebuchet MS"/>
              </a:rPr>
              <a:t>POR </a:t>
            </a:r>
            <a:r>
              <a:rPr dirty="0" sz="2800">
                <a:solidFill>
                  <a:srgbClr val="000000"/>
                </a:solidFill>
                <a:latin typeface="Trebuchet MS"/>
                <a:cs typeface="Trebuchet MS"/>
              </a:rPr>
              <a:t>SU</a:t>
            </a:r>
            <a:r>
              <a:rPr dirty="0" sz="2800" spc="-175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800" spc="-35">
                <a:solidFill>
                  <a:srgbClr val="000000"/>
                </a:solidFill>
                <a:latin typeface="Trebuchet MS"/>
                <a:cs typeface="Trebuchet MS"/>
              </a:rPr>
              <a:t>ATENCIÓN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27003" y="4769447"/>
            <a:ext cx="1840230" cy="158115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dirty="0" sz="900">
                <a:latin typeface="Trebuchet MS"/>
                <a:cs typeface="Trebuchet MS"/>
              </a:rPr>
              <a:t>Ing.</a:t>
            </a:r>
            <a:r>
              <a:rPr dirty="0" sz="900" spc="-5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Luis</a:t>
            </a:r>
            <a:r>
              <a:rPr dirty="0" sz="900" spc="-25">
                <a:latin typeface="Trebuchet MS"/>
                <a:cs typeface="Trebuchet MS"/>
              </a:rPr>
              <a:t> </a:t>
            </a:r>
            <a:r>
              <a:rPr dirty="0" sz="900" spc="-10">
                <a:latin typeface="Trebuchet MS"/>
                <a:cs typeface="Trebuchet MS"/>
              </a:rPr>
              <a:t>B.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Valdiviezo</a:t>
            </a:r>
            <a:r>
              <a:rPr dirty="0" sz="900" spc="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Arellano</a:t>
            </a:r>
            <a:r>
              <a:rPr dirty="0" sz="900" spc="-20">
                <a:latin typeface="Trebuchet MS"/>
                <a:cs typeface="Trebuchet MS"/>
              </a:rPr>
              <a:t> </a:t>
            </a:r>
            <a:r>
              <a:rPr dirty="0" sz="900">
                <a:latin typeface="Trebuchet MS"/>
                <a:cs typeface="Trebuchet MS"/>
              </a:rPr>
              <a:t>MSc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33500" y="579120"/>
            <a:ext cx="5831840" cy="4163060"/>
            <a:chOff x="1333500" y="579120"/>
            <a:chExt cx="5831840" cy="41630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0" y="579120"/>
              <a:ext cx="5831839" cy="41630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52319" y="2235200"/>
              <a:ext cx="792480" cy="647700"/>
            </a:xfrm>
            <a:custGeom>
              <a:avLst/>
              <a:gdLst/>
              <a:ahLst/>
              <a:cxnLst/>
              <a:rect l="l" t="t" r="r" b="b"/>
              <a:pathLst>
                <a:path w="792480" h="647700">
                  <a:moveTo>
                    <a:pt x="792480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792480" y="647700"/>
                  </a:lnTo>
                  <a:lnTo>
                    <a:pt x="792480" y="0"/>
                  </a:lnTo>
                  <a:close/>
                </a:path>
              </a:pathLst>
            </a:custGeom>
            <a:solidFill>
              <a:srgbClr val="CFDAD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143163" y="2258320"/>
            <a:ext cx="708660" cy="324485"/>
          </a:xfrm>
          <a:prstGeom prst="rect">
            <a:avLst/>
          </a:prstGeom>
          <a:solidFill>
            <a:srgbClr val="CFDADF"/>
          </a:solidFill>
        </p:spPr>
        <p:txBody>
          <a:bodyPr wrap="square" lIns="0" tIns="15240" rIns="0" bIns="0" rtlCol="0" vert="horz">
            <a:spAutoFit/>
          </a:bodyPr>
          <a:lstStyle/>
          <a:p>
            <a:pPr marL="62865">
              <a:lnSpc>
                <a:spcPct val="100000"/>
              </a:lnSpc>
              <a:spcBef>
                <a:spcPts val="120"/>
              </a:spcBef>
            </a:pPr>
            <a:r>
              <a:rPr dirty="0" sz="1800" spc="-145">
                <a:latin typeface="Lucida Sans Unicode"/>
                <a:cs typeface="Lucida Sans Unicode"/>
              </a:rPr>
              <a:t>2023</a:t>
            </a:r>
            <a:endParaRPr sz="1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3163" y="2582546"/>
            <a:ext cx="708660" cy="247650"/>
          </a:xfrm>
          <a:prstGeom prst="rect">
            <a:avLst/>
          </a:prstGeom>
          <a:solidFill>
            <a:srgbClr val="CFDADF"/>
          </a:solidFill>
        </p:spPr>
        <p:txBody>
          <a:bodyPr wrap="square" lIns="0" tIns="0" rIns="0" bIns="0" rtlCol="0" vert="horz">
            <a:spAutoFit/>
          </a:bodyPr>
          <a:lstStyle/>
          <a:p>
            <a:pPr marL="67945">
              <a:lnSpc>
                <a:spcPts val="1889"/>
              </a:lnSpc>
            </a:pPr>
            <a:r>
              <a:rPr dirty="0" sz="1800" b="1">
                <a:latin typeface="Trebuchet MS"/>
                <a:cs typeface="Trebuchet MS"/>
              </a:rPr>
              <a:t>2.4%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60" y="71120"/>
            <a:ext cx="647699" cy="6299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77041" y="225966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5337" y="4781621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1139" y="772159"/>
            <a:ext cx="2880360" cy="360680"/>
          </a:xfrm>
          <a:prstGeom prst="rect"/>
          <a:solidFill>
            <a:srgbClr val="FFFF00"/>
          </a:solidFill>
        </p:spPr>
        <p:txBody>
          <a:bodyPr wrap="square" lIns="0" tIns="40005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dirty="0" sz="1400">
                <a:solidFill>
                  <a:srgbClr val="90C226"/>
                </a:solidFill>
                <a:latin typeface="Arial"/>
                <a:cs typeface="Arial"/>
              </a:rPr>
              <a:t>INSUMOS</a:t>
            </a:r>
            <a:r>
              <a:rPr dirty="0" sz="1400" spc="-40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0C226"/>
                </a:solidFill>
                <a:latin typeface="Arial"/>
                <a:cs typeface="Arial"/>
              </a:rPr>
              <a:t>DE</a:t>
            </a:r>
            <a:r>
              <a:rPr dirty="0" sz="1400" spc="-20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90C226"/>
                </a:solidFill>
                <a:latin typeface="Arial"/>
                <a:cs typeface="Arial"/>
              </a:rPr>
              <a:t>LA</a:t>
            </a:r>
            <a:r>
              <a:rPr dirty="0" sz="1400" spc="-75">
                <a:solidFill>
                  <a:srgbClr val="90C226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90C226"/>
                </a:solidFill>
                <a:latin typeface="Arial"/>
                <a:cs typeface="Arial"/>
              </a:rPr>
              <a:t>PRODUCCION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259" y="1292860"/>
            <a:ext cx="8460740" cy="2941320"/>
          </a:xfrm>
          <a:custGeom>
            <a:avLst/>
            <a:gdLst/>
            <a:ahLst/>
            <a:cxnLst/>
            <a:rect l="l" t="t" r="r" b="b"/>
            <a:pathLst>
              <a:path w="8460740" h="2941320">
                <a:moveTo>
                  <a:pt x="0" y="0"/>
                </a:moveTo>
                <a:lnTo>
                  <a:pt x="8460740" y="0"/>
                </a:lnTo>
              </a:path>
              <a:path w="8460740" h="2941320">
                <a:moveTo>
                  <a:pt x="8460740" y="2941320"/>
                </a:moveTo>
                <a:lnTo>
                  <a:pt x="0" y="2941320"/>
                </a:lnTo>
                <a:lnTo>
                  <a:pt x="0" y="0"/>
                </a:lnTo>
              </a:path>
            </a:pathLst>
          </a:custGeom>
          <a:ln w="10160">
            <a:solidFill>
              <a:srgbClr val="90C22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14300" rIns="0" bIns="0" rtlCol="0" vert="horz">
            <a:spAutoFit/>
          </a:bodyPr>
          <a:lstStyle/>
          <a:p>
            <a:pPr marL="212090">
              <a:lnSpc>
                <a:spcPct val="100000"/>
              </a:lnSpc>
              <a:spcBef>
                <a:spcPts val="900"/>
              </a:spcBef>
              <a:tabLst>
                <a:tab pos="468630" algn="l"/>
              </a:tabLst>
            </a:pP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▶	</a:t>
            </a:r>
            <a:r>
              <a:rPr dirty="0" spc="-5" b="1">
                <a:latin typeface="Trebuchet MS"/>
                <a:cs typeface="Trebuchet MS"/>
              </a:rPr>
              <a:t>SUELO</a:t>
            </a:r>
            <a:r>
              <a:rPr dirty="0" spc="10" b="1">
                <a:latin typeface="Trebuchet MS"/>
                <a:cs typeface="Trebuchet MS"/>
              </a:rPr>
              <a:t> </a:t>
            </a:r>
            <a:r>
              <a:rPr dirty="0" spc="-5"/>
              <a:t>:</a:t>
            </a:r>
            <a:r>
              <a:rPr dirty="0" spc="380"/>
              <a:t> </a:t>
            </a:r>
            <a:r>
              <a:rPr dirty="0" spc="-5"/>
              <a:t>TIPO,</a:t>
            </a:r>
            <a:r>
              <a:rPr dirty="0"/>
              <a:t> </a:t>
            </a:r>
            <a:r>
              <a:rPr dirty="0" spc="-5"/>
              <a:t>ESTRUCTURA,</a:t>
            </a:r>
            <a:r>
              <a:rPr dirty="0"/>
              <a:t> </a:t>
            </a:r>
            <a:r>
              <a:rPr dirty="0" spc="-5"/>
              <a:t>PENDIENTE,</a:t>
            </a:r>
            <a:r>
              <a:rPr dirty="0" spc="-80"/>
              <a:t> </a:t>
            </a:r>
            <a:r>
              <a:rPr dirty="0" spc="-5"/>
              <a:t>APTITUD, </a:t>
            </a:r>
            <a:r>
              <a:rPr dirty="0"/>
              <a:t>etc.</a:t>
            </a:r>
            <a:endParaRPr sz="1100"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800"/>
              </a:spcBef>
              <a:tabLst>
                <a:tab pos="468630" algn="l"/>
              </a:tabLst>
            </a:pP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▶	</a:t>
            </a:r>
            <a:r>
              <a:rPr dirty="0" spc="-10" b="1">
                <a:latin typeface="Trebuchet MS"/>
                <a:cs typeface="Trebuchet MS"/>
              </a:rPr>
              <a:t>AGUA</a:t>
            </a:r>
            <a:r>
              <a:rPr dirty="0" spc="-55" b="1">
                <a:latin typeface="Trebuchet MS"/>
                <a:cs typeface="Trebuchet MS"/>
              </a:rPr>
              <a:t> </a:t>
            </a:r>
            <a:r>
              <a:rPr dirty="0" spc="-5" b="1">
                <a:latin typeface="Trebuchet MS"/>
                <a:cs typeface="Trebuchet MS"/>
              </a:rPr>
              <a:t>:</a:t>
            </a:r>
            <a:r>
              <a:rPr dirty="0" spc="420" b="1">
                <a:latin typeface="Trebuchet MS"/>
                <a:cs typeface="Trebuchet MS"/>
              </a:rPr>
              <a:t> </a:t>
            </a:r>
            <a:r>
              <a:rPr dirty="0" spc="-5"/>
              <a:t>DISPONIBILIDAD</a:t>
            </a:r>
            <a:r>
              <a:rPr dirty="0" spc="20"/>
              <a:t> </a:t>
            </a:r>
            <a:r>
              <a:rPr dirty="0" spc="-5"/>
              <a:t>PERMANENTE,</a:t>
            </a:r>
            <a:r>
              <a:rPr dirty="0" spc="-20"/>
              <a:t> </a:t>
            </a:r>
            <a:r>
              <a:rPr dirty="0" spc="-5"/>
              <a:t>PERIÓDICA, SECANO,</a:t>
            </a:r>
            <a:r>
              <a:rPr dirty="0"/>
              <a:t> etc.</a:t>
            </a:r>
            <a:endParaRPr sz="1100"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800"/>
              </a:spcBef>
              <a:tabLst>
                <a:tab pos="468630" algn="l"/>
              </a:tabLst>
            </a:pP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▶	</a:t>
            </a:r>
            <a:r>
              <a:rPr dirty="0" spc="-5" b="1">
                <a:latin typeface="Trebuchet MS"/>
                <a:cs typeface="Trebuchet MS"/>
              </a:rPr>
              <a:t>SEMILLA</a:t>
            </a:r>
            <a:r>
              <a:rPr dirty="0" spc="-90" b="1">
                <a:latin typeface="Trebuchet MS"/>
                <a:cs typeface="Trebuchet MS"/>
              </a:rPr>
              <a:t> </a:t>
            </a:r>
            <a:r>
              <a:rPr dirty="0" spc="-5" b="1">
                <a:latin typeface="Trebuchet MS"/>
                <a:cs typeface="Trebuchet MS"/>
              </a:rPr>
              <a:t>:</a:t>
            </a:r>
            <a:r>
              <a:rPr dirty="0" spc="10" b="1">
                <a:latin typeface="Trebuchet MS"/>
                <a:cs typeface="Trebuchet MS"/>
              </a:rPr>
              <a:t> </a:t>
            </a:r>
            <a:r>
              <a:rPr dirty="0" spc="-10"/>
              <a:t>CERTIFICADAS,</a:t>
            </a:r>
            <a:r>
              <a:rPr dirty="0" spc="25"/>
              <a:t> </a:t>
            </a:r>
            <a:r>
              <a:rPr dirty="0" spc="-5"/>
              <a:t>GENÉTICAMENTE</a:t>
            </a:r>
            <a:r>
              <a:rPr dirty="0" spc="-10"/>
              <a:t> </a:t>
            </a:r>
            <a:r>
              <a:rPr dirty="0" spc="-5"/>
              <a:t>MEJORADAS,</a:t>
            </a:r>
            <a:r>
              <a:rPr dirty="0" spc="5"/>
              <a:t> </a:t>
            </a:r>
            <a:r>
              <a:rPr dirty="0" spc="-5"/>
              <a:t>etc</a:t>
            </a:r>
            <a:endParaRPr sz="1100"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800"/>
              </a:spcBef>
              <a:tabLst>
                <a:tab pos="468630" algn="l"/>
              </a:tabLst>
            </a:pP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▶	</a:t>
            </a:r>
            <a:r>
              <a:rPr dirty="0" spc="-10" b="1">
                <a:latin typeface="Trebuchet MS"/>
                <a:cs typeface="Trebuchet MS"/>
              </a:rPr>
              <a:t>FERTILIZANTES</a:t>
            </a:r>
            <a:r>
              <a:rPr dirty="0" spc="25" b="1">
                <a:latin typeface="Trebuchet MS"/>
                <a:cs typeface="Trebuchet MS"/>
              </a:rPr>
              <a:t> </a:t>
            </a:r>
            <a:r>
              <a:rPr dirty="0" spc="-5"/>
              <a:t>:</a:t>
            </a:r>
            <a:r>
              <a:rPr dirty="0" spc="434"/>
              <a:t> </a:t>
            </a:r>
            <a:r>
              <a:rPr dirty="0" spc="-5"/>
              <a:t>ORGÁNICOS,</a:t>
            </a:r>
            <a:r>
              <a:rPr dirty="0" spc="-10"/>
              <a:t> </a:t>
            </a:r>
            <a:r>
              <a:rPr dirty="0" spc="-5"/>
              <a:t>SINTÉTICOS,</a:t>
            </a:r>
            <a:r>
              <a:rPr dirty="0" spc="-15"/>
              <a:t> </a:t>
            </a:r>
            <a:r>
              <a:rPr dirty="0" spc="-5"/>
              <a:t>NPK,</a:t>
            </a:r>
            <a:r>
              <a:rPr dirty="0" spc="-10"/>
              <a:t> UREA,</a:t>
            </a:r>
            <a:r>
              <a:rPr dirty="0" spc="25"/>
              <a:t> </a:t>
            </a:r>
            <a:r>
              <a:rPr dirty="0" spc="-5"/>
              <a:t>etc</a:t>
            </a:r>
            <a:endParaRPr sz="1100"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800"/>
              </a:spcBef>
              <a:tabLst>
                <a:tab pos="468630" algn="l"/>
              </a:tabLst>
            </a:pP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▶	</a:t>
            </a:r>
            <a:r>
              <a:rPr dirty="0" spc="-5" b="1">
                <a:latin typeface="Trebuchet MS"/>
                <a:cs typeface="Trebuchet MS"/>
              </a:rPr>
              <a:t>AGROQUÍMICOS</a:t>
            </a:r>
            <a:r>
              <a:rPr dirty="0" spc="20" b="1">
                <a:latin typeface="Trebuchet MS"/>
                <a:cs typeface="Trebuchet MS"/>
              </a:rPr>
              <a:t> </a:t>
            </a:r>
            <a:r>
              <a:rPr dirty="0" spc="-5"/>
              <a:t>:</a:t>
            </a:r>
            <a:r>
              <a:rPr dirty="0"/>
              <a:t> </a:t>
            </a:r>
            <a:r>
              <a:rPr dirty="0" spc="-5"/>
              <a:t>INSECTICIDAS,</a:t>
            </a:r>
            <a:r>
              <a:rPr dirty="0"/>
              <a:t> </a:t>
            </a:r>
            <a:r>
              <a:rPr dirty="0" spc="-5"/>
              <a:t>FUNGUICIDAS,</a:t>
            </a:r>
            <a:r>
              <a:rPr dirty="0" spc="35"/>
              <a:t> </a:t>
            </a:r>
            <a:r>
              <a:rPr dirty="0" spc="-5"/>
              <a:t>DEFOLIANTES,</a:t>
            </a:r>
            <a:r>
              <a:rPr dirty="0"/>
              <a:t> </a:t>
            </a:r>
            <a:r>
              <a:rPr dirty="0" spc="-5"/>
              <a:t>etc</a:t>
            </a:r>
            <a:endParaRPr sz="1100"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800"/>
              </a:spcBef>
              <a:tabLst>
                <a:tab pos="468630" algn="l"/>
              </a:tabLst>
            </a:pP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▶	</a:t>
            </a:r>
            <a:r>
              <a:rPr dirty="0" spc="-5" b="1">
                <a:latin typeface="Trebuchet MS"/>
                <a:cs typeface="Trebuchet MS"/>
              </a:rPr>
              <a:t>ASISTENCIA</a:t>
            </a:r>
            <a:r>
              <a:rPr dirty="0" spc="-85" b="1">
                <a:latin typeface="Trebuchet MS"/>
                <a:cs typeface="Trebuchet MS"/>
              </a:rPr>
              <a:t> </a:t>
            </a:r>
            <a:r>
              <a:rPr dirty="0" spc="-5" b="1">
                <a:latin typeface="Trebuchet MS"/>
                <a:cs typeface="Trebuchet MS"/>
              </a:rPr>
              <a:t>TÉCNICA</a:t>
            </a:r>
            <a:r>
              <a:rPr dirty="0" spc="20" b="1">
                <a:latin typeface="Trebuchet MS"/>
                <a:cs typeface="Trebuchet MS"/>
              </a:rPr>
              <a:t> </a:t>
            </a:r>
            <a:r>
              <a:rPr dirty="0" spc="-5"/>
              <a:t>:</a:t>
            </a:r>
            <a:r>
              <a:rPr dirty="0" spc="415"/>
              <a:t> </a:t>
            </a:r>
            <a:r>
              <a:rPr dirty="0" spc="-5"/>
              <a:t>TRANSFERENCIA</a:t>
            </a:r>
            <a:r>
              <a:rPr dirty="0" spc="-80"/>
              <a:t> </a:t>
            </a:r>
            <a:r>
              <a:rPr dirty="0" spc="-5"/>
              <a:t>DE</a:t>
            </a:r>
            <a:r>
              <a:rPr dirty="0" spc="-30"/>
              <a:t> </a:t>
            </a:r>
            <a:r>
              <a:rPr dirty="0" spc="-5"/>
              <a:t>TECNOLOGÍA</a:t>
            </a:r>
            <a:r>
              <a:rPr dirty="0" spc="-60"/>
              <a:t> </a:t>
            </a:r>
            <a:r>
              <a:rPr dirty="0"/>
              <a:t>E</a:t>
            </a:r>
            <a:r>
              <a:rPr dirty="0" spc="10"/>
              <a:t> </a:t>
            </a:r>
            <a:r>
              <a:rPr dirty="0" spc="-5"/>
              <a:t>INSUMOS,</a:t>
            </a:r>
            <a:r>
              <a:rPr dirty="0" spc="-10"/>
              <a:t> </a:t>
            </a:r>
            <a:r>
              <a:rPr dirty="0" spc="-5"/>
              <a:t>EXTENSIÓN,</a:t>
            </a:r>
            <a:r>
              <a:rPr dirty="0" spc="-10"/>
              <a:t> </a:t>
            </a:r>
            <a:r>
              <a:rPr dirty="0" spc="-5"/>
              <a:t>etc</a:t>
            </a:r>
            <a:endParaRPr sz="1100"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800"/>
              </a:spcBef>
              <a:tabLst>
                <a:tab pos="468630" algn="l"/>
              </a:tabLst>
            </a:pP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▶</a:t>
            </a: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	</a:t>
            </a:r>
            <a:r>
              <a:rPr dirty="0" spc="-10" b="1">
                <a:solidFill>
                  <a:srgbClr val="C00000"/>
                </a:solidFill>
                <a:latin typeface="Trebuchet MS"/>
                <a:cs typeface="Trebuchet MS"/>
              </a:rPr>
              <a:t>M</a:t>
            </a:r>
            <a:r>
              <a:rPr dirty="0" spc="-15" b="1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dirty="0" spc="5" b="1">
                <a:solidFill>
                  <a:srgbClr val="C00000"/>
                </a:solidFill>
                <a:latin typeface="Trebuchet MS"/>
                <a:cs typeface="Trebuchet MS"/>
              </a:rPr>
              <a:t>Q</a:t>
            </a:r>
            <a:r>
              <a:rPr dirty="0" spc="-15" b="1">
                <a:solidFill>
                  <a:srgbClr val="C00000"/>
                </a:solidFill>
                <a:latin typeface="Trebuchet MS"/>
                <a:cs typeface="Trebuchet MS"/>
              </a:rPr>
              <a:t>UI</a:t>
            </a:r>
            <a:r>
              <a:rPr dirty="0" b="1">
                <a:solidFill>
                  <a:srgbClr val="C00000"/>
                </a:solidFill>
                <a:latin typeface="Trebuchet MS"/>
                <a:cs typeface="Trebuchet MS"/>
              </a:rPr>
              <a:t>N</a:t>
            </a:r>
            <a:r>
              <a:rPr dirty="0" spc="-15" b="1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dirty="0" b="1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dirty="0" spc="-15" b="1">
                <a:solidFill>
                  <a:srgbClr val="C00000"/>
                </a:solidFill>
                <a:latin typeface="Trebuchet MS"/>
                <a:cs typeface="Trebuchet MS"/>
              </a:rPr>
              <a:t>I</a:t>
            </a:r>
            <a:r>
              <a:rPr dirty="0" spc="-5" b="1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dirty="0" spc="-130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pc="-15" b="1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dirty="0" spc="-5" b="1">
                <a:solidFill>
                  <a:srgbClr val="C00000"/>
                </a:solidFill>
                <a:latin typeface="Trebuchet MS"/>
                <a:cs typeface="Trebuchet MS"/>
              </a:rPr>
              <a:t>G</a:t>
            </a:r>
            <a:r>
              <a:rPr dirty="0" b="1">
                <a:solidFill>
                  <a:srgbClr val="C00000"/>
                </a:solidFill>
                <a:latin typeface="Trebuchet MS"/>
                <a:cs typeface="Trebuchet MS"/>
              </a:rPr>
              <a:t>R</a:t>
            </a:r>
            <a:r>
              <a:rPr dirty="0" spc="-15" b="1">
                <a:solidFill>
                  <a:srgbClr val="C00000"/>
                </a:solidFill>
                <a:latin typeface="Trebuchet MS"/>
                <a:cs typeface="Trebuchet MS"/>
              </a:rPr>
              <a:t>Í</a:t>
            </a:r>
            <a:r>
              <a:rPr dirty="0" spc="-5" b="1">
                <a:solidFill>
                  <a:srgbClr val="C00000"/>
                </a:solidFill>
                <a:latin typeface="Trebuchet MS"/>
                <a:cs typeface="Trebuchet MS"/>
              </a:rPr>
              <a:t>C</a:t>
            </a:r>
            <a:r>
              <a:rPr dirty="0" spc="-10" b="1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dirty="0" spc="5" b="1">
                <a:solidFill>
                  <a:srgbClr val="C00000"/>
                </a:solidFill>
                <a:latin typeface="Trebuchet MS"/>
                <a:cs typeface="Trebuchet MS"/>
              </a:rPr>
              <a:t>L</a:t>
            </a:r>
            <a:r>
              <a:rPr dirty="0" spc="-5" b="1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dirty="0" spc="15" b="1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C00000"/>
                </a:solidFill>
              </a:rPr>
              <a:t>:</a:t>
            </a:r>
            <a:r>
              <a:rPr dirty="0">
                <a:solidFill>
                  <a:srgbClr val="C00000"/>
                </a:solidFill>
              </a:rPr>
              <a:t> </a:t>
            </a:r>
            <a:r>
              <a:rPr dirty="0" spc="-40">
                <a:solidFill>
                  <a:srgbClr val="C00000"/>
                </a:solidFill>
              </a:rPr>
              <a:t> </a:t>
            </a:r>
            <a:r>
              <a:rPr dirty="0" spc="5">
                <a:solidFill>
                  <a:srgbClr val="C00000"/>
                </a:solidFill>
              </a:rPr>
              <a:t>TR</a:t>
            </a:r>
            <a:r>
              <a:rPr dirty="0" spc="-10">
                <a:solidFill>
                  <a:srgbClr val="C00000"/>
                </a:solidFill>
              </a:rPr>
              <a:t>A</a:t>
            </a:r>
            <a:r>
              <a:rPr dirty="0" spc="-5">
                <a:solidFill>
                  <a:srgbClr val="C00000"/>
                </a:solidFill>
              </a:rPr>
              <a:t>C</a:t>
            </a:r>
            <a:r>
              <a:rPr dirty="0" spc="-75">
                <a:solidFill>
                  <a:srgbClr val="C00000"/>
                </a:solidFill>
              </a:rPr>
              <a:t>T</a:t>
            </a:r>
            <a:r>
              <a:rPr dirty="0" spc="-5">
                <a:solidFill>
                  <a:srgbClr val="C00000"/>
                </a:solidFill>
              </a:rPr>
              <a:t>O</a:t>
            </a:r>
            <a:r>
              <a:rPr dirty="0" spc="5">
                <a:solidFill>
                  <a:srgbClr val="C00000"/>
                </a:solidFill>
              </a:rPr>
              <a:t>R</a:t>
            </a:r>
            <a:r>
              <a:rPr dirty="0" spc="-15">
                <a:solidFill>
                  <a:srgbClr val="C00000"/>
                </a:solidFill>
              </a:rPr>
              <a:t>E</a:t>
            </a:r>
            <a:r>
              <a:rPr dirty="0" spc="5">
                <a:solidFill>
                  <a:srgbClr val="C00000"/>
                </a:solidFill>
              </a:rPr>
              <a:t>S</a:t>
            </a:r>
            <a:r>
              <a:rPr dirty="0" spc="-5">
                <a:solidFill>
                  <a:srgbClr val="C00000"/>
                </a:solidFill>
              </a:rPr>
              <a:t>,</a:t>
            </a:r>
            <a:r>
              <a:rPr dirty="0" spc="-20">
                <a:solidFill>
                  <a:srgbClr val="C00000"/>
                </a:solidFill>
              </a:rPr>
              <a:t> </a:t>
            </a:r>
            <a:r>
              <a:rPr dirty="0" spc="-15">
                <a:solidFill>
                  <a:srgbClr val="C00000"/>
                </a:solidFill>
              </a:rPr>
              <a:t>I</a:t>
            </a:r>
            <a:r>
              <a:rPr dirty="0">
                <a:solidFill>
                  <a:srgbClr val="C00000"/>
                </a:solidFill>
              </a:rPr>
              <a:t>M</a:t>
            </a:r>
            <a:r>
              <a:rPr dirty="0" spc="-5">
                <a:solidFill>
                  <a:srgbClr val="C00000"/>
                </a:solidFill>
              </a:rPr>
              <a:t>P</a:t>
            </a:r>
            <a:r>
              <a:rPr dirty="0" spc="-15">
                <a:solidFill>
                  <a:srgbClr val="C00000"/>
                </a:solidFill>
              </a:rPr>
              <a:t>L</a:t>
            </a:r>
            <a:r>
              <a:rPr dirty="0" spc="-15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M</a:t>
            </a:r>
            <a:r>
              <a:rPr dirty="0" spc="-15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dirty="0" spc="-75">
                <a:solidFill>
                  <a:srgbClr val="C00000"/>
                </a:solidFill>
              </a:rPr>
              <a:t>T</a:t>
            </a:r>
            <a:r>
              <a:rPr dirty="0" spc="-5">
                <a:solidFill>
                  <a:srgbClr val="C00000"/>
                </a:solidFill>
              </a:rPr>
              <a:t>O</a:t>
            </a:r>
            <a:r>
              <a:rPr dirty="0" spc="5">
                <a:solidFill>
                  <a:srgbClr val="C00000"/>
                </a:solidFill>
              </a:rPr>
              <a:t>S</a:t>
            </a:r>
            <a:r>
              <a:rPr dirty="0" spc="-5">
                <a:solidFill>
                  <a:srgbClr val="C00000"/>
                </a:solidFill>
              </a:rPr>
              <a:t>,</a:t>
            </a:r>
            <a:r>
              <a:rPr dirty="0" spc="-20">
                <a:solidFill>
                  <a:srgbClr val="C00000"/>
                </a:solidFill>
              </a:rPr>
              <a:t> </a:t>
            </a:r>
            <a:r>
              <a:rPr dirty="0" spc="-5">
                <a:solidFill>
                  <a:srgbClr val="C00000"/>
                </a:solidFill>
              </a:rPr>
              <a:t>H</a:t>
            </a:r>
            <a:r>
              <a:rPr dirty="0" spc="-15">
                <a:solidFill>
                  <a:srgbClr val="C00000"/>
                </a:solidFill>
              </a:rPr>
              <a:t>E</a:t>
            </a:r>
            <a:r>
              <a:rPr dirty="0" spc="5">
                <a:solidFill>
                  <a:srgbClr val="C00000"/>
                </a:solidFill>
              </a:rPr>
              <a:t>RR</a:t>
            </a:r>
            <a:r>
              <a:rPr dirty="0" spc="-10">
                <a:solidFill>
                  <a:srgbClr val="C00000"/>
                </a:solidFill>
              </a:rPr>
              <a:t>A</a:t>
            </a:r>
            <a:r>
              <a:rPr dirty="0">
                <a:solidFill>
                  <a:srgbClr val="C00000"/>
                </a:solidFill>
              </a:rPr>
              <a:t>M</a:t>
            </a:r>
            <a:r>
              <a:rPr dirty="0" spc="-15">
                <a:solidFill>
                  <a:srgbClr val="C00000"/>
                </a:solidFill>
              </a:rPr>
              <a:t>I</a:t>
            </a:r>
            <a:r>
              <a:rPr dirty="0" spc="-15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N</a:t>
            </a:r>
            <a:r>
              <a:rPr dirty="0" spc="-135">
                <a:solidFill>
                  <a:srgbClr val="C00000"/>
                </a:solidFill>
              </a:rPr>
              <a:t>T</a:t>
            </a:r>
            <a:r>
              <a:rPr dirty="0" spc="-10">
                <a:solidFill>
                  <a:srgbClr val="C00000"/>
                </a:solidFill>
              </a:rPr>
              <a:t>A</a:t>
            </a:r>
            <a:r>
              <a:rPr dirty="0" spc="5">
                <a:solidFill>
                  <a:srgbClr val="C00000"/>
                </a:solidFill>
              </a:rPr>
              <a:t>S</a:t>
            </a:r>
            <a:r>
              <a:rPr dirty="0" spc="-5">
                <a:solidFill>
                  <a:srgbClr val="C00000"/>
                </a:solidFill>
              </a:rPr>
              <a:t>,</a:t>
            </a:r>
            <a:r>
              <a:rPr dirty="0" spc="-100">
                <a:solidFill>
                  <a:srgbClr val="C00000"/>
                </a:solidFill>
              </a:rPr>
              <a:t> </a:t>
            </a:r>
            <a:r>
              <a:rPr dirty="0" spc="-10">
                <a:solidFill>
                  <a:srgbClr val="C00000"/>
                </a:solidFill>
              </a:rPr>
              <a:t>A</a:t>
            </a:r>
            <a:r>
              <a:rPr dirty="0" spc="-285">
                <a:solidFill>
                  <a:srgbClr val="C00000"/>
                </a:solidFill>
              </a:rPr>
              <a:t>P</a:t>
            </a:r>
            <a:r>
              <a:rPr dirty="0" spc="-5">
                <a:solidFill>
                  <a:srgbClr val="C00000"/>
                </a:solidFill>
              </a:rPr>
              <a:t>,</a:t>
            </a:r>
            <a:r>
              <a:rPr dirty="0" spc="20">
                <a:solidFill>
                  <a:srgbClr val="C00000"/>
                </a:solidFill>
              </a:rPr>
              <a:t> </a:t>
            </a:r>
            <a:r>
              <a:rPr dirty="0" spc="-10">
                <a:solidFill>
                  <a:srgbClr val="C00000"/>
                </a:solidFill>
              </a:rPr>
              <a:t>e</a:t>
            </a:r>
            <a:r>
              <a:rPr dirty="0">
                <a:solidFill>
                  <a:srgbClr val="C00000"/>
                </a:solidFill>
              </a:rPr>
              <a:t>tc</a:t>
            </a:r>
            <a:r>
              <a:rPr dirty="0" spc="-5">
                <a:solidFill>
                  <a:srgbClr val="C00000"/>
                </a:solidFill>
              </a:rPr>
              <a:t>.</a:t>
            </a:r>
            <a:endParaRPr sz="1100"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800"/>
              </a:spcBef>
              <a:tabLst>
                <a:tab pos="468630" algn="l"/>
              </a:tabLst>
            </a:pP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▶	</a:t>
            </a:r>
            <a:r>
              <a:rPr dirty="0" spc="-15" b="1">
                <a:solidFill>
                  <a:srgbClr val="3E3E3E"/>
                </a:solidFill>
                <a:latin typeface="Trebuchet MS"/>
                <a:cs typeface="Trebuchet MS"/>
              </a:rPr>
              <a:t>CRÉDITOS </a:t>
            </a:r>
            <a:r>
              <a:rPr dirty="0" spc="-5" b="1">
                <a:solidFill>
                  <a:srgbClr val="3E3E3E"/>
                </a:solidFill>
                <a:latin typeface="Trebuchet MS"/>
                <a:cs typeface="Trebuchet MS"/>
              </a:rPr>
              <a:t>Y</a:t>
            </a:r>
            <a:r>
              <a:rPr dirty="0" spc="-1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pc="-10" b="1">
                <a:solidFill>
                  <a:srgbClr val="3E3E3E"/>
                </a:solidFill>
                <a:latin typeface="Trebuchet MS"/>
                <a:cs typeface="Trebuchet MS"/>
              </a:rPr>
              <a:t>FINANCIAMIENTO</a:t>
            </a:r>
            <a:r>
              <a:rPr dirty="0" spc="45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3E3E3E"/>
                </a:solidFill>
              </a:rPr>
              <a:t>:</a:t>
            </a:r>
            <a:r>
              <a:rPr dirty="0" spc="5">
                <a:solidFill>
                  <a:srgbClr val="3E3E3E"/>
                </a:solidFill>
              </a:rPr>
              <a:t> </a:t>
            </a:r>
            <a:r>
              <a:rPr dirty="0" spc="-45">
                <a:solidFill>
                  <a:srgbClr val="3E3E3E"/>
                </a:solidFill>
              </a:rPr>
              <a:t>PARA</a:t>
            </a:r>
            <a:r>
              <a:rPr dirty="0" spc="-165">
                <a:solidFill>
                  <a:srgbClr val="3E3E3E"/>
                </a:solidFill>
              </a:rPr>
              <a:t> </a:t>
            </a:r>
            <a:r>
              <a:rPr dirty="0" spc="-10">
                <a:solidFill>
                  <a:srgbClr val="3E3E3E"/>
                </a:solidFill>
              </a:rPr>
              <a:t>ADQUIRIR</a:t>
            </a:r>
            <a:r>
              <a:rPr dirty="0" spc="45">
                <a:solidFill>
                  <a:srgbClr val="3E3E3E"/>
                </a:solidFill>
              </a:rPr>
              <a:t> </a:t>
            </a:r>
            <a:r>
              <a:rPr dirty="0" spc="-15">
                <a:solidFill>
                  <a:srgbClr val="3E3E3E"/>
                </a:solidFill>
              </a:rPr>
              <a:t>SERVICIOS</a:t>
            </a:r>
            <a:r>
              <a:rPr dirty="0" spc="5">
                <a:solidFill>
                  <a:srgbClr val="3E3E3E"/>
                </a:solidFill>
              </a:rPr>
              <a:t> </a:t>
            </a:r>
            <a:r>
              <a:rPr dirty="0" spc="-5">
                <a:solidFill>
                  <a:srgbClr val="3E3E3E"/>
                </a:solidFill>
              </a:rPr>
              <a:t>,</a:t>
            </a:r>
            <a:r>
              <a:rPr dirty="0" spc="10">
                <a:solidFill>
                  <a:srgbClr val="3E3E3E"/>
                </a:solidFill>
              </a:rPr>
              <a:t> </a:t>
            </a:r>
            <a:r>
              <a:rPr dirty="0" spc="-5">
                <a:solidFill>
                  <a:srgbClr val="3E3E3E"/>
                </a:solidFill>
              </a:rPr>
              <a:t>BIENES</a:t>
            </a:r>
            <a:r>
              <a:rPr dirty="0" spc="10">
                <a:solidFill>
                  <a:srgbClr val="3E3E3E"/>
                </a:solidFill>
              </a:rPr>
              <a:t> </a:t>
            </a:r>
            <a:r>
              <a:rPr dirty="0" spc="-5">
                <a:solidFill>
                  <a:srgbClr val="3E3E3E"/>
                </a:solidFill>
              </a:rPr>
              <a:t>DE</a:t>
            </a:r>
            <a:r>
              <a:rPr dirty="0" spc="15">
                <a:solidFill>
                  <a:srgbClr val="3E3E3E"/>
                </a:solidFill>
              </a:rPr>
              <a:t> </a:t>
            </a:r>
            <a:r>
              <a:rPr dirty="0" spc="-25">
                <a:solidFill>
                  <a:srgbClr val="3E3E3E"/>
                </a:solidFill>
              </a:rPr>
              <a:t>CAPITAL,</a:t>
            </a:r>
            <a:r>
              <a:rPr dirty="0" spc="25">
                <a:solidFill>
                  <a:srgbClr val="3E3E3E"/>
                </a:solidFill>
              </a:rPr>
              <a:t> </a:t>
            </a:r>
            <a:r>
              <a:rPr dirty="0" spc="-5">
                <a:solidFill>
                  <a:srgbClr val="3E3E3E"/>
                </a:solidFill>
              </a:rPr>
              <a:t>SEGURO,</a:t>
            </a:r>
            <a:r>
              <a:rPr dirty="0" spc="25">
                <a:solidFill>
                  <a:srgbClr val="3E3E3E"/>
                </a:solidFill>
              </a:rPr>
              <a:t> </a:t>
            </a:r>
            <a:r>
              <a:rPr dirty="0">
                <a:solidFill>
                  <a:srgbClr val="3E3E3E"/>
                </a:solidFill>
              </a:rPr>
              <a:t>etc.)</a:t>
            </a:r>
            <a:endParaRPr sz="1100">
              <a:latin typeface="Trebuchet MS"/>
              <a:cs typeface="Trebuchet MS"/>
            </a:endParaRPr>
          </a:p>
          <a:p>
            <a:pPr marL="212090">
              <a:lnSpc>
                <a:spcPct val="100000"/>
              </a:lnSpc>
              <a:spcBef>
                <a:spcPts val="800"/>
              </a:spcBef>
              <a:tabLst>
                <a:tab pos="468630" algn="l"/>
              </a:tabLst>
            </a:pPr>
            <a:r>
              <a:rPr dirty="0" sz="1100" spc="-95">
                <a:solidFill>
                  <a:srgbClr val="90C226"/>
                </a:solidFill>
                <a:latin typeface="Lucida Sans Unicode"/>
                <a:cs typeface="Lucida Sans Unicode"/>
              </a:rPr>
              <a:t>▶	</a:t>
            </a:r>
            <a:r>
              <a:rPr dirty="0" spc="-5" b="1">
                <a:solidFill>
                  <a:srgbClr val="3E3E3E"/>
                </a:solidFill>
                <a:latin typeface="Trebuchet MS"/>
                <a:cs typeface="Trebuchet MS"/>
              </a:rPr>
              <a:t>SEGURO</a:t>
            </a:r>
            <a:r>
              <a:rPr dirty="0" spc="-90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pc="-5" b="1">
                <a:solidFill>
                  <a:srgbClr val="3E3E3E"/>
                </a:solidFill>
                <a:latin typeface="Trebuchet MS"/>
                <a:cs typeface="Trebuchet MS"/>
              </a:rPr>
              <a:t>AGRARIO:</a:t>
            </a:r>
            <a:r>
              <a:rPr dirty="0" spc="30" b="1">
                <a:solidFill>
                  <a:srgbClr val="3E3E3E"/>
                </a:solidFill>
                <a:latin typeface="Trebuchet MS"/>
                <a:cs typeface="Trebuchet MS"/>
              </a:rPr>
              <a:t> </a:t>
            </a:r>
            <a:r>
              <a:rPr dirty="0" spc="-5">
                <a:solidFill>
                  <a:srgbClr val="3E3E3E"/>
                </a:solidFill>
              </a:rPr>
              <a:t>PROTECCIÓN</a:t>
            </a:r>
            <a:r>
              <a:rPr dirty="0" spc="-20">
                <a:solidFill>
                  <a:srgbClr val="3E3E3E"/>
                </a:solidFill>
              </a:rPr>
              <a:t> </a:t>
            </a:r>
            <a:r>
              <a:rPr dirty="0" spc="-5">
                <a:solidFill>
                  <a:srgbClr val="3E3E3E"/>
                </a:solidFill>
              </a:rPr>
              <a:t>DE</a:t>
            </a:r>
            <a:r>
              <a:rPr dirty="0" spc="-10">
                <a:solidFill>
                  <a:srgbClr val="3E3E3E"/>
                </a:solidFill>
              </a:rPr>
              <a:t> </a:t>
            </a:r>
            <a:r>
              <a:rPr dirty="0" spc="-5">
                <a:solidFill>
                  <a:srgbClr val="3E3E3E"/>
                </a:solidFill>
              </a:rPr>
              <a:t>COSECHAS,</a:t>
            </a:r>
            <a:r>
              <a:rPr dirty="0" spc="-20">
                <a:solidFill>
                  <a:srgbClr val="3E3E3E"/>
                </a:solidFill>
              </a:rPr>
              <a:t> </a:t>
            </a:r>
            <a:r>
              <a:rPr dirty="0" spc="-5">
                <a:solidFill>
                  <a:srgbClr val="3E3E3E"/>
                </a:solidFill>
              </a:rPr>
              <a:t>TREC,</a:t>
            </a:r>
            <a:r>
              <a:rPr dirty="0" spc="-15">
                <a:solidFill>
                  <a:srgbClr val="3E3E3E"/>
                </a:solidFill>
              </a:rPr>
              <a:t> </a:t>
            </a:r>
            <a:r>
              <a:rPr dirty="0" spc="-5">
                <a:solidFill>
                  <a:srgbClr val="3E3E3E"/>
                </a:solidFill>
              </a:rPr>
              <a:t>etc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9836" y="4593013"/>
            <a:ext cx="315595" cy="141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50" spc="-5">
                <a:solidFill>
                  <a:srgbClr val="EEECE1"/>
                </a:solidFill>
                <a:latin typeface="Arial MT"/>
                <a:cs typeface="Arial MT"/>
              </a:rPr>
              <a:t>S</a:t>
            </a:r>
            <a:r>
              <a:rPr dirty="0" sz="750" spc="10">
                <a:solidFill>
                  <a:srgbClr val="EEECE1"/>
                </a:solidFill>
                <a:latin typeface="Arial MT"/>
                <a:cs typeface="Arial MT"/>
              </a:rPr>
              <a:t>li</a:t>
            </a:r>
            <a:r>
              <a:rPr dirty="0" sz="750">
                <a:solidFill>
                  <a:srgbClr val="EEECE1"/>
                </a:solidFill>
                <a:latin typeface="Arial MT"/>
                <a:cs typeface="Arial MT"/>
              </a:rPr>
              <a:t>d</a:t>
            </a:r>
            <a:r>
              <a:rPr dirty="0" sz="750" spc="5">
                <a:solidFill>
                  <a:srgbClr val="EEECE1"/>
                </a:solidFill>
                <a:latin typeface="Arial MT"/>
                <a:cs typeface="Arial MT"/>
              </a:rPr>
              <a:t>e</a:t>
            </a:r>
            <a:r>
              <a:rPr dirty="0" sz="750" spc="-55">
                <a:solidFill>
                  <a:srgbClr val="EEECE1"/>
                </a:solidFill>
                <a:latin typeface="Arial MT"/>
                <a:cs typeface="Arial MT"/>
              </a:rPr>
              <a:t> </a:t>
            </a:r>
            <a:r>
              <a:rPr dirty="0" sz="750" spc="5">
                <a:solidFill>
                  <a:srgbClr val="EEECE1"/>
                </a:solidFill>
                <a:latin typeface="Arial MT"/>
                <a:cs typeface="Arial MT"/>
              </a:rPr>
              <a:t>7</a:t>
            </a:r>
            <a:endParaRPr sz="7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4619" y="4290059"/>
            <a:ext cx="6634480" cy="30734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40640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</a:pPr>
            <a:r>
              <a:rPr dirty="0" sz="1400" spc="-30">
                <a:solidFill>
                  <a:srgbClr val="00B050"/>
                </a:solidFill>
                <a:latin typeface="Arial MT"/>
                <a:cs typeface="Arial MT"/>
              </a:rPr>
              <a:t>NOTA</a:t>
            </a:r>
            <a:r>
              <a:rPr dirty="0" sz="1400" spc="-85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B050"/>
                </a:solidFill>
                <a:latin typeface="Arial MT"/>
                <a:cs typeface="Arial MT"/>
              </a:rPr>
              <a:t>:</a:t>
            </a:r>
            <a:r>
              <a:rPr dirty="0" sz="1400" spc="-5" b="1">
                <a:solidFill>
                  <a:srgbClr val="00B050"/>
                </a:solidFill>
                <a:latin typeface="Arial"/>
                <a:cs typeface="Arial"/>
              </a:rPr>
              <a:t>EL</a:t>
            </a:r>
            <a:r>
              <a:rPr dirty="0" sz="1400" spc="-20" b="1">
                <a:solidFill>
                  <a:srgbClr val="00B050"/>
                </a:solidFill>
                <a:latin typeface="Arial"/>
                <a:cs typeface="Arial"/>
              </a:rPr>
              <a:t> FACTOR</a:t>
            </a:r>
            <a:r>
              <a:rPr dirty="0" sz="1400" spc="-15" b="1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B050"/>
                </a:solidFill>
                <a:latin typeface="Arial"/>
                <a:cs typeface="Arial"/>
              </a:rPr>
              <a:t>CLIMA</a:t>
            </a:r>
            <a:r>
              <a:rPr dirty="0" sz="1400" spc="-15" b="1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dirty="0" sz="1400" spc="-5">
                <a:solidFill>
                  <a:srgbClr val="00B050"/>
                </a:solidFill>
                <a:latin typeface="Arial MT"/>
                <a:cs typeface="Arial MT"/>
              </a:rPr>
              <a:t>DETERMINA</a:t>
            </a:r>
            <a:r>
              <a:rPr dirty="0" sz="1400" spc="-8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B050"/>
                </a:solidFill>
                <a:latin typeface="Arial MT"/>
                <a:cs typeface="Arial MT"/>
              </a:rPr>
              <a:t>EL</a:t>
            </a:r>
            <a:r>
              <a:rPr dirty="0" sz="1400" spc="-9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solidFill>
                  <a:srgbClr val="00B050"/>
                </a:solidFill>
                <a:latin typeface="Arial MT"/>
                <a:cs typeface="Arial MT"/>
              </a:rPr>
              <a:t>TIPO</a:t>
            </a:r>
            <a:r>
              <a:rPr dirty="0" sz="1400" spc="-35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dirty="0" sz="1400">
                <a:solidFill>
                  <a:srgbClr val="00B050"/>
                </a:solidFill>
                <a:latin typeface="Arial MT"/>
                <a:cs typeface="Arial MT"/>
              </a:rPr>
              <a:t>Y</a:t>
            </a:r>
            <a:r>
              <a:rPr dirty="0" sz="1400" spc="-2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dirty="0" sz="1400" spc="-15">
                <a:solidFill>
                  <a:srgbClr val="00B050"/>
                </a:solidFill>
                <a:latin typeface="Arial MT"/>
                <a:cs typeface="Arial MT"/>
              </a:rPr>
              <a:t>VARIEDAD </a:t>
            </a:r>
            <a:r>
              <a:rPr dirty="0" sz="1400">
                <a:solidFill>
                  <a:srgbClr val="00B050"/>
                </a:solidFill>
                <a:latin typeface="Arial MT"/>
                <a:cs typeface="Arial MT"/>
              </a:rPr>
              <a:t>DEL</a:t>
            </a:r>
            <a:r>
              <a:rPr dirty="0" sz="1400" spc="-70">
                <a:solidFill>
                  <a:srgbClr val="00B050"/>
                </a:solidFill>
                <a:latin typeface="Arial MT"/>
                <a:cs typeface="Arial MT"/>
              </a:rPr>
              <a:t> </a:t>
            </a:r>
            <a:r>
              <a:rPr dirty="0" sz="1400" spc="-15">
                <a:solidFill>
                  <a:srgbClr val="00B050"/>
                </a:solidFill>
                <a:latin typeface="Arial MT"/>
                <a:cs typeface="Arial MT"/>
              </a:rPr>
              <a:t>CULTIVO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142240"/>
            <a:ext cx="647699" cy="62991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34316" y="336831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5337" y="4781621"/>
            <a:ext cx="2041525" cy="17335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1816" y="942177"/>
            <a:ext cx="4161790" cy="238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000000"/>
                </a:solidFill>
                <a:latin typeface="Arial"/>
                <a:cs typeface="Arial"/>
              </a:rPr>
              <a:t>RAZONES</a:t>
            </a:r>
            <a:r>
              <a:rPr dirty="0"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35">
                <a:solidFill>
                  <a:srgbClr val="000000"/>
                </a:solidFill>
                <a:latin typeface="Arial"/>
                <a:cs typeface="Arial"/>
              </a:rPr>
              <a:t>PARA</a:t>
            </a:r>
            <a:r>
              <a:rPr dirty="0" sz="14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000000"/>
                </a:solidFill>
                <a:latin typeface="Arial"/>
                <a:cs typeface="Arial"/>
              </a:rPr>
              <a:t>MECANIZAR</a:t>
            </a:r>
            <a:r>
              <a:rPr dirty="0" sz="1400" spc="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z="1400" spc="-1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15">
                <a:solidFill>
                  <a:srgbClr val="000000"/>
                </a:solidFill>
                <a:latin typeface="Arial"/>
                <a:cs typeface="Arial"/>
              </a:rPr>
              <a:t>AGRICULTURA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240" y="1460464"/>
            <a:ext cx="7836534" cy="268986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90500" indent="-177800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190500" algn="l"/>
              </a:tabLst>
            </a:pPr>
            <a:r>
              <a:rPr dirty="0" sz="1400" spc="-5" b="1">
                <a:latin typeface="Calibri"/>
                <a:cs typeface="Calibri"/>
              </a:rPr>
              <a:t>LAS </a:t>
            </a:r>
            <a:r>
              <a:rPr dirty="0" sz="1400" spc="-10" b="1">
                <a:latin typeface="Calibri"/>
                <a:cs typeface="Calibri"/>
              </a:rPr>
              <a:t>LABORES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(SOBRE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TODO,</a:t>
            </a:r>
            <a:r>
              <a:rPr dirty="0" sz="1400" spc="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LAS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DE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LABRANZA)</a:t>
            </a:r>
            <a:r>
              <a:rPr dirty="0" sz="1400" spc="25" b="1">
                <a:latin typeface="Calibri"/>
                <a:cs typeface="Calibri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SON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 MENOS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 PENOSAS</a:t>
            </a:r>
            <a:endParaRPr sz="140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191135" algn="l"/>
              </a:tabLst>
            </a:pPr>
            <a:r>
              <a:rPr dirty="0" sz="1400" spc="-5" b="1">
                <a:latin typeface="Calibri"/>
                <a:cs typeface="Calibri"/>
              </a:rPr>
              <a:t>LAS </a:t>
            </a:r>
            <a:r>
              <a:rPr dirty="0" sz="1400" spc="-10" b="1">
                <a:latin typeface="Calibri"/>
                <a:cs typeface="Calibri"/>
              </a:rPr>
              <a:t>LABORES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SE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PUEDEN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EJECUTAR,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MÁS</a:t>
            </a:r>
            <a:r>
              <a:rPr dirty="0" sz="1400" spc="-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RÁPIDO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7200"/>
              </a:lnSpc>
              <a:spcBef>
                <a:spcPts val="595"/>
              </a:spcBef>
              <a:buAutoNum type="arabicPeriod"/>
              <a:tabLst>
                <a:tab pos="191135" algn="l"/>
              </a:tabLst>
            </a:pPr>
            <a:r>
              <a:rPr dirty="0" sz="1400" spc="-5" b="1">
                <a:latin typeface="Calibri"/>
                <a:cs typeface="Calibri"/>
              </a:rPr>
              <a:t>LAS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LABORES</a:t>
            </a:r>
            <a:r>
              <a:rPr dirty="0" sz="1400" spc="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COMO:</a:t>
            </a:r>
            <a:r>
              <a:rPr dirty="0" sz="1400" spc="4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ARADURA,</a:t>
            </a:r>
            <a:r>
              <a:rPr dirty="0" sz="1400" spc="5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SIEMBRA,</a:t>
            </a:r>
            <a:r>
              <a:rPr dirty="0" sz="1400" spc="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COSECHA,</a:t>
            </a:r>
            <a:r>
              <a:rPr dirty="0" sz="1400" spc="5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TRANSPORTE</a:t>
            </a:r>
            <a:r>
              <a:rPr dirty="0" sz="1400" spc="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,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CONTROL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FITO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SANITARIO,</a:t>
            </a:r>
            <a:r>
              <a:rPr dirty="0" sz="1400" spc="4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ETC,</a:t>
            </a:r>
            <a:r>
              <a:rPr dirty="0" sz="1400" spc="1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SE </a:t>
            </a:r>
            <a:r>
              <a:rPr dirty="0" sz="1400" spc="-30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PUEDEN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EJECUTAR</a:t>
            </a:r>
            <a:r>
              <a:rPr dirty="0" sz="1400" spc="1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CON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spc="-35" b="1">
                <a:solidFill>
                  <a:srgbClr val="FF0000"/>
                </a:solidFill>
                <a:latin typeface="Arial"/>
                <a:cs typeface="Arial"/>
              </a:rPr>
              <a:t>MAYOR</a:t>
            </a:r>
            <a:r>
              <a:rPr dirty="0" sz="1400" spc="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PRECISIÓN</a:t>
            </a:r>
            <a:endParaRPr sz="1400">
              <a:latin typeface="Arial"/>
              <a:cs typeface="Arial"/>
            </a:endParaRPr>
          </a:p>
          <a:p>
            <a:pPr marL="12700" marR="639445">
              <a:lnSpc>
                <a:spcPct val="106500"/>
              </a:lnSpc>
              <a:spcBef>
                <a:spcPts val="610"/>
              </a:spcBef>
            </a:pPr>
            <a:r>
              <a:rPr dirty="0" sz="1400" spc="-5" b="1">
                <a:latin typeface="Calibri"/>
                <a:cs typeface="Calibri"/>
              </a:rPr>
              <a:t>4.- </a:t>
            </a:r>
            <a:r>
              <a:rPr dirty="0" sz="1400" b="1">
                <a:latin typeface="Calibri"/>
                <a:cs typeface="Calibri"/>
              </a:rPr>
              <a:t>LA </a:t>
            </a:r>
            <a:r>
              <a:rPr dirty="0" sz="1400" spc="-5" b="1">
                <a:latin typeface="Calibri"/>
                <a:cs typeface="Calibri"/>
              </a:rPr>
              <a:t>EJECUCION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DE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CADA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TRABAJO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SE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PUEDE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REALIZAR</a:t>
            </a:r>
            <a:r>
              <a:rPr dirty="0" sz="1400" spc="4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CON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MEJOR</a:t>
            </a:r>
            <a:r>
              <a:rPr dirty="0" sz="14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Arial"/>
                <a:cs typeface="Arial"/>
              </a:rPr>
              <a:t>CALIDAD:</a:t>
            </a:r>
            <a:r>
              <a:rPr dirty="0" sz="1400" spc="3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ARADURA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+ 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PROFUNDIDAD,</a:t>
            </a:r>
            <a:r>
              <a:rPr dirty="0" sz="1400" spc="6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SIEMBRA</a:t>
            </a:r>
            <a:r>
              <a:rPr dirty="0" sz="1400" spc="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DE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PRECISIÓN,</a:t>
            </a:r>
            <a:r>
              <a:rPr dirty="0" sz="1400" spc="2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MENOR</a:t>
            </a:r>
            <a:r>
              <a:rPr dirty="0" sz="1400" spc="4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PERDIDA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EN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LA</a:t>
            </a:r>
            <a:r>
              <a:rPr dirty="0" sz="1400" spc="29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COSECHA</a:t>
            </a:r>
            <a:r>
              <a:rPr dirty="0" sz="1400" spc="4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DE</a:t>
            </a:r>
            <a:r>
              <a:rPr dirty="0" sz="1400" spc="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GRANOS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USANDO </a:t>
            </a:r>
            <a:r>
              <a:rPr dirty="0" sz="1400" spc="-30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COMBINADAS</a:t>
            </a:r>
            <a:r>
              <a:rPr dirty="0" sz="1400" spc="5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  <a:p>
            <a:pPr algn="just" marL="12700" marR="48260">
              <a:lnSpc>
                <a:spcPct val="107200"/>
              </a:lnSpc>
              <a:spcBef>
                <a:spcPts val="600"/>
              </a:spcBef>
            </a:pPr>
            <a:r>
              <a:rPr dirty="0" sz="1400" spc="-5" b="1">
                <a:latin typeface="Calibri"/>
                <a:cs typeface="Calibri"/>
              </a:rPr>
              <a:t>5.- </a:t>
            </a:r>
            <a:r>
              <a:rPr dirty="0" sz="1400" spc="-10" b="1">
                <a:latin typeface="Calibri"/>
                <a:cs typeface="Calibri"/>
              </a:rPr>
              <a:t>PORQUE </a:t>
            </a:r>
            <a:r>
              <a:rPr dirty="0" sz="1400" spc="-5" b="1">
                <a:latin typeface="Calibri"/>
                <a:cs typeface="Calibri"/>
              </a:rPr>
              <a:t>EL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COSTO DE </a:t>
            </a:r>
            <a:r>
              <a:rPr dirty="0" sz="1400" spc="-5" b="1">
                <a:solidFill>
                  <a:srgbClr val="FF0000"/>
                </a:solidFill>
                <a:latin typeface="Arial"/>
                <a:cs typeface="Arial"/>
              </a:rPr>
              <a:t>PRODUCCIÓN POR </a:t>
            </a:r>
            <a:r>
              <a:rPr dirty="0" sz="1400" spc="5" b="1">
                <a:solidFill>
                  <a:srgbClr val="FF0000"/>
                </a:solidFill>
                <a:latin typeface="Arial"/>
                <a:cs typeface="Arial"/>
              </a:rPr>
              <a:t>HECTÁREA </a:t>
            </a:r>
            <a:r>
              <a:rPr dirty="0" sz="1400" b="1">
                <a:solidFill>
                  <a:srgbClr val="FF0000"/>
                </a:solidFill>
                <a:latin typeface="Arial"/>
                <a:cs typeface="Arial"/>
              </a:rPr>
              <a:t>ES MENOR </a:t>
            </a:r>
            <a:r>
              <a:rPr dirty="0" sz="1400" b="1">
                <a:latin typeface="Calibri"/>
                <a:cs typeface="Calibri"/>
              </a:rPr>
              <a:t>: </a:t>
            </a:r>
            <a:r>
              <a:rPr dirty="0" sz="1400" spc="-10" b="1">
                <a:latin typeface="Calibri"/>
                <a:cs typeface="Calibri"/>
              </a:rPr>
              <a:t>EJEMPLO ARADURA </a:t>
            </a:r>
            <a:r>
              <a:rPr dirty="0" sz="1400" spc="-15" b="1">
                <a:latin typeface="Calibri"/>
                <a:cs typeface="Calibri"/>
              </a:rPr>
              <a:t>CON 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TRACTOR </a:t>
            </a:r>
            <a:r>
              <a:rPr dirty="0" sz="1400" spc="-5" b="1">
                <a:latin typeface="Calibri"/>
                <a:cs typeface="Calibri"/>
              </a:rPr>
              <a:t>vs </a:t>
            </a:r>
            <a:r>
              <a:rPr dirty="0" sz="1400" spc="-10" b="1">
                <a:latin typeface="Calibri"/>
                <a:cs typeface="Calibri"/>
              </a:rPr>
              <a:t>ARADURA </a:t>
            </a:r>
            <a:r>
              <a:rPr dirty="0" sz="1400" spc="-15" b="1">
                <a:latin typeface="Calibri"/>
                <a:cs typeface="Calibri"/>
              </a:rPr>
              <a:t>CON </a:t>
            </a:r>
            <a:r>
              <a:rPr dirty="0" sz="1400" spc="-10" b="1">
                <a:latin typeface="Calibri"/>
                <a:cs typeface="Calibri"/>
              </a:rPr>
              <a:t>BUEYES, </a:t>
            </a:r>
            <a:r>
              <a:rPr dirty="0" sz="1400" spc="-15" b="1">
                <a:latin typeface="Calibri"/>
                <a:cs typeface="Calibri"/>
              </a:rPr>
              <a:t>COSECHA </a:t>
            </a:r>
            <a:r>
              <a:rPr dirty="0" sz="1400" spc="-5" b="1">
                <a:latin typeface="Calibri"/>
                <a:cs typeface="Calibri"/>
              </a:rPr>
              <a:t>DE </a:t>
            </a:r>
            <a:r>
              <a:rPr dirty="0" sz="1400" spc="-10" b="1">
                <a:latin typeface="Calibri"/>
                <a:cs typeface="Calibri"/>
              </a:rPr>
              <a:t>ALGODÓN </a:t>
            </a:r>
            <a:r>
              <a:rPr dirty="0" sz="1400" spc="-15" b="1">
                <a:latin typeface="Calibri"/>
                <a:cs typeface="Calibri"/>
              </a:rPr>
              <a:t>MANUAL </a:t>
            </a:r>
            <a:r>
              <a:rPr dirty="0" sz="1400" spc="-5" b="1">
                <a:latin typeface="Calibri"/>
                <a:cs typeface="Calibri"/>
              </a:rPr>
              <a:t>vs </a:t>
            </a:r>
            <a:r>
              <a:rPr dirty="0" sz="1400" spc="-10" b="1">
                <a:latin typeface="Calibri"/>
                <a:cs typeface="Calibri"/>
              </a:rPr>
              <a:t>COSECHADORAS </a:t>
            </a:r>
            <a:r>
              <a:rPr dirty="0" sz="1400" spc="-15" b="1">
                <a:latin typeface="Calibri"/>
                <a:cs typeface="Calibri"/>
              </a:rPr>
              <a:t>COMBINADAS, 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COSECHA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DE</a:t>
            </a:r>
            <a:r>
              <a:rPr dirty="0" sz="1400" b="1">
                <a:latin typeface="Calibri"/>
                <a:cs typeface="Calibri"/>
              </a:rPr>
              <a:t> </a:t>
            </a:r>
            <a:r>
              <a:rPr dirty="0" sz="1400" spc="-20" b="1">
                <a:latin typeface="Calibri"/>
                <a:cs typeface="Calibri"/>
              </a:rPr>
              <a:t>ARROZ</a:t>
            </a:r>
            <a:r>
              <a:rPr dirty="0" sz="1400" spc="3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MANUAL</a:t>
            </a:r>
            <a:r>
              <a:rPr dirty="0" sz="1400" spc="30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vs</a:t>
            </a:r>
            <a:r>
              <a:rPr dirty="0" sz="1400" spc="-15" b="1">
                <a:latin typeface="Calibri"/>
                <a:cs typeface="Calibri"/>
              </a:rPr>
              <a:t> COSECHA</a:t>
            </a:r>
            <a:r>
              <a:rPr dirty="0" sz="1400" spc="4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CON</a:t>
            </a:r>
            <a:r>
              <a:rPr dirty="0" sz="1400" spc="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COSECHADORAS</a:t>
            </a:r>
            <a:r>
              <a:rPr dirty="0" sz="1400" spc="65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COMBINADAS,</a:t>
            </a:r>
            <a:r>
              <a:rPr dirty="0" sz="1400" spc="60" b="1">
                <a:latin typeface="Calibri"/>
                <a:cs typeface="Calibri"/>
              </a:rPr>
              <a:t> </a:t>
            </a:r>
            <a:r>
              <a:rPr dirty="0" sz="1400" spc="-15" b="1">
                <a:latin typeface="Calibri"/>
                <a:cs typeface="Calibri"/>
              </a:rPr>
              <a:t>etc.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339" y="142240"/>
            <a:ext cx="647699" cy="6299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6324" y="372323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2968" y="4690461"/>
            <a:ext cx="20415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2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440" y="1442719"/>
            <a:ext cx="8498840" cy="3108960"/>
          </a:xfrm>
          <a:custGeom>
            <a:avLst/>
            <a:gdLst/>
            <a:ahLst/>
            <a:cxnLst/>
            <a:rect l="l" t="t" r="r" b="b"/>
            <a:pathLst>
              <a:path w="8498840" h="3108960">
                <a:moveTo>
                  <a:pt x="8498840" y="0"/>
                </a:moveTo>
                <a:lnTo>
                  <a:pt x="0" y="0"/>
                </a:lnTo>
                <a:lnTo>
                  <a:pt x="0" y="3108960"/>
                </a:lnTo>
                <a:lnTo>
                  <a:pt x="8498840" y="3108960"/>
                </a:lnTo>
                <a:lnTo>
                  <a:pt x="84988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39800" y="678180"/>
            <a:ext cx="7310120" cy="276860"/>
          </a:xfrm>
          <a:prstGeom prst="rect">
            <a:avLst/>
          </a:prstGeom>
          <a:solidFill>
            <a:srgbClr val="00B050"/>
          </a:solidFill>
        </p:spPr>
        <p:txBody>
          <a:bodyPr wrap="square" lIns="0" tIns="4064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dirty="0" sz="1200" spc="-5" b="1">
                <a:solidFill>
                  <a:srgbClr val="FFFF00"/>
                </a:solidFill>
                <a:latin typeface="Trebuchet MS"/>
                <a:cs typeface="Trebuchet MS"/>
              </a:rPr>
              <a:t>ORGANISMOS</a:t>
            </a:r>
            <a:r>
              <a:rPr dirty="0" sz="1200" spc="15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00"/>
                </a:solidFill>
                <a:latin typeface="Trebuchet MS"/>
                <a:cs typeface="Trebuchet MS"/>
              </a:rPr>
              <a:t>DE</a:t>
            </a:r>
            <a:r>
              <a:rPr dirty="0" sz="1200" spc="30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rebuchet MS"/>
                <a:cs typeface="Trebuchet MS"/>
              </a:rPr>
              <a:t>SERVICIOS</a:t>
            </a:r>
            <a:r>
              <a:rPr dirty="0" sz="1200" spc="20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00"/>
                </a:solidFill>
                <a:latin typeface="Trebuchet MS"/>
                <a:cs typeface="Trebuchet MS"/>
              </a:rPr>
              <a:t>DE</a:t>
            </a:r>
            <a:r>
              <a:rPr dirty="0" sz="1200" spc="10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b="1">
                <a:solidFill>
                  <a:srgbClr val="FFFF00"/>
                </a:solidFill>
                <a:latin typeface="Trebuchet MS"/>
                <a:cs typeface="Trebuchet MS"/>
              </a:rPr>
              <a:t>MECANIZACION</a:t>
            </a:r>
            <a:r>
              <a:rPr dirty="0" sz="1200" spc="-55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rebuchet MS"/>
                <a:cs typeface="Trebuchet MS"/>
              </a:rPr>
              <a:t>AGRICOLA</a:t>
            </a:r>
            <a:r>
              <a:rPr dirty="0" sz="1200" spc="-55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spc="-15" b="1">
                <a:solidFill>
                  <a:srgbClr val="FFFF00"/>
                </a:solidFill>
                <a:latin typeface="Trebuchet MS"/>
                <a:cs typeface="Trebuchet MS"/>
              </a:rPr>
              <a:t>ORIENTADOS</a:t>
            </a:r>
            <a:r>
              <a:rPr dirty="0" sz="1200" spc="-20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rebuchet MS"/>
                <a:cs typeface="Trebuchet MS"/>
              </a:rPr>
              <a:t>A</a:t>
            </a:r>
            <a:r>
              <a:rPr dirty="0" sz="1200" spc="-55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spc="-5" b="1">
                <a:solidFill>
                  <a:srgbClr val="FFFF00"/>
                </a:solidFill>
                <a:latin typeface="Trebuchet MS"/>
                <a:cs typeface="Trebuchet MS"/>
              </a:rPr>
              <a:t>LA</a:t>
            </a:r>
            <a:r>
              <a:rPr dirty="0" sz="1200" spc="-114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FFFF00"/>
                </a:solidFill>
                <a:latin typeface="Trebuchet MS"/>
                <a:cs typeface="Trebuchet MS"/>
              </a:rPr>
              <a:t>AGRICULTURA</a:t>
            </a:r>
            <a:r>
              <a:rPr dirty="0" sz="1200" spc="-95" b="1">
                <a:solidFill>
                  <a:srgbClr val="FFFF00"/>
                </a:solidFill>
                <a:latin typeface="Trebuchet MS"/>
                <a:cs typeface="Trebuchet MS"/>
              </a:rPr>
              <a:t> </a:t>
            </a:r>
            <a:r>
              <a:rPr dirty="0" sz="1200" spc="-10" b="1">
                <a:solidFill>
                  <a:srgbClr val="FFFF00"/>
                </a:solidFill>
                <a:latin typeface="Trebuchet MS"/>
                <a:cs typeface="Trebuchet MS"/>
              </a:rPr>
              <a:t>FAMILIAR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5147" y="1088510"/>
            <a:ext cx="8427720" cy="3974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Trebuchet MS"/>
                <a:cs typeface="Trebuchet MS"/>
              </a:rPr>
              <a:t>EL</a:t>
            </a:r>
            <a:r>
              <a:rPr dirty="0" sz="1200" spc="-45" b="1">
                <a:latin typeface="Trebuchet MS"/>
                <a:cs typeface="Trebuchet MS"/>
              </a:rPr>
              <a:t> </a:t>
            </a:r>
            <a:r>
              <a:rPr dirty="0" sz="1200" spc="-20" b="1">
                <a:latin typeface="Trebuchet MS"/>
                <a:cs typeface="Trebuchet MS"/>
              </a:rPr>
              <a:t>ESTADO</a:t>
            </a:r>
            <a:r>
              <a:rPr dirty="0" sz="1200" spc="1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HA</a:t>
            </a:r>
            <a:r>
              <a:rPr dirty="0" sz="1200" spc="-60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BRINDADO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SERVICIOS</a:t>
            </a:r>
            <a:r>
              <a:rPr dirty="0" sz="1200" spc="10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DE</a:t>
            </a:r>
            <a:r>
              <a:rPr dirty="0" sz="1200" spc="-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MECANIZACIÓN</a:t>
            </a:r>
            <a:r>
              <a:rPr dirty="0" sz="1200" spc="2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CON</a:t>
            </a:r>
            <a:r>
              <a:rPr dirty="0" sz="1200" spc="-6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ASISTENCIA</a:t>
            </a:r>
            <a:r>
              <a:rPr dirty="0" sz="1200" spc="-100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TÉCNICA</a:t>
            </a:r>
            <a:r>
              <a:rPr dirty="0" sz="1200" spc="-6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DESDE</a:t>
            </a:r>
            <a:r>
              <a:rPr dirty="0" sz="1200" spc="-5" b="1">
                <a:latin typeface="Trebuchet MS"/>
                <a:cs typeface="Trebuchet MS"/>
              </a:rPr>
              <a:t> 1943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25" b="1">
                <a:latin typeface="Trebuchet MS"/>
                <a:cs typeface="Trebuchet MS"/>
              </a:rPr>
              <a:t>HASTA</a:t>
            </a:r>
            <a:r>
              <a:rPr dirty="0" sz="1200" spc="-65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2007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rebuchet MS"/>
              <a:cs typeface="Trebuchet MS"/>
            </a:endParaRPr>
          </a:p>
          <a:p>
            <a:pPr marL="12700" marR="1688464">
              <a:lnSpc>
                <a:spcPct val="100000"/>
              </a:lnSpc>
            </a:pPr>
            <a:r>
              <a:rPr dirty="0" sz="1400" spc="-100" b="1">
                <a:latin typeface="Arial"/>
                <a:cs typeface="Arial"/>
              </a:rPr>
              <a:t>1.-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1943-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1969: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Por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intermedio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05" b="1">
                <a:latin typeface="Arial"/>
                <a:cs typeface="Arial"/>
              </a:rPr>
              <a:t>la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Sociedad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Nacional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Agraria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sus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Estaciones</a:t>
            </a:r>
            <a:r>
              <a:rPr dirty="0" sz="1400" spc="40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Experimentales </a:t>
            </a:r>
            <a:r>
              <a:rPr dirty="0" sz="1400" spc="-375" b="1">
                <a:latin typeface="Arial"/>
                <a:cs typeface="Arial"/>
              </a:rPr>
              <a:t> </a:t>
            </a:r>
            <a:r>
              <a:rPr dirty="0" sz="1400" spc="-100" b="1">
                <a:latin typeface="Arial"/>
                <a:cs typeface="Arial"/>
              </a:rPr>
              <a:t>2.-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1943-1960: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El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Servicio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Cooperativo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Interamericano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Producción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Alimentos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–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65" b="1">
                <a:latin typeface="Arial"/>
                <a:cs typeface="Arial"/>
              </a:rPr>
              <a:t>SCIPA;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00" b="1">
                <a:latin typeface="Arial"/>
                <a:cs typeface="Arial"/>
              </a:rPr>
              <a:t>3.-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1960-1968: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El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Servicio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Investigación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Producción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Agraria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–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75" b="1">
                <a:latin typeface="Arial"/>
                <a:cs typeface="Arial"/>
              </a:rPr>
              <a:t>SIPA</a:t>
            </a:r>
            <a:r>
              <a:rPr dirty="0" sz="1400" spc="-100" b="1">
                <a:latin typeface="Arial"/>
                <a:cs typeface="Arial"/>
              </a:rPr>
              <a:t> </a:t>
            </a:r>
            <a:r>
              <a:rPr dirty="0" sz="1400" spc="-85" b="1">
                <a:latin typeface="Arial"/>
                <a:cs typeface="Arial"/>
              </a:rPr>
              <a:t>;</a:t>
            </a:r>
            <a:endParaRPr sz="1400">
              <a:latin typeface="Arial"/>
              <a:cs typeface="Arial"/>
            </a:endParaRPr>
          </a:p>
          <a:p>
            <a:pPr marL="12700" marR="994410" indent="-635">
              <a:lnSpc>
                <a:spcPct val="100000"/>
              </a:lnSpc>
            </a:pPr>
            <a:r>
              <a:rPr dirty="0" sz="1400" spc="-100" b="1">
                <a:latin typeface="Arial"/>
                <a:cs typeface="Arial"/>
              </a:rPr>
              <a:t>4.-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1968-1971: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Centrales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Servicio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Mecanización</a:t>
            </a:r>
            <a:r>
              <a:rPr dirty="0" sz="1400" spc="-11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Agrícola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anexas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5" b="1">
                <a:latin typeface="Arial"/>
                <a:cs typeface="Arial"/>
              </a:rPr>
              <a:t>al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Ministerio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Agricultura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–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75" b="1">
                <a:latin typeface="Arial"/>
                <a:cs typeface="Arial"/>
              </a:rPr>
              <a:t>MINAG </a:t>
            </a:r>
            <a:r>
              <a:rPr dirty="0" sz="1400" spc="-170" b="1">
                <a:latin typeface="Arial"/>
                <a:cs typeface="Arial"/>
              </a:rPr>
              <a:t> </a:t>
            </a:r>
            <a:r>
              <a:rPr dirty="0" sz="1400" spc="-100" b="1">
                <a:latin typeface="Arial"/>
                <a:cs typeface="Arial"/>
              </a:rPr>
              <a:t>5.-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1971-1978: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El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Servicio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Nacional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Maquinaria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Agrícola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–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60" b="1">
                <a:latin typeface="Arial"/>
                <a:cs typeface="Arial"/>
              </a:rPr>
              <a:t>EPSA,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80" b="1">
                <a:latin typeface="Arial"/>
                <a:cs typeface="Arial"/>
              </a:rPr>
              <a:t>SENAMA;</a:t>
            </a:r>
            <a:endParaRPr sz="1400">
              <a:latin typeface="Arial"/>
              <a:cs typeface="Arial"/>
            </a:endParaRPr>
          </a:p>
          <a:p>
            <a:pPr marL="12700" marR="95250" indent="-635">
              <a:lnSpc>
                <a:spcPct val="100000"/>
              </a:lnSpc>
            </a:pPr>
            <a:r>
              <a:rPr dirty="0" sz="1400" spc="-100" b="1">
                <a:latin typeface="Arial"/>
                <a:cs typeface="Arial"/>
              </a:rPr>
              <a:t>6.-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1978-1982: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Tractores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Andinos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–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200" b="1">
                <a:latin typeface="Arial"/>
                <a:cs typeface="Arial"/>
              </a:rPr>
              <a:t>TASA</a:t>
            </a:r>
            <a:r>
              <a:rPr dirty="0" sz="1400" spc="-100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(Planta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Ensamblaje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Tractores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y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fabricación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Implementos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labranza) </a:t>
            </a:r>
            <a:r>
              <a:rPr dirty="0" sz="1400" spc="-120" b="1">
                <a:latin typeface="Arial"/>
                <a:cs typeface="Arial"/>
              </a:rPr>
              <a:t> </a:t>
            </a:r>
            <a:r>
              <a:rPr dirty="0" sz="1400" spc="-100" b="1">
                <a:latin typeface="Arial"/>
                <a:cs typeface="Arial"/>
              </a:rPr>
              <a:t>7.-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1980-1981: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14" b="1">
                <a:latin typeface="Arial"/>
                <a:cs typeface="Arial"/>
              </a:rPr>
              <a:t>Instituto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Nacional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Investigación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Agraria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–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20" b="1">
                <a:latin typeface="Arial"/>
                <a:cs typeface="Arial"/>
              </a:rPr>
              <a:t>INIA,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80" b="1">
                <a:latin typeface="Arial"/>
                <a:cs typeface="Arial"/>
              </a:rPr>
              <a:t>SENAMA;</a:t>
            </a:r>
            <a:endParaRPr sz="1400">
              <a:latin typeface="Arial"/>
              <a:cs typeface="Arial"/>
            </a:endParaRPr>
          </a:p>
          <a:p>
            <a:pPr marL="12700" marR="3194685" indent="-635">
              <a:lnSpc>
                <a:spcPct val="100000"/>
              </a:lnSpc>
            </a:pPr>
            <a:r>
              <a:rPr dirty="0" sz="1400" spc="-100" b="1">
                <a:latin typeface="Arial"/>
                <a:cs typeface="Arial"/>
              </a:rPr>
              <a:t>8.-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1981-1989: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14" b="1">
                <a:latin typeface="Arial"/>
                <a:cs typeface="Arial"/>
              </a:rPr>
              <a:t>Instituto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Nacional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Promoción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Agraria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–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INIPA,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80" b="1">
                <a:latin typeface="Arial"/>
                <a:cs typeface="Arial"/>
              </a:rPr>
              <a:t>SENAMA; </a:t>
            </a:r>
            <a:r>
              <a:rPr dirty="0" sz="1400" spc="-370" b="1">
                <a:latin typeface="Arial"/>
                <a:cs typeface="Arial"/>
              </a:rPr>
              <a:t> </a:t>
            </a:r>
            <a:r>
              <a:rPr dirty="0" sz="1400" spc="-100" b="1">
                <a:latin typeface="Arial"/>
                <a:cs typeface="Arial"/>
              </a:rPr>
              <a:t>9.-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1989-1991: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spc="-114" b="1">
                <a:latin typeface="Arial"/>
                <a:cs typeface="Arial"/>
              </a:rPr>
              <a:t>Instituto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Nacional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Investigación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Agraria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–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INIPA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110" b="1">
                <a:latin typeface="Arial"/>
                <a:cs typeface="Arial"/>
              </a:rPr>
              <a:t>10.-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1996-2007: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Ministerio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11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Agricultura</a:t>
            </a:r>
            <a:r>
              <a:rPr dirty="0" sz="1400" spc="-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–</a:t>
            </a:r>
            <a:r>
              <a:rPr dirty="0" sz="1400" spc="15" b="1">
                <a:latin typeface="Arial"/>
                <a:cs typeface="Arial"/>
              </a:rPr>
              <a:t> </a:t>
            </a:r>
            <a:r>
              <a:rPr dirty="0" sz="1400" spc="-190" b="1">
                <a:latin typeface="Arial"/>
                <a:cs typeface="Arial"/>
              </a:rPr>
              <a:t>PRONAMAP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80" b="1">
                <a:latin typeface="Arial"/>
                <a:cs typeface="Arial"/>
              </a:rPr>
              <a:t>SEDE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80" b="1">
                <a:latin typeface="Arial"/>
                <a:cs typeface="Arial"/>
              </a:rPr>
              <a:t>CENTRAL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85" b="1">
                <a:latin typeface="Arial"/>
                <a:cs typeface="Arial"/>
              </a:rPr>
              <a:t>-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200" b="1">
                <a:latin typeface="Arial"/>
                <a:cs typeface="Arial"/>
              </a:rPr>
              <a:t>MAQ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70" b="1">
                <a:latin typeface="Arial"/>
                <a:cs typeface="Arial"/>
              </a:rPr>
              <a:t>CHINA</a:t>
            </a:r>
            <a:r>
              <a:rPr dirty="0" sz="1400" spc="-95" b="1">
                <a:latin typeface="Arial"/>
                <a:cs typeface="Arial"/>
              </a:rPr>
              <a:t> </a:t>
            </a:r>
            <a:r>
              <a:rPr dirty="0" sz="1400" spc="-85" b="1">
                <a:latin typeface="Arial"/>
                <a:cs typeface="Arial"/>
              </a:rPr>
              <a:t>-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85" b="1">
                <a:latin typeface="Arial"/>
                <a:cs typeface="Arial"/>
              </a:rPr>
              <a:t>PERPEC</a:t>
            </a:r>
            <a:r>
              <a:rPr dirty="0" sz="1400" spc="-100" b="1">
                <a:latin typeface="Arial"/>
                <a:cs typeface="Arial"/>
              </a:rPr>
              <a:t> </a:t>
            </a:r>
            <a:r>
              <a:rPr dirty="0" sz="1400" spc="-180" b="1">
                <a:latin typeface="Arial"/>
                <a:cs typeface="Arial"/>
              </a:rPr>
              <a:t>APTACION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"/>
              <a:cs typeface="Arial"/>
            </a:endParaRPr>
          </a:p>
          <a:p>
            <a:pPr marL="12700" marR="506095">
              <a:lnSpc>
                <a:spcPct val="100000"/>
              </a:lnSpc>
            </a:pPr>
            <a:r>
              <a:rPr dirty="0" sz="1400" spc="-125" b="1">
                <a:latin typeface="Arial"/>
                <a:cs typeface="Arial"/>
              </a:rPr>
              <a:t>El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spc="-170" b="1">
                <a:latin typeface="Arial"/>
                <a:cs typeface="Arial"/>
              </a:rPr>
              <a:t>Año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2007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Estado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entrega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a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5" b="1">
                <a:latin typeface="Arial"/>
                <a:cs typeface="Arial"/>
              </a:rPr>
              <a:t>la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Regiones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5" b="1">
                <a:latin typeface="Arial"/>
                <a:cs typeface="Arial"/>
              </a:rPr>
              <a:t>la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Maquinaria</a:t>
            </a:r>
            <a:r>
              <a:rPr dirty="0" sz="1400" spc="-8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Agrícola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administrada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40" b="1">
                <a:latin typeface="Arial"/>
                <a:cs typeface="Arial"/>
              </a:rPr>
              <a:t>por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05" b="1">
                <a:latin typeface="Arial"/>
                <a:cs typeface="Arial"/>
              </a:rPr>
              <a:t>el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Ministerio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Agricultura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25" b="1">
                <a:latin typeface="Arial"/>
                <a:cs typeface="Arial"/>
              </a:rPr>
              <a:t>sin </a:t>
            </a:r>
            <a:r>
              <a:rPr dirty="0" sz="1400" spc="-120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proveerles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50" b="1">
                <a:latin typeface="Arial"/>
                <a:cs typeface="Arial"/>
              </a:rPr>
              <a:t>de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una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organización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spc="-155" b="1">
                <a:latin typeface="Arial"/>
                <a:cs typeface="Arial"/>
              </a:rPr>
              <a:t>que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permita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135" b="1">
                <a:latin typeface="Arial"/>
                <a:cs typeface="Arial"/>
              </a:rPr>
              <a:t>operar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y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mantener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spc="-145" b="1">
                <a:latin typeface="Arial"/>
                <a:cs typeface="Arial"/>
              </a:rPr>
              <a:t>esa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130" b="1">
                <a:latin typeface="Arial"/>
                <a:cs typeface="Arial"/>
              </a:rPr>
              <a:t>Maquinaria.</a:t>
            </a:r>
            <a:endParaRPr sz="1400">
              <a:latin typeface="Arial"/>
              <a:cs typeface="Arial"/>
            </a:endParaRPr>
          </a:p>
          <a:p>
            <a:pPr algn="ctr" marR="59690">
              <a:lnSpc>
                <a:spcPct val="100000"/>
              </a:lnSpc>
              <a:spcBef>
                <a:spcPts val="1140"/>
              </a:spcBef>
            </a:pPr>
            <a:r>
              <a:rPr dirty="0" sz="1200" spc="-20" b="1">
                <a:latin typeface="Trebuchet MS"/>
                <a:cs typeface="Trebuchet MS"/>
              </a:rPr>
              <a:t>Fuente</a:t>
            </a:r>
            <a:r>
              <a:rPr dirty="0" sz="1200" spc="3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: </a:t>
            </a:r>
            <a:r>
              <a:rPr dirty="0" sz="1200" spc="-10" b="1">
                <a:latin typeface="Trebuchet MS"/>
                <a:cs typeface="Trebuchet MS"/>
              </a:rPr>
              <a:t>G.</a:t>
            </a:r>
            <a:r>
              <a:rPr dirty="0" sz="1200" b="1">
                <a:latin typeface="Trebuchet MS"/>
                <a:cs typeface="Trebuchet MS"/>
              </a:rPr>
              <a:t> Echecopar</a:t>
            </a:r>
            <a:r>
              <a:rPr dirty="0" sz="1200" spc="-30" b="1">
                <a:latin typeface="Trebuchet MS"/>
                <a:cs typeface="Trebuchet MS"/>
              </a:rPr>
              <a:t> </a:t>
            </a:r>
            <a:r>
              <a:rPr dirty="0" sz="1200" spc="-70" b="1">
                <a:latin typeface="Trebuchet MS"/>
                <a:cs typeface="Trebuchet MS"/>
              </a:rPr>
              <a:t>T,</a:t>
            </a:r>
            <a:r>
              <a:rPr dirty="0" sz="120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Ex</a:t>
            </a:r>
            <a:r>
              <a:rPr dirty="0" sz="1200" spc="2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profesor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de</a:t>
            </a:r>
            <a:r>
              <a:rPr dirty="0" sz="1200" spc="-10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la FIA</a:t>
            </a:r>
            <a:r>
              <a:rPr dirty="0" sz="1200" spc="-8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UNALM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y </a:t>
            </a:r>
            <a:r>
              <a:rPr dirty="0" sz="1200" spc="-5" b="1">
                <a:latin typeface="Trebuchet MS"/>
                <a:cs typeface="Trebuchet MS"/>
              </a:rPr>
              <a:t>Ex</a:t>
            </a:r>
            <a:r>
              <a:rPr dirty="0" sz="1200" spc="20" b="1">
                <a:latin typeface="Trebuchet MS"/>
                <a:cs typeface="Trebuchet MS"/>
              </a:rPr>
              <a:t> </a:t>
            </a:r>
            <a:r>
              <a:rPr dirty="0" sz="1200" spc="-10" b="1">
                <a:latin typeface="Trebuchet MS"/>
                <a:cs typeface="Trebuchet MS"/>
              </a:rPr>
              <a:t>Gerente</a:t>
            </a:r>
            <a:r>
              <a:rPr dirty="0" sz="1200" spc="5" b="1">
                <a:latin typeface="Trebuchet MS"/>
                <a:cs typeface="Trebuchet MS"/>
              </a:rPr>
              <a:t> </a:t>
            </a:r>
            <a:r>
              <a:rPr dirty="0" sz="1200" b="1">
                <a:latin typeface="Trebuchet MS"/>
                <a:cs typeface="Trebuchet MS"/>
              </a:rPr>
              <a:t>de</a:t>
            </a:r>
            <a:r>
              <a:rPr dirty="0" sz="1200" spc="10" b="1">
                <a:latin typeface="Trebuchet MS"/>
                <a:cs typeface="Trebuchet MS"/>
              </a:rPr>
              <a:t> </a:t>
            </a:r>
            <a:r>
              <a:rPr dirty="0" sz="1200" spc="-5" b="1">
                <a:latin typeface="Trebuchet MS"/>
                <a:cs typeface="Trebuchet MS"/>
              </a:rPr>
              <a:t>SENAMA</a:t>
            </a:r>
            <a:endParaRPr sz="12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765"/>
              </a:spcBef>
            </a:pPr>
            <a:r>
              <a:rPr dirty="0" sz="1000" spc="-5">
                <a:latin typeface="Trebuchet MS"/>
                <a:cs typeface="Trebuchet MS"/>
              </a:rPr>
              <a:t>Ing.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Luis</a:t>
            </a:r>
            <a:r>
              <a:rPr dirty="0" sz="1000" spc="25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B.</a:t>
            </a:r>
            <a:r>
              <a:rPr dirty="0" sz="1000" spc="-1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Valdiviezo</a:t>
            </a:r>
            <a:r>
              <a:rPr dirty="0" sz="1000" spc="35">
                <a:latin typeface="Trebuchet MS"/>
                <a:cs typeface="Trebuchet MS"/>
              </a:rPr>
              <a:t> </a:t>
            </a:r>
            <a:r>
              <a:rPr dirty="0" sz="1000" spc="-5">
                <a:latin typeface="Trebuchet MS"/>
                <a:cs typeface="Trebuchet MS"/>
              </a:rPr>
              <a:t>Arellano</a:t>
            </a:r>
            <a:r>
              <a:rPr dirty="0" sz="1000" spc="30">
                <a:latin typeface="Trebuchet MS"/>
                <a:cs typeface="Trebuchet MS"/>
              </a:rPr>
              <a:t> </a:t>
            </a:r>
            <a:r>
              <a:rPr dirty="0" sz="1000" spc="-10">
                <a:latin typeface="Trebuchet MS"/>
                <a:cs typeface="Trebuchet MS"/>
              </a:rPr>
              <a:t>MSc</a:t>
            </a:r>
            <a:endParaRPr sz="1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60" y="71120"/>
            <a:ext cx="647699" cy="6299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50794" y="233121"/>
            <a:ext cx="2508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Trebuchet MS"/>
                <a:cs typeface="Trebuchet MS"/>
              </a:rPr>
              <a:t>ASOCIACIÓN</a:t>
            </a:r>
            <a:r>
              <a:rPr dirty="0" sz="900" spc="-3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PERUANA </a:t>
            </a:r>
            <a:r>
              <a:rPr dirty="0" sz="900">
                <a:latin typeface="Trebuchet MS"/>
                <a:cs typeface="Trebuchet MS"/>
              </a:rPr>
              <a:t>DE </a:t>
            </a:r>
            <a:r>
              <a:rPr dirty="0" sz="900" spc="-5">
                <a:latin typeface="Trebuchet MS"/>
                <a:cs typeface="Trebuchet MS"/>
              </a:rPr>
              <a:t>INGENIEROS</a:t>
            </a:r>
            <a:r>
              <a:rPr dirty="0" sz="900" spc="15">
                <a:latin typeface="Trebuchet MS"/>
                <a:cs typeface="Trebuchet MS"/>
              </a:rPr>
              <a:t> </a:t>
            </a:r>
            <a:r>
              <a:rPr dirty="0" sz="900" spc="-5">
                <a:latin typeface="Trebuchet MS"/>
                <a:cs typeface="Trebuchet MS"/>
              </a:rPr>
              <a:t>AGRARIOS</a:t>
            </a:r>
            <a:endParaRPr sz="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Marina Altamirano Sudario</dc:creator>
  <dc:title>Presentación de PowerPoint</dc:title>
  <dcterms:created xsi:type="dcterms:W3CDTF">2023-04-27T14:34:41Z</dcterms:created>
  <dcterms:modified xsi:type="dcterms:W3CDTF">2023-04-27T14:34:41Z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2023-04-24T00:00:00Z</vt:filetime>
  </property>
  <property fmtid="{D5CDD505-2E9C-101B-9397-08002B2CF9AE}" pid="3" name="Creator">
    <vt:lpwstr>Acrobat PDFMaker 11 para PowerPoint</vt:lpwstr>
  </property>
  <property fmtid="{D5CDD505-2E9C-101B-9397-08002B2CF9AE}" pid="4" name="LastSaved">
    <vt:filetime>2023-04-27T00:00:00Z</vt:filetime>
  </property>
</Properties>
</file>