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4095" y="228600"/>
            <a:ext cx="1363979" cy="822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7954" y="2739898"/>
            <a:ext cx="9356090" cy="147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24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1937"/>
            <a:ext cx="12192000" cy="65960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4095" y="228600"/>
            <a:ext cx="1363979" cy="8229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532" y="306324"/>
            <a:ext cx="7536180" cy="982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24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24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1937"/>
            <a:ext cx="12192000" cy="65960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4095" y="228600"/>
            <a:ext cx="1363979" cy="8229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50848" y="4607051"/>
            <a:ext cx="8894445" cy="786765"/>
          </a:xfrm>
          <a:custGeom>
            <a:avLst/>
            <a:gdLst/>
            <a:ahLst/>
            <a:cxnLst/>
            <a:rect l="l" t="t" r="r" b="b"/>
            <a:pathLst>
              <a:path w="8894445" h="786764">
                <a:moveTo>
                  <a:pt x="8763000" y="0"/>
                </a:moveTo>
                <a:lnTo>
                  <a:pt x="131064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4"/>
                </a:lnTo>
                <a:lnTo>
                  <a:pt x="0" y="655320"/>
                </a:lnTo>
                <a:lnTo>
                  <a:pt x="10298" y="706338"/>
                </a:lnTo>
                <a:lnTo>
                  <a:pt x="38385" y="747998"/>
                </a:lnTo>
                <a:lnTo>
                  <a:pt x="80045" y="776085"/>
                </a:lnTo>
                <a:lnTo>
                  <a:pt x="131064" y="786384"/>
                </a:lnTo>
                <a:lnTo>
                  <a:pt x="8763000" y="786384"/>
                </a:lnTo>
                <a:lnTo>
                  <a:pt x="8814018" y="776085"/>
                </a:lnTo>
                <a:lnTo>
                  <a:pt x="8855678" y="747998"/>
                </a:lnTo>
                <a:lnTo>
                  <a:pt x="8883765" y="706338"/>
                </a:lnTo>
                <a:lnTo>
                  <a:pt x="8894064" y="655320"/>
                </a:lnTo>
                <a:lnTo>
                  <a:pt x="8894064" y="131064"/>
                </a:lnTo>
                <a:lnTo>
                  <a:pt x="8883765" y="80045"/>
                </a:lnTo>
                <a:lnTo>
                  <a:pt x="8855678" y="38385"/>
                </a:lnTo>
                <a:lnTo>
                  <a:pt x="8814018" y="10298"/>
                </a:lnTo>
                <a:lnTo>
                  <a:pt x="876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50848" y="4607051"/>
            <a:ext cx="8894445" cy="786765"/>
          </a:xfrm>
          <a:custGeom>
            <a:avLst/>
            <a:gdLst/>
            <a:ahLst/>
            <a:cxnLst/>
            <a:rect l="l" t="t" r="r" b="b"/>
            <a:pathLst>
              <a:path w="8894445" h="786764">
                <a:moveTo>
                  <a:pt x="0" y="131064"/>
                </a:move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4" y="0"/>
                </a:lnTo>
                <a:lnTo>
                  <a:pt x="8763000" y="0"/>
                </a:lnTo>
                <a:lnTo>
                  <a:pt x="8814018" y="10298"/>
                </a:lnTo>
                <a:lnTo>
                  <a:pt x="8855678" y="38385"/>
                </a:lnTo>
                <a:lnTo>
                  <a:pt x="8883765" y="80045"/>
                </a:lnTo>
                <a:lnTo>
                  <a:pt x="8894064" y="131064"/>
                </a:lnTo>
                <a:lnTo>
                  <a:pt x="8894064" y="655320"/>
                </a:lnTo>
                <a:lnTo>
                  <a:pt x="8883765" y="706338"/>
                </a:lnTo>
                <a:lnTo>
                  <a:pt x="8855678" y="747998"/>
                </a:lnTo>
                <a:lnTo>
                  <a:pt x="8814018" y="776085"/>
                </a:lnTo>
                <a:lnTo>
                  <a:pt x="8763000" y="786384"/>
                </a:lnTo>
                <a:lnTo>
                  <a:pt x="131064" y="786384"/>
                </a:lnTo>
                <a:lnTo>
                  <a:pt x="80045" y="776085"/>
                </a:lnTo>
                <a:lnTo>
                  <a:pt x="38385" y="747998"/>
                </a:lnTo>
                <a:lnTo>
                  <a:pt x="10298" y="706338"/>
                </a:lnTo>
                <a:lnTo>
                  <a:pt x="0" y="655320"/>
                </a:lnTo>
                <a:lnTo>
                  <a:pt x="0" y="131064"/>
                </a:lnTo>
                <a:close/>
              </a:path>
            </a:pathLst>
          </a:custGeom>
          <a:ln w="12192">
            <a:solidFill>
              <a:srgbClr val="0068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450848" y="5522975"/>
            <a:ext cx="8894445" cy="786765"/>
          </a:xfrm>
          <a:custGeom>
            <a:avLst/>
            <a:gdLst/>
            <a:ahLst/>
            <a:cxnLst/>
            <a:rect l="l" t="t" r="r" b="b"/>
            <a:pathLst>
              <a:path w="8894445" h="786764">
                <a:moveTo>
                  <a:pt x="8763000" y="0"/>
                </a:moveTo>
                <a:lnTo>
                  <a:pt x="131064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4"/>
                </a:lnTo>
                <a:lnTo>
                  <a:pt x="0" y="655320"/>
                </a:lnTo>
                <a:lnTo>
                  <a:pt x="10298" y="706332"/>
                </a:lnTo>
                <a:lnTo>
                  <a:pt x="38385" y="747993"/>
                </a:lnTo>
                <a:lnTo>
                  <a:pt x="80045" y="776083"/>
                </a:lnTo>
                <a:lnTo>
                  <a:pt x="131064" y="786384"/>
                </a:lnTo>
                <a:lnTo>
                  <a:pt x="8763000" y="786384"/>
                </a:lnTo>
                <a:lnTo>
                  <a:pt x="8814018" y="776083"/>
                </a:lnTo>
                <a:lnTo>
                  <a:pt x="8855678" y="747993"/>
                </a:lnTo>
                <a:lnTo>
                  <a:pt x="8883765" y="706332"/>
                </a:lnTo>
                <a:lnTo>
                  <a:pt x="8894064" y="655320"/>
                </a:lnTo>
                <a:lnTo>
                  <a:pt x="8894064" y="131064"/>
                </a:lnTo>
                <a:lnTo>
                  <a:pt x="8883765" y="80045"/>
                </a:lnTo>
                <a:lnTo>
                  <a:pt x="8855678" y="38385"/>
                </a:lnTo>
                <a:lnTo>
                  <a:pt x="8814018" y="10298"/>
                </a:lnTo>
                <a:lnTo>
                  <a:pt x="876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450848" y="5522975"/>
            <a:ext cx="8894445" cy="786765"/>
          </a:xfrm>
          <a:custGeom>
            <a:avLst/>
            <a:gdLst/>
            <a:ahLst/>
            <a:cxnLst/>
            <a:rect l="l" t="t" r="r" b="b"/>
            <a:pathLst>
              <a:path w="8894445" h="786764">
                <a:moveTo>
                  <a:pt x="0" y="131064"/>
                </a:move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4" y="0"/>
                </a:lnTo>
                <a:lnTo>
                  <a:pt x="8763000" y="0"/>
                </a:lnTo>
                <a:lnTo>
                  <a:pt x="8814018" y="10298"/>
                </a:lnTo>
                <a:lnTo>
                  <a:pt x="8855678" y="38385"/>
                </a:lnTo>
                <a:lnTo>
                  <a:pt x="8883765" y="80045"/>
                </a:lnTo>
                <a:lnTo>
                  <a:pt x="8894064" y="131064"/>
                </a:lnTo>
                <a:lnTo>
                  <a:pt x="8894064" y="655320"/>
                </a:lnTo>
                <a:lnTo>
                  <a:pt x="8883765" y="706332"/>
                </a:lnTo>
                <a:lnTo>
                  <a:pt x="8855678" y="747993"/>
                </a:lnTo>
                <a:lnTo>
                  <a:pt x="8814018" y="776083"/>
                </a:lnTo>
                <a:lnTo>
                  <a:pt x="8763000" y="786384"/>
                </a:lnTo>
                <a:lnTo>
                  <a:pt x="131064" y="786384"/>
                </a:lnTo>
                <a:lnTo>
                  <a:pt x="80045" y="776083"/>
                </a:lnTo>
                <a:lnTo>
                  <a:pt x="38385" y="747993"/>
                </a:lnTo>
                <a:lnTo>
                  <a:pt x="10298" y="706332"/>
                </a:lnTo>
                <a:lnTo>
                  <a:pt x="0" y="655320"/>
                </a:lnTo>
                <a:lnTo>
                  <a:pt x="0" y="131064"/>
                </a:lnTo>
                <a:close/>
              </a:path>
            </a:pathLst>
          </a:custGeom>
          <a:ln w="12192">
            <a:solidFill>
              <a:srgbClr val="0068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61937"/>
            <a:ext cx="12192000" cy="65960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74095" y="228600"/>
            <a:ext cx="1363979" cy="822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5177" y="2450033"/>
            <a:ext cx="233362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24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7491" y="1416177"/>
            <a:ext cx="10377017" cy="461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jpg"/><Relationship Id="rId5" Type="http://schemas.openxmlformats.org/officeDocument/2006/relationships/image" Target="../media/image117.jpg"/><Relationship Id="rId6" Type="http://schemas.openxmlformats.org/officeDocument/2006/relationships/image" Target="../media/image11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9.png"/><Relationship Id="rId3" Type="http://schemas.openxmlformats.org/officeDocument/2006/relationships/image" Target="../media/image120.jp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2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jp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29" Type="http://schemas.openxmlformats.org/officeDocument/2006/relationships/image" Target="../media/image60.png"/><Relationship Id="rId30" Type="http://schemas.openxmlformats.org/officeDocument/2006/relationships/image" Target="../media/image61.png"/><Relationship Id="rId31" Type="http://schemas.openxmlformats.org/officeDocument/2006/relationships/image" Target="../media/image62.png"/><Relationship Id="rId32" Type="http://schemas.openxmlformats.org/officeDocument/2006/relationships/image" Target="../media/image63.png"/><Relationship Id="rId33" Type="http://schemas.openxmlformats.org/officeDocument/2006/relationships/image" Target="../media/image64.png"/><Relationship Id="rId34" Type="http://schemas.openxmlformats.org/officeDocument/2006/relationships/image" Target="../media/image65.png"/><Relationship Id="rId35" Type="http://schemas.openxmlformats.org/officeDocument/2006/relationships/image" Target="../media/image66.png"/><Relationship Id="rId36" Type="http://schemas.openxmlformats.org/officeDocument/2006/relationships/image" Target="../media/image67.png"/><Relationship Id="rId37" Type="http://schemas.openxmlformats.org/officeDocument/2006/relationships/image" Target="../media/image68.png"/><Relationship Id="rId38" Type="http://schemas.openxmlformats.org/officeDocument/2006/relationships/image" Target="../media/image69.png"/><Relationship Id="rId39" Type="http://schemas.openxmlformats.org/officeDocument/2006/relationships/image" Target="../media/image70.png"/><Relationship Id="rId40" Type="http://schemas.openxmlformats.org/officeDocument/2006/relationships/image" Target="../media/image71.png"/><Relationship Id="rId41" Type="http://schemas.openxmlformats.org/officeDocument/2006/relationships/image" Target="../media/image72.png"/><Relationship Id="rId42" Type="http://schemas.openxmlformats.org/officeDocument/2006/relationships/image" Target="../media/image73.png"/><Relationship Id="rId43" Type="http://schemas.openxmlformats.org/officeDocument/2006/relationships/image" Target="../media/image74.png"/><Relationship Id="rId44" Type="http://schemas.openxmlformats.org/officeDocument/2006/relationships/image" Target="../media/image75.png"/><Relationship Id="rId45" Type="http://schemas.openxmlformats.org/officeDocument/2006/relationships/image" Target="../media/image76.png"/><Relationship Id="rId46" Type="http://schemas.openxmlformats.org/officeDocument/2006/relationships/image" Target="../media/image77.png"/><Relationship Id="rId47" Type="http://schemas.openxmlformats.org/officeDocument/2006/relationships/image" Target="../media/image78.png"/><Relationship Id="rId48" Type="http://schemas.openxmlformats.org/officeDocument/2006/relationships/image" Target="../media/image79.png"/><Relationship Id="rId49" Type="http://schemas.openxmlformats.org/officeDocument/2006/relationships/image" Target="../media/image80.png"/><Relationship Id="rId50" Type="http://schemas.openxmlformats.org/officeDocument/2006/relationships/image" Target="../media/image81.png"/><Relationship Id="rId51" Type="http://schemas.openxmlformats.org/officeDocument/2006/relationships/image" Target="../media/image82.png"/><Relationship Id="rId52" Type="http://schemas.openxmlformats.org/officeDocument/2006/relationships/image" Target="../media/image83.png"/><Relationship Id="rId53" Type="http://schemas.openxmlformats.org/officeDocument/2006/relationships/image" Target="../media/image84.png"/><Relationship Id="rId54" Type="http://schemas.openxmlformats.org/officeDocument/2006/relationships/image" Target="../media/image85.png"/><Relationship Id="rId55" Type="http://schemas.openxmlformats.org/officeDocument/2006/relationships/image" Target="../media/image86.png"/><Relationship Id="rId56" Type="http://schemas.openxmlformats.org/officeDocument/2006/relationships/image" Target="../media/image87.png"/><Relationship Id="rId57" Type="http://schemas.openxmlformats.org/officeDocument/2006/relationships/image" Target="../media/image88.png"/><Relationship Id="rId58" Type="http://schemas.openxmlformats.org/officeDocument/2006/relationships/image" Target="../media/image89.png"/><Relationship Id="rId59" Type="http://schemas.openxmlformats.org/officeDocument/2006/relationships/image" Target="../media/image90.png"/><Relationship Id="rId60" Type="http://schemas.openxmlformats.org/officeDocument/2006/relationships/image" Target="../media/image9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769" y="1850593"/>
            <a:ext cx="9035415" cy="2002789"/>
          </a:xfrm>
          <a:prstGeom prst="rect"/>
        </p:spPr>
        <p:txBody>
          <a:bodyPr wrap="square" lIns="0" tIns="160655" rIns="0" bIns="0" rtlCol="0" vert="horz">
            <a:spAutoFit/>
          </a:bodyPr>
          <a:lstStyle/>
          <a:p>
            <a:pPr algn="ctr" marL="12700" marR="5080">
              <a:lnSpc>
                <a:spcPts val="4800"/>
              </a:lnSpc>
              <a:spcBef>
                <a:spcPts val="1265"/>
              </a:spcBef>
            </a:pPr>
            <a:r>
              <a:rPr dirty="0" sz="5000" spc="-15" b="1">
                <a:solidFill>
                  <a:srgbClr val="00503C"/>
                </a:solidFill>
                <a:latin typeface="Calibri"/>
                <a:cs typeface="Calibri"/>
              </a:rPr>
              <a:t>Presentación</a:t>
            </a:r>
            <a:r>
              <a:rPr dirty="0" sz="5000" spc="-55" b="1">
                <a:solidFill>
                  <a:srgbClr val="00503C"/>
                </a:solidFill>
                <a:latin typeface="Calibri"/>
                <a:cs typeface="Calibri"/>
              </a:rPr>
              <a:t> </a:t>
            </a:r>
            <a:r>
              <a:rPr dirty="0" sz="5000" spc="-5" b="1">
                <a:solidFill>
                  <a:srgbClr val="00503C"/>
                </a:solidFill>
                <a:latin typeface="Calibri"/>
                <a:cs typeface="Calibri"/>
              </a:rPr>
              <a:t>Comisión</a:t>
            </a:r>
            <a:r>
              <a:rPr dirty="0" sz="5000" spc="-15" b="1">
                <a:solidFill>
                  <a:srgbClr val="00503C"/>
                </a:solidFill>
                <a:latin typeface="Calibri"/>
                <a:cs typeface="Calibri"/>
              </a:rPr>
              <a:t> Agraria</a:t>
            </a:r>
            <a:r>
              <a:rPr dirty="0" sz="5000" spc="-55" b="1">
                <a:solidFill>
                  <a:srgbClr val="00503C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00503C"/>
                </a:solidFill>
                <a:latin typeface="Calibri"/>
                <a:cs typeface="Calibri"/>
              </a:rPr>
              <a:t>del </a:t>
            </a:r>
            <a:r>
              <a:rPr dirty="0" sz="5000" spc="-1115" b="1">
                <a:solidFill>
                  <a:srgbClr val="00503C"/>
                </a:solidFill>
                <a:latin typeface="Calibri"/>
                <a:cs typeface="Calibri"/>
              </a:rPr>
              <a:t> </a:t>
            </a:r>
            <a:r>
              <a:rPr dirty="0" sz="5000" spc="-10" b="1">
                <a:solidFill>
                  <a:srgbClr val="00503C"/>
                </a:solidFill>
                <a:latin typeface="Calibri"/>
                <a:cs typeface="Calibri"/>
              </a:rPr>
              <a:t>Congreso</a:t>
            </a:r>
            <a:r>
              <a:rPr dirty="0" sz="5000" spc="-30" b="1">
                <a:solidFill>
                  <a:srgbClr val="00503C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00503C"/>
                </a:solidFill>
                <a:latin typeface="Calibri"/>
                <a:cs typeface="Calibri"/>
              </a:rPr>
              <a:t>de</a:t>
            </a:r>
            <a:r>
              <a:rPr dirty="0" sz="5000" spc="-5" b="1">
                <a:solidFill>
                  <a:srgbClr val="00503C"/>
                </a:solidFill>
                <a:latin typeface="Calibri"/>
                <a:cs typeface="Calibri"/>
              </a:rPr>
              <a:t> </a:t>
            </a:r>
            <a:r>
              <a:rPr dirty="0" sz="5000" b="1">
                <a:solidFill>
                  <a:srgbClr val="00503C"/>
                </a:solidFill>
                <a:latin typeface="Calibri"/>
                <a:cs typeface="Calibri"/>
              </a:rPr>
              <a:t>la</a:t>
            </a:r>
            <a:r>
              <a:rPr dirty="0" sz="5000" spc="-5" b="1">
                <a:solidFill>
                  <a:srgbClr val="00503C"/>
                </a:solidFill>
                <a:latin typeface="Calibri"/>
                <a:cs typeface="Calibri"/>
              </a:rPr>
              <a:t> </a:t>
            </a:r>
            <a:r>
              <a:rPr dirty="0" sz="5000" spc="-15" b="1">
                <a:solidFill>
                  <a:srgbClr val="00503C"/>
                </a:solidFill>
                <a:latin typeface="Calibri"/>
                <a:cs typeface="Calibri"/>
              </a:rPr>
              <a:t>República</a:t>
            </a:r>
            <a:endParaRPr sz="5000">
              <a:latin typeface="Calibri"/>
              <a:cs typeface="Calibri"/>
            </a:endParaRPr>
          </a:p>
          <a:p>
            <a:pPr algn="ctr" marL="989330" marR="985519">
              <a:lnSpc>
                <a:spcPct val="100000"/>
              </a:lnSpc>
              <a:spcBef>
                <a:spcPts val="965"/>
              </a:spcBef>
            </a:pPr>
            <a:r>
              <a:rPr dirty="0" sz="1600" spc="-5"/>
              <a:t>Medida</a:t>
            </a:r>
            <a:r>
              <a:rPr dirty="0" sz="1600" spc="-10"/>
              <a:t> adoptadas </a:t>
            </a:r>
            <a:r>
              <a:rPr dirty="0" sz="1600" spc="-5"/>
              <a:t>en</a:t>
            </a:r>
            <a:r>
              <a:rPr dirty="0" sz="1600" spc="15"/>
              <a:t> </a:t>
            </a:r>
            <a:r>
              <a:rPr dirty="0" sz="1600" spc="-5"/>
              <a:t>el</a:t>
            </a:r>
            <a:r>
              <a:rPr dirty="0" sz="1600" spc="5"/>
              <a:t> </a:t>
            </a:r>
            <a:r>
              <a:rPr dirty="0" sz="1600" spc="-15"/>
              <a:t>marco</a:t>
            </a:r>
            <a:r>
              <a:rPr dirty="0" sz="1600" spc="20"/>
              <a:t> </a:t>
            </a:r>
            <a:r>
              <a:rPr dirty="0" sz="1600" spc="-5"/>
              <a:t>de</a:t>
            </a:r>
            <a:r>
              <a:rPr dirty="0" sz="1600" spc="10"/>
              <a:t> </a:t>
            </a:r>
            <a:r>
              <a:rPr dirty="0" sz="1600" spc="-5"/>
              <a:t>la</a:t>
            </a:r>
            <a:r>
              <a:rPr dirty="0" sz="1600" spc="-10"/>
              <a:t> declaratoria</a:t>
            </a:r>
            <a:r>
              <a:rPr dirty="0" sz="1600"/>
              <a:t> </a:t>
            </a:r>
            <a:r>
              <a:rPr dirty="0" sz="1600" spc="-5"/>
              <a:t>del</a:t>
            </a:r>
            <a:r>
              <a:rPr dirty="0" sz="1600" spc="15"/>
              <a:t> </a:t>
            </a:r>
            <a:r>
              <a:rPr dirty="0" sz="1600" spc="-10"/>
              <a:t>Estado</a:t>
            </a:r>
            <a:r>
              <a:rPr dirty="0" sz="1600" spc="35"/>
              <a:t> </a:t>
            </a:r>
            <a:r>
              <a:rPr dirty="0" sz="1600" spc="-5"/>
              <a:t>de</a:t>
            </a:r>
            <a:r>
              <a:rPr dirty="0" sz="1600"/>
              <a:t> </a:t>
            </a:r>
            <a:r>
              <a:rPr dirty="0" sz="1600" spc="-10"/>
              <a:t>Emergencia</a:t>
            </a:r>
            <a:r>
              <a:rPr dirty="0" sz="1600" spc="30"/>
              <a:t> </a:t>
            </a:r>
            <a:r>
              <a:rPr dirty="0" sz="1600" spc="-5"/>
              <a:t>Nacional, </a:t>
            </a:r>
            <a:r>
              <a:rPr dirty="0" sz="1600" spc="-350"/>
              <a:t> </a:t>
            </a:r>
            <a:r>
              <a:rPr dirty="0" sz="1600" spc="-10"/>
              <a:t>por</a:t>
            </a:r>
            <a:r>
              <a:rPr dirty="0" sz="1600" spc="20"/>
              <a:t> </a:t>
            </a:r>
            <a:r>
              <a:rPr dirty="0" sz="1600" spc="-10"/>
              <a:t>desastre</a:t>
            </a:r>
            <a:r>
              <a:rPr dirty="0" sz="1600" spc="10"/>
              <a:t> </a:t>
            </a:r>
            <a:r>
              <a:rPr dirty="0" sz="1600" spc="-5"/>
              <a:t>de</a:t>
            </a:r>
            <a:r>
              <a:rPr dirty="0" sz="1600" spc="10"/>
              <a:t> </a:t>
            </a:r>
            <a:r>
              <a:rPr dirty="0" sz="1600" spc="-15"/>
              <a:t>gran</a:t>
            </a:r>
            <a:r>
              <a:rPr dirty="0" sz="1600"/>
              <a:t> </a:t>
            </a:r>
            <a:r>
              <a:rPr dirty="0" sz="1600" spc="-5"/>
              <a:t>magnitud,</a:t>
            </a:r>
            <a:r>
              <a:rPr dirty="0" sz="1600" spc="-25"/>
              <a:t> </a:t>
            </a:r>
            <a:r>
              <a:rPr dirty="0" sz="1600" spc="-5"/>
              <a:t>a</a:t>
            </a:r>
            <a:r>
              <a:rPr dirty="0" sz="1600"/>
              <a:t> </a:t>
            </a:r>
            <a:r>
              <a:rPr dirty="0" sz="1600" spc="-10"/>
              <a:t>consecuencia</a:t>
            </a:r>
            <a:r>
              <a:rPr dirty="0" sz="1600" spc="10"/>
              <a:t> </a:t>
            </a:r>
            <a:r>
              <a:rPr dirty="0" sz="1600" spc="-5"/>
              <a:t>de</a:t>
            </a:r>
            <a:r>
              <a:rPr dirty="0" sz="1600" spc="10"/>
              <a:t> </a:t>
            </a:r>
            <a:r>
              <a:rPr dirty="0" sz="1600" spc="-5"/>
              <a:t>intensas</a:t>
            </a:r>
            <a:r>
              <a:rPr dirty="0" sz="1600" spc="-20"/>
              <a:t> </a:t>
            </a:r>
            <a:r>
              <a:rPr dirty="0" sz="1600" spc="-10"/>
              <a:t>precipitaciones</a:t>
            </a:r>
            <a:r>
              <a:rPr dirty="0" sz="1600" spc="5"/>
              <a:t> </a:t>
            </a:r>
            <a:r>
              <a:rPr dirty="0" sz="1600" spc="-5"/>
              <a:t>pluviales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21478"/>
            <a:ext cx="12192000" cy="2636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72" y="242315"/>
            <a:ext cx="4590288" cy="12588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4955" y="1988865"/>
            <a:ext cx="8602345" cy="1446530"/>
            <a:chOff x="1754955" y="1988865"/>
            <a:chExt cx="8602345" cy="1446530"/>
          </a:xfrm>
        </p:grpSpPr>
        <p:sp>
          <p:nvSpPr>
            <p:cNvPr id="3" name="object 3"/>
            <p:cNvSpPr/>
            <p:nvPr/>
          </p:nvSpPr>
          <p:spPr>
            <a:xfrm>
              <a:off x="1754955" y="1988865"/>
              <a:ext cx="8602345" cy="1119505"/>
            </a:xfrm>
            <a:custGeom>
              <a:avLst/>
              <a:gdLst/>
              <a:ahLst/>
              <a:cxnLst/>
              <a:rect l="l" t="t" r="r" b="b"/>
              <a:pathLst>
                <a:path w="8602345" h="1119505">
                  <a:moveTo>
                    <a:pt x="0" y="1119136"/>
                  </a:moveTo>
                  <a:lnTo>
                    <a:pt x="8601934" y="1119136"/>
                  </a:lnTo>
                  <a:lnTo>
                    <a:pt x="8601934" y="0"/>
                  </a:lnTo>
                  <a:lnTo>
                    <a:pt x="0" y="0"/>
                  </a:lnTo>
                  <a:lnTo>
                    <a:pt x="0" y="1119136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1842" y="3123472"/>
              <a:ext cx="1354697" cy="31134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92916" y="3123472"/>
            <a:ext cx="2797175" cy="311785"/>
            <a:chOff x="5192916" y="3123472"/>
            <a:chExt cx="2797175" cy="3117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2916" y="3123472"/>
              <a:ext cx="1748074" cy="311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6444" y="3123472"/>
              <a:ext cx="1063149" cy="31134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721842" y="3496693"/>
            <a:ext cx="3030220" cy="311150"/>
            <a:chOff x="3721842" y="3496693"/>
            <a:chExt cx="3030220" cy="311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842" y="3496693"/>
              <a:ext cx="1427432" cy="3106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4727" y="3496693"/>
              <a:ext cx="1617151" cy="3106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84632" y="3496693"/>
            <a:ext cx="903605" cy="311150"/>
            <a:chOff x="6984632" y="3496693"/>
            <a:chExt cx="903605" cy="31115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4632" y="3496693"/>
              <a:ext cx="903131" cy="3106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84632" y="3496703"/>
              <a:ext cx="903605" cy="311150"/>
            </a:xfrm>
            <a:custGeom>
              <a:avLst/>
              <a:gdLst/>
              <a:ahLst/>
              <a:cxnLst/>
              <a:rect l="l" t="t" r="r" b="b"/>
              <a:pathLst>
                <a:path w="903604" h="311150">
                  <a:moveTo>
                    <a:pt x="903122" y="0"/>
                  </a:moveTo>
                  <a:lnTo>
                    <a:pt x="888580" y="0"/>
                  </a:lnTo>
                  <a:lnTo>
                    <a:pt x="888580" y="15468"/>
                  </a:lnTo>
                  <a:lnTo>
                    <a:pt x="888580" y="295224"/>
                  </a:lnTo>
                  <a:lnTo>
                    <a:pt x="14541" y="295224"/>
                  </a:lnTo>
                  <a:lnTo>
                    <a:pt x="14541" y="15468"/>
                  </a:lnTo>
                  <a:lnTo>
                    <a:pt x="888580" y="15468"/>
                  </a:lnTo>
                  <a:lnTo>
                    <a:pt x="888580" y="0"/>
                  </a:lnTo>
                  <a:lnTo>
                    <a:pt x="0" y="0"/>
                  </a:lnTo>
                  <a:lnTo>
                    <a:pt x="0" y="15468"/>
                  </a:lnTo>
                  <a:lnTo>
                    <a:pt x="0" y="295224"/>
                  </a:lnTo>
                  <a:lnTo>
                    <a:pt x="0" y="310692"/>
                  </a:lnTo>
                  <a:lnTo>
                    <a:pt x="903122" y="310692"/>
                  </a:lnTo>
                  <a:lnTo>
                    <a:pt x="903122" y="295224"/>
                  </a:lnTo>
                  <a:lnTo>
                    <a:pt x="903122" y="15468"/>
                  </a:lnTo>
                  <a:lnTo>
                    <a:pt x="903122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3721842" y="3869915"/>
            <a:ext cx="1252855" cy="311150"/>
            <a:chOff x="3721842" y="3869915"/>
            <a:chExt cx="1252855" cy="31115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1842" y="3869915"/>
              <a:ext cx="1252261" cy="3106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21836" y="3869918"/>
              <a:ext cx="1252855" cy="311150"/>
            </a:xfrm>
            <a:custGeom>
              <a:avLst/>
              <a:gdLst/>
              <a:ahLst/>
              <a:cxnLst/>
              <a:rect l="l" t="t" r="r" b="b"/>
              <a:pathLst>
                <a:path w="1252854" h="311150">
                  <a:moveTo>
                    <a:pt x="1252385" y="15468"/>
                  </a:moveTo>
                  <a:lnTo>
                    <a:pt x="1252258" y="15468"/>
                  </a:lnTo>
                  <a:lnTo>
                    <a:pt x="1252258" y="0"/>
                  </a:lnTo>
                  <a:lnTo>
                    <a:pt x="1237830" y="0"/>
                  </a:lnTo>
                  <a:lnTo>
                    <a:pt x="1237830" y="15468"/>
                  </a:lnTo>
                  <a:lnTo>
                    <a:pt x="1237830" y="295224"/>
                  </a:lnTo>
                  <a:lnTo>
                    <a:pt x="14541" y="295224"/>
                  </a:lnTo>
                  <a:lnTo>
                    <a:pt x="14541" y="15468"/>
                  </a:lnTo>
                  <a:lnTo>
                    <a:pt x="1237830" y="15468"/>
                  </a:lnTo>
                  <a:lnTo>
                    <a:pt x="1237830" y="0"/>
                  </a:lnTo>
                  <a:lnTo>
                    <a:pt x="0" y="0"/>
                  </a:lnTo>
                  <a:lnTo>
                    <a:pt x="0" y="15468"/>
                  </a:lnTo>
                  <a:lnTo>
                    <a:pt x="0" y="295224"/>
                  </a:lnTo>
                  <a:lnTo>
                    <a:pt x="0" y="310692"/>
                  </a:lnTo>
                  <a:lnTo>
                    <a:pt x="1252258" y="310692"/>
                  </a:lnTo>
                  <a:lnTo>
                    <a:pt x="1252258" y="295224"/>
                  </a:lnTo>
                  <a:lnTo>
                    <a:pt x="1252385" y="295224"/>
                  </a:lnTo>
                  <a:lnTo>
                    <a:pt x="1252385" y="15468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192916" y="3869915"/>
            <a:ext cx="1456690" cy="311150"/>
            <a:chOff x="5192916" y="3869915"/>
            <a:chExt cx="1456690" cy="31115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2916" y="3869915"/>
              <a:ext cx="1456527" cy="31069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92915" y="3869918"/>
              <a:ext cx="1456690" cy="311150"/>
            </a:xfrm>
            <a:custGeom>
              <a:avLst/>
              <a:gdLst/>
              <a:ahLst/>
              <a:cxnLst/>
              <a:rect l="l" t="t" r="r" b="b"/>
              <a:pathLst>
                <a:path w="1456690" h="311150">
                  <a:moveTo>
                    <a:pt x="1456639" y="15468"/>
                  </a:moveTo>
                  <a:lnTo>
                    <a:pt x="1456524" y="0"/>
                  </a:lnTo>
                  <a:lnTo>
                    <a:pt x="1442097" y="0"/>
                  </a:lnTo>
                  <a:lnTo>
                    <a:pt x="1442097" y="15468"/>
                  </a:lnTo>
                  <a:lnTo>
                    <a:pt x="1442097" y="295224"/>
                  </a:lnTo>
                  <a:lnTo>
                    <a:pt x="14541" y="295224"/>
                  </a:lnTo>
                  <a:lnTo>
                    <a:pt x="14541" y="15468"/>
                  </a:lnTo>
                  <a:lnTo>
                    <a:pt x="1442097" y="15468"/>
                  </a:lnTo>
                  <a:lnTo>
                    <a:pt x="1442097" y="0"/>
                  </a:lnTo>
                  <a:lnTo>
                    <a:pt x="0" y="0"/>
                  </a:lnTo>
                  <a:lnTo>
                    <a:pt x="0" y="15468"/>
                  </a:lnTo>
                  <a:lnTo>
                    <a:pt x="0" y="295224"/>
                  </a:lnTo>
                  <a:lnTo>
                    <a:pt x="0" y="310692"/>
                  </a:lnTo>
                  <a:lnTo>
                    <a:pt x="1456524" y="310692"/>
                  </a:lnTo>
                  <a:lnTo>
                    <a:pt x="1456524" y="295224"/>
                  </a:lnTo>
                  <a:lnTo>
                    <a:pt x="1456639" y="15468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84632" y="3869915"/>
            <a:ext cx="1660792" cy="31069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721842" y="4242491"/>
            <a:ext cx="845185" cy="311785"/>
            <a:chOff x="3721842" y="4242491"/>
            <a:chExt cx="845185" cy="31178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1842" y="4242491"/>
              <a:ext cx="844943" cy="3113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21836" y="4242498"/>
              <a:ext cx="845185" cy="311785"/>
            </a:xfrm>
            <a:custGeom>
              <a:avLst/>
              <a:gdLst/>
              <a:ahLst/>
              <a:cxnLst/>
              <a:rect l="l" t="t" r="r" b="b"/>
              <a:pathLst>
                <a:path w="845185" h="311785">
                  <a:moveTo>
                    <a:pt x="844943" y="0"/>
                  </a:moveTo>
                  <a:lnTo>
                    <a:pt x="829792" y="0"/>
                  </a:lnTo>
                  <a:lnTo>
                    <a:pt x="829792" y="15468"/>
                  </a:lnTo>
                  <a:lnTo>
                    <a:pt x="829792" y="295224"/>
                  </a:lnTo>
                  <a:lnTo>
                    <a:pt x="14541" y="295224"/>
                  </a:lnTo>
                  <a:lnTo>
                    <a:pt x="14541" y="15468"/>
                  </a:lnTo>
                  <a:lnTo>
                    <a:pt x="829792" y="15468"/>
                  </a:lnTo>
                  <a:lnTo>
                    <a:pt x="829792" y="0"/>
                  </a:lnTo>
                  <a:lnTo>
                    <a:pt x="0" y="0"/>
                  </a:lnTo>
                  <a:lnTo>
                    <a:pt x="0" y="15468"/>
                  </a:lnTo>
                  <a:lnTo>
                    <a:pt x="0" y="295224"/>
                  </a:lnTo>
                  <a:lnTo>
                    <a:pt x="0" y="311340"/>
                  </a:lnTo>
                  <a:lnTo>
                    <a:pt x="844943" y="311340"/>
                  </a:lnTo>
                  <a:lnTo>
                    <a:pt x="844943" y="295224"/>
                  </a:lnTo>
                  <a:lnTo>
                    <a:pt x="844943" y="15468"/>
                  </a:lnTo>
                  <a:lnTo>
                    <a:pt x="844943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192916" y="4242491"/>
            <a:ext cx="1253490" cy="311785"/>
            <a:chOff x="5192916" y="4242491"/>
            <a:chExt cx="1253490" cy="31178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92916" y="4242491"/>
              <a:ext cx="1252867" cy="3113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92915" y="4242498"/>
              <a:ext cx="1253490" cy="311785"/>
            </a:xfrm>
            <a:custGeom>
              <a:avLst/>
              <a:gdLst/>
              <a:ahLst/>
              <a:cxnLst/>
              <a:rect l="l" t="t" r="r" b="b"/>
              <a:pathLst>
                <a:path w="1253489" h="311785">
                  <a:moveTo>
                    <a:pt x="1252982" y="15468"/>
                  </a:moveTo>
                  <a:lnTo>
                    <a:pt x="1252867" y="0"/>
                  </a:lnTo>
                  <a:lnTo>
                    <a:pt x="1238440" y="0"/>
                  </a:lnTo>
                  <a:lnTo>
                    <a:pt x="1238440" y="15468"/>
                  </a:lnTo>
                  <a:lnTo>
                    <a:pt x="1238440" y="295224"/>
                  </a:lnTo>
                  <a:lnTo>
                    <a:pt x="14541" y="295224"/>
                  </a:lnTo>
                  <a:lnTo>
                    <a:pt x="14541" y="15468"/>
                  </a:lnTo>
                  <a:lnTo>
                    <a:pt x="1238440" y="15468"/>
                  </a:lnTo>
                  <a:lnTo>
                    <a:pt x="1238440" y="0"/>
                  </a:lnTo>
                  <a:lnTo>
                    <a:pt x="0" y="0"/>
                  </a:lnTo>
                  <a:lnTo>
                    <a:pt x="0" y="15468"/>
                  </a:lnTo>
                  <a:lnTo>
                    <a:pt x="0" y="295224"/>
                  </a:lnTo>
                  <a:lnTo>
                    <a:pt x="0" y="311340"/>
                  </a:lnTo>
                  <a:lnTo>
                    <a:pt x="1252867" y="311340"/>
                  </a:lnTo>
                  <a:lnTo>
                    <a:pt x="1252867" y="295224"/>
                  </a:lnTo>
                  <a:lnTo>
                    <a:pt x="1252982" y="15468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6984632" y="4242492"/>
            <a:ext cx="728980" cy="311785"/>
            <a:chOff x="6984632" y="4242492"/>
            <a:chExt cx="728980" cy="31178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4632" y="4242492"/>
              <a:ext cx="728566" cy="3113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984632" y="4242498"/>
              <a:ext cx="728980" cy="311785"/>
            </a:xfrm>
            <a:custGeom>
              <a:avLst/>
              <a:gdLst/>
              <a:ahLst/>
              <a:cxnLst/>
              <a:rect l="l" t="t" r="r" b="b"/>
              <a:pathLst>
                <a:path w="728979" h="311785">
                  <a:moveTo>
                    <a:pt x="728560" y="0"/>
                  </a:moveTo>
                  <a:lnTo>
                    <a:pt x="714019" y="0"/>
                  </a:lnTo>
                  <a:lnTo>
                    <a:pt x="714019" y="15468"/>
                  </a:lnTo>
                  <a:lnTo>
                    <a:pt x="714019" y="295224"/>
                  </a:lnTo>
                  <a:lnTo>
                    <a:pt x="14541" y="295224"/>
                  </a:lnTo>
                  <a:lnTo>
                    <a:pt x="14541" y="15468"/>
                  </a:lnTo>
                  <a:lnTo>
                    <a:pt x="714019" y="15468"/>
                  </a:lnTo>
                  <a:lnTo>
                    <a:pt x="714019" y="0"/>
                  </a:lnTo>
                  <a:lnTo>
                    <a:pt x="0" y="0"/>
                  </a:lnTo>
                  <a:lnTo>
                    <a:pt x="0" y="15468"/>
                  </a:lnTo>
                  <a:lnTo>
                    <a:pt x="0" y="295224"/>
                  </a:lnTo>
                  <a:lnTo>
                    <a:pt x="0" y="311340"/>
                  </a:lnTo>
                  <a:lnTo>
                    <a:pt x="728560" y="311340"/>
                  </a:lnTo>
                  <a:lnTo>
                    <a:pt x="728560" y="295224"/>
                  </a:lnTo>
                  <a:lnTo>
                    <a:pt x="728560" y="15468"/>
                  </a:lnTo>
                  <a:lnTo>
                    <a:pt x="728560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3721842" y="4615712"/>
            <a:ext cx="131445" cy="326390"/>
            <a:chOff x="3721842" y="4615712"/>
            <a:chExt cx="131445" cy="32639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1842" y="4615713"/>
              <a:ext cx="130923" cy="3261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21836" y="4615713"/>
              <a:ext cx="131445" cy="326390"/>
            </a:xfrm>
            <a:custGeom>
              <a:avLst/>
              <a:gdLst/>
              <a:ahLst/>
              <a:cxnLst/>
              <a:rect l="l" t="t" r="r" b="b"/>
              <a:pathLst>
                <a:path w="131445" h="326389">
                  <a:moveTo>
                    <a:pt x="130924" y="0"/>
                  </a:moveTo>
                  <a:lnTo>
                    <a:pt x="116370" y="0"/>
                  </a:lnTo>
                  <a:lnTo>
                    <a:pt x="116370" y="15481"/>
                  </a:lnTo>
                  <a:lnTo>
                    <a:pt x="116370" y="310705"/>
                  </a:lnTo>
                  <a:lnTo>
                    <a:pt x="14541" y="310705"/>
                  </a:lnTo>
                  <a:lnTo>
                    <a:pt x="14541" y="15481"/>
                  </a:lnTo>
                  <a:lnTo>
                    <a:pt x="116370" y="15481"/>
                  </a:lnTo>
                  <a:lnTo>
                    <a:pt x="116370" y="0"/>
                  </a:lnTo>
                  <a:lnTo>
                    <a:pt x="0" y="0"/>
                  </a:lnTo>
                  <a:lnTo>
                    <a:pt x="0" y="15481"/>
                  </a:lnTo>
                  <a:lnTo>
                    <a:pt x="0" y="310705"/>
                  </a:lnTo>
                  <a:lnTo>
                    <a:pt x="0" y="326174"/>
                  </a:lnTo>
                  <a:lnTo>
                    <a:pt x="130924" y="326174"/>
                  </a:lnTo>
                  <a:lnTo>
                    <a:pt x="130924" y="310705"/>
                  </a:lnTo>
                  <a:lnTo>
                    <a:pt x="130924" y="15481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192916" y="4615712"/>
            <a:ext cx="146050" cy="326390"/>
            <a:chOff x="5192916" y="4615712"/>
            <a:chExt cx="146050" cy="32639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2916" y="4615713"/>
              <a:ext cx="145470" cy="3261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192915" y="4615713"/>
              <a:ext cx="146050" cy="326390"/>
            </a:xfrm>
            <a:custGeom>
              <a:avLst/>
              <a:gdLst/>
              <a:ahLst/>
              <a:cxnLst/>
              <a:rect l="l" t="t" r="r" b="b"/>
              <a:pathLst>
                <a:path w="146050" h="326389">
                  <a:moveTo>
                    <a:pt x="145465" y="0"/>
                  </a:moveTo>
                  <a:lnTo>
                    <a:pt x="130924" y="0"/>
                  </a:lnTo>
                  <a:lnTo>
                    <a:pt x="130924" y="15481"/>
                  </a:lnTo>
                  <a:lnTo>
                    <a:pt x="130924" y="310705"/>
                  </a:lnTo>
                  <a:lnTo>
                    <a:pt x="14541" y="310705"/>
                  </a:lnTo>
                  <a:lnTo>
                    <a:pt x="14541" y="15481"/>
                  </a:lnTo>
                  <a:lnTo>
                    <a:pt x="130924" y="15481"/>
                  </a:lnTo>
                  <a:lnTo>
                    <a:pt x="130924" y="0"/>
                  </a:lnTo>
                  <a:lnTo>
                    <a:pt x="0" y="0"/>
                  </a:lnTo>
                  <a:lnTo>
                    <a:pt x="0" y="15481"/>
                  </a:lnTo>
                  <a:lnTo>
                    <a:pt x="0" y="310705"/>
                  </a:lnTo>
                  <a:lnTo>
                    <a:pt x="0" y="326174"/>
                  </a:lnTo>
                  <a:lnTo>
                    <a:pt x="145465" y="326174"/>
                  </a:lnTo>
                  <a:lnTo>
                    <a:pt x="145465" y="310705"/>
                  </a:lnTo>
                  <a:lnTo>
                    <a:pt x="145465" y="15481"/>
                  </a:lnTo>
                  <a:lnTo>
                    <a:pt x="145465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6984632" y="4615712"/>
            <a:ext cx="189865" cy="326390"/>
            <a:chOff x="6984632" y="4615712"/>
            <a:chExt cx="189865" cy="326390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4632" y="4615713"/>
              <a:ext cx="189718" cy="32616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84632" y="4615713"/>
              <a:ext cx="189865" cy="326390"/>
            </a:xfrm>
            <a:custGeom>
              <a:avLst/>
              <a:gdLst/>
              <a:ahLst/>
              <a:cxnLst/>
              <a:rect l="l" t="t" r="r" b="b"/>
              <a:pathLst>
                <a:path w="189865" h="326389">
                  <a:moveTo>
                    <a:pt x="189712" y="0"/>
                  </a:moveTo>
                  <a:lnTo>
                    <a:pt x="174561" y="0"/>
                  </a:lnTo>
                  <a:lnTo>
                    <a:pt x="174561" y="15481"/>
                  </a:lnTo>
                  <a:lnTo>
                    <a:pt x="174561" y="310705"/>
                  </a:lnTo>
                  <a:lnTo>
                    <a:pt x="14541" y="310705"/>
                  </a:lnTo>
                  <a:lnTo>
                    <a:pt x="14541" y="15481"/>
                  </a:lnTo>
                  <a:lnTo>
                    <a:pt x="174561" y="15481"/>
                  </a:lnTo>
                  <a:lnTo>
                    <a:pt x="174561" y="0"/>
                  </a:lnTo>
                  <a:lnTo>
                    <a:pt x="0" y="0"/>
                  </a:lnTo>
                  <a:lnTo>
                    <a:pt x="0" y="15481"/>
                  </a:lnTo>
                  <a:lnTo>
                    <a:pt x="0" y="310705"/>
                  </a:lnTo>
                  <a:lnTo>
                    <a:pt x="0" y="326174"/>
                  </a:lnTo>
                  <a:lnTo>
                    <a:pt x="189712" y="326174"/>
                  </a:lnTo>
                  <a:lnTo>
                    <a:pt x="189712" y="310705"/>
                  </a:lnTo>
                  <a:lnTo>
                    <a:pt x="189712" y="15481"/>
                  </a:lnTo>
                  <a:lnTo>
                    <a:pt x="189712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800443" y="2349581"/>
            <a:ext cx="33191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4689" algn="l"/>
              </a:tabLst>
            </a:pP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200" spc="-1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16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200" spc="-9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°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2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13454" y="2125211"/>
            <a:ext cx="1289685" cy="77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0830">
              <a:lnSpc>
                <a:spcPct val="111300"/>
              </a:lnSpc>
              <a:spcBef>
                <a:spcPts val="100"/>
              </a:spcBef>
            </a:pPr>
            <a:r>
              <a:rPr dirty="0" sz="2200" spc="-70">
                <a:solidFill>
                  <a:srgbClr val="FFFFFF"/>
                </a:solidFill>
                <a:latin typeface="Calibri"/>
                <a:cs typeface="Calibri"/>
              </a:rPr>
              <a:t>STOCK </a:t>
            </a: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2200" spc="-7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17402" y="2125211"/>
            <a:ext cx="1377315" cy="77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3045">
              <a:lnSpc>
                <a:spcPct val="111300"/>
              </a:lnSpc>
              <a:spcBef>
                <a:spcPts val="100"/>
              </a:spcBef>
            </a:pPr>
            <a:r>
              <a:rPr dirty="0" sz="2200" spc="-70">
                <a:solidFill>
                  <a:srgbClr val="FFFFFF"/>
                </a:solidFill>
                <a:latin typeface="Calibri"/>
                <a:cs typeface="Calibri"/>
              </a:rPr>
              <a:t>CAPITAL </a:t>
            </a: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1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200" spc="-1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200" spc="-9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34554" y="1938587"/>
            <a:ext cx="1551940" cy="114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0160">
              <a:lnSpc>
                <a:spcPct val="111300"/>
              </a:lnSpc>
              <a:spcBef>
                <a:spcPts val="100"/>
              </a:spcBef>
            </a:pPr>
            <a:r>
              <a:rPr dirty="0" sz="2200" spc="-75">
                <a:solidFill>
                  <a:srgbClr val="FFFFFF"/>
                </a:solidFill>
                <a:latin typeface="Calibri"/>
                <a:cs typeface="Calibri"/>
              </a:rPr>
              <a:t>(CAPITAL </a:t>
            </a:r>
            <a:r>
              <a:rPr dirty="0" sz="2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1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200" spc="-1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dirty="0" sz="2200" spc="-1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200" spc="-7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2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2200" spc="-7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29115" y="3131207"/>
            <a:ext cx="1340485" cy="295910"/>
          </a:xfrm>
          <a:prstGeom prst="rect">
            <a:avLst/>
          </a:prstGeom>
          <a:ln w="14547">
            <a:solidFill>
              <a:srgbClr val="0089E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20090">
              <a:lnSpc>
                <a:spcPts val="2325"/>
              </a:lnSpc>
            </a:pPr>
            <a:r>
              <a:rPr dirty="0" sz="2200" spc="-85">
                <a:latin typeface="Calibri"/>
                <a:cs typeface="Calibri"/>
              </a:rPr>
              <a:t>1,210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5192916" y="3123472"/>
          <a:ext cx="2804160" cy="311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535"/>
                <a:gridCol w="50800"/>
                <a:gridCol w="990600"/>
              </a:tblGrid>
              <a:tr h="295547">
                <a:tc>
                  <a:txBody>
                    <a:bodyPr/>
                    <a:lstStyle/>
                    <a:p>
                      <a:pPr marL="458470">
                        <a:lnSpc>
                          <a:spcPts val="2225"/>
                        </a:lnSpc>
                      </a:pPr>
                      <a:r>
                        <a:rPr dirty="0" sz="2200" spc="-85">
                          <a:latin typeface="Calibri"/>
                          <a:cs typeface="Calibri"/>
                        </a:rPr>
                        <a:t>15,730,968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2C384"/>
                      </a:solidFill>
                      <a:prstDash val="solid"/>
                    </a:lnL>
                    <a:lnT w="19050">
                      <a:solidFill>
                        <a:srgbClr val="62C384"/>
                      </a:solidFill>
                      <a:prstDash val="solid"/>
                    </a:lnT>
                    <a:lnB w="19050">
                      <a:solidFill>
                        <a:srgbClr val="62C3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B6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ts val="2225"/>
                        </a:lnSpc>
                      </a:pPr>
                      <a:r>
                        <a:rPr dirty="0" sz="2200" spc="-85">
                          <a:latin typeface="Calibri"/>
                          <a:cs typeface="Calibri"/>
                        </a:rPr>
                        <a:t>4,40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B628"/>
                      </a:solidFill>
                      <a:prstDash val="solid"/>
                    </a:lnL>
                    <a:lnR w="19050">
                      <a:solidFill>
                        <a:srgbClr val="FFB628"/>
                      </a:solidFill>
                      <a:prstDash val="solid"/>
                    </a:lnR>
                    <a:lnT w="19050">
                      <a:solidFill>
                        <a:srgbClr val="FFB628"/>
                      </a:solidFill>
                      <a:prstDash val="solid"/>
                    </a:lnT>
                    <a:lnB w="19050">
                      <a:solidFill>
                        <a:srgbClr val="FFB6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7932955" y="3095302"/>
            <a:ext cx="61023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6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84</a:t>
            </a:r>
            <a:r>
              <a:rPr dirty="0" sz="2200" spc="-70"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3721842" y="3496693"/>
          <a:ext cx="3037840" cy="31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860"/>
                <a:gridCol w="50800"/>
                <a:gridCol w="1544319"/>
              </a:tblGrid>
              <a:tr h="295225">
                <a:tc>
                  <a:txBody>
                    <a:bodyPr/>
                    <a:lstStyle/>
                    <a:p>
                      <a:pPr marL="720090">
                        <a:lnSpc>
                          <a:spcPts val="2225"/>
                        </a:lnSpc>
                      </a:pPr>
                      <a:r>
                        <a:rPr dirty="0" sz="2200" spc="-85">
                          <a:latin typeface="Calibri"/>
                          <a:cs typeface="Calibri"/>
                        </a:rPr>
                        <a:t>1,271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89EE"/>
                      </a:solidFill>
                      <a:prstDash val="solid"/>
                    </a:lnL>
                    <a:lnT w="19050">
                      <a:solidFill>
                        <a:srgbClr val="0089EE"/>
                      </a:solidFill>
                      <a:prstDash val="solid"/>
                    </a:lnT>
                    <a:lnB w="19050">
                      <a:solidFill>
                        <a:srgbClr val="0089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62C38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2225"/>
                        </a:lnSpc>
                      </a:pPr>
                      <a:r>
                        <a:rPr dirty="0" sz="2200" spc="-85">
                          <a:latin typeface="Calibri"/>
                          <a:cs typeface="Calibri"/>
                        </a:rPr>
                        <a:t>14,076,93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2C384"/>
                      </a:solidFill>
                      <a:prstDash val="solid"/>
                    </a:lnL>
                    <a:lnR w="19050">
                      <a:solidFill>
                        <a:srgbClr val="62C384"/>
                      </a:solidFill>
                      <a:prstDash val="solid"/>
                    </a:lnR>
                    <a:lnT w="19050">
                      <a:solidFill>
                        <a:srgbClr val="62C384"/>
                      </a:solidFill>
                      <a:prstDash val="solid"/>
                    </a:lnT>
                    <a:lnB w="19050">
                      <a:solidFill>
                        <a:srgbClr val="62C38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6679749" y="3468523"/>
            <a:ext cx="15875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70">
                <a:latin typeface="Calibri"/>
                <a:cs typeface="Calibri"/>
              </a:rPr>
              <a:t>8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81807" y="3468523"/>
            <a:ext cx="10610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3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976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54</a:t>
            </a:r>
            <a:r>
              <a:rPr dirty="0" sz="2200" spc="-70"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37102" y="3841744"/>
            <a:ext cx="61023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1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11</a:t>
            </a:r>
            <a:r>
              <a:rPr dirty="0" sz="2200" spc="-70"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46450" y="3841744"/>
            <a:ext cx="11925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13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069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53</a:t>
            </a:r>
            <a:r>
              <a:rPr dirty="0" sz="2200" spc="-70">
                <a:latin typeface="Calibri"/>
                <a:cs typeface="Calibri"/>
              </a:rPr>
              <a:t>9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91906" y="3877650"/>
            <a:ext cx="1646555" cy="295275"/>
          </a:xfrm>
          <a:prstGeom prst="rect">
            <a:avLst/>
          </a:prstGeom>
          <a:ln w="14547">
            <a:solidFill>
              <a:srgbClr val="FFB62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02284">
              <a:lnSpc>
                <a:spcPts val="2325"/>
              </a:lnSpc>
            </a:pPr>
            <a:r>
              <a:rPr dirty="0" sz="2200" spc="-85">
                <a:latin typeface="Calibri"/>
                <a:cs typeface="Calibri"/>
              </a:rPr>
              <a:t>7,282,610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46450" y="4214321"/>
            <a:ext cx="11925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11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312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83</a:t>
            </a:r>
            <a:r>
              <a:rPr dirty="0" sz="2200" spc="-7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81807" y="4214321"/>
            <a:ext cx="10610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3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192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45</a:t>
            </a:r>
            <a:r>
              <a:rPr dirty="0" sz="2200" spc="-70">
                <a:latin typeface="Calibri"/>
                <a:cs typeface="Calibri"/>
              </a:rPr>
              <a:t>9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73178" y="3057786"/>
            <a:ext cx="1536065" cy="189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4205">
              <a:lnSpc>
                <a:spcPct val="111300"/>
              </a:lnSpc>
              <a:spcBef>
                <a:spcPts val="100"/>
              </a:spcBef>
            </a:pPr>
            <a:r>
              <a:rPr dirty="0" sz="2200" spc="-130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NC</a:t>
            </a:r>
            <a:r>
              <a:rPr dirty="0" sz="2200" spc="-130">
                <a:latin typeface="Calibri"/>
                <a:cs typeface="Calibri"/>
              </a:rPr>
              <a:t>A</a:t>
            </a:r>
            <a:r>
              <a:rPr dirty="0" sz="2200" spc="-100">
                <a:latin typeface="Calibri"/>
                <a:cs typeface="Calibri"/>
              </a:rPr>
              <a:t>S</a:t>
            </a:r>
            <a:r>
              <a:rPr dirty="0" sz="2200" spc="-50">
                <a:latin typeface="Calibri"/>
                <a:cs typeface="Calibri"/>
              </a:rPr>
              <a:t>H  </a:t>
            </a:r>
            <a:r>
              <a:rPr dirty="0" sz="2200" spc="-55">
                <a:latin typeface="Calibri"/>
                <a:cs typeface="Calibri"/>
              </a:rPr>
              <a:t>PIURA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11200"/>
              </a:lnSpc>
            </a:pPr>
            <a:r>
              <a:rPr dirty="0" sz="2200" spc="-15">
                <a:latin typeface="Calibri"/>
                <a:cs typeface="Calibri"/>
              </a:rPr>
              <a:t>L</a:t>
            </a:r>
            <a:r>
              <a:rPr dirty="0" sz="2200" spc="-75">
                <a:latin typeface="Calibri"/>
                <a:cs typeface="Calibri"/>
              </a:rPr>
              <a:t>A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L</a:t>
            </a:r>
            <a:r>
              <a:rPr dirty="0" sz="2200" spc="10">
                <a:latin typeface="Calibri"/>
                <a:cs typeface="Calibri"/>
              </a:rPr>
              <a:t>I</a:t>
            </a:r>
            <a:r>
              <a:rPr dirty="0" sz="2200" spc="-55">
                <a:latin typeface="Calibri"/>
                <a:cs typeface="Calibri"/>
              </a:rPr>
              <a:t>BER</a:t>
            </a:r>
            <a:r>
              <a:rPr dirty="0" sz="2200" spc="-45">
                <a:latin typeface="Calibri"/>
                <a:cs typeface="Calibri"/>
              </a:rPr>
              <a:t>T</a:t>
            </a:r>
            <a:r>
              <a:rPr dirty="0" sz="2200" spc="-130">
                <a:latin typeface="Calibri"/>
                <a:cs typeface="Calibri"/>
              </a:rPr>
              <a:t>A</a:t>
            </a:r>
            <a:r>
              <a:rPr dirty="0" sz="2200" spc="-50">
                <a:latin typeface="Calibri"/>
                <a:cs typeface="Calibri"/>
              </a:rPr>
              <a:t>D  </a:t>
            </a:r>
            <a:r>
              <a:rPr dirty="0" sz="2200" spc="-15">
                <a:latin typeface="Calibri"/>
                <a:cs typeface="Calibri"/>
              </a:rPr>
              <a:t>L</a:t>
            </a:r>
            <a:r>
              <a:rPr dirty="0" sz="2200" spc="-130">
                <a:latin typeface="Calibri"/>
                <a:cs typeface="Calibri"/>
              </a:rPr>
              <a:t>A</a:t>
            </a:r>
            <a:r>
              <a:rPr dirty="0" sz="2200" spc="-160">
                <a:latin typeface="Calibri"/>
                <a:cs typeface="Calibri"/>
              </a:rPr>
              <a:t>M</a:t>
            </a:r>
            <a:r>
              <a:rPr dirty="0" sz="2200" spc="-55">
                <a:latin typeface="Calibri"/>
                <a:cs typeface="Calibri"/>
              </a:rPr>
              <a:t>B</a:t>
            </a:r>
            <a:r>
              <a:rPr dirty="0" sz="2200" spc="-130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Y</a:t>
            </a:r>
            <a:r>
              <a:rPr dirty="0" sz="2200" spc="-50">
                <a:latin typeface="Calibri"/>
                <a:cs typeface="Calibri"/>
              </a:rPr>
              <a:t>E</a:t>
            </a:r>
            <a:r>
              <a:rPr dirty="0" sz="2200" spc="-110">
                <a:latin typeface="Calibri"/>
                <a:cs typeface="Calibri"/>
              </a:rPr>
              <a:t>Q</a:t>
            </a:r>
            <a:r>
              <a:rPr dirty="0" sz="2200" spc="-45">
                <a:latin typeface="Calibri"/>
                <a:cs typeface="Calibri"/>
              </a:rPr>
              <a:t>U</a:t>
            </a:r>
            <a:r>
              <a:rPr dirty="0" sz="2200" spc="-45">
                <a:latin typeface="Calibri"/>
                <a:cs typeface="Calibri"/>
              </a:rPr>
              <a:t>E  </a:t>
            </a:r>
            <a:r>
              <a:rPr dirty="0" sz="2200" spc="-70">
                <a:latin typeface="Calibri"/>
                <a:cs typeface="Calibri"/>
              </a:rPr>
              <a:t>TUMBES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26699" y="4176806"/>
            <a:ext cx="418465" cy="77216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2200" spc="-90">
                <a:latin typeface="Calibri"/>
                <a:cs typeface="Calibri"/>
              </a:rPr>
              <a:t>748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200" spc="-90">
                <a:latin typeface="Calibri"/>
                <a:cs typeface="Calibri"/>
              </a:rPr>
              <a:t>118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77131" y="4587542"/>
            <a:ext cx="10610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1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316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06</a:t>
            </a:r>
            <a:r>
              <a:rPr dirty="0" sz="2200" spc="-70">
                <a:latin typeface="Calibri"/>
                <a:cs typeface="Calibri"/>
              </a:rPr>
              <a:t>9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71404" y="4587543"/>
            <a:ext cx="87249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801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40</a:t>
            </a:r>
            <a:r>
              <a:rPr dirty="0" sz="2200" spc="-70">
                <a:latin typeface="Calibri"/>
                <a:cs typeface="Calibri"/>
              </a:rPr>
              <a:t>9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37686" y="3057787"/>
            <a:ext cx="678815" cy="189103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2200" spc="-90">
                <a:latin typeface="Calibri"/>
                <a:cs typeface="Calibri"/>
              </a:rPr>
              <a:t>28</a:t>
            </a:r>
            <a:r>
              <a:rPr dirty="0" sz="2200" spc="10">
                <a:latin typeface="Calibri"/>
                <a:cs typeface="Calibri"/>
              </a:rPr>
              <a:t>.</a:t>
            </a:r>
            <a:r>
              <a:rPr dirty="0" sz="2200" spc="-90">
                <a:latin typeface="Calibri"/>
                <a:cs typeface="Calibri"/>
              </a:rPr>
              <a:t>0</a:t>
            </a:r>
            <a:r>
              <a:rPr dirty="0" sz="2200" spc="-95">
                <a:latin typeface="Calibri"/>
                <a:cs typeface="Calibri"/>
              </a:rPr>
              <a:t>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200" spc="-90">
                <a:latin typeface="Calibri"/>
                <a:cs typeface="Calibri"/>
              </a:rPr>
              <a:t>28</a:t>
            </a:r>
            <a:r>
              <a:rPr dirty="0" sz="2200" spc="10">
                <a:latin typeface="Calibri"/>
                <a:cs typeface="Calibri"/>
              </a:rPr>
              <a:t>.</a:t>
            </a:r>
            <a:r>
              <a:rPr dirty="0" sz="2200" spc="-90">
                <a:latin typeface="Calibri"/>
                <a:cs typeface="Calibri"/>
              </a:rPr>
              <a:t>2</a:t>
            </a:r>
            <a:r>
              <a:rPr dirty="0" sz="2200" spc="-95">
                <a:latin typeface="Calibri"/>
                <a:cs typeface="Calibri"/>
              </a:rPr>
              <a:t>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200" spc="-90">
                <a:latin typeface="Calibri"/>
                <a:cs typeface="Calibri"/>
              </a:rPr>
              <a:t>55</a:t>
            </a:r>
            <a:r>
              <a:rPr dirty="0" sz="2200" spc="10">
                <a:latin typeface="Calibri"/>
                <a:cs typeface="Calibri"/>
              </a:rPr>
              <a:t>.</a:t>
            </a:r>
            <a:r>
              <a:rPr dirty="0" sz="2200" spc="-90">
                <a:latin typeface="Calibri"/>
                <a:cs typeface="Calibri"/>
              </a:rPr>
              <a:t>7</a:t>
            </a:r>
            <a:r>
              <a:rPr dirty="0" sz="2200" spc="-95">
                <a:latin typeface="Calibri"/>
                <a:cs typeface="Calibri"/>
              </a:rPr>
              <a:t>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2200" spc="-90">
                <a:latin typeface="Calibri"/>
                <a:cs typeface="Calibri"/>
              </a:rPr>
              <a:t>28</a:t>
            </a:r>
            <a:r>
              <a:rPr dirty="0" sz="2200" spc="10">
                <a:latin typeface="Calibri"/>
                <a:cs typeface="Calibri"/>
              </a:rPr>
              <a:t>.</a:t>
            </a:r>
            <a:r>
              <a:rPr dirty="0" sz="2200" spc="-90">
                <a:latin typeface="Calibri"/>
                <a:cs typeface="Calibri"/>
              </a:rPr>
              <a:t>2</a:t>
            </a:r>
            <a:r>
              <a:rPr dirty="0" sz="2200" spc="-95">
                <a:latin typeface="Calibri"/>
                <a:cs typeface="Calibri"/>
              </a:rPr>
              <a:t>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2200" spc="-90">
                <a:latin typeface="Calibri"/>
                <a:cs typeface="Calibri"/>
              </a:rPr>
              <a:t>60</a:t>
            </a:r>
            <a:r>
              <a:rPr dirty="0" sz="2200" spc="10">
                <a:latin typeface="Calibri"/>
                <a:cs typeface="Calibri"/>
              </a:rPr>
              <a:t>.</a:t>
            </a:r>
            <a:r>
              <a:rPr dirty="0" sz="2200" spc="-90">
                <a:latin typeface="Calibri"/>
                <a:cs typeface="Calibri"/>
              </a:rPr>
              <a:t>9</a:t>
            </a:r>
            <a:r>
              <a:rPr dirty="0" sz="2200" spc="-95">
                <a:latin typeface="Calibri"/>
                <a:cs typeface="Calibri"/>
              </a:rPr>
              <a:t>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85896" y="4991715"/>
            <a:ext cx="71755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45">
                <a:latin typeface="Calibri"/>
                <a:cs typeface="Calibri"/>
              </a:rPr>
              <a:t>T</a:t>
            </a:r>
            <a:r>
              <a:rPr dirty="0" sz="2200" spc="-95">
                <a:latin typeface="Calibri"/>
                <a:cs typeface="Calibri"/>
              </a:rPr>
              <a:t>O</a:t>
            </a:r>
            <a:r>
              <a:rPr dirty="0" sz="2200" spc="-45">
                <a:latin typeface="Calibri"/>
                <a:cs typeface="Calibri"/>
              </a:rPr>
              <a:t>T</a:t>
            </a:r>
            <a:r>
              <a:rPr dirty="0" sz="2200" spc="-130">
                <a:latin typeface="Calibri"/>
                <a:cs typeface="Calibri"/>
              </a:rPr>
              <a:t>A</a:t>
            </a:r>
            <a:r>
              <a:rPr dirty="0" sz="2200" spc="-55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37102" y="4991715"/>
            <a:ext cx="61023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4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46</a:t>
            </a:r>
            <a:r>
              <a:rPr dirty="0" sz="2200" spc="-7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46450" y="4991715"/>
            <a:ext cx="11925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55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506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34</a:t>
            </a:r>
            <a:r>
              <a:rPr dirty="0" sz="2200" spc="-70">
                <a:latin typeface="Calibri"/>
                <a:cs typeface="Calibri"/>
              </a:rPr>
              <a:t>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50641" y="4991715"/>
            <a:ext cx="11925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19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659</a:t>
            </a:r>
            <a:r>
              <a:rPr dirty="0" sz="2200" spc="-95">
                <a:latin typeface="Calibri"/>
                <a:cs typeface="Calibri"/>
              </a:rPr>
              <a:t>,</a:t>
            </a:r>
            <a:r>
              <a:rPr dirty="0" sz="2200" spc="-90">
                <a:latin typeface="Calibri"/>
                <a:cs typeface="Calibri"/>
              </a:rPr>
              <a:t>86</a:t>
            </a:r>
            <a:r>
              <a:rPr dirty="0" sz="2200" spc="-70">
                <a:latin typeface="Calibri"/>
                <a:cs typeface="Calibri"/>
              </a:rPr>
              <a:t>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637686" y="4991715"/>
            <a:ext cx="6788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0">
                <a:latin typeface="Calibri"/>
                <a:cs typeface="Calibri"/>
              </a:rPr>
              <a:t>35</a:t>
            </a:r>
            <a:r>
              <a:rPr dirty="0" sz="2200" spc="10">
                <a:latin typeface="Calibri"/>
                <a:cs typeface="Calibri"/>
              </a:rPr>
              <a:t>.</a:t>
            </a:r>
            <a:r>
              <a:rPr dirty="0" sz="2200" spc="-90">
                <a:latin typeface="Calibri"/>
                <a:cs typeface="Calibri"/>
              </a:rPr>
              <a:t>4</a:t>
            </a:r>
            <a:r>
              <a:rPr dirty="0" sz="2200" spc="-95">
                <a:latin typeface="Calibri"/>
                <a:cs typeface="Calibri"/>
              </a:rPr>
              <a:t>%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235963" y="259079"/>
            <a:ext cx="6867525" cy="982980"/>
            <a:chOff x="1235963" y="259079"/>
            <a:chExt cx="6867525" cy="982980"/>
          </a:xfrm>
        </p:grpSpPr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963" y="259079"/>
              <a:ext cx="3264408" cy="9829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18203" y="259079"/>
              <a:ext cx="717803" cy="98298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1375" y="259079"/>
              <a:ext cx="1874520" cy="98298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43728" y="259079"/>
              <a:ext cx="1644396" cy="98298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05955" y="259079"/>
              <a:ext cx="1597152" cy="982980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1740408" y="4957993"/>
            <a:ext cx="8616950" cy="424815"/>
            <a:chOff x="1740408" y="4957993"/>
            <a:chExt cx="8616950" cy="424815"/>
          </a:xfrm>
        </p:grpSpPr>
        <p:sp>
          <p:nvSpPr>
            <p:cNvPr id="71" name="object 71"/>
            <p:cNvSpPr/>
            <p:nvPr/>
          </p:nvSpPr>
          <p:spPr>
            <a:xfrm>
              <a:off x="1747681" y="4957993"/>
              <a:ext cx="8609330" cy="15875"/>
            </a:xfrm>
            <a:custGeom>
              <a:avLst/>
              <a:gdLst/>
              <a:ahLst/>
              <a:cxnLst/>
              <a:rect l="l" t="t" r="r" b="b"/>
              <a:pathLst>
                <a:path w="8609330" h="15875">
                  <a:moveTo>
                    <a:pt x="0" y="15470"/>
                  </a:moveTo>
                  <a:lnTo>
                    <a:pt x="8609207" y="15470"/>
                  </a:lnTo>
                  <a:lnTo>
                    <a:pt x="8609207" y="0"/>
                  </a:lnTo>
                  <a:lnTo>
                    <a:pt x="0" y="0"/>
                  </a:lnTo>
                  <a:lnTo>
                    <a:pt x="0" y="15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740408" y="4957993"/>
              <a:ext cx="8616950" cy="15875"/>
            </a:xfrm>
            <a:custGeom>
              <a:avLst/>
              <a:gdLst/>
              <a:ahLst/>
              <a:cxnLst/>
              <a:rect l="l" t="t" r="r" b="b"/>
              <a:pathLst>
                <a:path w="8616950" h="15875">
                  <a:moveTo>
                    <a:pt x="0" y="0"/>
                  </a:moveTo>
                  <a:lnTo>
                    <a:pt x="0" y="15470"/>
                  </a:lnTo>
                  <a:lnTo>
                    <a:pt x="8616481" y="15470"/>
                  </a:lnTo>
                  <a:lnTo>
                    <a:pt x="86164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747681" y="4988934"/>
              <a:ext cx="8609330" cy="15875"/>
            </a:xfrm>
            <a:custGeom>
              <a:avLst/>
              <a:gdLst/>
              <a:ahLst/>
              <a:cxnLst/>
              <a:rect l="l" t="t" r="r" b="b"/>
              <a:pathLst>
                <a:path w="8609330" h="15875">
                  <a:moveTo>
                    <a:pt x="0" y="15470"/>
                  </a:moveTo>
                  <a:lnTo>
                    <a:pt x="8609207" y="15470"/>
                  </a:lnTo>
                  <a:lnTo>
                    <a:pt x="8609207" y="0"/>
                  </a:lnTo>
                  <a:lnTo>
                    <a:pt x="0" y="0"/>
                  </a:lnTo>
                  <a:lnTo>
                    <a:pt x="0" y="15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740408" y="4988934"/>
              <a:ext cx="8616950" cy="15875"/>
            </a:xfrm>
            <a:custGeom>
              <a:avLst/>
              <a:gdLst/>
              <a:ahLst/>
              <a:cxnLst/>
              <a:rect l="l" t="t" r="r" b="b"/>
              <a:pathLst>
                <a:path w="8616950" h="15875">
                  <a:moveTo>
                    <a:pt x="0" y="0"/>
                  </a:moveTo>
                  <a:lnTo>
                    <a:pt x="0" y="15470"/>
                  </a:lnTo>
                  <a:lnTo>
                    <a:pt x="8616481" y="15470"/>
                  </a:lnTo>
                  <a:lnTo>
                    <a:pt x="86164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097267" y="4968240"/>
              <a:ext cx="1623060" cy="408940"/>
            </a:xfrm>
            <a:custGeom>
              <a:avLst/>
              <a:gdLst/>
              <a:ahLst/>
              <a:cxnLst/>
              <a:rect l="l" t="t" r="r" b="b"/>
              <a:pathLst>
                <a:path w="1623059" h="408939">
                  <a:moveTo>
                    <a:pt x="0" y="204216"/>
                  </a:moveTo>
                  <a:lnTo>
                    <a:pt x="13075" y="167510"/>
                  </a:lnTo>
                  <a:lnTo>
                    <a:pt x="50772" y="132962"/>
                  </a:lnTo>
                  <a:lnTo>
                    <a:pt x="110800" y="101148"/>
                  </a:lnTo>
                  <a:lnTo>
                    <a:pt x="148471" y="86447"/>
                  </a:lnTo>
                  <a:lnTo>
                    <a:pt x="190865" y="72646"/>
                  </a:lnTo>
                  <a:lnTo>
                    <a:pt x="237696" y="59816"/>
                  </a:lnTo>
                  <a:lnTo>
                    <a:pt x="288676" y="48032"/>
                  </a:lnTo>
                  <a:lnTo>
                    <a:pt x="343520" y="37363"/>
                  </a:lnTo>
                  <a:lnTo>
                    <a:pt x="401940" y="27883"/>
                  </a:lnTo>
                  <a:lnTo>
                    <a:pt x="463651" y="19664"/>
                  </a:lnTo>
                  <a:lnTo>
                    <a:pt x="528365" y="12777"/>
                  </a:lnTo>
                  <a:lnTo>
                    <a:pt x="595797" y="7295"/>
                  </a:lnTo>
                  <a:lnTo>
                    <a:pt x="665659" y="3290"/>
                  </a:lnTo>
                  <a:lnTo>
                    <a:pt x="737666" y="834"/>
                  </a:lnTo>
                  <a:lnTo>
                    <a:pt x="811529" y="0"/>
                  </a:lnTo>
                  <a:lnTo>
                    <a:pt x="885393" y="834"/>
                  </a:lnTo>
                  <a:lnTo>
                    <a:pt x="957400" y="3290"/>
                  </a:lnTo>
                  <a:lnTo>
                    <a:pt x="1027262" y="7295"/>
                  </a:lnTo>
                  <a:lnTo>
                    <a:pt x="1094694" y="12777"/>
                  </a:lnTo>
                  <a:lnTo>
                    <a:pt x="1159408" y="19664"/>
                  </a:lnTo>
                  <a:lnTo>
                    <a:pt x="1221119" y="27883"/>
                  </a:lnTo>
                  <a:lnTo>
                    <a:pt x="1279539" y="37363"/>
                  </a:lnTo>
                  <a:lnTo>
                    <a:pt x="1334383" y="48032"/>
                  </a:lnTo>
                  <a:lnTo>
                    <a:pt x="1385363" y="59817"/>
                  </a:lnTo>
                  <a:lnTo>
                    <a:pt x="1432194" y="72646"/>
                  </a:lnTo>
                  <a:lnTo>
                    <a:pt x="1474588" y="86447"/>
                  </a:lnTo>
                  <a:lnTo>
                    <a:pt x="1512259" y="101148"/>
                  </a:lnTo>
                  <a:lnTo>
                    <a:pt x="1572287" y="132962"/>
                  </a:lnTo>
                  <a:lnTo>
                    <a:pt x="1609984" y="167510"/>
                  </a:lnTo>
                  <a:lnTo>
                    <a:pt x="1623059" y="204216"/>
                  </a:lnTo>
                  <a:lnTo>
                    <a:pt x="1619743" y="222802"/>
                  </a:lnTo>
                  <a:lnTo>
                    <a:pt x="1594070" y="258501"/>
                  </a:lnTo>
                  <a:lnTo>
                    <a:pt x="1544921" y="291754"/>
                  </a:lnTo>
                  <a:lnTo>
                    <a:pt x="1474588" y="321984"/>
                  </a:lnTo>
                  <a:lnTo>
                    <a:pt x="1432194" y="335785"/>
                  </a:lnTo>
                  <a:lnTo>
                    <a:pt x="1385363" y="348614"/>
                  </a:lnTo>
                  <a:lnTo>
                    <a:pt x="1334383" y="360399"/>
                  </a:lnTo>
                  <a:lnTo>
                    <a:pt x="1279539" y="371068"/>
                  </a:lnTo>
                  <a:lnTo>
                    <a:pt x="1221119" y="380548"/>
                  </a:lnTo>
                  <a:lnTo>
                    <a:pt x="1159408" y="388767"/>
                  </a:lnTo>
                  <a:lnTo>
                    <a:pt x="1094694" y="395654"/>
                  </a:lnTo>
                  <a:lnTo>
                    <a:pt x="1027262" y="401136"/>
                  </a:lnTo>
                  <a:lnTo>
                    <a:pt x="957400" y="405141"/>
                  </a:lnTo>
                  <a:lnTo>
                    <a:pt x="885393" y="407597"/>
                  </a:lnTo>
                  <a:lnTo>
                    <a:pt x="811529" y="408432"/>
                  </a:lnTo>
                  <a:lnTo>
                    <a:pt x="737666" y="407597"/>
                  </a:lnTo>
                  <a:lnTo>
                    <a:pt x="665659" y="405141"/>
                  </a:lnTo>
                  <a:lnTo>
                    <a:pt x="595797" y="401136"/>
                  </a:lnTo>
                  <a:lnTo>
                    <a:pt x="528365" y="395654"/>
                  </a:lnTo>
                  <a:lnTo>
                    <a:pt x="463651" y="388767"/>
                  </a:lnTo>
                  <a:lnTo>
                    <a:pt x="401940" y="380548"/>
                  </a:lnTo>
                  <a:lnTo>
                    <a:pt x="343520" y="371068"/>
                  </a:lnTo>
                  <a:lnTo>
                    <a:pt x="288676" y="360399"/>
                  </a:lnTo>
                  <a:lnTo>
                    <a:pt x="237696" y="348615"/>
                  </a:lnTo>
                  <a:lnTo>
                    <a:pt x="190865" y="335785"/>
                  </a:lnTo>
                  <a:lnTo>
                    <a:pt x="148471" y="321984"/>
                  </a:lnTo>
                  <a:lnTo>
                    <a:pt x="110800" y="307283"/>
                  </a:lnTo>
                  <a:lnTo>
                    <a:pt x="50772" y="275469"/>
                  </a:lnTo>
                  <a:lnTo>
                    <a:pt x="13075" y="240921"/>
                  </a:lnTo>
                  <a:lnTo>
                    <a:pt x="0" y="20421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498219" y="359486"/>
            <a:ext cx="6316345" cy="7829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000"/>
              </a:lnSpc>
              <a:spcBef>
                <a:spcPts val="105"/>
              </a:spcBef>
            </a:pPr>
            <a:r>
              <a:rPr dirty="0" sz="3500" spc="-35">
                <a:latin typeface="Calibri Light"/>
                <a:cs typeface="Calibri Light"/>
              </a:rPr>
              <a:t>Seguro</a:t>
            </a:r>
            <a:r>
              <a:rPr dirty="0" sz="3500" spc="-100">
                <a:latin typeface="Calibri Light"/>
                <a:cs typeface="Calibri Light"/>
              </a:rPr>
              <a:t> </a:t>
            </a:r>
            <a:r>
              <a:rPr dirty="0" sz="3500" spc="-30">
                <a:latin typeface="Calibri Light"/>
                <a:cs typeface="Calibri Light"/>
              </a:rPr>
              <a:t>Agrario</a:t>
            </a:r>
            <a:r>
              <a:rPr dirty="0" sz="3500" spc="-100">
                <a:latin typeface="Calibri Light"/>
                <a:cs typeface="Calibri Light"/>
              </a:rPr>
              <a:t> </a:t>
            </a:r>
            <a:r>
              <a:rPr dirty="0" sz="3500">
                <a:latin typeface="Calibri Light"/>
                <a:cs typeface="Calibri Light"/>
              </a:rPr>
              <a:t>-</a:t>
            </a:r>
            <a:r>
              <a:rPr dirty="0" sz="3500" spc="-40">
                <a:latin typeface="Calibri Light"/>
                <a:cs typeface="Calibri Light"/>
              </a:rPr>
              <a:t> </a:t>
            </a:r>
            <a:r>
              <a:rPr dirty="0" sz="3500" spc="-35">
                <a:latin typeface="Calibri Light"/>
                <a:cs typeface="Calibri Light"/>
              </a:rPr>
              <a:t>Región</a:t>
            </a:r>
            <a:r>
              <a:rPr dirty="0" sz="3500" spc="-90">
                <a:latin typeface="Calibri Light"/>
                <a:cs typeface="Calibri Light"/>
              </a:rPr>
              <a:t> </a:t>
            </a:r>
            <a:r>
              <a:rPr dirty="0" sz="3500" spc="-40">
                <a:latin typeface="Calibri Light"/>
                <a:cs typeface="Calibri Light"/>
              </a:rPr>
              <a:t>Costa</a:t>
            </a:r>
            <a:r>
              <a:rPr dirty="0" sz="3500" spc="-100">
                <a:latin typeface="Calibri Light"/>
                <a:cs typeface="Calibri Light"/>
              </a:rPr>
              <a:t> </a:t>
            </a:r>
            <a:r>
              <a:rPr dirty="0" sz="3500" spc="-25">
                <a:latin typeface="Calibri Light"/>
                <a:cs typeface="Calibri Light"/>
              </a:rPr>
              <a:t>Norte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ts val="1960"/>
              </a:lnSpc>
            </a:pPr>
            <a:r>
              <a:rPr dirty="0" spc="-15"/>
              <a:t>Cartera</a:t>
            </a:r>
            <a:r>
              <a:rPr dirty="0" spc="5"/>
              <a:t> </a:t>
            </a:r>
            <a:r>
              <a:rPr dirty="0" spc="-10"/>
              <a:t>Agrobanco </a:t>
            </a:r>
            <a:r>
              <a:rPr dirty="0" spc="-5"/>
              <a:t>por</a:t>
            </a:r>
            <a:r>
              <a:rPr dirty="0"/>
              <a:t> </a:t>
            </a:r>
            <a:r>
              <a:rPr dirty="0" spc="-5"/>
              <a:t>CLIENTE</a:t>
            </a:r>
            <a:r>
              <a:rPr dirty="0" spc="10"/>
              <a:t> </a:t>
            </a:r>
            <a:r>
              <a:rPr dirty="0"/>
              <a:t>- A </a:t>
            </a:r>
            <a:r>
              <a:rPr dirty="0" spc="-10"/>
              <a:t>marzo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574" y="4699254"/>
            <a:ext cx="8503285" cy="14668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Refinanciamiento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 solo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del</a:t>
            </a:r>
            <a:r>
              <a:rPr dirty="0" sz="1800" spc="-1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saldo 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de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capital,</a:t>
            </a:r>
            <a:r>
              <a:rPr dirty="0" sz="1800" spc="1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cronograma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 de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acuerdo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posibilidades</a:t>
            </a:r>
            <a:r>
              <a:rPr dirty="0" sz="1800" spc="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de </a:t>
            </a:r>
            <a:r>
              <a:rPr dirty="0" sz="1800" spc="-15">
                <a:solidFill>
                  <a:srgbClr val="006350"/>
                </a:solidFill>
                <a:latin typeface="Calibri"/>
                <a:cs typeface="Calibri"/>
              </a:rPr>
              <a:t>pago, </a:t>
            </a:r>
            <a:r>
              <a:rPr dirty="0" sz="1800" spc="-39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350"/>
                </a:solidFill>
                <a:latin typeface="Calibri"/>
                <a:cs typeface="Calibri"/>
              </a:rPr>
              <a:t>hasta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4 años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350"/>
                </a:solidFill>
                <a:latin typeface="Calibri"/>
                <a:cs typeface="Calibri"/>
              </a:rPr>
              <a:t>para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006350"/>
                </a:solidFill>
                <a:latin typeface="Calibri"/>
                <a:cs typeface="Calibri"/>
              </a:rPr>
              <a:t>pagar.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Condonación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de los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intereses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moratorios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y</a:t>
            </a:r>
            <a:r>
              <a:rPr dirty="0" sz="1800" spc="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compensatorios,</a:t>
            </a:r>
            <a:r>
              <a:rPr dirty="0" sz="1800" spc="-15">
                <a:solidFill>
                  <a:srgbClr val="006350"/>
                </a:solidFill>
                <a:latin typeface="Calibri"/>
                <a:cs typeface="Calibri"/>
              </a:rPr>
              <a:t> gastos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 administrativos,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350"/>
                </a:solidFill>
                <a:latin typeface="Calibri"/>
                <a:cs typeface="Calibri"/>
              </a:rPr>
              <a:t>gastos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judiciales,</a:t>
            </a:r>
            <a:r>
              <a:rPr dirty="0" sz="1800" spc="1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siempre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 que cumpla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con</a:t>
            </a:r>
            <a:r>
              <a:rPr dirty="0" sz="1800">
                <a:solidFill>
                  <a:srgbClr val="006350"/>
                </a:solidFill>
                <a:latin typeface="Calibri"/>
                <a:cs typeface="Calibri"/>
              </a:rPr>
              <a:t> el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pago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350"/>
                </a:solidFill>
                <a:latin typeface="Calibri"/>
                <a:cs typeface="Calibri"/>
              </a:rPr>
              <a:t>del</a:t>
            </a:r>
            <a:r>
              <a:rPr dirty="0" sz="1800" spc="25">
                <a:solidFill>
                  <a:srgbClr val="0063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350"/>
                </a:solidFill>
                <a:latin typeface="Calibri"/>
                <a:cs typeface="Calibri"/>
              </a:rPr>
              <a:t>refinanciamiento.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50847" y="254508"/>
            <a:ext cx="8894445" cy="3992879"/>
            <a:chOff x="1450847" y="254508"/>
            <a:chExt cx="8894445" cy="39928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847" y="254508"/>
              <a:ext cx="8894064" cy="3992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915" y="403860"/>
              <a:ext cx="3107436" cy="1808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1195" y="4044696"/>
            <a:ext cx="1467611" cy="3535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2740" y="4719828"/>
            <a:ext cx="1179576" cy="11917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940" y="1674876"/>
            <a:ext cx="1787652" cy="6065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31195" y="2763011"/>
            <a:ext cx="1467611" cy="6004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7491" y="1416177"/>
            <a:ext cx="9069070" cy="46170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241300" marR="6350" indent="-229235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Desde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agosto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2022,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Agrobanco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ha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estado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en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permanente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coordinación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con la Subdirección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Predicción Climática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Dirección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Meteorología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y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Evaluación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Ambiental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del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SENAMHI,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con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el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fin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tener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mejor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perspectiva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sobre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presencia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de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anomalías</a:t>
            </a:r>
            <a:r>
              <a:rPr dirty="0" sz="1800" spc="39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climáticas,</a:t>
            </a:r>
            <a:r>
              <a:rPr dirty="0" sz="1800" spc="38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la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presencia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El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Niño/La</a:t>
            </a:r>
            <a:r>
              <a:rPr dirty="0" sz="1800" spc="2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Niña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y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otros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fenómenos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como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las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sequías.</a:t>
            </a:r>
            <a:endParaRPr sz="1800">
              <a:latin typeface="Calibri"/>
              <a:cs typeface="Calibri"/>
            </a:endParaRPr>
          </a:p>
          <a:p>
            <a:pPr algn="just" marL="241300" marR="5080" indent="-229235">
              <a:lnSpc>
                <a:spcPts val="1939"/>
              </a:lnSpc>
              <a:spcBef>
                <a:spcPts val="122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fecha,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se han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otorgado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créditos con cobertura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seguro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agrícola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en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zona norte, con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mayor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 énfasis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partir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alerta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Vigilancia</a:t>
            </a:r>
            <a:r>
              <a:rPr dirty="0" sz="1800" spc="3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del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Fenómeno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del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Niño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Costero.</a:t>
            </a:r>
            <a:endParaRPr sz="1800">
              <a:latin typeface="Calibri"/>
              <a:cs typeface="Calibri"/>
            </a:endParaRPr>
          </a:p>
          <a:p>
            <a:pPr algn="just" marL="241300" marR="5080" indent="-229235">
              <a:lnSpc>
                <a:spcPct val="90000"/>
              </a:lnSpc>
              <a:spcBef>
                <a:spcPts val="11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Durante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 última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parte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2022,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enero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y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febrero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2023,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se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han implementado medidas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prudenciales debido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las deficiencias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precipitaciones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en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costa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norte, con 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el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fin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mitigar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los riesgos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pérdida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capacidad</a:t>
            </a:r>
            <a:r>
              <a:rPr dirty="0" sz="1800" spc="3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pago.</a:t>
            </a:r>
            <a:endParaRPr sz="1800">
              <a:latin typeface="Calibri"/>
              <a:cs typeface="Calibri"/>
            </a:endParaRPr>
          </a:p>
          <a:p>
            <a:pPr algn="just" marL="241300" marR="5080" indent="-229235">
              <a:lnSpc>
                <a:spcPts val="1939"/>
              </a:lnSpc>
              <a:spcBef>
                <a:spcPts val="12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Se</a:t>
            </a:r>
            <a:r>
              <a:rPr dirty="0" sz="1800" spc="14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han</a:t>
            </a:r>
            <a:r>
              <a:rPr dirty="0" sz="1800" spc="15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actualizado</a:t>
            </a:r>
            <a:r>
              <a:rPr dirty="0" sz="1800" spc="15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y</a:t>
            </a:r>
            <a:r>
              <a:rPr dirty="0" sz="1800" spc="15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ampliado</a:t>
            </a:r>
            <a:r>
              <a:rPr dirty="0" sz="1800" spc="16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las</a:t>
            </a:r>
            <a:r>
              <a:rPr dirty="0" sz="1800" spc="15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medidas</a:t>
            </a:r>
            <a:r>
              <a:rPr dirty="0" sz="1800" spc="15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preventivas,</a:t>
            </a:r>
            <a:r>
              <a:rPr dirty="0" sz="1800" spc="15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esta</a:t>
            </a:r>
            <a:r>
              <a:rPr dirty="0" sz="1800" spc="15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vez</a:t>
            </a:r>
            <a:r>
              <a:rPr dirty="0" sz="1800" spc="13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debido</a:t>
            </a:r>
            <a:r>
              <a:rPr dirty="0" sz="1800" spc="14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al</a:t>
            </a:r>
            <a:r>
              <a:rPr dirty="0" sz="1800" spc="15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superávit</a:t>
            </a:r>
            <a:r>
              <a:rPr dirty="0" sz="1800" spc="14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o</a:t>
            </a:r>
            <a:r>
              <a:rPr dirty="0" sz="1800" spc="14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déficit </a:t>
            </a:r>
            <a:r>
              <a:rPr dirty="0" sz="1800" spc="-39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lluvias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en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 </a:t>
            </a:r>
            <a:r>
              <a:rPr dirty="0" sz="1800" spc="-20">
                <a:solidFill>
                  <a:srgbClr val="5A5A5A"/>
                </a:solidFill>
                <a:latin typeface="Calibri"/>
                <a:cs typeface="Calibri"/>
              </a:rPr>
              <a:t>costa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norte,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sierra norte,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costa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central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y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sierra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centro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occidental,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fin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salvaguardar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la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calidad</a:t>
            </a:r>
            <a:r>
              <a:rPr dirty="0" sz="1800" spc="3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las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colocaciones.</a:t>
            </a:r>
            <a:endParaRPr sz="1800">
              <a:latin typeface="Calibri"/>
              <a:cs typeface="Calibri"/>
            </a:endParaRPr>
          </a:p>
          <a:p>
            <a:pPr algn="just" marL="241300" marR="5080" indent="-229235">
              <a:lnSpc>
                <a:spcPct val="90400"/>
              </a:lnSpc>
              <a:spcBef>
                <a:spcPts val="11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Se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mantiene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un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seguimiento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permanente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de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cartera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 expuesta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 mediante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llamadas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personalizadas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los clientes, con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el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fin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identificar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los daños.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Posteriormente,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el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personal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realiza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visitas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a las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principales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zonas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afectadas </a:t>
            </a:r>
            <a:r>
              <a:rPr dirty="0" sz="1800" spc="-15">
                <a:solidFill>
                  <a:srgbClr val="5A5A5A"/>
                </a:solidFill>
                <a:latin typeface="Calibri"/>
                <a:cs typeface="Calibri"/>
              </a:rPr>
              <a:t>para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identificar 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el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nivel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daño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y la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posibilidad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de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adoptar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medidas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que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se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 ajusten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al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ciclo</a:t>
            </a:r>
            <a:r>
              <a:rPr dirty="0" sz="1800" spc="2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negocio</a:t>
            </a:r>
            <a:r>
              <a:rPr dirty="0" sz="1800" spc="1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del</a:t>
            </a:r>
            <a:r>
              <a:rPr dirty="0" sz="1800" spc="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5A5A5A"/>
                </a:solidFill>
                <a:latin typeface="Calibri"/>
                <a:cs typeface="Calibri"/>
              </a:rPr>
              <a:t>productor.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232" y="198120"/>
            <a:ext cx="5739384" cy="123139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27225" y="326593"/>
            <a:ext cx="50393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5">
                <a:latin typeface="Calibri Light"/>
                <a:cs typeface="Calibri Light"/>
              </a:rPr>
              <a:t>Acciones</a:t>
            </a:r>
            <a:r>
              <a:rPr dirty="0" sz="4400" spc="-135">
                <a:latin typeface="Calibri Light"/>
                <a:cs typeface="Calibri Light"/>
              </a:rPr>
              <a:t> </a:t>
            </a:r>
            <a:r>
              <a:rPr dirty="0" sz="4400" spc="-45">
                <a:latin typeface="Calibri Light"/>
                <a:cs typeface="Calibri Light"/>
              </a:rPr>
              <a:t>permanentes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041" y="407670"/>
            <a:ext cx="6981825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30">
                <a:latin typeface="Calibri Light"/>
                <a:cs typeface="Calibri Light"/>
              </a:rPr>
              <a:t>Intervención</a:t>
            </a:r>
            <a:r>
              <a:rPr dirty="0" sz="3500" spc="-110">
                <a:latin typeface="Calibri Light"/>
                <a:cs typeface="Calibri Light"/>
              </a:rPr>
              <a:t> </a:t>
            </a:r>
            <a:r>
              <a:rPr dirty="0" sz="3500" spc="-35">
                <a:latin typeface="Calibri Light"/>
                <a:cs typeface="Calibri Light"/>
              </a:rPr>
              <a:t>coordinada</a:t>
            </a:r>
            <a:r>
              <a:rPr dirty="0" sz="3500" spc="-100">
                <a:latin typeface="Calibri Light"/>
                <a:cs typeface="Calibri Light"/>
              </a:rPr>
              <a:t> </a:t>
            </a:r>
            <a:r>
              <a:rPr dirty="0" sz="3500">
                <a:latin typeface="Calibri Light"/>
                <a:cs typeface="Calibri Light"/>
              </a:rPr>
              <a:t>a</a:t>
            </a:r>
            <a:r>
              <a:rPr dirty="0" sz="3500" spc="-65">
                <a:latin typeface="Calibri Light"/>
                <a:cs typeface="Calibri Light"/>
              </a:rPr>
              <a:t> </a:t>
            </a:r>
            <a:r>
              <a:rPr dirty="0" sz="3500" spc="-55">
                <a:latin typeface="Calibri Light"/>
                <a:cs typeface="Calibri Light"/>
              </a:rPr>
              <a:t>favor</a:t>
            </a:r>
            <a:r>
              <a:rPr dirty="0" sz="3500" spc="-90">
                <a:latin typeface="Calibri Light"/>
                <a:cs typeface="Calibri Light"/>
              </a:rPr>
              <a:t> </a:t>
            </a:r>
            <a:r>
              <a:rPr dirty="0" sz="3500" spc="-10">
                <a:latin typeface="Calibri Light"/>
                <a:cs typeface="Calibri Light"/>
              </a:rPr>
              <a:t>del</a:t>
            </a:r>
            <a:r>
              <a:rPr dirty="0" sz="3500" spc="-60">
                <a:latin typeface="Calibri Light"/>
                <a:cs typeface="Calibri Light"/>
              </a:rPr>
              <a:t> </a:t>
            </a:r>
            <a:r>
              <a:rPr dirty="0" sz="3500" spc="-105">
                <a:latin typeface="Calibri Light"/>
                <a:cs typeface="Calibri Light"/>
              </a:rPr>
              <a:t>PPA</a:t>
            </a:r>
            <a:endParaRPr sz="35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4772" y="1379219"/>
            <a:ext cx="9288780" cy="1484630"/>
            <a:chOff x="1604772" y="1379219"/>
            <a:chExt cx="9288780" cy="1484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4772" y="1379219"/>
              <a:ext cx="3826764" cy="1484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844" y="1574291"/>
              <a:ext cx="3238500" cy="896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343" y="1411223"/>
              <a:ext cx="4712208" cy="14218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6416" y="1606295"/>
              <a:ext cx="4123943" cy="8336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547864" y="2584831"/>
            <a:ext cx="2948305" cy="190627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Fondo</a:t>
            </a:r>
            <a:r>
              <a:rPr dirty="0" sz="1800" spc="-3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Agroperú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30">
                <a:solidFill>
                  <a:srgbClr val="002D28"/>
                </a:solidFill>
                <a:latin typeface="Calibri"/>
                <a:cs typeface="Calibri"/>
              </a:rPr>
              <a:t>FIFPPA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>
                <a:solidFill>
                  <a:srgbClr val="002D28"/>
                </a:solidFill>
                <a:latin typeface="Calibri"/>
                <a:cs typeface="Calibri"/>
              </a:rPr>
              <a:t>Bono</a:t>
            </a:r>
            <a:r>
              <a:rPr dirty="0" sz="1800" spc="-9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02D28"/>
                </a:solidFill>
                <a:latin typeface="Calibri"/>
                <a:cs typeface="Calibri"/>
              </a:rPr>
              <a:t>PPA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Seguro</a:t>
            </a:r>
            <a:r>
              <a:rPr dirty="0" sz="1800" spc="-3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Agrario</a:t>
            </a:r>
            <a:r>
              <a:rPr dirty="0" sz="1800" spc="-2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Cofinanciado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Asistentes</a:t>
            </a:r>
            <a:r>
              <a:rPr dirty="0" sz="1800" spc="-4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técnicos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9354" y="2647950"/>
            <a:ext cx="3388360" cy="187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FONAFE</a:t>
            </a:r>
            <a:r>
              <a:rPr dirty="0" sz="1800" spc="-2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aprobó</a:t>
            </a:r>
            <a:r>
              <a:rPr dirty="0" sz="180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aumento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capital</a:t>
            </a:r>
            <a:r>
              <a:rPr dirty="0" sz="180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D28"/>
                </a:solidFill>
                <a:latin typeface="Calibri"/>
                <a:cs typeface="Calibri"/>
              </a:rPr>
              <a:t>hasta</a:t>
            </a:r>
            <a:r>
              <a:rPr dirty="0" sz="1800" spc="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por S/</a:t>
            </a:r>
            <a:r>
              <a:rPr dirty="0" sz="1800" spc="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D28"/>
                </a:solidFill>
                <a:latin typeface="Calibri"/>
                <a:cs typeface="Calibri"/>
              </a:rPr>
              <a:t>200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millones.</a:t>
            </a:r>
            <a:endParaRPr sz="1800">
              <a:latin typeface="Calibri"/>
              <a:cs typeface="Calibri"/>
            </a:endParaRPr>
          </a:p>
          <a:p>
            <a:pPr marL="299085" marR="633730" indent="-287020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Proceso 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de modernización </a:t>
            </a:r>
            <a:r>
              <a:rPr dirty="0" sz="1800" spc="-39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tecnológica.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Ampliación</a:t>
            </a:r>
            <a:r>
              <a:rPr dirty="0" sz="180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cobertura</a:t>
            </a:r>
            <a:r>
              <a:rPr dirty="0" sz="1800" spc="-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D28"/>
                </a:solidFill>
                <a:latin typeface="Calibri"/>
                <a:cs typeface="Calibri"/>
              </a:rPr>
              <a:t>para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002D28"/>
                </a:solidFill>
                <a:latin typeface="Calibri"/>
                <a:cs typeface="Calibri"/>
              </a:rPr>
              <a:t>atención</a:t>
            </a:r>
            <a:r>
              <a:rPr dirty="0" sz="1800">
                <a:solidFill>
                  <a:srgbClr val="002D28"/>
                </a:solidFill>
                <a:latin typeface="Calibri"/>
                <a:cs typeface="Calibri"/>
              </a:rPr>
              <a:t> a</a:t>
            </a:r>
            <a:r>
              <a:rPr dirty="0" sz="1800" spc="-2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02D28"/>
                </a:solidFill>
                <a:latin typeface="Calibri"/>
                <a:cs typeface="Calibri"/>
              </a:rPr>
              <a:t>PPA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03520" y="131063"/>
            <a:ext cx="6888480" cy="2386965"/>
            <a:chOff x="5303520" y="131063"/>
            <a:chExt cx="6888480" cy="2386965"/>
          </a:xfrm>
        </p:grpSpPr>
        <p:sp>
          <p:nvSpPr>
            <p:cNvPr id="11" name="object 11"/>
            <p:cNvSpPr/>
            <p:nvPr/>
          </p:nvSpPr>
          <p:spPr>
            <a:xfrm>
              <a:off x="10331196" y="163067"/>
              <a:ext cx="1732914" cy="847725"/>
            </a:xfrm>
            <a:custGeom>
              <a:avLst/>
              <a:gdLst/>
              <a:ahLst/>
              <a:cxnLst/>
              <a:rect l="l" t="t" r="r" b="b"/>
              <a:pathLst>
                <a:path w="1732915" h="847725">
                  <a:moveTo>
                    <a:pt x="1732788" y="0"/>
                  </a:moveTo>
                  <a:lnTo>
                    <a:pt x="0" y="0"/>
                  </a:lnTo>
                  <a:lnTo>
                    <a:pt x="0" y="847343"/>
                  </a:lnTo>
                  <a:lnTo>
                    <a:pt x="1732788" y="847343"/>
                  </a:lnTo>
                  <a:lnTo>
                    <a:pt x="1732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4291" y="131063"/>
              <a:ext cx="2997707" cy="20589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9364" y="326135"/>
              <a:ext cx="2438400" cy="14706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3520" y="1566672"/>
              <a:ext cx="979931" cy="449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62956" y="1606296"/>
              <a:ext cx="861060" cy="3322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3520" y="2048256"/>
              <a:ext cx="979931" cy="4693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2956" y="2087880"/>
              <a:ext cx="861060" cy="352044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4748783"/>
            <a:ext cx="12192000" cy="21092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54595" y="0"/>
            <a:ext cx="4983480" cy="6858000"/>
            <a:chOff x="7054595" y="0"/>
            <a:chExt cx="49834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4595" y="0"/>
              <a:ext cx="4837176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8197" y="5912489"/>
              <a:ext cx="161996" cy="2434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6834" y="2746837"/>
              <a:ext cx="172396" cy="2595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3061" y="6287341"/>
              <a:ext cx="174616" cy="2651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18981" y="5890056"/>
            <a:ext cx="7994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A0BB36"/>
                </a:solidFill>
                <a:latin typeface="Calibri"/>
                <a:cs typeface="Calibri"/>
              </a:rPr>
              <a:t>26</a:t>
            </a:r>
            <a:r>
              <a:rPr dirty="0" sz="1600" spc="-6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A0BB36"/>
                </a:solidFill>
                <a:latin typeface="Calibri"/>
                <a:cs typeface="Calibri"/>
              </a:rPr>
              <a:t>CEARs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69702" y="2729229"/>
            <a:ext cx="11709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664D"/>
                </a:solidFill>
                <a:latin typeface="Calibri"/>
                <a:cs typeface="Calibri"/>
              </a:rPr>
              <a:t>25 </a:t>
            </a:r>
            <a:r>
              <a:rPr dirty="0" sz="1600" spc="-10" b="1">
                <a:solidFill>
                  <a:srgbClr val="00664D"/>
                </a:solidFill>
                <a:latin typeface="Calibri"/>
                <a:cs typeface="Calibri"/>
              </a:rPr>
              <a:t>Agencias </a:t>
            </a:r>
            <a:r>
              <a:rPr dirty="0" sz="1600" spc="-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00664D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00664D"/>
                </a:solidFill>
                <a:latin typeface="Calibri"/>
                <a:cs typeface="Calibri"/>
              </a:rPr>
              <a:t>egi</a:t>
            </a:r>
            <a:r>
              <a:rPr dirty="0" sz="1600" b="1">
                <a:solidFill>
                  <a:srgbClr val="00664D"/>
                </a:solidFill>
                <a:latin typeface="Calibri"/>
                <a:cs typeface="Calibri"/>
              </a:rPr>
              <a:t>o</a:t>
            </a:r>
            <a:r>
              <a:rPr dirty="0" sz="1600" spc="-10" b="1">
                <a:solidFill>
                  <a:srgbClr val="00664D"/>
                </a:solidFill>
                <a:latin typeface="Calibri"/>
                <a:cs typeface="Calibri"/>
              </a:rPr>
              <a:t>n</a:t>
            </a:r>
            <a:r>
              <a:rPr dirty="0" sz="1600" spc="-5" b="1">
                <a:solidFill>
                  <a:srgbClr val="00664D"/>
                </a:solidFill>
                <a:latin typeface="Calibri"/>
                <a:cs typeface="Calibri"/>
              </a:rPr>
              <a:t>a</a:t>
            </a:r>
            <a:r>
              <a:rPr dirty="0" sz="1600" b="1">
                <a:solidFill>
                  <a:srgbClr val="00664D"/>
                </a:solidFill>
                <a:latin typeface="Calibri"/>
                <a:cs typeface="Calibri"/>
              </a:rPr>
              <a:t>l</a:t>
            </a:r>
            <a:r>
              <a:rPr dirty="0" sz="1600" spc="-10" b="1">
                <a:solidFill>
                  <a:srgbClr val="00664D"/>
                </a:solidFill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1014" y="6293002"/>
            <a:ext cx="20599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434343"/>
                </a:solidFill>
                <a:latin typeface="Calibri"/>
                <a:cs typeface="Calibri"/>
              </a:rPr>
              <a:t>59</a:t>
            </a:r>
            <a:r>
              <a:rPr dirty="0" sz="1600" spc="-2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434343"/>
                </a:solidFill>
                <a:latin typeface="Calibri"/>
                <a:cs typeface="Calibri"/>
              </a:rPr>
              <a:t>Oficinas</a:t>
            </a:r>
            <a:r>
              <a:rPr dirty="0" sz="1600" spc="-2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434343"/>
                </a:solidFill>
                <a:latin typeface="Calibri"/>
                <a:cs typeface="Calibri"/>
              </a:rPr>
              <a:t>informativas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777" y="1258900"/>
            <a:ext cx="1628139" cy="5011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1.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Andahuaylas</a:t>
            </a:r>
            <a:endParaRPr sz="105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11.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 Chincheros</a:t>
            </a:r>
            <a:endParaRPr sz="105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45.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Rocchacc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2.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Arequipa</a:t>
            </a:r>
            <a:endParaRPr sz="10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6.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Camaná</a:t>
            </a:r>
            <a:endParaRPr sz="10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14.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Moquegua</a:t>
            </a:r>
            <a:endParaRPr sz="10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22.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Tambo</a:t>
            </a:r>
            <a:endParaRPr sz="1050">
              <a:latin typeface="Calibri"/>
              <a:cs typeface="Calibri"/>
            </a:endParaRPr>
          </a:p>
          <a:p>
            <a:pPr marL="394335" indent="-200025">
              <a:lnSpc>
                <a:spcPct val="100000"/>
              </a:lnSpc>
              <a:buAutoNum type="arabicPeriod" startAt="46"/>
              <a:tabLst>
                <a:tab pos="394970" algn="l"/>
              </a:tabLst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Chivay</a:t>
            </a:r>
            <a:endParaRPr sz="1050">
              <a:latin typeface="Calibri"/>
              <a:cs typeface="Calibri"/>
            </a:endParaRPr>
          </a:p>
          <a:p>
            <a:pPr marL="394335" indent="-200025">
              <a:lnSpc>
                <a:spcPct val="100000"/>
              </a:lnSpc>
              <a:buAutoNum type="arabicPeriod" startAt="46"/>
              <a:tabLst>
                <a:tab pos="394970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Majes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3.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Ayacucho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22.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Pampacangallo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48.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Huanta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4.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Ayaviri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19.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Lampa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49.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Macusani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5.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Cajamarca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3.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Bambamarca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5.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Cajabamba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8.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Chota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10.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 Chilete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7.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Celendín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6.</a:t>
            </a:r>
            <a:r>
              <a:rPr dirty="0" sz="1050" spc="-4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Chiclayo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40.</a:t>
            </a:r>
            <a:r>
              <a:rPr dirty="0" sz="1050" spc="-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Zaña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50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Chongoyape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50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Ferreñafe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50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Lambayeque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50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Mochumi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50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Motupe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50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Olmos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7.</a:t>
            </a:r>
            <a:r>
              <a:rPr dirty="0" sz="1050" spc="-4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Chimbote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3079" y="1258900"/>
            <a:ext cx="1630680" cy="5202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15.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Oxapampa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26.</a:t>
            </a:r>
            <a:r>
              <a:rPr dirty="0" sz="1050" spc="-5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Villa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Rica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57.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Palcazu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17.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Puerto</a:t>
            </a:r>
            <a:r>
              <a:rPr dirty="0" sz="1050" spc="-3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Maldonado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16.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1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Padre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Abad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4.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2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Caballococha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11.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Iquitos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19.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Pucallpa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27.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Puerto</a:t>
            </a:r>
            <a:r>
              <a:rPr dirty="0" sz="1050" spc="-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Inca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18.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3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Puno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Azángaro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15.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Huancané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17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Ilave</a:t>
            </a:r>
            <a:endParaRPr sz="1050">
              <a:latin typeface="Calibri"/>
              <a:cs typeface="Calibri"/>
            </a:endParaRPr>
          </a:p>
          <a:p>
            <a:pPr marL="389890" indent="-200025">
              <a:lnSpc>
                <a:spcPct val="100000"/>
              </a:lnSpc>
              <a:buAutoNum type="arabicPeriod" startAt="17"/>
              <a:tabLst>
                <a:tab pos="390525" algn="l"/>
              </a:tabLst>
            </a:pP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Juliaca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33.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Sandia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36.</a:t>
            </a:r>
            <a:r>
              <a:rPr dirty="0" sz="1050" spc="-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Taraco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58.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Moho</a:t>
            </a:r>
            <a:endParaRPr sz="1050">
              <a:latin typeface="Calibri"/>
              <a:cs typeface="Calibri"/>
            </a:endParaRPr>
          </a:p>
          <a:p>
            <a:pPr algn="r" marR="47625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19.</a:t>
            </a:r>
            <a:r>
              <a:rPr dirty="0" sz="1050" spc="-5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San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Francisco</a:t>
            </a:r>
            <a:endParaRPr sz="1050">
              <a:latin typeface="Calibri"/>
              <a:cs typeface="Calibri"/>
            </a:endParaRPr>
          </a:p>
          <a:p>
            <a:pPr algn="r" marR="461645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25.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Pichari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35.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Selva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Oro</a:t>
            </a:r>
            <a:endParaRPr sz="1050">
              <a:latin typeface="Calibri"/>
              <a:cs typeface="Calibri"/>
            </a:endParaRPr>
          </a:p>
          <a:p>
            <a:pPr marL="402590" marR="5080" indent="-21209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31.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San Antonio de </a:t>
            </a:r>
            <a:r>
              <a:rPr dirty="0" sz="1050" spc="-2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Anco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42.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Villa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Kintiarina</a:t>
            </a:r>
            <a:endParaRPr sz="10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AutoNum type="arabicPeriod" startAt="20"/>
              <a:tabLst>
                <a:tab pos="213995" algn="l"/>
              </a:tabLst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Satipo</a:t>
            </a:r>
            <a:endParaRPr sz="1050">
              <a:latin typeface="Calibri"/>
              <a:cs typeface="Calibri"/>
            </a:endParaRPr>
          </a:p>
          <a:p>
            <a:pPr lvl="1" marL="391160" indent="-201295">
              <a:lnSpc>
                <a:spcPct val="100000"/>
              </a:lnSpc>
              <a:buAutoNum type="arabicPeriod" startAt="15"/>
              <a:tabLst>
                <a:tab pos="391795" algn="l"/>
              </a:tabLst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Pangoa</a:t>
            </a:r>
            <a:endParaRPr sz="1050">
              <a:latin typeface="Calibri"/>
              <a:cs typeface="Calibri"/>
            </a:endParaRPr>
          </a:p>
          <a:p>
            <a:pPr lvl="1" marL="391160" indent="-201295">
              <a:lnSpc>
                <a:spcPct val="100000"/>
              </a:lnSpc>
              <a:buAutoNum type="arabicPeriod" startAt="15"/>
              <a:tabLst>
                <a:tab pos="391795" algn="l"/>
              </a:tabLst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Pichanaki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Atalaya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21.</a:t>
            </a:r>
            <a:r>
              <a:rPr dirty="0" sz="1050" spc="-4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Sullana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18.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Piura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25.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Tumbes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22.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Tacna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2848" y="1205483"/>
            <a:ext cx="0" cy="5459730"/>
          </a:xfrm>
          <a:custGeom>
            <a:avLst/>
            <a:gdLst/>
            <a:ahLst/>
            <a:cxnLst/>
            <a:rect l="l" t="t" r="r" b="b"/>
            <a:pathLst>
              <a:path w="0" h="5459730">
                <a:moveTo>
                  <a:pt x="0" y="0"/>
                </a:moveTo>
                <a:lnTo>
                  <a:pt x="0" y="5459361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36419" y="1258900"/>
            <a:ext cx="1731010" cy="5011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8.</a:t>
            </a:r>
            <a:r>
              <a:rPr dirty="0" sz="1050" spc="-4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Chincha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17.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Pisco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5.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Cañete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16.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Ica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28.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Puquio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44.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Pauza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56.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Pachacamac</a:t>
            </a:r>
            <a:endParaRPr sz="1050">
              <a:latin typeface="Calibri"/>
              <a:cs typeface="Calibri"/>
            </a:endParaRPr>
          </a:p>
          <a:p>
            <a:pPr marL="144780" indent="-132715">
              <a:lnSpc>
                <a:spcPct val="100000"/>
              </a:lnSpc>
              <a:spcBef>
                <a:spcPts val="240"/>
              </a:spcBef>
              <a:buAutoNum type="arabicPeriod" startAt="9"/>
              <a:tabLst>
                <a:tab pos="145415" algn="l"/>
              </a:tabLst>
            </a:pP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3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Chulucanas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23.</a:t>
            </a:r>
            <a:r>
              <a:rPr dirty="0" sz="1050" spc="-3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2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Tambogrande</a:t>
            </a:r>
            <a:endParaRPr sz="10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AutoNum type="arabicPeriod" startAt="10"/>
              <a:tabLst>
                <a:tab pos="213995" algn="l"/>
              </a:tabLst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Cusco</a:t>
            </a:r>
            <a:endParaRPr sz="1050">
              <a:latin typeface="Calibri"/>
              <a:cs typeface="Calibri"/>
            </a:endParaRPr>
          </a:p>
          <a:p>
            <a:pPr lvl="1" marL="323215" indent="-133350">
              <a:lnSpc>
                <a:spcPct val="100000"/>
              </a:lnSpc>
              <a:buAutoNum type="arabicPeriod"/>
              <a:tabLst>
                <a:tab pos="323850" algn="l"/>
              </a:tabLst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Abancay</a:t>
            </a:r>
            <a:endParaRPr sz="1050">
              <a:latin typeface="Calibri"/>
              <a:cs typeface="Calibri"/>
            </a:endParaRPr>
          </a:p>
          <a:p>
            <a:pPr marL="391160" indent="-201295">
              <a:lnSpc>
                <a:spcPct val="100000"/>
              </a:lnSpc>
              <a:buAutoNum type="arabicPeriod" startAt="20"/>
              <a:tabLst>
                <a:tab pos="391795" algn="l"/>
              </a:tabLst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5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Quillabamba</a:t>
            </a:r>
            <a:endParaRPr sz="1050">
              <a:latin typeface="Calibri"/>
              <a:cs typeface="Calibri"/>
            </a:endParaRPr>
          </a:p>
          <a:p>
            <a:pPr marL="391160" indent="-201295">
              <a:lnSpc>
                <a:spcPct val="100000"/>
              </a:lnSpc>
              <a:buAutoNum type="arabicPeriod" startAt="20"/>
              <a:tabLst>
                <a:tab pos="391795" algn="l"/>
              </a:tabLst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Sicuani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41.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Curahuasi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11.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Huacho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10.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Huaral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Barranca</a:t>
            </a:r>
            <a:endParaRPr sz="10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AutoNum type="arabicPeriod" startAt="12"/>
              <a:tabLst>
                <a:tab pos="213995" algn="l"/>
              </a:tabLst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4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Huancayo</a:t>
            </a:r>
            <a:endParaRPr sz="1050">
              <a:latin typeface="Calibri"/>
              <a:cs typeface="Calibri"/>
            </a:endParaRPr>
          </a:p>
          <a:p>
            <a:pPr marL="391160" indent="-201295">
              <a:lnSpc>
                <a:spcPct val="100000"/>
              </a:lnSpc>
              <a:buAutoNum type="arabicPeriod" startAt="12"/>
              <a:tabLst>
                <a:tab pos="391795" algn="l"/>
              </a:tabLst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La</a:t>
            </a:r>
            <a:r>
              <a:rPr dirty="0" sz="1050" spc="-2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Merced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24.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Tarma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8.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Cerro</a:t>
            </a:r>
            <a:r>
              <a:rPr dirty="0" sz="1050" spc="-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Pasco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23.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Pampas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Tayacaja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43.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Pasco</a:t>
            </a:r>
            <a:endParaRPr sz="10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AutoNum type="arabicPeriod" startAt="13"/>
              <a:tabLst>
                <a:tab pos="213995" algn="l"/>
              </a:tabLst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Huaraz</a:t>
            </a:r>
            <a:endParaRPr sz="10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AutoNum type="arabicPeriod" startAt="13"/>
              <a:tabLst>
                <a:tab pos="213995" algn="l"/>
              </a:tabLst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Jaén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2.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Bagua</a:t>
            </a:r>
            <a:r>
              <a:rPr dirty="0" sz="1050" spc="-3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Grande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7.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Chachapoyas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13.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Cutervo</a:t>
            </a:r>
            <a:endParaRPr sz="1050">
              <a:latin typeface="Calibri"/>
              <a:cs typeface="Calibri"/>
            </a:endParaRPr>
          </a:p>
          <a:p>
            <a:pPr marL="402590" marR="221615" indent="-21209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30.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Rodríguez de </a:t>
            </a:r>
            <a:r>
              <a:rPr dirty="0" sz="1050" spc="-2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Mendoza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0835" y="2862834"/>
            <a:ext cx="1866900" cy="3608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23.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Tarapoto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12.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Juanjui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4.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Bellavista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20.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Moyobamba</a:t>
            </a:r>
            <a:endParaRPr sz="1050">
              <a:latin typeface="Calibri"/>
              <a:cs typeface="Calibri"/>
            </a:endParaRPr>
          </a:p>
          <a:p>
            <a:pPr marL="402590" marR="245745" indent="-21209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24.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Pardo</a:t>
            </a:r>
            <a:r>
              <a:rPr dirty="0" sz="1050" spc="-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Miguel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– </a:t>
            </a:r>
            <a:r>
              <a:rPr dirty="0" sz="1050" spc="-2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Naranjos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26.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Picota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29.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Rioja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21.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 Nuevo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Cajamarca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32.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 San José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Sisa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34.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Saposoa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39.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 Yurimaguas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24.</a:t>
            </a:r>
            <a:r>
              <a:rPr dirty="0" sz="1050" spc="-3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15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Tingo</a:t>
            </a:r>
            <a:r>
              <a:rPr dirty="0" sz="1050" spc="-3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María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9.</a:t>
            </a:r>
            <a:r>
              <a:rPr dirty="0" sz="1050" spc="-40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A0BB36"/>
                </a:solidFill>
                <a:latin typeface="Calibri"/>
                <a:cs typeface="Calibri"/>
              </a:rPr>
              <a:t>CEAR</a:t>
            </a:r>
            <a:r>
              <a:rPr dirty="0" sz="1050" spc="-35" b="1">
                <a:solidFill>
                  <a:srgbClr val="A0BB36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A0BB36"/>
                </a:solidFill>
                <a:latin typeface="Calibri"/>
                <a:cs typeface="Calibri"/>
              </a:rPr>
              <a:t>Huánuco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37.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Tocache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59.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Aucayacu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25.</a:t>
            </a:r>
            <a:r>
              <a:rPr dirty="0" sz="1050" spc="-4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664D"/>
                </a:solidFill>
                <a:latin typeface="Calibri"/>
                <a:cs typeface="Calibri"/>
              </a:rPr>
              <a:t>AR</a:t>
            </a:r>
            <a:r>
              <a:rPr dirty="0" sz="1050" spc="-20" b="1">
                <a:solidFill>
                  <a:srgbClr val="00664D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664D"/>
                </a:solidFill>
                <a:latin typeface="Calibri"/>
                <a:cs typeface="Calibri"/>
              </a:rPr>
              <a:t>Trujillo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6.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Cascas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– Gran</a:t>
            </a:r>
            <a:r>
              <a:rPr dirty="0" sz="1050" spc="-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Chimu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9.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 Inf.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Chepén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12.</a:t>
            </a:r>
            <a:r>
              <a:rPr dirty="0" sz="105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Chocope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14.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Huamachuco</a:t>
            </a: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38.</a:t>
            </a:r>
            <a:r>
              <a:rPr dirty="0" sz="1050" spc="-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Of.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434343"/>
                </a:solidFill>
                <a:latin typeface="Calibri"/>
                <a:cs typeface="Calibri"/>
              </a:rPr>
              <a:t>Inf.</a:t>
            </a:r>
            <a:r>
              <a:rPr dirty="0" sz="105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34343"/>
                </a:solidFill>
                <a:latin typeface="Calibri"/>
                <a:cs typeface="Calibri"/>
              </a:rPr>
              <a:t>Virú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3003" y="1205483"/>
            <a:ext cx="0" cy="5459730"/>
          </a:xfrm>
          <a:custGeom>
            <a:avLst/>
            <a:gdLst/>
            <a:ahLst/>
            <a:cxnLst/>
            <a:rect l="l" t="t" r="r" b="b"/>
            <a:pathLst>
              <a:path w="0" h="5459730">
                <a:moveTo>
                  <a:pt x="0" y="0"/>
                </a:moveTo>
                <a:lnTo>
                  <a:pt x="0" y="5459361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39611" y="1205483"/>
            <a:ext cx="0" cy="5459730"/>
          </a:xfrm>
          <a:custGeom>
            <a:avLst/>
            <a:gdLst/>
            <a:ahLst/>
            <a:cxnLst/>
            <a:rect l="l" t="t" r="r" b="b"/>
            <a:pathLst>
              <a:path w="0" h="5459730">
                <a:moveTo>
                  <a:pt x="0" y="0"/>
                </a:moveTo>
                <a:lnTo>
                  <a:pt x="0" y="5459361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8173211" y="2323271"/>
            <a:ext cx="2301240" cy="4342130"/>
            <a:chOff x="8173211" y="2323271"/>
            <a:chExt cx="2301240" cy="4342130"/>
          </a:xfrm>
        </p:grpSpPr>
        <p:sp>
          <p:nvSpPr>
            <p:cNvPr id="18" name="object 18"/>
            <p:cNvSpPr/>
            <p:nvPr/>
          </p:nvSpPr>
          <p:spPr>
            <a:xfrm>
              <a:off x="8177783" y="3771900"/>
              <a:ext cx="0" cy="2893695"/>
            </a:xfrm>
            <a:custGeom>
              <a:avLst/>
              <a:gdLst/>
              <a:ahLst/>
              <a:cxnLst/>
              <a:rect l="l" t="t" r="r" b="b"/>
              <a:pathLst>
                <a:path w="0" h="2893695">
                  <a:moveTo>
                    <a:pt x="0" y="0"/>
                  </a:moveTo>
                  <a:lnTo>
                    <a:pt x="0" y="2893161"/>
                  </a:lnTo>
                </a:path>
              </a:pathLst>
            </a:custGeom>
            <a:ln w="9144">
              <a:solidFill>
                <a:srgbClr val="A6A6A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348280" y="2559798"/>
              <a:ext cx="70485" cy="42545"/>
            </a:xfrm>
            <a:custGeom>
              <a:avLst/>
              <a:gdLst/>
              <a:ahLst/>
              <a:cxnLst/>
              <a:rect l="l" t="t" r="r" b="b"/>
              <a:pathLst>
                <a:path w="70484" h="42544">
                  <a:moveTo>
                    <a:pt x="34990" y="0"/>
                  </a:moveTo>
                  <a:lnTo>
                    <a:pt x="21649" y="1646"/>
                  </a:lnTo>
                  <a:lnTo>
                    <a:pt x="10496" y="6146"/>
                  </a:lnTo>
                  <a:lnTo>
                    <a:pt x="2842" y="12842"/>
                  </a:lnTo>
                  <a:lnTo>
                    <a:pt x="0" y="21075"/>
                  </a:lnTo>
                  <a:lnTo>
                    <a:pt x="2842" y="29309"/>
                  </a:lnTo>
                  <a:lnTo>
                    <a:pt x="10496" y="36005"/>
                  </a:lnTo>
                  <a:lnTo>
                    <a:pt x="21649" y="40506"/>
                  </a:lnTo>
                  <a:lnTo>
                    <a:pt x="34990" y="42153"/>
                  </a:lnTo>
                  <a:lnTo>
                    <a:pt x="48330" y="40506"/>
                  </a:lnTo>
                  <a:lnTo>
                    <a:pt x="59485" y="36005"/>
                  </a:lnTo>
                  <a:lnTo>
                    <a:pt x="67142" y="29309"/>
                  </a:lnTo>
                  <a:lnTo>
                    <a:pt x="69986" y="21075"/>
                  </a:lnTo>
                  <a:lnTo>
                    <a:pt x="67141" y="12842"/>
                  </a:lnTo>
                  <a:lnTo>
                    <a:pt x="59485" y="6146"/>
                  </a:lnTo>
                  <a:lnTo>
                    <a:pt x="48330" y="1646"/>
                  </a:lnTo>
                  <a:lnTo>
                    <a:pt x="34990" y="0"/>
                  </a:lnTo>
                  <a:close/>
                </a:path>
              </a:pathLst>
            </a:custGeom>
            <a:solidFill>
              <a:srgbClr val="282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292293" y="2323271"/>
              <a:ext cx="182245" cy="255270"/>
            </a:xfrm>
            <a:custGeom>
              <a:avLst/>
              <a:gdLst/>
              <a:ahLst/>
              <a:cxnLst/>
              <a:rect l="l" t="t" r="r" b="b"/>
              <a:pathLst>
                <a:path w="182245" h="255269">
                  <a:moveTo>
                    <a:pt x="90976" y="0"/>
                  </a:moveTo>
                  <a:lnTo>
                    <a:pt x="55110" y="6550"/>
                  </a:lnTo>
                  <a:lnTo>
                    <a:pt x="26242" y="24297"/>
                  </a:lnTo>
                  <a:lnTo>
                    <a:pt x="6998" y="50386"/>
                  </a:lnTo>
                  <a:lnTo>
                    <a:pt x="0" y="81962"/>
                  </a:lnTo>
                  <a:lnTo>
                    <a:pt x="838" y="94184"/>
                  </a:lnTo>
                  <a:lnTo>
                    <a:pt x="3207" y="105969"/>
                  </a:lnTo>
                  <a:lnTo>
                    <a:pt x="6888" y="116874"/>
                  </a:lnTo>
                  <a:lnTo>
                    <a:pt x="11663" y="126460"/>
                  </a:lnTo>
                  <a:lnTo>
                    <a:pt x="15162" y="131767"/>
                  </a:lnTo>
                  <a:lnTo>
                    <a:pt x="18662" y="137292"/>
                  </a:lnTo>
                  <a:lnTo>
                    <a:pt x="22161" y="143257"/>
                  </a:lnTo>
                  <a:lnTo>
                    <a:pt x="25660" y="149879"/>
                  </a:lnTo>
                  <a:lnTo>
                    <a:pt x="90977" y="255262"/>
                  </a:lnTo>
                  <a:lnTo>
                    <a:pt x="156291" y="149879"/>
                  </a:lnTo>
                  <a:lnTo>
                    <a:pt x="158481" y="143257"/>
                  </a:lnTo>
                  <a:lnTo>
                    <a:pt x="161543" y="137292"/>
                  </a:lnTo>
                  <a:lnTo>
                    <a:pt x="165478" y="131767"/>
                  </a:lnTo>
                  <a:lnTo>
                    <a:pt x="170290" y="126460"/>
                  </a:lnTo>
                  <a:lnTo>
                    <a:pt x="172625" y="121773"/>
                  </a:lnTo>
                  <a:lnTo>
                    <a:pt x="90976" y="121773"/>
                  </a:lnTo>
                  <a:lnTo>
                    <a:pt x="77636" y="118919"/>
                  </a:lnTo>
                  <a:lnTo>
                    <a:pt x="66483" y="111235"/>
                  </a:lnTo>
                  <a:lnTo>
                    <a:pt x="58829" y="100039"/>
                  </a:lnTo>
                  <a:lnTo>
                    <a:pt x="55986" y="86649"/>
                  </a:lnTo>
                  <a:lnTo>
                    <a:pt x="58829" y="73255"/>
                  </a:lnTo>
                  <a:lnTo>
                    <a:pt x="66483" y="62059"/>
                  </a:lnTo>
                  <a:lnTo>
                    <a:pt x="77636" y="54377"/>
                  </a:lnTo>
                  <a:lnTo>
                    <a:pt x="90976" y="51524"/>
                  </a:lnTo>
                  <a:lnTo>
                    <a:pt x="175211" y="51524"/>
                  </a:lnTo>
                  <a:lnTo>
                    <a:pt x="174959" y="50386"/>
                  </a:lnTo>
                  <a:lnTo>
                    <a:pt x="155713" y="24297"/>
                  </a:lnTo>
                  <a:lnTo>
                    <a:pt x="126844" y="6550"/>
                  </a:lnTo>
                  <a:lnTo>
                    <a:pt x="90976" y="0"/>
                  </a:lnTo>
                  <a:close/>
                </a:path>
                <a:path w="182245" h="255269">
                  <a:moveTo>
                    <a:pt x="175211" y="51524"/>
                  </a:moveTo>
                  <a:lnTo>
                    <a:pt x="90976" y="51524"/>
                  </a:lnTo>
                  <a:lnTo>
                    <a:pt x="104316" y="54377"/>
                  </a:lnTo>
                  <a:lnTo>
                    <a:pt x="115471" y="62059"/>
                  </a:lnTo>
                  <a:lnTo>
                    <a:pt x="123128" y="73255"/>
                  </a:lnTo>
                  <a:lnTo>
                    <a:pt x="125972" y="86649"/>
                  </a:lnTo>
                  <a:lnTo>
                    <a:pt x="123128" y="100039"/>
                  </a:lnTo>
                  <a:lnTo>
                    <a:pt x="115471" y="111235"/>
                  </a:lnTo>
                  <a:lnTo>
                    <a:pt x="104316" y="118919"/>
                  </a:lnTo>
                  <a:lnTo>
                    <a:pt x="90976" y="121773"/>
                  </a:lnTo>
                  <a:lnTo>
                    <a:pt x="172625" y="121773"/>
                  </a:lnTo>
                  <a:lnTo>
                    <a:pt x="175065" y="116874"/>
                  </a:lnTo>
                  <a:lnTo>
                    <a:pt x="178748" y="105969"/>
                  </a:lnTo>
                  <a:lnTo>
                    <a:pt x="181119" y="94184"/>
                  </a:lnTo>
                  <a:lnTo>
                    <a:pt x="181957" y="81962"/>
                  </a:lnTo>
                  <a:lnTo>
                    <a:pt x="175211" y="51524"/>
                  </a:lnTo>
                  <a:close/>
                </a:path>
              </a:pathLst>
            </a:custGeom>
            <a:solidFill>
              <a:srgbClr val="E1C22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0576306" y="2300731"/>
            <a:ext cx="14001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2C2C2C"/>
                </a:solidFill>
                <a:latin typeface="Calibri"/>
                <a:cs typeface="Calibri"/>
              </a:rPr>
              <a:t>Oficina</a:t>
            </a:r>
            <a:r>
              <a:rPr dirty="0" sz="1600" spc="-3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libri"/>
                <a:cs typeface="Calibri"/>
              </a:rPr>
              <a:t>principal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77136" y="452120"/>
            <a:ext cx="51212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45">
                <a:solidFill>
                  <a:srgbClr val="003E3D"/>
                </a:solidFill>
                <a:latin typeface="Franklin Gothic Medium"/>
                <a:cs typeface="Franklin Gothic Medium"/>
              </a:rPr>
              <a:t>RED</a:t>
            </a:r>
            <a:r>
              <a:rPr dirty="0" sz="3600" spc="-229">
                <a:solidFill>
                  <a:srgbClr val="003E3D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345">
                <a:solidFill>
                  <a:srgbClr val="003E3D"/>
                </a:solidFill>
                <a:latin typeface="Franklin Gothic Medium"/>
                <a:cs typeface="Franklin Gothic Medium"/>
              </a:rPr>
              <a:t>D</a:t>
            </a:r>
            <a:r>
              <a:rPr dirty="0" sz="3600" spc="-275">
                <a:solidFill>
                  <a:srgbClr val="003E3D"/>
                </a:solidFill>
                <a:latin typeface="Franklin Gothic Medium"/>
                <a:cs typeface="Franklin Gothic Medium"/>
              </a:rPr>
              <a:t>E</a:t>
            </a:r>
            <a:r>
              <a:rPr dirty="0" sz="3600" spc="-229">
                <a:solidFill>
                  <a:srgbClr val="003E3D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459">
                <a:solidFill>
                  <a:srgbClr val="003E3D"/>
                </a:solidFill>
                <a:latin typeface="Franklin Gothic Medium"/>
                <a:cs typeface="Franklin Gothic Medium"/>
              </a:rPr>
              <a:t>A</a:t>
            </a:r>
            <a:r>
              <a:rPr dirty="0" sz="3600" spc="-254">
                <a:solidFill>
                  <a:srgbClr val="003E3D"/>
                </a:solidFill>
                <a:latin typeface="Franklin Gothic Medium"/>
                <a:cs typeface="Franklin Gothic Medium"/>
              </a:rPr>
              <a:t>GENCIAS</a:t>
            </a:r>
            <a:r>
              <a:rPr dirty="0" sz="3600" spc="-225">
                <a:solidFill>
                  <a:srgbClr val="003E3D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490">
                <a:solidFill>
                  <a:srgbClr val="003E3D"/>
                </a:solidFill>
                <a:latin typeface="Franklin Gothic Medium"/>
                <a:cs typeface="Franklin Gothic Medium"/>
              </a:rPr>
              <a:t>Y</a:t>
            </a:r>
            <a:r>
              <a:rPr dirty="0" sz="3600" spc="-225">
                <a:solidFill>
                  <a:srgbClr val="003E3D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204">
                <a:solidFill>
                  <a:srgbClr val="003E3D"/>
                </a:solidFill>
                <a:latin typeface="Franklin Gothic Medium"/>
                <a:cs typeface="Franklin Gothic Medium"/>
              </a:rPr>
              <a:t>OFICI</a:t>
            </a:r>
            <a:r>
              <a:rPr dirty="0" sz="3600" spc="-245">
                <a:solidFill>
                  <a:srgbClr val="003E3D"/>
                </a:solidFill>
                <a:latin typeface="Franklin Gothic Medium"/>
                <a:cs typeface="Franklin Gothic Medium"/>
              </a:rPr>
              <a:t>N</a:t>
            </a:r>
            <a:r>
              <a:rPr dirty="0" sz="3600" spc="-310">
                <a:solidFill>
                  <a:srgbClr val="003E3D"/>
                </a:solidFill>
                <a:latin typeface="Franklin Gothic Medium"/>
                <a:cs typeface="Franklin Gothic Medium"/>
              </a:rPr>
              <a:t>AS</a:t>
            </a:r>
            <a:endParaRPr sz="3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12192000" cy="6855459"/>
            <a:chOff x="0" y="1523"/>
            <a:chExt cx="1219200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"/>
              <a:ext cx="12192000" cy="6854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3108" y="5068824"/>
              <a:ext cx="4966970" cy="937260"/>
            </a:xfrm>
            <a:custGeom>
              <a:avLst/>
              <a:gdLst/>
              <a:ahLst/>
              <a:cxnLst/>
              <a:rect l="l" t="t" r="r" b="b"/>
              <a:pathLst>
                <a:path w="4966970" h="937260">
                  <a:moveTo>
                    <a:pt x="4024884" y="0"/>
                  </a:moveTo>
                  <a:lnTo>
                    <a:pt x="771144" y="0"/>
                  </a:lnTo>
                  <a:lnTo>
                    <a:pt x="771144" y="414528"/>
                  </a:lnTo>
                  <a:lnTo>
                    <a:pt x="4024884" y="414528"/>
                  </a:lnTo>
                  <a:lnTo>
                    <a:pt x="4024884" y="0"/>
                  </a:lnTo>
                  <a:close/>
                </a:path>
                <a:path w="4966970" h="937260">
                  <a:moveTo>
                    <a:pt x="4966716" y="522732"/>
                  </a:moveTo>
                  <a:lnTo>
                    <a:pt x="0" y="522732"/>
                  </a:lnTo>
                  <a:lnTo>
                    <a:pt x="0" y="937260"/>
                  </a:lnTo>
                  <a:lnTo>
                    <a:pt x="4966716" y="937260"/>
                  </a:lnTo>
                  <a:lnTo>
                    <a:pt x="4966716" y="522732"/>
                  </a:lnTo>
                  <a:close/>
                </a:path>
              </a:pathLst>
            </a:custGeom>
            <a:solidFill>
              <a:srgbClr val="00624B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5" y="3046475"/>
              <a:ext cx="3806952" cy="1834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760" y="3070859"/>
              <a:ext cx="3703320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524" y="3680459"/>
              <a:ext cx="2900172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0232" y="3680459"/>
              <a:ext cx="1435608" cy="11216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39036" y="3223005"/>
            <a:ext cx="306260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95"/>
              </a:spcBef>
            </a:pPr>
            <a:r>
              <a:rPr dirty="0" sz="4000" spc="-250" b="1">
                <a:solidFill>
                  <a:srgbClr val="00624B"/>
                </a:solidFill>
                <a:latin typeface="Verdana"/>
                <a:cs typeface="Verdana"/>
              </a:rPr>
              <a:t>¡Gracias</a:t>
            </a:r>
            <a:r>
              <a:rPr dirty="0" sz="4000" spc="-240" b="1">
                <a:solidFill>
                  <a:srgbClr val="00624B"/>
                </a:solidFill>
                <a:latin typeface="Verdana"/>
                <a:cs typeface="Verdana"/>
              </a:rPr>
              <a:t> </a:t>
            </a:r>
            <a:r>
              <a:rPr dirty="0" sz="4000" spc="-295" b="1">
                <a:solidFill>
                  <a:srgbClr val="00624B"/>
                </a:solidFill>
                <a:latin typeface="Verdana"/>
                <a:cs typeface="Verdana"/>
              </a:rPr>
              <a:t>por  </a:t>
            </a:r>
            <a:r>
              <a:rPr dirty="0" sz="4000" spc="-535" b="1">
                <a:solidFill>
                  <a:srgbClr val="00624B"/>
                </a:solidFill>
                <a:latin typeface="Verdana"/>
                <a:cs typeface="Verdana"/>
              </a:rPr>
              <a:t>su</a:t>
            </a:r>
            <a:r>
              <a:rPr dirty="0" sz="4000" spc="-240" b="1">
                <a:solidFill>
                  <a:srgbClr val="00624B"/>
                </a:solidFill>
                <a:latin typeface="Verdana"/>
                <a:cs typeface="Verdana"/>
              </a:rPr>
              <a:t> </a:t>
            </a:r>
            <a:r>
              <a:rPr dirty="0" sz="4000" spc="-260" b="1">
                <a:solidFill>
                  <a:srgbClr val="00624B"/>
                </a:solidFill>
                <a:latin typeface="Verdana"/>
                <a:cs typeface="Verdana"/>
              </a:rPr>
              <a:t>atenc</a:t>
            </a:r>
            <a:r>
              <a:rPr dirty="0" sz="4000" spc="-140" b="1">
                <a:solidFill>
                  <a:srgbClr val="00624B"/>
                </a:solidFill>
                <a:latin typeface="Verdana"/>
                <a:cs typeface="Verdana"/>
              </a:rPr>
              <a:t>i</a:t>
            </a:r>
            <a:r>
              <a:rPr dirty="0" sz="4000" spc="-385" b="1">
                <a:solidFill>
                  <a:srgbClr val="00624B"/>
                </a:solidFill>
                <a:latin typeface="Verdana"/>
                <a:cs typeface="Verdana"/>
              </a:rPr>
              <a:t>ón!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3691" y="3160522"/>
            <a:ext cx="4897120" cy="2885440"/>
            <a:chOff x="583691" y="3160522"/>
            <a:chExt cx="4897120" cy="2885440"/>
          </a:xfrm>
        </p:grpSpPr>
        <p:sp>
          <p:nvSpPr>
            <p:cNvPr id="11" name="object 11"/>
            <p:cNvSpPr/>
            <p:nvPr/>
          </p:nvSpPr>
          <p:spPr>
            <a:xfrm>
              <a:off x="1195577" y="3170682"/>
              <a:ext cx="3556000" cy="0"/>
            </a:xfrm>
            <a:custGeom>
              <a:avLst/>
              <a:gdLst/>
              <a:ahLst/>
              <a:cxnLst/>
              <a:rect l="l" t="t" r="r" b="b"/>
              <a:pathLst>
                <a:path w="3556000" h="0">
                  <a:moveTo>
                    <a:pt x="0" y="0"/>
                  </a:moveTo>
                  <a:lnTo>
                    <a:pt x="3555619" y="0"/>
                  </a:lnTo>
                </a:path>
              </a:pathLst>
            </a:custGeom>
            <a:ln w="19812">
              <a:solidFill>
                <a:srgbClr val="89B012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2643" y="5068823"/>
              <a:ext cx="364236" cy="3703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3352" y="5059679"/>
              <a:ext cx="1054608" cy="457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3640" y="5059679"/>
              <a:ext cx="359663" cy="45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8984" y="5059679"/>
              <a:ext cx="1999488" cy="457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691" y="5597651"/>
              <a:ext cx="364236" cy="3703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79" y="5588507"/>
              <a:ext cx="3075432" cy="457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7891" y="5588507"/>
              <a:ext cx="355091" cy="457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6576" y="5588507"/>
              <a:ext cx="1633727" cy="4572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27277" y="5116195"/>
            <a:ext cx="4324985" cy="797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70180">
              <a:lnSpc>
                <a:spcPct val="100000"/>
              </a:lnSpc>
              <a:spcBef>
                <a:spcPts val="95"/>
              </a:spcBef>
            </a:pPr>
            <a:r>
              <a:rPr dirty="0" sz="1600" spc="-265" b="1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dirty="0" sz="1600" spc="-254" b="1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r>
              <a:rPr dirty="0" sz="1600" spc="-265" b="1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dirty="0" sz="1600" spc="-6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4" b="1">
                <a:solidFill>
                  <a:srgbClr val="FFFFFF"/>
                </a:solidFill>
                <a:latin typeface="Verdana"/>
                <a:cs typeface="Verdana"/>
              </a:rPr>
              <a:t>61</a:t>
            </a:r>
            <a:r>
              <a:rPr dirty="0" sz="1600" spc="-245" b="1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dirty="0" sz="1600" spc="-100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600" spc="-254" b="1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sz="1600" spc="-245" b="1">
                <a:solidFill>
                  <a:srgbClr val="FFFFFF"/>
                </a:solidFill>
                <a:latin typeface="Verdana"/>
                <a:cs typeface="Verdana"/>
              </a:rPr>
              <a:t>000</a:t>
            </a:r>
            <a:r>
              <a:rPr dirty="0" sz="16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85" b="1">
                <a:solidFill>
                  <a:srgbClr val="FFFFFF"/>
                </a:solidFill>
                <a:latin typeface="Verdana"/>
                <a:cs typeface="Verdana"/>
              </a:rPr>
              <a:t>|</a:t>
            </a:r>
            <a:r>
              <a:rPr dirty="0" sz="1600" spc="-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5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600" spc="-105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600" spc="-114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600" spc="-120" b="1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1600" spc="-80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6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4" b="1">
                <a:solidFill>
                  <a:srgbClr val="FFFFFF"/>
                </a:solidFill>
                <a:latin typeface="Verdana"/>
                <a:cs typeface="Verdana"/>
              </a:rPr>
              <a:t>71</a:t>
            </a:r>
            <a:r>
              <a:rPr dirty="0" sz="1600" spc="-245" b="1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-120" b="1">
                <a:solidFill>
                  <a:srgbClr val="FFFFFF"/>
                </a:solidFill>
                <a:latin typeface="Verdana"/>
                <a:cs typeface="Verdana"/>
              </a:rPr>
              <a:t>Av.</a:t>
            </a:r>
            <a:r>
              <a:rPr dirty="0" sz="16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10" b="1">
                <a:solidFill>
                  <a:srgbClr val="FFFFFF"/>
                </a:solidFill>
                <a:latin typeface="Verdana"/>
                <a:cs typeface="Verdana"/>
              </a:rPr>
              <a:t>República</a:t>
            </a:r>
            <a:r>
              <a:rPr dirty="0" sz="16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6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600" spc="-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25" b="1">
                <a:solidFill>
                  <a:srgbClr val="FFFFFF"/>
                </a:solidFill>
                <a:latin typeface="Verdana"/>
                <a:cs typeface="Verdana"/>
              </a:rPr>
              <a:t>Panamá</a:t>
            </a:r>
            <a:r>
              <a:rPr dirty="0" sz="16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40" b="1">
                <a:solidFill>
                  <a:srgbClr val="FFFFFF"/>
                </a:solidFill>
                <a:latin typeface="Verdana"/>
                <a:cs typeface="Verdana"/>
              </a:rPr>
              <a:t>N°</a:t>
            </a:r>
            <a:r>
              <a:rPr dirty="0" sz="1600" spc="-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4" b="1">
                <a:solidFill>
                  <a:srgbClr val="FFFFFF"/>
                </a:solidFill>
                <a:latin typeface="Verdana"/>
                <a:cs typeface="Verdana"/>
              </a:rPr>
              <a:t>3531</a:t>
            </a:r>
            <a:r>
              <a:rPr dirty="0" sz="16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85" b="1">
                <a:solidFill>
                  <a:srgbClr val="FFFFFF"/>
                </a:solidFill>
                <a:latin typeface="Verdana"/>
                <a:cs typeface="Verdana"/>
              </a:rPr>
              <a:t>|</a:t>
            </a:r>
            <a:r>
              <a:rPr dirty="0" sz="1600" spc="-10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95" b="1">
                <a:solidFill>
                  <a:srgbClr val="FFFFFF"/>
                </a:solidFill>
                <a:latin typeface="Verdana"/>
                <a:cs typeface="Verdana"/>
              </a:rPr>
              <a:t>Piso</a:t>
            </a:r>
            <a:r>
              <a:rPr dirty="0" sz="1600" spc="-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0" b="1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95577" y="4575809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 h="0">
                <a:moveTo>
                  <a:pt x="0" y="0"/>
                </a:moveTo>
                <a:lnTo>
                  <a:pt x="3555619" y="0"/>
                </a:lnTo>
              </a:path>
            </a:pathLst>
          </a:custGeom>
          <a:ln w="19812">
            <a:solidFill>
              <a:srgbClr val="89B01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97557" y="2176017"/>
            <a:ext cx="2348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624B"/>
                </a:solidFill>
                <a:latin typeface="Calibri"/>
                <a:cs typeface="Calibri"/>
              </a:rPr>
              <a:t>CESAR</a:t>
            </a:r>
            <a:r>
              <a:rPr dirty="0" sz="1800" spc="-25" b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624B"/>
                </a:solidFill>
                <a:latin typeface="Calibri"/>
                <a:cs typeface="Calibri"/>
              </a:rPr>
              <a:t>M.</a:t>
            </a:r>
            <a:r>
              <a:rPr dirty="0" sz="1800" spc="-30" b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624B"/>
                </a:solidFill>
                <a:latin typeface="Calibri"/>
                <a:cs typeface="Calibri"/>
              </a:rPr>
              <a:t>QUISPE</a:t>
            </a:r>
            <a:r>
              <a:rPr dirty="0" sz="1800" spc="-30" b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624B"/>
                </a:solidFill>
                <a:latin typeface="Calibri"/>
                <a:cs typeface="Calibri"/>
              </a:rPr>
              <a:t>LUJAN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Presidente</a:t>
            </a:r>
            <a:r>
              <a:rPr dirty="0" spc="-20"/>
              <a:t> </a:t>
            </a:r>
            <a:r>
              <a:rPr dirty="0" spc="-5"/>
              <a:t>del</a:t>
            </a:r>
            <a:r>
              <a:rPr dirty="0" spc="-25"/>
              <a:t> </a:t>
            </a:r>
            <a:r>
              <a:rPr dirty="0" spc="-10"/>
              <a:t>Directorio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7997" y="3500754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297" y="3525773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1495" y="3532378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7231" y="3986276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6961" y="3524453"/>
            <a:ext cx="488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2648" y="3970146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20367" y="2353055"/>
            <a:ext cx="1584960" cy="1154430"/>
            <a:chOff x="1420367" y="2353055"/>
            <a:chExt cx="1584960" cy="1154430"/>
          </a:xfrm>
        </p:grpSpPr>
        <p:sp>
          <p:nvSpPr>
            <p:cNvPr id="9" name="object 9"/>
            <p:cNvSpPr/>
            <p:nvPr/>
          </p:nvSpPr>
          <p:spPr>
            <a:xfrm>
              <a:off x="1430273" y="2362961"/>
              <a:ext cx="1565275" cy="1134745"/>
            </a:xfrm>
            <a:custGeom>
              <a:avLst/>
              <a:gdLst/>
              <a:ahLst/>
              <a:cxnLst/>
              <a:rect l="l" t="t" r="r" b="b"/>
              <a:pathLst>
                <a:path w="1565275" h="1134745">
                  <a:moveTo>
                    <a:pt x="652144" y="739139"/>
                  </a:moveTo>
                  <a:lnTo>
                    <a:pt x="260857" y="739139"/>
                  </a:lnTo>
                  <a:lnTo>
                    <a:pt x="306705" y="1134364"/>
                  </a:lnTo>
                  <a:lnTo>
                    <a:pt x="652144" y="739139"/>
                  </a:lnTo>
                  <a:close/>
                </a:path>
                <a:path w="1565275" h="1134745">
                  <a:moveTo>
                    <a:pt x="1441958" y="0"/>
                  </a:moveTo>
                  <a:lnTo>
                    <a:pt x="123189" y="0"/>
                  </a:lnTo>
                  <a:lnTo>
                    <a:pt x="75223" y="9675"/>
                  </a:lnTo>
                  <a:lnTo>
                    <a:pt x="36068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615950"/>
                  </a:lnTo>
                  <a:lnTo>
                    <a:pt x="9675" y="663916"/>
                  </a:lnTo>
                  <a:lnTo>
                    <a:pt x="36067" y="703072"/>
                  </a:lnTo>
                  <a:lnTo>
                    <a:pt x="75223" y="729464"/>
                  </a:lnTo>
                  <a:lnTo>
                    <a:pt x="123189" y="739139"/>
                  </a:lnTo>
                  <a:lnTo>
                    <a:pt x="1441958" y="739139"/>
                  </a:lnTo>
                  <a:lnTo>
                    <a:pt x="1489924" y="729464"/>
                  </a:lnTo>
                  <a:lnTo>
                    <a:pt x="1529080" y="703072"/>
                  </a:lnTo>
                  <a:lnTo>
                    <a:pt x="1555472" y="663916"/>
                  </a:lnTo>
                  <a:lnTo>
                    <a:pt x="1565148" y="615950"/>
                  </a:lnTo>
                  <a:lnTo>
                    <a:pt x="1565148" y="123189"/>
                  </a:lnTo>
                  <a:lnTo>
                    <a:pt x="1555472" y="75223"/>
                  </a:lnTo>
                  <a:lnTo>
                    <a:pt x="1529080" y="36067"/>
                  </a:lnTo>
                  <a:lnTo>
                    <a:pt x="1489924" y="9675"/>
                  </a:lnTo>
                  <a:lnTo>
                    <a:pt x="1441958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30273" y="2362961"/>
              <a:ext cx="1565275" cy="1134745"/>
            </a:xfrm>
            <a:custGeom>
              <a:avLst/>
              <a:gdLst/>
              <a:ahLst/>
              <a:cxnLst/>
              <a:rect l="l" t="t" r="r" b="b"/>
              <a:pathLst>
                <a:path w="1565275" h="1134745">
                  <a:moveTo>
                    <a:pt x="0" y="123189"/>
                  </a:moveTo>
                  <a:lnTo>
                    <a:pt x="9675" y="75223"/>
                  </a:lnTo>
                  <a:lnTo>
                    <a:pt x="36068" y="36067"/>
                  </a:lnTo>
                  <a:lnTo>
                    <a:pt x="75223" y="9675"/>
                  </a:lnTo>
                  <a:lnTo>
                    <a:pt x="123189" y="0"/>
                  </a:lnTo>
                  <a:lnTo>
                    <a:pt x="260857" y="0"/>
                  </a:lnTo>
                  <a:lnTo>
                    <a:pt x="652144" y="0"/>
                  </a:lnTo>
                  <a:lnTo>
                    <a:pt x="1441958" y="0"/>
                  </a:lnTo>
                  <a:lnTo>
                    <a:pt x="1489924" y="9675"/>
                  </a:lnTo>
                  <a:lnTo>
                    <a:pt x="1529080" y="36067"/>
                  </a:lnTo>
                  <a:lnTo>
                    <a:pt x="1555472" y="75223"/>
                  </a:lnTo>
                  <a:lnTo>
                    <a:pt x="1565148" y="123189"/>
                  </a:lnTo>
                  <a:lnTo>
                    <a:pt x="1565148" y="431164"/>
                  </a:lnTo>
                  <a:lnTo>
                    <a:pt x="1565148" y="615950"/>
                  </a:lnTo>
                  <a:lnTo>
                    <a:pt x="1555472" y="663916"/>
                  </a:lnTo>
                  <a:lnTo>
                    <a:pt x="1529080" y="703072"/>
                  </a:lnTo>
                  <a:lnTo>
                    <a:pt x="1489924" y="729464"/>
                  </a:lnTo>
                  <a:lnTo>
                    <a:pt x="1441958" y="739139"/>
                  </a:lnTo>
                  <a:lnTo>
                    <a:pt x="652144" y="739139"/>
                  </a:lnTo>
                  <a:lnTo>
                    <a:pt x="306705" y="1134364"/>
                  </a:lnTo>
                  <a:lnTo>
                    <a:pt x="260857" y="739139"/>
                  </a:lnTo>
                  <a:lnTo>
                    <a:pt x="123189" y="739139"/>
                  </a:lnTo>
                  <a:lnTo>
                    <a:pt x="75223" y="729464"/>
                  </a:lnTo>
                  <a:lnTo>
                    <a:pt x="36067" y="703072"/>
                  </a:lnTo>
                  <a:lnTo>
                    <a:pt x="9675" y="663916"/>
                  </a:lnTo>
                  <a:lnTo>
                    <a:pt x="0" y="615950"/>
                  </a:lnTo>
                  <a:lnTo>
                    <a:pt x="0" y="431164"/>
                  </a:lnTo>
                  <a:lnTo>
                    <a:pt x="0" y="123189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429511" y="3784091"/>
            <a:ext cx="9747885" cy="1731645"/>
            <a:chOff x="1429511" y="3784091"/>
            <a:chExt cx="9747885" cy="1731645"/>
          </a:xfrm>
        </p:grpSpPr>
        <p:sp>
          <p:nvSpPr>
            <p:cNvPr id="12" name="object 12"/>
            <p:cNvSpPr/>
            <p:nvPr/>
          </p:nvSpPr>
          <p:spPr>
            <a:xfrm>
              <a:off x="1429511" y="3784091"/>
              <a:ext cx="9747885" cy="228600"/>
            </a:xfrm>
            <a:custGeom>
              <a:avLst/>
              <a:gdLst/>
              <a:ahLst/>
              <a:cxnLst/>
              <a:rect l="l" t="t" r="r" b="b"/>
              <a:pathLst>
                <a:path w="9747885" h="228600">
                  <a:moveTo>
                    <a:pt x="9519285" y="0"/>
                  </a:moveTo>
                  <a:lnTo>
                    <a:pt x="9519285" y="228599"/>
                  </a:lnTo>
                  <a:lnTo>
                    <a:pt x="9671685" y="152399"/>
                  </a:lnTo>
                  <a:lnTo>
                    <a:pt x="9557258" y="152399"/>
                  </a:lnTo>
                  <a:lnTo>
                    <a:pt x="9557258" y="76199"/>
                  </a:lnTo>
                  <a:lnTo>
                    <a:pt x="9671685" y="76199"/>
                  </a:lnTo>
                  <a:lnTo>
                    <a:pt x="9519285" y="0"/>
                  </a:lnTo>
                  <a:close/>
                </a:path>
                <a:path w="9747885" h="228600">
                  <a:moveTo>
                    <a:pt x="9519285" y="76199"/>
                  </a:moveTo>
                  <a:lnTo>
                    <a:pt x="0" y="76199"/>
                  </a:lnTo>
                  <a:lnTo>
                    <a:pt x="0" y="152399"/>
                  </a:lnTo>
                  <a:lnTo>
                    <a:pt x="9519285" y="152399"/>
                  </a:lnTo>
                  <a:lnTo>
                    <a:pt x="9519285" y="76199"/>
                  </a:lnTo>
                  <a:close/>
                </a:path>
                <a:path w="9747885" h="228600">
                  <a:moveTo>
                    <a:pt x="9671685" y="76199"/>
                  </a:moveTo>
                  <a:lnTo>
                    <a:pt x="9557258" y="76199"/>
                  </a:lnTo>
                  <a:lnTo>
                    <a:pt x="9557258" y="152399"/>
                  </a:lnTo>
                  <a:lnTo>
                    <a:pt x="9671685" y="152399"/>
                  </a:lnTo>
                  <a:lnTo>
                    <a:pt x="9747885" y="114299"/>
                  </a:lnTo>
                  <a:lnTo>
                    <a:pt x="9671685" y="76199"/>
                  </a:lnTo>
                  <a:close/>
                </a:path>
              </a:pathLst>
            </a:custGeom>
            <a:solidFill>
              <a:srgbClr val="006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39561" y="4351654"/>
              <a:ext cx="1424940" cy="1153795"/>
            </a:xfrm>
            <a:custGeom>
              <a:avLst/>
              <a:gdLst/>
              <a:ahLst/>
              <a:cxnLst/>
              <a:rect l="l" t="t" r="r" b="b"/>
              <a:pathLst>
                <a:path w="1424940" h="1153795">
                  <a:moveTo>
                    <a:pt x="1267967" y="211963"/>
                  </a:moveTo>
                  <a:lnTo>
                    <a:pt x="156972" y="211963"/>
                  </a:lnTo>
                  <a:lnTo>
                    <a:pt x="107338" y="219960"/>
                  </a:lnTo>
                  <a:lnTo>
                    <a:pt x="64245" y="242235"/>
                  </a:lnTo>
                  <a:lnTo>
                    <a:pt x="30272" y="276208"/>
                  </a:lnTo>
                  <a:lnTo>
                    <a:pt x="7997" y="319301"/>
                  </a:lnTo>
                  <a:lnTo>
                    <a:pt x="0" y="368935"/>
                  </a:lnTo>
                  <a:lnTo>
                    <a:pt x="0" y="996823"/>
                  </a:lnTo>
                  <a:lnTo>
                    <a:pt x="7997" y="1046456"/>
                  </a:lnTo>
                  <a:lnTo>
                    <a:pt x="30272" y="1089549"/>
                  </a:lnTo>
                  <a:lnTo>
                    <a:pt x="64245" y="1123522"/>
                  </a:lnTo>
                  <a:lnTo>
                    <a:pt x="107338" y="1145797"/>
                  </a:lnTo>
                  <a:lnTo>
                    <a:pt x="156972" y="1153795"/>
                  </a:lnTo>
                  <a:lnTo>
                    <a:pt x="1267967" y="1153795"/>
                  </a:lnTo>
                  <a:lnTo>
                    <a:pt x="1317601" y="1145797"/>
                  </a:lnTo>
                  <a:lnTo>
                    <a:pt x="1360694" y="1123522"/>
                  </a:lnTo>
                  <a:lnTo>
                    <a:pt x="1394667" y="1089549"/>
                  </a:lnTo>
                  <a:lnTo>
                    <a:pt x="1416942" y="1046456"/>
                  </a:lnTo>
                  <a:lnTo>
                    <a:pt x="1424939" y="996823"/>
                  </a:lnTo>
                  <a:lnTo>
                    <a:pt x="1424939" y="368935"/>
                  </a:lnTo>
                  <a:lnTo>
                    <a:pt x="1416942" y="319301"/>
                  </a:lnTo>
                  <a:lnTo>
                    <a:pt x="1394667" y="276208"/>
                  </a:lnTo>
                  <a:lnTo>
                    <a:pt x="1360694" y="242235"/>
                  </a:lnTo>
                  <a:lnTo>
                    <a:pt x="1317601" y="219960"/>
                  </a:lnTo>
                  <a:lnTo>
                    <a:pt x="1267967" y="211963"/>
                  </a:lnTo>
                  <a:close/>
                </a:path>
                <a:path w="1424940" h="1153795">
                  <a:moveTo>
                    <a:pt x="1102740" y="0"/>
                  </a:moveTo>
                  <a:lnTo>
                    <a:pt x="831214" y="211963"/>
                  </a:lnTo>
                  <a:lnTo>
                    <a:pt x="1187449" y="211963"/>
                  </a:lnTo>
                  <a:lnTo>
                    <a:pt x="110274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39561" y="4351654"/>
              <a:ext cx="1424940" cy="1153795"/>
            </a:xfrm>
            <a:custGeom>
              <a:avLst/>
              <a:gdLst/>
              <a:ahLst/>
              <a:cxnLst/>
              <a:rect l="l" t="t" r="r" b="b"/>
              <a:pathLst>
                <a:path w="1424940" h="1153795">
                  <a:moveTo>
                    <a:pt x="0" y="368935"/>
                  </a:moveTo>
                  <a:lnTo>
                    <a:pt x="7997" y="319301"/>
                  </a:lnTo>
                  <a:lnTo>
                    <a:pt x="30272" y="276208"/>
                  </a:lnTo>
                  <a:lnTo>
                    <a:pt x="64245" y="242235"/>
                  </a:lnTo>
                  <a:lnTo>
                    <a:pt x="107338" y="219960"/>
                  </a:lnTo>
                  <a:lnTo>
                    <a:pt x="156972" y="211963"/>
                  </a:lnTo>
                  <a:lnTo>
                    <a:pt x="831214" y="211963"/>
                  </a:lnTo>
                  <a:lnTo>
                    <a:pt x="1102740" y="0"/>
                  </a:lnTo>
                  <a:lnTo>
                    <a:pt x="1187449" y="211963"/>
                  </a:lnTo>
                  <a:lnTo>
                    <a:pt x="1267967" y="211963"/>
                  </a:lnTo>
                  <a:lnTo>
                    <a:pt x="1317601" y="219960"/>
                  </a:lnTo>
                  <a:lnTo>
                    <a:pt x="1360694" y="242235"/>
                  </a:lnTo>
                  <a:lnTo>
                    <a:pt x="1394667" y="276208"/>
                  </a:lnTo>
                  <a:lnTo>
                    <a:pt x="1416942" y="319301"/>
                  </a:lnTo>
                  <a:lnTo>
                    <a:pt x="1424939" y="368935"/>
                  </a:lnTo>
                  <a:lnTo>
                    <a:pt x="1424939" y="604393"/>
                  </a:lnTo>
                  <a:lnTo>
                    <a:pt x="1424939" y="996823"/>
                  </a:lnTo>
                  <a:lnTo>
                    <a:pt x="1416942" y="1046456"/>
                  </a:lnTo>
                  <a:lnTo>
                    <a:pt x="1394667" y="1089549"/>
                  </a:lnTo>
                  <a:lnTo>
                    <a:pt x="1360694" y="1123522"/>
                  </a:lnTo>
                  <a:lnTo>
                    <a:pt x="1317601" y="1145797"/>
                  </a:lnTo>
                  <a:lnTo>
                    <a:pt x="1267967" y="1153795"/>
                  </a:lnTo>
                  <a:lnTo>
                    <a:pt x="1187449" y="1153795"/>
                  </a:lnTo>
                  <a:lnTo>
                    <a:pt x="831214" y="1153795"/>
                  </a:lnTo>
                  <a:lnTo>
                    <a:pt x="156972" y="1153795"/>
                  </a:lnTo>
                  <a:lnTo>
                    <a:pt x="107338" y="1145797"/>
                  </a:lnTo>
                  <a:lnTo>
                    <a:pt x="64245" y="1123522"/>
                  </a:lnTo>
                  <a:lnTo>
                    <a:pt x="30272" y="1089549"/>
                  </a:lnTo>
                  <a:lnTo>
                    <a:pt x="7997" y="1046456"/>
                  </a:lnTo>
                  <a:lnTo>
                    <a:pt x="0" y="996823"/>
                  </a:lnTo>
                  <a:lnTo>
                    <a:pt x="0" y="604393"/>
                  </a:lnTo>
                  <a:lnTo>
                    <a:pt x="0" y="368935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508505" y="2384551"/>
            <a:ext cx="140398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Ley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27603</a:t>
            </a:r>
            <a:endParaRPr sz="14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Creación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Banco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Agropecuario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42032" y="4396866"/>
            <a:ext cx="1303020" cy="1381125"/>
            <a:chOff x="2542032" y="4396866"/>
            <a:chExt cx="1303020" cy="1381125"/>
          </a:xfrm>
        </p:grpSpPr>
        <p:sp>
          <p:nvSpPr>
            <p:cNvPr id="17" name="object 17"/>
            <p:cNvSpPr/>
            <p:nvPr/>
          </p:nvSpPr>
          <p:spPr>
            <a:xfrm>
              <a:off x="2551938" y="4406772"/>
              <a:ext cx="1283335" cy="1360805"/>
            </a:xfrm>
            <a:custGeom>
              <a:avLst/>
              <a:gdLst/>
              <a:ahLst/>
              <a:cxnLst/>
              <a:rect l="l" t="t" r="r" b="b"/>
              <a:pathLst>
                <a:path w="1283335" h="1360804">
                  <a:moveTo>
                    <a:pt x="1113282" y="341249"/>
                  </a:moveTo>
                  <a:lnTo>
                    <a:pt x="169925" y="341249"/>
                  </a:lnTo>
                  <a:lnTo>
                    <a:pt x="124751" y="347318"/>
                  </a:lnTo>
                  <a:lnTo>
                    <a:pt x="84158" y="364447"/>
                  </a:lnTo>
                  <a:lnTo>
                    <a:pt x="49768" y="391017"/>
                  </a:lnTo>
                  <a:lnTo>
                    <a:pt x="23198" y="425407"/>
                  </a:lnTo>
                  <a:lnTo>
                    <a:pt x="6069" y="466000"/>
                  </a:lnTo>
                  <a:lnTo>
                    <a:pt x="0" y="511175"/>
                  </a:lnTo>
                  <a:lnTo>
                    <a:pt x="0" y="1190879"/>
                  </a:lnTo>
                  <a:lnTo>
                    <a:pt x="6069" y="1236049"/>
                  </a:lnTo>
                  <a:lnTo>
                    <a:pt x="23198" y="1276640"/>
                  </a:lnTo>
                  <a:lnTo>
                    <a:pt x="49768" y="1311032"/>
                  </a:lnTo>
                  <a:lnTo>
                    <a:pt x="84158" y="1337603"/>
                  </a:lnTo>
                  <a:lnTo>
                    <a:pt x="124751" y="1354734"/>
                  </a:lnTo>
                  <a:lnTo>
                    <a:pt x="169925" y="1360805"/>
                  </a:lnTo>
                  <a:lnTo>
                    <a:pt x="1113282" y="1360805"/>
                  </a:lnTo>
                  <a:lnTo>
                    <a:pt x="1158456" y="1354734"/>
                  </a:lnTo>
                  <a:lnTo>
                    <a:pt x="1199049" y="1337603"/>
                  </a:lnTo>
                  <a:lnTo>
                    <a:pt x="1233439" y="1311032"/>
                  </a:lnTo>
                  <a:lnTo>
                    <a:pt x="1260009" y="1276640"/>
                  </a:lnTo>
                  <a:lnTo>
                    <a:pt x="1277138" y="1236049"/>
                  </a:lnTo>
                  <a:lnTo>
                    <a:pt x="1283208" y="1190879"/>
                  </a:lnTo>
                  <a:lnTo>
                    <a:pt x="1283208" y="511175"/>
                  </a:lnTo>
                  <a:lnTo>
                    <a:pt x="1277138" y="466000"/>
                  </a:lnTo>
                  <a:lnTo>
                    <a:pt x="1260009" y="425407"/>
                  </a:lnTo>
                  <a:lnTo>
                    <a:pt x="1233439" y="391017"/>
                  </a:lnTo>
                  <a:lnTo>
                    <a:pt x="1199049" y="364447"/>
                  </a:lnTo>
                  <a:lnTo>
                    <a:pt x="1158456" y="347318"/>
                  </a:lnTo>
                  <a:lnTo>
                    <a:pt x="1113282" y="341249"/>
                  </a:lnTo>
                  <a:close/>
                </a:path>
                <a:path w="1283335" h="1360804">
                  <a:moveTo>
                    <a:pt x="818641" y="0"/>
                  </a:moveTo>
                  <a:lnTo>
                    <a:pt x="748538" y="341249"/>
                  </a:lnTo>
                  <a:lnTo>
                    <a:pt x="1069339" y="341249"/>
                  </a:lnTo>
                  <a:lnTo>
                    <a:pt x="81864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551938" y="4406772"/>
              <a:ext cx="1283335" cy="1360805"/>
            </a:xfrm>
            <a:custGeom>
              <a:avLst/>
              <a:gdLst/>
              <a:ahLst/>
              <a:cxnLst/>
              <a:rect l="l" t="t" r="r" b="b"/>
              <a:pathLst>
                <a:path w="1283335" h="1360804">
                  <a:moveTo>
                    <a:pt x="0" y="511175"/>
                  </a:moveTo>
                  <a:lnTo>
                    <a:pt x="6069" y="466000"/>
                  </a:lnTo>
                  <a:lnTo>
                    <a:pt x="23198" y="425407"/>
                  </a:lnTo>
                  <a:lnTo>
                    <a:pt x="49768" y="391017"/>
                  </a:lnTo>
                  <a:lnTo>
                    <a:pt x="84158" y="364447"/>
                  </a:lnTo>
                  <a:lnTo>
                    <a:pt x="124751" y="347318"/>
                  </a:lnTo>
                  <a:lnTo>
                    <a:pt x="169925" y="341249"/>
                  </a:lnTo>
                  <a:lnTo>
                    <a:pt x="748538" y="341249"/>
                  </a:lnTo>
                  <a:lnTo>
                    <a:pt x="818641" y="0"/>
                  </a:lnTo>
                  <a:lnTo>
                    <a:pt x="1069339" y="341249"/>
                  </a:lnTo>
                  <a:lnTo>
                    <a:pt x="1113282" y="341249"/>
                  </a:lnTo>
                  <a:lnTo>
                    <a:pt x="1158456" y="347318"/>
                  </a:lnTo>
                  <a:lnTo>
                    <a:pt x="1199049" y="364447"/>
                  </a:lnTo>
                  <a:lnTo>
                    <a:pt x="1233439" y="391017"/>
                  </a:lnTo>
                  <a:lnTo>
                    <a:pt x="1260009" y="425407"/>
                  </a:lnTo>
                  <a:lnTo>
                    <a:pt x="1277138" y="466000"/>
                  </a:lnTo>
                  <a:lnTo>
                    <a:pt x="1283208" y="511175"/>
                  </a:lnTo>
                  <a:lnTo>
                    <a:pt x="1283208" y="766063"/>
                  </a:lnTo>
                  <a:lnTo>
                    <a:pt x="1283208" y="1190879"/>
                  </a:lnTo>
                  <a:lnTo>
                    <a:pt x="1277138" y="1236049"/>
                  </a:lnTo>
                  <a:lnTo>
                    <a:pt x="1260009" y="1276640"/>
                  </a:lnTo>
                  <a:lnTo>
                    <a:pt x="1233439" y="1311032"/>
                  </a:lnTo>
                  <a:lnTo>
                    <a:pt x="1199049" y="1337603"/>
                  </a:lnTo>
                  <a:lnTo>
                    <a:pt x="1158456" y="1354734"/>
                  </a:lnTo>
                  <a:lnTo>
                    <a:pt x="1113282" y="1360805"/>
                  </a:lnTo>
                  <a:lnTo>
                    <a:pt x="1069339" y="1360805"/>
                  </a:lnTo>
                  <a:lnTo>
                    <a:pt x="748538" y="1360805"/>
                  </a:lnTo>
                  <a:lnTo>
                    <a:pt x="169925" y="1360805"/>
                  </a:lnTo>
                  <a:lnTo>
                    <a:pt x="124751" y="1354734"/>
                  </a:lnTo>
                  <a:lnTo>
                    <a:pt x="84158" y="1337603"/>
                  </a:lnTo>
                  <a:lnTo>
                    <a:pt x="49768" y="1311032"/>
                  </a:lnTo>
                  <a:lnTo>
                    <a:pt x="23198" y="1276640"/>
                  </a:lnTo>
                  <a:lnTo>
                    <a:pt x="6069" y="1236049"/>
                  </a:lnTo>
                  <a:lnTo>
                    <a:pt x="0" y="1190879"/>
                  </a:lnTo>
                  <a:lnTo>
                    <a:pt x="0" y="766063"/>
                  </a:lnTo>
                  <a:lnTo>
                    <a:pt x="0" y="511175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645155" y="4768977"/>
            <a:ext cx="109791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Ley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29064</a:t>
            </a:r>
            <a:endParaRPr sz="14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elan</a:t>
            </a:r>
            <a:r>
              <a:rPr dirty="0" sz="1400" spc="-30">
                <a:latin typeface="Calibri"/>
                <a:cs typeface="Calibri"/>
              </a:rPr>
              <a:t>z</a:t>
            </a:r>
            <a:r>
              <a:rPr dirty="0" sz="1400">
                <a:latin typeface="Calibri"/>
                <a:cs typeface="Calibri"/>
              </a:rPr>
              <a:t>amie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o  </a:t>
            </a:r>
            <a:r>
              <a:rPr dirty="0" sz="1400" spc="-5">
                <a:latin typeface="Calibri"/>
                <a:cs typeface="Calibri"/>
              </a:rPr>
              <a:t>del Banco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Agropecuario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52417" y="1452117"/>
            <a:ext cx="2025650" cy="2124710"/>
            <a:chOff x="3852417" y="1452117"/>
            <a:chExt cx="2025650" cy="2124710"/>
          </a:xfrm>
        </p:grpSpPr>
        <p:sp>
          <p:nvSpPr>
            <p:cNvPr id="21" name="object 21"/>
            <p:cNvSpPr/>
            <p:nvPr/>
          </p:nvSpPr>
          <p:spPr>
            <a:xfrm>
              <a:off x="5060441" y="3355085"/>
              <a:ext cx="798830" cy="203200"/>
            </a:xfrm>
            <a:custGeom>
              <a:avLst/>
              <a:gdLst/>
              <a:ahLst/>
              <a:cxnLst/>
              <a:rect l="l" t="t" r="r" b="b"/>
              <a:pathLst>
                <a:path w="798829" h="203200">
                  <a:moveTo>
                    <a:pt x="798576" y="202691"/>
                  </a:moveTo>
                  <a:lnTo>
                    <a:pt x="792354" y="163228"/>
                  </a:lnTo>
                  <a:lnTo>
                    <a:pt x="775382" y="131016"/>
                  </a:lnTo>
                  <a:lnTo>
                    <a:pt x="750194" y="109305"/>
                  </a:lnTo>
                  <a:lnTo>
                    <a:pt x="719328" y="101346"/>
                  </a:lnTo>
                  <a:lnTo>
                    <a:pt x="478536" y="101346"/>
                  </a:lnTo>
                  <a:lnTo>
                    <a:pt x="447669" y="93386"/>
                  </a:lnTo>
                  <a:lnTo>
                    <a:pt x="422481" y="71675"/>
                  </a:lnTo>
                  <a:lnTo>
                    <a:pt x="405509" y="39463"/>
                  </a:lnTo>
                  <a:lnTo>
                    <a:pt x="399288" y="0"/>
                  </a:lnTo>
                  <a:lnTo>
                    <a:pt x="393066" y="39463"/>
                  </a:lnTo>
                  <a:lnTo>
                    <a:pt x="376094" y="71675"/>
                  </a:lnTo>
                  <a:lnTo>
                    <a:pt x="350906" y="93386"/>
                  </a:lnTo>
                  <a:lnTo>
                    <a:pt x="320040" y="101346"/>
                  </a:lnTo>
                  <a:lnTo>
                    <a:pt x="79248" y="101346"/>
                  </a:lnTo>
                  <a:lnTo>
                    <a:pt x="48381" y="109305"/>
                  </a:lnTo>
                  <a:lnTo>
                    <a:pt x="23193" y="131016"/>
                  </a:lnTo>
                  <a:lnTo>
                    <a:pt x="6221" y="163228"/>
                  </a:lnTo>
                  <a:lnTo>
                    <a:pt x="0" y="20269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62577" y="1462277"/>
              <a:ext cx="1583690" cy="1860550"/>
            </a:xfrm>
            <a:custGeom>
              <a:avLst/>
              <a:gdLst/>
              <a:ahLst/>
              <a:cxnLst/>
              <a:rect l="l" t="t" r="r" b="b"/>
              <a:pathLst>
                <a:path w="1583689" h="1860550">
                  <a:moveTo>
                    <a:pt x="833120" y="496824"/>
                  </a:moveTo>
                  <a:lnTo>
                    <a:pt x="583184" y="496824"/>
                  </a:lnTo>
                  <a:lnTo>
                    <a:pt x="1583689" y="1860296"/>
                  </a:lnTo>
                  <a:lnTo>
                    <a:pt x="833120" y="496824"/>
                  </a:lnTo>
                  <a:close/>
                </a:path>
                <a:path w="1583689" h="1860550">
                  <a:moveTo>
                    <a:pt x="916939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6" y="24257"/>
                  </a:lnTo>
                  <a:lnTo>
                    <a:pt x="6508" y="50577"/>
                  </a:lnTo>
                  <a:lnTo>
                    <a:pt x="0" y="82804"/>
                  </a:lnTo>
                  <a:lnTo>
                    <a:pt x="0" y="414020"/>
                  </a:lnTo>
                  <a:lnTo>
                    <a:pt x="6508" y="446246"/>
                  </a:lnTo>
                  <a:lnTo>
                    <a:pt x="24257" y="472567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916939" y="496824"/>
                  </a:lnTo>
                  <a:lnTo>
                    <a:pt x="949166" y="490315"/>
                  </a:lnTo>
                  <a:lnTo>
                    <a:pt x="975487" y="472567"/>
                  </a:lnTo>
                  <a:lnTo>
                    <a:pt x="993235" y="446246"/>
                  </a:lnTo>
                  <a:lnTo>
                    <a:pt x="999744" y="414020"/>
                  </a:lnTo>
                  <a:lnTo>
                    <a:pt x="999744" y="82804"/>
                  </a:lnTo>
                  <a:lnTo>
                    <a:pt x="993235" y="50577"/>
                  </a:lnTo>
                  <a:lnTo>
                    <a:pt x="975487" y="24257"/>
                  </a:lnTo>
                  <a:lnTo>
                    <a:pt x="949166" y="6508"/>
                  </a:lnTo>
                  <a:lnTo>
                    <a:pt x="9169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62577" y="1462277"/>
              <a:ext cx="1583690" cy="1860550"/>
            </a:xfrm>
            <a:custGeom>
              <a:avLst/>
              <a:gdLst/>
              <a:ahLst/>
              <a:cxnLst/>
              <a:rect l="l" t="t" r="r" b="b"/>
              <a:pathLst>
                <a:path w="1583689" h="1860550">
                  <a:moveTo>
                    <a:pt x="0" y="82804"/>
                  </a:moveTo>
                  <a:lnTo>
                    <a:pt x="6508" y="50577"/>
                  </a:lnTo>
                  <a:lnTo>
                    <a:pt x="24256" y="24257"/>
                  </a:lnTo>
                  <a:lnTo>
                    <a:pt x="50577" y="6508"/>
                  </a:lnTo>
                  <a:lnTo>
                    <a:pt x="82804" y="0"/>
                  </a:lnTo>
                  <a:lnTo>
                    <a:pt x="583184" y="0"/>
                  </a:lnTo>
                  <a:lnTo>
                    <a:pt x="833120" y="0"/>
                  </a:lnTo>
                  <a:lnTo>
                    <a:pt x="916939" y="0"/>
                  </a:lnTo>
                  <a:lnTo>
                    <a:pt x="949166" y="6508"/>
                  </a:lnTo>
                  <a:lnTo>
                    <a:pt x="975487" y="24256"/>
                  </a:lnTo>
                  <a:lnTo>
                    <a:pt x="993235" y="50577"/>
                  </a:lnTo>
                  <a:lnTo>
                    <a:pt x="999744" y="82804"/>
                  </a:lnTo>
                  <a:lnTo>
                    <a:pt x="999744" y="289813"/>
                  </a:lnTo>
                  <a:lnTo>
                    <a:pt x="999744" y="414020"/>
                  </a:lnTo>
                  <a:lnTo>
                    <a:pt x="993235" y="446246"/>
                  </a:lnTo>
                  <a:lnTo>
                    <a:pt x="975487" y="472566"/>
                  </a:lnTo>
                  <a:lnTo>
                    <a:pt x="949166" y="490315"/>
                  </a:lnTo>
                  <a:lnTo>
                    <a:pt x="916939" y="496824"/>
                  </a:lnTo>
                  <a:lnTo>
                    <a:pt x="833120" y="496824"/>
                  </a:lnTo>
                  <a:lnTo>
                    <a:pt x="1583689" y="1860296"/>
                  </a:lnTo>
                  <a:lnTo>
                    <a:pt x="583184" y="496824"/>
                  </a:lnTo>
                  <a:lnTo>
                    <a:pt x="82804" y="496824"/>
                  </a:lnTo>
                  <a:lnTo>
                    <a:pt x="50577" y="490315"/>
                  </a:lnTo>
                  <a:lnTo>
                    <a:pt x="24257" y="472567"/>
                  </a:lnTo>
                  <a:lnTo>
                    <a:pt x="6508" y="446246"/>
                  </a:lnTo>
                  <a:lnTo>
                    <a:pt x="0" y="414020"/>
                  </a:lnTo>
                  <a:lnTo>
                    <a:pt x="0" y="289813"/>
                  </a:lnTo>
                  <a:lnTo>
                    <a:pt x="0" y="82804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967098" y="1463801"/>
            <a:ext cx="8051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Crisis </a:t>
            </a:r>
            <a:r>
              <a:rPr dirty="0" sz="1400" spc="-5">
                <a:latin typeface="Calibri"/>
                <a:cs typeface="Calibri"/>
              </a:rPr>
              <a:t>de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Ag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oba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24525" y="4584572"/>
            <a:ext cx="125603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Plan de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es</a:t>
            </a:r>
            <a:r>
              <a:rPr dirty="0" sz="1400">
                <a:latin typeface="Calibri"/>
                <a:cs typeface="Calibri"/>
              </a:rPr>
              <a:t>tr</a:t>
            </a:r>
            <a:r>
              <a:rPr dirty="0" sz="1400" spc="-10">
                <a:latin typeface="Calibri"/>
                <a:cs typeface="Calibri"/>
              </a:rPr>
              <a:t>uc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ión  </a:t>
            </a:r>
            <a:r>
              <a:rPr dirty="0" sz="1400" spc="-5">
                <a:latin typeface="Calibri"/>
                <a:cs typeface="Calibri"/>
              </a:rPr>
              <a:t>2019-2024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Calibri"/>
                <a:cs typeface="Calibri"/>
              </a:rPr>
              <a:t>(</a:t>
            </a:r>
            <a:r>
              <a:rPr dirty="0" sz="1400" spc="-15">
                <a:latin typeface="Calibri"/>
                <a:cs typeface="Calibri"/>
              </a:rPr>
              <a:t>v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si</a:t>
            </a:r>
            <a:r>
              <a:rPr dirty="0" sz="1400" spc="5">
                <a:latin typeface="Calibri"/>
                <a:cs typeface="Calibri"/>
              </a:rPr>
              <a:t>ó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28078" y="3946397"/>
            <a:ext cx="1381760" cy="1831339"/>
            <a:chOff x="7228078" y="3946397"/>
            <a:chExt cx="1381760" cy="1831339"/>
          </a:xfrm>
        </p:grpSpPr>
        <p:sp>
          <p:nvSpPr>
            <p:cNvPr id="27" name="object 27"/>
            <p:cNvSpPr/>
            <p:nvPr/>
          </p:nvSpPr>
          <p:spPr>
            <a:xfrm>
              <a:off x="7238238" y="3956557"/>
              <a:ext cx="1361440" cy="1811020"/>
            </a:xfrm>
            <a:custGeom>
              <a:avLst/>
              <a:gdLst/>
              <a:ahLst/>
              <a:cxnLst/>
              <a:rect l="l" t="t" r="r" b="b"/>
              <a:pathLst>
                <a:path w="1361440" h="1811020">
                  <a:moveTo>
                    <a:pt x="1149095" y="540004"/>
                  </a:moveTo>
                  <a:lnTo>
                    <a:pt x="211835" y="540004"/>
                  </a:lnTo>
                  <a:lnTo>
                    <a:pt x="163272" y="545600"/>
                  </a:lnTo>
                  <a:lnTo>
                    <a:pt x="118687" y="561539"/>
                  </a:lnTo>
                  <a:lnTo>
                    <a:pt x="79354" y="586550"/>
                  </a:lnTo>
                  <a:lnTo>
                    <a:pt x="46546" y="619358"/>
                  </a:lnTo>
                  <a:lnTo>
                    <a:pt x="21535" y="658691"/>
                  </a:lnTo>
                  <a:lnTo>
                    <a:pt x="5596" y="703276"/>
                  </a:lnTo>
                  <a:lnTo>
                    <a:pt x="0" y="751840"/>
                  </a:lnTo>
                  <a:lnTo>
                    <a:pt x="0" y="1599184"/>
                  </a:lnTo>
                  <a:lnTo>
                    <a:pt x="5596" y="1647755"/>
                  </a:lnTo>
                  <a:lnTo>
                    <a:pt x="21535" y="1692343"/>
                  </a:lnTo>
                  <a:lnTo>
                    <a:pt x="46546" y="1731676"/>
                  </a:lnTo>
                  <a:lnTo>
                    <a:pt x="79354" y="1764481"/>
                  </a:lnTo>
                  <a:lnTo>
                    <a:pt x="118687" y="1789488"/>
                  </a:lnTo>
                  <a:lnTo>
                    <a:pt x="163272" y="1805425"/>
                  </a:lnTo>
                  <a:lnTo>
                    <a:pt x="211835" y="1811020"/>
                  </a:lnTo>
                  <a:lnTo>
                    <a:pt x="1149095" y="1811020"/>
                  </a:lnTo>
                  <a:lnTo>
                    <a:pt x="1197659" y="1805425"/>
                  </a:lnTo>
                  <a:lnTo>
                    <a:pt x="1242244" y="1789488"/>
                  </a:lnTo>
                  <a:lnTo>
                    <a:pt x="1281577" y="1764481"/>
                  </a:lnTo>
                  <a:lnTo>
                    <a:pt x="1314385" y="1731676"/>
                  </a:lnTo>
                  <a:lnTo>
                    <a:pt x="1339396" y="1692343"/>
                  </a:lnTo>
                  <a:lnTo>
                    <a:pt x="1355335" y="1647755"/>
                  </a:lnTo>
                  <a:lnTo>
                    <a:pt x="1360931" y="1599184"/>
                  </a:lnTo>
                  <a:lnTo>
                    <a:pt x="1360931" y="751840"/>
                  </a:lnTo>
                  <a:lnTo>
                    <a:pt x="1355335" y="703276"/>
                  </a:lnTo>
                  <a:lnTo>
                    <a:pt x="1339396" y="658691"/>
                  </a:lnTo>
                  <a:lnTo>
                    <a:pt x="1314385" y="619358"/>
                  </a:lnTo>
                  <a:lnTo>
                    <a:pt x="1281577" y="586550"/>
                  </a:lnTo>
                  <a:lnTo>
                    <a:pt x="1242244" y="561539"/>
                  </a:lnTo>
                  <a:lnTo>
                    <a:pt x="1197659" y="545600"/>
                  </a:lnTo>
                  <a:lnTo>
                    <a:pt x="1149095" y="540004"/>
                  </a:lnTo>
                  <a:close/>
                </a:path>
                <a:path w="1361440" h="1811020">
                  <a:moveTo>
                    <a:pt x="814069" y="0"/>
                  </a:moveTo>
                  <a:lnTo>
                    <a:pt x="793876" y="540004"/>
                  </a:lnTo>
                  <a:lnTo>
                    <a:pt x="1134109" y="540004"/>
                  </a:lnTo>
                  <a:lnTo>
                    <a:pt x="814069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238238" y="3956557"/>
              <a:ext cx="1361440" cy="1811020"/>
            </a:xfrm>
            <a:custGeom>
              <a:avLst/>
              <a:gdLst/>
              <a:ahLst/>
              <a:cxnLst/>
              <a:rect l="l" t="t" r="r" b="b"/>
              <a:pathLst>
                <a:path w="1361440" h="1811020">
                  <a:moveTo>
                    <a:pt x="0" y="751840"/>
                  </a:moveTo>
                  <a:lnTo>
                    <a:pt x="5596" y="703276"/>
                  </a:lnTo>
                  <a:lnTo>
                    <a:pt x="21535" y="658691"/>
                  </a:lnTo>
                  <a:lnTo>
                    <a:pt x="46546" y="619358"/>
                  </a:lnTo>
                  <a:lnTo>
                    <a:pt x="79354" y="586550"/>
                  </a:lnTo>
                  <a:lnTo>
                    <a:pt x="118687" y="561539"/>
                  </a:lnTo>
                  <a:lnTo>
                    <a:pt x="163272" y="545600"/>
                  </a:lnTo>
                  <a:lnTo>
                    <a:pt x="211835" y="540004"/>
                  </a:lnTo>
                  <a:lnTo>
                    <a:pt x="793876" y="540004"/>
                  </a:lnTo>
                  <a:lnTo>
                    <a:pt x="814069" y="0"/>
                  </a:lnTo>
                  <a:lnTo>
                    <a:pt x="1134109" y="540004"/>
                  </a:lnTo>
                  <a:lnTo>
                    <a:pt x="1149095" y="540004"/>
                  </a:lnTo>
                  <a:lnTo>
                    <a:pt x="1197659" y="545600"/>
                  </a:lnTo>
                  <a:lnTo>
                    <a:pt x="1242244" y="561539"/>
                  </a:lnTo>
                  <a:lnTo>
                    <a:pt x="1281577" y="586550"/>
                  </a:lnTo>
                  <a:lnTo>
                    <a:pt x="1314385" y="619358"/>
                  </a:lnTo>
                  <a:lnTo>
                    <a:pt x="1339396" y="658691"/>
                  </a:lnTo>
                  <a:lnTo>
                    <a:pt x="1355335" y="703276"/>
                  </a:lnTo>
                  <a:lnTo>
                    <a:pt x="1360931" y="751840"/>
                  </a:lnTo>
                  <a:lnTo>
                    <a:pt x="1360931" y="1069594"/>
                  </a:lnTo>
                  <a:lnTo>
                    <a:pt x="1360931" y="1599184"/>
                  </a:lnTo>
                  <a:lnTo>
                    <a:pt x="1355335" y="1647755"/>
                  </a:lnTo>
                  <a:lnTo>
                    <a:pt x="1339396" y="1692343"/>
                  </a:lnTo>
                  <a:lnTo>
                    <a:pt x="1314385" y="1731676"/>
                  </a:lnTo>
                  <a:lnTo>
                    <a:pt x="1281577" y="1764481"/>
                  </a:lnTo>
                  <a:lnTo>
                    <a:pt x="1242244" y="1789488"/>
                  </a:lnTo>
                  <a:lnTo>
                    <a:pt x="1197659" y="1805425"/>
                  </a:lnTo>
                  <a:lnTo>
                    <a:pt x="1149095" y="1811020"/>
                  </a:lnTo>
                  <a:lnTo>
                    <a:pt x="1134109" y="1811020"/>
                  </a:lnTo>
                  <a:lnTo>
                    <a:pt x="793876" y="1811020"/>
                  </a:lnTo>
                  <a:lnTo>
                    <a:pt x="211835" y="1811020"/>
                  </a:lnTo>
                  <a:lnTo>
                    <a:pt x="163272" y="1805425"/>
                  </a:lnTo>
                  <a:lnTo>
                    <a:pt x="118687" y="1789488"/>
                  </a:lnTo>
                  <a:lnTo>
                    <a:pt x="79354" y="1764481"/>
                  </a:lnTo>
                  <a:lnTo>
                    <a:pt x="46546" y="1731676"/>
                  </a:lnTo>
                  <a:lnTo>
                    <a:pt x="21535" y="1692343"/>
                  </a:lnTo>
                  <a:lnTo>
                    <a:pt x="5596" y="1647755"/>
                  </a:lnTo>
                  <a:lnTo>
                    <a:pt x="0" y="1599184"/>
                  </a:lnTo>
                  <a:lnTo>
                    <a:pt x="0" y="1069594"/>
                  </a:lnTo>
                  <a:lnTo>
                    <a:pt x="0" y="751840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7244333" y="4623308"/>
            <a:ext cx="1332230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Actualización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Plan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Reestructuración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2022-2024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(</a:t>
            </a:r>
            <a:r>
              <a:rPr dirty="0" sz="1400" spc="-15">
                <a:latin typeface="Calibri"/>
                <a:cs typeface="Calibri"/>
              </a:rPr>
              <a:t>v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si</a:t>
            </a:r>
            <a:r>
              <a:rPr dirty="0" sz="1400" spc="5">
                <a:latin typeface="Calibri"/>
                <a:cs typeface="Calibri"/>
              </a:rPr>
              <a:t>ó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079738" y="4315078"/>
            <a:ext cx="1791335" cy="1584960"/>
            <a:chOff x="9079738" y="4315078"/>
            <a:chExt cx="1791335" cy="1584960"/>
          </a:xfrm>
        </p:grpSpPr>
        <p:sp>
          <p:nvSpPr>
            <p:cNvPr id="31" name="object 31"/>
            <p:cNvSpPr/>
            <p:nvPr/>
          </p:nvSpPr>
          <p:spPr>
            <a:xfrm>
              <a:off x="9089898" y="4325238"/>
              <a:ext cx="1771014" cy="1564640"/>
            </a:xfrm>
            <a:custGeom>
              <a:avLst/>
              <a:gdLst/>
              <a:ahLst/>
              <a:cxnLst/>
              <a:rect l="l" t="t" r="r" b="b"/>
              <a:pathLst>
                <a:path w="1771015" h="1564639">
                  <a:moveTo>
                    <a:pt x="1599692" y="537083"/>
                  </a:moveTo>
                  <a:lnTo>
                    <a:pt x="171196" y="537083"/>
                  </a:lnTo>
                  <a:lnTo>
                    <a:pt x="125706" y="543202"/>
                  </a:lnTo>
                  <a:lnTo>
                    <a:pt x="84817" y="560469"/>
                  </a:lnTo>
                  <a:lnTo>
                    <a:pt x="50164" y="587248"/>
                  </a:lnTo>
                  <a:lnTo>
                    <a:pt x="23386" y="621900"/>
                  </a:lnTo>
                  <a:lnTo>
                    <a:pt x="6119" y="662789"/>
                  </a:lnTo>
                  <a:lnTo>
                    <a:pt x="0" y="708279"/>
                  </a:lnTo>
                  <a:lnTo>
                    <a:pt x="0" y="1393063"/>
                  </a:lnTo>
                  <a:lnTo>
                    <a:pt x="6119" y="1438574"/>
                  </a:lnTo>
                  <a:lnTo>
                    <a:pt x="23386" y="1479470"/>
                  </a:lnTo>
                  <a:lnTo>
                    <a:pt x="50165" y="1514117"/>
                  </a:lnTo>
                  <a:lnTo>
                    <a:pt x="84817" y="1540886"/>
                  </a:lnTo>
                  <a:lnTo>
                    <a:pt x="125706" y="1558143"/>
                  </a:lnTo>
                  <a:lnTo>
                    <a:pt x="171196" y="1564259"/>
                  </a:lnTo>
                  <a:lnTo>
                    <a:pt x="1599692" y="1564259"/>
                  </a:lnTo>
                  <a:lnTo>
                    <a:pt x="1645181" y="1558143"/>
                  </a:lnTo>
                  <a:lnTo>
                    <a:pt x="1686070" y="1540886"/>
                  </a:lnTo>
                  <a:lnTo>
                    <a:pt x="1720723" y="1514117"/>
                  </a:lnTo>
                  <a:lnTo>
                    <a:pt x="1747501" y="1479470"/>
                  </a:lnTo>
                  <a:lnTo>
                    <a:pt x="1764768" y="1438574"/>
                  </a:lnTo>
                  <a:lnTo>
                    <a:pt x="1770887" y="1393063"/>
                  </a:lnTo>
                  <a:lnTo>
                    <a:pt x="1770887" y="708279"/>
                  </a:lnTo>
                  <a:lnTo>
                    <a:pt x="1764768" y="662789"/>
                  </a:lnTo>
                  <a:lnTo>
                    <a:pt x="1747501" y="621900"/>
                  </a:lnTo>
                  <a:lnTo>
                    <a:pt x="1720723" y="587248"/>
                  </a:lnTo>
                  <a:lnTo>
                    <a:pt x="1686070" y="560469"/>
                  </a:lnTo>
                  <a:lnTo>
                    <a:pt x="1645181" y="543202"/>
                  </a:lnTo>
                  <a:lnTo>
                    <a:pt x="1599692" y="537083"/>
                  </a:lnTo>
                  <a:close/>
                </a:path>
                <a:path w="1771015" h="1564639">
                  <a:moveTo>
                    <a:pt x="290702" y="0"/>
                  </a:moveTo>
                  <a:lnTo>
                    <a:pt x="295148" y="537083"/>
                  </a:lnTo>
                  <a:lnTo>
                    <a:pt x="737870" y="537083"/>
                  </a:lnTo>
                  <a:lnTo>
                    <a:pt x="29070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089898" y="4325238"/>
              <a:ext cx="1771014" cy="1564640"/>
            </a:xfrm>
            <a:custGeom>
              <a:avLst/>
              <a:gdLst/>
              <a:ahLst/>
              <a:cxnLst/>
              <a:rect l="l" t="t" r="r" b="b"/>
              <a:pathLst>
                <a:path w="1771015" h="1564639">
                  <a:moveTo>
                    <a:pt x="0" y="708279"/>
                  </a:moveTo>
                  <a:lnTo>
                    <a:pt x="6119" y="662789"/>
                  </a:lnTo>
                  <a:lnTo>
                    <a:pt x="23386" y="621900"/>
                  </a:lnTo>
                  <a:lnTo>
                    <a:pt x="50164" y="587248"/>
                  </a:lnTo>
                  <a:lnTo>
                    <a:pt x="84817" y="560469"/>
                  </a:lnTo>
                  <a:lnTo>
                    <a:pt x="125706" y="543202"/>
                  </a:lnTo>
                  <a:lnTo>
                    <a:pt x="171196" y="537083"/>
                  </a:lnTo>
                  <a:lnTo>
                    <a:pt x="295148" y="537083"/>
                  </a:lnTo>
                  <a:lnTo>
                    <a:pt x="290702" y="0"/>
                  </a:lnTo>
                  <a:lnTo>
                    <a:pt x="737870" y="537083"/>
                  </a:lnTo>
                  <a:lnTo>
                    <a:pt x="1599692" y="537083"/>
                  </a:lnTo>
                  <a:lnTo>
                    <a:pt x="1645181" y="543202"/>
                  </a:lnTo>
                  <a:lnTo>
                    <a:pt x="1686070" y="560469"/>
                  </a:lnTo>
                  <a:lnTo>
                    <a:pt x="1720723" y="587248"/>
                  </a:lnTo>
                  <a:lnTo>
                    <a:pt x="1747501" y="621900"/>
                  </a:lnTo>
                  <a:lnTo>
                    <a:pt x="1764768" y="662789"/>
                  </a:lnTo>
                  <a:lnTo>
                    <a:pt x="1770887" y="708279"/>
                  </a:lnTo>
                  <a:lnTo>
                    <a:pt x="1770887" y="965073"/>
                  </a:lnTo>
                  <a:lnTo>
                    <a:pt x="1770887" y="1393063"/>
                  </a:lnTo>
                  <a:lnTo>
                    <a:pt x="1764768" y="1438574"/>
                  </a:lnTo>
                  <a:lnTo>
                    <a:pt x="1747501" y="1479470"/>
                  </a:lnTo>
                  <a:lnTo>
                    <a:pt x="1720723" y="1514117"/>
                  </a:lnTo>
                  <a:lnTo>
                    <a:pt x="1686070" y="1540886"/>
                  </a:lnTo>
                  <a:lnTo>
                    <a:pt x="1645181" y="1558143"/>
                  </a:lnTo>
                  <a:lnTo>
                    <a:pt x="1599692" y="1564259"/>
                  </a:lnTo>
                  <a:lnTo>
                    <a:pt x="737870" y="1564259"/>
                  </a:lnTo>
                  <a:lnTo>
                    <a:pt x="295148" y="1564259"/>
                  </a:lnTo>
                  <a:lnTo>
                    <a:pt x="171196" y="1564259"/>
                  </a:lnTo>
                  <a:lnTo>
                    <a:pt x="125706" y="1558143"/>
                  </a:lnTo>
                  <a:lnTo>
                    <a:pt x="84817" y="1540886"/>
                  </a:lnTo>
                  <a:lnTo>
                    <a:pt x="50165" y="1514117"/>
                  </a:lnTo>
                  <a:lnTo>
                    <a:pt x="23386" y="1479470"/>
                  </a:lnTo>
                  <a:lnTo>
                    <a:pt x="6119" y="1438574"/>
                  </a:lnTo>
                  <a:lnTo>
                    <a:pt x="0" y="1393063"/>
                  </a:lnTo>
                  <a:lnTo>
                    <a:pt x="0" y="965073"/>
                  </a:lnTo>
                  <a:lnTo>
                    <a:pt x="0" y="708279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974339" y="3986276"/>
            <a:ext cx="1317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740" algn="l"/>
              </a:tabLst>
            </a:pPr>
            <a:r>
              <a:rPr dirty="0" sz="1800" b="1">
                <a:latin typeface="Calibri"/>
                <a:cs typeface="Calibri"/>
              </a:rPr>
              <a:t>2007	</a:t>
            </a:r>
            <a:r>
              <a:rPr dirty="0" sz="1800" spc="-5" b="1"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32275" y="3946271"/>
            <a:ext cx="1637030" cy="2634615"/>
            <a:chOff x="4232275" y="3946271"/>
            <a:chExt cx="1637030" cy="2634615"/>
          </a:xfrm>
        </p:grpSpPr>
        <p:sp>
          <p:nvSpPr>
            <p:cNvPr id="35" name="object 35"/>
            <p:cNvSpPr/>
            <p:nvPr/>
          </p:nvSpPr>
          <p:spPr>
            <a:xfrm>
              <a:off x="4242435" y="3956431"/>
              <a:ext cx="1616710" cy="2614295"/>
            </a:xfrm>
            <a:custGeom>
              <a:avLst/>
              <a:gdLst/>
              <a:ahLst/>
              <a:cxnLst/>
              <a:rect l="l" t="t" r="r" b="b"/>
              <a:pathLst>
                <a:path w="1616710" h="2614295">
                  <a:moveTo>
                    <a:pt x="1464944" y="1704467"/>
                  </a:moveTo>
                  <a:lnTo>
                    <a:pt x="641985" y="1704467"/>
                  </a:lnTo>
                  <a:lnTo>
                    <a:pt x="594076" y="1712197"/>
                  </a:lnTo>
                  <a:lnTo>
                    <a:pt x="552453" y="1733725"/>
                  </a:lnTo>
                  <a:lnTo>
                    <a:pt x="519619" y="1766551"/>
                  </a:lnTo>
                  <a:lnTo>
                    <a:pt x="498082" y="1808177"/>
                  </a:lnTo>
                  <a:lnTo>
                    <a:pt x="490347" y="1856105"/>
                  </a:lnTo>
                  <a:lnTo>
                    <a:pt x="490347" y="2462657"/>
                  </a:lnTo>
                  <a:lnTo>
                    <a:pt x="498082" y="2510584"/>
                  </a:lnTo>
                  <a:lnTo>
                    <a:pt x="519619" y="2552210"/>
                  </a:lnTo>
                  <a:lnTo>
                    <a:pt x="552453" y="2585036"/>
                  </a:lnTo>
                  <a:lnTo>
                    <a:pt x="594076" y="2606564"/>
                  </a:lnTo>
                  <a:lnTo>
                    <a:pt x="641985" y="2614295"/>
                  </a:lnTo>
                  <a:lnTo>
                    <a:pt x="1464944" y="2614295"/>
                  </a:lnTo>
                  <a:lnTo>
                    <a:pt x="1512853" y="2606564"/>
                  </a:lnTo>
                  <a:lnTo>
                    <a:pt x="1554476" y="2585036"/>
                  </a:lnTo>
                  <a:lnTo>
                    <a:pt x="1587310" y="2552210"/>
                  </a:lnTo>
                  <a:lnTo>
                    <a:pt x="1608847" y="2510584"/>
                  </a:lnTo>
                  <a:lnTo>
                    <a:pt x="1616582" y="2462657"/>
                  </a:lnTo>
                  <a:lnTo>
                    <a:pt x="1616582" y="1856105"/>
                  </a:lnTo>
                  <a:lnTo>
                    <a:pt x="1608847" y="1808177"/>
                  </a:lnTo>
                  <a:lnTo>
                    <a:pt x="1587310" y="1766551"/>
                  </a:lnTo>
                  <a:lnTo>
                    <a:pt x="1554476" y="1733725"/>
                  </a:lnTo>
                  <a:lnTo>
                    <a:pt x="1512853" y="1712197"/>
                  </a:lnTo>
                  <a:lnTo>
                    <a:pt x="1464944" y="1704467"/>
                  </a:lnTo>
                  <a:close/>
                </a:path>
                <a:path w="1616710" h="2614295">
                  <a:moveTo>
                    <a:pt x="0" y="0"/>
                  </a:moveTo>
                  <a:lnTo>
                    <a:pt x="678052" y="1704467"/>
                  </a:lnTo>
                  <a:lnTo>
                    <a:pt x="959612" y="1704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242435" y="3956431"/>
              <a:ext cx="1616710" cy="2614295"/>
            </a:xfrm>
            <a:custGeom>
              <a:avLst/>
              <a:gdLst/>
              <a:ahLst/>
              <a:cxnLst/>
              <a:rect l="l" t="t" r="r" b="b"/>
              <a:pathLst>
                <a:path w="1616710" h="2614295">
                  <a:moveTo>
                    <a:pt x="490347" y="1856105"/>
                  </a:moveTo>
                  <a:lnTo>
                    <a:pt x="498082" y="1808177"/>
                  </a:lnTo>
                  <a:lnTo>
                    <a:pt x="519619" y="1766551"/>
                  </a:lnTo>
                  <a:lnTo>
                    <a:pt x="552453" y="1733725"/>
                  </a:lnTo>
                  <a:lnTo>
                    <a:pt x="594076" y="1712197"/>
                  </a:lnTo>
                  <a:lnTo>
                    <a:pt x="641985" y="1704467"/>
                  </a:lnTo>
                  <a:lnTo>
                    <a:pt x="678052" y="1704467"/>
                  </a:lnTo>
                  <a:lnTo>
                    <a:pt x="0" y="0"/>
                  </a:lnTo>
                  <a:lnTo>
                    <a:pt x="959612" y="1704467"/>
                  </a:lnTo>
                  <a:lnTo>
                    <a:pt x="1464944" y="1704467"/>
                  </a:lnTo>
                  <a:lnTo>
                    <a:pt x="1512853" y="1712197"/>
                  </a:lnTo>
                  <a:lnTo>
                    <a:pt x="1554476" y="1733725"/>
                  </a:lnTo>
                  <a:lnTo>
                    <a:pt x="1587310" y="1766551"/>
                  </a:lnTo>
                  <a:lnTo>
                    <a:pt x="1608847" y="1808177"/>
                  </a:lnTo>
                  <a:lnTo>
                    <a:pt x="1616582" y="1856105"/>
                  </a:lnTo>
                  <a:lnTo>
                    <a:pt x="1616582" y="2083562"/>
                  </a:lnTo>
                  <a:lnTo>
                    <a:pt x="1616582" y="2462657"/>
                  </a:lnTo>
                  <a:lnTo>
                    <a:pt x="1608847" y="2510584"/>
                  </a:lnTo>
                  <a:lnTo>
                    <a:pt x="1587310" y="2552210"/>
                  </a:lnTo>
                  <a:lnTo>
                    <a:pt x="1554476" y="2585036"/>
                  </a:lnTo>
                  <a:lnTo>
                    <a:pt x="1512853" y="2606564"/>
                  </a:lnTo>
                  <a:lnTo>
                    <a:pt x="1464944" y="2614295"/>
                  </a:lnTo>
                  <a:lnTo>
                    <a:pt x="959612" y="2614295"/>
                  </a:lnTo>
                  <a:lnTo>
                    <a:pt x="678052" y="2614295"/>
                  </a:lnTo>
                  <a:lnTo>
                    <a:pt x="641985" y="2614295"/>
                  </a:lnTo>
                  <a:lnTo>
                    <a:pt x="594076" y="2606564"/>
                  </a:lnTo>
                  <a:lnTo>
                    <a:pt x="552453" y="2585036"/>
                  </a:lnTo>
                  <a:lnTo>
                    <a:pt x="519619" y="2552210"/>
                  </a:lnTo>
                  <a:lnTo>
                    <a:pt x="498082" y="2510584"/>
                  </a:lnTo>
                  <a:lnTo>
                    <a:pt x="490347" y="2462657"/>
                  </a:lnTo>
                  <a:lnTo>
                    <a:pt x="490347" y="2083562"/>
                  </a:lnTo>
                  <a:lnTo>
                    <a:pt x="490347" y="1856105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4866259" y="5672429"/>
            <a:ext cx="848360" cy="84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DU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027-2009</a:t>
            </a:r>
            <a:endParaRPr sz="1200">
              <a:latin typeface="Calibri"/>
              <a:cs typeface="Calibri"/>
            </a:endParaRPr>
          </a:p>
          <a:p>
            <a:pPr algn="ctr" marL="76200" marR="67310" indent="-3175">
              <a:lnSpc>
                <a:spcPts val="1680"/>
              </a:lnSpc>
              <a:spcBef>
                <a:spcPts val="45"/>
              </a:spcBef>
            </a:pPr>
            <a:r>
              <a:rPr dirty="0" sz="1400" spc="-5" b="1">
                <a:latin typeface="Calibri"/>
                <a:cs typeface="Calibri"/>
              </a:rPr>
              <a:t>Creación </a:t>
            </a:r>
            <a:r>
              <a:rPr dirty="0" sz="1400" b="1">
                <a:latin typeface="Calibri"/>
                <a:cs typeface="Calibri"/>
              </a:rPr>
              <a:t> Fondo 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</a:t>
            </a:r>
            <a:r>
              <a:rPr dirty="0" sz="1400" spc="-10" b="1">
                <a:latin typeface="Calibri"/>
                <a:cs typeface="Calibri"/>
              </a:rPr>
              <a:t>gr</a:t>
            </a:r>
            <a:r>
              <a:rPr dirty="0" sz="1400" b="1">
                <a:latin typeface="Calibri"/>
                <a:cs typeface="Calibri"/>
              </a:rPr>
              <a:t>operú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72100" y="1319783"/>
            <a:ext cx="2444750" cy="2148840"/>
            <a:chOff x="5372100" y="1319783"/>
            <a:chExt cx="2444750" cy="2148840"/>
          </a:xfrm>
        </p:grpSpPr>
        <p:sp>
          <p:nvSpPr>
            <p:cNvPr id="39" name="object 39"/>
            <p:cNvSpPr/>
            <p:nvPr/>
          </p:nvSpPr>
          <p:spPr>
            <a:xfrm>
              <a:off x="5382005" y="1329689"/>
              <a:ext cx="2425065" cy="2129155"/>
            </a:xfrm>
            <a:custGeom>
              <a:avLst/>
              <a:gdLst/>
              <a:ahLst/>
              <a:cxnLst/>
              <a:rect l="l" t="t" r="r" b="b"/>
              <a:pathLst>
                <a:path w="2425065" h="2129154">
                  <a:moveTo>
                    <a:pt x="1010285" y="795527"/>
                  </a:moveTo>
                  <a:lnTo>
                    <a:pt x="404114" y="795527"/>
                  </a:lnTo>
                  <a:lnTo>
                    <a:pt x="570484" y="2129028"/>
                  </a:lnTo>
                  <a:lnTo>
                    <a:pt x="1010285" y="795527"/>
                  </a:lnTo>
                  <a:close/>
                </a:path>
                <a:path w="2425065" h="2129154">
                  <a:moveTo>
                    <a:pt x="2292096" y="0"/>
                  </a:moveTo>
                  <a:lnTo>
                    <a:pt x="132588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662939"/>
                  </a:lnTo>
                  <a:lnTo>
                    <a:pt x="6754" y="704868"/>
                  </a:lnTo>
                  <a:lnTo>
                    <a:pt x="25566" y="741267"/>
                  </a:lnTo>
                  <a:lnTo>
                    <a:pt x="54260" y="769961"/>
                  </a:lnTo>
                  <a:lnTo>
                    <a:pt x="90659" y="788773"/>
                  </a:lnTo>
                  <a:lnTo>
                    <a:pt x="132588" y="795527"/>
                  </a:lnTo>
                  <a:lnTo>
                    <a:pt x="2292096" y="795527"/>
                  </a:lnTo>
                  <a:lnTo>
                    <a:pt x="2334024" y="788773"/>
                  </a:lnTo>
                  <a:lnTo>
                    <a:pt x="2370423" y="769961"/>
                  </a:lnTo>
                  <a:lnTo>
                    <a:pt x="2399117" y="741267"/>
                  </a:lnTo>
                  <a:lnTo>
                    <a:pt x="2417929" y="704868"/>
                  </a:lnTo>
                  <a:lnTo>
                    <a:pt x="2424684" y="662939"/>
                  </a:lnTo>
                  <a:lnTo>
                    <a:pt x="2424684" y="132587"/>
                  </a:lnTo>
                  <a:lnTo>
                    <a:pt x="2417929" y="90659"/>
                  </a:lnTo>
                  <a:lnTo>
                    <a:pt x="2399117" y="54260"/>
                  </a:lnTo>
                  <a:lnTo>
                    <a:pt x="2370423" y="25566"/>
                  </a:lnTo>
                  <a:lnTo>
                    <a:pt x="2334024" y="6754"/>
                  </a:lnTo>
                  <a:lnTo>
                    <a:pt x="2292096" y="0"/>
                  </a:lnTo>
                  <a:close/>
                </a:path>
              </a:pathLst>
            </a:custGeom>
            <a:solidFill>
              <a:srgbClr val="006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82005" y="1329689"/>
              <a:ext cx="2425065" cy="2129155"/>
            </a:xfrm>
            <a:custGeom>
              <a:avLst/>
              <a:gdLst/>
              <a:ahLst/>
              <a:cxnLst/>
              <a:rect l="l" t="t" r="r" b="b"/>
              <a:pathLst>
                <a:path w="2425065" h="2129154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404114" y="0"/>
                  </a:lnTo>
                  <a:lnTo>
                    <a:pt x="1010285" y="0"/>
                  </a:lnTo>
                  <a:lnTo>
                    <a:pt x="2292096" y="0"/>
                  </a:lnTo>
                  <a:lnTo>
                    <a:pt x="2334024" y="6754"/>
                  </a:lnTo>
                  <a:lnTo>
                    <a:pt x="2370423" y="25566"/>
                  </a:lnTo>
                  <a:lnTo>
                    <a:pt x="2399117" y="54260"/>
                  </a:lnTo>
                  <a:lnTo>
                    <a:pt x="2417929" y="90659"/>
                  </a:lnTo>
                  <a:lnTo>
                    <a:pt x="2424684" y="132587"/>
                  </a:lnTo>
                  <a:lnTo>
                    <a:pt x="2424684" y="464058"/>
                  </a:lnTo>
                  <a:lnTo>
                    <a:pt x="2424684" y="662939"/>
                  </a:lnTo>
                  <a:lnTo>
                    <a:pt x="2417929" y="704868"/>
                  </a:lnTo>
                  <a:lnTo>
                    <a:pt x="2399117" y="741267"/>
                  </a:lnTo>
                  <a:lnTo>
                    <a:pt x="2370423" y="769961"/>
                  </a:lnTo>
                  <a:lnTo>
                    <a:pt x="2334024" y="788773"/>
                  </a:lnTo>
                  <a:lnTo>
                    <a:pt x="2292096" y="795527"/>
                  </a:lnTo>
                  <a:lnTo>
                    <a:pt x="1010285" y="795527"/>
                  </a:lnTo>
                  <a:lnTo>
                    <a:pt x="570484" y="2129028"/>
                  </a:lnTo>
                  <a:lnTo>
                    <a:pt x="404114" y="795527"/>
                  </a:lnTo>
                  <a:lnTo>
                    <a:pt x="132588" y="795527"/>
                  </a:lnTo>
                  <a:lnTo>
                    <a:pt x="90659" y="788773"/>
                  </a:lnTo>
                  <a:lnTo>
                    <a:pt x="54260" y="769961"/>
                  </a:lnTo>
                  <a:lnTo>
                    <a:pt x="25566" y="741267"/>
                  </a:lnTo>
                  <a:lnTo>
                    <a:pt x="6754" y="704868"/>
                  </a:lnTo>
                  <a:lnTo>
                    <a:pt x="0" y="662939"/>
                  </a:lnTo>
                  <a:lnTo>
                    <a:pt x="0" y="464058"/>
                  </a:lnTo>
                  <a:lnTo>
                    <a:pt x="0" y="132587"/>
                  </a:lnTo>
                  <a:close/>
                </a:path>
              </a:pathLst>
            </a:custGeom>
            <a:ln w="1981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5519673" y="1513078"/>
            <a:ext cx="2150110" cy="43688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37160" marR="5080" indent="-125095">
              <a:lnSpc>
                <a:spcPct val="80000"/>
              </a:lnSpc>
              <a:spcBef>
                <a:spcPts val="459"/>
              </a:spcBef>
            </a:pP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Ley 30893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Fortalecimiento </a:t>
            </a:r>
            <a:r>
              <a:rPr dirty="0" sz="1500" spc="-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Banco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Agropecuario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04706" y="4983226"/>
            <a:ext cx="155575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Actualización Plan de </a:t>
            </a:r>
            <a:r>
              <a:rPr dirty="0" sz="1400" spc="-30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400" spc="-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Reestructuración </a:t>
            </a:r>
            <a:r>
              <a:rPr dirty="0" sz="1400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400" spc="-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2022-2024</a:t>
            </a:r>
            <a:endParaRPr sz="1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(</a:t>
            </a:r>
            <a:r>
              <a:rPr dirty="0" sz="1400" spc="-1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v</a:t>
            </a:r>
            <a:r>
              <a:rPr dirty="0" sz="1400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e</a:t>
            </a:r>
            <a:r>
              <a:rPr dirty="0" sz="1400" spc="-2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r</a:t>
            </a:r>
            <a:r>
              <a:rPr dirty="0" sz="1400" spc="-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si</a:t>
            </a:r>
            <a:r>
              <a:rPr dirty="0" sz="1400" spc="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ó</a:t>
            </a:r>
            <a:r>
              <a:rPr dirty="0" sz="1400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n</a:t>
            </a:r>
            <a:r>
              <a:rPr dirty="0" sz="1400" spc="-15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400">
                <a:solidFill>
                  <a:srgbClr val="002D28"/>
                </a:solidFill>
                <a:latin typeface="Calibri"/>
                <a:cs typeface="Calibri"/>
                <a:hlinkClick r:id="rId2" action="ppaction://hlinksldjump"/>
              </a:rPr>
              <a:t>3)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697211" y="3131820"/>
            <a:ext cx="1485900" cy="728980"/>
            <a:chOff x="9697211" y="3131820"/>
            <a:chExt cx="1485900" cy="728980"/>
          </a:xfrm>
        </p:grpSpPr>
        <p:sp>
          <p:nvSpPr>
            <p:cNvPr id="44" name="object 44"/>
            <p:cNvSpPr/>
            <p:nvPr/>
          </p:nvSpPr>
          <p:spPr>
            <a:xfrm>
              <a:off x="9703307" y="3137916"/>
              <a:ext cx="1473835" cy="716280"/>
            </a:xfrm>
            <a:custGeom>
              <a:avLst/>
              <a:gdLst/>
              <a:ahLst/>
              <a:cxnLst/>
              <a:rect l="l" t="t" r="r" b="b"/>
              <a:pathLst>
                <a:path w="1473834" h="716279">
                  <a:moveTo>
                    <a:pt x="736853" y="0"/>
                  </a:moveTo>
                  <a:lnTo>
                    <a:pt x="673281" y="1315"/>
                  </a:lnTo>
                  <a:lnTo>
                    <a:pt x="611210" y="5188"/>
                  </a:lnTo>
                  <a:lnTo>
                    <a:pt x="550860" y="11512"/>
                  </a:lnTo>
                  <a:lnTo>
                    <a:pt x="492453" y="20179"/>
                  </a:lnTo>
                  <a:lnTo>
                    <a:pt x="436210" y="31081"/>
                  </a:lnTo>
                  <a:lnTo>
                    <a:pt x="382353" y="44111"/>
                  </a:lnTo>
                  <a:lnTo>
                    <a:pt x="331103" y="59161"/>
                  </a:lnTo>
                  <a:lnTo>
                    <a:pt x="282682" y="76124"/>
                  </a:lnTo>
                  <a:lnTo>
                    <a:pt x="237309" y="94891"/>
                  </a:lnTo>
                  <a:lnTo>
                    <a:pt x="195208" y="115355"/>
                  </a:lnTo>
                  <a:lnTo>
                    <a:pt x="156599" y="137409"/>
                  </a:lnTo>
                  <a:lnTo>
                    <a:pt x="121703" y="160944"/>
                  </a:lnTo>
                  <a:lnTo>
                    <a:pt x="90742" y="185854"/>
                  </a:lnTo>
                  <a:lnTo>
                    <a:pt x="41510" y="239365"/>
                  </a:lnTo>
                  <a:lnTo>
                    <a:pt x="10672" y="297080"/>
                  </a:lnTo>
                  <a:lnTo>
                    <a:pt x="0" y="358139"/>
                  </a:lnTo>
                  <a:lnTo>
                    <a:pt x="2705" y="389033"/>
                  </a:lnTo>
                  <a:lnTo>
                    <a:pt x="23681" y="448528"/>
                  </a:lnTo>
                  <a:lnTo>
                    <a:pt x="63937" y="504249"/>
                  </a:lnTo>
                  <a:lnTo>
                    <a:pt x="121703" y="555335"/>
                  </a:lnTo>
                  <a:lnTo>
                    <a:pt x="156599" y="578870"/>
                  </a:lnTo>
                  <a:lnTo>
                    <a:pt x="195208" y="600924"/>
                  </a:lnTo>
                  <a:lnTo>
                    <a:pt x="237309" y="621388"/>
                  </a:lnTo>
                  <a:lnTo>
                    <a:pt x="282682" y="640155"/>
                  </a:lnTo>
                  <a:lnTo>
                    <a:pt x="331103" y="657118"/>
                  </a:lnTo>
                  <a:lnTo>
                    <a:pt x="382353" y="672168"/>
                  </a:lnTo>
                  <a:lnTo>
                    <a:pt x="436210" y="685198"/>
                  </a:lnTo>
                  <a:lnTo>
                    <a:pt x="492453" y="696100"/>
                  </a:lnTo>
                  <a:lnTo>
                    <a:pt x="550860" y="704767"/>
                  </a:lnTo>
                  <a:lnTo>
                    <a:pt x="611210" y="711091"/>
                  </a:lnTo>
                  <a:lnTo>
                    <a:pt x="673281" y="714964"/>
                  </a:lnTo>
                  <a:lnTo>
                    <a:pt x="736853" y="716280"/>
                  </a:lnTo>
                  <a:lnTo>
                    <a:pt x="800426" y="714964"/>
                  </a:lnTo>
                  <a:lnTo>
                    <a:pt x="862497" y="711091"/>
                  </a:lnTo>
                  <a:lnTo>
                    <a:pt x="922847" y="704767"/>
                  </a:lnTo>
                  <a:lnTo>
                    <a:pt x="981254" y="696100"/>
                  </a:lnTo>
                  <a:lnTo>
                    <a:pt x="1037497" y="685198"/>
                  </a:lnTo>
                  <a:lnTo>
                    <a:pt x="1091354" y="672168"/>
                  </a:lnTo>
                  <a:lnTo>
                    <a:pt x="1142604" y="657118"/>
                  </a:lnTo>
                  <a:lnTo>
                    <a:pt x="1191025" y="640155"/>
                  </a:lnTo>
                  <a:lnTo>
                    <a:pt x="1236398" y="621388"/>
                  </a:lnTo>
                  <a:lnTo>
                    <a:pt x="1278499" y="600924"/>
                  </a:lnTo>
                  <a:lnTo>
                    <a:pt x="1317108" y="578870"/>
                  </a:lnTo>
                  <a:lnTo>
                    <a:pt x="1352004" y="555335"/>
                  </a:lnTo>
                  <a:lnTo>
                    <a:pt x="1382965" y="530425"/>
                  </a:lnTo>
                  <a:lnTo>
                    <a:pt x="1432197" y="476914"/>
                  </a:lnTo>
                  <a:lnTo>
                    <a:pt x="1463035" y="419199"/>
                  </a:lnTo>
                  <a:lnTo>
                    <a:pt x="1473708" y="358139"/>
                  </a:lnTo>
                  <a:lnTo>
                    <a:pt x="1471002" y="327246"/>
                  </a:lnTo>
                  <a:lnTo>
                    <a:pt x="1450026" y="267751"/>
                  </a:lnTo>
                  <a:lnTo>
                    <a:pt x="1409770" y="212030"/>
                  </a:lnTo>
                  <a:lnTo>
                    <a:pt x="1352004" y="160944"/>
                  </a:lnTo>
                  <a:lnTo>
                    <a:pt x="1317108" y="137409"/>
                  </a:lnTo>
                  <a:lnTo>
                    <a:pt x="1278499" y="115355"/>
                  </a:lnTo>
                  <a:lnTo>
                    <a:pt x="1236398" y="94891"/>
                  </a:lnTo>
                  <a:lnTo>
                    <a:pt x="1191025" y="76124"/>
                  </a:lnTo>
                  <a:lnTo>
                    <a:pt x="1142604" y="59161"/>
                  </a:lnTo>
                  <a:lnTo>
                    <a:pt x="1091354" y="44111"/>
                  </a:lnTo>
                  <a:lnTo>
                    <a:pt x="1037497" y="31081"/>
                  </a:lnTo>
                  <a:lnTo>
                    <a:pt x="981254" y="20179"/>
                  </a:lnTo>
                  <a:lnTo>
                    <a:pt x="922847" y="11512"/>
                  </a:lnTo>
                  <a:lnTo>
                    <a:pt x="862497" y="5188"/>
                  </a:lnTo>
                  <a:lnTo>
                    <a:pt x="800426" y="1315"/>
                  </a:lnTo>
                  <a:lnTo>
                    <a:pt x="736853" y="0"/>
                  </a:lnTo>
                  <a:close/>
                </a:path>
              </a:pathLst>
            </a:custGeom>
            <a:solidFill>
              <a:srgbClr val="006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703307" y="3137916"/>
              <a:ext cx="1473835" cy="716280"/>
            </a:xfrm>
            <a:custGeom>
              <a:avLst/>
              <a:gdLst/>
              <a:ahLst/>
              <a:cxnLst/>
              <a:rect l="l" t="t" r="r" b="b"/>
              <a:pathLst>
                <a:path w="1473834" h="716279">
                  <a:moveTo>
                    <a:pt x="0" y="358139"/>
                  </a:moveTo>
                  <a:lnTo>
                    <a:pt x="10672" y="297080"/>
                  </a:lnTo>
                  <a:lnTo>
                    <a:pt x="41510" y="239365"/>
                  </a:lnTo>
                  <a:lnTo>
                    <a:pt x="90742" y="185854"/>
                  </a:lnTo>
                  <a:lnTo>
                    <a:pt x="121703" y="160944"/>
                  </a:lnTo>
                  <a:lnTo>
                    <a:pt x="156599" y="137409"/>
                  </a:lnTo>
                  <a:lnTo>
                    <a:pt x="195208" y="115355"/>
                  </a:lnTo>
                  <a:lnTo>
                    <a:pt x="237309" y="94891"/>
                  </a:lnTo>
                  <a:lnTo>
                    <a:pt x="282682" y="76124"/>
                  </a:lnTo>
                  <a:lnTo>
                    <a:pt x="331103" y="59161"/>
                  </a:lnTo>
                  <a:lnTo>
                    <a:pt x="382353" y="44111"/>
                  </a:lnTo>
                  <a:lnTo>
                    <a:pt x="436210" y="31081"/>
                  </a:lnTo>
                  <a:lnTo>
                    <a:pt x="492453" y="20179"/>
                  </a:lnTo>
                  <a:lnTo>
                    <a:pt x="550860" y="11512"/>
                  </a:lnTo>
                  <a:lnTo>
                    <a:pt x="611210" y="5188"/>
                  </a:lnTo>
                  <a:lnTo>
                    <a:pt x="673281" y="1315"/>
                  </a:lnTo>
                  <a:lnTo>
                    <a:pt x="736853" y="0"/>
                  </a:lnTo>
                  <a:lnTo>
                    <a:pt x="800426" y="1315"/>
                  </a:lnTo>
                  <a:lnTo>
                    <a:pt x="862497" y="5188"/>
                  </a:lnTo>
                  <a:lnTo>
                    <a:pt x="922847" y="11512"/>
                  </a:lnTo>
                  <a:lnTo>
                    <a:pt x="981254" y="20179"/>
                  </a:lnTo>
                  <a:lnTo>
                    <a:pt x="1037497" y="31081"/>
                  </a:lnTo>
                  <a:lnTo>
                    <a:pt x="1091354" y="44111"/>
                  </a:lnTo>
                  <a:lnTo>
                    <a:pt x="1142604" y="59161"/>
                  </a:lnTo>
                  <a:lnTo>
                    <a:pt x="1191025" y="76124"/>
                  </a:lnTo>
                  <a:lnTo>
                    <a:pt x="1236398" y="94891"/>
                  </a:lnTo>
                  <a:lnTo>
                    <a:pt x="1278499" y="115355"/>
                  </a:lnTo>
                  <a:lnTo>
                    <a:pt x="1317108" y="137409"/>
                  </a:lnTo>
                  <a:lnTo>
                    <a:pt x="1352004" y="160944"/>
                  </a:lnTo>
                  <a:lnTo>
                    <a:pt x="1382965" y="185854"/>
                  </a:lnTo>
                  <a:lnTo>
                    <a:pt x="1432197" y="239365"/>
                  </a:lnTo>
                  <a:lnTo>
                    <a:pt x="1463035" y="297080"/>
                  </a:lnTo>
                  <a:lnTo>
                    <a:pt x="1473708" y="358139"/>
                  </a:lnTo>
                  <a:lnTo>
                    <a:pt x="1471002" y="389033"/>
                  </a:lnTo>
                  <a:lnTo>
                    <a:pt x="1450026" y="448528"/>
                  </a:lnTo>
                  <a:lnTo>
                    <a:pt x="1409770" y="504249"/>
                  </a:lnTo>
                  <a:lnTo>
                    <a:pt x="1352004" y="555335"/>
                  </a:lnTo>
                  <a:lnTo>
                    <a:pt x="1317108" y="578870"/>
                  </a:lnTo>
                  <a:lnTo>
                    <a:pt x="1278499" y="600924"/>
                  </a:lnTo>
                  <a:lnTo>
                    <a:pt x="1236398" y="621388"/>
                  </a:lnTo>
                  <a:lnTo>
                    <a:pt x="1191025" y="640155"/>
                  </a:lnTo>
                  <a:lnTo>
                    <a:pt x="1142604" y="657118"/>
                  </a:lnTo>
                  <a:lnTo>
                    <a:pt x="1091354" y="672168"/>
                  </a:lnTo>
                  <a:lnTo>
                    <a:pt x="1037497" y="685198"/>
                  </a:lnTo>
                  <a:lnTo>
                    <a:pt x="981254" y="696100"/>
                  </a:lnTo>
                  <a:lnTo>
                    <a:pt x="922847" y="704767"/>
                  </a:lnTo>
                  <a:lnTo>
                    <a:pt x="862497" y="711091"/>
                  </a:lnTo>
                  <a:lnTo>
                    <a:pt x="800426" y="714964"/>
                  </a:lnTo>
                  <a:lnTo>
                    <a:pt x="736853" y="716280"/>
                  </a:lnTo>
                  <a:lnTo>
                    <a:pt x="673281" y="714964"/>
                  </a:lnTo>
                  <a:lnTo>
                    <a:pt x="611210" y="711091"/>
                  </a:lnTo>
                  <a:lnTo>
                    <a:pt x="550860" y="704767"/>
                  </a:lnTo>
                  <a:lnTo>
                    <a:pt x="492453" y="696100"/>
                  </a:lnTo>
                  <a:lnTo>
                    <a:pt x="436210" y="685198"/>
                  </a:lnTo>
                  <a:lnTo>
                    <a:pt x="382353" y="672168"/>
                  </a:lnTo>
                  <a:lnTo>
                    <a:pt x="331103" y="657118"/>
                  </a:lnTo>
                  <a:lnTo>
                    <a:pt x="282682" y="640155"/>
                  </a:lnTo>
                  <a:lnTo>
                    <a:pt x="237309" y="621388"/>
                  </a:lnTo>
                  <a:lnTo>
                    <a:pt x="195208" y="600924"/>
                  </a:lnTo>
                  <a:lnTo>
                    <a:pt x="156599" y="578870"/>
                  </a:lnTo>
                  <a:lnTo>
                    <a:pt x="121703" y="555335"/>
                  </a:lnTo>
                  <a:lnTo>
                    <a:pt x="90742" y="530425"/>
                  </a:lnTo>
                  <a:lnTo>
                    <a:pt x="41510" y="476914"/>
                  </a:lnTo>
                  <a:lnTo>
                    <a:pt x="10672" y="419199"/>
                  </a:lnTo>
                  <a:lnTo>
                    <a:pt x="0" y="358139"/>
                  </a:lnTo>
                  <a:close/>
                </a:path>
              </a:pathLst>
            </a:custGeom>
            <a:ln w="12192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10041381" y="3200527"/>
            <a:ext cx="7988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lación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PEI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08532" y="190500"/>
            <a:ext cx="7935595" cy="1065530"/>
            <a:chOff x="1208532" y="190500"/>
            <a:chExt cx="7935595" cy="1065530"/>
          </a:xfrm>
        </p:grpSpPr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32" y="190500"/>
              <a:ext cx="4050792" cy="106527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190500"/>
              <a:ext cx="4515612" cy="1065276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494282" y="300939"/>
            <a:ext cx="7334884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25">
                <a:latin typeface="Calibri Light"/>
                <a:cs typeface="Calibri Light"/>
              </a:rPr>
              <a:t>Somos</a:t>
            </a:r>
            <a:r>
              <a:rPr dirty="0" sz="3800" spc="-85">
                <a:latin typeface="Calibri Light"/>
                <a:cs typeface="Calibri Light"/>
              </a:rPr>
              <a:t> </a:t>
            </a:r>
            <a:r>
              <a:rPr dirty="0" sz="3800" spc="-50">
                <a:latin typeface="Calibri Light"/>
                <a:cs typeface="Calibri Light"/>
              </a:rPr>
              <a:t>Agrobanco,</a:t>
            </a:r>
            <a:r>
              <a:rPr dirty="0" sz="3800" spc="-70">
                <a:latin typeface="Calibri Light"/>
                <a:cs typeface="Calibri Light"/>
              </a:rPr>
              <a:t> </a:t>
            </a:r>
            <a:r>
              <a:rPr dirty="0" sz="3800" spc="-10">
                <a:latin typeface="Calibri Light"/>
                <a:cs typeface="Calibri Light"/>
              </a:rPr>
              <a:t>el</a:t>
            </a:r>
            <a:r>
              <a:rPr dirty="0" sz="3800" spc="-55">
                <a:latin typeface="Calibri Light"/>
                <a:cs typeface="Calibri Light"/>
              </a:rPr>
              <a:t> </a:t>
            </a:r>
            <a:r>
              <a:rPr dirty="0" sz="3800" spc="-30">
                <a:latin typeface="Calibri Light"/>
                <a:cs typeface="Calibri Light"/>
              </a:rPr>
              <a:t>Banco</a:t>
            </a:r>
            <a:r>
              <a:rPr dirty="0" sz="3800" spc="-90">
                <a:latin typeface="Calibri Light"/>
                <a:cs typeface="Calibri Light"/>
              </a:rPr>
              <a:t> </a:t>
            </a:r>
            <a:r>
              <a:rPr dirty="0" sz="3800" spc="-10">
                <a:latin typeface="Calibri Light"/>
                <a:cs typeface="Calibri Light"/>
              </a:rPr>
              <a:t>de</a:t>
            </a:r>
            <a:r>
              <a:rPr dirty="0" sz="3800" spc="-85">
                <a:latin typeface="Calibri Light"/>
                <a:cs typeface="Calibri Light"/>
              </a:rPr>
              <a:t> </a:t>
            </a:r>
            <a:r>
              <a:rPr dirty="0" sz="3800" spc="-10">
                <a:latin typeface="Calibri Light"/>
                <a:cs typeface="Calibri Light"/>
              </a:rPr>
              <a:t>los</a:t>
            </a:r>
            <a:r>
              <a:rPr dirty="0" sz="3800" spc="-70">
                <a:latin typeface="Calibri Light"/>
                <a:cs typeface="Calibri Light"/>
              </a:rPr>
              <a:t> </a:t>
            </a:r>
            <a:r>
              <a:rPr dirty="0" sz="3800" spc="-120">
                <a:latin typeface="Calibri Light"/>
                <a:cs typeface="Calibri Light"/>
              </a:rPr>
              <a:t>PPA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98716" y="2252852"/>
            <a:ext cx="2896870" cy="1200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002D28"/>
                </a:solidFill>
                <a:latin typeface="Calibri"/>
                <a:cs typeface="Calibri"/>
              </a:rPr>
              <a:t>Nuevos</a:t>
            </a:r>
            <a:r>
              <a:rPr dirty="0" sz="1100" spc="-50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2D28"/>
                </a:solidFill>
                <a:latin typeface="Calibri"/>
                <a:cs typeface="Calibri"/>
              </a:rPr>
              <a:t>clientes:</a:t>
            </a:r>
            <a:endParaRPr sz="1100">
              <a:latin typeface="Calibri"/>
              <a:cs typeface="Calibri"/>
            </a:endParaRPr>
          </a:p>
          <a:p>
            <a:pPr algn="just" marL="100965" marR="5080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Productor agrario que conduce hasta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10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HA,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con </a:t>
            </a:r>
            <a:r>
              <a:rPr dirty="0" sz="1100" spc="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ventas</a:t>
            </a:r>
            <a:r>
              <a:rPr dirty="0" sz="1100" spc="-3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brutas</a:t>
            </a:r>
            <a:r>
              <a:rPr dirty="0" sz="1100" spc="-3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anuales</a:t>
            </a:r>
            <a:r>
              <a:rPr dirty="0" sz="1100" spc="-2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menores</a:t>
            </a:r>
            <a:r>
              <a:rPr dirty="0" sz="1100" spc="-4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100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UIT.</a:t>
            </a:r>
            <a:endParaRPr sz="1100">
              <a:latin typeface="Calibri"/>
              <a:cs typeface="Calibri"/>
            </a:endParaRPr>
          </a:p>
          <a:p>
            <a:pPr algn="just" marL="100965" marR="5080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Para</a:t>
            </a:r>
            <a:r>
              <a:rPr dirty="0" sz="1100" spc="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pequeños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productores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agropecuarios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 en </a:t>
            </a:r>
            <a:r>
              <a:rPr dirty="0" sz="1100" spc="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exclusividad, </a:t>
            </a:r>
            <a:r>
              <a:rPr dirty="0" sz="1100" spc="-10">
                <a:solidFill>
                  <a:srgbClr val="002D28"/>
                </a:solidFill>
                <a:latin typeface="Calibri"/>
                <a:cs typeface="Calibri"/>
              </a:rPr>
              <a:t>no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se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toma en cuenta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el </a:t>
            </a:r>
            <a:r>
              <a:rPr dirty="0" sz="1100" spc="-10">
                <a:solidFill>
                  <a:srgbClr val="002D28"/>
                </a:solidFill>
                <a:latin typeface="Calibri"/>
                <a:cs typeface="Calibri"/>
              </a:rPr>
              <a:t>tamaño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de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 las</a:t>
            </a:r>
            <a:r>
              <a:rPr dirty="0" sz="1100" spc="-2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hectáreas</a:t>
            </a:r>
            <a:r>
              <a:rPr dirty="0" sz="1100" spc="-3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en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 explotación.</a:t>
            </a:r>
            <a:endParaRPr sz="1100">
              <a:latin typeface="Calibri"/>
              <a:cs typeface="Calibri"/>
            </a:endParaRPr>
          </a:p>
          <a:p>
            <a:pPr algn="just"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Monto</a:t>
            </a:r>
            <a:r>
              <a:rPr dirty="0" sz="1100" spc="-4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máximo</a:t>
            </a:r>
            <a:r>
              <a:rPr dirty="0" sz="1100" spc="-4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de</a:t>
            </a:r>
            <a:r>
              <a:rPr dirty="0" sz="1100" spc="-1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2D28"/>
                </a:solidFill>
                <a:latin typeface="Calibri"/>
                <a:cs typeface="Calibri"/>
              </a:rPr>
              <a:t>financiamiento</a:t>
            </a:r>
            <a:r>
              <a:rPr dirty="0" sz="1100" spc="-50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15</a:t>
            </a:r>
            <a:r>
              <a:rPr dirty="0" sz="1100" spc="5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2D28"/>
                </a:solidFill>
                <a:latin typeface="Calibri"/>
                <a:cs typeface="Calibri"/>
              </a:rPr>
              <a:t>UIT.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863708" y="1965706"/>
            <a:ext cx="1252220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100" spc="-5" b="1">
                <a:solidFill>
                  <a:srgbClr val="00624B"/>
                </a:solidFill>
                <a:uFill>
                  <a:solidFill>
                    <a:srgbClr val="00624B"/>
                  </a:solidFill>
                </a:uFill>
                <a:latin typeface="Calibri"/>
                <a:cs typeface="Calibri"/>
              </a:rPr>
              <a:t>Superando</a:t>
            </a:r>
            <a:r>
              <a:rPr dirty="0" u="sng" sz="1100" spc="-35" b="1">
                <a:solidFill>
                  <a:srgbClr val="00624B"/>
                </a:solidFill>
                <a:uFill>
                  <a:solidFill>
                    <a:srgbClr val="00624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b="1">
                <a:solidFill>
                  <a:srgbClr val="00624B"/>
                </a:solidFill>
                <a:uFill>
                  <a:solidFill>
                    <a:srgbClr val="00624B"/>
                  </a:solidFill>
                </a:uFill>
                <a:latin typeface="Calibri"/>
                <a:cs typeface="Calibri"/>
              </a:rPr>
              <a:t>la</a:t>
            </a:r>
            <a:r>
              <a:rPr dirty="0" u="sng" sz="1100" spc="-25" b="1">
                <a:solidFill>
                  <a:srgbClr val="00624B"/>
                </a:solidFill>
                <a:uFill>
                  <a:solidFill>
                    <a:srgbClr val="00624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b="1">
                <a:solidFill>
                  <a:srgbClr val="00624B"/>
                </a:solidFill>
                <a:uFill>
                  <a:solidFill>
                    <a:srgbClr val="00624B"/>
                  </a:solidFill>
                </a:uFill>
                <a:latin typeface="Calibri"/>
                <a:cs typeface="Calibri"/>
              </a:rPr>
              <a:t>crisis</a:t>
            </a:r>
            <a:endParaRPr sz="1100">
              <a:latin typeface="Calibri"/>
              <a:cs typeface="Calibri"/>
            </a:endParaRPr>
          </a:p>
          <a:p>
            <a:pPr marL="97790" indent="-85725">
              <a:lnSpc>
                <a:spcPct val="100000"/>
              </a:lnSpc>
              <a:buFont typeface="Arial MT"/>
              <a:buChar char="•"/>
              <a:tabLst>
                <a:tab pos="98425" algn="l"/>
              </a:tabLst>
            </a:pP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Sano</a:t>
            </a:r>
            <a:r>
              <a:rPr dirty="0" sz="1100" spc="-4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crecimiento</a:t>
            </a:r>
            <a:endParaRPr sz="1100">
              <a:latin typeface="Calibri"/>
              <a:cs typeface="Calibri"/>
            </a:endParaRPr>
          </a:p>
          <a:p>
            <a:pPr marL="97790" indent="-85725">
              <a:lnSpc>
                <a:spcPct val="100000"/>
              </a:lnSpc>
              <a:buFont typeface="Arial MT"/>
              <a:buChar char="•"/>
              <a:tabLst>
                <a:tab pos="98425" algn="l"/>
              </a:tabLst>
            </a:pP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Equilibrio</a:t>
            </a:r>
            <a:r>
              <a:rPr dirty="0" sz="1100" spc="-3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financiero</a:t>
            </a:r>
            <a:endParaRPr sz="1100">
              <a:latin typeface="Calibri"/>
              <a:cs typeface="Calibri"/>
            </a:endParaRPr>
          </a:p>
          <a:p>
            <a:pPr marL="97790" marR="67310" indent="-85725">
              <a:lnSpc>
                <a:spcPct val="100000"/>
              </a:lnSpc>
              <a:buFont typeface="Arial MT"/>
              <a:buChar char="•"/>
              <a:tabLst>
                <a:tab pos="98425" algn="l"/>
              </a:tabLst>
            </a:pP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Banco </a:t>
            </a: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sostenible, </a:t>
            </a: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 exclusivo para la </a:t>
            </a:r>
            <a:r>
              <a:rPr dirty="0" sz="11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agricultura</a:t>
            </a:r>
            <a:r>
              <a:rPr dirty="0" sz="1100" spc="-3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familiar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287127" y="3970146"/>
            <a:ext cx="48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775" y="3563111"/>
            <a:ext cx="11008360" cy="1900555"/>
            <a:chOff x="874775" y="3563111"/>
            <a:chExt cx="11008360" cy="1900555"/>
          </a:xfrm>
        </p:grpSpPr>
        <p:sp>
          <p:nvSpPr>
            <p:cNvPr id="3" name="object 3"/>
            <p:cNvSpPr/>
            <p:nvPr/>
          </p:nvSpPr>
          <p:spPr>
            <a:xfrm>
              <a:off x="874776" y="3893819"/>
              <a:ext cx="11008360" cy="1569720"/>
            </a:xfrm>
            <a:custGeom>
              <a:avLst/>
              <a:gdLst/>
              <a:ahLst/>
              <a:cxnLst/>
              <a:rect l="l" t="t" r="r" b="b"/>
              <a:pathLst>
                <a:path w="11008360" h="1569720">
                  <a:moveTo>
                    <a:pt x="173736" y="1257300"/>
                  </a:moveTo>
                  <a:lnTo>
                    <a:pt x="0" y="1257300"/>
                  </a:lnTo>
                  <a:lnTo>
                    <a:pt x="0" y="1569720"/>
                  </a:lnTo>
                  <a:lnTo>
                    <a:pt x="173736" y="1569720"/>
                  </a:lnTo>
                  <a:lnTo>
                    <a:pt x="173736" y="1257300"/>
                  </a:lnTo>
                  <a:close/>
                </a:path>
                <a:path w="11008360" h="1569720">
                  <a:moveTo>
                    <a:pt x="390144" y="1271016"/>
                  </a:moveTo>
                  <a:lnTo>
                    <a:pt x="216408" y="1271016"/>
                  </a:lnTo>
                  <a:lnTo>
                    <a:pt x="216408" y="1569720"/>
                  </a:lnTo>
                  <a:lnTo>
                    <a:pt x="390144" y="1569720"/>
                  </a:lnTo>
                  <a:lnTo>
                    <a:pt x="390144" y="1271016"/>
                  </a:lnTo>
                  <a:close/>
                </a:path>
                <a:path w="11008360" h="1569720">
                  <a:moveTo>
                    <a:pt x="606552" y="1292352"/>
                  </a:moveTo>
                  <a:lnTo>
                    <a:pt x="432816" y="1292352"/>
                  </a:lnTo>
                  <a:lnTo>
                    <a:pt x="432816" y="1569720"/>
                  </a:lnTo>
                  <a:lnTo>
                    <a:pt x="606552" y="1569720"/>
                  </a:lnTo>
                  <a:lnTo>
                    <a:pt x="606552" y="1292352"/>
                  </a:lnTo>
                  <a:close/>
                </a:path>
                <a:path w="11008360" h="1569720">
                  <a:moveTo>
                    <a:pt x="822960" y="1321308"/>
                  </a:moveTo>
                  <a:lnTo>
                    <a:pt x="650748" y="1321308"/>
                  </a:lnTo>
                  <a:lnTo>
                    <a:pt x="650748" y="1569720"/>
                  </a:lnTo>
                  <a:lnTo>
                    <a:pt x="822960" y="1569720"/>
                  </a:lnTo>
                  <a:lnTo>
                    <a:pt x="822960" y="1321308"/>
                  </a:lnTo>
                  <a:close/>
                </a:path>
                <a:path w="11008360" h="1569720">
                  <a:moveTo>
                    <a:pt x="1039368" y="1296924"/>
                  </a:moveTo>
                  <a:lnTo>
                    <a:pt x="867156" y="1296924"/>
                  </a:lnTo>
                  <a:lnTo>
                    <a:pt x="867156" y="1569720"/>
                  </a:lnTo>
                  <a:lnTo>
                    <a:pt x="1039368" y="1569720"/>
                  </a:lnTo>
                  <a:lnTo>
                    <a:pt x="1039368" y="1296924"/>
                  </a:lnTo>
                  <a:close/>
                </a:path>
                <a:path w="11008360" h="1569720">
                  <a:moveTo>
                    <a:pt x="1257300" y="1286256"/>
                  </a:moveTo>
                  <a:lnTo>
                    <a:pt x="1083564" y="1286256"/>
                  </a:lnTo>
                  <a:lnTo>
                    <a:pt x="1083564" y="1569720"/>
                  </a:lnTo>
                  <a:lnTo>
                    <a:pt x="1257300" y="1569720"/>
                  </a:lnTo>
                  <a:lnTo>
                    <a:pt x="1257300" y="1286256"/>
                  </a:lnTo>
                  <a:close/>
                </a:path>
                <a:path w="11008360" h="1569720">
                  <a:moveTo>
                    <a:pt x="1473708" y="1239012"/>
                  </a:moveTo>
                  <a:lnTo>
                    <a:pt x="1299972" y="1239012"/>
                  </a:lnTo>
                  <a:lnTo>
                    <a:pt x="1299972" y="1569720"/>
                  </a:lnTo>
                  <a:lnTo>
                    <a:pt x="1473708" y="1569720"/>
                  </a:lnTo>
                  <a:lnTo>
                    <a:pt x="1473708" y="1239012"/>
                  </a:lnTo>
                  <a:close/>
                </a:path>
                <a:path w="11008360" h="1569720">
                  <a:moveTo>
                    <a:pt x="1690116" y="1229868"/>
                  </a:moveTo>
                  <a:lnTo>
                    <a:pt x="1516380" y="1229868"/>
                  </a:lnTo>
                  <a:lnTo>
                    <a:pt x="1516380" y="1569720"/>
                  </a:lnTo>
                  <a:lnTo>
                    <a:pt x="1690116" y="1569720"/>
                  </a:lnTo>
                  <a:lnTo>
                    <a:pt x="1690116" y="1229868"/>
                  </a:lnTo>
                  <a:close/>
                </a:path>
                <a:path w="11008360" h="1569720">
                  <a:moveTo>
                    <a:pt x="1906524" y="1228344"/>
                  </a:moveTo>
                  <a:lnTo>
                    <a:pt x="1732788" y="1228344"/>
                  </a:lnTo>
                  <a:lnTo>
                    <a:pt x="1732788" y="1569720"/>
                  </a:lnTo>
                  <a:lnTo>
                    <a:pt x="1906524" y="1569720"/>
                  </a:lnTo>
                  <a:lnTo>
                    <a:pt x="1906524" y="1228344"/>
                  </a:lnTo>
                  <a:close/>
                </a:path>
                <a:path w="11008360" h="1569720">
                  <a:moveTo>
                    <a:pt x="2122932" y="1228344"/>
                  </a:moveTo>
                  <a:lnTo>
                    <a:pt x="1950720" y="1228344"/>
                  </a:lnTo>
                  <a:lnTo>
                    <a:pt x="1950720" y="1569720"/>
                  </a:lnTo>
                  <a:lnTo>
                    <a:pt x="2122932" y="1569720"/>
                  </a:lnTo>
                  <a:lnTo>
                    <a:pt x="2122932" y="1228344"/>
                  </a:lnTo>
                  <a:close/>
                </a:path>
                <a:path w="11008360" h="1569720">
                  <a:moveTo>
                    <a:pt x="2340864" y="1213104"/>
                  </a:moveTo>
                  <a:lnTo>
                    <a:pt x="2167128" y="1213104"/>
                  </a:lnTo>
                  <a:lnTo>
                    <a:pt x="2167128" y="1569720"/>
                  </a:lnTo>
                  <a:lnTo>
                    <a:pt x="2340864" y="1569720"/>
                  </a:lnTo>
                  <a:lnTo>
                    <a:pt x="2340864" y="1213104"/>
                  </a:lnTo>
                  <a:close/>
                </a:path>
                <a:path w="11008360" h="1569720">
                  <a:moveTo>
                    <a:pt x="2557272" y="1284732"/>
                  </a:moveTo>
                  <a:lnTo>
                    <a:pt x="2383536" y="1284732"/>
                  </a:lnTo>
                  <a:lnTo>
                    <a:pt x="2383536" y="1569720"/>
                  </a:lnTo>
                  <a:lnTo>
                    <a:pt x="2557272" y="1569720"/>
                  </a:lnTo>
                  <a:lnTo>
                    <a:pt x="2557272" y="1284732"/>
                  </a:lnTo>
                  <a:close/>
                </a:path>
                <a:path w="11008360" h="1569720">
                  <a:moveTo>
                    <a:pt x="2773680" y="1219200"/>
                  </a:moveTo>
                  <a:lnTo>
                    <a:pt x="2599944" y="1219200"/>
                  </a:lnTo>
                  <a:lnTo>
                    <a:pt x="2599944" y="1569720"/>
                  </a:lnTo>
                  <a:lnTo>
                    <a:pt x="2773680" y="1569720"/>
                  </a:lnTo>
                  <a:lnTo>
                    <a:pt x="2773680" y="1219200"/>
                  </a:lnTo>
                  <a:close/>
                </a:path>
                <a:path w="11008360" h="1569720">
                  <a:moveTo>
                    <a:pt x="2990088" y="1239012"/>
                  </a:moveTo>
                  <a:lnTo>
                    <a:pt x="2816352" y="1239012"/>
                  </a:lnTo>
                  <a:lnTo>
                    <a:pt x="2816352" y="1569720"/>
                  </a:lnTo>
                  <a:lnTo>
                    <a:pt x="2990088" y="1569720"/>
                  </a:lnTo>
                  <a:lnTo>
                    <a:pt x="2990088" y="1239012"/>
                  </a:lnTo>
                  <a:close/>
                </a:path>
                <a:path w="11008360" h="1569720">
                  <a:moveTo>
                    <a:pt x="3206496" y="1409700"/>
                  </a:moveTo>
                  <a:lnTo>
                    <a:pt x="3034284" y="1409700"/>
                  </a:lnTo>
                  <a:lnTo>
                    <a:pt x="3034284" y="1569720"/>
                  </a:lnTo>
                  <a:lnTo>
                    <a:pt x="3206496" y="1569720"/>
                  </a:lnTo>
                  <a:lnTo>
                    <a:pt x="3206496" y="1409700"/>
                  </a:lnTo>
                  <a:close/>
                </a:path>
                <a:path w="11008360" h="1569720">
                  <a:moveTo>
                    <a:pt x="3422904" y="1473708"/>
                  </a:moveTo>
                  <a:lnTo>
                    <a:pt x="3250692" y="1473708"/>
                  </a:lnTo>
                  <a:lnTo>
                    <a:pt x="3250692" y="1569720"/>
                  </a:lnTo>
                  <a:lnTo>
                    <a:pt x="3422904" y="1569720"/>
                  </a:lnTo>
                  <a:lnTo>
                    <a:pt x="3422904" y="1473708"/>
                  </a:lnTo>
                  <a:close/>
                </a:path>
                <a:path w="11008360" h="1569720">
                  <a:moveTo>
                    <a:pt x="3640836" y="1456944"/>
                  </a:moveTo>
                  <a:lnTo>
                    <a:pt x="3467100" y="1456944"/>
                  </a:lnTo>
                  <a:lnTo>
                    <a:pt x="3467100" y="1569720"/>
                  </a:lnTo>
                  <a:lnTo>
                    <a:pt x="3640836" y="1569720"/>
                  </a:lnTo>
                  <a:lnTo>
                    <a:pt x="3640836" y="1456944"/>
                  </a:lnTo>
                  <a:close/>
                </a:path>
                <a:path w="11008360" h="1569720">
                  <a:moveTo>
                    <a:pt x="3857244" y="1411224"/>
                  </a:moveTo>
                  <a:lnTo>
                    <a:pt x="3683508" y="1411224"/>
                  </a:lnTo>
                  <a:lnTo>
                    <a:pt x="3683508" y="1569720"/>
                  </a:lnTo>
                  <a:lnTo>
                    <a:pt x="3857244" y="1569720"/>
                  </a:lnTo>
                  <a:lnTo>
                    <a:pt x="3857244" y="1411224"/>
                  </a:lnTo>
                  <a:close/>
                </a:path>
                <a:path w="11008360" h="1569720">
                  <a:moveTo>
                    <a:pt x="4073652" y="1356360"/>
                  </a:moveTo>
                  <a:lnTo>
                    <a:pt x="3899916" y="1356360"/>
                  </a:lnTo>
                  <a:lnTo>
                    <a:pt x="3899916" y="1569720"/>
                  </a:lnTo>
                  <a:lnTo>
                    <a:pt x="4073652" y="1569720"/>
                  </a:lnTo>
                  <a:lnTo>
                    <a:pt x="4073652" y="1356360"/>
                  </a:lnTo>
                  <a:close/>
                </a:path>
                <a:path w="11008360" h="1569720">
                  <a:moveTo>
                    <a:pt x="4290060" y="1360932"/>
                  </a:moveTo>
                  <a:lnTo>
                    <a:pt x="4116324" y="1360932"/>
                  </a:lnTo>
                  <a:lnTo>
                    <a:pt x="4116324" y="1569720"/>
                  </a:lnTo>
                  <a:lnTo>
                    <a:pt x="4290060" y="1569720"/>
                  </a:lnTo>
                  <a:lnTo>
                    <a:pt x="4290060" y="1360932"/>
                  </a:lnTo>
                  <a:close/>
                </a:path>
                <a:path w="11008360" h="1569720">
                  <a:moveTo>
                    <a:pt x="4506468" y="1397508"/>
                  </a:moveTo>
                  <a:lnTo>
                    <a:pt x="4334256" y="1397508"/>
                  </a:lnTo>
                  <a:lnTo>
                    <a:pt x="4334256" y="1569720"/>
                  </a:lnTo>
                  <a:lnTo>
                    <a:pt x="4506468" y="1569720"/>
                  </a:lnTo>
                  <a:lnTo>
                    <a:pt x="4506468" y="1397508"/>
                  </a:lnTo>
                  <a:close/>
                </a:path>
                <a:path w="11008360" h="1569720">
                  <a:moveTo>
                    <a:pt x="4724400" y="1339596"/>
                  </a:moveTo>
                  <a:lnTo>
                    <a:pt x="4550664" y="1339596"/>
                  </a:lnTo>
                  <a:lnTo>
                    <a:pt x="4550664" y="1569720"/>
                  </a:lnTo>
                  <a:lnTo>
                    <a:pt x="4724400" y="1569720"/>
                  </a:lnTo>
                  <a:lnTo>
                    <a:pt x="4724400" y="1339596"/>
                  </a:lnTo>
                  <a:close/>
                </a:path>
                <a:path w="11008360" h="1569720">
                  <a:moveTo>
                    <a:pt x="4940808" y="1438656"/>
                  </a:moveTo>
                  <a:lnTo>
                    <a:pt x="4767072" y="1438656"/>
                  </a:lnTo>
                  <a:lnTo>
                    <a:pt x="4767072" y="1569720"/>
                  </a:lnTo>
                  <a:lnTo>
                    <a:pt x="4940808" y="1569720"/>
                  </a:lnTo>
                  <a:lnTo>
                    <a:pt x="4940808" y="1438656"/>
                  </a:lnTo>
                  <a:close/>
                </a:path>
                <a:path w="11008360" h="1569720">
                  <a:moveTo>
                    <a:pt x="5157216" y="1371600"/>
                  </a:moveTo>
                  <a:lnTo>
                    <a:pt x="4983480" y="1371600"/>
                  </a:lnTo>
                  <a:lnTo>
                    <a:pt x="4983480" y="1569720"/>
                  </a:lnTo>
                  <a:lnTo>
                    <a:pt x="5157216" y="1569720"/>
                  </a:lnTo>
                  <a:lnTo>
                    <a:pt x="5157216" y="1371600"/>
                  </a:lnTo>
                  <a:close/>
                </a:path>
                <a:path w="11008360" h="1569720">
                  <a:moveTo>
                    <a:pt x="5373624" y="1197864"/>
                  </a:moveTo>
                  <a:lnTo>
                    <a:pt x="5199888" y="1197864"/>
                  </a:lnTo>
                  <a:lnTo>
                    <a:pt x="5199888" y="1569720"/>
                  </a:lnTo>
                  <a:lnTo>
                    <a:pt x="5373624" y="1569720"/>
                  </a:lnTo>
                  <a:lnTo>
                    <a:pt x="5373624" y="1197864"/>
                  </a:lnTo>
                  <a:close/>
                </a:path>
                <a:path w="11008360" h="1569720">
                  <a:moveTo>
                    <a:pt x="5590032" y="1016508"/>
                  </a:moveTo>
                  <a:lnTo>
                    <a:pt x="5417820" y="1016508"/>
                  </a:lnTo>
                  <a:lnTo>
                    <a:pt x="5417820" y="1569720"/>
                  </a:lnTo>
                  <a:lnTo>
                    <a:pt x="5590032" y="1569720"/>
                  </a:lnTo>
                  <a:lnTo>
                    <a:pt x="5590032" y="1016508"/>
                  </a:lnTo>
                  <a:close/>
                </a:path>
                <a:path w="11008360" h="1569720">
                  <a:moveTo>
                    <a:pt x="5806440" y="870204"/>
                  </a:moveTo>
                  <a:lnTo>
                    <a:pt x="5634228" y="870204"/>
                  </a:lnTo>
                  <a:lnTo>
                    <a:pt x="5634228" y="1569720"/>
                  </a:lnTo>
                  <a:lnTo>
                    <a:pt x="5806440" y="1569720"/>
                  </a:lnTo>
                  <a:lnTo>
                    <a:pt x="5806440" y="870204"/>
                  </a:lnTo>
                  <a:close/>
                </a:path>
                <a:path w="11008360" h="1569720">
                  <a:moveTo>
                    <a:pt x="6024372" y="873252"/>
                  </a:moveTo>
                  <a:lnTo>
                    <a:pt x="5850636" y="873252"/>
                  </a:lnTo>
                  <a:lnTo>
                    <a:pt x="5850636" y="1569720"/>
                  </a:lnTo>
                  <a:lnTo>
                    <a:pt x="6024372" y="1569720"/>
                  </a:lnTo>
                  <a:lnTo>
                    <a:pt x="6024372" y="873252"/>
                  </a:lnTo>
                  <a:close/>
                </a:path>
                <a:path w="11008360" h="1569720">
                  <a:moveTo>
                    <a:pt x="6240780" y="829056"/>
                  </a:moveTo>
                  <a:lnTo>
                    <a:pt x="6067044" y="829056"/>
                  </a:lnTo>
                  <a:lnTo>
                    <a:pt x="6067044" y="1569720"/>
                  </a:lnTo>
                  <a:lnTo>
                    <a:pt x="6240780" y="1569720"/>
                  </a:lnTo>
                  <a:lnTo>
                    <a:pt x="6240780" y="829056"/>
                  </a:lnTo>
                  <a:close/>
                </a:path>
                <a:path w="11008360" h="1569720">
                  <a:moveTo>
                    <a:pt x="6457188" y="1005840"/>
                  </a:moveTo>
                  <a:lnTo>
                    <a:pt x="6283452" y="1005840"/>
                  </a:lnTo>
                  <a:lnTo>
                    <a:pt x="6283452" y="1569720"/>
                  </a:lnTo>
                  <a:lnTo>
                    <a:pt x="6457188" y="1569720"/>
                  </a:lnTo>
                  <a:lnTo>
                    <a:pt x="6457188" y="1005840"/>
                  </a:lnTo>
                  <a:close/>
                </a:path>
                <a:path w="11008360" h="1569720">
                  <a:moveTo>
                    <a:pt x="6673596" y="592836"/>
                  </a:moveTo>
                  <a:lnTo>
                    <a:pt x="6499860" y="592836"/>
                  </a:lnTo>
                  <a:lnTo>
                    <a:pt x="6499860" y="1569720"/>
                  </a:lnTo>
                  <a:lnTo>
                    <a:pt x="6673596" y="1569720"/>
                  </a:lnTo>
                  <a:lnTo>
                    <a:pt x="6673596" y="592836"/>
                  </a:lnTo>
                  <a:close/>
                </a:path>
                <a:path w="11008360" h="1569720">
                  <a:moveTo>
                    <a:pt x="6890004" y="510540"/>
                  </a:moveTo>
                  <a:lnTo>
                    <a:pt x="6717792" y="510540"/>
                  </a:lnTo>
                  <a:lnTo>
                    <a:pt x="6717792" y="1569720"/>
                  </a:lnTo>
                  <a:lnTo>
                    <a:pt x="6890004" y="1569720"/>
                  </a:lnTo>
                  <a:lnTo>
                    <a:pt x="6890004" y="510540"/>
                  </a:lnTo>
                  <a:close/>
                </a:path>
                <a:path w="11008360" h="1569720">
                  <a:moveTo>
                    <a:pt x="7106412" y="460248"/>
                  </a:moveTo>
                  <a:lnTo>
                    <a:pt x="6934200" y="460248"/>
                  </a:lnTo>
                  <a:lnTo>
                    <a:pt x="6934200" y="1569720"/>
                  </a:lnTo>
                  <a:lnTo>
                    <a:pt x="7106412" y="1569720"/>
                  </a:lnTo>
                  <a:lnTo>
                    <a:pt x="7106412" y="460248"/>
                  </a:lnTo>
                  <a:close/>
                </a:path>
                <a:path w="11008360" h="1569720">
                  <a:moveTo>
                    <a:pt x="7324344" y="393192"/>
                  </a:moveTo>
                  <a:lnTo>
                    <a:pt x="7150608" y="393192"/>
                  </a:lnTo>
                  <a:lnTo>
                    <a:pt x="7150608" y="1569720"/>
                  </a:lnTo>
                  <a:lnTo>
                    <a:pt x="7324344" y="1569720"/>
                  </a:lnTo>
                  <a:lnTo>
                    <a:pt x="7324344" y="393192"/>
                  </a:lnTo>
                  <a:close/>
                </a:path>
                <a:path w="11008360" h="1569720">
                  <a:moveTo>
                    <a:pt x="7540752" y="376428"/>
                  </a:moveTo>
                  <a:lnTo>
                    <a:pt x="7367016" y="376428"/>
                  </a:lnTo>
                  <a:lnTo>
                    <a:pt x="7367016" y="1569720"/>
                  </a:lnTo>
                  <a:lnTo>
                    <a:pt x="7540752" y="1569720"/>
                  </a:lnTo>
                  <a:lnTo>
                    <a:pt x="7540752" y="376428"/>
                  </a:lnTo>
                  <a:close/>
                </a:path>
                <a:path w="11008360" h="1569720">
                  <a:moveTo>
                    <a:pt x="7757160" y="405384"/>
                  </a:moveTo>
                  <a:lnTo>
                    <a:pt x="7583424" y="405384"/>
                  </a:lnTo>
                  <a:lnTo>
                    <a:pt x="7583424" y="1569720"/>
                  </a:lnTo>
                  <a:lnTo>
                    <a:pt x="7757160" y="1569720"/>
                  </a:lnTo>
                  <a:lnTo>
                    <a:pt x="7757160" y="405384"/>
                  </a:lnTo>
                  <a:close/>
                </a:path>
                <a:path w="11008360" h="1569720">
                  <a:moveTo>
                    <a:pt x="7973568" y="812292"/>
                  </a:moveTo>
                  <a:lnTo>
                    <a:pt x="7799832" y="812292"/>
                  </a:lnTo>
                  <a:lnTo>
                    <a:pt x="7799832" y="1569720"/>
                  </a:lnTo>
                  <a:lnTo>
                    <a:pt x="7973568" y="1569720"/>
                  </a:lnTo>
                  <a:lnTo>
                    <a:pt x="7973568" y="812292"/>
                  </a:lnTo>
                  <a:close/>
                </a:path>
                <a:path w="11008360" h="1569720">
                  <a:moveTo>
                    <a:pt x="8189976" y="470916"/>
                  </a:moveTo>
                  <a:lnTo>
                    <a:pt x="8017764" y="470916"/>
                  </a:lnTo>
                  <a:lnTo>
                    <a:pt x="8017764" y="1569720"/>
                  </a:lnTo>
                  <a:lnTo>
                    <a:pt x="8189976" y="1569720"/>
                  </a:lnTo>
                  <a:lnTo>
                    <a:pt x="8189976" y="470916"/>
                  </a:lnTo>
                  <a:close/>
                </a:path>
                <a:path w="11008360" h="1569720">
                  <a:moveTo>
                    <a:pt x="8407908" y="286512"/>
                  </a:moveTo>
                  <a:lnTo>
                    <a:pt x="8234172" y="286512"/>
                  </a:lnTo>
                  <a:lnTo>
                    <a:pt x="8234172" y="1569720"/>
                  </a:lnTo>
                  <a:lnTo>
                    <a:pt x="8407908" y="1569720"/>
                  </a:lnTo>
                  <a:lnTo>
                    <a:pt x="8407908" y="286512"/>
                  </a:lnTo>
                  <a:close/>
                </a:path>
                <a:path w="11008360" h="1569720">
                  <a:moveTo>
                    <a:pt x="8624316" y="348996"/>
                  </a:moveTo>
                  <a:lnTo>
                    <a:pt x="8450580" y="348996"/>
                  </a:lnTo>
                  <a:lnTo>
                    <a:pt x="8450580" y="1569720"/>
                  </a:lnTo>
                  <a:lnTo>
                    <a:pt x="8624316" y="1569720"/>
                  </a:lnTo>
                  <a:lnTo>
                    <a:pt x="8624316" y="348996"/>
                  </a:lnTo>
                  <a:close/>
                </a:path>
                <a:path w="11008360" h="1569720">
                  <a:moveTo>
                    <a:pt x="8840724" y="227076"/>
                  </a:moveTo>
                  <a:lnTo>
                    <a:pt x="8666988" y="227076"/>
                  </a:lnTo>
                  <a:lnTo>
                    <a:pt x="8666988" y="1569720"/>
                  </a:lnTo>
                  <a:lnTo>
                    <a:pt x="8840724" y="1569720"/>
                  </a:lnTo>
                  <a:lnTo>
                    <a:pt x="8840724" y="227076"/>
                  </a:lnTo>
                  <a:close/>
                </a:path>
                <a:path w="11008360" h="1569720">
                  <a:moveTo>
                    <a:pt x="9057132" y="291084"/>
                  </a:moveTo>
                  <a:lnTo>
                    <a:pt x="8883396" y="291084"/>
                  </a:lnTo>
                  <a:lnTo>
                    <a:pt x="8883396" y="1569720"/>
                  </a:lnTo>
                  <a:lnTo>
                    <a:pt x="9057132" y="1569720"/>
                  </a:lnTo>
                  <a:lnTo>
                    <a:pt x="9057132" y="291084"/>
                  </a:lnTo>
                  <a:close/>
                </a:path>
                <a:path w="11008360" h="1569720">
                  <a:moveTo>
                    <a:pt x="9273540" y="135636"/>
                  </a:moveTo>
                  <a:lnTo>
                    <a:pt x="9101328" y="135636"/>
                  </a:lnTo>
                  <a:lnTo>
                    <a:pt x="9101328" y="1569720"/>
                  </a:lnTo>
                  <a:lnTo>
                    <a:pt x="9273540" y="1569720"/>
                  </a:lnTo>
                  <a:lnTo>
                    <a:pt x="9273540" y="135636"/>
                  </a:lnTo>
                  <a:close/>
                </a:path>
                <a:path w="11008360" h="1569720">
                  <a:moveTo>
                    <a:pt x="9489948" y="85344"/>
                  </a:moveTo>
                  <a:lnTo>
                    <a:pt x="9317736" y="85344"/>
                  </a:lnTo>
                  <a:lnTo>
                    <a:pt x="9317736" y="1569720"/>
                  </a:lnTo>
                  <a:lnTo>
                    <a:pt x="9489948" y="1569720"/>
                  </a:lnTo>
                  <a:lnTo>
                    <a:pt x="9489948" y="85344"/>
                  </a:lnTo>
                  <a:close/>
                </a:path>
                <a:path w="11008360" h="1569720">
                  <a:moveTo>
                    <a:pt x="9707880" y="0"/>
                  </a:moveTo>
                  <a:lnTo>
                    <a:pt x="9534144" y="0"/>
                  </a:lnTo>
                  <a:lnTo>
                    <a:pt x="9534144" y="1569720"/>
                  </a:lnTo>
                  <a:lnTo>
                    <a:pt x="9707880" y="1569720"/>
                  </a:lnTo>
                  <a:lnTo>
                    <a:pt x="9707880" y="0"/>
                  </a:lnTo>
                  <a:close/>
                </a:path>
                <a:path w="11008360" h="1569720">
                  <a:moveTo>
                    <a:pt x="9924288" y="187452"/>
                  </a:moveTo>
                  <a:lnTo>
                    <a:pt x="9750552" y="187452"/>
                  </a:lnTo>
                  <a:lnTo>
                    <a:pt x="9750552" y="1569720"/>
                  </a:lnTo>
                  <a:lnTo>
                    <a:pt x="9924288" y="1569720"/>
                  </a:lnTo>
                  <a:lnTo>
                    <a:pt x="9924288" y="187452"/>
                  </a:lnTo>
                  <a:close/>
                </a:path>
                <a:path w="11008360" h="1569720">
                  <a:moveTo>
                    <a:pt x="10140696" y="202692"/>
                  </a:moveTo>
                  <a:lnTo>
                    <a:pt x="9966960" y="202692"/>
                  </a:lnTo>
                  <a:lnTo>
                    <a:pt x="9966960" y="1569720"/>
                  </a:lnTo>
                  <a:lnTo>
                    <a:pt x="10140696" y="1569720"/>
                  </a:lnTo>
                  <a:lnTo>
                    <a:pt x="10140696" y="202692"/>
                  </a:lnTo>
                  <a:close/>
                </a:path>
                <a:path w="11008360" h="1569720">
                  <a:moveTo>
                    <a:pt x="10357104" y="352044"/>
                  </a:moveTo>
                  <a:lnTo>
                    <a:pt x="10183368" y="352044"/>
                  </a:lnTo>
                  <a:lnTo>
                    <a:pt x="10183368" y="1569720"/>
                  </a:lnTo>
                  <a:lnTo>
                    <a:pt x="10357104" y="1569720"/>
                  </a:lnTo>
                  <a:lnTo>
                    <a:pt x="10357104" y="352044"/>
                  </a:lnTo>
                  <a:close/>
                </a:path>
                <a:path w="11008360" h="1569720">
                  <a:moveTo>
                    <a:pt x="10573512" y="664464"/>
                  </a:moveTo>
                  <a:lnTo>
                    <a:pt x="10401300" y="664464"/>
                  </a:lnTo>
                  <a:lnTo>
                    <a:pt x="10401300" y="1569720"/>
                  </a:lnTo>
                  <a:lnTo>
                    <a:pt x="10573512" y="1569720"/>
                  </a:lnTo>
                  <a:lnTo>
                    <a:pt x="10573512" y="664464"/>
                  </a:lnTo>
                  <a:close/>
                </a:path>
                <a:path w="11008360" h="1569720">
                  <a:moveTo>
                    <a:pt x="10791444" y="409956"/>
                  </a:moveTo>
                  <a:lnTo>
                    <a:pt x="10617708" y="409956"/>
                  </a:lnTo>
                  <a:lnTo>
                    <a:pt x="10617708" y="1569720"/>
                  </a:lnTo>
                  <a:lnTo>
                    <a:pt x="10791444" y="1569720"/>
                  </a:lnTo>
                  <a:lnTo>
                    <a:pt x="10791444" y="409956"/>
                  </a:lnTo>
                  <a:close/>
                </a:path>
                <a:path w="11008360" h="1569720">
                  <a:moveTo>
                    <a:pt x="11007852" y="67056"/>
                  </a:moveTo>
                  <a:lnTo>
                    <a:pt x="10834116" y="67056"/>
                  </a:lnTo>
                  <a:lnTo>
                    <a:pt x="10834116" y="1569720"/>
                  </a:lnTo>
                  <a:lnTo>
                    <a:pt x="11007852" y="1569720"/>
                  </a:lnTo>
                  <a:lnTo>
                    <a:pt x="11007852" y="67056"/>
                  </a:lnTo>
                  <a:close/>
                </a:path>
              </a:pathLst>
            </a:custGeom>
            <a:solidFill>
              <a:srgbClr val="005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74692" y="3563111"/>
              <a:ext cx="1690370" cy="1769745"/>
            </a:xfrm>
            <a:custGeom>
              <a:avLst/>
              <a:gdLst/>
              <a:ahLst/>
              <a:cxnLst/>
              <a:rect l="l" t="t" r="r" b="b"/>
              <a:pathLst>
                <a:path w="1690370" h="1769745">
                  <a:moveTo>
                    <a:pt x="173736" y="1662684"/>
                  </a:moveTo>
                  <a:lnTo>
                    <a:pt x="0" y="1662684"/>
                  </a:lnTo>
                  <a:lnTo>
                    <a:pt x="0" y="1687068"/>
                  </a:lnTo>
                  <a:lnTo>
                    <a:pt x="173736" y="1687068"/>
                  </a:lnTo>
                  <a:lnTo>
                    <a:pt x="173736" y="1662684"/>
                  </a:lnTo>
                  <a:close/>
                </a:path>
                <a:path w="1690370" h="1769745">
                  <a:moveTo>
                    <a:pt x="390144" y="1595628"/>
                  </a:moveTo>
                  <a:lnTo>
                    <a:pt x="216408" y="1595628"/>
                  </a:lnTo>
                  <a:lnTo>
                    <a:pt x="216408" y="1691640"/>
                  </a:lnTo>
                  <a:lnTo>
                    <a:pt x="390144" y="1691640"/>
                  </a:lnTo>
                  <a:lnTo>
                    <a:pt x="390144" y="1595628"/>
                  </a:lnTo>
                  <a:close/>
                </a:path>
                <a:path w="1690370" h="1769745">
                  <a:moveTo>
                    <a:pt x="606552" y="1694688"/>
                  </a:moveTo>
                  <a:lnTo>
                    <a:pt x="434340" y="1694688"/>
                  </a:lnTo>
                  <a:lnTo>
                    <a:pt x="434340" y="1728216"/>
                  </a:lnTo>
                  <a:lnTo>
                    <a:pt x="606552" y="1728216"/>
                  </a:lnTo>
                  <a:lnTo>
                    <a:pt x="606552" y="1694688"/>
                  </a:lnTo>
                  <a:close/>
                </a:path>
                <a:path w="1690370" h="1769745">
                  <a:moveTo>
                    <a:pt x="824484" y="1648968"/>
                  </a:moveTo>
                  <a:lnTo>
                    <a:pt x="650748" y="1648968"/>
                  </a:lnTo>
                  <a:lnTo>
                    <a:pt x="650748" y="1670304"/>
                  </a:lnTo>
                  <a:lnTo>
                    <a:pt x="824484" y="1670304"/>
                  </a:lnTo>
                  <a:lnTo>
                    <a:pt x="824484" y="1648968"/>
                  </a:lnTo>
                  <a:close/>
                </a:path>
                <a:path w="1690370" h="1769745">
                  <a:moveTo>
                    <a:pt x="1040892" y="1711452"/>
                  </a:moveTo>
                  <a:lnTo>
                    <a:pt x="867156" y="1711452"/>
                  </a:lnTo>
                  <a:lnTo>
                    <a:pt x="867156" y="1769364"/>
                  </a:lnTo>
                  <a:lnTo>
                    <a:pt x="1040892" y="1769364"/>
                  </a:lnTo>
                  <a:lnTo>
                    <a:pt x="1040892" y="1711452"/>
                  </a:lnTo>
                  <a:close/>
                </a:path>
                <a:path w="1690370" h="1769745">
                  <a:moveTo>
                    <a:pt x="1257300" y="1600200"/>
                  </a:moveTo>
                  <a:lnTo>
                    <a:pt x="1083564" y="1600200"/>
                  </a:lnTo>
                  <a:lnTo>
                    <a:pt x="1083564" y="1702308"/>
                  </a:lnTo>
                  <a:lnTo>
                    <a:pt x="1257300" y="1702308"/>
                  </a:lnTo>
                  <a:lnTo>
                    <a:pt x="1257300" y="1600200"/>
                  </a:lnTo>
                  <a:close/>
                </a:path>
                <a:path w="1690370" h="1769745">
                  <a:moveTo>
                    <a:pt x="1473708" y="269748"/>
                  </a:moveTo>
                  <a:lnTo>
                    <a:pt x="1299972" y="269748"/>
                  </a:lnTo>
                  <a:lnTo>
                    <a:pt x="1299972" y="1528572"/>
                  </a:lnTo>
                  <a:lnTo>
                    <a:pt x="1473708" y="1528572"/>
                  </a:lnTo>
                  <a:lnTo>
                    <a:pt x="1473708" y="269748"/>
                  </a:lnTo>
                  <a:close/>
                </a:path>
                <a:path w="1690370" h="1769745">
                  <a:moveTo>
                    <a:pt x="1690116" y="0"/>
                  </a:moveTo>
                  <a:lnTo>
                    <a:pt x="1517904" y="0"/>
                  </a:lnTo>
                  <a:lnTo>
                    <a:pt x="1517904" y="1347216"/>
                  </a:lnTo>
                  <a:lnTo>
                    <a:pt x="1690116" y="1347216"/>
                  </a:lnTo>
                  <a:lnTo>
                    <a:pt x="16901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509004" y="3099815"/>
            <a:ext cx="1039494" cy="1800225"/>
          </a:xfrm>
          <a:custGeom>
            <a:avLst/>
            <a:gdLst/>
            <a:ahLst/>
            <a:cxnLst/>
            <a:rect l="l" t="t" r="r" b="b"/>
            <a:pathLst>
              <a:path w="1039495" h="1800225">
                <a:moveTo>
                  <a:pt x="172212" y="330708"/>
                </a:moveTo>
                <a:lnTo>
                  <a:pt x="0" y="330708"/>
                </a:lnTo>
                <a:lnTo>
                  <a:pt x="0" y="355092"/>
                </a:lnTo>
                <a:lnTo>
                  <a:pt x="0" y="1664208"/>
                </a:lnTo>
                <a:lnTo>
                  <a:pt x="172212" y="1664208"/>
                </a:lnTo>
                <a:lnTo>
                  <a:pt x="172212" y="355092"/>
                </a:lnTo>
                <a:lnTo>
                  <a:pt x="172212" y="330708"/>
                </a:lnTo>
                <a:close/>
              </a:path>
              <a:path w="1039495" h="1800225">
                <a:moveTo>
                  <a:pt x="390144" y="633984"/>
                </a:moveTo>
                <a:lnTo>
                  <a:pt x="216408" y="633984"/>
                </a:lnTo>
                <a:lnTo>
                  <a:pt x="216408" y="1667256"/>
                </a:lnTo>
                <a:lnTo>
                  <a:pt x="390144" y="1667256"/>
                </a:lnTo>
                <a:lnTo>
                  <a:pt x="390144" y="633984"/>
                </a:lnTo>
                <a:close/>
              </a:path>
              <a:path w="1039495" h="1800225">
                <a:moveTo>
                  <a:pt x="606552" y="277368"/>
                </a:moveTo>
                <a:lnTo>
                  <a:pt x="432816" y="277368"/>
                </a:lnTo>
                <a:lnTo>
                  <a:pt x="432816" y="1623060"/>
                </a:lnTo>
                <a:lnTo>
                  <a:pt x="606552" y="1623060"/>
                </a:lnTo>
                <a:lnTo>
                  <a:pt x="606552" y="277368"/>
                </a:lnTo>
                <a:close/>
              </a:path>
              <a:path w="1039495" h="1800225">
                <a:moveTo>
                  <a:pt x="822960" y="1271016"/>
                </a:moveTo>
                <a:lnTo>
                  <a:pt x="649224" y="1271016"/>
                </a:lnTo>
                <a:lnTo>
                  <a:pt x="649224" y="1799844"/>
                </a:lnTo>
                <a:lnTo>
                  <a:pt x="822960" y="1799844"/>
                </a:lnTo>
                <a:lnTo>
                  <a:pt x="822960" y="1271016"/>
                </a:lnTo>
                <a:close/>
              </a:path>
              <a:path w="1039495" h="1800225">
                <a:moveTo>
                  <a:pt x="1039368" y="0"/>
                </a:moveTo>
                <a:lnTo>
                  <a:pt x="865632" y="0"/>
                </a:lnTo>
                <a:lnTo>
                  <a:pt x="865632" y="1386840"/>
                </a:lnTo>
                <a:lnTo>
                  <a:pt x="1039368" y="1386840"/>
                </a:lnTo>
                <a:lnTo>
                  <a:pt x="10393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92568" y="2145791"/>
            <a:ext cx="4290060" cy="2560320"/>
          </a:xfrm>
          <a:custGeom>
            <a:avLst/>
            <a:gdLst/>
            <a:ahLst/>
            <a:cxnLst/>
            <a:rect l="l" t="t" r="r" b="b"/>
            <a:pathLst>
              <a:path w="4290059" h="2560320">
                <a:moveTo>
                  <a:pt x="172212" y="743712"/>
                </a:moveTo>
                <a:lnTo>
                  <a:pt x="0" y="743712"/>
                </a:lnTo>
                <a:lnTo>
                  <a:pt x="0" y="836676"/>
                </a:lnTo>
                <a:lnTo>
                  <a:pt x="0" y="2258568"/>
                </a:lnTo>
                <a:lnTo>
                  <a:pt x="172212" y="2258568"/>
                </a:lnTo>
                <a:lnTo>
                  <a:pt x="172212" y="836676"/>
                </a:lnTo>
                <a:lnTo>
                  <a:pt x="172212" y="743712"/>
                </a:lnTo>
                <a:close/>
              </a:path>
              <a:path w="4290059" h="2560320">
                <a:moveTo>
                  <a:pt x="388620" y="713232"/>
                </a:moveTo>
                <a:lnTo>
                  <a:pt x="216408" y="713232"/>
                </a:lnTo>
                <a:lnTo>
                  <a:pt x="216408" y="2208276"/>
                </a:lnTo>
                <a:lnTo>
                  <a:pt x="388620" y="2208276"/>
                </a:lnTo>
                <a:lnTo>
                  <a:pt x="388620" y="713232"/>
                </a:lnTo>
                <a:close/>
              </a:path>
              <a:path w="4290059" h="2560320">
                <a:moveTo>
                  <a:pt x="606552" y="0"/>
                </a:moveTo>
                <a:lnTo>
                  <a:pt x="432816" y="0"/>
                </a:lnTo>
                <a:lnTo>
                  <a:pt x="432816" y="2141220"/>
                </a:lnTo>
                <a:lnTo>
                  <a:pt x="606552" y="2141220"/>
                </a:lnTo>
                <a:lnTo>
                  <a:pt x="606552" y="0"/>
                </a:lnTo>
                <a:close/>
              </a:path>
              <a:path w="4290059" h="2560320">
                <a:moveTo>
                  <a:pt x="822960" y="71628"/>
                </a:moveTo>
                <a:lnTo>
                  <a:pt x="649224" y="71628"/>
                </a:lnTo>
                <a:lnTo>
                  <a:pt x="649224" y="2124456"/>
                </a:lnTo>
                <a:lnTo>
                  <a:pt x="822960" y="2124456"/>
                </a:lnTo>
                <a:lnTo>
                  <a:pt x="822960" y="71628"/>
                </a:lnTo>
                <a:close/>
              </a:path>
              <a:path w="4290059" h="2560320">
                <a:moveTo>
                  <a:pt x="1039368" y="358140"/>
                </a:moveTo>
                <a:lnTo>
                  <a:pt x="865632" y="358140"/>
                </a:lnTo>
                <a:lnTo>
                  <a:pt x="865632" y="2153412"/>
                </a:lnTo>
                <a:lnTo>
                  <a:pt x="1039368" y="2153412"/>
                </a:lnTo>
                <a:lnTo>
                  <a:pt x="1039368" y="358140"/>
                </a:lnTo>
                <a:close/>
              </a:path>
              <a:path w="4290059" h="2560320">
                <a:moveTo>
                  <a:pt x="1255776" y="1104900"/>
                </a:moveTo>
                <a:lnTo>
                  <a:pt x="1082040" y="1104900"/>
                </a:lnTo>
                <a:lnTo>
                  <a:pt x="1082040" y="2560320"/>
                </a:lnTo>
                <a:lnTo>
                  <a:pt x="1255776" y="2560320"/>
                </a:lnTo>
                <a:lnTo>
                  <a:pt x="1255776" y="1104900"/>
                </a:lnTo>
                <a:close/>
              </a:path>
              <a:path w="4290059" h="2560320">
                <a:moveTo>
                  <a:pt x="1472184" y="592836"/>
                </a:moveTo>
                <a:lnTo>
                  <a:pt x="1299972" y="592836"/>
                </a:lnTo>
                <a:lnTo>
                  <a:pt x="1299972" y="2218944"/>
                </a:lnTo>
                <a:lnTo>
                  <a:pt x="1472184" y="2218944"/>
                </a:lnTo>
                <a:lnTo>
                  <a:pt x="1472184" y="592836"/>
                </a:lnTo>
                <a:close/>
              </a:path>
              <a:path w="4290059" h="2560320">
                <a:moveTo>
                  <a:pt x="1690116" y="601980"/>
                </a:moveTo>
                <a:lnTo>
                  <a:pt x="1516380" y="601980"/>
                </a:lnTo>
                <a:lnTo>
                  <a:pt x="1516380" y="658368"/>
                </a:lnTo>
                <a:lnTo>
                  <a:pt x="1516380" y="2034540"/>
                </a:lnTo>
                <a:lnTo>
                  <a:pt x="1690116" y="2034540"/>
                </a:lnTo>
                <a:lnTo>
                  <a:pt x="1690116" y="658368"/>
                </a:lnTo>
                <a:lnTo>
                  <a:pt x="1690116" y="601980"/>
                </a:lnTo>
                <a:close/>
              </a:path>
              <a:path w="4290059" h="2560320">
                <a:moveTo>
                  <a:pt x="1906524" y="694944"/>
                </a:moveTo>
                <a:lnTo>
                  <a:pt x="1732788" y="694944"/>
                </a:lnTo>
                <a:lnTo>
                  <a:pt x="1732788" y="2097024"/>
                </a:lnTo>
                <a:lnTo>
                  <a:pt x="1906524" y="2097024"/>
                </a:lnTo>
                <a:lnTo>
                  <a:pt x="1906524" y="694944"/>
                </a:lnTo>
                <a:close/>
              </a:path>
              <a:path w="4290059" h="2560320">
                <a:moveTo>
                  <a:pt x="2122932" y="559308"/>
                </a:moveTo>
                <a:lnTo>
                  <a:pt x="1949196" y="559308"/>
                </a:lnTo>
                <a:lnTo>
                  <a:pt x="1949196" y="1975104"/>
                </a:lnTo>
                <a:lnTo>
                  <a:pt x="2122932" y="1975104"/>
                </a:lnTo>
                <a:lnTo>
                  <a:pt x="2122932" y="559308"/>
                </a:lnTo>
                <a:close/>
              </a:path>
              <a:path w="4290059" h="2560320">
                <a:moveTo>
                  <a:pt x="2339340" y="856488"/>
                </a:moveTo>
                <a:lnTo>
                  <a:pt x="2165604" y="856488"/>
                </a:lnTo>
                <a:lnTo>
                  <a:pt x="2165604" y="2039112"/>
                </a:lnTo>
                <a:lnTo>
                  <a:pt x="2339340" y="2039112"/>
                </a:lnTo>
                <a:lnTo>
                  <a:pt x="2339340" y="856488"/>
                </a:lnTo>
                <a:close/>
              </a:path>
              <a:path w="4290059" h="2560320">
                <a:moveTo>
                  <a:pt x="2555748" y="321564"/>
                </a:moveTo>
                <a:lnTo>
                  <a:pt x="2383536" y="321564"/>
                </a:lnTo>
                <a:lnTo>
                  <a:pt x="2383536" y="1883664"/>
                </a:lnTo>
                <a:lnTo>
                  <a:pt x="2555748" y="1883664"/>
                </a:lnTo>
                <a:lnTo>
                  <a:pt x="2555748" y="321564"/>
                </a:lnTo>
                <a:close/>
              </a:path>
              <a:path w="4290059" h="2560320">
                <a:moveTo>
                  <a:pt x="2772156" y="158496"/>
                </a:moveTo>
                <a:lnTo>
                  <a:pt x="2599944" y="158496"/>
                </a:lnTo>
                <a:lnTo>
                  <a:pt x="2599944" y="1833372"/>
                </a:lnTo>
                <a:lnTo>
                  <a:pt x="2772156" y="1833372"/>
                </a:lnTo>
                <a:lnTo>
                  <a:pt x="2772156" y="158496"/>
                </a:lnTo>
                <a:close/>
              </a:path>
              <a:path w="4290059" h="2560320">
                <a:moveTo>
                  <a:pt x="2990088" y="59436"/>
                </a:moveTo>
                <a:lnTo>
                  <a:pt x="2816352" y="59436"/>
                </a:lnTo>
                <a:lnTo>
                  <a:pt x="2816352" y="1748028"/>
                </a:lnTo>
                <a:lnTo>
                  <a:pt x="2990088" y="1748028"/>
                </a:lnTo>
                <a:lnTo>
                  <a:pt x="2990088" y="59436"/>
                </a:lnTo>
                <a:close/>
              </a:path>
              <a:path w="4290059" h="2560320">
                <a:moveTo>
                  <a:pt x="3206496" y="449580"/>
                </a:moveTo>
                <a:lnTo>
                  <a:pt x="3032760" y="449580"/>
                </a:lnTo>
                <a:lnTo>
                  <a:pt x="3032760" y="573024"/>
                </a:lnTo>
                <a:lnTo>
                  <a:pt x="3032760" y="1935480"/>
                </a:lnTo>
                <a:lnTo>
                  <a:pt x="3206496" y="1935480"/>
                </a:lnTo>
                <a:lnTo>
                  <a:pt x="3206496" y="573024"/>
                </a:lnTo>
                <a:lnTo>
                  <a:pt x="3206496" y="449580"/>
                </a:lnTo>
                <a:close/>
              </a:path>
              <a:path w="4290059" h="2560320">
                <a:moveTo>
                  <a:pt x="3422904" y="576072"/>
                </a:moveTo>
                <a:lnTo>
                  <a:pt x="3249168" y="576072"/>
                </a:lnTo>
                <a:lnTo>
                  <a:pt x="3249168" y="684276"/>
                </a:lnTo>
                <a:lnTo>
                  <a:pt x="3249168" y="1950720"/>
                </a:lnTo>
                <a:lnTo>
                  <a:pt x="3422904" y="1950720"/>
                </a:lnTo>
                <a:lnTo>
                  <a:pt x="3422904" y="684276"/>
                </a:lnTo>
                <a:lnTo>
                  <a:pt x="3422904" y="576072"/>
                </a:lnTo>
                <a:close/>
              </a:path>
              <a:path w="4290059" h="2560320">
                <a:moveTo>
                  <a:pt x="3639312" y="685800"/>
                </a:moveTo>
                <a:lnTo>
                  <a:pt x="3465576" y="685800"/>
                </a:lnTo>
                <a:lnTo>
                  <a:pt x="3465576" y="2100072"/>
                </a:lnTo>
                <a:lnTo>
                  <a:pt x="3639312" y="2100072"/>
                </a:lnTo>
                <a:lnTo>
                  <a:pt x="3639312" y="685800"/>
                </a:lnTo>
                <a:close/>
              </a:path>
              <a:path w="4290059" h="2560320">
                <a:moveTo>
                  <a:pt x="3855720" y="1693164"/>
                </a:moveTo>
                <a:lnTo>
                  <a:pt x="3683508" y="1693164"/>
                </a:lnTo>
                <a:lnTo>
                  <a:pt x="3683508" y="2412492"/>
                </a:lnTo>
                <a:lnTo>
                  <a:pt x="3855720" y="2412492"/>
                </a:lnTo>
                <a:lnTo>
                  <a:pt x="3855720" y="1693164"/>
                </a:lnTo>
                <a:close/>
              </a:path>
              <a:path w="4290059" h="2560320">
                <a:moveTo>
                  <a:pt x="4073652" y="891540"/>
                </a:moveTo>
                <a:lnTo>
                  <a:pt x="3899916" y="891540"/>
                </a:lnTo>
                <a:lnTo>
                  <a:pt x="3899916" y="2157984"/>
                </a:lnTo>
                <a:lnTo>
                  <a:pt x="4073652" y="2157984"/>
                </a:lnTo>
                <a:lnTo>
                  <a:pt x="4073652" y="891540"/>
                </a:lnTo>
                <a:close/>
              </a:path>
              <a:path w="4290059" h="2560320">
                <a:moveTo>
                  <a:pt x="4290060" y="266700"/>
                </a:moveTo>
                <a:lnTo>
                  <a:pt x="4116324" y="266700"/>
                </a:lnTo>
                <a:lnTo>
                  <a:pt x="4116324" y="1815084"/>
                </a:lnTo>
                <a:lnTo>
                  <a:pt x="4290060" y="1815084"/>
                </a:lnTo>
                <a:lnTo>
                  <a:pt x="4290060" y="2667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3439" y="5463540"/>
            <a:ext cx="11050905" cy="0"/>
          </a:xfrm>
          <a:custGeom>
            <a:avLst/>
            <a:gdLst/>
            <a:ahLst/>
            <a:cxnLst/>
            <a:rect l="l" t="t" r="r" b="b"/>
            <a:pathLst>
              <a:path w="11050905" h="0">
                <a:moveTo>
                  <a:pt x="0" y="0"/>
                </a:moveTo>
                <a:lnTo>
                  <a:pt x="11050524" y="0"/>
                </a:lnTo>
              </a:path>
            </a:pathLst>
          </a:custGeom>
          <a:ln w="9144">
            <a:solidFill>
              <a:srgbClr val="C1FF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00785" y="5230114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8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498" y="5236591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8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4261" y="5247259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7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0924" y="5262117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6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7585" y="5249926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7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4375" y="5244465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7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0236" y="5220970"/>
            <a:ext cx="17481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9.1</a:t>
            </a:r>
            <a:r>
              <a:rPr dirty="0" sz="800" spc="9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10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-104">
                <a:solidFill>
                  <a:srgbClr val="FCD600"/>
                </a:solidFill>
                <a:latin typeface="Arial MT"/>
                <a:cs typeface="Arial MT"/>
              </a:rPr>
              <a:t>9.3</a:t>
            </a:r>
            <a:r>
              <a:rPr dirty="0" baseline="3472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-104">
                <a:solidFill>
                  <a:srgbClr val="FCD600"/>
                </a:solidFill>
                <a:latin typeface="Arial MT"/>
                <a:cs typeface="Arial MT"/>
              </a:rPr>
              <a:t>9.3</a:t>
            </a:r>
            <a:r>
              <a:rPr dirty="0" baseline="3472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254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-104">
                <a:solidFill>
                  <a:srgbClr val="FCD600"/>
                </a:solidFill>
                <a:latin typeface="Arial MT"/>
                <a:cs typeface="Arial MT"/>
              </a:rPr>
              <a:t>9.3</a:t>
            </a:r>
            <a:r>
              <a:rPr dirty="0" baseline="3472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6944" sz="1200" spc="-104">
                <a:solidFill>
                  <a:srgbClr val="FCD600"/>
                </a:solidFill>
                <a:latin typeface="Arial MT"/>
                <a:cs typeface="Arial MT"/>
              </a:rPr>
              <a:t>9.8</a:t>
            </a:r>
            <a:r>
              <a:rPr dirty="0" baseline="6944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6944" sz="1200" spc="254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-13888" sz="1200" spc="-104">
                <a:solidFill>
                  <a:srgbClr val="FCD600"/>
                </a:solidFill>
                <a:latin typeface="Arial MT"/>
                <a:cs typeface="Arial MT"/>
              </a:rPr>
              <a:t>7.8</a:t>
            </a:r>
            <a:r>
              <a:rPr dirty="0" baseline="-13888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-13888" sz="1200" spc="254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6944" sz="1200" spc="-104">
                <a:solidFill>
                  <a:srgbClr val="FCD600"/>
                </a:solidFill>
                <a:latin typeface="Arial MT"/>
                <a:cs typeface="Arial MT"/>
              </a:rPr>
              <a:t>9.6</a:t>
            </a:r>
            <a:r>
              <a:rPr dirty="0" baseline="6944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6944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9.1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4953" y="5306948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4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1615" y="5281676"/>
            <a:ext cx="3587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5.8</a:t>
            </a:r>
            <a:r>
              <a:rPr dirty="0" sz="800" spc="13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13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5.7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1728" y="5271642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6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5179" y="5287517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5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7033" y="5037531"/>
            <a:ext cx="67373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19.2</a:t>
            </a:r>
            <a:r>
              <a:rPr dirty="0" sz="800" spc="1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19.1</a:t>
            </a:r>
            <a:r>
              <a:rPr dirty="0" sz="800" spc="155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10416" sz="1200" spc="-104">
                <a:solidFill>
                  <a:srgbClr val="FCD600"/>
                </a:solidFill>
                <a:latin typeface="Arial MT"/>
                <a:cs typeface="Arial MT"/>
              </a:rPr>
              <a:t>20.3</a:t>
            </a:r>
            <a:endParaRPr baseline="10416"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2545" y="5103952"/>
            <a:ext cx="18923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15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53934" y="4831207"/>
            <a:ext cx="673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8194" sz="1200" spc="-104">
                <a:solidFill>
                  <a:srgbClr val="FCD600"/>
                </a:solidFill>
                <a:latin typeface="Arial MT"/>
                <a:cs typeface="Arial MT"/>
              </a:rPr>
              <a:t>26.8</a:t>
            </a:r>
            <a:r>
              <a:rPr dirty="0" baseline="-38194" sz="1200" spc="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-13888" sz="1200" spc="-104">
                <a:solidFill>
                  <a:srgbClr val="FCD600"/>
                </a:solidFill>
                <a:latin typeface="Arial MT"/>
                <a:cs typeface="Arial MT"/>
              </a:rPr>
              <a:t>29.0</a:t>
            </a:r>
            <a:r>
              <a:rPr dirty="0" baseline="-13888" sz="1200" spc="232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30.4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4047" y="4803469"/>
            <a:ext cx="67373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3472" sz="1200" spc="-104">
                <a:solidFill>
                  <a:srgbClr val="FCD600"/>
                </a:solidFill>
                <a:latin typeface="Arial MT"/>
                <a:cs typeface="Arial MT"/>
              </a:rPr>
              <a:t>32.3</a:t>
            </a:r>
            <a:r>
              <a:rPr dirty="0" baseline="3472" sz="1200" spc="15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6944" sz="1200" spc="-104">
                <a:solidFill>
                  <a:srgbClr val="FCD600"/>
                </a:solidFill>
                <a:latin typeface="Arial MT"/>
                <a:cs typeface="Arial MT"/>
              </a:rPr>
              <a:t>32.7</a:t>
            </a:r>
            <a:r>
              <a:rPr dirty="0" baseline="6944" sz="1200" spc="232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31.9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79560" y="5007609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20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6350" y="4836667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30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87611" y="4746752"/>
            <a:ext cx="89026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35.2</a:t>
            </a:r>
            <a:r>
              <a:rPr dirty="0" sz="800" spc="15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-17361" sz="1200" spc="-104">
                <a:solidFill>
                  <a:srgbClr val="FCD600"/>
                </a:solidFill>
                <a:latin typeface="Arial MT"/>
                <a:cs typeface="Arial MT"/>
              </a:rPr>
              <a:t>33.5</a:t>
            </a:r>
            <a:r>
              <a:rPr dirty="0" baseline="-17361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17361" sz="1200" spc="-104">
                <a:solidFill>
                  <a:srgbClr val="FCD600"/>
                </a:solidFill>
                <a:latin typeface="Arial MT"/>
                <a:cs typeface="Arial MT"/>
              </a:rPr>
              <a:t>36.8</a:t>
            </a:r>
            <a:r>
              <a:rPr dirty="0" baseline="17361" sz="1200" spc="24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35.1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54132" y="4601717"/>
            <a:ext cx="673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8194" sz="1200" spc="-104">
                <a:solidFill>
                  <a:srgbClr val="FCD600"/>
                </a:solidFill>
                <a:latin typeface="Arial MT"/>
                <a:cs typeface="Arial MT"/>
              </a:rPr>
              <a:t>39.3</a:t>
            </a:r>
            <a:r>
              <a:rPr dirty="0" baseline="-38194" sz="1200" spc="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-24305" sz="1200" spc="-104">
                <a:solidFill>
                  <a:srgbClr val="FCD600"/>
                </a:solidFill>
                <a:latin typeface="Arial MT"/>
                <a:cs typeface="Arial MT"/>
              </a:rPr>
              <a:t>40.7</a:t>
            </a:r>
            <a:r>
              <a:rPr dirty="0" baseline="-24305" sz="1200" spc="232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43.0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04245" y="4702555"/>
            <a:ext cx="673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-104">
                <a:solidFill>
                  <a:srgbClr val="FCD600"/>
                </a:solidFill>
                <a:latin typeface="Arial MT"/>
                <a:cs typeface="Arial MT"/>
              </a:rPr>
              <a:t>37.9</a:t>
            </a:r>
            <a:r>
              <a:rPr dirty="0" baseline="3472" sz="1200" spc="7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37.5</a:t>
            </a:r>
            <a:r>
              <a:rPr dirty="0" sz="800" spc="155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-41666" sz="1200" spc="-104">
                <a:solidFill>
                  <a:srgbClr val="FCD600"/>
                </a:solidFill>
                <a:latin typeface="Arial MT"/>
                <a:cs typeface="Arial MT"/>
              </a:rPr>
              <a:t>33.4</a:t>
            </a:r>
            <a:endParaRPr baseline="-41666"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79885" y="4933950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24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96547" y="4806441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31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01615" y="5160721"/>
            <a:ext cx="14224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0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35066" y="5197221"/>
            <a:ext cx="142240" cy="25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85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0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9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4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51728" y="5145785"/>
            <a:ext cx="142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0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68517" y="5226558"/>
            <a:ext cx="142240" cy="242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5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1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850"/>
              </a:lnSpc>
            </a:pP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3</a:t>
            </a:r>
            <a:r>
              <a:rPr dirty="0" sz="800" spc="-45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sz="800" spc="-80">
                <a:solidFill>
                  <a:srgbClr val="FCD600"/>
                </a:solidFill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59779" y="5109717"/>
            <a:ext cx="6508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888" sz="1200" spc="-104">
                <a:latin typeface="Arial MT"/>
                <a:cs typeface="Arial MT"/>
              </a:rPr>
              <a:t>2.8</a:t>
            </a:r>
            <a:r>
              <a:rPr dirty="0" baseline="-13888" sz="1200" spc="292">
                <a:latin typeface="Arial MT"/>
                <a:cs typeface="Arial MT"/>
              </a:rPr>
              <a:t> </a:t>
            </a:r>
            <a:r>
              <a:rPr dirty="0" baseline="-48611" sz="1200" spc="-104">
                <a:solidFill>
                  <a:srgbClr val="FCD600"/>
                </a:solidFill>
                <a:latin typeface="Arial MT"/>
                <a:cs typeface="Arial MT"/>
              </a:rPr>
              <a:t>10.2</a:t>
            </a:r>
            <a:r>
              <a:rPr dirty="0" baseline="-48611" sz="1200" spc="24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15.2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78982" y="4385309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34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95771" y="4158818"/>
            <a:ext cx="18923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37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12432" y="4020058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36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29221" y="4172839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28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5883" y="3971619"/>
            <a:ext cx="18923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36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62545" y="4558410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14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79334" y="3715892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38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70596" y="3528440"/>
            <a:ext cx="4572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0833" sz="1200" spc="-104">
                <a:latin typeface="Arial MT"/>
                <a:cs typeface="Arial MT"/>
              </a:rPr>
              <a:t>41.6</a:t>
            </a:r>
            <a:r>
              <a:rPr dirty="0" baseline="-20833" sz="1200" spc="-22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41.0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04047" y="3138677"/>
            <a:ext cx="4572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latin typeface="Arial MT"/>
                <a:cs typeface="Arial MT"/>
              </a:rPr>
              <a:t>58.7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baseline="-13888" sz="1200" spc="-104">
                <a:latin typeface="Arial MT"/>
                <a:cs typeface="Arial MT"/>
              </a:rPr>
              <a:t>56.3</a:t>
            </a:r>
            <a:endParaRPr baseline="-13888" sz="12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62898" y="3323589"/>
            <a:ext cx="1892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49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79560" y="3901566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39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9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96350" y="3387089"/>
            <a:ext cx="622300" cy="234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819"/>
              </a:lnSpc>
              <a:spcBef>
                <a:spcPts val="105"/>
              </a:spcBef>
            </a:pPr>
            <a:r>
              <a:rPr dirty="0" sz="800" spc="-70">
                <a:latin typeface="Arial MT"/>
                <a:cs typeface="Arial MT"/>
              </a:rPr>
              <a:t>39.3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819"/>
              </a:lnSpc>
              <a:tabLst>
                <a:tab pos="432434" algn="l"/>
              </a:tabLst>
            </a:pPr>
            <a:r>
              <a:rPr dirty="0" sz="800" spc="-70">
                <a:latin typeface="Arial MT"/>
                <a:cs typeface="Arial MT"/>
              </a:rPr>
              <a:t>44.6	</a:t>
            </a:r>
            <a:r>
              <a:rPr dirty="0" baseline="3472" sz="1200" spc="-104">
                <a:latin typeface="Arial MT"/>
                <a:cs typeface="Arial MT"/>
              </a:rPr>
              <a:t>38.5</a:t>
            </a:r>
            <a:endParaRPr baseline="3472"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546081" y="3334892"/>
            <a:ext cx="1892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38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62870" y="3515614"/>
            <a:ext cx="1892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32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979532" y="3064001"/>
            <a:ext cx="40640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9235">
              <a:lnSpc>
                <a:spcPts val="9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45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9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00"/>
              </a:lnSpc>
            </a:pPr>
            <a:r>
              <a:rPr dirty="0" sz="800" spc="-70">
                <a:latin typeface="Arial MT"/>
                <a:cs typeface="Arial MT"/>
              </a:rPr>
              <a:t>42.8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12983" y="2972181"/>
            <a:ext cx="1892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46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04245" y="3260851"/>
            <a:ext cx="4572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latin typeface="Arial MT"/>
                <a:cs typeface="Arial MT"/>
              </a:rPr>
              <a:t>40.7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baseline="-38194" sz="1200" spc="-104">
                <a:latin typeface="Arial MT"/>
                <a:cs typeface="Arial MT"/>
              </a:rPr>
              <a:t>37.7</a:t>
            </a:r>
            <a:endParaRPr baseline="-38194" sz="12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063096" y="3460750"/>
            <a:ext cx="1892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Arial MT"/>
                <a:cs typeface="Arial MT"/>
              </a:rPr>
              <a:t>38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279885" y="4121277"/>
            <a:ext cx="1892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19</a:t>
            </a:r>
            <a:r>
              <a:rPr dirty="0" sz="800" spc="-45">
                <a:latin typeface="Arial MT"/>
                <a:cs typeface="Arial MT"/>
              </a:rPr>
              <a:t>.</a:t>
            </a:r>
            <a:r>
              <a:rPr dirty="0" sz="800" spc="-80">
                <a:latin typeface="Arial MT"/>
                <a:cs typeface="Arial MT"/>
              </a:rPr>
              <a:t>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45820" y="4835664"/>
            <a:ext cx="649605" cy="253365"/>
          </a:xfrm>
          <a:custGeom>
            <a:avLst/>
            <a:gdLst/>
            <a:ahLst/>
            <a:cxnLst/>
            <a:rect l="l" t="t" r="r" b="b"/>
            <a:pathLst>
              <a:path w="649605" h="253364">
                <a:moveTo>
                  <a:pt x="649224" y="0"/>
                </a:moveTo>
                <a:lnTo>
                  <a:pt x="417576" y="0"/>
                </a:lnTo>
                <a:lnTo>
                  <a:pt x="417576" y="83807"/>
                </a:lnTo>
                <a:lnTo>
                  <a:pt x="231635" y="83807"/>
                </a:lnTo>
                <a:lnTo>
                  <a:pt x="231635" y="70091"/>
                </a:lnTo>
                <a:lnTo>
                  <a:pt x="0" y="70091"/>
                </a:lnTo>
                <a:lnTo>
                  <a:pt x="0" y="239255"/>
                </a:lnTo>
                <a:lnTo>
                  <a:pt x="216408" y="239255"/>
                </a:lnTo>
                <a:lnTo>
                  <a:pt x="216408" y="252971"/>
                </a:lnTo>
                <a:lnTo>
                  <a:pt x="448056" y="252971"/>
                </a:lnTo>
                <a:lnTo>
                  <a:pt x="448056" y="169151"/>
                </a:lnTo>
                <a:lnTo>
                  <a:pt x="649224" y="169151"/>
                </a:lnTo>
                <a:lnTo>
                  <a:pt x="64922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870813" y="4836414"/>
            <a:ext cx="624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3950" sz="1350" spc="-120">
                <a:latin typeface="Arial MT"/>
                <a:cs typeface="Arial MT"/>
              </a:rPr>
              <a:t>8.6</a:t>
            </a:r>
            <a:r>
              <a:rPr dirty="0" baseline="-33950" sz="1350" spc="352">
                <a:latin typeface="Arial MT"/>
                <a:cs typeface="Arial MT"/>
              </a:rPr>
              <a:t> </a:t>
            </a:r>
            <a:r>
              <a:rPr dirty="0" baseline="-40123" sz="1350" spc="-120">
                <a:latin typeface="Arial MT"/>
                <a:cs typeface="Arial MT"/>
              </a:rPr>
              <a:t>8.2</a:t>
            </a:r>
            <a:r>
              <a:rPr dirty="0" baseline="-40123" sz="1350" spc="419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7.6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95044" y="4971288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80" h="169545">
                <a:moveTo>
                  <a:pt x="233171" y="0"/>
                </a:moveTo>
                <a:lnTo>
                  <a:pt x="0" y="0"/>
                </a:lnTo>
                <a:lnTo>
                  <a:pt x="0" y="169163"/>
                </a:lnTo>
                <a:lnTo>
                  <a:pt x="233171" y="169163"/>
                </a:lnTo>
                <a:lnTo>
                  <a:pt x="233171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546352" y="4971110"/>
            <a:ext cx="15621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6</a:t>
            </a:r>
            <a:r>
              <a:rPr dirty="0" sz="900" spc="-70">
                <a:latin typeface="Arial MT"/>
                <a:cs typeface="Arial MT"/>
              </a:rPr>
              <a:t>.8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11452" y="4860035"/>
            <a:ext cx="2184400" cy="256540"/>
          </a:xfrm>
          <a:custGeom>
            <a:avLst/>
            <a:gdLst/>
            <a:ahLst/>
            <a:cxnLst/>
            <a:rect l="l" t="t" r="r" b="b"/>
            <a:pathLst>
              <a:path w="2184400" h="256539">
                <a:moveTo>
                  <a:pt x="2183892" y="27432"/>
                </a:moveTo>
                <a:lnTo>
                  <a:pt x="1965960" y="27432"/>
                </a:lnTo>
                <a:lnTo>
                  <a:pt x="1965960" y="7620"/>
                </a:lnTo>
                <a:lnTo>
                  <a:pt x="1734312" y="7620"/>
                </a:lnTo>
                <a:lnTo>
                  <a:pt x="1734312" y="74676"/>
                </a:lnTo>
                <a:lnTo>
                  <a:pt x="1533144" y="74676"/>
                </a:lnTo>
                <a:lnTo>
                  <a:pt x="1533144" y="0"/>
                </a:lnTo>
                <a:lnTo>
                  <a:pt x="1299972" y="0"/>
                </a:lnTo>
                <a:lnTo>
                  <a:pt x="1299972" y="16764"/>
                </a:lnTo>
                <a:lnTo>
                  <a:pt x="1100315" y="16764"/>
                </a:lnTo>
                <a:lnTo>
                  <a:pt x="1083564" y="16764"/>
                </a:lnTo>
                <a:lnTo>
                  <a:pt x="867156" y="16764"/>
                </a:lnTo>
                <a:lnTo>
                  <a:pt x="867156" y="18288"/>
                </a:lnTo>
                <a:lnTo>
                  <a:pt x="650748" y="18288"/>
                </a:lnTo>
                <a:lnTo>
                  <a:pt x="650748" y="27432"/>
                </a:lnTo>
                <a:lnTo>
                  <a:pt x="434340" y="27432"/>
                </a:lnTo>
                <a:lnTo>
                  <a:pt x="434340" y="74676"/>
                </a:lnTo>
                <a:lnTo>
                  <a:pt x="217932" y="74676"/>
                </a:lnTo>
                <a:lnTo>
                  <a:pt x="217932" y="85344"/>
                </a:lnTo>
                <a:lnTo>
                  <a:pt x="0" y="85344"/>
                </a:lnTo>
                <a:lnTo>
                  <a:pt x="0" y="256032"/>
                </a:lnTo>
                <a:lnTo>
                  <a:pt x="233172" y="256032"/>
                </a:lnTo>
                <a:lnTo>
                  <a:pt x="233172" y="243840"/>
                </a:lnTo>
                <a:lnTo>
                  <a:pt x="449580" y="243840"/>
                </a:lnTo>
                <a:lnTo>
                  <a:pt x="449580" y="196596"/>
                </a:lnTo>
                <a:lnTo>
                  <a:pt x="665988" y="196596"/>
                </a:lnTo>
                <a:lnTo>
                  <a:pt x="665988" y="187452"/>
                </a:lnTo>
                <a:lnTo>
                  <a:pt x="882396" y="187452"/>
                </a:lnTo>
                <a:lnTo>
                  <a:pt x="882396" y="185928"/>
                </a:lnTo>
                <a:lnTo>
                  <a:pt x="1083564" y="185928"/>
                </a:lnTo>
                <a:lnTo>
                  <a:pt x="1100315" y="185928"/>
                </a:lnTo>
                <a:lnTo>
                  <a:pt x="1316736" y="185928"/>
                </a:lnTo>
                <a:lnTo>
                  <a:pt x="1316736" y="169164"/>
                </a:lnTo>
                <a:lnTo>
                  <a:pt x="1517904" y="169164"/>
                </a:lnTo>
                <a:lnTo>
                  <a:pt x="1517904" y="243840"/>
                </a:lnTo>
                <a:lnTo>
                  <a:pt x="1749552" y="243840"/>
                </a:lnTo>
                <a:lnTo>
                  <a:pt x="1749552" y="176784"/>
                </a:lnTo>
                <a:lnTo>
                  <a:pt x="1950720" y="176784"/>
                </a:lnTo>
                <a:lnTo>
                  <a:pt x="1950720" y="196596"/>
                </a:lnTo>
                <a:lnTo>
                  <a:pt x="2183892" y="196596"/>
                </a:lnTo>
                <a:lnTo>
                  <a:pt x="2183892" y="27432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737614" y="4887595"/>
            <a:ext cx="21570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7777" sz="1350" spc="-120">
                <a:latin typeface="Arial MT"/>
                <a:cs typeface="Arial MT"/>
              </a:rPr>
              <a:t>7.5</a:t>
            </a:r>
            <a:r>
              <a:rPr dirty="0" baseline="-27777" sz="1350" spc="397">
                <a:latin typeface="Arial MT"/>
                <a:cs typeface="Arial MT"/>
              </a:rPr>
              <a:t> </a:t>
            </a:r>
            <a:r>
              <a:rPr dirty="0" baseline="-21604" sz="1350" spc="-120">
                <a:latin typeface="Arial MT"/>
                <a:cs typeface="Arial MT"/>
              </a:rPr>
              <a:t>7.8</a:t>
            </a:r>
            <a:r>
              <a:rPr dirty="0" baseline="-21604" sz="1350" spc="135">
                <a:latin typeface="Arial MT"/>
                <a:cs typeface="Arial MT"/>
              </a:rPr>
              <a:t>  </a:t>
            </a:r>
            <a:r>
              <a:rPr dirty="0" sz="900" spc="-80">
                <a:latin typeface="Arial MT"/>
                <a:cs typeface="Arial MT"/>
              </a:rPr>
              <a:t>9.1</a:t>
            </a:r>
            <a:r>
              <a:rPr dirty="0" sz="900" spc="90">
                <a:latin typeface="Arial MT"/>
                <a:cs typeface="Arial MT"/>
              </a:rPr>
              <a:t>  </a:t>
            </a:r>
            <a:r>
              <a:rPr dirty="0" baseline="6172" sz="1350" spc="-120">
                <a:latin typeface="Arial MT"/>
                <a:cs typeface="Arial MT"/>
              </a:rPr>
              <a:t>9.3</a:t>
            </a:r>
            <a:r>
              <a:rPr dirty="0" baseline="6172" sz="1350" spc="135">
                <a:latin typeface="Arial MT"/>
                <a:cs typeface="Arial MT"/>
              </a:rPr>
              <a:t>  </a:t>
            </a:r>
            <a:r>
              <a:rPr dirty="0" baseline="6172" sz="1350" spc="-120">
                <a:latin typeface="Arial MT"/>
                <a:cs typeface="Arial MT"/>
              </a:rPr>
              <a:t>9.3</a:t>
            </a:r>
            <a:r>
              <a:rPr dirty="0" baseline="6172" sz="1350" spc="135">
                <a:latin typeface="Arial MT"/>
                <a:cs typeface="Arial MT"/>
              </a:rPr>
              <a:t>  </a:t>
            </a:r>
            <a:r>
              <a:rPr dirty="0" baseline="6172" sz="1350" spc="-120">
                <a:latin typeface="Arial MT"/>
                <a:cs typeface="Arial MT"/>
              </a:rPr>
              <a:t>9.3</a:t>
            </a:r>
            <a:r>
              <a:rPr dirty="0" baseline="6172" sz="1350" spc="135">
                <a:latin typeface="Arial MT"/>
                <a:cs typeface="Arial MT"/>
              </a:rPr>
              <a:t>  </a:t>
            </a:r>
            <a:r>
              <a:rPr dirty="0" baseline="12345" sz="1350" spc="-120">
                <a:latin typeface="Arial MT"/>
                <a:cs typeface="Arial MT"/>
              </a:rPr>
              <a:t>9.8</a:t>
            </a:r>
            <a:r>
              <a:rPr dirty="0" baseline="12345" sz="1350" spc="135">
                <a:latin typeface="Arial MT"/>
                <a:cs typeface="Arial MT"/>
              </a:rPr>
              <a:t>  </a:t>
            </a:r>
            <a:r>
              <a:rPr dirty="0" baseline="-21604" sz="1350" spc="-120">
                <a:latin typeface="Arial MT"/>
                <a:cs typeface="Arial MT"/>
              </a:rPr>
              <a:t>7.8</a:t>
            </a:r>
            <a:r>
              <a:rPr dirty="0" baseline="-21604" sz="1350" spc="135">
                <a:latin typeface="Arial MT"/>
                <a:cs typeface="Arial MT"/>
              </a:rPr>
              <a:t>  </a:t>
            </a:r>
            <a:r>
              <a:rPr dirty="0" baseline="9259" sz="1350" spc="-120">
                <a:latin typeface="Arial MT"/>
                <a:cs typeface="Arial MT"/>
              </a:rPr>
              <a:t>9.6</a:t>
            </a:r>
            <a:r>
              <a:rPr dirty="0" baseline="9259" sz="1350" spc="135">
                <a:latin typeface="Arial MT"/>
                <a:cs typeface="Arial MT"/>
              </a:rPr>
              <a:t>  </a:t>
            </a:r>
            <a:r>
              <a:rPr dirty="0" sz="900" spc="-80">
                <a:latin typeface="Arial MT"/>
                <a:cs typeface="Arial MT"/>
              </a:rPr>
              <a:t>9.1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878579" y="5061203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79" h="169545">
                <a:moveTo>
                  <a:pt x="233172" y="0"/>
                </a:moveTo>
                <a:lnTo>
                  <a:pt x="0" y="0"/>
                </a:lnTo>
                <a:lnTo>
                  <a:pt x="0" y="169164"/>
                </a:lnTo>
                <a:lnTo>
                  <a:pt x="233172" y="169164"/>
                </a:lnTo>
                <a:lnTo>
                  <a:pt x="233172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930141" y="5061966"/>
            <a:ext cx="15557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0">
                <a:latin typeface="Arial MT"/>
                <a:cs typeface="Arial MT"/>
              </a:rPr>
              <a:t>4</a:t>
            </a:r>
            <a:r>
              <a:rPr dirty="0" sz="900" spc="-50">
                <a:latin typeface="Arial MT"/>
                <a:cs typeface="Arial MT"/>
              </a:rPr>
              <a:t>.</a:t>
            </a:r>
            <a:r>
              <a:rPr dirty="0" sz="900" spc="-95"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844"/>
              </a:spcBef>
            </a:pP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4.4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094988" y="5108447"/>
            <a:ext cx="449580" cy="187960"/>
          </a:xfrm>
          <a:custGeom>
            <a:avLst/>
            <a:gdLst/>
            <a:ahLst/>
            <a:cxnLst/>
            <a:rect l="l" t="t" r="r" b="b"/>
            <a:pathLst>
              <a:path w="449579" h="187960">
                <a:moveTo>
                  <a:pt x="449580" y="0"/>
                </a:moveTo>
                <a:lnTo>
                  <a:pt x="216408" y="0"/>
                </a:lnTo>
                <a:lnTo>
                  <a:pt x="216408" y="18288"/>
                </a:lnTo>
                <a:lnTo>
                  <a:pt x="0" y="18288"/>
                </a:lnTo>
                <a:lnTo>
                  <a:pt x="0" y="187452"/>
                </a:lnTo>
                <a:lnTo>
                  <a:pt x="233172" y="187452"/>
                </a:lnTo>
                <a:lnTo>
                  <a:pt x="233172" y="169164"/>
                </a:lnTo>
                <a:lnTo>
                  <a:pt x="449580" y="169164"/>
                </a:lnTo>
                <a:lnTo>
                  <a:pt x="449580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108830" y="5108905"/>
            <a:ext cx="448309" cy="37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baseline="-9259" sz="1350" spc="-120">
                <a:latin typeface="Arial MT"/>
                <a:cs typeface="Arial MT"/>
              </a:rPr>
              <a:t>2.6</a:t>
            </a:r>
            <a:r>
              <a:rPr dirty="0" baseline="-9259" sz="1350" spc="52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3.1</a:t>
            </a:r>
            <a:endParaRPr sz="900">
              <a:latin typeface="Arial MT"/>
              <a:cs typeface="Arial MT"/>
            </a:endParaRPr>
          </a:p>
          <a:p>
            <a:pPr marL="55244">
              <a:lnSpc>
                <a:spcPct val="100000"/>
              </a:lnSpc>
              <a:spcBef>
                <a:spcPts val="730"/>
              </a:spcBef>
            </a:pPr>
            <a:r>
              <a:rPr dirty="0" sz="800" spc="-70">
                <a:solidFill>
                  <a:srgbClr val="FCD600"/>
                </a:solidFill>
                <a:latin typeface="Arial MT"/>
                <a:cs typeface="Arial MT"/>
              </a:rPr>
              <a:t>2.6</a:t>
            </a:r>
            <a:r>
              <a:rPr dirty="0" sz="800" spc="13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800" spc="130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baseline="3472" sz="1200" spc="-104">
                <a:solidFill>
                  <a:srgbClr val="FCD600"/>
                </a:solidFill>
                <a:latin typeface="Arial MT"/>
                <a:cs typeface="Arial MT"/>
              </a:rPr>
              <a:t>3.1</a:t>
            </a:r>
            <a:endParaRPr baseline="3472" sz="1200">
              <a:latin typeface="Arial MT"/>
              <a:cs typeface="Arial M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29328" y="4981955"/>
            <a:ext cx="448309" cy="250190"/>
          </a:xfrm>
          <a:custGeom>
            <a:avLst/>
            <a:gdLst/>
            <a:ahLst/>
            <a:cxnLst/>
            <a:rect l="l" t="t" r="r" b="b"/>
            <a:pathLst>
              <a:path w="448310" h="250189">
                <a:moveTo>
                  <a:pt x="448056" y="0"/>
                </a:moveTo>
                <a:lnTo>
                  <a:pt x="216408" y="0"/>
                </a:lnTo>
                <a:lnTo>
                  <a:pt x="216408" y="80784"/>
                </a:lnTo>
                <a:lnTo>
                  <a:pt x="0" y="80784"/>
                </a:lnTo>
                <a:lnTo>
                  <a:pt x="0" y="249948"/>
                </a:lnTo>
                <a:lnTo>
                  <a:pt x="231648" y="249948"/>
                </a:lnTo>
                <a:lnTo>
                  <a:pt x="231648" y="169164"/>
                </a:lnTo>
                <a:lnTo>
                  <a:pt x="448056" y="169164"/>
                </a:lnTo>
                <a:lnTo>
                  <a:pt x="448056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554982" y="4982082"/>
            <a:ext cx="42290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40123" sz="1350" spc="-120">
                <a:latin typeface="Arial MT"/>
                <a:cs typeface="Arial MT"/>
              </a:rPr>
              <a:t>4.4</a:t>
            </a:r>
            <a:r>
              <a:rPr dirty="0" baseline="-40123" sz="1350" spc="307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6.5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62144" y="4913376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79" h="169545">
                <a:moveTo>
                  <a:pt x="233172" y="0"/>
                </a:moveTo>
                <a:lnTo>
                  <a:pt x="0" y="0"/>
                </a:lnTo>
                <a:lnTo>
                  <a:pt x="0" y="169163"/>
                </a:lnTo>
                <a:lnTo>
                  <a:pt x="233172" y="169163"/>
                </a:lnTo>
                <a:lnTo>
                  <a:pt x="233172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013705" y="4913121"/>
            <a:ext cx="155575" cy="364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0">
                <a:latin typeface="Arial MT"/>
                <a:cs typeface="Arial MT"/>
              </a:rPr>
              <a:t>8</a:t>
            </a:r>
            <a:r>
              <a:rPr dirty="0" sz="900" spc="-50">
                <a:latin typeface="Arial MT"/>
                <a:cs typeface="Arial MT"/>
              </a:rPr>
              <a:t>.</a:t>
            </a:r>
            <a:r>
              <a:rPr dirty="0" sz="900" spc="-95"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625"/>
              </a:spcBef>
            </a:pPr>
            <a:r>
              <a:rPr dirty="0" sz="800" spc="-70">
                <a:latin typeface="Arial MT"/>
                <a:cs typeface="Arial MT"/>
              </a:rPr>
              <a:t>2.6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178552" y="4968252"/>
            <a:ext cx="666115" cy="233679"/>
          </a:xfrm>
          <a:custGeom>
            <a:avLst/>
            <a:gdLst/>
            <a:ahLst/>
            <a:cxnLst/>
            <a:rect l="l" t="t" r="r" b="b"/>
            <a:pathLst>
              <a:path w="666114" h="233679">
                <a:moveTo>
                  <a:pt x="665988" y="63995"/>
                </a:moveTo>
                <a:lnTo>
                  <a:pt x="449580" y="63995"/>
                </a:lnTo>
                <a:lnTo>
                  <a:pt x="449580" y="0"/>
                </a:lnTo>
                <a:lnTo>
                  <a:pt x="216408" y="0"/>
                </a:lnTo>
                <a:lnTo>
                  <a:pt x="216408" y="47244"/>
                </a:lnTo>
                <a:lnTo>
                  <a:pt x="0" y="47244"/>
                </a:lnTo>
                <a:lnTo>
                  <a:pt x="0" y="216395"/>
                </a:lnTo>
                <a:lnTo>
                  <a:pt x="233172" y="216395"/>
                </a:lnTo>
                <a:lnTo>
                  <a:pt x="233172" y="169151"/>
                </a:lnTo>
                <a:lnTo>
                  <a:pt x="434340" y="169151"/>
                </a:lnTo>
                <a:lnTo>
                  <a:pt x="434340" y="233159"/>
                </a:lnTo>
                <a:lnTo>
                  <a:pt x="665988" y="233159"/>
                </a:lnTo>
                <a:lnTo>
                  <a:pt x="665988" y="63995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5205095" y="4967985"/>
            <a:ext cx="6400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1604" sz="1350" spc="-120">
                <a:latin typeface="Arial MT"/>
                <a:cs typeface="Arial MT"/>
              </a:rPr>
              <a:t>5.6</a:t>
            </a:r>
            <a:r>
              <a:rPr dirty="0" baseline="-21604" sz="1350" spc="352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6.9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baseline="-30864" sz="1350" spc="-120">
                <a:latin typeface="Arial MT"/>
                <a:cs typeface="Arial MT"/>
              </a:rPr>
              <a:t>5.2</a:t>
            </a:r>
            <a:endParaRPr baseline="-30864" sz="1350">
              <a:latin typeface="Arial MT"/>
              <a:cs typeface="Arial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29300" y="4917947"/>
            <a:ext cx="231775" cy="169545"/>
          </a:xfrm>
          <a:custGeom>
            <a:avLst/>
            <a:gdLst/>
            <a:ahLst/>
            <a:cxnLst/>
            <a:rect l="l" t="t" r="r" b="b"/>
            <a:pathLst>
              <a:path w="231775" h="169545">
                <a:moveTo>
                  <a:pt x="231648" y="0"/>
                </a:moveTo>
                <a:lnTo>
                  <a:pt x="0" y="0"/>
                </a:lnTo>
                <a:lnTo>
                  <a:pt x="0" y="169163"/>
                </a:lnTo>
                <a:lnTo>
                  <a:pt x="231648" y="169163"/>
                </a:lnTo>
                <a:lnTo>
                  <a:pt x="23164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5880608" y="4917694"/>
            <a:ext cx="1555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0">
                <a:latin typeface="Arial MT"/>
                <a:cs typeface="Arial MT"/>
              </a:rPr>
              <a:t>8</a:t>
            </a:r>
            <a:r>
              <a:rPr dirty="0" sz="900" spc="-50">
                <a:latin typeface="Arial MT"/>
                <a:cs typeface="Arial MT"/>
              </a:rPr>
              <a:t>.</a:t>
            </a:r>
            <a:r>
              <a:rPr dirty="0" sz="900" spc="-95"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19800" y="3561588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4" h="169545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6071361" y="3560140"/>
            <a:ext cx="20764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44</a:t>
            </a:r>
            <a:r>
              <a:rPr dirty="0" sz="900" spc="-70">
                <a:latin typeface="Arial MT"/>
                <a:cs typeface="Arial MT"/>
              </a:rPr>
              <a:t>.7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236208" y="3285744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5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6288151" y="3284601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5</a:t>
            </a:r>
            <a:r>
              <a:rPr dirty="0" sz="900" spc="-100">
                <a:latin typeface="Arial MT"/>
                <a:cs typeface="Arial MT"/>
              </a:rPr>
              <a:t>2</a:t>
            </a:r>
            <a:r>
              <a:rPr dirty="0" sz="900" spc="-70">
                <a:latin typeface="Arial MT"/>
                <a:cs typeface="Arial MT"/>
              </a:rPr>
              <a:t>.1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452615" y="3150107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5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6504813" y="3149346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5</a:t>
            </a:r>
            <a:r>
              <a:rPr dirty="0" sz="900" spc="-100">
                <a:latin typeface="Arial MT"/>
                <a:cs typeface="Arial MT"/>
              </a:rPr>
              <a:t>5</a:t>
            </a:r>
            <a:r>
              <a:rPr dirty="0" sz="900" spc="-70">
                <a:latin typeface="Arial MT"/>
                <a:cs typeface="Arial MT"/>
              </a:rPr>
              <a:t>.8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69023" y="3459479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5">
                <a:moveTo>
                  <a:pt x="284988" y="0"/>
                </a:moveTo>
                <a:lnTo>
                  <a:pt x="0" y="0"/>
                </a:lnTo>
                <a:lnTo>
                  <a:pt x="0" y="169164"/>
                </a:lnTo>
                <a:lnTo>
                  <a:pt x="284988" y="169164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6721602" y="3458971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4</a:t>
            </a:r>
            <a:r>
              <a:rPr dirty="0" sz="900" spc="-100">
                <a:latin typeface="Arial MT"/>
                <a:cs typeface="Arial MT"/>
              </a:rPr>
              <a:t>7</a:t>
            </a:r>
            <a:r>
              <a:rPr dirty="0" sz="900" spc="-70">
                <a:latin typeface="Arial MT"/>
                <a:cs typeface="Arial MT"/>
              </a:rPr>
              <a:t>.4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886956" y="3095244"/>
            <a:ext cx="283845" cy="169545"/>
          </a:xfrm>
          <a:custGeom>
            <a:avLst/>
            <a:gdLst/>
            <a:ahLst/>
            <a:cxnLst/>
            <a:rect l="l" t="t" r="r" b="b"/>
            <a:pathLst>
              <a:path w="283845" h="169545">
                <a:moveTo>
                  <a:pt x="283464" y="0"/>
                </a:moveTo>
                <a:lnTo>
                  <a:pt x="0" y="0"/>
                </a:lnTo>
                <a:lnTo>
                  <a:pt x="0" y="169163"/>
                </a:lnTo>
                <a:lnTo>
                  <a:pt x="283464" y="169163"/>
                </a:lnTo>
                <a:lnTo>
                  <a:pt x="28346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6938264" y="3094735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5</a:t>
            </a:r>
            <a:r>
              <a:rPr dirty="0" sz="900" spc="-100">
                <a:latin typeface="Arial MT"/>
                <a:cs typeface="Arial MT"/>
              </a:rPr>
              <a:t>7</a:t>
            </a:r>
            <a:r>
              <a:rPr dirty="0" sz="900" spc="-70">
                <a:latin typeface="Arial MT"/>
                <a:cs typeface="Arial MT"/>
              </a:rPr>
              <a:t>.2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095743" y="4165091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5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7147941" y="4165219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2</a:t>
            </a:r>
            <a:r>
              <a:rPr dirty="0" sz="900" spc="-100">
                <a:latin typeface="Arial MT"/>
                <a:cs typeface="Arial MT"/>
              </a:rPr>
              <a:t>9</a:t>
            </a:r>
            <a:r>
              <a:rPr dirty="0" sz="900" spc="-70">
                <a:latin typeface="Arial MT"/>
                <a:cs typeface="Arial MT"/>
              </a:rPr>
              <a:t>.9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319771" y="2813304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7371715" y="2812541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6</a:t>
            </a:r>
            <a:r>
              <a:rPr dirty="0" sz="900" spc="-100">
                <a:latin typeface="Arial MT"/>
                <a:cs typeface="Arial MT"/>
              </a:rPr>
              <a:t>4</a:t>
            </a:r>
            <a:r>
              <a:rPr dirty="0" sz="900" spc="-70">
                <a:latin typeface="Arial MT"/>
                <a:cs typeface="Arial MT"/>
              </a:rPr>
              <a:t>.8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536180" y="2596895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7730807" y="2616709"/>
            <a:ext cx="52705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9"/>
              </a:lnSpc>
            </a:pPr>
            <a:r>
              <a:rPr dirty="0" sz="900" spc="-95">
                <a:latin typeface="Arial MT"/>
                <a:cs typeface="Arial MT"/>
              </a:rPr>
              <a:t>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752588" y="2566416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7562977" y="2566161"/>
            <a:ext cx="474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5432" sz="1350" spc="-120">
                <a:latin typeface="Arial MT"/>
                <a:cs typeface="Arial MT"/>
              </a:rPr>
              <a:t>70.</a:t>
            </a:r>
            <a:r>
              <a:rPr dirty="0" baseline="-15432" sz="1350" spc="307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71.4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868411" y="1926335"/>
            <a:ext cx="283845" cy="169545"/>
          </a:xfrm>
          <a:custGeom>
            <a:avLst/>
            <a:gdLst/>
            <a:ahLst/>
            <a:cxnLst/>
            <a:rect l="l" t="t" r="r" b="b"/>
            <a:pathLst>
              <a:path w="283845" h="169544">
                <a:moveTo>
                  <a:pt x="283464" y="0"/>
                </a:moveTo>
                <a:lnTo>
                  <a:pt x="0" y="0"/>
                </a:lnTo>
                <a:lnTo>
                  <a:pt x="0" y="169163"/>
                </a:lnTo>
                <a:lnTo>
                  <a:pt x="283464" y="169163"/>
                </a:lnTo>
                <a:lnTo>
                  <a:pt x="28346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7919719" y="1924939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9</a:t>
            </a:r>
            <a:r>
              <a:rPr dirty="0" sz="900" spc="-100">
                <a:latin typeface="Arial MT"/>
                <a:cs typeface="Arial MT"/>
              </a:rPr>
              <a:t>1</a:t>
            </a:r>
            <a:r>
              <a:rPr dirty="0" sz="900" spc="-70">
                <a:latin typeface="Arial MT"/>
                <a:cs typeface="Arial MT"/>
              </a:rPr>
              <a:t>.0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186928" y="1912620"/>
            <a:ext cx="283845" cy="169545"/>
          </a:xfrm>
          <a:custGeom>
            <a:avLst/>
            <a:gdLst/>
            <a:ahLst/>
            <a:cxnLst/>
            <a:rect l="l" t="t" r="r" b="b"/>
            <a:pathLst>
              <a:path w="283845" h="169544">
                <a:moveTo>
                  <a:pt x="283464" y="0"/>
                </a:moveTo>
                <a:lnTo>
                  <a:pt x="0" y="0"/>
                </a:lnTo>
                <a:lnTo>
                  <a:pt x="0" y="169163"/>
                </a:lnTo>
                <a:lnTo>
                  <a:pt x="283464" y="169163"/>
                </a:lnTo>
                <a:lnTo>
                  <a:pt x="28346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8238490" y="1911858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8</a:t>
            </a:r>
            <a:r>
              <a:rPr dirty="0" sz="900" spc="-100">
                <a:latin typeface="Arial MT"/>
                <a:cs typeface="Arial MT"/>
              </a:rPr>
              <a:t>9</a:t>
            </a:r>
            <a:r>
              <a:rPr dirty="0" sz="900" spc="-70">
                <a:latin typeface="Arial MT"/>
                <a:cs typeface="Arial MT"/>
              </a:rPr>
              <a:t>.0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407907" y="2267711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8459469" y="2266569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8</a:t>
            </a:r>
            <a:r>
              <a:rPr dirty="0" sz="900" spc="-100">
                <a:latin typeface="Arial MT"/>
                <a:cs typeface="Arial MT"/>
              </a:rPr>
              <a:t>1</a:t>
            </a:r>
            <a:r>
              <a:rPr dirty="0" sz="900" spc="-70">
                <a:latin typeface="Arial MT"/>
                <a:cs typeface="Arial MT"/>
              </a:rPr>
              <a:t>.1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19743" y="2967227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8671941" y="2966720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6</a:t>
            </a:r>
            <a:r>
              <a:rPr dirty="0" sz="900" spc="-100">
                <a:latin typeface="Arial MT"/>
                <a:cs typeface="Arial MT"/>
              </a:rPr>
              <a:t>0</a:t>
            </a:r>
            <a:r>
              <a:rPr dirty="0" sz="900" spc="-70">
                <a:latin typeface="Arial MT"/>
                <a:cs typeface="Arial MT"/>
              </a:rPr>
              <a:t>.7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770619" y="2577083"/>
            <a:ext cx="283845" cy="169545"/>
          </a:xfrm>
          <a:custGeom>
            <a:avLst/>
            <a:gdLst/>
            <a:ahLst/>
            <a:cxnLst/>
            <a:rect l="l" t="t" r="r" b="b"/>
            <a:pathLst>
              <a:path w="283845" h="169544">
                <a:moveTo>
                  <a:pt x="283464" y="0"/>
                </a:moveTo>
                <a:lnTo>
                  <a:pt x="0" y="0"/>
                </a:lnTo>
                <a:lnTo>
                  <a:pt x="0" y="169163"/>
                </a:lnTo>
                <a:lnTo>
                  <a:pt x="283464" y="169163"/>
                </a:lnTo>
                <a:lnTo>
                  <a:pt x="28346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8822181" y="2576271"/>
            <a:ext cx="20764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74</a:t>
            </a:r>
            <a:r>
              <a:rPr dirty="0" sz="900" spc="-70">
                <a:latin typeface="Arial MT"/>
                <a:cs typeface="Arial MT"/>
              </a:rPr>
              <a:t>.7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997695" y="2362200"/>
            <a:ext cx="285115" cy="169545"/>
          </a:xfrm>
          <a:prstGeom prst="rect">
            <a:avLst/>
          </a:prstGeom>
          <a:solidFill>
            <a:srgbClr val="8AFFEF"/>
          </a:solidFill>
        </p:spPr>
        <p:txBody>
          <a:bodyPr wrap="square" lIns="0" tIns="1143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90"/>
              </a:spcBef>
            </a:pPr>
            <a:r>
              <a:rPr dirty="0" sz="900" spc="-80">
                <a:latin typeface="Arial MT"/>
                <a:cs typeface="Arial MT"/>
              </a:rPr>
              <a:t>74.5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9238488" y="2634995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9291066" y="2634488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7</a:t>
            </a:r>
            <a:r>
              <a:rPr dirty="0" sz="900" spc="-100">
                <a:latin typeface="Arial MT"/>
                <a:cs typeface="Arial MT"/>
              </a:rPr>
              <a:t>1</a:t>
            </a:r>
            <a:r>
              <a:rPr dirty="0" sz="900" spc="-70">
                <a:latin typeface="Arial MT"/>
                <a:cs typeface="Arial MT"/>
              </a:rPr>
              <a:t>.9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486900" y="2409444"/>
            <a:ext cx="283845" cy="169545"/>
          </a:xfrm>
          <a:prstGeom prst="rect">
            <a:avLst/>
          </a:prstGeom>
          <a:solidFill>
            <a:srgbClr val="8AFFEF"/>
          </a:solidFill>
        </p:spPr>
        <p:txBody>
          <a:bodyPr wrap="square" lIns="0" tIns="12065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 sz="900" spc="-80">
                <a:latin typeface="Arial MT"/>
                <a:cs typeface="Arial MT"/>
              </a:rPr>
              <a:t>75.6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703307" y="2712720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9755505" y="2711577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6</a:t>
            </a:r>
            <a:r>
              <a:rPr dirty="0" sz="900" spc="-100">
                <a:latin typeface="Arial MT"/>
                <a:cs typeface="Arial MT"/>
              </a:rPr>
              <a:t>7</a:t>
            </a:r>
            <a:r>
              <a:rPr dirty="0" sz="900" spc="-70">
                <a:latin typeface="Arial MT"/>
                <a:cs typeface="Arial MT"/>
              </a:rPr>
              <a:t>.5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852659" y="2253995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9905745" y="2253234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8</a:t>
            </a:r>
            <a:r>
              <a:rPr dirty="0" sz="900" spc="-100">
                <a:latin typeface="Arial MT"/>
                <a:cs typeface="Arial MT"/>
              </a:rPr>
              <a:t>2</a:t>
            </a:r>
            <a:r>
              <a:rPr dirty="0" sz="900" spc="-70">
                <a:latin typeface="Arial MT"/>
                <a:cs typeface="Arial MT"/>
              </a:rPr>
              <a:t>.2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0081259" y="2051304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10134092" y="2050796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8</a:t>
            </a:r>
            <a:r>
              <a:rPr dirty="0" sz="900" spc="-100">
                <a:latin typeface="Arial MT"/>
                <a:cs typeface="Arial MT"/>
              </a:rPr>
              <a:t>6</a:t>
            </a:r>
            <a:r>
              <a:rPr dirty="0" sz="900" spc="-70">
                <a:latin typeface="Arial MT"/>
                <a:cs typeface="Arial MT"/>
              </a:rPr>
              <a:t>.6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352531" y="1900427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10405364" y="1899030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8</a:t>
            </a:r>
            <a:r>
              <a:rPr dirty="0" sz="900" spc="-100">
                <a:latin typeface="Arial MT"/>
                <a:cs typeface="Arial MT"/>
              </a:rPr>
              <a:t>9</a:t>
            </a:r>
            <a:r>
              <a:rPr dirty="0" sz="900" spc="-70">
                <a:latin typeface="Arial MT"/>
                <a:cs typeface="Arial MT"/>
              </a:rPr>
              <a:t>.3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570464" y="2298192"/>
            <a:ext cx="283845" cy="169545"/>
          </a:xfrm>
          <a:custGeom>
            <a:avLst/>
            <a:gdLst/>
            <a:ahLst/>
            <a:cxnLst/>
            <a:rect l="l" t="t" r="r" b="b"/>
            <a:pathLst>
              <a:path w="283845" h="169544">
                <a:moveTo>
                  <a:pt x="283464" y="0"/>
                </a:moveTo>
                <a:lnTo>
                  <a:pt x="0" y="0"/>
                </a:lnTo>
                <a:lnTo>
                  <a:pt x="0" y="169163"/>
                </a:lnTo>
                <a:lnTo>
                  <a:pt x="283464" y="169163"/>
                </a:lnTo>
                <a:lnTo>
                  <a:pt x="28346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10622026" y="2297429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7</a:t>
            </a:r>
            <a:r>
              <a:rPr dirty="0" sz="900" spc="-100">
                <a:latin typeface="Arial MT"/>
                <a:cs typeface="Arial MT"/>
              </a:rPr>
              <a:t>8</a:t>
            </a:r>
            <a:r>
              <a:rPr dirty="0" sz="900" spc="-70">
                <a:latin typeface="Arial MT"/>
                <a:cs typeface="Arial MT"/>
              </a:rPr>
              <a:t>.6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0767060" y="2549651"/>
            <a:ext cx="501650" cy="280670"/>
          </a:xfrm>
          <a:custGeom>
            <a:avLst/>
            <a:gdLst/>
            <a:ahLst/>
            <a:cxnLst/>
            <a:rect l="l" t="t" r="r" b="b"/>
            <a:pathLst>
              <a:path w="501650" h="280669">
                <a:moveTo>
                  <a:pt x="501396" y="111252"/>
                </a:moveTo>
                <a:lnTo>
                  <a:pt x="284988" y="111252"/>
                </a:lnTo>
                <a:lnTo>
                  <a:pt x="284988" y="0"/>
                </a:lnTo>
                <a:lnTo>
                  <a:pt x="0" y="0"/>
                </a:lnTo>
                <a:lnTo>
                  <a:pt x="0" y="169164"/>
                </a:lnTo>
                <a:lnTo>
                  <a:pt x="216408" y="169164"/>
                </a:lnTo>
                <a:lnTo>
                  <a:pt x="216408" y="280416"/>
                </a:lnTo>
                <a:lnTo>
                  <a:pt x="501396" y="280416"/>
                </a:lnTo>
                <a:lnTo>
                  <a:pt x="501396" y="111252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10819892" y="2548509"/>
            <a:ext cx="424180" cy="274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80"/>
              </a:lnSpc>
              <a:spcBef>
                <a:spcPts val="100"/>
              </a:spcBef>
            </a:pPr>
            <a:r>
              <a:rPr dirty="0" sz="900" spc="-80">
                <a:latin typeface="Arial MT"/>
                <a:cs typeface="Arial MT"/>
              </a:rPr>
              <a:t>75.2</a:t>
            </a:r>
            <a:endParaRPr sz="900">
              <a:latin typeface="Arial MT"/>
              <a:cs typeface="Arial MT"/>
            </a:endParaRPr>
          </a:p>
          <a:p>
            <a:pPr marL="229235">
              <a:lnSpc>
                <a:spcPts val="980"/>
              </a:lnSpc>
            </a:pPr>
            <a:r>
              <a:rPr dirty="0" sz="900" spc="-95">
                <a:latin typeface="Arial MT"/>
                <a:cs typeface="Arial MT"/>
              </a:rPr>
              <a:t>7</a:t>
            </a:r>
            <a:r>
              <a:rPr dirty="0" sz="900" spc="-100">
                <a:latin typeface="Arial MT"/>
                <a:cs typeface="Arial MT"/>
              </a:rPr>
              <a:t>2</a:t>
            </a:r>
            <a:r>
              <a:rPr dirty="0" sz="900" spc="-70">
                <a:latin typeface="Arial MT"/>
                <a:cs typeface="Arial MT"/>
              </a:rPr>
              <a:t>.2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1213592" y="3645408"/>
            <a:ext cx="283845" cy="169545"/>
          </a:xfrm>
          <a:custGeom>
            <a:avLst/>
            <a:gdLst/>
            <a:ahLst/>
            <a:cxnLst/>
            <a:rect l="l" t="t" r="r" b="b"/>
            <a:pathLst>
              <a:path w="283845" h="169545">
                <a:moveTo>
                  <a:pt x="283464" y="0"/>
                </a:moveTo>
                <a:lnTo>
                  <a:pt x="0" y="0"/>
                </a:lnTo>
                <a:lnTo>
                  <a:pt x="0" y="169163"/>
                </a:lnTo>
                <a:lnTo>
                  <a:pt x="283464" y="169163"/>
                </a:lnTo>
                <a:lnTo>
                  <a:pt x="283464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11240134" y="3580892"/>
            <a:ext cx="4711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0864" sz="1350" spc="-120">
                <a:latin typeface="Arial MT"/>
                <a:cs typeface="Arial MT"/>
              </a:rPr>
              <a:t>44.5</a:t>
            </a:r>
            <a:r>
              <a:rPr dirty="0" baseline="-30864" sz="1350" spc="112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34.8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1436095" y="2747772"/>
            <a:ext cx="285115" cy="169545"/>
          </a:xfrm>
          <a:custGeom>
            <a:avLst/>
            <a:gdLst/>
            <a:ahLst/>
            <a:cxnLst/>
            <a:rect l="l" t="t" r="r" b="b"/>
            <a:pathLst>
              <a:path w="285115" h="169544">
                <a:moveTo>
                  <a:pt x="284988" y="0"/>
                </a:moveTo>
                <a:lnTo>
                  <a:pt x="0" y="0"/>
                </a:lnTo>
                <a:lnTo>
                  <a:pt x="0" y="169163"/>
                </a:lnTo>
                <a:lnTo>
                  <a:pt x="284988" y="169163"/>
                </a:lnTo>
                <a:lnTo>
                  <a:pt x="28498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11488928" y="2747898"/>
            <a:ext cx="207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6</a:t>
            </a:r>
            <a:r>
              <a:rPr dirty="0" sz="900" spc="-100">
                <a:latin typeface="Arial MT"/>
                <a:cs typeface="Arial MT"/>
              </a:rPr>
              <a:t>6</a:t>
            </a:r>
            <a:r>
              <a:rPr dirty="0" sz="900" spc="-70">
                <a:latin typeface="Arial MT"/>
                <a:cs typeface="Arial MT"/>
              </a:rPr>
              <a:t>.5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907392" y="5443473"/>
            <a:ext cx="29209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-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907380" y="5071364"/>
            <a:ext cx="4699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10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687809" y="4609338"/>
            <a:ext cx="2921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888" sz="1200" spc="-120">
                <a:solidFill>
                  <a:srgbClr val="FCD600"/>
                </a:solidFill>
                <a:latin typeface="Arial MT"/>
                <a:cs typeface="Arial MT"/>
              </a:rPr>
              <a:t>41</a:t>
            </a:r>
            <a:r>
              <a:rPr dirty="0" baseline="-13888" sz="1200" spc="-67">
                <a:solidFill>
                  <a:srgbClr val="FCD600"/>
                </a:solidFill>
                <a:latin typeface="Arial MT"/>
                <a:cs typeface="Arial MT"/>
              </a:rPr>
              <a:t>.</a:t>
            </a:r>
            <a:r>
              <a:rPr dirty="0" baseline="-13888" sz="1200" spc="-120">
                <a:solidFill>
                  <a:srgbClr val="FCD600"/>
                </a:solidFill>
                <a:latin typeface="Arial MT"/>
                <a:cs typeface="Arial MT"/>
              </a:rPr>
              <a:t>2</a:t>
            </a:r>
            <a:r>
              <a:rPr dirty="0" baseline="-13888" sz="1200" spc="22">
                <a:solidFill>
                  <a:srgbClr val="FCD600"/>
                </a:solidFill>
                <a:latin typeface="Arial MT"/>
                <a:cs typeface="Arial MT"/>
              </a:rPr>
              <a:t> </a:t>
            </a: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20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907380" y="4327016"/>
            <a:ext cx="4699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30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1907380" y="3954907"/>
            <a:ext cx="4699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40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1907380" y="3582670"/>
            <a:ext cx="4699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50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687809" y="3120389"/>
            <a:ext cx="2921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6944" sz="1200" spc="-120">
                <a:latin typeface="Arial MT"/>
                <a:cs typeface="Arial MT"/>
              </a:rPr>
              <a:t>42</a:t>
            </a:r>
            <a:r>
              <a:rPr dirty="0" baseline="6944" sz="1200" spc="-67">
                <a:latin typeface="Arial MT"/>
                <a:cs typeface="Arial MT"/>
              </a:rPr>
              <a:t>.</a:t>
            </a:r>
            <a:r>
              <a:rPr dirty="0" baseline="6944" sz="1200" spc="-120">
                <a:latin typeface="Arial MT"/>
                <a:cs typeface="Arial MT"/>
              </a:rPr>
              <a:t>4</a:t>
            </a:r>
            <a:r>
              <a:rPr dirty="0" baseline="6944" sz="1200" spc="22">
                <a:latin typeface="Arial MT"/>
                <a:cs typeface="Arial MT"/>
              </a:rPr>
              <a:t> </a:t>
            </a: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60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1907380" y="2838068"/>
            <a:ext cx="4699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70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907380" y="2465958"/>
            <a:ext cx="4699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FCD600"/>
                </a:solidFill>
                <a:latin typeface="Calibri"/>
                <a:cs typeface="Calibri"/>
              </a:rPr>
              <a:t>80</a:t>
            </a: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.0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652504" y="2112264"/>
            <a:ext cx="297815" cy="169545"/>
          </a:xfrm>
          <a:prstGeom prst="rect">
            <a:avLst/>
          </a:prstGeom>
          <a:solidFill>
            <a:srgbClr val="8AFFEF"/>
          </a:solidFill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70"/>
              </a:lnSpc>
            </a:pPr>
            <a:r>
              <a:rPr dirty="0" sz="100" spc="-5">
                <a:solidFill>
                  <a:srgbClr val="FCD600"/>
                </a:solidFill>
                <a:latin typeface="Calibri"/>
                <a:cs typeface="Calibri"/>
              </a:rPr>
              <a:t>90.0</a:t>
            </a:r>
            <a:endParaRPr sz="100">
              <a:latin typeface="Calibri"/>
              <a:cs typeface="Calibri"/>
            </a:endParaRPr>
          </a:p>
          <a:p>
            <a:pPr marL="65405" marR="3175">
              <a:lnSpc>
                <a:spcPct val="100000"/>
              </a:lnSpc>
              <a:spcBef>
                <a:spcPts val="20"/>
              </a:spcBef>
            </a:pPr>
            <a:r>
              <a:rPr dirty="0" sz="900" spc="-80">
                <a:latin typeface="Arial MT"/>
                <a:cs typeface="Arial MT"/>
              </a:rPr>
              <a:t>83.6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49656" y="5342585"/>
            <a:ext cx="723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94970" y="4978400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94970" y="4613529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94970" y="4248657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95039" y="3883609"/>
            <a:ext cx="2952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4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94970" y="3519296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5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94970" y="3154426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6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94970" y="2789682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7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95039" y="2424506"/>
            <a:ext cx="2952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8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94970" y="2060194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9</a:t>
            </a:r>
            <a:r>
              <a:rPr dirty="0" sz="120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17855" y="1695450"/>
            <a:ext cx="372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5">
                <a:latin typeface="Calibri"/>
                <a:cs typeface="Calibri"/>
              </a:rPr>
              <a:t>0</a:t>
            </a:r>
            <a:r>
              <a:rPr dirty="0" sz="1200" spc="-5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86459" y="5548896"/>
            <a:ext cx="177800" cy="4959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Ene.-19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319911" y="5547363"/>
            <a:ext cx="177800" cy="523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5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-5">
                <a:latin typeface="Calibri"/>
                <a:cs typeface="Calibri"/>
              </a:rPr>
              <a:t>-</a:t>
            </a:r>
            <a:r>
              <a:rPr dirty="0" sz="1200" spc="5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753361" y="5549604"/>
            <a:ext cx="177800" cy="5365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y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 spc="-1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186685" y="5549215"/>
            <a:ext cx="177800" cy="4286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-5">
                <a:latin typeface="Calibri"/>
                <a:cs typeface="Calibri"/>
              </a:rPr>
              <a:t>u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620136" y="5549133"/>
            <a:ext cx="177800" cy="462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053588" y="5549475"/>
            <a:ext cx="177800" cy="512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10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486429" y="5548244"/>
            <a:ext cx="178435" cy="4965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Ene.-20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920109" y="5547363"/>
            <a:ext cx="177800" cy="523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5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-5">
                <a:latin typeface="Calibri"/>
                <a:cs typeface="Calibri"/>
              </a:rPr>
              <a:t>-</a:t>
            </a:r>
            <a:r>
              <a:rPr dirty="0" sz="1200" spc="5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353559" y="5549604"/>
            <a:ext cx="177800" cy="5365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y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 spc="-1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787010" y="5549215"/>
            <a:ext cx="177800" cy="4286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-5">
                <a:latin typeface="Calibri"/>
                <a:cs typeface="Calibri"/>
              </a:rPr>
              <a:t>u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220461" y="5549133"/>
            <a:ext cx="177800" cy="462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653785" y="5549475"/>
            <a:ext cx="177800" cy="512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10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087236" y="5548896"/>
            <a:ext cx="177800" cy="4959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Ene.-21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520688" y="5547363"/>
            <a:ext cx="177800" cy="523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5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-5">
                <a:latin typeface="Calibri"/>
                <a:cs typeface="Calibri"/>
              </a:rPr>
              <a:t>-</a:t>
            </a:r>
            <a:r>
              <a:rPr dirty="0" sz="1200" spc="5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954139" y="5549604"/>
            <a:ext cx="177800" cy="5365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y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 spc="-1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387590" y="5549215"/>
            <a:ext cx="177800" cy="4286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-5">
                <a:latin typeface="Calibri"/>
                <a:cs typeface="Calibri"/>
              </a:rPr>
              <a:t>u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820914" y="5549133"/>
            <a:ext cx="177800" cy="462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254365" y="5549475"/>
            <a:ext cx="177800" cy="512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10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687816" y="5548896"/>
            <a:ext cx="177800" cy="4959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Ene.-22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121267" y="5547363"/>
            <a:ext cx="177800" cy="523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5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-5">
                <a:latin typeface="Calibri"/>
                <a:cs typeface="Calibri"/>
              </a:rPr>
              <a:t>-</a:t>
            </a:r>
            <a:r>
              <a:rPr dirty="0" sz="1200" spc="5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554718" y="5549604"/>
            <a:ext cx="177800" cy="5365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y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 spc="-1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988042" y="5549215"/>
            <a:ext cx="177800" cy="4286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-5">
                <a:latin typeface="Calibri"/>
                <a:cs typeface="Calibri"/>
              </a:rPr>
              <a:t>u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421493" y="5549133"/>
            <a:ext cx="177800" cy="462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.-</a:t>
            </a:r>
            <a:r>
              <a:rPr dirty="0" sz="1200"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854943" y="5549475"/>
            <a:ext cx="177800" cy="512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10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5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1288394" y="5548896"/>
            <a:ext cx="177800" cy="4959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Ene.-23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1721845" y="5547363"/>
            <a:ext cx="177800" cy="523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5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-5">
                <a:latin typeface="Calibri"/>
                <a:cs typeface="Calibri"/>
              </a:rPr>
              <a:t>-</a:t>
            </a:r>
            <a:r>
              <a:rPr dirty="0" sz="1200" spc="5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66903" y="3171023"/>
            <a:ext cx="203835" cy="83629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latin typeface="Calibri"/>
                <a:cs typeface="Calibri"/>
              </a:rPr>
              <a:t>Millones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621536" y="6373367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30" h="111760">
                <a:moveTo>
                  <a:pt x="112775" y="0"/>
                </a:moveTo>
                <a:lnTo>
                  <a:pt x="0" y="0"/>
                </a:lnTo>
                <a:lnTo>
                  <a:pt x="0" y="111251"/>
                </a:lnTo>
                <a:lnTo>
                  <a:pt x="112775" y="111251"/>
                </a:lnTo>
                <a:lnTo>
                  <a:pt x="112775" y="0"/>
                </a:lnTo>
                <a:close/>
              </a:path>
            </a:pathLst>
          </a:custGeom>
          <a:solidFill>
            <a:srgbClr val="0050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 txBox="1"/>
          <p:nvPr/>
        </p:nvSpPr>
        <p:spPr>
          <a:xfrm>
            <a:off x="1772157" y="6273800"/>
            <a:ext cx="2794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Desembolsos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Agrobanco</a:t>
            </a:r>
            <a:r>
              <a:rPr dirty="0" sz="1600" spc="-10">
                <a:latin typeface="Calibri"/>
                <a:cs typeface="Calibri"/>
              </a:rPr>
              <a:t> (MM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S/)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998720" y="6373367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75" y="0"/>
                </a:moveTo>
                <a:lnTo>
                  <a:pt x="0" y="0"/>
                </a:lnTo>
                <a:lnTo>
                  <a:pt x="0" y="111251"/>
                </a:lnTo>
                <a:lnTo>
                  <a:pt x="112775" y="111251"/>
                </a:lnTo>
                <a:lnTo>
                  <a:pt x="1127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 txBox="1"/>
          <p:nvPr/>
        </p:nvSpPr>
        <p:spPr>
          <a:xfrm>
            <a:off x="5149722" y="6273800"/>
            <a:ext cx="26746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Desembolsos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AgroPerú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(MM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S/)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407145" y="6273800"/>
            <a:ext cx="2376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Total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Desembolsos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(MM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S/)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8086343" y="6333744"/>
            <a:ext cx="277495" cy="189230"/>
          </a:xfrm>
          <a:custGeom>
            <a:avLst/>
            <a:gdLst/>
            <a:ahLst/>
            <a:cxnLst/>
            <a:rect l="l" t="t" r="r" b="b"/>
            <a:pathLst>
              <a:path w="277495" h="189229">
                <a:moveTo>
                  <a:pt x="277368" y="0"/>
                </a:moveTo>
                <a:lnTo>
                  <a:pt x="0" y="0"/>
                </a:lnTo>
                <a:lnTo>
                  <a:pt x="0" y="188975"/>
                </a:lnTo>
                <a:lnTo>
                  <a:pt x="277368" y="188975"/>
                </a:lnTo>
                <a:lnTo>
                  <a:pt x="277368" y="0"/>
                </a:lnTo>
                <a:close/>
              </a:path>
            </a:pathLst>
          </a:custGeom>
          <a:solidFill>
            <a:srgbClr val="8AFF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4" name="object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" y="225552"/>
            <a:ext cx="4450080" cy="1118615"/>
          </a:xfrm>
          <a:prstGeom prst="rect">
            <a:avLst/>
          </a:prstGeom>
        </p:spPr>
      </p:pic>
      <p:sp>
        <p:nvSpPr>
          <p:cNvPr id="175" name="object 175"/>
          <p:cNvSpPr txBox="1">
            <a:spLocks noGrp="1"/>
          </p:cNvSpPr>
          <p:nvPr>
            <p:ph type="title"/>
          </p:nvPr>
        </p:nvSpPr>
        <p:spPr>
          <a:xfrm>
            <a:off x="1436369" y="341756"/>
            <a:ext cx="3816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latin typeface="Calibri Light"/>
                <a:cs typeface="Calibri Light"/>
              </a:rPr>
              <a:t>Créditos</a:t>
            </a:r>
            <a:r>
              <a:rPr dirty="0" sz="4000" spc="-145">
                <a:latin typeface="Calibri Light"/>
                <a:cs typeface="Calibri Light"/>
              </a:rPr>
              <a:t> </a:t>
            </a:r>
            <a:r>
              <a:rPr dirty="0" sz="4000" spc="-50">
                <a:latin typeface="Calibri Light"/>
                <a:cs typeface="Calibri Light"/>
              </a:rPr>
              <a:t>otorgados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780413" y="2380233"/>
            <a:ext cx="32524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+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S/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2,000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millones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créditos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7" name="object 1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0776" y="1793748"/>
            <a:ext cx="585215" cy="585215"/>
          </a:xfrm>
          <a:prstGeom prst="rect">
            <a:avLst/>
          </a:prstGeom>
        </p:spPr>
      </p:pic>
      <p:sp>
        <p:nvSpPr>
          <p:cNvPr id="178" name="object 178"/>
          <p:cNvSpPr txBox="1"/>
          <p:nvPr/>
        </p:nvSpPr>
        <p:spPr>
          <a:xfrm>
            <a:off x="1771650" y="3352927"/>
            <a:ext cx="3362325" cy="60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155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Beneficiamos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395"/>
              </a:lnSpc>
            </a:pPr>
            <a:r>
              <a:rPr dirty="0" sz="2000" spc="-5" b="1">
                <a:latin typeface="Calibri"/>
                <a:cs typeface="Calibri"/>
              </a:rPr>
              <a:t>+126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mil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pequeños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productores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9" name="object 1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4304" y="2657855"/>
            <a:ext cx="798576" cy="798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64706"/>
            <a:ext cx="12192000" cy="1097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483" y="167639"/>
            <a:ext cx="6786372" cy="1231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9366" y="297307"/>
            <a:ext cx="60877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0">
                <a:latin typeface="Calibri Light"/>
                <a:cs typeface="Calibri Light"/>
              </a:rPr>
              <a:t>Evolución</a:t>
            </a:r>
            <a:r>
              <a:rPr dirty="0" sz="4400" spc="-125">
                <a:latin typeface="Calibri Light"/>
                <a:cs typeface="Calibri Light"/>
              </a:rPr>
              <a:t> </a:t>
            </a:r>
            <a:r>
              <a:rPr dirty="0" sz="4400" spc="-20">
                <a:latin typeface="Calibri Light"/>
                <a:cs typeface="Calibri Light"/>
              </a:rPr>
              <a:t>de</a:t>
            </a:r>
            <a:r>
              <a:rPr dirty="0" sz="4400" spc="-80">
                <a:latin typeface="Calibri Light"/>
                <a:cs typeface="Calibri Light"/>
              </a:rPr>
              <a:t> </a:t>
            </a:r>
            <a:r>
              <a:rPr dirty="0" sz="4400" spc="-50">
                <a:latin typeface="Calibri Light"/>
                <a:cs typeface="Calibri Light"/>
              </a:rPr>
              <a:t>Nueva</a:t>
            </a:r>
            <a:r>
              <a:rPr dirty="0" sz="4400" spc="-100">
                <a:latin typeface="Calibri Light"/>
                <a:cs typeface="Calibri Light"/>
              </a:rPr>
              <a:t> </a:t>
            </a:r>
            <a:r>
              <a:rPr dirty="0" sz="4400" spc="-45">
                <a:latin typeface="Calibri Light"/>
                <a:cs typeface="Calibri Light"/>
              </a:rPr>
              <a:t>Cartera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2807" y="1607819"/>
            <a:ext cx="8284464" cy="36301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82061" y="5291073"/>
            <a:ext cx="4578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Di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c.-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2533" y="5291073"/>
            <a:ext cx="474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J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.-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8371" y="5291073"/>
            <a:ext cx="4578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Di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c.-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8588" y="5291073"/>
            <a:ext cx="474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J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.-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4679" y="5291073"/>
            <a:ext cx="4578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Di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c.-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896" y="5291073"/>
            <a:ext cx="474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J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.-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0734" y="5291073"/>
            <a:ext cx="4578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Di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c.-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1206" y="5291073"/>
            <a:ext cx="474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J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.-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07043" y="5291073"/>
            <a:ext cx="4578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Di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c.-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3511" y="5291073"/>
            <a:ext cx="5213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M</a:t>
            </a:r>
            <a:r>
              <a:rPr dirty="0" sz="1200" spc="-15">
                <a:solidFill>
                  <a:srgbClr val="002D28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r</a:t>
            </a:r>
            <a:r>
              <a:rPr dirty="0" sz="1200" spc="10">
                <a:solidFill>
                  <a:srgbClr val="002D28"/>
                </a:solidFill>
                <a:latin typeface="Calibri"/>
                <a:cs typeface="Calibri"/>
              </a:rPr>
              <a:t>.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-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0348" y="4933600"/>
            <a:ext cx="504825" cy="56578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660"/>
              </a:spcBef>
            </a:pPr>
            <a:r>
              <a:rPr dirty="0" sz="1500" spc="-135" b="1">
                <a:solidFill>
                  <a:srgbClr val="FFFFFF"/>
                </a:solidFill>
                <a:latin typeface="Arial"/>
                <a:cs typeface="Arial"/>
              </a:rPr>
              <a:t>12.7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Ago</a:t>
            </a:r>
            <a:r>
              <a:rPr dirty="0" sz="1200" spc="-5">
                <a:solidFill>
                  <a:srgbClr val="002D28"/>
                </a:solidFill>
                <a:latin typeface="Calibri"/>
                <a:cs typeface="Calibri"/>
              </a:rPr>
              <a:t>.-</a:t>
            </a:r>
            <a:r>
              <a:rPr dirty="0" sz="1200" spc="-10">
                <a:solidFill>
                  <a:srgbClr val="002D28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002D2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2900" y="4854702"/>
            <a:ext cx="3302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43</a:t>
            </a:r>
            <a:r>
              <a:rPr dirty="0" sz="1500" spc="-7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11117" y="4739767"/>
            <a:ext cx="3302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67</a:t>
            </a:r>
            <a:r>
              <a:rPr dirty="0" sz="1500" spc="-7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8954" y="4719954"/>
            <a:ext cx="3302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dirty="0" sz="1500" spc="-7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7046" y="4696409"/>
            <a:ext cx="33020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40" b="1">
                <a:solidFill>
                  <a:srgbClr val="FFFFFF"/>
                </a:solidFill>
                <a:latin typeface="Arial"/>
                <a:cs typeface="Arial"/>
              </a:rPr>
              <a:t>76.0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5264" y="4789170"/>
            <a:ext cx="3302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57</a:t>
            </a:r>
            <a:r>
              <a:rPr dirty="0" sz="1500" spc="-7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5382" y="3814317"/>
            <a:ext cx="1869439" cy="94869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ctr" marL="1450975">
              <a:lnSpc>
                <a:spcPct val="100000"/>
              </a:lnSpc>
              <a:spcBef>
                <a:spcPts val="244"/>
              </a:spcBef>
            </a:pPr>
            <a:r>
              <a:rPr dirty="0" sz="1500" spc="-140" b="1">
                <a:solidFill>
                  <a:srgbClr val="FFFFFF"/>
                </a:solidFill>
                <a:latin typeface="Arial"/>
                <a:cs typeface="Arial"/>
              </a:rPr>
              <a:t>253.4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1500" spc="-140" b="1">
                <a:solidFill>
                  <a:srgbClr val="FFFFFF"/>
                </a:solidFill>
                <a:latin typeface="Arial"/>
                <a:cs typeface="Arial"/>
              </a:rPr>
              <a:t>202.7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114.6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64956" y="3598291"/>
            <a:ext cx="417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60" b="1">
                <a:solidFill>
                  <a:srgbClr val="FFFFFF"/>
                </a:solidFill>
                <a:latin typeface="Arial"/>
                <a:cs typeface="Arial"/>
              </a:rPr>
              <a:t>301</a:t>
            </a:r>
            <a:r>
              <a:rPr dirty="0" sz="1500" spc="-7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500" spc="-15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683495" y="2154935"/>
            <a:ext cx="1103630" cy="733425"/>
            <a:chOff x="9683495" y="2154935"/>
            <a:chExt cx="1103630" cy="73342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3495" y="2154935"/>
              <a:ext cx="1103376" cy="7330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768077" y="2236469"/>
              <a:ext cx="934719" cy="570230"/>
            </a:xfrm>
            <a:custGeom>
              <a:avLst/>
              <a:gdLst/>
              <a:ahLst/>
              <a:cxnLst/>
              <a:rect l="l" t="t" r="r" b="b"/>
              <a:pathLst>
                <a:path w="934720" h="570230">
                  <a:moveTo>
                    <a:pt x="467105" y="0"/>
                  </a:moveTo>
                  <a:lnTo>
                    <a:pt x="408520" y="2221"/>
                  </a:lnTo>
                  <a:lnTo>
                    <a:pt x="352105" y="8706"/>
                  </a:lnTo>
                  <a:lnTo>
                    <a:pt x="298296" y="19188"/>
                  </a:lnTo>
                  <a:lnTo>
                    <a:pt x="247534" y="33398"/>
                  </a:lnTo>
                  <a:lnTo>
                    <a:pt x="200255" y="51071"/>
                  </a:lnTo>
                  <a:lnTo>
                    <a:pt x="156897" y="71938"/>
                  </a:lnTo>
                  <a:lnTo>
                    <a:pt x="117900" y="95732"/>
                  </a:lnTo>
                  <a:lnTo>
                    <a:pt x="83700" y="122186"/>
                  </a:lnTo>
                  <a:lnTo>
                    <a:pt x="54736" y="151032"/>
                  </a:lnTo>
                  <a:lnTo>
                    <a:pt x="31446" y="182002"/>
                  </a:lnTo>
                  <a:lnTo>
                    <a:pt x="3640" y="249247"/>
                  </a:lnTo>
                  <a:lnTo>
                    <a:pt x="0" y="284988"/>
                  </a:lnTo>
                  <a:lnTo>
                    <a:pt x="3640" y="320728"/>
                  </a:lnTo>
                  <a:lnTo>
                    <a:pt x="31446" y="387973"/>
                  </a:lnTo>
                  <a:lnTo>
                    <a:pt x="54736" y="418943"/>
                  </a:lnTo>
                  <a:lnTo>
                    <a:pt x="83700" y="447789"/>
                  </a:lnTo>
                  <a:lnTo>
                    <a:pt x="117900" y="474243"/>
                  </a:lnTo>
                  <a:lnTo>
                    <a:pt x="156897" y="498037"/>
                  </a:lnTo>
                  <a:lnTo>
                    <a:pt x="200255" y="518904"/>
                  </a:lnTo>
                  <a:lnTo>
                    <a:pt x="247534" y="536577"/>
                  </a:lnTo>
                  <a:lnTo>
                    <a:pt x="298296" y="550787"/>
                  </a:lnTo>
                  <a:lnTo>
                    <a:pt x="352105" y="561269"/>
                  </a:lnTo>
                  <a:lnTo>
                    <a:pt x="408520" y="567754"/>
                  </a:lnTo>
                  <a:lnTo>
                    <a:pt x="467105" y="569976"/>
                  </a:lnTo>
                  <a:lnTo>
                    <a:pt x="525691" y="567754"/>
                  </a:lnTo>
                  <a:lnTo>
                    <a:pt x="582106" y="561269"/>
                  </a:lnTo>
                  <a:lnTo>
                    <a:pt x="635915" y="550787"/>
                  </a:lnTo>
                  <a:lnTo>
                    <a:pt x="686677" y="536577"/>
                  </a:lnTo>
                  <a:lnTo>
                    <a:pt x="733956" y="518904"/>
                  </a:lnTo>
                  <a:lnTo>
                    <a:pt x="777314" y="498037"/>
                  </a:lnTo>
                  <a:lnTo>
                    <a:pt x="816311" y="474243"/>
                  </a:lnTo>
                  <a:lnTo>
                    <a:pt x="850511" y="447789"/>
                  </a:lnTo>
                  <a:lnTo>
                    <a:pt x="879475" y="418943"/>
                  </a:lnTo>
                  <a:lnTo>
                    <a:pt x="902765" y="387973"/>
                  </a:lnTo>
                  <a:lnTo>
                    <a:pt x="930571" y="320728"/>
                  </a:lnTo>
                  <a:lnTo>
                    <a:pt x="934212" y="284988"/>
                  </a:lnTo>
                  <a:lnTo>
                    <a:pt x="930571" y="249247"/>
                  </a:lnTo>
                  <a:lnTo>
                    <a:pt x="902765" y="182002"/>
                  </a:lnTo>
                  <a:lnTo>
                    <a:pt x="879475" y="151032"/>
                  </a:lnTo>
                  <a:lnTo>
                    <a:pt x="850511" y="122186"/>
                  </a:lnTo>
                  <a:lnTo>
                    <a:pt x="816311" y="95732"/>
                  </a:lnTo>
                  <a:lnTo>
                    <a:pt x="777314" y="71938"/>
                  </a:lnTo>
                  <a:lnTo>
                    <a:pt x="733956" y="51071"/>
                  </a:lnTo>
                  <a:lnTo>
                    <a:pt x="686677" y="33398"/>
                  </a:lnTo>
                  <a:lnTo>
                    <a:pt x="635915" y="19188"/>
                  </a:lnTo>
                  <a:lnTo>
                    <a:pt x="582106" y="8706"/>
                  </a:lnTo>
                  <a:lnTo>
                    <a:pt x="525691" y="2221"/>
                  </a:lnTo>
                  <a:lnTo>
                    <a:pt x="467105" y="0"/>
                  </a:lnTo>
                  <a:close/>
                </a:path>
              </a:pathLst>
            </a:custGeom>
            <a:solidFill>
              <a:srgbClr val="CDE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768077" y="2236469"/>
              <a:ext cx="934719" cy="570230"/>
            </a:xfrm>
            <a:custGeom>
              <a:avLst/>
              <a:gdLst/>
              <a:ahLst/>
              <a:cxnLst/>
              <a:rect l="l" t="t" r="r" b="b"/>
              <a:pathLst>
                <a:path w="934720" h="570230">
                  <a:moveTo>
                    <a:pt x="0" y="284988"/>
                  </a:moveTo>
                  <a:lnTo>
                    <a:pt x="14268" y="214830"/>
                  </a:lnTo>
                  <a:lnTo>
                    <a:pt x="54736" y="151032"/>
                  </a:lnTo>
                  <a:lnTo>
                    <a:pt x="83700" y="122186"/>
                  </a:lnTo>
                  <a:lnTo>
                    <a:pt x="117900" y="95732"/>
                  </a:lnTo>
                  <a:lnTo>
                    <a:pt x="156897" y="71938"/>
                  </a:lnTo>
                  <a:lnTo>
                    <a:pt x="200255" y="51071"/>
                  </a:lnTo>
                  <a:lnTo>
                    <a:pt x="247534" y="33398"/>
                  </a:lnTo>
                  <a:lnTo>
                    <a:pt x="298296" y="19188"/>
                  </a:lnTo>
                  <a:lnTo>
                    <a:pt x="352105" y="8706"/>
                  </a:lnTo>
                  <a:lnTo>
                    <a:pt x="408520" y="2221"/>
                  </a:lnTo>
                  <a:lnTo>
                    <a:pt x="467105" y="0"/>
                  </a:lnTo>
                  <a:lnTo>
                    <a:pt x="525691" y="2221"/>
                  </a:lnTo>
                  <a:lnTo>
                    <a:pt x="582106" y="8706"/>
                  </a:lnTo>
                  <a:lnTo>
                    <a:pt x="635915" y="19188"/>
                  </a:lnTo>
                  <a:lnTo>
                    <a:pt x="686677" y="33398"/>
                  </a:lnTo>
                  <a:lnTo>
                    <a:pt x="733956" y="51071"/>
                  </a:lnTo>
                  <a:lnTo>
                    <a:pt x="777314" y="71938"/>
                  </a:lnTo>
                  <a:lnTo>
                    <a:pt x="816311" y="95732"/>
                  </a:lnTo>
                  <a:lnTo>
                    <a:pt x="850511" y="122186"/>
                  </a:lnTo>
                  <a:lnTo>
                    <a:pt x="879475" y="151032"/>
                  </a:lnTo>
                  <a:lnTo>
                    <a:pt x="902765" y="182002"/>
                  </a:lnTo>
                  <a:lnTo>
                    <a:pt x="930571" y="249247"/>
                  </a:lnTo>
                  <a:lnTo>
                    <a:pt x="934212" y="284988"/>
                  </a:lnTo>
                  <a:lnTo>
                    <a:pt x="930571" y="320728"/>
                  </a:lnTo>
                  <a:lnTo>
                    <a:pt x="902765" y="387973"/>
                  </a:lnTo>
                  <a:lnTo>
                    <a:pt x="879475" y="418943"/>
                  </a:lnTo>
                  <a:lnTo>
                    <a:pt x="850511" y="447789"/>
                  </a:lnTo>
                  <a:lnTo>
                    <a:pt x="816311" y="474243"/>
                  </a:lnTo>
                  <a:lnTo>
                    <a:pt x="777314" y="498037"/>
                  </a:lnTo>
                  <a:lnTo>
                    <a:pt x="733956" y="518904"/>
                  </a:lnTo>
                  <a:lnTo>
                    <a:pt x="686677" y="536577"/>
                  </a:lnTo>
                  <a:lnTo>
                    <a:pt x="635915" y="550787"/>
                  </a:lnTo>
                  <a:lnTo>
                    <a:pt x="582106" y="561269"/>
                  </a:lnTo>
                  <a:lnTo>
                    <a:pt x="525691" y="567754"/>
                  </a:lnTo>
                  <a:lnTo>
                    <a:pt x="467105" y="569976"/>
                  </a:lnTo>
                  <a:lnTo>
                    <a:pt x="408520" y="567754"/>
                  </a:lnTo>
                  <a:lnTo>
                    <a:pt x="352105" y="561269"/>
                  </a:lnTo>
                  <a:lnTo>
                    <a:pt x="298296" y="550787"/>
                  </a:lnTo>
                  <a:lnTo>
                    <a:pt x="247534" y="536577"/>
                  </a:lnTo>
                  <a:lnTo>
                    <a:pt x="200255" y="518904"/>
                  </a:lnTo>
                  <a:lnTo>
                    <a:pt x="156897" y="498037"/>
                  </a:lnTo>
                  <a:lnTo>
                    <a:pt x="117900" y="474243"/>
                  </a:lnTo>
                  <a:lnTo>
                    <a:pt x="83700" y="447789"/>
                  </a:lnTo>
                  <a:lnTo>
                    <a:pt x="54736" y="418943"/>
                  </a:lnTo>
                  <a:lnTo>
                    <a:pt x="31446" y="387973"/>
                  </a:lnTo>
                  <a:lnTo>
                    <a:pt x="3640" y="320728"/>
                  </a:lnTo>
                  <a:lnTo>
                    <a:pt x="0" y="28498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4851" y="2243327"/>
              <a:ext cx="736092" cy="4099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9047" y="2456687"/>
              <a:ext cx="649224" cy="40995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969245" y="2283079"/>
            <a:ext cx="51244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2D28"/>
                </a:solidFill>
                <a:latin typeface="Calibri"/>
                <a:cs typeface="Calibri"/>
              </a:rPr>
              <a:t>3.1%</a:t>
            </a:r>
            <a:r>
              <a:rPr dirty="0" sz="1400" spc="-65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2D28"/>
                </a:solidFill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</a:pPr>
            <a:r>
              <a:rPr dirty="0" sz="1400" spc="-10" b="1">
                <a:solidFill>
                  <a:srgbClr val="002D28"/>
                </a:solidFill>
                <a:latin typeface="Calibri"/>
                <a:cs typeface="Calibri"/>
              </a:rPr>
              <a:t>Mora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35310" y="5012258"/>
            <a:ext cx="161417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*</a:t>
            </a:r>
            <a:r>
              <a:rPr dirty="0" sz="1100" spc="-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Porcentaje</a:t>
            </a:r>
            <a:r>
              <a:rPr dirty="0" sz="1100" spc="-4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febrero</a:t>
            </a:r>
            <a:r>
              <a:rPr dirty="0" sz="1100" spc="-2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**</a:t>
            </a:r>
            <a:r>
              <a:rPr dirty="0" sz="1100" spc="-4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624B"/>
                </a:solidFill>
                <a:latin typeface="Calibri"/>
                <a:cs typeface="Calibri"/>
              </a:rPr>
              <a:t>Saldo</a:t>
            </a:r>
            <a:r>
              <a:rPr dirty="0" sz="1100" spc="-5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624B"/>
                </a:solidFill>
                <a:latin typeface="Calibri"/>
                <a:cs typeface="Calibri"/>
              </a:rPr>
              <a:t>preliminar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93173" y="3593972"/>
            <a:ext cx="6140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851" sz="2250" spc="-142" b="1">
                <a:solidFill>
                  <a:srgbClr val="FFFFFF"/>
                </a:solidFill>
                <a:latin typeface="Arial"/>
                <a:cs typeface="Arial"/>
              </a:rPr>
              <a:t>304.1</a:t>
            </a:r>
            <a:r>
              <a:rPr dirty="0" sz="1500" spc="-95">
                <a:solidFill>
                  <a:srgbClr val="FFFFFF"/>
                </a:solidFill>
                <a:latin typeface="Calibri"/>
                <a:cs typeface="Calibri"/>
              </a:rPr>
              <a:t>**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99080" y="1737105"/>
            <a:ext cx="7414259" cy="2745105"/>
          </a:xfrm>
          <a:custGeom>
            <a:avLst/>
            <a:gdLst/>
            <a:ahLst/>
            <a:cxnLst/>
            <a:rect l="l" t="t" r="r" b="b"/>
            <a:pathLst>
              <a:path w="7414259" h="2745104">
                <a:moveTo>
                  <a:pt x="47625" y="2715387"/>
                </a:moveTo>
                <a:lnTo>
                  <a:pt x="0" y="2733040"/>
                </a:lnTo>
                <a:lnTo>
                  <a:pt x="4318" y="2744851"/>
                </a:lnTo>
                <a:lnTo>
                  <a:pt x="52069" y="2727325"/>
                </a:lnTo>
                <a:lnTo>
                  <a:pt x="47625" y="2715387"/>
                </a:lnTo>
                <a:close/>
              </a:path>
              <a:path w="7414259" h="2745104">
                <a:moveTo>
                  <a:pt x="131063" y="2684653"/>
                </a:moveTo>
                <a:lnTo>
                  <a:pt x="83438" y="2702306"/>
                </a:lnTo>
                <a:lnTo>
                  <a:pt x="87756" y="2714244"/>
                </a:lnTo>
                <a:lnTo>
                  <a:pt x="135381" y="2696591"/>
                </a:lnTo>
                <a:lnTo>
                  <a:pt x="131063" y="2684653"/>
                </a:lnTo>
                <a:close/>
              </a:path>
              <a:path w="7414259" h="2745104">
                <a:moveTo>
                  <a:pt x="214502" y="2654046"/>
                </a:moveTo>
                <a:lnTo>
                  <a:pt x="166750" y="2671572"/>
                </a:lnTo>
                <a:lnTo>
                  <a:pt x="171195" y="2683510"/>
                </a:lnTo>
                <a:lnTo>
                  <a:pt x="218820" y="2665857"/>
                </a:lnTo>
                <a:lnTo>
                  <a:pt x="214502" y="2654046"/>
                </a:lnTo>
                <a:close/>
              </a:path>
              <a:path w="7414259" h="2745104">
                <a:moveTo>
                  <a:pt x="297942" y="2623312"/>
                </a:moveTo>
                <a:lnTo>
                  <a:pt x="250189" y="2640838"/>
                </a:lnTo>
                <a:lnTo>
                  <a:pt x="254635" y="2652776"/>
                </a:lnTo>
                <a:lnTo>
                  <a:pt x="302260" y="2635123"/>
                </a:lnTo>
                <a:lnTo>
                  <a:pt x="297942" y="2623312"/>
                </a:lnTo>
                <a:close/>
              </a:path>
              <a:path w="7414259" h="2745104">
                <a:moveTo>
                  <a:pt x="381381" y="2592578"/>
                </a:moveTo>
                <a:lnTo>
                  <a:pt x="333629" y="2610104"/>
                </a:lnTo>
                <a:lnTo>
                  <a:pt x="338074" y="2622042"/>
                </a:lnTo>
                <a:lnTo>
                  <a:pt x="385699" y="2604516"/>
                </a:lnTo>
                <a:lnTo>
                  <a:pt x="381381" y="2592578"/>
                </a:lnTo>
                <a:close/>
              </a:path>
              <a:path w="7414259" h="2745104">
                <a:moveTo>
                  <a:pt x="464693" y="2561844"/>
                </a:moveTo>
                <a:lnTo>
                  <a:pt x="417068" y="2579370"/>
                </a:lnTo>
                <a:lnTo>
                  <a:pt x="421513" y="2591308"/>
                </a:lnTo>
                <a:lnTo>
                  <a:pt x="469138" y="2573782"/>
                </a:lnTo>
                <a:lnTo>
                  <a:pt x="464693" y="2561844"/>
                </a:lnTo>
                <a:close/>
              </a:path>
              <a:path w="7414259" h="2745104">
                <a:moveTo>
                  <a:pt x="548132" y="2531110"/>
                </a:moveTo>
                <a:lnTo>
                  <a:pt x="500506" y="2548636"/>
                </a:lnTo>
                <a:lnTo>
                  <a:pt x="504825" y="2560574"/>
                </a:lnTo>
                <a:lnTo>
                  <a:pt x="552576" y="2543048"/>
                </a:lnTo>
                <a:lnTo>
                  <a:pt x="548132" y="2531110"/>
                </a:lnTo>
                <a:close/>
              </a:path>
              <a:path w="7414259" h="2745104">
                <a:moveTo>
                  <a:pt x="631570" y="2500376"/>
                </a:moveTo>
                <a:lnTo>
                  <a:pt x="583945" y="2517902"/>
                </a:lnTo>
                <a:lnTo>
                  <a:pt x="588263" y="2529840"/>
                </a:lnTo>
                <a:lnTo>
                  <a:pt x="636016" y="2512314"/>
                </a:lnTo>
                <a:lnTo>
                  <a:pt x="631570" y="2500376"/>
                </a:lnTo>
                <a:close/>
              </a:path>
              <a:path w="7414259" h="2745104">
                <a:moveTo>
                  <a:pt x="715010" y="2469642"/>
                </a:moveTo>
                <a:lnTo>
                  <a:pt x="667385" y="2487168"/>
                </a:lnTo>
                <a:lnTo>
                  <a:pt x="671702" y="2499106"/>
                </a:lnTo>
                <a:lnTo>
                  <a:pt x="719455" y="2481580"/>
                </a:lnTo>
                <a:lnTo>
                  <a:pt x="715010" y="2469642"/>
                </a:lnTo>
                <a:close/>
              </a:path>
              <a:path w="7414259" h="2745104">
                <a:moveTo>
                  <a:pt x="798449" y="2438908"/>
                </a:moveTo>
                <a:lnTo>
                  <a:pt x="750824" y="2456434"/>
                </a:lnTo>
                <a:lnTo>
                  <a:pt x="755142" y="2468372"/>
                </a:lnTo>
                <a:lnTo>
                  <a:pt x="802767" y="2450846"/>
                </a:lnTo>
                <a:lnTo>
                  <a:pt x="798449" y="2438908"/>
                </a:lnTo>
                <a:close/>
              </a:path>
              <a:path w="7414259" h="2745104">
                <a:moveTo>
                  <a:pt x="881888" y="2408174"/>
                </a:moveTo>
                <a:lnTo>
                  <a:pt x="834136" y="2425827"/>
                </a:lnTo>
                <a:lnTo>
                  <a:pt x="838581" y="2437638"/>
                </a:lnTo>
                <a:lnTo>
                  <a:pt x="886206" y="2420112"/>
                </a:lnTo>
                <a:lnTo>
                  <a:pt x="881888" y="2408174"/>
                </a:lnTo>
                <a:close/>
              </a:path>
              <a:path w="7414259" h="2745104">
                <a:moveTo>
                  <a:pt x="965327" y="2377440"/>
                </a:moveTo>
                <a:lnTo>
                  <a:pt x="917575" y="2395093"/>
                </a:lnTo>
                <a:lnTo>
                  <a:pt x="922019" y="2406904"/>
                </a:lnTo>
                <a:lnTo>
                  <a:pt x="969644" y="2389378"/>
                </a:lnTo>
                <a:lnTo>
                  <a:pt x="965327" y="2377440"/>
                </a:lnTo>
                <a:close/>
              </a:path>
              <a:path w="7414259" h="2745104">
                <a:moveTo>
                  <a:pt x="1048766" y="2346706"/>
                </a:moveTo>
                <a:lnTo>
                  <a:pt x="1001014" y="2364359"/>
                </a:lnTo>
                <a:lnTo>
                  <a:pt x="1005458" y="2376297"/>
                </a:lnTo>
                <a:lnTo>
                  <a:pt x="1053083" y="2358644"/>
                </a:lnTo>
                <a:lnTo>
                  <a:pt x="1048766" y="2346706"/>
                </a:lnTo>
                <a:close/>
              </a:path>
              <a:path w="7414259" h="2745104">
                <a:moveTo>
                  <a:pt x="1132078" y="2316099"/>
                </a:moveTo>
                <a:lnTo>
                  <a:pt x="1084453" y="2333625"/>
                </a:lnTo>
                <a:lnTo>
                  <a:pt x="1088897" y="2345563"/>
                </a:lnTo>
                <a:lnTo>
                  <a:pt x="1136522" y="2327910"/>
                </a:lnTo>
                <a:lnTo>
                  <a:pt x="1132078" y="2316099"/>
                </a:lnTo>
                <a:close/>
              </a:path>
              <a:path w="7414259" h="2745104">
                <a:moveTo>
                  <a:pt x="1215517" y="2285365"/>
                </a:moveTo>
                <a:lnTo>
                  <a:pt x="1167892" y="2302891"/>
                </a:lnTo>
                <a:lnTo>
                  <a:pt x="1172209" y="2314829"/>
                </a:lnTo>
                <a:lnTo>
                  <a:pt x="1219961" y="2297176"/>
                </a:lnTo>
                <a:lnTo>
                  <a:pt x="1215517" y="2285365"/>
                </a:lnTo>
                <a:close/>
              </a:path>
              <a:path w="7414259" h="2745104">
                <a:moveTo>
                  <a:pt x="1298956" y="2254631"/>
                </a:moveTo>
                <a:lnTo>
                  <a:pt x="1251331" y="2272157"/>
                </a:lnTo>
                <a:lnTo>
                  <a:pt x="1255648" y="2284095"/>
                </a:lnTo>
                <a:lnTo>
                  <a:pt x="1303401" y="2266569"/>
                </a:lnTo>
                <a:lnTo>
                  <a:pt x="1298956" y="2254631"/>
                </a:lnTo>
                <a:close/>
              </a:path>
              <a:path w="7414259" h="2745104">
                <a:moveTo>
                  <a:pt x="1382395" y="2223897"/>
                </a:moveTo>
                <a:lnTo>
                  <a:pt x="1334770" y="2241423"/>
                </a:lnTo>
                <a:lnTo>
                  <a:pt x="1339088" y="2253361"/>
                </a:lnTo>
                <a:lnTo>
                  <a:pt x="1386840" y="2235835"/>
                </a:lnTo>
                <a:lnTo>
                  <a:pt x="1382395" y="2223897"/>
                </a:lnTo>
                <a:close/>
              </a:path>
              <a:path w="7414259" h="2745104">
                <a:moveTo>
                  <a:pt x="1465833" y="2193163"/>
                </a:moveTo>
                <a:lnTo>
                  <a:pt x="1418208" y="2210689"/>
                </a:lnTo>
                <a:lnTo>
                  <a:pt x="1422527" y="2222627"/>
                </a:lnTo>
                <a:lnTo>
                  <a:pt x="1470152" y="2205101"/>
                </a:lnTo>
                <a:lnTo>
                  <a:pt x="1465833" y="2193163"/>
                </a:lnTo>
                <a:close/>
              </a:path>
              <a:path w="7414259" h="2745104">
                <a:moveTo>
                  <a:pt x="1549272" y="2162429"/>
                </a:moveTo>
                <a:lnTo>
                  <a:pt x="1501520" y="2179955"/>
                </a:lnTo>
                <a:lnTo>
                  <a:pt x="1505966" y="2191893"/>
                </a:lnTo>
                <a:lnTo>
                  <a:pt x="1553591" y="2174367"/>
                </a:lnTo>
                <a:lnTo>
                  <a:pt x="1549272" y="2162429"/>
                </a:lnTo>
                <a:close/>
              </a:path>
              <a:path w="7414259" h="2745104">
                <a:moveTo>
                  <a:pt x="1632711" y="2131695"/>
                </a:moveTo>
                <a:lnTo>
                  <a:pt x="1584959" y="2149221"/>
                </a:lnTo>
                <a:lnTo>
                  <a:pt x="1589405" y="2161159"/>
                </a:lnTo>
                <a:lnTo>
                  <a:pt x="1637030" y="2143633"/>
                </a:lnTo>
                <a:lnTo>
                  <a:pt x="1632711" y="2131695"/>
                </a:lnTo>
                <a:close/>
              </a:path>
              <a:path w="7414259" h="2745104">
                <a:moveTo>
                  <a:pt x="1716023" y="2100961"/>
                </a:moveTo>
                <a:lnTo>
                  <a:pt x="1668398" y="2118487"/>
                </a:lnTo>
                <a:lnTo>
                  <a:pt x="1672844" y="2130425"/>
                </a:lnTo>
                <a:lnTo>
                  <a:pt x="1720469" y="2112899"/>
                </a:lnTo>
                <a:lnTo>
                  <a:pt x="1716023" y="2100961"/>
                </a:lnTo>
                <a:close/>
              </a:path>
              <a:path w="7414259" h="2745104">
                <a:moveTo>
                  <a:pt x="1799463" y="2070227"/>
                </a:moveTo>
                <a:lnTo>
                  <a:pt x="1751838" y="2087753"/>
                </a:lnTo>
                <a:lnTo>
                  <a:pt x="1756283" y="2099691"/>
                </a:lnTo>
                <a:lnTo>
                  <a:pt x="1803908" y="2082165"/>
                </a:lnTo>
                <a:lnTo>
                  <a:pt x="1799463" y="2070227"/>
                </a:lnTo>
                <a:close/>
              </a:path>
              <a:path w="7414259" h="2745104">
                <a:moveTo>
                  <a:pt x="1882902" y="2039493"/>
                </a:moveTo>
                <a:lnTo>
                  <a:pt x="1835277" y="2057146"/>
                </a:lnTo>
                <a:lnTo>
                  <a:pt x="1839595" y="2068957"/>
                </a:lnTo>
                <a:lnTo>
                  <a:pt x="1887346" y="2051431"/>
                </a:lnTo>
                <a:lnTo>
                  <a:pt x="1882902" y="2039493"/>
                </a:lnTo>
                <a:close/>
              </a:path>
              <a:path w="7414259" h="2745104">
                <a:moveTo>
                  <a:pt x="1966341" y="2008759"/>
                </a:moveTo>
                <a:lnTo>
                  <a:pt x="1918716" y="2026412"/>
                </a:lnTo>
                <a:lnTo>
                  <a:pt x="1923033" y="2038350"/>
                </a:lnTo>
                <a:lnTo>
                  <a:pt x="1970785" y="2020697"/>
                </a:lnTo>
                <a:lnTo>
                  <a:pt x="1966341" y="2008759"/>
                </a:lnTo>
                <a:close/>
              </a:path>
              <a:path w="7414259" h="2745104">
                <a:moveTo>
                  <a:pt x="2049780" y="1978152"/>
                </a:moveTo>
                <a:lnTo>
                  <a:pt x="2002155" y="1995678"/>
                </a:lnTo>
                <a:lnTo>
                  <a:pt x="2006472" y="2007616"/>
                </a:lnTo>
                <a:lnTo>
                  <a:pt x="2054224" y="1989963"/>
                </a:lnTo>
                <a:lnTo>
                  <a:pt x="2049780" y="1978152"/>
                </a:lnTo>
                <a:close/>
              </a:path>
              <a:path w="7414259" h="2745104">
                <a:moveTo>
                  <a:pt x="2133219" y="1947418"/>
                </a:moveTo>
                <a:lnTo>
                  <a:pt x="2085467" y="1964944"/>
                </a:lnTo>
                <a:lnTo>
                  <a:pt x="2089911" y="1976882"/>
                </a:lnTo>
                <a:lnTo>
                  <a:pt x="2137536" y="1959229"/>
                </a:lnTo>
                <a:lnTo>
                  <a:pt x="2133219" y="1947418"/>
                </a:lnTo>
                <a:close/>
              </a:path>
              <a:path w="7414259" h="2745104">
                <a:moveTo>
                  <a:pt x="2216658" y="1916684"/>
                </a:moveTo>
                <a:lnTo>
                  <a:pt x="2168906" y="1934210"/>
                </a:lnTo>
                <a:lnTo>
                  <a:pt x="2173351" y="1946148"/>
                </a:lnTo>
                <a:lnTo>
                  <a:pt x="2220976" y="1928622"/>
                </a:lnTo>
                <a:lnTo>
                  <a:pt x="2216658" y="1916684"/>
                </a:lnTo>
                <a:close/>
              </a:path>
              <a:path w="7414259" h="2745104">
                <a:moveTo>
                  <a:pt x="2300097" y="1885950"/>
                </a:moveTo>
                <a:lnTo>
                  <a:pt x="2252345" y="1903476"/>
                </a:lnTo>
                <a:lnTo>
                  <a:pt x="2256790" y="1915414"/>
                </a:lnTo>
                <a:lnTo>
                  <a:pt x="2304415" y="1897888"/>
                </a:lnTo>
                <a:lnTo>
                  <a:pt x="2300097" y="1885950"/>
                </a:lnTo>
                <a:close/>
              </a:path>
              <a:path w="7414259" h="2745104">
                <a:moveTo>
                  <a:pt x="2383409" y="1855216"/>
                </a:moveTo>
                <a:lnTo>
                  <a:pt x="2335784" y="1872742"/>
                </a:lnTo>
                <a:lnTo>
                  <a:pt x="2340229" y="1884680"/>
                </a:lnTo>
                <a:lnTo>
                  <a:pt x="2387854" y="1867154"/>
                </a:lnTo>
                <a:lnTo>
                  <a:pt x="2383409" y="1855216"/>
                </a:lnTo>
                <a:close/>
              </a:path>
              <a:path w="7414259" h="2745104">
                <a:moveTo>
                  <a:pt x="2466847" y="1824482"/>
                </a:moveTo>
                <a:lnTo>
                  <a:pt x="2419222" y="1842008"/>
                </a:lnTo>
                <a:lnTo>
                  <a:pt x="2423541" y="1853946"/>
                </a:lnTo>
                <a:lnTo>
                  <a:pt x="2471293" y="1836420"/>
                </a:lnTo>
                <a:lnTo>
                  <a:pt x="2466847" y="1824482"/>
                </a:lnTo>
                <a:close/>
              </a:path>
              <a:path w="7414259" h="2745104">
                <a:moveTo>
                  <a:pt x="2550286" y="1793748"/>
                </a:moveTo>
                <a:lnTo>
                  <a:pt x="2502661" y="1811274"/>
                </a:lnTo>
                <a:lnTo>
                  <a:pt x="2506980" y="1823212"/>
                </a:lnTo>
                <a:lnTo>
                  <a:pt x="2554732" y="1805686"/>
                </a:lnTo>
                <a:lnTo>
                  <a:pt x="2550286" y="1793748"/>
                </a:lnTo>
                <a:close/>
              </a:path>
              <a:path w="7414259" h="2745104">
                <a:moveTo>
                  <a:pt x="2633726" y="1763014"/>
                </a:moveTo>
                <a:lnTo>
                  <a:pt x="2586101" y="1780540"/>
                </a:lnTo>
                <a:lnTo>
                  <a:pt x="2590419" y="1792478"/>
                </a:lnTo>
                <a:lnTo>
                  <a:pt x="2638171" y="1774952"/>
                </a:lnTo>
                <a:lnTo>
                  <a:pt x="2633726" y="1763014"/>
                </a:lnTo>
                <a:close/>
              </a:path>
              <a:path w="7414259" h="2745104">
                <a:moveTo>
                  <a:pt x="2717165" y="1732280"/>
                </a:moveTo>
                <a:lnTo>
                  <a:pt x="2669540" y="1749806"/>
                </a:lnTo>
                <a:lnTo>
                  <a:pt x="2673858" y="1761744"/>
                </a:lnTo>
                <a:lnTo>
                  <a:pt x="2721483" y="1744218"/>
                </a:lnTo>
                <a:lnTo>
                  <a:pt x="2717165" y="1732280"/>
                </a:lnTo>
                <a:close/>
              </a:path>
              <a:path w="7414259" h="2745104">
                <a:moveTo>
                  <a:pt x="2800604" y="1701546"/>
                </a:moveTo>
                <a:lnTo>
                  <a:pt x="2752852" y="1719199"/>
                </a:lnTo>
                <a:lnTo>
                  <a:pt x="2757297" y="1731010"/>
                </a:lnTo>
                <a:lnTo>
                  <a:pt x="2804922" y="1713484"/>
                </a:lnTo>
                <a:lnTo>
                  <a:pt x="2800604" y="1701546"/>
                </a:lnTo>
                <a:close/>
              </a:path>
              <a:path w="7414259" h="2745104">
                <a:moveTo>
                  <a:pt x="2884043" y="1670812"/>
                </a:moveTo>
                <a:lnTo>
                  <a:pt x="2836291" y="1688465"/>
                </a:lnTo>
                <a:lnTo>
                  <a:pt x="2840735" y="1700276"/>
                </a:lnTo>
                <a:lnTo>
                  <a:pt x="2888360" y="1682750"/>
                </a:lnTo>
                <a:lnTo>
                  <a:pt x="2884043" y="1670812"/>
                </a:lnTo>
                <a:close/>
              </a:path>
              <a:path w="7414259" h="2745104">
                <a:moveTo>
                  <a:pt x="2967482" y="1640205"/>
                </a:moveTo>
                <a:lnTo>
                  <a:pt x="2919730" y="1657731"/>
                </a:lnTo>
                <a:lnTo>
                  <a:pt x="2924174" y="1669669"/>
                </a:lnTo>
                <a:lnTo>
                  <a:pt x="2971799" y="1652016"/>
                </a:lnTo>
                <a:lnTo>
                  <a:pt x="2967482" y="1640205"/>
                </a:lnTo>
                <a:close/>
              </a:path>
              <a:path w="7414259" h="2745104">
                <a:moveTo>
                  <a:pt x="3050794" y="1609471"/>
                </a:moveTo>
                <a:lnTo>
                  <a:pt x="3003169" y="1626997"/>
                </a:lnTo>
                <a:lnTo>
                  <a:pt x="3007614" y="1638935"/>
                </a:lnTo>
                <a:lnTo>
                  <a:pt x="3055239" y="1621282"/>
                </a:lnTo>
                <a:lnTo>
                  <a:pt x="3050794" y="1609471"/>
                </a:lnTo>
                <a:close/>
              </a:path>
              <a:path w="7414259" h="2745104">
                <a:moveTo>
                  <a:pt x="3134233" y="1578737"/>
                </a:moveTo>
                <a:lnTo>
                  <a:pt x="3086608" y="1596263"/>
                </a:lnTo>
                <a:lnTo>
                  <a:pt x="3090926" y="1608201"/>
                </a:lnTo>
                <a:lnTo>
                  <a:pt x="3138678" y="1590675"/>
                </a:lnTo>
                <a:lnTo>
                  <a:pt x="3134233" y="1578737"/>
                </a:lnTo>
                <a:close/>
              </a:path>
              <a:path w="7414259" h="2745104">
                <a:moveTo>
                  <a:pt x="3217672" y="1548003"/>
                </a:moveTo>
                <a:lnTo>
                  <a:pt x="3170047" y="1565529"/>
                </a:lnTo>
                <a:lnTo>
                  <a:pt x="3174365" y="1577467"/>
                </a:lnTo>
                <a:lnTo>
                  <a:pt x="3222117" y="1559941"/>
                </a:lnTo>
                <a:lnTo>
                  <a:pt x="3217672" y="1548003"/>
                </a:lnTo>
                <a:close/>
              </a:path>
              <a:path w="7414259" h="2745104">
                <a:moveTo>
                  <a:pt x="3301110" y="1517269"/>
                </a:moveTo>
                <a:lnTo>
                  <a:pt x="3253485" y="1534795"/>
                </a:lnTo>
                <a:lnTo>
                  <a:pt x="3257804" y="1546733"/>
                </a:lnTo>
                <a:lnTo>
                  <a:pt x="3305555" y="1529207"/>
                </a:lnTo>
                <a:lnTo>
                  <a:pt x="3301110" y="1517269"/>
                </a:lnTo>
                <a:close/>
              </a:path>
              <a:path w="7414259" h="2745104">
                <a:moveTo>
                  <a:pt x="3384550" y="1486535"/>
                </a:moveTo>
                <a:lnTo>
                  <a:pt x="3336925" y="1504061"/>
                </a:lnTo>
                <a:lnTo>
                  <a:pt x="3341243" y="1515999"/>
                </a:lnTo>
                <a:lnTo>
                  <a:pt x="3388868" y="1498473"/>
                </a:lnTo>
                <a:lnTo>
                  <a:pt x="3384550" y="1486535"/>
                </a:lnTo>
                <a:close/>
              </a:path>
              <a:path w="7414259" h="2745104">
                <a:moveTo>
                  <a:pt x="3467989" y="1455801"/>
                </a:moveTo>
                <a:lnTo>
                  <a:pt x="3420236" y="1473327"/>
                </a:lnTo>
                <a:lnTo>
                  <a:pt x="3424681" y="1485265"/>
                </a:lnTo>
                <a:lnTo>
                  <a:pt x="3472306" y="1467739"/>
                </a:lnTo>
                <a:lnTo>
                  <a:pt x="3467989" y="1455801"/>
                </a:lnTo>
                <a:close/>
              </a:path>
              <a:path w="7414259" h="2745104">
                <a:moveTo>
                  <a:pt x="3551428" y="1425067"/>
                </a:moveTo>
                <a:lnTo>
                  <a:pt x="3503676" y="1442593"/>
                </a:lnTo>
                <a:lnTo>
                  <a:pt x="3508121" y="1454531"/>
                </a:lnTo>
                <a:lnTo>
                  <a:pt x="3555746" y="1437005"/>
                </a:lnTo>
                <a:lnTo>
                  <a:pt x="3551428" y="1425067"/>
                </a:lnTo>
                <a:close/>
              </a:path>
              <a:path w="7414259" h="2745104">
                <a:moveTo>
                  <a:pt x="3634740" y="1394333"/>
                </a:moveTo>
                <a:lnTo>
                  <a:pt x="3587115" y="1411859"/>
                </a:lnTo>
                <a:lnTo>
                  <a:pt x="3591559" y="1423797"/>
                </a:lnTo>
                <a:lnTo>
                  <a:pt x="3639184" y="1406271"/>
                </a:lnTo>
                <a:lnTo>
                  <a:pt x="3634740" y="1394333"/>
                </a:lnTo>
                <a:close/>
              </a:path>
              <a:path w="7414259" h="2745104">
                <a:moveTo>
                  <a:pt x="3718179" y="1363599"/>
                </a:moveTo>
                <a:lnTo>
                  <a:pt x="3670554" y="1381252"/>
                </a:lnTo>
                <a:lnTo>
                  <a:pt x="3674999" y="1393063"/>
                </a:lnTo>
                <a:lnTo>
                  <a:pt x="3722624" y="1375537"/>
                </a:lnTo>
                <a:lnTo>
                  <a:pt x="3718179" y="1363599"/>
                </a:lnTo>
                <a:close/>
              </a:path>
              <a:path w="7414259" h="2745104">
                <a:moveTo>
                  <a:pt x="3801618" y="1332865"/>
                </a:moveTo>
                <a:lnTo>
                  <a:pt x="3753993" y="1350518"/>
                </a:lnTo>
                <a:lnTo>
                  <a:pt x="3758310" y="1362329"/>
                </a:lnTo>
                <a:lnTo>
                  <a:pt x="3806063" y="1344803"/>
                </a:lnTo>
                <a:lnTo>
                  <a:pt x="3801618" y="1332865"/>
                </a:lnTo>
                <a:close/>
              </a:path>
              <a:path w="7414259" h="2745104">
                <a:moveTo>
                  <a:pt x="3885056" y="1302131"/>
                </a:moveTo>
                <a:lnTo>
                  <a:pt x="3837431" y="1319784"/>
                </a:lnTo>
                <a:lnTo>
                  <a:pt x="3841750" y="1331722"/>
                </a:lnTo>
                <a:lnTo>
                  <a:pt x="3889502" y="1314069"/>
                </a:lnTo>
                <a:lnTo>
                  <a:pt x="3885056" y="1302131"/>
                </a:lnTo>
                <a:close/>
              </a:path>
              <a:path w="7414259" h="2745104">
                <a:moveTo>
                  <a:pt x="3968496" y="1271524"/>
                </a:moveTo>
                <a:lnTo>
                  <a:pt x="3920871" y="1289050"/>
                </a:lnTo>
                <a:lnTo>
                  <a:pt x="3925189" y="1300988"/>
                </a:lnTo>
                <a:lnTo>
                  <a:pt x="3972941" y="1283335"/>
                </a:lnTo>
                <a:lnTo>
                  <a:pt x="3968496" y="1271524"/>
                </a:lnTo>
                <a:close/>
              </a:path>
              <a:path w="7414259" h="2745104">
                <a:moveTo>
                  <a:pt x="4051934" y="1240790"/>
                </a:moveTo>
                <a:lnTo>
                  <a:pt x="4004182" y="1258316"/>
                </a:lnTo>
                <a:lnTo>
                  <a:pt x="4008628" y="1270254"/>
                </a:lnTo>
                <a:lnTo>
                  <a:pt x="4056253" y="1252728"/>
                </a:lnTo>
                <a:lnTo>
                  <a:pt x="4051934" y="1240790"/>
                </a:lnTo>
                <a:close/>
              </a:path>
              <a:path w="7414259" h="2745104">
                <a:moveTo>
                  <a:pt x="4135374" y="1210056"/>
                </a:moveTo>
                <a:lnTo>
                  <a:pt x="4087622" y="1227582"/>
                </a:lnTo>
                <a:lnTo>
                  <a:pt x="4092067" y="1239520"/>
                </a:lnTo>
                <a:lnTo>
                  <a:pt x="4139692" y="1221994"/>
                </a:lnTo>
                <a:lnTo>
                  <a:pt x="4135374" y="1210056"/>
                </a:lnTo>
                <a:close/>
              </a:path>
              <a:path w="7414259" h="2745104">
                <a:moveTo>
                  <a:pt x="4218813" y="1179322"/>
                </a:moveTo>
                <a:lnTo>
                  <a:pt x="4171060" y="1196848"/>
                </a:lnTo>
                <a:lnTo>
                  <a:pt x="4175505" y="1208786"/>
                </a:lnTo>
                <a:lnTo>
                  <a:pt x="4223131" y="1191260"/>
                </a:lnTo>
                <a:lnTo>
                  <a:pt x="4218813" y="1179322"/>
                </a:lnTo>
                <a:close/>
              </a:path>
              <a:path w="7414259" h="2745104">
                <a:moveTo>
                  <a:pt x="4302125" y="1148588"/>
                </a:moveTo>
                <a:lnTo>
                  <a:pt x="4254500" y="1166114"/>
                </a:lnTo>
                <a:lnTo>
                  <a:pt x="4258945" y="1178052"/>
                </a:lnTo>
                <a:lnTo>
                  <a:pt x="4306570" y="1160526"/>
                </a:lnTo>
                <a:lnTo>
                  <a:pt x="4302125" y="1148588"/>
                </a:lnTo>
                <a:close/>
              </a:path>
              <a:path w="7414259" h="2745104">
                <a:moveTo>
                  <a:pt x="4385564" y="1117854"/>
                </a:moveTo>
                <a:lnTo>
                  <a:pt x="4337939" y="1135380"/>
                </a:lnTo>
                <a:lnTo>
                  <a:pt x="4342384" y="1147318"/>
                </a:lnTo>
                <a:lnTo>
                  <a:pt x="4390009" y="1129792"/>
                </a:lnTo>
                <a:lnTo>
                  <a:pt x="4385564" y="1117854"/>
                </a:lnTo>
                <a:close/>
              </a:path>
              <a:path w="7414259" h="2745104">
                <a:moveTo>
                  <a:pt x="4469003" y="1087120"/>
                </a:moveTo>
                <a:lnTo>
                  <a:pt x="4421378" y="1104646"/>
                </a:lnTo>
                <a:lnTo>
                  <a:pt x="4425696" y="1116584"/>
                </a:lnTo>
                <a:lnTo>
                  <a:pt x="4473448" y="1099058"/>
                </a:lnTo>
                <a:lnTo>
                  <a:pt x="4469003" y="1087120"/>
                </a:lnTo>
                <a:close/>
              </a:path>
              <a:path w="7414259" h="2745104">
                <a:moveTo>
                  <a:pt x="4552442" y="1056386"/>
                </a:moveTo>
                <a:lnTo>
                  <a:pt x="4504817" y="1073912"/>
                </a:lnTo>
                <a:lnTo>
                  <a:pt x="4509135" y="1085850"/>
                </a:lnTo>
                <a:lnTo>
                  <a:pt x="4556887" y="1068324"/>
                </a:lnTo>
                <a:lnTo>
                  <a:pt x="4552442" y="1056386"/>
                </a:lnTo>
                <a:close/>
              </a:path>
              <a:path w="7414259" h="2745104">
                <a:moveTo>
                  <a:pt x="4635881" y="1025652"/>
                </a:moveTo>
                <a:lnTo>
                  <a:pt x="4588256" y="1043305"/>
                </a:lnTo>
                <a:lnTo>
                  <a:pt x="4592574" y="1055116"/>
                </a:lnTo>
                <a:lnTo>
                  <a:pt x="4640199" y="1037590"/>
                </a:lnTo>
                <a:lnTo>
                  <a:pt x="4635881" y="1025652"/>
                </a:lnTo>
                <a:close/>
              </a:path>
              <a:path w="7414259" h="2745104">
                <a:moveTo>
                  <a:pt x="4719320" y="994918"/>
                </a:moveTo>
                <a:lnTo>
                  <a:pt x="4671568" y="1012571"/>
                </a:lnTo>
                <a:lnTo>
                  <a:pt x="4676013" y="1024382"/>
                </a:lnTo>
                <a:lnTo>
                  <a:pt x="4723638" y="1006856"/>
                </a:lnTo>
                <a:lnTo>
                  <a:pt x="4719320" y="994918"/>
                </a:lnTo>
                <a:close/>
              </a:path>
              <a:path w="7414259" h="2745104">
                <a:moveTo>
                  <a:pt x="4802759" y="964184"/>
                </a:moveTo>
                <a:lnTo>
                  <a:pt x="4755007" y="981837"/>
                </a:lnTo>
                <a:lnTo>
                  <a:pt x="4759452" y="993775"/>
                </a:lnTo>
                <a:lnTo>
                  <a:pt x="4807077" y="976122"/>
                </a:lnTo>
                <a:lnTo>
                  <a:pt x="4802759" y="964184"/>
                </a:lnTo>
                <a:close/>
              </a:path>
              <a:path w="7414259" h="2745104">
                <a:moveTo>
                  <a:pt x="4886198" y="933577"/>
                </a:moveTo>
                <a:lnTo>
                  <a:pt x="4838446" y="951103"/>
                </a:lnTo>
                <a:lnTo>
                  <a:pt x="4842891" y="963041"/>
                </a:lnTo>
                <a:lnTo>
                  <a:pt x="4890516" y="945388"/>
                </a:lnTo>
                <a:lnTo>
                  <a:pt x="4886198" y="933577"/>
                </a:lnTo>
                <a:close/>
              </a:path>
              <a:path w="7414259" h="2745104">
                <a:moveTo>
                  <a:pt x="4969510" y="902843"/>
                </a:moveTo>
                <a:lnTo>
                  <a:pt x="4921885" y="920369"/>
                </a:lnTo>
                <a:lnTo>
                  <a:pt x="4926330" y="932307"/>
                </a:lnTo>
                <a:lnTo>
                  <a:pt x="4973955" y="914654"/>
                </a:lnTo>
                <a:lnTo>
                  <a:pt x="4969510" y="902843"/>
                </a:lnTo>
                <a:close/>
              </a:path>
              <a:path w="7414259" h="2745104">
                <a:moveTo>
                  <a:pt x="5052949" y="872109"/>
                </a:moveTo>
                <a:lnTo>
                  <a:pt x="5005324" y="889635"/>
                </a:lnTo>
                <a:lnTo>
                  <a:pt x="5009642" y="901573"/>
                </a:lnTo>
                <a:lnTo>
                  <a:pt x="5057394" y="884047"/>
                </a:lnTo>
                <a:lnTo>
                  <a:pt x="5052949" y="872109"/>
                </a:lnTo>
                <a:close/>
              </a:path>
              <a:path w="7414259" h="2745104">
                <a:moveTo>
                  <a:pt x="5136388" y="841375"/>
                </a:moveTo>
                <a:lnTo>
                  <a:pt x="5088763" y="858901"/>
                </a:lnTo>
                <a:lnTo>
                  <a:pt x="5093081" y="870839"/>
                </a:lnTo>
                <a:lnTo>
                  <a:pt x="5140833" y="853313"/>
                </a:lnTo>
                <a:lnTo>
                  <a:pt x="5136388" y="841375"/>
                </a:lnTo>
                <a:close/>
              </a:path>
              <a:path w="7414259" h="2745104">
                <a:moveTo>
                  <a:pt x="5219827" y="810641"/>
                </a:moveTo>
                <a:lnTo>
                  <a:pt x="5172202" y="828167"/>
                </a:lnTo>
                <a:lnTo>
                  <a:pt x="5176520" y="840105"/>
                </a:lnTo>
                <a:lnTo>
                  <a:pt x="5224272" y="822579"/>
                </a:lnTo>
                <a:lnTo>
                  <a:pt x="5219827" y="810641"/>
                </a:lnTo>
                <a:close/>
              </a:path>
              <a:path w="7414259" h="2745104">
                <a:moveTo>
                  <a:pt x="5303266" y="779907"/>
                </a:moveTo>
                <a:lnTo>
                  <a:pt x="5255641" y="797433"/>
                </a:lnTo>
                <a:lnTo>
                  <a:pt x="5259959" y="809371"/>
                </a:lnTo>
                <a:lnTo>
                  <a:pt x="5307584" y="791845"/>
                </a:lnTo>
                <a:lnTo>
                  <a:pt x="5303266" y="779907"/>
                </a:lnTo>
                <a:close/>
              </a:path>
              <a:path w="7414259" h="2745104">
                <a:moveTo>
                  <a:pt x="5386705" y="749173"/>
                </a:moveTo>
                <a:lnTo>
                  <a:pt x="5338953" y="766699"/>
                </a:lnTo>
                <a:lnTo>
                  <a:pt x="5343398" y="778637"/>
                </a:lnTo>
                <a:lnTo>
                  <a:pt x="5391023" y="761111"/>
                </a:lnTo>
                <a:lnTo>
                  <a:pt x="5386705" y="749173"/>
                </a:lnTo>
                <a:close/>
              </a:path>
              <a:path w="7414259" h="2745104">
                <a:moveTo>
                  <a:pt x="5470144" y="718439"/>
                </a:moveTo>
                <a:lnTo>
                  <a:pt x="5422392" y="735965"/>
                </a:lnTo>
                <a:lnTo>
                  <a:pt x="5426837" y="747903"/>
                </a:lnTo>
                <a:lnTo>
                  <a:pt x="5474462" y="730377"/>
                </a:lnTo>
                <a:lnTo>
                  <a:pt x="5470144" y="718439"/>
                </a:lnTo>
                <a:close/>
              </a:path>
              <a:path w="7414259" h="2745104">
                <a:moveTo>
                  <a:pt x="5553456" y="687705"/>
                </a:moveTo>
                <a:lnTo>
                  <a:pt x="5505831" y="705358"/>
                </a:lnTo>
                <a:lnTo>
                  <a:pt x="5510276" y="717169"/>
                </a:lnTo>
                <a:lnTo>
                  <a:pt x="5557901" y="699643"/>
                </a:lnTo>
                <a:lnTo>
                  <a:pt x="5553456" y="687705"/>
                </a:lnTo>
                <a:close/>
              </a:path>
              <a:path w="7414259" h="2745104">
                <a:moveTo>
                  <a:pt x="5636895" y="656971"/>
                </a:moveTo>
                <a:lnTo>
                  <a:pt x="5589270" y="674624"/>
                </a:lnTo>
                <a:lnTo>
                  <a:pt x="5593715" y="686435"/>
                </a:lnTo>
                <a:lnTo>
                  <a:pt x="5641340" y="668909"/>
                </a:lnTo>
                <a:lnTo>
                  <a:pt x="5636895" y="656971"/>
                </a:lnTo>
                <a:close/>
              </a:path>
              <a:path w="7414259" h="2745104">
                <a:moveTo>
                  <a:pt x="5720334" y="626237"/>
                </a:moveTo>
                <a:lnTo>
                  <a:pt x="5672709" y="643890"/>
                </a:lnTo>
                <a:lnTo>
                  <a:pt x="5677027" y="655828"/>
                </a:lnTo>
                <a:lnTo>
                  <a:pt x="5724779" y="638175"/>
                </a:lnTo>
                <a:lnTo>
                  <a:pt x="5720334" y="626237"/>
                </a:lnTo>
                <a:close/>
              </a:path>
              <a:path w="7414259" h="2745104">
                <a:moveTo>
                  <a:pt x="5803773" y="595630"/>
                </a:moveTo>
                <a:lnTo>
                  <a:pt x="5756148" y="613156"/>
                </a:lnTo>
                <a:lnTo>
                  <a:pt x="5760466" y="625094"/>
                </a:lnTo>
                <a:lnTo>
                  <a:pt x="5808218" y="607441"/>
                </a:lnTo>
                <a:lnTo>
                  <a:pt x="5803773" y="595630"/>
                </a:lnTo>
                <a:close/>
              </a:path>
              <a:path w="7414259" h="2745104">
                <a:moveTo>
                  <a:pt x="5887212" y="564896"/>
                </a:moveTo>
                <a:lnTo>
                  <a:pt x="5839587" y="582422"/>
                </a:lnTo>
                <a:lnTo>
                  <a:pt x="5843905" y="594360"/>
                </a:lnTo>
                <a:lnTo>
                  <a:pt x="5891657" y="576707"/>
                </a:lnTo>
                <a:lnTo>
                  <a:pt x="5887212" y="564896"/>
                </a:lnTo>
                <a:close/>
              </a:path>
              <a:path w="7414259" h="2745104">
                <a:moveTo>
                  <a:pt x="5970651" y="534162"/>
                </a:moveTo>
                <a:lnTo>
                  <a:pt x="5922899" y="551688"/>
                </a:lnTo>
                <a:lnTo>
                  <a:pt x="5927344" y="563626"/>
                </a:lnTo>
                <a:lnTo>
                  <a:pt x="5974969" y="546100"/>
                </a:lnTo>
                <a:lnTo>
                  <a:pt x="5970651" y="534162"/>
                </a:lnTo>
                <a:close/>
              </a:path>
              <a:path w="7414259" h="2745104">
                <a:moveTo>
                  <a:pt x="6054090" y="503428"/>
                </a:moveTo>
                <a:lnTo>
                  <a:pt x="6006338" y="520954"/>
                </a:lnTo>
                <a:lnTo>
                  <a:pt x="6010783" y="532892"/>
                </a:lnTo>
                <a:lnTo>
                  <a:pt x="6058408" y="515366"/>
                </a:lnTo>
                <a:lnTo>
                  <a:pt x="6054090" y="503428"/>
                </a:lnTo>
                <a:close/>
              </a:path>
              <a:path w="7414259" h="2745104">
                <a:moveTo>
                  <a:pt x="6137529" y="472694"/>
                </a:moveTo>
                <a:lnTo>
                  <a:pt x="6089777" y="490220"/>
                </a:lnTo>
                <a:lnTo>
                  <a:pt x="6094222" y="502158"/>
                </a:lnTo>
                <a:lnTo>
                  <a:pt x="6141847" y="484632"/>
                </a:lnTo>
                <a:lnTo>
                  <a:pt x="6137529" y="472694"/>
                </a:lnTo>
                <a:close/>
              </a:path>
              <a:path w="7414259" h="2745104">
                <a:moveTo>
                  <a:pt x="6220841" y="441960"/>
                </a:moveTo>
                <a:lnTo>
                  <a:pt x="6173216" y="459486"/>
                </a:lnTo>
                <a:lnTo>
                  <a:pt x="6177661" y="471424"/>
                </a:lnTo>
                <a:lnTo>
                  <a:pt x="6225286" y="453898"/>
                </a:lnTo>
                <a:lnTo>
                  <a:pt x="6220841" y="441960"/>
                </a:lnTo>
                <a:close/>
              </a:path>
              <a:path w="7414259" h="2745104">
                <a:moveTo>
                  <a:pt x="6304280" y="411226"/>
                </a:moveTo>
                <a:lnTo>
                  <a:pt x="6256655" y="428752"/>
                </a:lnTo>
                <a:lnTo>
                  <a:pt x="6261100" y="440690"/>
                </a:lnTo>
                <a:lnTo>
                  <a:pt x="6308725" y="423164"/>
                </a:lnTo>
                <a:lnTo>
                  <a:pt x="6304280" y="411226"/>
                </a:lnTo>
                <a:close/>
              </a:path>
              <a:path w="7414259" h="2745104">
                <a:moveTo>
                  <a:pt x="6387719" y="380492"/>
                </a:moveTo>
                <a:lnTo>
                  <a:pt x="6340094" y="398018"/>
                </a:lnTo>
                <a:lnTo>
                  <a:pt x="6344412" y="409956"/>
                </a:lnTo>
                <a:lnTo>
                  <a:pt x="6392164" y="392430"/>
                </a:lnTo>
                <a:lnTo>
                  <a:pt x="6387719" y="380492"/>
                </a:lnTo>
                <a:close/>
              </a:path>
              <a:path w="7414259" h="2745104">
                <a:moveTo>
                  <a:pt x="6471158" y="349758"/>
                </a:moveTo>
                <a:lnTo>
                  <a:pt x="6423533" y="367411"/>
                </a:lnTo>
                <a:lnTo>
                  <a:pt x="6427851" y="379222"/>
                </a:lnTo>
                <a:lnTo>
                  <a:pt x="6475603" y="361696"/>
                </a:lnTo>
                <a:lnTo>
                  <a:pt x="6471158" y="349758"/>
                </a:lnTo>
                <a:close/>
              </a:path>
              <a:path w="7414259" h="2745104">
                <a:moveTo>
                  <a:pt x="6554597" y="319024"/>
                </a:moveTo>
                <a:lnTo>
                  <a:pt x="6506972" y="336677"/>
                </a:lnTo>
                <a:lnTo>
                  <a:pt x="6511290" y="348488"/>
                </a:lnTo>
                <a:lnTo>
                  <a:pt x="6558915" y="330962"/>
                </a:lnTo>
                <a:lnTo>
                  <a:pt x="6554597" y="319024"/>
                </a:lnTo>
                <a:close/>
              </a:path>
              <a:path w="7414259" h="2745104">
                <a:moveTo>
                  <a:pt x="6638036" y="288290"/>
                </a:moveTo>
                <a:lnTo>
                  <a:pt x="6590284" y="305943"/>
                </a:lnTo>
                <a:lnTo>
                  <a:pt x="6594729" y="317881"/>
                </a:lnTo>
                <a:lnTo>
                  <a:pt x="6642354" y="300228"/>
                </a:lnTo>
                <a:lnTo>
                  <a:pt x="6638036" y="288290"/>
                </a:lnTo>
                <a:close/>
              </a:path>
              <a:path w="7414259" h="2745104">
                <a:moveTo>
                  <a:pt x="6721475" y="257683"/>
                </a:moveTo>
                <a:lnTo>
                  <a:pt x="6673723" y="275209"/>
                </a:lnTo>
                <a:lnTo>
                  <a:pt x="6678168" y="287147"/>
                </a:lnTo>
                <a:lnTo>
                  <a:pt x="6725793" y="269494"/>
                </a:lnTo>
                <a:lnTo>
                  <a:pt x="6721475" y="257683"/>
                </a:lnTo>
                <a:close/>
              </a:path>
              <a:path w="7414259" h="2745104">
                <a:moveTo>
                  <a:pt x="6804914" y="226949"/>
                </a:moveTo>
                <a:lnTo>
                  <a:pt x="6757162" y="244475"/>
                </a:lnTo>
                <a:lnTo>
                  <a:pt x="6761607" y="256413"/>
                </a:lnTo>
                <a:lnTo>
                  <a:pt x="6809232" y="238760"/>
                </a:lnTo>
                <a:lnTo>
                  <a:pt x="6804914" y="226949"/>
                </a:lnTo>
                <a:close/>
              </a:path>
              <a:path w="7414259" h="2745104">
                <a:moveTo>
                  <a:pt x="6888226" y="196215"/>
                </a:moveTo>
                <a:lnTo>
                  <a:pt x="6840601" y="213741"/>
                </a:lnTo>
                <a:lnTo>
                  <a:pt x="6845046" y="225679"/>
                </a:lnTo>
                <a:lnTo>
                  <a:pt x="6892671" y="208153"/>
                </a:lnTo>
                <a:lnTo>
                  <a:pt x="6888226" y="196215"/>
                </a:lnTo>
                <a:close/>
              </a:path>
              <a:path w="7414259" h="2745104">
                <a:moveTo>
                  <a:pt x="6971665" y="165481"/>
                </a:moveTo>
                <a:lnTo>
                  <a:pt x="6924040" y="183007"/>
                </a:lnTo>
                <a:lnTo>
                  <a:pt x="6928358" y="194945"/>
                </a:lnTo>
                <a:lnTo>
                  <a:pt x="6976110" y="177419"/>
                </a:lnTo>
                <a:lnTo>
                  <a:pt x="6971665" y="165481"/>
                </a:lnTo>
                <a:close/>
              </a:path>
              <a:path w="7414259" h="2745104">
                <a:moveTo>
                  <a:pt x="7055104" y="134747"/>
                </a:moveTo>
                <a:lnTo>
                  <a:pt x="7007479" y="152273"/>
                </a:lnTo>
                <a:lnTo>
                  <a:pt x="7011797" y="164211"/>
                </a:lnTo>
                <a:lnTo>
                  <a:pt x="7059549" y="146685"/>
                </a:lnTo>
                <a:lnTo>
                  <a:pt x="7055104" y="134747"/>
                </a:lnTo>
                <a:close/>
              </a:path>
              <a:path w="7414259" h="2745104">
                <a:moveTo>
                  <a:pt x="7138543" y="104013"/>
                </a:moveTo>
                <a:lnTo>
                  <a:pt x="7090918" y="121539"/>
                </a:lnTo>
                <a:lnTo>
                  <a:pt x="7095236" y="133477"/>
                </a:lnTo>
                <a:lnTo>
                  <a:pt x="7142988" y="115951"/>
                </a:lnTo>
                <a:lnTo>
                  <a:pt x="7138543" y="104013"/>
                </a:lnTo>
                <a:close/>
              </a:path>
              <a:path w="7414259" h="2745104">
                <a:moveTo>
                  <a:pt x="7221982" y="73279"/>
                </a:moveTo>
                <a:lnTo>
                  <a:pt x="7174357" y="90805"/>
                </a:lnTo>
                <a:lnTo>
                  <a:pt x="7178675" y="102743"/>
                </a:lnTo>
                <a:lnTo>
                  <a:pt x="7226300" y="85217"/>
                </a:lnTo>
                <a:lnTo>
                  <a:pt x="7221982" y="73279"/>
                </a:lnTo>
                <a:close/>
              </a:path>
              <a:path w="7414259" h="2745104">
                <a:moveTo>
                  <a:pt x="7305421" y="42545"/>
                </a:moveTo>
                <a:lnTo>
                  <a:pt x="7257669" y="60071"/>
                </a:lnTo>
                <a:lnTo>
                  <a:pt x="7262114" y="72009"/>
                </a:lnTo>
                <a:lnTo>
                  <a:pt x="7309739" y="54483"/>
                </a:lnTo>
                <a:lnTo>
                  <a:pt x="7305421" y="42545"/>
                </a:lnTo>
                <a:close/>
              </a:path>
              <a:path w="7414259" h="2745104">
                <a:moveTo>
                  <a:pt x="7329170" y="0"/>
                </a:moveTo>
                <a:lnTo>
                  <a:pt x="7355459" y="71501"/>
                </a:lnTo>
                <a:lnTo>
                  <a:pt x="7383892" y="41275"/>
                </a:lnTo>
                <a:lnTo>
                  <a:pt x="7345553" y="41275"/>
                </a:lnTo>
                <a:lnTo>
                  <a:pt x="7341108" y="29337"/>
                </a:lnTo>
                <a:lnTo>
                  <a:pt x="7352157" y="25400"/>
                </a:lnTo>
                <a:lnTo>
                  <a:pt x="7398825" y="25400"/>
                </a:lnTo>
                <a:lnTo>
                  <a:pt x="7413879" y="9398"/>
                </a:lnTo>
                <a:lnTo>
                  <a:pt x="7329170" y="0"/>
                </a:lnTo>
                <a:close/>
              </a:path>
              <a:path w="7414259" h="2745104">
                <a:moveTo>
                  <a:pt x="7352157" y="25400"/>
                </a:moveTo>
                <a:lnTo>
                  <a:pt x="7341108" y="29337"/>
                </a:lnTo>
                <a:lnTo>
                  <a:pt x="7345553" y="41275"/>
                </a:lnTo>
                <a:lnTo>
                  <a:pt x="7356602" y="37211"/>
                </a:lnTo>
                <a:lnTo>
                  <a:pt x="7352157" y="25400"/>
                </a:lnTo>
                <a:close/>
              </a:path>
              <a:path w="7414259" h="2745104">
                <a:moveTo>
                  <a:pt x="7398825" y="25400"/>
                </a:moveTo>
                <a:lnTo>
                  <a:pt x="7352157" y="25400"/>
                </a:lnTo>
                <a:lnTo>
                  <a:pt x="7356602" y="37211"/>
                </a:lnTo>
                <a:lnTo>
                  <a:pt x="7345553" y="41275"/>
                </a:lnTo>
                <a:lnTo>
                  <a:pt x="7383892" y="41275"/>
                </a:lnTo>
                <a:lnTo>
                  <a:pt x="7398825" y="25400"/>
                </a:lnTo>
                <a:close/>
              </a:path>
            </a:pathLst>
          </a:custGeom>
          <a:solidFill>
            <a:srgbClr val="96BD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712722" y="2539110"/>
            <a:ext cx="3496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00624B"/>
                </a:solidFill>
                <a:latin typeface="Calibri"/>
                <a:cs typeface="Calibri"/>
              </a:rPr>
              <a:t>+</a:t>
            </a:r>
            <a:r>
              <a:rPr dirty="0" sz="1800" spc="-10" i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24B"/>
                </a:solidFill>
                <a:latin typeface="Calibri"/>
                <a:cs typeface="Calibri"/>
              </a:rPr>
              <a:t>27</a:t>
            </a:r>
            <a:r>
              <a:rPr dirty="0" sz="1800" spc="10" i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624B"/>
                </a:solidFill>
                <a:latin typeface="Calibri"/>
                <a:cs typeface="Calibri"/>
              </a:rPr>
              <a:t>mil </a:t>
            </a:r>
            <a:r>
              <a:rPr dirty="0" sz="1800" spc="-10" i="1">
                <a:solidFill>
                  <a:srgbClr val="00624B"/>
                </a:solidFill>
                <a:latin typeface="Calibri"/>
                <a:cs typeface="Calibri"/>
              </a:rPr>
              <a:t>clientes</a:t>
            </a:r>
            <a:r>
              <a:rPr dirty="0" sz="1800" spc="5" i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24B"/>
                </a:solidFill>
                <a:latin typeface="Calibri"/>
                <a:cs typeface="Calibri"/>
              </a:rPr>
              <a:t>con</a:t>
            </a:r>
            <a:r>
              <a:rPr dirty="0" sz="1800" spc="10" i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24B"/>
                </a:solidFill>
                <a:latin typeface="Calibri"/>
                <a:cs typeface="Calibri"/>
              </a:rPr>
              <a:t>créditos</a:t>
            </a:r>
            <a:r>
              <a:rPr dirty="0" sz="1800" spc="15" i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624B"/>
                </a:solidFill>
                <a:latin typeface="Calibri"/>
                <a:cs typeface="Calibri"/>
              </a:rPr>
              <a:t>vigentes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0701" y="4416933"/>
            <a:ext cx="6954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EFC900"/>
                </a:solidFill>
                <a:latin typeface="Calibri"/>
                <a:cs typeface="Calibri"/>
              </a:rPr>
              <a:t>Áncash,</a:t>
            </a:r>
            <a:r>
              <a:rPr dirty="0" sz="2000" spc="-15">
                <a:solidFill>
                  <a:srgbClr val="EFC9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EFC900"/>
                </a:solidFill>
                <a:latin typeface="Calibri"/>
                <a:cs typeface="Calibri"/>
              </a:rPr>
              <a:t>Cajamarca,</a:t>
            </a:r>
            <a:r>
              <a:rPr dirty="0" sz="2000" spc="5">
                <a:solidFill>
                  <a:srgbClr val="EFC9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EFC900"/>
                </a:solidFill>
                <a:latin typeface="Calibri"/>
                <a:cs typeface="Calibri"/>
              </a:rPr>
              <a:t>La</a:t>
            </a:r>
            <a:r>
              <a:rPr dirty="0" sz="2000" spc="5">
                <a:solidFill>
                  <a:srgbClr val="EFC9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EFC900"/>
                </a:solidFill>
                <a:latin typeface="Calibri"/>
                <a:cs typeface="Calibri"/>
              </a:rPr>
              <a:t>Libertad,</a:t>
            </a:r>
            <a:r>
              <a:rPr dirty="0" sz="2000">
                <a:solidFill>
                  <a:srgbClr val="EFC9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EFC900"/>
                </a:solidFill>
                <a:latin typeface="Calibri"/>
                <a:cs typeface="Calibri"/>
              </a:rPr>
              <a:t>Lambayeque, </a:t>
            </a:r>
            <a:r>
              <a:rPr dirty="0" sz="2000" spc="-5">
                <a:solidFill>
                  <a:srgbClr val="EFC900"/>
                </a:solidFill>
                <a:latin typeface="Calibri"/>
                <a:cs typeface="Calibri"/>
              </a:rPr>
              <a:t>Lima,</a:t>
            </a:r>
            <a:r>
              <a:rPr dirty="0" sz="2000" spc="5">
                <a:solidFill>
                  <a:srgbClr val="EFC9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EFC900"/>
                </a:solidFill>
                <a:latin typeface="Calibri"/>
                <a:cs typeface="Calibri"/>
              </a:rPr>
              <a:t>Piura</a:t>
            </a:r>
            <a:r>
              <a:rPr dirty="0" sz="2000" spc="5">
                <a:solidFill>
                  <a:srgbClr val="EFC9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EFC900"/>
                </a:solidFill>
                <a:latin typeface="Calibri"/>
                <a:cs typeface="Calibri"/>
              </a:rPr>
              <a:t>y </a:t>
            </a:r>
            <a:r>
              <a:rPr dirty="0" sz="2000" spc="-25">
                <a:solidFill>
                  <a:srgbClr val="EFC900"/>
                </a:solidFill>
                <a:latin typeface="Calibri"/>
                <a:cs typeface="Calibri"/>
              </a:rPr>
              <a:t>Tumbes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0891" y="2592323"/>
            <a:ext cx="10288905" cy="2080260"/>
            <a:chOff x="1040891" y="2592323"/>
            <a:chExt cx="10288905" cy="2080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891" y="2592323"/>
              <a:ext cx="10288524" cy="13944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695" y="3278123"/>
              <a:ext cx="7952232" cy="13944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113155" marR="5080" indent="-1099185">
              <a:lnSpc>
                <a:spcPts val="5400"/>
              </a:lnSpc>
              <a:spcBef>
                <a:spcPts val="785"/>
              </a:spcBef>
            </a:pPr>
            <a:r>
              <a:rPr dirty="0" spc="-40"/>
              <a:t>Medidas</a:t>
            </a:r>
            <a:r>
              <a:rPr dirty="0" spc="-110"/>
              <a:t> </a:t>
            </a:r>
            <a:r>
              <a:rPr dirty="0" spc="-40"/>
              <a:t>Prudenciales</a:t>
            </a:r>
            <a:r>
              <a:rPr dirty="0" spc="-100"/>
              <a:t> </a:t>
            </a:r>
            <a:r>
              <a:rPr dirty="0" spc="-45"/>
              <a:t>Relacionadas</a:t>
            </a:r>
            <a:r>
              <a:rPr dirty="0" spc="-110"/>
              <a:t> </a:t>
            </a:r>
            <a:r>
              <a:rPr dirty="0"/>
              <a:t>a </a:t>
            </a:r>
            <a:r>
              <a:rPr dirty="0" spc="-1115"/>
              <a:t> </a:t>
            </a:r>
            <a:r>
              <a:rPr dirty="0" spc="-50"/>
              <a:t>Declaratorias</a:t>
            </a:r>
            <a:r>
              <a:rPr dirty="0" spc="-100"/>
              <a:t> </a:t>
            </a:r>
            <a:r>
              <a:rPr dirty="0" spc="-20"/>
              <a:t>de</a:t>
            </a:r>
            <a:r>
              <a:rPr dirty="0" spc="-65"/>
              <a:t> </a:t>
            </a:r>
            <a:r>
              <a:rPr dirty="0" spc="-50"/>
              <a:t>Emergencia</a:t>
            </a:r>
          </a:p>
        </p:txBody>
      </p:sp>
      <p:sp>
        <p:nvSpPr>
          <p:cNvPr id="7" name="object 7"/>
          <p:cNvSpPr/>
          <p:nvPr/>
        </p:nvSpPr>
        <p:spPr>
          <a:xfrm>
            <a:off x="4197858" y="4234434"/>
            <a:ext cx="3799204" cy="0"/>
          </a:xfrm>
          <a:custGeom>
            <a:avLst/>
            <a:gdLst/>
            <a:ahLst/>
            <a:cxnLst/>
            <a:rect l="l" t="t" r="r" b="b"/>
            <a:pathLst>
              <a:path w="3799204" h="0">
                <a:moveTo>
                  <a:pt x="0" y="0"/>
                </a:moveTo>
                <a:lnTo>
                  <a:pt x="3799205" y="0"/>
                </a:lnTo>
              </a:path>
            </a:pathLst>
          </a:custGeom>
          <a:ln w="28956">
            <a:solidFill>
              <a:srgbClr val="96BD1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3019" y="0"/>
            <a:ext cx="10871200" cy="6858000"/>
            <a:chOff x="1303019" y="0"/>
            <a:chExt cx="10871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6728" y="0"/>
              <a:ext cx="5586983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9005" y="38"/>
              <a:ext cx="5202110" cy="6857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019" y="202692"/>
              <a:ext cx="6702552" cy="9829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019" y="682751"/>
              <a:ext cx="4483608" cy="9829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4460" y="682751"/>
              <a:ext cx="2334767" cy="9829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6417" y="303657"/>
            <a:ext cx="6054725" cy="1039494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580"/>
              </a:spcBef>
            </a:pPr>
            <a:r>
              <a:rPr dirty="0" sz="3500" spc="-15">
                <a:latin typeface="Calibri Light"/>
                <a:cs typeface="Calibri Light"/>
              </a:rPr>
              <a:t>SBS</a:t>
            </a:r>
            <a:r>
              <a:rPr dirty="0" sz="3500" spc="-95">
                <a:latin typeface="Calibri Light"/>
                <a:cs typeface="Calibri Light"/>
              </a:rPr>
              <a:t> </a:t>
            </a:r>
            <a:r>
              <a:rPr dirty="0" sz="3500" spc="-40">
                <a:latin typeface="Calibri Light"/>
                <a:cs typeface="Calibri Light"/>
              </a:rPr>
              <a:t>faculta</a:t>
            </a:r>
            <a:r>
              <a:rPr dirty="0" sz="3500" spc="-95">
                <a:latin typeface="Calibri Light"/>
                <a:cs typeface="Calibri Light"/>
              </a:rPr>
              <a:t> </a:t>
            </a:r>
            <a:r>
              <a:rPr dirty="0" sz="3500">
                <a:latin typeface="Calibri Light"/>
                <a:cs typeface="Calibri Light"/>
              </a:rPr>
              <a:t>a</a:t>
            </a:r>
            <a:r>
              <a:rPr dirty="0" sz="3500" spc="-60">
                <a:latin typeface="Calibri Light"/>
                <a:cs typeface="Calibri Light"/>
              </a:rPr>
              <a:t> </a:t>
            </a:r>
            <a:r>
              <a:rPr dirty="0" sz="3500" spc="-30">
                <a:latin typeface="Calibri Light"/>
                <a:cs typeface="Calibri Light"/>
              </a:rPr>
              <a:t>entidades</a:t>
            </a:r>
            <a:r>
              <a:rPr dirty="0" sz="3500" spc="-90">
                <a:latin typeface="Calibri Light"/>
                <a:cs typeface="Calibri Light"/>
              </a:rPr>
              <a:t> </a:t>
            </a:r>
            <a:r>
              <a:rPr dirty="0" sz="3500" spc="-30">
                <a:latin typeface="Calibri Light"/>
                <a:cs typeface="Calibri Light"/>
              </a:rPr>
              <a:t>financieras </a:t>
            </a:r>
            <a:r>
              <a:rPr dirty="0" sz="3500" spc="-775">
                <a:latin typeface="Calibri Light"/>
                <a:cs typeface="Calibri Light"/>
              </a:rPr>
              <a:t> </a:t>
            </a:r>
            <a:r>
              <a:rPr dirty="0" sz="3500">
                <a:latin typeface="Calibri Light"/>
                <a:cs typeface="Calibri Light"/>
              </a:rPr>
              <a:t>a</a:t>
            </a:r>
            <a:r>
              <a:rPr dirty="0" sz="3500" spc="-65">
                <a:latin typeface="Calibri Light"/>
                <a:cs typeface="Calibri Light"/>
              </a:rPr>
              <a:t> </a:t>
            </a:r>
            <a:r>
              <a:rPr dirty="0" sz="3500" spc="-35">
                <a:latin typeface="Calibri Light"/>
                <a:cs typeface="Calibri Light"/>
              </a:rPr>
              <a:t>adoptar</a:t>
            </a:r>
            <a:r>
              <a:rPr dirty="0" sz="3500" spc="-85">
                <a:latin typeface="Calibri Light"/>
                <a:cs typeface="Calibri Light"/>
              </a:rPr>
              <a:t> </a:t>
            </a:r>
            <a:r>
              <a:rPr dirty="0" sz="3500" spc="-25">
                <a:latin typeface="Calibri Light"/>
                <a:cs typeface="Calibri Light"/>
              </a:rPr>
              <a:t>medidas</a:t>
            </a:r>
            <a:r>
              <a:rPr dirty="0" sz="3500" spc="-90">
                <a:latin typeface="Calibri Light"/>
                <a:cs typeface="Calibri Light"/>
              </a:rPr>
              <a:t> </a:t>
            </a:r>
            <a:r>
              <a:rPr dirty="0" sz="3500" spc="-10">
                <a:latin typeface="Calibri Light"/>
                <a:cs typeface="Calibri Light"/>
              </a:rPr>
              <a:t>de</a:t>
            </a:r>
            <a:r>
              <a:rPr dirty="0" sz="3500" spc="-70">
                <a:latin typeface="Calibri Light"/>
                <a:cs typeface="Calibri Light"/>
              </a:rPr>
              <a:t> </a:t>
            </a:r>
            <a:r>
              <a:rPr dirty="0" sz="3500" spc="-40">
                <a:latin typeface="Calibri Light"/>
                <a:cs typeface="Calibri Light"/>
              </a:rPr>
              <a:t>excepción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5410" y="2454909"/>
            <a:ext cx="4608195" cy="280162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800" spc="-5" b="1">
                <a:solidFill>
                  <a:srgbClr val="00624B"/>
                </a:solidFill>
                <a:latin typeface="Calibri"/>
                <a:cs typeface="Calibri"/>
              </a:rPr>
              <a:t>Oficio</a:t>
            </a:r>
            <a:r>
              <a:rPr dirty="0" sz="1800" spc="-15" b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24B"/>
                </a:solidFill>
                <a:latin typeface="Calibri"/>
                <a:cs typeface="Calibri"/>
              </a:rPr>
              <a:t>Múltiple</a:t>
            </a:r>
            <a:r>
              <a:rPr dirty="0" sz="1800" spc="-40" b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24B"/>
                </a:solidFill>
                <a:latin typeface="Calibri"/>
                <a:cs typeface="Calibri"/>
              </a:rPr>
              <a:t>N° </a:t>
            </a:r>
            <a:r>
              <a:rPr dirty="0" sz="1800" spc="-5" b="1">
                <a:solidFill>
                  <a:srgbClr val="00624B"/>
                </a:solidFill>
                <a:latin typeface="Calibri"/>
                <a:cs typeface="Calibri"/>
              </a:rPr>
              <a:t>12174-2023-SBS</a:t>
            </a:r>
            <a:r>
              <a:rPr dirty="0" sz="1800" b="1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(15/03/2023)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Se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nos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faculta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a</a:t>
            </a:r>
            <a:r>
              <a:rPr dirty="0" sz="1800" spc="1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modificar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las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condiciones</a:t>
            </a:r>
            <a:r>
              <a:rPr dirty="0" sz="1800" spc="2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los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créditos</a:t>
            </a:r>
            <a:r>
              <a:rPr dirty="0" sz="1800" spc="1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deudores</a:t>
            </a:r>
            <a:r>
              <a:rPr dirty="0" sz="1800" spc="2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minoristas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afectados, </a:t>
            </a:r>
            <a:r>
              <a:rPr dirty="0" sz="1800" spc="-39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siempre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y cuando</a:t>
            </a:r>
            <a:r>
              <a:rPr dirty="0" sz="1800" spc="2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se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cumplan</a:t>
            </a:r>
            <a:r>
              <a:rPr dirty="0" sz="1800" spc="1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ciertas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condiciones,</a:t>
            </a:r>
            <a:r>
              <a:rPr dirty="0" sz="1800" spc="2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como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evaluar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el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nivel de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impacto </a:t>
            </a:r>
            <a:r>
              <a:rPr dirty="0" sz="1800" spc="-39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en</a:t>
            </a:r>
            <a:r>
              <a:rPr dirty="0" sz="1800" spc="1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el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portafolio</a:t>
            </a:r>
            <a:r>
              <a:rPr dirty="0" sz="1800" spc="2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de</a:t>
            </a:r>
            <a:r>
              <a:rPr dirty="0" sz="1800" spc="2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deudores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y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la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clasificación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de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los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deudores,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entre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otros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aspectos.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En virtud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esta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facultad,</a:t>
            </a:r>
            <a:r>
              <a:rPr dirty="0" sz="1800" spc="1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se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puede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extender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el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plazo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total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los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 créditos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hasta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6</a:t>
            </a:r>
            <a:r>
              <a:rPr dirty="0" sz="1800" spc="1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meses.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1937"/>
            <a:ext cx="12192000" cy="6596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1347216"/>
            <a:ext cx="3317748" cy="20147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4350" y="1059941"/>
            <a:ext cx="2632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Piura:</a:t>
            </a:r>
            <a:r>
              <a:rPr dirty="0" sz="1800" spc="-20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D28"/>
                </a:solidFill>
                <a:latin typeface="Calibri"/>
                <a:cs typeface="Calibri"/>
              </a:rPr>
              <a:t>Banano</a:t>
            </a:r>
            <a:r>
              <a:rPr dirty="0" sz="1800" spc="-30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D28"/>
                </a:solidFill>
                <a:latin typeface="Calibri"/>
                <a:cs typeface="Calibri"/>
              </a:rPr>
              <a:t>–</a:t>
            </a:r>
            <a:r>
              <a:rPr dirty="0" sz="1800" spc="-15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D28"/>
                </a:solidFill>
                <a:latin typeface="Calibri"/>
                <a:cs typeface="Calibri"/>
              </a:rPr>
              <a:t>Inundación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3295" y="351027"/>
            <a:ext cx="10998835" cy="6292215"/>
            <a:chOff x="463295" y="351027"/>
            <a:chExt cx="10998835" cy="6292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0" y="4590287"/>
              <a:ext cx="3441191" cy="20528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7738" y="351027"/>
              <a:ext cx="3773852" cy="5016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77740" y="1750949"/>
              <a:ext cx="3084195" cy="552450"/>
            </a:xfrm>
            <a:custGeom>
              <a:avLst/>
              <a:gdLst/>
              <a:ahLst/>
              <a:cxnLst/>
              <a:rect l="l" t="t" r="r" b="b"/>
              <a:pathLst>
                <a:path w="3084195" h="552450">
                  <a:moveTo>
                    <a:pt x="68834" y="477138"/>
                  </a:moveTo>
                  <a:lnTo>
                    <a:pt x="0" y="527430"/>
                  </a:lnTo>
                  <a:lnTo>
                    <a:pt x="81534" y="552323"/>
                  </a:lnTo>
                  <a:lnTo>
                    <a:pt x="76599" y="523113"/>
                  </a:lnTo>
                  <a:lnTo>
                    <a:pt x="63626" y="523113"/>
                  </a:lnTo>
                  <a:lnTo>
                    <a:pt x="61595" y="510539"/>
                  </a:lnTo>
                  <a:lnTo>
                    <a:pt x="74118" y="508422"/>
                  </a:lnTo>
                  <a:lnTo>
                    <a:pt x="68834" y="477138"/>
                  </a:lnTo>
                  <a:close/>
                </a:path>
                <a:path w="3084195" h="552450">
                  <a:moveTo>
                    <a:pt x="74118" y="508422"/>
                  </a:moveTo>
                  <a:lnTo>
                    <a:pt x="61595" y="510539"/>
                  </a:lnTo>
                  <a:lnTo>
                    <a:pt x="63626" y="523113"/>
                  </a:lnTo>
                  <a:lnTo>
                    <a:pt x="76239" y="520980"/>
                  </a:lnTo>
                  <a:lnTo>
                    <a:pt x="74118" y="508422"/>
                  </a:lnTo>
                  <a:close/>
                </a:path>
                <a:path w="3084195" h="552450">
                  <a:moveTo>
                    <a:pt x="76239" y="520980"/>
                  </a:moveTo>
                  <a:lnTo>
                    <a:pt x="63626" y="523113"/>
                  </a:lnTo>
                  <a:lnTo>
                    <a:pt x="76599" y="523113"/>
                  </a:lnTo>
                  <a:lnTo>
                    <a:pt x="76239" y="520980"/>
                  </a:lnTo>
                  <a:close/>
                </a:path>
                <a:path w="3084195" h="552450">
                  <a:moveTo>
                    <a:pt x="3081528" y="0"/>
                  </a:moveTo>
                  <a:lnTo>
                    <a:pt x="74118" y="508422"/>
                  </a:lnTo>
                  <a:lnTo>
                    <a:pt x="76239" y="520980"/>
                  </a:lnTo>
                  <a:lnTo>
                    <a:pt x="3083687" y="12446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002D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295" y="3928872"/>
              <a:ext cx="3549396" cy="22570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12692" y="2452242"/>
              <a:ext cx="4685030" cy="3034665"/>
            </a:xfrm>
            <a:custGeom>
              <a:avLst/>
              <a:gdLst/>
              <a:ahLst/>
              <a:cxnLst/>
              <a:rect l="l" t="t" r="r" b="b"/>
              <a:pathLst>
                <a:path w="4685030" h="3034665">
                  <a:moveTo>
                    <a:pt x="4344924" y="11938"/>
                  </a:moveTo>
                  <a:lnTo>
                    <a:pt x="4340606" y="0"/>
                  </a:lnTo>
                  <a:lnTo>
                    <a:pt x="69456" y="1545844"/>
                  </a:lnTo>
                  <a:lnTo>
                    <a:pt x="58674" y="1515999"/>
                  </a:lnTo>
                  <a:lnTo>
                    <a:pt x="0" y="1577721"/>
                  </a:lnTo>
                  <a:lnTo>
                    <a:pt x="84582" y="1587627"/>
                  </a:lnTo>
                  <a:lnTo>
                    <a:pt x="75336" y="1562100"/>
                  </a:lnTo>
                  <a:lnTo>
                    <a:pt x="73774" y="1557782"/>
                  </a:lnTo>
                  <a:lnTo>
                    <a:pt x="4344924" y="11938"/>
                  </a:lnTo>
                  <a:close/>
                </a:path>
                <a:path w="4685030" h="3034665">
                  <a:moveTo>
                    <a:pt x="4684522" y="606679"/>
                  </a:moveTo>
                  <a:lnTo>
                    <a:pt x="4672330" y="603123"/>
                  </a:lnTo>
                  <a:lnTo>
                    <a:pt x="3980815" y="2959290"/>
                  </a:lnTo>
                  <a:lnTo>
                    <a:pt x="3950335" y="2950337"/>
                  </a:lnTo>
                  <a:lnTo>
                    <a:pt x="3965448" y="3034157"/>
                  </a:lnTo>
                  <a:lnTo>
                    <a:pt x="4020413" y="2975102"/>
                  </a:lnTo>
                  <a:lnTo>
                    <a:pt x="4023487" y="2971800"/>
                  </a:lnTo>
                  <a:lnTo>
                    <a:pt x="3993032" y="2962872"/>
                  </a:lnTo>
                  <a:lnTo>
                    <a:pt x="4684522" y="606679"/>
                  </a:lnTo>
                  <a:close/>
                </a:path>
              </a:pathLst>
            </a:custGeom>
            <a:solidFill>
              <a:srgbClr val="002D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65784" y="3596132"/>
            <a:ext cx="6807834" cy="94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Lambayeque:</a:t>
            </a:r>
            <a:r>
              <a:rPr dirty="0" sz="1800" spc="-40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Arroz</a:t>
            </a:r>
            <a:r>
              <a:rPr dirty="0" sz="1800" spc="-5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D28"/>
                </a:solidFill>
                <a:latin typeface="Calibri"/>
                <a:cs typeface="Calibri"/>
              </a:rPr>
              <a:t>-</a:t>
            </a: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D28"/>
                </a:solidFill>
                <a:latin typeface="Calibri"/>
                <a:cs typeface="Calibri"/>
              </a:rPr>
              <a:t>Inundación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4441825">
              <a:lnSpc>
                <a:spcPct val="100000"/>
              </a:lnSpc>
            </a:pP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Chimbote:</a:t>
            </a:r>
            <a:r>
              <a:rPr dirty="0" sz="1800" spc="-55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Palta</a:t>
            </a:r>
            <a:r>
              <a:rPr dirty="0" sz="1800" spc="-30" b="1">
                <a:solidFill>
                  <a:srgbClr val="002D28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D28"/>
                </a:solidFill>
                <a:latin typeface="Calibri"/>
                <a:cs typeface="Calibri"/>
              </a:rPr>
              <a:t>Huaycos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56716" y="230124"/>
            <a:ext cx="7541259" cy="1009015"/>
            <a:chOff x="1156716" y="230124"/>
            <a:chExt cx="7541259" cy="100901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6716" y="230124"/>
              <a:ext cx="3072384" cy="10088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1692" y="230124"/>
              <a:ext cx="822960" cy="10088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6304" y="230124"/>
              <a:ext cx="4741163" cy="100888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27225" y="334517"/>
            <a:ext cx="69729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latin typeface="Calibri Light"/>
                <a:cs typeface="Calibri Light"/>
              </a:rPr>
              <a:t>Visitas</a:t>
            </a:r>
            <a:r>
              <a:rPr dirty="0" sz="3600" spc="-90">
                <a:latin typeface="Calibri Light"/>
                <a:cs typeface="Calibri Light"/>
              </a:rPr>
              <a:t> </a:t>
            </a:r>
            <a:r>
              <a:rPr dirty="0" sz="3600" spc="-5">
                <a:latin typeface="Calibri Light"/>
                <a:cs typeface="Calibri Light"/>
              </a:rPr>
              <a:t>In</a:t>
            </a:r>
            <a:r>
              <a:rPr dirty="0" sz="3600" spc="-65">
                <a:latin typeface="Calibri Light"/>
                <a:cs typeface="Calibri Light"/>
              </a:rPr>
              <a:t> </a:t>
            </a:r>
            <a:r>
              <a:rPr dirty="0" sz="3600" spc="-10">
                <a:latin typeface="Calibri Light"/>
                <a:cs typeface="Calibri Light"/>
              </a:rPr>
              <a:t>Situ</a:t>
            </a:r>
            <a:r>
              <a:rPr dirty="0" sz="3600" spc="-85">
                <a:latin typeface="Calibri Light"/>
                <a:cs typeface="Calibri Light"/>
              </a:rPr>
              <a:t> </a:t>
            </a:r>
            <a:r>
              <a:rPr dirty="0" sz="3600">
                <a:latin typeface="Calibri Light"/>
                <a:cs typeface="Calibri Light"/>
              </a:rPr>
              <a:t>–</a:t>
            </a:r>
            <a:r>
              <a:rPr dirty="0" sz="3600" spc="-60">
                <a:latin typeface="Calibri Light"/>
                <a:cs typeface="Calibri Light"/>
              </a:rPr>
              <a:t> </a:t>
            </a:r>
            <a:r>
              <a:rPr dirty="0" sz="3600" spc="-45">
                <a:latin typeface="Calibri Light"/>
                <a:cs typeface="Calibri Light"/>
              </a:rPr>
              <a:t>Validación</a:t>
            </a:r>
            <a:r>
              <a:rPr dirty="0" sz="3600" spc="-85">
                <a:latin typeface="Calibri Light"/>
                <a:cs typeface="Calibri Light"/>
              </a:rPr>
              <a:t> </a:t>
            </a:r>
            <a:r>
              <a:rPr dirty="0" sz="3600" spc="-15">
                <a:latin typeface="Calibri Light"/>
                <a:cs typeface="Calibri Light"/>
              </a:rPr>
              <a:t>de</a:t>
            </a:r>
            <a:r>
              <a:rPr dirty="0" sz="3600" spc="-55">
                <a:latin typeface="Calibri Light"/>
                <a:cs typeface="Calibri Light"/>
              </a:rPr>
              <a:t> </a:t>
            </a:r>
            <a:r>
              <a:rPr dirty="0" sz="3600" spc="-35">
                <a:latin typeface="Calibri Light"/>
                <a:cs typeface="Calibri Light"/>
              </a:rPr>
              <a:t>Impactos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34831" y="5457240"/>
            <a:ext cx="3306445" cy="1068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08585" marR="7620" indent="-965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09220" algn="l"/>
              </a:tabLst>
            </a:pPr>
            <a:r>
              <a:rPr dirty="0" sz="1300" spc="-5">
                <a:latin typeface="Calibri"/>
                <a:cs typeface="Calibri"/>
              </a:rPr>
              <a:t>Comunicación </a:t>
            </a:r>
            <a:r>
              <a:rPr dirty="0" sz="1300" spc="-10">
                <a:latin typeface="Calibri"/>
                <a:cs typeface="Calibri"/>
              </a:rPr>
              <a:t>con </a:t>
            </a:r>
            <a:r>
              <a:rPr dirty="0" sz="1300">
                <a:latin typeface="Calibri"/>
                <a:cs typeface="Calibri"/>
              </a:rPr>
              <a:t>los </a:t>
            </a:r>
            <a:r>
              <a:rPr dirty="0" sz="1300" spc="-5">
                <a:latin typeface="Calibri"/>
                <a:cs typeface="Calibri"/>
              </a:rPr>
              <a:t>clientes vía </a:t>
            </a:r>
            <a:r>
              <a:rPr dirty="0" sz="1300" spc="-10">
                <a:latin typeface="Calibri"/>
                <a:cs typeface="Calibri"/>
              </a:rPr>
              <a:t>telefónica </a:t>
            </a:r>
            <a:r>
              <a:rPr dirty="0" sz="1300" spc="-5">
                <a:latin typeface="Calibri"/>
                <a:cs typeface="Calibri"/>
              </a:rPr>
              <a:t>y 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en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los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casos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que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factibles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visitas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in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situ.</a:t>
            </a:r>
            <a:endParaRPr sz="1300">
              <a:latin typeface="Calibri"/>
              <a:cs typeface="Calibri"/>
            </a:endParaRPr>
          </a:p>
          <a:p>
            <a:pPr algn="just" marL="108585" marR="5080" indent="-96520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109220" algn="l"/>
              </a:tabLst>
            </a:pPr>
            <a:r>
              <a:rPr dirty="0" sz="1300" spc="-10">
                <a:latin typeface="Calibri"/>
                <a:cs typeface="Calibri"/>
              </a:rPr>
              <a:t>Validación</a:t>
            </a:r>
            <a:r>
              <a:rPr dirty="0" sz="1300" spc="-5">
                <a:latin typeface="Calibri"/>
                <a:cs typeface="Calibri"/>
              </a:rPr>
              <a:t> del</a:t>
            </a:r>
            <a:r>
              <a:rPr dirty="0" sz="1300">
                <a:latin typeface="Calibri"/>
                <a:cs typeface="Calibri"/>
              </a:rPr>
              <a:t> equipo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</a:t>
            </a:r>
            <a:r>
              <a:rPr dirty="0" sz="1300" spc="29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riesgos,</a:t>
            </a:r>
            <a:r>
              <a:rPr dirty="0" sz="1300" spc="28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para </a:t>
            </a:r>
            <a:r>
              <a:rPr dirty="0" sz="1300" spc="-5">
                <a:latin typeface="Calibri"/>
                <a:cs typeface="Calibri"/>
              </a:rPr>
              <a:t> delimitar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cantidad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de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clientes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candidatos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 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reprogramar.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12691" y="1426526"/>
          <a:ext cx="3893185" cy="2525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/>
                <a:gridCol w="1294130"/>
                <a:gridCol w="1012189"/>
                <a:gridCol w="227964"/>
              </a:tblGrid>
              <a:tr h="246393">
                <a:tc>
                  <a:txBody>
                    <a:bodyPr/>
                    <a:lstStyle/>
                    <a:p>
                      <a:pPr marL="21590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dirty="0" sz="155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Agencias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0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dirty="0" sz="15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5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dirty="0" sz="155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5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dirty="0" sz="15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55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5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5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ud</a:t>
                      </a:r>
                      <a:r>
                        <a:rPr dirty="0" sz="15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dirty="0" sz="155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S/.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75522"/>
                    </a:solidFill>
                  </a:tcPr>
                </a:tc>
              </a:tr>
              <a:tr h="28928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CHIMBOTE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2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120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1,867,569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46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75">
                          <a:latin typeface="Calibri"/>
                          <a:cs typeface="Calibri"/>
                        </a:rPr>
                        <a:t>CHICLAYO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367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56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770,498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46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CHULUCANAS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36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24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229,149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156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O.E.SULLANA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367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18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152,262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156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105">
                          <a:latin typeface="Calibri"/>
                          <a:cs typeface="Calibri"/>
                        </a:rPr>
                        <a:t>HUACHO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367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12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132,441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156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75">
                          <a:latin typeface="Calibri"/>
                          <a:cs typeface="Calibri"/>
                        </a:rPr>
                        <a:t>TRUJILLO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>
                          <a:latin typeface="Calibri"/>
                          <a:cs typeface="Calibri"/>
                        </a:rPr>
                        <a:t>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68,161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898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3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50" spc="-1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5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550" spc="-25">
                          <a:latin typeface="Calibri"/>
                          <a:cs typeface="Calibri"/>
                        </a:rPr>
                        <a:t>UA</a:t>
                      </a:r>
                      <a:r>
                        <a:rPr dirty="0" sz="1550" spc="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50" spc="-2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50">
                          <a:latin typeface="Calibri"/>
                          <a:cs typeface="Calibri"/>
                        </a:rPr>
                        <a:t>Z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>
                          <a:latin typeface="Calibri"/>
                          <a:cs typeface="Calibri"/>
                        </a:rPr>
                        <a:t>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58,483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7022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550" spc="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50" spc="-4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50" spc="-3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5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3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50" spc="-4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50" spc="-6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5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50">
                          <a:latin typeface="Calibri"/>
                          <a:cs typeface="Calibri"/>
                        </a:rPr>
                        <a:t>l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24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550" spc="-95">
                          <a:latin typeface="Calibri"/>
                          <a:cs typeface="Calibri"/>
                        </a:rPr>
                        <a:t>242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550" spc="-85">
                          <a:latin typeface="Calibri"/>
                          <a:cs typeface="Calibri"/>
                        </a:rPr>
                        <a:t>3,278,563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2751" y="4170125"/>
          <a:ext cx="3892550" cy="252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005"/>
                <a:gridCol w="1024890"/>
                <a:gridCol w="946785"/>
                <a:gridCol w="212725"/>
              </a:tblGrid>
              <a:tr h="227239">
                <a:tc>
                  <a:txBody>
                    <a:bodyPr/>
                    <a:lstStyle/>
                    <a:p>
                      <a:pPr marL="20320">
                        <a:lnSpc>
                          <a:spcPts val="1680"/>
                        </a:lnSpc>
                      </a:pPr>
                      <a:r>
                        <a:rPr dirty="0" sz="14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Cultivo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680"/>
                        </a:lnSpc>
                      </a:pPr>
                      <a:r>
                        <a:rPr dirty="0" sz="14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680"/>
                        </a:lnSpc>
                      </a:pP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80"/>
                        </a:lnSpc>
                      </a:pPr>
                      <a:r>
                        <a:rPr dirty="0" sz="14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S/.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</a:tr>
              <a:tr h="255123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90">
                          <a:latin typeface="Calibri"/>
                          <a:cs typeface="Calibri"/>
                        </a:rPr>
                        <a:t>MANGO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55">
                          <a:latin typeface="Calibri"/>
                          <a:cs typeface="Calibri"/>
                        </a:rPr>
                        <a:t>1,139,492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3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75">
                          <a:latin typeface="Calibri"/>
                          <a:cs typeface="Calibri"/>
                        </a:rPr>
                        <a:t>MAIZ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AMARILLO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DURO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663,820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3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PALTO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625,944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3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ESPARRAGO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174,654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3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75">
                          <a:latin typeface="Calibri"/>
                          <a:cs typeface="Calibri"/>
                        </a:rPr>
                        <a:t>BANANO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165,875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3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55">
                          <a:latin typeface="Calibri"/>
                          <a:cs typeface="Calibri"/>
                        </a:rPr>
                        <a:t>ENGORDE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120,952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3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70">
                          <a:latin typeface="Calibri"/>
                          <a:cs typeface="Calibri"/>
                        </a:rPr>
                        <a:t>MARACUYA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99,650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311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Otros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cultivos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60">
                          <a:latin typeface="Calibri"/>
                          <a:cs typeface="Calibri"/>
                        </a:rPr>
                        <a:t>288,175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604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general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 spc="-65">
                          <a:latin typeface="Calibri"/>
                          <a:cs typeface="Calibri"/>
                        </a:rPr>
                        <a:t>242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 spc="-55">
                          <a:latin typeface="Calibri"/>
                          <a:cs typeface="Calibri"/>
                        </a:rPr>
                        <a:t>3,278,563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737347" y="3960876"/>
            <a:ext cx="2385060" cy="64643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1750" rIns="0" bIns="0" rtlCol="0" vert="horz">
            <a:spAutoFit/>
          </a:bodyPr>
          <a:lstStyle/>
          <a:p>
            <a:pPr marL="236220">
              <a:lnSpc>
                <a:spcPct val="100000"/>
              </a:lnSpc>
              <a:spcBef>
                <a:spcPts val="250"/>
              </a:spcBef>
            </a:pP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Reprogramación</a:t>
            </a:r>
            <a:r>
              <a:rPr dirty="0" sz="1800" spc="-7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con</a:t>
            </a:r>
            <a:endParaRPr sz="1800">
              <a:latin typeface="Calibri"/>
              <a:cs typeface="Calibri"/>
            </a:endParaRPr>
          </a:p>
          <a:p>
            <a:pPr marL="217804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evaluación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individual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5080" y="1974850"/>
            <a:ext cx="23831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Créditos con </a:t>
            </a:r>
            <a:r>
              <a:rPr dirty="0" sz="1800" spc="-5">
                <a:latin typeface="Calibri"/>
                <a:cs typeface="Calibri"/>
              </a:rPr>
              <a:t>vencimiento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hasta </a:t>
            </a:r>
            <a:r>
              <a:rPr dirty="0" sz="1800">
                <a:latin typeface="Calibri"/>
                <a:cs typeface="Calibri"/>
              </a:rPr>
              <a:t>31.05.2023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0510" y="2027631"/>
            <a:ext cx="17703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Reprogramación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5A5A5A"/>
                </a:solidFill>
                <a:latin typeface="Calibri"/>
                <a:cs typeface="Calibri"/>
              </a:rPr>
              <a:t>masiva</a:t>
            </a:r>
            <a:r>
              <a:rPr dirty="0" sz="1800" spc="-5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A5A5A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A5A5A"/>
                </a:solidFill>
                <a:latin typeface="Calibri"/>
                <a:cs typeface="Calibri"/>
              </a:rPr>
              <a:t>unilateral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6847" y="5359908"/>
            <a:ext cx="2766060" cy="646430"/>
          </a:xfrm>
          <a:prstGeom prst="rect">
            <a:avLst/>
          </a:prstGeom>
          <a:solidFill>
            <a:srgbClr val="97FFE7"/>
          </a:solidFill>
        </p:spPr>
        <p:txBody>
          <a:bodyPr wrap="square" lIns="0" tIns="31750" rIns="0" bIns="0" rtlCol="0" vert="horz">
            <a:spAutoFit/>
          </a:bodyPr>
          <a:lstStyle/>
          <a:p>
            <a:pPr marL="205740" marR="196215" indent="-1905">
              <a:lnSpc>
                <a:spcPct val="100000"/>
              </a:lnSpc>
              <a:spcBef>
                <a:spcPts val="250"/>
              </a:spcBef>
            </a:pP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Créditos con 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vencimiento </a:t>
            </a:r>
            <a:r>
              <a:rPr dirty="0" sz="1800" spc="-39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posteriores</a:t>
            </a:r>
            <a:r>
              <a:rPr dirty="0" sz="1800" spc="-3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al</a:t>
            </a:r>
            <a:r>
              <a:rPr dirty="0" sz="1800" spc="-4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31.05.2023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26552" y="2083307"/>
            <a:ext cx="337185" cy="393700"/>
            <a:chOff x="8226552" y="2083307"/>
            <a:chExt cx="337185" cy="393700"/>
          </a:xfrm>
        </p:grpSpPr>
        <p:sp>
          <p:nvSpPr>
            <p:cNvPr id="9" name="object 9"/>
            <p:cNvSpPr/>
            <p:nvPr/>
          </p:nvSpPr>
          <p:spPr>
            <a:xfrm>
              <a:off x="8232648" y="2089403"/>
              <a:ext cx="325120" cy="381000"/>
            </a:xfrm>
            <a:custGeom>
              <a:avLst/>
              <a:gdLst/>
              <a:ahLst/>
              <a:cxnLst/>
              <a:rect l="l" t="t" r="r" b="b"/>
              <a:pathLst>
                <a:path w="325120" h="381000">
                  <a:moveTo>
                    <a:pt x="162305" y="0"/>
                  </a:moveTo>
                  <a:lnTo>
                    <a:pt x="162305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62305" y="285750"/>
                  </a:lnTo>
                  <a:lnTo>
                    <a:pt x="162305" y="381000"/>
                  </a:lnTo>
                  <a:lnTo>
                    <a:pt x="324611" y="190500"/>
                  </a:lnTo>
                  <a:lnTo>
                    <a:pt x="162305" y="0"/>
                  </a:lnTo>
                  <a:close/>
                </a:path>
              </a:pathLst>
            </a:custGeom>
            <a:solidFill>
              <a:srgbClr val="FC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32648" y="2089403"/>
              <a:ext cx="325120" cy="381000"/>
            </a:xfrm>
            <a:custGeom>
              <a:avLst/>
              <a:gdLst/>
              <a:ahLst/>
              <a:cxnLst/>
              <a:rect l="l" t="t" r="r" b="b"/>
              <a:pathLst>
                <a:path w="325120" h="381000">
                  <a:moveTo>
                    <a:pt x="0" y="95250"/>
                  </a:moveTo>
                  <a:lnTo>
                    <a:pt x="162305" y="95250"/>
                  </a:lnTo>
                  <a:lnTo>
                    <a:pt x="162305" y="0"/>
                  </a:lnTo>
                  <a:lnTo>
                    <a:pt x="324611" y="190500"/>
                  </a:lnTo>
                  <a:lnTo>
                    <a:pt x="162305" y="381000"/>
                  </a:lnTo>
                  <a:lnTo>
                    <a:pt x="162305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12192">
              <a:solidFill>
                <a:srgbClr val="002D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732519" y="4815840"/>
            <a:ext cx="393700" cy="337185"/>
            <a:chOff x="8732519" y="4815840"/>
            <a:chExt cx="393700" cy="337185"/>
          </a:xfrm>
        </p:grpSpPr>
        <p:sp>
          <p:nvSpPr>
            <p:cNvPr id="12" name="object 12"/>
            <p:cNvSpPr/>
            <p:nvPr/>
          </p:nvSpPr>
          <p:spPr>
            <a:xfrm>
              <a:off x="8738615" y="4821936"/>
              <a:ext cx="381000" cy="325120"/>
            </a:xfrm>
            <a:custGeom>
              <a:avLst/>
              <a:gdLst/>
              <a:ahLst/>
              <a:cxnLst/>
              <a:rect l="l" t="t" r="r" b="b"/>
              <a:pathLst>
                <a:path w="381000" h="325120">
                  <a:moveTo>
                    <a:pt x="285750" y="0"/>
                  </a:moveTo>
                  <a:lnTo>
                    <a:pt x="95250" y="0"/>
                  </a:lnTo>
                  <a:lnTo>
                    <a:pt x="95250" y="162306"/>
                  </a:lnTo>
                  <a:lnTo>
                    <a:pt x="0" y="162306"/>
                  </a:lnTo>
                  <a:lnTo>
                    <a:pt x="190500" y="324612"/>
                  </a:lnTo>
                  <a:lnTo>
                    <a:pt x="381000" y="162306"/>
                  </a:lnTo>
                  <a:lnTo>
                    <a:pt x="285750" y="16230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C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738615" y="4821936"/>
              <a:ext cx="381000" cy="325120"/>
            </a:xfrm>
            <a:custGeom>
              <a:avLst/>
              <a:gdLst/>
              <a:ahLst/>
              <a:cxnLst/>
              <a:rect l="l" t="t" r="r" b="b"/>
              <a:pathLst>
                <a:path w="381000" h="325120">
                  <a:moveTo>
                    <a:pt x="285750" y="0"/>
                  </a:moveTo>
                  <a:lnTo>
                    <a:pt x="285750" y="162306"/>
                  </a:lnTo>
                  <a:lnTo>
                    <a:pt x="381000" y="162306"/>
                  </a:lnTo>
                  <a:lnTo>
                    <a:pt x="190500" y="324612"/>
                  </a:lnTo>
                  <a:lnTo>
                    <a:pt x="0" y="162306"/>
                  </a:lnTo>
                  <a:lnTo>
                    <a:pt x="95250" y="162306"/>
                  </a:lnTo>
                  <a:lnTo>
                    <a:pt x="95250" y="0"/>
                  </a:lnTo>
                  <a:lnTo>
                    <a:pt x="285750" y="0"/>
                  </a:lnTo>
                  <a:close/>
                </a:path>
              </a:pathLst>
            </a:custGeom>
            <a:ln w="12192">
              <a:solidFill>
                <a:srgbClr val="002D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010655" y="2656332"/>
            <a:ext cx="5798820" cy="338455"/>
          </a:xfrm>
          <a:prstGeom prst="rect">
            <a:avLst/>
          </a:prstGeom>
          <a:solidFill>
            <a:srgbClr val="97FFE7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260"/>
              </a:spcBef>
            </a:pPr>
            <a:r>
              <a:rPr dirty="0" sz="1600" spc="-5">
                <a:solidFill>
                  <a:srgbClr val="5A5A5A"/>
                </a:solidFill>
                <a:latin typeface="Calibri"/>
                <a:cs typeface="Calibri"/>
              </a:rPr>
              <a:t>Criterio</a:t>
            </a:r>
            <a:r>
              <a:rPr dirty="0" sz="1600" spc="2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A5A5A"/>
                </a:solidFill>
                <a:latin typeface="Calibri"/>
                <a:cs typeface="Calibri"/>
              </a:rPr>
              <a:t>adicional</a:t>
            </a:r>
            <a:r>
              <a:rPr dirty="0" sz="1600" spc="-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A5A5A"/>
                </a:solidFill>
                <a:latin typeface="Calibri"/>
                <a:cs typeface="Calibri"/>
              </a:rPr>
              <a:t>Agrobanco:</a:t>
            </a:r>
            <a:r>
              <a:rPr dirty="0" sz="1600" spc="2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A5A5A"/>
                </a:solidFill>
                <a:latin typeface="Calibri"/>
                <a:cs typeface="Calibri"/>
              </a:rPr>
              <a:t>Condonación</a:t>
            </a:r>
            <a:r>
              <a:rPr dirty="0" sz="1600" spc="2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A5A5A"/>
                </a:solidFill>
                <a:latin typeface="Calibri"/>
                <a:cs typeface="Calibri"/>
              </a:rPr>
              <a:t>de</a:t>
            </a:r>
            <a:r>
              <a:rPr dirty="0" sz="1600" spc="15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A5A5A"/>
                </a:solidFill>
                <a:latin typeface="Calibri"/>
                <a:cs typeface="Calibri"/>
              </a:rPr>
              <a:t>intereses</a:t>
            </a:r>
            <a:r>
              <a:rPr dirty="0" sz="1600" spc="3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A5A5A"/>
                </a:solidFill>
                <a:latin typeface="Calibri"/>
                <a:cs typeface="Calibri"/>
              </a:rPr>
              <a:t>moratorios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488" y="193547"/>
            <a:ext cx="4957572" cy="11186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45885" y="674878"/>
            <a:ext cx="12947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marzo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39366" y="310387"/>
            <a:ext cx="4324985" cy="8585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600"/>
              </a:lnSpc>
              <a:spcBef>
                <a:spcPts val="95"/>
              </a:spcBef>
            </a:pPr>
            <a:r>
              <a:rPr dirty="0" sz="4000" spc="-45">
                <a:latin typeface="Calibri Light"/>
                <a:cs typeface="Calibri Light"/>
              </a:rPr>
              <a:t>Evaluación</a:t>
            </a:r>
            <a:r>
              <a:rPr dirty="0" sz="4000" spc="-145">
                <a:latin typeface="Calibri Light"/>
                <a:cs typeface="Calibri Light"/>
              </a:rPr>
              <a:t> </a:t>
            </a:r>
            <a:r>
              <a:rPr dirty="0" sz="4000" spc="-35">
                <a:latin typeface="Calibri Light"/>
                <a:cs typeface="Calibri Light"/>
              </a:rPr>
              <a:t>preliminar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ts val="1960"/>
              </a:lnSpc>
            </a:pPr>
            <a:r>
              <a:rPr dirty="0" spc="-10"/>
              <a:t>CLIENTES</a:t>
            </a:r>
            <a:r>
              <a:rPr dirty="0" spc="-25"/>
              <a:t> </a:t>
            </a:r>
            <a:r>
              <a:rPr dirty="0" spc="-20"/>
              <a:t>AFECTADOS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9254" y="1147482"/>
            <a:ext cx="5698490" cy="5260975"/>
            <a:chOff x="3159254" y="1147482"/>
            <a:chExt cx="5698490" cy="5260975"/>
          </a:xfrm>
        </p:grpSpPr>
        <p:sp>
          <p:nvSpPr>
            <p:cNvPr id="3" name="object 3"/>
            <p:cNvSpPr/>
            <p:nvPr/>
          </p:nvSpPr>
          <p:spPr>
            <a:xfrm>
              <a:off x="3159254" y="1147482"/>
              <a:ext cx="5698490" cy="660400"/>
            </a:xfrm>
            <a:custGeom>
              <a:avLst/>
              <a:gdLst/>
              <a:ahLst/>
              <a:cxnLst/>
              <a:rect l="l" t="t" r="r" b="b"/>
              <a:pathLst>
                <a:path w="5698490" h="660400">
                  <a:moveTo>
                    <a:pt x="0" y="659961"/>
                  </a:moveTo>
                  <a:lnTo>
                    <a:pt x="5698323" y="659961"/>
                  </a:lnTo>
                  <a:lnTo>
                    <a:pt x="5698323" y="0"/>
                  </a:lnTo>
                  <a:lnTo>
                    <a:pt x="0" y="0"/>
                  </a:lnTo>
                  <a:lnTo>
                    <a:pt x="0" y="659961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6015" y="1816517"/>
              <a:ext cx="897938" cy="1833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96003" y="1816595"/>
              <a:ext cx="898525" cy="183515"/>
            </a:xfrm>
            <a:custGeom>
              <a:avLst/>
              <a:gdLst/>
              <a:ahLst/>
              <a:cxnLst/>
              <a:rect l="l" t="t" r="r" b="b"/>
              <a:pathLst>
                <a:path w="898525" h="183514">
                  <a:moveTo>
                    <a:pt x="897940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897940" y="183299"/>
                  </a:lnTo>
                  <a:lnTo>
                    <a:pt x="897940" y="174142"/>
                  </a:lnTo>
                  <a:lnTo>
                    <a:pt x="9156" y="174142"/>
                  </a:lnTo>
                  <a:lnTo>
                    <a:pt x="9156" y="9156"/>
                  </a:lnTo>
                  <a:lnTo>
                    <a:pt x="897940" y="9156"/>
                  </a:lnTo>
                  <a:lnTo>
                    <a:pt x="897940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4882" y="1816517"/>
              <a:ext cx="1374348" cy="183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21465" y="1816595"/>
              <a:ext cx="1337945" cy="183515"/>
            </a:xfrm>
            <a:custGeom>
              <a:avLst/>
              <a:gdLst/>
              <a:ahLst/>
              <a:cxnLst/>
              <a:rect l="l" t="t" r="r" b="b"/>
              <a:pathLst>
                <a:path w="1337945" h="183514">
                  <a:moveTo>
                    <a:pt x="1337754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1337754" y="183299"/>
                  </a:lnTo>
                  <a:lnTo>
                    <a:pt x="1337754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1337754" y="9156"/>
                  </a:lnTo>
                  <a:lnTo>
                    <a:pt x="1337754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084" y="1816517"/>
              <a:ext cx="467263" cy="183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86664" y="1816595"/>
              <a:ext cx="431165" cy="183515"/>
            </a:xfrm>
            <a:custGeom>
              <a:avLst/>
              <a:gdLst/>
              <a:ahLst/>
              <a:cxnLst/>
              <a:rect l="l" t="t" r="r" b="b"/>
              <a:pathLst>
                <a:path w="431165" h="183514">
                  <a:moveTo>
                    <a:pt x="430682" y="0"/>
                  </a:moveTo>
                  <a:lnTo>
                    <a:pt x="421525" y="0"/>
                  </a:lnTo>
                  <a:lnTo>
                    <a:pt x="421525" y="9156"/>
                  </a:lnTo>
                  <a:lnTo>
                    <a:pt x="421525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421525" y="9156"/>
                  </a:lnTo>
                  <a:lnTo>
                    <a:pt x="421525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430682" y="183299"/>
                  </a:lnTo>
                  <a:lnTo>
                    <a:pt x="430682" y="174142"/>
                  </a:lnTo>
                  <a:lnTo>
                    <a:pt x="430682" y="9156"/>
                  </a:lnTo>
                  <a:lnTo>
                    <a:pt x="430682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7004" y="1816517"/>
              <a:ext cx="1062966" cy="183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76997" y="1816595"/>
              <a:ext cx="1063625" cy="183515"/>
            </a:xfrm>
            <a:custGeom>
              <a:avLst/>
              <a:gdLst/>
              <a:ahLst/>
              <a:cxnLst/>
              <a:rect l="l" t="t" r="r" b="b"/>
              <a:pathLst>
                <a:path w="1063625" h="183514">
                  <a:moveTo>
                    <a:pt x="1063040" y="9080"/>
                  </a:moveTo>
                  <a:lnTo>
                    <a:pt x="1062964" y="0"/>
                  </a:lnTo>
                  <a:lnTo>
                    <a:pt x="1053896" y="0"/>
                  </a:lnTo>
                  <a:lnTo>
                    <a:pt x="1053896" y="9156"/>
                  </a:lnTo>
                  <a:lnTo>
                    <a:pt x="1053896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1053896" y="9156"/>
                  </a:lnTo>
                  <a:lnTo>
                    <a:pt x="1053896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1062964" y="183299"/>
                  </a:lnTo>
                  <a:lnTo>
                    <a:pt x="1062964" y="174142"/>
                  </a:lnTo>
                  <a:lnTo>
                    <a:pt x="1063040" y="908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6015" y="2036556"/>
              <a:ext cx="705468" cy="1833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96003" y="2036482"/>
              <a:ext cx="705485" cy="183515"/>
            </a:xfrm>
            <a:custGeom>
              <a:avLst/>
              <a:gdLst/>
              <a:ahLst/>
              <a:cxnLst/>
              <a:rect l="l" t="t" r="r" b="b"/>
              <a:pathLst>
                <a:path w="705485" h="183514">
                  <a:moveTo>
                    <a:pt x="705472" y="9232"/>
                  </a:moveTo>
                  <a:lnTo>
                    <a:pt x="696328" y="9232"/>
                  </a:lnTo>
                  <a:lnTo>
                    <a:pt x="696328" y="174294"/>
                  </a:lnTo>
                  <a:lnTo>
                    <a:pt x="9156" y="174294"/>
                  </a:lnTo>
                  <a:lnTo>
                    <a:pt x="9156" y="9232"/>
                  </a:lnTo>
                  <a:lnTo>
                    <a:pt x="0" y="9232"/>
                  </a:lnTo>
                  <a:lnTo>
                    <a:pt x="0" y="174294"/>
                  </a:lnTo>
                  <a:lnTo>
                    <a:pt x="0" y="183438"/>
                  </a:lnTo>
                  <a:lnTo>
                    <a:pt x="705472" y="183438"/>
                  </a:lnTo>
                  <a:lnTo>
                    <a:pt x="705472" y="174294"/>
                  </a:lnTo>
                  <a:lnTo>
                    <a:pt x="705472" y="9232"/>
                  </a:lnTo>
                  <a:close/>
                </a:path>
                <a:path w="705485" h="183514">
                  <a:moveTo>
                    <a:pt x="705472" y="0"/>
                  </a:moveTo>
                  <a:lnTo>
                    <a:pt x="0" y="0"/>
                  </a:lnTo>
                  <a:lnTo>
                    <a:pt x="0" y="9156"/>
                  </a:lnTo>
                  <a:lnTo>
                    <a:pt x="705472" y="9156"/>
                  </a:lnTo>
                  <a:lnTo>
                    <a:pt x="705472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1471" y="2036556"/>
              <a:ext cx="1172731" cy="1833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21465" y="2036482"/>
              <a:ext cx="1172845" cy="183515"/>
            </a:xfrm>
            <a:custGeom>
              <a:avLst/>
              <a:gdLst/>
              <a:ahLst/>
              <a:cxnLst/>
              <a:rect l="l" t="t" r="r" b="b"/>
              <a:pathLst>
                <a:path w="1172845" h="183514">
                  <a:moveTo>
                    <a:pt x="1172730" y="174294"/>
                  </a:moveTo>
                  <a:lnTo>
                    <a:pt x="1172654" y="9232"/>
                  </a:lnTo>
                  <a:lnTo>
                    <a:pt x="1163510" y="9232"/>
                  </a:lnTo>
                  <a:lnTo>
                    <a:pt x="1163510" y="174294"/>
                  </a:lnTo>
                  <a:lnTo>
                    <a:pt x="9144" y="174294"/>
                  </a:lnTo>
                  <a:lnTo>
                    <a:pt x="9144" y="9232"/>
                  </a:lnTo>
                  <a:lnTo>
                    <a:pt x="0" y="9232"/>
                  </a:lnTo>
                  <a:lnTo>
                    <a:pt x="0" y="174294"/>
                  </a:lnTo>
                  <a:lnTo>
                    <a:pt x="0" y="183438"/>
                  </a:lnTo>
                  <a:lnTo>
                    <a:pt x="1172730" y="183438"/>
                  </a:lnTo>
                  <a:lnTo>
                    <a:pt x="1172730" y="174294"/>
                  </a:lnTo>
                  <a:close/>
                </a:path>
                <a:path w="1172845" h="183514">
                  <a:moveTo>
                    <a:pt x="1172730" y="0"/>
                  </a:moveTo>
                  <a:lnTo>
                    <a:pt x="0" y="0"/>
                  </a:lnTo>
                  <a:lnTo>
                    <a:pt x="0" y="9156"/>
                  </a:lnTo>
                  <a:lnTo>
                    <a:pt x="1172730" y="9156"/>
                  </a:lnTo>
                  <a:lnTo>
                    <a:pt x="1172730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6672" y="2036556"/>
              <a:ext cx="503851" cy="1833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96015" y="2256441"/>
              <a:ext cx="568262" cy="1833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96003" y="2256523"/>
              <a:ext cx="568325" cy="183515"/>
            </a:xfrm>
            <a:custGeom>
              <a:avLst/>
              <a:gdLst/>
              <a:ahLst/>
              <a:cxnLst/>
              <a:rect l="l" t="t" r="r" b="b"/>
              <a:pathLst>
                <a:path w="568325" h="183514">
                  <a:moveTo>
                    <a:pt x="568274" y="0"/>
                  </a:moveTo>
                  <a:lnTo>
                    <a:pt x="559117" y="0"/>
                  </a:lnTo>
                  <a:lnTo>
                    <a:pt x="559117" y="9156"/>
                  </a:lnTo>
                  <a:lnTo>
                    <a:pt x="559117" y="174142"/>
                  </a:lnTo>
                  <a:lnTo>
                    <a:pt x="9156" y="174142"/>
                  </a:lnTo>
                  <a:lnTo>
                    <a:pt x="9156" y="9156"/>
                  </a:lnTo>
                  <a:lnTo>
                    <a:pt x="559117" y="9156"/>
                  </a:lnTo>
                  <a:lnTo>
                    <a:pt x="559117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86"/>
                  </a:lnTo>
                  <a:lnTo>
                    <a:pt x="568274" y="183286"/>
                  </a:lnTo>
                  <a:lnTo>
                    <a:pt x="568274" y="174142"/>
                  </a:lnTo>
                  <a:lnTo>
                    <a:pt x="568274" y="9156"/>
                  </a:lnTo>
                  <a:lnTo>
                    <a:pt x="568274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471" y="2256441"/>
              <a:ext cx="1126996" cy="1833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321465" y="2256523"/>
              <a:ext cx="1127125" cy="183515"/>
            </a:xfrm>
            <a:custGeom>
              <a:avLst/>
              <a:gdLst/>
              <a:ahLst/>
              <a:cxnLst/>
              <a:rect l="l" t="t" r="r" b="b"/>
              <a:pathLst>
                <a:path w="1127125" h="183514">
                  <a:moveTo>
                    <a:pt x="1126998" y="0"/>
                  </a:moveTo>
                  <a:lnTo>
                    <a:pt x="1117777" y="0"/>
                  </a:lnTo>
                  <a:lnTo>
                    <a:pt x="1117777" y="9156"/>
                  </a:lnTo>
                  <a:lnTo>
                    <a:pt x="1117777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1117777" y="9156"/>
                  </a:lnTo>
                  <a:lnTo>
                    <a:pt x="1117777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86"/>
                  </a:lnTo>
                  <a:lnTo>
                    <a:pt x="1126998" y="183286"/>
                  </a:lnTo>
                  <a:lnTo>
                    <a:pt x="1126998" y="174142"/>
                  </a:lnTo>
                  <a:lnTo>
                    <a:pt x="1126921" y="9156"/>
                  </a:lnTo>
                  <a:lnTo>
                    <a:pt x="1126998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6672" y="2256441"/>
              <a:ext cx="1062966" cy="1833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6015" y="2476480"/>
              <a:ext cx="430674" cy="18336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96003" y="2476410"/>
              <a:ext cx="431165" cy="183515"/>
            </a:xfrm>
            <a:custGeom>
              <a:avLst/>
              <a:gdLst/>
              <a:ahLst/>
              <a:cxnLst/>
              <a:rect l="l" t="t" r="r" b="b"/>
              <a:pathLst>
                <a:path w="431164" h="183514">
                  <a:moveTo>
                    <a:pt x="430682" y="174294"/>
                  </a:moveTo>
                  <a:lnTo>
                    <a:pt x="430606" y="9220"/>
                  </a:lnTo>
                  <a:lnTo>
                    <a:pt x="421462" y="9220"/>
                  </a:lnTo>
                  <a:lnTo>
                    <a:pt x="421462" y="174294"/>
                  </a:lnTo>
                  <a:lnTo>
                    <a:pt x="9156" y="174294"/>
                  </a:lnTo>
                  <a:lnTo>
                    <a:pt x="9156" y="9220"/>
                  </a:lnTo>
                  <a:lnTo>
                    <a:pt x="0" y="9220"/>
                  </a:lnTo>
                  <a:lnTo>
                    <a:pt x="0" y="174294"/>
                  </a:lnTo>
                  <a:lnTo>
                    <a:pt x="0" y="183438"/>
                  </a:lnTo>
                  <a:lnTo>
                    <a:pt x="430682" y="183438"/>
                  </a:lnTo>
                  <a:lnTo>
                    <a:pt x="430682" y="174294"/>
                  </a:lnTo>
                  <a:close/>
                </a:path>
                <a:path w="431164" h="183514">
                  <a:moveTo>
                    <a:pt x="43068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30682" y="9144"/>
                  </a:lnTo>
                  <a:lnTo>
                    <a:pt x="430682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21471" y="2476480"/>
              <a:ext cx="733290" cy="1833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21465" y="2476410"/>
              <a:ext cx="733425" cy="183515"/>
            </a:xfrm>
            <a:custGeom>
              <a:avLst/>
              <a:gdLst/>
              <a:ahLst/>
              <a:cxnLst/>
              <a:rect l="l" t="t" r="r" b="b"/>
              <a:pathLst>
                <a:path w="733425" h="183514">
                  <a:moveTo>
                    <a:pt x="733285" y="9220"/>
                  </a:moveTo>
                  <a:lnTo>
                    <a:pt x="724141" y="9220"/>
                  </a:lnTo>
                  <a:lnTo>
                    <a:pt x="724141" y="174294"/>
                  </a:lnTo>
                  <a:lnTo>
                    <a:pt x="9144" y="174294"/>
                  </a:lnTo>
                  <a:lnTo>
                    <a:pt x="9144" y="9220"/>
                  </a:lnTo>
                  <a:lnTo>
                    <a:pt x="0" y="9220"/>
                  </a:lnTo>
                  <a:lnTo>
                    <a:pt x="0" y="174294"/>
                  </a:lnTo>
                  <a:lnTo>
                    <a:pt x="0" y="183438"/>
                  </a:lnTo>
                  <a:lnTo>
                    <a:pt x="733285" y="183438"/>
                  </a:lnTo>
                  <a:lnTo>
                    <a:pt x="733285" y="174294"/>
                  </a:lnTo>
                  <a:lnTo>
                    <a:pt x="733285" y="9220"/>
                  </a:lnTo>
                  <a:close/>
                </a:path>
                <a:path w="733425" h="183514">
                  <a:moveTo>
                    <a:pt x="7332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33285" y="9144"/>
                  </a:lnTo>
                  <a:lnTo>
                    <a:pt x="733285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86672" y="2476480"/>
              <a:ext cx="229058" cy="18336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86664" y="2476410"/>
              <a:ext cx="229235" cy="183515"/>
            </a:xfrm>
            <a:custGeom>
              <a:avLst/>
              <a:gdLst/>
              <a:ahLst/>
              <a:cxnLst/>
              <a:rect l="l" t="t" r="r" b="b"/>
              <a:pathLst>
                <a:path w="229234" h="183514">
                  <a:moveTo>
                    <a:pt x="229057" y="174294"/>
                  </a:moveTo>
                  <a:lnTo>
                    <a:pt x="228981" y="9220"/>
                  </a:lnTo>
                  <a:lnTo>
                    <a:pt x="219837" y="9220"/>
                  </a:lnTo>
                  <a:lnTo>
                    <a:pt x="219837" y="174294"/>
                  </a:lnTo>
                  <a:lnTo>
                    <a:pt x="9144" y="174294"/>
                  </a:lnTo>
                  <a:lnTo>
                    <a:pt x="9144" y="9220"/>
                  </a:lnTo>
                  <a:lnTo>
                    <a:pt x="0" y="9220"/>
                  </a:lnTo>
                  <a:lnTo>
                    <a:pt x="0" y="174294"/>
                  </a:lnTo>
                  <a:lnTo>
                    <a:pt x="0" y="183438"/>
                  </a:lnTo>
                  <a:lnTo>
                    <a:pt x="229057" y="183438"/>
                  </a:lnTo>
                  <a:lnTo>
                    <a:pt x="229057" y="174294"/>
                  </a:lnTo>
                  <a:close/>
                </a:path>
                <a:path w="229234" h="183514">
                  <a:moveTo>
                    <a:pt x="229057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29057" y="9144"/>
                  </a:lnTo>
                  <a:lnTo>
                    <a:pt x="229057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96015" y="2696366"/>
              <a:ext cx="522526" cy="1833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96003" y="2696451"/>
              <a:ext cx="522605" cy="183515"/>
            </a:xfrm>
            <a:custGeom>
              <a:avLst/>
              <a:gdLst/>
              <a:ahLst/>
              <a:cxnLst/>
              <a:rect l="l" t="t" r="r" b="b"/>
              <a:pathLst>
                <a:path w="522604" h="183514">
                  <a:moveTo>
                    <a:pt x="522528" y="0"/>
                  </a:moveTo>
                  <a:lnTo>
                    <a:pt x="513384" y="0"/>
                  </a:lnTo>
                  <a:lnTo>
                    <a:pt x="513384" y="9144"/>
                  </a:lnTo>
                  <a:lnTo>
                    <a:pt x="513384" y="174142"/>
                  </a:lnTo>
                  <a:lnTo>
                    <a:pt x="9156" y="174142"/>
                  </a:lnTo>
                  <a:lnTo>
                    <a:pt x="9156" y="9144"/>
                  </a:lnTo>
                  <a:lnTo>
                    <a:pt x="513384" y="9144"/>
                  </a:lnTo>
                  <a:lnTo>
                    <a:pt x="513384" y="0"/>
                  </a:lnTo>
                  <a:lnTo>
                    <a:pt x="0" y="0"/>
                  </a:lnTo>
                  <a:lnTo>
                    <a:pt x="0" y="9067"/>
                  </a:lnTo>
                  <a:lnTo>
                    <a:pt x="0" y="174142"/>
                  </a:lnTo>
                  <a:lnTo>
                    <a:pt x="0" y="183286"/>
                  </a:lnTo>
                  <a:lnTo>
                    <a:pt x="522528" y="183286"/>
                  </a:lnTo>
                  <a:lnTo>
                    <a:pt x="522528" y="174142"/>
                  </a:lnTo>
                  <a:lnTo>
                    <a:pt x="522528" y="9144"/>
                  </a:lnTo>
                  <a:lnTo>
                    <a:pt x="522528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471" y="2696366"/>
              <a:ext cx="678027" cy="1833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21465" y="2696451"/>
              <a:ext cx="678180" cy="183515"/>
            </a:xfrm>
            <a:custGeom>
              <a:avLst/>
              <a:gdLst/>
              <a:ahLst/>
              <a:cxnLst/>
              <a:rect l="l" t="t" r="r" b="b"/>
              <a:pathLst>
                <a:path w="678179" h="183514">
                  <a:moveTo>
                    <a:pt x="678027" y="0"/>
                  </a:moveTo>
                  <a:lnTo>
                    <a:pt x="668807" y="0"/>
                  </a:lnTo>
                  <a:lnTo>
                    <a:pt x="668807" y="9144"/>
                  </a:lnTo>
                  <a:lnTo>
                    <a:pt x="668807" y="174142"/>
                  </a:lnTo>
                  <a:lnTo>
                    <a:pt x="9144" y="174142"/>
                  </a:lnTo>
                  <a:lnTo>
                    <a:pt x="9144" y="9144"/>
                  </a:lnTo>
                  <a:lnTo>
                    <a:pt x="668807" y="9144"/>
                  </a:lnTo>
                  <a:lnTo>
                    <a:pt x="668807" y="0"/>
                  </a:lnTo>
                  <a:lnTo>
                    <a:pt x="0" y="0"/>
                  </a:lnTo>
                  <a:lnTo>
                    <a:pt x="0" y="9067"/>
                  </a:lnTo>
                  <a:lnTo>
                    <a:pt x="0" y="174142"/>
                  </a:lnTo>
                  <a:lnTo>
                    <a:pt x="0" y="183286"/>
                  </a:lnTo>
                  <a:lnTo>
                    <a:pt x="678027" y="183286"/>
                  </a:lnTo>
                  <a:lnTo>
                    <a:pt x="678027" y="174142"/>
                  </a:lnTo>
                  <a:lnTo>
                    <a:pt x="677951" y="9144"/>
                  </a:lnTo>
                  <a:lnTo>
                    <a:pt x="678027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96015" y="2916404"/>
              <a:ext cx="201616" cy="18336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96003" y="2916338"/>
              <a:ext cx="201930" cy="183515"/>
            </a:xfrm>
            <a:custGeom>
              <a:avLst/>
              <a:gdLst/>
              <a:ahLst/>
              <a:cxnLst/>
              <a:rect l="l" t="t" r="r" b="b"/>
              <a:pathLst>
                <a:path w="201929" h="183514">
                  <a:moveTo>
                    <a:pt x="201625" y="9220"/>
                  </a:moveTo>
                  <a:lnTo>
                    <a:pt x="192481" y="9220"/>
                  </a:lnTo>
                  <a:lnTo>
                    <a:pt x="192481" y="174282"/>
                  </a:lnTo>
                  <a:lnTo>
                    <a:pt x="9156" y="174282"/>
                  </a:lnTo>
                  <a:lnTo>
                    <a:pt x="9156" y="9220"/>
                  </a:lnTo>
                  <a:lnTo>
                    <a:pt x="0" y="9220"/>
                  </a:lnTo>
                  <a:lnTo>
                    <a:pt x="0" y="174282"/>
                  </a:lnTo>
                  <a:lnTo>
                    <a:pt x="0" y="183438"/>
                  </a:lnTo>
                  <a:lnTo>
                    <a:pt x="201625" y="183438"/>
                  </a:lnTo>
                  <a:lnTo>
                    <a:pt x="201625" y="174282"/>
                  </a:lnTo>
                  <a:lnTo>
                    <a:pt x="201625" y="9220"/>
                  </a:lnTo>
                  <a:close/>
                </a:path>
                <a:path w="201929" h="183514">
                  <a:moveTo>
                    <a:pt x="20162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01625" y="9144"/>
                  </a:lnTo>
                  <a:lnTo>
                    <a:pt x="201625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1471" y="2916404"/>
              <a:ext cx="311762" cy="1833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21465" y="2916338"/>
              <a:ext cx="311785" cy="183515"/>
            </a:xfrm>
            <a:custGeom>
              <a:avLst/>
              <a:gdLst/>
              <a:ahLst/>
              <a:cxnLst/>
              <a:rect l="l" t="t" r="r" b="b"/>
              <a:pathLst>
                <a:path w="311785" h="183514">
                  <a:moveTo>
                    <a:pt x="311759" y="9220"/>
                  </a:moveTo>
                  <a:lnTo>
                    <a:pt x="302615" y="9220"/>
                  </a:lnTo>
                  <a:lnTo>
                    <a:pt x="302615" y="174282"/>
                  </a:lnTo>
                  <a:lnTo>
                    <a:pt x="9144" y="174282"/>
                  </a:lnTo>
                  <a:lnTo>
                    <a:pt x="9144" y="9220"/>
                  </a:lnTo>
                  <a:lnTo>
                    <a:pt x="0" y="9220"/>
                  </a:lnTo>
                  <a:lnTo>
                    <a:pt x="0" y="174282"/>
                  </a:lnTo>
                  <a:lnTo>
                    <a:pt x="0" y="183438"/>
                  </a:lnTo>
                  <a:lnTo>
                    <a:pt x="311759" y="183438"/>
                  </a:lnTo>
                  <a:lnTo>
                    <a:pt x="311759" y="174282"/>
                  </a:lnTo>
                  <a:lnTo>
                    <a:pt x="311759" y="9220"/>
                  </a:lnTo>
                  <a:close/>
                </a:path>
                <a:path w="311785" h="183514">
                  <a:moveTo>
                    <a:pt x="31175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11759" y="9144"/>
                  </a:lnTo>
                  <a:lnTo>
                    <a:pt x="311759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86672" y="2916404"/>
              <a:ext cx="265646" cy="1833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86664" y="2916338"/>
              <a:ext cx="266065" cy="183515"/>
            </a:xfrm>
            <a:custGeom>
              <a:avLst/>
              <a:gdLst/>
              <a:ahLst/>
              <a:cxnLst/>
              <a:rect l="l" t="t" r="r" b="b"/>
              <a:pathLst>
                <a:path w="266065" h="183514">
                  <a:moveTo>
                    <a:pt x="265645" y="174282"/>
                  </a:moveTo>
                  <a:lnTo>
                    <a:pt x="265569" y="9220"/>
                  </a:lnTo>
                  <a:lnTo>
                    <a:pt x="256425" y="9220"/>
                  </a:lnTo>
                  <a:lnTo>
                    <a:pt x="256425" y="174282"/>
                  </a:lnTo>
                  <a:lnTo>
                    <a:pt x="9144" y="174282"/>
                  </a:lnTo>
                  <a:lnTo>
                    <a:pt x="9144" y="9220"/>
                  </a:lnTo>
                  <a:lnTo>
                    <a:pt x="0" y="9220"/>
                  </a:lnTo>
                  <a:lnTo>
                    <a:pt x="0" y="174282"/>
                  </a:lnTo>
                  <a:lnTo>
                    <a:pt x="0" y="183438"/>
                  </a:lnTo>
                  <a:lnTo>
                    <a:pt x="265645" y="183438"/>
                  </a:lnTo>
                  <a:lnTo>
                    <a:pt x="265645" y="174282"/>
                  </a:lnTo>
                  <a:close/>
                </a:path>
                <a:path w="266065" h="183514">
                  <a:moveTo>
                    <a:pt x="26564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65645" y="9144"/>
                  </a:lnTo>
                  <a:lnTo>
                    <a:pt x="265645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96015" y="3136290"/>
              <a:ext cx="155881" cy="18336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396003" y="3136379"/>
              <a:ext cx="156210" cy="183515"/>
            </a:xfrm>
            <a:custGeom>
              <a:avLst/>
              <a:gdLst/>
              <a:ahLst/>
              <a:cxnLst/>
              <a:rect l="l" t="t" r="r" b="b"/>
              <a:pathLst>
                <a:path w="156210" h="183514">
                  <a:moveTo>
                    <a:pt x="155892" y="0"/>
                  </a:moveTo>
                  <a:lnTo>
                    <a:pt x="146735" y="0"/>
                  </a:lnTo>
                  <a:lnTo>
                    <a:pt x="146735" y="9144"/>
                  </a:lnTo>
                  <a:lnTo>
                    <a:pt x="146735" y="173748"/>
                  </a:lnTo>
                  <a:lnTo>
                    <a:pt x="9156" y="173748"/>
                  </a:lnTo>
                  <a:lnTo>
                    <a:pt x="9156" y="9144"/>
                  </a:lnTo>
                  <a:lnTo>
                    <a:pt x="146735" y="9144"/>
                  </a:lnTo>
                  <a:lnTo>
                    <a:pt x="146735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748"/>
                  </a:lnTo>
                  <a:lnTo>
                    <a:pt x="0" y="183286"/>
                  </a:lnTo>
                  <a:lnTo>
                    <a:pt x="155892" y="183286"/>
                  </a:lnTo>
                  <a:lnTo>
                    <a:pt x="155892" y="173824"/>
                  </a:lnTo>
                  <a:lnTo>
                    <a:pt x="155892" y="9144"/>
                  </a:lnTo>
                  <a:lnTo>
                    <a:pt x="155892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21471" y="3136290"/>
              <a:ext cx="275174" cy="1833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21465" y="3136379"/>
              <a:ext cx="275590" cy="183515"/>
            </a:xfrm>
            <a:custGeom>
              <a:avLst/>
              <a:gdLst/>
              <a:ahLst/>
              <a:cxnLst/>
              <a:rect l="l" t="t" r="r" b="b"/>
              <a:pathLst>
                <a:path w="275589" h="183514">
                  <a:moveTo>
                    <a:pt x="275170" y="0"/>
                  </a:moveTo>
                  <a:lnTo>
                    <a:pt x="266026" y="0"/>
                  </a:lnTo>
                  <a:lnTo>
                    <a:pt x="266026" y="9144"/>
                  </a:lnTo>
                  <a:lnTo>
                    <a:pt x="266026" y="173748"/>
                  </a:lnTo>
                  <a:lnTo>
                    <a:pt x="9144" y="173748"/>
                  </a:lnTo>
                  <a:lnTo>
                    <a:pt x="9144" y="9144"/>
                  </a:lnTo>
                  <a:lnTo>
                    <a:pt x="266026" y="9144"/>
                  </a:lnTo>
                  <a:lnTo>
                    <a:pt x="266026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748"/>
                  </a:lnTo>
                  <a:lnTo>
                    <a:pt x="0" y="183286"/>
                  </a:lnTo>
                  <a:lnTo>
                    <a:pt x="275170" y="183286"/>
                  </a:lnTo>
                  <a:lnTo>
                    <a:pt x="275170" y="173824"/>
                  </a:lnTo>
                  <a:lnTo>
                    <a:pt x="275170" y="9144"/>
                  </a:lnTo>
                  <a:lnTo>
                    <a:pt x="275170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86672" y="3136290"/>
              <a:ext cx="73557" cy="18336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86664" y="3136379"/>
              <a:ext cx="73660" cy="183515"/>
            </a:xfrm>
            <a:custGeom>
              <a:avLst/>
              <a:gdLst/>
              <a:ahLst/>
              <a:cxnLst/>
              <a:rect l="l" t="t" r="r" b="b"/>
              <a:pathLst>
                <a:path w="73659" h="183514">
                  <a:moveTo>
                    <a:pt x="73558" y="0"/>
                  </a:moveTo>
                  <a:lnTo>
                    <a:pt x="64338" y="0"/>
                  </a:lnTo>
                  <a:lnTo>
                    <a:pt x="64338" y="9144"/>
                  </a:lnTo>
                  <a:lnTo>
                    <a:pt x="64338" y="173748"/>
                  </a:lnTo>
                  <a:lnTo>
                    <a:pt x="9144" y="173748"/>
                  </a:lnTo>
                  <a:lnTo>
                    <a:pt x="9144" y="9144"/>
                  </a:lnTo>
                  <a:lnTo>
                    <a:pt x="64338" y="9144"/>
                  </a:lnTo>
                  <a:lnTo>
                    <a:pt x="64338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748"/>
                  </a:lnTo>
                  <a:lnTo>
                    <a:pt x="0" y="183286"/>
                  </a:lnTo>
                  <a:lnTo>
                    <a:pt x="73558" y="183286"/>
                  </a:lnTo>
                  <a:lnTo>
                    <a:pt x="73558" y="173748"/>
                  </a:lnTo>
                  <a:lnTo>
                    <a:pt x="73482" y="9144"/>
                  </a:lnTo>
                  <a:lnTo>
                    <a:pt x="73558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96015" y="3356252"/>
              <a:ext cx="210763" cy="18298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96003" y="3356254"/>
              <a:ext cx="210820" cy="183515"/>
            </a:xfrm>
            <a:custGeom>
              <a:avLst/>
              <a:gdLst/>
              <a:ahLst/>
              <a:cxnLst/>
              <a:rect l="l" t="t" r="r" b="b"/>
              <a:pathLst>
                <a:path w="210820" h="183514">
                  <a:moveTo>
                    <a:pt x="210769" y="0"/>
                  </a:moveTo>
                  <a:lnTo>
                    <a:pt x="201625" y="0"/>
                  </a:lnTo>
                  <a:lnTo>
                    <a:pt x="201625" y="9156"/>
                  </a:lnTo>
                  <a:lnTo>
                    <a:pt x="201625" y="173837"/>
                  </a:lnTo>
                  <a:lnTo>
                    <a:pt x="9156" y="173837"/>
                  </a:lnTo>
                  <a:lnTo>
                    <a:pt x="9156" y="9156"/>
                  </a:lnTo>
                  <a:lnTo>
                    <a:pt x="201625" y="9156"/>
                  </a:lnTo>
                  <a:lnTo>
                    <a:pt x="201625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73837"/>
                  </a:lnTo>
                  <a:lnTo>
                    <a:pt x="0" y="182994"/>
                  </a:lnTo>
                  <a:lnTo>
                    <a:pt x="210769" y="182994"/>
                  </a:lnTo>
                  <a:lnTo>
                    <a:pt x="210769" y="173837"/>
                  </a:lnTo>
                  <a:lnTo>
                    <a:pt x="210769" y="9156"/>
                  </a:lnTo>
                  <a:lnTo>
                    <a:pt x="210769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21471" y="3356252"/>
              <a:ext cx="275174" cy="18298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321465" y="3356254"/>
              <a:ext cx="275590" cy="183515"/>
            </a:xfrm>
            <a:custGeom>
              <a:avLst/>
              <a:gdLst/>
              <a:ahLst/>
              <a:cxnLst/>
              <a:rect l="l" t="t" r="r" b="b"/>
              <a:pathLst>
                <a:path w="275589" h="183514">
                  <a:moveTo>
                    <a:pt x="275170" y="0"/>
                  </a:moveTo>
                  <a:lnTo>
                    <a:pt x="266026" y="0"/>
                  </a:lnTo>
                  <a:lnTo>
                    <a:pt x="266026" y="9156"/>
                  </a:lnTo>
                  <a:lnTo>
                    <a:pt x="266026" y="173837"/>
                  </a:lnTo>
                  <a:lnTo>
                    <a:pt x="9144" y="173837"/>
                  </a:lnTo>
                  <a:lnTo>
                    <a:pt x="9144" y="9156"/>
                  </a:lnTo>
                  <a:lnTo>
                    <a:pt x="266026" y="9156"/>
                  </a:lnTo>
                  <a:lnTo>
                    <a:pt x="266026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73837"/>
                  </a:lnTo>
                  <a:lnTo>
                    <a:pt x="0" y="182994"/>
                  </a:lnTo>
                  <a:lnTo>
                    <a:pt x="275170" y="182994"/>
                  </a:lnTo>
                  <a:lnTo>
                    <a:pt x="275170" y="173837"/>
                  </a:lnTo>
                  <a:lnTo>
                    <a:pt x="275170" y="9156"/>
                  </a:lnTo>
                  <a:lnTo>
                    <a:pt x="275170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86672" y="3356252"/>
              <a:ext cx="45735" cy="1829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686664" y="3356254"/>
              <a:ext cx="46355" cy="183515"/>
            </a:xfrm>
            <a:custGeom>
              <a:avLst/>
              <a:gdLst/>
              <a:ahLst/>
              <a:cxnLst/>
              <a:rect l="l" t="t" r="r" b="b"/>
              <a:pathLst>
                <a:path w="46354" h="183514">
                  <a:moveTo>
                    <a:pt x="45732" y="0"/>
                  </a:moveTo>
                  <a:lnTo>
                    <a:pt x="36588" y="0"/>
                  </a:lnTo>
                  <a:lnTo>
                    <a:pt x="36588" y="9156"/>
                  </a:lnTo>
                  <a:lnTo>
                    <a:pt x="36588" y="173837"/>
                  </a:lnTo>
                  <a:lnTo>
                    <a:pt x="9144" y="173837"/>
                  </a:lnTo>
                  <a:lnTo>
                    <a:pt x="9144" y="9156"/>
                  </a:lnTo>
                  <a:lnTo>
                    <a:pt x="36588" y="9156"/>
                  </a:lnTo>
                  <a:lnTo>
                    <a:pt x="36588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73837"/>
                  </a:lnTo>
                  <a:lnTo>
                    <a:pt x="0" y="182994"/>
                  </a:lnTo>
                  <a:lnTo>
                    <a:pt x="45732" y="182994"/>
                  </a:lnTo>
                  <a:lnTo>
                    <a:pt x="45732" y="173837"/>
                  </a:lnTo>
                  <a:lnTo>
                    <a:pt x="45732" y="9156"/>
                  </a:lnTo>
                  <a:lnTo>
                    <a:pt x="45732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96015" y="3576290"/>
              <a:ext cx="210763" cy="18298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96003" y="3576294"/>
              <a:ext cx="210820" cy="183515"/>
            </a:xfrm>
            <a:custGeom>
              <a:avLst/>
              <a:gdLst/>
              <a:ahLst/>
              <a:cxnLst/>
              <a:rect l="l" t="t" r="r" b="b"/>
              <a:pathLst>
                <a:path w="210820" h="183514">
                  <a:moveTo>
                    <a:pt x="210769" y="0"/>
                  </a:moveTo>
                  <a:lnTo>
                    <a:pt x="201625" y="0"/>
                  </a:lnTo>
                  <a:lnTo>
                    <a:pt x="201625" y="9156"/>
                  </a:lnTo>
                  <a:lnTo>
                    <a:pt x="201625" y="173837"/>
                  </a:lnTo>
                  <a:lnTo>
                    <a:pt x="9156" y="173837"/>
                  </a:lnTo>
                  <a:lnTo>
                    <a:pt x="9156" y="9156"/>
                  </a:lnTo>
                  <a:lnTo>
                    <a:pt x="201625" y="9156"/>
                  </a:lnTo>
                  <a:lnTo>
                    <a:pt x="201625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210769" y="182981"/>
                  </a:lnTo>
                  <a:lnTo>
                    <a:pt x="210769" y="173837"/>
                  </a:lnTo>
                  <a:lnTo>
                    <a:pt x="210769" y="9156"/>
                  </a:lnTo>
                  <a:lnTo>
                    <a:pt x="210769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1471" y="3576290"/>
              <a:ext cx="219910" cy="1829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321465" y="3576294"/>
              <a:ext cx="220345" cy="183515"/>
            </a:xfrm>
            <a:custGeom>
              <a:avLst/>
              <a:gdLst/>
              <a:ahLst/>
              <a:cxnLst/>
              <a:rect l="l" t="t" r="r" b="b"/>
              <a:pathLst>
                <a:path w="220345" h="183514">
                  <a:moveTo>
                    <a:pt x="219913" y="0"/>
                  </a:moveTo>
                  <a:lnTo>
                    <a:pt x="210693" y="0"/>
                  </a:lnTo>
                  <a:lnTo>
                    <a:pt x="210693" y="9156"/>
                  </a:lnTo>
                  <a:lnTo>
                    <a:pt x="210693" y="173837"/>
                  </a:lnTo>
                  <a:lnTo>
                    <a:pt x="9144" y="173837"/>
                  </a:lnTo>
                  <a:lnTo>
                    <a:pt x="9144" y="9156"/>
                  </a:lnTo>
                  <a:lnTo>
                    <a:pt x="210693" y="9156"/>
                  </a:lnTo>
                  <a:lnTo>
                    <a:pt x="210693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219913" y="182981"/>
                  </a:lnTo>
                  <a:lnTo>
                    <a:pt x="219913" y="173837"/>
                  </a:lnTo>
                  <a:lnTo>
                    <a:pt x="219837" y="9156"/>
                  </a:lnTo>
                  <a:lnTo>
                    <a:pt x="219913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86672" y="3576290"/>
              <a:ext cx="302615" cy="1829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686664" y="3576294"/>
              <a:ext cx="302895" cy="183515"/>
            </a:xfrm>
            <a:custGeom>
              <a:avLst/>
              <a:gdLst/>
              <a:ahLst/>
              <a:cxnLst/>
              <a:rect l="l" t="t" r="r" b="b"/>
              <a:pathLst>
                <a:path w="302895" h="183514">
                  <a:moveTo>
                    <a:pt x="302615" y="0"/>
                  </a:moveTo>
                  <a:lnTo>
                    <a:pt x="293471" y="0"/>
                  </a:lnTo>
                  <a:lnTo>
                    <a:pt x="293471" y="9156"/>
                  </a:lnTo>
                  <a:lnTo>
                    <a:pt x="293471" y="173837"/>
                  </a:lnTo>
                  <a:lnTo>
                    <a:pt x="9144" y="173837"/>
                  </a:lnTo>
                  <a:lnTo>
                    <a:pt x="9144" y="9156"/>
                  </a:lnTo>
                  <a:lnTo>
                    <a:pt x="293471" y="9156"/>
                  </a:lnTo>
                  <a:lnTo>
                    <a:pt x="293471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302615" y="182981"/>
                  </a:lnTo>
                  <a:lnTo>
                    <a:pt x="302615" y="173837"/>
                  </a:lnTo>
                  <a:lnTo>
                    <a:pt x="302615" y="9156"/>
                  </a:lnTo>
                  <a:lnTo>
                    <a:pt x="302615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96015" y="3796176"/>
              <a:ext cx="137587" cy="1829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396003" y="3796182"/>
              <a:ext cx="137795" cy="183515"/>
            </a:xfrm>
            <a:custGeom>
              <a:avLst/>
              <a:gdLst/>
              <a:ahLst/>
              <a:cxnLst/>
              <a:rect l="l" t="t" r="r" b="b"/>
              <a:pathLst>
                <a:path w="137795" h="183514">
                  <a:moveTo>
                    <a:pt x="137591" y="0"/>
                  </a:moveTo>
                  <a:lnTo>
                    <a:pt x="128447" y="0"/>
                  </a:lnTo>
                  <a:lnTo>
                    <a:pt x="128447" y="9144"/>
                  </a:lnTo>
                  <a:lnTo>
                    <a:pt x="128447" y="173837"/>
                  </a:lnTo>
                  <a:lnTo>
                    <a:pt x="9156" y="173837"/>
                  </a:lnTo>
                  <a:lnTo>
                    <a:pt x="9156" y="9144"/>
                  </a:lnTo>
                  <a:lnTo>
                    <a:pt x="128447" y="9144"/>
                  </a:lnTo>
                  <a:lnTo>
                    <a:pt x="128447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137591" y="182981"/>
                  </a:lnTo>
                  <a:lnTo>
                    <a:pt x="137591" y="173837"/>
                  </a:lnTo>
                  <a:lnTo>
                    <a:pt x="137591" y="9144"/>
                  </a:lnTo>
                  <a:lnTo>
                    <a:pt x="137591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21471" y="3796176"/>
              <a:ext cx="165028" cy="18298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321465" y="3796182"/>
              <a:ext cx="165100" cy="183515"/>
            </a:xfrm>
            <a:custGeom>
              <a:avLst/>
              <a:gdLst/>
              <a:ahLst/>
              <a:cxnLst/>
              <a:rect l="l" t="t" r="r" b="b"/>
              <a:pathLst>
                <a:path w="165100" h="183514">
                  <a:moveTo>
                    <a:pt x="165023" y="0"/>
                  </a:moveTo>
                  <a:lnTo>
                    <a:pt x="155803" y="0"/>
                  </a:lnTo>
                  <a:lnTo>
                    <a:pt x="155803" y="9144"/>
                  </a:lnTo>
                  <a:lnTo>
                    <a:pt x="155803" y="173837"/>
                  </a:lnTo>
                  <a:lnTo>
                    <a:pt x="9144" y="173837"/>
                  </a:lnTo>
                  <a:lnTo>
                    <a:pt x="9144" y="9144"/>
                  </a:lnTo>
                  <a:lnTo>
                    <a:pt x="155803" y="9144"/>
                  </a:lnTo>
                  <a:lnTo>
                    <a:pt x="155803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165023" y="182981"/>
                  </a:lnTo>
                  <a:lnTo>
                    <a:pt x="165023" y="173837"/>
                  </a:lnTo>
                  <a:lnTo>
                    <a:pt x="164947" y="9144"/>
                  </a:lnTo>
                  <a:lnTo>
                    <a:pt x="165023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86672" y="3796176"/>
              <a:ext cx="201616" cy="1829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686664" y="3796182"/>
              <a:ext cx="201930" cy="183515"/>
            </a:xfrm>
            <a:custGeom>
              <a:avLst/>
              <a:gdLst/>
              <a:ahLst/>
              <a:cxnLst/>
              <a:rect l="l" t="t" r="r" b="b"/>
              <a:pathLst>
                <a:path w="201929" h="183514">
                  <a:moveTo>
                    <a:pt x="201625" y="0"/>
                  </a:moveTo>
                  <a:lnTo>
                    <a:pt x="192392" y="0"/>
                  </a:lnTo>
                  <a:lnTo>
                    <a:pt x="192392" y="9144"/>
                  </a:lnTo>
                  <a:lnTo>
                    <a:pt x="192392" y="173837"/>
                  </a:lnTo>
                  <a:lnTo>
                    <a:pt x="9144" y="173837"/>
                  </a:lnTo>
                  <a:lnTo>
                    <a:pt x="9144" y="9144"/>
                  </a:lnTo>
                  <a:lnTo>
                    <a:pt x="192392" y="9144"/>
                  </a:lnTo>
                  <a:lnTo>
                    <a:pt x="192392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201625" y="182981"/>
                  </a:lnTo>
                  <a:lnTo>
                    <a:pt x="201625" y="173837"/>
                  </a:lnTo>
                  <a:lnTo>
                    <a:pt x="201536" y="9144"/>
                  </a:lnTo>
                  <a:lnTo>
                    <a:pt x="201625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96015" y="4016215"/>
              <a:ext cx="137587" cy="18298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96003" y="4016222"/>
              <a:ext cx="137795" cy="183515"/>
            </a:xfrm>
            <a:custGeom>
              <a:avLst/>
              <a:gdLst/>
              <a:ahLst/>
              <a:cxnLst/>
              <a:rect l="l" t="t" r="r" b="b"/>
              <a:pathLst>
                <a:path w="137795" h="183514">
                  <a:moveTo>
                    <a:pt x="137591" y="0"/>
                  </a:moveTo>
                  <a:lnTo>
                    <a:pt x="128447" y="0"/>
                  </a:lnTo>
                  <a:lnTo>
                    <a:pt x="128447" y="9144"/>
                  </a:lnTo>
                  <a:lnTo>
                    <a:pt x="128447" y="173837"/>
                  </a:lnTo>
                  <a:lnTo>
                    <a:pt x="9156" y="173837"/>
                  </a:lnTo>
                  <a:lnTo>
                    <a:pt x="9156" y="9144"/>
                  </a:lnTo>
                  <a:lnTo>
                    <a:pt x="128447" y="9144"/>
                  </a:lnTo>
                  <a:lnTo>
                    <a:pt x="128447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137591" y="182981"/>
                  </a:lnTo>
                  <a:lnTo>
                    <a:pt x="137591" y="173837"/>
                  </a:lnTo>
                  <a:lnTo>
                    <a:pt x="137591" y="9144"/>
                  </a:lnTo>
                  <a:lnTo>
                    <a:pt x="137591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21471" y="4016215"/>
              <a:ext cx="146734" cy="1829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321465" y="4016222"/>
              <a:ext cx="147320" cy="183515"/>
            </a:xfrm>
            <a:custGeom>
              <a:avLst/>
              <a:gdLst/>
              <a:ahLst/>
              <a:cxnLst/>
              <a:rect l="l" t="t" r="r" b="b"/>
              <a:pathLst>
                <a:path w="147320" h="183514">
                  <a:moveTo>
                    <a:pt x="146735" y="0"/>
                  </a:moveTo>
                  <a:lnTo>
                    <a:pt x="137515" y="0"/>
                  </a:lnTo>
                  <a:lnTo>
                    <a:pt x="137515" y="9144"/>
                  </a:lnTo>
                  <a:lnTo>
                    <a:pt x="137515" y="173837"/>
                  </a:lnTo>
                  <a:lnTo>
                    <a:pt x="9144" y="173837"/>
                  </a:lnTo>
                  <a:lnTo>
                    <a:pt x="9144" y="9144"/>
                  </a:lnTo>
                  <a:lnTo>
                    <a:pt x="137515" y="9144"/>
                  </a:lnTo>
                  <a:lnTo>
                    <a:pt x="137515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146735" y="182981"/>
                  </a:lnTo>
                  <a:lnTo>
                    <a:pt x="146735" y="173837"/>
                  </a:lnTo>
                  <a:lnTo>
                    <a:pt x="146659" y="9144"/>
                  </a:lnTo>
                  <a:lnTo>
                    <a:pt x="146735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86672" y="4016215"/>
              <a:ext cx="55263" cy="18298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686664" y="4016222"/>
              <a:ext cx="55880" cy="183515"/>
            </a:xfrm>
            <a:custGeom>
              <a:avLst/>
              <a:gdLst/>
              <a:ahLst/>
              <a:cxnLst/>
              <a:rect l="l" t="t" r="r" b="b"/>
              <a:pathLst>
                <a:path w="55879" h="183514">
                  <a:moveTo>
                    <a:pt x="55270" y="0"/>
                  </a:moveTo>
                  <a:lnTo>
                    <a:pt x="45732" y="0"/>
                  </a:lnTo>
                  <a:lnTo>
                    <a:pt x="45732" y="9144"/>
                  </a:lnTo>
                  <a:lnTo>
                    <a:pt x="45732" y="173837"/>
                  </a:lnTo>
                  <a:lnTo>
                    <a:pt x="9144" y="173837"/>
                  </a:lnTo>
                  <a:lnTo>
                    <a:pt x="9144" y="9144"/>
                  </a:lnTo>
                  <a:lnTo>
                    <a:pt x="45732" y="9144"/>
                  </a:lnTo>
                  <a:lnTo>
                    <a:pt x="45732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3837"/>
                  </a:lnTo>
                  <a:lnTo>
                    <a:pt x="0" y="182981"/>
                  </a:lnTo>
                  <a:lnTo>
                    <a:pt x="55270" y="182981"/>
                  </a:lnTo>
                  <a:lnTo>
                    <a:pt x="55270" y="173837"/>
                  </a:lnTo>
                  <a:lnTo>
                    <a:pt x="55270" y="9144"/>
                  </a:lnTo>
                  <a:lnTo>
                    <a:pt x="55270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6015" y="4235719"/>
              <a:ext cx="91851" cy="18336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396003" y="4235729"/>
              <a:ext cx="92075" cy="183515"/>
            </a:xfrm>
            <a:custGeom>
              <a:avLst/>
              <a:gdLst/>
              <a:ahLst/>
              <a:cxnLst/>
              <a:rect l="l" t="t" r="r" b="b"/>
              <a:pathLst>
                <a:path w="92075" h="183514">
                  <a:moveTo>
                    <a:pt x="91859" y="0"/>
                  </a:moveTo>
                  <a:lnTo>
                    <a:pt x="82715" y="0"/>
                  </a:lnTo>
                  <a:lnTo>
                    <a:pt x="82715" y="9525"/>
                  </a:lnTo>
                  <a:lnTo>
                    <a:pt x="82715" y="174218"/>
                  </a:lnTo>
                  <a:lnTo>
                    <a:pt x="9156" y="174218"/>
                  </a:lnTo>
                  <a:lnTo>
                    <a:pt x="9156" y="9525"/>
                  </a:lnTo>
                  <a:lnTo>
                    <a:pt x="82715" y="9525"/>
                  </a:lnTo>
                  <a:lnTo>
                    <a:pt x="82715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91859" y="183362"/>
                  </a:lnTo>
                  <a:lnTo>
                    <a:pt x="91859" y="174218"/>
                  </a:lnTo>
                  <a:lnTo>
                    <a:pt x="91859" y="9525"/>
                  </a:lnTo>
                  <a:lnTo>
                    <a:pt x="91859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1471" y="4235719"/>
              <a:ext cx="137587" cy="18336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321465" y="4235729"/>
              <a:ext cx="137795" cy="183515"/>
            </a:xfrm>
            <a:custGeom>
              <a:avLst/>
              <a:gdLst/>
              <a:ahLst/>
              <a:cxnLst/>
              <a:rect l="l" t="t" r="r" b="b"/>
              <a:pathLst>
                <a:path w="137795" h="183514">
                  <a:moveTo>
                    <a:pt x="137591" y="0"/>
                  </a:moveTo>
                  <a:lnTo>
                    <a:pt x="128358" y="0"/>
                  </a:lnTo>
                  <a:lnTo>
                    <a:pt x="128358" y="9525"/>
                  </a:lnTo>
                  <a:lnTo>
                    <a:pt x="128358" y="174218"/>
                  </a:lnTo>
                  <a:lnTo>
                    <a:pt x="9144" y="174218"/>
                  </a:lnTo>
                  <a:lnTo>
                    <a:pt x="9144" y="9525"/>
                  </a:lnTo>
                  <a:lnTo>
                    <a:pt x="128358" y="9525"/>
                  </a:lnTo>
                  <a:lnTo>
                    <a:pt x="128358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137591" y="183362"/>
                  </a:lnTo>
                  <a:lnTo>
                    <a:pt x="137591" y="174218"/>
                  </a:lnTo>
                  <a:lnTo>
                    <a:pt x="137515" y="9525"/>
                  </a:lnTo>
                  <a:lnTo>
                    <a:pt x="137591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86672" y="4235719"/>
              <a:ext cx="9146" cy="18336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686664" y="4235729"/>
              <a:ext cx="9525" cy="183515"/>
            </a:xfrm>
            <a:custGeom>
              <a:avLst/>
              <a:gdLst/>
              <a:ahLst/>
              <a:cxnLst/>
              <a:rect l="l" t="t" r="r" b="b"/>
              <a:pathLst>
                <a:path w="9525" h="183514">
                  <a:moveTo>
                    <a:pt x="914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9144" y="183362"/>
                  </a:lnTo>
                  <a:lnTo>
                    <a:pt x="9144" y="174218"/>
                  </a:lnTo>
                  <a:lnTo>
                    <a:pt x="9144" y="952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96015" y="4455758"/>
              <a:ext cx="82704" cy="18336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396003" y="4455693"/>
              <a:ext cx="83185" cy="183515"/>
            </a:xfrm>
            <a:custGeom>
              <a:avLst/>
              <a:gdLst/>
              <a:ahLst/>
              <a:cxnLst/>
              <a:rect l="l" t="t" r="r" b="b"/>
              <a:pathLst>
                <a:path w="83185" h="183514">
                  <a:moveTo>
                    <a:pt x="82715" y="9220"/>
                  </a:moveTo>
                  <a:lnTo>
                    <a:pt x="73558" y="9220"/>
                  </a:lnTo>
                  <a:lnTo>
                    <a:pt x="73558" y="174282"/>
                  </a:lnTo>
                  <a:lnTo>
                    <a:pt x="9156" y="174282"/>
                  </a:lnTo>
                  <a:lnTo>
                    <a:pt x="9156" y="9220"/>
                  </a:lnTo>
                  <a:lnTo>
                    <a:pt x="0" y="9220"/>
                  </a:lnTo>
                  <a:lnTo>
                    <a:pt x="0" y="174282"/>
                  </a:lnTo>
                  <a:lnTo>
                    <a:pt x="0" y="183438"/>
                  </a:lnTo>
                  <a:lnTo>
                    <a:pt x="82715" y="183438"/>
                  </a:lnTo>
                  <a:lnTo>
                    <a:pt x="82715" y="174282"/>
                  </a:lnTo>
                  <a:lnTo>
                    <a:pt x="82715" y="9220"/>
                  </a:lnTo>
                  <a:close/>
                </a:path>
                <a:path w="83185" h="183514">
                  <a:moveTo>
                    <a:pt x="8271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2715" y="9144"/>
                  </a:lnTo>
                  <a:lnTo>
                    <a:pt x="82715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21471" y="4455758"/>
              <a:ext cx="128440" cy="18336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321465" y="4455693"/>
              <a:ext cx="128905" cy="183515"/>
            </a:xfrm>
            <a:custGeom>
              <a:avLst/>
              <a:gdLst/>
              <a:ahLst/>
              <a:cxnLst/>
              <a:rect l="l" t="t" r="r" b="b"/>
              <a:pathLst>
                <a:path w="128904" h="183514">
                  <a:moveTo>
                    <a:pt x="128435" y="174282"/>
                  </a:moveTo>
                  <a:lnTo>
                    <a:pt x="128358" y="9220"/>
                  </a:lnTo>
                  <a:lnTo>
                    <a:pt x="119214" y="9220"/>
                  </a:lnTo>
                  <a:lnTo>
                    <a:pt x="119214" y="174282"/>
                  </a:lnTo>
                  <a:lnTo>
                    <a:pt x="9144" y="174282"/>
                  </a:lnTo>
                  <a:lnTo>
                    <a:pt x="9144" y="9220"/>
                  </a:lnTo>
                  <a:lnTo>
                    <a:pt x="0" y="9220"/>
                  </a:lnTo>
                  <a:lnTo>
                    <a:pt x="0" y="174282"/>
                  </a:lnTo>
                  <a:lnTo>
                    <a:pt x="0" y="183438"/>
                  </a:lnTo>
                  <a:lnTo>
                    <a:pt x="128435" y="183438"/>
                  </a:lnTo>
                  <a:lnTo>
                    <a:pt x="128435" y="174282"/>
                  </a:lnTo>
                  <a:close/>
                </a:path>
                <a:path w="128904" h="183514">
                  <a:moveTo>
                    <a:pt x="12843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28435" y="9144"/>
                  </a:lnTo>
                  <a:lnTo>
                    <a:pt x="128435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86672" y="4455758"/>
              <a:ext cx="119293" cy="18336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686664" y="4455693"/>
              <a:ext cx="119380" cy="183515"/>
            </a:xfrm>
            <a:custGeom>
              <a:avLst/>
              <a:gdLst/>
              <a:ahLst/>
              <a:cxnLst/>
              <a:rect l="l" t="t" r="r" b="b"/>
              <a:pathLst>
                <a:path w="119379" h="183514">
                  <a:moveTo>
                    <a:pt x="119291" y="174282"/>
                  </a:moveTo>
                  <a:lnTo>
                    <a:pt x="119214" y="9220"/>
                  </a:lnTo>
                  <a:lnTo>
                    <a:pt x="110070" y="9220"/>
                  </a:lnTo>
                  <a:lnTo>
                    <a:pt x="110070" y="174282"/>
                  </a:lnTo>
                  <a:lnTo>
                    <a:pt x="9144" y="174282"/>
                  </a:lnTo>
                  <a:lnTo>
                    <a:pt x="9144" y="9220"/>
                  </a:lnTo>
                  <a:lnTo>
                    <a:pt x="0" y="9220"/>
                  </a:lnTo>
                  <a:lnTo>
                    <a:pt x="0" y="174282"/>
                  </a:lnTo>
                  <a:lnTo>
                    <a:pt x="0" y="183438"/>
                  </a:lnTo>
                  <a:lnTo>
                    <a:pt x="119291" y="183438"/>
                  </a:lnTo>
                  <a:lnTo>
                    <a:pt x="119291" y="174282"/>
                  </a:lnTo>
                  <a:close/>
                </a:path>
                <a:path w="119379" h="183514">
                  <a:moveTo>
                    <a:pt x="119291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19291" y="9144"/>
                  </a:lnTo>
                  <a:lnTo>
                    <a:pt x="119291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96015" y="4675643"/>
              <a:ext cx="64410" cy="18336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396003" y="4675720"/>
              <a:ext cx="64769" cy="183515"/>
            </a:xfrm>
            <a:custGeom>
              <a:avLst/>
              <a:gdLst/>
              <a:ahLst/>
              <a:cxnLst/>
              <a:rect l="l" t="t" r="r" b="b"/>
              <a:pathLst>
                <a:path w="64770" h="183514">
                  <a:moveTo>
                    <a:pt x="64414" y="0"/>
                  </a:moveTo>
                  <a:lnTo>
                    <a:pt x="55270" y="0"/>
                  </a:lnTo>
                  <a:lnTo>
                    <a:pt x="55270" y="9156"/>
                  </a:lnTo>
                  <a:lnTo>
                    <a:pt x="55270" y="174142"/>
                  </a:lnTo>
                  <a:lnTo>
                    <a:pt x="9156" y="174142"/>
                  </a:lnTo>
                  <a:lnTo>
                    <a:pt x="9156" y="9156"/>
                  </a:lnTo>
                  <a:lnTo>
                    <a:pt x="55270" y="9156"/>
                  </a:lnTo>
                  <a:lnTo>
                    <a:pt x="55270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64414" y="183299"/>
                  </a:lnTo>
                  <a:lnTo>
                    <a:pt x="64414" y="174142"/>
                  </a:lnTo>
                  <a:lnTo>
                    <a:pt x="64414" y="9156"/>
                  </a:lnTo>
                  <a:lnTo>
                    <a:pt x="64414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21471" y="4675643"/>
              <a:ext cx="110146" cy="18336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21465" y="4675720"/>
              <a:ext cx="110489" cy="183515"/>
            </a:xfrm>
            <a:custGeom>
              <a:avLst/>
              <a:gdLst/>
              <a:ahLst/>
              <a:cxnLst/>
              <a:rect l="l" t="t" r="r" b="b"/>
              <a:pathLst>
                <a:path w="110489" h="183514">
                  <a:moveTo>
                    <a:pt x="110147" y="0"/>
                  </a:moveTo>
                  <a:lnTo>
                    <a:pt x="100926" y="0"/>
                  </a:lnTo>
                  <a:lnTo>
                    <a:pt x="100926" y="9156"/>
                  </a:lnTo>
                  <a:lnTo>
                    <a:pt x="100926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100926" y="9156"/>
                  </a:lnTo>
                  <a:lnTo>
                    <a:pt x="100926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110147" y="183299"/>
                  </a:lnTo>
                  <a:lnTo>
                    <a:pt x="110147" y="174142"/>
                  </a:lnTo>
                  <a:lnTo>
                    <a:pt x="110070" y="9156"/>
                  </a:lnTo>
                  <a:lnTo>
                    <a:pt x="110147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86672" y="4675643"/>
              <a:ext cx="137587" cy="18336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686664" y="4675720"/>
              <a:ext cx="137795" cy="183515"/>
            </a:xfrm>
            <a:custGeom>
              <a:avLst/>
              <a:gdLst/>
              <a:ahLst/>
              <a:cxnLst/>
              <a:rect l="l" t="t" r="r" b="b"/>
              <a:pathLst>
                <a:path w="137795" h="183514">
                  <a:moveTo>
                    <a:pt x="137591" y="0"/>
                  </a:moveTo>
                  <a:lnTo>
                    <a:pt x="128371" y="0"/>
                  </a:lnTo>
                  <a:lnTo>
                    <a:pt x="128371" y="9156"/>
                  </a:lnTo>
                  <a:lnTo>
                    <a:pt x="128371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128371" y="9156"/>
                  </a:lnTo>
                  <a:lnTo>
                    <a:pt x="128371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99"/>
                  </a:lnTo>
                  <a:lnTo>
                    <a:pt x="137591" y="183299"/>
                  </a:lnTo>
                  <a:lnTo>
                    <a:pt x="137591" y="174142"/>
                  </a:lnTo>
                  <a:lnTo>
                    <a:pt x="137515" y="9156"/>
                  </a:lnTo>
                  <a:lnTo>
                    <a:pt x="137591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96015" y="4895682"/>
              <a:ext cx="36969" cy="18336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396003" y="4895608"/>
              <a:ext cx="37465" cy="183515"/>
            </a:xfrm>
            <a:custGeom>
              <a:avLst/>
              <a:gdLst/>
              <a:ahLst/>
              <a:cxnLst/>
              <a:rect l="l" t="t" r="r" b="b"/>
              <a:pathLst>
                <a:path w="37464" h="183514">
                  <a:moveTo>
                    <a:pt x="36969" y="9232"/>
                  </a:moveTo>
                  <a:lnTo>
                    <a:pt x="27825" y="9232"/>
                  </a:lnTo>
                  <a:lnTo>
                    <a:pt x="27825" y="174294"/>
                  </a:lnTo>
                  <a:lnTo>
                    <a:pt x="9156" y="174294"/>
                  </a:lnTo>
                  <a:lnTo>
                    <a:pt x="9156" y="9232"/>
                  </a:lnTo>
                  <a:lnTo>
                    <a:pt x="0" y="9232"/>
                  </a:lnTo>
                  <a:lnTo>
                    <a:pt x="0" y="174294"/>
                  </a:lnTo>
                  <a:lnTo>
                    <a:pt x="0" y="183451"/>
                  </a:lnTo>
                  <a:lnTo>
                    <a:pt x="36969" y="183451"/>
                  </a:lnTo>
                  <a:lnTo>
                    <a:pt x="36969" y="174294"/>
                  </a:lnTo>
                  <a:lnTo>
                    <a:pt x="36969" y="9232"/>
                  </a:lnTo>
                  <a:close/>
                </a:path>
                <a:path w="37464" h="183514">
                  <a:moveTo>
                    <a:pt x="36969" y="0"/>
                  </a:moveTo>
                  <a:lnTo>
                    <a:pt x="0" y="0"/>
                  </a:lnTo>
                  <a:lnTo>
                    <a:pt x="0" y="9156"/>
                  </a:lnTo>
                  <a:lnTo>
                    <a:pt x="36969" y="9156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21471" y="4895682"/>
              <a:ext cx="100998" cy="18336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321465" y="4895608"/>
              <a:ext cx="101600" cy="183515"/>
            </a:xfrm>
            <a:custGeom>
              <a:avLst/>
              <a:gdLst/>
              <a:ahLst/>
              <a:cxnLst/>
              <a:rect l="l" t="t" r="r" b="b"/>
              <a:pathLst>
                <a:path w="101600" h="183514">
                  <a:moveTo>
                    <a:pt x="101003" y="174294"/>
                  </a:moveTo>
                  <a:lnTo>
                    <a:pt x="100926" y="9232"/>
                  </a:lnTo>
                  <a:lnTo>
                    <a:pt x="91770" y="9232"/>
                  </a:lnTo>
                  <a:lnTo>
                    <a:pt x="91770" y="174294"/>
                  </a:lnTo>
                  <a:lnTo>
                    <a:pt x="9144" y="174294"/>
                  </a:lnTo>
                  <a:lnTo>
                    <a:pt x="9144" y="9232"/>
                  </a:lnTo>
                  <a:lnTo>
                    <a:pt x="0" y="9232"/>
                  </a:lnTo>
                  <a:lnTo>
                    <a:pt x="0" y="174294"/>
                  </a:lnTo>
                  <a:lnTo>
                    <a:pt x="0" y="183451"/>
                  </a:lnTo>
                  <a:lnTo>
                    <a:pt x="101003" y="183451"/>
                  </a:lnTo>
                  <a:lnTo>
                    <a:pt x="101003" y="174294"/>
                  </a:lnTo>
                  <a:close/>
                </a:path>
                <a:path w="101600" h="183514">
                  <a:moveTo>
                    <a:pt x="101003" y="0"/>
                  </a:moveTo>
                  <a:lnTo>
                    <a:pt x="0" y="0"/>
                  </a:lnTo>
                  <a:lnTo>
                    <a:pt x="0" y="9156"/>
                  </a:lnTo>
                  <a:lnTo>
                    <a:pt x="101003" y="9156"/>
                  </a:lnTo>
                  <a:lnTo>
                    <a:pt x="101003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86672" y="4895682"/>
              <a:ext cx="18294" cy="18336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686664" y="4895608"/>
              <a:ext cx="18415" cy="183515"/>
            </a:xfrm>
            <a:custGeom>
              <a:avLst/>
              <a:gdLst/>
              <a:ahLst/>
              <a:cxnLst/>
              <a:rect l="l" t="t" r="r" b="b"/>
              <a:pathLst>
                <a:path w="18415" h="183514">
                  <a:moveTo>
                    <a:pt x="18300" y="9232"/>
                  </a:moveTo>
                  <a:lnTo>
                    <a:pt x="9144" y="9232"/>
                  </a:lnTo>
                  <a:lnTo>
                    <a:pt x="0" y="9232"/>
                  </a:lnTo>
                  <a:lnTo>
                    <a:pt x="0" y="174294"/>
                  </a:lnTo>
                  <a:lnTo>
                    <a:pt x="0" y="183451"/>
                  </a:lnTo>
                  <a:lnTo>
                    <a:pt x="18300" y="183451"/>
                  </a:lnTo>
                  <a:lnTo>
                    <a:pt x="18300" y="174294"/>
                  </a:lnTo>
                  <a:lnTo>
                    <a:pt x="18300" y="9232"/>
                  </a:lnTo>
                  <a:close/>
                </a:path>
                <a:path w="18415" h="183514">
                  <a:moveTo>
                    <a:pt x="18300" y="0"/>
                  </a:moveTo>
                  <a:lnTo>
                    <a:pt x="0" y="0"/>
                  </a:lnTo>
                  <a:lnTo>
                    <a:pt x="0" y="9156"/>
                  </a:lnTo>
                  <a:lnTo>
                    <a:pt x="18300" y="9156"/>
                  </a:lnTo>
                  <a:lnTo>
                    <a:pt x="18300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96015" y="5115567"/>
              <a:ext cx="46116" cy="18336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396003" y="5115648"/>
              <a:ext cx="46355" cy="183515"/>
            </a:xfrm>
            <a:custGeom>
              <a:avLst/>
              <a:gdLst/>
              <a:ahLst/>
              <a:cxnLst/>
              <a:rect l="l" t="t" r="r" b="b"/>
              <a:pathLst>
                <a:path w="46354" h="183514">
                  <a:moveTo>
                    <a:pt x="46126" y="0"/>
                  </a:moveTo>
                  <a:lnTo>
                    <a:pt x="36969" y="0"/>
                  </a:lnTo>
                  <a:lnTo>
                    <a:pt x="36969" y="9156"/>
                  </a:lnTo>
                  <a:lnTo>
                    <a:pt x="36969" y="174142"/>
                  </a:lnTo>
                  <a:lnTo>
                    <a:pt x="9156" y="174142"/>
                  </a:lnTo>
                  <a:lnTo>
                    <a:pt x="9156" y="9156"/>
                  </a:lnTo>
                  <a:lnTo>
                    <a:pt x="36969" y="9156"/>
                  </a:lnTo>
                  <a:lnTo>
                    <a:pt x="36969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86"/>
                  </a:lnTo>
                  <a:lnTo>
                    <a:pt x="46126" y="183286"/>
                  </a:lnTo>
                  <a:lnTo>
                    <a:pt x="46126" y="174142"/>
                  </a:lnTo>
                  <a:lnTo>
                    <a:pt x="46126" y="9156"/>
                  </a:lnTo>
                  <a:lnTo>
                    <a:pt x="46126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21471" y="5115567"/>
              <a:ext cx="91851" cy="18336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321465" y="5115648"/>
              <a:ext cx="92075" cy="183515"/>
            </a:xfrm>
            <a:custGeom>
              <a:avLst/>
              <a:gdLst/>
              <a:ahLst/>
              <a:cxnLst/>
              <a:rect l="l" t="t" r="r" b="b"/>
              <a:pathLst>
                <a:path w="92075" h="183514">
                  <a:moveTo>
                    <a:pt x="91846" y="0"/>
                  </a:moveTo>
                  <a:lnTo>
                    <a:pt x="82626" y="0"/>
                  </a:lnTo>
                  <a:lnTo>
                    <a:pt x="82626" y="9156"/>
                  </a:lnTo>
                  <a:lnTo>
                    <a:pt x="82626" y="174142"/>
                  </a:lnTo>
                  <a:lnTo>
                    <a:pt x="9144" y="174142"/>
                  </a:lnTo>
                  <a:lnTo>
                    <a:pt x="9144" y="9156"/>
                  </a:lnTo>
                  <a:lnTo>
                    <a:pt x="82626" y="9156"/>
                  </a:lnTo>
                  <a:lnTo>
                    <a:pt x="82626" y="0"/>
                  </a:lnTo>
                  <a:lnTo>
                    <a:pt x="0" y="0"/>
                  </a:lnTo>
                  <a:lnTo>
                    <a:pt x="0" y="9080"/>
                  </a:lnTo>
                  <a:lnTo>
                    <a:pt x="0" y="174142"/>
                  </a:lnTo>
                  <a:lnTo>
                    <a:pt x="0" y="183286"/>
                  </a:lnTo>
                  <a:lnTo>
                    <a:pt x="91846" y="183286"/>
                  </a:lnTo>
                  <a:lnTo>
                    <a:pt x="91846" y="174142"/>
                  </a:lnTo>
                  <a:lnTo>
                    <a:pt x="91770" y="9156"/>
                  </a:lnTo>
                  <a:lnTo>
                    <a:pt x="91846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96015" y="5335530"/>
              <a:ext cx="73557" cy="18336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396003" y="5335536"/>
              <a:ext cx="73660" cy="183515"/>
            </a:xfrm>
            <a:custGeom>
              <a:avLst/>
              <a:gdLst/>
              <a:ahLst/>
              <a:cxnLst/>
              <a:rect l="l" t="t" r="r" b="b"/>
              <a:pathLst>
                <a:path w="73660" h="183514">
                  <a:moveTo>
                    <a:pt x="73558" y="0"/>
                  </a:moveTo>
                  <a:lnTo>
                    <a:pt x="64414" y="0"/>
                  </a:lnTo>
                  <a:lnTo>
                    <a:pt x="64414" y="9144"/>
                  </a:lnTo>
                  <a:lnTo>
                    <a:pt x="64414" y="174218"/>
                  </a:lnTo>
                  <a:lnTo>
                    <a:pt x="9156" y="174218"/>
                  </a:lnTo>
                  <a:lnTo>
                    <a:pt x="9156" y="9144"/>
                  </a:lnTo>
                  <a:lnTo>
                    <a:pt x="64414" y="9144"/>
                  </a:lnTo>
                  <a:lnTo>
                    <a:pt x="6441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73558" y="183362"/>
                  </a:lnTo>
                  <a:lnTo>
                    <a:pt x="73558" y="174218"/>
                  </a:lnTo>
                  <a:lnTo>
                    <a:pt x="73558" y="9144"/>
                  </a:lnTo>
                  <a:lnTo>
                    <a:pt x="73558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21471" y="5335530"/>
              <a:ext cx="73557" cy="183365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321465" y="5335536"/>
              <a:ext cx="73660" cy="183515"/>
            </a:xfrm>
            <a:custGeom>
              <a:avLst/>
              <a:gdLst/>
              <a:ahLst/>
              <a:cxnLst/>
              <a:rect l="l" t="t" r="r" b="b"/>
              <a:pathLst>
                <a:path w="73660" h="183514">
                  <a:moveTo>
                    <a:pt x="73558" y="0"/>
                  </a:moveTo>
                  <a:lnTo>
                    <a:pt x="64338" y="0"/>
                  </a:lnTo>
                  <a:lnTo>
                    <a:pt x="64338" y="9144"/>
                  </a:lnTo>
                  <a:lnTo>
                    <a:pt x="64338" y="174218"/>
                  </a:lnTo>
                  <a:lnTo>
                    <a:pt x="9144" y="174218"/>
                  </a:lnTo>
                  <a:lnTo>
                    <a:pt x="9144" y="9144"/>
                  </a:lnTo>
                  <a:lnTo>
                    <a:pt x="64338" y="9144"/>
                  </a:lnTo>
                  <a:lnTo>
                    <a:pt x="64338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73558" y="183362"/>
                  </a:lnTo>
                  <a:lnTo>
                    <a:pt x="73558" y="174218"/>
                  </a:lnTo>
                  <a:lnTo>
                    <a:pt x="73482" y="9144"/>
                  </a:lnTo>
                  <a:lnTo>
                    <a:pt x="73558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96015" y="5555492"/>
              <a:ext cx="64410" cy="18336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396003" y="5555500"/>
              <a:ext cx="64769" cy="183515"/>
            </a:xfrm>
            <a:custGeom>
              <a:avLst/>
              <a:gdLst/>
              <a:ahLst/>
              <a:cxnLst/>
              <a:rect l="l" t="t" r="r" b="b"/>
              <a:pathLst>
                <a:path w="64770" h="183514">
                  <a:moveTo>
                    <a:pt x="64414" y="0"/>
                  </a:moveTo>
                  <a:lnTo>
                    <a:pt x="55270" y="0"/>
                  </a:lnTo>
                  <a:lnTo>
                    <a:pt x="55270" y="9144"/>
                  </a:lnTo>
                  <a:lnTo>
                    <a:pt x="55270" y="174218"/>
                  </a:lnTo>
                  <a:lnTo>
                    <a:pt x="9156" y="174218"/>
                  </a:lnTo>
                  <a:lnTo>
                    <a:pt x="9156" y="9144"/>
                  </a:lnTo>
                  <a:lnTo>
                    <a:pt x="55270" y="9144"/>
                  </a:lnTo>
                  <a:lnTo>
                    <a:pt x="5527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64414" y="183362"/>
                  </a:lnTo>
                  <a:lnTo>
                    <a:pt x="64414" y="174218"/>
                  </a:lnTo>
                  <a:lnTo>
                    <a:pt x="64414" y="9144"/>
                  </a:lnTo>
                  <a:lnTo>
                    <a:pt x="64414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21471" y="5555492"/>
              <a:ext cx="55263" cy="18336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321465" y="5555500"/>
              <a:ext cx="55880" cy="183515"/>
            </a:xfrm>
            <a:custGeom>
              <a:avLst/>
              <a:gdLst/>
              <a:ahLst/>
              <a:cxnLst/>
              <a:rect l="l" t="t" r="r" b="b"/>
              <a:pathLst>
                <a:path w="55879" h="183514">
                  <a:moveTo>
                    <a:pt x="55257" y="0"/>
                  </a:moveTo>
                  <a:lnTo>
                    <a:pt x="46037" y="0"/>
                  </a:lnTo>
                  <a:lnTo>
                    <a:pt x="46037" y="9144"/>
                  </a:lnTo>
                  <a:lnTo>
                    <a:pt x="46037" y="174218"/>
                  </a:lnTo>
                  <a:lnTo>
                    <a:pt x="9144" y="174218"/>
                  </a:lnTo>
                  <a:lnTo>
                    <a:pt x="9144" y="9144"/>
                  </a:lnTo>
                  <a:lnTo>
                    <a:pt x="46037" y="9144"/>
                  </a:lnTo>
                  <a:lnTo>
                    <a:pt x="46037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18"/>
                  </a:lnTo>
                  <a:lnTo>
                    <a:pt x="0" y="183362"/>
                  </a:lnTo>
                  <a:lnTo>
                    <a:pt x="55257" y="183362"/>
                  </a:lnTo>
                  <a:lnTo>
                    <a:pt x="55257" y="174218"/>
                  </a:lnTo>
                  <a:lnTo>
                    <a:pt x="55181" y="9144"/>
                  </a:lnTo>
                  <a:lnTo>
                    <a:pt x="55257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96015" y="5775454"/>
              <a:ext cx="36969" cy="183365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396003" y="5775464"/>
              <a:ext cx="37465" cy="183515"/>
            </a:xfrm>
            <a:custGeom>
              <a:avLst/>
              <a:gdLst/>
              <a:ahLst/>
              <a:cxnLst/>
              <a:rect l="l" t="t" r="r" b="b"/>
              <a:pathLst>
                <a:path w="37464" h="183514">
                  <a:moveTo>
                    <a:pt x="36969" y="0"/>
                  </a:moveTo>
                  <a:lnTo>
                    <a:pt x="27825" y="0"/>
                  </a:lnTo>
                  <a:lnTo>
                    <a:pt x="27825" y="9144"/>
                  </a:lnTo>
                  <a:lnTo>
                    <a:pt x="27825" y="174205"/>
                  </a:lnTo>
                  <a:lnTo>
                    <a:pt x="9156" y="174205"/>
                  </a:lnTo>
                  <a:lnTo>
                    <a:pt x="9156" y="9144"/>
                  </a:lnTo>
                  <a:lnTo>
                    <a:pt x="27825" y="9144"/>
                  </a:lnTo>
                  <a:lnTo>
                    <a:pt x="27825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05"/>
                  </a:lnTo>
                  <a:lnTo>
                    <a:pt x="0" y="183362"/>
                  </a:lnTo>
                  <a:lnTo>
                    <a:pt x="36969" y="183362"/>
                  </a:lnTo>
                  <a:lnTo>
                    <a:pt x="36969" y="174205"/>
                  </a:lnTo>
                  <a:lnTo>
                    <a:pt x="36969" y="9144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21471" y="5775454"/>
              <a:ext cx="55263" cy="18336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321465" y="5775464"/>
              <a:ext cx="55880" cy="183515"/>
            </a:xfrm>
            <a:custGeom>
              <a:avLst/>
              <a:gdLst/>
              <a:ahLst/>
              <a:cxnLst/>
              <a:rect l="l" t="t" r="r" b="b"/>
              <a:pathLst>
                <a:path w="55879" h="183514">
                  <a:moveTo>
                    <a:pt x="55257" y="0"/>
                  </a:moveTo>
                  <a:lnTo>
                    <a:pt x="46037" y="0"/>
                  </a:lnTo>
                  <a:lnTo>
                    <a:pt x="46037" y="9144"/>
                  </a:lnTo>
                  <a:lnTo>
                    <a:pt x="46037" y="174205"/>
                  </a:lnTo>
                  <a:lnTo>
                    <a:pt x="9144" y="174205"/>
                  </a:lnTo>
                  <a:lnTo>
                    <a:pt x="9144" y="9144"/>
                  </a:lnTo>
                  <a:lnTo>
                    <a:pt x="46037" y="9144"/>
                  </a:lnTo>
                  <a:lnTo>
                    <a:pt x="46037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05"/>
                  </a:lnTo>
                  <a:lnTo>
                    <a:pt x="0" y="183362"/>
                  </a:lnTo>
                  <a:lnTo>
                    <a:pt x="55257" y="183362"/>
                  </a:lnTo>
                  <a:lnTo>
                    <a:pt x="55257" y="174205"/>
                  </a:lnTo>
                  <a:lnTo>
                    <a:pt x="55181" y="9144"/>
                  </a:lnTo>
                  <a:lnTo>
                    <a:pt x="55257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96015" y="5995416"/>
              <a:ext cx="27822" cy="18336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396003" y="5995428"/>
              <a:ext cx="27940" cy="183515"/>
            </a:xfrm>
            <a:custGeom>
              <a:avLst/>
              <a:gdLst/>
              <a:ahLst/>
              <a:cxnLst/>
              <a:rect l="l" t="t" r="r" b="b"/>
              <a:pathLst>
                <a:path w="27939" h="183514">
                  <a:moveTo>
                    <a:pt x="27825" y="0"/>
                  </a:moveTo>
                  <a:lnTo>
                    <a:pt x="18300" y="0"/>
                  </a:lnTo>
                  <a:lnTo>
                    <a:pt x="18300" y="9144"/>
                  </a:lnTo>
                  <a:lnTo>
                    <a:pt x="18300" y="174205"/>
                  </a:lnTo>
                  <a:lnTo>
                    <a:pt x="9156" y="174205"/>
                  </a:lnTo>
                  <a:lnTo>
                    <a:pt x="9156" y="9144"/>
                  </a:lnTo>
                  <a:lnTo>
                    <a:pt x="18300" y="9144"/>
                  </a:lnTo>
                  <a:lnTo>
                    <a:pt x="1830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05"/>
                  </a:lnTo>
                  <a:lnTo>
                    <a:pt x="0" y="183362"/>
                  </a:lnTo>
                  <a:lnTo>
                    <a:pt x="27825" y="183362"/>
                  </a:lnTo>
                  <a:lnTo>
                    <a:pt x="27825" y="174205"/>
                  </a:lnTo>
                  <a:lnTo>
                    <a:pt x="27825" y="9144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21471" y="5995416"/>
              <a:ext cx="36969" cy="183365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321465" y="5995428"/>
              <a:ext cx="37465" cy="183515"/>
            </a:xfrm>
            <a:custGeom>
              <a:avLst/>
              <a:gdLst/>
              <a:ahLst/>
              <a:cxnLst/>
              <a:rect l="l" t="t" r="r" b="b"/>
              <a:pathLst>
                <a:path w="37464" h="183514">
                  <a:moveTo>
                    <a:pt x="36969" y="0"/>
                  </a:moveTo>
                  <a:lnTo>
                    <a:pt x="27749" y="0"/>
                  </a:lnTo>
                  <a:lnTo>
                    <a:pt x="27749" y="9144"/>
                  </a:lnTo>
                  <a:lnTo>
                    <a:pt x="27749" y="174205"/>
                  </a:lnTo>
                  <a:lnTo>
                    <a:pt x="9144" y="174205"/>
                  </a:lnTo>
                  <a:lnTo>
                    <a:pt x="9144" y="9144"/>
                  </a:lnTo>
                  <a:lnTo>
                    <a:pt x="27749" y="9144"/>
                  </a:lnTo>
                  <a:lnTo>
                    <a:pt x="27749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174205"/>
                  </a:lnTo>
                  <a:lnTo>
                    <a:pt x="0" y="183362"/>
                  </a:lnTo>
                  <a:lnTo>
                    <a:pt x="36969" y="183362"/>
                  </a:lnTo>
                  <a:lnTo>
                    <a:pt x="36969" y="174205"/>
                  </a:lnTo>
                  <a:lnTo>
                    <a:pt x="36893" y="9144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96015" y="6215378"/>
              <a:ext cx="100998" cy="19251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396003" y="6215379"/>
              <a:ext cx="101600" cy="193040"/>
            </a:xfrm>
            <a:custGeom>
              <a:avLst/>
              <a:gdLst/>
              <a:ahLst/>
              <a:cxnLst/>
              <a:rect l="l" t="t" r="r" b="b"/>
              <a:pathLst>
                <a:path w="101600" h="193039">
                  <a:moveTo>
                    <a:pt x="101003" y="0"/>
                  </a:moveTo>
                  <a:lnTo>
                    <a:pt x="91859" y="0"/>
                  </a:lnTo>
                  <a:lnTo>
                    <a:pt x="91859" y="9156"/>
                  </a:lnTo>
                  <a:lnTo>
                    <a:pt x="91859" y="183375"/>
                  </a:lnTo>
                  <a:lnTo>
                    <a:pt x="9156" y="183375"/>
                  </a:lnTo>
                  <a:lnTo>
                    <a:pt x="9156" y="9156"/>
                  </a:lnTo>
                  <a:lnTo>
                    <a:pt x="91859" y="9156"/>
                  </a:lnTo>
                  <a:lnTo>
                    <a:pt x="91859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83375"/>
                  </a:lnTo>
                  <a:lnTo>
                    <a:pt x="0" y="192519"/>
                  </a:lnTo>
                  <a:lnTo>
                    <a:pt x="101003" y="192519"/>
                  </a:lnTo>
                  <a:lnTo>
                    <a:pt x="101003" y="183375"/>
                  </a:lnTo>
                  <a:lnTo>
                    <a:pt x="101003" y="9156"/>
                  </a:lnTo>
                  <a:lnTo>
                    <a:pt x="101003" y="0"/>
                  </a:lnTo>
                  <a:close/>
                </a:path>
              </a:pathLst>
            </a:custGeom>
            <a:solidFill>
              <a:srgbClr val="008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21471" y="6215378"/>
              <a:ext cx="137587" cy="19251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321465" y="6215379"/>
              <a:ext cx="137795" cy="193040"/>
            </a:xfrm>
            <a:custGeom>
              <a:avLst/>
              <a:gdLst/>
              <a:ahLst/>
              <a:cxnLst/>
              <a:rect l="l" t="t" r="r" b="b"/>
              <a:pathLst>
                <a:path w="137795" h="193039">
                  <a:moveTo>
                    <a:pt x="137591" y="0"/>
                  </a:moveTo>
                  <a:lnTo>
                    <a:pt x="128358" y="0"/>
                  </a:lnTo>
                  <a:lnTo>
                    <a:pt x="128358" y="9156"/>
                  </a:lnTo>
                  <a:lnTo>
                    <a:pt x="128358" y="183375"/>
                  </a:lnTo>
                  <a:lnTo>
                    <a:pt x="9144" y="183375"/>
                  </a:lnTo>
                  <a:lnTo>
                    <a:pt x="9144" y="9156"/>
                  </a:lnTo>
                  <a:lnTo>
                    <a:pt x="128358" y="9156"/>
                  </a:lnTo>
                  <a:lnTo>
                    <a:pt x="128358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83375"/>
                  </a:lnTo>
                  <a:lnTo>
                    <a:pt x="0" y="192519"/>
                  </a:lnTo>
                  <a:lnTo>
                    <a:pt x="137591" y="192519"/>
                  </a:lnTo>
                  <a:lnTo>
                    <a:pt x="137591" y="183375"/>
                  </a:lnTo>
                  <a:lnTo>
                    <a:pt x="137515" y="9156"/>
                  </a:lnTo>
                  <a:lnTo>
                    <a:pt x="137591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86672" y="6215378"/>
              <a:ext cx="137587" cy="19251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686664" y="6215379"/>
              <a:ext cx="137795" cy="193040"/>
            </a:xfrm>
            <a:custGeom>
              <a:avLst/>
              <a:gdLst/>
              <a:ahLst/>
              <a:cxnLst/>
              <a:rect l="l" t="t" r="r" b="b"/>
              <a:pathLst>
                <a:path w="137795" h="193039">
                  <a:moveTo>
                    <a:pt x="137591" y="0"/>
                  </a:moveTo>
                  <a:lnTo>
                    <a:pt x="128371" y="0"/>
                  </a:lnTo>
                  <a:lnTo>
                    <a:pt x="128371" y="9156"/>
                  </a:lnTo>
                  <a:lnTo>
                    <a:pt x="128371" y="183375"/>
                  </a:lnTo>
                  <a:lnTo>
                    <a:pt x="9144" y="183375"/>
                  </a:lnTo>
                  <a:lnTo>
                    <a:pt x="9144" y="9156"/>
                  </a:lnTo>
                  <a:lnTo>
                    <a:pt x="128371" y="9156"/>
                  </a:lnTo>
                  <a:lnTo>
                    <a:pt x="128371" y="0"/>
                  </a:lnTo>
                  <a:lnTo>
                    <a:pt x="0" y="0"/>
                  </a:lnTo>
                  <a:lnTo>
                    <a:pt x="0" y="9156"/>
                  </a:lnTo>
                  <a:lnTo>
                    <a:pt x="0" y="183375"/>
                  </a:lnTo>
                  <a:lnTo>
                    <a:pt x="0" y="192519"/>
                  </a:lnTo>
                  <a:lnTo>
                    <a:pt x="137591" y="192519"/>
                  </a:lnTo>
                  <a:lnTo>
                    <a:pt x="137591" y="183375"/>
                  </a:lnTo>
                  <a:lnTo>
                    <a:pt x="137515" y="9156"/>
                  </a:lnTo>
                  <a:lnTo>
                    <a:pt x="137591" y="0"/>
                  </a:lnTo>
                  <a:close/>
                </a:path>
              </a:pathLst>
            </a:custGeom>
            <a:solidFill>
              <a:srgbClr val="FFB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7772430" y="6210804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 h="0">
                  <a:moveTo>
                    <a:pt x="0" y="0"/>
                  </a:moveTo>
                  <a:lnTo>
                    <a:pt x="54882" y="0"/>
                  </a:lnTo>
                </a:path>
              </a:pathLst>
            </a:custGeom>
            <a:ln w="914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7767857" y="6206229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64029" y="0"/>
                  </a:moveTo>
                  <a:lnTo>
                    <a:pt x="0" y="0"/>
                  </a:lnTo>
                  <a:lnTo>
                    <a:pt x="0" y="9149"/>
                  </a:lnTo>
                  <a:lnTo>
                    <a:pt x="64029" y="9149"/>
                  </a:lnTo>
                  <a:lnTo>
                    <a:pt x="6402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7772430" y="6219953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 h="0">
                  <a:moveTo>
                    <a:pt x="0" y="0"/>
                  </a:moveTo>
                  <a:lnTo>
                    <a:pt x="45735" y="0"/>
                  </a:lnTo>
                </a:path>
              </a:pathLst>
            </a:custGeom>
            <a:ln w="914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7767857" y="621537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82" y="0"/>
                  </a:moveTo>
                  <a:lnTo>
                    <a:pt x="0" y="0"/>
                  </a:lnTo>
                  <a:lnTo>
                    <a:pt x="0" y="9149"/>
                  </a:lnTo>
                  <a:lnTo>
                    <a:pt x="54882" y="9149"/>
                  </a:lnTo>
                  <a:lnTo>
                    <a:pt x="5488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7772430" y="622910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588" y="0"/>
                  </a:lnTo>
                </a:path>
              </a:pathLst>
            </a:custGeom>
            <a:ln w="914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7767857" y="6224528"/>
              <a:ext cx="46355" cy="9525"/>
            </a:xfrm>
            <a:custGeom>
              <a:avLst/>
              <a:gdLst/>
              <a:ahLst/>
              <a:cxnLst/>
              <a:rect l="l" t="t" r="r" b="b"/>
              <a:pathLst>
                <a:path w="46354" h="9525">
                  <a:moveTo>
                    <a:pt x="45735" y="0"/>
                  </a:moveTo>
                  <a:lnTo>
                    <a:pt x="0" y="0"/>
                  </a:lnTo>
                  <a:lnTo>
                    <a:pt x="0" y="9148"/>
                  </a:lnTo>
                  <a:lnTo>
                    <a:pt x="45735" y="9148"/>
                  </a:lnTo>
                  <a:lnTo>
                    <a:pt x="4573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7772430" y="6238251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41" y="0"/>
                  </a:lnTo>
                </a:path>
              </a:pathLst>
            </a:custGeom>
            <a:ln w="914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7767857" y="6233676"/>
              <a:ext cx="36830" cy="9525"/>
            </a:xfrm>
            <a:custGeom>
              <a:avLst/>
              <a:gdLst/>
              <a:ahLst/>
              <a:cxnLst/>
              <a:rect l="l" t="t" r="r" b="b"/>
              <a:pathLst>
                <a:path w="36829" h="9525">
                  <a:moveTo>
                    <a:pt x="36588" y="0"/>
                  </a:moveTo>
                  <a:lnTo>
                    <a:pt x="0" y="0"/>
                  </a:lnTo>
                  <a:lnTo>
                    <a:pt x="0" y="9149"/>
                  </a:lnTo>
                  <a:lnTo>
                    <a:pt x="36588" y="9149"/>
                  </a:lnTo>
                  <a:lnTo>
                    <a:pt x="3658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7772430" y="624740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294" y="0"/>
                  </a:lnTo>
                </a:path>
              </a:pathLst>
            </a:custGeom>
            <a:ln w="914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7767857" y="6242826"/>
              <a:ext cx="27940" cy="9525"/>
            </a:xfrm>
            <a:custGeom>
              <a:avLst/>
              <a:gdLst/>
              <a:ahLst/>
              <a:cxnLst/>
              <a:rect l="l" t="t" r="r" b="b"/>
              <a:pathLst>
                <a:path w="27940" h="9525">
                  <a:moveTo>
                    <a:pt x="27441" y="0"/>
                  </a:moveTo>
                  <a:lnTo>
                    <a:pt x="0" y="0"/>
                  </a:lnTo>
                  <a:lnTo>
                    <a:pt x="0" y="9149"/>
                  </a:lnTo>
                  <a:lnTo>
                    <a:pt x="27441" y="9149"/>
                  </a:lnTo>
                  <a:lnTo>
                    <a:pt x="2744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7772430" y="625655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7" y="0"/>
                  </a:lnTo>
                </a:path>
              </a:pathLst>
            </a:custGeom>
            <a:ln w="914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7767853" y="625198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828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8300"/>
                  </a:lnTo>
                  <a:lnTo>
                    <a:pt x="9144" y="18300"/>
                  </a:lnTo>
                  <a:lnTo>
                    <a:pt x="9144" y="9144"/>
                  </a:lnTo>
                  <a:lnTo>
                    <a:pt x="18288" y="9144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 txBox="1"/>
          <p:nvPr/>
        </p:nvSpPr>
        <p:spPr>
          <a:xfrm>
            <a:off x="3366465" y="1354744"/>
            <a:ext cx="8026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774894" y="1222843"/>
            <a:ext cx="875665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6050">
              <a:lnSpc>
                <a:spcPct val="111000"/>
              </a:lnSpc>
              <a:spcBef>
                <a:spcPts val="100"/>
              </a:spcBef>
            </a:pP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CAPITAL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810039" y="1113053"/>
            <a:ext cx="985519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5715">
              <a:lnSpc>
                <a:spcPct val="111000"/>
              </a:lnSpc>
              <a:spcBef>
                <a:spcPts val="100"/>
              </a:spcBef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(CAPITAL 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SK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CARTERA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13176" y="1794668"/>
            <a:ext cx="6769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2,352,166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396671" y="1794668"/>
            <a:ext cx="4362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23</a:t>
            </a:r>
            <a:r>
              <a:rPr dirty="0" sz="1300" spc="25">
                <a:latin typeface="Calibri"/>
                <a:cs typeface="Calibri"/>
              </a:rPr>
              <a:t>.</a:t>
            </a:r>
            <a:r>
              <a:rPr dirty="0" sz="1300" spc="-20">
                <a:latin typeface="Calibri"/>
                <a:cs typeface="Calibri"/>
              </a:rPr>
              <a:t>3</a:t>
            </a:r>
            <a:r>
              <a:rPr dirty="0" sz="1300" spc="-5">
                <a:latin typeface="Calibri"/>
                <a:cs typeface="Calibri"/>
              </a:rPr>
              <a:t>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691245" y="2041054"/>
            <a:ext cx="495300" cy="220345"/>
          </a:xfrm>
          <a:prstGeom prst="rect">
            <a:avLst/>
          </a:prstGeom>
          <a:ln w="9146">
            <a:solidFill>
              <a:srgbClr val="FFB62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28575">
              <a:lnSpc>
                <a:spcPts val="1450"/>
              </a:lnSpc>
            </a:pPr>
            <a:r>
              <a:rPr dirty="0" sz="1300" spc="-10">
                <a:latin typeface="Calibri"/>
                <a:cs typeface="Calibri"/>
              </a:rPr>
              <a:t>2,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132162" y="2014707"/>
            <a:ext cx="5575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766,526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691245" y="2261092"/>
            <a:ext cx="1054100" cy="174625"/>
          </a:xfrm>
          <a:prstGeom prst="rect">
            <a:avLst/>
          </a:prstGeom>
          <a:ln w="9147">
            <a:solidFill>
              <a:srgbClr val="FFB62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34010">
              <a:lnSpc>
                <a:spcPts val="1370"/>
              </a:lnSpc>
            </a:pPr>
            <a:r>
              <a:rPr dirty="0" sz="1300" spc="-20">
                <a:latin typeface="Calibri"/>
                <a:cs typeface="Calibri"/>
              </a:rPr>
              <a:t>5,790,188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411138" y="1354744"/>
            <a:ext cx="2221230" cy="1323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CLIENTES 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STOCK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CARTERA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S/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L="561975">
              <a:lnSpc>
                <a:spcPct val="100000"/>
              </a:lnSpc>
              <a:tabLst>
                <a:tab pos="1441450" algn="l"/>
              </a:tabLst>
            </a:pPr>
            <a:r>
              <a:rPr dirty="0" sz="1300" spc="-15">
                <a:latin typeface="Calibri"/>
                <a:cs typeface="Calibri"/>
              </a:rPr>
              <a:t>831	</a:t>
            </a:r>
            <a:r>
              <a:rPr dirty="0" sz="1300" spc="-20">
                <a:latin typeface="Calibri"/>
                <a:cs typeface="Calibri"/>
              </a:rPr>
              <a:t>10,092,099</a:t>
            </a:r>
            <a:endParaRPr sz="1300">
              <a:latin typeface="Calibri"/>
              <a:cs typeface="Calibri"/>
            </a:endParaRPr>
          </a:p>
          <a:p>
            <a:pPr marL="561975">
              <a:lnSpc>
                <a:spcPct val="100000"/>
              </a:lnSpc>
              <a:spcBef>
                <a:spcPts val="175"/>
              </a:spcBef>
              <a:tabLst>
                <a:tab pos="1524000" algn="l"/>
              </a:tabLst>
            </a:pPr>
            <a:r>
              <a:rPr dirty="0" sz="1300" spc="-15">
                <a:latin typeface="Calibri"/>
                <a:cs typeface="Calibri"/>
              </a:rPr>
              <a:t>657	</a:t>
            </a:r>
            <a:r>
              <a:rPr dirty="0" sz="1300" spc="-20">
                <a:latin typeface="Calibri"/>
                <a:cs typeface="Calibri"/>
              </a:rPr>
              <a:t>8,841,032</a:t>
            </a:r>
            <a:endParaRPr sz="1300">
              <a:latin typeface="Calibri"/>
              <a:cs typeface="Calibri"/>
            </a:endParaRPr>
          </a:p>
          <a:p>
            <a:pPr marL="561975">
              <a:lnSpc>
                <a:spcPct val="100000"/>
              </a:lnSpc>
              <a:spcBef>
                <a:spcPts val="170"/>
              </a:spcBef>
              <a:tabLst>
                <a:tab pos="1524000" algn="l"/>
              </a:tabLst>
            </a:pPr>
            <a:r>
              <a:rPr dirty="0" sz="1300" spc="-15">
                <a:latin typeface="Calibri"/>
                <a:cs typeface="Calibri"/>
              </a:rPr>
              <a:t>525	</a:t>
            </a:r>
            <a:r>
              <a:rPr dirty="0" sz="1300" spc="-20">
                <a:latin typeface="Calibri"/>
                <a:cs typeface="Calibri"/>
              </a:rPr>
              <a:t>8,517,548</a:t>
            </a:r>
            <a:endParaRPr sz="1300">
              <a:latin typeface="Calibri"/>
              <a:cs typeface="Calibri"/>
            </a:endParaRPr>
          </a:p>
          <a:p>
            <a:pPr marL="561975">
              <a:lnSpc>
                <a:spcPct val="100000"/>
              </a:lnSpc>
              <a:spcBef>
                <a:spcPts val="170"/>
              </a:spcBef>
              <a:tabLst>
                <a:tab pos="1524000" algn="l"/>
              </a:tabLst>
            </a:pPr>
            <a:r>
              <a:rPr dirty="0" sz="1300" spc="-15">
                <a:latin typeface="Calibri"/>
                <a:cs typeface="Calibri"/>
              </a:rPr>
              <a:t>398	</a:t>
            </a:r>
            <a:r>
              <a:rPr dirty="0" sz="1300" spc="-20">
                <a:latin typeface="Calibri"/>
                <a:cs typeface="Calibri"/>
              </a:rPr>
              <a:t>5,542,257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013176" y="2454631"/>
            <a:ext cx="6769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1,249,933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960725" y="2674212"/>
            <a:ext cx="163893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4090" algn="l"/>
              </a:tabLst>
            </a:pPr>
            <a:r>
              <a:rPr dirty="0" sz="1300" spc="-15">
                <a:latin typeface="Calibri"/>
                <a:cs typeface="Calibri"/>
              </a:rPr>
              <a:t>481	</a:t>
            </a:r>
            <a:r>
              <a:rPr dirty="0" sz="1300" spc="-20">
                <a:latin typeface="Calibri"/>
                <a:cs typeface="Calibri"/>
              </a:rPr>
              <a:t>5,131,435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297040" y="2674212"/>
            <a:ext cx="3930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6</a:t>
            </a:r>
            <a:r>
              <a:rPr dirty="0" sz="1300" spc="-45">
                <a:latin typeface="Calibri"/>
                <a:cs typeface="Calibri"/>
              </a:rPr>
              <a:t>,</a:t>
            </a:r>
            <a:r>
              <a:rPr dirty="0" sz="1300" spc="-20">
                <a:latin typeface="Calibri"/>
                <a:cs typeface="Calibri"/>
              </a:rPr>
              <a:t>96</a:t>
            </a:r>
            <a:r>
              <a:rPr dirty="0" sz="1300" spc="-5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22692" y="2894097"/>
            <a:ext cx="6769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2,321,762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13176" y="2872139"/>
            <a:ext cx="676910" cy="6858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70"/>
              </a:spcBef>
            </a:pPr>
            <a:r>
              <a:rPr dirty="0" sz="1300" spc="-20">
                <a:latin typeface="Calibri"/>
                <a:cs typeface="Calibri"/>
              </a:rPr>
              <a:t>1,472,149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399,745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249,955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922692" y="3092330"/>
            <a:ext cx="676910" cy="6858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300" spc="-20">
                <a:latin typeface="Calibri"/>
                <a:cs typeface="Calibri"/>
              </a:rPr>
              <a:t>2,086,258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2,065,760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1,652,474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013176" y="3554060"/>
            <a:ext cx="6769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1,652,474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960725" y="2872139"/>
            <a:ext cx="272415" cy="13455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300" spc="-20">
                <a:latin typeface="Calibri"/>
                <a:cs typeface="Calibri"/>
              </a:rPr>
              <a:t>189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148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196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197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131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129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025876" y="3751988"/>
            <a:ext cx="651510" cy="13455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270"/>
              </a:spcBef>
            </a:pPr>
            <a:r>
              <a:rPr dirty="0" sz="1300" spc="-20">
                <a:latin typeface="Calibri"/>
                <a:cs typeface="Calibri"/>
              </a:rPr>
              <a:t>1</a:t>
            </a:r>
            <a:r>
              <a:rPr dirty="0" sz="1300" spc="-45">
                <a:latin typeface="Calibri"/>
                <a:cs typeface="Calibri"/>
              </a:rPr>
              <a:t>,</a:t>
            </a:r>
            <a:r>
              <a:rPr dirty="0" sz="1300" spc="-20">
                <a:latin typeface="Calibri"/>
                <a:cs typeface="Calibri"/>
              </a:rPr>
              <a:t>076</a:t>
            </a:r>
            <a:r>
              <a:rPr dirty="0" sz="1300" spc="-45">
                <a:latin typeface="Calibri"/>
                <a:cs typeface="Calibri"/>
              </a:rPr>
              <a:t>,</a:t>
            </a:r>
            <a:r>
              <a:rPr dirty="0" sz="1300" spc="-20">
                <a:latin typeface="Calibri"/>
                <a:cs typeface="Calibri"/>
              </a:rPr>
              <a:t>70</a:t>
            </a:r>
            <a:r>
              <a:rPr dirty="0" sz="1300" spc="-5"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307,368</a:t>
            </a:r>
            <a:endParaRPr sz="13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57,986</a:t>
            </a:r>
            <a:endParaRPr sz="13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654,402</a:t>
            </a:r>
            <a:endParaRPr sz="13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741,972</a:t>
            </a:r>
            <a:endParaRPr sz="13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119,010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456551" y="5071836"/>
            <a:ext cx="50800" cy="11252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70"/>
              </a:spcBef>
            </a:pPr>
            <a:r>
              <a:rPr dirty="0" sz="1300" spc="-5"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228878" y="1772710"/>
            <a:ext cx="1049020" cy="4644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5785">
              <a:lnSpc>
                <a:spcPct val="111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Maiz </a:t>
            </a:r>
            <a:r>
              <a:rPr dirty="0" sz="1300" spc="-5">
                <a:latin typeface="Calibri"/>
                <a:cs typeface="Calibri"/>
              </a:rPr>
              <a:t> Palto 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Arroz 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35">
                <a:latin typeface="Calibri"/>
                <a:cs typeface="Calibri"/>
              </a:rPr>
              <a:t>M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n</a:t>
            </a:r>
            <a:r>
              <a:rPr dirty="0" sz="1300" spc="-45">
                <a:latin typeface="Calibri"/>
                <a:cs typeface="Calibri"/>
              </a:rPr>
              <a:t>g</a:t>
            </a:r>
            <a:r>
              <a:rPr dirty="0" sz="1300" spc="-5"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85"/>
              </a:spcBef>
            </a:pPr>
            <a:r>
              <a:rPr dirty="0" sz="1300" spc="-10">
                <a:latin typeface="Calibri"/>
                <a:cs typeface="Calibri"/>
              </a:rPr>
              <a:t>Vacuno </a:t>
            </a:r>
            <a:r>
              <a:rPr dirty="0" sz="1300" spc="-5">
                <a:latin typeface="Calibri"/>
                <a:cs typeface="Calibri"/>
              </a:rPr>
              <a:t>- Carne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Caña </a:t>
            </a:r>
            <a:r>
              <a:rPr dirty="0" sz="1300" spc="-10">
                <a:latin typeface="Calibri"/>
                <a:cs typeface="Calibri"/>
              </a:rPr>
              <a:t>Azucar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Esparrago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Limon</a:t>
            </a:r>
            <a:endParaRPr sz="1300">
              <a:latin typeface="Calibri"/>
              <a:cs typeface="Calibri"/>
            </a:endParaRPr>
          </a:p>
          <a:p>
            <a:pPr marL="12700" marR="520700">
              <a:lnSpc>
                <a:spcPts val="1730"/>
              </a:lnSpc>
              <a:spcBef>
                <a:spcPts val="5"/>
              </a:spcBef>
            </a:pPr>
            <a:r>
              <a:rPr dirty="0" sz="1300" spc="-15">
                <a:latin typeface="Calibri"/>
                <a:cs typeface="Calibri"/>
              </a:rPr>
              <a:t>Papa 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Uva 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n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n</a:t>
            </a:r>
            <a:r>
              <a:rPr dirty="0" sz="1300" spc="-5"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  <a:p>
            <a:pPr marL="12700" marR="283210">
              <a:lnSpc>
                <a:spcPts val="1730"/>
              </a:lnSpc>
              <a:spcBef>
                <a:spcPts val="10"/>
              </a:spcBef>
            </a:pPr>
            <a:r>
              <a:rPr dirty="0" sz="1300" spc="-10">
                <a:latin typeface="Calibri"/>
                <a:cs typeface="Calibri"/>
              </a:rPr>
              <a:t>Maracuya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Algodon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35">
                <a:latin typeface="Calibri"/>
                <a:cs typeface="Calibri"/>
              </a:rPr>
              <a:t>M</a:t>
            </a:r>
            <a:r>
              <a:rPr dirty="0" sz="1300" spc="-5">
                <a:latin typeface="Calibri"/>
                <a:cs typeface="Calibri"/>
              </a:rPr>
              <a:t>e</a:t>
            </a:r>
            <a:r>
              <a:rPr dirty="0" sz="1300" spc="-15">
                <a:latin typeface="Calibri"/>
                <a:cs typeface="Calibri"/>
              </a:rPr>
              <a:t>l</a:t>
            </a:r>
            <a:r>
              <a:rPr dirty="0" sz="1300" spc="25">
                <a:latin typeface="Calibri"/>
                <a:cs typeface="Calibri"/>
              </a:rPr>
              <a:t>o</a:t>
            </a:r>
            <a:r>
              <a:rPr dirty="0" sz="1300" spc="15">
                <a:latin typeface="Calibri"/>
                <a:cs typeface="Calibri"/>
              </a:rPr>
              <a:t>c</a:t>
            </a:r>
            <a:r>
              <a:rPr dirty="0" sz="1300" spc="25">
                <a:latin typeface="Calibri"/>
                <a:cs typeface="Calibri"/>
              </a:rPr>
              <a:t>o</a:t>
            </a:r>
            <a:r>
              <a:rPr dirty="0" sz="1300" spc="-5">
                <a:latin typeface="Calibri"/>
                <a:cs typeface="Calibri"/>
              </a:rPr>
              <a:t>t</a:t>
            </a:r>
            <a:r>
              <a:rPr dirty="0" sz="1300" spc="25">
                <a:latin typeface="Calibri"/>
                <a:cs typeface="Calibri"/>
              </a:rPr>
              <a:t>o</a:t>
            </a:r>
            <a:r>
              <a:rPr dirty="0" sz="1300" spc="-5">
                <a:latin typeface="Calibri"/>
                <a:cs typeface="Calibri"/>
              </a:rPr>
              <a:t>n  </a:t>
            </a:r>
            <a:r>
              <a:rPr dirty="0" sz="1300" spc="-25">
                <a:latin typeface="Calibri"/>
                <a:cs typeface="Calibri"/>
              </a:rPr>
              <a:t>Aji</a:t>
            </a:r>
            <a:endParaRPr sz="1300">
              <a:latin typeface="Calibri"/>
              <a:cs typeface="Calibri"/>
            </a:endParaRPr>
          </a:p>
          <a:p>
            <a:pPr marL="12700" marR="48895">
              <a:lnSpc>
                <a:spcPts val="1730"/>
              </a:lnSpc>
              <a:spcBef>
                <a:spcPts val="5"/>
              </a:spcBef>
            </a:pPr>
            <a:r>
              <a:rPr dirty="0" sz="1300" spc="-5">
                <a:latin typeface="Calibri"/>
                <a:cs typeface="Calibri"/>
              </a:rPr>
              <a:t>Maq</a:t>
            </a:r>
            <a:r>
              <a:rPr dirty="0" sz="1300" spc="-7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Equipos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Flores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10">
                <a:latin typeface="Calibri"/>
                <a:cs typeface="Calibri"/>
              </a:rPr>
              <a:t>Cuyes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11000"/>
              </a:lnSpc>
            </a:pPr>
            <a:r>
              <a:rPr dirty="0" sz="1300" spc="-10">
                <a:latin typeface="Calibri"/>
                <a:cs typeface="Calibri"/>
              </a:rPr>
              <a:t>Vacuno </a:t>
            </a:r>
            <a:r>
              <a:rPr dirty="0" sz="1300" spc="-5">
                <a:latin typeface="Calibri"/>
                <a:cs typeface="Calibri"/>
              </a:rPr>
              <a:t>- </a:t>
            </a:r>
            <a:r>
              <a:rPr dirty="0" sz="1300">
                <a:latin typeface="Calibri"/>
                <a:cs typeface="Calibri"/>
              </a:rPr>
              <a:t>Leche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Porcinos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>
                <a:latin typeface="Calibri"/>
                <a:cs typeface="Calibri"/>
              </a:rPr>
              <a:t>Otros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043048" y="4191912"/>
            <a:ext cx="190500" cy="22256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300" spc="-20">
                <a:latin typeface="Calibri"/>
                <a:cs typeface="Calibri"/>
              </a:rPr>
              <a:t>88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76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63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38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44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65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57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30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22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96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922692" y="3751988"/>
            <a:ext cx="676910" cy="26650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70"/>
              </a:spcBef>
            </a:pPr>
            <a:r>
              <a:rPr dirty="0" sz="1300" spc="-20">
                <a:latin typeface="Calibri"/>
                <a:cs typeface="Calibri"/>
              </a:rPr>
              <a:t>1,217,204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1,133,040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1,045,210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943,179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807,230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757,678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688,456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571,859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401,715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380,335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20">
                <a:latin typeface="Calibri"/>
                <a:cs typeface="Calibri"/>
              </a:rPr>
              <a:t>256,291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20">
                <a:latin typeface="Calibri"/>
                <a:cs typeface="Calibri"/>
              </a:rPr>
              <a:t>1,053,523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144635" y="6193529"/>
            <a:ext cx="5321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762</a:t>
            </a:r>
            <a:r>
              <a:rPr dirty="0" sz="1300" spc="-45">
                <a:latin typeface="Calibri"/>
                <a:cs typeface="Calibri"/>
              </a:rPr>
              <a:t>,</a:t>
            </a:r>
            <a:r>
              <a:rPr dirty="0" sz="1300" spc="-20">
                <a:latin typeface="Calibri"/>
                <a:cs typeface="Calibri"/>
              </a:rPr>
              <a:t>32</a:t>
            </a:r>
            <a:r>
              <a:rPr dirty="0" sz="1300" spc="-5"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313890" y="1992901"/>
            <a:ext cx="518795" cy="442468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70"/>
              </a:spcBef>
            </a:pPr>
            <a:r>
              <a:rPr dirty="0" sz="1300" spc="-5">
                <a:latin typeface="Calibri"/>
                <a:cs typeface="Calibri"/>
              </a:rPr>
              <a:t>31.3%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68.0%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22.6%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0.1%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63.4%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19.2%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12.1%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10">
                <a:latin typeface="Calibri"/>
                <a:cs typeface="Calibri"/>
              </a:rPr>
              <a:t>100.0%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88.5%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27.1%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5.5%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69.4%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91.9%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15.7%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0.0%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0.0%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0.0%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0.0%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300" spc="-5">
                <a:latin typeface="Calibri"/>
                <a:cs typeface="Calibri"/>
              </a:rPr>
              <a:t>0.0%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300" spc="-5">
                <a:latin typeface="Calibri"/>
                <a:cs typeface="Calibri"/>
              </a:rPr>
              <a:t>72.4%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173996" y="6431791"/>
            <a:ext cx="46100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O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-40">
                <a:latin typeface="Calibri"/>
                <a:cs typeface="Calibri"/>
              </a:rPr>
              <a:t>A</a:t>
            </a:r>
            <a:r>
              <a:rPr dirty="0" sz="1300" spc="-5"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841356" y="6431791"/>
            <a:ext cx="3930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4</a:t>
            </a:r>
            <a:r>
              <a:rPr dirty="0" sz="1300" spc="-45">
                <a:latin typeface="Calibri"/>
                <a:cs typeface="Calibri"/>
              </a:rPr>
              <a:t>,</a:t>
            </a:r>
            <a:r>
              <a:rPr dirty="0" sz="1300" spc="-20">
                <a:latin typeface="Calibri"/>
                <a:cs typeface="Calibri"/>
              </a:rPr>
              <a:t>46</a:t>
            </a:r>
            <a:r>
              <a:rPr dirty="0" sz="1300" spc="-5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840369" y="6431791"/>
            <a:ext cx="7588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55,506,345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930395" y="6431791"/>
            <a:ext cx="7588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19,659,865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96671" y="6431791"/>
            <a:ext cx="4362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Calibri"/>
                <a:cs typeface="Calibri"/>
              </a:rPr>
              <a:t>35</a:t>
            </a:r>
            <a:r>
              <a:rPr dirty="0" sz="1300" spc="25">
                <a:latin typeface="Calibri"/>
                <a:cs typeface="Calibri"/>
              </a:rPr>
              <a:t>.</a:t>
            </a:r>
            <a:r>
              <a:rPr dirty="0" sz="1300" spc="-20">
                <a:latin typeface="Calibri"/>
                <a:cs typeface="Calibri"/>
              </a:rPr>
              <a:t>4</a:t>
            </a:r>
            <a:r>
              <a:rPr dirty="0" sz="1300" spc="-5">
                <a:latin typeface="Calibri"/>
                <a:cs typeface="Calibri"/>
              </a:rPr>
              <a:t>%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1211580" y="59435"/>
            <a:ext cx="7646034" cy="6385560"/>
            <a:chOff x="1211580" y="59435"/>
            <a:chExt cx="7646034" cy="6385560"/>
          </a:xfrm>
        </p:grpSpPr>
        <p:sp>
          <p:nvSpPr>
            <p:cNvPr id="160" name="object 160"/>
            <p:cNvSpPr/>
            <p:nvPr/>
          </p:nvSpPr>
          <p:spPr>
            <a:xfrm>
              <a:off x="3154681" y="6417042"/>
              <a:ext cx="5702935" cy="9525"/>
            </a:xfrm>
            <a:custGeom>
              <a:avLst/>
              <a:gdLst/>
              <a:ahLst/>
              <a:cxnLst/>
              <a:rect l="l" t="t" r="r" b="b"/>
              <a:pathLst>
                <a:path w="5702934" h="9525">
                  <a:moveTo>
                    <a:pt x="0" y="9149"/>
                  </a:moveTo>
                  <a:lnTo>
                    <a:pt x="5702897" y="9149"/>
                  </a:lnTo>
                  <a:lnTo>
                    <a:pt x="5702897" y="0"/>
                  </a:lnTo>
                  <a:lnTo>
                    <a:pt x="0" y="0"/>
                  </a:lnTo>
                  <a:lnTo>
                    <a:pt x="0" y="9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3150108" y="6417042"/>
              <a:ext cx="5708015" cy="9525"/>
            </a:xfrm>
            <a:custGeom>
              <a:avLst/>
              <a:gdLst/>
              <a:ahLst/>
              <a:cxnLst/>
              <a:rect l="l" t="t" r="r" b="b"/>
              <a:pathLst>
                <a:path w="5708015" h="9525">
                  <a:moveTo>
                    <a:pt x="0" y="0"/>
                  </a:moveTo>
                  <a:lnTo>
                    <a:pt x="0" y="9148"/>
                  </a:lnTo>
                  <a:lnTo>
                    <a:pt x="5707471" y="9148"/>
                  </a:lnTo>
                  <a:lnTo>
                    <a:pt x="5707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3154681" y="6435340"/>
              <a:ext cx="5702935" cy="9525"/>
            </a:xfrm>
            <a:custGeom>
              <a:avLst/>
              <a:gdLst/>
              <a:ahLst/>
              <a:cxnLst/>
              <a:rect l="l" t="t" r="r" b="b"/>
              <a:pathLst>
                <a:path w="5702934" h="9525">
                  <a:moveTo>
                    <a:pt x="0" y="9149"/>
                  </a:moveTo>
                  <a:lnTo>
                    <a:pt x="5702897" y="9149"/>
                  </a:lnTo>
                  <a:lnTo>
                    <a:pt x="5702897" y="0"/>
                  </a:lnTo>
                  <a:lnTo>
                    <a:pt x="0" y="0"/>
                  </a:lnTo>
                  <a:lnTo>
                    <a:pt x="0" y="9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3150108" y="6435340"/>
              <a:ext cx="5708015" cy="9525"/>
            </a:xfrm>
            <a:custGeom>
              <a:avLst/>
              <a:gdLst/>
              <a:ahLst/>
              <a:cxnLst/>
              <a:rect l="l" t="t" r="r" b="b"/>
              <a:pathLst>
                <a:path w="5708015" h="9525">
                  <a:moveTo>
                    <a:pt x="0" y="0"/>
                  </a:moveTo>
                  <a:lnTo>
                    <a:pt x="0" y="9149"/>
                  </a:lnTo>
                  <a:lnTo>
                    <a:pt x="5707471" y="9149"/>
                  </a:lnTo>
                  <a:lnTo>
                    <a:pt x="5707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11580" y="59435"/>
              <a:ext cx="3546348" cy="106527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26991" y="59435"/>
              <a:ext cx="777239" cy="106527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378452" y="59435"/>
              <a:ext cx="2036064" cy="106527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783580" y="59435"/>
              <a:ext cx="1787652" cy="106527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940295" y="59435"/>
              <a:ext cx="1732788" cy="1065275"/>
            </a:xfrm>
            <a:prstGeom prst="rect">
              <a:avLst/>
            </a:prstGeom>
          </p:spPr>
        </p:pic>
      </p:grp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xfrm>
            <a:off x="1498219" y="170814"/>
            <a:ext cx="686117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35">
                <a:latin typeface="Calibri Light"/>
                <a:cs typeface="Calibri Light"/>
              </a:rPr>
              <a:t>Seguro</a:t>
            </a:r>
            <a:r>
              <a:rPr dirty="0" sz="3800" spc="-90">
                <a:latin typeface="Calibri Light"/>
                <a:cs typeface="Calibri Light"/>
              </a:rPr>
              <a:t> </a:t>
            </a:r>
            <a:r>
              <a:rPr dirty="0" sz="3800" spc="-35">
                <a:latin typeface="Calibri Light"/>
                <a:cs typeface="Calibri Light"/>
              </a:rPr>
              <a:t>Agrario</a:t>
            </a:r>
            <a:r>
              <a:rPr dirty="0" sz="3800" spc="-85">
                <a:latin typeface="Calibri Light"/>
                <a:cs typeface="Calibri Light"/>
              </a:rPr>
              <a:t> </a:t>
            </a:r>
            <a:r>
              <a:rPr dirty="0" sz="3800">
                <a:latin typeface="Calibri Light"/>
                <a:cs typeface="Calibri Light"/>
              </a:rPr>
              <a:t>-</a:t>
            </a:r>
            <a:r>
              <a:rPr dirty="0" sz="3800" spc="-50">
                <a:latin typeface="Calibri Light"/>
                <a:cs typeface="Calibri Light"/>
              </a:rPr>
              <a:t> </a:t>
            </a:r>
            <a:r>
              <a:rPr dirty="0" sz="3800" spc="-35">
                <a:latin typeface="Calibri Light"/>
                <a:cs typeface="Calibri Light"/>
              </a:rPr>
              <a:t>Región</a:t>
            </a:r>
            <a:r>
              <a:rPr dirty="0" sz="3800" spc="-85">
                <a:latin typeface="Calibri Light"/>
                <a:cs typeface="Calibri Light"/>
              </a:rPr>
              <a:t> </a:t>
            </a:r>
            <a:r>
              <a:rPr dirty="0" sz="3800" spc="-45">
                <a:latin typeface="Calibri Light"/>
                <a:cs typeface="Calibri Light"/>
              </a:rPr>
              <a:t>Costa</a:t>
            </a:r>
            <a:r>
              <a:rPr dirty="0" sz="3800" spc="-85">
                <a:latin typeface="Calibri Light"/>
                <a:cs typeface="Calibri Light"/>
              </a:rPr>
              <a:t> </a:t>
            </a:r>
            <a:r>
              <a:rPr dirty="0" sz="3800" spc="-30">
                <a:latin typeface="Calibri Light"/>
                <a:cs typeface="Calibri Light"/>
              </a:rPr>
              <a:t>Norte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498219" y="760603"/>
            <a:ext cx="4699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Cartera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Agrobanco</a:t>
            </a:r>
            <a:r>
              <a:rPr dirty="0" sz="1800" spc="-5">
                <a:solidFill>
                  <a:srgbClr val="00624B"/>
                </a:solidFill>
                <a:latin typeface="Calibri"/>
                <a:cs typeface="Calibri"/>
              </a:rPr>
              <a:t> por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624B"/>
                </a:solidFill>
                <a:latin typeface="Calibri"/>
                <a:cs typeface="Calibri"/>
              </a:rPr>
              <a:t>PRODUCTO</a:t>
            </a:r>
            <a:r>
              <a:rPr dirty="0" sz="1800" spc="10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- A </a:t>
            </a:r>
            <a:r>
              <a:rPr dirty="0" sz="1800" spc="-10">
                <a:solidFill>
                  <a:srgbClr val="00624B"/>
                </a:solidFill>
                <a:latin typeface="Calibri"/>
                <a:cs typeface="Calibri"/>
              </a:rPr>
              <a:t>marzo</a:t>
            </a:r>
            <a:r>
              <a:rPr dirty="0" sz="1800" spc="5">
                <a:solidFill>
                  <a:srgbClr val="00624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24B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783323" y="6364223"/>
            <a:ext cx="1091565" cy="327660"/>
          </a:xfrm>
          <a:custGeom>
            <a:avLst/>
            <a:gdLst/>
            <a:ahLst/>
            <a:cxnLst/>
            <a:rect l="l" t="t" r="r" b="b"/>
            <a:pathLst>
              <a:path w="1091565" h="327659">
                <a:moveTo>
                  <a:pt x="0" y="163829"/>
                </a:moveTo>
                <a:lnTo>
                  <a:pt x="16659" y="123488"/>
                </a:lnTo>
                <a:lnTo>
                  <a:pt x="63915" y="86809"/>
                </a:lnTo>
                <a:lnTo>
                  <a:pt x="137678" y="55021"/>
                </a:lnTo>
                <a:lnTo>
                  <a:pt x="183223" y="41344"/>
                </a:lnTo>
                <a:lnTo>
                  <a:pt x="233862" y="29351"/>
                </a:lnTo>
                <a:lnTo>
                  <a:pt x="289084" y="19193"/>
                </a:lnTo>
                <a:lnTo>
                  <a:pt x="348380" y="11026"/>
                </a:lnTo>
                <a:lnTo>
                  <a:pt x="411236" y="5003"/>
                </a:lnTo>
                <a:lnTo>
                  <a:pt x="477144" y="1276"/>
                </a:lnTo>
                <a:lnTo>
                  <a:pt x="545592" y="0"/>
                </a:lnTo>
                <a:lnTo>
                  <a:pt x="614039" y="1276"/>
                </a:lnTo>
                <a:lnTo>
                  <a:pt x="679947" y="5003"/>
                </a:lnTo>
                <a:lnTo>
                  <a:pt x="742803" y="11026"/>
                </a:lnTo>
                <a:lnTo>
                  <a:pt x="802099" y="19193"/>
                </a:lnTo>
                <a:lnTo>
                  <a:pt x="857321" y="29351"/>
                </a:lnTo>
                <a:lnTo>
                  <a:pt x="907960" y="41344"/>
                </a:lnTo>
                <a:lnTo>
                  <a:pt x="953505" y="55021"/>
                </a:lnTo>
                <a:lnTo>
                  <a:pt x="993445" y="70227"/>
                </a:lnTo>
                <a:lnTo>
                  <a:pt x="1054465" y="104614"/>
                </a:lnTo>
                <a:lnTo>
                  <a:pt x="1086933" y="143278"/>
                </a:lnTo>
                <a:lnTo>
                  <a:pt x="1091183" y="163829"/>
                </a:lnTo>
                <a:lnTo>
                  <a:pt x="1086933" y="184379"/>
                </a:lnTo>
                <a:lnTo>
                  <a:pt x="1054465" y="223040"/>
                </a:lnTo>
                <a:lnTo>
                  <a:pt x="993445" y="257426"/>
                </a:lnTo>
                <a:lnTo>
                  <a:pt x="953505" y="272633"/>
                </a:lnTo>
                <a:lnTo>
                  <a:pt x="907960" y="286310"/>
                </a:lnTo>
                <a:lnTo>
                  <a:pt x="857321" y="298305"/>
                </a:lnTo>
                <a:lnTo>
                  <a:pt x="802099" y="308463"/>
                </a:lnTo>
                <a:lnTo>
                  <a:pt x="742803" y="316631"/>
                </a:lnTo>
                <a:lnTo>
                  <a:pt x="679947" y="322656"/>
                </a:lnTo>
                <a:lnTo>
                  <a:pt x="614039" y="326383"/>
                </a:lnTo>
                <a:lnTo>
                  <a:pt x="545592" y="327659"/>
                </a:lnTo>
                <a:lnTo>
                  <a:pt x="477144" y="326383"/>
                </a:lnTo>
                <a:lnTo>
                  <a:pt x="411236" y="322656"/>
                </a:lnTo>
                <a:lnTo>
                  <a:pt x="348380" y="316631"/>
                </a:lnTo>
                <a:lnTo>
                  <a:pt x="289084" y="308463"/>
                </a:lnTo>
                <a:lnTo>
                  <a:pt x="233862" y="298305"/>
                </a:lnTo>
                <a:lnTo>
                  <a:pt x="183223" y="286310"/>
                </a:lnTo>
                <a:lnTo>
                  <a:pt x="137678" y="272633"/>
                </a:lnTo>
                <a:lnTo>
                  <a:pt x="97738" y="257426"/>
                </a:lnTo>
                <a:lnTo>
                  <a:pt x="36718" y="223040"/>
                </a:lnTo>
                <a:lnTo>
                  <a:pt x="4250" y="184379"/>
                </a:lnTo>
                <a:lnTo>
                  <a:pt x="0" y="16382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D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JCM</dc:creator>
  <dc:title>Presentación de PowerPoint</dc:title>
  <dcterms:created xsi:type="dcterms:W3CDTF">2023-04-14T19:55:04Z</dcterms:created>
  <dcterms:modified xsi:type="dcterms:W3CDTF">2023-04-14T19:55:04Z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2023-04-14T00:00:00Z</vt:filetime>
  </property>
</Properties>
</file>