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70" r:id="rId8"/>
    <p:sldId id="261" r:id="rId9"/>
    <p:sldId id="271" r:id="rId10"/>
    <p:sldId id="272" r:id="rId11"/>
    <p:sldId id="273" r:id="rId12"/>
    <p:sldId id="266" r:id="rId13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73B412-A187-E46E-2796-68ABD823A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366D65-9AAE-4582-4C54-ED940E516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D82142-6E33-802C-2110-C2526738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218E1F-9CAF-D86B-7B23-BBEF6CA6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77283B-D9BE-0A1F-4A1D-CE4326C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255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B14100-5001-3C2E-8421-7846B618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243150-4B76-59D4-B47D-BDE4A0984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D2166F-F4BA-2CF6-5370-69CB5412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7B1313-42B6-C62A-1E50-1E8FAED9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ECA448-31D7-2A6E-00CE-C826712C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178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7D3DF2A-BC7A-2EC1-03C1-3A4E491FB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F0AEB3-12B0-628A-17E6-E7A8F7FE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E9422F-BA64-4656-4716-0AAAEE09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D0A4FA-C079-8A40-AA70-3003FC55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0043E2-14CF-10E0-0D64-408FD619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889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753BC0-8EEB-1ADD-68A6-B63DDB3A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97296D-95F2-C326-ED90-66FC56A2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C3617E-4E67-C1D0-3880-AE6DDA52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114F4B-0E7A-9837-59AD-2B8B9974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4077BA-AD36-00AF-48D6-A9971A5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645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A7E403-C825-14B6-8AD2-41CCAE25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B8CA20-A79C-692F-7564-48D669DC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8A3E04-72B6-D023-98E8-F54E0013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36CD38-1F6A-D76F-FA94-F9E7987E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40ECE3E-239A-564C-B23B-BB4CA27D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06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DFFF88-43A3-9D65-794E-6BF852C4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3F7040-6B3D-5BB0-4FCE-746960860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C3A79B-C0B7-4DA1-B8BD-5213DB4AC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0BB2D5-71F4-5588-B132-5F76DBA8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126B8D9-2091-DA95-E5B3-CDD04DBF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5FAA0F-E589-8DBA-65A5-37A96425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293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E6C34B-F872-7F32-0030-DCB7A824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05708C4-A71D-A973-40ED-2DF03E96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E8F286-EA96-BAE5-19C8-DA06D449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A9B86B7-B3BB-47BF-CDD1-2EA8DAE9A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C02E02F-BADB-09EF-FEFF-F49E4E2A3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D6233D7-1906-9127-E8FC-124EFB55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89BFD53-9B53-067E-DA51-F6058072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93EDCFD-A4B8-78DD-3599-56EB29DE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48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A9AFBF-8E7C-48C2-25D5-489276C9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B632F3E-8385-A3DF-BCD2-A352C037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F02A47F-6C90-7A65-916D-9A99E3AA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E44AEB-C9A3-B3C2-12D6-633665A3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9295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24EE34D-6B9B-8382-0870-4ED81250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25E0A67-709C-6677-EB26-39EA0870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9D5A134-C7B3-980C-C124-2BDF524C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14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C42B1-3AA7-7EFD-7E39-AC3E5DFA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7E4A1D-C3C0-857B-67F0-79187FBC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3B2DE7-4C35-73EB-5F51-6B5CBD99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FF0A300-4ED6-BC72-577E-CB1B723D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55EA4D-7CE8-289F-3650-33241D54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E6E4BEB-A624-6E1B-AB77-0D2CBD27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332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4723B8-45EA-ADAC-AC20-680BBDB1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A48DC85-4B3B-3F8F-B775-943163C51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6141E0-8EE3-9D81-2583-BC46FC662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7FA1503-A7F6-5A3E-9D72-EBF199F3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A78748-9CF1-9FC9-3135-7758488C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342AD97-31F2-F360-D6FA-7F87A4B2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8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DC8010A-D6CD-C2D8-71AD-2B6B282A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400527C-C26E-FF0A-5BB2-80AD05EDF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E80814-BA2E-65EF-7501-0AAE15044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0D04-B81F-4618-8F3D-035E2EEF211E}" type="datetimeFigureOut">
              <a:rPr lang="es-PE" smtClean="0"/>
              <a:t>15/11/2022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0EAB8E-AC65-B29A-CBBF-14E3213A5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FE127A-5EF2-085A-D4CD-3912E1733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3B65-DB24-43F0-AB25-1BA7C48C3DA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976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pPr algn="ctr"/>
            <a:r>
              <a:rPr lang="es-PE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y viabilidad de la ley</a:t>
            </a:r>
            <a:endParaRPr lang="es-E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77500" lnSpcReduction="20000"/>
          </a:bodyPr>
          <a:lstStyle/>
          <a:p>
            <a:r>
              <a:rPr lang="es-PE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presente iniciativa de ley va a coadyuvar en lo siguiente: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Falta de saneamiento </a:t>
            </a:r>
            <a:r>
              <a:rPr lang="es-ES" b="1" dirty="0">
                <a:solidFill>
                  <a:schemeClr val="bg1"/>
                </a:solidFill>
              </a:rPr>
              <a:t>físico - legal de las áreas en donde se ejecuta el proyecto (represas, líneas de conducción, etc.), recae en predios de particulares o predios de dominio estatal, como lo es la Superintendencia de Bienes Estatales (SBN) que tienen la primera inscripción de dominio, </a:t>
            </a:r>
            <a:r>
              <a:rPr lang="es-ES" b="1" dirty="0" err="1">
                <a:solidFill>
                  <a:schemeClr val="bg1"/>
                </a:solidFill>
              </a:rPr>
              <a:t>asi</a:t>
            </a:r>
            <a:r>
              <a:rPr lang="es-ES" b="1" dirty="0">
                <a:solidFill>
                  <a:schemeClr val="bg1"/>
                </a:solidFill>
              </a:rPr>
              <a:t> como para gestionar las trasferencias interestatales ante MIDAGRI entre otros sectores.</a:t>
            </a:r>
          </a:p>
          <a:p>
            <a:r>
              <a:rPr lang="es-ES" b="1" dirty="0">
                <a:solidFill>
                  <a:schemeClr val="bg1"/>
                </a:solidFill>
              </a:rPr>
              <a:t>De otro lado en el transcurso de la ejecución del proyecto se ha encontrado restos arqueológicos de la Cultura </a:t>
            </a:r>
            <a:r>
              <a:rPr lang="es-ES" b="1" dirty="0" err="1">
                <a:solidFill>
                  <a:schemeClr val="bg1"/>
                </a:solidFill>
              </a:rPr>
              <a:t>Chiribaya</a:t>
            </a:r>
            <a:r>
              <a:rPr lang="es-ES" b="1" dirty="0">
                <a:solidFill>
                  <a:schemeClr val="bg1"/>
                </a:solidFill>
              </a:rPr>
              <a:t>, que requiere de la ejecución de proyectos como el rescate arqueológico, que no estaban considerados en un inicio.</a:t>
            </a:r>
          </a:p>
          <a:p>
            <a:r>
              <a:rPr lang="es-ES" b="1" dirty="0">
                <a:solidFill>
                  <a:schemeClr val="bg1"/>
                </a:solidFill>
              </a:rPr>
              <a:t>Asimismo, es necesario realizar los estudios ambientales que de acuerdo a la normativa actual se deben desarrollar para la concreción del proyecto.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De </a:t>
            </a:r>
            <a:r>
              <a:rPr lang="es-ES" b="1" dirty="0">
                <a:solidFill>
                  <a:schemeClr val="bg1"/>
                </a:solidFill>
              </a:rPr>
              <a:t>continuar con este problema se corre el riesgo de dejar sin agua a la provincia de </a:t>
            </a:r>
            <a:r>
              <a:rPr lang="es-ES" b="1" dirty="0" err="1">
                <a:solidFill>
                  <a:schemeClr val="bg1"/>
                </a:solidFill>
              </a:rPr>
              <a:t>Ilo</a:t>
            </a:r>
            <a:r>
              <a:rPr lang="es-ES" b="1" dirty="0">
                <a:solidFill>
                  <a:schemeClr val="bg1"/>
                </a:solidFill>
              </a:rPr>
              <a:t>, que viene creciendo demográficamente en forma exponencial, tanto para consumo humano, como para la ampliación de la frontera agrícola, situación que no se puede permitir por cuanto se estaría perjudicando a más de 86,000 habitantes.</a:t>
            </a:r>
          </a:p>
          <a:p>
            <a:r>
              <a:rPr lang="es-PE" b="1" dirty="0">
                <a:solidFill>
                  <a:schemeClr val="bg1"/>
                </a:solidFill>
              </a:rPr>
              <a:t/>
            </a:r>
            <a:br>
              <a:rPr lang="es-PE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3682"/>
            <a:ext cx="10515600" cy="5813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PE" b="1" dirty="0" smtClean="0">
                <a:solidFill>
                  <a:schemeClr val="bg1"/>
                </a:solidFill>
              </a:rPr>
              <a:t>En </a:t>
            </a:r>
            <a:r>
              <a:rPr lang="es-PE" b="1" dirty="0">
                <a:solidFill>
                  <a:schemeClr val="bg1"/>
                </a:solidFill>
              </a:rPr>
              <a:t>ese sentido  la presente iniciativa legal nos va permitir promover la solución a la escasez de recursos hídricos de la región de Moquegua, la optimización de dichos recursos y mejorar el manejo del agua en los valles del departamento de Moquegua, para ampliar la frontera agrícola en la provincia de </a:t>
            </a:r>
            <a:r>
              <a:rPr lang="es-PE" b="1" dirty="0" err="1">
                <a:solidFill>
                  <a:schemeClr val="bg1"/>
                </a:solidFill>
              </a:rPr>
              <a:t>Ilo</a:t>
            </a:r>
            <a:r>
              <a:rPr lang="es-PE" b="1" dirty="0">
                <a:solidFill>
                  <a:schemeClr val="bg1"/>
                </a:solidFill>
              </a:rPr>
              <a:t>, y en este proceso de ejecución del proyecto, el PERPG, pueda realizar el saneamiento físico – legal conforme a la normativa vigente, así como los estudios ambientales  y rescate </a:t>
            </a:r>
            <a:r>
              <a:rPr lang="es-PE" b="1" dirty="0" err="1" smtClean="0">
                <a:solidFill>
                  <a:schemeClr val="bg1"/>
                </a:solidFill>
              </a:rPr>
              <a:t>arqueológicos.b</a:t>
            </a:r>
            <a:endParaRPr lang="es-P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7127-2815-491A-D71F-38CBDE8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84" y="2063894"/>
            <a:ext cx="5199962" cy="1924212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s-PE" sz="6000" b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327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7127-2815-491A-D71F-38CBDE8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689" y="830004"/>
            <a:ext cx="7965196" cy="1325563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s-PE" sz="3200" b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ARTICULO 1.- OBJETO DE LA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44E578-A7FE-FD8B-4C69-16666C8D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401" y="1889958"/>
            <a:ext cx="7965197" cy="2812476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PE" dirty="0">
                <a:solidFill>
                  <a:schemeClr val="bg1"/>
                </a:solidFill>
              </a:rPr>
              <a:t>Las presente ley tiene por objeto declarar de necesidad pública e interés nacional al Proyecto especial regional Pasto Grande y su ampliación de la frontera agrícola de las provincias de Ilo, Mariscal Nieto y General Sánchez Cerro del departamento de Moquegua.</a:t>
            </a:r>
          </a:p>
        </p:txBody>
      </p:sp>
    </p:spTree>
    <p:extLst>
      <p:ext uri="{BB962C8B-B14F-4D97-AF65-F5344CB8AC3E}">
        <p14:creationId xmlns:p14="http://schemas.microsoft.com/office/powerpoint/2010/main" val="14077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7127-2815-491A-D71F-38CBDE8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689" y="830004"/>
            <a:ext cx="7965196" cy="1325563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s-PE" sz="3200" b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ARTICULO 2.- FINALIDAD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44E578-A7FE-FD8B-4C69-16666C8D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401" y="1889958"/>
            <a:ext cx="7965197" cy="2812476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es-PE" dirty="0">
                <a:solidFill>
                  <a:schemeClr val="bg1"/>
                </a:solidFill>
              </a:rPr>
              <a:t>La finalidad de la ley es fortalecer al proyecto especial regional pasto grande (PERPG), y promover la solución a la escasez de recursos hídricos, la optimización de dichos recursos y mejorar el manejo del agua en los </a:t>
            </a:r>
            <a:r>
              <a:rPr lang="es-PE" dirty="0" smtClean="0">
                <a:solidFill>
                  <a:schemeClr val="bg1"/>
                </a:solidFill>
              </a:rPr>
              <a:t>valles </a:t>
            </a:r>
            <a:r>
              <a:rPr lang="es-PE" dirty="0">
                <a:solidFill>
                  <a:schemeClr val="bg1"/>
                </a:solidFill>
              </a:rPr>
              <a:t>del departamento de Moquegua, para ampliar la frontera agrícola.</a:t>
            </a:r>
          </a:p>
        </p:txBody>
      </p:sp>
    </p:spTree>
    <p:extLst>
      <p:ext uri="{BB962C8B-B14F-4D97-AF65-F5344CB8AC3E}">
        <p14:creationId xmlns:p14="http://schemas.microsoft.com/office/powerpoint/2010/main" val="30935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7127-2815-491A-D71F-38CBDE8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573" y="124692"/>
            <a:ext cx="8765797" cy="135081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s-PE" sz="3200" b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EXPOSICIÓN DE MOTIVOS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44E578-A7FE-FD8B-4C69-16666C8D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91" y="1278082"/>
            <a:ext cx="8658507" cy="4800599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El PERPG, se creó a fin de dar solución a la escasez de recursos hídricos del departamento de Moquegua, la optimización de dichos recursos y mejorar el manejo del agua en los valles del departamento de Moquegua, gestionando su uso con criterio de eficiencia y racionalidad, mediante la ejecución de proyectos orientados a esa solución y de los estudios que permitan la identificación y compatibilización de las mejores alternativas de oferta hídrica para uso múltiple, igualmente tiene como función específica el desarrollo de acciones concretas referidas a la optimización del uso del agua, lo cual va permitir que se amplié la frontera agrícola en las tres provincias del departamento de Moquegua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6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E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sz="6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PROYECTO REGIONAL PASTO GRANDE</a:t>
            </a:r>
            <a:endParaRPr lang="es-ES" sz="6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6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38" y="187036"/>
            <a:ext cx="5578323" cy="5936029"/>
          </a:xfrm>
          <a:prstGeom prst="rect">
            <a:avLst/>
          </a:prstGeom>
          <a:noFill/>
          <a:ln w="19050">
            <a:solidFill>
              <a:srgbClr val="5B9BD5"/>
            </a:solidFill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795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790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2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Esquema general del Proyecto Especial Regional Pasto </a:t>
            </a:r>
            <a:endParaRPr lang="es-ES" sz="32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1" y="810491"/>
            <a:ext cx="4925291" cy="536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3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77127-2815-491A-D71F-38CBDE89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655" y="564395"/>
            <a:ext cx="7965196" cy="1325563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r>
              <a:rPr lang="es-PE" sz="3200" b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ESTADO ACTUAL DEL AVANCE DE LA EJECUCIÓN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E44E578-A7FE-FD8B-4C69-16666C8D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401" y="1889958"/>
            <a:ext cx="7965197" cy="2812476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E" dirty="0">
                <a:solidFill>
                  <a:schemeClr val="bg1"/>
                </a:solidFill>
              </a:rPr>
              <a:t>La primera etapa con sus dos fases del Proyecto Especial Regional Pasto Grande se encuentra culminado y en funcionamiento.</a:t>
            </a:r>
          </a:p>
          <a:p>
            <a:pPr marL="0" indent="0" algn="just">
              <a:buNone/>
            </a:pPr>
            <a:endParaRPr lang="es-PE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PE" dirty="0" smtClean="0">
                <a:solidFill>
                  <a:schemeClr val="bg1"/>
                </a:solidFill>
              </a:rPr>
              <a:t>Y </a:t>
            </a:r>
            <a:r>
              <a:rPr lang="es-PE" dirty="0">
                <a:solidFill>
                  <a:schemeClr val="bg1"/>
                </a:solidFill>
              </a:rPr>
              <a:t>la fase uno de la etapa II, se encuentra actualmente en ejecución, teniendo como avances a septiembre de 2021 un avance de ejecución física de obra del 90%.</a:t>
            </a:r>
          </a:p>
        </p:txBody>
      </p:sp>
    </p:spTree>
    <p:extLst>
      <p:ext uri="{BB962C8B-B14F-4D97-AF65-F5344CB8AC3E}">
        <p14:creationId xmlns:p14="http://schemas.microsoft.com/office/powerpoint/2010/main" val="5284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II – FASE 2, Ampliación de la Frontera Agrícola Lomas de </a:t>
            </a:r>
            <a:r>
              <a:rPr lang="es-ES" b="1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</a:t>
            </a:r>
            <a:r>
              <a:rPr lang="es-ES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(1,500 ha)</a:t>
            </a:r>
            <a:endParaRPr lang="es-ES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Etapa del proyecto se encuentra en la fase de elaboración de expediente y que consta de: 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PE" b="1" u="sng" dirty="0">
                <a:solidFill>
                  <a:schemeClr val="bg1"/>
                </a:solidFill>
              </a:rPr>
              <a:t>Construcción de la Fase 2 del Proyecto Ampliación de la Frontera Agrícola Lomas de</a:t>
            </a:r>
            <a:r>
              <a:rPr lang="es-PE" b="1" dirty="0">
                <a:solidFill>
                  <a:schemeClr val="bg1"/>
                </a:solidFill>
              </a:rPr>
              <a:t> </a:t>
            </a:r>
            <a:r>
              <a:rPr lang="es-PE" b="1" dirty="0" err="1">
                <a:solidFill>
                  <a:schemeClr val="bg1"/>
                </a:solidFill>
              </a:rPr>
              <a:t>Ilo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PE" b="1" dirty="0">
                <a:solidFill>
                  <a:schemeClr val="bg1"/>
                </a:solidFill>
              </a:rPr>
              <a:t>Así mismo, es necesario proveer la proyección obras complementarias para impulsar un caudal de 450 l/s desde la presa Chilota hasta el canal de Pasto Grande en el ingreso del túnel </a:t>
            </a:r>
            <a:r>
              <a:rPr lang="es-PE" b="1" dirty="0" err="1">
                <a:solidFill>
                  <a:schemeClr val="bg1"/>
                </a:solidFill>
              </a:rPr>
              <a:t>Jachacuesta</a:t>
            </a:r>
            <a:r>
              <a:rPr lang="es-PE" b="1" dirty="0">
                <a:solidFill>
                  <a:schemeClr val="bg1"/>
                </a:solidFill>
              </a:rPr>
              <a:t>. Esta infraestructura complementaria se detalla: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PE" b="1" u="sng" dirty="0">
                <a:solidFill>
                  <a:schemeClr val="bg1"/>
                </a:solidFill>
              </a:rPr>
              <a:t>Sub Sistema Chilota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Presa Chilota.	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Sistema de Captación y Bombeo.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Línea de Impulsión de L=11.00 Km.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Red Primaria para Bombeo.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PE" b="1" u="sng" dirty="0">
                <a:solidFill>
                  <a:schemeClr val="bg1"/>
                </a:solidFill>
              </a:rPr>
              <a:t>Componente de Sistema Chilota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Reservorio Cabecera N° 02	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Línea de Conducción N° 02 (63.5 Km).	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Reservorio de Regulación N° 02.	</a:t>
            </a:r>
            <a:endParaRPr lang="es-ES" b="1" dirty="0">
              <a:solidFill>
                <a:schemeClr val="bg1"/>
              </a:solidFill>
            </a:endParaRPr>
          </a:p>
          <a:p>
            <a:pPr lvl="0"/>
            <a:r>
              <a:rPr lang="es-PE" b="1" dirty="0">
                <a:solidFill>
                  <a:schemeClr val="bg1"/>
                </a:solidFill>
              </a:rPr>
              <a:t>Ampliación de Frontera agrícola II Etapa Fase 2.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694</Words>
  <Application>Microsoft Office PowerPoint</Application>
  <PresentationFormat>Panorámica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Calibri Light</vt:lpstr>
      <vt:lpstr>Tema de Office</vt:lpstr>
      <vt:lpstr>Presentación de PowerPoint</vt:lpstr>
      <vt:lpstr>ARTICULO 1.- OBJETO DE LA LEY</vt:lpstr>
      <vt:lpstr>ARTICULO 2.- FINALIDAD</vt:lpstr>
      <vt:lpstr>EXPOSICIÓN DE MOTIVOS</vt:lpstr>
      <vt:lpstr>Presentación de PowerPoint</vt:lpstr>
      <vt:lpstr>Presentación de PowerPoint</vt:lpstr>
      <vt:lpstr>Esquema general del Proyecto Especial Regional Pasto </vt:lpstr>
      <vt:lpstr>ESTADO ACTUAL DEL AVANCE DE LA EJECUCIÓN DEL PROYECTO</vt:lpstr>
      <vt:lpstr>Etapa II – FASE 2, Ampliación de la Frontera Agrícola Lomas de Ilo (1,500 ha)</vt:lpstr>
      <vt:lpstr>Necesidad y viabilidad de la ley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Adan Arcenio Coila Vilca</dc:creator>
  <cp:lastModifiedBy>Freddy Ticona Esteba</cp:lastModifiedBy>
  <cp:revision>12</cp:revision>
  <cp:lastPrinted>2022-11-15T21:20:10Z</cp:lastPrinted>
  <dcterms:created xsi:type="dcterms:W3CDTF">2022-11-14T23:35:47Z</dcterms:created>
  <dcterms:modified xsi:type="dcterms:W3CDTF">2022-11-15T21:29:24Z</dcterms:modified>
</cp:coreProperties>
</file>