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3" r:id="rId3"/>
    <p:sldId id="274" r:id="rId4"/>
    <p:sldId id="280" r:id="rId5"/>
    <p:sldId id="321" r:id="rId6"/>
    <p:sldId id="385" r:id="rId7"/>
    <p:sldId id="284" r:id="rId8"/>
    <p:sldId id="308" r:id="rId9"/>
    <p:sldId id="555" r:id="rId10"/>
    <p:sldId id="319" r:id="rId11"/>
    <p:sldId id="330" r:id="rId12"/>
    <p:sldId id="332" r:id="rId13"/>
    <p:sldId id="322" r:id="rId14"/>
    <p:sldId id="553" r:id="rId15"/>
    <p:sldId id="551" r:id="rId16"/>
    <p:sldId id="545" r:id="rId17"/>
    <p:sldId id="552" r:id="rId18"/>
    <p:sldId id="398" r:id="rId19"/>
    <p:sldId id="381" r:id="rId20"/>
    <p:sldId id="316" r:id="rId21"/>
  </p:sldIdLst>
  <p:sldSz cx="12192000" cy="6858000"/>
  <p:notesSz cx="6888163" cy="100171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11" autoAdjust="0"/>
    <p:restoredTop sz="94660"/>
  </p:normalViewPr>
  <p:slideViewPr>
    <p:cSldViewPr snapToGrid="0">
      <p:cViewPr varScale="1">
        <p:scale>
          <a:sx n="92" d="100"/>
          <a:sy n="92" d="100"/>
        </p:scale>
        <p:origin x="270"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4871" cy="500856"/>
          </a:xfrm>
          <a:prstGeom prst="rect">
            <a:avLst/>
          </a:prstGeom>
        </p:spPr>
        <p:txBody>
          <a:bodyPr vert="horz" lIns="96597" tIns="48299" rIns="96597" bIns="48299" rtlCol="0"/>
          <a:lstStyle>
            <a:lvl1pPr algn="l">
              <a:defRPr sz="1300"/>
            </a:lvl1pPr>
          </a:lstStyle>
          <a:p>
            <a:endParaRPr lang="es-ES"/>
          </a:p>
        </p:txBody>
      </p:sp>
      <p:sp>
        <p:nvSpPr>
          <p:cNvPr id="3" name="Marcador de fecha 2"/>
          <p:cNvSpPr>
            <a:spLocks noGrp="1"/>
          </p:cNvSpPr>
          <p:nvPr>
            <p:ph type="dt" idx="1"/>
          </p:nvPr>
        </p:nvSpPr>
        <p:spPr>
          <a:xfrm>
            <a:off x="3901698" y="0"/>
            <a:ext cx="2984871" cy="500856"/>
          </a:xfrm>
          <a:prstGeom prst="rect">
            <a:avLst/>
          </a:prstGeom>
        </p:spPr>
        <p:txBody>
          <a:bodyPr vert="horz" lIns="96597" tIns="48299" rIns="96597" bIns="48299" rtlCol="0"/>
          <a:lstStyle>
            <a:lvl1pPr algn="r">
              <a:defRPr sz="1300"/>
            </a:lvl1pPr>
          </a:lstStyle>
          <a:p>
            <a:fld id="{F13D58D7-B192-1241-AF39-9F42DE2E04DD}" type="datetimeFigureOut">
              <a:rPr lang="es-ES" smtClean="0"/>
              <a:t>25/11/2022</a:t>
            </a:fld>
            <a:endParaRPr lang="es-ES"/>
          </a:p>
        </p:txBody>
      </p:sp>
      <p:sp>
        <p:nvSpPr>
          <p:cNvPr id="4" name="Marcador de imagen de diapositiva 3"/>
          <p:cNvSpPr>
            <a:spLocks noGrp="1" noRot="1" noChangeAspect="1"/>
          </p:cNvSpPr>
          <p:nvPr>
            <p:ph type="sldImg" idx="2"/>
          </p:nvPr>
        </p:nvSpPr>
        <p:spPr>
          <a:xfrm>
            <a:off x="106363" y="750888"/>
            <a:ext cx="6675437" cy="3756025"/>
          </a:xfrm>
          <a:prstGeom prst="rect">
            <a:avLst/>
          </a:prstGeom>
          <a:noFill/>
          <a:ln w="12700">
            <a:solidFill>
              <a:prstClr val="black"/>
            </a:solidFill>
          </a:ln>
        </p:spPr>
        <p:txBody>
          <a:bodyPr vert="horz" lIns="96597" tIns="48299" rIns="96597" bIns="48299" rtlCol="0" anchor="ctr"/>
          <a:lstStyle/>
          <a:p>
            <a:endParaRPr lang="es-ES"/>
          </a:p>
        </p:txBody>
      </p:sp>
      <p:sp>
        <p:nvSpPr>
          <p:cNvPr id="5" name="Marcador de notas 4"/>
          <p:cNvSpPr>
            <a:spLocks noGrp="1"/>
          </p:cNvSpPr>
          <p:nvPr>
            <p:ph type="body" sz="quarter" idx="3"/>
          </p:nvPr>
        </p:nvSpPr>
        <p:spPr>
          <a:xfrm>
            <a:off x="688817" y="4758135"/>
            <a:ext cx="5510530" cy="4507706"/>
          </a:xfrm>
          <a:prstGeom prst="rect">
            <a:avLst/>
          </a:prstGeom>
        </p:spPr>
        <p:txBody>
          <a:bodyPr vert="horz" lIns="96597" tIns="48299" rIns="96597" bIns="48299"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9514530"/>
            <a:ext cx="2984871" cy="500856"/>
          </a:xfrm>
          <a:prstGeom prst="rect">
            <a:avLst/>
          </a:prstGeom>
        </p:spPr>
        <p:txBody>
          <a:bodyPr vert="horz" lIns="96597" tIns="48299" rIns="96597" bIns="48299"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3901698" y="9514530"/>
            <a:ext cx="2984871" cy="500856"/>
          </a:xfrm>
          <a:prstGeom prst="rect">
            <a:avLst/>
          </a:prstGeom>
        </p:spPr>
        <p:txBody>
          <a:bodyPr vert="horz" lIns="96597" tIns="48299" rIns="96597" bIns="48299" rtlCol="0" anchor="b"/>
          <a:lstStyle>
            <a:lvl1pPr algn="r">
              <a:defRPr sz="1300"/>
            </a:lvl1pPr>
          </a:lstStyle>
          <a:p>
            <a:fld id="{3AC86FEF-A88B-D74D-B403-3D6D1D8A1BEA}" type="slidenum">
              <a:rPr lang="es-ES" smtClean="0"/>
              <a:t>‹Nº›</a:t>
            </a:fld>
            <a:endParaRPr lang="es-ES"/>
          </a:p>
        </p:txBody>
      </p:sp>
    </p:spTree>
    <p:extLst>
      <p:ext uri="{BB962C8B-B14F-4D97-AF65-F5344CB8AC3E}">
        <p14:creationId xmlns:p14="http://schemas.microsoft.com/office/powerpoint/2010/main" val="34764199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A25902E2-2FDE-4C3D-9FC8-C58299878C96}" type="datetimeFigureOut">
              <a:rPr lang="es-ES" smtClean="0"/>
              <a:t>25/11/2022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32F39E-4ADF-4E05-95A5-96DCE12DE3D7}" type="slidenum">
              <a:rPr lang="es-ES" smtClean="0"/>
              <a:t>‹Nº›</a:t>
            </a:fld>
            <a:endParaRPr lang="es-ES"/>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0580"/>
          </a:xfrm>
          <a:prstGeom prst="rect">
            <a:avLst/>
          </a:prstGeom>
        </p:spPr>
      </p:pic>
    </p:spTree>
    <p:extLst>
      <p:ext uri="{BB962C8B-B14F-4D97-AF65-F5344CB8AC3E}">
        <p14:creationId xmlns:p14="http://schemas.microsoft.com/office/powerpoint/2010/main" val="582818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25902E2-2FDE-4C3D-9FC8-C58299878C96}" type="datetimeFigureOut">
              <a:rPr lang="es-ES" smtClean="0"/>
              <a:t>25/11/2022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32F39E-4ADF-4E05-95A5-96DCE12DE3D7}" type="slidenum">
              <a:rPr lang="es-ES" smtClean="0"/>
              <a:t>‹Nº›</a:t>
            </a:fld>
            <a:endParaRPr lang="es-ES"/>
          </a:p>
        </p:txBody>
      </p:sp>
    </p:spTree>
    <p:extLst>
      <p:ext uri="{BB962C8B-B14F-4D97-AF65-F5344CB8AC3E}">
        <p14:creationId xmlns:p14="http://schemas.microsoft.com/office/powerpoint/2010/main" val="55229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25902E2-2FDE-4C3D-9FC8-C58299878C96}" type="datetimeFigureOut">
              <a:rPr lang="es-ES" smtClean="0"/>
              <a:t>25/11/2022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32F39E-4ADF-4E05-95A5-96DCE12DE3D7}" type="slidenum">
              <a:rPr lang="es-ES" smtClean="0"/>
              <a:t>‹Nº›</a:t>
            </a:fld>
            <a:endParaRPr lang="es-ES"/>
          </a:p>
        </p:txBody>
      </p:sp>
    </p:spTree>
    <p:extLst>
      <p:ext uri="{BB962C8B-B14F-4D97-AF65-F5344CB8AC3E}">
        <p14:creationId xmlns:p14="http://schemas.microsoft.com/office/powerpoint/2010/main" val="4113934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25902E2-2FDE-4C3D-9FC8-C58299878C96}" type="datetimeFigureOut">
              <a:rPr lang="es-ES" smtClean="0"/>
              <a:t>25/11/2022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32F39E-4ADF-4E05-95A5-96DCE12DE3D7}" type="slidenum">
              <a:rPr lang="es-ES" smtClean="0"/>
              <a:t>‹Nº›</a:t>
            </a:fld>
            <a:endParaRPr lang="es-ES"/>
          </a:p>
        </p:txBody>
      </p:sp>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935638"/>
          </a:xfrm>
          <a:prstGeom prst="rect">
            <a:avLst/>
          </a:prstGeom>
        </p:spPr>
      </p:pic>
    </p:spTree>
    <p:extLst>
      <p:ext uri="{BB962C8B-B14F-4D97-AF65-F5344CB8AC3E}">
        <p14:creationId xmlns:p14="http://schemas.microsoft.com/office/powerpoint/2010/main" val="3996113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A25902E2-2FDE-4C3D-9FC8-C58299878C96}" type="datetimeFigureOut">
              <a:rPr lang="es-ES" smtClean="0"/>
              <a:t>25/11/2022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32F39E-4ADF-4E05-95A5-96DCE12DE3D7}" type="slidenum">
              <a:rPr lang="es-ES" smtClean="0"/>
              <a:t>‹Nº›</a:t>
            </a:fld>
            <a:endParaRPr lang="es-ES"/>
          </a:p>
        </p:txBody>
      </p:sp>
    </p:spTree>
    <p:extLst>
      <p:ext uri="{BB962C8B-B14F-4D97-AF65-F5344CB8AC3E}">
        <p14:creationId xmlns:p14="http://schemas.microsoft.com/office/powerpoint/2010/main" val="200459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A25902E2-2FDE-4C3D-9FC8-C58299878C96}" type="datetimeFigureOut">
              <a:rPr lang="es-ES" smtClean="0"/>
              <a:t>25/11/2022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632F39E-4ADF-4E05-95A5-96DCE12DE3D7}" type="slidenum">
              <a:rPr lang="es-ES" smtClean="0"/>
              <a:t>‹Nº›</a:t>
            </a:fld>
            <a:endParaRPr lang="es-ES"/>
          </a:p>
        </p:txBody>
      </p:sp>
    </p:spTree>
    <p:extLst>
      <p:ext uri="{BB962C8B-B14F-4D97-AF65-F5344CB8AC3E}">
        <p14:creationId xmlns:p14="http://schemas.microsoft.com/office/powerpoint/2010/main" val="138521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A25902E2-2FDE-4C3D-9FC8-C58299878C96}" type="datetimeFigureOut">
              <a:rPr lang="es-ES" smtClean="0"/>
              <a:t>25/11/2022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632F39E-4ADF-4E05-95A5-96DCE12DE3D7}" type="slidenum">
              <a:rPr lang="es-ES" smtClean="0"/>
              <a:t>‹Nº›</a:t>
            </a:fld>
            <a:endParaRPr lang="es-ES"/>
          </a:p>
        </p:txBody>
      </p:sp>
    </p:spTree>
    <p:extLst>
      <p:ext uri="{BB962C8B-B14F-4D97-AF65-F5344CB8AC3E}">
        <p14:creationId xmlns:p14="http://schemas.microsoft.com/office/powerpoint/2010/main" val="349651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A25902E2-2FDE-4C3D-9FC8-C58299878C96}" type="datetimeFigureOut">
              <a:rPr lang="es-ES" smtClean="0"/>
              <a:t>25/11/2022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632F39E-4ADF-4E05-95A5-96DCE12DE3D7}" type="slidenum">
              <a:rPr lang="es-ES" smtClean="0"/>
              <a:t>‹Nº›</a:t>
            </a:fld>
            <a:endParaRPr lang="es-ES"/>
          </a:p>
        </p:txBody>
      </p:sp>
    </p:spTree>
    <p:extLst>
      <p:ext uri="{BB962C8B-B14F-4D97-AF65-F5344CB8AC3E}">
        <p14:creationId xmlns:p14="http://schemas.microsoft.com/office/powerpoint/2010/main" val="112888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25902E2-2FDE-4C3D-9FC8-C58299878C96}" type="datetimeFigureOut">
              <a:rPr lang="es-ES" smtClean="0"/>
              <a:t>25/11/2022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632F39E-4ADF-4E05-95A5-96DCE12DE3D7}" type="slidenum">
              <a:rPr lang="es-ES" smtClean="0"/>
              <a:t>‹Nº›</a:t>
            </a:fld>
            <a:endParaRPr lang="es-ES"/>
          </a:p>
        </p:txBody>
      </p:sp>
    </p:spTree>
    <p:extLst>
      <p:ext uri="{BB962C8B-B14F-4D97-AF65-F5344CB8AC3E}">
        <p14:creationId xmlns:p14="http://schemas.microsoft.com/office/powerpoint/2010/main" val="1828569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25902E2-2FDE-4C3D-9FC8-C58299878C96}" type="datetimeFigureOut">
              <a:rPr lang="es-ES" smtClean="0"/>
              <a:t>25/11/2022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632F39E-4ADF-4E05-95A5-96DCE12DE3D7}" type="slidenum">
              <a:rPr lang="es-ES" smtClean="0"/>
              <a:t>‹Nº›</a:t>
            </a:fld>
            <a:endParaRPr lang="es-ES"/>
          </a:p>
        </p:txBody>
      </p:sp>
    </p:spTree>
    <p:extLst>
      <p:ext uri="{BB962C8B-B14F-4D97-AF65-F5344CB8AC3E}">
        <p14:creationId xmlns:p14="http://schemas.microsoft.com/office/powerpoint/2010/main" val="239657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25902E2-2FDE-4C3D-9FC8-C58299878C96}" type="datetimeFigureOut">
              <a:rPr lang="es-ES" smtClean="0"/>
              <a:t>25/11/2022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632F39E-4ADF-4E05-95A5-96DCE12DE3D7}" type="slidenum">
              <a:rPr lang="es-ES" smtClean="0"/>
              <a:t>‹Nº›</a:t>
            </a:fld>
            <a:endParaRPr lang="es-ES"/>
          </a:p>
        </p:txBody>
      </p:sp>
    </p:spTree>
    <p:extLst>
      <p:ext uri="{BB962C8B-B14F-4D97-AF65-F5344CB8AC3E}">
        <p14:creationId xmlns:p14="http://schemas.microsoft.com/office/powerpoint/2010/main" val="295972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902E2-2FDE-4C3D-9FC8-C58299878C96}" type="datetimeFigureOut">
              <a:rPr lang="es-ES" smtClean="0"/>
              <a:t>25/11/2022</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2F39E-4ADF-4E05-95A5-96DCE12DE3D7}" type="slidenum">
              <a:rPr lang="es-ES" smtClean="0"/>
              <a:t>‹Nº›</a:t>
            </a:fld>
            <a:endParaRPr lang="es-ES"/>
          </a:p>
        </p:txBody>
      </p:sp>
    </p:spTree>
    <p:extLst>
      <p:ext uri="{BB962C8B-B14F-4D97-AF65-F5344CB8AC3E}">
        <p14:creationId xmlns:p14="http://schemas.microsoft.com/office/powerpoint/2010/main" val="1043318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914901" y="4448238"/>
            <a:ext cx="6963832" cy="1961187"/>
          </a:xfrm>
        </p:spPr>
        <p:txBody>
          <a:bodyPr>
            <a:noAutofit/>
          </a:bodyPr>
          <a:lstStyle/>
          <a:p>
            <a:pPr algn="r"/>
            <a:r>
              <a:rPr lang="es-ES" sz="3600" dirty="0">
                <a:solidFill>
                  <a:schemeClr val="bg1"/>
                </a:solidFill>
                <a:latin typeface="Impact" panose="020B0806030902050204" pitchFamily="34" charset="0"/>
              </a:rPr>
              <a:t>Luis A. SANTOS VILLAR</a:t>
            </a:r>
          </a:p>
          <a:p>
            <a:pPr algn="r"/>
            <a:r>
              <a:rPr lang="es-ES" sz="3600" dirty="0">
                <a:solidFill>
                  <a:schemeClr val="bg1"/>
                </a:solidFill>
                <a:latin typeface="Impact" panose="020B0806030902050204" pitchFamily="34" charset="0"/>
              </a:rPr>
              <a:t>JEFE DE LA DIVPOL HUACHO</a:t>
            </a:r>
          </a:p>
        </p:txBody>
      </p:sp>
      <p:sp>
        <p:nvSpPr>
          <p:cNvPr id="4" name="Subtítulo 2">
            <a:extLst>
              <a:ext uri="{FF2B5EF4-FFF2-40B4-BE49-F238E27FC236}">
                <a16:creationId xmlns:a16="http://schemas.microsoft.com/office/drawing/2014/main" xmlns="" id="{34402B9F-91C4-4DC9-B27C-81C068B54BD5}"/>
              </a:ext>
            </a:extLst>
          </p:cNvPr>
          <p:cNvSpPr txBox="1">
            <a:spLocks/>
          </p:cNvSpPr>
          <p:nvPr/>
        </p:nvSpPr>
        <p:spPr>
          <a:xfrm>
            <a:off x="5372101" y="1830547"/>
            <a:ext cx="632675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4000" dirty="0">
                <a:solidFill>
                  <a:schemeClr val="bg1"/>
                </a:solidFill>
                <a:latin typeface="Impact" panose="020B0806030902050204" pitchFamily="34" charset="0"/>
              </a:rPr>
              <a:t>APRECIACIÓN DE SITUACIÓN DE SEGURIDAD CIUDADANA</a:t>
            </a:r>
          </a:p>
        </p:txBody>
      </p:sp>
    </p:spTree>
    <p:extLst>
      <p:ext uri="{BB962C8B-B14F-4D97-AF65-F5344CB8AC3E}">
        <p14:creationId xmlns:p14="http://schemas.microsoft.com/office/powerpoint/2010/main" val="1876140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7081" y="3450842"/>
            <a:ext cx="2085013" cy="2682472"/>
          </a:xfrm>
          <a:prstGeom prst="rect">
            <a:avLst/>
          </a:prstGeom>
        </p:spPr>
      </p:pic>
      <p:pic>
        <p:nvPicPr>
          <p:cNvPr id="2" name="Imagen 1"/>
          <p:cNvPicPr>
            <a:picLocks noChangeAspect="1"/>
          </p:cNvPicPr>
          <p:nvPr/>
        </p:nvPicPr>
        <p:blipFill>
          <a:blip r:embed="rId3"/>
          <a:stretch>
            <a:fillRect/>
          </a:stretch>
        </p:blipFill>
        <p:spPr>
          <a:xfrm>
            <a:off x="2195631" y="974213"/>
            <a:ext cx="9065538" cy="5535648"/>
          </a:xfrm>
          <a:prstGeom prst="rect">
            <a:avLst/>
          </a:prstGeom>
        </p:spPr>
      </p:pic>
      <p:sp>
        <p:nvSpPr>
          <p:cNvPr id="5" name="7 Rectángulo">
            <a:extLst>
              <a:ext uri="{FF2B5EF4-FFF2-40B4-BE49-F238E27FC236}">
                <a16:creationId xmlns:a16="http://schemas.microsoft.com/office/drawing/2014/main" xmlns="" id="{1FBFA72D-9324-4F19-9767-B351F895F84F}"/>
              </a:ext>
            </a:extLst>
          </p:cNvPr>
          <p:cNvSpPr/>
          <p:nvPr/>
        </p:nvSpPr>
        <p:spPr>
          <a:xfrm>
            <a:off x="1505285" y="262329"/>
            <a:ext cx="9502684" cy="61200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bg1"/>
                </a:solidFill>
                <a:latin typeface="Impact" panose="020B0806030902050204" pitchFamily="34" charset="0"/>
                <a:cs typeface="Arial" charset="0"/>
              </a:rPr>
              <a:t>MAPA DEL DELITO COM. HUACHO</a:t>
            </a:r>
            <a:endParaRPr lang="es-PE" sz="2800" b="1" dirty="0">
              <a:solidFill>
                <a:schemeClr val="bg1"/>
              </a:solidFill>
              <a:latin typeface="Impact" panose="020B0806030902050204" pitchFamily="34" charset="0"/>
              <a:cs typeface="Arial" charset="0"/>
            </a:endParaRPr>
          </a:p>
        </p:txBody>
      </p:sp>
    </p:spTree>
    <p:extLst>
      <p:ext uri="{BB962C8B-B14F-4D97-AF65-F5344CB8AC3E}">
        <p14:creationId xmlns:p14="http://schemas.microsoft.com/office/powerpoint/2010/main" val="1448737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287758794"/>
              </p:ext>
            </p:extLst>
          </p:nvPr>
        </p:nvGraphicFramePr>
        <p:xfrm>
          <a:off x="1794353" y="562455"/>
          <a:ext cx="9036050" cy="6289675"/>
        </p:xfrm>
        <a:graphic>
          <a:graphicData uri="http://schemas.openxmlformats.org/presentationml/2006/ole">
            <mc:AlternateContent xmlns:mc="http://schemas.openxmlformats.org/markup-compatibility/2006">
              <mc:Choice xmlns:v="urn:schemas-microsoft-com:vml" Requires="v">
                <p:oleObj spid="_x0000_s1026" name="Acrobat Document" r:id="rId3" imgW="32099026" imgH="22707311" progId="AcroExch.Document.DC">
                  <p:embed/>
                </p:oleObj>
              </mc:Choice>
              <mc:Fallback>
                <p:oleObj name="Acrobat Document" r:id="rId3" imgW="32099026" imgH="22707311" progId="AcroExch.Document.DC">
                  <p:embed/>
                  <p:pic>
                    <p:nvPicPr>
                      <p:cNvPr id="4" name="Objeto 3"/>
                      <p:cNvPicPr/>
                      <p:nvPr/>
                    </p:nvPicPr>
                    <p:blipFill>
                      <a:blip r:embed="rId4"/>
                      <a:stretch>
                        <a:fillRect/>
                      </a:stretch>
                    </p:blipFill>
                    <p:spPr>
                      <a:xfrm>
                        <a:off x="1794353" y="562455"/>
                        <a:ext cx="9036050" cy="6289675"/>
                      </a:xfrm>
                      <a:prstGeom prst="rect">
                        <a:avLst/>
                      </a:prstGeom>
                    </p:spPr>
                  </p:pic>
                </p:oleObj>
              </mc:Fallback>
            </mc:AlternateContent>
          </a:graphicData>
        </a:graphic>
      </p:graphicFrame>
      <p:sp>
        <p:nvSpPr>
          <p:cNvPr id="7" name="5 CuadroTexto"/>
          <p:cNvSpPr txBox="1"/>
          <p:nvPr/>
        </p:nvSpPr>
        <p:spPr>
          <a:xfrm>
            <a:off x="3359697" y="1495818"/>
            <a:ext cx="1503003" cy="276999"/>
          </a:xfrm>
          <a:prstGeom prst="rect">
            <a:avLst/>
          </a:prstGeom>
          <a:noFill/>
        </p:spPr>
        <p:txBody>
          <a:bodyPr wrap="square" rtlCol="0">
            <a:spAutoFit/>
          </a:bodyPr>
          <a:lstStyle/>
          <a:p>
            <a:pPr algn="ctr"/>
            <a:r>
              <a:rPr lang="es-ES" sz="1200" dirty="0">
                <a:solidFill>
                  <a:prstClr val="black"/>
                </a:solidFill>
              </a:rPr>
              <a:t>VEGUETA</a:t>
            </a:r>
          </a:p>
        </p:txBody>
      </p:sp>
      <p:sp>
        <p:nvSpPr>
          <p:cNvPr id="8" name="7 CuadroTexto"/>
          <p:cNvSpPr txBox="1"/>
          <p:nvPr/>
        </p:nvSpPr>
        <p:spPr>
          <a:xfrm rot="3087878">
            <a:off x="9305397" y="2092421"/>
            <a:ext cx="1503003" cy="276999"/>
          </a:xfrm>
          <a:prstGeom prst="rect">
            <a:avLst/>
          </a:prstGeom>
          <a:noFill/>
        </p:spPr>
        <p:txBody>
          <a:bodyPr wrap="square" rtlCol="0">
            <a:spAutoFit/>
          </a:bodyPr>
          <a:lstStyle/>
          <a:p>
            <a:pPr algn="ctr"/>
            <a:r>
              <a:rPr lang="es-ES" sz="1200" dirty="0">
                <a:solidFill>
                  <a:prstClr val="black"/>
                </a:solidFill>
              </a:rPr>
              <a:t>SAYAN</a:t>
            </a:r>
          </a:p>
        </p:txBody>
      </p:sp>
      <p:sp>
        <p:nvSpPr>
          <p:cNvPr id="9" name="8 CuadroTexto"/>
          <p:cNvSpPr txBox="1"/>
          <p:nvPr/>
        </p:nvSpPr>
        <p:spPr>
          <a:xfrm>
            <a:off x="6600057" y="5157193"/>
            <a:ext cx="1503003" cy="276999"/>
          </a:xfrm>
          <a:prstGeom prst="rect">
            <a:avLst/>
          </a:prstGeom>
          <a:noFill/>
        </p:spPr>
        <p:txBody>
          <a:bodyPr wrap="square" rtlCol="0">
            <a:spAutoFit/>
          </a:bodyPr>
          <a:lstStyle/>
          <a:p>
            <a:pPr algn="ctr"/>
            <a:r>
              <a:rPr lang="es-ES" sz="1200" dirty="0">
                <a:solidFill>
                  <a:prstClr val="black"/>
                </a:solidFill>
              </a:rPr>
              <a:t>SANTA MARIA</a:t>
            </a:r>
          </a:p>
        </p:txBody>
      </p:sp>
      <p:sp>
        <p:nvSpPr>
          <p:cNvPr id="10" name="9 CuadroTexto"/>
          <p:cNvSpPr txBox="1"/>
          <p:nvPr/>
        </p:nvSpPr>
        <p:spPr>
          <a:xfrm rot="20880277">
            <a:off x="5316289" y="5814412"/>
            <a:ext cx="1503003" cy="276999"/>
          </a:xfrm>
          <a:prstGeom prst="rect">
            <a:avLst/>
          </a:prstGeom>
          <a:noFill/>
        </p:spPr>
        <p:txBody>
          <a:bodyPr wrap="square" rtlCol="0">
            <a:spAutoFit/>
          </a:bodyPr>
          <a:lstStyle/>
          <a:p>
            <a:pPr algn="ctr"/>
            <a:r>
              <a:rPr lang="es-ES" sz="1200" dirty="0">
                <a:solidFill>
                  <a:prstClr val="black"/>
                </a:solidFill>
              </a:rPr>
              <a:t>HUALMAY</a:t>
            </a:r>
            <a:endParaRPr lang="es-ES" sz="1400" dirty="0">
              <a:solidFill>
                <a:prstClr val="black"/>
              </a:solidFill>
            </a:endParaRPr>
          </a:p>
        </p:txBody>
      </p:sp>
      <p:sp>
        <p:nvSpPr>
          <p:cNvPr id="11" name="12 CuadroTexto"/>
          <p:cNvSpPr txBox="1"/>
          <p:nvPr/>
        </p:nvSpPr>
        <p:spPr>
          <a:xfrm>
            <a:off x="3359697" y="5877273"/>
            <a:ext cx="1503003" cy="276999"/>
          </a:xfrm>
          <a:prstGeom prst="rect">
            <a:avLst/>
          </a:prstGeom>
          <a:noFill/>
        </p:spPr>
        <p:txBody>
          <a:bodyPr wrap="square" rtlCol="0">
            <a:spAutoFit/>
          </a:bodyPr>
          <a:lstStyle/>
          <a:p>
            <a:pPr algn="ctr"/>
            <a:r>
              <a:rPr lang="es-ES" sz="1200" dirty="0">
                <a:solidFill>
                  <a:prstClr val="black"/>
                </a:solidFill>
              </a:rPr>
              <a:t>CARQUIN</a:t>
            </a:r>
          </a:p>
        </p:txBody>
      </p:sp>
      <p:sp>
        <p:nvSpPr>
          <p:cNvPr id="58" name="9 CuadroTexto"/>
          <p:cNvSpPr txBox="1"/>
          <p:nvPr/>
        </p:nvSpPr>
        <p:spPr>
          <a:xfrm rot="20880277">
            <a:off x="6097452" y="874189"/>
            <a:ext cx="1158933" cy="215444"/>
          </a:xfrm>
          <a:prstGeom prst="rect">
            <a:avLst/>
          </a:prstGeom>
          <a:noFill/>
        </p:spPr>
        <p:txBody>
          <a:bodyPr wrap="square" rtlCol="0">
            <a:spAutoFit/>
          </a:bodyPr>
          <a:lstStyle/>
          <a:p>
            <a:pPr algn="ctr"/>
            <a:r>
              <a:rPr lang="es-ES" sz="800" dirty="0">
                <a:solidFill>
                  <a:prstClr val="black"/>
                </a:solidFill>
              </a:rPr>
              <a:t>C.P.    LOZA</a:t>
            </a:r>
          </a:p>
        </p:txBody>
      </p:sp>
      <p:pic>
        <p:nvPicPr>
          <p:cNvPr id="4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1216" y="5252539"/>
            <a:ext cx="2183045" cy="140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25 Elipse"/>
          <p:cNvSpPr/>
          <p:nvPr/>
        </p:nvSpPr>
        <p:spPr>
          <a:xfrm>
            <a:off x="3215696" y="2932747"/>
            <a:ext cx="144000" cy="144000"/>
          </a:xfrm>
          <a:prstGeom prst="ellipse">
            <a:avLst/>
          </a:prstGeom>
          <a:solidFill>
            <a:srgbClr val="FF00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25 Elipse"/>
          <p:cNvSpPr/>
          <p:nvPr/>
        </p:nvSpPr>
        <p:spPr>
          <a:xfrm>
            <a:off x="5923789" y="4051228"/>
            <a:ext cx="144000" cy="144000"/>
          </a:xfrm>
          <a:prstGeom prst="ellipse">
            <a:avLst/>
          </a:prstGeom>
          <a:solidFill>
            <a:srgbClr val="00B05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25 Elipse"/>
          <p:cNvSpPr/>
          <p:nvPr/>
        </p:nvSpPr>
        <p:spPr>
          <a:xfrm>
            <a:off x="4366312" y="4108222"/>
            <a:ext cx="144000" cy="144000"/>
          </a:xfrm>
          <a:prstGeom prst="ellipse">
            <a:avLst/>
          </a:prstGeom>
          <a:solidFill>
            <a:srgbClr val="FF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25 Elipse"/>
          <p:cNvSpPr/>
          <p:nvPr/>
        </p:nvSpPr>
        <p:spPr>
          <a:xfrm>
            <a:off x="7380014" y="3985004"/>
            <a:ext cx="144000" cy="144000"/>
          </a:xfrm>
          <a:prstGeom prst="ellipse">
            <a:avLst/>
          </a:prstGeom>
          <a:solidFill>
            <a:srgbClr val="FF00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25 Elipse"/>
          <p:cNvSpPr/>
          <p:nvPr/>
        </p:nvSpPr>
        <p:spPr>
          <a:xfrm>
            <a:off x="6528056" y="3730357"/>
            <a:ext cx="144000" cy="144000"/>
          </a:xfrm>
          <a:prstGeom prst="ellipse">
            <a:avLst/>
          </a:prstGeom>
          <a:solidFill>
            <a:srgbClr val="FF00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25 Elipse"/>
          <p:cNvSpPr/>
          <p:nvPr/>
        </p:nvSpPr>
        <p:spPr>
          <a:xfrm>
            <a:off x="4514671" y="4655167"/>
            <a:ext cx="144000" cy="144000"/>
          </a:xfrm>
          <a:prstGeom prst="ellipse">
            <a:avLst/>
          </a:prstGeom>
          <a:solidFill>
            <a:srgbClr val="FF00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25 Elipse"/>
          <p:cNvSpPr/>
          <p:nvPr/>
        </p:nvSpPr>
        <p:spPr>
          <a:xfrm>
            <a:off x="5566166" y="5013192"/>
            <a:ext cx="144000" cy="144000"/>
          </a:xfrm>
          <a:prstGeom prst="ellipse">
            <a:avLst/>
          </a:prstGeom>
          <a:solidFill>
            <a:srgbClr val="FF00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25 Elipse"/>
          <p:cNvSpPr/>
          <p:nvPr/>
        </p:nvSpPr>
        <p:spPr>
          <a:xfrm>
            <a:off x="4222312" y="3397866"/>
            <a:ext cx="144000" cy="144000"/>
          </a:xfrm>
          <a:prstGeom prst="ellipse">
            <a:avLst/>
          </a:prstGeom>
          <a:solidFill>
            <a:srgbClr val="FF00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25 Elipse"/>
          <p:cNvSpPr/>
          <p:nvPr/>
        </p:nvSpPr>
        <p:spPr>
          <a:xfrm>
            <a:off x="7194121" y="3253866"/>
            <a:ext cx="144000" cy="144000"/>
          </a:xfrm>
          <a:prstGeom prst="ellipse">
            <a:avLst/>
          </a:prstGeom>
          <a:solidFill>
            <a:srgbClr val="7030A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25 Elipse"/>
          <p:cNvSpPr/>
          <p:nvPr/>
        </p:nvSpPr>
        <p:spPr>
          <a:xfrm>
            <a:off x="5002743" y="3469866"/>
            <a:ext cx="144000" cy="144000"/>
          </a:xfrm>
          <a:prstGeom prst="ellipse">
            <a:avLst/>
          </a:prstGeom>
          <a:solidFill>
            <a:srgbClr val="7030A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25 Elipse"/>
          <p:cNvSpPr/>
          <p:nvPr/>
        </p:nvSpPr>
        <p:spPr>
          <a:xfrm>
            <a:off x="5901270" y="3082417"/>
            <a:ext cx="144000" cy="144000"/>
          </a:xfrm>
          <a:prstGeom prst="ellipse">
            <a:avLst/>
          </a:prstGeom>
          <a:solidFill>
            <a:srgbClr val="7030A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25 Elipse"/>
          <p:cNvSpPr/>
          <p:nvPr/>
        </p:nvSpPr>
        <p:spPr>
          <a:xfrm>
            <a:off x="6842936" y="2812229"/>
            <a:ext cx="144000" cy="144000"/>
          </a:xfrm>
          <a:prstGeom prst="ellipse">
            <a:avLst/>
          </a:prstGeom>
          <a:solidFill>
            <a:srgbClr val="FF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25 Elipse"/>
          <p:cNvSpPr/>
          <p:nvPr/>
        </p:nvSpPr>
        <p:spPr>
          <a:xfrm>
            <a:off x="5293702" y="4882604"/>
            <a:ext cx="144000" cy="144000"/>
          </a:xfrm>
          <a:prstGeom prst="ellipse">
            <a:avLst/>
          </a:prstGeom>
          <a:solidFill>
            <a:srgbClr val="FF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25 Elipse"/>
          <p:cNvSpPr/>
          <p:nvPr/>
        </p:nvSpPr>
        <p:spPr>
          <a:xfrm>
            <a:off x="6951946" y="3791187"/>
            <a:ext cx="144000" cy="144000"/>
          </a:xfrm>
          <a:prstGeom prst="ellipse">
            <a:avLst/>
          </a:prstGeom>
          <a:solidFill>
            <a:srgbClr val="FF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25 Elipse"/>
          <p:cNvSpPr/>
          <p:nvPr/>
        </p:nvSpPr>
        <p:spPr>
          <a:xfrm>
            <a:off x="6448956" y="3477372"/>
            <a:ext cx="144000" cy="144000"/>
          </a:xfrm>
          <a:prstGeom prst="ellipse">
            <a:avLst/>
          </a:prstGeom>
          <a:solidFill>
            <a:srgbClr val="00B05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25 Elipse"/>
          <p:cNvSpPr/>
          <p:nvPr/>
        </p:nvSpPr>
        <p:spPr>
          <a:xfrm>
            <a:off x="4623287" y="3805695"/>
            <a:ext cx="144000" cy="144000"/>
          </a:xfrm>
          <a:prstGeom prst="ellipse">
            <a:avLst/>
          </a:prstGeom>
          <a:solidFill>
            <a:srgbClr val="00B05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25 Elipse"/>
          <p:cNvSpPr/>
          <p:nvPr/>
        </p:nvSpPr>
        <p:spPr>
          <a:xfrm>
            <a:off x="4349133" y="3032476"/>
            <a:ext cx="144000" cy="144000"/>
          </a:xfrm>
          <a:prstGeom prst="ellipse">
            <a:avLst/>
          </a:prstGeom>
          <a:solidFill>
            <a:srgbClr val="00B05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25 Elipse"/>
          <p:cNvSpPr/>
          <p:nvPr/>
        </p:nvSpPr>
        <p:spPr>
          <a:xfrm>
            <a:off x="9810260" y="2482636"/>
            <a:ext cx="144000" cy="144000"/>
          </a:xfrm>
          <a:prstGeom prst="ellipse">
            <a:avLst/>
          </a:prstGeom>
          <a:solidFill>
            <a:srgbClr val="00B05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Imagen 88" descr="C:\Users\ofad\Desktop\DIVEME.jpg">
            <a:extLst>
              <a:ext uri="{FF2B5EF4-FFF2-40B4-BE49-F238E27FC236}">
                <a16:creationId xmlns:a16="http://schemas.microsoft.com/office/drawing/2014/main" xmlns="" id="{22F6A7DA-DF94-4DED-993F-EB614CC94203}"/>
              </a:ext>
            </a:extLst>
          </p:cNvPr>
          <p:cNvPicPr/>
          <p:nvPr/>
        </p:nvPicPr>
        <p:blipFill rotWithShape="1">
          <a:blip r:embed="rId6" cstate="print">
            <a:extLst>
              <a:ext uri="{28A0092B-C50C-407E-A947-70E740481C1C}">
                <a14:useLocalDpi xmlns:a14="http://schemas.microsoft.com/office/drawing/2010/main" val="0"/>
              </a:ext>
            </a:extLst>
          </a:blip>
          <a:srcRect l="5334" t="10714" r="7667" b="2975"/>
          <a:stretch/>
        </p:blipFill>
        <p:spPr bwMode="auto">
          <a:xfrm>
            <a:off x="4398243" y="3377855"/>
            <a:ext cx="567571" cy="398412"/>
          </a:xfrm>
          <a:prstGeom prst="rect">
            <a:avLst/>
          </a:prstGeom>
          <a:noFill/>
          <a:ln>
            <a:noFill/>
          </a:ln>
          <a:extLst>
            <a:ext uri="{53640926-AAD7-44D8-BBD7-CCE9431645EC}">
              <a14:shadowObscured xmlns:a14="http://schemas.microsoft.com/office/drawing/2010/main"/>
            </a:ext>
          </a:extLst>
        </p:spPr>
      </p:pic>
      <p:pic>
        <p:nvPicPr>
          <p:cNvPr id="31" name="Imagen 88" descr="C:\Users\ofad\Desktop\DIVEME.jpg">
            <a:extLst>
              <a:ext uri="{FF2B5EF4-FFF2-40B4-BE49-F238E27FC236}">
                <a16:creationId xmlns:a16="http://schemas.microsoft.com/office/drawing/2014/main" xmlns="" id="{7D94EE93-F0D3-498A-A766-BEB123960D63}"/>
              </a:ext>
            </a:extLst>
          </p:cNvPr>
          <p:cNvPicPr/>
          <p:nvPr/>
        </p:nvPicPr>
        <p:blipFill rotWithShape="1">
          <a:blip r:embed="rId6" cstate="print">
            <a:extLst>
              <a:ext uri="{28A0092B-C50C-407E-A947-70E740481C1C}">
                <a14:useLocalDpi xmlns:a14="http://schemas.microsoft.com/office/drawing/2010/main" val="0"/>
              </a:ext>
            </a:extLst>
          </a:blip>
          <a:srcRect l="5334" t="10714" r="7667" b="2975"/>
          <a:stretch/>
        </p:blipFill>
        <p:spPr bwMode="auto">
          <a:xfrm>
            <a:off x="6051053" y="3695955"/>
            <a:ext cx="613350" cy="398412"/>
          </a:xfrm>
          <a:prstGeom prst="rect">
            <a:avLst/>
          </a:prstGeom>
          <a:noFill/>
          <a:ln>
            <a:noFill/>
          </a:ln>
          <a:extLst>
            <a:ext uri="{53640926-AAD7-44D8-BBD7-CCE9431645EC}">
              <a14:shadowObscured xmlns:a14="http://schemas.microsoft.com/office/drawing/2010/main"/>
            </a:ext>
          </a:extLst>
        </p:spPr>
      </p:pic>
      <p:pic>
        <p:nvPicPr>
          <p:cNvPr id="32" name="Imagen 88" descr="C:\Users\ofad\Desktop\DIVEME.jpg">
            <a:extLst>
              <a:ext uri="{FF2B5EF4-FFF2-40B4-BE49-F238E27FC236}">
                <a16:creationId xmlns:a16="http://schemas.microsoft.com/office/drawing/2014/main" xmlns="" id="{D82D09FC-8A80-4E6C-9129-7BC45BEEB6D3}"/>
              </a:ext>
            </a:extLst>
          </p:cNvPr>
          <p:cNvPicPr/>
          <p:nvPr/>
        </p:nvPicPr>
        <p:blipFill rotWithShape="1">
          <a:blip r:embed="rId6" cstate="print">
            <a:extLst>
              <a:ext uri="{28A0092B-C50C-407E-A947-70E740481C1C}">
                <a14:useLocalDpi xmlns:a14="http://schemas.microsoft.com/office/drawing/2010/main" val="0"/>
              </a:ext>
            </a:extLst>
          </a:blip>
          <a:srcRect l="5334" t="10714" r="7667" b="2975"/>
          <a:stretch/>
        </p:blipFill>
        <p:spPr bwMode="auto">
          <a:xfrm>
            <a:off x="7523276" y="3377383"/>
            <a:ext cx="567571" cy="398412"/>
          </a:xfrm>
          <a:prstGeom prst="rect">
            <a:avLst/>
          </a:prstGeom>
          <a:noFill/>
          <a:ln>
            <a:noFill/>
          </a:ln>
          <a:extLst>
            <a:ext uri="{53640926-AAD7-44D8-BBD7-CCE9431645EC}">
              <a14:shadowObscured xmlns:a14="http://schemas.microsoft.com/office/drawing/2010/main"/>
            </a:ext>
          </a:extLst>
        </p:spPr>
      </p:pic>
      <p:pic>
        <p:nvPicPr>
          <p:cNvPr id="33" name="Picture 14">
            <a:extLst>
              <a:ext uri="{FF2B5EF4-FFF2-40B4-BE49-F238E27FC236}">
                <a16:creationId xmlns:a16="http://schemas.microsoft.com/office/drawing/2014/main" xmlns="" id="{CE22D845-0A5A-4219-81FC-4E2501C91FAC}"/>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733859" y="2147495"/>
            <a:ext cx="927600" cy="515333"/>
          </a:xfrm>
          <a:prstGeom prst="rect">
            <a:avLst/>
          </a:prstGeom>
          <a:noFill/>
          <a:ln w="9525">
            <a:noFill/>
            <a:miter lim="800000"/>
            <a:headEnd/>
            <a:tailEnd/>
          </a:ln>
        </p:spPr>
      </p:pic>
      <p:sp>
        <p:nvSpPr>
          <p:cNvPr id="34" name="7 Rectángulo">
            <a:extLst>
              <a:ext uri="{FF2B5EF4-FFF2-40B4-BE49-F238E27FC236}">
                <a16:creationId xmlns:a16="http://schemas.microsoft.com/office/drawing/2014/main" xmlns="" id="{E5FFADB1-F1AB-444B-A27F-5ED4AB6A0F03}"/>
              </a:ext>
            </a:extLst>
          </p:cNvPr>
          <p:cNvSpPr/>
          <p:nvPr/>
        </p:nvSpPr>
        <p:spPr>
          <a:xfrm>
            <a:off x="1697614" y="156936"/>
            <a:ext cx="9502684" cy="61200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bg1"/>
                </a:solidFill>
                <a:latin typeface="Impact" panose="020B0806030902050204" pitchFamily="34" charset="0"/>
                <a:cs typeface="Arial" charset="0"/>
              </a:rPr>
              <a:t>MAPA DEL DELITO COM. HUAURA</a:t>
            </a:r>
            <a:endParaRPr lang="es-PE" sz="2800" b="1" dirty="0">
              <a:solidFill>
                <a:schemeClr val="bg1"/>
              </a:solidFill>
              <a:latin typeface="Impact" panose="020B0806030902050204" pitchFamily="34" charset="0"/>
              <a:cs typeface="Arial" charset="0"/>
            </a:endParaRPr>
          </a:p>
        </p:txBody>
      </p:sp>
    </p:spTree>
    <p:extLst>
      <p:ext uri="{BB962C8B-B14F-4D97-AF65-F5344CB8AC3E}">
        <p14:creationId xmlns:p14="http://schemas.microsoft.com/office/powerpoint/2010/main" val="398828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762E233-AC43-4C8A-BEF2-BEA0451A17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6" t="8335" r="24975" b="5968"/>
          <a:stretch/>
        </p:blipFill>
        <p:spPr>
          <a:xfrm>
            <a:off x="2432098" y="857249"/>
            <a:ext cx="8452980" cy="5844897"/>
          </a:xfrm>
          <a:prstGeom prst="rect">
            <a:avLst/>
          </a:prstGeom>
          <a:ln w="12700">
            <a:solidFill>
              <a:schemeClr val="tx1"/>
            </a:solidFill>
          </a:ln>
        </p:spPr>
      </p:pic>
      <p:pic>
        <p:nvPicPr>
          <p:cNvPr id="23" name="Imagen 3"/>
          <p:cNvPicPr>
            <a:picLocks noChangeAspect="1" noChangeArrowheads="1"/>
          </p:cNvPicPr>
          <p:nvPr/>
        </p:nvPicPr>
        <p:blipFill rotWithShape="1">
          <a:blip r:embed="rId3">
            <a:extLst>
              <a:ext uri="{28A0092B-C50C-407E-A947-70E740481C1C}">
                <a14:useLocalDpi xmlns:a14="http://schemas.microsoft.com/office/drawing/2010/main" val="0"/>
              </a:ext>
            </a:extLst>
          </a:blip>
          <a:srcRect l="9642" t="2522" r="7435" b="70301"/>
          <a:stretch/>
        </p:blipFill>
        <p:spPr bwMode="auto">
          <a:xfrm>
            <a:off x="149047" y="4495430"/>
            <a:ext cx="1777150" cy="679820"/>
          </a:xfrm>
          <a:prstGeom prst="rect">
            <a:avLst/>
          </a:prstGeom>
          <a:noFill/>
          <a:extLst>
            <a:ext uri="{909E8E84-426E-40DD-AFC4-6F175D3DCCD1}">
              <a14:hiddenFill xmlns:a14="http://schemas.microsoft.com/office/drawing/2010/main">
                <a:solidFill>
                  <a:srgbClr val="FFFFFF"/>
                </a:solidFill>
              </a14:hiddenFill>
            </a:ext>
          </a:extLst>
        </p:spPr>
      </p:pic>
      <p:sp>
        <p:nvSpPr>
          <p:cNvPr id="25" name="24 Elipse"/>
          <p:cNvSpPr/>
          <p:nvPr/>
        </p:nvSpPr>
        <p:spPr>
          <a:xfrm rot="6594891">
            <a:off x="5625221" y="4476622"/>
            <a:ext cx="111600" cy="111600"/>
          </a:xfrm>
          <a:prstGeom prst="ellipse">
            <a:avLst/>
          </a:prstGeom>
          <a:solidFill>
            <a:srgbClr val="0070C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28" name="24 Elipse"/>
          <p:cNvSpPr/>
          <p:nvPr/>
        </p:nvSpPr>
        <p:spPr>
          <a:xfrm rot="6594891">
            <a:off x="6109971" y="4405153"/>
            <a:ext cx="111600" cy="111600"/>
          </a:xfrm>
          <a:prstGeom prst="ellipse">
            <a:avLst/>
          </a:prstGeom>
          <a:solidFill>
            <a:srgbClr val="CC00FF"/>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33" name="24 Elipse"/>
          <p:cNvSpPr/>
          <p:nvPr/>
        </p:nvSpPr>
        <p:spPr>
          <a:xfrm rot="6594891">
            <a:off x="6183564" y="4497219"/>
            <a:ext cx="111600" cy="111600"/>
          </a:xfrm>
          <a:prstGeom prst="ellipse">
            <a:avLst/>
          </a:prstGeom>
          <a:solidFill>
            <a:srgbClr val="00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35" name="24 Elipse"/>
          <p:cNvSpPr/>
          <p:nvPr/>
        </p:nvSpPr>
        <p:spPr>
          <a:xfrm rot="6594891">
            <a:off x="4492477" y="3159570"/>
            <a:ext cx="111600" cy="111600"/>
          </a:xfrm>
          <a:prstGeom prst="ellipse">
            <a:avLst/>
          </a:prstGeom>
          <a:solidFill>
            <a:srgbClr val="00B05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45" name="24 Elipse"/>
          <p:cNvSpPr/>
          <p:nvPr/>
        </p:nvSpPr>
        <p:spPr>
          <a:xfrm rot="6594891">
            <a:off x="4607717" y="2481534"/>
            <a:ext cx="111600" cy="111600"/>
          </a:xfrm>
          <a:prstGeom prst="ellipse">
            <a:avLst/>
          </a:prstGeom>
          <a:solidFill>
            <a:srgbClr val="0070C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56" name="24 Elipse"/>
          <p:cNvSpPr/>
          <p:nvPr/>
        </p:nvSpPr>
        <p:spPr>
          <a:xfrm rot="6594891">
            <a:off x="6592888" y="4195808"/>
            <a:ext cx="111600" cy="111600"/>
          </a:xfrm>
          <a:prstGeom prst="ellipse">
            <a:avLst/>
          </a:prstGeom>
          <a:solidFill>
            <a:srgbClr val="00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58" name="Flecha: a la derecha 57">
            <a:hlinkClick r:id="" action="ppaction://noaction"/>
          </p:cNvPr>
          <p:cNvSpPr/>
          <p:nvPr/>
        </p:nvSpPr>
        <p:spPr>
          <a:xfrm flipH="1">
            <a:off x="11265056" y="6338767"/>
            <a:ext cx="884825" cy="5192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solidFill>
                  <a:schemeClr val="tx1"/>
                </a:solidFill>
              </a:rPr>
              <a:t>Atrás</a:t>
            </a:r>
          </a:p>
        </p:txBody>
      </p:sp>
      <p:sp>
        <p:nvSpPr>
          <p:cNvPr id="36" name="9 CuadroTexto">
            <a:extLst>
              <a:ext uri="{FF2B5EF4-FFF2-40B4-BE49-F238E27FC236}">
                <a16:creationId xmlns:a16="http://schemas.microsoft.com/office/drawing/2014/main" xmlns="" id="{CF3E5164-5A9F-4C07-8D80-D5243DA88B42}"/>
              </a:ext>
            </a:extLst>
          </p:cNvPr>
          <p:cNvSpPr txBox="1">
            <a:spLocks noChangeArrowheads="1"/>
          </p:cNvSpPr>
          <p:nvPr/>
        </p:nvSpPr>
        <p:spPr bwMode="auto">
          <a:xfrm>
            <a:off x="3965832" y="2398951"/>
            <a:ext cx="16028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s-PE" sz="1400" dirty="0">
                <a:solidFill>
                  <a:schemeClr val="bg1"/>
                </a:solidFill>
              </a:rPr>
              <a:t>SECTOR</a:t>
            </a:r>
          </a:p>
          <a:p>
            <a:pPr algn="ctr"/>
            <a:r>
              <a:rPr lang="es-PE" dirty="0">
                <a:solidFill>
                  <a:schemeClr val="bg1"/>
                </a:solidFill>
              </a:rPr>
              <a:t>03</a:t>
            </a:r>
          </a:p>
        </p:txBody>
      </p:sp>
      <p:sp>
        <p:nvSpPr>
          <p:cNvPr id="48" name="9 CuadroTexto">
            <a:extLst>
              <a:ext uri="{FF2B5EF4-FFF2-40B4-BE49-F238E27FC236}">
                <a16:creationId xmlns:a16="http://schemas.microsoft.com/office/drawing/2014/main" xmlns="" id="{CEE93DB9-2E0E-4F0C-85F9-C322ABAEA794}"/>
              </a:ext>
            </a:extLst>
          </p:cNvPr>
          <p:cNvSpPr txBox="1">
            <a:spLocks noChangeArrowheads="1"/>
          </p:cNvSpPr>
          <p:nvPr/>
        </p:nvSpPr>
        <p:spPr bwMode="auto">
          <a:xfrm>
            <a:off x="5765589" y="3719459"/>
            <a:ext cx="9589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s-PE" sz="1400" dirty="0">
                <a:solidFill>
                  <a:schemeClr val="bg1"/>
                </a:solidFill>
              </a:rPr>
              <a:t>SECTOR</a:t>
            </a:r>
          </a:p>
          <a:p>
            <a:pPr algn="ctr"/>
            <a:r>
              <a:rPr lang="es-PE" dirty="0">
                <a:solidFill>
                  <a:schemeClr val="bg1"/>
                </a:solidFill>
              </a:rPr>
              <a:t>02</a:t>
            </a:r>
          </a:p>
        </p:txBody>
      </p:sp>
      <p:sp>
        <p:nvSpPr>
          <p:cNvPr id="55" name="9 CuadroTexto">
            <a:extLst>
              <a:ext uri="{FF2B5EF4-FFF2-40B4-BE49-F238E27FC236}">
                <a16:creationId xmlns:a16="http://schemas.microsoft.com/office/drawing/2014/main" xmlns="" id="{92F5F72A-2E77-47C6-84B2-2C3AC54CB1BB}"/>
              </a:ext>
            </a:extLst>
          </p:cNvPr>
          <p:cNvSpPr txBox="1">
            <a:spLocks noChangeArrowheads="1"/>
          </p:cNvSpPr>
          <p:nvPr/>
        </p:nvSpPr>
        <p:spPr bwMode="auto">
          <a:xfrm>
            <a:off x="4153216" y="4266609"/>
            <a:ext cx="16028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s-PE" sz="1400" dirty="0">
                <a:solidFill>
                  <a:schemeClr val="bg1"/>
                </a:solidFill>
              </a:rPr>
              <a:t>SECTOR</a:t>
            </a:r>
          </a:p>
          <a:p>
            <a:pPr algn="ctr"/>
            <a:r>
              <a:rPr lang="es-PE" dirty="0">
                <a:solidFill>
                  <a:schemeClr val="bg1"/>
                </a:solidFill>
              </a:rPr>
              <a:t>01</a:t>
            </a:r>
          </a:p>
        </p:txBody>
      </p:sp>
      <p:sp>
        <p:nvSpPr>
          <p:cNvPr id="57" name="9 CuadroTexto">
            <a:extLst>
              <a:ext uri="{FF2B5EF4-FFF2-40B4-BE49-F238E27FC236}">
                <a16:creationId xmlns:a16="http://schemas.microsoft.com/office/drawing/2014/main" xmlns="" id="{66241E5B-2D3E-4FA5-AEE4-834AAC2FDE5E}"/>
              </a:ext>
            </a:extLst>
          </p:cNvPr>
          <p:cNvSpPr txBox="1">
            <a:spLocks noChangeArrowheads="1"/>
          </p:cNvSpPr>
          <p:nvPr/>
        </p:nvSpPr>
        <p:spPr bwMode="auto">
          <a:xfrm>
            <a:off x="6482818" y="2589307"/>
            <a:ext cx="16028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a:r>
              <a:rPr lang="es-PE" sz="1400" dirty="0">
                <a:solidFill>
                  <a:schemeClr val="bg1"/>
                </a:solidFill>
              </a:rPr>
              <a:t>SECTOR</a:t>
            </a:r>
          </a:p>
          <a:p>
            <a:pPr algn="ctr"/>
            <a:r>
              <a:rPr lang="es-PE" dirty="0">
                <a:solidFill>
                  <a:schemeClr val="bg1"/>
                </a:solidFill>
              </a:rPr>
              <a:t>04</a:t>
            </a:r>
          </a:p>
        </p:txBody>
      </p:sp>
      <p:sp>
        <p:nvSpPr>
          <p:cNvPr id="59" name="WordArt 131">
            <a:extLst>
              <a:ext uri="{FF2B5EF4-FFF2-40B4-BE49-F238E27FC236}">
                <a16:creationId xmlns:a16="http://schemas.microsoft.com/office/drawing/2014/main" xmlns="" id="{836A3159-F44D-44B7-A7B9-AA7AA1181854}"/>
              </a:ext>
            </a:extLst>
          </p:cNvPr>
          <p:cNvSpPr>
            <a:spLocks noChangeArrowheads="1" noChangeShapeType="1" noTextEdit="1"/>
          </p:cNvSpPr>
          <p:nvPr/>
        </p:nvSpPr>
        <p:spPr bwMode="auto">
          <a:xfrm>
            <a:off x="5245424" y="3511237"/>
            <a:ext cx="554481" cy="252609"/>
          </a:xfrm>
          <a:prstGeom prst="rect">
            <a:avLst/>
          </a:prstGeom>
        </p:spPr>
        <p:txBody>
          <a:bodyPr wrap="none" fromWordArt="1">
            <a:prstTxWarp prst="textPlain">
              <a:avLst>
                <a:gd name="adj" fmla="val 50000"/>
              </a:avLst>
            </a:prstTxWarp>
          </a:bodyPr>
          <a:lstStyle/>
          <a:p>
            <a:pPr algn="ctr"/>
            <a:r>
              <a:rPr lang="es-PE" sz="3600" kern="10" dirty="0">
                <a:ln w="9525">
                  <a:solidFill>
                    <a:srgbClr val="000000"/>
                  </a:solidFill>
                  <a:round/>
                  <a:headEnd/>
                  <a:tailEnd/>
                </a:ln>
                <a:solidFill>
                  <a:srgbClr val="E36FE0"/>
                </a:solidFill>
                <a:latin typeface="Arial Black" panose="020B0A04020102020204" pitchFamily="34" charset="0"/>
              </a:rPr>
              <a:t>SS-2A</a:t>
            </a:r>
          </a:p>
        </p:txBody>
      </p:sp>
      <p:sp>
        <p:nvSpPr>
          <p:cNvPr id="60" name="WordArt 131">
            <a:extLst>
              <a:ext uri="{FF2B5EF4-FFF2-40B4-BE49-F238E27FC236}">
                <a16:creationId xmlns:a16="http://schemas.microsoft.com/office/drawing/2014/main" xmlns="" id="{C8CE2B94-4F5B-4726-AF1D-481337B674F9}"/>
              </a:ext>
            </a:extLst>
          </p:cNvPr>
          <p:cNvSpPr>
            <a:spLocks noChangeArrowheads="1" noChangeShapeType="1" noTextEdit="1"/>
          </p:cNvSpPr>
          <p:nvPr/>
        </p:nvSpPr>
        <p:spPr bwMode="auto">
          <a:xfrm>
            <a:off x="6639941" y="4548093"/>
            <a:ext cx="554481" cy="252609"/>
          </a:xfrm>
          <a:prstGeom prst="rect">
            <a:avLst/>
          </a:prstGeom>
        </p:spPr>
        <p:txBody>
          <a:bodyPr wrap="none" fromWordArt="1">
            <a:prstTxWarp prst="textPlain">
              <a:avLst>
                <a:gd name="adj" fmla="val 50000"/>
              </a:avLst>
            </a:prstTxWarp>
          </a:bodyPr>
          <a:lstStyle/>
          <a:p>
            <a:pPr algn="ctr"/>
            <a:r>
              <a:rPr lang="es-PE" sz="3600" kern="10" dirty="0">
                <a:ln w="9525">
                  <a:solidFill>
                    <a:srgbClr val="000000"/>
                  </a:solidFill>
                  <a:round/>
                  <a:headEnd/>
                  <a:tailEnd/>
                </a:ln>
                <a:solidFill>
                  <a:srgbClr val="E36FE0"/>
                </a:solidFill>
                <a:latin typeface="Arial Black" panose="020B0A04020102020204" pitchFamily="34" charset="0"/>
              </a:rPr>
              <a:t>SS-2B</a:t>
            </a:r>
          </a:p>
        </p:txBody>
      </p:sp>
      <p:sp>
        <p:nvSpPr>
          <p:cNvPr id="61" name="WordArt 131">
            <a:extLst>
              <a:ext uri="{FF2B5EF4-FFF2-40B4-BE49-F238E27FC236}">
                <a16:creationId xmlns:a16="http://schemas.microsoft.com/office/drawing/2014/main" xmlns="" id="{1FCCA903-4319-4873-9FA0-DDE66074E26C}"/>
              </a:ext>
            </a:extLst>
          </p:cNvPr>
          <p:cNvSpPr>
            <a:spLocks noChangeArrowheads="1" noChangeShapeType="1" noTextEdit="1"/>
          </p:cNvSpPr>
          <p:nvPr/>
        </p:nvSpPr>
        <p:spPr bwMode="auto">
          <a:xfrm>
            <a:off x="4298338" y="4006517"/>
            <a:ext cx="554481" cy="252609"/>
          </a:xfrm>
          <a:prstGeom prst="rect">
            <a:avLst/>
          </a:prstGeom>
        </p:spPr>
        <p:txBody>
          <a:bodyPr wrap="none" fromWordArt="1">
            <a:prstTxWarp prst="textPlain">
              <a:avLst>
                <a:gd name="adj" fmla="val 50000"/>
              </a:avLst>
            </a:prstTxWarp>
          </a:bodyPr>
          <a:lstStyle/>
          <a:p>
            <a:pPr algn="ctr"/>
            <a:r>
              <a:rPr lang="es-PE" sz="3600" kern="10" dirty="0">
                <a:ln w="9525">
                  <a:solidFill>
                    <a:srgbClr val="000000"/>
                  </a:solidFill>
                  <a:round/>
                  <a:headEnd/>
                  <a:tailEnd/>
                </a:ln>
                <a:solidFill>
                  <a:srgbClr val="7575FF"/>
                </a:solidFill>
                <a:latin typeface="Arial Black" panose="020B0A04020102020204" pitchFamily="34" charset="0"/>
              </a:rPr>
              <a:t>SS-1A</a:t>
            </a:r>
          </a:p>
        </p:txBody>
      </p:sp>
      <p:sp>
        <p:nvSpPr>
          <p:cNvPr id="62" name="WordArt 131">
            <a:extLst>
              <a:ext uri="{FF2B5EF4-FFF2-40B4-BE49-F238E27FC236}">
                <a16:creationId xmlns:a16="http://schemas.microsoft.com/office/drawing/2014/main" xmlns="" id="{2898243A-C9DC-4598-B093-3C5C99A02D61}"/>
              </a:ext>
            </a:extLst>
          </p:cNvPr>
          <p:cNvSpPr>
            <a:spLocks noChangeArrowheads="1" noChangeShapeType="1" noTextEdit="1"/>
          </p:cNvSpPr>
          <p:nvPr/>
        </p:nvSpPr>
        <p:spPr bwMode="auto">
          <a:xfrm>
            <a:off x="4845248" y="5588002"/>
            <a:ext cx="554481" cy="252609"/>
          </a:xfrm>
          <a:prstGeom prst="rect">
            <a:avLst/>
          </a:prstGeom>
        </p:spPr>
        <p:txBody>
          <a:bodyPr wrap="none" fromWordArt="1">
            <a:prstTxWarp prst="textPlain">
              <a:avLst>
                <a:gd name="adj" fmla="val 50000"/>
              </a:avLst>
            </a:prstTxWarp>
          </a:bodyPr>
          <a:lstStyle/>
          <a:p>
            <a:pPr algn="ctr"/>
            <a:r>
              <a:rPr lang="es-PE" sz="3600" kern="10" dirty="0">
                <a:ln w="9525">
                  <a:solidFill>
                    <a:srgbClr val="000000"/>
                  </a:solidFill>
                  <a:round/>
                  <a:headEnd/>
                  <a:tailEnd/>
                </a:ln>
                <a:solidFill>
                  <a:srgbClr val="7575FF"/>
                </a:solidFill>
                <a:latin typeface="Arial Black" panose="020B0A04020102020204" pitchFamily="34" charset="0"/>
              </a:rPr>
              <a:t>SS-2B</a:t>
            </a:r>
          </a:p>
        </p:txBody>
      </p:sp>
      <p:sp>
        <p:nvSpPr>
          <p:cNvPr id="63" name="WordArt 131">
            <a:extLst>
              <a:ext uri="{FF2B5EF4-FFF2-40B4-BE49-F238E27FC236}">
                <a16:creationId xmlns:a16="http://schemas.microsoft.com/office/drawing/2014/main" xmlns="" id="{4DC8284D-9AC6-471E-B81B-B45B3D10D399}"/>
              </a:ext>
            </a:extLst>
          </p:cNvPr>
          <p:cNvSpPr>
            <a:spLocks noChangeArrowheads="1" noChangeShapeType="1" noTextEdit="1"/>
          </p:cNvSpPr>
          <p:nvPr/>
        </p:nvSpPr>
        <p:spPr bwMode="auto">
          <a:xfrm>
            <a:off x="5579684" y="2767874"/>
            <a:ext cx="554481" cy="252609"/>
          </a:xfrm>
          <a:prstGeom prst="rect">
            <a:avLst/>
          </a:prstGeom>
        </p:spPr>
        <p:txBody>
          <a:bodyPr wrap="none" fromWordArt="1">
            <a:prstTxWarp prst="textPlain">
              <a:avLst>
                <a:gd name="adj" fmla="val 50000"/>
              </a:avLst>
            </a:prstTxWarp>
          </a:bodyPr>
          <a:lstStyle/>
          <a:p>
            <a:pPr algn="ctr"/>
            <a:r>
              <a:rPr lang="es-PE" sz="3600" kern="10" dirty="0">
                <a:ln w="9525">
                  <a:solidFill>
                    <a:srgbClr val="000000"/>
                  </a:solidFill>
                  <a:round/>
                  <a:headEnd/>
                  <a:tailEnd/>
                </a:ln>
                <a:solidFill>
                  <a:srgbClr val="FF0000"/>
                </a:solidFill>
                <a:latin typeface="Arial Black" panose="020B0A04020102020204" pitchFamily="34" charset="0"/>
              </a:rPr>
              <a:t>SS-3B</a:t>
            </a:r>
          </a:p>
        </p:txBody>
      </p:sp>
      <p:sp>
        <p:nvSpPr>
          <p:cNvPr id="64" name="WordArt 131">
            <a:extLst>
              <a:ext uri="{FF2B5EF4-FFF2-40B4-BE49-F238E27FC236}">
                <a16:creationId xmlns:a16="http://schemas.microsoft.com/office/drawing/2014/main" xmlns="" id="{501A44C0-1EE6-4DA8-9884-B3BAFCDEC0C3}"/>
              </a:ext>
            </a:extLst>
          </p:cNvPr>
          <p:cNvSpPr>
            <a:spLocks noChangeArrowheads="1" noChangeShapeType="1" noTextEdit="1"/>
          </p:cNvSpPr>
          <p:nvPr/>
        </p:nvSpPr>
        <p:spPr bwMode="auto">
          <a:xfrm>
            <a:off x="4045432" y="2819821"/>
            <a:ext cx="554481" cy="252609"/>
          </a:xfrm>
          <a:prstGeom prst="rect">
            <a:avLst/>
          </a:prstGeom>
        </p:spPr>
        <p:txBody>
          <a:bodyPr wrap="none" fromWordArt="1">
            <a:prstTxWarp prst="textPlain">
              <a:avLst>
                <a:gd name="adj" fmla="val 50000"/>
              </a:avLst>
            </a:prstTxWarp>
          </a:bodyPr>
          <a:lstStyle/>
          <a:p>
            <a:pPr algn="ctr"/>
            <a:r>
              <a:rPr lang="es-PE" sz="3600" kern="10" dirty="0">
                <a:ln w="9525">
                  <a:solidFill>
                    <a:srgbClr val="000000"/>
                  </a:solidFill>
                  <a:round/>
                  <a:headEnd/>
                  <a:tailEnd/>
                </a:ln>
                <a:solidFill>
                  <a:srgbClr val="FF0000"/>
                </a:solidFill>
                <a:latin typeface="Arial Black" panose="020B0A04020102020204" pitchFamily="34" charset="0"/>
              </a:rPr>
              <a:t>SS-3A</a:t>
            </a:r>
          </a:p>
        </p:txBody>
      </p:sp>
      <p:sp>
        <p:nvSpPr>
          <p:cNvPr id="67" name="24 Elipse">
            <a:extLst>
              <a:ext uri="{FF2B5EF4-FFF2-40B4-BE49-F238E27FC236}">
                <a16:creationId xmlns:a16="http://schemas.microsoft.com/office/drawing/2014/main" xmlns="" id="{EB1DA0EC-DB43-4D9C-9BB1-10AED819F591}"/>
              </a:ext>
            </a:extLst>
          </p:cNvPr>
          <p:cNvSpPr/>
          <p:nvPr/>
        </p:nvSpPr>
        <p:spPr>
          <a:xfrm rot="6594891">
            <a:off x="5565267" y="4982135"/>
            <a:ext cx="111600" cy="111600"/>
          </a:xfrm>
          <a:prstGeom prst="ellipse">
            <a:avLst/>
          </a:prstGeom>
          <a:solidFill>
            <a:srgbClr val="0070C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69" name="24 Elipse">
            <a:extLst>
              <a:ext uri="{FF2B5EF4-FFF2-40B4-BE49-F238E27FC236}">
                <a16:creationId xmlns:a16="http://schemas.microsoft.com/office/drawing/2014/main" xmlns="" id="{4F8461CA-558A-4A56-A350-B6C430B36118}"/>
              </a:ext>
            </a:extLst>
          </p:cNvPr>
          <p:cNvSpPr/>
          <p:nvPr/>
        </p:nvSpPr>
        <p:spPr>
          <a:xfrm rot="6594891">
            <a:off x="5039027" y="3060217"/>
            <a:ext cx="111600" cy="111600"/>
          </a:xfrm>
          <a:prstGeom prst="ellipse">
            <a:avLst/>
          </a:prstGeom>
          <a:solidFill>
            <a:srgbClr val="0070C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0" name="24 Elipse">
            <a:extLst>
              <a:ext uri="{FF2B5EF4-FFF2-40B4-BE49-F238E27FC236}">
                <a16:creationId xmlns:a16="http://schemas.microsoft.com/office/drawing/2014/main" xmlns="" id="{D9596F91-8DFC-4F72-8F26-F3D4D08A1F8E}"/>
              </a:ext>
            </a:extLst>
          </p:cNvPr>
          <p:cNvSpPr/>
          <p:nvPr/>
        </p:nvSpPr>
        <p:spPr>
          <a:xfrm rot="6594891">
            <a:off x="5565268" y="5242925"/>
            <a:ext cx="111600" cy="111600"/>
          </a:xfrm>
          <a:prstGeom prst="ellipse">
            <a:avLst/>
          </a:prstGeom>
          <a:solidFill>
            <a:srgbClr val="0070C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1" name="24 Elipse">
            <a:extLst>
              <a:ext uri="{FF2B5EF4-FFF2-40B4-BE49-F238E27FC236}">
                <a16:creationId xmlns:a16="http://schemas.microsoft.com/office/drawing/2014/main" xmlns="" id="{8D48C514-F14D-429C-81B8-CDC8F5F55785}"/>
              </a:ext>
            </a:extLst>
          </p:cNvPr>
          <p:cNvSpPr/>
          <p:nvPr/>
        </p:nvSpPr>
        <p:spPr>
          <a:xfrm rot="6594891">
            <a:off x="6007392" y="4910665"/>
            <a:ext cx="111600" cy="111600"/>
          </a:xfrm>
          <a:prstGeom prst="ellipse">
            <a:avLst/>
          </a:prstGeom>
          <a:solidFill>
            <a:srgbClr val="0070C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2" name="24 Elipse">
            <a:extLst>
              <a:ext uri="{FF2B5EF4-FFF2-40B4-BE49-F238E27FC236}">
                <a16:creationId xmlns:a16="http://schemas.microsoft.com/office/drawing/2014/main" xmlns="" id="{2682E7E7-0F70-4C18-A419-EB78860305B8}"/>
              </a:ext>
            </a:extLst>
          </p:cNvPr>
          <p:cNvSpPr/>
          <p:nvPr/>
        </p:nvSpPr>
        <p:spPr>
          <a:xfrm rot="6594891">
            <a:off x="3646140" y="1698891"/>
            <a:ext cx="111600" cy="111600"/>
          </a:xfrm>
          <a:prstGeom prst="ellipse">
            <a:avLst/>
          </a:prstGeom>
          <a:solidFill>
            <a:srgbClr val="0070C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73" name="24 Elipse">
            <a:extLst>
              <a:ext uri="{FF2B5EF4-FFF2-40B4-BE49-F238E27FC236}">
                <a16:creationId xmlns:a16="http://schemas.microsoft.com/office/drawing/2014/main" xmlns="" id="{CC0C0513-52B0-4DE3-8908-777E750D81A4}"/>
              </a:ext>
            </a:extLst>
          </p:cNvPr>
          <p:cNvSpPr/>
          <p:nvPr/>
        </p:nvSpPr>
        <p:spPr>
          <a:xfrm rot="6594891">
            <a:off x="4622382" y="2239662"/>
            <a:ext cx="111600" cy="111600"/>
          </a:xfrm>
          <a:prstGeom prst="ellipse">
            <a:avLst/>
          </a:prstGeom>
          <a:solidFill>
            <a:srgbClr val="0070C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65" name="CuadroTexto 64"/>
          <p:cNvSpPr txBox="1"/>
          <p:nvPr/>
        </p:nvSpPr>
        <p:spPr>
          <a:xfrm>
            <a:off x="6003249" y="4245508"/>
            <a:ext cx="1237394" cy="215444"/>
          </a:xfrm>
          <a:prstGeom prst="rect">
            <a:avLst/>
          </a:prstGeom>
          <a:noFill/>
          <a:effectLst>
            <a:glow rad="228600">
              <a:schemeClr val="accent6">
                <a:satMod val="175000"/>
                <a:alpha val="40000"/>
              </a:schemeClr>
            </a:glow>
          </a:effectLst>
        </p:spPr>
        <p:txBody>
          <a:bodyPr wrap="square" rtlCol="0">
            <a:spAutoFit/>
          </a:bodyPr>
          <a:lstStyle/>
          <a:p>
            <a:r>
              <a:rPr lang="es-PE" sz="800" b="1" dirty="0">
                <a:solidFill>
                  <a:schemeClr val="bg1"/>
                </a:solidFill>
                <a:effectLst>
                  <a:outerShdw blurRad="38100" dist="38100" dir="2700000" algn="tl">
                    <a:srgbClr val="000000">
                      <a:alpha val="43137"/>
                    </a:srgbClr>
                  </a:outerShdw>
                </a:effectLst>
              </a:rPr>
              <a:t>C.P. TUPAC AMARU</a:t>
            </a:r>
          </a:p>
        </p:txBody>
      </p:sp>
      <p:sp>
        <p:nvSpPr>
          <p:cNvPr id="66" name="CuadroTexto 65"/>
          <p:cNvSpPr txBox="1"/>
          <p:nvPr/>
        </p:nvSpPr>
        <p:spPr>
          <a:xfrm>
            <a:off x="6956466" y="4251608"/>
            <a:ext cx="1237394" cy="215444"/>
          </a:xfrm>
          <a:prstGeom prst="rect">
            <a:avLst/>
          </a:prstGeom>
          <a:noFill/>
          <a:effectLst>
            <a:glow rad="228600">
              <a:schemeClr val="accent6">
                <a:satMod val="175000"/>
                <a:alpha val="40000"/>
              </a:schemeClr>
            </a:glow>
          </a:effectLst>
        </p:spPr>
        <p:txBody>
          <a:bodyPr wrap="square" rtlCol="0">
            <a:spAutoFit/>
          </a:bodyPr>
          <a:lstStyle/>
          <a:p>
            <a:r>
              <a:rPr lang="es-PE" sz="800" b="1" dirty="0">
                <a:solidFill>
                  <a:schemeClr val="bg1"/>
                </a:solidFill>
                <a:effectLst>
                  <a:outerShdw blurRad="38100" dist="38100" dir="2700000" algn="tl">
                    <a:srgbClr val="000000">
                      <a:alpha val="43137"/>
                    </a:srgbClr>
                  </a:outerShdw>
                </a:effectLst>
              </a:rPr>
              <a:t>C.P. </a:t>
            </a:r>
            <a:r>
              <a:rPr lang="es-PE" sz="800" b="1" dirty="0" err="1">
                <a:solidFill>
                  <a:schemeClr val="bg1"/>
                </a:solidFill>
                <a:effectLst>
                  <a:outerShdw blurRad="38100" dist="38100" dir="2700000" algn="tl">
                    <a:srgbClr val="000000">
                      <a:alpha val="43137"/>
                    </a:srgbClr>
                  </a:outerShdw>
                </a:effectLst>
              </a:rPr>
              <a:t>TIROLER</a:t>
            </a:r>
            <a:endParaRPr lang="es-PE" sz="800" b="1" dirty="0">
              <a:solidFill>
                <a:schemeClr val="bg1"/>
              </a:solidFill>
              <a:effectLst>
                <a:outerShdw blurRad="38100" dist="38100" dir="2700000" algn="tl">
                  <a:srgbClr val="000000">
                    <a:alpha val="43137"/>
                  </a:srgbClr>
                </a:outerShdw>
              </a:effectLst>
            </a:endParaRPr>
          </a:p>
        </p:txBody>
      </p:sp>
      <p:sp>
        <p:nvSpPr>
          <p:cNvPr id="74" name="CuadroTexto 73"/>
          <p:cNvSpPr txBox="1"/>
          <p:nvPr/>
        </p:nvSpPr>
        <p:spPr>
          <a:xfrm>
            <a:off x="4785655" y="4126415"/>
            <a:ext cx="1237394" cy="215444"/>
          </a:xfrm>
          <a:prstGeom prst="rect">
            <a:avLst/>
          </a:prstGeom>
          <a:noFill/>
          <a:effectLst>
            <a:glow rad="228600">
              <a:schemeClr val="accent6">
                <a:satMod val="175000"/>
                <a:alpha val="40000"/>
              </a:schemeClr>
            </a:glow>
          </a:effectLst>
        </p:spPr>
        <p:txBody>
          <a:bodyPr wrap="square" rtlCol="0">
            <a:spAutoFit/>
          </a:bodyPr>
          <a:lstStyle/>
          <a:p>
            <a:r>
              <a:rPr lang="es-PE" sz="800" b="1" dirty="0">
                <a:solidFill>
                  <a:schemeClr val="bg1"/>
                </a:solidFill>
                <a:effectLst>
                  <a:outerShdw blurRad="38100" dist="38100" dir="2700000" algn="tl">
                    <a:srgbClr val="000000">
                      <a:alpha val="43137"/>
                    </a:srgbClr>
                  </a:outerShdw>
                </a:effectLst>
              </a:rPr>
              <a:t>C.P. </a:t>
            </a:r>
            <a:r>
              <a:rPr lang="es-PE" sz="800" b="1" dirty="0" err="1">
                <a:solidFill>
                  <a:schemeClr val="bg1"/>
                </a:solidFill>
                <a:effectLst>
                  <a:outerShdw blurRad="38100" dist="38100" dir="2700000" algn="tl">
                    <a:srgbClr val="000000">
                      <a:alpha val="43137"/>
                    </a:srgbClr>
                  </a:outerShdw>
                </a:effectLst>
              </a:rPr>
              <a:t>TIROLER</a:t>
            </a:r>
            <a:endParaRPr lang="es-PE" sz="800" b="1" dirty="0">
              <a:solidFill>
                <a:schemeClr val="bg1"/>
              </a:solidFill>
              <a:effectLst>
                <a:outerShdw blurRad="38100" dist="38100" dir="2700000" algn="tl">
                  <a:srgbClr val="000000">
                    <a:alpha val="43137"/>
                  </a:srgbClr>
                </a:outerShdw>
              </a:effectLst>
            </a:endParaRPr>
          </a:p>
        </p:txBody>
      </p:sp>
      <p:sp>
        <p:nvSpPr>
          <p:cNvPr id="75" name="CuadroTexto 74"/>
          <p:cNvSpPr txBox="1"/>
          <p:nvPr/>
        </p:nvSpPr>
        <p:spPr>
          <a:xfrm>
            <a:off x="5279725" y="4789034"/>
            <a:ext cx="1237394" cy="215444"/>
          </a:xfrm>
          <a:prstGeom prst="rect">
            <a:avLst/>
          </a:prstGeom>
          <a:noFill/>
          <a:effectLst>
            <a:glow rad="228600">
              <a:schemeClr val="accent6">
                <a:satMod val="175000"/>
                <a:alpha val="40000"/>
              </a:schemeClr>
            </a:glow>
          </a:effectLst>
        </p:spPr>
        <p:txBody>
          <a:bodyPr wrap="square" rtlCol="0">
            <a:spAutoFit/>
          </a:bodyPr>
          <a:lstStyle/>
          <a:p>
            <a:r>
              <a:rPr lang="es-PE" sz="800" b="1" dirty="0">
                <a:solidFill>
                  <a:schemeClr val="bg1"/>
                </a:solidFill>
                <a:effectLst>
                  <a:outerShdw blurRad="38100" dist="38100" dir="2700000" algn="tl">
                    <a:srgbClr val="000000">
                      <a:alpha val="43137"/>
                    </a:srgbClr>
                  </a:outerShdw>
                </a:effectLst>
              </a:rPr>
              <a:t>LA QUINTA</a:t>
            </a:r>
          </a:p>
        </p:txBody>
      </p:sp>
      <p:sp>
        <p:nvSpPr>
          <p:cNvPr id="76" name="CuadroTexto 75"/>
          <p:cNvSpPr txBox="1"/>
          <p:nvPr/>
        </p:nvSpPr>
        <p:spPr>
          <a:xfrm>
            <a:off x="5245424" y="5331551"/>
            <a:ext cx="1237394" cy="215444"/>
          </a:xfrm>
          <a:prstGeom prst="rect">
            <a:avLst/>
          </a:prstGeom>
          <a:noFill/>
          <a:effectLst>
            <a:glow rad="228600">
              <a:schemeClr val="accent6">
                <a:satMod val="175000"/>
                <a:alpha val="40000"/>
              </a:schemeClr>
            </a:glow>
          </a:effectLst>
        </p:spPr>
        <p:txBody>
          <a:bodyPr wrap="square" rtlCol="0">
            <a:spAutoFit/>
          </a:bodyPr>
          <a:lstStyle/>
          <a:p>
            <a:r>
              <a:rPr lang="es-PE" sz="800" b="1" dirty="0">
                <a:solidFill>
                  <a:schemeClr val="bg1"/>
                </a:solidFill>
                <a:effectLst>
                  <a:outerShdw blurRad="38100" dist="38100" dir="2700000" algn="tl">
                    <a:srgbClr val="000000">
                      <a:alpha val="43137"/>
                    </a:srgbClr>
                  </a:outerShdw>
                </a:effectLst>
              </a:rPr>
              <a:t>C.P. MAZO</a:t>
            </a:r>
          </a:p>
        </p:txBody>
      </p:sp>
      <p:sp>
        <p:nvSpPr>
          <p:cNvPr id="77" name="CuadroTexto 76"/>
          <p:cNvSpPr txBox="1"/>
          <p:nvPr/>
        </p:nvSpPr>
        <p:spPr>
          <a:xfrm>
            <a:off x="3730958" y="3059916"/>
            <a:ext cx="1237394" cy="215444"/>
          </a:xfrm>
          <a:prstGeom prst="rect">
            <a:avLst/>
          </a:prstGeom>
          <a:noFill/>
          <a:effectLst>
            <a:glow rad="228600">
              <a:schemeClr val="accent6">
                <a:satMod val="175000"/>
                <a:alpha val="40000"/>
              </a:schemeClr>
            </a:glow>
          </a:effectLst>
        </p:spPr>
        <p:txBody>
          <a:bodyPr wrap="square" rtlCol="0">
            <a:spAutoFit/>
          </a:bodyPr>
          <a:lstStyle/>
          <a:p>
            <a:r>
              <a:rPr lang="es-PE" sz="800" b="1" dirty="0">
                <a:solidFill>
                  <a:schemeClr val="bg1"/>
                </a:solidFill>
                <a:effectLst>
                  <a:outerShdw blurRad="38100" dist="38100" dir="2700000" algn="tl">
                    <a:srgbClr val="000000">
                      <a:alpha val="43137"/>
                    </a:srgbClr>
                  </a:outerShdw>
                </a:effectLst>
              </a:rPr>
              <a:t>C.P. SAN FELIPE</a:t>
            </a:r>
          </a:p>
        </p:txBody>
      </p:sp>
      <p:sp>
        <p:nvSpPr>
          <p:cNvPr id="78" name="CuadroTexto 77"/>
          <p:cNvSpPr txBox="1"/>
          <p:nvPr/>
        </p:nvSpPr>
        <p:spPr>
          <a:xfrm>
            <a:off x="4796407" y="2008707"/>
            <a:ext cx="1237394" cy="215444"/>
          </a:xfrm>
          <a:prstGeom prst="rect">
            <a:avLst/>
          </a:prstGeom>
          <a:noFill/>
          <a:effectLst>
            <a:glow rad="228600">
              <a:schemeClr val="accent6">
                <a:satMod val="175000"/>
                <a:alpha val="40000"/>
              </a:schemeClr>
            </a:glow>
          </a:effectLst>
        </p:spPr>
        <p:txBody>
          <a:bodyPr wrap="square" rtlCol="0">
            <a:spAutoFit/>
          </a:bodyPr>
          <a:lstStyle/>
          <a:p>
            <a:r>
              <a:rPr lang="es-PE" sz="800" b="1" dirty="0">
                <a:solidFill>
                  <a:schemeClr val="bg1"/>
                </a:solidFill>
                <a:effectLst>
                  <a:outerShdw blurRad="38100" dist="38100" dir="2700000" algn="tl">
                    <a:srgbClr val="000000">
                      <a:alpha val="43137"/>
                    </a:srgbClr>
                  </a:outerShdw>
                </a:effectLst>
              </a:rPr>
              <a:t>C.P. LAS AMÉRICAS</a:t>
            </a:r>
          </a:p>
        </p:txBody>
      </p:sp>
      <p:pic>
        <p:nvPicPr>
          <p:cNvPr id="79" name="Imagen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8904" y="4395582"/>
            <a:ext cx="463285" cy="463285"/>
          </a:xfrm>
          <a:prstGeom prst="rect">
            <a:avLst/>
          </a:prstGeom>
        </p:spPr>
      </p:pic>
      <p:sp>
        <p:nvSpPr>
          <p:cNvPr id="81" name="24 Elipse">
            <a:extLst>
              <a:ext uri="{FF2B5EF4-FFF2-40B4-BE49-F238E27FC236}">
                <a16:creationId xmlns:a16="http://schemas.microsoft.com/office/drawing/2014/main" xmlns="" id="{88E70AA7-A67A-44DE-A1E2-A05227708F0E}"/>
              </a:ext>
            </a:extLst>
          </p:cNvPr>
          <p:cNvSpPr/>
          <p:nvPr/>
        </p:nvSpPr>
        <p:spPr>
          <a:xfrm rot="6594891">
            <a:off x="4607718" y="2923431"/>
            <a:ext cx="111600" cy="111600"/>
          </a:xfrm>
          <a:prstGeom prst="ellipse">
            <a:avLst/>
          </a:prstGeom>
          <a:solidFill>
            <a:srgbClr val="CC00FF"/>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2" name="24 Elipse">
            <a:extLst>
              <a:ext uri="{FF2B5EF4-FFF2-40B4-BE49-F238E27FC236}">
                <a16:creationId xmlns:a16="http://schemas.microsoft.com/office/drawing/2014/main" xmlns="" id="{8D45FF4A-EA31-43B7-8A2E-086015D72769}"/>
              </a:ext>
            </a:extLst>
          </p:cNvPr>
          <p:cNvSpPr/>
          <p:nvPr/>
        </p:nvSpPr>
        <p:spPr>
          <a:xfrm rot="6594891">
            <a:off x="4608752" y="2387322"/>
            <a:ext cx="111600" cy="111600"/>
          </a:xfrm>
          <a:prstGeom prst="ellipse">
            <a:avLst/>
          </a:prstGeom>
          <a:solidFill>
            <a:srgbClr val="00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3" name="24 Elipse">
            <a:extLst>
              <a:ext uri="{FF2B5EF4-FFF2-40B4-BE49-F238E27FC236}">
                <a16:creationId xmlns:a16="http://schemas.microsoft.com/office/drawing/2014/main" xmlns="" id="{DE504B5B-32F1-4443-8564-61206CD55F0F}"/>
              </a:ext>
            </a:extLst>
          </p:cNvPr>
          <p:cNvSpPr/>
          <p:nvPr/>
        </p:nvSpPr>
        <p:spPr>
          <a:xfrm rot="6594891">
            <a:off x="4858795" y="2229758"/>
            <a:ext cx="111600" cy="111600"/>
          </a:xfrm>
          <a:prstGeom prst="ellipse">
            <a:avLst/>
          </a:prstGeom>
          <a:solidFill>
            <a:srgbClr val="00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4" name="24 Elipse">
            <a:extLst>
              <a:ext uri="{FF2B5EF4-FFF2-40B4-BE49-F238E27FC236}">
                <a16:creationId xmlns:a16="http://schemas.microsoft.com/office/drawing/2014/main" xmlns="" id="{48E30607-C210-4650-99D1-EB3CB946CA1B}"/>
              </a:ext>
            </a:extLst>
          </p:cNvPr>
          <p:cNvSpPr/>
          <p:nvPr/>
        </p:nvSpPr>
        <p:spPr>
          <a:xfrm rot="6594891">
            <a:off x="4549612" y="2838378"/>
            <a:ext cx="111600" cy="111600"/>
          </a:xfrm>
          <a:prstGeom prst="ellipse">
            <a:avLst/>
          </a:prstGeom>
          <a:solidFill>
            <a:srgbClr val="00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sp>
        <p:nvSpPr>
          <p:cNvPr id="85" name="24 Elipse">
            <a:extLst>
              <a:ext uri="{FF2B5EF4-FFF2-40B4-BE49-F238E27FC236}">
                <a16:creationId xmlns:a16="http://schemas.microsoft.com/office/drawing/2014/main" xmlns="" id="{7CFAFD1B-1906-48F0-AE7B-58229EB6F1BF}"/>
              </a:ext>
            </a:extLst>
          </p:cNvPr>
          <p:cNvSpPr/>
          <p:nvPr/>
        </p:nvSpPr>
        <p:spPr>
          <a:xfrm rot="6594891">
            <a:off x="4896086" y="4921567"/>
            <a:ext cx="111600" cy="111600"/>
          </a:xfrm>
          <a:prstGeom prst="ellipse">
            <a:avLst/>
          </a:prstGeom>
          <a:solidFill>
            <a:srgbClr val="00FF00"/>
          </a:solidFill>
          <a:ln w="762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a:p>
        </p:txBody>
      </p:sp>
      <p:pic>
        <p:nvPicPr>
          <p:cNvPr id="86" name="Imagen 3">
            <a:extLst>
              <a:ext uri="{FF2B5EF4-FFF2-40B4-BE49-F238E27FC236}">
                <a16:creationId xmlns:a16="http://schemas.microsoft.com/office/drawing/2014/main" xmlns="" id="{0DCAFCE1-3084-49FD-9E1A-86446C645A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4" t="35928" r="7563" b="56394"/>
          <a:stretch/>
        </p:blipFill>
        <p:spPr bwMode="auto">
          <a:xfrm>
            <a:off x="149047" y="5177287"/>
            <a:ext cx="1777150" cy="192075"/>
          </a:xfrm>
          <a:prstGeom prst="rect">
            <a:avLst/>
          </a:prstGeom>
          <a:noFill/>
          <a:extLst>
            <a:ext uri="{909E8E84-426E-40DD-AFC4-6F175D3DCCD1}">
              <a14:hiddenFill xmlns:a14="http://schemas.microsoft.com/office/drawing/2010/main">
                <a:solidFill>
                  <a:srgbClr val="FFFFFF"/>
                </a:solidFill>
              </a14:hiddenFill>
            </a:ext>
          </a:extLst>
        </p:spPr>
      </p:pic>
      <p:pic>
        <p:nvPicPr>
          <p:cNvPr id="87" name="Imagen 3">
            <a:extLst>
              <a:ext uri="{FF2B5EF4-FFF2-40B4-BE49-F238E27FC236}">
                <a16:creationId xmlns:a16="http://schemas.microsoft.com/office/drawing/2014/main" xmlns="" id="{8BF69AAC-95F0-4774-BDD3-12B17FC175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00" t="56125" r="7378" b="36197"/>
          <a:stretch/>
        </p:blipFill>
        <p:spPr bwMode="auto">
          <a:xfrm>
            <a:off x="149047" y="5380487"/>
            <a:ext cx="1777150" cy="192075"/>
          </a:xfrm>
          <a:prstGeom prst="rect">
            <a:avLst/>
          </a:prstGeom>
          <a:noFill/>
          <a:extLst>
            <a:ext uri="{909E8E84-426E-40DD-AFC4-6F175D3DCCD1}">
              <a14:hiddenFill xmlns:a14="http://schemas.microsoft.com/office/drawing/2010/main">
                <a:solidFill>
                  <a:srgbClr val="FFFFFF"/>
                </a:solidFill>
              </a14:hiddenFill>
            </a:ext>
          </a:extLst>
        </p:spPr>
      </p:pic>
      <p:sp>
        <p:nvSpPr>
          <p:cNvPr id="43" name="7 Rectángulo">
            <a:extLst>
              <a:ext uri="{FF2B5EF4-FFF2-40B4-BE49-F238E27FC236}">
                <a16:creationId xmlns:a16="http://schemas.microsoft.com/office/drawing/2014/main" xmlns="" id="{525A4C96-A1FA-4DB0-BDC9-8CE431E4E842}"/>
              </a:ext>
            </a:extLst>
          </p:cNvPr>
          <p:cNvSpPr/>
          <p:nvPr/>
        </p:nvSpPr>
        <p:spPr>
          <a:xfrm>
            <a:off x="1496279" y="189594"/>
            <a:ext cx="9502684" cy="61200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bg1"/>
                </a:solidFill>
                <a:latin typeface="Impact" panose="020B0806030902050204" pitchFamily="34" charset="0"/>
                <a:cs typeface="Arial" charset="0"/>
              </a:rPr>
              <a:t>MAPA DEL DELITO COM. VEGUETA</a:t>
            </a:r>
            <a:endParaRPr lang="es-PE" sz="2800" b="1" dirty="0">
              <a:solidFill>
                <a:schemeClr val="bg1"/>
              </a:solidFill>
              <a:latin typeface="Impact" panose="020B0806030902050204" pitchFamily="34" charset="0"/>
              <a:cs typeface="Arial" charset="0"/>
            </a:endParaRPr>
          </a:p>
        </p:txBody>
      </p:sp>
    </p:spTree>
    <p:extLst>
      <p:ext uri="{BB962C8B-B14F-4D97-AF65-F5344CB8AC3E}">
        <p14:creationId xmlns:p14="http://schemas.microsoft.com/office/powerpoint/2010/main" val="3602009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xmlns="" id="{89728931-F46C-4A37-BB53-0BFE83170E5F}"/>
              </a:ext>
            </a:extLst>
          </p:cNvPr>
          <p:cNvSpPr/>
          <p:nvPr/>
        </p:nvSpPr>
        <p:spPr>
          <a:xfrm>
            <a:off x="1647358" y="2742043"/>
            <a:ext cx="9037962" cy="1205703"/>
          </a:xfrm>
          <a:prstGeom prst="rect">
            <a:avLst/>
          </a:prstGeom>
          <a:gradFill>
            <a:gsLst>
              <a:gs pos="0">
                <a:srgbClr val="091911"/>
              </a:gs>
              <a:gs pos="100000">
                <a:srgbClr val="133525"/>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bg1"/>
                </a:solidFill>
                <a:latin typeface="Impact" panose="020B0806030902050204" pitchFamily="34" charset="0"/>
                <a:cs typeface="Arial" charset="0"/>
              </a:rPr>
              <a:t>ACCIONES EJECUTADAS</a:t>
            </a:r>
          </a:p>
        </p:txBody>
      </p:sp>
    </p:spTree>
    <p:extLst>
      <p:ext uri="{BB962C8B-B14F-4D97-AF65-F5344CB8AC3E}">
        <p14:creationId xmlns:p14="http://schemas.microsoft.com/office/powerpoint/2010/main" val="586304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xmlns="" id="{89728931-F46C-4A37-BB53-0BFE83170E5F}"/>
              </a:ext>
            </a:extLst>
          </p:cNvPr>
          <p:cNvSpPr/>
          <p:nvPr/>
        </p:nvSpPr>
        <p:spPr>
          <a:xfrm>
            <a:off x="2920948" y="3113552"/>
            <a:ext cx="6350104" cy="630895"/>
          </a:xfrm>
          <a:prstGeom prst="rect">
            <a:avLst/>
          </a:prstGeom>
          <a:gradFill>
            <a:gsLst>
              <a:gs pos="0">
                <a:srgbClr val="091911"/>
              </a:gs>
              <a:gs pos="100000">
                <a:srgbClr val="133525"/>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600" dirty="0">
                <a:solidFill>
                  <a:schemeClr val="bg1"/>
                </a:solidFill>
                <a:latin typeface="Impact" panose="020B0806030902050204" pitchFamily="34" charset="0"/>
                <a:cs typeface="Arial" charset="0"/>
              </a:rPr>
              <a:t>PATRULLAJE INTEGRADO</a:t>
            </a:r>
          </a:p>
        </p:txBody>
      </p:sp>
      <p:pic>
        <p:nvPicPr>
          <p:cNvPr id="17" name="Imagen 16">
            <a:extLst>
              <a:ext uri="{FF2B5EF4-FFF2-40B4-BE49-F238E27FC236}">
                <a16:creationId xmlns:a16="http://schemas.microsoft.com/office/drawing/2014/main" xmlns="" id="{ED58BECE-124D-4E1B-8304-3B95A87D8E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6230"/>
          <a:stretch/>
        </p:blipFill>
        <p:spPr>
          <a:xfrm>
            <a:off x="155869" y="2131117"/>
            <a:ext cx="2584346" cy="2595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Imagen 22">
            <a:extLst>
              <a:ext uri="{FF2B5EF4-FFF2-40B4-BE49-F238E27FC236}">
                <a16:creationId xmlns:a16="http://schemas.microsoft.com/office/drawing/2014/main" xmlns="" id="{A9C0D681-3834-473B-A9E9-0C7860AE7BD1}"/>
              </a:ext>
            </a:extLst>
          </p:cNvPr>
          <p:cNvPicPr>
            <a:picLocks noChangeAspect="1"/>
          </p:cNvPicPr>
          <p:nvPr/>
        </p:nvPicPr>
        <p:blipFill rotWithShape="1">
          <a:blip r:embed="rId3">
            <a:extLst>
              <a:ext uri="{28A0092B-C50C-407E-A947-70E740481C1C}">
                <a14:useLocalDpi xmlns:a14="http://schemas.microsoft.com/office/drawing/2010/main" val="0"/>
              </a:ext>
            </a:extLst>
          </a:blip>
          <a:srcRect l="8109" t="31074" r="15041" b="17360"/>
          <a:stretch/>
        </p:blipFill>
        <p:spPr>
          <a:xfrm>
            <a:off x="9612272" y="1871929"/>
            <a:ext cx="2393317" cy="285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Imagen 24">
            <a:extLst>
              <a:ext uri="{FF2B5EF4-FFF2-40B4-BE49-F238E27FC236}">
                <a16:creationId xmlns:a16="http://schemas.microsoft.com/office/drawing/2014/main" xmlns="" id="{5B21D4D8-F667-41AB-88DA-EE31B4EA67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64" r="23693" b="31075"/>
          <a:stretch/>
        </p:blipFill>
        <p:spPr>
          <a:xfrm>
            <a:off x="2939901" y="3930308"/>
            <a:ext cx="3057645" cy="2293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7 Rectángulo">
            <a:extLst>
              <a:ext uri="{FF2B5EF4-FFF2-40B4-BE49-F238E27FC236}">
                <a16:creationId xmlns:a16="http://schemas.microsoft.com/office/drawing/2014/main" xmlns="" id="{77356057-E283-4C95-B95A-2F46BC797044}"/>
              </a:ext>
            </a:extLst>
          </p:cNvPr>
          <p:cNvSpPr/>
          <p:nvPr/>
        </p:nvSpPr>
        <p:spPr>
          <a:xfrm>
            <a:off x="301873" y="4824480"/>
            <a:ext cx="2292338" cy="62566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PE" sz="2000" dirty="0">
                <a:solidFill>
                  <a:srgbClr val="FFC000"/>
                </a:solidFill>
                <a:latin typeface="Impact" panose="020B0806030902050204" pitchFamily="34" charset="0"/>
                <a:cs typeface="Arial" charset="0"/>
              </a:rPr>
              <a:t>COMISARIA HUACHO</a:t>
            </a:r>
            <a:endParaRPr lang="es-PE" sz="2000" dirty="0"/>
          </a:p>
        </p:txBody>
      </p:sp>
      <p:sp>
        <p:nvSpPr>
          <p:cNvPr id="27" name="7 Rectángulo">
            <a:extLst>
              <a:ext uri="{FF2B5EF4-FFF2-40B4-BE49-F238E27FC236}">
                <a16:creationId xmlns:a16="http://schemas.microsoft.com/office/drawing/2014/main" xmlns="" id="{A10A0D8C-0250-4093-BF64-C456225C230E}"/>
              </a:ext>
            </a:extLst>
          </p:cNvPr>
          <p:cNvSpPr/>
          <p:nvPr/>
        </p:nvSpPr>
        <p:spPr>
          <a:xfrm>
            <a:off x="9662761" y="4907869"/>
            <a:ext cx="2292338" cy="62566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PE" sz="2000" dirty="0">
                <a:solidFill>
                  <a:srgbClr val="FFC000"/>
                </a:solidFill>
                <a:latin typeface="Impact" panose="020B0806030902050204" pitchFamily="34" charset="0"/>
                <a:cs typeface="Arial" charset="0"/>
              </a:rPr>
              <a:t>COMISARIA HUAURA</a:t>
            </a:r>
            <a:endParaRPr lang="es-PE" sz="2000" dirty="0"/>
          </a:p>
        </p:txBody>
      </p:sp>
      <p:sp>
        <p:nvSpPr>
          <p:cNvPr id="28" name="7 Rectángulo">
            <a:extLst>
              <a:ext uri="{FF2B5EF4-FFF2-40B4-BE49-F238E27FC236}">
                <a16:creationId xmlns:a16="http://schemas.microsoft.com/office/drawing/2014/main" xmlns="" id="{0E036295-6733-431D-9275-4EDB82C1F8BB}"/>
              </a:ext>
            </a:extLst>
          </p:cNvPr>
          <p:cNvSpPr/>
          <p:nvPr/>
        </p:nvSpPr>
        <p:spPr>
          <a:xfrm>
            <a:off x="3008920" y="6299349"/>
            <a:ext cx="2988626" cy="453303"/>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PE" sz="2000" dirty="0">
                <a:solidFill>
                  <a:srgbClr val="FFC000"/>
                </a:solidFill>
                <a:latin typeface="Impact" panose="020B0806030902050204" pitchFamily="34" charset="0"/>
                <a:cs typeface="Arial" charset="0"/>
              </a:rPr>
              <a:t>COMISARIA CRUZ BLANCA</a:t>
            </a:r>
            <a:endParaRPr lang="es-PE" sz="2000" dirty="0"/>
          </a:p>
        </p:txBody>
      </p:sp>
      <p:pic>
        <p:nvPicPr>
          <p:cNvPr id="30" name="Imagen 29">
            <a:extLst>
              <a:ext uri="{FF2B5EF4-FFF2-40B4-BE49-F238E27FC236}">
                <a16:creationId xmlns:a16="http://schemas.microsoft.com/office/drawing/2014/main" xmlns="" id="{7832954F-0C19-4418-AAE0-02006F9A5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6647" y="3930308"/>
            <a:ext cx="3057645" cy="2293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7 Rectángulo">
            <a:extLst>
              <a:ext uri="{FF2B5EF4-FFF2-40B4-BE49-F238E27FC236}">
                <a16:creationId xmlns:a16="http://schemas.microsoft.com/office/drawing/2014/main" xmlns="" id="{283A605B-9FCC-405C-9E65-3A7F9BE92A1C}"/>
              </a:ext>
            </a:extLst>
          </p:cNvPr>
          <p:cNvSpPr/>
          <p:nvPr/>
        </p:nvSpPr>
        <p:spPr>
          <a:xfrm>
            <a:off x="6366647" y="6307208"/>
            <a:ext cx="2988626" cy="453303"/>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PE" sz="2000" dirty="0">
                <a:solidFill>
                  <a:srgbClr val="FFC000"/>
                </a:solidFill>
                <a:latin typeface="Impact" panose="020B0806030902050204" pitchFamily="34" charset="0"/>
                <a:cs typeface="Arial" charset="0"/>
              </a:rPr>
              <a:t>COMISARIA VEGUETA</a:t>
            </a:r>
            <a:endParaRPr lang="es-PE" sz="2000" dirty="0"/>
          </a:p>
        </p:txBody>
      </p:sp>
      <p:pic>
        <p:nvPicPr>
          <p:cNvPr id="33" name="Imagen 32">
            <a:extLst>
              <a:ext uri="{FF2B5EF4-FFF2-40B4-BE49-F238E27FC236}">
                <a16:creationId xmlns:a16="http://schemas.microsoft.com/office/drawing/2014/main" xmlns="" id="{2B0D3B58-B634-4F5E-880C-998C07AD24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809" r="7005"/>
          <a:stretch/>
        </p:blipFill>
        <p:spPr>
          <a:xfrm>
            <a:off x="3081435" y="331999"/>
            <a:ext cx="2913334" cy="2238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 name="7 Rectángulo">
            <a:extLst>
              <a:ext uri="{FF2B5EF4-FFF2-40B4-BE49-F238E27FC236}">
                <a16:creationId xmlns:a16="http://schemas.microsoft.com/office/drawing/2014/main" xmlns="" id="{2497510D-D081-4F17-AF61-812CA4E4CFDD}"/>
              </a:ext>
            </a:extLst>
          </p:cNvPr>
          <p:cNvSpPr/>
          <p:nvPr/>
        </p:nvSpPr>
        <p:spPr>
          <a:xfrm>
            <a:off x="3114616" y="2584442"/>
            <a:ext cx="2988626" cy="453303"/>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PE" sz="2000" dirty="0">
                <a:solidFill>
                  <a:srgbClr val="FFC000"/>
                </a:solidFill>
                <a:latin typeface="Impact" panose="020B0806030902050204" pitchFamily="34" charset="0"/>
                <a:cs typeface="Arial" charset="0"/>
              </a:rPr>
              <a:t>COMISARIA SAYAN</a:t>
            </a:r>
            <a:endParaRPr lang="es-PE" sz="2000" dirty="0"/>
          </a:p>
        </p:txBody>
      </p:sp>
      <p:pic>
        <p:nvPicPr>
          <p:cNvPr id="36" name="Imagen 35">
            <a:extLst>
              <a:ext uri="{FF2B5EF4-FFF2-40B4-BE49-F238E27FC236}">
                <a16:creationId xmlns:a16="http://schemas.microsoft.com/office/drawing/2014/main" xmlns="" id="{EBB189F7-1DE4-4034-9985-126CF2BBBA41}"/>
              </a:ext>
            </a:extLst>
          </p:cNvPr>
          <p:cNvPicPr>
            <a:picLocks noChangeAspect="1"/>
          </p:cNvPicPr>
          <p:nvPr/>
        </p:nvPicPr>
        <p:blipFill rotWithShape="1">
          <a:blip r:embed="rId7">
            <a:extLst>
              <a:ext uri="{28A0092B-C50C-407E-A947-70E740481C1C}">
                <a14:useLocalDpi xmlns:a14="http://schemas.microsoft.com/office/drawing/2010/main" val="0"/>
              </a:ext>
            </a:extLst>
          </a:blip>
          <a:srcRect l="20925" t="26539" r="6875" b="18871"/>
          <a:stretch/>
        </p:blipFill>
        <p:spPr>
          <a:xfrm>
            <a:off x="6366647" y="405203"/>
            <a:ext cx="2943744" cy="2092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7 Rectángulo">
            <a:extLst>
              <a:ext uri="{FF2B5EF4-FFF2-40B4-BE49-F238E27FC236}">
                <a16:creationId xmlns:a16="http://schemas.microsoft.com/office/drawing/2014/main" xmlns="" id="{1EA10829-C8ED-44D1-B010-2D20E29DB672}"/>
              </a:ext>
            </a:extLst>
          </p:cNvPr>
          <p:cNvSpPr/>
          <p:nvPr/>
        </p:nvSpPr>
        <p:spPr>
          <a:xfrm>
            <a:off x="6321765" y="2570431"/>
            <a:ext cx="2988626" cy="453303"/>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PE" sz="2000" dirty="0">
                <a:solidFill>
                  <a:srgbClr val="FFC000"/>
                </a:solidFill>
                <a:latin typeface="Impact" panose="020B0806030902050204" pitchFamily="34" charset="0"/>
                <a:cs typeface="Arial" charset="0"/>
              </a:rPr>
              <a:t>COMISARIA SANTA ROSA</a:t>
            </a:r>
            <a:endParaRPr lang="es-PE" sz="2000" dirty="0"/>
          </a:p>
        </p:txBody>
      </p:sp>
    </p:spTree>
    <p:extLst>
      <p:ext uri="{BB962C8B-B14F-4D97-AF65-F5344CB8AC3E}">
        <p14:creationId xmlns:p14="http://schemas.microsoft.com/office/powerpoint/2010/main" val="1664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xmlns="" id="{89728931-F46C-4A37-BB53-0BFE83170E5F}"/>
              </a:ext>
            </a:extLst>
          </p:cNvPr>
          <p:cNvSpPr/>
          <p:nvPr/>
        </p:nvSpPr>
        <p:spPr>
          <a:xfrm>
            <a:off x="1792224" y="441374"/>
            <a:ext cx="9555480" cy="630895"/>
          </a:xfrm>
          <a:prstGeom prst="rect">
            <a:avLst/>
          </a:prstGeom>
          <a:gradFill>
            <a:gsLst>
              <a:gs pos="0">
                <a:srgbClr val="091911"/>
              </a:gs>
              <a:gs pos="100000">
                <a:srgbClr val="133525"/>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600" dirty="0">
                <a:solidFill>
                  <a:schemeClr val="bg1"/>
                </a:solidFill>
                <a:latin typeface="Impact" panose="020B0806030902050204" pitchFamily="34" charset="0"/>
                <a:cs typeface="Arial" charset="0"/>
              </a:rPr>
              <a:t>JUNTAS VECINALES</a:t>
            </a:r>
          </a:p>
        </p:txBody>
      </p:sp>
      <p:pic>
        <p:nvPicPr>
          <p:cNvPr id="8" name="Imagen 7">
            <a:extLst>
              <a:ext uri="{FF2B5EF4-FFF2-40B4-BE49-F238E27FC236}">
                <a16:creationId xmlns:a16="http://schemas.microsoft.com/office/drawing/2014/main" xmlns="" id="{963630BC-735D-402D-8864-2BBF18F3A8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76068" y="1531108"/>
            <a:ext cx="3806827" cy="2803147"/>
          </a:xfrm>
          <a:prstGeom prst="ellipse">
            <a:avLst/>
          </a:prstGeom>
          <a:ln>
            <a:noFill/>
          </a:ln>
          <a:effectLst>
            <a:softEdge rad="112500"/>
          </a:effectLst>
        </p:spPr>
      </p:pic>
      <p:pic>
        <p:nvPicPr>
          <p:cNvPr id="9" name="Imagen 8">
            <a:extLst>
              <a:ext uri="{FF2B5EF4-FFF2-40B4-BE49-F238E27FC236}">
                <a16:creationId xmlns:a16="http://schemas.microsoft.com/office/drawing/2014/main" xmlns="" id="{B2DF222D-58E2-4068-B802-2F7CE1A4657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3488" y="3673562"/>
            <a:ext cx="3806828" cy="2982840"/>
          </a:xfrm>
          <a:prstGeom prst="ellipse">
            <a:avLst/>
          </a:prstGeom>
          <a:ln>
            <a:noFill/>
          </a:ln>
          <a:effectLst>
            <a:softEdge rad="112500"/>
          </a:effectLst>
        </p:spPr>
      </p:pic>
      <p:pic>
        <p:nvPicPr>
          <p:cNvPr id="10" name="Imagen 9">
            <a:extLst>
              <a:ext uri="{FF2B5EF4-FFF2-40B4-BE49-F238E27FC236}">
                <a16:creationId xmlns:a16="http://schemas.microsoft.com/office/drawing/2014/main" xmlns="" id="{935F186B-1A16-4950-9F08-D378329DC89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6405" y="1677830"/>
            <a:ext cx="4160176" cy="2486690"/>
          </a:xfrm>
          <a:prstGeom prst="ellipse">
            <a:avLst/>
          </a:prstGeom>
          <a:ln>
            <a:noFill/>
          </a:ln>
          <a:effectLst>
            <a:softEdge rad="112500"/>
          </a:effectLst>
        </p:spPr>
      </p:pic>
      <p:pic>
        <p:nvPicPr>
          <p:cNvPr id="11" name="Imagen 10">
            <a:extLst>
              <a:ext uri="{FF2B5EF4-FFF2-40B4-BE49-F238E27FC236}">
                <a16:creationId xmlns:a16="http://schemas.microsoft.com/office/drawing/2014/main" xmlns="" id="{FC847B3D-B655-44BB-962A-E16C3235EB1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3665" y="4070684"/>
            <a:ext cx="4029331" cy="2486690"/>
          </a:xfrm>
          <a:prstGeom prst="ellipse">
            <a:avLst/>
          </a:prstGeom>
          <a:ln>
            <a:noFill/>
          </a:ln>
          <a:effectLst>
            <a:softEdge rad="112500"/>
          </a:effectLst>
        </p:spPr>
      </p:pic>
      <p:pic>
        <p:nvPicPr>
          <p:cNvPr id="12" name="0 Imagen">
            <a:extLst>
              <a:ext uri="{FF2B5EF4-FFF2-40B4-BE49-F238E27FC236}">
                <a16:creationId xmlns:a16="http://schemas.microsoft.com/office/drawing/2014/main" xmlns="" id="{BFAB9257-38F5-4BCD-AC4F-E9FF6072B24A}"/>
              </a:ext>
            </a:extLst>
          </p:cNvPr>
          <p:cNvPicPr/>
          <p:nvPr/>
        </p:nvPicPr>
        <p:blipFill>
          <a:blip r:embed="rId6">
            <a:extLst>
              <a:ext uri="{28A0092B-C50C-407E-A947-70E740481C1C}">
                <a14:useLocalDpi xmlns:a14="http://schemas.microsoft.com/office/drawing/2010/main" val="0"/>
              </a:ext>
            </a:extLst>
          </a:blip>
          <a:stretch>
            <a:fillRect/>
          </a:stretch>
        </p:blipFill>
        <p:spPr>
          <a:xfrm>
            <a:off x="8393232" y="1677830"/>
            <a:ext cx="3689197" cy="2665977"/>
          </a:xfrm>
          <a:prstGeom prst="ellipse">
            <a:avLst/>
          </a:prstGeom>
          <a:ln>
            <a:noFill/>
          </a:ln>
          <a:effectLst>
            <a:softEdge rad="112500"/>
          </a:effectLst>
        </p:spPr>
      </p:pic>
      <p:pic>
        <p:nvPicPr>
          <p:cNvPr id="13" name="0 Imagen">
            <a:extLst>
              <a:ext uri="{FF2B5EF4-FFF2-40B4-BE49-F238E27FC236}">
                <a16:creationId xmlns:a16="http://schemas.microsoft.com/office/drawing/2014/main" xmlns="" id="{B1C1BC3B-4E1C-40E5-89DC-191F154325D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490144" y="4110179"/>
            <a:ext cx="3856004" cy="2546223"/>
          </a:xfrm>
          <a:prstGeom prst="ellipse">
            <a:avLst/>
          </a:prstGeom>
          <a:ln>
            <a:noFill/>
          </a:ln>
          <a:effectLst>
            <a:softEdge rad="112500"/>
          </a:effectLst>
        </p:spPr>
      </p:pic>
    </p:spTree>
    <p:extLst>
      <p:ext uri="{BB962C8B-B14F-4D97-AF65-F5344CB8AC3E}">
        <p14:creationId xmlns:p14="http://schemas.microsoft.com/office/powerpoint/2010/main" val="2860727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a:extLst>
              <a:ext uri="{FF2B5EF4-FFF2-40B4-BE49-F238E27FC236}">
                <a16:creationId xmlns:a16="http://schemas.microsoft.com/office/drawing/2014/main" xmlns="" id="{16687EDF-743C-4915-BD15-A1D28FD6B5B8}"/>
              </a:ext>
            </a:extLst>
          </p:cNvPr>
          <p:cNvSpPr/>
          <p:nvPr/>
        </p:nvSpPr>
        <p:spPr>
          <a:xfrm>
            <a:off x="1462129" y="157524"/>
            <a:ext cx="10179877" cy="61200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prstClr val="white"/>
                </a:solidFill>
                <a:latin typeface="Impact" panose="020B0806030902050204" pitchFamily="34" charset="0"/>
                <a:cs typeface="Arial" charset="0"/>
              </a:rPr>
              <a:t>RONDAS MIXTAS NOCTURNAS</a:t>
            </a:r>
          </a:p>
        </p:txBody>
      </p:sp>
      <p:pic>
        <p:nvPicPr>
          <p:cNvPr id="13" name="Imagen 12">
            <a:extLst>
              <a:ext uri="{FF2B5EF4-FFF2-40B4-BE49-F238E27FC236}">
                <a16:creationId xmlns:a16="http://schemas.microsoft.com/office/drawing/2014/main" xmlns="" id="{4AB89A83-F888-4B30-98C1-146B0170962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063" y="1321434"/>
            <a:ext cx="4842004" cy="2633501"/>
          </a:xfrm>
          <a:prstGeom prst="ellipse">
            <a:avLst/>
          </a:prstGeom>
          <a:ln>
            <a:noFill/>
          </a:ln>
          <a:effectLst>
            <a:softEdge rad="112500"/>
          </a:effectLst>
        </p:spPr>
      </p:pic>
      <p:pic>
        <p:nvPicPr>
          <p:cNvPr id="10" name="Imagen 9">
            <a:extLst>
              <a:ext uri="{FF2B5EF4-FFF2-40B4-BE49-F238E27FC236}">
                <a16:creationId xmlns:a16="http://schemas.microsoft.com/office/drawing/2014/main" xmlns="" id="{FCF5D687-6C35-4A40-864D-9E52F86C8CB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93585" y="1165986"/>
            <a:ext cx="4719364" cy="3083968"/>
          </a:xfrm>
          <a:prstGeom prst="ellipse">
            <a:avLst/>
          </a:prstGeom>
          <a:ln>
            <a:noFill/>
          </a:ln>
          <a:effectLst>
            <a:softEdge rad="112500"/>
          </a:effectLst>
        </p:spPr>
      </p:pic>
      <p:pic>
        <p:nvPicPr>
          <p:cNvPr id="14" name="Imagen 13">
            <a:extLst>
              <a:ext uri="{FF2B5EF4-FFF2-40B4-BE49-F238E27FC236}">
                <a16:creationId xmlns:a16="http://schemas.microsoft.com/office/drawing/2014/main" xmlns="" id="{6E76E1CF-3ABB-4969-A060-E53939FD592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063" y="3615946"/>
            <a:ext cx="4780442" cy="2960915"/>
          </a:xfrm>
          <a:prstGeom prst="ellipse">
            <a:avLst/>
          </a:prstGeom>
          <a:ln>
            <a:noFill/>
          </a:ln>
          <a:effectLst>
            <a:softEdge rad="112500"/>
          </a:effectLst>
        </p:spPr>
      </p:pic>
      <p:pic>
        <p:nvPicPr>
          <p:cNvPr id="15" name="Imagen 14">
            <a:extLst>
              <a:ext uri="{FF2B5EF4-FFF2-40B4-BE49-F238E27FC236}">
                <a16:creationId xmlns:a16="http://schemas.microsoft.com/office/drawing/2014/main" xmlns="" id="{8F64EDFA-505A-4ACD-BFE9-B23B863D274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68603" y="3822322"/>
            <a:ext cx="4560882" cy="2754539"/>
          </a:xfrm>
          <a:prstGeom prst="ellipse">
            <a:avLst/>
          </a:prstGeom>
          <a:ln>
            <a:noFill/>
          </a:ln>
          <a:effectLst>
            <a:softEdge rad="112500"/>
          </a:effectLst>
        </p:spPr>
      </p:pic>
    </p:spTree>
    <p:extLst>
      <p:ext uri="{BB962C8B-B14F-4D97-AF65-F5344CB8AC3E}">
        <p14:creationId xmlns:p14="http://schemas.microsoft.com/office/powerpoint/2010/main" val="1635330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cstate="email">
            <a:extLst>
              <a:ext uri="{28A0092B-C50C-407E-A947-70E740481C1C}">
                <a14:useLocalDpi xmlns:a14="http://schemas.microsoft.com/office/drawing/2010/main"/>
              </a:ext>
            </a:extLst>
          </a:blip>
          <a:srcRect/>
          <a:stretch>
            <a:fillRect/>
          </a:stretch>
        </p:blipFill>
        <p:spPr bwMode="auto">
          <a:xfrm>
            <a:off x="2187512" y="181204"/>
            <a:ext cx="2188840" cy="2445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7 Rectángulo">
            <a:extLst>
              <a:ext uri="{FF2B5EF4-FFF2-40B4-BE49-F238E27FC236}">
                <a16:creationId xmlns:a16="http://schemas.microsoft.com/office/drawing/2014/main" xmlns="" id="{89728931-F46C-4A37-BB53-0BFE83170E5F}"/>
              </a:ext>
            </a:extLst>
          </p:cNvPr>
          <p:cNvSpPr/>
          <p:nvPr/>
        </p:nvSpPr>
        <p:spPr>
          <a:xfrm>
            <a:off x="2920948" y="3113552"/>
            <a:ext cx="6350104" cy="630895"/>
          </a:xfrm>
          <a:prstGeom prst="rect">
            <a:avLst/>
          </a:prstGeom>
          <a:gradFill>
            <a:gsLst>
              <a:gs pos="0">
                <a:srgbClr val="091911"/>
              </a:gs>
              <a:gs pos="100000">
                <a:srgbClr val="133525"/>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600" dirty="0">
                <a:solidFill>
                  <a:schemeClr val="bg1"/>
                </a:solidFill>
                <a:latin typeface="Impact" panose="020B0806030902050204" pitchFamily="34" charset="0"/>
                <a:cs typeface="Arial" charset="0"/>
              </a:rPr>
              <a:t>OPERATIVOS POLICIALES</a:t>
            </a:r>
          </a:p>
        </p:txBody>
      </p:sp>
      <p:pic>
        <p:nvPicPr>
          <p:cNvPr id="8" name="Imagen 7">
            <a:extLst>
              <a:ext uri="{FF2B5EF4-FFF2-40B4-BE49-F238E27FC236}">
                <a16:creationId xmlns:a16="http://schemas.microsoft.com/office/drawing/2014/main" xmlns="" id="{80C0A86E-1A27-4CAD-BA31-7924AFF50D3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8819743" y="3945783"/>
            <a:ext cx="2188840" cy="2445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descr="Un grupo de personas caminando en la calle&#10;&#10;Descripción generada automáticamente">
            <a:extLst>
              <a:ext uri="{FF2B5EF4-FFF2-40B4-BE49-F238E27FC236}">
                <a16:creationId xmlns:a16="http://schemas.microsoft.com/office/drawing/2014/main" xmlns="" id="{19FAD94F-F632-4AF7-96B9-EB9C6D12280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83675" y="4290481"/>
            <a:ext cx="2188840" cy="2445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xmlns="" id="{8FA73091-B6EA-4FF5-8DA3-E1DEAC31EB9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47607" y="4216915"/>
            <a:ext cx="2188840" cy="2445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xmlns="" id="{A55B408F-5E96-4C14-A1BF-E3DAFA142BC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6071" y="2641084"/>
            <a:ext cx="2188840" cy="2445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a:extLst>
              <a:ext uri="{FF2B5EF4-FFF2-40B4-BE49-F238E27FC236}">
                <a16:creationId xmlns:a16="http://schemas.microsoft.com/office/drawing/2014/main" xmlns="" id="{8BCF2424-9F24-43FC-BB8C-6C4266E948F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03"/>
          <a:stretch/>
        </p:blipFill>
        <p:spPr>
          <a:xfrm>
            <a:off x="5257324" y="0"/>
            <a:ext cx="2188840" cy="2445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xmlns="" id="{ABC9EB2C-2D80-498B-AAB6-E9E4A1E75A2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495157" y="196019"/>
            <a:ext cx="2188839" cy="2445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9778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Rectángulo">
            <a:extLst>
              <a:ext uri="{FF2B5EF4-FFF2-40B4-BE49-F238E27FC236}">
                <a16:creationId xmlns:a16="http://schemas.microsoft.com/office/drawing/2014/main" xmlns="" id="{89728931-F46C-4A37-BB53-0BFE83170E5F}"/>
              </a:ext>
            </a:extLst>
          </p:cNvPr>
          <p:cNvSpPr/>
          <p:nvPr/>
        </p:nvSpPr>
        <p:spPr>
          <a:xfrm>
            <a:off x="2801626" y="464739"/>
            <a:ext cx="6133268" cy="630895"/>
          </a:xfrm>
          <a:prstGeom prst="rect">
            <a:avLst/>
          </a:prstGeom>
          <a:gradFill>
            <a:gsLst>
              <a:gs pos="0">
                <a:srgbClr val="091911"/>
              </a:gs>
              <a:gs pos="100000">
                <a:srgbClr val="133525"/>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600" dirty="0">
                <a:solidFill>
                  <a:schemeClr val="bg1"/>
                </a:solidFill>
                <a:latin typeface="Impact" panose="020B0806030902050204" pitchFamily="34" charset="0"/>
                <a:cs typeface="Arial" charset="0"/>
              </a:rPr>
              <a:t>RECOMENDACIONES</a:t>
            </a:r>
          </a:p>
        </p:txBody>
      </p:sp>
      <p:sp>
        <p:nvSpPr>
          <p:cNvPr id="15" name="2 Marcador de contenido"/>
          <p:cNvSpPr>
            <a:spLocks noGrp="1"/>
          </p:cNvSpPr>
          <p:nvPr>
            <p:ph idx="1"/>
          </p:nvPr>
        </p:nvSpPr>
        <p:spPr>
          <a:xfrm>
            <a:off x="862913" y="1243914"/>
            <a:ext cx="10515600" cy="5272215"/>
          </a:xfrm>
        </p:spPr>
        <p:txBody>
          <a:bodyPr>
            <a:normAutofit fontScale="25000" lnSpcReduction="20000"/>
          </a:bodyPr>
          <a:lstStyle/>
          <a:p>
            <a:pPr lvl="0">
              <a:lnSpc>
                <a:spcPct val="120000"/>
              </a:lnSpc>
            </a:pPr>
            <a:r>
              <a:rPr lang="es-ES" sz="7200" b="1" dirty="0">
                <a:solidFill>
                  <a:schemeClr val="bg1"/>
                </a:solidFill>
                <a:latin typeface="Arial" pitchFamily="34" charset="0"/>
                <a:cs typeface="Arial" pitchFamily="34" charset="0"/>
              </a:rPr>
              <a:t>El uso de las motos lineales</a:t>
            </a:r>
            <a:r>
              <a:rPr lang="es-ES" sz="7200" dirty="0">
                <a:solidFill>
                  <a:schemeClr val="bg1"/>
                </a:solidFill>
                <a:latin typeface="Arial" pitchFamily="34" charset="0"/>
                <a:cs typeface="Arial" pitchFamily="34" charset="0"/>
              </a:rPr>
              <a:t>, el conductor y/o pasajero deberán llevar puesto un chaleco reflectante, impreso con la placa de rodaje visible, lo cual permitirá visualizar e identificar a gran distancia a través de las cámaras de video vigilancia. </a:t>
            </a:r>
          </a:p>
          <a:p>
            <a:pPr lvl="0">
              <a:lnSpc>
                <a:spcPct val="120000"/>
              </a:lnSpc>
            </a:pPr>
            <a:endParaRPr lang="es-PE" sz="3200" dirty="0">
              <a:solidFill>
                <a:schemeClr val="bg1"/>
              </a:solidFill>
              <a:latin typeface="Arial" pitchFamily="34" charset="0"/>
              <a:cs typeface="Arial" pitchFamily="34" charset="0"/>
            </a:endParaRPr>
          </a:p>
          <a:p>
            <a:pPr lvl="0">
              <a:lnSpc>
                <a:spcPct val="120000"/>
              </a:lnSpc>
            </a:pPr>
            <a:r>
              <a:rPr lang="es-ES" sz="7200" b="1" dirty="0">
                <a:solidFill>
                  <a:schemeClr val="bg1"/>
                </a:solidFill>
                <a:latin typeface="Arial" pitchFamily="34" charset="0"/>
                <a:cs typeface="Arial" pitchFamily="34" charset="0"/>
              </a:rPr>
              <a:t>Se cuenta con 114 radios HITERA</a:t>
            </a:r>
            <a:r>
              <a:rPr lang="es-ES" sz="7200" dirty="0">
                <a:solidFill>
                  <a:schemeClr val="bg1"/>
                </a:solidFill>
                <a:latin typeface="Arial" pitchFamily="34" charset="0"/>
                <a:cs typeface="Arial" pitchFamily="34" charset="0"/>
              </a:rPr>
              <a:t>, habiendo solicitado a la DIRTIC,  la evaluación y estudio de la factibilidad para la instalación de la repetidora a fin de </a:t>
            </a:r>
            <a:r>
              <a:rPr lang="es-ES" sz="7200" b="1" dirty="0">
                <a:solidFill>
                  <a:schemeClr val="bg1"/>
                </a:solidFill>
                <a:latin typeface="Arial" pitchFamily="34" charset="0"/>
                <a:cs typeface="Arial" pitchFamily="34" charset="0"/>
              </a:rPr>
              <a:t>integrarse a la RED TETRA PNP</a:t>
            </a:r>
            <a:r>
              <a:rPr lang="es-ES" sz="7200" dirty="0">
                <a:solidFill>
                  <a:schemeClr val="bg1"/>
                </a:solidFill>
                <a:latin typeface="Arial" pitchFamily="34" charset="0"/>
                <a:cs typeface="Arial" pitchFamily="34" charset="0"/>
              </a:rPr>
              <a:t> habiendo solicitado con OFC. No.070-2022-REGPOL-LIMA/DIVPOL HUACHO-OFAD-LOG  de fecha 13NOV22.  </a:t>
            </a:r>
          </a:p>
          <a:p>
            <a:pPr marL="0" lvl="0" indent="0">
              <a:lnSpc>
                <a:spcPct val="120000"/>
              </a:lnSpc>
              <a:buNone/>
            </a:pPr>
            <a:endParaRPr lang="es-ES" sz="3200" dirty="0">
              <a:solidFill>
                <a:schemeClr val="bg1"/>
              </a:solidFill>
              <a:latin typeface="Arial" pitchFamily="34" charset="0"/>
              <a:cs typeface="Arial" pitchFamily="34" charset="0"/>
            </a:endParaRPr>
          </a:p>
          <a:p>
            <a:pPr lvl="0">
              <a:lnSpc>
                <a:spcPct val="120000"/>
              </a:lnSpc>
            </a:pPr>
            <a:r>
              <a:rPr lang="es-ES" sz="7200" b="1" dirty="0">
                <a:solidFill>
                  <a:schemeClr val="bg1"/>
                </a:solidFill>
                <a:latin typeface="Arial" pitchFamily="34" charset="0"/>
                <a:cs typeface="Arial" pitchFamily="34" charset="0"/>
              </a:rPr>
              <a:t>Se cuenta con 30 radios HITERA</a:t>
            </a:r>
            <a:r>
              <a:rPr lang="es-ES" sz="7200" dirty="0">
                <a:solidFill>
                  <a:schemeClr val="bg1"/>
                </a:solidFill>
                <a:latin typeface="Arial" pitchFamily="34" charset="0"/>
                <a:cs typeface="Arial" pitchFamily="34" charset="0"/>
              </a:rPr>
              <a:t>, funcionan con la RETRAMISORA  CONVENCIONAL  instalada por GOB.REGIONAL  Y  MUNICIPALIDAD PROV.  Actualmente funciona en la DIVPOL permite comunicar a las CPNP. Huacho, Cruz Blanca, Huaura y Tránsito.</a:t>
            </a:r>
          </a:p>
          <a:p>
            <a:pPr marL="0" lvl="0" indent="0">
              <a:lnSpc>
                <a:spcPct val="120000"/>
              </a:lnSpc>
              <a:buNone/>
            </a:pPr>
            <a:endParaRPr lang="es-PE" sz="3200" dirty="0">
              <a:solidFill>
                <a:schemeClr val="bg1"/>
              </a:solidFill>
              <a:latin typeface="Arial" pitchFamily="34" charset="0"/>
              <a:cs typeface="Arial" pitchFamily="34" charset="0"/>
            </a:endParaRPr>
          </a:p>
          <a:p>
            <a:pPr lvl="0">
              <a:lnSpc>
                <a:spcPct val="120000"/>
              </a:lnSpc>
            </a:pPr>
            <a:r>
              <a:rPr lang="es-ES" sz="7200" dirty="0">
                <a:solidFill>
                  <a:schemeClr val="bg1"/>
                </a:solidFill>
                <a:latin typeface="Arial" pitchFamily="34" charset="0"/>
                <a:cs typeface="Arial" pitchFamily="34" charset="0"/>
              </a:rPr>
              <a:t>Se viene trabajando con el Pte. del Gobierno Regional y Municipalidad Provincial, la instalación de cámaras de video vigilancia,  así mismo contar con la central de M</a:t>
            </a:r>
            <a:r>
              <a:rPr lang="es-ES" sz="7200" b="1" dirty="0">
                <a:solidFill>
                  <a:schemeClr val="bg1"/>
                </a:solidFill>
                <a:latin typeface="Arial" pitchFamily="34" charset="0"/>
                <a:cs typeface="Arial" pitchFamily="34" charset="0"/>
              </a:rPr>
              <a:t>onitoreo 105, </a:t>
            </a:r>
            <a:r>
              <a:rPr lang="es-ES" sz="7200" dirty="0">
                <a:solidFill>
                  <a:schemeClr val="bg1"/>
                </a:solidFill>
                <a:latin typeface="Arial" pitchFamily="34" charset="0"/>
                <a:cs typeface="Arial" pitchFamily="34" charset="0"/>
              </a:rPr>
              <a:t> a fin de </a:t>
            </a:r>
            <a:r>
              <a:rPr lang="es-ES" sz="7200" b="1" dirty="0">
                <a:solidFill>
                  <a:schemeClr val="bg1"/>
                </a:solidFill>
                <a:latin typeface="Arial" pitchFamily="34" charset="0"/>
                <a:cs typeface="Arial" pitchFamily="34" charset="0"/>
              </a:rPr>
              <a:t>convertir  en el  C5,  Centro  de Control, Comando, Comunicación, Computo y Calidad, </a:t>
            </a:r>
            <a:r>
              <a:rPr lang="es-ES" sz="7200" dirty="0">
                <a:solidFill>
                  <a:schemeClr val="bg1"/>
                </a:solidFill>
                <a:latin typeface="Arial" pitchFamily="34" charset="0"/>
                <a:cs typeface="Arial" pitchFamily="34" charset="0"/>
              </a:rPr>
              <a:t> de tal modo controlar los sistemas de emergencia en una sola central de auxilio y vigilancia con sede en la DIVPOL HUACHO. </a:t>
            </a:r>
            <a:endParaRPr lang="es-PE" sz="7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75658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7 Rectángulo">
            <a:extLst>
              <a:ext uri="{FF2B5EF4-FFF2-40B4-BE49-F238E27FC236}">
                <a16:creationId xmlns:a16="http://schemas.microsoft.com/office/drawing/2014/main" xmlns="" id="{C882DD54-4E70-4066-AFD8-D9409B72344F}"/>
              </a:ext>
            </a:extLst>
          </p:cNvPr>
          <p:cNvSpPr>
            <a:spLocks noGrp="1"/>
          </p:cNvSpPr>
          <p:nvPr>
            <p:ph type="title"/>
          </p:nvPr>
        </p:nvSpPr>
        <p:spPr>
          <a:xfrm>
            <a:off x="2455791" y="201473"/>
            <a:ext cx="7653866" cy="775698"/>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es-PE" sz="2800" dirty="0">
                <a:solidFill>
                  <a:schemeClr val="bg1"/>
                </a:solidFill>
                <a:latin typeface="Impact" panose="020B0806030902050204" pitchFamily="34" charset="0"/>
                <a:cs typeface="Arial" charset="0"/>
              </a:rPr>
              <a:t>ESTRATEGIAS  PARA  COMBARTIR   LA  DELINCUENCIA</a:t>
            </a:r>
            <a:endParaRPr lang="es-PE" sz="5400" b="1" dirty="0">
              <a:solidFill>
                <a:schemeClr val="bg1"/>
              </a:solidFill>
              <a:latin typeface="Impact" panose="020B0806030902050204" pitchFamily="34" charset="0"/>
              <a:cs typeface="Arial" charset="0"/>
            </a:endParaRPr>
          </a:p>
        </p:txBody>
      </p:sp>
      <p:sp>
        <p:nvSpPr>
          <p:cNvPr id="3" name="2 Marcador de contenido"/>
          <p:cNvSpPr>
            <a:spLocks noGrp="1"/>
          </p:cNvSpPr>
          <p:nvPr>
            <p:ph idx="1"/>
          </p:nvPr>
        </p:nvSpPr>
        <p:spPr>
          <a:xfrm>
            <a:off x="1291281" y="1425147"/>
            <a:ext cx="10515600" cy="5140410"/>
          </a:xfrm>
        </p:spPr>
        <p:txBody>
          <a:bodyPr>
            <a:normAutofit/>
          </a:bodyPr>
          <a:lstStyle/>
          <a:p>
            <a:pPr lvl="0">
              <a:lnSpc>
                <a:spcPct val="120000"/>
              </a:lnSpc>
            </a:pPr>
            <a:r>
              <a:rPr lang="es-ES" sz="1800" dirty="0">
                <a:solidFill>
                  <a:schemeClr val="bg1"/>
                </a:solidFill>
                <a:latin typeface="Arial" pitchFamily="34" charset="0"/>
                <a:cs typeface="Arial" pitchFamily="34" charset="0"/>
              </a:rPr>
              <a:t>Las Municipalidades Distritales y Provinciales pueden realizar </a:t>
            </a:r>
            <a:r>
              <a:rPr lang="es-ES" sz="1800" b="1" dirty="0">
                <a:solidFill>
                  <a:schemeClr val="bg1"/>
                </a:solidFill>
                <a:latin typeface="Arial" pitchFamily="34" charset="0"/>
                <a:cs typeface="Arial" pitchFamily="34" charset="0"/>
              </a:rPr>
              <a:t>convenios con la institución</a:t>
            </a:r>
            <a:r>
              <a:rPr lang="es-ES" sz="1800" dirty="0">
                <a:solidFill>
                  <a:schemeClr val="bg1"/>
                </a:solidFill>
                <a:latin typeface="Arial" pitchFamily="34" charset="0"/>
                <a:cs typeface="Arial" pitchFamily="34" charset="0"/>
              </a:rPr>
              <a:t>, para contar con más efectivos policiales para la seguridad ciudadana, que permita contar con mas vehículos de patrullaje integrado, para lo cual se </a:t>
            </a:r>
            <a:r>
              <a:rPr lang="es-ES" sz="1800" b="1" dirty="0">
                <a:solidFill>
                  <a:schemeClr val="bg1"/>
                </a:solidFill>
                <a:latin typeface="Arial" pitchFamily="34" charset="0"/>
                <a:cs typeface="Arial" pitchFamily="34" charset="0"/>
              </a:rPr>
              <a:t>COMPRARÍA EL FRANCO</a:t>
            </a:r>
            <a:r>
              <a:rPr lang="es-ES" sz="1800" dirty="0">
                <a:solidFill>
                  <a:schemeClr val="bg1"/>
                </a:solidFill>
                <a:latin typeface="Arial" pitchFamily="34" charset="0"/>
                <a:cs typeface="Arial" pitchFamily="34" charset="0"/>
              </a:rPr>
              <a:t> de cada efectivo policial. </a:t>
            </a:r>
          </a:p>
          <a:p>
            <a:pPr marL="0" lvl="0" indent="0">
              <a:lnSpc>
                <a:spcPct val="120000"/>
              </a:lnSpc>
              <a:buNone/>
            </a:pPr>
            <a:endParaRPr lang="es-PE" sz="800" strike="sngStrike" dirty="0">
              <a:solidFill>
                <a:schemeClr val="bg1"/>
              </a:solidFill>
              <a:latin typeface="Arial" pitchFamily="34" charset="0"/>
              <a:cs typeface="Arial" pitchFamily="34" charset="0"/>
            </a:endParaRPr>
          </a:p>
          <a:p>
            <a:pPr lvl="0">
              <a:lnSpc>
                <a:spcPct val="120000"/>
              </a:lnSpc>
            </a:pPr>
            <a:r>
              <a:rPr lang="es-ES" sz="1800" dirty="0">
                <a:solidFill>
                  <a:schemeClr val="bg1"/>
                </a:solidFill>
                <a:latin typeface="Arial" pitchFamily="34" charset="0"/>
                <a:cs typeface="Arial" pitchFamily="34" charset="0"/>
              </a:rPr>
              <a:t>Penalizar la prostitución callejera,  la cual contribuye un atentado a la salud pública, trae como consecuencia el proxenetismo, las extorsiones y el sicariato. </a:t>
            </a:r>
            <a:endParaRPr lang="es-PE" sz="1800" dirty="0">
              <a:solidFill>
                <a:schemeClr val="bg1"/>
              </a:solidFill>
              <a:latin typeface="Arial" pitchFamily="34" charset="0"/>
              <a:cs typeface="Arial" pitchFamily="34" charset="0"/>
            </a:endParaRPr>
          </a:p>
          <a:p>
            <a:pPr marL="0" indent="0">
              <a:buNone/>
            </a:pPr>
            <a:endParaRPr lang="es-PE" sz="1800" dirty="0"/>
          </a:p>
        </p:txBody>
      </p:sp>
    </p:spTree>
    <p:extLst>
      <p:ext uri="{BB962C8B-B14F-4D97-AF65-F5344CB8AC3E}">
        <p14:creationId xmlns:p14="http://schemas.microsoft.com/office/powerpoint/2010/main" val="411387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a:spLocks noChangeArrowheads="1"/>
          </p:cNvSpPr>
          <p:nvPr/>
        </p:nvSpPr>
        <p:spPr bwMode="auto">
          <a:xfrm>
            <a:off x="5664554" y="280959"/>
            <a:ext cx="30972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eaLnBrk="1" hangingPunct="1">
              <a:spcBef>
                <a:spcPct val="0"/>
              </a:spcBef>
              <a:buClrTx/>
              <a:buSzTx/>
              <a:buFontTx/>
              <a:buNone/>
            </a:pPr>
            <a:r>
              <a:rPr lang="es-PE" altLang="es-PE" sz="2800" dirty="0">
                <a:solidFill>
                  <a:schemeClr val="bg1"/>
                </a:solidFill>
                <a:latin typeface="Arial Black" panose="020B0A04020102020204" pitchFamily="34" charset="0"/>
              </a:rPr>
              <a:t>JURISDICCIÓN POLICIAL</a:t>
            </a:r>
          </a:p>
        </p:txBody>
      </p:sp>
      <p:sp>
        <p:nvSpPr>
          <p:cNvPr id="2" name="Rectángulo 1">
            <a:extLst>
              <a:ext uri="{FF2B5EF4-FFF2-40B4-BE49-F238E27FC236}">
                <a16:creationId xmlns:a16="http://schemas.microsoft.com/office/drawing/2014/main" xmlns="" id="{29C2B79E-46EE-4528-9C4C-EFE57EAEE94C}"/>
              </a:ext>
            </a:extLst>
          </p:cNvPr>
          <p:cNvSpPr/>
          <p:nvPr/>
        </p:nvSpPr>
        <p:spPr>
          <a:xfrm>
            <a:off x="3807217" y="1233475"/>
            <a:ext cx="7378602" cy="3139321"/>
          </a:xfrm>
          <a:prstGeom prst="rect">
            <a:avLst/>
          </a:prstGeom>
        </p:spPr>
        <p:txBody>
          <a:bodyPr wrap="square">
            <a:spAutoFit/>
          </a:bodyPr>
          <a:lstStyle/>
          <a:p>
            <a:pPr algn="just"/>
            <a:r>
              <a:rPr lang="es-PE" b="1" dirty="0">
                <a:solidFill>
                  <a:schemeClr val="bg1"/>
                </a:solidFill>
                <a:latin typeface="Arial" panose="020B0604020202020204" pitchFamily="34" charset="0"/>
                <a:ea typeface="Calibri" panose="020F0502020204030204" pitchFamily="34" charset="0"/>
              </a:rPr>
              <a:t>LA DIVPOL HUACHO, CON SEDE EN LA CIUDAD DE HUACHO, TIENE UNA CIRCUNSCRIPCIÓN TERRITORIAL QUE ABARCA EL ÁMBITO DE LAS JURISDICCIONES DE LAS PROVINCIAS DE HUAURA Y OYÓN, ABARCANDO UNA SUPERFICIE TOTAL DE 9,649.31 KILÓMETROS CUADRADOS, CON UNA POBLACIÓN TOTAL APROXIMADA DE 261,805 HABITANTES</a:t>
            </a:r>
            <a:endParaRPr lang="es-ES_tradnl" b="1" dirty="0">
              <a:solidFill>
                <a:schemeClr val="bg1"/>
              </a:solidFill>
              <a:latin typeface="Arial" panose="020B0604020202020204" pitchFamily="34" charset="0"/>
              <a:ea typeface="Calibri" panose="020F0502020204030204" pitchFamily="34" charset="0"/>
            </a:endParaRPr>
          </a:p>
          <a:p>
            <a:pPr algn="just"/>
            <a:endParaRPr lang="es-ES_tradnl" b="1" dirty="0">
              <a:solidFill>
                <a:schemeClr val="bg1"/>
              </a:solidFill>
              <a:latin typeface="Arial" panose="020B0604020202020204" pitchFamily="34" charset="0"/>
              <a:ea typeface="Calibri" panose="020F0502020204030204" pitchFamily="34" charset="0"/>
            </a:endParaRPr>
          </a:p>
          <a:p>
            <a:pPr algn="just"/>
            <a:r>
              <a:rPr lang="es-ES_tradnl" b="1" dirty="0">
                <a:solidFill>
                  <a:schemeClr val="bg1"/>
                </a:solidFill>
                <a:latin typeface="Arial" panose="020B0604020202020204" pitchFamily="34" charset="0"/>
                <a:ea typeface="Calibri" panose="020F0502020204030204" pitchFamily="34" charset="0"/>
              </a:rPr>
              <a:t>ESTÁ CONFORMADA POR:</a:t>
            </a:r>
          </a:p>
          <a:p>
            <a:pPr marL="285750" indent="-285750" algn="just">
              <a:buFont typeface="Wingdings" panose="05000000000000000000" pitchFamily="2" charset="2"/>
              <a:buChar char="Ø"/>
            </a:pPr>
            <a:r>
              <a:rPr lang="es-ES_tradnl" b="1" dirty="0">
                <a:solidFill>
                  <a:schemeClr val="bg1"/>
                </a:solidFill>
                <a:latin typeface="Arial" panose="020B0604020202020204" pitchFamily="34" charset="0"/>
                <a:ea typeface="Calibri" panose="020F0502020204030204" pitchFamily="34" charset="0"/>
              </a:rPr>
              <a:t>09 COMISARÍAS</a:t>
            </a:r>
          </a:p>
          <a:p>
            <a:pPr marL="285750" indent="-285750" algn="just">
              <a:buFont typeface="Wingdings" panose="05000000000000000000" pitchFamily="2" charset="2"/>
              <a:buChar char="Ø"/>
            </a:pPr>
            <a:r>
              <a:rPr lang="es-ES_tradnl" b="1" dirty="0">
                <a:solidFill>
                  <a:schemeClr val="bg1"/>
                </a:solidFill>
                <a:latin typeface="Arial" panose="020B0604020202020204" pitchFamily="34" charset="0"/>
                <a:ea typeface="Calibri" panose="020F0502020204030204" pitchFamily="34" charset="0"/>
              </a:rPr>
              <a:t>01 DEPARTAMENTO DE UNIDADES ESPECIALIZADAS Y</a:t>
            </a:r>
          </a:p>
          <a:p>
            <a:pPr marL="285750" indent="-285750" algn="just">
              <a:buFont typeface="Wingdings" panose="05000000000000000000" pitchFamily="2" charset="2"/>
              <a:buChar char="Ø"/>
            </a:pPr>
            <a:r>
              <a:rPr lang="es-ES_tradnl" b="1" dirty="0">
                <a:solidFill>
                  <a:schemeClr val="bg1"/>
                </a:solidFill>
                <a:latin typeface="Arial" panose="020B0604020202020204" pitchFamily="34" charset="0"/>
                <a:ea typeface="Calibri" panose="020F0502020204030204" pitchFamily="34" charset="0"/>
              </a:rPr>
              <a:t>01 DESTAMENTO DE INVESTIGACION CRIMINAL</a:t>
            </a:r>
            <a:endParaRPr lang="es-PE" b="1" dirty="0">
              <a:solidFill>
                <a:schemeClr val="bg1"/>
              </a:solidFill>
            </a:endParaRPr>
          </a:p>
        </p:txBody>
      </p:sp>
      <p:graphicFrame>
        <p:nvGraphicFramePr>
          <p:cNvPr id="18" name="Tabla 17">
            <a:extLst>
              <a:ext uri="{FF2B5EF4-FFF2-40B4-BE49-F238E27FC236}">
                <a16:creationId xmlns:a16="http://schemas.microsoft.com/office/drawing/2014/main" xmlns="" id="{CFB7CB31-6EF7-4073-9E92-51D10D137CAA}"/>
              </a:ext>
            </a:extLst>
          </p:cNvPr>
          <p:cNvGraphicFramePr>
            <a:graphicFrameLocks noGrp="1"/>
          </p:cNvGraphicFramePr>
          <p:nvPr>
            <p:extLst>
              <p:ext uri="{D42A27DB-BD31-4B8C-83A1-F6EECF244321}">
                <p14:modId xmlns:p14="http://schemas.microsoft.com/office/powerpoint/2010/main" val="1694321676"/>
              </p:ext>
            </p:extLst>
          </p:nvPr>
        </p:nvGraphicFramePr>
        <p:xfrm>
          <a:off x="3898460" y="4840522"/>
          <a:ext cx="5987150" cy="1409700"/>
        </p:xfrm>
        <a:graphic>
          <a:graphicData uri="http://schemas.openxmlformats.org/drawingml/2006/table">
            <a:tbl>
              <a:tblPr firstRow="1" firstCol="1" bandRow="1"/>
              <a:tblGrid>
                <a:gridCol w="990600">
                  <a:extLst>
                    <a:ext uri="{9D8B030D-6E8A-4147-A177-3AD203B41FA5}">
                      <a16:colId xmlns:a16="http://schemas.microsoft.com/office/drawing/2014/main" xmlns="" val="1796721884"/>
                    </a:ext>
                  </a:extLst>
                </a:gridCol>
                <a:gridCol w="850900">
                  <a:extLst>
                    <a:ext uri="{9D8B030D-6E8A-4147-A177-3AD203B41FA5}">
                      <a16:colId xmlns:a16="http://schemas.microsoft.com/office/drawing/2014/main" xmlns="" val="1447604002"/>
                    </a:ext>
                  </a:extLst>
                </a:gridCol>
                <a:gridCol w="762000">
                  <a:extLst>
                    <a:ext uri="{9D8B030D-6E8A-4147-A177-3AD203B41FA5}">
                      <a16:colId xmlns:a16="http://schemas.microsoft.com/office/drawing/2014/main" xmlns="" val="2423314923"/>
                    </a:ext>
                  </a:extLst>
                </a:gridCol>
                <a:gridCol w="762000">
                  <a:extLst>
                    <a:ext uri="{9D8B030D-6E8A-4147-A177-3AD203B41FA5}">
                      <a16:colId xmlns:a16="http://schemas.microsoft.com/office/drawing/2014/main" xmlns="" val="781955123"/>
                    </a:ext>
                  </a:extLst>
                </a:gridCol>
                <a:gridCol w="881750">
                  <a:extLst>
                    <a:ext uri="{9D8B030D-6E8A-4147-A177-3AD203B41FA5}">
                      <a16:colId xmlns:a16="http://schemas.microsoft.com/office/drawing/2014/main" xmlns="" val="1082525635"/>
                    </a:ext>
                  </a:extLst>
                </a:gridCol>
                <a:gridCol w="859379">
                  <a:extLst>
                    <a:ext uri="{9D8B030D-6E8A-4147-A177-3AD203B41FA5}">
                      <a16:colId xmlns:a16="http://schemas.microsoft.com/office/drawing/2014/main" xmlns="" val="448251204"/>
                    </a:ext>
                  </a:extLst>
                </a:gridCol>
                <a:gridCol w="880521">
                  <a:extLst>
                    <a:ext uri="{9D8B030D-6E8A-4147-A177-3AD203B41FA5}">
                      <a16:colId xmlns:a16="http://schemas.microsoft.com/office/drawing/2014/main" xmlns="" val="3849106897"/>
                    </a:ext>
                  </a:extLst>
                </a:gridCol>
              </a:tblGrid>
              <a:tr h="314325">
                <a:tc rowSpan="2">
                  <a:txBody>
                    <a:bodyPr/>
                    <a:lstStyle/>
                    <a:p>
                      <a:pPr algn="ctr" rtl="0" fontAlgn="ctr"/>
                      <a:r>
                        <a:rPr lang="es-PE" sz="1100" b="1" i="0" u="none" strike="noStrike" dirty="0">
                          <a:solidFill>
                            <a:srgbClr val="FFFFFF"/>
                          </a:solidFill>
                          <a:effectLst/>
                          <a:latin typeface="Arial Black" panose="020B0A04020102020204" pitchFamily="34" charset="0"/>
                        </a:rPr>
                        <a:t>PROVINCIA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tc rowSpan="2">
                  <a:txBody>
                    <a:bodyPr/>
                    <a:lstStyle/>
                    <a:p>
                      <a:pPr algn="ctr" rtl="0" fontAlgn="ctr"/>
                      <a:r>
                        <a:rPr lang="es-PE" sz="1100" b="1" i="0" u="none" strike="noStrike" dirty="0">
                          <a:solidFill>
                            <a:srgbClr val="FFFFFF"/>
                          </a:solidFill>
                          <a:effectLst/>
                          <a:latin typeface="Arial Black" panose="020B0A04020102020204" pitchFamily="34" charset="0"/>
                        </a:rPr>
                        <a:t>POBLAC.</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tc gridSpan="3">
                  <a:txBody>
                    <a:bodyPr/>
                    <a:lstStyle/>
                    <a:p>
                      <a:pPr algn="ctr" rtl="0" fontAlgn="ctr"/>
                      <a:r>
                        <a:rPr lang="es-PE" sz="1100" b="0" i="0" u="none" strike="noStrike" dirty="0">
                          <a:solidFill>
                            <a:srgbClr val="FFFFFF"/>
                          </a:solidFill>
                          <a:effectLst/>
                          <a:latin typeface="Arial Black" panose="020B0A04020102020204" pitchFamily="34" charset="0"/>
                        </a:rPr>
                        <a:t>DIVPOL HUACHO</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300"/>
                    </a:solidFill>
                  </a:tcPr>
                </a:tc>
                <a:tc hMerge="1">
                  <a:txBody>
                    <a:bodyPr/>
                    <a:lstStyle/>
                    <a:p>
                      <a:pPr algn="ctr" rtl="0" fontAlgn="ctr"/>
                      <a:endParaRPr lang="es-PE" sz="1100" b="0" i="0" u="none" strike="noStrike" dirty="0">
                        <a:solidFill>
                          <a:srgbClr val="FFFFFF"/>
                        </a:solidFill>
                        <a:effectLst/>
                        <a:latin typeface="Arial Black" panose="020B0A04020102020204" pitchFamily="34" charset="0"/>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300"/>
                    </a:solidFill>
                  </a:tcPr>
                </a:tc>
                <a:tc hMerge="1">
                  <a:txBody>
                    <a:bodyPr/>
                    <a:lstStyle/>
                    <a:p>
                      <a:pPr algn="ctr" rtl="0" fontAlgn="ctr"/>
                      <a:endParaRPr lang="es-PE" sz="1100" b="0" i="0" u="none" strike="noStrike" dirty="0">
                        <a:solidFill>
                          <a:srgbClr val="FFFFFF"/>
                        </a:solidFill>
                        <a:effectLst/>
                        <a:latin typeface="Arial Black" panose="020B0A04020102020204" pitchFamily="34" charset="0"/>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300"/>
                    </a:solidFill>
                  </a:tcPr>
                </a:tc>
                <a:tc>
                  <a:txBody>
                    <a:bodyPr/>
                    <a:lstStyle/>
                    <a:p>
                      <a:pPr algn="ctr" rtl="0" fontAlgn="ctr"/>
                      <a:r>
                        <a:rPr lang="es-PE" sz="1100" b="0" i="0" u="none" strike="noStrike" dirty="0">
                          <a:solidFill>
                            <a:srgbClr val="FFFFFF"/>
                          </a:solidFill>
                          <a:effectLst/>
                          <a:latin typeface="Arial Black" panose="020B0A04020102020204" pitchFamily="34" charset="0"/>
                        </a:rPr>
                        <a:t>DIVINRAP</a:t>
                      </a:r>
                      <a:endParaRPr lang="es-PE" sz="1200" b="0" i="0" u="none" strike="noStrike" dirty="0">
                        <a:solidFill>
                          <a:srgbClr val="FFFFFF"/>
                        </a:solidFill>
                        <a:effectLst/>
                        <a:latin typeface="Arial Black" panose="020B0A04020102020204" pitchFamily="34" charset="0"/>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3300"/>
                    </a:solidFill>
                  </a:tcPr>
                </a:tc>
                <a:tc rowSpan="2">
                  <a:txBody>
                    <a:bodyPr/>
                    <a:lstStyle/>
                    <a:p>
                      <a:pPr algn="ctr" rtl="0" fontAlgn="ctr"/>
                      <a:r>
                        <a:rPr lang="es-PE" sz="1100" b="1" i="0" u="none" strike="noStrike" dirty="0">
                          <a:solidFill>
                            <a:srgbClr val="FFFFFF"/>
                          </a:solidFill>
                          <a:effectLst/>
                          <a:latin typeface="Arial Black" panose="020B0A04020102020204" pitchFamily="34" charset="0"/>
                        </a:rPr>
                        <a:t>PROP.</a:t>
                      </a:r>
                      <a:br>
                        <a:rPr lang="es-PE" sz="1100" b="1" i="0" u="none" strike="noStrike" dirty="0">
                          <a:solidFill>
                            <a:srgbClr val="FFFFFF"/>
                          </a:solidFill>
                          <a:effectLst/>
                          <a:latin typeface="Arial Black" panose="020B0A04020102020204" pitchFamily="34" charset="0"/>
                        </a:rPr>
                      </a:br>
                      <a:r>
                        <a:rPr lang="es-PE" sz="1100" b="1" i="0" u="none" strike="noStrike" dirty="0">
                          <a:solidFill>
                            <a:srgbClr val="FFFFFF"/>
                          </a:solidFill>
                          <a:effectLst/>
                          <a:latin typeface="Arial Black" panose="020B0A04020102020204" pitchFamily="34" charset="0"/>
                        </a:rPr>
                        <a:t>HAB/POL</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extLst>
                  <a:ext uri="{0D108BD9-81ED-4DB2-BD59-A6C34878D82A}">
                    <a16:rowId xmlns:a16="http://schemas.microsoft.com/office/drawing/2014/main" xmlns="" val="1150862287"/>
                  </a:ext>
                </a:extLst>
              </a:tr>
              <a:tr h="266700">
                <a:tc vMerge="1">
                  <a:txBody>
                    <a:bodyPr/>
                    <a:lstStyle/>
                    <a:p>
                      <a:endParaRPr lang="es-PE"/>
                    </a:p>
                  </a:txBody>
                  <a:tcPr/>
                </a:tc>
                <a:tc vMerge="1">
                  <a:txBody>
                    <a:bodyPr/>
                    <a:lstStyle/>
                    <a:p>
                      <a:endParaRPr lang="es-PE"/>
                    </a:p>
                  </a:txBody>
                  <a:tcPr/>
                </a:tc>
                <a:tc>
                  <a:txBody>
                    <a:bodyPr/>
                    <a:lstStyle/>
                    <a:p>
                      <a:pPr algn="ctr" rtl="0" fontAlgn="ctr"/>
                      <a:r>
                        <a:rPr lang="es-PE" sz="1100" b="0" i="0" u="none" strike="noStrike" dirty="0">
                          <a:solidFill>
                            <a:srgbClr val="FFFFFF"/>
                          </a:solidFill>
                          <a:effectLst/>
                          <a:latin typeface="Arial Black" panose="020B0A04020102020204" pitchFamily="34" charset="0"/>
                        </a:rPr>
                        <a:t>COM.</a:t>
                      </a:r>
                    </a:p>
                  </a:txBody>
                  <a:tcPr marL="9525" marR="9525" marT="9525"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tc>
                  <a:txBody>
                    <a:bodyPr/>
                    <a:lstStyle/>
                    <a:p>
                      <a:pPr algn="ctr" rtl="0" fontAlgn="ctr"/>
                      <a:r>
                        <a:rPr lang="es-PE" sz="1100" b="1" i="0" u="none" strike="noStrike" dirty="0">
                          <a:solidFill>
                            <a:srgbClr val="FFFFFF"/>
                          </a:solidFill>
                          <a:effectLst/>
                          <a:latin typeface="Arial Black" panose="020B0A04020102020204" pitchFamily="34" charset="0"/>
                        </a:rPr>
                        <a:t>DUE.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tc>
                  <a:txBody>
                    <a:bodyPr/>
                    <a:lstStyle/>
                    <a:p>
                      <a:pPr algn="ctr" rtl="0" fontAlgn="ctr"/>
                      <a:r>
                        <a:rPr lang="es-PE" sz="1100" b="0" i="0" u="none" strike="noStrike" dirty="0">
                          <a:solidFill>
                            <a:srgbClr val="FFFFFF"/>
                          </a:solidFill>
                          <a:effectLst/>
                          <a:latin typeface="Arial Black" panose="020B0A04020102020204" pitchFamily="34" charset="0"/>
                        </a:rPr>
                        <a:t>DEPINCRI</a:t>
                      </a:r>
                    </a:p>
                  </a:txBody>
                  <a:tcPr marL="9525" marR="9525" marT="9525"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tc>
                  <a:txBody>
                    <a:bodyPr/>
                    <a:lstStyle/>
                    <a:p>
                      <a:pPr algn="ctr" rtl="0" fontAlgn="ctr"/>
                      <a:r>
                        <a:rPr lang="es-PE" sz="1100" b="0" i="0" u="none" strike="noStrike" dirty="0">
                          <a:solidFill>
                            <a:srgbClr val="FFFFFF"/>
                          </a:solidFill>
                          <a:effectLst/>
                          <a:latin typeface="Arial Black" panose="020B0A04020102020204" pitchFamily="34" charset="0"/>
                        </a:rPr>
                        <a:t>DEST.</a:t>
                      </a:r>
                      <a:r>
                        <a:rPr lang="es-PE" sz="1000" b="0" i="0" u="none" strike="noStrike" dirty="0">
                          <a:solidFill>
                            <a:srgbClr val="FFFFFF"/>
                          </a:solidFill>
                          <a:effectLst/>
                          <a:latin typeface="Arial Black" panose="020B0A04020102020204" pitchFamily="34" charset="0"/>
                        </a:rPr>
                        <a:t>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tc vMerge="1">
                  <a:txBody>
                    <a:bodyPr/>
                    <a:lstStyle/>
                    <a:p>
                      <a:endParaRPr lang="es-PE"/>
                    </a:p>
                  </a:txBody>
                  <a:tcPr>
                    <a:lnL w="19050" cap="flat" cmpd="sng" algn="ctr">
                      <a:solidFill>
                        <a:srgbClr val="FFFFFF"/>
                      </a:solidFill>
                      <a:prstDash val="solid"/>
                      <a:round/>
                      <a:headEnd type="none" w="med" len="med"/>
                      <a:tailEnd type="none" w="med" len="med"/>
                    </a:lnL>
                  </a:tcPr>
                </a:tc>
                <a:extLst>
                  <a:ext uri="{0D108BD9-81ED-4DB2-BD59-A6C34878D82A}">
                    <a16:rowId xmlns:a16="http://schemas.microsoft.com/office/drawing/2014/main" xmlns="" val="3529738437"/>
                  </a:ext>
                </a:extLst>
              </a:tr>
              <a:tr h="228600">
                <a:tc>
                  <a:txBody>
                    <a:bodyPr/>
                    <a:lstStyle/>
                    <a:p>
                      <a:pPr algn="l" rtl="0" fontAlgn="ctr"/>
                      <a:r>
                        <a:rPr lang="es-PE" sz="1100" b="1" i="0" u="none" strike="noStrike" dirty="0">
                          <a:solidFill>
                            <a:schemeClr val="bg1"/>
                          </a:solidFill>
                          <a:effectLst/>
                          <a:latin typeface="Arial" panose="020B0604020202020204" pitchFamily="34" charset="0"/>
                        </a:rPr>
                        <a:t>HUAURA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237,428</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223</a:t>
                      </a:r>
                    </a:p>
                  </a:txBody>
                  <a:tcPr marL="9525" marR="9525" marT="9525" marB="0" anchor="ctr">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116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55</a:t>
                      </a:r>
                    </a:p>
                  </a:txBody>
                  <a:tcPr marL="9525" marR="9525" marT="9525"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25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567</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244961280"/>
                  </a:ext>
                </a:extLst>
              </a:tr>
              <a:tr h="228600">
                <a:tc>
                  <a:txBody>
                    <a:bodyPr/>
                    <a:lstStyle/>
                    <a:p>
                      <a:pPr algn="l" rtl="0" fontAlgn="ctr"/>
                      <a:r>
                        <a:rPr lang="es-PE" sz="1100" b="1" i="0" u="none" strike="noStrike">
                          <a:solidFill>
                            <a:schemeClr val="bg1"/>
                          </a:solidFill>
                          <a:effectLst/>
                          <a:latin typeface="Arial" panose="020B0604020202020204" pitchFamily="34" charset="0"/>
                        </a:rPr>
                        <a:t>OYON</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24,377</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29</a:t>
                      </a:r>
                    </a:p>
                  </a:txBody>
                  <a:tcPr marL="9525" marR="9525" marT="9525" marB="0" anchor="ctr">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endParaRPr lang="es-PE" sz="11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endParaRPr lang="es-PE" sz="1100" b="1" i="0" u="none" strike="noStrike" dirty="0">
                        <a:solidFill>
                          <a:schemeClr val="bg1"/>
                        </a:solidFill>
                        <a:effectLst/>
                        <a:latin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 </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840</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2790244650"/>
                  </a:ext>
                </a:extLst>
              </a:tr>
              <a:tr h="371475">
                <a:tc>
                  <a:txBody>
                    <a:bodyPr/>
                    <a:lstStyle/>
                    <a:p>
                      <a:pPr algn="ctr" rtl="0" fontAlgn="ctr"/>
                      <a:r>
                        <a:rPr lang="es-PE" sz="1100" b="1" i="0" u="none" strike="noStrike" dirty="0">
                          <a:solidFill>
                            <a:srgbClr val="000000"/>
                          </a:solidFill>
                          <a:effectLst/>
                          <a:latin typeface="Arial Black" panose="020B0A04020102020204" pitchFamily="34" charset="0"/>
                        </a:rPr>
                        <a:t>TOTAL</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es-PE" sz="1100" b="1" i="0" u="none" strike="noStrike" dirty="0">
                          <a:solidFill>
                            <a:srgbClr val="FF0000"/>
                          </a:solidFill>
                          <a:effectLst/>
                          <a:latin typeface="Arial Black" panose="020B0A04020102020204" pitchFamily="34" charset="0"/>
                        </a:rPr>
                        <a:t>261,805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es-PE" sz="1100" b="1" i="0" u="none" strike="noStrike" dirty="0">
                          <a:solidFill>
                            <a:srgbClr val="FF0000"/>
                          </a:solidFill>
                          <a:effectLst/>
                          <a:latin typeface="Arial Black" panose="020B0A04020102020204" pitchFamily="34" charset="0"/>
                        </a:rPr>
                        <a:t>252</a:t>
                      </a:r>
                    </a:p>
                  </a:txBody>
                  <a:tcPr marL="9525" marR="9525" marT="9525" marB="0" anchor="ctr">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es-PE" sz="1100" b="1" i="0" u="none" strike="noStrike" dirty="0">
                          <a:solidFill>
                            <a:srgbClr val="FF0000"/>
                          </a:solidFill>
                          <a:effectLst/>
                          <a:latin typeface="Arial Black" panose="020B0A04020102020204" pitchFamily="34" charset="0"/>
                        </a:rPr>
                        <a:t>116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es-PE" sz="1100" b="1" i="0" u="none" strike="noStrike" dirty="0">
                          <a:solidFill>
                            <a:srgbClr val="FF0000"/>
                          </a:solidFill>
                          <a:effectLst/>
                          <a:latin typeface="Arial Black" panose="020B0A04020102020204" pitchFamily="34" charset="0"/>
                        </a:rPr>
                        <a:t>55</a:t>
                      </a:r>
                    </a:p>
                  </a:txBody>
                  <a:tcPr marL="9525" marR="9525" marT="9525" marB="0" anchor="ctr">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es-PE" sz="1100" b="1" i="0" u="none" strike="noStrike" dirty="0">
                          <a:solidFill>
                            <a:srgbClr val="FF0000"/>
                          </a:solidFill>
                          <a:effectLst/>
                          <a:latin typeface="Arial Black" panose="020B0A04020102020204" pitchFamily="34" charset="0"/>
                        </a:rPr>
                        <a:t>25</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es-PE" sz="1100" b="1" i="0" u="none" strike="noStrike" dirty="0">
                          <a:solidFill>
                            <a:srgbClr val="FF0000"/>
                          </a:solidFill>
                          <a:effectLst/>
                          <a:latin typeface="Arial Black" panose="020B0A04020102020204" pitchFamily="34" charset="0"/>
                        </a:rPr>
                        <a:t>501</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xmlns="" val="1500966622"/>
                  </a:ext>
                </a:extLst>
              </a:tr>
            </a:tbl>
          </a:graphicData>
        </a:graphic>
      </p:graphicFrame>
      <p:pic>
        <p:nvPicPr>
          <p:cNvPr id="6" name="Imagen 5">
            <a:extLst>
              <a:ext uri="{FF2B5EF4-FFF2-40B4-BE49-F238E27FC236}">
                <a16:creationId xmlns:a16="http://schemas.microsoft.com/office/drawing/2014/main" xmlns="" id="{7D8FF2E8-AC31-4FB0-A7DE-A859E4C378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90" y="1355800"/>
            <a:ext cx="3347469" cy="2224697"/>
          </a:xfrm>
          <a:prstGeom prst="rect">
            <a:avLst/>
          </a:prstGeom>
        </p:spPr>
      </p:pic>
      <p:graphicFrame>
        <p:nvGraphicFramePr>
          <p:cNvPr id="3" name="Tabla 2">
            <a:extLst>
              <a:ext uri="{FF2B5EF4-FFF2-40B4-BE49-F238E27FC236}">
                <a16:creationId xmlns:a16="http://schemas.microsoft.com/office/drawing/2014/main" xmlns="" id="{87BA26D3-4FD6-4D72-DFD3-BF5259ECC735}"/>
              </a:ext>
            </a:extLst>
          </p:cNvPr>
          <p:cNvGraphicFramePr>
            <a:graphicFrameLocks noGrp="1"/>
          </p:cNvGraphicFramePr>
          <p:nvPr>
            <p:extLst>
              <p:ext uri="{D42A27DB-BD31-4B8C-83A1-F6EECF244321}">
                <p14:modId xmlns:p14="http://schemas.microsoft.com/office/powerpoint/2010/main" val="1474468305"/>
              </p:ext>
            </p:extLst>
          </p:nvPr>
        </p:nvGraphicFramePr>
        <p:xfrm>
          <a:off x="91318" y="3580497"/>
          <a:ext cx="3639535" cy="1161414"/>
        </p:xfrm>
        <a:graphic>
          <a:graphicData uri="http://schemas.openxmlformats.org/drawingml/2006/table">
            <a:tbl>
              <a:tblPr firstRow="1" firstCol="1" bandRow="1"/>
              <a:tblGrid>
                <a:gridCol w="1177413">
                  <a:extLst>
                    <a:ext uri="{9D8B030D-6E8A-4147-A177-3AD203B41FA5}">
                      <a16:colId xmlns:a16="http://schemas.microsoft.com/office/drawing/2014/main" xmlns="" val="770151605"/>
                    </a:ext>
                  </a:extLst>
                </a:gridCol>
                <a:gridCol w="1231061">
                  <a:extLst>
                    <a:ext uri="{9D8B030D-6E8A-4147-A177-3AD203B41FA5}">
                      <a16:colId xmlns:a16="http://schemas.microsoft.com/office/drawing/2014/main" xmlns="" val="3941806130"/>
                    </a:ext>
                  </a:extLst>
                </a:gridCol>
                <a:gridCol w="1231061">
                  <a:extLst>
                    <a:ext uri="{9D8B030D-6E8A-4147-A177-3AD203B41FA5}">
                      <a16:colId xmlns:a16="http://schemas.microsoft.com/office/drawing/2014/main" xmlns="" val="2233440125"/>
                    </a:ext>
                  </a:extLst>
                </a:gridCol>
              </a:tblGrid>
              <a:tr h="362942">
                <a:tc>
                  <a:txBody>
                    <a:bodyPr/>
                    <a:lstStyle/>
                    <a:p>
                      <a:pPr algn="ctr" rtl="0" fontAlgn="ctr"/>
                      <a:r>
                        <a:rPr lang="es-PE" sz="1100" b="1" i="0" u="none" strike="noStrike" dirty="0">
                          <a:solidFill>
                            <a:srgbClr val="FFFFFF"/>
                          </a:solidFill>
                          <a:effectLst/>
                          <a:latin typeface="Arial Black" panose="020B0A04020102020204" pitchFamily="34" charset="0"/>
                        </a:rPr>
                        <a:t>PROVINCIA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tc>
                  <a:txBody>
                    <a:bodyPr/>
                    <a:lstStyle/>
                    <a:p>
                      <a:pPr algn="ctr" rtl="0" fontAlgn="ctr"/>
                      <a:r>
                        <a:rPr lang="es-PE" sz="1100" b="1" i="0" u="none" strike="noStrike" dirty="0">
                          <a:solidFill>
                            <a:srgbClr val="FFFFFF"/>
                          </a:solidFill>
                          <a:effectLst/>
                          <a:latin typeface="Arial Black" panose="020B0A04020102020204" pitchFamily="34" charset="0"/>
                        </a:rPr>
                        <a:t>POBLACION</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tc>
                  <a:txBody>
                    <a:bodyPr/>
                    <a:lstStyle/>
                    <a:p>
                      <a:pPr algn="ctr" rtl="0" fontAlgn="ctr"/>
                      <a:r>
                        <a:rPr lang="es-PE" sz="1100" b="1" i="0" u="none" strike="noStrike">
                          <a:solidFill>
                            <a:srgbClr val="FFFFFF"/>
                          </a:solidFill>
                          <a:effectLst/>
                          <a:latin typeface="Arial Black" panose="020B0A04020102020204" pitchFamily="34" charset="0"/>
                        </a:rPr>
                        <a:t>SUPERFICIE</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003300"/>
                    </a:solidFill>
                  </a:tcPr>
                </a:tc>
                <a:extLst>
                  <a:ext uri="{0D108BD9-81ED-4DB2-BD59-A6C34878D82A}">
                    <a16:rowId xmlns:a16="http://schemas.microsoft.com/office/drawing/2014/main" xmlns="" val="2121525719"/>
                  </a:ext>
                </a:extLst>
              </a:tr>
              <a:tr h="217765">
                <a:tc>
                  <a:txBody>
                    <a:bodyPr/>
                    <a:lstStyle/>
                    <a:p>
                      <a:pPr algn="l" rtl="0" fontAlgn="ctr"/>
                      <a:r>
                        <a:rPr lang="es-PE" sz="1100" b="1" i="0" u="none" strike="noStrike">
                          <a:solidFill>
                            <a:schemeClr val="bg1"/>
                          </a:solidFill>
                          <a:effectLst/>
                          <a:latin typeface="Arial" panose="020B0604020202020204" pitchFamily="34" charset="0"/>
                        </a:rPr>
                        <a:t>HUAURA</a:t>
                      </a:r>
                    </a:p>
                  </a:txBody>
                  <a:tcPr marL="114300"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237,428 Hab.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4,892.9 Km2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830857904"/>
                  </a:ext>
                </a:extLst>
              </a:tr>
              <a:tr h="217765">
                <a:tc>
                  <a:txBody>
                    <a:bodyPr/>
                    <a:lstStyle/>
                    <a:p>
                      <a:pPr algn="l" rtl="0" fontAlgn="ctr"/>
                      <a:r>
                        <a:rPr lang="es-PE" sz="1100" b="1" i="0" u="none" strike="noStrike" dirty="0">
                          <a:solidFill>
                            <a:schemeClr val="bg1"/>
                          </a:solidFill>
                          <a:effectLst/>
                          <a:latin typeface="Arial" panose="020B0604020202020204" pitchFamily="34" charset="0"/>
                        </a:rPr>
                        <a:t>OYON</a:t>
                      </a:r>
                    </a:p>
                  </a:txBody>
                  <a:tcPr marL="114300"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24,377 Hab.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rtl="0" fontAlgn="ctr"/>
                      <a:r>
                        <a:rPr lang="es-PE" sz="1100" b="1" i="0" u="none" strike="noStrike" dirty="0">
                          <a:solidFill>
                            <a:schemeClr val="bg1"/>
                          </a:solidFill>
                          <a:effectLst/>
                          <a:latin typeface="Arial" panose="020B0604020202020204" pitchFamily="34" charset="0"/>
                        </a:rPr>
                        <a:t>1,886.1 Km2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745949057"/>
                  </a:ext>
                </a:extLst>
              </a:tr>
              <a:tr h="362942">
                <a:tc>
                  <a:txBody>
                    <a:bodyPr/>
                    <a:lstStyle/>
                    <a:p>
                      <a:pPr algn="ctr" rtl="0" fontAlgn="ctr"/>
                      <a:r>
                        <a:rPr lang="es-PE" sz="1100" b="1" i="0" u="none" strike="noStrike" dirty="0">
                          <a:solidFill>
                            <a:srgbClr val="000000"/>
                          </a:solidFill>
                          <a:effectLst/>
                          <a:latin typeface="Arial Black" panose="020B0A04020102020204" pitchFamily="34" charset="0"/>
                        </a:rPr>
                        <a:t>TOTAL</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es-PE" sz="1100" b="1" i="0" u="none" strike="noStrike" dirty="0">
                          <a:solidFill>
                            <a:srgbClr val="FF0000"/>
                          </a:solidFill>
                          <a:effectLst/>
                          <a:latin typeface="Arial Black" panose="020B0A04020102020204" pitchFamily="34" charset="0"/>
                        </a:rPr>
                        <a:t>261,805 HABITANTES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es-PE" sz="1100" b="1" i="0" u="none" strike="noStrike" dirty="0">
                          <a:solidFill>
                            <a:srgbClr val="000000"/>
                          </a:solidFill>
                          <a:effectLst/>
                          <a:latin typeface="Arial Black" panose="020B0A04020102020204" pitchFamily="34" charset="0"/>
                        </a:rPr>
                        <a:t>5,779.0 Km2</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xmlns="" val="2939760202"/>
                  </a:ext>
                </a:extLst>
              </a:tr>
            </a:tbl>
          </a:graphicData>
        </a:graphic>
      </p:graphicFrame>
    </p:spTree>
    <p:extLst>
      <p:ext uri="{BB962C8B-B14F-4D97-AF65-F5344CB8AC3E}">
        <p14:creationId xmlns:p14="http://schemas.microsoft.com/office/powerpoint/2010/main" val="344331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mbl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18" y="1158056"/>
            <a:ext cx="2424113"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 name="AutoShape 5"/>
          <p:cNvSpPr>
            <a:spLocks noChangeArrowheads="1"/>
          </p:cNvSpPr>
          <p:nvPr/>
        </p:nvSpPr>
        <p:spPr bwMode="auto">
          <a:xfrm>
            <a:off x="2580968" y="4063181"/>
            <a:ext cx="6400800" cy="1752600"/>
          </a:xfrm>
          <a:prstGeom prst="ellipseRibbon">
            <a:avLst>
              <a:gd name="adj1" fmla="val 34069"/>
              <a:gd name="adj2" fmla="val 68769"/>
              <a:gd name="adj3" fmla="val 14583"/>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5400000" scaled="1"/>
            <a:tileRect/>
          </a:gradFill>
          <a:ln w="9525">
            <a:solidFill>
              <a:srgbClr val="0033CC"/>
            </a:solidFill>
            <a:miter lim="800000"/>
            <a:headEnd/>
            <a:tailEnd/>
          </a:ln>
        </p:spPr>
        <p:txBody>
          <a:bodyPr/>
          <a:lstStyle/>
          <a:p>
            <a:pPr marL="342900" indent="-342900" algn="ctr" eaLnBrk="1" hangingPunct="1">
              <a:spcBef>
                <a:spcPct val="20000"/>
              </a:spcBef>
              <a:buClr>
                <a:srgbClr val="769F11"/>
              </a:buClr>
              <a:buSzPct val="80000"/>
              <a:buFont typeface="Wingdings" pitchFamily="2" charset="2"/>
              <a:buNone/>
              <a:defRPr/>
            </a:pPr>
            <a:r>
              <a:rPr lang="es-ES_tradnl" sz="6000" b="1" dirty="0">
                <a:solidFill>
                  <a:prstClr val="black"/>
                </a:solidFill>
                <a:latin typeface="Arial" charset="0"/>
              </a:rPr>
              <a:t>GRACIAS</a:t>
            </a:r>
            <a:r>
              <a:rPr lang="es-ES_tradnl" sz="3200" b="1" dirty="0">
                <a:solidFill>
                  <a:prstClr val="black"/>
                </a:solidFill>
                <a:latin typeface="Arial" charset="0"/>
              </a:rPr>
              <a:t> </a:t>
            </a:r>
          </a:p>
        </p:txBody>
      </p:sp>
    </p:spTree>
    <p:extLst>
      <p:ext uri="{BB962C8B-B14F-4D97-AF65-F5344CB8AC3E}">
        <p14:creationId xmlns:p14="http://schemas.microsoft.com/office/powerpoint/2010/main" val="26609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2" dur="20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3"/>
          <p:cNvSpPr>
            <a:spLocks noChangeArrowheads="1"/>
          </p:cNvSpPr>
          <p:nvPr/>
        </p:nvSpPr>
        <p:spPr bwMode="auto">
          <a:xfrm rot="2023878">
            <a:off x="6713782" y="2271521"/>
            <a:ext cx="3762537" cy="2554459"/>
          </a:xfrm>
          <a:prstGeom prst="irregularSeal2">
            <a:avLst/>
          </a:prstGeom>
          <a:solidFill>
            <a:srgbClr val="FFC000"/>
          </a:solidFill>
          <a:ln w="57150">
            <a:solidFill>
              <a:schemeClr val="bg1"/>
            </a:solidFill>
            <a:miter lim="800000"/>
            <a:headEnd/>
            <a:tailEnd/>
          </a:ln>
          <a:effectLst>
            <a:glow rad="63500">
              <a:schemeClr val="accent1">
                <a:satMod val="175000"/>
                <a:alpha val="40000"/>
              </a:schemeClr>
            </a:glow>
          </a:effectLst>
        </p:spPr>
        <p:txBody>
          <a:bodyPr wrap="none" anchor="ctr"/>
          <a:lstStyle/>
          <a:p>
            <a:pPr eaLnBrk="1" hangingPunct="1">
              <a:defRPr/>
            </a:pPr>
            <a:endParaRPr lang="es-MX">
              <a:solidFill>
                <a:prstClr val="black"/>
              </a:solidFill>
              <a:latin typeface="Lucida Sans Unicode" pitchFamily="34" charset="0"/>
            </a:endParaRPr>
          </a:p>
        </p:txBody>
      </p:sp>
      <p:sp>
        <p:nvSpPr>
          <p:cNvPr id="2" name="12 Rectángulo"/>
          <p:cNvSpPr/>
          <p:nvPr/>
        </p:nvSpPr>
        <p:spPr>
          <a:xfrm>
            <a:off x="1889204" y="725138"/>
            <a:ext cx="2557462" cy="431800"/>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2000" dirty="0">
                <a:solidFill>
                  <a:srgbClr val="FFFF00"/>
                </a:solidFill>
                <a:latin typeface="Impact" panose="020B0806030902050204" pitchFamily="34" charset="0"/>
              </a:rPr>
              <a:t>FACTOR POLICIAL</a:t>
            </a:r>
            <a:endParaRPr lang="es-ES" sz="2800" dirty="0">
              <a:solidFill>
                <a:srgbClr val="FFFF00"/>
              </a:solidFill>
              <a:latin typeface="Impact" panose="020B0806030902050204" pitchFamily="34" charset="0"/>
            </a:endParaRPr>
          </a:p>
        </p:txBody>
      </p:sp>
      <p:sp>
        <p:nvSpPr>
          <p:cNvPr id="3" name="AutoShape 3"/>
          <p:cNvSpPr>
            <a:spLocks noChangeArrowheads="1"/>
          </p:cNvSpPr>
          <p:nvPr/>
        </p:nvSpPr>
        <p:spPr bwMode="auto">
          <a:xfrm rot="371559">
            <a:off x="1536664" y="2338984"/>
            <a:ext cx="3762537" cy="2387060"/>
          </a:xfrm>
          <a:prstGeom prst="irregularSeal2">
            <a:avLst/>
          </a:prstGeom>
          <a:solidFill>
            <a:srgbClr val="BF1717"/>
          </a:solidFill>
          <a:ln w="57150">
            <a:solidFill>
              <a:schemeClr val="bg1"/>
            </a:solidFill>
            <a:miter lim="800000"/>
            <a:headEnd/>
            <a:tailEnd/>
          </a:ln>
          <a:effectLst>
            <a:glow rad="63500">
              <a:schemeClr val="accent1">
                <a:satMod val="175000"/>
                <a:alpha val="40000"/>
              </a:schemeClr>
            </a:glow>
          </a:effectLst>
        </p:spPr>
        <p:txBody>
          <a:bodyPr wrap="none" anchor="ctr"/>
          <a:lstStyle/>
          <a:p>
            <a:pPr eaLnBrk="1" hangingPunct="1">
              <a:defRPr/>
            </a:pPr>
            <a:endParaRPr lang="es-MX">
              <a:solidFill>
                <a:prstClr val="black"/>
              </a:solidFill>
              <a:latin typeface="Lucida Sans Unicode" pitchFamily="34" charset="0"/>
            </a:endParaRPr>
          </a:p>
        </p:txBody>
      </p:sp>
      <p:sp>
        <p:nvSpPr>
          <p:cNvPr id="4" name="AutoShape 14"/>
          <p:cNvSpPr>
            <a:spLocks noChangeArrowheads="1"/>
          </p:cNvSpPr>
          <p:nvPr/>
        </p:nvSpPr>
        <p:spPr bwMode="auto">
          <a:xfrm rot="16200000">
            <a:off x="2813639" y="4565095"/>
            <a:ext cx="1322787" cy="2036629"/>
          </a:xfrm>
          <a:prstGeom prst="rightArrowCallout">
            <a:avLst>
              <a:gd name="adj1" fmla="val 33857"/>
              <a:gd name="adj2" fmla="val 33857"/>
              <a:gd name="adj3" fmla="val 16667"/>
              <a:gd name="adj4" fmla="val 75000"/>
            </a:avLst>
          </a:prstGeom>
          <a:solidFill>
            <a:srgbClr val="EEC8F4"/>
          </a:solidFill>
          <a:ln w="57150">
            <a:solidFill>
              <a:srgbClr val="990000"/>
            </a:solidFill>
            <a:miter lim="800000"/>
            <a:headEnd/>
            <a:tailEnd/>
          </a:ln>
          <a:scene3d>
            <a:camera prst="orthographicFront"/>
            <a:lightRig rig="threePt" dir="t"/>
          </a:scene3d>
          <a:sp3d>
            <a:bevelT w="152400" h="50800" prst="softRound"/>
          </a:sp3d>
        </p:spPr>
        <p:txBody>
          <a:bodyPr wrap="none" anchor="ctr"/>
          <a:lstStyle/>
          <a:p>
            <a:pPr eaLnBrk="1" fontAlgn="auto" hangingPunct="1">
              <a:spcBef>
                <a:spcPts val="0"/>
              </a:spcBef>
              <a:spcAft>
                <a:spcPts val="0"/>
              </a:spcAft>
              <a:defRPr/>
            </a:pPr>
            <a:endParaRPr lang="es-MX">
              <a:solidFill>
                <a:prstClr val="black"/>
              </a:solidFill>
              <a:latin typeface="Lucida Sans Unicode"/>
            </a:endParaRPr>
          </a:p>
        </p:txBody>
      </p:sp>
      <p:sp>
        <p:nvSpPr>
          <p:cNvPr id="6" name="CuadroTexto 2"/>
          <p:cNvSpPr txBox="1">
            <a:spLocks noChangeArrowheads="1"/>
          </p:cNvSpPr>
          <p:nvPr/>
        </p:nvSpPr>
        <p:spPr bwMode="auto">
          <a:xfrm>
            <a:off x="2194611" y="3106896"/>
            <a:ext cx="22320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solidFill>
                  <a:srgbClr val="000000"/>
                </a:solidFill>
              </a:rPr>
              <a:t>BANDAS DE DD.CC. DEDICADOS A COMETER </a:t>
            </a:r>
            <a:r>
              <a:rPr lang="es-ES_tradnl" altLang="es-PE" sz="800" b="1" dirty="0">
                <a:solidFill>
                  <a:srgbClr val="FFFFFF"/>
                </a:solidFill>
              </a:rPr>
              <a:t>ROBOS AGRAVADOS A MANO ARMADA A VEHICULOS </a:t>
            </a:r>
            <a:r>
              <a:rPr lang="es-ES_tradnl" altLang="es-PE" sz="800" b="1" dirty="0">
                <a:solidFill>
                  <a:srgbClr val="000000"/>
                </a:solidFill>
              </a:rPr>
              <a:t>QUE REALIZAN SERVICIOS DE TAXI, COLECTIVOS, MOTOTAXIS Y MOTOS LINEALES, CON LA FINALIDAD DE DESMANTELAR LOS VEHICULOS Y VENDER LAS AUTOPARTES.</a:t>
            </a:r>
            <a:endParaRPr lang="es-PE" altLang="es-PE" sz="800" b="1" dirty="0">
              <a:solidFill>
                <a:srgbClr val="000000"/>
              </a:solidFill>
            </a:endParaRPr>
          </a:p>
        </p:txBody>
      </p:sp>
      <p:sp>
        <p:nvSpPr>
          <p:cNvPr id="8" name="CuadroTexto 21"/>
          <p:cNvSpPr txBox="1">
            <a:spLocks noChangeArrowheads="1"/>
          </p:cNvSpPr>
          <p:nvPr/>
        </p:nvSpPr>
        <p:spPr bwMode="auto">
          <a:xfrm>
            <a:off x="2416597" y="5290807"/>
            <a:ext cx="20764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solidFill>
                  <a:srgbClr val="000000"/>
                </a:solidFill>
              </a:rPr>
              <a:t>BANDAS DEDICADAS A COMETER </a:t>
            </a:r>
            <a:r>
              <a:rPr lang="es-ES_tradnl" altLang="es-PE" sz="800" b="1" dirty="0">
                <a:solidFill>
                  <a:srgbClr val="FF0000"/>
                </a:solidFill>
              </a:rPr>
              <a:t>ROBOS AGRAVADOS A MANO ARMADA</a:t>
            </a:r>
            <a:r>
              <a:rPr lang="es-ES_tradnl" altLang="es-PE" sz="800" b="1" dirty="0">
                <a:solidFill>
                  <a:srgbClr val="000000"/>
                </a:solidFill>
              </a:rPr>
              <a:t> A VEHICULOS DE </a:t>
            </a:r>
            <a:r>
              <a:rPr lang="es-ES_tradnl" altLang="es-PE" sz="800" b="1" dirty="0">
                <a:solidFill>
                  <a:srgbClr val="FF0000"/>
                </a:solidFill>
              </a:rPr>
              <a:t>TRANSPORTE DE CARGA </a:t>
            </a:r>
            <a:r>
              <a:rPr lang="es-ES_tradnl" altLang="es-PE" sz="800" b="1" dirty="0">
                <a:solidFill>
                  <a:srgbClr val="000000"/>
                </a:solidFill>
              </a:rPr>
              <a:t>Y </a:t>
            </a:r>
            <a:r>
              <a:rPr lang="es-ES_tradnl" altLang="es-PE" sz="800" b="1" dirty="0">
                <a:solidFill>
                  <a:srgbClr val="FF0000"/>
                </a:solidFill>
              </a:rPr>
              <a:t>OMNIBUSES DE PASAJEROS</a:t>
            </a:r>
            <a:r>
              <a:rPr lang="es-ES_tradnl" altLang="es-PE" sz="800" b="1" dirty="0">
                <a:solidFill>
                  <a:srgbClr val="000000"/>
                </a:solidFill>
              </a:rPr>
              <a:t>, QUE TRANSITAN POR LA CPN Y VIAS ADYACENTES. </a:t>
            </a:r>
            <a:endParaRPr lang="es-PE" altLang="es-PE" sz="800" b="1" dirty="0">
              <a:solidFill>
                <a:srgbClr val="000000"/>
              </a:solidFill>
            </a:endParaRPr>
          </a:p>
        </p:txBody>
      </p:sp>
      <p:sp>
        <p:nvSpPr>
          <p:cNvPr id="9" name="AutoShape 14"/>
          <p:cNvSpPr>
            <a:spLocks noChangeArrowheads="1"/>
          </p:cNvSpPr>
          <p:nvPr/>
        </p:nvSpPr>
        <p:spPr bwMode="auto">
          <a:xfrm rot="16200000">
            <a:off x="8595947" y="4456917"/>
            <a:ext cx="1363398" cy="2088231"/>
          </a:xfrm>
          <a:prstGeom prst="rightArrowCallout">
            <a:avLst>
              <a:gd name="adj1" fmla="val 33857"/>
              <a:gd name="adj2" fmla="val 33857"/>
              <a:gd name="adj3" fmla="val 16667"/>
              <a:gd name="adj4" fmla="val 75000"/>
            </a:avLst>
          </a:prstGeom>
          <a:solidFill>
            <a:srgbClr val="EEC8F4"/>
          </a:solidFill>
          <a:ln w="57150">
            <a:solidFill>
              <a:srgbClr val="990000"/>
            </a:solidFill>
            <a:miter lim="800000"/>
            <a:headEnd/>
            <a:tailEnd/>
          </a:ln>
          <a:scene3d>
            <a:camera prst="orthographicFront"/>
            <a:lightRig rig="threePt" dir="t"/>
          </a:scene3d>
          <a:sp3d>
            <a:bevelT w="152400" h="50800" prst="softRound"/>
          </a:sp3d>
        </p:spPr>
        <p:txBody>
          <a:bodyPr wrap="none" anchor="ctr"/>
          <a:lstStyle/>
          <a:p>
            <a:pPr eaLnBrk="1" fontAlgn="auto" hangingPunct="1">
              <a:spcBef>
                <a:spcPts val="0"/>
              </a:spcBef>
              <a:spcAft>
                <a:spcPts val="0"/>
              </a:spcAft>
              <a:defRPr/>
            </a:pPr>
            <a:endParaRPr lang="es-MX">
              <a:solidFill>
                <a:prstClr val="black"/>
              </a:solidFill>
              <a:latin typeface="Lucida Sans Unicode"/>
            </a:endParaRPr>
          </a:p>
        </p:txBody>
      </p:sp>
      <p:sp>
        <p:nvSpPr>
          <p:cNvPr id="10" name="AutoShape 9"/>
          <p:cNvSpPr>
            <a:spLocks noChangeArrowheads="1"/>
          </p:cNvSpPr>
          <p:nvPr/>
        </p:nvSpPr>
        <p:spPr bwMode="auto">
          <a:xfrm rot="16200000">
            <a:off x="5718826" y="4563486"/>
            <a:ext cx="1507095" cy="2018792"/>
          </a:xfrm>
          <a:prstGeom prst="rightArrowCallout">
            <a:avLst>
              <a:gd name="adj1" fmla="val 25918"/>
              <a:gd name="adj2" fmla="val 25918"/>
              <a:gd name="adj3" fmla="val 16667"/>
              <a:gd name="adj4" fmla="val 75000"/>
            </a:avLst>
          </a:prstGeom>
          <a:solidFill>
            <a:srgbClr val="578FFF"/>
          </a:solidFill>
          <a:ln w="57150">
            <a:solidFill>
              <a:srgbClr val="990000"/>
            </a:solid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a:sp3d>
        </p:spPr>
        <p:txBody>
          <a:bodyPr wrap="none" anchor="ctr"/>
          <a:lstStyle/>
          <a:p>
            <a:pPr eaLnBrk="1" fontAlgn="auto" hangingPunct="1">
              <a:spcBef>
                <a:spcPts val="0"/>
              </a:spcBef>
              <a:spcAft>
                <a:spcPts val="0"/>
              </a:spcAft>
              <a:defRPr/>
            </a:pPr>
            <a:endParaRPr lang="es-MX">
              <a:solidFill>
                <a:prstClr val="black"/>
              </a:solidFill>
              <a:latin typeface="Lucida Sans Unicode"/>
            </a:endParaRPr>
          </a:p>
        </p:txBody>
      </p:sp>
      <p:sp>
        <p:nvSpPr>
          <p:cNvPr id="11" name="CuadroTexto 22"/>
          <p:cNvSpPr txBox="1">
            <a:spLocks noChangeArrowheads="1"/>
          </p:cNvSpPr>
          <p:nvPr/>
        </p:nvSpPr>
        <p:spPr bwMode="auto">
          <a:xfrm>
            <a:off x="5600467" y="5233401"/>
            <a:ext cx="17287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solidFill>
                  <a:srgbClr val="000000"/>
                </a:solidFill>
              </a:rPr>
              <a:t>BANDAS DEDICADAS A </a:t>
            </a:r>
            <a:r>
              <a:rPr lang="es-ES_tradnl" altLang="es-PE" sz="800" b="1" dirty="0">
                <a:solidFill>
                  <a:srgbClr val="FF0000"/>
                </a:solidFill>
              </a:rPr>
              <a:t>COMETER ROBOS AGRAVADOS A MANO ARMADA</a:t>
            </a:r>
            <a:r>
              <a:rPr lang="es-ES_tradnl" altLang="es-PE" sz="800" b="1" dirty="0">
                <a:solidFill>
                  <a:srgbClr val="000000"/>
                </a:solidFill>
              </a:rPr>
              <a:t> A COMERCIOS DE </a:t>
            </a:r>
            <a:r>
              <a:rPr lang="es-ES_tradnl" altLang="es-PE" sz="800" b="1" dirty="0">
                <a:solidFill>
                  <a:srgbClr val="FF0000"/>
                </a:solidFill>
              </a:rPr>
              <a:t>TODO TIPO</a:t>
            </a:r>
            <a:r>
              <a:rPr lang="es-ES_tradnl" altLang="es-PE" sz="800" b="1" dirty="0">
                <a:solidFill>
                  <a:srgbClr val="000000"/>
                </a:solidFill>
              </a:rPr>
              <a:t>, GRIFOS, CAMIONES REPARTIDORES DE MERCADERIA, AGENTES VENDEDORES ETC</a:t>
            </a:r>
            <a:endParaRPr lang="es-PE" altLang="es-PE" sz="800" b="1" dirty="0">
              <a:solidFill>
                <a:srgbClr val="000000"/>
              </a:solidFill>
            </a:endParaRPr>
          </a:p>
        </p:txBody>
      </p:sp>
      <p:sp>
        <p:nvSpPr>
          <p:cNvPr id="12" name="CuadroTexto 28"/>
          <p:cNvSpPr txBox="1">
            <a:spLocks noChangeArrowheads="1"/>
          </p:cNvSpPr>
          <p:nvPr/>
        </p:nvSpPr>
        <p:spPr bwMode="auto">
          <a:xfrm>
            <a:off x="8424822" y="5229401"/>
            <a:ext cx="1658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solidFill>
                  <a:srgbClr val="FF0000"/>
                </a:solidFill>
              </a:rPr>
              <a:t>BANDAS</a:t>
            </a:r>
            <a:r>
              <a:rPr lang="es-ES_tradnl" altLang="es-PE" sz="800" b="1" dirty="0">
                <a:solidFill>
                  <a:srgbClr val="000000"/>
                </a:solidFill>
              </a:rPr>
              <a:t> QUE EMPLEAN LA MODALIDAD DE </a:t>
            </a:r>
            <a:r>
              <a:rPr lang="es-ES_tradnl" altLang="es-PE" sz="800" b="1" dirty="0">
                <a:solidFill>
                  <a:srgbClr val="FF0000"/>
                </a:solidFill>
              </a:rPr>
              <a:t>“MARCA” Y “REGLAJE”</a:t>
            </a:r>
            <a:r>
              <a:rPr lang="es-ES_tradnl" altLang="es-PE" sz="800" b="1" dirty="0">
                <a:solidFill>
                  <a:srgbClr val="000000"/>
                </a:solidFill>
              </a:rPr>
              <a:t> PARA COMETER ROBOS A CLIENTES DE BANCOS EN LAS LOCALIDADES DE HUACHO</a:t>
            </a:r>
            <a:endParaRPr lang="es-PE" altLang="es-PE" sz="800" b="1" dirty="0">
              <a:solidFill>
                <a:srgbClr val="000000"/>
              </a:solidFill>
            </a:endParaRPr>
          </a:p>
        </p:txBody>
      </p:sp>
      <p:sp>
        <p:nvSpPr>
          <p:cNvPr id="15" name="CuadroTexto 3"/>
          <p:cNvSpPr txBox="1">
            <a:spLocks noChangeArrowheads="1"/>
          </p:cNvSpPr>
          <p:nvPr/>
        </p:nvSpPr>
        <p:spPr bwMode="auto">
          <a:xfrm rot="1552393">
            <a:off x="7504601" y="2973710"/>
            <a:ext cx="20161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t>BANDAS DE DD.CC. DEDICADOS A COMETER ROBOS AGRAVADOS A MANO ARMADA A VEHICULOS QUE REALIZAN SERVICIOS DE TAXI, COLECTIVOS, MOTOTAXIS Y MOTOS LINEALES, CON LA FINALIDAD DE EXTORSIONAR A LOS PROPIETARIOS, SOLICITANDOLES DINERO PARA DEVOLVER SUS VEHICULOS</a:t>
            </a:r>
            <a:endParaRPr lang="es-PE" altLang="es-PE" sz="800" b="1" dirty="0"/>
          </a:p>
        </p:txBody>
      </p:sp>
      <p:sp>
        <p:nvSpPr>
          <p:cNvPr id="16" name="CuadroTexto 4"/>
          <p:cNvSpPr txBox="1">
            <a:spLocks noChangeArrowheads="1"/>
          </p:cNvSpPr>
          <p:nvPr/>
        </p:nvSpPr>
        <p:spPr bwMode="auto">
          <a:xfrm>
            <a:off x="1847404" y="1221379"/>
            <a:ext cx="847496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a:tabLst>
                <a:tab pos="266700" algn="l"/>
              </a:tabLst>
              <a:defRPr>
                <a:solidFill>
                  <a:schemeClr val="tx1"/>
                </a:solidFill>
                <a:latin typeface="Arial" panose="020B0604020202020204" pitchFamily="34" charset="0"/>
              </a:defRPr>
            </a:lvl1pPr>
            <a:lvl2pPr marL="742950" indent="-285750">
              <a:tabLst>
                <a:tab pos="266700" algn="l"/>
              </a:tabLst>
              <a:defRPr>
                <a:solidFill>
                  <a:schemeClr val="tx1"/>
                </a:solidFill>
                <a:latin typeface="Arial" panose="020B0604020202020204" pitchFamily="34" charset="0"/>
              </a:defRPr>
            </a:lvl2pPr>
            <a:lvl3pPr marL="1143000" indent="-228600">
              <a:tabLst>
                <a:tab pos="266700" algn="l"/>
              </a:tabLst>
              <a:defRPr>
                <a:solidFill>
                  <a:schemeClr val="tx1"/>
                </a:solidFill>
                <a:latin typeface="Arial" panose="020B0604020202020204" pitchFamily="34" charset="0"/>
              </a:defRPr>
            </a:lvl3pPr>
            <a:lvl4pPr marL="1600200" indent="-228600">
              <a:tabLst>
                <a:tab pos="266700" algn="l"/>
              </a:tabLst>
              <a:defRPr>
                <a:solidFill>
                  <a:schemeClr val="tx1"/>
                </a:solidFill>
                <a:latin typeface="Arial" panose="020B0604020202020204" pitchFamily="34" charset="0"/>
              </a:defRPr>
            </a:lvl4pPr>
            <a:lvl5pPr marL="2057400" indent="-228600">
              <a:tabLst>
                <a:tab pos="2667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67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67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67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6700" algn="l"/>
              </a:tabLst>
              <a:defRPr>
                <a:solidFill>
                  <a:schemeClr val="tx1"/>
                </a:solidFill>
                <a:latin typeface="Arial" panose="020B0604020202020204" pitchFamily="34" charset="0"/>
              </a:defRPr>
            </a:lvl9pPr>
          </a:lstStyle>
          <a:p>
            <a:pPr marL="0" indent="0" algn="just">
              <a:tabLst/>
            </a:pPr>
            <a:r>
              <a:rPr lang="es-PE" altLang="es-PE" sz="1400" b="1" dirty="0">
                <a:solidFill>
                  <a:schemeClr val="bg1"/>
                </a:solidFill>
              </a:rPr>
              <a:t>EL ACCIONAR DELINCUENCIAL EN EL AMBITO DE LA JURISDICCION SIEMPRE SE HA DADO CON MAYOR INTENSIDAD EN LOS DISTRITOS DE LA COSTA, SIENDO SIGNIFICATIVAMENTE MENOR EN LAS DISTRITOS DE LA PROVINCIA DE OYON Y LAS ZONAS ALTOANDINAS DE LA PROVINCIA DE HUAURA; Y EN LO QUE RESPECTA A D/C/P. SE HAN PRESENTADO LOS SIGUIENTES:.</a:t>
            </a:r>
          </a:p>
        </p:txBody>
      </p:sp>
      <p:sp>
        <p:nvSpPr>
          <p:cNvPr id="17" name="12 Rectángulo"/>
          <p:cNvSpPr/>
          <p:nvPr/>
        </p:nvSpPr>
        <p:spPr>
          <a:xfrm>
            <a:off x="7126296" y="737529"/>
            <a:ext cx="3240088" cy="431800"/>
          </a:xfrm>
          <a:prstGeom prst="rect">
            <a:avLst/>
          </a:prstGeom>
          <a:solidFill>
            <a:srgbClr val="D92A0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2000" dirty="0">
                <a:solidFill>
                  <a:srgbClr val="FFFF00"/>
                </a:solidFill>
                <a:latin typeface="Impact" panose="020B0806030902050204" pitchFamily="34" charset="0"/>
              </a:rPr>
              <a:t>DELINCUENCIA ORGANIZADA</a:t>
            </a:r>
            <a:endParaRPr lang="es-ES" sz="2800" dirty="0">
              <a:solidFill>
                <a:srgbClr val="FFFF00"/>
              </a:solidFill>
              <a:latin typeface="Impact" panose="020B0806030902050204" pitchFamily="34" charset="0"/>
            </a:endParaRPr>
          </a:p>
        </p:txBody>
      </p:sp>
    </p:spTree>
    <p:extLst>
      <p:ext uri="{BB962C8B-B14F-4D97-AF65-F5344CB8AC3E}">
        <p14:creationId xmlns:p14="http://schemas.microsoft.com/office/powerpoint/2010/main" val="1165430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3"/>
          <p:cNvSpPr>
            <a:spLocks noChangeArrowheads="1"/>
          </p:cNvSpPr>
          <p:nvPr/>
        </p:nvSpPr>
        <p:spPr bwMode="auto">
          <a:xfrm rot="371559">
            <a:off x="5861683" y="1321571"/>
            <a:ext cx="3762537" cy="2198090"/>
          </a:xfrm>
          <a:prstGeom prst="irregularSeal2">
            <a:avLst/>
          </a:prstGeom>
          <a:solidFill>
            <a:schemeClr val="accent6">
              <a:lumMod val="75000"/>
            </a:schemeClr>
          </a:solidFill>
          <a:ln w="57150">
            <a:solidFill>
              <a:schemeClr val="bg1"/>
            </a:solidFill>
            <a:miter lim="800000"/>
            <a:headEnd/>
            <a:tailEnd/>
          </a:ln>
          <a:effectLst>
            <a:glow rad="63500">
              <a:schemeClr val="accent1">
                <a:satMod val="175000"/>
                <a:alpha val="40000"/>
              </a:schemeClr>
            </a:glow>
          </a:effectLst>
        </p:spPr>
        <p:txBody>
          <a:bodyPr wrap="none" anchor="ctr"/>
          <a:lstStyle/>
          <a:p>
            <a:pPr eaLnBrk="1" hangingPunct="1">
              <a:defRPr/>
            </a:pPr>
            <a:endParaRPr lang="es-MX">
              <a:solidFill>
                <a:prstClr val="black"/>
              </a:solidFill>
              <a:latin typeface="Lucida Sans Unicode" pitchFamily="34" charset="0"/>
            </a:endParaRPr>
          </a:p>
        </p:txBody>
      </p:sp>
      <p:sp>
        <p:nvSpPr>
          <p:cNvPr id="11" name="12 Rectángulo"/>
          <p:cNvSpPr/>
          <p:nvPr/>
        </p:nvSpPr>
        <p:spPr>
          <a:xfrm>
            <a:off x="1996407" y="831749"/>
            <a:ext cx="2557463" cy="431800"/>
          </a:xfrm>
          <a:prstGeom prst="rect">
            <a:avLst/>
          </a:prstGeom>
          <a:solidFill>
            <a:srgbClr val="008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2000" dirty="0">
                <a:solidFill>
                  <a:srgbClr val="FFFF00"/>
                </a:solidFill>
                <a:latin typeface="Impact" panose="020B0806030902050204" pitchFamily="34" charset="0"/>
              </a:rPr>
              <a:t>FACTOR POLICIAL</a:t>
            </a:r>
            <a:endParaRPr lang="es-ES" sz="2800" dirty="0">
              <a:solidFill>
                <a:srgbClr val="FFFF00"/>
              </a:solidFill>
              <a:latin typeface="Impact" panose="020B0806030902050204" pitchFamily="34" charset="0"/>
            </a:endParaRPr>
          </a:p>
        </p:txBody>
      </p:sp>
      <p:sp>
        <p:nvSpPr>
          <p:cNvPr id="12" name="AutoShape 3"/>
          <p:cNvSpPr>
            <a:spLocks noChangeArrowheads="1"/>
          </p:cNvSpPr>
          <p:nvPr/>
        </p:nvSpPr>
        <p:spPr bwMode="auto">
          <a:xfrm rot="371559">
            <a:off x="4054137" y="4443560"/>
            <a:ext cx="3762537" cy="2198090"/>
          </a:xfrm>
          <a:prstGeom prst="irregularSeal2">
            <a:avLst/>
          </a:prstGeom>
          <a:solidFill>
            <a:srgbClr val="BF1717"/>
          </a:solidFill>
          <a:ln w="57150">
            <a:solidFill>
              <a:schemeClr val="bg1"/>
            </a:solidFill>
            <a:miter lim="800000"/>
            <a:headEnd/>
            <a:tailEnd/>
          </a:ln>
          <a:effectLst>
            <a:glow rad="63500">
              <a:schemeClr val="accent1">
                <a:satMod val="175000"/>
                <a:alpha val="40000"/>
              </a:schemeClr>
            </a:glow>
          </a:effectLst>
        </p:spPr>
        <p:txBody>
          <a:bodyPr wrap="none" anchor="ctr"/>
          <a:lstStyle/>
          <a:p>
            <a:pPr eaLnBrk="1" hangingPunct="1">
              <a:defRPr/>
            </a:pPr>
            <a:endParaRPr lang="es-MX">
              <a:solidFill>
                <a:prstClr val="black"/>
              </a:solidFill>
              <a:latin typeface="Lucida Sans Unicode" pitchFamily="34" charset="0"/>
            </a:endParaRPr>
          </a:p>
        </p:txBody>
      </p:sp>
      <p:sp>
        <p:nvSpPr>
          <p:cNvPr id="13" name="CuadroTexto 3"/>
          <p:cNvSpPr txBox="1">
            <a:spLocks noChangeArrowheads="1"/>
          </p:cNvSpPr>
          <p:nvPr/>
        </p:nvSpPr>
        <p:spPr bwMode="auto">
          <a:xfrm>
            <a:off x="4837654" y="5269575"/>
            <a:ext cx="20161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solidFill>
                  <a:srgbClr val="000000"/>
                </a:solidFill>
              </a:rPr>
              <a:t>GRUPOS DE DD.C. ESPECIALMENTE </a:t>
            </a:r>
            <a:r>
              <a:rPr lang="es-ES_tradnl" altLang="es-PE" sz="800" b="1" dirty="0">
                <a:solidFill>
                  <a:srgbClr val="FFFFFF"/>
                </a:solidFill>
              </a:rPr>
              <a:t>MUJERES </a:t>
            </a:r>
            <a:r>
              <a:rPr lang="es-ES_tradnl" altLang="es-PE" sz="800" b="1" dirty="0">
                <a:solidFill>
                  <a:srgbClr val="000000"/>
                </a:solidFill>
              </a:rPr>
              <a:t>DEDICADAS A COMETER </a:t>
            </a:r>
            <a:r>
              <a:rPr lang="es-ES_tradnl" altLang="es-PE" sz="800" b="1" dirty="0">
                <a:solidFill>
                  <a:srgbClr val="FFFFFF"/>
                </a:solidFill>
              </a:rPr>
              <a:t>HURTOS EN LAS TIENDAS </a:t>
            </a:r>
            <a:r>
              <a:rPr lang="es-ES_tradnl" altLang="es-PE" sz="800" b="1" dirty="0">
                <a:solidFill>
                  <a:srgbClr val="000000"/>
                </a:solidFill>
              </a:rPr>
              <a:t>CON LA MODALIDAD DE </a:t>
            </a:r>
            <a:r>
              <a:rPr lang="es-ES_tradnl" altLang="es-PE" sz="800" b="1" dirty="0">
                <a:solidFill>
                  <a:srgbClr val="FFFFFF"/>
                </a:solidFill>
              </a:rPr>
              <a:t>“TENDERAS”.</a:t>
            </a:r>
            <a:endParaRPr lang="es-PE" altLang="es-PE" sz="800" b="1" dirty="0">
              <a:solidFill>
                <a:srgbClr val="FFFFFF"/>
              </a:solidFill>
            </a:endParaRPr>
          </a:p>
        </p:txBody>
      </p:sp>
      <p:sp>
        <p:nvSpPr>
          <p:cNvPr id="14" name="AutoShape 3"/>
          <p:cNvSpPr>
            <a:spLocks noChangeArrowheads="1"/>
          </p:cNvSpPr>
          <p:nvPr/>
        </p:nvSpPr>
        <p:spPr bwMode="auto">
          <a:xfrm>
            <a:off x="473970" y="3920736"/>
            <a:ext cx="3762537" cy="2198090"/>
          </a:xfrm>
          <a:prstGeom prst="irregularSeal2">
            <a:avLst/>
          </a:prstGeom>
          <a:solidFill>
            <a:srgbClr val="FFC000"/>
          </a:solidFill>
          <a:ln w="57150">
            <a:solidFill>
              <a:schemeClr val="bg1"/>
            </a:solidFill>
            <a:miter lim="800000"/>
            <a:headEnd/>
            <a:tailEnd/>
          </a:ln>
          <a:effectLst>
            <a:glow rad="63500">
              <a:schemeClr val="accent1">
                <a:satMod val="175000"/>
                <a:alpha val="40000"/>
              </a:schemeClr>
            </a:glow>
          </a:effectLst>
        </p:spPr>
        <p:txBody>
          <a:bodyPr wrap="none" anchor="ctr"/>
          <a:lstStyle/>
          <a:p>
            <a:pPr eaLnBrk="1" hangingPunct="1">
              <a:defRPr/>
            </a:pPr>
            <a:endParaRPr lang="es-MX">
              <a:solidFill>
                <a:prstClr val="black"/>
              </a:solidFill>
              <a:latin typeface="Lucida Sans Unicode" pitchFamily="34" charset="0"/>
            </a:endParaRPr>
          </a:p>
        </p:txBody>
      </p:sp>
      <p:sp>
        <p:nvSpPr>
          <p:cNvPr id="15" name="CuadroTexto 19"/>
          <p:cNvSpPr txBox="1">
            <a:spLocks noChangeArrowheads="1"/>
          </p:cNvSpPr>
          <p:nvPr/>
        </p:nvSpPr>
        <p:spPr bwMode="auto">
          <a:xfrm rot="20215954">
            <a:off x="1284732" y="4630574"/>
            <a:ext cx="19446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solidFill>
                  <a:srgbClr val="000000"/>
                </a:solidFill>
              </a:rPr>
              <a:t>DD.CC. DEDICADOS A COMETER </a:t>
            </a:r>
            <a:r>
              <a:rPr lang="es-ES_tradnl" altLang="es-PE" sz="800" b="1" dirty="0">
                <a:solidFill>
                  <a:srgbClr val="FF0000"/>
                </a:solidFill>
              </a:rPr>
              <a:t>ROBOS AGRAVADOS CON ARMAS </a:t>
            </a:r>
            <a:r>
              <a:rPr lang="es-ES_tradnl" altLang="es-PE" sz="800" b="1" dirty="0">
                <a:solidFill>
                  <a:srgbClr val="000000"/>
                </a:solidFill>
              </a:rPr>
              <a:t>BLANCAS Y ARMAS DE FUEGO, QUE SE DESPLAZAN EN </a:t>
            </a:r>
            <a:r>
              <a:rPr lang="es-ES_tradnl" altLang="es-PE" sz="800" b="1" dirty="0">
                <a:solidFill>
                  <a:srgbClr val="FF0000"/>
                </a:solidFill>
              </a:rPr>
              <a:t>MOTOTAXIS </a:t>
            </a:r>
            <a:r>
              <a:rPr lang="es-ES_tradnl" altLang="es-PE" sz="800" b="1" dirty="0">
                <a:solidFill>
                  <a:srgbClr val="000000"/>
                </a:solidFill>
              </a:rPr>
              <a:t>EN HORAS DE LA NOCHE, EN AGRAVIO DE TRANSEUNTES.</a:t>
            </a:r>
            <a:endParaRPr lang="es-PE" altLang="es-PE" sz="800" b="1" dirty="0">
              <a:solidFill>
                <a:srgbClr val="000000"/>
              </a:solidFill>
            </a:endParaRPr>
          </a:p>
        </p:txBody>
      </p:sp>
      <p:sp>
        <p:nvSpPr>
          <p:cNvPr id="16" name="AutoShape 3"/>
          <p:cNvSpPr>
            <a:spLocks noChangeArrowheads="1"/>
          </p:cNvSpPr>
          <p:nvPr/>
        </p:nvSpPr>
        <p:spPr bwMode="auto">
          <a:xfrm rot="371559">
            <a:off x="1531828" y="1597516"/>
            <a:ext cx="3762537" cy="2198090"/>
          </a:xfrm>
          <a:prstGeom prst="irregularSeal2">
            <a:avLst/>
          </a:prstGeom>
          <a:solidFill>
            <a:srgbClr val="92D050"/>
          </a:solidFill>
          <a:ln w="57150">
            <a:solidFill>
              <a:schemeClr val="bg1"/>
            </a:solidFill>
            <a:miter lim="800000"/>
            <a:headEnd/>
            <a:tailEnd/>
          </a:ln>
          <a:effectLst>
            <a:glow rad="63500">
              <a:schemeClr val="accent1">
                <a:satMod val="175000"/>
                <a:alpha val="40000"/>
              </a:schemeClr>
            </a:glow>
          </a:effectLst>
        </p:spPr>
        <p:txBody>
          <a:bodyPr wrap="none" anchor="ctr"/>
          <a:lstStyle/>
          <a:p>
            <a:pPr eaLnBrk="1" hangingPunct="1">
              <a:defRPr/>
            </a:pPr>
            <a:endParaRPr lang="es-MX">
              <a:solidFill>
                <a:prstClr val="black"/>
              </a:solidFill>
              <a:latin typeface="Lucida Sans Unicode" pitchFamily="34" charset="0"/>
            </a:endParaRPr>
          </a:p>
        </p:txBody>
      </p:sp>
      <p:sp>
        <p:nvSpPr>
          <p:cNvPr id="17" name="CuadroTexto 21"/>
          <p:cNvSpPr txBox="1">
            <a:spLocks noChangeArrowheads="1"/>
          </p:cNvSpPr>
          <p:nvPr/>
        </p:nvSpPr>
        <p:spPr bwMode="auto">
          <a:xfrm>
            <a:off x="2236913" y="2343342"/>
            <a:ext cx="20764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solidFill>
                  <a:srgbClr val="000000"/>
                </a:solidFill>
              </a:rPr>
              <a:t>DD.CC, DEDICADOS A COMETER </a:t>
            </a:r>
            <a:r>
              <a:rPr lang="es-ES_tradnl" altLang="es-PE" sz="800" b="1" dirty="0">
                <a:solidFill>
                  <a:srgbClr val="FF0000"/>
                </a:solidFill>
              </a:rPr>
              <a:t>HURTOS AGRAVADOS </a:t>
            </a:r>
            <a:r>
              <a:rPr lang="es-ES_tradnl" altLang="es-PE" sz="800" b="1" dirty="0">
                <a:solidFill>
                  <a:srgbClr val="000000"/>
                </a:solidFill>
              </a:rPr>
              <a:t>A </a:t>
            </a:r>
            <a:r>
              <a:rPr lang="es-ES_tradnl" altLang="es-PE" sz="800" b="1" dirty="0">
                <a:solidFill>
                  <a:srgbClr val="FF0000"/>
                </a:solidFill>
              </a:rPr>
              <a:t>TIENDAS COMERCIALES </a:t>
            </a:r>
            <a:r>
              <a:rPr lang="es-ES_tradnl" altLang="es-PE" sz="800" b="1" dirty="0">
                <a:solidFill>
                  <a:srgbClr val="000000"/>
                </a:solidFill>
              </a:rPr>
              <a:t>Y LOCALES DE CABINAS DE INTERNET CON LA MODALIDAD DE “FORADO”.</a:t>
            </a:r>
            <a:endParaRPr lang="es-PE" altLang="es-PE" sz="800" b="1" dirty="0">
              <a:solidFill>
                <a:srgbClr val="000000"/>
              </a:solidFill>
            </a:endParaRPr>
          </a:p>
        </p:txBody>
      </p:sp>
      <p:sp>
        <p:nvSpPr>
          <p:cNvPr id="18" name="AutoShape 3"/>
          <p:cNvSpPr>
            <a:spLocks noChangeArrowheads="1"/>
          </p:cNvSpPr>
          <p:nvPr/>
        </p:nvSpPr>
        <p:spPr bwMode="auto">
          <a:xfrm rot="1720396">
            <a:off x="7878926" y="4003696"/>
            <a:ext cx="3864174" cy="2471477"/>
          </a:xfrm>
          <a:prstGeom prst="irregularSeal2">
            <a:avLst/>
          </a:prstGeom>
          <a:solidFill>
            <a:srgbClr val="99CCFF"/>
          </a:solidFill>
          <a:ln w="57150">
            <a:solidFill>
              <a:schemeClr val="bg1"/>
            </a:solidFill>
            <a:miter lim="800000"/>
            <a:headEnd/>
            <a:tailEnd/>
          </a:ln>
          <a:effectLst>
            <a:glow rad="63500">
              <a:schemeClr val="accent1">
                <a:satMod val="175000"/>
                <a:alpha val="40000"/>
              </a:schemeClr>
            </a:glow>
          </a:effectLst>
        </p:spPr>
        <p:txBody>
          <a:bodyPr wrap="none" anchor="ctr"/>
          <a:lstStyle/>
          <a:p>
            <a:pPr eaLnBrk="1" hangingPunct="1">
              <a:defRPr/>
            </a:pPr>
            <a:endParaRPr lang="es-MX">
              <a:solidFill>
                <a:prstClr val="black"/>
              </a:solidFill>
              <a:latin typeface="Lucida Sans Unicode" pitchFamily="34" charset="0"/>
            </a:endParaRPr>
          </a:p>
        </p:txBody>
      </p:sp>
      <p:sp>
        <p:nvSpPr>
          <p:cNvPr id="19" name="CuadroTexto 28"/>
          <p:cNvSpPr txBox="1">
            <a:spLocks noChangeArrowheads="1"/>
          </p:cNvSpPr>
          <p:nvPr/>
        </p:nvSpPr>
        <p:spPr bwMode="auto">
          <a:xfrm rot="1243176">
            <a:off x="8466415" y="4641994"/>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solidFill>
                  <a:srgbClr val="000000"/>
                </a:solidFill>
              </a:rPr>
              <a:t>TAMBIEN ES NOTORIA LA PRESENCIA DE DELINCUENTES DEDICADOS A LOS </a:t>
            </a:r>
            <a:r>
              <a:rPr lang="es-ES_tradnl" altLang="es-PE" sz="800" b="1" dirty="0">
                <a:solidFill>
                  <a:srgbClr val="FF0000"/>
                </a:solidFill>
              </a:rPr>
              <a:t>HURTOS DE TRANSEUNTES </a:t>
            </a:r>
            <a:r>
              <a:rPr lang="es-ES_tradnl" altLang="es-PE" sz="800" b="1" dirty="0">
                <a:solidFill>
                  <a:srgbClr val="000000"/>
                </a:solidFill>
              </a:rPr>
              <a:t>CON LAS MODALIDADES DE </a:t>
            </a:r>
            <a:r>
              <a:rPr lang="es-ES_tradnl" altLang="es-PE" sz="800" b="1" dirty="0">
                <a:solidFill>
                  <a:srgbClr val="FF0000"/>
                </a:solidFill>
              </a:rPr>
              <a:t>“ARREBATO”, “LANZA”, “CAMBIO DE TARJETA”, “CUENTOS”</a:t>
            </a:r>
            <a:r>
              <a:rPr lang="es-ES_tradnl" altLang="es-PE" sz="800" b="1" dirty="0">
                <a:solidFill>
                  <a:srgbClr val="000000"/>
                </a:solidFill>
              </a:rPr>
              <a:t>, Y A VEHICULOS ESTACIONADOS CON LAS MODALIDADES DE “VITROCA” Y  “PEINE”.</a:t>
            </a:r>
            <a:endParaRPr lang="es-PE" altLang="es-PE" sz="800" b="1" dirty="0">
              <a:solidFill>
                <a:srgbClr val="000000"/>
              </a:solidFill>
            </a:endParaRPr>
          </a:p>
        </p:txBody>
      </p:sp>
      <p:sp>
        <p:nvSpPr>
          <p:cNvPr id="20" name="CuadroTexto 22"/>
          <p:cNvSpPr txBox="1">
            <a:spLocks noChangeArrowheads="1"/>
          </p:cNvSpPr>
          <p:nvPr/>
        </p:nvSpPr>
        <p:spPr bwMode="auto">
          <a:xfrm>
            <a:off x="6715395" y="1997381"/>
            <a:ext cx="17287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_tradnl" altLang="es-PE" sz="800" b="1" dirty="0">
                <a:solidFill>
                  <a:srgbClr val="FFFFFF"/>
                </a:solidFill>
              </a:rPr>
              <a:t>DD.CC. DEDICADOS A COMETER </a:t>
            </a:r>
            <a:r>
              <a:rPr lang="es-ES_tradnl" altLang="es-PE" sz="800" b="1" dirty="0">
                <a:solidFill>
                  <a:srgbClr val="FF0000"/>
                </a:solidFill>
              </a:rPr>
              <a:t>HURTOS </a:t>
            </a:r>
            <a:r>
              <a:rPr lang="es-ES_tradnl" altLang="es-PE" sz="800" b="1" dirty="0">
                <a:solidFill>
                  <a:srgbClr val="FFFFFF"/>
                </a:solidFill>
              </a:rPr>
              <a:t>AGRAVADOS A DOMICILIO CON LAS MODALIDADES DE </a:t>
            </a:r>
            <a:r>
              <a:rPr lang="es-ES_tradnl" altLang="es-PE" sz="800" b="1" dirty="0">
                <a:solidFill>
                  <a:srgbClr val="FF0000"/>
                </a:solidFill>
              </a:rPr>
              <a:t>“MONRA”, “FRACTURA”, “ESCALAMIENTO”, “SUEÑO”. </a:t>
            </a:r>
            <a:endParaRPr lang="es-PE" altLang="es-PE" sz="800" b="1" dirty="0">
              <a:solidFill>
                <a:srgbClr val="FF0000"/>
              </a:solidFill>
            </a:endParaRPr>
          </a:p>
        </p:txBody>
      </p:sp>
      <p:sp>
        <p:nvSpPr>
          <p:cNvPr id="21" name="12 Rectángulo"/>
          <p:cNvSpPr/>
          <p:nvPr/>
        </p:nvSpPr>
        <p:spPr>
          <a:xfrm>
            <a:off x="7169890" y="831186"/>
            <a:ext cx="3240088" cy="431800"/>
          </a:xfrm>
          <a:prstGeom prst="rect">
            <a:avLst/>
          </a:prstGeom>
          <a:solidFill>
            <a:srgbClr val="D92A0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2000" dirty="0">
                <a:solidFill>
                  <a:srgbClr val="FFFF00"/>
                </a:solidFill>
                <a:latin typeface="Impact" panose="020B0806030902050204" pitchFamily="34" charset="0"/>
              </a:rPr>
              <a:t>DELINCUENCIA COMUN</a:t>
            </a:r>
            <a:endParaRPr lang="es-ES" sz="2800" dirty="0">
              <a:solidFill>
                <a:srgbClr val="FFFF00"/>
              </a:solidFill>
              <a:latin typeface="Impact" panose="020B0806030902050204" pitchFamily="34" charset="0"/>
            </a:endParaRPr>
          </a:p>
        </p:txBody>
      </p:sp>
    </p:spTree>
    <p:extLst>
      <p:ext uri="{BB962C8B-B14F-4D97-AF65-F5344CB8AC3E}">
        <p14:creationId xmlns:p14="http://schemas.microsoft.com/office/powerpoint/2010/main" val="219702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p:cNvSpPr txBox="1">
            <a:spLocks noChangeArrowheads="1"/>
          </p:cNvSpPr>
          <p:nvPr/>
        </p:nvSpPr>
        <p:spPr bwMode="auto">
          <a:xfrm>
            <a:off x="1505285" y="2101919"/>
            <a:ext cx="612571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266700" algn="l"/>
              </a:tabLst>
              <a:defRPr>
                <a:solidFill>
                  <a:schemeClr val="tx1"/>
                </a:solidFill>
                <a:latin typeface="Arial" panose="020B0604020202020204" pitchFamily="34" charset="0"/>
              </a:defRPr>
            </a:lvl1pPr>
            <a:lvl2pPr marL="742950" indent="-285750">
              <a:tabLst>
                <a:tab pos="266700" algn="l"/>
              </a:tabLst>
              <a:defRPr>
                <a:solidFill>
                  <a:schemeClr val="tx1"/>
                </a:solidFill>
                <a:latin typeface="Arial" panose="020B0604020202020204" pitchFamily="34" charset="0"/>
              </a:defRPr>
            </a:lvl2pPr>
            <a:lvl3pPr marL="1143000" indent="-228600">
              <a:tabLst>
                <a:tab pos="266700" algn="l"/>
              </a:tabLst>
              <a:defRPr>
                <a:solidFill>
                  <a:schemeClr val="tx1"/>
                </a:solidFill>
                <a:latin typeface="Arial" panose="020B0604020202020204" pitchFamily="34" charset="0"/>
              </a:defRPr>
            </a:lvl3pPr>
            <a:lvl4pPr marL="1600200" indent="-228600">
              <a:tabLst>
                <a:tab pos="266700" algn="l"/>
              </a:tabLst>
              <a:defRPr>
                <a:solidFill>
                  <a:schemeClr val="tx1"/>
                </a:solidFill>
                <a:latin typeface="Arial" panose="020B0604020202020204" pitchFamily="34" charset="0"/>
              </a:defRPr>
            </a:lvl4pPr>
            <a:lvl5pPr marL="2057400" indent="-228600">
              <a:tabLst>
                <a:tab pos="2667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67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67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67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6700" algn="l"/>
              </a:tabLst>
              <a:defRPr>
                <a:solidFill>
                  <a:schemeClr val="tx1"/>
                </a:solidFill>
                <a:latin typeface="Arial" panose="020B0604020202020204" pitchFamily="34" charset="0"/>
              </a:defRPr>
            </a:lvl9pPr>
          </a:lstStyle>
          <a:p>
            <a:pPr marL="0" indent="0" algn="just"/>
            <a:r>
              <a:rPr lang="es-ES" altLang="es-PE" sz="1500" b="1" dirty="0">
                <a:solidFill>
                  <a:schemeClr val="bg1"/>
                </a:solidFill>
              </a:rPr>
              <a:t>DENTRO DE LOS PRINCIPALES PROBLEMAS DE LA JURISDICCIÓN POLICIAL DE LA DIVPOL HUACHO, SE ENCUENTRAN ILÍCITOS PENALES TALES COMO: </a:t>
            </a:r>
          </a:p>
          <a:p>
            <a:pPr marL="285750" indent="-285750" algn="just">
              <a:buFontTx/>
              <a:buChar char="-"/>
            </a:pPr>
            <a:r>
              <a:rPr lang="es-ES" altLang="es-PE" sz="1500" b="1" dirty="0">
                <a:solidFill>
                  <a:schemeClr val="bg1"/>
                </a:solidFill>
              </a:rPr>
              <a:t>HURTOS: A DOMICILIOS, A VEHÍCULOS MENORES (MOTOS LINEALES Y MOTOTAXIS) Y EN LA MODALIDAD DE TENDEO A CENTROS COMERCIALES.</a:t>
            </a:r>
          </a:p>
          <a:p>
            <a:pPr marL="285750" indent="-285750" algn="just">
              <a:buFontTx/>
              <a:buChar char="-"/>
            </a:pPr>
            <a:r>
              <a:rPr lang="es-ES" altLang="es-PE" sz="1500" b="1" dirty="0">
                <a:solidFill>
                  <a:schemeClr val="bg1"/>
                </a:solidFill>
              </a:rPr>
              <a:t>ROBOS: A TRANSEÚNTES EN LA MODALIDAD DE RAQUETEO.</a:t>
            </a:r>
          </a:p>
          <a:p>
            <a:pPr marL="285750" indent="-285750" algn="just">
              <a:buFontTx/>
              <a:buChar char="-"/>
            </a:pPr>
            <a:r>
              <a:rPr lang="es-ES" altLang="es-PE" sz="1500" b="1" dirty="0">
                <a:solidFill>
                  <a:schemeClr val="bg1"/>
                </a:solidFill>
              </a:rPr>
              <a:t>DELITO CONTRA LA VIDA EL CUERPO Y LA SALUD: HOMICIDIO Y/O LESIONES POR PAF O ARMA BLANCA.</a:t>
            </a:r>
          </a:p>
          <a:p>
            <a:pPr marL="0" indent="0" algn="just"/>
            <a:endParaRPr lang="es-ES" altLang="es-PE" sz="1500" b="1" dirty="0">
              <a:solidFill>
                <a:schemeClr val="bg1"/>
              </a:solidFill>
            </a:endParaRPr>
          </a:p>
          <a:p>
            <a:pPr marL="0" indent="0" algn="just"/>
            <a:r>
              <a:rPr lang="es-ES" altLang="es-PE" sz="1500" b="1" dirty="0">
                <a:solidFill>
                  <a:schemeClr val="bg1"/>
                </a:solidFill>
              </a:rPr>
              <a:t>EXTORSIONES A LOS DIFERENTES NEGOCIOS Y ESTABLECIMIENTOS LOS CUALES PROVIEN DEL PENAL DE CARQUIN, EN LA CUAL LA POLICIA NACIONAL DEL PERU NO TIENE CONTROL SOBRE ESE ESTABLECIMIENTO PENITENCIARIO.</a:t>
            </a:r>
          </a:p>
        </p:txBody>
      </p:sp>
      <p:sp>
        <p:nvSpPr>
          <p:cNvPr id="6" name="12 Rectángulo"/>
          <p:cNvSpPr/>
          <p:nvPr/>
        </p:nvSpPr>
        <p:spPr>
          <a:xfrm>
            <a:off x="1510641" y="1417805"/>
            <a:ext cx="3240088" cy="431800"/>
          </a:xfrm>
          <a:prstGeom prst="rect">
            <a:avLst/>
          </a:prstGeom>
          <a:solidFill>
            <a:srgbClr val="D92A0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2000" dirty="0">
                <a:solidFill>
                  <a:srgbClr val="FFFF00"/>
                </a:solidFill>
                <a:latin typeface="Impact" panose="020B0806030902050204" pitchFamily="34" charset="0"/>
              </a:rPr>
              <a:t>ILÍCITOS PENALES</a:t>
            </a:r>
            <a:endParaRPr lang="es-ES" sz="2800" dirty="0">
              <a:solidFill>
                <a:srgbClr val="FFFF00"/>
              </a:solidFill>
              <a:latin typeface="Impact" panose="020B0806030902050204" pitchFamily="34" charset="0"/>
            </a:endParaRPr>
          </a:p>
        </p:txBody>
      </p:sp>
      <p:sp>
        <p:nvSpPr>
          <p:cNvPr id="8" name="7 Rectángulo">
            <a:extLst>
              <a:ext uri="{FF2B5EF4-FFF2-40B4-BE49-F238E27FC236}">
                <a16:creationId xmlns:a16="http://schemas.microsoft.com/office/drawing/2014/main" xmlns="" id="{69D863C8-7B5B-4938-B748-981A14A2FF97}"/>
              </a:ext>
            </a:extLst>
          </p:cNvPr>
          <p:cNvSpPr/>
          <p:nvPr/>
        </p:nvSpPr>
        <p:spPr>
          <a:xfrm>
            <a:off x="1505285" y="111407"/>
            <a:ext cx="9502684" cy="61200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bg1"/>
                </a:solidFill>
                <a:latin typeface="Impact" panose="020B0806030902050204" pitchFamily="34" charset="0"/>
                <a:cs typeface="Arial" charset="0"/>
              </a:rPr>
              <a:t>PROBLEMATICA</a:t>
            </a:r>
            <a:endParaRPr lang="es-PE" sz="2800" b="1" dirty="0">
              <a:solidFill>
                <a:schemeClr val="bg1"/>
              </a:solidFill>
              <a:latin typeface="Impact" panose="020B0806030902050204" pitchFamily="34" charset="0"/>
              <a:cs typeface="Arial" charset="0"/>
            </a:endParaRPr>
          </a:p>
        </p:txBody>
      </p:sp>
      <p:pic>
        <p:nvPicPr>
          <p:cNvPr id="2" name="Imagen 1">
            <a:extLst>
              <a:ext uri="{FF2B5EF4-FFF2-40B4-BE49-F238E27FC236}">
                <a16:creationId xmlns:a16="http://schemas.microsoft.com/office/drawing/2014/main" xmlns="" id="{7BF460CD-9F7C-4870-8539-BAE354C96C0D}"/>
              </a:ext>
            </a:extLst>
          </p:cNvPr>
          <p:cNvPicPr>
            <a:picLocks noChangeAspect="1"/>
          </p:cNvPicPr>
          <p:nvPr/>
        </p:nvPicPr>
        <p:blipFill>
          <a:blip r:embed="rId2"/>
          <a:stretch>
            <a:fillRect/>
          </a:stretch>
        </p:blipFill>
        <p:spPr>
          <a:xfrm>
            <a:off x="7947114" y="1331800"/>
            <a:ext cx="3842857" cy="2401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Huacho: ladrones fingieron ser pasajeros para asaltar ómnibus | La República">
            <a:extLst>
              <a:ext uri="{FF2B5EF4-FFF2-40B4-BE49-F238E27FC236}">
                <a16:creationId xmlns:a16="http://schemas.microsoft.com/office/drawing/2014/main" xmlns="" id="{3672F39A-EEB9-4FC6-B253-192DA62B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114" y="4025275"/>
            <a:ext cx="3842857" cy="2125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49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6">
            <a:extLst>
              <a:ext uri="{FF2B5EF4-FFF2-40B4-BE49-F238E27FC236}">
                <a16:creationId xmlns:a16="http://schemas.microsoft.com/office/drawing/2014/main" xmlns="" id="{1F614B7C-35BB-47A8-AE00-7D3CD50541B3}"/>
              </a:ext>
            </a:extLst>
          </p:cNvPr>
          <p:cNvSpPr txBox="1">
            <a:spLocks noChangeArrowheads="1"/>
          </p:cNvSpPr>
          <p:nvPr/>
        </p:nvSpPr>
        <p:spPr bwMode="auto">
          <a:xfrm>
            <a:off x="1505285" y="1850246"/>
            <a:ext cx="600140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a:tabLst>
                <a:tab pos="266700" algn="l"/>
              </a:tabLst>
              <a:defRPr>
                <a:solidFill>
                  <a:schemeClr val="tx1"/>
                </a:solidFill>
                <a:latin typeface="Arial" panose="020B0604020202020204" pitchFamily="34" charset="0"/>
              </a:defRPr>
            </a:lvl1pPr>
            <a:lvl2pPr marL="742950" indent="-285750">
              <a:tabLst>
                <a:tab pos="266700" algn="l"/>
              </a:tabLst>
              <a:defRPr>
                <a:solidFill>
                  <a:schemeClr val="tx1"/>
                </a:solidFill>
                <a:latin typeface="Arial" panose="020B0604020202020204" pitchFamily="34" charset="0"/>
              </a:defRPr>
            </a:lvl2pPr>
            <a:lvl3pPr marL="1143000" indent="-228600">
              <a:tabLst>
                <a:tab pos="266700" algn="l"/>
              </a:tabLst>
              <a:defRPr>
                <a:solidFill>
                  <a:schemeClr val="tx1"/>
                </a:solidFill>
                <a:latin typeface="Arial" panose="020B0604020202020204" pitchFamily="34" charset="0"/>
              </a:defRPr>
            </a:lvl3pPr>
            <a:lvl4pPr marL="1600200" indent="-228600">
              <a:tabLst>
                <a:tab pos="266700" algn="l"/>
              </a:tabLst>
              <a:defRPr>
                <a:solidFill>
                  <a:schemeClr val="tx1"/>
                </a:solidFill>
                <a:latin typeface="Arial" panose="020B0604020202020204" pitchFamily="34" charset="0"/>
              </a:defRPr>
            </a:lvl4pPr>
            <a:lvl5pPr marL="2057400" indent="-228600">
              <a:tabLst>
                <a:tab pos="2667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667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667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667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66700" algn="l"/>
              </a:tabLst>
              <a:defRPr>
                <a:solidFill>
                  <a:schemeClr val="tx1"/>
                </a:solidFill>
                <a:latin typeface="Arial" panose="020B0604020202020204" pitchFamily="34" charset="0"/>
              </a:defRPr>
            </a:lvl9pPr>
          </a:lstStyle>
          <a:p>
            <a:pPr marL="0" indent="0" algn="just">
              <a:tabLst/>
            </a:pPr>
            <a:endParaRPr lang="es-ES_tradnl" altLang="es-PE" sz="1500" b="1" dirty="0">
              <a:solidFill>
                <a:schemeClr val="bg1"/>
              </a:solidFill>
            </a:endParaRPr>
          </a:p>
          <a:p>
            <a:pPr marL="0" indent="0" algn="just">
              <a:tabLst/>
            </a:pPr>
            <a:r>
              <a:rPr lang="es-ES_tradnl" altLang="es-PE" sz="1500" b="1" dirty="0">
                <a:solidFill>
                  <a:schemeClr val="bg1"/>
                </a:solidFill>
              </a:rPr>
              <a:t>EN CUANTO AL TEMA DE TRANSPORTE URBANO EXISTE DESORDEN E INFORMALIDAD.</a:t>
            </a:r>
          </a:p>
          <a:p>
            <a:pPr marL="0" indent="0" algn="just">
              <a:tabLst/>
            </a:pPr>
            <a:endParaRPr lang="es-ES_tradnl" altLang="es-PE" sz="1500" b="1" dirty="0">
              <a:solidFill>
                <a:schemeClr val="bg1"/>
              </a:solidFill>
            </a:endParaRPr>
          </a:p>
          <a:p>
            <a:pPr marL="0" indent="0" algn="just">
              <a:tabLst/>
            </a:pPr>
            <a:r>
              <a:rPr lang="es-ES_tradnl" altLang="es-PE" sz="1500" b="1" dirty="0">
                <a:solidFill>
                  <a:schemeClr val="bg1"/>
                </a:solidFill>
              </a:rPr>
              <a:t>EXISTES PARADEROS INFORMALES CON RESOLUCIONES EXPEDIDA POR LOS MUNICIPIOS.</a:t>
            </a:r>
          </a:p>
          <a:p>
            <a:pPr marL="0" indent="0" algn="just">
              <a:tabLst/>
            </a:pPr>
            <a:endParaRPr lang="es-ES_tradnl" altLang="es-PE" sz="1500" b="1" dirty="0">
              <a:solidFill>
                <a:schemeClr val="bg1"/>
              </a:solidFill>
            </a:endParaRPr>
          </a:p>
          <a:p>
            <a:pPr marL="0" indent="0" algn="just">
              <a:tabLst/>
            </a:pPr>
            <a:r>
              <a:rPr lang="es-ES_tradnl" altLang="es-PE" sz="1500" b="1" dirty="0">
                <a:solidFill>
                  <a:schemeClr val="bg1"/>
                </a:solidFill>
              </a:rPr>
              <a:t>EXPEDICION DE LICENCIAS DE CONDUCIR DE MOTOTAXI PROVENIENTE DE LA PROVINCIA DE CANTA.</a:t>
            </a:r>
          </a:p>
          <a:p>
            <a:pPr marL="0" indent="0" algn="just">
              <a:tabLst/>
            </a:pPr>
            <a:endParaRPr lang="es-ES_tradnl" altLang="es-PE" sz="1500" b="1" dirty="0">
              <a:solidFill>
                <a:schemeClr val="bg1"/>
              </a:solidFill>
            </a:endParaRPr>
          </a:p>
          <a:p>
            <a:pPr marL="0" indent="0" algn="just">
              <a:tabLst/>
            </a:pPr>
            <a:r>
              <a:rPr lang="es-ES_tradnl" altLang="es-PE" sz="1500" b="1" dirty="0">
                <a:solidFill>
                  <a:schemeClr val="bg1"/>
                </a:solidFill>
              </a:rPr>
              <a:t>EL CRECIMIENTO DEL PARQUE AUTOMOTOR DE MOTOTAXI </a:t>
            </a:r>
            <a:r>
              <a:rPr lang="es-ES" altLang="es-PE" sz="1500" b="1" dirty="0">
                <a:solidFill>
                  <a:schemeClr val="bg1"/>
                </a:solidFill>
              </a:rPr>
              <a:t>SON COMETIDOS HACIENDO USO DE VEHÍCULOS MENORES (MOTOTAXIS) PROVISTOS DE ARMAS DE FUEGO O ARMA BLANCA (CUCHILLO), LOS MISMOS QUE EN SU MAYORÍA PROVOCAN LESIONES EN LAS VICTIMAS QUE SUFREN DE ARRASTRE AL PONER RESISTENCIA AL ROBO</a:t>
            </a:r>
            <a:endParaRPr lang="es-PE" altLang="es-PE" sz="1500" b="1" dirty="0">
              <a:solidFill>
                <a:schemeClr val="bg1"/>
              </a:solidFill>
            </a:endParaRPr>
          </a:p>
        </p:txBody>
      </p:sp>
      <p:sp>
        <p:nvSpPr>
          <p:cNvPr id="10" name="12 Rectángulo">
            <a:extLst>
              <a:ext uri="{FF2B5EF4-FFF2-40B4-BE49-F238E27FC236}">
                <a16:creationId xmlns:a16="http://schemas.microsoft.com/office/drawing/2014/main" xmlns="" id="{5682D1ED-A6E8-48AF-95B5-AD175B1374C2}"/>
              </a:ext>
            </a:extLst>
          </p:cNvPr>
          <p:cNvSpPr/>
          <p:nvPr/>
        </p:nvSpPr>
        <p:spPr>
          <a:xfrm>
            <a:off x="1505285" y="1113410"/>
            <a:ext cx="3240088" cy="431800"/>
          </a:xfrm>
          <a:prstGeom prst="rect">
            <a:avLst/>
          </a:prstGeom>
          <a:solidFill>
            <a:srgbClr val="D92A0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2400" dirty="0">
                <a:solidFill>
                  <a:srgbClr val="FFFF00"/>
                </a:solidFill>
                <a:latin typeface="Impact" panose="020B0806030902050204" pitchFamily="34" charset="0"/>
              </a:rPr>
              <a:t>TRANSPORTE</a:t>
            </a:r>
            <a:endParaRPr lang="es-ES" sz="3200" dirty="0">
              <a:solidFill>
                <a:srgbClr val="FFFF00"/>
              </a:solidFill>
              <a:latin typeface="Impact" panose="020B0806030902050204" pitchFamily="34" charset="0"/>
            </a:endParaRPr>
          </a:p>
        </p:txBody>
      </p:sp>
      <p:sp>
        <p:nvSpPr>
          <p:cNvPr id="7" name="7 Rectángulo">
            <a:extLst>
              <a:ext uri="{FF2B5EF4-FFF2-40B4-BE49-F238E27FC236}">
                <a16:creationId xmlns:a16="http://schemas.microsoft.com/office/drawing/2014/main" xmlns="" id="{4CD7CA9C-CF48-4C34-A090-C231A3A175DE}"/>
              </a:ext>
            </a:extLst>
          </p:cNvPr>
          <p:cNvSpPr/>
          <p:nvPr/>
        </p:nvSpPr>
        <p:spPr>
          <a:xfrm>
            <a:off x="1505285" y="111407"/>
            <a:ext cx="9502684" cy="61200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bg1"/>
                </a:solidFill>
                <a:latin typeface="Impact" panose="020B0806030902050204" pitchFamily="34" charset="0"/>
                <a:cs typeface="Arial" charset="0"/>
              </a:rPr>
              <a:t>PROBLEMATICA</a:t>
            </a:r>
            <a:endParaRPr lang="es-PE" sz="2800" b="1" dirty="0">
              <a:solidFill>
                <a:schemeClr val="bg1"/>
              </a:solidFill>
              <a:latin typeface="Impact" panose="020B0806030902050204" pitchFamily="34" charset="0"/>
              <a:cs typeface="Arial" charset="0"/>
            </a:endParaRPr>
          </a:p>
        </p:txBody>
      </p:sp>
      <p:pic>
        <p:nvPicPr>
          <p:cNvPr id="3" name="Imagen 2">
            <a:extLst>
              <a:ext uri="{FF2B5EF4-FFF2-40B4-BE49-F238E27FC236}">
                <a16:creationId xmlns:a16="http://schemas.microsoft.com/office/drawing/2014/main" xmlns="" id="{C80CC0F8-2BFD-4FEB-935A-EEC412D0A773}"/>
              </a:ext>
            </a:extLst>
          </p:cNvPr>
          <p:cNvPicPr>
            <a:picLocks noChangeAspect="1"/>
          </p:cNvPicPr>
          <p:nvPr/>
        </p:nvPicPr>
        <p:blipFill>
          <a:blip r:embed="rId2"/>
          <a:stretch>
            <a:fillRect/>
          </a:stretch>
        </p:blipFill>
        <p:spPr>
          <a:xfrm>
            <a:off x="8030555" y="4076370"/>
            <a:ext cx="3343538" cy="2284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xmlns="" id="{2E335B81-44EC-454D-B900-2642DC89A80E}"/>
              </a:ext>
            </a:extLst>
          </p:cNvPr>
          <p:cNvPicPr>
            <a:picLocks noChangeAspect="1"/>
          </p:cNvPicPr>
          <p:nvPr/>
        </p:nvPicPr>
        <p:blipFill>
          <a:blip r:embed="rId3"/>
          <a:stretch>
            <a:fillRect/>
          </a:stretch>
        </p:blipFill>
        <p:spPr>
          <a:xfrm>
            <a:off x="7955053" y="1507692"/>
            <a:ext cx="3419039" cy="2138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106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CuadroTexto"/>
          <p:cNvSpPr txBox="1"/>
          <p:nvPr/>
        </p:nvSpPr>
        <p:spPr>
          <a:xfrm>
            <a:off x="3805984" y="3967965"/>
            <a:ext cx="7606763" cy="1323439"/>
          </a:xfrm>
          <a:prstGeom prst="rect">
            <a:avLst/>
          </a:prstGeom>
          <a:solidFill>
            <a:srgbClr val="FF0000"/>
          </a:solidFill>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s-PE" sz="2400" b="1" dirty="0">
                <a:ln/>
                <a:solidFill>
                  <a:srgbClr val="D4E336"/>
                </a:solidFill>
                <a:latin typeface="Arial" charset="0"/>
              </a:rPr>
              <a:t>DEFICIT :</a:t>
            </a:r>
          </a:p>
          <a:p>
            <a:pPr algn="ctr">
              <a:defRPr/>
            </a:pPr>
            <a:r>
              <a:rPr lang="es-ES" sz="2400" b="1" u="sng" dirty="0">
                <a:ln/>
                <a:solidFill>
                  <a:srgbClr val="D4E336"/>
                </a:solidFill>
                <a:latin typeface="Arial"/>
                <a:ea typeface="Times New Roman"/>
              </a:rPr>
              <a:t>QUINIENTOS NOVENTA Y CUATRO </a:t>
            </a:r>
            <a:r>
              <a:rPr lang="es-ES" sz="2800" b="1" u="sng" dirty="0">
                <a:ln/>
                <a:solidFill>
                  <a:srgbClr val="D4E336"/>
                </a:solidFill>
                <a:latin typeface="Arial"/>
                <a:ea typeface="Times New Roman"/>
              </a:rPr>
              <a:t>(594) !!!!  TASA DESPROPORCION DEL 124% </a:t>
            </a:r>
            <a:endParaRPr lang="es-PE" sz="2800" b="1" dirty="0">
              <a:ln/>
              <a:solidFill>
                <a:srgbClr val="D4E336"/>
              </a:solidFill>
              <a:latin typeface="Arial" charset="0"/>
            </a:endParaRPr>
          </a:p>
        </p:txBody>
      </p:sp>
      <p:sp>
        <p:nvSpPr>
          <p:cNvPr id="5" name="8 CuadroTexto"/>
          <p:cNvSpPr txBox="1">
            <a:spLocks noChangeArrowheads="1"/>
          </p:cNvSpPr>
          <p:nvPr/>
        </p:nvSpPr>
        <p:spPr bwMode="auto">
          <a:xfrm>
            <a:off x="3788485" y="3404570"/>
            <a:ext cx="7624262"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s-ES" altLang="es-PE" b="1" dirty="0">
                <a:solidFill>
                  <a:srgbClr val="FF0000"/>
                </a:solidFill>
                <a:cs typeface="Times New Roman" pitchFamily="18" charset="0"/>
              </a:rPr>
              <a:t>EFECTIVOS PNP IDEAL : MIL CUARENTA Y SIETE (1,047) </a:t>
            </a:r>
            <a:r>
              <a:rPr lang="es-ES" altLang="es-PE" b="1" dirty="0">
                <a:solidFill>
                  <a:prstClr val="black">
                    <a:lumMod val="95000"/>
                    <a:lumOff val="5000"/>
                  </a:prstClr>
                </a:solidFill>
                <a:cs typeface="Times New Roman" pitchFamily="18" charset="0"/>
              </a:rPr>
              <a:t>“&amp;”</a:t>
            </a:r>
            <a:endParaRPr lang="es-PE" altLang="es-PE" dirty="0">
              <a:solidFill>
                <a:prstClr val="black">
                  <a:lumMod val="95000"/>
                  <a:lumOff val="5000"/>
                </a:prstClr>
              </a:solidFill>
            </a:endParaRPr>
          </a:p>
        </p:txBody>
      </p:sp>
      <p:sp>
        <p:nvSpPr>
          <p:cNvPr id="6" name="9 CuadroTexto"/>
          <p:cNvSpPr txBox="1"/>
          <p:nvPr/>
        </p:nvSpPr>
        <p:spPr>
          <a:xfrm>
            <a:off x="5591406" y="5785601"/>
            <a:ext cx="1923315" cy="830997"/>
          </a:xfrm>
          <a:prstGeom prst="rect">
            <a:avLst/>
          </a:prstGeom>
          <a:noFill/>
        </p:spPr>
        <p:txBody>
          <a:bodyPr>
            <a:spAutoFit/>
          </a:bodyPr>
          <a:lstStyle/>
          <a:p>
            <a:pPr>
              <a:defRPr/>
            </a:pPr>
            <a:r>
              <a:rPr lang="es-PE" sz="1200" dirty="0">
                <a:ln w="0"/>
                <a:effectLst>
                  <a:outerShdw blurRad="38100" dist="19050" dir="2700000" algn="tl" rotWithShape="0">
                    <a:schemeClr val="dk1">
                      <a:alpha val="40000"/>
                    </a:schemeClr>
                  </a:outerShdw>
                </a:effectLst>
                <a:latin typeface="Arial" charset="0"/>
              </a:rPr>
              <a:t>(</a:t>
            </a:r>
            <a:r>
              <a:rPr lang="es-ES" sz="1200" dirty="0">
                <a:ln w="0"/>
                <a:effectLst>
                  <a:outerShdw blurRad="38100" dist="19050" dir="2700000" algn="tl" rotWithShape="0">
                    <a:schemeClr val="dk1">
                      <a:alpha val="40000"/>
                    </a:schemeClr>
                  </a:outerShdw>
                </a:effectLst>
                <a:highlight>
                  <a:srgbClr val="FFFF00"/>
                </a:highlight>
                <a:latin typeface="Arial"/>
                <a:ea typeface="Times New Roman"/>
              </a:rPr>
              <a:t>*) TODOS LOS MESES PASAN AL RETIRO</a:t>
            </a:r>
          </a:p>
          <a:p>
            <a:pPr>
              <a:defRPr/>
            </a:pPr>
            <a:r>
              <a:rPr lang="es-ES" sz="1200" dirty="0">
                <a:ln w="0"/>
                <a:effectLst>
                  <a:outerShdw blurRad="38100" dist="19050" dir="2700000" algn="tl" rotWithShape="0">
                    <a:schemeClr val="dk1">
                      <a:alpha val="40000"/>
                    </a:schemeClr>
                  </a:outerShdw>
                </a:effectLst>
                <a:highlight>
                  <a:srgbClr val="FFFF00"/>
                </a:highlight>
                <a:latin typeface="Arial"/>
              </a:rPr>
              <a:t>PROMEDIO 04 EFECTIVOS SSOO</a:t>
            </a:r>
            <a:endParaRPr lang="es-PE" sz="1200" dirty="0">
              <a:ln w="0"/>
              <a:effectLst>
                <a:outerShdw blurRad="38100" dist="19050" dir="2700000" algn="tl" rotWithShape="0">
                  <a:schemeClr val="dk1">
                    <a:alpha val="40000"/>
                  </a:schemeClr>
                </a:outerShdw>
              </a:effectLst>
              <a:latin typeface="Arial" charset="0"/>
            </a:endParaRPr>
          </a:p>
        </p:txBody>
      </p:sp>
      <p:sp>
        <p:nvSpPr>
          <p:cNvPr id="7" name="5 CuadroTexto"/>
          <p:cNvSpPr txBox="1"/>
          <p:nvPr/>
        </p:nvSpPr>
        <p:spPr>
          <a:xfrm>
            <a:off x="9446993" y="5854651"/>
            <a:ext cx="2398413" cy="800219"/>
          </a:xfrm>
          <a:prstGeom prst="rect">
            <a:avLst/>
          </a:prstGeom>
          <a:solidFill>
            <a:srgbClr val="FFFF00"/>
          </a:solidFill>
        </p:spPr>
        <p:txBody>
          <a:bodyPr wrap="none">
            <a:spAutoFit/>
          </a:bodyPr>
          <a:lstStyle/>
          <a:p>
            <a:pPr>
              <a:defRPr/>
            </a:pPr>
            <a:r>
              <a:rPr lang="es-PE" sz="1600" b="1" dirty="0">
                <a:solidFill>
                  <a:prstClr val="black">
                    <a:lumMod val="95000"/>
                    <a:lumOff val="5000"/>
                  </a:prstClr>
                </a:solidFill>
                <a:effectLst>
                  <a:outerShdw blurRad="38100" dist="38100" dir="2700000" algn="tl">
                    <a:srgbClr val="000000">
                      <a:alpha val="43137"/>
                    </a:srgbClr>
                  </a:outerShdw>
                </a:effectLst>
                <a:latin typeface="Arial" charset="0"/>
              </a:rPr>
              <a:t>&amp;</a:t>
            </a:r>
            <a:r>
              <a:rPr lang="es-PE" sz="1000" b="1" dirty="0">
                <a:solidFill>
                  <a:srgbClr val="FF0000"/>
                </a:solidFill>
                <a:effectLst>
                  <a:outerShdw blurRad="38100" dist="38100" dir="2700000" algn="tl">
                    <a:srgbClr val="000000">
                      <a:alpha val="43137"/>
                    </a:srgbClr>
                  </a:outerShdw>
                </a:effectLst>
                <a:latin typeface="Arial" charset="0"/>
              </a:rPr>
              <a:t>: SEGÚN RATIO INTERNACIONAL</a:t>
            </a:r>
          </a:p>
          <a:p>
            <a:pPr>
              <a:defRPr/>
            </a:pPr>
            <a:r>
              <a:rPr lang="es-PE" sz="1000" b="1" dirty="0">
                <a:solidFill>
                  <a:srgbClr val="FF0000"/>
                </a:solidFill>
                <a:effectLst>
                  <a:outerShdw blurRad="38100" dist="38100" dir="2700000" algn="tl">
                    <a:srgbClr val="000000">
                      <a:alpha val="43137"/>
                    </a:srgbClr>
                  </a:outerShdw>
                </a:effectLst>
                <a:latin typeface="Arial" charset="0"/>
              </a:rPr>
              <a:t>LA PROPORCION IDEAL ES DE</a:t>
            </a:r>
          </a:p>
          <a:p>
            <a:pPr>
              <a:defRPr/>
            </a:pPr>
            <a:r>
              <a:rPr lang="es-PE" sz="1000" b="1" dirty="0">
                <a:solidFill>
                  <a:srgbClr val="FF0000"/>
                </a:solidFill>
                <a:effectLst>
                  <a:outerShdw blurRad="38100" dist="38100" dir="2700000" algn="tl">
                    <a:srgbClr val="000000">
                      <a:alpha val="43137"/>
                    </a:srgbClr>
                  </a:outerShdw>
                </a:effectLst>
                <a:latin typeface="Arial" charset="0"/>
              </a:rPr>
              <a:t>1 EFECTIVO PNP POR CADA</a:t>
            </a:r>
          </a:p>
          <a:p>
            <a:pPr>
              <a:defRPr/>
            </a:pPr>
            <a:r>
              <a:rPr lang="es-PE" sz="1000" b="1" dirty="0">
                <a:solidFill>
                  <a:srgbClr val="FF0000"/>
                </a:solidFill>
                <a:effectLst>
                  <a:outerShdw blurRad="38100" dist="38100" dir="2700000" algn="tl">
                    <a:srgbClr val="000000">
                      <a:alpha val="43137"/>
                    </a:srgbClr>
                  </a:outerShdw>
                </a:effectLst>
                <a:latin typeface="Arial" charset="0"/>
              </a:rPr>
              <a:t>250 HABITANTES</a:t>
            </a:r>
          </a:p>
        </p:txBody>
      </p:sp>
      <p:grpSp>
        <p:nvGrpSpPr>
          <p:cNvPr id="20" name="Grupo 19"/>
          <p:cNvGrpSpPr/>
          <p:nvPr/>
        </p:nvGrpSpPr>
        <p:grpSpPr>
          <a:xfrm>
            <a:off x="246692" y="3422187"/>
            <a:ext cx="3311525" cy="1800225"/>
            <a:chOff x="7401329" y="1529942"/>
            <a:chExt cx="3311525" cy="1800225"/>
          </a:xfrm>
        </p:grpSpPr>
        <p:pic>
          <p:nvPicPr>
            <p:cNvPr id="2" name="4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329" y="1529942"/>
              <a:ext cx="3311525" cy="18002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5 CuadroTexto"/>
            <p:cNvSpPr txBox="1"/>
            <p:nvPr/>
          </p:nvSpPr>
          <p:spPr>
            <a:xfrm>
              <a:off x="9486160" y="2756614"/>
              <a:ext cx="1049292" cy="523220"/>
            </a:xfrm>
            <a:prstGeom prst="rect">
              <a:avLst/>
            </a:prstGeom>
            <a:solidFill>
              <a:srgbClr val="FFFF00"/>
            </a:solidFill>
          </p:spPr>
          <p:txBody>
            <a:bodyPr wrap="square">
              <a:spAutoFit/>
            </a:bodyPr>
            <a:lstStyle/>
            <a:p>
              <a:pPr algn="ctr">
                <a:defRPr/>
              </a:pPr>
              <a:r>
                <a:rPr lang="es-PE" sz="1400" b="1" dirty="0">
                  <a:solidFill>
                    <a:prstClr val="black">
                      <a:lumMod val="95000"/>
                      <a:lumOff val="5000"/>
                    </a:prstClr>
                  </a:solidFill>
                  <a:effectLst>
                    <a:outerShdw blurRad="38100" dist="38100" dir="2700000" algn="tl">
                      <a:srgbClr val="000000">
                        <a:alpha val="43137"/>
                      </a:srgbClr>
                    </a:outerShdw>
                  </a:effectLst>
                  <a:latin typeface="Arial" charset="0"/>
                </a:rPr>
                <a:t>584</a:t>
              </a:r>
            </a:p>
            <a:p>
              <a:pPr algn="ctr">
                <a:defRPr/>
              </a:pPr>
              <a:r>
                <a:rPr lang="es-PE" sz="1400" b="1" dirty="0">
                  <a:solidFill>
                    <a:prstClr val="black">
                      <a:lumMod val="95000"/>
                      <a:lumOff val="5000"/>
                    </a:prstClr>
                  </a:solidFill>
                  <a:effectLst>
                    <a:outerShdw blurRad="38100" dist="38100" dir="2700000" algn="tl">
                      <a:srgbClr val="000000">
                        <a:alpha val="43137"/>
                      </a:srgbClr>
                    </a:outerShdw>
                  </a:effectLst>
                  <a:latin typeface="Arial" charset="0"/>
                </a:rPr>
                <a:t>HABTES.</a:t>
              </a:r>
              <a:endParaRPr lang="es-PE" sz="1400" b="1" dirty="0">
                <a:solidFill>
                  <a:srgbClr val="FF0000"/>
                </a:solidFill>
                <a:effectLst>
                  <a:outerShdw blurRad="38100" dist="38100" dir="2700000" algn="tl">
                    <a:srgbClr val="000000">
                      <a:alpha val="43137"/>
                    </a:srgbClr>
                  </a:outerShdw>
                </a:effectLst>
                <a:latin typeface="Arial" charset="0"/>
              </a:endParaRPr>
            </a:p>
          </p:txBody>
        </p:sp>
      </p:grpSp>
      <p:sp>
        <p:nvSpPr>
          <p:cNvPr id="16" name="7 Rectángulo">
            <a:extLst>
              <a:ext uri="{FF2B5EF4-FFF2-40B4-BE49-F238E27FC236}">
                <a16:creationId xmlns:a16="http://schemas.microsoft.com/office/drawing/2014/main" xmlns="" id="{07CC86AF-218E-444F-BC33-72C300DCF976}"/>
              </a:ext>
            </a:extLst>
          </p:cNvPr>
          <p:cNvSpPr/>
          <p:nvPr/>
        </p:nvSpPr>
        <p:spPr>
          <a:xfrm>
            <a:off x="1505285" y="262329"/>
            <a:ext cx="9502684" cy="61200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bg1"/>
                </a:solidFill>
                <a:latin typeface="Impact" panose="020B0806030902050204" pitchFamily="34" charset="0"/>
                <a:cs typeface="Arial" charset="0"/>
              </a:rPr>
              <a:t>PERSONAL</a:t>
            </a:r>
            <a:endParaRPr lang="es-PE" sz="2800" b="1" dirty="0">
              <a:solidFill>
                <a:schemeClr val="bg1"/>
              </a:solidFill>
              <a:latin typeface="Impact" panose="020B0806030902050204" pitchFamily="34" charset="0"/>
              <a:cs typeface="Arial" charset="0"/>
            </a:endParaRPr>
          </a:p>
        </p:txBody>
      </p:sp>
      <p:graphicFrame>
        <p:nvGraphicFramePr>
          <p:cNvPr id="10" name="Tabla 9">
            <a:extLst>
              <a:ext uri="{FF2B5EF4-FFF2-40B4-BE49-F238E27FC236}">
                <a16:creationId xmlns:a16="http://schemas.microsoft.com/office/drawing/2014/main" xmlns="" id="{1C107958-3D17-4D32-B14B-E5062FE90AA5}"/>
              </a:ext>
            </a:extLst>
          </p:cNvPr>
          <p:cNvGraphicFramePr>
            <a:graphicFrameLocks noGrp="1"/>
          </p:cNvGraphicFramePr>
          <p:nvPr>
            <p:extLst>
              <p:ext uri="{D42A27DB-BD31-4B8C-83A1-F6EECF244321}">
                <p14:modId xmlns:p14="http://schemas.microsoft.com/office/powerpoint/2010/main" val="1640664068"/>
              </p:ext>
            </p:extLst>
          </p:nvPr>
        </p:nvGraphicFramePr>
        <p:xfrm>
          <a:off x="2279980" y="1362350"/>
          <a:ext cx="5168900" cy="1589405"/>
        </p:xfrm>
        <a:graphic>
          <a:graphicData uri="http://schemas.openxmlformats.org/drawingml/2006/table">
            <a:tbl>
              <a:tblPr/>
              <a:tblGrid>
                <a:gridCol w="1358900">
                  <a:extLst>
                    <a:ext uri="{9D8B030D-6E8A-4147-A177-3AD203B41FA5}">
                      <a16:colId xmlns:a16="http://schemas.microsoft.com/office/drawing/2014/main" xmlns="" val="3907353692"/>
                    </a:ext>
                  </a:extLst>
                </a:gridCol>
                <a:gridCol w="762000">
                  <a:extLst>
                    <a:ext uri="{9D8B030D-6E8A-4147-A177-3AD203B41FA5}">
                      <a16:colId xmlns:a16="http://schemas.microsoft.com/office/drawing/2014/main" xmlns="" val="1971815904"/>
                    </a:ext>
                  </a:extLst>
                </a:gridCol>
                <a:gridCol w="762000">
                  <a:extLst>
                    <a:ext uri="{9D8B030D-6E8A-4147-A177-3AD203B41FA5}">
                      <a16:colId xmlns:a16="http://schemas.microsoft.com/office/drawing/2014/main" xmlns="" val="2807018135"/>
                    </a:ext>
                  </a:extLst>
                </a:gridCol>
                <a:gridCol w="762000">
                  <a:extLst>
                    <a:ext uri="{9D8B030D-6E8A-4147-A177-3AD203B41FA5}">
                      <a16:colId xmlns:a16="http://schemas.microsoft.com/office/drawing/2014/main" xmlns="" val="3633077905"/>
                    </a:ext>
                  </a:extLst>
                </a:gridCol>
                <a:gridCol w="762000">
                  <a:extLst>
                    <a:ext uri="{9D8B030D-6E8A-4147-A177-3AD203B41FA5}">
                      <a16:colId xmlns:a16="http://schemas.microsoft.com/office/drawing/2014/main" xmlns="" val="1839290291"/>
                    </a:ext>
                  </a:extLst>
                </a:gridCol>
                <a:gridCol w="762000">
                  <a:extLst>
                    <a:ext uri="{9D8B030D-6E8A-4147-A177-3AD203B41FA5}">
                      <a16:colId xmlns:a16="http://schemas.microsoft.com/office/drawing/2014/main" xmlns="" val="2847102853"/>
                    </a:ext>
                  </a:extLst>
                </a:gridCol>
              </a:tblGrid>
              <a:tr h="255270">
                <a:tc rowSpan="2">
                  <a:txBody>
                    <a:bodyPr/>
                    <a:lstStyle/>
                    <a:p>
                      <a:pPr algn="ctr" fontAlgn="ctr"/>
                      <a:r>
                        <a:rPr lang="es-PE" sz="1200" b="1" i="0" u="none" strike="noStrike" dirty="0">
                          <a:solidFill>
                            <a:srgbClr val="000000"/>
                          </a:solidFill>
                          <a:effectLst/>
                          <a:latin typeface="Calibri" panose="020F0502020204030204" pitchFamily="34" charset="0"/>
                        </a:rPr>
                        <a:t>UNIDAD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gridSpan="4">
                  <a:txBody>
                    <a:bodyPr/>
                    <a:lstStyle/>
                    <a:p>
                      <a:pPr algn="ctr" fontAlgn="ctr"/>
                      <a:r>
                        <a:rPr lang="es-PE" sz="1200" b="1" i="0" u="none" strike="noStrike">
                          <a:solidFill>
                            <a:srgbClr val="000000"/>
                          </a:solidFill>
                          <a:effectLst/>
                          <a:latin typeface="Calibri" panose="020F0502020204030204" pitchFamily="34" charset="0"/>
                        </a:rPr>
                        <a:t>DIVPOL HUACHO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s-PE" sz="1200" b="1" i="0" u="none" strike="noStrike">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3898725755"/>
                  </a:ext>
                </a:extLst>
              </a:tr>
              <a:tr h="255270">
                <a:tc vMerge="1">
                  <a:txBody>
                    <a:bodyPr/>
                    <a:lstStyle/>
                    <a:p>
                      <a:endParaRPr lang="es-PE"/>
                    </a:p>
                  </a:txBody>
                  <a:tcPr/>
                </a:tc>
                <a:tc>
                  <a:txBody>
                    <a:bodyPr/>
                    <a:lstStyle/>
                    <a:p>
                      <a:pPr algn="ctr" fontAlgn="ctr"/>
                      <a:r>
                        <a:rPr lang="es-PE" sz="1200" b="1" i="0" u="none" strike="noStrike">
                          <a:solidFill>
                            <a:srgbClr val="000000"/>
                          </a:solidFill>
                          <a:effectLst/>
                          <a:latin typeface="Calibri" panose="020F0502020204030204" pitchFamily="34" charset="0"/>
                        </a:rPr>
                        <a:t>OFICIALES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200" b="1" i="0" u="none" strike="noStrike">
                          <a:solidFill>
                            <a:srgbClr val="000000"/>
                          </a:solidFill>
                          <a:effectLst/>
                          <a:latin typeface="Calibri" panose="020F0502020204030204" pitchFamily="34" charset="0"/>
                        </a:rPr>
                        <a:t>SS.OO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200" b="1" i="0" u="none" strike="noStrike">
                          <a:solidFill>
                            <a:srgbClr val="000000"/>
                          </a:solidFill>
                          <a:effectLst/>
                          <a:latin typeface="Calibri" panose="020F0502020204030204" pitchFamily="34" charset="0"/>
                        </a:rPr>
                        <a:t>EE.CC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200" b="1" i="0" u="none" strike="noStrike">
                          <a:solidFill>
                            <a:srgbClr val="000000"/>
                          </a:solidFill>
                          <a:effectLst/>
                          <a:latin typeface="Calibri" panose="020F0502020204030204" pitchFamily="34" charset="0"/>
                        </a:rPr>
                        <a:t>CAS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vMerge="1">
                  <a:txBody>
                    <a:bodyPr/>
                    <a:lstStyle/>
                    <a:p>
                      <a:endParaRPr lang="es-PE"/>
                    </a:p>
                  </a:txBody>
                  <a:tcPr/>
                </a:tc>
                <a:extLst>
                  <a:ext uri="{0D108BD9-81ED-4DB2-BD59-A6C34878D82A}">
                    <a16:rowId xmlns:a16="http://schemas.microsoft.com/office/drawing/2014/main" xmlns="" val="249945220"/>
                  </a:ext>
                </a:extLst>
              </a:tr>
              <a:tr h="190500">
                <a:tc>
                  <a:txBody>
                    <a:bodyPr/>
                    <a:lstStyle/>
                    <a:p>
                      <a:pPr algn="l" fontAlgn="b"/>
                      <a:r>
                        <a:rPr lang="es-PE" sz="1100" b="0" i="0" u="none" strike="noStrike" dirty="0">
                          <a:solidFill>
                            <a:srgbClr val="000000"/>
                          </a:solidFill>
                          <a:effectLst/>
                          <a:latin typeface="Calibri" panose="020F0502020204030204" pitchFamily="34" charset="0"/>
                        </a:rPr>
                        <a:t>JEFATURA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364879995"/>
                  </a:ext>
                </a:extLst>
              </a:tr>
              <a:tr h="190500">
                <a:tc>
                  <a:txBody>
                    <a:bodyPr/>
                    <a:lstStyle/>
                    <a:p>
                      <a:pPr algn="l" fontAlgn="b"/>
                      <a:r>
                        <a:rPr lang="es-PE" sz="1100" b="0" i="0" u="none" strike="noStrike" dirty="0">
                          <a:solidFill>
                            <a:srgbClr val="000000"/>
                          </a:solidFill>
                          <a:effectLst/>
                          <a:latin typeface="Calibri" panose="020F0502020204030204" pitchFamily="34" charset="0"/>
                        </a:rPr>
                        <a:t>COMISARIAS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275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3375309111"/>
                  </a:ext>
                </a:extLst>
              </a:tr>
              <a:tr h="190500">
                <a:tc>
                  <a:txBody>
                    <a:bodyPr/>
                    <a:lstStyle/>
                    <a:p>
                      <a:pPr algn="l" fontAlgn="b"/>
                      <a:r>
                        <a:rPr lang="es-PE" sz="1100" b="0" i="0" u="none" strike="noStrike" dirty="0">
                          <a:solidFill>
                            <a:srgbClr val="000000"/>
                          </a:solidFill>
                          <a:effectLst/>
                          <a:latin typeface="Calibri" panose="020F0502020204030204" pitchFamily="34" charset="0"/>
                        </a:rPr>
                        <a:t>DEPINCRI HUACHO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341319264"/>
                  </a:ext>
                </a:extLst>
              </a:tr>
              <a:tr h="190500">
                <a:tc>
                  <a:txBody>
                    <a:bodyPr/>
                    <a:lstStyle/>
                    <a:p>
                      <a:pPr algn="l" fontAlgn="b"/>
                      <a:r>
                        <a:rPr lang="es-PE" sz="1100" b="0" i="0" u="none" strike="noStrike" dirty="0">
                          <a:solidFill>
                            <a:srgbClr val="000000"/>
                          </a:solidFill>
                          <a:effectLst/>
                          <a:latin typeface="Calibri" panose="020F0502020204030204" pitchFamily="34" charset="0"/>
                        </a:rPr>
                        <a:t>DUE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116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477501845"/>
                  </a:ext>
                </a:extLst>
              </a:tr>
              <a:tr h="316865">
                <a:tc>
                  <a:txBody>
                    <a:bodyPr/>
                    <a:lstStyle/>
                    <a:p>
                      <a:pPr algn="ctr" fontAlgn="ctr"/>
                      <a:r>
                        <a:rPr lang="es-PE" sz="1100" b="1" i="0" u="none" strike="noStrike">
                          <a:solidFill>
                            <a:srgbClr val="000000"/>
                          </a:solidFill>
                          <a:effectLst/>
                          <a:latin typeface="Calibri" panose="020F0502020204030204" pitchFamily="34" charset="0"/>
                        </a:rPr>
                        <a:t>TOTAL GENERAL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25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428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477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778045053"/>
                  </a:ext>
                </a:extLst>
              </a:tr>
            </a:tbl>
          </a:graphicData>
        </a:graphic>
      </p:graphicFrame>
      <p:graphicFrame>
        <p:nvGraphicFramePr>
          <p:cNvPr id="22" name="Tabla 21">
            <a:extLst>
              <a:ext uri="{FF2B5EF4-FFF2-40B4-BE49-F238E27FC236}">
                <a16:creationId xmlns:a16="http://schemas.microsoft.com/office/drawing/2014/main" xmlns="" id="{127350AD-7490-47BC-AAF6-869569437810}"/>
              </a:ext>
            </a:extLst>
          </p:cNvPr>
          <p:cNvGraphicFramePr>
            <a:graphicFrameLocks noGrp="1"/>
          </p:cNvGraphicFramePr>
          <p:nvPr>
            <p:extLst>
              <p:ext uri="{D42A27DB-BD31-4B8C-83A1-F6EECF244321}">
                <p14:modId xmlns:p14="http://schemas.microsoft.com/office/powerpoint/2010/main" val="4207002268"/>
              </p:ext>
            </p:extLst>
          </p:nvPr>
        </p:nvGraphicFramePr>
        <p:xfrm>
          <a:off x="7997605" y="1678196"/>
          <a:ext cx="3644900" cy="1208405"/>
        </p:xfrm>
        <a:graphic>
          <a:graphicData uri="http://schemas.openxmlformats.org/drawingml/2006/table">
            <a:tbl>
              <a:tblPr/>
              <a:tblGrid>
                <a:gridCol w="1358900">
                  <a:extLst>
                    <a:ext uri="{9D8B030D-6E8A-4147-A177-3AD203B41FA5}">
                      <a16:colId xmlns:a16="http://schemas.microsoft.com/office/drawing/2014/main" xmlns="" val="3712893828"/>
                    </a:ext>
                  </a:extLst>
                </a:gridCol>
                <a:gridCol w="762000">
                  <a:extLst>
                    <a:ext uri="{9D8B030D-6E8A-4147-A177-3AD203B41FA5}">
                      <a16:colId xmlns:a16="http://schemas.microsoft.com/office/drawing/2014/main" xmlns="" val="130516043"/>
                    </a:ext>
                  </a:extLst>
                </a:gridCol>
                <a:gridCol w="762000">
                  <a:extLst>
                    <a:ext uri="{9D8B030D-6E8A-4147-A177-3AD203B41FA5}">
                      <a16:colId xmlns:a16="http://schemas.microsoft.com/office/drawing/2014/main" xmlns="" val="990866804"/>
                    </a:ext>
                  </a:extLst>
                </a:gridCol>
                <a:gridCol w="762000">
                  <a:extLst>
                    <a:ext uri="{9D8B030D-6E8A-4147-A177-3AD203B41FA5}">
                      <a16:colId xmlns:a16="http://schemas.microsoft.com/office/drawing/2014/main" xmlns="" val="461791709"/>
                    </a:ext>
                  </a:extLst>
                </a:gridCol>
              </a:tblGrid>
              <a:tr h="255270">
                <a:tc rowSpan="2">
                  <a:txBody>
                    <a:bodyPr/>
                    <a:lstStyle/>
                    <a:p>
                      <a:pPr algn="ctr" fontAlgn="ctr"/>
                      <a:r>
                        <a:rPr lang="es-PE" sz="1200" b="1" i="0" u="none" strike="noStrike" dirty="0">
                          <a:solidFill>
                            <a:srgbClr val="000000"/>
                          </a:solidFill>
                          <a:effectLst/>
                          <a:latin typeface="Calibri" panose="020F0502020204030204" pitchFamily="34" charset="0"/>
                        </a:rPr>
                        <a:t>OTRAS UNIDADES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gridSpan="2">
                  <a:txBody>
                    <a:bodyPr/>
                    <a:lstStyle/>
                    <a:p>
                      <a:pPr algn="ctr" fontAlgn="ctr"/>
                      <a:r>
                        <a:rPr lang="es-PE" sz="1200" b="1" i="0" u="none" strike="noStrike">
                          <a:solidFill>
                            <a:srgbClr val="000000"/>
                          </a:solidFill>
                          <a:effectLst/>
                          <a:latin typeface="Calibri" panose="020F0502020204030204" pitchFamily="34" charset="0"/>
                        </a:rPr>
                        <a:t>PERSONAL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s-PE"/>
                    </a:p>
                  </a:txBody>
                  <a:tcPr/>
                </a:tc>
                <a:tc rowSpan="2">
                  <a:txBody>
                    <a:bodyPr/>
                    <a:lstStyle/>
                    <a:p>
                      <a:pPr algn="ctr" fontAlgn="ctr"/>
                      <a:r>
                        <a:rPr lang="es-PE" sz="1200" b="1" i="0" u="none" strike="noStrike">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268720966"/>
                  </a:ext>
                </a:extLst>
              </a:tr>
              <a:tr h="255270">
                <a:tc vMerge="1">
                  <a:txBody>
                    <a:bodyPr/>
                    <a:lstStyle/>
                    <a:p>
                      <a:endParaRPr lang="es-PE"/>
                    </a:p>
                  </a:txBody>
                  <a:tcPr/>
                </a:tc>
                <a:tc>
                  <a:txBody>
                    <a:bodyPr/>
                    <a:lstStyle/>
                    <a:p>
                      <a:pPr algn="ctr" fontAlgn="ctr"/>
                      <a:r>
                        <a:rPr lang="es-PE" sz="1200" b="1" i="0" u="none" strike="noStrike">
                          <a:solidFill>
                            <a:srgbClr val="000000"/>
                          </a:solidFill>
                          <a:effectLst/>
                          <a:latin typeface="Calibri" panose="020F0502020204030204" pitchFamily="34" charset="0"/>
                        </a:rPr>
                        <a:t>OFICIALES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200" b="1" i="0" u="none" strike="noStrike">
                          <a:solidFill>
                            <a:srgbClr val="000000"/>
                          </a:solidFill>
                          <a:effectLst/>
                          <a:latin typeface="Calibri" panose="020F0502020204030204" pitchFamily="34" charset="0"/>
                        </a:rPr>
                        <a:t>SS.OO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vMerge="1">
                  <a:txBody>
                    <a:bodyPr/>
                    <a:lstStyle/>
                    <a:p>
                      <a:endParaRPr lang="es-PE"/>
                    </a:p>
                  </a:txBody>
                  <a:tcPr/>
                </a:tc>
                <a:extLst>
                  <a:ext uri="{0D108BD9-81ED-4DB2-BD59-A6C34878D82A}">
                    <a16:rowId xmlns:a16="http://schemas.microsoft.com/office/drawing/2014/main" xmlns="" val="1841949071"/>
                  </a:ext>
                </a:extLst>
              </a:tr>
              <a:tr h="190500">
                <a:tc>
                  <a:txBody>
                    <a:bodyPr/>
                    <a:lstStyle/>
                    <a:p>
                      <a:pPr algn="l" fontAlgn="b"/>
                      <a:r>
                        <a:rPr lang="es-PE" sz="1100" b="0" i="0" u="none" strike="noStrike" dirty="0">
                          <a:solidFill>
                            <a:srgbClr val="000000"/>
                          </a:solidFill>
                          <a:effectLst/>
                          <a:latin typeface="Calibri" panose="020F0502020204030204" pitchFamily="34" charset="0"/>
                        </a:rPr>
                        <a:t>DIVINRAP LIMA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63035952"/>
                  </a:ext>
                </a:extLst>
              </a:tr>
              <a:tr h="190500">
                <a:tc>
                  <a:txBody>
                    <a:bodyPr/>
                    <a:lstStyle/>
                    <a:p>
                      <a:pPr algn="l" fontAlgn="b"/>
                      <a:endParaRPr lang="es-PE"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endParaRPr lang="es-PE"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4019285793"/>
                  </a:ext>
                </a:extLst>
              </a:tr>
              <a:tr h="316865">
                <a:tc>
                  <a:txBody>
                    <a:bodyPr/>
                    <a:lstStyle/>
                    <a:p>
                      <a:pPr algn="ctr" fontAlgn="ctr"/>
                      <a:r>
                        <a:rPr lang="es-PE" sz="1100" b="1" i="0" u="none" strike="noStrike" dirty="0">
                          <a:solidFill>
                            <a:srgbClr val="000000"/>
                          </a:solidFill>
                          <a:effectLst/>
                          <a:latin typeface="Calibri" panose="020F0502020204030204" pitchFamily="34" charset="0"/>
                        </a:rPr>
                        <a:t>TOTAL GENERAL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627041487"/>
                  </a:ext>
                </a:extLst>
              </a:tr>
            </a:tbl>
          </a:graphicData>
        </a:graphic>
      </p:graphicFrame>
      <p:pic>
        <p:nvPicPr>
          <p:cNvPr id="8" name="Imagen 7">
            <a:extLst>
              <a:ext uri="{FF2B5EF4-FFF2-40B4-BE49-F238E27FC236}">
                <a16:creationId xmlns:a16="http://schemas.microsoft.com/office/drawing/2014/main" xmlns="" id="{D0C765BC-9195-4DC6-8965-72CBABB76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539"/>
          <a:stretch/>
        </p:blipFill>
        <p:spPr>
          <a:xfrm>
            <a:off x="304492" y="3485546"/>
            <a:ext cx="609780" cy="1346514"/>
          </a:xfrm>
          <a:prstGeom prst="rect">
            <a:avLst/>
          </a:prstGeom>
        </p:spPr>
      </p:pic>
      <p:graphicFrame>
        <p:nvGraphicFramePr>
          <p:cNvPr id="13" name="Tabla 12">
            <a:extLst>
              <a:ext uri="{FF2B5EF4-FFF2-40B4-BE49-F238E27FC236}">
                <a16:creationId xmlns:a16="http://schemas.microsoft.com/office/drawing/2014/main" xmlns="" id="{487EC564-3670-44A6-B27B-0D2B1B6CC198}"/>
              </a:ext>
            </a:extLst>
          </p:cNvPr>
          <p:cNvGraphicFramePr>
            <a:graphicFrameLocks noGrp="1"/>
          </p:cNvGraphicFramePr>
          <p:nvPr>
            <p:extLst>
              <p:ext uri="{D42A27DB-BD31-4B8C-83A1-F6EECF244321}">
                <p14:modId xmlns:p14="http://schemas.microsoft.com/office/powerpoint/2010/main" val="185922405"/>
              </p:ext>
            </p:extLst>
          </p:nvPr>
        </p:nvGraphicFramePr>
        <p:xfrm>
          <a:off x="819839" y="5779826"/>
          <a:ext cx="3644900" cy="701040"/>
        </p:xfrm>
        <a:graphic>
          <a:graphicData uri="http://schemas.openxmlformats.org/drawingml/2006/table">
            <a:tbl>
              <a:tblPr/>
              <a:tblGrid>
                <a:gridCol w="1123932">
                  <a:extLst>
                    <a:ext uri="{9D8B030D-6E8A-4147-A177-3AD203B41FA5}">
                      <a16:colId xmlns:a16="http://schemas.microsoft.com/office/drawing/2014/main" xmlns="" val="3907353692"/>
                    </a:ext>
                  </a:extLst>
                </a:gridCol>
                <a:gridCol w="630242">
                  <a:extLst>
                    <a:ext uri="{9D8B030D-6E8A-4147-A177-3AD203B41FA5}">
                      <a16:colId xmlns:a16="http://schemas.microsoft.com/office/drawing/2014/main" xmlns="" val="1971815904"/>
                    </a:ext>
                  </a:extLst>
                </a:gridCol>
                <a:gridCol w="630242">
                  <a:extLst>
                    <a:ext uri="{9D8B030D-6E8A-4147-A177-3AD203B41FA5}">
                      <a16:colId xmlns:a16="http://schemas.microsoft.com/office/drawing/2014/main" xmlns="" val="2430007614"/>
                    </a:ext>
                  </a:extLst>
                </a:gridCol>
                <a:gridCol w="630242">
                  <a:extLst>
                    <a:ext uri="{9D8B030D-6E8A-4147-A177-3AD203B41FA5}">
                      <a16:colId xmlns:a16="http://schemas.microsoft.com/office/drawing/2014/main" xmlns="" val="2807018135"/>
                    </a:ext>
                  </a:extLst>
                </a:gridCol>
                <a:gridCol w="630242">
                  <a:extLst>
                    <a:ext uri="{9D8B030D-6E8A-4147-A177-3AD203B41FA5}">
                      <a16:colId xmlns:a16="http://schemas.microsoft.com/office/drawing/2014/main" xmlns="" val="3633077905"/>
                    </a:ext>
                  </a:extLst>
                </a:gridCol>
              </a:tblGrid>
              <a:tr h="255270">
                <a:tc rowSpan="2">
                  <a:txBody>
                    <a:bodyPr/>
                    <a:lstStyle/>
                    <a:p>
                      <a:pPr algn="ctr" fontAlgn="ctr"/>
                      <a:r>
                        <a:rPr lang="es-PE" sz="1200" b="1" i="0" u="none" strike="noStrike" dirty="0">
                          <a:solidFill>
                            <a:srgbClr val="000000"/>
                          </a:solidFill>
                          <a:effectLst/>
                          <a:latin typeface="Calibri" panose="020F0502020204030204" pitchFamily="34" charset="0"/>
                        </a:rPr>
                        <a:t>UNIDAD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gridSpan="4">
                  <a:txBody>
                    <a:bodyPr/>
                    <a:lstStyle/>
                    <a:p>
                      <a:pPr algn="ctr" fontAlgn="ctr"/>
                      <a:r>
                        <a:rPr lang="es-PE" sz="1200" b="1" i="0" u="none" strike="noStrike" dirty="0">
                          <a:solidFill>
                            <a:srgbClr val="000000"/>
                          </a:solidFill>
                          <a:effectLst/>
                          <a:latin typeface="Calibri" panose="020F0502020204030204" pitchFamily="34" charset="0"/>
                        </a:rPr>
                        <a:t>PERSONAL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xmlns="" val="3898725755"/>
                  </a:ext>
                </a:extLst>
              </a:tr>
              <a:tr h="255270">
                <a:tc vMerge="1">
                  <a:txBody>
                    <a:bodyPr/>
                    <a:lstStyle/>
                    <a:p>
                      <a:endParaRPr lang="es-PE"/>
                    </a:p>
                  </a:txBody>
                  <a:tcPr/>
                </a:tc>
                <a:tc>
                  <a:txBody>
                    <a:bodyPr/>
                    <a:lstStyle/>
                    <a:p>
                      <a:pPr algn="ctr" fontAlgn="ctr"/>
                      <a:r>
                        <a:rPr lang="es-PE" sz="1200" b="1" i="0" u="none" strike="noStrike" dirty="0">
                          <a:solidFill>
                            <a:srgbClr val="000000"/>
                          </a:solidFill>
                          <a:effectLst/>
                          <a:latin typeface="Calibri" panose="020F0502020204030204" pitchFamily="34" charset="0"/>
                        </a:rPr>
                        <a:t>2019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200" b="1" i="0" u="none" strike="noStrike" dirty="0">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200" b="1" i="0" u="none" strike="noStrike" dirty="0">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200" b="1" i="0" u="none" strike="noStrike" dirty="0">
                          <a:solidFill>
                            <a:srgbClr val="000000"/>
                          </a:solidFill>
                          <a:effectLst/>
                          <a:latin typeface="Calibri" panose="020F0502020204030204" pitchFamily="34"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xmlns="" val="249945220"/>
                  </a:ext>
                </a:extLst>
              </a:tr>
              <a:tr h="190500">
                <a:tc>
                  <a:txBody>
                    <a:bodyPr/>
                    <a:lstStyle/>
                    <a:p>
                      <a:pPr algn="l" fontAlgn="b"/>
                      <a:r>
                        <a:rPr lang="es-PE" sz="1100" b="0" i="0" u="none" strike="noStrike" dirty="0">
                          <a:solidFill>
                            <a:srgbClr val="000000"/>
                          </a:solidFill>
                          <a:effectLst/>
                          <a:latin typeface="Calibri" panose="020F0502020204030204" pitchFamily="34" charset="0"/>
                        </a:rPr>
                        <a:t>DIVPOL HUACHO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487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522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453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364879995"/>
                  </a:ext>
                </a:extLst>
              </a:tr>
            </a:tbl>
          </a:graphicData>
        </a:graphic>
      </p:graphicFrame>
      <p:sp>
        <p:nvSpPr>
          <p:cNvPr id="14" name="3 CuadroTexto">
            <a:extLst>
              <a:ext uri="{FF2B5EF4-FFF2-40B4-BE49-F238E27FC236}">
                <a16:creationId xmlns:a16="http://schemas.microsoft.com/office/drawing/2014/main" xmlns="" id="{A5203531-9C64-4C9A-AE0F-B85C78C9F4B8}"/>
              </a:ext>
            </a:extLst>
          </p:cNvPr>
          <p:cNvSpPr txBox="1"/>
          <p:nvPr/>
        </p:nvSpPr>
        <p:spPr>
          <a:xfrm>
            <a:off x="1478237" y="5329383"/>
            <a:ext cx="2310248" cy="400110"/>
          </a:xfrm>
          <a:prstGeom prst="rect">
            <a:avLst/>
          </a:prstGeom>
          <a:solidFill>
            <a:srgbClr val="FFFF00"/>
          </a:solidFill>
          <a:ln w="38100">
            <a:solidFill>
              <a:srgbClr val="FF0000"/>
            </a:solidFill>
          </a:ln>
        </p:spPr>
        <p:txBody>
          <a:bodyPr wrap="none">
            <a:spAutoFit/>
          </a:bodyPr>
          <a:lstStyle/>
          <a:p>
            <a:pPr>
              <a:defRPr/>
            </a:pPr>
            <a:r>
              <a:rPr lang="es-PE" sz="2000" dirty="0">
                <a:solidFill>
                  <a:prstClr val="black"/>
                </a:solidFill>
                <a:effectLst>
                  <a:outerShdw blurRad="38100" dist="38100" dir="2700000" algn="tl">
                    <a:srgbClr val="000000">
                      <a:alpha val="43137"/>
                    </a:srgbClr>
                  </a:outerShdw>
                </a:effectLst>
                <a:latin typeface="Impact" panose="020B0806030902050204" pitchFamily="34" charset="0"/>
              </a:rPr>
              <a:t>RECURSOS HUMANOS</a:t>
            </a:r>
          </a:p>
        </p:txBody>
      </p:sp>
    </p:spTree>
    <p:extLst>
      <p:ext uri="{BB962C8B-B14F-4D97-AF65-F5344CB8AC3E}">
        <p14:creationId xmlns:p14="http://schemas.microsoft.com/office/powerpoint/2010/main" val="2895294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3841158" y="1096075"/>
            <a:ext cx="4830938" cy="461665"/>
          </a:xfrm>
          <a:prstGeom prst="rect">
            <a:avLst/>
          </a:prstGeom>
          <a:solidFill>
            <a:srgbClr val="FFFF00"/>
          </a:solidFill>
          <a:ln w="38100">
            <a:solidFill>
              <a:srgbClr val="FF0000"/>
            </a:solidFill>
          </a:ln>
        </p:spPr>
        <p:txBody>
          <a:bodyPr wrap="none">
            <a:spAutoFit/>
          </a:bodyPr>
          <a:lstStyle/>
          <a:p>
            <a:pPr>
              <a:defRPr/>
            </a:pPr>
            <a:r>
              <a:rPr lang="es-PE" sz="2400" b="1" dirty="0">
                <a:solidFill>
                  <a:prstClr val="black"/>
                </a:solidFill>
                <a:effectLst>
                  <a:outerShdw blurRad="38100" dist="38100" dir="2700000" algn="tl">
                    <a:srgbClr val="000000">
                      <a:alpha val="43137"/>
                    </a:srgbClr>
                  </a:outerShdw>
                </a:effectLst>
                <a:latin typeface="Impact" panose="020B0806030902050204" pitchFamily="34" charset="0"/>
              </a:rPr>
              <a:t>CUADRO DEMOSTRATIVO DE VEHICULOS</a:t>
            </a:r>
          </a:p>
        </p:txBody>
      </p:sp>
      <p:graphicFrame>
        <p:nvGraphicFramePr>
          <p:cNvPr id="6" name="Tabla 5">
            <a:extLst>
              <a:ext uri="{FF2B5EF4-FFF2-40B4-BE49-F238E27FC236}">
                <a16:creationId xmlns:a16="http://schemas.microsoft.com/office/drawing/2014/main" xmlns="" id="{21C1368F-172C-4559-8D6E-FE82C1A9346D}"/>
              </a:ext>
            </a:extLst>
          </p:cNvPr>
          <p:cNvGraphicFramePr>
            <a:graphicFrameLocks noGrp="1"/>
          </p:cNvGraphicFramePr>
          <p:nvPr>
            <p:extLst>
              <p:ext uri="{D42A27DB-BD31-4B8C-83A1-F6EECF244321}">
                <p14:modId xmlns:p14="http://schemas.microsoft.com/office/powerpoint/2010/main" val="756498023"/>
              </p:ext>
            </p:extLst>
          </p:nvPr>
        </p:nvGraphicFramePr>
        <p:xfrm>
          <a:off x="1938172" y="1664716"/>
          <a:ext cx="4597400" cy="1779905"/>
        </p:xfrm>
        <a:graphic>
          <a:graphicData uri="http://schemas.openxmlformats.org/drawingml/2006/table">
            <a:tbl>
              <a:tblPr/>
              <a:tblGrid>
                <a:gridCol w="1358900">
                  <a:extLst>
                    <a:ext uri="{9D8B030D-6E8A-4147-A177-3AD203B41FA5}">
                      <a16:colId xmlns:a16="http://schemas.microsoft.com/office/drawing/2014/main" xmlns="" val="3826851486"/>
                    </a:ext>
                  </a:extLst>
                </a:gridCol>
                <a:gridCol w="952500">
                  <a:extLst>
                    <a:ext uri="{9D8B030D-6E8A-4147-A177-3AD203B41FA5}">
                      <a16:colId xmlns:a16="http://schemas.microsoft.com/office/drawing/2014/main" xmlns="" val="3994145974"/>
                    </a:ext>
                  </a:extLst>
                </a:gridCol>
                <a:gridCol w="644114">
                  <a:extLst>
                    <a:ext uri="{9D8B030D-6E8A-4147-A177-3AD203B41FA5}">
                      <a16:colId xmlns:a16="http://schemas.microsoft.com/office/drawing/2014/main" xmlns="" val="3152368627"/>
                    </a:ext>
                  </a:extLst>
                </a:gridCol>
                <a:gridCol w="773723">
                  <a:extLst>
                    <a:ext uri="{9D8B030D-6E8A-4147-A177-3AD203B41FA5}">
                      <a16:colId xmlns:a16="http://schemas.microsoft.com/office/drawing/2014/main" xmlns="" val="2587534691"/>
                    </a:ext>
                  </a:extLst>
                </a:gridCol>
                <a:gridCol w="868163">
                  <a:extLst>
                    <a:ext uri="{9D8B030D-6E8A-4147-A177-3AD203B41FA5}">
                      <a16:colId xmlns:a16="http://schemas.microsoft.com/office/drawing/2014/main" xmlns="" val="3316511945"/>
                    </a:ext>
                  </a:extLst>
                </a:gridCol>
              </a:tblGrid>
              <a:tr h="255270">
                <a:tc rowSpan="2">
                  <a:txBody>
                    <a:bodyPr/>
                    <a:lstStyle/>
                    <a:p>
                      <a:pPr algn="ctr" fontAlgn="ctr"/>
                      <a:r>
                        <a:rPr lang="es-PE" sz="1200" b="1" i="0" u="none" strike="noStrike">
                          <a:solidFill>
                            <a:srgbClr val="000000"/>
                          </a:solidFill>
                          <a:effectLst/>
                          <a:latin typeface="Calibri" panose="020F0502020204030204" pitchFamily="34" charset="0"/>
                        </a:rPr>
                        <a:t>UNIDAD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gridSpan="3">
                  <a:txBody>
                    <a:bodyPr/>
                    <a:lstStyle/>
                    <a:p>
                      <a:pPr algn="ctr" fontAlgn="ctr"/>
                      <a:r>
                        <a:rPr lang="es-PE" sz="1200" b="1" i="0" u="none" strike="noStrike" dirty="0">
                          <a:solidFill>
                            <a:srgbClr val="000000"/>
                          </a:solidFill>
                          <a:effectLst/>
                          <a:latin typeface="Calibri" panose="020F0502020204030204" pitchFamily="34" charset="0"/>
                        </a:rPr>
                        <a:t>OPERATIVOS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s-PE"/>
                    </a:p>
                  </a:txBody>
                  <a:tcPr/>
                </a:tc>
                <a:tc hMerge="1">
                  <a:txBody>
                    <a:bodyPr/>
                    <a:lstStyle/>
                    <a:p>
                      <a:endParaRPr lang="es-PE"/>
                    </a:p>
                  </a:txBody>
                  <a:tcPr/>
                </a:tc>
                <a:tc rowSpan="2">
                  <a:txBody>
                    <a:bodyPr/>
                    <a:lstStyle/>
                    <a:p>
                      <a:pPr algn="ctr" fontAlgn="ctr"/>
                      <a:r>
                        <a:rPr lang="es-PE" sz="1200" b="1" i="0" u="none" strike="noStrike" dirty="0">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3214678435"/>
                  </a:ext>
                </a:extLst>
              </a:tr>
              <a:tr h="255270">
                <a:tc vMerge="1">
                  <a:txBody>
                    <a:bodyPr/>
                    <a:lstStyle/>
                    <a:p>
                      <a:endParaRPr lang="es-PE"/>
                    </a:p>
                  </a:txBody>
                  <a:tcPr/>
                </a:tc>
                <a:tc>
                  <a:txBody>
                    <a:bodyPr/>
                    <a:lstStyle/>
                    <a:p>
                      <a:pPr algn="ctr" fontAlgn="ctr"/>
                      <a:r>
                        <a:rPr lang="es-PE" sz="1200" b="1" i="0" u="none" strike="noStrike">
                          <a:solidFill>
                            <a:srgbClr val="000000"/>
                          </a:solidFill>
                          <a:effectLst/>
                          <a:latin typeface="Calibri" panose="020F0502020204030204" pitchFamily="34" charset="0"/>
                        </a:rPr>
                        <a:t>CAMIONETAS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200" b="1" i="0" u="none" strike="noStrike" dirty="0">
                          <a:solidFill>
                            <a:srgbClr val="000000"/>
                          </a:solidFill>
                          <a:effectLst/>
                          <a:latin typeface="Calibri" panose="020F0502020204030204" pitchFamily="34" charset="0"/>
                        </a:rPr>
                        <a:t>AUTOS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200" b="1" i="0" u="none" strike="noStrike" dirty="0">
                          <a:solidFill>
                            <a:srgbClr val="000000"/>
                          </a:solidFill>
                          <a:effectLst/>
                          <a:latin typeface="Calibri" panose="020F0502020204030204" pitchFamily="34" charset="0"/>
                        </a:rPr>
                        <a:t>MOTOS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vMerge="1">
                  <a:txBody>
                    <a:bodyPr/>
                    <a:lstStyle/>
                    <a:p>
                      <a:endParaRPr lang="es-PE"/>
                    </a:p>
                  </a:txBody>
                  <a:tcPr/>
                </a:tc>
                <a:extLst>
                  <a:ext uri="{0D108BD9-81ED-4DB2-BD59-A6C34878D82A}">
                    <a16:rowId xmlns:a16="http://schemas.microsoft.com/office/drawing/2014/main" xmlns="" val="2219556965"/>
                  </a:ext>
                </a:extLst>
              </a:tr>
              <a:tr h="190500">
                <a:tc>
                  <a:txBody>
                    <a:bodyPr/>
                    <a:lstStyle/>
                    <a:p>
                      <a:pPr algn="l" fontAlgn="b"/>
                      <a:r>
                        <a:rPr lang="es-PE" sz="1100" b="0" i="0" u="none" strike="noStrike" dirty="0">
                          <a:solidFill>
                            <a:srgbClr val="000000"/>
                          </a:solidFill>
                          <a:effectLst/>
                          <a:latin typeface="Calibri" panose="020F0502020204030204" pitchFamily="34" charset="0"/>
                        </a:rPr>
                        <a:t> JEFATURA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01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072323765"/>
                  </a:ext>
                </a:extLst>
              </a:tr>
              <a:tr h="190500">
                <a:tc>
                  <a:txBody>
                    <a:bodyPr/>
                    <a:lstStyle/>
                    <a:p>
                      <a:pPr algn="l" fontAlgn="b"/>
                      <a:r>
                        <a:rPr lang="es-PE" sz="1100" b="0" i="0" u="none" strike="noStrike" dirty="0">
                          <a:solidFill>
                            <a:srgbClr val="000000"/>
                          </a:solidFill>
                          <a:effectLst/>
                          <a:latin typeface="Calibri" panose="020F0502020204030204" pitchFamily="34" charset="0"/>
                        </a:rPr>
                        <a:t> OFINTE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2390627886"/>
                  </a:ext>
                </a:extLst>
              </a:tr>
              <a:tr h="190500">
                <a:tc>
                  <a:txBody>
                    <a:bodyPr/>
                    <a:lstStyle/>
                    <a:p>
                      <a:pPr algn="l" fontAlgn="b"/>
                      <a:r>
                        <a:rPr lang="es-PE" sz="1100" b="0" i="0" u="none" strike="noStrike" dirty="0">
                          <a:solidFill>
                            <a:srgbClr val="000000"/>
                          </a:solidFill>
                          <a:effectLst/>
                          <a:latin typeface="Calibri" panose="020F0502020204030204" pitchFamily="34" charset="0"/>
                        </a:rPr>
                        <a:t> COMISARIA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23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986099006"/>
                  </a:ext>
                </a:extLst>
              </a:tr>
              <a:tr h="190500">
                <a:tc>
                  <a:txBody>
                    <a:bodyPr/>
                    <a:lstStyle/>
                    <a:p>
                      <a:pPr marL="0" algn="l" defTabSz="914400" rtl="0" eaLnBrk="1" fontAlgn="b" latinLnBrk="0" hangingPunct="1"/>
                      <a:r>
                        <a:rPr lang="es-PE" sz="1100" b="0" i="0" u="none" strike="noStrike" kern="1200" dirty="0">
                          <a:solidFill>
                            <a:srgbClr val="000000"/>
                          </a:solidFill>
                          <a:effectLst/>
                          <a:latin typeface="Calibri" panose="020F0502020204030204" pitchFamily="34" charset="0"/>
                          <a:ea typeface="+mn-ea"/>
                          <a:cs typeface="+mn-cs"/>
                        </a:rPr>
                        <a:t>DEPINCRI HUACHO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PE" sz="1100" b="0" i="0" u="none" strike="noStrike" kern="1200" dirty="0">
                          <a:solidFill>
                            <a:srgbClr val="000000"/>
                          </a:solidFill>
                          <a:effectLst/>
                          <a:latin typeface="Calibri" panose="020F0502020204030204" pitchFamily="34" charset="0"/>
                          <a:ea typeface="+mn-ea"/>
                          <a:cs typeface="+mn-cs"/>
                        </a:rPr>
                        <a:t>04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PE" sz="1100" b="0" i="0" u="none" strike="noStrike" kern="1200" dirty="0">
                          <a:solidFill>
                            <a:srgbClr val="000000"/>
                          </a:solidFill>
                          <a:effectLst/>
                          <a:latin typeface="Calibri" panose="020F0502020204030204" pitchFamily="34" charset="0"/>
                          <a:ea typeface="+mn-ea"/>
                          <a:cs typeface="+mn-cs"/>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b" latinLnBrk="0" hangingPunct="1"/>
                      <a:r>
                        <a:rPr lang="es-PE" sz="1100" b="0" i="0" u="none" strike="noStrike" kern="1200" dirty="0">
                          <a:solidFill>
                            <a:srgbClr val="000000"/>
                          </a:solidFill>
                          <a:effectLst/>
                          <a:latin typeface="Calibri" panose="020F0502020204030204" pitchFamily="34" charset="0"/>
                          <a:ea typeface="+mn-ea"/>
                          <a:cs typeface="+mn-cs"/>
                        </a:rPr>
                        <a:t>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PE" sz="1100" b="1" i="0" u="none" strike="noStrike" kern="1200" dirty="0">
                          <a:solidFill>
                            <a:srgbClr val="000000"/>
                          </a:solidFill>
                          <a:effectLst/>
                          <a:latin typeface="Calibri" panose="020F0502020204030204" pitchFamily="34" charset="0"/>
                          <a:ea typeface="+mn-ea"/>
                          <a:cs typeface="+mn-cs"/>
                        </a:rPr>
                        <a:t>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1648952193"/>
                  </a:ext>
                </a:extLst>
              </a:tr>
              <a:tr h="190500">
                <a:tc>
                  <a:txBody>
                    <a:bodyPr/>
                    <a:lstStyle/>
                    <a:p>
                      <a:pPr algn="l" fontAlgn="b"/>
                      <a:r>
                        <a:rPr lang="es-PE" sz="1100" b="0" i="0" u="none" strike="noStrike" dirty="0">
                          <a:solidFill>
                            <a:srgbClr val="000000"/>
                          </a:solidFill>
                          <a:effectLst/>
                          <a:latin typeface="Calibri" panose="020F0502020204030204" pitchFamily="34" charset="0"/>
                        </a:rPr>
                        <a:t> DUE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09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s-PE"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2054689527"/>
                  </a:ext>
                </a:extLst>
              </a:tr>
              <a:tr h="316865">
                <a:tc>
                  <a:txBody>
                    <a:bodyPr/>
                    <a:lstStyle/>
                    <a:p>
                      <a:pPr algn="ctr" fontAlgn="ctr"/>
                      <a:r>
                        <a:rPr lang="es-PE" sz="1100" b="1" i="0" u="none" strike="noStrike">
                          <a:solidFill>
                            <a:srgbClr val="000000"/>
                          </a:solidFill>
                          <a:effectLst/>
                          <a:latin typeface="Calibri" panose="020F0502020204030204" pitchFamily="34" charset="0"/>
                        </a:rPr>
                        <a:t>TOTAL GENERAL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46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600" b="1" i="0" u="none" strike="noStrike" dirty="0">
                          <a:solidFill>
                            <a:srgbClr val="000000"/>
                          </a:solidFill>
                          <a:effectLst/>
                          <a:latin typeface="Calibri" panose="020F0502020204030204" pitchFamily="34" charset="0"/>
                        </a:rPr>
                        <a:t>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534872669"/>
                  </a:ext>
                </a:extLst>
              </a:tr>
            </a:tbl>
          </a:graphicData>
        </a:graphic>
      </p:graphicFrame>
      <p:sp>
        <p:nvSpPr>
          <p:cNvPr id="8" name="7 Rectángulo">
            <a:extLst>
              <a:ext uri="{FF2B5EF4-FFF2-40B4-BE49-F238E27FC236}">
                <a16:creationId xmlns:a16="http://schemas.microsoft.com/office/drawing/2014/main" xmlns="" id="{16687EDF-743C-4915-BD15-A1D28FD6B5B8}"/>
              </a:ext>
            </a:extLst>
          </p:cNvPr>
          <p:cNvSpPr/>
          <p:nvPr/>
        </p:nvSpPr>
        <p:spPr>
          <a:xfrm>
            <a:off x="1505285" y="262329"/>
            <a:ext cx="9502684" cy="612000"/>
          </a:xfrm>
          <a:prstGeom prst="rect">
            <a:avLst/>
          </a:prstGeom>
          <a:gradFill>
            <a:gsLst>
              <a:gs pos="0">
                <a:srgbClr val="091911"/>
              </a:gs>
              <a:gs pos="100000">
                <a:srgbClr val="133525"/>
              </a:gs>
            </a:gsLst>
            <a:lin ang="5400000" scaled="0"/>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bg1"/>
                </a:solidFill>
                <a:latin typeface="Impact" panose="020B0806030902050204" pitchFamily="34" charset="0"/>
                <a:cs typeface="Arial" charset="0"/>
              </a:rPr>
              <a:t>LOGISTICA</a:t>
            </a:r>
          </a:p>
        </p:txBody>
      </p:sp>
      <p:graphicFrame>
        <p:nvGraphicFramePr>
          <p:cNvPr id="10" name="Tabla 9">
            <a:extLst>
              <a:ext uri="{FF2B5EF4-FFF2-40B4-BE49-F238E27FC236}">
                <a16:creationId xmlns:a16="http://schemas.microsoft.com/office/drawing/2014/main" xmlns="" id="{E40F3EFA-DA3B-4DBD-9CE9-AF77FB4CB051}"/>
              </a:ext>
            </a:extLst>
          </p:cNvPr>
          <p:cNvGraphicFramePr>
            <a:graphicFrameLocks noGrp="1"/>
          </p:cNvGraphicFramePr>
          <p:nvPr>
            <p:extLst>
              <p:ext uri="{D42A27DB-BD31-4B8C-83A1-F6EECF244321}">
                <p14:modId xmlns:p14="http://schemas.microsoft.com/office/powerpoint/2010/main" val="1846254594"/>
              </p:ext>
            </p:extLst>
          </p:nvPr>
        </p:nvGraphicFramePr>
        <p:xfrm>
          <a:off x="7073500" y="2040953"/>
          <a:ext cx="3957515" cy="1408430"/>
        </p:xfrm>
        <a:graphic>
          <a:graphicData uri="http://schemas.openxmlformats.org/drawingml/2006/table">
            <a:tbl>
              <a:tblPr/>
              <a:tblGrid>
                <a:gridCol w="1240692">
                  <a:extLst>
                    <a:ext uri="{9D8B030D-6E8A-4147-A177-3AD203B41FA5}">
                      <a16:colId xmlns:a16="http://schemas.microsoft.com/office/drawing/2014/main" xmlns="" val="2652673617"/>
                    </a:ext>
                  </a:extLst>
                </a:gridCol>
                <a:gridCol w="993531">
                  <a:extLst>
                    <a:ext uri="{9D8B030D-6E8A-4147-A177-3AD203B41FA5}">
                      <a16:colId xmlns:a16="http://schemas.microsoft.com/office/drawing/2014/main" xmlns="" val="1702747832"/>
                    </a:ext>
                  </a:extLst>
                </a:gridCol>
                <a:gridCol w="1072662">
                  <a:extLst>
                    <a:ext uri="{9D8B030D-6E8A-4147-A177-3AD203B41FA5}">
                      <a16:colId xmlns:a16="http://schemas.microsoft.com/office/drawing/2014/main" xmlns="" val="4072815916"/>
                    </a:ext>
                  </a:extLst>
                </a:gridCol>
                <a:gridCol w="650630">
                  <a:extLst>
                    <a:ext uri="{9D8B030D-6E8A-4147-A177-3AD203B41FA5}">
                      <a16:colId xmlns:a16="http://schemas.microsoft.com/office/drawing/2014/main" xmlns="" val="1510020545"/>
                    </a:ext>
                  </a:extLst>
                </a:gridCol>
              </a:tblGrid>
              <a:tr h="255270">
                <a:tc rowSpan="2">
                  <a:txBody>
                    <a:bodyPr/>
                    <a:lstStyle/>
                    <a:p>
                      <a:pPr algn="ctr" fontAlgn="ctr"/>
                      <a:r>
                        <a:rPr lang="es-PE" sz="1200" b="1" i="0" u="none" strike="noStrike" dirty="0">
                          <a:solidFill>
                            <a:srgbClr val="000000"/>
                          </a:solidFill>
                          <a:effectLst/>
                          <a:latin typeface="Calibri" panose="020F0502020204030204" pitchFamily="34" charset="0"/>
                        </a:rPr>
                        <a:t>VEHICULO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gridSpan="2">
                  <a:txBody>
                    <a:bodyPr/>
                    <a:lstStyle/>
                    <a:p>
                      <a:pPr algn="ctr" fontAlgn="ctr"/>
                      <a:r>
                        <a:rPr lang="es-PE" sz="1200" b="1" i="0" u="none" strike="noStrike" dirty="0">
                          <a:solidFill>
                            <a:srgbClr val="000000"/>
                          </a:solidFill>
                          <a:effectLst/>
                          <a:latin typeface="Calibri" panose="020F0502020204030204" pitchFamily="34" charset="0"/>
                        </a:rPr>
                        <a:t>INOPERATIVOS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es-PE"/>
                    </a:p>
                  </a:txBody>
                  <a:tcPr/>
                </a:tc>
                <a:tc rowSpan="2">
                  <a:txBody>
                    <a:bodyPr/>
                    <a:lstStyle/>
                    <a:p>
                      <a:pPr algn="ctr" fontAlgn="ctr"/>
                      <a:r>
                        <a:rPr lang="es-PE" sz="1200" b="1" i="0" u="none" strike="noStrike" dirty="0">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96217257"/>
                  </a:ext>
                </a:extLst>
              </a:tr>
              <a:tr h="255270">
                <a:tc vMerge="1">
                  <a:txBody>
                    <a:bodyPr/>
                    <a:lstStyle/>
                    <a:p>
                      <a:endParaRPr lang="es-PE"/>
                    </a:p>
                  </a:txBody>
                  <a:tcPr/>
                </a:tc>
                <a:tc>
                  <a:txBody>
                    <a:bodyPr/>
                    <a:lstStyle/>
                    <a:p>
                      <a:pPr algn="ctr" fontAlgn="ctr"/>
                      <a:r>
                        <a:rPr lang="es-PE" sz="1050" b="1" i="0" u="none" strike="noStrike" dirty="0">
                          <a:solidFill>
                            <a:srgbClr val="000000"/>
                          </a:solidFill>
                          <a:effectLst/>
                          <a:latin typeface="Calibri" panose="020F0502020204030204" pitchFamily="34" charset="0"/>
                        </a:rPr>
                        <a:t>RECUPERABLES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PE" sz="1050" b="1" i="0" u="none" strike="noStrike" dirty="0">
                          <a:solidFill>
                            <a:srgbClr val="000000"/>
                          </a:solidFill>
                          <a:effectLst/>
                          <a:latin typeface="Calibri" panose="020F0502020204030204" pitchFamily="34" charset="0"/>
                        </a:rPr>
                        <a:t>IRRECUPERABLES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vMerge="1">
                  <a:txBody>
                    <a:bodyPr/>
                    <a:lstStyle/>
                    <a:p>
                      <a:endParaRPr lang="es-PE"/>
                    </a:p>
                  </a:txBody>
                  <a:tcPr/>
                </a:tc>
                <a:extLst>
                  <a:ext uri="{0D108BD9-81ED-4DB2-BD59-A6C34878D82A}">
                    <a16:rowId xmlns:a16="http://schemas.microsoft.com/office/drawing/2014/main" xmlns="" val="4183775065"/>
                  </a:ext>
                </a:extLst>
              </a:tr>
              <a:tr h="190500">
                <a:tc>
                  <a:txBody>
                    <a:bodyPr/>
                    <a:lstStyle/>
                    <a:p>
                      <a:pPr algn="l" fontAlgn="b"/>
                      <a:r>
                        <a:rPr lang="es-PE" sz="1100" b="0" i="0" u="none" strike="noStrike" dirty="0">
                          <a:solidFill>
                            <a:srgbClr val="000000"/>
                          </a:solidFill>
                          <a:effectLst/>
                          <a:latin typeface="Calibri" panose="020F0502020204030204" pitchFamily="34" charset="0"/>
                        </a:rPr>
                        <a:t>AUTOS</a:t>
                      </a:r>
                    </a:p>
                  </a:txBody>
                  <a:tcPr marL="857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2138017575"/>
                  </a:ext>
                </a:extLst>
              </a:tr>
              <a:tr h="190500">
                <a:tc>
                  <a:txBody>
                    <a:bodyPr/>
                    <a:lstStyle/>
                    <a:p>
                      <a:pPr algn="l" fontAlgn="b"/>
                      <a:r>
                        <a:rPr lang="es-PE" sz="1100" b="0" i="0" u="none" strike="noStrike">
                          <a:solidFill>
                            <a:srgbClr val="000000"/>
                          </a:solidFill>
                          <a:effectLst/>
                          <a:latin typeface="Calibri" panose="020F0502020204030204" pitchFamily="34" charset="0"/>
                        </a:rPr>
                        <a:t>CAMIONETAS</a:t>
                      </a:r>
                    </a:p>
                  </a:txBody>
                  <a:tcPr marL="857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3117861759"/>
                  </a:ext>
                </a:extLst>
              </a:tr>
              <a:tr h="200025">
                <a:tc>
                  <a:txBody>
                    <a:bodyPr/>
                    <a:lstStyle/>
                    <a:p>
                      <a:pPr algn="l" fontAlgn="b"/>
                      <a:r>
                        <a:rPr lang="es-PE" sz="1100" b="0" i="0" u="none" strike="noStrike">
                          <a:solidFill>
                            <a:srgbClr val="000000"/>
                          </a:solidFill>
                          <a:effectLst/>
                          <a:latin typeface="Calibri" panose="020F0502020204030204" pitchFamily="34" charset="0"/>
                        </a:rPr>
                        <a:t>MOTOS</a:t>
                      </a:r>
                    </a:p>
                  </a:txBody>
                  <a:tcPr marL="857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100" b="0" i="0" u="none" strike="noStrike" dirty="0">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es-PE" sz="1100" b="1" i="0" u="none" strike="noStrike" dirty="0">
                          <a:solidFill>
                            <a:srgbClr val="000000"/>
                          </a:solidFill>
                          <a:effectLst/>
                          <a:latin typeface="Calibri" panose="020F0502020204030204" pitchFamily="34" charset="0"/>
                        </a:rPr>
                        <a:t>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xmlns="" val="2848704219"/>
                  </a:ext>
                </a:extLst>
              </a:tr>
              <a:tr h="316865">
                <a:tc>
                  <a:txBody>
                    <a:bodyPr/>
                    <a:lstStyle/>
                    <a:p>
                      <a:pPr algn="ctr" fontAlgn="ctr"/>
                      <a:r>
                        <a:rPr lang="es-PE" sz="1100" b="1" i="0" u="none" strike="noStrike" dirty="0">
                          <a:solidFill>
                            <a:srgbClr val="000000"/>
                          </a:solidFill>
                          <a:effectLst/>
                          <a:latin typeface="Calibri" panose="020F0502020204030204" pitchFamily="34" charset="0"/>
                        </a:rPr>
                        <a:t>TOTAL GENERAL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600" b="1" i="0" u="none" strike="noStrike" dirty="0">
                          <a:solidFill>
                            <a:srgbClr val="000000"/>
                          </a:solidFill>
                          <a:effectLst/>
                          <a:latin typeface="Calibri" panose="020F0502020204030204" pitchFamily="34" charset="0"/>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PE" sz="1100" b="1" i="0" u="none" strike="noStrike" dirty="0">
                          <a:solidFill>
                            <a:srgbClr val="000000"/>
                          </a:solidFill>
                          <a:effectLst/>
                          <a:latin typeface="Calibri" panose="020F0502020204030204" pitchFamily="34" charset="0"/>
                        </a:rPr>
                        <a:t>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2790543"/>
                  </a:ext>
                </a:extLst>
              </a:tr>
            </a:tbl>
          </a:graphicData>
        </a:graphic>
      </p:graphicFrame>
      <p:sp>
        <p:nvSpPr>
          <p:cNvPr id="7" name="3 CuadroTexto">
            <a:extLst>
              <a:ext uri="{FF2B5EF4-FFF2-40B4-BE49-F238E27FC236}">
                <a16:creationId xmlns:a16="http://schemas.microsoft.com/office/drawing/2014/main" xmlns="" id="{A280D0A7-0EAC-4046-A20C-3DA36C0C4472}"/>
              </a:ext>
            </a:extLst>
          </p:cNvPr>
          <p:cNvSpPr txBox="1"/>
          <p:nvPr/>
        </p:nvSpPr>
        <p:spPr>
          <a:xfrm>
            <a:off x="3314594" y="4833784"/>
            <a:ext cx="2218877" cy="584775"/>
          </a:xfrm>
          <a:prstGeom prst="rect">
            <a:avLst/>
          </a:prstGeom>
          <a:solidFill>
            <a:srgbClr val="FFFF00"/>
          </a:solidFill>
          <a:ln w="38100">
            <a:solidFill>
              <a:srgbClr val="FF0000"/>
            </a:solidFill>
          </a:ln>
        </p:spPr>
        <p:txBody>
          <a:bodyPr wrap="none">
            <a:spAutoFit/>
          </a:bodyPr>
          <a:lstStyle/>
          <a:p>
            <a:pPr>
              <a:defRPr/>
            </a:pPr>
            <a:r>
              <a:rPr lang="es-PE" sz="3200" dirty="0">
                <a:solidFill>
                  <a:prstClr val="black"/>
                </a:solidFill>
                <a:effectLst>
                  <a:outerShdw blurRad="38100" dist="38100" dir="2700000" algn="tl">
                    <a:srgbClr val="000000">
                      <a:alpha val="43137"/>
                    </a:srgbClr>
                  </a:outerShdw>
                </a:effectLst>
                <a:latin typeface="Impact" panose="020B0806030902050204" pitchFamily="34" charset="0"/>
              </a:rPr>
              <a:t>ARMAMENTO</a:t>
            </a:r>
          </a:p>
        </p:txBody>
      </p:sp>
      <p:graphicFrame>
        <p:nvGraphicFramePr>
          <p:cNvPr id="9" name="Tabla 8">
            <a:extLst>
              <a:ext uri="{FF2B5EF4-FFF2-40B4-BE49-F238E27FC236}">
                <a16:creationId xmlns:a16="http://schemas.microsoft.com/office/drawing/2014/main" xmlns="" id="{B0D3A841-2C3C-4719-94BC-270385A7CE65}"/>
              </a:ext>
            </a:extLst>
          </p:cNvPr>
          <p:cNvGraphicFramePr>
            <a:graphicFrameLocks noGrp="1"/>
          </p:cNvGraphicFramePr>
          <p:nvPr>
            <p:extLst>
              <p:ext uri="{D42A27DB-BD31-4B8C-83A1-F6EECF244321}">
                <p14:modId xmlns:p14="http://schemas.microsoft.com/office/powerpoint/2010/main" val="1111338255"/>
              </p:ext>
            </p:extLst>
          </p:nvPr>
        </p:nvGraphicFramePr>
        <p:xfrm>
          <a:off x="6705211" y="4183633"/>
          <a:ext cx="3670300" cy="2019300"/>
        </p:xfrm>
        <a:graphic>
          <a:graphicData uri="http://schemas.openxmlformats.org/drawingml/2006/table">
            <a:tbl>
              <a:tblPr/>
              <a:tblGrid>
                <a:gridCol w="737238">
                  <a:extLst>
                    <a:ext uri="{9D8B030D-6E8A-4147-A177-3AD203B41FA5}">
                      <a16:colId xmlns:a16="http://schemas.microsoft.com/office/drawing/2014/main" xmlns="" val="2985512413"/>
                    </a:ext>
                  </a:extLst>
                </a:gridCol>
                <a:gridCol w="1244450">
                  <a:extLst>
                    <a:ext uri="{9D8B030D-6E8A-4147-A177-3AD203B41FA5}">
                      <a16:colId xmlns:a16="http://schemas.microsoft.com/office/drawing/2014/main" xmlns="" val="3257062718"/>
                    </a:ext>
                  </a:extLst>
                </a:gridCol>
                <a:gridCol w="1688612">
                  <a:extLst>
                    <a:ext uri="{9D8B030D-6E8A-4147-A177-3AD203B41FA5}">
                      <a16:colId xmlns:a16="http://schemas.microsoft.com/office/drawing/2014/main" xmlns="" val="1879767775"/>
                    </a:ext>
                  </a:extLst>
                </a:gridCol>
              </a:tblGrid>
              <a:tr h="476250">
                <a:tc gridSpan="2">
                  <a:txBody>
                    <a:bodyPr/>
                    <a:lstStyle/>
                    <a:p>
                      <a:pPr algn="ctr" fontAlgn="ctr"/>
                      <a:r>
                        <a:rPr lang="es-PE" sz="1000" b="1" i="0" u="none" strike="noStrike" dirty="0">
                          <a:solidFill>
                            <a:srgbClr val="000000"/>
                          </a:solidFill>
                          <a:effectLst/>
                          <a:latin typeface="Arial" panose="020B0604020202020204" pitchFamily="34" charset="0"/>
                        </a:rPr>
                        <a:t>ARMAMENTO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9694"/>
                    </a:solidFill>
                  </a:tcPr>
                </a:tc>
                <a:tc hMerge="1">
                  <a:txBody>
                    <a:bodyPr/>
                    <a:lstStyle/>
                    <a:p>
                      <a:endParaRPr lang="es-PE"/>
                    </a:p>
                  </a:txBody>
                  <a:tcPr/>
                </a:tc>
                <a:tc>
                  <a:txBody>
                    <a:bodyPr/>
                    <a:lstStyle/>
                    <a:p>
                      <a:pPr algn="ctr" fontAlgn="ctr"/>
                      <a:r>
                        <a:rPr lang="es-PE" sz="1000" b="1" i="0" u="none" strike="noStrike" dirty="0">
                          <a:solidFill>
                            <a:srgbClr val="000000"/>
                          </a:solidFill>
                          <a:effectLst/>
                          <a:latin typeface="Arial" panose="020B0604020202020204" pitchFamily="34" charset="0"/>
                        </a:rPr>
                        <a:t>CANTIDAD</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xmlns="" val="3263591811"/>
                  </a:ext>
                </a:extLst>
              </a:tr>
              <a:tr h="200025">
                <a:tc gridSpan="2">
                  <a:txBody>
                    <a:bodyPr/>
                    <a:lstStyle/>
                    <a:p>
                      <a:pPr algn="ctr" fontAlgn="ctr"/>
                      <a:r>
                        <a:rPr lang="es-PE" sz="1000" b="1" i="0" u="none" strike="noStrike" dirty="0">
                          <a:solidFill>
                            <a:srgbClr val="000000"/>
                          </a:solidFill>
                          <a:effectLst/>
                          <a:latin typeface="Arial" panose="020B0604020202020204" pitchFamily="34" charset="0"/>
                        </a:rPr>
                        <a:t>REVOLVER S.W.</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PE"/>
                    </a:p>
                  </a:txBody>
                  <a:tcPr/>
                </a:tc>
                <a:tc>
                  <a:txBody>
                    <a:bodyPr/>
                    <a:lstStyle/>
                    <a:p>
                      <a:pPr algn="ctr" fontAlgn="b"/>
                      <a:r>
                        <a:rPr lang="es-PE" sz="1000" b="0" i="0" u="none" strike="noStrike" dirty="0">
                          <a:solidFill>
                            <a:srgbClr val="000000"/>
                          </a:solidFill>
                          <a:effectLst/>
                          <a:latin typeface="Arial" panose="020B0604020202020204" pitchFamily="34" charset="0"/>
                        </a:rPr>
                        <a:t>101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414586149"/>
                  </a:ext>
                </a:extLst>
              </a:tr>
              <a:tr h="190500">
                <a:tc rowSpan="3">
                  <a:txBody>
                    <a:bodyPr/>
                    <a:lstStyle/>
                    <a:p>
                      <a:pPr algn="ctr" fontAlgn="ctr"/>
                      <a:r>
                        <a:rPr lang="es-PE" sz="1000" b="1" i="0" u="none" strike="noStrike" dirty="0">
                          <a:solidFill>
                            <a:srgbClr val="000000"/>
                          </a:solidFill>
                          <a:effectLst/>
                          <a:latin typeface="Arial" panose="020B0604020202020204" pitchFamily="34" charset="0"/>
                        </a:rPr>
                        <a:t>PISTOLAS DE PUÑO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s-PE" sz="1000" b="1" i="0" u="none" strike="noStrike" dirty="0">
                          <a:solidFill>
                            <a:srgbClr val="000000"/>
                          </a:solidFill>
                          <a:effectLst/>
                          <a:latin typeface="Arial" panose="020B0604020202020204" pitchFamily="34" charset="0"/>
                        </a:rPr>
                        <a:t>PIETRO BERETTA</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000" b="0" i="0" u="none" strike="noStrike" dirty="0">
                          <a:solidFill>
                            <a:srgbClr val="000000"/>
                          </a:solidFill>
                          <a:effectLst/>
                          <a:latin typeface="Arial" panose="020B0604020202020204" pitchFamily="34" charset="0"/>
                        </a:rPr>
                        <a:t>103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330007362"/>
                  </a:ext>
                </a:extLst>
              </a:tr>
              <a:tr h="190500">
                <a:tc vMerge="1">
                  <a:txBody>
                    <a:bodyPr/>
                    <a:lstStyle/>
                    <a:p>
                      <a:endParaRPr lang="es-PE"/>
                    </a:p>
                  </a:txBody>
                  <a:tcPr/>
                </a:tc>
                <a:tc>
                  <a:txBody>
                    <a:bodyPr/>
                    <a:lstStyle/>
                    <a:p>
                      <a:pPr algn="l" fontAlgn="ctr"/>
                      <a:r>
                        <a:rPr lang="es-PE" sz="1000" b="1" i="0" u="none" strike="noStrike" dirty="0">
                          <a:solidFill>
                            <a:srgbClr val="000000"/>
                          </a:solidFill>
                          <a:effectLst/>
                          <a:latin typeface="Arial" panose="020B0604020202020204" pitchFamily="34" charset="0"/>
                        </a:rPr>
                        <a:t>STAR</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000" b="0" i="0" u="none" strike="noStrike" dirty="0">
                          <a:solidFill>
                            <a:srgbClr val="000000"/>
                          </a:solidFill>
                          <a:effectLst/>
                          <a:latin typeface="Arial" panose="020B0604020202020204" pitchFamily="34" charset="0"/>
                        </a:rPr>
                        <a:t>37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188422252"/>
                  </a:ext>
                </a:extLst>
              </a:tr>
              <a:tr h="190500">
                <a:tc vMerge="1">
                  <a:txBody>
                    <a:bodyPr/>
                    <a:lstStyle/>
                    <a:p>
                      <a:endParaRPr lang="es-PE"/>
                    </a:p>
                  </a:txBody>
                  <a:tcPr/>
                </a:tc>
                <a:tc>
                  <a:txBody>
                    <a:bodyPr/>
                    <a:lstStyle/>
                    <a:p>
                      <a:pPr algn="l" fontAlgn="ctr"/>
                      <a:r>
                        <a:rPr lang="es-PE" sz="1000" b="1" i="0" u="none" strike="noStrike" dirty="0">
                          <a:solidFill>
                            <a:srgbClr val="000000"/>
                          </a:solidFill>
                          <a:effectLst/>
                          <a:latin typeface="Arial" panose="020B0604020202020204" pitchFamily="34" charset="0"/>
                        </a:rPr>
                        <a:t>SIG SAUER</a:t>
                      </a: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E" sz="1000" b="0" i="0" u="none" strike="noStrike" dirty="0">
                          <a:solidFill>
                            <a:srgbClr val="000000"/>
                          </a:solidFill>
                          <a:effectLst/>
                          <a:latin typeface="Arial" panose="020B0604020202020204" pitchFamily="34" charset="0"/>
                        </a:rPr>
                        <a:t>81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765609150"/>
                  </a:ext>
                </a:extLst>
              </a:tr>
              <a:tr h="190500">
                <a:tc gridSpan="2">
                  <a:txBody>
                    <a:bodyPr/>
                    <a:lstStyle/>
                    <a:p>
                      <a:pPr algn="l" fontAlgn="ctr"/>
                      <a:r>
                        <a:rPr lang="es-PE" sz="1000" b="1" i="0" u="none" strike="noStrike" dirty="0">
                          <a:solidFill>
                            <a:srgbClr val="000000"/>
                          </a:solidFill>
                          <a:effectLst/>
                          <a:latin typeface="Arial" panose="020B0604020202020204" pitchFamily="34" charset="0"/>
                        </a:rPr>
                        <a:t>FUSILES AUTO.</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PE"/>
                    </a:p>
                  </a:txBody>
                  <a:tcPr/>
                </a:tc>
                <a:tc>
                  <a:txBody>
                    <a:bodyPr/>
                    <a:lstStyle/>
                    <a:p>
                      <a:pPr algn="ctr" fontAlgn="b"/>
                      <a:r>
                        <a:rPr lang="es-PE" sz="1000" b="0" i="0" u="none" strike="noStrike" dirty="0">
                          <a:solidFill>
                            <a:srgbClr val="000000"/>
                          </a:solidFill>
                          <a:effectLst/>
                          <a:latin typeface="Arial" panose="020B0604020202020204" pitchFamily="34" charset="0"/>
                        </a:rPr>
                        <a:t>198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33504917"/>
                  </a:ext>
                </a:extLst>
              </a:tr>
              <a:tr h="190500">
                <a:tc gridSpan="2">
                  <a:txBody>
                    <a:bodyPr/>
                    <a:lstStyle/>
                    <a:p>
                      <a:pPr algn="l" fontAlgn="ctr"/>
                      <a:r>
                        <a:rPr lang="es-PE" sz="1000" b="1" i="0" u="none" strike="noStrike" dirty="0">
                          <a:solidFill>
                            <a:srgbClr val="000000"/>
                          </a:solidFill>
                          <a:effectLst/>
                          <a:latin typeface="Arial" panose="020B0604020202020204" pitchFamily="34" charset="0"/>
                        </a:rPr>
                        <a:t>AMETRALLADORA</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s-PE"/>
                    </a:p>
                  </a:txBody>
                  <a:tcPr/>
                </a:tc>
                <a:tc>
                  <a:txBody>
                    <a:bodyPr/>
                    <a:lstStyle/>
                    <a:p>
                      <a:pPr algn="ctr" fontAlgn="b"/>
                      <a:r>
                        <a:rPr lang="es-PE" sz="1000" b="0" i="0" u="none" strike="noStrike" dirty="0">
                          <a:solidFill>
                            <a:srgbClr val="000000"/>
                          </a:solidFill>
                          <a:effectLst/>
                          <a:latin typeface="Arial" panose="020B0604020202020204" pitchFamily="34" charset="0"/>
                        </a:rPr>
                        <a:t>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890158607"/>
                  </a:ext>
                </a:extLst>
              </a:tr>
              <a:tr h="190500">
                <a:tc gridSpan="2">
                  <a:txBody>
                    <a:bodyPr/>
                    <a:lstStyle/>
                    <a:p>
                      <a:pPr algn="l" fontAlgn="ctr"/>
                      <a:r>
                        <a:rPr lang="es-PE" sz="1000" b="1" i="0" u="none" strike="noStrike" dirty="0">
                          <a:solidFill>
                            <a:srgbClr val="000000"/>
                          </a:solidFill>
                          <a:effectLst/>
                          <a:latin typeface="Arial" panose="020B0604020202020204" pitchFamily="34" charset="0"/>
                        </a:rPr>
                        <a:t>ESCOPETA DE CAZA</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ctr"/>
                      <a:endParaRPr lang="es-PE" sz="1000" b="1" i="0" u="none" strike="noStrike" dirty="0">
                        <a:solidFill>
                          <a:srgbClr val="000000"/>
                        </a:solidFill>
                        <a:effectLst/>
                        <a:latin typeface="Arial" panose="020B0604020202020204" pitchFamily="34" charset="0"/>
                      </a:endParaRP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000" b="0" i="0" u="none" strike="noStrike" dirty="0">
                          <a:solidFill>
                            <a:srgbClr val="000000"/>
                          </a:solidFill>
                          <a:effectLst/>
                          <a:latin typeface="Arial" panose="020B0604020202020204" pitchFamily="34" charset="0"/>
                        </a:rPr>
                        <a:t>03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14423050"/>
                  </a:ext>
                </a:extLst>
              </a:tr>
              <a:tr h="200025">
                <a:tc gridSpan="2">
                  <a:txBody>
                    <a:bodyPr/>
                    <a:lstStyle/>
                    <a:p>
                      <a:pPr algn="l" fontAlgn="ctr"/>
                      <a:r>
                        <a:rPr lang="es-PE" sz="1000" b="1" i="0" u="none" strike="noStrike" dirty="0">
                          <a:solidFill>
                            <a:srgbClr val="000000"/>
                          </a:solidFill>
                          <a:effectLst/>
                          <a:latin typeface="Arial" panose="020B0604020202020204" pitchFamily="34" charset="0"/>
                        </a:rPr>
                        <a:t>ESCOPETA LANZA GAS</a:t>
                      </a:r>
                    </a:p>
                  </a:txBody>
                  <a:tcPr marL="857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fontAlgn="ctr"/>
                      <a:endParaRPr lang="es-PE" sz="1000" b="1" i="0" u="none" strike="noStrike" dirty="0">
                        <a:solidFill>
                          <a:srgbClr val="000000"/>
                        </a:solidFill>
                        <a:effectLst/>
                        <a:latin typeface="Arial" panose="020B0604020202020204" pitchFamily="34" charset="0"/>
                      </a:endParaRPr>
                    </a:p>
                  </a:txBody>
                  <a:tcPr marL="857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PE" sz="1000" b="0" i="0" u="none" strike="noStrike" dirty="0">
                          <a:solidFill>
                            <a:srgbClr val="000000"/>
                          </a:solidFill>
                          <a:effectLst/>
                          <a:latin typeface="Arial" panose="020B0604020202020204" pitchFamily="34" charset="0"/>
                        </a:rPr>
                        <a:t>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392761178"/>
                  </a:ext>
                </a:extLst>
              </a:tr>
            </a:tbl>
          </a:graphicData>
        </a:graphic>
      </p:graphicFrame>
    </p:spTree>
    <p:extLst>
      <p:ext uri="{BB962C8B-B14F-4D97-AF65-F5344CB8AC3E}">
        <p14:creationId xmlns:p14="http://schemas.microsoft.com/office/powerpoint/2010/main" val="2856048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a:extLst>
              <a:ext uri="{FF2B5EF4-FFF2-40B4-BE49-F238E27FC236}">
                <a16:creationId xmlns:a16="http://schemas.microsoft.com/office/drawing/2014/main" xmlns="" id="{89728931-F46C-4A37-BB53-0BFE83170E5F}"/>
              </a:ext>
            </a:extLst>
          </p:cNvPr>
          <p:cNvSpPr/>
          <p:nvPr/>
        </p:nvSpPr>
        <p:spPr>
          <a:xfrm>
            <a:off x="1647358" y="2742043"/>
            <a:ext cx="9037962" cy="1205703"/>
          </a:xfrm>
          <a:prstGeom prst="rect">
            <a:avLst/>
          </a:prstGeom>
          <a:gradFill>
            <a:gsLst>
              <a:gs pos="0">
                <a:srgbClr val="091911"/>
              </a:gs>
              <a:gs pos="100000">
                <a:srgbClr val="133525"/>
              </a:gs>
            </a:gsLst>
            <a:lin ang="5400000" scaled="0"/>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3200" dirty="0">
                <a:solidFill>
                  <a:schemeClr val="bg1"/>
                </a:solidFill>
                <a:latin typeface="Impact" panose="020B0806030902050204" pitchFamily="34" charset="0"/>
                <a:cs typeface="Arial" charset="0"/>
              </a:rPr>
              <a:t>SECTORIZACION DE LAS COMISARIAS PNP</a:t>
            </a:r>
          </a:p>
        </p:txBody>
      </p:sp>
    </p:spTree>
    <p:extLst>
      <p:ext uri="{BB962C8B-B14F-4D97-AF65-F5344CB8AC3E}">
        <p14:creationId xmlns:p14="http://schemas.microsoft.com/office/powerpoint/2010/main" val="342687887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4631</TotalTime>
  <Words>1110</Words>
  <Application>Microsoft Office PowerPoint</Application>
  <PresentationFormat>Panorámica</PresentationFormat>
  <Paragraphs>284</Paragraphs>
  <Slides>20</Slides>
  <Notes>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20</vt:i4>
      </vt:variant>
    </vt:vector>
  </HeadingPairs>
  <TitlesOfParts>
    <vt:vector size="30" baseType="lpstr">
      <vt:lpstr>Arial</vt:lpstr>
      <vt:lpstr>Arial Black</vt:lpstr>
      <vt:lpstr>Calibri</vt:lpstr>
      <vt:lpstr>Calibri Light</vt:lpstr>
      <vt:lpstr>Impact</vt:lpstr>
      <vt:lpstr>Lucida Sans Unicode</vt:lpstr>
      <vt:lpstr>Times New Roman</vt:lpstr>
      <vt:lpstr>Wingdings</vt:lpstr>
      <vt:lpstr>Tema de Office</vt:lpstr>
      <vt:lpstr>Acrobat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ESTRATEGIAS  PARA  COMBARTIR   LA  DELINCUENCIA</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DE INICIO</dc:title>
  <dc:creator>LUCIANO</dc:creator>
  <cp:lastModifiedBy>Carmen Estefania Luis Leonardo</cp:lastModifiedBy>
  <cp:revision>241</cp:revision>
  <cp:lastPrinted>2017-01-02T22:19:36Z</cp:lastPrinted>
  <dcterms:created xsi:type="dcterms:W3CDTF">2016-07-02T16:37:53Z</dcterms:created>
  <dcterms:modified xsi:type="dcterms:W3CDTF">2022-11-25T21:38:07Z</dcterms:modified>
</cp:coreProperties>
</file>