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78" r:id="rId3"/>
    <p:sldId id="298" r:id="rId4"/>
    <p:sldId id="280" r:id="rId5"/>
    <p:sldId id="258" r:id="rId6"/>
    <p:sldId id="279" r:id="rId7"/>
    <p:sldId id="299" r:id="rId8"/>
    <p:sldId id="300" r:id="rId9"/>
    <p:sldId id="301" r:id="rId10"/>
    <p:sldId id="302" r:id="rId11"/>
    <p:sldId id="303" r:id="rId12"/>
    <p:sldId id="304" r:id="rId13"/>
    <p:sldId id="305" r:id="rId14"/>
    <p:sldId id="285" r:id="rId15"/>
    <p:sldId id="297" r:id="rId16"/>
    <p:sldId id="306" r:id="rId17"/>
    <p:sldId id="309" r:id="rId18"/>
    <p:sldId id="311" r:id="rId19"/>
    <p:sldId id="313" r:id="rId20"/>
    <p:sldId id="315" r:id="rId21"/>
    <p:sldId id="317" r:id="rId22"/>
    <p:sldId id="259" r:id="rId23"/>
  </p:sldIdLst>
  <p:sldSz cx="12192000" cy="6858000"/>
  <p:notesSz cx="6819900" cy="99187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BCB8"/>
    <a:srgbClr val="E30412"/>
    <a:srgbClr val="FF7C80"/>
    <a:srgbClr val="BC37FF"/>
    <a:srgbClr val="6DA9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6240" autoAdjust="0"/>
  </p:normalViewPr>
  <p:slideViewPr>
    <p:cSldViewPr snapToGrid="0">
      <p:cViewPr varScale="1">
        <p:scale>
          <a:sx n="60" d="100"/>
          <a:sy n="60" d="100"/>
        </p:scale>
        <p:origin x="390" y="4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964670-9F38-4C27-B78A-1AD0FB58080A}"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s-ES"/>
        </a:p>
      </dgm:t>
    </dgm:pt>
    <dgm:pt modelId="{408D9C69-7291-4554-9EEA-5A86D06CC3E8}">
      <dgm:prSet phldrT="[Texto]" custT="1"/>
      <dgm:spPr>
        <a:ln>
          <a:solidFill>
            <a:srgbClr val="002060"/>
          </a:solidFill>
        </a:ln>
      </dgm:spPr>
      <dgm:t>
        <a:bodyPr/>
        <a:lstStyle/>
        <a:p>
          <a:r>
            <a:rPr lang="es-ES" sz="1200" dirty="0">
              <a:latin typeface="Poppins" panose="00000500000000000000" pitchFamily="2" charset="0"/>
              <a:cs typeface="Poppins" panose="00000500000000000000" pitchFamily="2" charset="0"/>
            </a:rPr>
            <a:t>Viceministerio de Poblaciones Vulnerables</a:t>
          </a:r>
        </a:p>
      </dgm:t>
    </dgm:pt>
    <dgm:pt modelId="{C1AA6857-D7C4-4B8B-BF77-EE2977F8AE87}" type="parTrans" cxnId="{4C5D8F96-50C0-439A-9522-4851636BB9AC}">
      <dgm:prSet/>
      <dgm:spPr/>
      <dgm:t>
        <a:bodyPr/>
        <a:lstStyle/>
        <a:p>
          <a:endParaRPr lang="es-ES" sz="1200">
            <a:latin typeface="Poppins" panose="00000500000000000000" pitchFamily="2" charset="0"/>
            <a:cs typeface="Poppins" panose="00000500000000000000" pitchFamily="2" charset="0"/>
          </a:endParaRPr>
        </a:p>
      </dgm:t>
    </dgm:pt>
    <dgm:pt modelId="{291C0C89-BEB0-4BC4-9476-0317A1F15A8C}" type="sibTrans" cxnId="{4C5D8F96-50C0-439A-9522-4851636BB9AC}">
      <dgm:prSet/>
      <dgm:spPr/>
      <dgm:t>
        <a:bodyPr/>
        <a:lstStyle/>
        <a:p>
          <a:endParaRPr lang="es-ES" sz="1200">
            <a:latin typeface="Poppins" panose="00000500000000000000" pitchFamily="2" charset="0"/>
            <a:cs typeface="Poppins" panose="00000500000000000000" pitchFamily="2" charset="0"/>
          </a:endParaRPr>
        </a:p>
      </dgm:t>
    </dgm:pt>
    <dgm:pt modelId="{59EC4684-071F-4279-AB26-5D848063CACE}" type="asst">
      <dgm:prSet phldrT="[Texto]" custT="1"/>
      <dgm:spPr>
        <a:ln>
          <a:solidFill>
            <a:srgbClr val="002060"/>
          </a:solidFill>
        </a:ln>
      </dgm:spPr>
      <dgm:t>
        <a:bodyPr/>
        <a:lstStyle/>
        <a:p>
          <a:r>
            <a:rPr lang="es-ES" sz="1200" dirty="0">
              <a:latin typeface="Poppins" panose="00000500000000000000" pitchFamily="2" charset="0"/>
              <a:cs typeface="Poppins" panose="00000500000000000000" pitchFamily="2" charset="0"/>
            </a:rPr>
            <a:t>Programa Nacional Integral para el </a:t>
          </a:r>
          <a:r>
            <a:rPr lang="es-ES" sz="1200" b="1" dirty="0">
              <a:latin typeface="Poppins" panose="00000500000000000000" pitchFamily="2" charset="0"/>
              <a:cs typeface="Poppins" panose="00000500000000000000" pitchFamily="2" charset="0"/>
            </a:rPr>
            <a:t>Bienestar Familiar</a:t>
          </a:r>
        </a:p>
      </dgm:t>
    </dgm:pt>
    <dgm:pt modelId="{46606744-ACDC-42A8-AF13-B9AC1E22A0ED}" type="parTrans" cxnId="{92063734-62BB-4640-8F99-82B0A03C1AB3}">
      <dgm:prSet/>
      <dgm:spPr/>
      <dgm:t>
        <a:bodyPr/>
        <a:lstStyle/>
        <a:p>
          <a:endParaRPr lang="es-ES" sz="1200">
            <a:latin typeface="Poppins" panose="00000500000000000000" pitchFamily="2" charset="0"/>
            <a:cs typeface="Poppins" panose="00000500000000000000" pitchFamily="2" charset="0"/>
          </a:endParaRPr>
        </a:p>
      </dgm:t>
    </dgm:pt>
    <dgm:pt modelId="{70B5E73D-34E3-49AA-9753-1A9452F0E15B}" type="sibTrans" cxnId="{92063734-62BB-4640-8F99-82B0A03C1AB3}">
      <dgm:prSet/>
      <dgm:spPr/>
      <dgm:t>
        <a:bodyPr/>
        <a:lstStyle/>
        <a:p>
          <a:endParaRPr lang="es-ES" sz="1200">
            <a:latin typeface="Poppins" panose="00000500000000000000" pitchFamily="2" charset="0"/>
            <a:cs typeface="Poppins" panose="00000500000000000000" pitchFamily="2" charset="0"/>
          </a:endParaRPr>
        </a:p>
      </dgm:t>
    </dgm:pt>
    <dgm:pt modelId="{82EDDC89-AB67-4010-A429-B938082D4AEF}">
      <dgm:prSet phldrT="[Texto]" custT="1"/>
      <dgm:spPr>
        <a:ln>
          <a:solidFill>
            <a:srgbClr val="002060"/>
          </a:solidFill>
        </a:ln>
      </dgm:spPr>
      <dgm:t>
        <a:bodyPr/>
        <a:lstStyle/>
        <a:p>
          <a:r>
            <a:rPr lang="es-ES" sz="1200" dirty="0">
              <a:latin typeface="Poppins" panose="00000500000000000000" pitchFamily="2" charset="0"/>
              <a:cs typeface="Poppins" panose="00000500000000000000" pitchFamily="2" charset="0"/>
            </a:rPr>
            <a:t>Dirección General de </a:t>
          </a:r>
          <a:r>
            <a:rPr lang="es-ES" sz="1200" b="1" dirty="0">
              <a:latin typeface="Poppins" panose="00000500000000000000" pitchFamily="2" charset="0"/>
              <a:cs typeface="Poppins" panose="00000500000000000000" pitchFamily="2" charset="0"/>
            </a:rPr>
            <a:t>Niñas, Niños y Adolescentes</a:t>
          </a:r>
        </a:p>
      </dgm:t>
    </dgm:pt>
    <dgm:pt modelId="{864CF165-AE4B-47A7-BCC1-331EDB6CB353}" type="parTrans" cxnId="{6347D589-D24F-4F96-A0A4-CA09F3A937FC}">
      <dgm:prSet/>
      <dgm:spPr/>
      <dgm:t>
        <a:bodyPr/>
        <a:lstStyle/>
        <a:p>
          <a:endParaRPr lang="es-ES" sz="1200">
            <a:latin typeface="Poppins" panose="00000500000000000000" pitchFamily="2" charset="0"/>
            <a:cs typeface="Poppins" panose="00000500000000000000" pitchFamily="2" charset="0"/>
          </a:endParaRPr>
        </a:p>
      </dgm:t>
    </dgm:pt>
    <dgm:pt modelId="{048B565A-4D97-430F-A487-C9EB26EFD109}" type="sibTrans" cxnId="{6347D589-D24F-4F96-A0A4-CA09F3A937FC}">
      <dgm:prSet/>
      <dgm:spPr/>
      <dgm:t>
        <a:bodyPr/>
        <a:lstStyle/>
        <a:p>
          <a:endParaRPr lang="es-ES" sz="1200">
            <a:latin typeface="Poppins" panose="00000500000000000000" pitchFamily="2" charset="0"/>
            <a:cs typeface="Poppins" panose="00000500000000000000" pitchFamily="2" charset="0"/>
          </a:endParaRPr>
        </a:p>
      </dgm:t>
    </dgm:pt>
    <dgm:pt modelId="{ACD58453-A887-40E3-B10F-D7E578F75DBE}">
      <dgm:prSet phldrT="[Texto]" custT="1"/>
      <dgm:spPr>
        <a:ln>
          <a:solidFill>
            <a:srgbClr val="002060"/>
          </a:solidFill>
        </a:ln>
      </dgm:spPr>
      <dgm:t>
        <a:bodyPr/>
        <a:lstStyle/>
        <a:p>
          <a:r>
            <a:rPr lang="es-ES" sz="1200" dirty="0">
              <a:latin typeface="Poppins" panose="00000500000000000000" pitchFamily="2" charset="0"/>
              <a:cs typeface="Poppins" panose="00000500000000000000" pitchFamily="2" charset="0"/>
            </a:rPr>
            <a:t>Dirección General de </a:t>
          </a:r>
          <a:r>
            <a:rPr lang="es-ES" sz="1200" b="1" dirty="0">
              <a:latin typeface="Poppins" panose="00000500000000000000" pitchFamily="2" charset="0"/>
              <a:cs typeface="Poppins" panose="00000500000000000000" pitchFamily="2" charset="0"/>
            </a:rPr>
            <a:t>Adopciones</a:t>
          </a:r>
        </a:p>
      </dgm:t>
    </dgm:pt>
    <dgm:pt modelId="{6471EE9B-E292-4E7E-8C88-4E8F6F44AA25}" type="parTrans" cxnId="{99B943FB-0042-49F0-8DF9-573D4A70D7EB}">
      <dgm:prSet/>
      <dgm:spPr/>
      <dgm:t>
        <a:bodyPr/>
        <a:lstStyle/>
        <a:p>
          <a:endParaRPr lang="es-ES" sz="1200">
            <a:latin typeface="Poppins" panose="00000500000000000000" pitchFamily="2" charset="0"/>
            <a:cs typeface="Poppins" panose="00000500000000000000" pitchFamily="2" charset="0"/>
          </a:endParaRPr>
        </a:p>
      </dgm:t>
    </dgm:pt>
    <dgm:pt modelId="{B093F4F9-433E-41FD-B791-0B60DA28C83D}" type="sibTrans" cxnId="{99B943FB-0042-49F0-8DF9-573D4A70D7EB}">
      <dgm:prSet/>
      <dgm:spPr/>
      <dgm:t>
        <a:bodyPr/>
        <a:lstStyle/>
        <a:p>
          <a:endParaRPr lang="es-ES" sz="1200">
            <a:latin typeface="Poppins" panose="00000500000000000000" pitchFamily="2" charset="0"/>
            <a:cs typeface="Poppins" panose="00000500000000000000" pitchFamily="2" charset="0"/>
          </a:endParaRPr>
        </a:p>
      </dgm:t>
    </dgm:pt>
    <dgm:pt modelId="{52B33037-C71C-435E-80E1-261C1A072C52}">
      <dgm:prSet phldrT="[Texto]" custT="1"/>
      <dgm:spPr>
        <a:ln>
          <a:solidFill>
            <a:srgbClr val="002060"/>
          </a:solidFill>
        </a:ln>
      </dgm:spPr>
      <dgm:t>
        <a:bodyPr/>
        <a:lstStyle/>
        <a:p>
          <a:r>
            <a:rPr lang="es-ES" sz="1200" dirty="0">
              <a:latin typeface="Poppins" panose="00000500000000000000" pitchFamily="2" charset="0"/>
              <a:cs typeface="Poppins" panose="00000500000000000000" pitchFamily="2" charset="0"/>
            </a:rPr>
            <a:t>Dirección General de la </a:t>
          </a:r>
          <a:r>
            <a:rPr lang="es-ES" sz="1200" b="1" dirty="0">
              <a:latin typeface="Poppins" panose="00000500000000000000" pitchFamily="2" charset="0"/>
              <a:cs typeface="Poppins" panose="00000500000000000000" pitchFamily="2" charset="0"/>
            </a:rPr>
            <a:t>Familia y la Comunidad </a:t>
          </a:r>
        </a:p>
      </dgm:t>
    </dgm:pt>
    <dgm:pt modelId="{250755D2-4F94-486F-BDF6-3C094E5C6A2E}" type="parTrans" cxnId="{9A6D2BAB-FF59-4430-BD5D-F4EC01D451AD}">
      <dgm:prSet/>
      <dgm:spPr/>
      <dgm:t>
        <a:bodyPr/>
        <a:lstStyle/>
        <a:p>
          <a:endParaRPr lang="es-ES" sz="1200">
            <a:latin typeface="Poppins" panose="00000500000000000000" pitchFamily="2" charset="0"/>
            <a:cs typeface="Poppins" panose="00000500000000000000" pitchFamily="2" charset="0"/>
          </a:endParaRPr>
        </a:p>
      </dgm:t>
    </dgm:pt>
    <dgm:pt modelId="{DD079341-5BCD-4F09-8EA2-89F2649025C1}" type="sibTrans" cxnId="{9A6D2BAB-FF59-4430-BD5D-F4EC01D451AD}">
      <dgm:prSet/>
      <dgm:spPr/>
      <dgm:t>
        <a:bodyPr/>
        <a:lstStyle/>
        <a:p>
          <a:endParaRPr lang="es-ES" sz="1200">
            <a:latin typeface="Poppins" panose="00000500000000000000" pitchFamily="2" charset="0"/>
            <a:cs typeface="Poppins" panose="00000500000000000000" pitchFamily="2" charset="0"/>
          </a:endParaRPr>
        </a:p>
      </dgm:t>
    </dgm:pt>
    <dgm:pt modelId="{C751CEDB-AD8F-48E9-9F7E-599F3585415A}">
      <dgm:prSet phldrT="[Texto]" custT="1"/>
      <dgm:spPr>
        <a:ln>
          <a:solidFill>
            <a:srgbClr val="002060"/>
          </a:solidFill>
        </a:ln>
      </dgm:spPr>
      <dgm:t>
        <a:bodyPr/>
        <a:lstStyle/>
        <a:p>
          <a:r>
            <a:rPr lang="es-ES" sz="1200" dirty="0">
              <a:latin typeface="Poppins" panose="00000500000000000000" pitchFamily="2" charset="0"/>
              <a:cs typeface="Poppins" panose="00000500000000000000" pitchFamily="2" charset="0"/>
            </a:rPr>
            <a:t>Dirección General de </a:t>
          </a:r>
          <a:r>
            <a:rPr lang="es-ES" sz="1200" b="1" dirty="0">
              <a:latin typeface="Poppins" panose="00000500000000000000" pitchFamily="2" charset="0"/>
              <a:cs typeface="Poppins" panose="00000500000000000000" pitchFamily="2" charset="0"/>
            </a:rPr>
            <a:t>Población, Desarrollo y Voluntariado</a:t>
          </a:r>
        </a:p>
      </dgm:t>
    </dgm:pt>
    <dgm:pt modelId="{D1C35ED2-CD99-47E5-8EC9-FFB4FAD27ED6}" type="parTrans" cxnId="{DFFA777E-F3C9-485A-A7DD-A9FB3BC6B23B}">
      <dgm:prSet/>
      <dgm:spPr/>
      <dgm:t>
        <a:bodyPr/>
        <a:lstStyle/>
        <a:p>
          <a:endParaRPr lang="es-ES" sz="1200">
            <a:latin typeface="Poppins" panose="00000500000000000000" pitchFamily="2" charset="0"/>
            <a:cs typeface="Poppins" panose="00000500000000000000" pitchFamily="2" charset="0"/>
          </a:endParaRPr>
        </a:p>
      </dgm:t>
    </dgm:pt>
    <dgm:pt modelId="{45599F26-9088-4EBB-AB3B-F9BBC33D3E61}" type="sibTrans" cxnId="{DFFA777E-F3C9-485A-A7DD-A9FB3BC6B23B}">
      <dgm:prSet/>
      <dgm:spPr/>
      <dgm:t>
        <a:bodyPr/>
        <a:lstStyle/>
        <a:p>
          <a:endParaRPr lang="es-ES" sz="1200">
            <a:latin typeface="Poppins" panose="00000500000000000000" pitchFamily="2" charset="0"/>
            <a:cs typeface="Poppins" panose="00000500000000000000" pitchFamily="2" charset="0"/>
          </a:endParaRPr>
        </a:p>
      </dgm:t>
    </dgm:pt>
    <dgm:pt modelId="{F65D623D-530F-4CC3-AC3B-779E2FF8570A}" type="pres">
      <dgm:prSet presAssocID="{EA964670-9F38-4C27-B78A-1AD0FB58080A}" presName="hierChild1" presStyleCnt="0">
        <dgm:presLayoutVars>
          <dgm:orgChart val="1"/>
          <dgm:chPref val="1"/>
          <dgm:dir/>
          <dgm:animOne val="branch"/>
          <dgm:animLvl val="lvl"/>
          <dgm:resizeHandles/>
        </dgm:presLayoutVars>
      </dgm:prSet>
      <dgm:spPr/>
      <dgm:t>
        <a:bodyPr/>
        <a:lstStyle/>
        <a:p>
          <a:endParaRPr lang="es-ES"/>
        </a:p>
      </dgm:t>
    </dgm:pt>
    <dgm:pt modelId="{FD4EEC1B-AE51-439D-BD3A-FCBE32CC7195}" type="pres">
      <dgm:prSet presAssocID="{408D9C69-7291-4554-9EEA-5A86D06CC3E8}" presName="hierRoot1" presStyleCnt="0">
        <dgm:presLayoutVars>
          <dgm:hierBranch val="init"/>
        </dgm:presLayoutVars>
      </dgm:prSet>
      <dgm:spPr/>
    </dgm:pt>
    <dgm:pt modelId="{2CD9B50D-24AB-45C6-B276-1CB27266C62C}" type="pres">
      <dgm:prSet presAssocID="{408D9C69-7291-4554-9EEA-5A86D06CC3E8}" presName="rootComposite1" presStyleCnt="0"/>
      <dgm:spPr/>
    </dgm:pt>
    <dgm:pt modelId="{66E880DD-5343-4936-93B5-48977F885CB8}" type="pres">
      <dgm:prSet presAssocID="{408D9C69-7291-4554-9EEA-5A86D06CC3E8}" presName="rootText1" presStyleLbl="node0" presStyleIdx="0" presStyleCnt="1" custScaleX="110145" custScaleY="143241">
        <dgm:presLayoutVars>
          <dgm:chPref val="3"/>
        </dgm:presLayoutVars>
      </dgm:prSet>
      <dgm:spPr/>
      <dgm:t>
        <a:bodyPr/>
        <a:lstStyle/>
        <a:p>
          <a:endParaRPr lang="es-ES"/>
        </a:p>
      </dgm:t>
    </dgm:pt>
    <dgm:pt modelId="{FF2CA654-3533-4C71-A92C-0D69C4087496}" type="pres">
      <dgm:prSet presAssocID="{408D9C69-7291-4554-9EEA-5A86D06CC3E8}" presName="rootConnector1" presStyleLbl="node1" presStyleIdx="0" presStyleCnt="0"/>
      <dgm:spPr/>
      <dgm:t>
        <a:bodyPr/>
        <a:lstStyle/>
        <a:p>
          <a:endParaRPr lang="es-ES"/>
        </a:p>
      </dgm:t>
    </dgm:pt>
    <dgm:pt modelId="{45871B32-BB5A-4094-82B7-D401478E6F5C}" type="pres">
      <dgm:prSet presAssocID="{408D9C69-7291-4554-9EEA-5A86D06CC3E8}" presName="hierChild2" presStyleCnt="0"/>
      <dgm:spPr/>
    </dgm:pt>
    <dgm:pt modelId="{A01B4DFC-2247-4651-AF71-AFBC20DE5857}" type="pres">
      <dgm:prSet presAssocID="{864CF165-AE4B-47A7-BCC1-331EDB6CB353}" presName="Name37" presStyleLbl="parChTrans1D2" presStyleIdx="0" presStyleCnt="5"/>
      <dgm:spPr/>
      <dgm:t>
        <a:bodyPr/>
        <a:lstStyle/>
        <a:p>
          <a:endParaRPr lang="es-ES"/>
        </a:p>
      </dgm:t>
    </dgm:pt>
    <dgm:pt modelId="{DDC71435-0AA8-4E51-BFE7-2835A4053F16}" type="pres">
      <dgm:prSet presAssocID="{82EDDC89-AB67-4010-A429-B938082D4AEF}" presName="hierRoot2" presStyleCnt="0">
        <dgm:presLayoutVars>
          <dgm:hierBranch val="init"/>
        </dgm:presLayoutVars>
      </dgm:prSet>
      <dgm:spPr/>
    </dgm:pt>
    <dgm:pt modelId="{6B6683A3-E847-407E-A2DF-550DEF19A608}" type="pres">
      <dgm:prSet presAssocID="{82EDDC89-AB67-4010-A429-B938082D4AEF}" presName="rootComposite" presStyleCnt="0"/>
      <dgm:spPr/>
    </dgm:pt>
    <dgm:pt modelId="{3B34B50F-CA4E-4B16-8D45-7590E936EF6B}" type="pres">
      <dgm:prSet presAssocID="{82EDDC89-AB67-4010-A429-B938082D4AEF}" presName="rootText" presStyleLbl="node2" presStyleIdx="0" presStyleCnt="4" custScaleX="83103" custScaleY="159961" custLinFactY="-24159" custLinFactNeighborY="-100000">
        <dgm:presLayoutVars>
          <dgm:chPref val="3"/>
        </dgm:presLayoutVars>
      </dgm:prSet>
      <dgm:spPr/>
      <dgm:t>
        <a:bodyPr/>
        <a:lstStyle/>
        <a:p>
          <a:endParaRPr lang="es-ES"/>
        </a:p>
      </dgm:t>
    </dgm:pt>
    <dgm:pt modelId="{D0282655-59C4-4800-BA0E-925C5495066B}" type="pres">
      <dgm:prSet presAssocID="{82EDDC89-AB67-4010-A429-B938082D4AEF}" presName="rootConnector" presStyleLbl="node2" presStyleIdx="0" presStyleCnt="4"/>
      <dgm:spPr/>
      <dgm:t>
        <a:bodyPr/>
        <a:lstStyle/>
        <a:p>
          <a:endParaRPr lang="es-ES"/>
        </a:p>
      </dgm:t>
    </dgm:pt>
    <dgm:pt modelId="{5BEFF8D7-214C-4B7C-BB1D-9B756A8C6113}" type="pres">
      <dgm:prSet presAssocID="{82EDDC89-AB67-4010-A429-B938082D4AEF}" presName="hierChild4" presStyleCnt="0"/>
      <dgm:spPr/>
    </dgm:pt>
    <dgm:pt modelId="{6EDF0499-C5A0-4819-A4B8-DBACB06B0977}" type="pres">
      <dgm:prSet presAssocID="{82EDDC89-AB67-4010-A429-B938082D4AEF}" presName="hierChild5" presStyleCnt="0"/>
      <dgm:spPr/>
    </dgm:pt>
    <dgm:pt modelId="{009A132A-484A-4B8E-ABB8-EDCBCB9D3FEE}" type="pres">
      <dgm:prSet presAssocID="{6471EE9B-E292-4E7E-8C88-4E8F6F44AA25}" presName="Name37" presStyleLbl="parChTrans1D2" presStyleIdx="1" presStyleCnt="5"/>
      <dgm:spPr/>
      <dgm:t>
        <a:bodyPr/>
        <a:lstStyle/>
        <a:p>
          <a:endParaRPr lang="es-ES"/>
        </a:p>
      </dgm:t>
    </dgm:pt>
    <dgm:pt modelId="{746586DB-7750-4B82-9721-EB3D91C1D376}" type="pres">
      <dgm:prSet presAssocID="{ACD58453-A887-40E3-B10F-D7E578F75DBE}" presName="hierRoot2" presStyleCnt="0">
        <dgm:presLayoutVars>
          <dgm:hierBranch val="init"/>
        </dgm:presLayoutVars>
      </dgm:prSet>
      <dgm:spPr/>
    </dgm:pt>
    <dgm:pt modelId="{2D51E415-0444-415C-86FA-339ADAC7AFEF}" type="pres">
      <dgm:prSet presAssocID="{ACD58453-A887-40E3-B10F-D7E578F75DBE}" presName="rootComposite" presStyleCnt="0"/>
      <dgm:spPr/>
    </dgm:pt>
    <dgm:pt modelId="{2329BB95-66A7-4A29-B537-547268EF1C95}" type="pres">
      <dgm:prSet presAssocID="{ACD58453-A887-40E3-B10F-D7E578F75DBE}" presName="rootText" presStyleLbl="node2" presStyleIdx="1" presStyleCnt="4" custScaleX="83103" custScaleY="159961" custLinFactY="-24159" custLinFactNeighborY="-100000">
        <dgm:presLayoutVars>
          <dgm:chPref val="3"/>
        </dgm:presLayoutVars>
      </dgm:prSet>
      <dgm:spPr/>
      <dgm:t>
        <a:bodyPr/>
        <a:lstStyle/>
        <a:p>
          <a:endParaRPr lang="es-ES"/>
        </a:p>
      </dgm:t>
    </dgm:pt>
    <dgm:pt modelId="{9BC07330-E09E-426B-A6E0-998E3E7DE4ED}" type="pres">
      <dgm:prSet presAssocID="{ACD58453-A887-40E3-B10F-D7E578F75DBE}" presName="rootConnector" presStyleLbl="node2" presStyleIdx="1" presStyleCnt="4"/>
      <dgm:spPr/>
      <dgm:t>
        <a:bodyPr/>
        <a:lstStyle/>
        <a:p>
          <a:endParaRPr lang="es-ES"/>
        </a:p>
      </dgm:t>
    </dgm:pt>
    <dgm:pt modelId="{F9A98461-5478-450D-BC42-7BE0B20D55EB}" type="pres">
      <dgm:prSet presAssocID="{ACD58453-A887-40E3-B10F-D7E578F75DBE}" presName="hierChild4" presStyleCnt="0"/>
      <dgm:spPr/>
    </dgm:pt>
    <dgm:pt modelId="{73CE1337-A1C7-4147-8725-480BBF291C8F}" type="pres">
      <dgm:prSet presAssocID="{ACD58453-A887-40E3-B10F-D7E578F75DBE}" presName="hierChild5" presStyleCnt="0"/>
      <dgm:spPr/>
    </dgm:pt>
    <dgm:pt modelId="{B25780E2-2AE2-4813-A9BB-27451338371D}" type="pres">
      <dgm:prSet presAssocID="{250755D2-4F94-486F-BDF6-3C094E5C6A2E}" presName="Name37" presStyleLbl="parChTrans1D2" presStyleIdx="2" presStyleCnt="5"/>
      <dgm:spPr/>
      <dgm:t>
        <a:bodyPr/>
        <a:lstStyle/>
        <a:p>
          <a:endParaRPr lang="es-ES"/>
        </a:p>
      </dgm:t>
    </dgm:pt>
    <dgm:pt modelId="{AC4FB543-BDAF-4888-A626-9A407D2F3320}" type="pres">
      <dgm:prSet presAssocID="{52B33037-C71C-435E-80E1-261C1A072C52}" presName="hierRoot2" presStyleCnt="0">
        <dgm:presLayoutVars>
          <dgm:hierBranch val="init"/>
        </dgm:presLayoutVars>
      </dgm:prSet>
      <dgm:spPr/>
    </dgm:pt>
    <dgm:pt modelId="{F2C23A2E-7B0C-4335-A1B8-38A1C66C3641}" type="pres">
      <dgm:prSet presAssocID="{52B33037-C71C-435E-80E1-261C1A072C52}" presName="rootComposite" presStyleCnt="0"/>
      <dgm:spPr/>
    </dgm:pt>
    <dgm:pt modelId="{CB4DD3EF-875B-4CD6-BDDD-BAF42F2BAF81}" type="pres">
      <dgm:prSet presAssocID="{52B33037-C71C-435E-80E1-261C1A072C52}" presName="rootText" presStyleLbl="node2" presStyleIdx="2" presStyleCnt="4" custScaleX="83103" custScaleY="159961" custLinFactY="-24159" custLinFactNeighborY="-100000">
        <dgm:presLayoutVars>
          <dgm:chPref val="3"/>
        </dgm:presLayoutVars>
      </dgm:prSet>
      <dgm:spPr/>
      <dgm:t>
        <a:bodyPr/>
        <a:lstStyle/>
        <a:p>
          <a:endParaRPr lang="es-ES"/>
        </a:p>
      </dgm:t>
    </dgm:pt>
    <dgm:pt modelId="{B601D690-3003-46B6-B0E4-3981858F61C6}" type="pres">
      <dgm:prSet presAssocID="{52B33037-C71C-435E-80E1-261C1A072C52}" presName="rootConnector" presStyleLbl="node2" presStyleIdx="2" presStyleCnt="4"/>
      <dgm:spPr/>
      <dgm:t>
        <a:bodyPr/>
        <a:lstStyle/>
        <a:p>
          <a:endParaRPr lang="es-ES"/>
        </a:p>
      </dgm:t>
    </dgm:pt>
    <dgm:pt modelId="{CE3EBDB9-376D-4203-A465-AC94151C5ED0}" type="pres">
      <dgm:prSet presAssocID="{52B33037-C71C-435E-80E1-261C1A072C52}" presName="hierChild4" presStyleCnt="0"/>
      <dgm:spPr/>
    </dgm:pt>
    <dgm:pt modelId="{C255EF73-DCA8-4F18-88A3-35C128858879}" type="pres">
      <dgm:prSet presAssocID="{52B33037-C71C-435E-80E1-261C1A072C52}" presName="hierChild5" presStyleCnt="0"/>
      <dgm:spPr/>
    </dgm:pt>
    <dgm:pt modelId="{359AFCE8-1029-43AD-91AE-4F22CAC0A139}" type="pres">
      <dgm:prSet presAssocID="{D1C35ED2-CD99-47E5-8EC9-FFB4FAD27ED6}" presName="Name37" presStyleLbl="parChTrans1D2" presStyleIdx="3" presStyleCnt="5"/>
      <dgm:spPr/>
      <dgm:t>
        <a:bodyPr/>
        <a:lstStyle/>
        <a:p>
          <a:endParaRPr lang="es-ES"/>
        </a:p>
      </dgm:t>
    </dgm:pt>
    <dgm:pt modelId="{87C47006-4C67-41D8-AD8D-3A02488D2826}" type="pres">
      <dgm:prSet presAssocID="{C751CEDB-AD8F-48E9-9F7E-599F3585415A}" presName="hierRoot2" presStyleCnt="0">
        <dgm:presLayoutVars>
          <dgm:hierBranch val="init"/>
        </dgm:presLayoutVars>
      </dgm:prSet>
      <dgm:spPr/>
    </dgm:pt>
    <dgm:pt modelId="{AB75329A-8CD9-449F-A0A4-61E49BF353F4}" type="pres">
      <dgm:prSet presAssocID="{C751CEDB-AD8F-48E9-9F7E-599F3585415A}" presName="rootComposite" presStyleCnt="0"/>
      <dgm:spPr/>
    </dgm:pt>
    <dgm:pt modelId="{33B18C61-CFEF-4FBC-B1D2-C5AAEFD2FBDB}" type="pres">
      <dgm:prSet presAssocID="{C751CEDB-AD8F-48E9-9F7E-599F3585415A}" presName="rootText" presStyleLbl="node2" presStyleIdx="3" presStyleCnt="4" custScaleX="83103" custScaleY="159961" custLinFactY="-24159" custLinFactNeighborY="-100000">
        <dgm:presLayoutVars>
          <dgm:chPref val="3"/>
        </dgm:presLayoutVars>
      </dgm:prSet>
      <dgm:spPr/>
      <dgm:t>
        <a:bodyPr/>
        <a:lstStyle/>
        <a:p>
          <a:endParaRPr lang="es-ES"/>
        </a:p>
      </dgm:t>
    </dgm:pt>
    <dgm:pt modelId="{8D0379DD-7EE9-4FC8-BF91-DE3988A0A2FE}" type="pres">
      <dgm:prSet presAssocID="{C751CEDB-AD8F-48E9-9F7E-599F3585415A}" presName="rootConnector" presStyleLbl="node2" presStyleIdx="3" presStyleCnt="4"/>
      <dgm:spPr/>
      <dgm:t>
        <a:bodyPr/>
        <a:lstStyle/>
        <a:p>
          <a:endParaRPr lang="es-ES"/>
        </a:p>
      </dgm:t>
    </dgm:pt>
    <dgm:pt modelId="{A608B8AC-5CFF-4E8B-90C8-A5DB00B94EF0}" type="pres">
      <dgm:prSet presAssocID="{C751CEDB-AD8F-48E9-9F7E-599F3585415A}" presName="hierChild4" presStyleCnt="0"/>
      <dgm:spPr/>
    </dgm:pt>
    <dgm:pt modelId="{E2A61900-C0C3-42EA-9359-64EB6008D19D}" type="pres">
      <dgm:prSet presAssocID="{C751CEDB-AD8F-48E9-9F7E-599F3585415A}" presName="hierChild5" presStyleCnt="0"/>
      <dgm:spPr/>
    </dgm:pt>
    <dgm:pt modelId="{14E0037D-AB57-44CA-947C-49CB025941B7}" type="pres">
      <dgm:prSet presAssocID="{408D9C69-7291-4554-9EEA-5A86D06CC3E8}" presName="hierChild3" presStyleCnt="0"/>
      <dgm:spPr/>
    </dgm:pt>
    <dgm:pt modelId="{0BA5EF0E-5698-4325-9DED-50DB900070D2}" type="pres">
      <dgm:prSet presAssocID="{46606744-ACDC-42A8-AF13-B9AC1E22A0ED}" presName="Name111" presStyleLbl="parChTrans1D2" presStyleIdx="4" presStyleCnt="5"/>
      <dgm:spPr/>
      <dgm:t>
        <a:bodyPr/>
        <a:lstStyle/>
        <a:p>
          <a:endParaRPr lang="es-ES"/>
        </a:p>
      </dgm:t>
    </dgm:pt>
    <dgm:pt modelId="{DF965A87-E6FC-44C9-8349-5386E4A14ECF}" type="pres">
      <dgm:prSet presAssocID="{59EC4684-071F-4279-AB26-5D848063CACE}" presName="hierRoot3" presStyleCnt="0">
        <dgm:presLayoutVars>
          <dgm:hierBranch val="init"/>
        </dgm:presLayoutVars>
      </dgm:prSet>
      <dgm:spPr/>
    </dgm:pt>
    <dgm:pt modelId="{6C03CB5C-ACF4-41B4-86CC-5C5862079A3C}" type="pres">
      <dgm:prSet presAssocID="{59EC4684-071F-4279-AB26-5D848063CACE}" presName="rootComposite3" presStyleCnt="0"/>
      <dgm:spPr/>
    </dgm:pt>
    <dgm:pt modelId="{96335D1B-38CE-423C-AC75-75C0A8945733}" type="pres">
      <dgm:prSet presAssocID="{59EC4684-071F-4279-AB26-5D848063CACE}" presName="rootText3" presStyleLbl="asst1" presStyleIdx="0" presStyleCnt="1" custScaleX="131039" custScaleY="101767" custLinFactY="151392" custLinFactNeighborX="-43733" custLinFactNeighborY="200000">
        <dgm:presLayoutVars>
          <dgm:chPref val="3"/>
        </dgm:presLayoutVars>
      </dgm:prSet>
      <dgm:spPr/>
      <dgm:t>
        <a:bodyPr/>
        <a:lstStyle/>
        <a:p>
          <a:endParaRPr lang="es-ES"/>
        </a:p>
      </dgm:t>
    </dgm:pt>
    <dgm:pt modelId="{5E432CF0-B250-4621-8CB8-333CDAB148C4}" type="pres">
      <dgm:prSet presAssocID="{59EC4684-071F-4279-AB26-5D848063CACE}" presName="rootConnector3" presStyleLbl="asst1" presStyleIdx="0" presStyleCnt="1"/>
      <dgm:spPr/>
      <dgm:t>
        <a:bodyPr/>
        <a:lstStyle/>
        <a:p>
          <a:endParaRPr lang="es-ES"/>
        </a:p>
      </dgm:t>
    </dgm:pt>
    <dgm:pt modelId="{2A528643-7A76-4EE9-BB1D-3E246D40363C}" type="pres">
      <dgm:prSet presAssocID="{59EC4684-071F-4279-AB26-5D848063CACE}" presName="hierChild6" presStyleCnt="0"/>
      <dgm:spPr/>
    </dgm:pt>
    <dgm:pt modelId="{075FA7FC-C1AB-4A36-A6E2-D03DFC3F6BD8}" type="pres">
      <dgm:prSet presAssocID="{59EC4684-071F-4279-AB26-5D848063CACE}" presName="hierChild7" presStyleCnt="0"/>
      <dgm:spPr/>
    </dgm:pt>
  </dgm:ptLst>
  <dgm:cxnLst>
    <dgm:cxn modelId="{5C6B5145-1ED2-49FC-A42A-CEB3C7D254AA}" type="presOf" srcId="{52B33037-C71C-435E-80E1-261C1A072C52}" destId="{CB4DD3EF-875B-4CD6-BDDD-BAF42F2BAF81}" srcOrd="0" destOrd="0" presId="urn:microsoft.com/office/officeart/2005/8/layout/orgChart1"/>
    <dgm:cxn modelId="{8ED97AB6-FBD0-43F3-A1E6-E373C83553EA}" type="presOf" srcId="{46606744-ACDC-42A8-AF13-B9AC1E22A0ED}" destId="{0BA5EF0E-5698-4325-9DED-50DB900070D2}" srcOrd="0" destOrd="0" presId="urn:microsoft.com/office/officeart/2005/8/layout/orgChart1"/>
    <dgm:cxn modelId="{C6A3C05C-C83A-42D2-B23B-458A2A3641CA}" type="presOf" srcId="{864CF165-AE4B-47A7-BCC1-331EDB6CB353}" destId="{A01B4DFC-2247-4651-AF71-AFBC20DE5857}" srcOrd="0" destOrd="0" presId="urn:microsoft.com/office/officeart/2005/8/layout/orgChart1"/>
    <dgm:cxn modelId="{DFFA777E-F3C9-485A-A7DD-A9FB3BC6B23B}" srcId="{408D9C69-7291-4554-9EEA-5A86D06CC3E8}" destId="{C751CEDB-AD8F-48E9-9F7E-599F3585415A}" srcOrd="4" destOrd="0" parTransId="{D1C35ED2-CD99-47E5-8EC9-FFB4FAD27ED6}" sibTransId="{45599F26-9088-4EBB-AB3B-F9BBC33D3E61}"/>
    <dgm:cxn modelId="{7EDA4760-24ED-4842-984F-507DD11B130D}" type="presOf" srcId="{408D9C69-7291-4554-9EEA-5A86D06CC3E8}" destId="{66E880DD-5343-4936-93B5-48977F885CB8}" srcOrd="0" destOrd="0" presId="urn:microsoft.com/office/officeart/2005/8/layout/orgChart1"/>
    <dgm:cxn modelId="{84ADABEA-CC05-49F2-9185-087B96F26F66}" type="presOf" srcId="{EA964670-9F38-4C27-B78A-1AD0FB58080A}" destId="{F65D623D-530F-4CC3-AC3B-779E2FF8570A}" srcOrd="0" destOrd="0" presId="urn:microsoft.com/office/officeart/2005/8/layout/orgChart1"/>
    <dgm:cxn modelId="{4285C001-264B-44A6-8AFA-B9AAB143F4E1}" type="presOf" srcId="{52B33037-C71C-435E-80E1-261C1A072C52}" destId="{B601D690-3003-46B6-B0E4-3981858F61C6}" srcOrd="1" destOrd="0" presId="urn:microsoft.com/office/officeart/2005/8/layout/orgChart1"/>
    <dgm:cxn modelId="{9A6D2BAB-FF59-4430-BD5D-F4EC01D451AD}" srcId="{408D9C69-7291-4554-9EEA-5A86D06CC3E8}" destId="{52B33037-C71C-435E-80E1-261C1A072C52}" srcOrd="3" destOrd="0" parTransId="{250755D2-4F94-486F-BDF6-3C094E5C6A2E}" sibTransId="{DD079341-5BCD-4F09-8EA2-89F2649025C1}"/>
    <dgm:cxn modelId="{5AD6F34B-7B69-4FA3-8A85-67D62A524745}" type="presOf" srcId="{6471EE9B-E292-4E7E-8C88-4E8F6F44AA25}" destId="{009A132A-484A-4B8E-ABB8-EDCBCB9D3FEE}" srcOrd="0" destOrd="0" presId="urn:microsoft.com/office/officeart/2005/8/layout/orgChart1"/>
    <dgm:cxn modelId="{92063734-62BB-4640-8F99-82B0A03C1AB3}" srcId="{408D9C69-7291-4554-9EEA-5A86D06CC3E8}" destId="{59EC4684-071F-4279-AB26-5D848063CACE}" srcOrd="0" destOrd="0" parTransId="{46606744-ACDC-42A8-AF13-B9AC1E22A0ED}" sibTransId="{70B5E73D-34E3-49AA-9753-1A9452F0E15B}"/>
    <dgm:cxn modelId="{B61E2229-E2C3-4367-9120-1FFFA4BEE603}" type="presOf" srcId="{C751CEDB-AD8F-48E9-9F7E-599F3585415A}" destId="{8D0379DD-7EE9-4FC8-BF91-DE3988A0A2FE}" srcOrd="1" destOrd="0" presId="urn:microsoft.com/office/officeart/2005/8/layout/orgChart1"/>
    <dgm:cxn modelId="{02F7CA31-EC31-4F72-A738-95269C0261CB}" type="presOf" srcId="{59EC4684-071F-4279-AB26-5D848063CACE}" destId="{5E432CF0-B250-4621-8CB8-333CDAB148C4}" srcOrd="1" destOrd="0" presId="urn:microsoft.com/office/officeart/2005/8/layout/orgChart1"/>
    <dgm:cxn modelId="{99B943FB-0042-49F0-8DF9-573D4A70D7EB}" srcId="{408D9C69-7291-4554-9EEA-5A86D06CC3E8}" destId="{ACD58453-A887-40E3-B10F-D7E578F75DBE}" srcOrd="2" destOrd="0" parTransId="{6471EE9B-E292-4E7E-8C88-4E8F6F44AA25}" sibTransId="{B093F4F9-433E-41FD-B791-0B60DA28C83D}"/>
    <dgm:cxn modelId="{8E186807-4ACA-461C-91B0-92260ACBFF98}" type="presOf" srcId="{82EDDC89-AB67-4010-A429-B938082D4AEF}" destId="{D0282655-59C4-4800-BA0E-925C5495066B}" srcOrd="1" destOrd="0" presId="urn:microsoft.com/office/officeart/2005/8/layout/orgChart1"/>
    <dgm:cxn modelId="{68FAF58D-FA91-4BF2-A019-CFFF39280B9B}" type="presOf" srcId="{250755D2-4F94-486F-BDF6-3C094E5C6A2E}" destId="{B25780E2-2AE2-4813-A9BB-27451338371D}" srcOrd="0" destOrd="0" presId="urn:microsoft.com/office/officeart/2005/8/layout/orgChart1"/>
    <dgm:cxn modelId="{CBC345A0-1F8F-4739-BF15-0C983A02ED47}" type="presOf" srcId="{59EC4684-071F-4279-AB26-5D848063CACE}" destId="{96335D1B-38CE-423C-AC75-75C0A8945733}" srcOrd="0" destOrd="0" presId="urn:microsoft.com/office/officeart/2005/8/layout/orgChart1"/>
    <dgm:cxn modelId="{3F7FA40C-5FE3-4DBD-93A4-B0ADE00963D2}" type="presOf" srcId="{ACD58453-A887-40E3-B10F-D7E578F75DBE}" destId="{2329BB95-66A7-4A29-B537-547268EF1C95}" srcOrd="0" destOrd="0" presId="urn:microsoft.com/office/officeart/2005/8/layout/orgChart1"/>
    <dgm:cxn modelId="{4C5D8F96-50C0-439A-9522-4851636BB9AC}" srcId="{EA964670-9F38-4C27-B78A-1AD0FB58080A}" destId="{408D9C69-7291-4554-9EEA-5A86D06CC3E8}" srcOrd="0" destOrd="0" parTransId="{C1AA6857-D7C4-4B8B-BF77-EE2977F8AE87}" sibTransId="{291C0C89-BEB0-4BC4-9476-0317A1F15A8C}"/>
    <dgm:cxn modelId="{6347D589-D24F-4F96-A0A4-CA09F3A937FC}" srcId="{408D9C69-7291-4554-9EEA-5A86D06CC3E8}" destId="{82EDDC89-AB67-4010-A429-B938082D4AEF}" srcOrd="1" destOrd="0" parTransId="{864CF165-AE4B-47A7-BCC1-331EDB6CB353}" sibTransId="{048B565A-4D97-430F-A487-C9EB26EFD109}"/>
    <dgm:cxn modelId="{A3C8D66F-19DF-4010-9042-FF7B85F615F8}" type="presOf" srcId="{ACD58453-A887-40E3-B10F-D7E578F75DBE}" destId="{9BC07330-E09E-426B-A6E0-998E3E7DE4ED}" srcOrd="1" destOrd="0" presId="urn:microsoft.com/office/officeart/2005/8/layout/orgChart1"/>
    <dgm:cxn modelId="{5FEBDF14-8EBD-4E81-93AC-AA84AC9E5C28}" type="presOf" srcId="{D1C35ED2-CD99-47E5-8EC9-FFB4FAD27ED6}" destId="{359AFCE8-1029-43AD-91AE-4F22CAC0A139}" srcOrd="0" destOrd="0" presId="urn:microsoft.com/office/officeart/2005/8/layout/orgChart1"/>
    <dgm:cxn modelId="{0908F68E-0ADA-4016-9AD2-1D759935514F}" type="presOf" srcId="{82EDDC89-AB67-4010-A429-B938082D4AEF}" destId="{3B34B50F-CA4E-4B16-8D45-7590E936EF6B}" srcOrd="0" destOrd="0" presId="urn:microsoft.com/office/officeart/2005/8/layout/orgChart1"/>
    <dgm:cxn modelId="{D82B4242-5217-49F6-882F-8C66C1004026}" type="presOf" srcId="{408D9C69-7291-4554-9EEA-5A86D06CC3E8}" destId="{FF2CA654-3533-4C71-A92C-0D69C4087496}" srcOrd="1" destOrd="0" presId="urn:microsoft.com/office/officeart/2005/8/layout/orgChart1"/>
    <dgm:cxn modelId="{900B6860-34F2-41C0-A8EB-F1A2AADC6260}" type="presOf" srcId="{C751CEDB-AD8F-48E9-9F7E-599F3585415A}" destId="{33B18C61-CFEF-4FBC-B1D2-C5AAEFD2FBDB}" srcOrd="0" destOrd="0" presId="urn:microsoft.com/office/officeart/2005/8/layout/orgChart1"/>
    <dgm:cxn modelId="{E1B04C94-311D-462E-8B59-54B1ED3F38E2}" type="presParOf" srcId="{F65D623D-530F-4CC3-AC3B-779E2FF8570A}" destId="{FD4EEC1B-AE51-439D-BD3A-FCBE32CC7195}" srcOrd="0" destOrd="0" presId="urn:microsoft.com/office/officeart/2005/8/layout/orgChart1"/>
    <dgm:cxn modelId="{46D8418B-8EB2-44E0-A3E2-913539389839}" type="presParOf" srcId="{FD4EEC1B-AE51-439D-BD3A-FCBE32CC7195}" destId="{2CD9B50D-24AB-45C6-B276-1CB27266C62C}" srcOrd="0" destOrd="0" presId="urn:microsoft.com/office/officeart/2005/8/layout/orgChart1"/>
    <dgm:cxn modelId="{9FE07B59-961B-4EBE-A3D9-481CD57FE83F}" type="presParOf" srcId="{2CD9B50D-24AB-45C6-B276-1CB27266C62C}" destId="{66E880DD-5343-4936-93B5-48977F885CB8}" srcOrd="0" destOrd="0" presId="urn:microsoft.com/office/officeart/2005/8/layout/orgChart1"/>
    <dgm:cxn modelId="{84F1A2AA-16E8-4FCF-8361-77A5D7D2BE9C}" type="presParOf" srcId="{2CD9B50D-24AB-45C6-B276-1CB27266C62C}" destId="{FF2CA654-3533-4C71-A92C-0D69C4087496}" srcOrd="1" destOrd="0" presId="urn:microsoft.com/office/officeart/2005/8/layout/orgChart1"/>
    <dgm:cxn modelId="{5408AB39-6258-46D2-A554-9A805FAE6113}" type="presParOf" srcId="{FD4EEC1B-AE51-439D-BD3A-FCBE32CC7195}" destId="{45871B32-BB5A-4094-82B7-D401478E6F5C}" srcOrd="1" destOrd="0" presId="urn:microsoft.com/office/officeart/2005/8/layout/orgChart1"/>
    <dgm:cxn modelId="{8B043B1D-C3AA-477C-847D-72651D96C654}" type="presParOf" srcId="{45871B32-BB5A-4094-82B7-D401478E6F5C}" destId="{A01B4DFC-2247-4651-AF71-AFBC20DE5857}" srcOrd="0" destOrd="0" presId="urn:microsoft.com/office/officeart/2005/8/layout/orgChart1"/>
    <dgm:cxn modelId="{76F7AE54-AD91-4CC8-9AD3-A7E557B688DE}" type="presParOf" srcId="{45871B32-BB5A-4094-82B7-D401478E6F5C}" destId="{DDC71435-0AA8-4E51-BFE7-2835A4053F16}" srcOrd="1" destOrd="0" presId="urn:microsoft.com/office/officeart/2005/8/layout/orgChart1"/>
    <dgm:cxn modelId="{B9A65B33-F6C1-4A4A-91B7-5906623F0603}" type="presParOf" srcId="{DDC71435-0AA8-4E51-BFE7-2835A4053F16}" destId="{6B6683A3-E847-407E-A2DF-550DEF19A608}" srcOrd="0" destOrd="0" presId="urn:microsoft.com/office/officeart/2005/8/layout/orgChart1"/>
    <dgm:cxn modelId="{B11C0277-E02B-4A08-9FE5-A6DF8CFBE1CF}" type="presParOf" srcId="{6B6683A3-E847-407E-A2DF-550DEF19A608}" destId="{3B34B50F-CA4E-4B16-8D45-7590E936EF6B}" srcOrd="0" destOrd="0" presId="urn:microsoft.com/office/officeart/2005/8/layout/orgChart1"/>
    <dgm:cxn modelId="{B43B3F15-44A8-41C3-BFDE-558BBFA20B80}" type="presParOf" srcId="{6B6683A3-E847-407E-A2DF-550DEF19A608}" destId="{D0282655-59C4-4800-BA0E-925C5495066B}" srcOrd="1" destOrd="0" presId="urn:microsoft.com/office/officeart/2005/8/layout/orgChart1"/>
    <dgm:cxn modelId="{419B3DAC-C522-419E-8392-2D120A4E71D0}" type="presParOf" srcId="{DDC71435-0AA8-4E51-BFE7-2835A4053F16}" destId="{5BEFF8D7-214C-4B7C-BB1D-9B756A8C6113}" srcOrd="1" destOrd="0" presId="urn:microsoft.com/office/officeart/2005/8/layout/orgChart1"/>
    <dgm:cxn modelId="{0FCCD121-C37E-4AA8-BEEA-D71EF0455A6C}" type="presParOf" srcId="{DDC71435-0AA8-4E51-BFE7-2835A4053F16}" destId="{6EDF0499-C5A0-4819-A4B8-DBACB06B0977}" srcOrd="2" destOrd="0" presId="urn:microsoft.com/office/officeart/2005/8/layout/orgChart1"/>
    <dgm:cxn modelId="{4D59E38B-CE89-4BE9-9FFF-E479FB183719}" type="presParOf" srcId="{45871B32-BB5A-4094-82B7-D401478E6F5C}" destId="{009A132A-484A-4B8E-ABB8-EDCBCB9D3FEE}" srcOrd="2" destOrd="0" presId="urn:microsoft.com/office/officeart/2005/8/layout/orgChart1"/>
    <dgm:cxn modelId="{C2FFD248-A1DE-4D38-8CAA-299CF9102FAC}" type="presParOf" srcId="{45871B32-BB5A-4094-82B7-D401478E6F5C}" destId="{746586DB-7750-4B82-9721-EB3D91C1D376}" srcOrd="3" destOrd="0" presId="urn:microsoft.com/office/officeart/2005/8/layout/orgChart1"/>
    <dgm:cxn modelId="{EFB285AA-7A9C-42C4-A552-CFD9A6E605A1}" type="presParOf" srcId="{746586DB-7750-4B82-9721-EB3D91C1D376}" destId="{2D51E415-0444-415C-86FA-339ADAC7AFEF}" srcOrd="0" destOrd="0" presId="urn:microsoft.com/office/officeart/2005/8/layout/orgChart1"/>
    <dgm:cxn modelId="{7EF3B5DF-775C-4B31-8503-A205352456F1}" type="presParOf" srcId="{2D51E415-0444-415C-86FA-339ADAC7AFEF}" destId="{2329BB95-66A7-4A29-B537-547268EF1C95}" srcOrd="0" destOrd="0" presId="urn:microsoft.com/office/officeart/2005/8/layout/orgChart1"/>
    <dgm:cxn modelId="{80419CBC-1913-456B-8DF4-A88E492A7E9D}" type="presParOf" srcId="{2D51E415-0444-415C-86FA-339ADAC7AFEF}" destId="{9BC07330-E09E-426B-A6E0-998E3E7DE4ED}" srcOrd="1" destOrd="0" presId="urn:microsoft.com/office/officeart/2005/8/layout/orgChart1"/>
    <dgm:cxn modelId="{23845B44-983A-4BDE-941A-5C668434E336}" type="presParOf" srcId="{746586DB-7750-4B82-9721-EB3D91C1D376}" destId="{F9A98461-5478-450D-BC42-7BE0B20D55EB}" srcOrd="1" destOrd="0" presId="urn:microsoft.com/office/officeart/2005/8/layout/orgChart1"/>
    <dgm:cxn modelId="{E30AD501-1018-4982-8922-69B636FD728E}" type="presParOf" srcId="{746586DB-7750-4B82-9721-EB3D91C1D376}" destId="{73CE1337-A1C7-4147-8725-480BBF291C8F}" srcOrd="2" destOrd="0" presId="urn:microsoft.com/office/officeart/2005/8/layout/orgChart1"/>
    <dgm:cxn modelId="{E745B145-2B47-4CCD-97C0-3ED3EDC95E48}" type="presParOf" srcId="{45871B32-BB5A-4094-82B7-D401478E6F5C}" destId="{B25780E2-2AE2-4813-A9BB-27451338371D}" srcOrd="4" destOrd="0" presId="urn:microsoft.com/office/officeart/2005/8/layout/orgChart1"/>
    <dgm:cxn modelId="{1EE0941E-F848-4EE7-9690-2ED4422026C5}" type="presParOf" srcId="{45871B32-BB5A-4094-82B7-D401478E6F5C}" destId="{AC4FB543-BDAF-4888-A626-9A407D2F3320}" srcOrd="5" destOrd="0" presId="urn:microsoft.com/office/officeart/2005/8/layout/orgChart1"/>
    <dgm:cxn modelId="{05DEBF32-BCC3-4012-8389-9B59F4B616DD}" type="presParOf" srcId="{AC4FB543-BDAF-4888-A626-9A407D2F3320}" destId="{F2C23A2E-7B0C-4335-A1B8-38A1C66C3641}" srcOrd="0" destOrd="0" presId="urn:microsoft.com/office/officeart/2005/8/layout/orgChart1"/>
    <dgm:cxn modelId="{B95E11E2-BBAA-427E-92EA-76E3932C8B8D}" type="presParOf" srcId="{F2C23A2E-7B0C-4335-A1B8-38A1C66C3641}" destId="{CB4DD3EF-875B-4CD6-BDDD-BAF42F2BAF81}" srcOrd="0" destOrd="0" presId="urn:microsoft.com/office/officeart/2005/8/layout/orgChart1"/>
    <dgm:cxn modelId="{57AFD1D9-C671-4694-A2B8-ECAAB19C8D9C}" type="presParOf" srcId="{F2C23A2E-7B0C-4335-A1B8-38A1C66C3641}" destId="{B601D690-3003-46B6-B0E4-3981858F61C6}" srcOrd="1" destOrd="0" presId="urn:microsoft.com/office/officeart/2005/8/layout/orgChart1"/>
    <dgm:cxn modelId="{357EC905-4486-44CE-B80E-EF933C085183}" type="presParOf" srcId="{AC4FB543-BDAF-4888-A626-9A407D2F3320}" destId="{CE3EBDB9-376D-4203-A465-AC94151C5ED0}" srcOrd="1" destOrd="0" presId="urn:microsoft.com/office/officeart/2005/8/layout/orgChart1"/>
    <dgm:cxn modelId="{CF1992A8-144E-454D-8E97-EA036A51EE61}" type="presParOf" srcId="{AC4FB543-BDAF-4888-A626-9A407D2F3320}" destId="{C255EF73-DCA8-4F18-88A3-35C128858879}" srcOrd="2" destOrd="0" presId="urn:microsoft.com/office/officeart/2005/8/layout/orgChart1"/>
    <dgm:cxn modelId="{71CBFB00-8CC9-429C-8704-2D81341241C2}" type="presParOf" srcId="{45871B32-BB5A-4094-82B7-D401478E6F5C}" destId="{359AFCE8-1029-43AD-91AE-4F22CAC0A139}" srcOrd="6" destOrd="0" presId="urn:microsoft.com/office/officeart/2005/8/layout/orgChart1"/>
    <dgm:cxn modelId="{4E1D4F74-5BFB-48E2-B21F-C42228A06409}" type="presParOf" srcId="{45871B32-BB5A-4094-82B7-D401478E6F5C}" destId="{87C47006-4C67-41D8-AD8D-3A02488D2826}" srcOrd="7" destOrd="0" presId="urn:microsoft.com/office/officeart/2005/8/layout/orgChart1"/>
    <dgm:cxn modelId="{3E9CCDD4-7731-49B7-9057-EB7E01D6480A}" type="presParOf" srcId="{87C47006-4C67-41D8-AD8D-3A02488D2826}" destId="{AB75329A-8CD9-449F-A0A4-61E49BF353F4}" srcOrd="0" destOrd="0" presId="urn:microsoft.com/office/officeart/2005/8/layout/orgChart1"/>
    <dgm:cxn modelId="{F35F7861-9418-4CDA-B9B6-BD957CAB2BA1}" type="presParOf" srcId="{AB75329A-8CD9-449F-A0A4-61E49BF353F4}" destId="{33B18C61-CFEF-4FBC-B1D2-C5AAEFD2FBDB}" srcOrd="0" destOrd="0" presId="urn:microsoft.com/office/officeart/2005/8/layout/orgChart1"/>
    <dgm:cxn modelId="{39BA5464-245A-41CF-8948-C6F969A2968F}" type="presParOf" srcId="{AB75329A-8CD9-449F-A0A4-61E49BF353F4}" destId="{8D0379DD-7EE9-4FC8-BF91-DE3988A0A2FE}" srcOrd="1" destOrd="0" presId="urn:microsoft.com/office/officeart/2005/8/layout/orgChart1"/>
    <dgm:cxn modelId="{A31C3A36-F09C-457C-B05A-1289C496CC16}" type="presParOf" srcId="{87C47006-4C67-41D8-AD8D-3A02488D2826}" destId="{A608B8AC-5CFF-4E8B-90C8-A5DB00B94EF0}" srcOrd="1" destOrd="0" presId="urn:microsoft.com/office/officeart/2005/8/layout/orgChart1"/>
    <dgm:cxn modelId="{7E0E88D8-ACB8-4098-BB06-AFAAA67F00BD}" type="presParOf" srcId="{87C47006-4C67-41D8-AD8D-3A02488D2826}" destId="{E2A61900-C0C3-42EA-9359-64EB6008D19D}" srcOrd="2" destOrd="0" presId="urn:microsoft.com/office/officeart/2005/8/layout/orgChart1"/>
    <dgm:cxn modelId="{F20F4624-969B-4F85-B8E5-C64F746894B1}" type="presParOf" srcId="{FD4EEC1B-AE51-439D-BD3A-FCBE32CC7195}" destId="{14E0037D-AB57-44CA-947C-49CB025941B7}" srcOrd="2" destOrd="0" presId="urn:microsoft.com/office/officeart/2005/8/layout/orgChart1"/>
    <dgm:cxn modelId="{75FED71F-5E04-43F0-B07B-9DE67C87B2E0}" type="presParOf" srcId="{14E0037D-AB57-44CA-947C-49CB025941B7}" destId="{0BA5EF0E-5698-4325-9DED-50DB900070D2}" srcOrd="0" destOrd="0" presId="urn:microsoft.com/office/officeart/2005/8/layout/orgChart1"/>
    <dgm:cxn modelId="{9B7E61D9-121E-40A0-8614-D402638F4906}" type="presParOf" srcId="{14E0037D-AB57-44CA-947C-49CB025941B7}" destId="{DF965A87-E6FC-44C9-8349-5386E4A14ECF}" srcOrd="1" destOrd="0" presId="urn:microsoft.com/office/officeart/2005/8/layout/orgChart1"/>
    <dgm:cxn modelId="{960FDE82-A2BC-4679-B8E0-574103795BA5}" type="presParOf" srcId="{DF965A87-E6FC-44C9-8349-5386E4A14ECF}" destId="{6C03CB5C-ACF4-41B4-86CC-5C5862079A3C}" srcOrd="0" destOrd="0" presId="urn:microsoft.com/office/officeart/2005/8/layout/orgChart1"/>
    <dgm:cxn modelId="{036BCDF2-91AB-4A5B-A754-ACE71984F073}" type="presParOf" srcId="{6C03CB5C-ACF4-41B4-86CC-5C5862079A3C}" destId="{96335D1B-38CE-423C-AC75-75C0A8945733}" srcOrd="0" destOrd="0" presId="urn:microsoft.com/office/officeart/2005/8/layout/orgChart1"/>
    <dgm:cxn modelId="{9EB1C645-657A-4C2D-99D8-D3965ED71142}" type="presParOf" srcId="{6C03CB5C-ACF4-41B4-86CC-5C5862079A3C}" destId="{5E432CF0-B250-4621-8CB8-333CDAB148C4}" srcOrd="1" destOrd="0" presId="urn:microsoft.com/office/officeart/2005/8/layout/orgChart1"/>
    <dgm:cxn modelId="{1A4F309E-065F-40E2-BB16-4ED4732B1B08}" type="presParOf" srcId="{DF965A87-E6FC-44C9-8349-5386E4A14ECF}" destId="{2A528643-7A76-4EE9-BB1D-3E246D40363C}" srcOrd="1" destOrd="0" presId="urn:microsoft.com/office/officeart/2005/8/layout/orgChart1"/>
    <dgm:cxn modelId="{3A54604C-AA33-4972-BC33-9DAEE118C045}" type="presParOf" srcId="{DF965A87-E6FC-44C9-8349-5386E4A14ECF}" destId="{075FA7FC-C1AB-4A36-A6E2-D03DFC3F6BD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964670-9F38-4C27-B78A-1AD0FB58080A}"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s-ES"/>
        </a:p>
      </dgm:t>
    </dgm:pt>
    <dgm:pt modelId="{408D9C69-7291-4554-9EEA-5A86D06CC3E8}">
      <dgm:prSet phldrT="[Texto]" custT="1"/>
      <dgm:spPr>
        <a:ln>
          <a:solidFill>
            <a:srgbClr val="002060"/>
          </a:solidFill>
        </a:ln>
      </dgm:spPr>
      <dgm:t>
        <a:bodyPr/>
        <a:lstStyle/>
        <a:p>
          <a:r>
            <a:rPr lang="es-ES" sz="1200" dirty="0">
              <a:latin typeface="Poppins" panose="00000500000000000000" pitchFamily="2" charset="0"/>
              <a:cs typeface="Poppins" panose="00000500000000000000" pitchFamily="2" charset="0"/>
            </a:rPr>
            <a:t>Viceministerio de la Mujer</a:t>
          </a:r>
        </a:p>
      </dgm:t>
    </dgm:pt>
    <dgm:pt modelId="{C1AA6857-D7C4-4B8B-BF77-EE2977F8AE87}" type="parTrans" cxnId="{4C5D8F96-50C0-439A-9522-4851636BB9AC}">
      <dgm:prSet/>
      <dgm:spPr/>
      <dgm:t>
        <a:bodyPr/>
        <a:lstStyle/>
        <a:p>
          <a:endParaRPr lang="es-ES" sz="1200">
            <a:latin typeface="Poppins" panose="00000500000000000000" pitchFamily="2" charset="0"/>
            <a:cs typeface="Poppins" panose="00000500000000000000" pitchFamily="2" charset="0"/>
          </a:endParaRPr>
        </a:p>
      </dgm:t>
    </dgm:pt>
    <dgm:pt modelId="{291C0C89-BEB0-4BC4-9476-0317A1F15A8C}" type="sibTrans" cxnId="{4C5D8F96-50C0-439A-9522-4851636BB9AC}">
      <dgm:prSet/>
      <dgm:spPr/>
      <dgm:t>
        <a:bodyPr/>
        <a:lstStyle/>
        <a:p>
          <a:endParaRPr lang="es-ES" sz="1200">
            <a:latin typeface="Poppins" panose="00000500000000000000" pitchFamily="2" charset="0"/>
            <a:cs typeface="Poppins" panose="00000500000000000000" pitchFamily="2" charset="0"/>
          </a:endParaRPr>
        </a:p>
      </dgm:t>
    </dgm:pt>
    <dgm:pt modelId="{59EC4684-071F-4279-AB26-5D848063CACE}" type="asst">
      <dgm:prSet phldrT="[Texto]" custT="1"/>
      <dgm:spPr>
        <a:ln>
          <a:solidFill>
            <a:srgbClr val="002060"/>
          </a:solidFill>
        </a:ln>
      </dgm:spPr>
      <dgm:t>
        <a:bodyPr/>
        <a:lstStyle/>
        <a:p>
          <a:r>
            <a:rPr lang="es-ES" sz="1200" dirty="0">
              <a:latin typeface="Poppins" panose="00000500000000000000" pitchFamily="2" charset="0"/>
              <a:cs typeface="Poppins" panose="00000500000000000000" pitchFamily="2" charset="0"/>
            </a:rPr>
            <a:t>Programa Nacional </a:t>
          </a:r>
          <a:r>
            <a:rPr lang="es-ES" sz="1200" b="1" dirty="0">
              <a:latin typeface="Poppins" panose="00000500000000000000" pitchFamily="2" charset="0"/>
              <a:cs typeface="Poppins" panose="00000500000000000000" pitchFamily="2" charset="0"/>
            </a:rPr>
            <a:t>AURORA</a:t>
          </a:r>
        </a:p>
      </dgm:t>
    </dgm:pt>
    <dgm:pt modelId="{46606744-ACDC-42A8-AF13-B9AC1E22A0ED}" type="parTrans" cxnId="{92063734-62BB-4640-8F99-82B0A03C1AB3}">
      <dgm:prSet/>
      <dgm:spPr/>
      <dgm:t>
        <a:bodyPr/>
        <a:lstStyle/>
        <a:p>
          <a:endParaRPr lang="es-ES" sz="1200">
            <a:latin typeface="Poppins" panose="00000500000000000000" pitchFamily="2" charset="0"/>
            <a:cs typeface="Poppins" panose="00000500000000000000" pitchFamily="2" charset="0"/>
          </a:endParaRPr>
        </a:p>
      </dgm:t>
    </dgm:pt>
    <dgm:pt modelId="{70B5E73D-34E3-49AA-9753-1A9452F0E15B}" type="sibTrans" cxnId="{92063734-62BB-4640-8F99-82B0A03C1AB3}">
      <dgm:prSet/>
      <dgm:spPr/>
      <dgm:t>
        <a:bodyPr/>
        <a:lstStyle/>
        <a:p>
          <a:endParaRPr lang="es-ES" sz="1200">
            <a:latin typeface="Poppins" panose="00000500000000000000" pitchFamily="2" charset="0"/>
            <a:cs typeface="Poppins" panose="00000500000000000000" pitchFamily="2" charset="0"/>
          </a:endParaRPr>
        </a:p>
      </dgm:t>
    </dgm:pt>
    <dgm:pt modelId="{82EDDC89-AB67-4010-A429-B938082D4AEF}">
      <dgm:prSet phldrT="[Texto]" custT="1"/>
      <dgm:spPr>
        <a:ln>
          <a:solidFill>
            <a:srgbClr val="002060"/>
          </a:solidFill>
        </a:ln>
      </dgm:spPr>
      <dgm:t>
        <a:bodyPr/>
        <a:lstStyle/>
        <a:p>
          <a:r>
            <a:rPr lang="es-ES" sz="1200" dirty="0">
              <a:latin typeface="Poppins" panose="00000500000000000000" pitchFamily="2" charset="0"/>
              <a:cs typeface="Poppins" panose="00000500000000000000" pitchFamily="2" charset="0"/>
            </a:rPr>
            <a:t>Dirección General Transversalización del </a:t>
          </a:r>
          <a:r>
            <a:rPr lang="es-ES" sz="1200" b="1" dirty="0">
              <a:latin typeface="Poppins" panose="00000500000000000000" pitchFamily="2" charset="0"/>
              <a:cs typeface="Poppins" panose="00000500000000000000" pitchFamily="2" charset="0"/>
            </a:rPr>
            <a:t>Enfoque de Género</a:t>
          </a:r>
        </a:p>
      </dgm:t>
    </dgm:pt>
    <dgm:pt modelId="{864CF165-AE4B-47A7-BCC1-331EDB6CB353}" type="parTrans" cxnId="{6347D589-D24F-4F96-A0A4-CA09F3A937FC}">
      <dgm:prSet/>
      <dgm:spPr/>
      <dgm:t>
        <a:bodyPr/>
        <a:lstStyle/>
        <a:p>
          <a:endParaRPr lang="es-ES" sz="1200">
            <a:latin typeface="Poppins" panose="00000500000000000000" pitchFamily="2" charset="0"/>
            <a:cs typeface="Poppins" panose="00000500000000000000" pitchFamily="2" charset="0"/>
          </a:endParaRPr>
        </a:p>
      </dgm:t>
    </dgm:pt>
    <dgm:pt modelId="{048B565A-4D97-430F-A487-C9EB26EFD109}" type="sibTrans" cxnId="{6347D589-D24F-4F96-A0A4-CA09F3A937FC}">
      <dgm:prSet/>
      <dgm:spPr/>
      <dgm:t>
        <a:bodyPr/>
        <a:lstStyle/>
        <a:p>
          <a:endParaRPr lang="es-ES" sz="1200">
            <a:latin typeface="Poppins" panose="00000500000000000000" pitchFamily="2" charset="0"/>
            <a:cs typeface="Poppins" panose="00000500000000000000" pitchFamily="2" charset="0"/>
          </a:endParaRPr>
        </a:p>
      </dgm:t>
    </dgm:pt>
    <dgm:pt modelId="{ACD58453-A887-40E3-B10F-D7E578F75DBE}">
      <dgm:prSet phldrT="[Texto]" custT="1"/>
      <dgm:spPr>
        <a:ln>
          <a:solidFill>
            <a:srgbClr val="002060"/>
          </a:solidFill>
        </a:ln>
      </dgm:spPr>
      <dgm:t>
        <a:bodyPr/>
        <a:lstStyle/>
        <a:p>
          <a:r>
            <a:rPr lang="es-ES" sz="1200" dirty="0">
              <a:latin typeface="Poppins" panose="00000500000000000000" pitchFamily="2" charset="0"/>
              <a:cs typeface="Poppins" panose="00000500000000000000" pitchFamily="2" charset="0"/>
            </a:rPr>
            <a:t>Dirección General de </a:t>
          </a:r>
          <a:r>
            <a:rPr lang="es-ES" sz="1200" b="1" dirty="0">
              <a:latin typeface="Poppins" panose="00000500000000000000" pitchFamily="2" charset="0"/>
              <a:cs typeface="Poppins" panose="00000500000000000000" pitchFamily="2" charset="0"/>
            </a:rPr>
            <a:t>Igualdad de Género y No Discriminación</a:t>
          </a:r>
        </a:p>
      </dgm:t>
    </dgm:pt>
    <dgm:pt modelId="{6471EE9B-E292-4E7E-8C88-4E8F6F44AA25}" type="parTrans" cxnId="{99B943FB-0042-49F0-8DF9-573D4A70D7EB}">
      <dgm:prSet/>
      <dgm:spPr/>
      <dgm:t>
        <a:bodyPr/>
        <a:lstStyle/>
        <a:p>
          <a:endParaRPr lang="es-ES" sz="1200">
            <a:latin typeface="Poppins" panose="00000500000000000000" pitchFamily="2" charset="0"/>
            <a:cs typeface="Poppins" panose="00000500000000000000" pitchFamily="2" charset="0"/>
          </a:endParaRPr>
        </a:p>
      </dgm:t>
    </dgm:pt>
    <dgm:pt modelId="{B093F4F9-433E-41FD-B791-0B60DA28C83D}" type="sibTrans" cxnId="{99B943FB-0042-49F0-8DF9-573D4A70D7EB}">
      <dgm:prSet/>
      <dgm:spPr/>
      <dgm:t>
        <a:bodyPr/>
        <a:lstStyle/>
        <a:p>
          <a:endParaRPr lang="es-ES" sz="1200">
            <a:latin typeface="Poppins" panose="00000500000000000000" pitchFamily="2" charset="0"/>
            <a:cs typeface="Poppins" panose="00000500000000000000" pitchFamily="2" charset="0"/>
          </a:endParaRPr>
        </a:p>
      </dgm:t>
    </dgm:pt>
    <dgm:pt modelId="{52B33037-C71C-435E-80E1-261C1A072C52}">
      <dgm:prSet phldrT="[Texto]" custT="1"/>
      <dgm:spPr>
        <a:ln>
          <a:solidFill>
            <a:srgbClr val="002060"/>
          </a:solidFill>
        </a:ln>
      </dgm:spPr>
      <dgm:t>
        <a:bodyPr/>
        <a:lstStyle/>
        <a:p>
          <a:r>
            <a:rPr lang="es-ES" sz="1200" dirty="0">
              <a:latin typeface="Poppins" panose="00000500000000000000" pitchFamily="2" charset="0"/>
              <a:cs typeface="Poppins" panose="00000500000000000000" pitchFamily="2" charset="0"/>
            </a:rPr>
            <a:t>Dirección General contra la </a:t>
          </a:r>
          <a:r>
            <a:rPr lang="es-ES" sz="1200" b="1" dirty="0">
              <a:latin typeface="Poppins" panose="00000500000000000000" pitchFamily="2" charset="0"/>
              <a:cs typeface="Poppins" panose="00000500000000000000" pitchFamily="2" charset="0"/>
            </a:rPr>
            <a:t>Violencia de Género</a:t>
          </a:r>
        </a:p>
      </dgm:t>
    </dgm:pt>
    <dgm:pt modelId="{250755D2-4F94-486F-BDF6-3C094E5C6A2E}" type="parTrans" cxnId="{9A6D2BAB-FF59-4430-BD5D-F4EC01D451AD}">
      <dgm:prSet/>
      <dgm:spPr/>
      <dgm:t>
        <a:bodyPr/>
        <a:lstStyle/>
        <a:p>
          <a:endParaRPr lang="es-ES" sz="1200">
            <a:latin typeface="Poppins" panose="00000500000000000000" pitchFamily="2" charset="0"/>
            <a:cs typeface="Poppins" panose="00000500000000000000" pitchFamily="2" charset="0"/>
          </a:endParaRPr>
        </a:p>
      </dgm:t>
    </dgm:pt>
    <dgm:pt modelId="{DD079341-5BCD-4F09-8EA2-89F2649025C1}" type="sibTrans" cxnId="{9A6D2BAB-FF59-4430-BD5D-F4EC01D451AD}">
      <dgm:prSet/>
      <dgm:spPr/>
      <dgm:t>
        <a:bodyPr/>
        <a:lstStyle/>
        <a:p>
          <a:endParaRPr lang="es-ES" sz="1200">
            <a:latin typeface="Poppins" panose="00000500000000000000" pitchFamily="2" charset="0"/>
            <a:cs typeface="Poppins" panose="00000500000000000000" pitchFamily="2" charset="0"/>
          </a:endParaRPr>
        </a:p>
      </dgm:t>
    </dgm:pt>
    <dgm:pt modelId="{F65D623D-530F-4CC3-AC3B-779E2FF8570A}" type="pres">
      <dgm:prSet presAssocID="{EA964670-9F38-4C27-B78A-1AD0FB58080A}" presName="hierChild1" presStyleCnt="0">
        <dgm:presLayoutVars>
          <dgm:orgChart val="1"/>
          <dgm:chPref val="1"/>
          <dgm:dir/>
          <dgm:animOne val="branch"/>
          <dgm:animLvl val="lvl"/>
          <dgm:resizeHandles/>
        </dgm:presLayoutVars>
      </dgm:prSet>
      <dgm:spPr/>
      <dgm:t>
        <a:bodyPr/>
        <a:lstStyle/>
        <a:p>
          <a:endParaRPr lang="es-ES"/>
        </a:p>
      </dgm:t>
    </dgm:pt>
    <dgm:pt modelId="{FD4EEC1B-AE51-439D-BD3A-FCBE32CC7195}" type="pres">
      <dgm:prSet presAssocID="{408D9C69-7291-4554-9EEA-5A86D06CC3E8}" presName="hierRoot1" presStyleCnt="0">
        <dgm:presLayoutVars>
          <dgm:hierBranch val="init"/>
        </dgm:presLayoutVars>
      </dgm:prSet>
      <dgm:spPr/>
    </dgm:pt>
    <dgm:pt modelId="{2CD9B50D-24AB-45C6-B276-1CB27266C62C}" type="pres">
      <dgm:prSet presAssocID="{408D9C69-7291-4554-9EEA-5A86D06CC3E8}" presName="rootComposite1" presStyleCnt="0"/>
      <dgm:spPr/>
    </dgm:pt>
    <dgm:pt modelId="{66E880DD-5343-4936-93B5-48977F885CB8}" type="pres">
      <dgm:prSet presAssocID="{408D9C69-7291-4554-9EEA-5A86D06CC3E8}" presName="rootText1" presStyleLbl="node0" presStyleIdx="0" presStyleCnt="1" custScaleX="110145" custScaleY="143241">
        <dgm:presLayoutVars>
          <dgm:chPref val="3"/>
        </dgm:presLayoutVars>
      </dgm:prSet>
      <dgm:spPr/>
      <dgm:t>
        <a:bodyPr/>
        <a:lstStyle/>
        <a:p>
          <a:endParaRPr lang="es-ES"/>
        </a:p>
      </dgm:t>
    </dgm:pt>
    <dgm:pt modelId="{FF2CA654-3533-4C71-A92C-0D69C4087496}" type="pres">
      <dgm:prSet presAssocID="{408D9C69-7291-4554-9EEA-5A86D06CC3E8}" presName="rootConnector1" presStyleLbl="node1" presStyleIdx="0" presStyleCnt="0"/>
      <dgm:spPr/>
      <dgm:t>
        <a:bodyPr/>
        <a:lstStyle/>
        <a:p>
          <a:endParaRPr lang="es-ES"/>
        </a:p>
      </dgm:t>
    </dgm:pt>
    <dgm:pt modelId="{45871B32-BB5A-4094-82B7-D401478E6F5C}" type="pres">
      <dgm:prSet presAssocID="{408D9C69-7291-4554-9EEA-5A86D06CC3E8}" presName="hierChild2" presStyleCnt="0"/>
      <dgm:spPr/>
    </dgm:pt>
    <dgm:pt modelId="{A01B4DFC-2247-4651-AF71-AFBC20DE5857}" type="pres">
      <dgm:prSet presAssocID="{864CF165-AE4B-47A7-BCC1-331EDB6CB353}" presName="Name37" presStyleLbl="parChTrans1D2" presStyleIdx="0" presStyleCnt="4"/>
      <dgm:spPr/>
      <dgm:t>
        <a:bodyPr/>
        <a:lstStyle/>
        <a:p>
          <a:endParaRPr lang="es-ES"/>
        </a:p>
      </dgm:t>
    </dgm:pt>
    <dgm:pt modelId="{DDC71435-0AA8-4E51-BFE7-2835A4053F16}" type="pres">
      <dgm:prSet presAssocID="{82EDDC89-AB67-4010-A429-B938082D4AEF}" presName="hierRoot2" presStyleCnt="0">
        <dgm:presLayoutVars>
          <dgm:hierBranch val="init"/>
        </dgm:presLayoutVars>
      </dgm:prSet>
      <dgm:spPr/>
    </dgm:pt>
    <dgm:pt modelId="{6B6683A3-E847-407E-A2DF-550DEF19A608}" type="pres">
      <dgm:prSet presAssocID="{82EDDC89-AB67-4010-A429-B938082D4AEF}" presName="rootComposite" presStyleCnt="0"/>
      <dgm:spPr/>
    </dgm:pt>
    <dgm:pt modelId="{3B34B50F-CA4E-4B16-8D45-7590E936EF6B}" type="pres">
      <dgm:prSet presAssocID="{82EDDC89-AB67-4010-A429-B938082D4AEF}" presName="rootText" presStyleLbl="node2" presStyleIdx="0" presStyleCnt="3" custScaleX="83103" custScaleY="159961" custLinFactY="-24159" custLinFactNeighborY="-100000">
        <dgm:presLayoutVars>
          <dgm:chPref val="3"/>
        </dgm:presLayoutVars>
      </dgm:prSet>
      <dgm:spPr/>
      <dgm:t>
        <a:bodyPr/>
        <a:lstStyle/>
        <a:p>
          <a:endParaRPr lang="es-ES"/>
        </a:p>
      </dgm:t>
    </dgm:pt>
    <dgm:pt modelId="{D0282655-59C4-4800-BA0E-925C5495066B}" type="pres">
      <dgm:prSet presAssocID="{82EDDC89-AB67-4010-A429-B938082D4AEF}" presName="rootConnector" presStyleLbl="node2" presStyleIdx="0" presStyleCnt="3"/>
      <dgm:spPr/>
      <dgm:t>
        <a:bodyPr/>
        <a:lstStyle/>
        <a:p>
          <a:endParaRPr lang="es-ES"/>
        </a:p>
      </dgm:t>
    </dgm:pt>
    <dgm:pt modelId="{5BEFF8D7-214C-4B7C-BB1D-9B756A8C6113}" type="pres">
      <dgm:prSet presAssocID="{82EDDC89-AB67-4010-A429-B938082D4AEF}" presName="hierChild4" presStyleCnt="0"/>
      <dgm:spPr/>
    </dgm:pt>
    <dgm:pt modelId="{6EDF0499-C5A0-4819-A4B8-DBACB06B0977}" type="pres">
      <dgm:prSet presAssocID="{82EDDC89-AB67-4010-A429-B938082D4AEF}" presName="hierChild5" presStyleCnt="0"/>
      <dgm:spPr/>
    </dgm:pt>
    <dgm:pt modelId="{009A132A-484A-4B8E-ABB8-EDCBCB9D3FEE}" type="pres">
      <dgm:prSet presAssocID="{6471EE9B-E292-4E7E-8C88-4E8F6F44AA25}" presName="Name37" presStyleLbl="parChTrans1D2" presStyleIdx="1" presStyleCnt="4"/>
      <dgm:spPr/>
      <dgm:t>
        <a:bodyPr/>
        <a:lstStyle/>
        <a:p>
          <a:endParaRPr lang="es-ES"/>
        </a:p>
      </dgm:t>
    </dgm:pt>
    <dgm:pt modelId="{746586DB-7750-4B82-9721-EB3D91C1D376}" type="pres">
      <dgm:prSet presAssocID="{ACD58453-A887-40E3-B10F-D7E578F75DBE}" presName="hierRoot2" presStyleCnt="0">
        <dgm:presLayoutVars>
          <dgm:hierBranch val="init"/>
        </dgm:presLayoutVars>
      </dgm:prSet>
      <dgm:spPr/>
    </dgm:pt>
    <dgm:pt modelId="{2D51E415-0444-415C-86FA-339ADAC7AFEF}" type="pres">
      <dgm:prSet presAssocID="{ACD58453-A887-40E3-B10F-D7E578F75DBE}" presName="rootComposite" presStyleCnt="0"/>
      <dgm:spPr/>
    </dgm:pt>
    <dgm:pt modelId="{2329BB95-66A7-4A29-B537-547268EF1C95}" type="pres">
      <dgm:prSet presAssocID="{ACD58453-A887-40E3-B10F-D7E578F75DBE}" presName="rootText" presStyleLbl="node2" presStyleIdx="1" presStyleCnt="3" custScaleX="83103" custScaleY="159961" custLinFactY="-24159" custLinFactNeighborY="-100000">
        <dgm:presLayoutVars>
          <dgm:chPref val="3"/>
        </dgm:presLayoutVars>
      </dgm:prSet>
      <dgm:spPr/>
      <dgm:t>
        <a:bodyPr/>
        <a:lstStyle/>
        <a:p>
          <a:endParaRPr lang="es-ES"/>
        </a:p>
      </dgm:t>
    </dgm:pt>
    <dgm:pt modelId="{9BC07330-E09E-426B-A6E0-998E3E7DE4ED}" type="pres">
      <dgm:prSet presAssocID="{ACD58453-A887-40E3-B10F-D7E578F75DBE}" presName="rootConnector" presStyleLbl="node2" presStyleIdx="1" presStyleCnt="3"/>
      <dgm:spPr/>
      <dgm:t>
        <a:bodyPr/>
        <a:lstStyle/>
        <a:p>
          <a:endParaRPr lang="es-ES"/>
        </a:p>
      </dgm:t>
    </dgm:pt>
    <dgm:pt modelId="{F9A98461-5478-450D-BC42-7BE0B20D55EB}" type="pres">
      <dgm:prSet presAssocID="{ACD58453-A887-40E3-B10F-D7E578F75DBE}" presName="hierChild4" presStyleCnt="0"/>
      <dgm:spPr/>
    </dgm:pt>
    <dgm:pt modelId="{73CE1337-A1C7-4147-8725-480BBF291C8F}" type="pres">
      <dgm:prSet presAssocID="{ACD58453-A887-40E3-B10F-D7E578F75DBE}" presName="hierChild5" presStyleCnt="0"/>
      <dgm:spPr/>
    </dgm:pt>
    <dgm:pt modelId="{B25780E2-2AE2-4813-A9BB-27451338371D}" type="pres">
      <dgm:prSet presAssocID="{250755D2-4F94-486F-BDF6-3C094E5C6A2E}" presName="Name37" presStyleLbl="parChTrans1D2" presStyleIdx="2" presStyleCnt="4"/>
      <dgm:spPr/>
      <dgm:t>
        <a:bodyPr/>
        <a:lstStyle/>
        <a:p>
          <a:endParaRPr lang="es-ES"/>
        </a:p>
      </dgm:t>
    </dgm:pt>
    <dgm:pt modelId="{AC4FB543-BDAF-4888-A626-9A407D2F3320}" type="pres">
      <dgm:prSet presAssocID="{52B33037-C71C-435E-80E1-261C1A072C52}" presName="hierRoot2" presStyleCnt="0">
        <dgm:presLayoutVars>
          <dgm:hierBranch val="init"/>
        </dgm:presLayoutVars>
      </dgm:prSet>
      <dgm:spPr/>
    </dgm:pt>
    <dgm:pt modelId="{F2C23A2E-7B0C-4335-A1B8-38A1C66C3641}" type="pres">
      <dgm:prSet presAssocID="{52B33037-C71C-435E-80E1-261C1A072C52}" presName="rootComposite" presStyleCnt="0"/>
      <dgm:spPr/>
    </dgm:pt>
    <dgm:pt modelId="{CB4DD3EF-875B-4CD6-BDDD-BAF42F2BAF81}" type="pres">
      <dgm:prSet presAssocID="{52B33037-C71C-435E-80E1-261C1A072C52}" presName="rootText" presStyleLbl="node2" presStyleIdx="2" presStyleCnt="3" custScaleX="83103" custScaleY="159961" custLinFactY="-24159" custLinFactNeighborY="-100000">
        <dgm:presLayoutVars>
          <dgm:chPref val="3"/>
        </dgm:presLayoutVars>
      </dgm:prSet>
      <dgm:spPr/>
      <dgm:t>
        <a:bodyPr/>
        <a:lstStyle/>
        <a:p>
          <a:endParaRPr lang="es-ES"/>
        </a:p>
      </dgm:t>
    </dgm:pt>
    <dgm:pt modelId="{B601D690-3003-46B6-B0E4-3981858F61C6}" type="pres">
      <dgm:prSet presAssocID="{52B33037-C71C-435E-80E1-261C1A072C52}" presName="rootConnector" presStyleLbl="node2" presStyleIdx="2" presStyleCnt="3"/>
      <dgm:spPr/>
      <dgm:t>
        <a:bodyPr/>
        <a:lstStyle/>
        <a:p>
          <a:endParaRPr lang="es-ES"/>
        </a:p>
      </dgm:t>
    </dgm:pt>
    <dgm:pt modelId="{CE3EBDB9-376D-4203-A465-AC94151C5ED0}" type="pres">
      <dgm:prSet presAssocID="{52B33037-C71C-435E-80E1-261C1A072C52}" presName="hierChild4" presStyleCnt="0"/>
      <dgm:spPr/>
    </dgm:pt>
    <dgm:pt modelId="{C255EF73-DCA8-4F18-88A3-35C128858879}" type="pres">
      <dgm:prSet presAssocID="{52B33037-C71C-435E-80E1-261C1A072C52}" presName="hierChild5" presStyleCnt="0"/>
      <dgm:spPr/>
    </dgm:pt>
    <dgm:pt modelId="{14E0037D-AB57-44CA-947C-49CB025941B7}" type="pres">
      <dgm:prSet presAssocID="{408D9C69-7291-4554-9EEA-5A86D06CC3E8}" presName="hierChild3" presStyleCnt="0"/>
      <dgm:spPr/>
    </dgm:pt>
    <dgm:pt modelId="{0BA5EF0E-5698-4325-9DED-50DB900070D2}" type="pres">
      <dgm:prSet presAssocID="{46606744-ACDC-42A8-AF13-B9AC1E22A0ED}" presName="Name111" presStyleLbl="parChTrans1D2" presStyleIdx="3" presStyleCnt="4"/>
      <dgm:spPr/>
      <dgm:t>
        <a:bodyPr/>
        <a:lstStyle/>
        <a:p>
          <a:endParaRPr lang="es-ES"/>
        </a:p>
      </dgm:t>
    </dgm:pt>
    <dgm:pt modelId="{DF965A87-E6FC-44C9-8349-5386E4A14ECF}" type="pres">
      <dgm:prSet presAssocID="{59EC4684-071F-4279-AB26-5D848063CACE}" presName="hierRoot3" presStyleCnt="0">
        <dgm:presLayoutVars>
          <dgm:hierBranch val="init"/>
        </dgm:presLayoutVars>
      </dgm:prSet>
      <dgm:spPr/>
    </dgm:pt>
    <dgm:pt modelId="{6C03CB5C-ACF4-41B4-86CC-5C5862079A3C}" type="pres">
      <dgm:prSet presAssocID="{59EC4684-071F-4279-AB26-5D848063CACE}" presName="rootComposite3" presStyleCnt="0"/>
      <dgm:spPr/>
    </dgm:pt>
    <dgm:pt modelId="{96335D1B-38CE-423C-AC75-75C0A8945733}" type="pres">
      <dgm:prSet presAssocID="{59EC4684-071F-4279-AB26-5D848063CACE}" presName="rootText3" presStyleLbl="asst1" presStyleIdx="0" presStyleCnt="1" custScaleX="131039" custScaleY="101767" custLinFactY="100000" custLinFactNeighborX="-15882" custLinFactNeighborY="106334">
        <dgm:presLayoutVars>
          <dgm:chPref val="3"/>
        </dgm:presLayoutVars>
      </dgm:prSet>
      <dgm:spPr/>
      <dgm:t>
        <a:bodyPr/>
        <a:lstStyle/>
        <a:p>
          <a:endParaRPr lang="es-ES"/>
        </a:p>
      </dgm:t>
    </dgm:pt>
    <dgm:pt modelId="{5E432CF0-B250-4621-8CB8-333CDAB148C4}" type="pres">
      <dgm:prSet presAssocID="{59EC4684-071F-4279-AB26-5D848063CACE}" presName="rootConnector3" presStyleLbl="asst1" presStyleIdx="0" presStyleCnt="1"/>
      <dgm:spPr/>
      <dgm:t>
        <a:bodyPr/>
        <a:lstStyle/>
        <a:p>
          <a:endParaRPr lang="es-ES"/>
        </a:p>
      </dgm:t>
    </dgm:pt>
    <dgm:pt modelId="{2A528643-7A76-4EE9-BB1D-3E246D40363C}" type="pres">
      <dgm:prSet presAssocID="{59EC4684-071F-4279-AB26-5D848063CACE}" presName="hierChild6" presStyleCnt="0"/>
      <dgm:spPr/>
    </dgm:pt>
    <dgm:pt modelId="{075FA7FC-C1AB-4A36-A6E2-D03DFC3F6BD8}" type="pres">
      <dgm:prSet presAssocID="{59EC4684-071F-4279-AB26-5D848063CACE}" presName="hierChild7" presStyleCnt="0"/>
      <dgm:spPr/>
    </dgm:pt>
  </dgm:ptLst>
  <dgm:cxnLst>
    <dgm:cxn modelId="{5C6B5145-1ED2-49FC-A42A-CEB3C7D254AA}" type="presOf" srcId="{52B33037-C71C-435E-80E1-261C1A072C52}" destId="{CB4DD3EF-875B-4CD6-BDDD-BAF42F2BAF81}" srcOrd="0" destOrd="0" presId="urn:microsoft.com/office/officeart/2005/8/layout/orgChart1"/>
    <dgm:cxn modelId="{8ED97AB6-FBD0-43F3-A1E6-E373C83553EA}" type="presOf" srcId="{46606744-ACDC-42A8-AF13-B9AC1E22A0ED}" destId="{0BA5EF0E-5698-4325-9DED-50DB900070D2}" srcOrd="0" destOrd="0" presId="urn:microsoft.com/office/officeart/2005/8/layout/orgChart1"/>
    <dgm:cxn modelId="{C6A3C05C-C83A-42D2-B23B-458A2A3641CA}" type="presOf" srcId="{864CF165-AE4B-47A7-BCC1-331EDB6CB353}" destId="{A01B4DFC-2247-4651-AF71-AFBC20DE5857}" srcOrd="0" destOrd="0" presId="urn:microsoft.com/office/officeart/2005/8/layout/orgChart1"/>
    <dgm:cxn modelId="{7EDA4760-24ED-4842-984F-507DD11B130D}" type="presOf" srcId="{408D9C69-7291-4554-9EEA-5A86D06CC3E8}" destId="{66E880DD-5343-4936-93B5-48977F885CB8}" srcOrd="0" destOrd="0" presId="urn:microsoft.com/office/officeart/2005/8/layout/orgChart1"/>
    <dgm:cxn modelId="{84ADABEA-CC05-49F2-9185-087B96F26F66}" type="presOf" srcId="{EA964670-9F38-4C27-B78A-1AD0FB58080A}" destId="{F65D623D-530F-4CC3-AC3B-779E2FF8570A}" srcOrd="0" destOrd="0" presId="urn:microsoft.com/office/officeart/2005/8/layout/orgChart1"/>
    <dgm:cxn modelId="{4285C001-264B-44A6-8AFA-B9AAB143F4E1}" type="presOf" srcId="{52B33037-C71C-435E-80E1-261C1A072C52}" destId="{B601D690-3003-46B6-B0E4-3981858F61C6}" srcOrd="1" destOrd="0" presId="urn:microsoft.com/office/officeart/2005/8/layout/orgChart1"/>
    <dgm:cxn modelId="{9A6D2BAB-FF59-4430-BD5D-F4EC01D451AD}" srcId="{408D9C69-7291-4554-9EEA-5A86D06CC3E8}" destId="{52B33037-C71C-435E-80E1-261C1A072C52}" srcOrd="3" destOrd="0" parTransId="{250755D2-4F94-486F-BDF6-3C094E5C6A2E}" sibTransId="{DD079341-5BCD-4F09-8EA2-89F2649025C1}"/>
    <dgm:cxn modelId="{5AD6F34B-7B69-4FA3-8A85-67D62A524745}" type="presOf" srcId="{6471EE9B-E292-4E7E-8C88-4E8F6F44AA25}" destId="{009A132A-484A-4B8E-ABB8-EDCBCB9D3FEE}" srcOrd="0" destOrd="0" presId="urn:microsoft.com/office/officeart/2005/8/layout/orgChart1"/>
    <dgm:cxn modelId="{92063734-62BB-4640-8F99-82B0A03C1AB3}" srcId="{408D9C69-7291-4554-9EEA-5A86D06CC3E8}" destId="{59EC4684-071F-4279-AB26-5D848063CACE}" srcOrd="0" destOrd="0" parTransId="{46606744-ACDC-42A8-AF13-B9AC1E22A0ED}" sibTransId="{70B5E73D-34E3-49AA-9753-1A9452F0E15B}"/>
    <dgm:cxn modelId="{02F7CA31-EC31-4F72-A738-95269C0261CB}" type="presOf" srcId="{59EC4684-071F-4279-AB26-5D848063CACE}" destId="{5E432CF0-B250-4621-8CB8-333CDAB148C4}" srcOrd="1" destOrd="0" presId="urn:microsoft.com/office/officeart/2005/8/layout/orgChart1"/>
    <dgm:cxn modelId="{99B943FB-0042-49F0-8DF9-573D4A70D7EB}" srcId="{408D9C69-7291-4554-9EEA-5A86D06CC3E8}" destId="{ACD58453-A887-40E3-B10F-D7E578F75DBE}" srcOrd="2" destOrd="0" parTransId="{6471EE9B-E292-4E7E-8C88-4E8F6F44AA25}" sibTransId="{B093F4F9-433E-41FD-B791-0B60DA28C83D}"/>
    <dgm:cxn modelId="{8E186807-4ACA-461C-91B0-92260ACBFF98}" type="presOf" srcId="{82EDDC89-AB67-4010-A429-B938082D4AEF}" destId="{D0282655-59C4-4800-BA0E-925C5495066B}" srcOrd="1" destOrd="0" presId="urn:microsoft.com/office/officeart/2005/8/layout/orgChart1"/>
    <dgm:cxn modelId="{68FAF58D-FA91-4BF2-A019-CFFF39280B9B}" type="presOf" srcId="{250755D2-4F94-486F-BDF6-3C094E5C6A2E}" destId="{B25780E2-2AE2-4813-A9BB-27451338371D}" srcOrd="0" destOrd="0" presId="urn:microsoft.com/office/officeart/2005/8/layout/orgChart1"/>
    <dgm:cxn modelId="{CBC345A0-1F8F-4739-BF15-0C983A02ED47}" type="presOf" srcId="{59EC4684-071F-4279-AB26-5D848063CACE}" destId="{96335D1B-38CE-423C-AC75-75C0A8945733}" srcOrd="0" destOrd="0" presId="urn:microsoft.com/office/officeart/2005/8/layout/orgChart1"/>
    <dgm:cxn modelId="{3F7FA40C-5FE3-4DBD-93A4-B0ADE00963D2}" type="presOf" srcId="{ACD58453-A887-40E3-B10F-D7E578F75DBE}" destId="{2329BB95-66A7-4A29-B537-547268EF1C95}" srcOrd="0" destOrd="0" presId="urn:microsoft.com/office/officeart/2005/8/layout/orgChart1"/>
    <dgm:cxn modelId="{4C5D8F96-50C0-439A-9522-4851636BB9AC}" srcId="{EA964670-9F38-4C27-B78A-1AD0FB58080A}" destId="{408D9C69-7291-4554-9EEA-5A86D06CC3E8}" srcOrd="0" destOrd="0" parTransId="{C1AA6857-D7C4-4B8B-BF77-EE2977F8AE87}" sibTransId="{291C0C89-BEB0-4BC4-9476-0317A1F15A8C}"/>
    <dgm:cxn modelId="{6347D589-D24F-4F96-A0A4-CA09F3A937FC}" srcId="{408D9C69-7291-4554-9EEA-5A86D06CC3E8}" destId="{82EDDC89-AB67-4010-A429-B938082D4AEF}" srcOrd="1" destOrd="0" parTransId="{864CF165-AE4B-47A7-BCC1-331EDB6CB353}" sibTransId="{048B565A-4D97-430F-A487-C9EB26EFD109}"/>
    <dgm:cxn modelId="{A3C8D66F-19DF-4010-9042-FF7B85F615F8}" type="presOf" srcId="{ACD58453-A887-40E3-B10F-D7E578F75DBE}" destId="{9BC07330-E09E-426B-A6E0-998E3E7DE4ED}" srcOrd="1" destOrd="0" presId="urn:microsoft.com/office/officeart/2005/8/layout/orgChart1"/>
    <dgm:cxn modelId="{0908F68E-0ADA-4016-9AD2-1D759935514F}" type="presOf" srcId="{82EDDC89-AB67-4010-A429-B938082D4AEF}" destId="{3B34B50F-CA4E-4B16-8D45-7590E936EF6B}" srcOrd="0" destOrd="0" presId="urn:microsoft.com/office/officeart/2005/8/layout/orgChart1"/>
    <dgm:cxn modelId="{D82B4242-5217-49F6-882F-8C66C1004026}" type="presOf" srcId="{408D9C69-7291-4554-9EEA-5A86D06CC3E8}" destId="{FF2CA654-3533-4C71-A92C-0D69C4087496}" srcOrd="1" destOrd="0" presId="urn:microsoft.com/office/officeart/2005/8/layout/orgChart1"/>
    <dgm:cxn modelId="{E1B04C94-311D-462E-8B59-54B1ED3F38E2}" type="presParOf" srcId="{F65D623D-530F-4CC3-AC3B-779E2FF8570A}" destId="{FD4EEC1B-AE51-439D-BD3A-FCBE32CC7195}" srcOrd="0" destOrd="0" presId="urn:microsoft.com/office/officeart/2005/8/layout/orgChart1"/>
    <dgm:cxn modelId="{46D8418B-8EB2-44E0-A3E2-913539389839}" type="presParOf" srcId="{FD4EEC1B-AE51-439D-BD3A-FCBE32CC7195}" destId="{2CD9B50D-24AB-45C6-B276-1CB27266C62C}" srcOrd="0" destOrd="0" presId="urn:microsoft.com/office/officeart/2005/8/layout/orgChart1"/>
    <dgm:cxn modelId="{9FE07B59-961B-4EBE-A3D9-481CD57FE83F}" type="presParOf" srcId="{2CD9B50D-24AB-45C6-B276-1CB27266C62C}" destId="{66E880DD-5343-4936-93B5-48977F885CB8}" srcOrd="0" destOrd="0" presId="urn:microsoft.com/office/officeart/2005/8/layout/orgChart1"/>
    <dgm:cxn modelId="{84F1A2AA-16E8-4FCF-8361-77A5D7D2BE9C}" type="presParOf" srcId="{2CD9B50D-24AB-45C6-B276-1CB27266C62C}" destId="{FF2CA654-3533-4C71-A92C-0D69C4087496}" srcOrd="1" destOrd="0" presId="urn:microsoft.com/office/officeart/2005/8/layout/orgChart1"/>
    <dgm:cxn modelId="{5408AB39-6258-46D2-A554-9A805FAE6113}" type="presParOf" srcId="{FD4EEC1B-AE51-439D-BD3A-FCBE32CC7195}" destId="{45871B32-BB5A-4094-82B7-D401478E6F5C}" srcOrd="1" destOrd="0" presId="urn:microsoft.com/office/officeart/2005/8/layout/orgChart1"/>
    <dgm:cxn modelId="{8B043B1D-C3AA-477C-847D-72651D96C654}" type="presParOf" srcId="{45871B32-BB5A-4094-82B7-D401478E6F5C}" destId="{A01B4DFC-2247-4651-AF71-AFBC20DE5857}" srcOrd="0" destOrd="0" presId="urn:microsoft.com/office/officeart/2005/8/layout/orgChart1"/>
    <dgm:cxn modelId="{76F7AE54-AD91-4CC8-9AD3-A7E557B688DE}" type="presParOf" srcId="{45871B32-BB5A-4094-82B7-D401478E6F5C}" destId="{DDC71435-0AA8-4E51-BFE7-2835A4053F16}" srcOrd="1" destOrd="0" presId="urn:microsoft.com/office/officeart/2005/8/layout/orgChart1"/>
    <dgm:cxn modelId="{B9A65B33-F6C1-4A4A-91B7-5906623F0603}" type="presParOf" srcId="{DDC71435-0AA8-4E51-BFE7-2835A4053F16}" destId="{6B6683A3-E847-407E-A2DF-550DEF19A608}" srcOrd="0" destOrd="0" presId="urn:microsoft.com/office/officeart/2005/8/layout/orgChart1"/>
    <dgm:cxn modelId="{B11C0277-E02B-4A08-9FE5-A6DF8CFBE1CF}" type="presParOf" srcId="{6B6683A3-E847-407E-A2DF-550DEF19A608}" destId="{3B34B50F-CA4E-4B16-8D45-7590E936EF6B}" srcOrd="0" destOrd="0" presId="urn:microsoft.com/office/officeart/2005/8/layout/orgChart1"/>
    <dgm:cxn modelId="{B43B3F15-44A8-41C3-BFDE-558BBFA20B80}" type="presParOf" srcId="{6B6683A3-E847-407E-A2DF-550DEF19A608}" destId="{D0282655-59C4-4800-BA0E-925C5495066B}" srcOrd="1" destOrd="0" presId="urn:microsoft.com/office/officeart/2005/8/layout/orgChart1"/>
    <dgm:cxn modelId="{419B3DAC-C522-419E-8392-2D120A4E71D0}" type="presParOf" srcId="{DDC71435-0AA8-4E51-BFE7-2835A4053F16}" destId="{5BEFF8D7-214C-4B7C-BB1D-9B756A8C6113}" srcOrd="1" destOrd="0" presId="urn:microsoft.com/office/officeart/2005/8/layout/orgChart1"/>
    <dgm:cxn modelId="{0FCCD121-C37E-4AA8-BEEA-D71EF0455A6C}" type="presParOf" srcId="{DDC71435-0AA8-4E51-BFE7-2835A4053F16}" destId="{6EDF0499-C5A0-4819-A4B8-DBACB06B0977}" srcOrd="2" destOrd="0" presId="urn:microsoft.com/office/officeart/2005/8/layout/orgChart1"/>
    <dgm:cxn modelId="{4D59E38B-CE89-4BE9-9FFF-E479FB183719}" type="presParOf" srcId="{45871B32-BB5A-4094-82B7-D401478E6F5C}" destId="{009A132A-484A-4B8E-ABB8-EDCBCB9D3FEE}" srcOrd="2" destOrd="0" presId="urn:microsoft.com/office/officeart/2005/8/layout/orgChart1"/>
    <dgm:cxn modelId="{C2FFD248-A1DE-4D38-8CAA-299CF9102FAC}" type="presParOf" srcId="{45871B32-BB5A-4094-82B7-D401478E6F5C}" destId="{746586DB-7750-4B82-9721-EB3D91C1D376}" srcOrd="3" destOrd="0" presId="urn:microsoft.com/office/officeart/2005/8/layout/orgChart1"/>
    <dgm:cxn modelId="{EFB285AA-7A9C-42C4-A552-CFD9A6E605A1}" type="presParOf" srcId="{746586DB-7750-4B82-9721-EB3D91C1D376}" destId="{2D51E415-0444-415C-86FA-339ADAC7AFEF}" srcOrd="0" destOrd="0" presId="urn:microsoft.com/office/officeart/2005/8/layout/orgChart1"/>
    <dgm:cxn modelId="{7EF3B5DF-775C-4B31-8503-A205352456F1}" type="presParOf" srcId="{2D51E415-0444-415C-86FA-339ADAC7AFEF}" destId="{2329BB95-66A7-4A29-B537-547268EF1C95}" srcOrd="0" destOrd="0" presId="urn:microsoft.com/office/officeart/2005/8/layout/orgChart1"/>
    <dgm:cxn modelId="{80419CBC-1913-456B-8DF4-A88E492A7E9D}" type="presParOf" srcId="{2D51E415-0444-415C-86FA-339ADAC7AFEF}" destId="{9BC07330-E09E-426B-A6E0-998E3E7DE4ED}" srcOrd="1" destOrd="0" presId="urn:microsoft.com/office/officeart/2005/8/layout/orgChart1"/>
    <dgm:cxn modelId="{23845B44-983A-4BDE-941A-5C668434E336}" type="presParOf" srcId="{746586DB-7750-4B82-9721-EB3D91C1D376}" destId="{F9A98461-5478-450D-BC42-7BE0B20D55EB}" srcOrd="1" destOrd="0" presId="urn:microsoft.com/office/officeart/2005/8/layout/orgChart1"/>
    <dgm:cxn modelId="{E30AD501-1018-4982-8922-69B636FD728E}" type="presParOf" srcId="{746586DB-7750-4B82-9721-EB3D91C1D376}" destId="{73CE1337-A1C7-4147-8725-480BBF291C8F}" srcOrd="2" destOrd="0" presId="urn:microsoft.com/office/officeart/2005/8/layout/orgChart1"/>
    <dgm:cxn modelId="{E745B145-2B47-4CCD-97C0-3ED3EDC95E48}" type="presParOf" srcId="{45871B32-BB5A-4094-82B7-D401478E6F5C}" destId="{B25780E2-2AE2-4813-A9BB-27451338371D}" srcOrd="4" destOrd="0" presId="urn:microsoft.com/office/officeart/2005/8/layout/orgChart1"/>
    <dgm:cxn modelId="{1EE0941E-F848-4EE7-9690-2ED4422026C5}" type="presParOf" srcId="{45871B32-BB5A-4094-82B7-D401478E6F5C}" destId="{AC4FB543-BDAF-4888-A626-9A407D2F3320}" srcOrd="5" destOrd="0" presId="urn:microsoft.com/office/officeart/2005/8/layout/orgChart1"/>
    <dgm:cxn modelId="{05DEBF32-BCC3-4012-8389-9B59F4B616DD}" type="presParOf" srcId="{AC4FB543-BDAF-4888-A626-9A407D2F3320}" destId="{F2C23A2E-7B0C-4335-A1B8-38A1C66C3641}" srcOrd="0" destOrd="0" presId="urn:microsoft.com/office/officeart/2005/8/layout/orgChart1"/>
    <dgm:cxn modelId="{B95E11E2-BBAA-427E-92EA-76E3932C8B8D}" type="presParOf" srcId="{F2C23A2E-7B0C-4335-A1B8-38A1C66C3641}" destId="{CB4DD3EF-875B-4CD6-BDDD-BAF42F2BAF81}" srcOrd="0" destOrd="0" presId="urn:microsoft.com/office/officeart/2005/8/layout/orgChart1"/>
    <dgm:cxn modelId="{57AFD1D9-C671-4694-A2B8-ECAAB19C8D9C}" type="presParOf" srcId="{F2C23A2E-7B0C-4335-A1B8-38A1C66C3641}" destId="{B601D690-3003-46B6-B0E4-3981858F61C6}" srcOrd="1" destOrd="0" presId="urn:microsoft.com/office/officeart/2005/8/layout/orgChart1"/>
    <dgm:cxn modelId="{357EC905-4486-44CE-B80E-EF933C085183}" type="presParOf" srcId="{AC4FB543-BDAF-4888-A626-9A407D2F3320}" destId="{CE3EBDB9-376D-4203-A465-AC94151C5ED0}" srcOrd="1" destOrd="0" presId="urn:microsoft.com/office/officeart/2005/8/layout/orgChart1"/>
    <dgm:cxn modelId="{CF1992A8-144E-454D-8E97-EA036A51EE61}" type="presParOf" srcId="{AC4FB543-BDAF-4888-A626-9A407D2F3320}" destId="{C255EF73-DCA8-4F18-88A3-35C128858879}" srcOrd="2" destOrd="0" presId="urn:microsoft.com/office/officeart/2005/8/layout/orgChart1"/>
    <dgm:cxn modelId="{F20F4624-969B-4F85-B8E5-C64F746894B1}" type="presParOf" srcId="{FD4EEC1B-AE51-439D-BD3A-FCBE32CC7195}" destId="{14E0037D-AB57-44CA-947C-49CB025941B7}" srcOrd="2" destOrd="0" presId="urn:microsoft.com/office/officeart/2005/8/layout/orgChart1"/>
    <dgm:cxn modelId="{75FED71F-5E04-43F0-B07B-9DE67C87B2E0}" type="presParOf" srcId="{14E0037D-AB57-44CA-947C-49CB025941B7}" destId="{0BA5EF0E-5698-4325-9DED-50DB900070D2}" srcOrd="0" destOrd="0" presId="urn:microsoft.com/office/officeart/2005/8/layout/orgChart1"/>
    <dgm:cxn modelId="{9B7E61D9-121E-40A0-8614-D402638F4906}" type="presParOf" srcId="{14E0037D-AB57-44CA-947C-49CB025941B7}" destId="{DF965A87-E6FC-44C9-8349-5386E4A14ECF}" srcOrd="1" destOrd="0" presId="urn:microsoft.com/office/officeart/2005/8/layout/orgChart1"/>
    <dgm:cxn modelId="{960FDE82-A2BC-4679-B8E0-574103795BA5}" type="presParOf" srcId="{DF965A87-E6FC-44C9-8349-5386E4A14ECF}" destId="{6C03CB5C-ACF4-41B4-86CC-5C5862079A3C}" srcOrd="0" destOrd="0" presId="urn:microsoft.com/office/officeart/2005/8/layout/orgChart1"/>
    <dgm:cxn modelId="{036BCDF2-91AB-4A5B-A754-ACE71984F073}" type="presParOf" srcId="{6C03CB5C-ACF4-41B4-86CC-5C5862079A3C}" destId="{96335D1B-38CE-423C-AC75-75C0A8945733}" srcOrd="0" destOrd="0" presId="urn:microsoft.com/office/officeart/2005/8/layout/orgChart1"/>
    <dgm:cxn modelId="{9EB1C645-657A-4C2D-99D8-D3965ED71142}" type="presParOf" srcId="{6C03CB5C-ACF4-41B4-86CC-5C5862079A3C}" destId="{5E432CF0-B250-4621-8CB8-333CDAB148C4}" srcOrd="1" destOrd="0" presId="urn:microsoft.com/office/officeart/2005/8/layout/orgChart1"/>
    <dgm:cxn modelId="{1A4F309E-065F-40E2-BB16-4ED4732B1B08}" type="presParOf" srcId="{DF965A87-E6FC-44C9-8349-5386E4A14ECF}" destId="{2A528643-7A76-4EE9-BB1D-3E246D40363C}" srcOrd="1" destOrd="0" presId="urn:microsoft.com/office/officeart/2005/8/layout/orgChart1"/>
    <dgm:cxn modelId="{3A54604C-AA33-4972-BC33-9DAEE118C045}" type="presParOf" srcId="{DF965A87-E6FC-44C9-8349-5386E4A14ECF}" destId="{075FA7FC-C1AB-4A36-A6E2-D03DFC3F6BD8}"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55290" cy="497657"/>
          </a:xfrm>
          <a:prstGeom prst="rect">
            <a:avLst/>
          </a:prstGeom>
        </p:spPr>
        <p:txBody>
          <a:bodyPr vert="horz" lIns="95637" tIns="47819" rIns="95637" bIns="47819" rtlCol="0"/>
          <a:lstStyle>
            <a:lvl1pPr algn="l">
              <a:defRPr sz="1300"/>
            </a:lvl1pPr>
          </a:lstStyle>
          <a:p>
            <a:endParaRPr lang="es-PE"/>
          </a:p>
        </p:txBody>
      </p:sp>
      <p:sp>
        <p:nvSpPr>
          <p:cNvPr id="3" name="Marcador de fecha 2"/>
          <p:cNvSpPr>
            <a:spLocks noGrp="1"/>
          </p:cNvSpPr>
          <p:nvPr>
            <p:ph type="dt" idx="1"/>
          </p:nvPr>
        </p:nvSpPr>
        <p:spPr>
          <a:xfrm>
            <a:off x="3863032" y="0"/>
            <a:ext cx="2955290" cy="497657"/>
          </a:xfrm>
          <a:prstGeom prst="rect">
            <a:avLst/>
          </a:prstGeom>
        </p:spPr>
        <p:txBody>
          <a:bodyPr vert="horz" lIns="95637" tIns="47819" rIns="95637" bIns="47819" rtlCol="0"/>
          <a:lstStyle>
            <a:lvl1pPr algn="r">
              <a:defRPr sz="1300"/>
            </a:lvl1pPr>
          </a:lstStyle>
          <a:p>
            <a:fld id="{36EA9057-C53F-4636-8694-3F5C0F2AC21B}" type="datetimeFigureOut">
              <a:rPr lang="es-PE" smtClean="0"/>
              <a:t>15/05/2023</a:t>
            </a:fld>
            <a:endParaRPr lang="es-PE"/>
          </a:p>
        </p:txBody>
      </p:sp>
      <p:sp>
        <p:nvSpPr>
          <p:cNvPr id="4" name="Marcador de imagen de diapositiva 3"/>
          <p:cNvSpPr>
            <a:spLocks noGrp="1" noRot="1" noChangeAspect="1"/>
          </p:cNvSpPr>
          <p:nvPr>
            <p:ph type="sldImg" idx="2"/>
          </p:nvPr>
        </p:nvSpPr>
        <p:spPr>
          <a:xfrm>
            <a:off x="434975" y="1239838"/>
            <a:ext cx="5951538" cy="3348037"/>
          </a:xfrm>
          <a:prstGeom prst="rect">
            <a:avLst/>
          </a:prstGeom>
          <a:noFill/>
          <a:ln w="12700">
            <a:solidFill>
              <a:prstClr val="black"/>
            </a:solidFill>
          </a:ln>
        </p:spPr>
        <p:txBody>
          <a:bodyPr vert="horz" lIns="95637" tIns="47819" rIns="95637" bIns="47819" rtlCol="0" anchor="ctr"/>
          <a:lstStyle/>
          <a:p>
            <a:endParaRPr lang="es-PE"/>
          </a:p>
        </p:txBody>
      </p:sp>
      <p:sp>
        <p:nvSpPr>
          <p:cNvPr id="5" name="Marcador de notas 4"/>
          <p:cNvSpPr>
            <a:spLocks noGrp="1"/>
          </p:cNvSpPr>
          <p:nvPr>
            <p:ph type="body" sz="quarter" idx="3"/>
          </p:nvPr>
        </p:nvSpPr>
        <p:spPr>
          <a:xfrm>
            <a:off x="681990" y="4773374"/>
            <a:ext cx="5455920" cy="3905488"/>
          </a:xfrm>
          <a:prstGeom prst="rect">
            <a:avLst/>
          </a:prstGeom>
        </p:spPr>
        <p:txBody>
          <a:bodyPr vert="horz" lIns="95637" tIns="47819" rIns="95637" bIns="47819"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21045"/>
            <a:ext cx="2955290" cy="497657"/>
          </a:xfrm>
          <a:prstGeom prst="rect">
            <a:avLst/>
          </a:prstGeom>
        </p:spPr>
        <p:txBody>
          <a:bodyPr vert="horz" lIns="95637" tIns="47819" rIns="95637" bIns="47819" rtlCol="0" anchor="b"/>
          <a:lstStyle>
            <a:lvl1pPr algn="l">
              <a:defRPr sz="1300"/>
            </a:lvl1pPr>
          </a:lstStyle>
          <a:p>
            <a:endParaRPr lang="es-PE"/>
          </a:p>
        </p:txBody>
      </p:sp>
      <p:sp>
        <p:nvSpPr>
          <p:cNvPr id="7" name="Marcador de número de diapositiva 6"/>
          <p:cNvSpPr>
            <a:spLocks noGrp="1"/>
          </p:cNvSpPr>
          <p:nvPr>
            <p:ph type="sldNum" sz="quarter" idx="5"/>
          </p:nvPr>
        </p:nvSpPr>
        <p:spPr>
          <a:xfrm>
            <a:off x="3863032" y="9421045"/>
            <a:ext cx="2955290" cy="497657"/>
          </a:xfrm>
          <a:prstGeom prst="rect">
            <a:avLst/>
          </a:prstGeom>
        </p:spPr>
        <p:txBody>
          <a:bodyPr vert="horz" lIns="95637" tIns="47819" rIns="95637" bIns="47819" rtlCol="0" anchor="b"/>
          <a:lstStyle>
            <a:lvl1pPr algn="r">
              <a:defRPr sz="1300"/>
            </a:lvl1pPr>
          </a:lstStyle>
          <a:p>
            <a:fld id="{00E7F361-4938-44EA-91AD-CF684B7B5384}" type="slidenum">
              <a:rPr lang="es-PE" smtClean="0"/>
              <a:t>‹Nº›</a:t>
            </a:fld>
            <a:endParaRPr lang="es-PE"/>
          </a:p>
        </p:txBody>
      </p:sp>
    </p:spTree>
    <p:extLst>
      <p:ext uri="{BB962C8B-B14F-4D97-AF65-F5344CB8AC3E}">
        <p14:creationId xmlns:p14="http://schemas.microsoft.com/office/powerpoint/2010/main" val="4084190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Buenas tardes con todas y todos los presentes. En primer lugar, me gustaría agradecerle Sr. Presidente, Congresista de la República Alfredo </a:t>
            </a:r>
            <a:r>
              <a:rPr lang="es-ES" dirty="0" err="1"/>
              <a:t>Azurín</a:t>
            </a:r>
            <a:r>
              <a:rPr lang="es-ES" dirty="0"/>
              <a:t> Loayza, por este invitación a la Vigésima Cuarta sesión Ordinaria de la Comisión Especial Multipartidaria de Seguridad Ciudadana, en la cual se me solicita exponer e informar documentadamente sobre:</a:t>
            </a:r>
          </a:p>
          <a:p>
            <a:endParaRPr lang="es-ES" dirty="0"/>
          </a:p>
          <a:p>
            <a:r>
              <a:rPr lang="es-ES" dirty="0"/>
              <a:t>1. La implementación y ejecución a la fecha, de las actividades operativas de los diferentes servicios que le competen y que son de cumplimiento obligatorio, dispuestos en la “Política Nacional Multisectorial de Seguridad Ciudadana al 2030”, aprobada con Decreto Supremo N° 006-2022-IN, de fecha 21 de junio de 2022.</a:t>
            </a:r>
          </a:p>
          <a:p>
            <a:endParaRPr lang="es-ES" dirty="0"/>
          </a:p>
          <a:p>
            <a:r>
              <a:rPr lang="es-ES" dirty="0"/>
              <a:t>2. El cumplimiento de metas de los Objetivos Estratégicos del vigente Plan Nacional de Seguridad Ciudadana 2019-2023, respecto del periodo anual 2022 y el avance de enero a la fecha del presente año.</a:t>
            </a:r>
          </a:p>
          <a:p>
            <a:endParaRPr lang="es-ES" dirty="0"/>
          </a:p>
          <a:p>
            <a:r>
              <a:rPr lang="es-ES" dirty="0"/>
              <a:t>En adición a ello, me gustaría compartir con ustedes un tercer punto de agenda, vinculado al Lanzamiento de la Campaña “También es mi problema”, que tiene por objetivo abordar la violencia ejercida hacia las mujeres e integrantes del Grupo Familiar. Con esta exposición, queremos invitar a sumarse a la campaña a todo el equipo del Congreso de la República, a fin de que unamos fuerzas y estrategias para promover un Perú libre de discriminación y violencia.</a:t>
            </a:r>
            <a:endParaRPr lang="es-PE" dirty="0"/>
          </a:p>
        </p:txBody>
      </p:sp>
      <p:sp>
        <p:nvSpPr>
          <p:cNvPr id="4" name="Marcador de número de diapositiva 3"/>
          <p:cNvSpPr>
            <a:spLocks noGrp="1"/>
          </p:cNvSpPr>
          <p:nvPr>
            <p:ph type="sldNum" sz="quarter" idx="5"/>
          </p:nvPr>
        </p:nvSpPr>
        <p:spPr/>
        <p:txBody>
          <a:bodyPr/>
          <a:lstStyle/>
          <a:p>
            <a:fld id="{00E7F361-4938-44EA-91AD-CF684B7B5384}" type="slidenum">
              <a:rPr lang="es-PE" smtClean="0"/>
              <a:t>1</a:t>
            </a:fld>
            <a:endParaRPr lang="es-PE"/>
          </a:p>
        </p:txBody>
      </p:sp>
    </p:spTree>
    <p:extLst>
      <p:ext uri="{BB962C8B-B14F-4D97-AF65-F5344CB8AC3E}">
        <p14:creationId xmlns:p14="http://schemas.microsoft.com/office/powerpoint/2010/main" val="3141743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882670">
              <a:defRPr/>
            </a:pPr>
            <a:r>
              <a:rPr lang="es-MX" b="1" dirty="0">
                <a:solidFill>
                  <a:prstClr val="black"/>
                </a:solidFill>
                <a:latin typeface="Poppins" panose="00000500000000000000" pitchFamily="2" charset="0"/>
                <a:cs typeface="Poppins" panose="00000500000000000000" pitchFamily="2" charset="0"/>
              </a:rPr>
              <a:t>Servicio 38. Servicio de formación de redes de hombres para promover la igualdad, nuevas masculinidades y erradicar prácticas machistas y discriminatorias, accesibles geográficamente y con pertinencia cultural.</a:t>
            </a:r>
            <a:endParaRPr lang="es-PE" sz="1100" b="1" dirty="0">
              <a:solidFill>
                <a:prstClr val="black"/>
              </a:solidFill>
              <a:latin typeface="Poppins" panose="00000500000000000000" pitchFamily="2" charset="0"/>
              <a:cs typeface="Poppins" panose="00000500000000000000" pitchFamily="2" charset="0"/>
            </a:endParaRPr>
          </a:p>
          <a:p>
            <a:endParaRPr lang="es-PE" b="1" dirty="0"/>
          </a:p>
          <a:p>
            <a:r>
              <a:rPr lang="es-PE" b="1" dirty="0"/>
              <a:t>01.</a:t>
            </a:r>
            <a:r>
              <a:rPr lang="es-PE" dirty="0"/>
              <a:t> Referido a las redes creadas que desarrolla el activismo comunitario (acciones de información y sensibilización de los hombres líderes con la comunidad) en los distritos intervenidos de todas las regiones a nivel nacional. </a:t>
            </a:r>
            <a:r>
              <a:rPr lang="es-PE" b="1" dirty="0"/>
              <a:t>El avance del indicador, responde a que algunas redes su continuidad se ha visto interrumpida a consecuencia del </a:t>
            </a:r>
            <a:r>
              <a:rPr lang="es-PE" b="1" dirty="0" err="1"/>
              <a:t>Covid</a:t>
            </a:r>
            <a:r>
              <a:rPr lang="es-PE" b="1" dirty="0"/>
              <a:t> -19 durante el año 2022.</a:t>
            </a:r>
          </a:p>
          <a:p>
            <a:r>
              <a:rPr lang="es-PE" b="1" dirty="0"/>
              <a:t>02. Se cumplió con el avance anual programado del indicador, </a:t>
            </a:r>
            <a:r>
              <a:rPr lang="es-PE" dirty="0"/>
              <a:t>el mismo que esta referido a las redes de hombres (colectivos) conformados a través de la intervención de “Hombres por la Igualdad”, en los distritos focalizados en todas las regiones a nivel nacional.</a:t>
            </a:r>
          </a:p>
          <a:p>
            <a:endParaRPr lang="es-PE" dirty="0"/>
          </a:p>
        </p:txBody>
      </p:sp>
      <p:sp>
        <p:nvSpPr>
          <p:cNvPr id="4" name="Marcador de número de diapositiva 3"/>
          <p:cNvSpPr>
            <a:spLocks noGrp="1"/>
          </p:cNvSpPr>
          <p:nvPr>
            <p:ph type="sldNum" sz="quarter" idx="5"/>
          </p:nvPr>
        </p:nvSpPr>
        <p:spPr/>
        <p:txBody>
          <a:bodyPr/>
          <a:lstStyle/>
          <a:p>
            <a:fld id="{00E7F361-4938-44EA-91AD-CF684B7B5384}" type="slidenum">
              <a:rPr lang="es-PE" smtClean="0"/>
              <a:t>10</a:t>
            </a:fld>
            <a:endParaRPr lang="es-PE"/>
          </a:p>
        </p:txBody>
      </p:sp>
    </p:spTree>
    <p:extLst>
      <p:ext uri="{BB962C8B-B14F-4D97-AF65-F5344CB8AC3E}">
        <p14:creationId xmlns:p14="http://schemas.microsoft.com/office/powerpoint/2010/main" val="2597928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882670">
              <a:defRPr/>
            </a:pPr>
            <a:r>
              <a:rPr lang="es-MX" b="1" dirty="0">
                <a:solidFill>
                  <a:prstClr val="black"/>
                </a:solidFill>
                <a:latin typeface="Poppins" panose="00000500000000000000" pitchFamily="2" charset="0"/>
                <a:cs typeface="Poppins" panose="00000500000000000000" pitchFamily="2" charset="0"/>
              </a:rPr>
              <a:t>Servicio 39. Servicio de provisión, a nivel nacional y con enfoque intercultural y género, de información que promueva el ejercicio del derecho a la denuncia de la violencia contra las mujeres y grupos en especial situación de vulnerabilidad, e informe sobre los mecanismos de prevención, protección y sanción existentes, así como la eliminación de estereotipos de género.</a:t>
            </a:r>
            <a:endParaRPr lang="es-PE" sz="1100" b="1" dirty="0">
              <a:solidFill>
                <a:prstClr val="black"/>
              </a:solidFill>
              <a:latin typeface="Poppins" panose="00000500000000000000" pitchFamily="2" charset="0"/>
              <a:cs typeface="Poppins" panose="00000500000000000000" pitchFamily="2" charset="0"/>
            </a:endParaRPr>
          </a:p>
          <a:p>
            <a:endParaRPr lang="es-PE" b="1" dirty="0"/>
          </a:p>
          <a:p>
            <a:r>
              <a:rPr lang="es-PE" b="1" dirty="0"/>
              <a:t>01. Se logro el cumplimiento del indicador, </a:t>
            </a:r>
            <a:r>
              <a:rPr lang="es-PE" dirty="0"/>
              <a:t>el mismo que esta referido a los materiales que se usan para la provisión de información a través de los/as promotores/as de todos los CEM a nivel nacional, a través de las acciones informativas.</a:t>
            </a:r>
          </a:p>
          <a:p>
            <a:r>
              <a:rPr lang="es-PE" b="1" dirty="0"/>
              <a:t>02.</a:t>
            </a:r>
            <a:r>
              <a:rPr lang="es-PE" dirty="0"/>
              <a:t> </a:t>
            </a:r>
            <a:r>
              <a:rPr lang="es-PE" b="1" dirty="0"/>
              <a:t>Se cumplió con el avance anual programado del indicador, </a:t>
            </a:r>
            <a:r>
              <a:rPr lang="es-PE" dirty="0"/>
              <a:t>el mismo que esta referido a la </a:t>
            </a:r>
            <a:r>
              <a:rPr lang="es-ES" dirty="0"/>
              <a:t>proporción de personas que reciben información de las acciones preventivas en el ámbito de intervención de los CEM y la ER a nivel nacional. </a:t>
            </a:r>
          </a:p>
          <a:p>
            <a:endParaRPr lang="es-ES" dirty="0"/>
          </a:p>
          <a:p>
            <a:pPr defTabSz="882670">
              <a:defRPr/>
            </a:pPr>
            <a:r>
              <a:rPr lang="es-PE" dirty="0"/>
              <a:t>Para el I Trimestre se reporta un avance del 1.5% , respecto a la meta anual programada para el año 2023</a:t>
            </a:r>
            <a:r>
              <a:rPr lang="es-PE" b="1" dirty="0"/>
              <a:t>, </a:t>
            </a:r>
            <a:r>
              <a:rPr lang="es-PE" dirty="0"/>
              <a:t>el mismo que esta referido a la </a:t>
            </a:r>
            <a:r>
              <a:rPr lang="es-ES" dirty="0"/>
              <a:t>proporción de personas que reciben información de las acciones preventivas en el ámbito de intervención de los CEM a nivel nacional. </a:t>
            </a:r>
            <a:endParaRPr lang="es-PE" dirty="0"/>
          </a:p>
          <a:p>
            <a:endParaRPr lang="es-PE" dirty="0"/>
          </a:p>
          <a:p>
            <a:endParaRPr lang="es-PE" dirty="0"/>
          </a:p>
        </p:txBody>
      </p:sp>
      <p:sp>
        <p:nvSpPr>
          <p:cNvPr id="4" name="Marcador de número de diapositiva 3"/>
          <p:cNvSpPr>
            <a:spLocks noGrp="1"/>
          </p:cNvSpPr>
          <p:nvPr>
            <p:ph type="sldNum" sz="quarter" idx="5"/>
          </p:nvPr>
        </p:nvSpPr>
        <p:spPr/>
        <p:txBody>
          <a:bodyPr/>
          <a:lstStyle/>
          <a:p>
            <a:fld id="{00E7F361-4938-44EA-91AD-CF684B7B5384}" type="slidenum">
              <a:rPr lang="es-PE" smtClean="0"/>
              <a:t>11</a:t>
            </a:fld>
            <a:endParaRPr lang="es-PE"/>
          </a:p>
        </p:txBody>
      </p:sp>
    </p:spTree>
    <p:extLst>
      <p:ext uri="{BB962C8B-B14F-4D97-AF65-F5344CB8AC3E}">
        <p14:creationId xmlns:p14="http://schemas.microsoft.com/office/powerpoint/2010/main" val="1994958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882670">
              <a:defRPr/>
            </a:pPr>
            <a:r>
              <a:rPr lang="es-MX" b="1" dirty="0">
                <a:solidFill>
                  <a:prstClr val="black"/>
                </a:solidFill>
                <a:latin typeface="Poppins" panose="00000500000000000000" pitchFamily="2" charset="0"/>
                <a:cs typeface="Poppins" panose="00000500000000000000" pitchFamily="2" charset="0"/>
              </a:rPr>
              <a:t>Servicio 43. Servicio chat 100 que brinda información en plataforma virtual para la detección y prevención de la violencia contra las mujeres en adolescentes, jóvenes y/o personas adultas.</a:t>
            </a:r>
            <a:endParaRPr lang="es-PE" b="1" dirty="0">
              <a:solidFill>
                <a:prstClr val="black"/>
              </a:solidFill>
              <a:latin typeface="Poppins" panose="00000500000000000000" pitchFamily="2" charset="0"/>
              <a:cs typeface="Poppins" panose="00000500000000000000" pitchFamily="2" charset="0"/>
            </a:endParaRPr>
          </a:p>
          <a:p>
            <a:pPr defTabSz="882670">
              <a:defRPr/>
            </a:pPr>
            <a:endParaRPr lang="es-MX" b="1" dirty="0"/>
          </a:p>
          <a:p>
            <a:pPr defTabSz="882670">
              <a:defRPr/>
            </a:pPr>
            <a:r>
              <a:rPr lang="es-MX" b="1" dirty="0"/>
              <a:t>El 80.5% de las consultas realizadas</a:t>
            </a:r>
            <a:r>
              <a:rPr lang="es-MX" dirty="0"/>
              <a:t>, a través del CHAT 100,  fueron atendidas de manera oportuna durante el año 2022, brindando información, orientación y consejería a adolescentes, jóvenes y personas adultas para ayudarlos a identificar y prevenir situaciones de riesgo de violencia que pueden presentarse en sus relaciones de enamoramiento, noviazgo y/o pareja.</a:t>
            </a:r>
          </a:p>
          <a:p>
            <a:pPr defTabSz="882670">
              <a:defRPr/>
            </a:pPr>
            <a:r>
              <a:rPr lang="es-MX" dirty="0"/>
              <a:t>Se cita a continuación, algunos factores limitantes que dificultaron el cumplimiento de la meta anual programada:</a:t>
            </a:r>
          </a:p>
          <a:p>
            <a:pPr defTabSz="882670">
              <a:defRPr/>
            </a:pPr>
            <a:endParaRPr lang="es-ES" dirty="0"/>
          </a:p>
          <a:p>
            <a:pPr marL="220668" indent="-220668" defTabSz="882670">
              <a:buFontTx/>
              <a:buAutoNum type="alphaLcParenR"/>
              <a:defRPr/>
            </a:pPr>
            <a:r>
              <a:rPr lang="es-ES" dirty="0"/>
              <a:t>Fluctuaciones del servicio de internet perdiendo conectividad e interrupción de la plataforma por varios minutos, limitando atender las consultas de las personas usuarias en tiempo oportuno  y no permite transferir algunas consultas a otros operadores conectados. </a:t>
            </a:r>
          </a:p>
          <a:p>
            <a:pPr marL="220668" indent="-220668" defTabSz="882670">
              <a:buFontTx/>
              <a:buAutoNum type="alphaLcParenR"/>
              <a:defRPr/>
            </a:pPr>
            <a:r>
              <a:rPr lang="es-ES" dirty="0"/>
              <a:t>Inoperatividad de la plataforma OLARK por actualización de su sistema operativo o incidentes que se da sin previa programación.</a:t>
            </a:r>
          </a:p>
          <a:p>
            <a:pPr defTabSz="882670">
              <a:defRPr/>
            </a:pPr>
            <a:endParaRPr lang="es-ES" dirty="0"/>
          </a:p>
          <a:p>
            <a:pPr defTabSz="882670">
              <a:defRPr/>
            </a:pPr>
            <a:r>
              <a:rPr lang="es-MX" dirty="0"/>
              <a:t>Durante el I Trimestre 2023, se alcanzó un nivel de avance del indicador de 80.9%, respecto a la meta anual programada, en la atención oportuna de consultas, a través del CHAT 100, brindando información, orientación y consejería a adolescentes, jóvenes y personas adultas para ayudarlos a identificar y prevenir situaciones de riesgo de violencia que pueden presentarse en sus relaciones de enamoramiento, noviazgo y/o pareja</a:t>
            </a:r>
          </a:p>
          <a:p>
            <a:pPr marL="220668" indent="-220668" defTabSz="882670">
              <a:buFontTx/>
              <a:buAutoNum type="alphaLcParenR"/>
              <a:defRPr/>
            </a:pPr>
            <a:endParaRPr lang="es-PE" dirty="0"/>
          </a:p>
          <a:p>
            <a:pPr marL="237101" algn="just" defTabSz="882670">
              <a:lnSpc>
                <a:spcPts val="1255"/>
              </a:lnSpc>
              <a:spcBef>
                <a:spcPts val="523"/>
              </a:spcBef>
              <a:defRPr/>
            </a:pPr>
            <a:endParaRPr lang="es-PE" dirty="0"/>
          </a:p>
        </p:txBody>
      </p:sp>
      <p:sp>
        <p:nvSpPr>
          <p:cNvPr id="4" name="Marcador de número de diapositiva 3"/>
          <p:cNvSpPr>
            <a:spLocks noGrp="1"/>
          </p:cNvSpPr>
          <p:nvPr>
            <p:ph type="sldNum" sz="quarter" idx="5"/>
          </p:nvPr>
        </p:nvSpPr>
        <p:spPr/>
        <p:txBody>
          <a:bodyPr/>
          <a:lstStyle/>
          <a:p>
            <a:fld id="{00E7F361-4938-44EA-91AD-CF684B7B5384}" type="slidenum">
              <a:rPr lang="es-PE" smtClean="0"/>
              <a:t>12</a:t>
            </a:fld>
            <a:endParaRPr lang="es-PE"/>
          </a:p>
        </p:txBody>
      </p:sp>
    </p:spTree>
    <p:extLst>
      <p:ext uri="{BB962C8B-B14F-4D97-AF65-F5344CB8AC3E}">
        <p14:creationId xmlns:p14="http://schemas.microsoft.com/office/powerpoint/2010/main" val="1649180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882670">
              <a:defRPr/>
            </a:pPr>
            <a:r>
              <a:rPr lang="es-MX" b="1" dirty="0">
                <a:solidFill>
                  <a:prstClr val="black"/>
                </a:solidFill>
                <a:latin typeface="Poppins" panose="00000500000000000000" pitchFamily="2" charset="0"/>
                <a:cs typeface="Poppins" panose="00000500000000000000" pitchFamily="2" charset="0"/>
              </a:rPr>
              <a:t>Servicio 44. Servicio de atención integral, oportuna, disponible, articulada, accesible geográficamente, con pertinencia cultural y de calidad, a mujeres e integrantes del grupo familiar afectadas por hechos de violencia física, psicológica, sexual y económica o patrimonial, así como cualquier persona afectada por violencia sexual (CEM).</a:t>
            </a:r>
            <a:endParaRPr lang="es-PE" b="1" dirty="0">
              <a:solidFill>
                <a:prstClr val="black"/>
              </a:solidFill>
              <a:latin typeface="Poppins" panose="00000500000000000000" pitchFamily="2" charset="0"/>
              <a:cs typeface="Poppins" panose="00000500000000000000" pitchFamily="2" charset="0"/>
            </a:endParaRPr>
          </a:p>
          <a:p>
            <a:pPr defTabSz="882670">
              <a:defRPr/>
            </a:pPr>
            <a:endParaRPr lang="es-MX" dirty="0"/>
          </a:p>
          <a:p>
            <a:pPr defTabSz="882670">
              <a:defRPr/>
            </a:pPr>
            <a:r>
              <a:rPr lang="es-MX" dirty="0"/>
              <a:t>Durante el año 2022, se alcanzó un nivel de cumplimiento de 39.8%. Considerando que la meta programada anual era de 55.7% , se evidencia la necesidad de contar con los equipos interdisciplinarios (área legal, área social y área psicológica) completos en diversos CEM a nivel nacional.</a:t>
            </a:r>
            <a:endParaRPr lang="es-PE" dirty="0"/>
          </a:p>
          <a:p>
            <a:endParaRPr lang="es-PE" dirty="0"/>
          </a:p>
          <a:p>
            <a:pPr defTabSz="882670">
              <a:defRPr/>
            </a:pPr>
            <a:r>
              <a:rPr lang="es-MX" dirty="0"/>
              <a:t>De enero a marzo 2023, se alcanzó un nivel de avance del indicador de 37.1%</a:t>
            </a:r>
            <a:r>
              <a:rPr lang="es-PE" dirty="0"/>
              <a:t>, respecto a la meta anual programada para el año 2023, en la atención integral recibida por </a:t>
            </a:r>
            <a:r>
              <a:rPr lang="es-MX" dirty="0"/>
              <a:t>personas afectadas por hechos de violencia contra las mujeres e integrantes del grupo familiar y cualquier persona afectada por violencia sexual, que se encuentran en situación de riesgo moderado o severo y que acuden a los CEM.</a:t>
            </a:r>
            <a:endParaRPr lang="es-PE" dirty="0"/>
          </a:p>
          <a:p>
            <a:endParaRPr lang="es-PE" dirty="0"/>
          </a:p>
        </p:txBody>
      </p:sp>
      <p:sp>
        <p:nvSpPr>
          <p:cNvPr id="4" name="Marcador de número de diapositiva 3"/>
          <p:cNvSpPr>
            <a:spLocks noGrp="1"/>
          </p:cNvSpPr>
          <p:nvPr>
            <p:ph type="sldNum" sz="quarter" idx="5"/>
          </p:nvPr>
        </p:nvSpPr>
        <p:spPr/>
        <p:txBody>
          <a:bodyPr/>
          <a:lstStyle/>
          <a:p>
            <a:fld id="{00E7F361-4938-44EA-91AD-CF684B7B5384}" type="slidenum">
              <a:rPr lang="es-PE" smtClean="0"/>
              <a:t>13</a:t>
            </a:fld>
            <a:endParaRPr lang="es-PE"/>
          </a:p>
        </p:txBody>
      </p:sp>
    </p:spTree>
    <p:extLst>
      <p:ext uri="{BB962C8B-B14F-4D97-AF65-F5344CB8AC3E}">
        <p14:creationId xmlns:p14="http://schemas.microsoft.com/office/powerpoint/2010/main" val="2496331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00E7F361-4938-44EA-91AD-CF684B7B5384}" type="slidenum">
              <a:rPr lang="es-PE" smtClean="0"/>
              <a:t>14</a:t>
            </a:fld>
            <a:endParaRPr lang="es-PE"/>
          </a:p>
        </p:txBody>
      </p:sp>
    </p:spTree>
    <p:extLst>
      <p:ext uri="{BB962C8B-B14F-4D97-AF65-F5344CB8AC3E}">
        <p14:creationId xmlns:p14="http://schemas.microsoft.com/office/powerpoint/2010/main" val="429219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Ministerio de la Mujer y Poblaciones Vulnerables, se contribuye al plan a través de 8 servicios, asociados a dos objetivos estratégicos:</a:t>
            </a:r>
          </a:p>
          <a:p>
            <a:endParaRPr lang="es-ES" dirty="0"/>
          </a:p>
          <a:p>
            <a:pPr defTabSz="882670">
              <a:defRPr/>
            </a:pPr>
            <a:r>
              <a:rPr lang="es-ES" dirty="0"/>
              <a:t>En el Objetivo estratégico </a:t>
            </a:r>
            <a:r>
              <a:rPr lang="es-ES" dirty="0">
                <a:latin typeface="Poppins" panose="00000500000000000000" pitchFamily="2" charset="0"/>
                <a:cs typeface="Poppins" panose="00000500000000000000" pitchFamily="2" charset="0"/>
              </a:rPr>
              <a:t>03. Reducir la violencia contra las mujeres y los integrantes del grupo familiar, contamos con 7 acciones estratégicas a cargo de:</a:t>
            </a:r>
          </a:p>
          <a:p>
            <a:pPr defTabSz="882670">
              <a:defRPr/>
            </a:pPr>
            <a:endParaRPr lang="es-ES" dirty="0">
              <a:latin typeface="Poppins" panose="00000500000000000000" pitchFamily="2" charset="0"/>
              <a:cs typeface="Poppins" panose="00000500000000000000" pitchFamily="2" charset="0"/>
            </a:endParaRPr>
          </a:p>
          <a:p>
            <a:pPr defTabSz="882670">
              <a:defRPr/>
            </a:pPr>
            <a:r>
              <a:rPr lang="es-ES" b="1" dirty="0">
                <a:latin typeface="Poppins" panose="00000500000000000000" pitchFamily="2" charset="0"/>
                <a:cs typeface="Poppins" panose="00000500000000000000" pitchFamily="2" charset="0"/>
              </a:rPr>
              <a:t>1. INABIF:</a:t>
            </a:r>
          </a:p>
          <a:p>
            <a:pPr marL="165501" indent="-165501">
              <a:lnSpc>
                <a:spcPct val="107000"/>
              </a:lnSpc>
              <a:spcAft>
                <a:spcPts val="772"/>
              </a:spcAft>
              <a:buFontTx/>
              <a:buChar char="-"/>
            </a:pPr>
            <a:r>
              <a:rPr lang="es-ES" dirty="0">
                <a:latin typeface="Poppins" panose="00000500000000000000" pitchFamily="2" charset="0"/>
                <a:cs typeface="Poppins" panose="00000500000000000000" pitchFamily="2" charset="0"/>
              </a:rPr>
              <a:t>AE 04. Brindar servicios de cuidado diurno de niñas y niños y escuelas de familias en los Centros de Desarrollo Integral de la Familia (CEDIF) y la Estrategia Acercándonos.</a:t>
            </a:r>
          </a:p>
          <a:p>
            <a:pPr marL="165501" indent="-165501" defTabSz="882670">
              <a:lnSpc>
                <a:spcPct val="107000"/>
              </a:lnSpc>
              <a:spcAft>
                <a:spcPts val="772"/>
              </a:spcAft>
              <a:buFontTx/>
              <a:buChar char="-"/>
              <a:defRPr/>
            </a:pPr>
            <a:r>
              <a:rPr lang="es-ES" dirty="0">
                <a:latin typeface="Poppins" panose="00000500000000000000" pitchFamily="2" charset="0"/>
                <a:cs typeface="Poppins" panose="00000500000000000000" pitchFamily="2" charset="0"/>
              </a:rPr>
              <a:t>AE 06. Atender de manera especializada a niños, niñas y adolescentes en situación de calle, a través del servicio Educadores de Calle.</a:t>
            </a:r>
          </a:p>
          <a:p>
            <a:pPr marL="165501" indent="-165501" defTabSz="882670">
              <a:lnSpc>
                <a:spcPct val="107000"/>
              </a:lnSpc>
              <a:spcAft>
                <a:spcPts val="772"/>
              </a:spcAft>
              <a:buFontTx/>
              <a:buChar char="-"/>
              <a:defRPr/>
            </a:pPr>
            <a:r>
              <a:rPr lang="es-ES" dirty="0">
                <a:latin typeface="Poppins" panose="00000500000000000000" pitchFamily="2" charset="0"/>
                <a:cs typeface="Poppins" panose="00000500000000000000" pitchFamily="2" charset="0"/>
              </a:rPr>
              <a:t>AE 04.Implementar Centros de Acogida residencial Especializados a niños, niñas y adolescentes.</a:t>
            </a:r>
          </a:p>
          <a:p>
            <a:pPr defTabSz="882670">
              <a:lnSpc>
                <a:spcPct val="107000"/>
              </a:lnSpc>
              <a:spcAft>
                <a:spcPts val="772"/>
              </a:spcAft>
              <a:defRPr/>
            </a:pPr>
            <a:endParaRPr lang="es-ES" dirty="0">
              <a:latin typeface="Poppins" panose="00000500000000000000" pitchFamily="2" charset="0"/>
              <a:cs typeface="Poppins" panose="00000500000000000000" pitchFamily="2" charset="0"/>
            </a:endParaRPr>
          </a:p>
          <a:p>
            <a:pPr defTabSz="882670">
              <a:lnSpc>
                <a:spcPct val="107000"/>
              </a:lnSpc>
              <a:spcAft>
                <a:spcPts val="772"/>
              </a:spcAft>
              <a:defRPr/>
            </a:pPr>
            <a:r>
              <a:rPr lang="es-ES" b="1" dirty="0">
                <a:latin typeface="Poppins" panose="00000500000000000000" pitchFamily="2" charset="0"/>
                <a:cs typeface="Poppins" panose="00000500000000000000" pitchFamily="2" charset="0"/>
              </a:rPr>
              <a:t>2. DGNNA:</a:t>
            </a:r>
          </a:p>
          <a:p>
            <a:pPr defTabSz="882670">
              <a:lnSpc>
                <a:spcPct val="107000"/>
              </a:lnSpc>
              <a:spcAft>
                <a:spcPts val="772"/>
              </a:spcAft>
              <a:defRPr/>
            </a:pPr>
            <a:r>
              <a:rPr lang="es-ES" dirty="0">
                <a:latin typeface="Poppins" panose="00000500000000000000" pitchFamily="2" charset="0"/>
                <a:cs typeface="Poppins" panose="00000500000000000000" pitchFamily="2" charset="0"/>
              </a:rPr>
              <a:t>-  AE 02. Fortalecer las Defensorías Municipales del Niño y el Adolescente (DEMUNAS) </a:t>
            </a:r>
            <a:endParaRPr lang="es-PE" b="1" dirty="0">
              <a:latin typeface="Poppins" panose="00000500000000000000" pitchFamily="2" charset="0"/>
              <a:ea typeface="Calibri" panose="020F0502020204030204" pitchFamily="34" charset="0"/>
              <a:cs typeface="Poppins" panose="00000500000000000000" pitchFamily="2" charset="0"/>
            </a:endParaRPr>
          </a:p>
          <a:p>
            <a:pPr defTabSz="882670">
              <a:lnSpc>
                <a:spcPct val="107000"/>
              </a:lnSpc>
              <a:spcAft>
                <a:spcPts val="772"/>
              </a:spcAft>
              <a:defRPr/>
            </a:pPr>
            <a:endParaRPr lang="es-PE" b="1" dirty="0">
              <a:latin typeface="Poppins" panose="00000500000000000000" pitchFamily="2" charset="0"/>
              <a:ea typeface="Calibri" panose="020F0502020204030204" pitchFamily="34" charset="0"/>
              <a:cs typeface="Poppins" panose="00000500000000000000" pitchFamily="2" charset="0"/>
            </a:endParaRPr>
          </a:p>
          <a:p>
            <a:pPr defTabSz="882670">
              <a:lnSpc>
                <a:spcPct val="107000"/>
              </a:lnSpc>
              <a:spcAft>
                <a:spcPts val="772"/>
              </a:spcAft>
              <a:defRPr/>
            </a:pPr>
            <a:r>
              <a:rPr lang="es-PE" b="1" dirty="0">
                <a:latin typeface="Poppins" panose="00000500000000000000" pitchFamily="2" charset="0"/>
                <a:ea typeface="Calibri" panose="020F0502020204030204" pitchFamily="34" charset="0"/>
                <a:cs typeface="Poppins" panose="00000500000000000000" pitchFamily="2" charset="0"/>
              </a:rPr>
              <a:t>3. AURORA:</a:t>
            </a:r>
          </a:p>
          <a:p>
            <a:pPr marL="165501" indent="-165501" defTabSz="882670">
              <a:lnSpc>
                <a:spcPct val="107000"/>
              </a:lnSpc>
              <a:spcAft>
                <a:spcPts val="772"/>
              </a:spcAft>
              <a:buFontTx/>
              <a:buChar char="-"/>
              <a:defRPr/>
            </a:pPr>
            <a:r>
              <a:rPr lang="es-PE" dirty="0">
                <a:latin typeface="Poppins" panose="00000500000000000000" pitchFamily="2" charset="0"/>
                <a:ea typeface="Calibri" panose="020F0502020204030204" pitchFamily="34" charset="0"/>
                <a:cs typeface="Poppins" panose="00000500000000000000" pitchFamily="2" charset="0"/>
              </a:rPr>
              <a:t>AE </a:t>
            </a:r>
            <a:r>
              <a:rPr lang="es-ES" dirty="0">
                <a:latin typeface="Poppins" panose="00000500000000000000" pitchFamily="2" charset="0"/>
                <a:cs typeface="Poppins" panose="00000500000000000000" pitchFamily="2" charset="0"/>
              </a:rPr>
              <a:t>01. realizar campañas comunicacionales para la prevención de la violencia contra las mujeres e integrantes del grupo familiar</a:t>
            </a:r>
          </a:p>
          <a:p>
            <a:pPr marL="165501" indent="-165501" defTabSz="882670">
              <a:lnSpc>
                <a:spcPct val="107000"/>
              </a:lnSpc>
              <a:spcAft>
                <a:spcPts val="772"/>
              </a:spcAft>
              <a:buFontTx/>
              <a:buChar char="-"/>
              <a:defRPr/>
            </a:pPr>
            <a:r>
              <a:rPr lang="es-ES" dirty="0">
                <a:latin typeface="Poppins" panose="00000500000000000000" pitchFamily="2" charset="0"/>
                <a:cs typeface="Poppins" panose="00000500000000000000" pitchFamily="2" charset="0"/>
              </a:rPr>
              <a:t>AE 03. Realizar acciones de atención y contención a través de los CEM a víctimas de violencia contra las mujeres e integrantes del grupo familiar</a:t>
            </a:r>
            <a:endParaRPr lang="es-PE" b="1" dirty="0">
              <a:latin typeface="Poppins" panose="00000500000000000000" pitchFamily="2" charset="0"/>
              <a:ea typeface="Calibri" panose="020F0502020204030204" pitchFamily="34" charset="0"/>
              <a:cs typeface="Poppins" panose="00000500000000000000" pitchFamily="2" charset="0"/>
            </a:endParaRPr>
          </a:p>
          <a:p>
            <a:pPr marL="165501" indent="-165501">
              <a:lnSpc>
                <a:spcPct val="107000"/>
              </a:lnSpc>
              <a:spcAft>
                <a:spcPts val="772"/>
              </a:spcAft>
              <a:buFontTx/>
              <a:buChar char="-"/>
            </a:pPr>
            <a:endParaRPr lang="es-PE" dirty="0">
              <a:latin typeface="Poppins" panose="00000500000000000000" pitchFamily="2" charset="0"/>
              <a:ea typeface="Calibri" panose="020F0502020204030204" pitchFamily="34" charset="0"/>
              <a:cs typeface="Poppins" panose="00000500000000000000" pitchFamily="2" charset="0"/>
            </a:endParaRPr>
          </a:p>
          <a:p>
            <a:pPr defTabSz="882670">
              <a:defRPr/>
            </a:pPr>
            <a:endParaRPr lang="es-ES" dirty="0">
              <a:latin typeface="Poppins" panose="00000500000000000000" pitchFamily="2" charset="0"/>
              <a:ea typeface="Calibri" panose="020F0502020204030204" pitchFamily="34" charset="0"/>
              <a:cs typeface="Poppins" panose="00000500000000000000" pitchFamily="2" charset="0"/>
            </a:endParaRPr>
          </a:p>
          <a:p>
            <a:pPr defTabSz="882670">
              <a:defRPr/>
            </a:pPr>
            <a:r>
              <a:rPr lang="es-ES" dirty="0">
                <a:latin typeface="Poppins" panose="00000500000000000000" pitchFamily="2" charset="0"/>
                <a:ea typeface="Calibri" panose="020F0502020204030204" pitchFamily="34" charset="0"/>
                <a:cs typeface="Poppins" panose="00000500000000000000" pitchFamily="2" charset="0"/>
              </a:rPr>
              <a:t>En el Objetivo Estratégico 4: </a:t>
            </a:r>
            <a:r>
              <a:rPr lang="es-PE" dirty="0">
                <a:latin typeface="Poppins" panose="00000500000000000000" pitchFamily="2" charset="0"/>
                <a:cs typeface="Poppins" panose="00000500000000000000" pitchFamily="2" charset="0"/>
              </a:rPr>
              <a:t>Promover espacios públicos libres de robos y hurtos</a:t>
            </a:r>
            <a:r>
              <a:rPr lang="es-ES" dirty="0">
                <a:latin typeface="Poppins" panose="00000500000000000000" pitchFamily="2" charset="0"/>
                <a:cs typeface="Poppins" panose="00000500000000000000" pitchFamily="2" charset="0"/>
              </a:rPr>
              <a:t>, contamos con 1 acción estratégica, a cargo de DGNNA:</a:t>
            </a:r>
            <a:endParaRPr lang="es-PE" dirty="0">
              <a:latin typeface="Poppins" panose="00000500000000000000" pitchFamily="2" charset="0"/>
              <a:ea typeface="Calibri" panose="020F0502020204030204" pitchFamily="34" charset="0"/>
              <a:cs typeface="Poppins" panose="00000500000000000000" pitchFamily="2" charset="0"/>
            </a:endParaRPr>
          </a:p>
          <a:p>
            <a:pPr marL="165501" indent="-165501" defTabSz="882670">
              <a:buFontTx/>
              <a:buChar char="-"/>
              <a:defRPr/>
            </a:pPr>
            <a:r>
              <a:rPr lang="es-ES" dirty="0">
                <a:latin typeface="Poppins" panose="00000500000000000000" pitchFamily="2" charset="0"/>
                <a:cs typeface="Poppins" panose="00000500000000000000" pitchFamily="2" charset="0"/>
              </a:rPr>
              <a:t>AE 03. Intervenir terapéuticamente a niños, niñas y adolescentes en situación de riesgo </a:t>
            </a:r>
          </a:p>
          <a:p>
            <a:pPr defTabSz="882670">
              <a:defRPr/>
            </a:pPr>
            <a:endParaRPr lang="es-ES" dirty="0">
              <a:latin typeface="Poppins" panose="00000500000000000000" pitchFamily="2" charset="0"/>
              <a:cs typeface="Poppins" panose="00000500000000000000" pitchFamily="2" charset="0"/>
            </a:endParaRPr>
          </a:p>
          <a:p>
            <a:pPr defTabSz="882670">
              <a:defRPr/>
            </a:pPr>
            <a:r>
              <a:rPr lang="es-ES" dirty="0">
                <a:latin typeface="Poppins" panose="00000500000000000000" pitchFamily="2" charset="0"/>
                <a:cs typeface="Poppins" panose="00000500000000000000" pitchFamily="2" charset="0"/>
              </a:rPr>
              <a:t>De acuerdo con lo solicitado, a continuación se brindará información respecto de la ejecución anual 2022 de los indicadores de servicio.</a:t>
            </a:r>
          </a:p>
          <a:p>
            <a:endParaRPr lang="es-PE" dirty="0"/>
          </a:p>
        </p:txBody>
      </p:sp>
      <p:sp>
        <p:nvSpPr>
          <p:cNvPr id="4" name="Marcador de número de diapositiva 3"/>
          <p:cNvSpPr>
            <a:spLocks noGrp="1"/>
          </p:cNvSpPr>
          <p:nvPr>
            <p:ph type="sldNum" sz="quarter" idx="5"/>
          </p:nvPr>
        </p:nvSpPr>
        <p:spPr/>
        <p:txBody>
          <a:bodyPr/>
          <a:lstStyle/>
          <a:p>
            <a:fld id="{00E7F361-4938-44EA-91AD-CF684B7B5384}" type="slidenum">
              <a:rPr lang="es-PE" smtClean="0"/>
              <a:t>15</a:t>
            </a:fld>
            <a:endParaRPr lang="es-PE"/>
          </a:p>
        </p:txBody>
      </p:sp>
    </p:spTree>
    <p:extLst>
      <p:ext uri="{BB962C8B-B14F-4D97-AF65-F5344CB8AC3E}">
        <p14:creationId xmlns:p14="http://schemas.microsoft.com/office/powerpoint/2010/main" val="1489714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PE" sz="17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03.01.04 </a:t>
            </a:r>
            <a:r>
              <a:rPr lang="es-PE" sz="1700" b="1" dirty="0">
                <a:latin typeface="Poppins" panose="00000500000000000000" pitchFamily="2" charset="0"/>
                <a:cs typeface="Poppins" panose="00000500000000000000" pitchFamily="2" charset="0"/>
              </a:rPr>
              <a:t>Brindar </a:t>
            </a:r>
            <a:r>
              <a:rPr lang="es-PE" sz="1700" b="1" dirty="0">
                <a:latin typeface="Poppins" panose="00000500000000000000" pitchFamily="2" charset="0"/>
                <a:ea typeface="Times New Roman" panose="02020603050405020304" pitchFamily="18" charset="0"/>
                <a:cs typeface="Poppins" panose="00000500000000000000" pitchFamily="2" charset="0"/>
              </a:rPr>
              <a:t>servicios de cuidado diurno de niñas y niños y escuelas de familias en los Centros de Desarrollo Integral de la Familia (CEDIF) y la Estrategia Acercándonos</a:t>
            </a:r>
          </a:p>
          <a:p>
            <a:pPr algn="just"/>
            <a:endParaRPr lang="es-PE" sz="1700" dirty="0">
              <a:solidFill>
                <a:srgbClr val="000000"/>
              </a:solidFill>
              <a:latin typeface="Poppins" panose="00000500000000000000" pitchFamily="2" charset="0"/>
              <a:ea typeface="Times New Roman" panose="02020603050405020304" pitchFamily="18" charset="0"/>
              <a:cs typeface="Times New Roman" panose="02020603050405020304" pitchFamily="18" charset="0"/>
            </a:endParaRPr>
          </a:p>
          <a:p>
            <a:pPr algn="just"/>
            <a:r>
              <a:rPr lang="es-MX" dirty="0"/>
              <a:t>A través de los 24 </a:t>
            </a:r>
            <a:r>
              <a:rPr lang="es-MX" b="1" dirty="0"/>
              <a:t>CEDIF</a:t>
            </a:r>
            <a:r>
              <a:rPr lang="es-MX" dirty="0"/>
              <a:t> ubicados en 20 distritos de 12 regiones, se atendieron en el año 2022 a </a:t>
            </a:r>
            <a:r>
              <a:rPr lang="es-MX" b="1" dirty="0"/>
              <a:t>8,019</a:t>
            </a:r>
            <a:r>
              <a:rPr lang="es-MX" dirty="0"/>
              <a:t> niñas, niños y adolescentes en riesgo de desprotección familiar, quienes recibieron un paquete de 9 intervenciones (socio educativas, socio formativas, intervención alimentaria nutricional, acciones artístico culturales, acciones deportivo recreacionales, consejerías familiares, escuelas familias, recreación familiar y talleres de capacitación ocupacional/emprendimiento familiar). Al </a:t>
            </a:r>
            <a:r>
              <a:rPr lang="es-MX" sz="1700" dirty="0"/>
              <a:t>primer trimestre 2023 se han atendido 4,541 NNA.</a:t>
            </a:r>
          </a:p>
          <a:p>
            <a:pPr algn="just"/>
            <a:endParaRPr lang="es-MX"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r>
              <a:rPr lang="es-MX" dirty="0"/>
              <a:t>Asimismo, en el año 2022, a través de 09 CEDIF de Lima, con la </a:t>
            </a:r>
            <a:r>
              <a:rPr lang="es-MX" b="1" dirty="0"/>
              <a:t>Estrategia de Fortalecimiento Familiar Acercándonos </a:t>
            </a:r>
            <a:r>
              <a:rPr lang="es-MX" dirty="0"/>
              <a:t>(EFFA) se atendieron a 3,297 niñas, niños y adolescentes en situación de riesgo de desprotección, brindándoseles consejerías a sus familias con el objetivo de fortalecer sus competencias parentales. </a:t>
            </a:r>
            <a:r>
              <a:rPr lang="es-MX" sz="1000" dirty="0"/>
              <a:t>Al </a:t>
            </a:r>
            <a:r>
              <a:rPr lang="es-MX" dirty="0"/>
              <a:t>primer trimestre 2023 se han atendido 3,562 NNA con la Estrategia de Fortalecimiento Familiar Acercándonos.</a:t>
            </a:r>
          </a:p>
          <a:p>
            <a:pPr algn="just"/>
            <a:r>
              <a:rPr lang="es-MX" sz="1700" dirty="0"/>
              <a:t>CEDIF con la Estrategia de Fortalecimiento Familiar Acercándonos (EFFA) : Alejandro Sánchez Arteaga, Año Nuevo, Tahuantinsuyo, Collique, </a:t>
            </a:r>
            <a:r>
              <a:rPr lang="es-MX" sz="1700" dirty="0" err="1"/>
              <a:t>Turquezas</a:t>
            </a:r>
            <a:r>
              <a:rPr lang="es-MX" sz="1700" dirty="0"/>
              <a:t>, Santa Bernardita, Rosa de Lima, San Judas Tadeo y Villa Hermosa. </a:t>
            </a:r>
          </a:p>
          <a:p>
            <a:pPr algn="just"/>
            <a:endParaRPr lang="es-PE" sz="17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defTabSz="882670">
              <a:defRPr/>
            </a:pPr>
            <a:r>
              <a:rPr lang="es-PE" sz="1700" b="1" dirty="0">
                <a:solidFill>
                  <a:prstClr val="black"/>
                </a:solidFill>
                <a:latin typeface="Poppins" panose="00000500000000000000" pitchFamily="2" charset="0"/>
                <a:cs typeface="Poppins" panose="00000500000000000000" pitchFamily="2" charset="0"/>
              </a:rPr>
              <a:t>03.01.05 </a:t>
            </a:r>
            <a:r>
              <a:rPr lang="es-PE" sz="1700" b="1" dirty="0">
                <a:solidFill>
                  <a:prstClr val="black"/>
                </a:solidFill>
                <a:latin typeface="Poppins" panose="00000500000000000000" pitchFamily="2" charset="0"/>
                <a:ea typeface="Times New Roman" panose="02020603050405020304" pitchFamily="18" charset="0"/>
                <a:cs typeface="Poppins" panose="00000500000000000000" pitchFamily="2" charset="0"/>
              </a:rPr>
              <a:t>Implementar acciones preventivas en casos de riesgo de violencia contra las mujeres y los integrantes del grupo familiar en ciudades con altos índices de violencia</a:t>
            </a:r>
            <a:endParaRPr lang="es-PE" sz="1700" b="1" dirty="0">
              <a:solidFill>
                <a:prstClr val="black"/>
              </a:solidFill>
              <a:latin typeface="Poppins" panose="00000500000000000000" pitchFamily="2" charset="0"/>
              <a:cs typeface="Poppins" panose="00000500000000000000" pitchFamily="2" charset="0"/>
            </a:endParaRPr>
          </a:p>
          <a:p>
            <a:pPr algn="just"/>
            <a:endParaRPr lang="es-PE"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r>
              <a:rPr lang="es-PE"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Respecto a la Acción Estratégica 03.01.05 Implementar acciones preventivas en casos de riesgo de violencia contra las mujeres y los integrantes del grupo familiar en ciudades con altos índices de violencia, el MIMP, a través de la DGCVG-DPVLV </a:t>
            </a:r>
            <a:r>
              <a:rPr lang="es-PE" sz="17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promueve la creación y fortalece el funcionamiento de las Instancias Regionales, Provinciales y Distritales de Concertación, componentes del Sistema Nacional de la Violencia contra las Mujeres y los Integrantes del Grupo Familiar, en el marco de la Ley N° 30364, Ley para Prevenir, Sancionar y Erradicar la Violencia contra las mujeres y los integrantes del grupo familiar.</a:t>
            </a:r>
            <a:r>
              <a:rPr lang="es-PE"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En el marco de lo señalado durante el tercer trimestre del año 2022, se han efectuado 18 asistencias técnicas dirigidas a las Gerencias de Desarrollo Social de Gobiernos Locales de 19 regiones: Amazonas, Áncash, Apurímac, Arequipa, Ayacucho, Cajamarca, Cusco, Huancavelica, Huánuco, Ica, Junín, La Libertad, Lima Metropolitana, Madre de Dios, Pasco, Piura, Puno, Tacna y Tumbes. Cabe indicar que esta información es solo con respecto al periodo octubre-diciembre del año 2022.</a:t>
            </a:r>
            <a:endParaRPr lang="es-PE" sz="1700" dirty="0">
              <a:latin typeface="Cambria" panose="02040503050406030204" pitchFamily="18" charset="0"/>
              <a:ea typeface="Times New Roman" panose="02020603050405020304" pitchFamily="18" charset="0"/>
              <a:cs typeface="Times New Roman" panose="02020603050405020304" pitchFamily="18" charset="0"/>
            </a:endParaRPr>
          </a:p>
          <a:p>
            <a:pPr defTabSz="882670">
              <a:defRPr/>
            </a:pPr>
            <a:endParaRPr lang="es-PE" dirty="0"/>
          </a:p>
        </p:txBody>
      </p:sp>
      <p:sp>
        <p:nvSpPr>
          <p:cNvPr id="4" name="Marcador de número de diapositiva 3"/>
          <p:cNvSpPr>
            <a:spLocks noGrp="1"/>
          </p:cNvSpPr>
          <p:nvPr>
            <p:ph type="sldNum" sz="quarter" idx="5"/>
          </p:nvPr>
        </p:nvSpPr>
        <p:spPr/>
        <p:txBody>
          <a:bodyPr/>
          <a:lstStyle/>
          <a:p>
            <a:pPr defTabSz="882670">
              <a:defRPr/>
            </a:pPr>
            <a:fld id="{00E7F361-4938-44EA-91AD-CF684B7B5384}" type="slidenum">
              <a:rPr lang="es-PE">
                <a:solidFill>
                  <a:prstClr val="black"/>
                </a:solidFill>
                <a:latin typeface="Calibri" panose="020F0502020204030204"/>
              </a:rPr>
              <a:pPr defTabSz="882670">
                <a:defRPr/>
              </a:pPr>
              <a:t>16</a:t>
            </a:fld>
            <a:endParaRPr lang="es-PE">
              <a:solidFill>
                <a:prstClr val="black"/>
              </a:solidFill>
              <a:latin typeface="Calibri" panose="020F0502020204030204"/>
            </a:endParaRPr>
          </a:p>
        </p:txBody>
      </p:sp>
    </p:spTree>
    <p:extLst>
      <p:ext uri="{BB962C8B-B14F-4D97-AF65-F5344CB8AC3E}">
        <p14:creationId xmlns:p14="http://schemas.microsoft.com/office/powerpoint/2010/main" val="2725799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882670">
              <a:defRPr/>
            </a:pPr>
            <a:r>
              <a:rPr lang="es-PE" sz="1700" b="1" dirty="0">
                <a:latin typeface="Poppins" panose="00000500000000000000" pitchFamily="2" charset="0"/>
                <a:ea typeface="Times New Roman" panose="02020603050405020304" pitchFamily="18" charset="0"/>
                <a:cs typeface="Poppins" panose="00000500000000000000" pitchFamily="2" charset="0"/>
              </a:rPr>
              <a:t>03.01.06</a:t>
            </a:r>
            <a:r>
              <a:rPr lang="es-PE" sz="1700" dirty="0">
                <a:latin typeface="Poppins" panose="00000500000000000000" pitchFamily="2" charset="0"/>
                <a:ea typeface="Times New Roman" panose="02020603050405020304" pitchFamily="18" charset="0"/>
                <a:cs typeface="Poppins" panose="00000500000000000000" pitchFamily="2" charset="0"/>
              </a:rPr>
              <a:t> </a:t>
            </a:r>
            <a:r>
              <a:rPr lang="es-MX" sz="1700" b="1" dirty="0">
                <a:latin typeface="Poppins" panose="00000500000000000000" pitchFamily="2" charset="0"/>
                <a:ea typeface="Times New Roman" panose="02020603050405020304" pitchFamily="18" charset="0"/>
                <a:cs typeface="Poppins" panose="00000500000000000000" pitchFamily="2" charset="0"/>
              </a:rPr>
              <a:t>Atender de manera especializada a niños, niñas y adolescentes en situación de calle, a través del servicio Educadores de Calle </a:t>
            </a:r>
          </a:p>
          <a:p>
            <a:pPr defTabSz="882670">
              <a:defRPr/>
            </a:pPr>
            <a:endParaRPr lang="es-MX" sz="1700" b="1" dirty="0">
              <a:solidFill>
                <a:prstClr val="black"/>
              </a:solidFill>
              <a:latin typeface="Poppins" panose="00000500000000000000" pitchFamily="2" charset="0"/>
              <a:cs typeface="Poppins" panose="00000500000000000000" pitchFamily="2" charset="0"/>
            </a:endParaRPr>
          </a:p>
          <a:p>
            <a:pPr defTabSz="882670">
              <a:defRPr/>
            </a:pPr>
            <a:r>
              <a:rPr lang="es-ES" sz="1700" dirty="0">
                <a:latin typeface="Cambria" panose="02040503050406030204" pitchFamily="18" charset="0"/>
                <a:ea typeface="Times New Roman" panose="02020603050405020304" pitchFamily="18" charset="0"/>
                <a:cs typeface="Times New Roman" panose="02020603050405020304" pitchFamily="18" charset="0"/>
              </a:rPr>
              <a:t>En el año 2022 se superó la meta establecida, habiéndose atendido a 9,930 niñas, niños y adolescentes en situación de calle (4,845 niñas y adolescentes mujeres, y 5,085 niños y adolescentes varones), a través del S</a:t>
            </a:r>
            <a:r>
              <a:rPr lang="es-MX" sz="1700" dirty="0" err="1">
                <a:latin typeface="Cambria" panose="02040503050406030204" pitchFamily="18" charset="0"/>
                <a:ea typeface="Times New Roman" panose="02020603050405020304" pitchFamily="18" charset="0"/>
                <a:cs typeface="Times New Roman" panose="02020603050405020304" pitchFamily="18" charset="0"/>
              </a:rPr>
              <a:t>ervicio</a:t>
            </a:r>
            <a:r>
              <a:rPr lang="es-MX" sz="1700" dirty="0">
                <a:latin typeface="Cambria" panose="02040503050406030204" pitchFamily="18" charset="0"/>
                <a:ea typeface="Times New Roman" panose="02020603050405020304" pitchFamily="18" charset="0"/>
                <a:cs typeface="Times New Roman" panose="02020603050405020304" pitchFamily="18" charset="0"/>
              </a:rPr>
              <a:t> de Educadores de Calle (SEC). A través de dicho servicio los profesionales implementaron diferentes estrategias de protección en el lugar donde se encontraban los NNA (en las calles), a fin de generar cambios para garantizar el pleno ejercicio de sus derechos y fortalecer el rol de sus familias. Cabe resaltar que el 82.8% (8,220) de los niños, niñas y adolescentes atendidos correspondieron a usuario(a)s de </a:t>
            </a:r>
            <a:r>
              <a:rPr lang="es-MX" sz="1700" dirty="0" err="1">
                <a:latin typeface="Cambria" panose="02040503050406030204" pitchFamily="18" charset="0"/>
                <a:ea typeface="Times New Roman" panose="02020603050405020304" pitchFamily="18" charset="0"/>
                <a:cs typeface="Times New Roman" panose="02020603050405020304" pitchFamily="18" charset="0"/>
              </a:rPr>
              <a:t>provincias,mientras</a:t>
            </a:r>
            <a:r>
              <a:rPr lang="es-MX" sz="1700" dirty="0">
                <a:latin typeface="Cambria" panose="02040503050406030204" pitchFamily="18" charset="0"/>
                <a:ea typeface="Times New Roman" panose="02020603050405020304" pitchFamily="18" charset="0"/>
                <a:cs typeface="Times New Roman" panose="02020603050405020304" pitchFamily="18" charset="0"/>
              </a:rPr>
              <a:t> que sólo el 17.2% (1,710) correspondió a usuarios de Lima.</a:t>
            </a:r>
          </a:p>
          <a:p>
            <a:pPr defTabSz="882670">
              <a:defRPr/>
            </a:pPr>
            <a:endParaRPr lang="es-MX" sz="1700" dirty="0">
              <a:latin typeface="Cambria" panose="02040503050406030204" pitchFamily="18" charset="0"/>
              <a:ea typeface="Times New Roman" panose="02020603050405020304" pitchFamily="18" charset="0"/>
              <a:cs typeface="Times New Roman" panose="02020603050405020304" pitchFamily="18" charset="0"/>
            </a:endParaRPr>
          </a:p>
          <a:p>
            <a:pPr defTabSz="882670">
              <a:defRPr/>
            </a:pPr>
            <a:r>
              <a:rPr lang="es-PE" sz="1700" b="1" dirty="0">
                <a:solidFill>
                  <a:prstClr val="black"/>
                </a:solidFill>
                <a:latin typeface="Poppins" panose="00000500000000000000" pitchFamily="2" charset="0"/>
                <a:cs typeface="Poppins" panose="00000500000000000000" pitchFamily="2" charset="0"/>
              </a:rPr>
              <a:t>03.02.01 Realizar Campañas comunicacionales para la prevención de la violencia contra las mujeres e integrantes del grupo familiar</a:t>
            </a:r>
          </a:p>
          <a:p>
            <a:pPr defTabSz="882670">
              <a:defRPr/>
            </a:pPr>
            <a:endParaRPr lang="es-ES" sz="1700" dirty="0">
              <a:latin typeface="Cambria" panose="02040503050406030204" pitchFamily="18" charset="0"/>
              <a:ea typeface="Times New Roman" panose="02020603050405020304" pitchFamily="18" charset="0"/>
              <a:cs typeface="Times New Roman" panose="02020603050405020304" pitchFamily="18" charset="0"/>
            </a:endParaRPr>
          </a:p>
          <a:p>
            <a:pPr defTabSz="882670">
              <a:defRPr/>
            </a:pPr>
            <a:r>
              <a:rPr lang="es-PE" sz="1700" dirty="0">
                <a:latin typeface="Calibri" panose="020F0502020204030204" pitchFamily="34" charset="0"/>
                <a:ea typeface="Times New Roman" panose="02020603050405020304" pitchFamily="18" charset="0"/>
              </a:rPr>
              <a:t>Respecto a la Acción Estratégica 03.02.01 “Realizar Campañas comunicacionales para la prevención de la violencia contra las mujeres e integrantes del grupo familiar”, cabe señalar que, se efectuó en el mes de noviembre del año 2022, la campaña comunicacional de prevención de la violencia contra las mujeres denominada "Siempre de tu lado”, desarrollada por el Programa Nacional AURORA, en el marco del Día Internacional de la Eliminación de la violencia contra la mujer, que se celebra cada 25 de noviembre.</a:t>
            </a:r>
            <a:endParaRPr lang="es-PE" dirty="0"/>
          </a:p>
        </p:txBody>
      </p:sp>
      <p:sp>
        <p:nvSpPr>
          <p:cNvPr id="4" name="Marcador de número de diapositiva 3"/>
          <p:cNvSpPr>
            <a:spLocks noGrp="1"/>
          </p:cNvSpPr>
          <p:nvPr>
            <p:ph type="sldNum" sz="quarter" idx="5"/>
          </p:nvPr>
        </p:nvSpPr>
        <p:spPr/>
        <p:txBody>
          <a:bodyPr/>
          <a:lstStyle/>
          <a:p>
            <a:pPr defTabSz="882670">
              <a:defRPr/>
            </a:pPr>
            <a:fld id="{00E7F361-4938-44EA-91AD-CF684B7B5384}" type="slidenum">
              <a:rPr lang="es-PE">
                <a:solidFill>
                  <a:prstClr val="black"/>
                </a:solidFill>
                <a:latin typeface="Calibri" panose="020F0502020204030204"/>
              </a:rPr>
              <a:pPr defTabSz="882670">
                <a:defRPr/>
              </a:pPr>
              <a:t>17</a:t>
            </a:fld>
            <a:endParaRPr lang="es-PE">
              <a:solidFill>
                <a:prstClr val="black"/>
              </a:solidFill>
              <a:latin typeface="Calibri" panose="020F0502020204030204"/>
            </a:endParaRPr>
          </a:p>
        </p:txBody>
      </p:sp>
    </p:spTree>
    <p:extLst>
      <p:ext uri="{BB962C8B-B14F-4D97-AF65-F5344CB8AC3E}">
        <p14:creationId xmlns:p14="http://schemas.microsoft.com/office/powerpoint/2010/main" val="1693226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882670">
              <a:defRPr/>
            </a:pPr>
            <a:r>
              <a:rPr lang="es-PE" sz="1700" b="1" dirty="0">
                <a:solidFill>
                  <a:prstClr val="black"/>
                </a:solidFill>
                <a:latin typeface="Poppins" panose="00000500000000000000" pitchFamily="2" charset="0"/>
                <a:ea typeface="Times New Roman" panose="02020603050405020304" pitchFamily="18" charset="0"/>
                <a:cs typeface="Poppins" panose="00000500000000000000" pitchFamily="2" charset="0"/>
              </a:rPr>
              <a:t>03.06.01 Seguimiento a la implementación del Protocolo Interinstitucional de Acción frente al Feminicidio, Tentativa de Feminicidio y Violencia de Pareja de Alto Riesgo</a:t>
            </a:r>
            <a:endParaRPr lang="es-PE" sz="1700" b="1" dirty="0">
              <a:solidFill>
                <a:prstClr val="black"/>
              </a:solidFill>
              <a:latin typeface="Poppins" panose="00000500000000000000" pitchFamily="2" charset="0"/>
              <a:cs typeface="Poppins" panose="00000500000000000000" pitchFamily="2" charset="0"/>
            </a:endParaRPr>
          </a:p>
          <a:p>
            <a:pPr defTabSz="882670">
              <a:defRPr/>
            </a:pPr>
            <a:endParaRPr lang="es-PE"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defTabSz="882670">
              <a:defRPr/>
            </a:pPr>
            <a:r>
              <a:rPr lang="es-PE"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Respecto a la Acción Estratégica 03.06.01. “Seguimiento a la implementación del Protocolo Interinstitucional de Acción frente al Feminicidio, Tentativa de Feminicidio y Violencia de Pareja de Alto Riesgo”, cabe indicar que, mediante Oficio Múltiple N° D000002-2023-MIMP-CMAN.ST, de fecha 17.01.2023, la Secretaría Técnica de la Comisión Multisectorial de Alto Nivel (CMAN) requirió a las diversas entidades que implementan el Protocolo (Poder Judicial-PJ, Ministerio Público-MP, Ministerio del Interior-MININTER y Ministerio de Justicia y Derechos Humanos-MINJUSDH), información sobre los avances en su implementación; habiéndose recibido a la fecha únicamente información del MP (Oficio 473-2023-MP-FN, de fecha 30.01.2023).</a:t>
            </a:r>
          </a:p>
          <a:p>
            <a:pPr defTabSz="882670">
              <a:defRPr/>
            </a:pPr>
            <a:endParaRPr lang="es-PE"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defTabSz="882670">
              <a:defRPr/>
            </a:pPr>
            <a:endParaRPr lang="es-PE"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defTabSz="882670">
              <a:defRPr/>
            </a:pPr>
            <a:r>
              <a:rPr lang="es-PE" sz="1700" b="1" dirty="0">
                <a:solidFill>
                  <a:prstClr val="black"/>
                </a:solidFill>
                <a:latin typeface="Poppins" panose="00000500000000000000" pitchFamily="2" charset="0"/>
                <a:cs typeface="Poppins" panose="00000500000000000000" pitchFamily="2" charset="0"/>
              </a:rPr>
              <a:t>03.07.02 Implementar servicios de atención, reeducación y tratamiento para varones y personas agresoras, a través de los Centros de Atención Institucional (CAI)</a:t>
            </a:r>
            <a:endParaRPr lang="es-PE" sz="1700" b="1" dirty="0">
              <a:solidFill>
                <a:srgbClr val="000000"/>
              </a:solidFill>
              <a:latin typeface="Calibri" panose="020F0502020204030204" pitchFamily="34" charset="0"/>
              <a:cs typeface="Times New Roman" panose="02020603050405020304" pitchFamily="18" charset="0"/>
            </a:endParaRPr>
          </a:p>
          <a:p>
            <a:pPr defTabSz="882670">
              <a:defRPr/>
            </a:pPr>
            <a:endParaRPr lang="es-PE"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defTabSz="882670">
              <a:defRPr/>
            </a:pPr>
            <a:r>
              <a:rPr lang="es-PE" sz="1700" dirty="0">
                <a:latin typeface="Calibri" panose="020F0502020204030204" pitchFamily="34" charset="0"/>
                <a:ea typeface="Times New Roman" panose="02020603050405020304" pitchFamily="18" charset="0"/>
              </a:rPr>
              <a:t>Respecto a la Acción Estratégica 03.07.02. Implementar servicios de atención, reeducación y tratamiento para varones y personas agresoras, a través de los Centros de Atención Institucional (CAI), es preciso indicar que, el año 2022 se superó la meta anual programada, habiéndose brindado atención integral y especializada a un total 2,795 hombres adultos sentenciados o en proceso de investigación judicial por violencia de pareja.</a:t>
            </a:r>
            <a:endParaRPr lang="es-PE" sz="1700" dirty="0"/>
          </a:p>
          <a:p>
            <a:pPr defTabSz="882670">
              <a:defRPr/>
            </a:pPr>
            <a:endParaRPr lang="es-PE" sz="1700" dirty="0">
              <a:latin typeface="Calibri" panose="020F0502020204030204" pitchFamily="34" charset="0"/>
              <a:ea typeface="Times New Roman" panose="02020603050405020304" pitchFamily="18" charset="0"/>
            </a:endParaRPr>
          </a:p>
          <a:p>
            <a:pPr defTabSz="882670">
              <a:defRPr/>
            </a:pPr>
            <a:r>
              <a:rPr lang="es-PE" sz="1700" dirty="0">
                <a:latin typeface="Calibri" panose="020F0502020204030204" pitchFamily="34" charset="0"/>
                <a:ea typeface="Times New Roman" panose="02020603050405020304" pitchFamily="18" charset="0"/>
              </a:rPr>
              <a:t>Al respecto es necesario resaltar que en el IV trimestre del año 2022, se logró la atención integral y especializada de un total 743 hombres adultos sentenciados o en proceso de investigación judicial por violencia de pareja, remitidos por los Módulos Judiciales Integrados en Violencia Contra la Mujer y los Integrantes del Grupo Familiar de los distritos judiciales de Lima, Callao, Ayacucho y Cusco, en cumplimiento a la Ley </a:t>
            </a:r>
            <a:r>
              <a:rPr lang="es-PE" sz="1700" dirty="0" err="1">
                <a:latin typeface="Calibri" panose="020F0502020204030204" pitchFamily="34" charset="0"/>
                <a:ea typeface="Times New Roman" panose="02020603050405020304" pitchFamily="18" charset="0"/>
              </a:rPr>
              <a:t>Nº</a:t>
            </a:r>
            <a:r>
              <a:rPr lang="es-PE" sz="1700" dirty="0">
                <a:latin typeface="Calibri" panose="020F0502020204030204" pitchFamily="34" charset="0"/>
                <a:ea typeface="Times New Roman" panose="02020603050405020304" pitchFamily="18" charset="0"/>
              </a:rPr>
              <a:t> 30364 a fin de recibir el servicio de reeducación como regla de conducta, a través de los 05 Centros de Atención Institucional (CAI) implementados a nivel nacional: CAI Breña (Lima Metropolitana), CAI Carmen de La Legua (Callao), CAI Huamanga (Ayacucho), CAI </a:t>
            </a:r>
            <a:r>
              <a:rPr lang="es-PE" sz="1700" dirty="0" err="1">
                <a:latin typeface="Calibri" panose="020F0502020204030204" pitchFamily="34" charset="0"/>
                <a:ea typeface="Times New Roman" panose="02020603050405020304" pitchFamily="18" charset="0"/>
              </a:rPr>
              <a:t>Saylla</a:t>
            </a:r>
            <a:r>
              <a:rPr lang="es-PE" sz="1700" dirty="0">
                <a:latin typeface="Calibri" panose="020F0502020204030204" pitchFamily="34" charset="0"/>
                <a:ea typeface="Times New Roman" panose="02020603050405020304" pitchFamily="18" charset="0"/>
              </a:rPr>
              <a:t> (Cusco) y CAI Lima (Lima Metropolitana).</a:t>
            </a:r>
            <a:endParaRPr lang="es-PE" dirty="0"/>
          </a:p>
        </p:txBody>
      </p:sp>
      <p:sp>
        <p:nvSpPr>
          <p:cNvPr id="4" name="Marcador de número de diapositiva 3"/>
          <p:cNvSpPr>
            <a:spLocks noGrp="1"/>
          </p:cNvSpPr>
          <p:nvPr>
            <p:ph type="sldNum" sz="quarter" idx="5"/>
          </p:nvPr>
        </p:nvSpPr>
        <p:spPr/>
        <p:txBody>
          <a:bodyPr/>
          <a:lstStyle/>
          <a:p>
            <a:pPr defTabSz="882670">
              <a:defRPr/>
            </a:pPr>
            <a:fld id="{00E7F361-4938-44EA-91AD-CF684B7B5384}" type="slidenum">
              <a:rPr lang="es-PE">
                <a:solidFill>
                  <a:prstClr val="black"/>
                </a:solidFill>
                <a:latin typeface="Calibri" panose="020F0502020204030204"/>
              </a:rPr>
              <a:pPr defTabSz="882670">
                <a:defRPr/>
              </a:pPr>
              <a:t>18</a:t>
            </a:fld>
            <a:endParaRPr lang="es-PE">
              <a:solidFill>
                <a:prstClr val="black"/>
              </a:solidFill>
              <a:latin typeface="Calibri" panose="020F0502020204030204"/>
            </a:endParaRPr>
          </a:p>
        </p:txBody>
      </p:sp>
    </p:spTree>
    <p:extLst>
      <p:ext uri="{BB962C8B-B14F-4D97-AF65-F5344CB8AC3E}">
        <p14:creationId xmlns:p14="http://schemas.microsoft.com/office/powerpoint/2010/main" val="3369763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882670">
              <a:defRPr/>
            </a:pPr>
            <a:r>
              <a:rPr lang="es-PE" sz="2700" b="1" dirty="0">
                <a:latin typeface="Poppins" panose="00000500000000000000" pitchFamily="2" charset="0"/>
                <a:ea typeface="Times New Roman" panose="02020603050405020304" pitchFamily="18" charset="0"/>
                <a:cs typeface="Poppins" panose="00000500000000000000" pitchFamily="2" charset="0"/>
              </a:rPr>
              <a:t>03.08.02</a:t>
            </a:r>
            <a:r>
              <a:rPr lang="es-PE" sz="2700" dirty="0">
                <a:latin typeface="Poppins" panose="00000500000000000000" pitchFamily="2" charset="0"/>
                <a:ea typeface="Times New Roman" panose="02020603050405020304" pitchFamily="18" charset="0"/>
                <a:cs typeface="Poppins" panose="00000500000000000000" pitchFamily="2" charset="0"/>
              </a:rPr>
              <a:t> Fortalecer las Defensorías Municipales del Niño y el Adolescente (DEMUNAS)</a:t>
            </a:r>
          </a:p>
          <a:p>
            <a:pPr defTabSz="882670">
              <a:defRPr/>
            </a:pPr>
            <a:endParaRPr lang="es-MX" sz="2700" b="1" dirty="0">
              <a:solidFill>
                <a:prstClr val="black"/>
              </a:solidFill>
              <a:latin typeface="Poppins" panose="00000500000000000000" pitchFamily="2" charset="0"/>
              <a:cs typeface="Poppins" panose="00000500000000000000" pitchFamily="2" charset="0"/>
            </a:endParaRPr>
          </a:p>
          <a:p>
            <a:pPr defTabSz="882670">
              <a:defRPr/>
            </a:pPr>
            <a:r>
              <a:rPr lang="es-ES" sz="2700" dirty="0">
                <a:latin typeface="Cambria" panose="02040503050406030204" pitchFamily="18" charset="0"/>
                <a:ea typeface="Times New Roman" panose="02020603050405020304" pitchFamily="18" charset="0"/>
                <a:cs typeface="Times New Roman" panose="02020603050405020304" pitchFamily="18" charset="0"/>
              </a:rPr>
              <a:t>En el año 2022 se supero la meta establecida, habiéndose fortalecido un total de 406 DEMUNAS a nivel nacional, conforme se detalla a continuación:</a:t>
            </a:r>
          </a:p>
          <a:p>
            <a:pPr defTabSz="882670">
              <a:defRPr/>
            </a:pPr>
            <a:endParaRPr lang="es-PE" sz="2700" b="1" dirty="0">
              <a:solidFill>
                <a:prstClr val="black"/>
              </a:solidFill>
              <a:latin typeface="Poppins" panose="00000500000000000000" pitchFamily="2" charset="0"/>
              <a:cs typeface="Poppins" panose="00000500000000000000" pitchFamily="2" charset="0"/>
            </a:endParaRPr>
          </a:p>
          <a:p>
            <a:pPr defTabSz="882670">
              <a:defRPr/>
            </a:pPr>
            <a:r>
              <a:rPr lang="es-MX" sz="1700" dirty="0">
                <a:latin typeface="Calibri" panose="020F0502020204030204" pitchFamily="34" charset="0"/>
                <a:ea typeface="Times New Roman" panose="02020603050405020304" pitchFamily="18" charset="0"/>
              </a:rPr>
              <a:t>I trimestre 2022: 34 DEMUNAS fortalecidas - </a:t>
            </a:r>
            <a:r>
              <a:rPr lang="es-PE" sz="1700" dirty="0">
                <a:latin typeface="Calibri" panose="020F0502020204030204" pitchFamily="34" charset="0"/>
                <a:ea typeface="Times New Roman" panose="02020603050405020304" pitchFamily="18" charset="0"/>
              </a:rPr>
              <a:t>ENE (0), FEB (09), MAR (25)</a:t>
            </a:r>
            <a:br>
              <a:rPr lang="es-PE" sz="1700" dirty="0">
                <a:latin typeface="Calibri" panose="020F0502020204030204" pitchFamily="34" charset="0"/>
                <a:ea typeface="Times New Roman" panose="02020603050405020304" pitchFamily="18" charset="0"/>
              </a:rPr>
            </a:br>
            <a:r>
              <a:rPr lang="es-PE" sz="1700" dirty="0">
                <a:latin typeface="Calibri" panose="020F0502020204030204" pitchFamily="34" charset="0"/>
                <a:ea typeface="Times New Roman" panose="02020603050405020304" pitchFamily="18" charset="0"/>
              </a:rPr>
              <a:t>II trimestre 2022: 96 DEMUNAS fortalecidas - ABR (31), MAY (28), JUN (37) </a:t>
            </a:r>
          </a:p>
          <a:p>
            <a:pPr defTabSz="882670">
              <a:defRPr/>
            </a:pPr>
            <a:r>
              <a:rPr lang="es-PE" sz="1700" dirty="0">
                <a:latin typeface="Calibri" panose="020F0502020204030204" pitchFamily="34" charset="0"/>
                <a:ea typeface="Times New Roman" panose="02020603050405020304" pitchFamily="18" charset="0"/>
              </a:rPr>
              <a:t>III trimestre 2022: 96 DEMUNAS fortalecidas - JUL (46), AGO (24), SET (26)</a:t>
            </a:r>
            <a:br>
              <a:rPr lang="es-PE" sz="1700" dirty="0">
                <a:latin typeface="Calibri" panose="020F0502020204030204" pitchFamily="34" charset="0"/>
                <a:ea typeface="Times New Roman" panose="02020603050405020304" pitchFamily="18" charset="0"/>
              </a:rPr>
            </a:br>
            <a:r>
              <a:rPr lang="es-PE" sz="1700" dirty="0">
                <a:latin typeface="Calibri" panose="020F0502020204030204" pitchFamily="34" charset="0"/>
                <a:ea typeface="Times New Roman" panose="02020603050405020304" pitchFamily="18" charset="0"/>
              </a:rPr>
              <a:t>IV trimestre 2022: 180 DEMUNAS fortalecidas - OCT (55), NOV (86), DIC (39)</a:t>
            </a:r>
            <a:br>
              <a:rPr lang="es-PE" sz="1700" dirty="0">
                <a:latin typeface="Calibri" panose="020F0502020204030204" pitchFamily="34" charset="0"/>
                <a:ea typeface="Times New Roman" panose="02020603050405020304" pitchFamily="18" charset="0"/>
              </a:rPr>
            </a:br>
            <a:endParaRPr lang="es-PE" sz="1700" dirty="0">
              <a:latin typeface="Calibri" panose="020F0502020204030204" pitchFamily="34" charset="0"/>
              <a:ea typeface="Times New Roman" panose="02020603050405020304" pitchFamily="18" charset="0"/>
            </a:endParaRPr>
          </a:p>
          <a:p>
            <a:pPr defTabSz="882670">
              <a:defRPr/>
            </a:pPr>
            <a:r>
              <a:rPr lang="es-PE" sz="2700" b="1" dirty="0"/>
              <a:t>03.08.03 </a:t>
            </a:r>
            <a:r>
              <a:rPr lang="es-PE" sz="2700" dirty="0"/>
              <a:t>Fortalecer la articulación entre la PNP y el MIMP a través de los CEM en comisaría</a:t>
            </a:r>
            <a:endParaRPr lang="es-PE" sz="1700" dirty="0">
              <a:latin typeface="Calibri" panose="020F0502020204030204" pitchFamily="34" charset="0"/>
            </a:endParaRPr>
          </a:p>
          <a:p>
            <a:pPr defTabSz="882670">
              <a:defRPr/>
            </a:pPr>
            <a:endParaRPr lang="es-PE" sz="1700" dirty="0">
              <a:latin typeface="Calibri" panose="020F0502020204030204" pitchFamily="34" charset="0"/>
            </a:endParaRPr>
          </a:p>
          <a:p>
            <a:pPr defTabSz="882670">
              <a:defRPr/>
            </a:pPr>
            <a:r>
              <a:rPr lang="es-PE" dirty="0">
                <a:highlight>
                  <a:srgbClr val="FFFF00"/>
                </a:highlight>
                <a:latin typeface="Calibri" panose="020F0502020204030204" pitchFamily="34" charset="0"/>
                <a:ea typeface="Times New Roman" panose="02020603050405020304" pitchFamily="18" charset="0"/>
              </a:rPr>
              <a:t>Respecto a la Acción Estratégica 03.08.03. Fortalecer la articulación entre la PNP y el MIMP a través de los CEM en comisaría, es necesario precisar que</a:t>
            </a:r>
            <a:r>
              <a:rPr lang="es-PE" b="1" dirty="0">
                <a:highlight>
                  <a:srgbClr val="FFFF00"/>
                </a:highlight>
                <a:latin typeface="Calibri" panose="020F0502020204030204" pitchFamily="34" charset="0"/>
                <a:ea typeface="Times New Roman" panose="02020603050405020304" pitchFamily="18" charset="0"/>
              </a:rPr>
              <a:t>, de acuerdo a la Ley de Presupuesto </a:t>
            </a:r>
            <a:r>
              <a:rPr lang="es-PE" b="1" dirty="0" err="1">
                <a:highlight>
                  <a:srgbClr val="FFFF00"/>
                </a:highlight>
                <a:latin typeface="Calibri" panose="020F0502020204030204" pitchFamily="34" charset="0"/>
                <a:ea typeface="Times New Roman" panose="02020603050405020304" pitchFamily="18" charset="0"/>
              </a:rPr>
              <a:t>N°</a:t>
            </a:r>
            <a:r>
              <a:rPr lang="es-PE" b="1" dirty="0">
                <a:highlight>
                  <a:srgbClr val="FFFF00"/>
                </a:highlight>
                <a:latin typeface="Calibri" panose="020F0502020204030204" pitchFamily="34" charset="0"/>
                <a:ea typeface="Times New Roman" panose="02020603050405020304" pitchFamily="18" charset="0"/>
              </a:rPr>
              <a:t> 31365 para el año 2022 no se contó con presupuesto asignado para nuevas implementaciones de CEM Comisaría. </a:t>
            </a:r>
            <a:endParaRPr lang="es-PE" dirty="0"/>
          </a:p>
          <a:p>
            <a:pPr defTabSz="882670">
              <a:defRPr/>
            </a:pPr>
            <a:r>
              <a:rPr lang="es-PE" dirty="0">
                <a:highlight>
                  <a:srgbClr val="FFFF00"/>
                </a:highlight>
                <a:latin typeface="Calibri" panose="020F0502020204030204" pitchFamily="34" charset="0"/>
                <a:ea typeface="Times New Roman" panose="02020603050405020304" pitchFamily="18" charset="0"/>
              </a:rPr>
              <a:t>Asimismo, resaltar que conforme a lo señalado en el Informe Técnico N° D000113-2022-MIMP-DPVLV-DCH, al III trimestre del año 2022, en el marco del Convenio de Cooperación Interinstitucional entre el MININTER, con intervención de la PNP y el MIMP, </a:t>
            </a:r>
            <a:r>
              <a:rPr lang="es-PE" b="1" dirty="0">
                <a:highlight>
                  <a:srgbClr val="FFFF00"/>
                </a:highlight>
                <a:latin typeface="Calibri" panose="020F0502020204030204" pitchFamily="34" charset="0"/>
                <a:ea typeface="Times New Roman" panose="02020603050405020304" pitchFamily="18" charset="0"/>
              </a:rPr>
              <a:t>desde el año 2017 hasta del año 2021 se implementaron 184 CEM</a:t>
            </a:r>
            <a:r>
              <a:rPr lang="es-PE" dirty="0">
                <a:highlight>
                  <a:srgbClr val="FFFF00"/>
                </a:highlight>
                <a:latin typeface="Calibri" panose="020F0502020204030204" pitchFamily="34" charset="0"/>
                <a:ea typeface="Times New Roman" panose="02020603050405020304" pitchFamily="18" charset="0"/>
              </a:rPr>
              <a:t> en Comisarías a nivel nacional conforme se detalla:</a:t>
            </a:r>
          </a:p>
          <a:p>
            <a:pPr defTabSz="882670">
              <a:defRPr/>
            </a:pPr>
            <a:r>
              <a:rPr lang="es-PE" dirty="0">
                <a:highlight>
                  <a:srgbClr val="FFFF00"/>
                </a:highlight>
                <a:latin typeface="Calibri" panose="020F0502020204030204" pitchFamily="34" charset="0"/>
                <a:ea typeface="Times New Roman" panose="02020603050405020304" pitchFamily="18" charset="0"/>
              </a:rPr>
              <a:t>Año 2017: 50 CEM Comisaría</a:t>
            </a:r>
            <a:br>
              <a:rPr lang="es-PE" dirty="0">
                <a:highlight>
                  <a:srgbClr val="FFFF00"/>
                </a:highlight>
                <a:latin typeface="Calibri" panose="020F0502020204030204" pitchFamily="34" charset="0"/>
                <a:ea typeface="Times New Roman" panose="02020603050405020304" pitchFamily="18" charset="0"/>
              </a:rPr>
            </a:br>
            <a:r>
              <a:rPr lang="es-PE" dirty="0">
                <a:highlight>
                  <a:srgbClr val="FFFF00"/>
                </a:highlight>
                <a:latin typeface="Calibri" panose="020F0502020204030204" pitchFamily="34" charset="0"/>
                <a:ea typeface="Times New Roman" panose="02020603050405020304" pitchFamily="18" charset="0"/>
              </a:rPr>
              <a:t>Año 2018: 50 CEM Comisaría</a:t>
            </a:r>
            <a:br>
              <a:rPr lang="es-PE" dirty="0">
                <a:highlight>
                  <a:srgbClr val="FFFF00"/>
                </a:highlight>
                <a:latin typeface="Calibri" panose="020F0502020204030204" pitchFamily="34" charset="0"/>
                <a:ea typeface="Times New Roman" panose="02020603050405020304" pitchFamily="18" charset="0"/>
              </a:rPr>
            </a:br>
            <a:r>
              <a:rPr lang="es-PE" dirty="0">
                <a:highlight>
                  <a:srgbClr val="FFFF00"/>
                </a:highlight>
                <a:latin typeface="Calibri" panose="020F0502020204030204" pitchFamily="34" charset="0"/>
                <a:ea typeface="Times New Roman" panose="02020603050405020304" pitchFamily="18" charset="0"/>
              </a:rPr>
              <a:t>Año 2019: 50 CEM Comisaría</a:t>
            </a:r>
            <a:br>
              <a:rPr lang="es-PE" dirty="0">
                <a:highlight>
                  <a:srgbClr val="FFFF00"/>
                </a:highlight>
                <a:latin typeface="Calibri" panose="020F0502020204030204" pitchFamily="34" charset="0"/>
                <a:ea typeface="Times New Roman" panose="02020603050405020304" pitchFamily="18" charset="0"/>
              </a:rPr>
            </a:br>
            <a:r>
              <a:rPr lang="es-PE" dirty="0">
                <a:highlight>
                  <a:srgbClr val="FFFF00"/>
                </a:highlight>
                <a:latin typeface="Calibri" panose="020F0502020204030204" pitchFamily="34" charset="0"/>
                <a:ea typeface="Times New Roman" panose="02020603050405020304" pitchFamily="18" charset="0"/>
              </a:rPr>
              <a:t>Año 2020: 20 CEM Comisaría</a:t>
            </a:r>
            <a:br>
              <a:rPr lang="es-PE" dirty="0">
                <a:highlight>
                  <a:srgbClr val="FFFF00"/>
                </a:highlight>
                <a:latin typeface="Calibri" panose="020F0502020204030204" pitchFamily="34" charset="0"/>
                <a:ea typeface="Times New Roman" panose="02020603050405020304" pitchFamily="18" charset="0"/>
              </a:rPr>
            </a:br>
            <a:r>
              <a:rPr lang="es-PE" dirty="0">
                <a:highlight>
                  <a:srgbClr val="FFFF00"/>
                </a:highlight>
                <a:latin typeface="Calibri" panose="020F0502020204030204" pitchFamily="34" charset="0"/>
                <a:ea typeface="Times New Roman" panose="02020603050405020304" pitchFamily="18" charset="0"/>
              </a:rPr>
              <a:t>Año 2021: 14 CEM Comisaría</a:t>
            </a:r>
            <a:br>
              <a:rPr lang="es-PE" dirty="0">
                <a:highlight>
                  <a:srgbClr val="FFFF00"/>
                </a:highlight>
                <a:latin typeface="Calibri" panose="020F0502020204030204" pitchFamily="34" charset="0"/>
                <a:ea typeface="Times New Roman" panose="02020603050405020304" pitchFamily="18" charset="0"/>
              </a:rPr>
            </a:br>
            <a:r>
              <a:rPr lang="es-PE" dirty="0">
                <a:highlight>
                  <a:srgbClr val="FFFF00"/>
                </a:highlight>
                <a:latin typeface="Calibri" panose="020F0502020204030204" pitchFamily="34" charset="0"/>
                <a:ea typeface="Times New Roman" panose="02020603050405020304" pitchFamily="18" charset="0"/>
              </a:rPr>
              <a:t/>
            </a:r>
            <a:br>
              <a:rPr lang="es-PE" dirty="0">
                <a:highlight>
                  <a:srgbClr val="FFFF00"/>
                </a:highlight>
                <a:latin typeface="Calibri" panose="020F0502020204030204" pitchFamily="34" charset="0"/>
                <a:ea typeface="Times New Roman" panose="02020603050405020304" pitchFamily="18" charset="0"/>
              </a:rPr>
            </a:br>
            <a:endParaRPr lang="es-PE" dirty="0"/>
          </a:p>
        </p:txBody>
      </p:sp>
      <p:sp>
        <p:nvSpPr>
          <p:cNvPr id="4" name="Marcador de número de diapositiva 3"/>
          <p:cNvSpPr>
            <a:spLocks noGrp="1"/>
          </p:cNvSpPr>
          <p:nvPr>
            <p:ph type="sldNum" sz="quarter" idx="5"/>
          </p:nvPr>
        </p:nvSpPr>
        <p:spPr/>
        <p:txBody>
          <a:bodyPr/>
          <a:lstStyle/>
          <a:p>
            <a:pPr defTabSz="882670">
              <a:defRPr/>
            </a:pPr>
            <a:fld id="{00E7F361-4938-44EA-91AD-CF684B7B5384}" type="slidenum">
              <a:rPr lang="es-PE">
                <a:solidFill>
                  <a:prstClr val="black"/>
                </a:solidFill>
                <a:latin typeface="Calibri" panose="020F0502020204030204"/>
              </a:rPr>
              <a:pPr defTabSz="882670">
                <a:defRPr/>
              </a:pPr>
              <a:t>19</a:t>
            </a:fld>
            <a:endParaRPr lang="es-PE">
              <a:solidFill>
                <a:prstClr val="black"/>
              </a:solidFill>
              <a:latin typeface="Calibri" panose="020F0502020204030204"/>
            </a:endParaRPr>
          </a:p>
        </p:txBody>
      </p:sp>
    </p:spTree>
    <p:extLst>
      <p:ext uri="{BB962C8B-B14F-4D97-AF65-F5344CB8AC3E}">
        <p14:creationId xmlns:p14="http://schemas.microsoft.com/office/powerpoint/2010/main" val="233174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58640" indent="-358640" algn="just">
              <a:buAutoNum type="alphaLcPeriod"/>
            </a:pPr>
            <a:r>
              <a:rPr lang="es-ES" sz="1300" dirty="0">
                <a:latin typeface="Poppins" panose="00000500000000000000" pitchFamily="2" charset="0"/>
                <a:cs typeface="Poppins" panose="00000500000000000000" pitchFamily="2" charset="0"/>
              </a:rPr>
              <a:t>Promoción y protección de poblaciones vulnerables.</a:t>
            </a:r>
          </a:p>
          <a:p>
            <a:pPr marL="358640" indent="-358640" algn="just">
              <a:buAutoNum type="alphaLcPeriod"/>
            </a:pPr>
            <a:r>
              <a:rPr lang="es-ES" sz="1300" dirty="0">
                <a:latin typeface="Poppins" panose="00000500000000000000" pitchFamily="2" charset="0"/>
                <a:cs typeface="Poppins" panose="00000500000000000000" pitchFamily="2" charset="0"/>
              </a:rPr>
              <a:t>Desarrollo y promoción de la política nacional de población, priorizando la política de migración interna voluntaria o forzada, así como la prevención, protección y atención a los desplazados y migrantes internos.</a:t>
            </a:r>
          </a:p>
          <a:p>
            <a:pPr marL="358640" indent="-358640" algn="just">
              <a:buAutoNum type="alphaLcPeriod"/>
            </a:pPr>
            <a:r>
              <a:rPr lang="es-ES" sz="1300" dirty="0">
                <a:latin typeface="Poppins" panose="00000500000000000000" pitchFamily="2" charset="0"/>
                <a:cs typeface="Poppins" panose="00000500000000000000" pitchFamily="2" charset="0"/>
              </a:rPr>
              <a:t>Protección de derechos de las personas adultas mayores, niñas, niños y adolescentes, así como personas con discapacidad.</a:t>
            </a:r>
          </a:p>
          <a:p>
            <a:pPr marL="358640" indent="-358640" algn="just">
              <a:buAutoNum type="alphaLcPeriod"/>
            </a:pPr>
            <a:r>
              <a:rPr lang="es-ES" sz="1300" dirty="0">
                <a:latin typeface="Poppins" panose="00000500000000000000" pitchFamily="2" charset="0"/>
                <a:cs typeface="Poppins" panose="00000500000000000000" pitchFamily="2" charset="0"/>
              </a:rPr>
              <a:t>Fortalecimiento de las familias.</a:t>
            </a:r>
          </a:p>
          <a:p>
            <a:endParaRPr lang="es-PE" dirty="0"/>
          </a:p>
        </p:txBody>
      </p:sp>
      <p:sp>
        <p:nvSpPr>
          <p:cNvPr id="4" name="Marcador de número de diapositiva 3"/>
          <p:cNvSpPr>
            <a:spLocks noGrp="1"/>
          </p:cNvSpPr>
          <p:nvPr>
            <p:ph type="sldNum" sz="quarter" idx="5"/>
          </p:nvPr>
        </p:nvSpPr>
        <p:spPr/>
        <p:txBody>
          <a:bodyPr/>
          <a:lstStyle/>
          <a:p>
            <a:fld id="{00E7F361-4938-44EA-91AD-CF684B7B5384}" type="slidenum">
              <a:rPr lang="es-PE" smtClean="0"/>
              <a:t>2</a:t>
            </a:fld>
            <a:endParaRPr lang="es-PE"/>
          </a:p>
        </p:txBody>
      </p:sp>
    </p:spTree>
    <p:extLst>
      <p:ext uri="{BB962C8B-B14F-4D97-AF65-F5344CB8AC3E}">
        <p14:creationId xmlns:p14="http://schemas.microsoft.com/office/powerpoint/2010/main" val="1826845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882670">
              <a:defRPr/>
            </a:pPr>
            <a:r>
              <a:rPr lang="es-PE" sz="1700" b="1" dirty="0">
                <a:latin typeface="Poppins" panose="00000500000000000000" pitchFamily="2" charset="0"/>
                <a:ea typeface="Times New Roman" panose="02020603050405020304" pitchFamily="18" charset="0"/>
                <a:cs typeface="Poppins" panose="00000500000000000000" pitchFamily="2" charset="0"/>
              </a:rPr>
              <a:t>03.08.04 Atender a víctimas de trata de personas durante el proceso de rescate</a:t>
            </a:r>
            <a:endParaRPr lang="es-PE" sz="1700" b="1" dirty="0">
              <a:solidFill>
                <a:prstClr val="black"/>
              </a:solidFill>
              <a:latin typeface="Poppins" panose="00000500000000000000" pitchFamily="2" charset="0"/>
              <a:cs typeface="Poppins" panose="00000500000000000000" pitchFamily="2" charset="0"/>
            </a:endParaRPr>
          </a:p>
          <a:p>
            <a:endParaRPr lang="es-MX"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defTabSz="882670">
              <a:defRPr/>
            </a:pPr>
            <a:r>
              <a:rPr lang="es-ES" sz="1700" dirty="0">
                <a:latin typeface="Cambria" panose="02040503050406030204" pitchFamily="18" charset="0"/>
                <a:ea typeface="Times New Roman" panose="02020603050405020304" pitchFamily="18" charset="0"/>
                <a:cs typeface="Times New Roman" panose="02020603050405020304" pitchFamily="18" charset="0"/>
              </a:rPr>
              <a:t>En el año 2022, a través de los </a:t>
            </a:r>
            <a:r>
              <a:rPr lang="es-MX" dirty="0"/>
              <a:t>Centros de Acogida Residencial Especializado Víctimas de Trata y Explotación Sexual, </a:t>
            </a:r>
            <a:r>
              <a:rPr lang="es-ES" sz="1700" dirty="0">
                <a:latin typeface="Cambria" panose="02040503050406030204" pitchFamily="18" charset="0"/>
                <a:ea typeface="Times New Roman" panose="02020603050405020304" pitchFamily="18" charset="0"/>
                <a:cs typeface="Times New Roman" panose="02020603050405020304" pitchFamily="18" charset="0"/>
              </a:rPr>
              <a:t> se brindó atención especializada a 206 víctimas de </a:t>
            </a:r>
            <a:r>
              <a:rPr lang="es-PE" dirty="0"/>
              <a:t>Trata y Explotación Sexual </a:t>
            </a:r>
            <a:r>
              <a:rPr lang="es-MX" sz="1700" dirty="0">
                <a:latin typeface="Cambria" panose="02040503050406030204" pitchFamily="18" charset="0"/>
                <a:cs typeface="Times New Roman" panose="02020603050405020304" pitchFamily="18" charset="0"/>
              </a:rPr>
              <a:t>en los centros especializados ubicados en 6 distritos de 5 regiones:</a:t>
            </a:r>
            <a:endParaRPr lang="es-ES" sz="1700" dirty="0">
              <a:latin typeface="Cambria" panose="02040503050406030204" pitchFamily="18" charset="0"/>
              <a:ea typeface="Times New Roman" panose="02020603050405020304" pitchFamily="18" charset="0"/>
              <a:cs typeface="Times New Roman" panose="02020603050405020304" pitchFamily="18" charset="0"/>
            </a:endParaRPr>
          </a:p>
          <a:p>
            <a:endParaRPr lang="es-PE"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r>
              <a:rPr lang="es-PE"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a) CAR </a:t>
            </a:r>
            <a:r>
              <a:rPr lang="es-PE" sz="1700" dirty="0" err="1">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Misky</a:t>
            </a:r>
            <a:r>
              <a:rPr lang="es-PE"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s-PE" sz="1700" dirty="0" err="1">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Illariy</a:t>
            </a:r>
            <a:r>
              <a:rPr lang="es-PE"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 45</a:t>
            </a:r>
            <a:br>
              <a:rPr lang="es-PE"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br>
            <a:r>
              <a:rPr lang="es-PE"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b) CAR </a:t>
            </a:r>
            <a:r>
              <a:rPr lang="es-PE" sz="1700" dirty="0" err="1">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Rijchari</a:t>
            </a:r>
            <a:r>
              <a:rPr lang="es-PE"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 28</a:t>
            </a:r>
            <a:br>
              <a:rPr lang="es-PE"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br>
            <a:r>
              <a:rPr lang="es-PE"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c) CAR </a:t>
            </a:r>
            <a:r>
              <a:rPr lang="es-PE" sz="1700" dirty="0" err="1">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Tikarunchis</a:t>
            </a:r>
            <a:r>
              <a:rPr lang="es-PE"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 32</a:t>
            </a:r>
            <a:br>
              <a:rPr lang="es-PE"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br>
            <a:r>
              <a:rPr lang="es-PE"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d)  CAR Luces de Esperanza: 33</a:t>
            </a:r>
            <a:br>
              <a:rPr lang="es-PE"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br>
            <a:r>
              <a:rPr lang="es-PE"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e) CAR Gracia: 30</a:t>
            </a:r>
            <a:br>
              <a:rPr lang="es-PE"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br>
            <a:r>
              <a:rPr lang="es-PE"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f) CAR Florecer : 38</a:t>
            </a:r>
            <a:br>
              <a:rPr lang="es-PE"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br>
            <a:r>
              <a:rPr lang="es-PE"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g) CAR Gracia 2: (Inactivo)</a:t>
            </a:r>
            <a:br>
              <a:rPr lang="es-PE"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br>
            <a:r>
              <a:rPr lang="es-PE"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r>
            <a:br>
              <a:rPr lang="es-PE"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br>
            <a:r>
              <a:rPr lang="es-PE"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Cabe mencionar que los residentes del CAR Gracia 2 han sido trasladados al CAR </a:t>
            </a:r>
            <a:r>
              <a:rPr lang="es-PE" sz="1700" dirty="0" err="1">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Misky</a:t>
            </a:r>
            <a:r>
              <a:rPr lang="es-PE"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s-PE" sz="1700" dirty="0" err="1">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Illariy</a:t>
            </a:r>
            <a:r>
              <a:rPr lang="es-PE"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a:t>
            </a:r>
            <a:endParaRPr lang="es-PE" sz="1700" dirty="0">
              <a:latin typeface="Cambria" panose="02040503050406030204" pitchFamily="18" charset="0"/>
              <a:ea typeface="Times New Roman" panose="02020603050405020304" pitchFamily="18" charset="0"/>
              <a:cs typeface="Times New Roman" panose="02020603050405020304" pitchFamily="18" charset="0"/>
            </a:endParaRPr>
          </a:p>
          <a:p>
            <a:r>
              <a:rPr lang="es-PE" sz="1700"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endParaRPr lang="es-PE" sz="1700" b="1" dirty="0">
              <a:latin typeface="Cambria" panose="02040503050406030204" pitchFamily="18" charset="0"/>
              <a:ea typeface="Times New Roman" panose="02020603050405020304" pitchFamily="18" charset="0"/>
              <a:cs typeface="Times New Roman" panose="02020603050405020304" pitchFamily="18" charset="0"/>
            </a:endParaRPr>
          </a:p>
          <a:p>
            <a:pPr algn="just" defTabSz="882670">
              <a:defRPr/>
            </a:pPr>
            <a:r>
              <a:rPr lang="es-PE" sz="1700" b="1" dirty="0">
                <a:solidFill>
                  <a:prstClr val="black"/>
                </a:solidFill>
                <a:latin typeface="Poppins" panose="00000500000000000000" pitchFamily="2" charset="0"/>
                <a:ea typeface="Times New Roman" panose="02020603050405020304" pitchFamily="18" charset="0"/>
                <a:cs typeface="Poppins" panose="00000500000000000000" pitchFamily="2" charset="0"/>
              </a:rPr>
              <a:t>03.09.04 Implementar Centros de Acogida Residencial Especializados a niños, niñas y adolescentes</a:t>
            </a:r>
            <a:endParaRPr lang="es-PE" sz="1700" b="1" dirty="0">
              <a:solidFill>
                <a:prstClr val="black"/>
              </a:solidFill>
              <a:latin typeface="Poppins" panose="00000500000000000000" pitchFamily="2" charset="0"/>
              <a:cs typeface="Poppins" panose="00000500000000000000" pitchFamily="2" charset="0"/>
            </a:endParaRPr>
          </a:p>
          <a:p>
            <a:pPr algn="just"/>
            <a:endParaRPr lang="es-PE" sz="1700" b="1"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s-PE" sz="1700" b="1"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gn="just" defTabSz="882670">
              <a:defRPr/>
            </a:pPr>
            <a:r>
              <a:rPr lang="es-PE" sz="1700" dirty="0">
                <a:latin typeface="Calibri" panose="020F0502020204030204" pitchFamily="34" charset="0"/>
                <a:ea typeface="Times New Roman" panose="02020603050405020304" pitchFamily="18" charset="0"/>
              </a:rPr>
              <a:t>El Inabif cuenta con un total de 53 Centros de Acogida Residencial, ubicados en los departamentos de Ancash, Arequipa, Ayacucho, Cusco, Huánuco, Ica, Junín, La Libertad Lambayeque, Lima, Loreto, Madre de Dios, Moquegua, Puno, Tacna, Tumbes y Ucayali.</a:t>
            </a:r>
          </a:p>
          <a:p>
            <a:pPr algn="just" defTabSz="882670">
              <a:defRPr/>
            </a:pPr>
            <a:r>
              <a:rPr lang="es-PE" sz="1700" dirty="0">
                <a:latin typeface="Calibri" panose="020F0502020204030204" pitchFamily="34" charset="0"/>
                <a:ea typeface="Times New Roman" panose="02020603050405020304" pitchFamily="18" charset="0"/>
              </a:rPr>
              <a:t/>
            </a:r>
            <a:br>
              <a:rPr lang="es-PE" sz="1700" dirty="0">
                <a:latin typeface="Calibri" panose="020F0502020204030204" pitchFamily="34" charset="0"/>
                <a:ea typeface="Times New Roman" panose="02020603050405020304" pitchFamily="18" charset="0"/>
              </a:rPr>
            </a:br>
            <a:r>
              <a:rPr lang="es-PE" sz="1700" dirty="0">
                <a:latin typeface="Calibri" panose="020F0502020204030204" pitchFamily="34" charset="0"/>
                <a:ea typeface="Times New Roman" panose="02020603050405020304" pitchFamily="18" charset="0"/>
              </a:rPr>
              <a:t>En el último trimestre 2022, se crearon 2 CAR de Urgencia: CAR de Urgencia Ángela Ramos (Lima) y CAR de Urgencia Santa Rosa 3 (Lima)</a:t>
            </a:r>
            <a:endParaRPr lang="es-PE" sz="1700" dirty="0">
              <a:latin typeface="Cambria" panose="02040503050406030204" pitchFamily="18" charset="0"/>
              <a:ea typeface="Times New Roman" panose="02020603050405020304" pitchFamily="18" charset="0"/>
              <a:cs typeface="Times New Roman" panose="02020603050405020304" pitchFamily="18" charset="0"/>
            </a:endParaRPr>
          </a:p>
          <a:p>
            <a:pPr algn="just"/>
            <a:endParaRPr lang="es-PE" sz="1700" dirty="0">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pPr defTabSz="882670">
              <a:defRPr/>
            </a:pPr>
            <a:fld id="{00E7F361-4938-44EA-91AD-CF684B7B5384}" type="slidenum">
              <a:rPr lang="es-PE">
                <a:solidFill>
                  <a:prstClr val="black"/>
                </a:solidFill>
                <a:latin typeface="Calibri" panose="020F0502020204030204"/>
              </a:rPr>
              <a:pPr defTabSz="882670">
                <a:defRPr/>
              </a:pPr>
              <a:t>20</a:t>
            </a:fld>
            <a:endParaRPr lang="es-PE">
              <a:solidFill>
                <a:prstClr val="black"/>
              </a:solidFill>
              <a:latin typeface="Calibri" panose="020F0502020204030204"/>
            </a:endParaRPr>
          </a:p>
        </p:txBody>
      </p:sp>
    </p:spTree>
    <p:extLst>
      <p:ext uri="{BB962C8B-B14F-4D97-AF65-F5344CB8AC3E}">
        <p14:creationId xmlns:p14="http://schemas.microsoft.com/office/powerpoint/2010/main" val="2975870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882670">
              <a:defRPr/>
            </a:pPr>
            <a:r>
              <a:rPr lang="es-PE" sz="1700" b="1" dirty="0">
                <a:latin typeface="Poppins" panose="00000500000000000000" pitchFamily="2" charset="0"/>
                <a:ea typeface="Times New Roman" panose="02020603050405020304" pitchFamily="18" charset="0"/>
                <a:cs typeface="Poppins" panose="00000500000000000000" pitchFamily="2" charset="0"/>
              </a:rPr>
              <a:t>03.09.05</a:t>
            </a:r>
            <a:r>
              <a:rPr lang="es-PE" sz="1700" dirty="0">
                <a:latin typeface="Poppins" panose="00000500000000000000" pitchFamily="2" charset="0"/>
                <a:ea typeface="Times New Roman" panose="02020603050405020304" pitchFamily="18" charset="0"/>
                <a:cs typeface="Poppins" panose="00000500000000000000" pitchFamily="2" charset="0"/>
              </a:rPr>
              <a:t> Otorgar medidas de protección a través de las Unidades de Protección especial</a:t>
            </a:r>
            <a:endParaRPr lang="es-PE" sz="2700" b="1" dirty="0">
              <a:solidFill>
                <a:prstClr val="black"/>
              </a:solidFill>
              <a:latin typeface="Poppins" panose="00000500000000000000" pitchFamily="2" charset="0"/>
              <a:cs typeface="Poppins" panose="00000500000000000000" pitchFamily="2" charset="0"/>
            </a:endParaRPr>
          </a:p>
          <a:p>
            <a:endParaRPr lang="es-ES" sz="1700" dirty="0">
              <a:latin typeface="Cambria" panose="02040503050406030204" pitchFamily="18" charset="0"/>
              <a:ea typeface="Times New Roman" panose="02020603050405020304" pitchFamily="18" charset="0"/>
              <a:cs typeface="Times New Roman" panose="02020603050405020304" pitchFamily="18" charset="0"/>
            </a:endParaRPr>
          </a:p>
          <a:p>
            <a:r>
              <a:rPr lang="es-ES" sz="1700" dirty="0">
                <a:latin typeface="Cambria" panose="02040503050406030204" pitchFamily="18" charset="0"/>
                <a:ea typeface="Times New Roman" panose="02020603050405020304" pitchFamily="18" charset="0"/>
                <a:cs typeface="Times New Roman" panose="02020603050405020304" pitchFamily="18" charset="0"/>
              </a:rPr>
              <a:t>De las coordinaciones con el MININTER, se ha propuesto modificar el indicador y plantear lo siguiente: </a:t>
            </a:r>
          </a:p>
          <a:p>
            <a:endParaRPr lang="es-ES" sz="1700" dirty="0">
              <a:latin typeface="Cambria" panose="02040503050406030204" pitchFamily="18" charset="0"/>
              <a:ea typeface="Times New Roman" panose="02020603050405020304" pitchFamily="18" charset="0"/>
              <a:cs typeface="Times New Roman" panose="02020603050405020304" pitchFamily="18" charset="0"/>
            </a:endParaRPr>
          </a:p>
          <a:p>
            <a:r>
              <a:rPr lang="es-ES" sz="1700" dirty="0">
                <a:latin typeface="Cambria" panose="02040503050406030204" pitchFamily="18" charset="0"/>
                <a:ea typeface="Times New Roman" panose="02020603050405020304" pitchFamily="18" charset="0"/>
                <a:cs typeface="Times New Roman" panose="02020603050405020304" pitchFamily="18" charset="0"/>
              </a:rPr>
              <a:t>1. “Número de niñas, niños y adolescentes en presunta situación de riesgo o desprotección ingresados a las UPE, siendo la meta 24,890 NNA en el año 2022.</a:t>
            </a:r>
          </a:p>
          <a:p>
            <a:endParaRPr lang="es-ES" sz="1700" dirty="0">
              <a:latin typeface="Cambria" panose="02040503050406030204" pitchFamily="18" charset="0"/>
              <a:ea typeface="Times New Roman" panose="02020603050405020304" pitchFamily="18" charset="0"/>
              <a:cs typeface="Times New Roman" panose="02020603050405020304" pitchFamily="18" charset="0"/>
            </a:endParaRPr>
          </a:p>
          <a:p>
            <a:r>
              <a:rPr lang="es-ES" sz="1700" dirty="0">
                <a:latin typeface="Cambria" panose="02040503050406030204" pitchFamily="18" charset="0"/>
                <a:ea typeface="Times New Roman" panose="02020603050405020304" pitchFamily="18" charset="0"/>
                <a:cs typeface="Times New Roman" panose="02020603050405020304" pitchFamily="18" charset="0"/>
              </a:rPr>
              <a:t>I Trimestre: 6,806 NNA en presunta situación de riesgo o desprotección ingresados a las UPE</a:t>
            </a:r>
          </a:p>
          <a:p>
            <a:pPr defTabSz="882670">
              <a:defRPr/>
            </a:pPr>
            <a:r>
              <a:rPr lang="es-ES" sz="1700"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II Trimestre: 13,579 NNA en presunta situación de riesgo o desprotección ingresados a las UPE</a:t>
            </a:r>
          </a:p>
          <a:p>
            <a:r>
              <a:rPr lang="es-ES" sz="1700" dirty="0">
                <a:latin typeface="Cambria" panose="02040503050406030204" pitchFamily="18" charset="0"/>
                <a:ea typeface="Times New Roman" panose="02020603050405020304" pitchFamily="18" charset="0"/>
                <a:cs typeface="Times New Roman" panose="02020603050405020304" pitchFamily="18" charset="0"/>
              </a:rPr>
              <a:t>III Trimestre: 21,152 NNA en presunta situación de riesgo o desprotección ingresados a las UPE</a:t>
            </a:r>
          </a:p>
          <a:p>
            <a:pPr defTabSz="882670">
              <a:defRPr/>
            </a:pPr>
            <a:r>
              <a:rPr lang="es-ES" sz="1700" dirty="0">
                <a:latin typeface="Cambria" panose="02040503050406030204" pitchFamily="18" charset="0"/>
                <a:ea typeface="Times New Roman" panose="02020603050405020304" pitchFamily="18" charset="0"/>
                <a:cs typeface="Times New Roman" panose="02020603050405020304" pitchFamily="18" charset="0"/>
              </a:rPr>
              <a:t>IV Trimestre: 28, 398 NNA en presunta situación de riesgo o desprotección ingresados a las UPE</a:t>
            </a:r>
          </a:p>
          <a:p>
            <a:pPr defTabSz="882670">
              <a:defRPr/>
            </a:pPr>
            <a:endParaRPr lang="es-ES" sz="1700" dirty="0">
              <a:latin typeface="Cambria" panose="02040503050406030204" pitchFamily="18" charset="0"/>
              <a:ea typeface="Times New Roman" panose="02020603050405020304" pitchFamily="18" charset="0"/>
              <a:cs typeface="Times New Roman" panose="02020603050405020304" pitchFamily="18" charset="0"/>
            </a:endParaRPr>
          </a:p>
          <a:p>
            <a:r>
              <a:rPr lang="es-ES" sz="1700" dirty="0">
                <a:latin typeface="Cambria" panose="02040503050406030204" pitchFamily="18" charset="0"/>
                <a:ea typeface="Times New Roman" panose="02020603050405020304" pitchFamily="18" charset="0"/>
                <a:cs typeface="Times New Roman" panose="02020603050405020304" pitchFamily="18" charset="0"/>
              </a:rPr>
              <a:t>2. Número de niñas, niños y adolescentes declarados en situación de riesgo o desprotección con medida de protección dictada por las Unidades de Protección Especial, siendo la meta 8,048 NNA.</a:t>
            </a:r>
          </a:p>
          <a:p>
            <a:endParaRPr lang="es-ES" sz="1700" dirty="0">
              <a:latin typeface="Cambria" panose="02040503050406030204" pitchFamily="18" charset="0"/>
              <a:ea typeface="Times New Roman" panose="02020603050405020304" pitchFamily="18" charset="0"/>
              <a:cs typeface="Times New Roman" panose="02020603050405020304" pitchFamily="18" charset="0"/>
            </a:endParaRPr>
          </a:p>
          <a:p>
            <a:pPr defTabSz="882670">
              <a:defRPr/>
            </a:pPr>
            <a:r>
              <a:rPr lang="es-MX" sz="1700" b="1" dirty="0">
                <a:solidFill>
                  <a:prstClr val="black"/>
                </a:solidFill>
                <a:latin typeface="Poppins" panose="00000500000000000000" pitchFamily="2" charset="0"/>
                <a:cs typeface="Poppins" panose="00000500000000000000" pitchFamily="2" charset="0"/>
              </a:rPr>
              <a:t>Acción Estratégica contenida en el PNSC 2019-2023, a cargo del Programa Nacional Aurora</a:t>
            </a:r>
            <a:endParaRPr lang="es-PE" sz="1500" b="1" dirty="0">
              <a:solidFill>
                <a:prstClr val="black"/>
              </a:solidFill>
              <a:latin typeface="Poppins" panose="00000500000000000000" pitchFamily="2" charset="0"/>
              <a:cs typeface="Poppins" panose="00000500000000000000" pitchFamily="2" charset="0"/>
            </a:endParaRPr>
          </a:p>
          <a:p>
            <a:endParaRPr lang="es-ES" sz="1700" dirty="0">
              <a:latin typeface="Cambria" panose="02040503050406030204" pitchFamily="18" charset="0"/>
              <a:ea typeface="Times New Roman" panose="02020603050405020304" pitchFamily="18" charset="0"/>
              <a:cs typeface="Times New Roman" panose="02020603050405020304" pitchFamily="18" charset="0"/>
            </a:endParaRPr>
          </a:p>
          <a:p>
            <a:pPr defTabSz="882670">
              <a:defRPr/>
            </a:pPr>
            <a:r>
              <a:rPr lang="es-MX" sz="1700" dirty="0"/>
              <a:t>De enero a diciembre del 2022, se han atendido 154,202 casos de violencia contra las mujeres y los integrantes del grupo familiar en los CEM, de los cuales 133,436 (86,5%) casos corresponden a mujeres y 20 766 (13,5%) casos a hombres.</a:t>
            </a:r>
          </a:p>
          <a:p>
            <a:pPr defTabSz="882670">
              <a:defRPr/>
            </a:pPr>
            <a:endParaRPr lang="es-MX" sz="1700" dirty="0"/>
          </a:p>
          <a:p>
            <a:pPr defTabSz="882670">
              <a:defRPr/>
            </a:pPr>
            <a:r>
              <a:rPr lang="es-MX" sz="1700" dirty="0"/>
              <a:t>De enero a marzo del 2023, se han atendido 38,769 casos de violencia contra las mujeres y los integrantes del grupo familiar en los CEM, de los cuales 33,282 (85,8%) casos corresponden a mujeres y 5,487 (14,2%) casos a hombres. </a:t>
            </a:r>
            <a:endParaRPr lang="es-PE" sz="1700" dirty="0"/>
          </a:p>
          <a:p>
            <a:endParaRPr lang="es-ES" sz="1700" dirty="0">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pPr defTabSz="882670">
              <a:defRPr/>
            </a:pPr>
            <a:fld id="{00E7F361-4938-44EA-91AD-CF684B7B5384}" type="slidenum">
              <a:rPr lang="es-PE">
                <a:solidFill>
                  <a:prstClr val="black"/>
                </a:solidFill>
                <a:latin typeface="Calibri" panose="020F0502020204030204"/>
              </a:rPr>
              <a:pPr defTabSz="882670">
                <a:defRPr/>
              </a:pPr>
              <a:t>21</a:t>
            </a:fld>
            <a:endParaRPr lang="es-PE">
              <a:solidFill>
                <a:prstClr val="black"/>
              </a:solidFill>
              <a:latin typeface="Calibri" panose="020F0502020204030204"/>
            </a:endParaRPr>
          </a:p>
        </p:txBody>
      </p:sp>
    </p:spTree>
    <p:extLst>
      <p:ext uri="{BB962C8B-B14F-4D97-AF65-F5344CB8AC3E}">
        <p14:creationId xmlns:p14="http://schemas.microsoft.com/office/powerpoint/2010/main" val="1979306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0E7F361-4938-44EA-91AD-CF684B7B5384}" type="slidenum">
              <a:rPr lang="es-PE" smtClean="0"/>
              <a:t>22</a:t>
            </a:fld>
            <a:endParaRPr lang="es-PE"/>
          </a:p>
        </p:txBody>
      </p:sp>
    </p:spTree>
    <p:extLst>
      <p:ext uri="{BB962C8B-B14F-4D97-AF65-F5344CB8AC3E}">
        <p14:creationId xmlns:p14="http://schemas.microsoft.com/office/powerpoint/2010/main" val="422030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 iniciar la exposición, me gustaría presentarles algunos indicadores nacionales relevantes que nos ejemplifican cuál es la importancia de la participación del Ministerio de la Mujer y Poblaciones Vulnerables en la implementación de la política y plan nacional de seguridad ciudadana. </a:t>
            </a:r>
          </a:p>
          <a:p>
            <a:endParaRPr lang="es-ES" dirty="0"/>
          </a:p>
          <a:p>
            <a:r>
              <a:rPr lang="es-ES" dirty="0"/>
              <a:t>De acuerdo con el planteamiento del problema público de la Política Nacional Multisectorial de Seguridad Ciudadana, se identifica como una de las principales causas del problema público: “altos niveles de victimización que afecta a la ciudadanía” a la “insuficiente labor en prevención del delito y violencia”. En la misma línea, como parte de los factores de riesgo que acrecientan la probabilidad de que una persona se involucre en el crimen y la violencia (como víctima o agresor) se identifican como factores de riesgo familiares:</a:t>
            </a:r>
          </a:p>
          <a:p>
            <a:pPr marL="165501" indent="-165501">
              <a:buFontTx/>
              <a:buChar char="-"/>
            </a:pPr>
            <a:r>
              <a:rPr lang="es-ES" dirty="0"/>
              <a:t>Violencia familiar</a:t>
            </a:r>
          </a:p>
          <a:p>
            <a:pPr marL="165501" indent="-165501">
              <a:buFontTx/>
              <a:buChar char="-"/>
            </a:pPr>
            <a:r>
              <a:rPr lang="es-ES" dirty="0"/>
              <a:t>Falta de supervisión o control de los padres</a:t>
            </a:r>
          </a:p>
          <a:p>
            <a:pPr marL="165501" indent="-165501">
              <a:buFontTx/>
              <a:buChar char="-"/>
            </a:pPr>
            <a:r>
              <a:rPr lang="es-ES" dirty="0"/>
              <a:t>Demanda de cuidado de las familias</a:t>
            </a:r>
          </a:p>
          <a:p>
            <a:pPr marL="165501" indent="-165501">
              <a:buFontTx/>
              <a:buChar char="-"/>
            </a:pPr>
            <a:r>
              <a:rPr lang="es-ES" dirty="0"/>
              <a:t>Malos ejemplos conductuales desde la familia.</a:t>
            </a:r>
          </a:p>
          <a:p>
            <a:endParaRPr lang="es-ES" dirty="0"/>
          </a:p>
          <a:p>
            <a:r>
              <a:rPr lang="es-ES" dirty="0"/>
              <a:t>Al respecto, estos factores de sustentan en indicadores nacionales. De acuerdo con las estadísticas de la Encuesta Demográfica y de Salud Familiar (ENDES), en el año 2021, la violencia contra la mujer de 15 a 49 años de edad, ejercida alguna vez por el esposo o compañero fue de 54.9%. Asimismo, de acuerdo con la Encuesta Nacional de Relaciones Sociales (2019), el índice de tolerancia social hacia la violencia a niñas, niños y adolescentes, fue de 58.5%; es decir, casi el 60% de la población tolera que se ejerza algún tipo de violencia sobre este grupo poblacional.</a:t>
            </a:r>
            <a:endParaRPr lang="es-PE" dirty="0"/>
          </a:p>
        </p:txBody>
      </p:sp>
      <p:sp>
        <p:nvSpPr>
          <p:cNvPr id="4" name="Marcador de número de diapositiva 3"/>
          <p:cNvSpPr>
            <a:spLocks noGrp="1"/>
          </p:cNvSpPr>
          <p:nvPr>
            <p:ph type="sldNum" sz="quarter" idx="5"/>
          </p:nvPr>
        </p:nvSpPr>
        <p:spPr/>
        <p:txBody>
          <a:bodyPr/>
          <a:lstStyle/>
          <a:p>
            <a:fld id="{00E7F361-4938-44EA-91AD-CF684B7B5384}" type="slidenum">
              <a:rPr lang="es-PE" smtClean="0"/>
              <a:t>3</a:t>
            </a:fld>
            <a:endParaRPr lang="es-PE"/>
          </a:p>
        </p:txBody>
      </p:sp>
    </p:spTree>
    <p:extLst>
      <p:ext uri="{BB962C8B-B14F-4D97-AF65-F5344CB8AC3E}">
        <p14:creationId xmlns:p14="http://schemas.microsoft.com/office/powerpoint/2010/main" val="4020881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Por otro lado, respecto de los factores de riesgo familiar vinculados a la falta de supervisión o control de los padres y la demanda de cuidado de las familias, se evidencia en las estadísticas generadas por las Unidades de Protección especial que:</a:t>
            </a:r>
          </a:p>
          <a:p>
            <a:pPr marL="165501" indent="-165501">
              <a:buFontTx/>
              <a:buChar char="-"/>
            </a:pPr>
            <a:r>
              <a:rPr lang="es-ES" dirty="0"/>
              <a:t>En los últimos 5 años, ingresaron al Sistema de Protección casi 100mil de niñas, niños y adolescentes a los que se les iniciaron procedimientos por riesgo (fallo en los cuidados parentales – 63,620) y desprotección familiar (ausencia de cuidados parentales 33,959). </a:t>
            </a:r>
          </a:p>
          <a:p>
            <a:pPr marL="165501" indent="-165501">
              <a:buFontTx/>
              <a:buChar char="-"/>
            </a:pPr>
            <a:r>
              <a:rPr lang="es-ES" dirty="0"/>
              <a:t>Como parte del trabajo frente a estas situaciones de riesgo y desprotección familiar, en los últimos 5 años se han logrado 17,623 niñas, niños y adolescentes en desprotección familiar que han logrado su reintegración familiar. Esto ha sido posible gracias a la implementación de los planes de trabajo integrales, que incorporan acciones y actividades para fortalecer las competencias parentales, paternidades responsables, apego seguro y pautas de crianza positivas.</a:t>
            </a:r>
          </a:p>
          <a:p>
            <a:pPr marL="165501" indent="-165501">
              <a:buFontTx/>
              <a:buChar char="-"/>
            </a:pPr>
            <a:endParaRPr lang="es-ES" dirty="0"/>
          </a:p>
          <a:p>
            <a:endParaRPr lang="es-ES" dirty="0"/>
          </a:p>
          <a:p>
            <a:endParaRPr lang="es-PE" dirty="0"/>
          </a:p>
        </p:txBody>
      </p:sp>
      <p:sp>
        <p:nvSpPr>
          <p:cNvPr id="4" name="Marcador de número de diapositiva 3"/>
          <p:cNvSpPr>
            <a:spLocks noGrp="1"/>
          </p:cNvSpPr>
          <p:nvPr>
            <p:ph type="sldNum" sz="quarter" idx="5"/>
          </p:nvPr>
        </p:nvSpPr>
        <p:spPr/>
        <p:txBody>
          <a:bodyPr/>
          <a:lstStyle/>
          <a:p>
            <a:pPr defTabSz="882670">
              <a:defRPr/>
            </a:pPr>
            <a:fld id="{00E7F361-4938-44EA-91AD-CF684B7B5384}" type="slidenum">
              <a:rPr lang="es-PE">
                <a:solidFill>
                  <a:prstClr val="black"/>
                </a:solidFill>
                <a:latin typeface="Calibri" panose="020F0502020204030204"/>
              </a:rPr>
              <a:pPr defTabSz="882670">
                <a:defRPr/>
              </a:pPr>
              <a:t>4</a:t>
            </a:fld>
            <a:endParaRPr lang="es-PE">
              <a:solidFill>
                <a:prstClr val="black"/>
              </a:solidFill>
              <a:latin typeface="Calibri" panose="020F0502020204030204"/>
            </a:endParaRPr>
          </a:p>
        </p:txBody>
      </p:sp>
    </p:spTree>
    <p:extLst>
      <p:ext uri="{BB962C8B-B14F-4D97-AF65-F5344CB8AC3E}">
        <p14:creationId xmlns:p14="http://schemas.microsoft.com/office/powerpoint/2010/main" val="3824882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Conociendo este contexto, a continuación se expondrá sobre los principales servicios e indicadores incorporados en la Política Nacional Multisectorial de Seguridad Ciudadana al 2030.</a:t>
            </a:r>
            <a:endParaRPr lang="es-PE" dirty="0"/>
          </a:p>
        </p:txBody>
      </p:sp>
      <p:sp>
        <p:nvSpPr>
          <p:cNvPr id="4" name="Marcador de número de diapositiva 3"/>
          <p:cNvSpPr>
            <a:spLocks noGrp="1"/>
          </p:cNvSpPr>
          <p:nvPr>
            <p:ph type="sldNum" sz="quarter" idx="5"/>
          </p:nvPr>
        </p:nvSpPr>
        <p:spPr/>
        <p:txBody>
          <a:bodyPr/>
          <a:lstStyle/>
          <a:p>
            <a:fld id="{00E7F361-4938-44EA-91AD-CF684B7B5384}" type="slidenum">
              <a:rPr lang="es-PE" smtClean="0"/>
              <a:t>5</a:t>
            </a:fld>
            <a:endParaRPr lang="es-PE"/>
          </a:p>
        </p:txBody>
      </p:sp>
    </p:spTree>
    <p:extLst>
      <p:ext uri="{BB962C8B-B14F-4D97-AF65-F5344CB8AC3E}">
        <p14:creationId xmlns:p14="http://schemas.microsoft.com/office/powerpoint/2010/main" val="3334036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Ministerio de la Mujer y Poblaciones Vulnerables, se contribuye a lograr la situación futura de la política a través de 7 servicios, asociados a dos objetivos prioritarios:</a:t>
            </a:r>
          </a:p>
          <a:p>
            <a:endParaRPr lang="es-ES" dirty="0"/>
          </a:p>
          <a:p>
            <a:r>
              <a:rPr lang="es-ES" dirty="0"/>
              <a:t>En el Objetivo Prioritario 1: </a:t>
            </a:r>
            <a:r>
              <a:rPr lang="es-ES" dirty="0">
                <a:latin typeface="Poppins" panose="00000500000000000000" pitchFamily="2" charset="0"/>
                <a:cs typeface="Poppins" panose="00000500000000000000" pitchFamily="2" charset="0"/>
              </a:rPr>
              <a:t>Incrementar las acciones que propician la prevención de delitos y violencias cometidos por los adolescentes y jóvenes que afectan a la población, contamos con 2 servicios a cargo del INABIF:</a:t>
            </a:r>
          </a:p>
          <a:p>
            <a:pPr marL="165501" indent="-165501" defTabSz="882670">
              <a:buFontTx/>
              <a:buChar char="-"/>
              <a:defRPr/>
            </a:pPr>
            <a:r>
              <a:rPr lang="es-ES" dirty="0">
                <a:latin typeface="Poppins" panose="00000500000000000000" pitchFamily="2" charset="0"/>
                <a:cs typeface="Poppins" panose="00000500000000000000" pitchFamily="2" charset="0"/>
              </a:rPr>
              <a:t>S5 Servicio de Fortalecimiento Familiar Acercándonos </a:t>
            </a:r>
            <a:endParaRPr lang="es-PE" dirty="0">
              <a:latin typeface="Poppins" panose="00000500000000000000" pitchFamily="2" charset="0"/>
              <a:cs typeface="Poppins" panose="00000500000000000000" pitchFamily="2" charset="0"/>
            </a:endParaRPr>
          </a:p>
          <a:p>
            <a:pPr marL="165501" indent="-165501" defTabSz="882670">
              <a:buFontTx/>
              <a:buChar char="-"/>
              <a:defRPr/>
            </a:pPr>
            <a:r>
              <a:rPr lang="es-PE" dirty="0">
                <a:solidFill>
                  <a:srgbClr val="000000"/>
                </a:solidFill>
                <a:latin typeface="Poppins" panose="00000500000000000000" pitchFamily="2" charset="0"/>
                <a:cs typeface="Poppins" panose="00000500000000000000" pitchFamily="2" charset="0"/>
              </a:rPr>
              <a:t>S6</a:t>
            </a:r>
            <a:r>
              <a:rPr lang="es-PE" b="1" dirty="0">
                <a:solidFill>
                  <a:srgbClr val="000000"/>
                </a:solidFill>
                <a:latin typeface="Poppins" panose="00000500000000000000" pitchFamily="2" charset="0"/>
                <a:cs typeface="Poppins" panose="00000500000000000000" pitchFamily="2" charset="0"/>
              </a:rPr>
              <a:t> </a:t>
            </a:r>
            <a:r>
              <a:rPr lang="es-ES" dirty="0">
                <a:latin typeface="Poppins" panose="00000500000000000000" pitchFamily="2" charset="0"/>
                <a:cs typeface="Poppins" panose="00000500000000000000" pitchFamily="2" charset="0"/>
              </a:rPr>
              <a:t>Servicio de cuidado diurno de niñas, niños y promoción del adolescente, en riesgo de desprotección familiar (CEDIF)</a:t>
            </a:r>
          </a:p>
          <a:p>
            <a:pPr defTabSz="882670">
              <a:defRPr/>
            </a:pPr>
            <a:endParaRPr lang="es-ES" dirty="0">
              <a:latin typeface="Poppins" panose="00000500000000000000" pitchFamily="2" charset="0"/>
              <a:ea typeface="Calibri" panose="020F0502020204030204" pitchFamily="34" charset="0"/>
              <a:cs typeface="Poppins" panose="00000500000000000000" pitchFamily="2" charset="0"/>
            </a:endParaRPr>
          </a:p>
          <a:p>
            <a:pPr defTabSz="882670">
              <a:defRPr/>
            </a:pPr>
            <a:r>
              <a:rPr lang="es-ES" dirty="0">
                <a:latin typeface="Poppins" panose="00000500000000000000" pitchFamily="2" charset="0"/>
                <a:ea typeface="Calibri" panose="020F0502020204030204" pitchFamily="34" charset="0"/>
                <a:cs typeface="Poppins" panose="00000500000000000000" pitchFamily="2" charset="0"/>
              </a:rPr>
              <a:t>En el Objetivo Prioritario 4: </a:t>
            </a:r>
            <a:r>
              <a:rPr lang="es-ES" dirty="0">
                <a:latin typeface="Poppins" panose="00000500000000000000" pitchFamily="2" charset="0"/>
                <a:cs typeface="Poppins" panose="00000500000000000000" pitchFamily="2" charset="0"/>
              </a:rPr>
              <a:t>Reducir la incidencia de delitos violentos que afectan a la población, contamos con 5 servicios, a cargo del programa nacional AURORA:</a:t>
            </a:r>
            <a:endParaRPr lang="es-PE" dirty="0">
              <a:latin typeface="Poppins" panose="00000500000000000000" pitchFamily="2" charset="0"/>
              <a:ea typeface="Calibri" panose="020F0502020204030204" pitchFamily="34" charset="0"/>
              <a:cs typeface="Poppins" panose="00000500000000000000" pitchFamily="2" charset="0"/>
            </a:endParaRPr>
          </a:p>
          <a:p>
            <a:pPr marL="165501" indent="-165501" defTabSz="882670">
              <a:buFontTx/>
              <a:buChar char="-"/>
              <a:defRPr/>
            </a:pPr>
            <a:r>
              <a:rPr lang="es-ES" dirty="0">
                <a:latin typeface="Poppins" panose="00000500000000000000" pitchFamily="2" charset="0"/>
                <a:cs typeface="Poppins" panose="00000500000000000000" pitchFamily="2" charset="0"/>
              </a:rPr>
              <a:t>S37.Servicio de estrategia comunitaria de prevención de la violencia basada en género contra las mujeres e integrantes del grupo familiar, considerando prioritariamente aquellas en situación de vulnerabilidad.</a:t>
            </a:r>
          </a:p>
          <a:p>
            <a:pPr marL="165501" indent="-165501" defTabSz="882670">
              <a:buFontTx/>
              <a:buChar char="-"/>
              <a:defRPr/>
            </a:pPr>
            <a:r>
              <a:rPr lang="es-ES" dirty="0">
                <a:latin typeface="Poppins" panose="00000500000000000000" pitchFamily="2" charset="0"/>
                <a:cs typeface="Poppins" panose="00000500000000000000" pitchFamily="2" charset="0"/>
              </a:rPr>
              <a:t>S38. Servicio de formación de redes de hombres para promover la igualdad, nuevas masculinidades y erradicar prácticas machistas y discriminatorias, accesibles geográficamente y con pertinencia cultural </a:t>
            </a:r>
            <a:endParaRPr lang="es-PE" b="1" dirty="0">
              <a:latin typeface="Poppins" panose="00000500000000000000" pitchFamily="2" charset="0"/>
              <a:cs typeface="Poppins" panose="00000500000000000000" pitchFamily="2" charset="0"/>
            </a:endParaRPr>
          </a:p>
          <a:p>
            <a:pPr marL="165501" indent="-165501" defTabSz="882670">
              <a:buFontTx/>
              <a:buChar char="-"/>
              <a:defRPr/>
            </a:pPr>
            <a:r>
              <a:rPr lang="es-ES" dirty="0">
                <a:latin typeface="Poppins" panose="00000500000000000000" pitchFamily="2" charset="0"/>
                <a:cs typeface="Poppins" panose="00000500000000000000" pitchFamily="2" charset="0"/>
              </a:rPr>
              <a:t>S39. Servicio de provisión, a nivel nacional y con enfoque intercultural y género, de información que promueva el ejercicio del derecho a la denuncia de la violencia contra las mujeres y grupos en especial situación de vulnerabilidad, e informe sobre los mecanismos de prevención, protección y sanción existentes, así como la eliminación de estereotipos de género. </a:t>
            </a:r>
          </a:p>
          <a:p>
            <a:pPr marL="165501" indent="-165501" defTabSz="882670">
              <a:buFontTx/>
              <a:buChar char="-"/>
              <a:defRPr/>
            </a:pPr>
            <a:r>
              <a:rPr lang="es-ES" dirty="0">
                <a:latin typeface="Poppins" panose="00000500000000000000" pitchFamily="2" charset="0"/>
                <a:cs typeface="Poppins" panose="00000500000000000000" pitchFamily="2" charset="0"/>
              </a:rPr>
              <a:t>S43. Servicio de información en plataforma virtual para la detección y prevención de la violencia contra las mujeres en adolescentes y jóvenes (chat 100/acoso virtual) fiable y con pertinencia cultural </a:t>
            </a:r>
            <a:endParaRPr lang="es-PE" b="1" dirty="0">
              <a:latin typeface="Poppins" panose="00000500000000000000" pitchFamily="2" charset="0"/>
              <a:ea typeface="Calibri" panose="020F0502020204030204" pitchFamily="34" charset="0"/>
              <a:cs typeface="Poppins" panose="00000500000000000000" pitchFamily="2" charset="0"/>
            </a:endParaRPr>
          </a:p>
          <a:p>
            <a:pPr marL="165501" indent="-165501" defTabSz="882670">
              <a:buFontTx/>
              <a:buChar char="-"/>
              <a:defRPr/>
            </a:pPr>
            <a:r>
              <a:rPr lang="es-ES" dirty="0">
                <a:latin typeface="Poppins" panose="00000500000000000000" pitchFamily="2" charset="0"/>
                <a:cs typeface="Poppins" panose="00000500000000000000" pitchFamily="2" charset="0"/>
              </a:rPr>
              <a:t>S44. Servicio de atención integral, oportuna, disponible, articulada, accesible geográficamente, con pertinencia cultural y de calidad, a mujeres e integrantes del grupo familiar afectadas por hechos de violencia física, psicológica, sexual y económica o patrimonial, así como cualquier persona afectada por violencia sexual (CEM) </a:t>
            </a:r>
            <a:endParaRPr lang="es-PE" b="1" dirty="0">
              <a:latin typeface="Poppins" panose="00000500000000000000" pitchFamily="2" charset="0"/>
              <a:ea typeface="Calibri" panose="020F0502020204030204" pitchFamily="34" charset="0"/>
              <a:cs typeface="Poppins" panose="00000500000000000000" pitchFamily="2" charset="0"/>
            </a:endParaRPr>
          </a:p>
          <a:p>
            <a:pPr defTabSz="882670">
              <a:defRPr/>
            </a:pPr>
            <a:endParaRPr lang="es-ES" dirty="0">
              <a:latin typeface="Poppins" panose="00000500000000000000" pitchFamily="2" charset="0"/>
              <a:cs typeface="Poppins" panose="00000500000000000000" pitchFamily="2" charset="0"/>
            </a:endParaRPr>
          </a:p>
          <a:p>
            <a:pPr defTabSz="882670">
              <a:defRPr/>
            </a:pPr>
            <a:r>
              <a:rPr lang="es-ES" dirty="0">
                <a:latin typeface="Poppins" panose="00000500000000000000" pitchFamily="2" charset="0"/>
                <a:cs typeface="Poppins" panose="00000500000000000000" pitchFamily="2" charset="0"/>
              </a:rPr>
              <a:t>De acuerdo con lo solicitado, a continuación se brindará información respecto de la ejecución anual 2022 de los indicadores de servicio.</a:t>
            </a:r>
          </a:p>
          <a:p>
            <a:pPr marL="165501" indent="-165501" defTabSz="882670">
              <a:buFontTx/>
              <a:buChar char="-"/>
              <a:defRPr/>
            </a:pPr>
            <a:endParaRPr lang="es-PE" b="1" dirty="0">
              <a:latin typeface="Poppins" panose="00000500000000000000" pitchFamily="2" charset="0"/>
              <a:ea typeface="Calibri" panose="020F0502020204030204" pitchFamily="34" charset="0"/>
              <a:cs typeface="Poppins" panose="00000500000000000000" pitchFamily="2" charset="0"/>
            </a:endParaRPr>
          </a:p>
          <a:p>
            <a:pPr defTabSz="882670">
              <a:defRPr/>
            </a:pPr>
            <a:endParaRPr lang="es-PE" b="1" dirty="0">
              <a:latin typeface="Poppins" panose="00000500000000000000" pitchFamily="2" charset="0"/>
              <a:ea typeface="Calibri" panose="020F0502020204030204" pitchFamily="34" charset="0"/>
              <a:cs typeface="Poppins" panose="00000500000000000000" pitchFamily="2" charset="0"/>
            </a:endParaRPr>
          </a:p>
          <a:p>
            <a:endParaRPr lang="es-ES" dirty="0"/>
          </a:p>
        </p:txBody>
      </p:sp>
      <p:sp>
        <p:nvSpPr>
          <p:cNvPr id="4" name="Marcador de número de diapositiva 3"/>
          <p:cNvSpPr>
            <a:spLocks noGrp="1"/>
          </p:cNvSpPr>
          <p:nvPr>
            <p:ph type="sldNum" sz="quarter" idx="5"/>
          </p:nvPr>
        </p:nvSpPr>
        <p:spPr/>
        <p:txBody>
          <a:bodyPr/>
          <a:lstStyle/>
          <a:p>
            <a:fld id="{00E7F361-4938-44EA-91AD-CF684B7B5384}" type="slidenum">
              <a:rPr lang="es-PE" smtClean="0"/>
              <a:t>6</a:t>
            </a:fld>
            <a:endParaRPr lang="es-PE"/>
          </a:p>
        </p:txBody>
      </p:sp>
    </p:spTree>
    <p:extLst>
      <p:ext uri="{BB962C8B-B14F-4D97-AF65-F5344CB8AC3E}">
        <p14:creationId xmlns:p14="http://schemas.microsoft.com/office/powerpoint/2010/main" val="3730262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882670">
              <a:defRPr/>
            </a:pPr>
            <a:r>
              <a:rPr lang="es-ES" sz="1700" b="1" dirty="0">
                <a:latin typeface="Poppins" panose="00000500000000000000" pitchFamily="2" charset="0"/>
                <a:cs typeface="Poppins" panose="00000500000000000000" pitchFamily="2" charset="0"/>
              </a:rPr>
              <a:t>S5 Servicio de Fortalecimiento Familiar Acercándonos </a:t>
            </a:r>
          </a:p>
          <a:p>
            <a:pPr defTabSz="882670">
              <a:defRPr/>
            </a:pPr>
            <a:endParaRPr lang="es-ES" sz="1700" b="1" dirty="0">
              <a:latin typeface="Poppins" panose="00000500000000000000" pitchFamily="2" charset="0"/>
              <a:ea typeface="Calibri" panose="020F0502020204030204" pitchFamily="34" charset="0"/>
              <a:cs typeface="Poppins" panose="00000500000000000000" pitchFamily="2" charset="0"/>
            </a:endParaRPr>
          </a:p>
          <a:p>
            <a:pPr defTabSz="882670">
              <a:defRPr/>
            </a:pPr>
            <a:r>
              <a:rPr lang="es-ES" sz="1700" dirty="0">
                <a:latin typeface="Poppins" panose="00000500000000000000" pitchFamily="2" charset="0"/>
                <a:ea typeface="Calibri" panose="020F0502020204030204" pitchFamily="34" charset="0"/>
                <a:cs typeface="Poppins" panose="00000500000000000000" pitchFamily="2" charset="0"/>
              </a:rPr>
              <a:t>El servicio tiene por objetivo “</a:t>
            </a:r>
            <a:r>
              <a:rPr lang="es-ES" sz="2700" dirty="0">
                <a:solidFill>
                  <a:schemeClr val="dk1"/>
                </a:solidFill>
                <a:latin typeface="Poppins" panose="00000500000000000000" pitchFamily="2" charset="0"/>
                <a:ea typeface="Calibri" panose="020F0502020204030204" pitchFamily="34" charset="0"/>
                <a:cs typeface="Poppins" panose="00000500000000000000" pitchFamily="2" charset="0"/>
                <a:sym typeface="Calibri"/>
              </a:rPr>
              <a:t>f</a:t>
            </a:r>
            <a:r>
              <a:rPr lang="es-ES" sz="2700" dirty="0">
                <a:solidFill>
                  <a:schemeClr val="dk1"/>
                </a:solidFill>
                <a:latin typeface="Poppins" panose="00000500000000000000" pitchFamily="2" charset="0"/>
                <a:ea typeface="Calibri"/>
                <a:cs typeface="Poppins" panose="00000500000000000000" pitchFamily="2" charset="0"/>
                <a:sym typeface="Calibri"/>
              </a:rPr>
              <a:t>ortalecer las competencias parentales de cuidadores principales, mediante el acompañamiento a las familias por un periodo de 12 a 18 meses con la finalidad de garantizar que los cuidadores principales ejerzan de manera adecuada su función de crianza y cuidado de sus hija/os a fin de contribuir con el desarrollo saludable y el ejercicio de los derechos de las niñas, niños y adolescentes”</a:t>
            </a:r>
          </a:p>
          <a:p>
            <a:pPr defTabSz="882670">
              <a:defRPr/>
            </a:pPr>
            <a:endParaRPr lang="es-PE"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defTabSz="882670">
              <a:defRPr/>
            </a:pPr>
            <a:r>
              <a:rPr lang="es-PE"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 través del servicio de Acercándonos, se ha brindado atención a </a:t>
            </a:r>
            <a:r>
              <a:rPr lang="es-PE" sz="17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1,831 familias (enero-dic) </a:t>
            </a:r>
            <a:r>
              <a:rPr lang="es-PE"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en los 09 Centros de Desarrollo Integral de la Familia (CEDIF) ubicados en la Región de Lima en los distritos de Comas, Villa María del Triunfo, San Juan de Lurigancho, Villa el Salvador, Independencia y Ancón. Del total de familias, se logró brindar el acompañamiento integral al 69%, cumpliendo así la meta establecida. El servicio consiste en brindar sesiones de acompañamiento familiar, brindando a las familias usuarias sesiones de consejería familiar cada 15 días. Se brindan de acuerdo a una estructura de temas y contenidos, intercalando información basada en evidencia, ejercicios prácticos y momentos de reflexión. Cada familia es atendida de manera individualizada por un profesional que cumple el rol de Acompañante Familiar.</a:t>
            </a:r>
            <a:endParaRPr lang="es-PE" dirty="0"/>
          </a:p>
        </p:txBody>
      </p:sp>
      <p:sp>
        <p:nvSpPr>
          <p:cNvPr id="4" name="Marcador de número de diapositiva 3"/>
          <p:cNvSpPr>
            <a:spLocks noGrp="1"/>
          </p:cNvSpPr>
          <p:nvPr>
            <p:ph type="sldNum" sz="quarter" idx="5"/>
          </p:nvPr>
        </p:nvSpPr>
        <p:spPr/>
        <p:txBody>
          <a:bodyPr/>
          <a:lstStyle/>
          <a:p>
            <a:fld id="{00E7F361-4938-44EA-91AD-CF684B7B5384}" type="slidenum">
              <a:rPr lang="es-PE" smtClean="0"/>
              <a:t>7</a:t>
            </a:fld>
            <a:endParaRPr lang="es-PE"/>
          </a:p>
        </p:txBody>
      </p:sp>
    </p:spTree>
    <p:extLst>
      <p:ext uri="{BB962C8B-B14F-4D97-AF65-F5344CB8AC3E}">
        <p14:creationId xmlns:p14="http://schemas.microsoft.com/office/powerpoint/2010/main" val="1208758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37101" algn="just" defTabSz="882670">
              <a:lnSpc>
                <a:spcPts val="1255"/>
              </a:lnSpc>
              <a:spcBef>
                <a:spcPts val="523"/>
              </a:spcBef>
              <a:defRPr/>
            </a:pPr>
            <a:r>
              <a:rPr lang="es-PE" sz="1700" b="1" dirty="0">
                <a:solidFill>
                  <a:srgbClr val="000000"/>
                </a:solidFill>
                <a:latin typeface="Poppins" panose="00000500000000000000" pitchFamily="2" charset="0"/>
                <a:cs typeface="Poppins" panose="00000500000000000000" pitchFamily="2" charset="0"/>
              </a:rPr>
              <a:t>S6 </a:t>
            </a:r>
            <a:r>
              <a:rPr lang="es-ES" sz="1700" b="1" dirty="0">
                <a:latin typeface="Poppins" panose="00000500000000000000" pitchFamily="2" charset="0"/>
                <a:cs typeface="Poppins" panose="00000500000000000000" pitchFamily="2" charset="0"/>
              </a:rPr>
              <a:t>Servicio de cuidado diurno de niñas, niños y promoción del adolescente, en riesgo de desprotección familiar (CEDIF)</a:t>
            </a:r>
            <a:endParaRPr lang="es-PE" sz="1700" b="1" dirty="0">
              <a:latin typeface="Poppins" panose="00000500000000000000" pitchFamily="2" charset="0"/>
              <a:ea typeface="Calibri" panose="020F0502020204030204" pitchFamily="34" charset="0"/>
              <a:cs typeface="Poppins" panose="00000500000000000000" pitchFamily="2" charset="0"/>
            </a:endParaRPr>
          </a:p>
          <a:p>
            <a:pPr marL="237101" algn="just" defTabSz="882670">
              <a:lnSpc>
                <a:spcPts val="1255"/>
              </a:lnSpc>
              <a:spcBef>
                <a:spcPts val="523"/>
              </a:spcBef>
              <a:defRPr/>
            </a:pPr>
            <a:endParaRPr lang="es-PE"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37101" algn="just" defTabSz="882670">
              <a:lnSpc>
                <a:spcPts val="1255"/>
              </a:lnSpc>
              <a:spcBef>
                <a:spcPts val="523"/>
              </a:spcBef>
              <a:defRPr/>
            </a:pPr>
            <a:r>
              <a:rPr lang="es-PE"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 través de los 24 Centros de Desarrollo Integral de la Familia (CEDIF) a nivel nacional, se ha brindado atención a </a:t>
            </a:r>
            <a:r>
              <a:rPr lang="es-PE" sz="17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4,863 familias </a:t>
            </a:r>
            <a:r>
              <a:rPr lang="es-PE"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s-PE" sz="17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ener</a:t>
            </a:r>
            <a:r>
              <a:rPr lang="es-PE"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-dic) de los niños, niñas y adolescentes en situación de riesgo de desprotección familiar. Centros ubicados en 20 distritos de 12 provincias de 12 departamentos (12 en Lima –Cercado, Comas, Independencia, Ancón, Chaclacayo, Villa María del Triunfo, San Juan de Miraflores, San Juan de Lurigancho, Villa el Salvador y 12 en 11 departamentos: Amazonas, Cajamarca, Loreto, Ancash, Junín, Huancavelica, Ayacucho, Ica, Tacna, Puno y Madre de Dios); donde se brinda el servicio de cuidado diurno a niños, niñas y adolescentes, se encuentra en marco del modelo operacional del Programa Presupuestal (PP) N° 117 “Atención oportuna de niñas, niños y adolescentes en presunto estado de abandono”, a través de las siguientes intervenciones: Acciones socio educativas, Acciones socio formativas, Intervención alimentaria nutricional, Acciones artístico culturales, Acciones deportivo recreacionales, Consejería Familiares, Escuelas de Familias, Recreación Familiar y Talleres de Capacitación Ocupacional/emprendimiento.</a:t>
            </a:r>
            <a:br>
              <a:rPr lang="es-PE"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es-PE"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r>
            <a:br>
              <a:rPr lang="es-PE"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es-PE"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 acuerdo al indicador de desempeño del PP N° 117, corresponde al “</a:t>
            </a:r>
            <a:r>
              <a:rPr lang="es-PE" sz="1700"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Porcentaje de familias con hijas e hijos en situación de riesgo o desprotección familiar que desarrollan competencias parentales para el adecuado cuidado y protección”</a:t>
            </a:r>
            <a:r>
              <a:rPr lang="es-PE"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Entendiéndose por “competencias parentales” como el conjunto de responsabilidades del padre, madre, tutor o tutora que permiten cuidar y educar de forma flexible y adaptativa a las niñas, niños o adolescentes, facilitando el desarrollo de conocimientos, habilidades y aptitudes de acuerdo con sus necesidades específicas. Se consideran las siguientes 4 competencias parentales (CP): vinculares, formativas, protectoras y reflexivas. </a:t>
            </a:r>
          </a:p>
          <a:p>
            <a:pPr marL="237101" algn="just" defTabSz="882670">
              <a:lnSpc>
                <a:spcPts val="1255"/>
              </a:lnSpc>
              <a:spcBef>
                <a:spcPts val="523"/>
              </a:spcBef>
              <a:defRPr/>
            </a:pPr>
            <a:r>
              <a:rPr lang="es-PE"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r>
            <a:br>
              <a:rPr lang="es-PE"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es-PE" sz="17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Considerando que la medición de este indicador es de periodicidad </a:t>
            </a:r>
            <a:r>
              <a:rPr lang="es-PE" sz="17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anual,</a:t>
            </a:r>
            <a:r>
              <a:rPr lang="es-PE" sz="17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que considera la evaluación de la dinámica de las familias de los niños, niñas y adolescentes</a:t>
            </a:r>
            <a:r>
              <a:rPr lang="es-PE"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como producto de la entrevista y observación conductual desde la postulación de ingreso al CEDIF, así como en los procesos de reevaluación y seguimiento. Para el año 2022, se logró que el 87% de familias con hijas e hijos en situación de riesgo o desprotección familiar que desarrollaron competencias parentales para el adecuado cuidado y protección.</a:t>
            </a:r>
            <a:endParaRPr lang="es-PE" sz="1700" dirty="0">
              <a:latin typeface="Cambria" panose="02040503050406030204" pitchFamily="18" charset="0"/>
              <a:ea typeface="Times New Roman" panose="02020603050405020304" pitchFamily="18" charset="0"/>
              <a:cs typeface="Times New Roman" panose="02020603050405020304" pitchFamily="18" charset="0"/>
            </a:endParaRPr>
          </a:p>
          <a:p>
            <a:pPr marL="237101" algn="just" defTabSz="882670">
              <a:lnSpc>
                <a:spcPts val="1255"/>
              </a:lnSpc>
              <a:spcBef>
                <a:spcPts val="523"/>
              </a:spcBef>
              <a:defRPr/>
            </a:pPr>
            <a:endParaRPr lang="es-PE" dirty="0"/>
          </a:p>
        </p:txBody>
      </p:sp>
      <p:sp>
        <p:nvSpPr>
          <p:cNvPr id="4" name="Marcador de número de diapositiva 3"/>
          <p:cNvSpPr>
            <a:spLocks noGrp="1"/>
          </p:cNvSpPr>
          <p:nvPr>
            <p:ph type="sldNum" sz="quarter" idx="5"/>
          </p:nvPr>
        </p:nvSpPr>
        <p:spPr/>
        <p:txBody>
          <a:bodyPr/>
          <a:lstStyle/>
          <a:p>
            <a:fld id="{00E7F361-4938-44EA-91AD-CF684B7B5384}" type="slidenum">
              <a:rPr lang="es-PE" smtClean="0"/>
              <a:t>8</a:t>
            </a:fld>
            <a:endParaRPr lang="es-PE"/>
          </a:p>
        </p:txBody>
      </p:sp>
    </p:spTree>
    <p:extLst>
      <p:ext uri="{BB962C8B-B14F-4D97-AF65-F5344CB8AC3E}">
        <p14:creationId xmlns:p14="http://schemas.microsoft.com/office/powerpoint/2010/main" val="2418142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defTabSz="882670">
              <a:defRPr/>
            </a:pPr>
            <a:r>
              <a:rPr lang="es-MX" b="1" dirty="0">
                <a:solidFill>
                  <a:prstClr val="black"/>
                </a:solidFill>
                <a:latin typeface="Poppins" panose="00000500000000000000" pitchFamily="2" charset="0"/>
                <a:cs typeface="Poppins" panose="00000500000000000000" pitchFamily="2" charset="0"/>
              </a:rPr>
              <a:t>Servicio 37. Servicio de estrategia comunitaria de prevención de la violencia basada en género contra las mujeres e integrantes del grupo familiar, considerando prioritariamente aquellas en situación de vulnerabilidad.</a:t>
            </a:r>
            <a:endParaRPr lang="es-PE" b="1" dirty="0">
              <a:solidFill>
                <a:prstClr val="black"/>
              </a:solidFill>
              <a:latin typeface="Poppins" panose="00000500000000000000" pitchFamily="2" charset="0"/>
              <a:cs typeface="Poppins" panose="00000500000000000000" pitchFamily="2" charset="0"/>
            </a:endParaRPr>
          </a:p>
          <a:p>
            <a:pPr algn="just" defTabSz="882670">
              <a:defRPr/>
            </a:pPr>
            <a:endParaRPr lang="es-PE" b="1" dirty="0"/>
          </a:p>
          <a:p>
            <a:pPr algn="just" defTabSz="882670">
              <a:defRPr/>
            </a:pPr>
            <a:r>
              <a:rPr lang="es-PE" b="1" dirty="0"/>
              <a:t>01</a:t>
            </a:r>
            <a:r>
              <a:rPr lang="es-PE" dirty="0"/>
              <a:t> Referido a las mujeres que participan en las intervenciones “Mujeres acompañando mujeres” y “Mujeres empoderadas y autónomas” en los distritos focalizados en todas las regiones a nivel nacional. </a:t>
            </a:r>
            <a:r>
              <a:rPr lang="es-PE" b="1" dirty="0"/>
              <a:t>El resultado del avance se debe a la línea de tiempo de la intervención “Mujeres empoderadas y autónomas”, el mismo que se sumará al término de la intervención; es decir el presente año (2023). </a:t>
            </a:r>
            <a:r>
              <a:rPr lang="es-PE" dirty="0"/>
              <a:t>Cabe precisar que, el paquete completo está conformado por </a:t>
            </a:r>
            <a:r>
              <a:rPr lang="es-ES" dirty="0"/>
              <a:t>las intervenciones de acompañamiento básico (acompañamiento por las voluntarias a las víctimas de violencia leve y moderada), acompañamiento especializado (sesiones de capacitación de fortalecimiento de habilidades y toma de decisión) y empoderamiento (conjunto de capacitaciones en habilidades vocacionales, finanzas básicas, entre otros que se brindan por tres años y culminan con la inserción laboral o emprendimiento de la beneficiaria). </a:t>
            </a:r>
            <a:endParaRPr lang="es-PE" dirty="0"/>
          </a:p>
          <a:p>
            <a:pPr algn="just"/>
            <a:r>
              <a:rPr lang="es-PE" b="1" dirty="0"/>
              <a:t>02. Se logro el cumplimiento del indicador, </a:t>
            </a:r>
            <a:r>
              <a:rPr lang="es-PE" dirty="0"/>
              <a:t>el mismo que esta referido a los distritos focalizados donde se desarrolla acciones de acompañamiento a las  mujeres víctimas de violencia leve y moderada; así como, el proceso de capacitación a las mujeres jóvenes y adolescentes integrantes de los Club “Formándose para la vida” con las intervenciones mencionadas. </a:t>
            </a:r>
          </a:p>
          <a:p>
            <a:endParaRPr lang="es-PE" dirty="0"/>
          </a:p>
        </p:txBody>
      </p:sp>
      <p:sp>
        <p:nvSpPr>
          <p:cNvPr id="4" name="Marcador de número de diapositiva 3"/>
          <p:cNvSpPr>
            <a:spLocks noGrp="1"/>
          </p:cNvSpPr>
          <p:nvPr>
            <p:ph type="sldNum" sz="quarter" idx="5"/>
          </p:nvPr>
        </p:nvSpPr>
        <p:spPr/>
        <p:txBody>
          <a:bodyPr/>
          <a:lstStyle/>
          <a:p>
            <a:fld id="{00E7F361-4938-44EA-91AD-CF684B7B5384}" type="slidenum">
              <a:rPr lang="es-PE" smtClean="0"/>
              <a:t>9</a:t>
            </a:fld>
            <a:endParaRPr lang="es-PE"/>
          </a:p>
        </p:txBody>
      </p:sp>
    </p:spTree>
    <p:extLst>
      <p:ext uri="{BB962C8B-B14F-4D97-AF65-F5344CB8AC3E}">
        <p14:creationId xmlns:p14="http://schemas.microsoft.com/office/powerpoint/2010/main" val="126963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6BDEAF-98C6-3563-054A-E97D87FA0C00}"/>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PE"/>
          </a:p>
        </p:txBody>
      </p:sp>
      <p:sp>
        <p:nvSpPr>
          <p:cNvPr id="3" name="Subtítulo 2">
            <a:extLst>
              <a:ext uri="{FF2B5EF4-FFF2-40B4-BE49-F238E27FC236}">
                <a16:creationId xmlns:a16="http://schemas.microsoft.com/office/drawing/2014/main" xmlns="" id="{72126583-2238-CEB4-214B-4FF20F847F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PE"/>
          </a:p>
        </p:txBody>
      </p:sp>
      <p:sp>
        <p:nvSpPr>
          <p:cNvPr id="4" name="Marcador de fecha 3">
            <a:extLst>
              <a:ext uri="{FF2B5EF4-FFF2-40B4-BE49-F238E27FC236}">
                <a16:creationId xmlns:a16="http://schemas.microsoft.com/office/drawing/2014/main" xmlns="" id="{291A81A7-AB93-630D-E41C-A63E1202480F}"/>
              </a:ext>
            </a:extLst>
          </p:cNvPr>
          <p:cNvSpPr>
            <a:spLocks noGrp="1"/>
          </p:cNvSpPr>
          <p:nvPr>
            <p:ph type="dt" sz="half" idx="10"/>
          </p:nvPr>
        </p:nvSpPr>
        <p:spPr/>
        <p:txBody>
          <a:bodyPr/>
          <a:lstStyle/>
          <a:p>
            <a:fld id="{6FDEC475-99D2-6040-86F3-FB2411DAF9A8}" type="datetimeFigureOut">
              <a:rPr lang="es-PE" smtClean="0"/>
              <a:t>15/05/2023</a:t>
            </a:fld>
            <a:endParaRPr lang="es-PE"/>
          </a:p>
        </p:txBody>
      </p:sp>
      <p:sp>
        <p:nvSpPr>
          <p:cNvPr id="5" name="Marcador de pie de página 4">
            <a:extLst>
              <a:ext uri="{FF2B5EF4-FFF2-40B4-BE49-F238E27FC236}">
                <a16:creationId xmlns:a16="http://schemas.microsoft.com/office/drawing/2014/main" xmlns="" id="{C930D14D-CA16-D736-C788-B5A96409413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CA0A50F5-73E2-49B2-07D3-6974CAD5FB72}"/>
              </a:ext>
            </a:extLst>
          </p:cNvPr>
          <p:cNvSpPr>
            <a:spLocks noGrp="1"/>
          </p:cNvSpPr>
          <p:nvPr>
            <p:ph type="sldNum" sz="quarter" idx="12"/>
          </p:nvPr>
        </p:nvSpPr>
        <p:spPr/>
        <p:txBody>
          <a:bodyPr/>
          <a:lstStyle/>
          <a:p>
            <a:fld id="{0B448CDA-1222-D547-9BC9-A009548068F9}" type="slidenum">
              <a:rPr lang="es-PE" smtClean="0"/>
              <a:t>‹Nº›</a:t>
            </a:fld>
            <a:endParaRPr lang="es-PE"/>
          </a:p>
        </p:txBody>
      </p:sp>
    </p:spTree>
    <p:extLst>
      <p:ext uri="{BB962C8B-B14F-4D97-AF65-F5344CB8AC3E}">
        <p14:creationId xmlns:p14="http://schemas.microsoft.com/office/powerpoint/2010/main" val="137308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EAC127A-2DD3-A5E8-EE71-2BC058A8EF25}"/>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texto vertical 2">
            <a:extLst>
              <a:ext uri="{FF2B5EF4-FFF2-40B4-BE49-F238E27FC236}">
                <a16:creationId xmlns:a16="http://schemas.microsoft.com/office/drawing/2014/main" xmlns="" id="{12F9EF0F-5A58-5492-2C92-166BE2EF2A88}"/>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xmlns="" id="{B5D3249E-766E-C2A1-F1A5-C3648F12AC28}"/>
              </a:ext>
            </a:extLst>
          </p:cNvPr>
          <p:cNvSpPr>
            <a:spLocks noGrp="1"/>
          </p:cNvSpPr>
          <p:nvPr>
            <p:ph type="dt" sz="half" idx="10"/>
          </p:nvPr>
        </p:nvSpPr>
        <p:spPr/>
        <p:txBody>
          <a:bodyPr/>
          <a:lstStyle/>
          <a:p>
            <a:fld id="{6FDEC475-99D2-6040-86F3-FB2411DAF9A8}" type="datetimeFigureOut">
              <a:rPr lang="es-PE" smtClean="0"/>
              <a:t>15/05/2023</a:t>
            </a:fld>
            <a:endParaRPr lang="es-PE"/>
          </a:p>
        </p:txBody>
      </p:sp>
      <p:sp>
        <p:nvSpPr>
          <p:cNvPr id="5" name="Marcador de pie de página 4">
            <a:extLst>
              <a:ext uri="{FF2B5EF4-FFF2-40B4-BE49-F238E27FC236}">
                <a16:creationId xmlns:a16="http://schemas.microsoft.com/office/drawing/2014/main" xmlns="" id="{0E676241-4CEC-04F7-F4D8-61B6D7922F9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006D86B7-0BD2-9DB3-0E26-AC1DB7AA6B9B}"/>
              </a:ext>
            </a:extLst>
          </p:cNvPr>
          <p:cNvSpPr>
            <a:spLocks noGrp="1"/>
          </p:cNvSpPr>
          <p:nvPr>
            <p:ph type="sldNum" sz="quarter" idx="12"/>
          </p:nvPr>
        </p:nvSpPr>
        <p:spPr/>
        <p:txBody>
          <a:bodyPr/>
          <a:lstStyle/>
          <a:p>
            <a:fld id="{0B448CDA-1222-D547-9BC9-A009548068F9}" type="slidenum">
              <a:rPr lang="es-PE" smtClean="0"/>
              <a:t>‹Nº›</a:t>
            </a:fld>
            <a:endParaRPr lang="es-PE"/>
          </a:p>
        </p:txBody>
      </p:sp>
    </p:spTree>
    <p:extLst>
      <p:ext uri="{BB962C8B-B14F-4D97-AF65-F5344CB8AC3E}">
        <p14:creationId xmlns:p14="http://schemas.microsoft.com/office/powerpoint/2010/main" val="11635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0972EB24-D2BB-2CB2-4673-12FD5AFEB4FE}"/>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PE"/>
          </a:p>
        </p:txBody>
      </p:sp>
      <p:sp>
        <p:nvSpPr>
          <p:cNvPr id="3" name="Marcador de texto vertical 2">
            <a:extLst>
              <a:ext uri="{FF2B5EF4-FFF2-40B4-BE49-F238E27FC236}">
                <a16:creationId xmlns:a16="http://schemas.microsoft.com/office/drawing/2014/main" xmlns="" id="{5767D324-042B-3338-B338-2A2ECCB0649F}"/>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xmlns="" id="{EF383086-3E40-A324-F743-93398C7E7493}"/>
              </a:ext>
            </a:extLst>
          </p:cNvPr>
          <p:cNvSpPr>
            <a:spLocks noGrp="1"/>
          </p:cNvSpPr>
          <p:nvPr>
            <p:ph type="dt" sz="half" idx="10"/>
          </p:nvPr>
        </p:nvSpPr>
        <p:spPr/>
        <p:txBody>
          <a:bodyPr/>
          <a:lstStyle/>
          <a:p>
            <a:fld id="{6FDEC475-99D2-6040-86F3-FB2411DAF9A8}" type="datetimeFigureOut">
              <a:rPr lang="es-PE" smtClean="0"/>
              <a:t>15/05/2023</a:t>
            </a:fld>
            <a:endParaRPr lang="es-PE"/>
          </a:p>
        </p:txBody>
      </p:sp>
      <p:sp>
        <p:nvSpPr>
          <p:cNvPr id="5" name="Marcador de pie de página 4">
            <a:extLst>
              <a:ext uri="{FF2B5EF4-FFF2-40B4-BE49-F238E27FC236}">
                <a16:creationId xmlns:a16="http://schemas.microsoft.com/office/drawing/2014/main" xmlns="" id="{1C021378-6CE3-D5E8-7E34-77C8DD865AE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314B9A96-6F06-84FC-1965-735FDA6A937F}"/>
              </a:ext>
            </a:extLst>
          </p:cNvPr>
          <p:cNvSpPr>
            <a:spLocks noGrp="1"/>
          </p:cNvSpPr>
          <p:nvPr>
            <p:ph type="sldNum" sz="quarter" idx="12"/>
          </p:nvPr>
        </p:nvSpPr>
        <p:spPr/>
        <p:txBody>
          <a:bodyPr/>
          <a:lstStyle/>
          <a:p>
            <a:fld id="{0B448CDA-1222-D547-9BC9-A009548068F9}" type="slidenum">
              <a:rPr lang="es-PE" smtClean="0"/>
              <a:t>‹Nº›</a:t>
            </a:fld>
            <a:endParaRPr lang="es-PE"/>
          </a:p>
        </p:txBody>
      </p:sp>
    </p:spTree>
    <p:extLst>
      <p:ext uri="{BB962C8B-B14F-4D97-AF65-F5344CB8AC3E}">
        <p14:creationId xmlns:p14="http://schemas.microsoft.com/office/powerpoint/2010/main" val="3836453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76241B-D595-3AE2-06A1-5230799206C5}"/>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xmlns="" id="{B6F3B2A9-A1B8-D360-919B-F858C620C47D}"/>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xmlns="" id="{C17BB429-F48F-88CE-CD87-D9F74A1C4390}"/>
              </a:ext>
            </a:extLst>
          </p:cNvPr>
          <p:cNvSpPr>
            <a:spLocks noGrp="1"/>
          </p:cNvSpPr>
          <p:nvPr>
            <p:ph type="dt" sz="half" idx="10"/>
          </p:nvPr>
        </p:nvSpPr>
        <p:spPr/>
        <p:txBody>
          <a:bodyPr/>
          <a:lstStyle/>
          <a:p>
            <a:fld id="{6FDEC475-99D2-6040-86F3-FB2411DAF9A8}" type="datetimeFigureOut">
              <a:rPr lang="es-PE" smtClean="0"/>
              <a:t>15/05/2023</a:t>
            </a:fld>
            <a:endParaRPr lang="es-PE"/>
          </a:p>
        </p:txBody>
      </p:sp>
      <p:sp>
        <p:nvSpPr>
          <p:cNvPr id="5" name="Marcador de pie de página 4">
            <a:extLst>
              <a:ext uri="{FF2B5EF4-FFF2-40B4-BE49-F238E27FC236}">
                <a16:creationId xmlns:a16="http://schemas.microsoft.com/office/drawing/2014/main" xmlns="" id="{6D6048A7-3CA6-CE3C-90F0-DD95427B6E7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98679C7F-7BE6-D4A4-3EDC-F99AF33EC369}"/>
              </a:ext>
            </a:extLst>
          </p:cNvPr>
          <p:cNvSpPr>
            <a:spLocks noGrp="1"/>
          </p:cNvSpPr>
          <p:nvPr>
            <p:ph type="sldNum" sz="quarter" idx="12"/>
          </p:nvPr>
        </p:nvSpPr>
        <p:spPr/>
        <p:txBody>
          <a:bodyPr/>
          <a:lstStyle/>
          <a:p>
            <a:fld id="{0B448CDA-1222-D547-9BC9-A009548068F9}" type="slidenum">
              <a:rPr lang="es-PE" smtClean="0"/>
              <a:t>‹Nº›</a:t>
            </a:fld>
            <a:endParaRPr lang="es-PE"/>
          </a:p>
        </p:txBody>
      </p:sp>
    </p:spTree>
    <p:extLst>
      <p:ext uri="{BB962C8B-B14F-4D97-AF65-F5344CB8AC3E}">
        <p14:creationId xmlns:p14="http://schemas.microsoft.com/office/powerpoint/2010/main" val="453047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F214AA3-6C0E-CE7C-9DB1-EE812AE21CCB}"/>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xmlns="" id="{2D1DF029-9225-2EE1-2634-1A2C0E6E40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xmlns="" id="{6E47B9C4-8A48-BF3E-E290-4E415825EDC6}"/>
              </a:ext>
            </a:extLst>
          </p:cNvPr>
          <p:cNvSpPr>
            <a:spLocks noGrp="1"/>
          </p:cNvSpPr>
          <p:nvPr>
            <p:ph type="dt" sz="half" idx="10"/>
          </p:nvPr>
        </p:nvSpPr>
        <p:spPr/>
        <p:txBody>
          <a:bodyPr/>
          <a:lstStyle/>
          <a:p>
            <a:fld id="{6FDEC475-99D2-6040-86F3-FB2411DAF9A8}" type="datetimeFigureOut">
              <a:rPr lang="es-PE" smtClean="0"/>
              <a:t>15/05/2023</a:t>
            </a:fld>
            <a:endParaRPr lang="es-PE"/>
          </a:p>
        </p:txBody>
      </p:sp>
      <p:sp>
        <p:nvSpPr>
          <p:cNvPr id="5" name="Marcador de pie de página 4">
            <a:extLst>
              <a:ext uri="{FF2B5EF4-FFF2-40B4-BE49-F238E27FC236}">
                <a16:creationId xmlns:a16="http://schemas.microsoft.com/office/drawing/2014/main" xmlns="" id="{FA566E16-DCDF-02B8-77F3-A039F47E45F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3F71CD94-C277-B38B-14CD-358F0AD0351E}"/>
              </a:ext>
            </a:extLst>
          </p:cNvPr>
          <p:cNvSpPr>
            <a:spLocks noGrp="1"/>
          </p:cNvSpPr>
          <p:nvPr>
            <p:ph type="sldNum" sz="quarter" idx="12"/>
          </p:nvPr>
        </p:nvSpPr>
        <p:spPr/>
        <p:txBody>
          <a:bodyPr/>
          <a:lstStyle/>
          <a:p>
            <a:fld id="{0B448CDA-1222-D547-9BC9-A009548068F9}" type="slidenum">
              <a:rPr lang="es-PE" smtClean="0"/>
              <a:t>‹Nº›</a:t>
            </a:fld>
            <a:endParaRPr lang="es-PE"/>
          </a:p>
        </p:txBody>
      </p:sp>
    </p:spTree>
    <p:extLst>
      <p:ext uri="{BB962C8B-B14F-4D97-AF65-F5344CB8AC3E}">
        <p14:creationId xmlns:p14="http://schemas.microsoft.com/office/powerpoint/2010/main" val="1061124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E312CFA-AA82-7CAF-0779-67498C28F6A8}"/>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xmlns="" id="{AADF725D-ABB1-91A2-4C46-3C893C97ABAB}"/>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contenido 3">
            <a:extLst>
              <a:ext uri="{FF2B5EF4-FFF2-40B4-BE49-F238E27FC236}">
                <a16:creationId xmlns:a16="http://schemas.microsoft.com/office/drawing/2014/main" xmlns="" id="{7C18AAAD-01AF-0E6C-974E-58989031877C}"/>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5" name="Marcador de fecha 4">
            <a:extLst>
              <a:ext uri="{FF2B5EF4-FFF2-40B4-BE49-F238E27FC236}">
                <a16:creationId xmlns:a16="http://schemas.microsoft.com/office/drawing/2014/main" xmlns="" id="{51C84959-15F0-C01D-00B1-B808BB732EAD}"/>
              </a:ext>
            </a:extLst>
          </p:cNvPr>
          <p:cNvSpPr>
            <a:spLocks noGrp="1"/>
          </p:cNvSpPr>
          <p:nvPr>
            <p:ph type="dt" sz="half" idx="10"/>
          </p:nvPr>
        </p:nvSpPr>
        <p:spPr/>
        <p:txBody>
          <a:bodyPr/>
          <a:lstStyle/>
          <a:p>
            <a:fld id="{6FDEC475-99D2-6040-86F3-FB2411DAF9A8}" type="datetimeFigureOut">
              <a:rPr lang="es-PE" smtClean="0"/>
              <a:t>15/05/2023</a:t>
            </a:fld>
            <a:endParaRPr lang="es-PE"/>
          </a:p>
        </p:txBody>
      </p:sp>
      <p:sp>
        <p:nvSpPr>
          <p:cNvPr id="6" name="Marcador de pie de página 5">
            <a:extLst>
              <a:ext uri="{FF2B5EF4-FFF2-40B4-BE49-F238E27FC236}">
                <a16:creationId xmlns:a16="http://schemas.microsoft.com/office/drawing/2014/main" xmlns="" id="{636D6F13-8B4B-2C9A-E2DE-9A994DE49C8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xmlns="" id="{FE0B2572-925E-0339-9947-140F0B6089D6}"/>
              </a:ext>
            </a:extLst>
          </p:cNvPr>
          <p:cNvSpPr>
            <a:spLocks noGrp="1"/>
          </p:cNvSpPr>
          <p:nvPr>
            <p:ph type="sldNum" sz="quarter" idx="12"/>
          </p:nvPr>
        </p:nvSpPr>
        <p:spPr/>
        <p:txBody>
          <a:bodyPr/>
          <a:lstStyle/>
          <a:p>
            <a:fld id="{0B448CDA-1222-D547-9BC9-A009548068F9}" type="slidenum">
              <a:rPr lang="es-PE" smtClean="0"/>
              <a:t>‹Nº›</a:t>
            </a:fld>
            <a:endParaRPr lang="es-PE"/>
          </a:p>
        </p:txBody>
      </p:sp>
    </p:spTree>
    <p:extLst>
      <p:ext uri="{BB962C8B-B14F-4D97-AF65-F5344CB8AC3E}">
        <p14:creationId xmlns:p14="http://schemas.microsoft.com/office/powerpoint/2010/main" val="3720525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B038711-A2F0-3BFD-2837-279ACB5A66F4}"/>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xmlns="" id="{49504580-EE28-80C7-6D36-A99948D522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xmlns="" id="{9F30A84F-59B6-DCAD-CA04-356E2FE10DCE}"/>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5" name="Marcador de texto 4">
            <a:extLst>
              <a:ext uri="{FF2B5EF4-FFF2-40B4-BE49-F238E27FC236}">
                <a16:creationId xmlns:a16="http://schemas.microsoft.com/office/drawing/2014/main" xmlns="" id="{07FE44E1-9EF2-6A59-9B4E-632A1BC8EB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xmlns="" id="{28146037-F8AE-0DFD-DC63-3686A67E8291}"/>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7" name="Marcador de fecha 6">
            <a:extLst>
              <a:ext uri="{FF2B5EF4-FFF2-40B4-BE49-F238E27FC236}">
                <a16:creationId xmlns:a16="http://schemas.microsoft.com/office/drawing/2014/main" xmlns="" id="{C6DF8BCD-256E-8F25-643B-CBDCB404D519}"/>
              </a:ext>
            </a:extLst>
          </p:cNvPr>
          <p:cNvSpPr>
            <a:spLocks noGrp="1"/>
          </p:cNvSpPr>
          <p:nvPr>
            <p:ph type="dt" sz="half" idx="10"/>
          </p:nvPr>
        </p:nvSpPr>
        <p:spPr/>
        <p:txBody>
          <a:bodyPr/>
          <a:lstStyle/>
          <a:p>
            <a:fld id="{6FDEC475-99D2-6040-86F3-FB2411DAF9A8}" type="datetimeFigureOut">
              <a:rPr lang="es-PE" smtClean="0"/>
              <a:t>15/05/2023</a:t>
            </a:fld>
            <a:endParaRPr lang="es-PE"/>
          </a:p>
        </p:txBody>
      </p:sp>
      <p:sp>
        <p:nvSpPr>
          <p:cNvPr id="8" name="Marcador de pie de página 7">
            <a:extLst>
              <a:ext uri="{FF2B5EF4-FFF2-40B4-BE49-F238E27FC236}">
                <a16:creationId xmlns:a16="http://schemas.microsoft.com/office/drawing/2014/main" xmlns="" id="{C2E94F84-A3FB-C8EF-9F23-F05B1BAF2C3A}"/>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xmlns="" id="{D7E5871E-08D1-338D-5929-9CFC0FB44B75}"/>
              </a:ext>
            </a:extLst>
          </p:cNvPr>
          <p:cNvSpPr>
            <a:spLocks noGrp="1"/>
          </p:cNvSpPr>
          <p:nvPr>
            <p:ph type="sldNum" sz="quarter" idx="12"/>
          </p:nvPr>
        </p:nvSpPr>
        <p:spPr/>
        <p:txBody>
          <a:bodyPr/>
          <a:lstStyle/>
          <a:p>
            <a:fld id="{0B448CDA-1222-D547-9BC9-A009548068F9}" type="slidenum">
              <a:rPr lang="es-PE" smtClean="0"/>
              <a:t>‹Nº›</a:t>
            </a:fld>
            <a:endParaRPr lang="es-PE"/>
          </a:p>
        </p:txBody>
      </p:sp>
    </p:spTree>
    <p:extLst>
      <p:ext uri="{BB962C8B-B14F-4D97-AF65-F5344CB8AC3E}">
        <p14:creationId xmlns:p14="http://schemas.microsoft.com/office/powerpoint/2010/main" val="55594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1E6D37A-2D94-9038-CF79-B7770837CC74}"/>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fecha 2">
            <a:extLst>
              <a:ext uri="{FF2B5EF4-FFF2-40B4-BE49-F238E27FC236}">
                <a16:creationId xmlns:a16="http://schemas.microsoft.com/office/drawing/2014/main" xmlns="" id="{5ED17ABE-61A3-28CF-CA20-2F2EB1102012}"/>
              </a:ext>
            </a:extLst>
          </p:cNvPr>
          <p:cNvSpPr>
            <a:spLocks noGrp="1"/>
          </p:cNvSpPr>
          <p:nvPr>
            <p:ph type="dt" sz="half" idx="10"/>
          </p:nvPr>
        </p:nvSpPr>
        <p:spPr/>
        <p:txBody>
          <a:bodyPr/>
          <a:lstStyle/>
          <a:p>
            <a:fld id="{6FDEC475-99D2-6040-86F3-FB2411DAF9A8}" type="datetimeFigureOut">
              <a:rPr lang="es-PE" smtClean="0"/>
              <a:t>15/05/2023</a:t>
            </a:fld>
            <a:endParaRPr lang="es-PE"/>
          </a:p>
        </p:txBody>
      </p:sp>
      <p:sp>
        <p:nvSpPr>
          <p:cNvPr id="4" name="Marcador de pie de página 3">
            <a:extLst>
              <a:ext uri="{FF2B5EF4-FFF2-40B4-BE49-F238E27FC236}">
                <a16:creationId xmlns:a16="http://schemas.microsoft.com/office/drawing/2014/main" xmlns="" id="{5B7E5E48-CA19-3599-3851-4964EA5DA992}"/>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xmlns="" id="{40D45A88-BE31-C428-8CA2-65803D28B3AA}"/>
              </a:ext>
            </a:extLst>
          </p:cNvPr>
          <p:cNvSpPr>
            <a:spLocks noGrp="1"/>
          </p:cNvSpPr>
          <p:nvPr>
            <p:ph type="sldNum" sz="quarter" idx="12"/>
          </p:nvPr>
        </p:nvSpPr>
        <p:spPr/>
        <p:txBody>
          <a:bodyPr/>
          <a:lstStyle/>
          <a:p>
            <a:fld id="{0B448CDA-1222-D547-9BC9-A009548068F9}" type="slidenum">
              <a:rPr lang="es-PE" smtClean="0"/>
              <a:t>‹Nº›</a:t>
            </a:fld>
            <a:endParaRPr lang="es-PE"/>
          </a:p>
        </p:txBody>
      </p:sp>
    </p:spTree>
    <p:extLst>
      <p:ext uri="{BB962C8B-B14F-4D97-AF65-F5344CB8AC3E}">
        <p14:creationId xmlns:p14="http://schemas.microsoft.com/office/powerpoint/2010/main" val="169265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A577E49D-929A-662A-8BC6-5668E7E4EDDE}"/>
              </a:ext>
            </a:extLst>
          </p:cNvPr>
          <p:cNvSpPr>
            <a:spLocks noGrp="1"/>
          </p:cNvSpPr>
          <p:nvPr>
            <p:ph type="dt" sz="half" idx="10"/>
          </p:nvPr>
        </p:nvSpPr>
        <p:spPr/>
        <p:txBody>
          <a:bodyPr/>
          <a:lstStyle/>
          <a:p>
            <a:fld id="{6FDEC475-99D2-6040-86F3-FB2411DAF9A8}" type="datetimeFigureOut">
              <a:rPr lang="es-PE" smtClean="0"/>
              <a:t>15/05/2023</a:t>
            </a:fld>
            <a:endParaRPr lang="es-PE"/>
          </a:p>
        </p:txBody>
      </p:sp>
      <p:sp>
        <p:nvSpPr>
          <p:cNvPr id="3" name="Marcador de pie de página 2">
            <a:extLst>
              <a:ext uri="{FF2B5EF4-FFF2-40B4-BE49-F238E27FC236}">
                <a16:creationId xmlns:a16="http://schemas.microsoft.com/office/drawing/2014/main" xmlns="" id="{48308DBF-5715-F5EC-28D7-F5C82B398102}"/>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xmlns="" id="{663E50EF-1468-3BCC-1AED-09B42C7C4D4B}"/>
              </a:ext>
            </a:extLst>
          </p:cNvPr>
          <p:cNvSpPr>
            <a:spLocks noGrp="1"/>
          </p:cNvSpPr>
          <p:nvPr>
            <p:ph type="sldNum" sz="quarter" idx="12"/>
          </p:nvPr>
        </p:nvSpPr>
        <p:spPr/>
        <p:txBody>
          <a:bodyPr/>
          <a:lstStyle/>
          <a:p>
            <a:fld id="{0B448CDA-1222-D547-9BC9-A009548068F9}" type="slidenum">
              <a:rPr lang="es-PE" smtClean="0"/>
              <a:t>‹Nº›</a:t>
            </a:fld>
            <a:endParaRPr lang="es-PE"/>
          </a:p>
        </p:txBody>
      </p:sp>
    </p:spTree>
    <p:extLst>
      <p:ext uri="{BB962C8B-B14F-4D97-AF65-F5344CB8AC3E}">
        <p14:creationId xmlns:p14="http://schemas.microsoft.com/office/powerpoint/2010/main" val="87261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012061F-C33C-B8A2-CB3A-EE69CDCE5FBA}"/>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xmlns="" id="{EA519F2F-7826-B98E-8E49-2568CC08B6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texto 3">
            <a:extLst>
              <a:ext uri="{FF2B5EF4-FFF2-40B4-BE49-F238E27FC236}">
                <a16:creationId xmlns:a16="http://schemas.microsoft.com/office/drawing/2014/main" xmlns="" id="{3C698682-9356-7305-28A0-605BB5FA61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xmlns="" id="{9794B566-DB99-CD85-7823-91A4914D54E2}"/>
              </a:ext>
            </a:extLst>
          </p:cNvPr>
          <p:cNvSpPr>
            <a:spLocks noGrp="1"/>
          </p:cNvSpPr>
          <p:nvPr>
            <p:ph type="dt" sz="half" idx="10"/>
          </p:nvPr>
        </p:nvSpPr>
        <p:spPr/>
        <p:txBody>
          <a:bodyPr/>
          <a:lstStyle/>
          <a:p>
            <a:fld id="{6FDEC475-99D2-6040-86F3-FB2411DAF9A8}" type="datetimeFigureOut">
              <a:rPr lang="es-PE" smtClean="0"/>
              <a:t>15/05/2023</a:t>
            </a:fld>
            <a:endParaRPr lang="es-PE"/>
          </a:p>
        </p:txBody>
      </p:sp>
      <p:sp>
        <p:nvSpPr>
          <p:cNvPr id="6" name="Marcador de pie de página 5">
            <a:extLst>
              <a:ext uri="{FF2B5EF4-FFF2-40B4-BE49-F238E27FC236}">
                <a16:creationId xmlns:a16="http://schemas.microsoft.com/office/drawing/2014/main" xmlns="" id="{EF1CA054-53D3-787A-502E-2B133A47DE3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xmlns="" id="{6B7AEEEC-D0D1-0A4E-6AF4-031C94A05A65}"/>
              </a:ext>
            </a:extLst>
          </p:cNvPr>
          <p:cNvSpPr>
            <a:spLocks noGrp="1"/>
          </p:cNvSpPr>
          <p:nvPr>
            <p:ph type="sldNum" sz="quarter" idx="12"/>
          </p:nvPr>
        </p:nvSpPr>
        <p:spPr/>
        <p:txBody>
          <a:bodyPr/>
          <a:lstStyle/>
          <a:p>
            <a:fld id="{0B448CDA-1222-D547-9BC9-A009548068F9}" type="slidenum">
              <a:rPr lang="es-PE" smtClean="0"/>
              <a:t>‹Nº›</a:t>
            </a:fld>
            <a:endParaRPr lang="es-PE"/>
          </a:p>
        </p:txBody>
      </p:sp>
    </p:spTree>
    <p:extLst>
      <p:ext uri="{BB962C8B-B14F-4D97-AF65-F5344CB8AC3E}">
        <p14:creationId xmlns:p14="http://schemas.microsoft.com/office/powerpoint/2010/main" val="3454242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EC9F527-0268-E551-8301-947F49363A3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E"/>
          </a:p>
        </p:txBody>
      </p:sp>
      <p:sp>
        <p:nvSpPr>
          <p:cNvPr id="3" name="Marcador de posición de imagen 2">
            <a:extLst>
              <a:ext uri="{FF2B5EF4-FFF2-40B4-BE49-F238E27FC236}">
                <a16:creationId xmlns:a16="http://schemas.microsoft.com/office/drawing/2014/main" xmlns="" id="{33D639AB-6A7B-90D4-76D2-42FD2FAD23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xmlns="" id="{453FEA3E-EFAB-0646-23CD-AD570E1CC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xmlns="" id="{ADF4B432-D4EC-1643-8A53-75F198BC864D}"/>
              </a:ext>
            </a:extLst>
          </p:cNvPr>
          <p:cNvSpPr>
            <a:spLocks noGrp="1"/>
          </p:cNvSpPr>
          <p:nvPr>
            <p:ph type="dt" sz="half" idx="10"/>
          </p:nvPr>
        </p:nvSpPr>
        <p:spPr/>
        <p:txBody>
          <a:bodyPr/>
          <a:lstStyle/>
          <a:p>
            <a:fld id="{6FDEC475-99D2-6040-86F3-FB2411DAF9A8}" type="datetimeFigureOut">
              <a:rPr lang="es-PE" smtClean="0"/>
              <a:t>15/05/2023</a:t>
            </a:fld>
            <a:endParaRPr lang="es-PE"/>
          </a:p>
        </p:txBody>
      </p:sp>
      <p:sp>
        <p:nvSpPr>
          <p:cNvPr id="6" name="Marcador de pie de página 5">
            <a:extLst>
              <a:ext uri="{FF2B5EF4-FFF2-40B4-BE49-F238E27FC236}">
                <a16:creationId xmlns:a16="http://schemas.microsoft.com/office/drawing/2014/main" xmlns="" id="{86A35488-CEF4-2726-1EC6-9B1692C3F622}"/>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xmlns="" id="{AE228F58-EF68-BB38-0C95-68DA6CD2DBC3}"/>
              </a:ext>
            </a:extLst>
          </p:cNvPr>
          <p:cNvSpPr>
            <a:spLocks noGrp="1"/>
          </p:cNvSpPr>
          <p:nvPr>
            <p:ph type="sldNum" sz="quarter" idx="12"/>
          </p:nvPr>
        </p:nvSpPr>
        <p:spPr/>
        <p:txBody>
          <a:bodyPr/>
          <a:lstStyle/>
          <a:p>
            <a:fld id="{0B448CDA-1222-D547-9BC9-A009548068F9}" type="slidenum">
              <a:rPr lang="es-PE" smtClean="0"/>
              <a:t>‹Nº›</a:t>
            </a:fld>
            <a:endParaRPr lang="es-PE"/>
          </a:p>
        </p:txBody>
      </p:sp>
    </p:spTree>
    <p:extLst>
      <p:ext uri="{BB962C8B-B14F-4D97-AF65-F5344CB8AC3E}">
        <p14:creationId xmlns:p14="http://schemas.microsoft.com/office/powerpoint/2010/main" val="2395041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5B98E7F1-AF40-7376-1CEB-895917B4D7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xmlns="" id="{791732EC-50A5-4400-8677-01F06C97F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xmlns="" id="{4191D64B-2489-2EB0-17B6-2CF188CB20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EC475-99D2-6040-86F3-FB2411DAF9A8}" type="datetimeFigureOut">
              <a:rPr lang="es-PE" smtClean="0"/>
              <a:t>15/05/2023</a:t>
            </a:fld>
            <a:endParaRPr lang="es-PE"/>
          </a:p>
        </p:txBody>
      </p:sp>
      <p:sp>
        <p:nvSpPr>
          <p:cNvPr id="5" name="Marcador de pie de página 4">
            <a:extLst>
              <a:ext uri="{FF2B5EF4-FFF2-40B4-BE49-F238E27FC236}">
                <a16:creationId xmlns:a16="http://schemas.microsoft.com/office/drawing/2014/main" xmlns="" id="{F010561B-C60F-84D4-D2AF-DC91B7AE6B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xmlns="" id="{3AA685BB-E379-7802-8F09-0B95F45B37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48CDA-1222-D547-9BC9-A009548068F9}" type="slidenum">
              <a:rPr lang="es-PE" smtClean="0"/>
              <a:t>‹Nº›</a:t>
            </a:fld>
            <a:endParaRPr lang="es-PE"/>
          </a:p>
        </p:txBody>
      </p:sp>
    </p:spTree>
    <p:extLst>
      <p:ext uri="{BB962C8B-B14F-4D97-AF65-F5344CB8AC3E}">
        <p14:creationId xmlns:p14="http://schemas.microsoft.com/office/powerpoint/2010/main" val="493363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2.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4.jpe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2.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4F69AD6-AE95-632B-A515-4DDF5D42F722}"/>
              </a:ext>
            </a:extLst>
          </p:cNvPr>
          <p:cNvSpPr>
            <a:spLocks noGrp="1"/>
          </p:cNvSpPr>
          <p:nvPr>
            <p:ph type="ctrTitle"/>
          </p:nvPr>
        </p:nvSpPr>
        <p:spPr>
          <a:xfrm>
            <a:off x="821892" y="1529927"/>
            <a:ext cx="10442028" cy="3279566"/>
          </a:xfrm>
        </p:spPr>
        <p:txBody>
          <a:bodyPr anchor="ctr">
            <a:normAutofit fontScale="90000"/>
          </a:bodyPr>
          <a:lstStyle/>
          <a:p>
            <a:r>
              <a:rPr lang="es-PE" b="1" dirty="0">
                <a:solidFill>
                  <a:schemeClr val="bg1"/>
                </a:solidFill>
                <a:latin typeface="Poppins" pitchFamily="2" charset="77"/>
                <a:cs typeface="Poppins" pitchFamily="2" charset="77"/>
              </a:rPr>
              <a:t>Vigésima Cuarta Sesión Ordinaria de la Comisión Especial Multipartidaria de Seguridad Ciudadana</a:t>
            </a:r>
          </a:p>
        </p:txBody>
      </p:sp>
      <p:sp>
        <p:nvSpPr>
          <p:cNvPr id="3" name="Subtítulo 2">
            <a:extLst>
              <a:ext uri="{FF2B5EF4-FFF2-40B4-BE49-F238E27FC236}">
                <a16:creationId xmlns:a16="http://schemas.microsoft.com/office/drawing/2014/main" xmlns="" id="{A6079F78-9C65-AE40-AAF8-1AE8C61CD5D9}"/>
              </a:ext>
            </a:extLst>
          </p:cNvPr>
          <p:cNvSpPr>
            <a:spLocks noGrp="1"/>
          </p:cNvSpPr>
          <p:nvPr>
            <p:ph type="subTitle" idx="1"/>
          </p:nvPr>
        </p:nvSpPr>
        <p:spPr>
          <a:xfrm>
            <a:off x="1470906" y="5432914"/>
            <a:ext cx="9144000" cy="587090"/>
          </a:xfrm>
        </p:spPr>
        <p:txBody>
          <a:bodyPr/>
          <a:lstStyle/>
          <a:p>
            <a:r>
              <a:rPr lang="es-ES" dirty="0">
                <a:solidFill>
                  <a:schemeClr val="bg1"/>
                </a:solidFill>
                <a:latin typeface="Poppins" pitchFamily="2" charset="77"/>
                <a:cs typeface="Poppins" pitchFamily="2" charset="77"/>
              </a:rPr>
              <a:t>Ministerio de la Mujer y Poblaciones Vulnerables</a:t>
            </a:r>
            <a:endParaRPr lang="es-PE" dirty="0">
              <a:solidFill>
                <a:schemeClr val="bg1"/>
              </a:solidFill>
              <a:latin typeface="Poppins" pitchFamily="2" charset="77"/>
              <a:cs typeface="Poppins" pitchFamily="2" charset="77"/>
            </a:endParaRPr>
          </a:p>
        </p:txBody>
      </p:sp>
      <p:cxnSp>
        <p:nvCxnSpPr>
          <p:cNvPr id="7" name="Google Shape;58;p13">
            <a:extLst>
              <a:ext uri="{FF2B5EF4-FFF2-40B4-BE49-F238E27FC236}">
                <a16:creationId xmlns:a16="http://schemas.microsoft.com/office/drawing/2014/main" xmlns="" id="{1E209F4C-1C48-EB82-A1E8-4A0A040CB6D8}"/>
              </a:ext>
            </a:extLst>
          </p:cNvPr>
          <p:cNvCxnSpPr>
            <a:cxnSpLocks/>
          </p:cNvCxnSpPr>
          <p:nvPr/>
        </p:nvCxnSpPr>
        <p:spPr>
          <a:xfrm>
            <a:off x="3682130" y="4952354"/>
            <a:ext cx="4610700" cy="0"/>
          </a:xfrm>
          <a:prstGeom prst="straightConnector1">
            <a:avLst/>
          </a:prstGeom>
          <a:noFill/>
          <a:ln w="12700" cap="flat" cmpd="sng">
            <a:solidFill>
              <a:srgbClr val="FFFFFF"/>
            </a:solidFill>
            <a:prstDash val="solid"/>
            <a:round/>
            <a:headEnd type="none" w="sm" len="sm"/>
            <a:tailEnd type="none" w="sm" len="sm"/>
          </a:ln>
        </p:spPr>
      </p:cxnSp>
      <p:pic>
        <p:nvPicPr>
          <p:cNvPr id="13" name="Imagen 12">
            <a:extLst>
              <a:ext uri="{FF2B5EF4-FFF2-40B4-BE49-F238E27FC236}">
                <a16:creationId xmlns:a16="http://schemas.microsoft.com/office/drawing/2014/main" xmlns="" id="{64C71279-B97B-ED2D-8BAE-80ED6FE399E8}"/>
              </a:ext>
            </a:extLst>
          </p:cNvPr>
          <p:cNvPicPr>
            <a:picLocks noChangeAspect="1"/>
          </p:cNvPicPr>
          <p:nvPr/>
        </p:nvPicPr>
        <p:blipFill>
          <a:blip r:embed="rId4"/>
          <a:stretch>
            <a:fillRect/>
          </a:stretch>
        </p:blipFill>
        <p:spPr>
          <a:xfrm>
            <a:off x="5180199" y="79138"/>
            <a:ext cx="2350478" cy="827368"/>
          </a:xfrm>
          <a:prstGeom prst="rect">
            <a:avLst/>
          </a:prstGeom>
        </p:spPr>
      </p:pic>
      <p:sp>
        <p:nvSpPr>
          <p:cNvPr id="14" name="Subtítulo 2">
            <a:extLst>
              <a:ext uri="{FF2B5EF4-FFF2-40B4-BE49-F238E27FC236}">
                <a16:creationId xmlns:a16="http://schemas.microsoft.com/office/drawing/2014/main" xmlns="" id="{B609CA9B-2F09-A86A-787B-F663259DFFB9}"/>
              </a:ext>
            </a:extLst>
          </p:cNvPr>
          <p:cNvSpPr txBox="1">
            <a:spLocks/>
          </p:cNvSpPr>
          <p:nvPr/>
        </p:nvSpPr>
        <p:spPr>
          <a:xfrm>
            <a:off x="5151871" y="5965110"/>
            <a:ext cx="2378806" cy="587090"/>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sz="2800" i="1" spc="300" dirty="0">
                <a:solidFill>
                  <a:schemeClr val="bg1"/>
                </a:solidFill>
                <a:latin typeface="Poppins" panose="00000500000000000000" pitchFamily="2" charset="0"/>
                <a:cs typeface="Poppins" panose="00000500000000000000" pitchFamily="2" charset="0"/>
              </a:rPr>
              <a:t>Mayo 2023</a:t>
            </a:r>
          </a:p>
        </p:txBody>
      </p:sp>
      <p:pic>
        <p:nvPicPr>
          <p:cNvPr id="16" name="Imagen 15">
            <a:extLst>
              <a:ext uri="{FF2B5EF4-FFF2-40B4-BE49-F238E27FC236}">
                <a16:creationId xmlns:a16="http://schemas.microsoft.com/office/drawing/2014/main" xmlns="" id="{53E9AA65-613B-B9D5-8E56-E3846938D05C}"/>
              </a:ext>
            </a:extLst>
          </p:cNvPr>
          <p:cNvPicPr>
            <a:picLocks noChangeAspect="1"/>
          </p:cNvPicPr>
          <p:nvPr/>
        </p:nvPicPr>
        <p:blipFill>
          <a:blip r:embed="rId5"/>
          <a:stretch>
            <a:fillRect/>
          </a:stretch>
        </p:blipFill>
        <p:spPr>
          <a:xfrm>
            <a:off x="9873369" y="79138"/>
            <a:ext cx="1372222" cy="827368"/>
          </a:xfrm>
          <a:prstGeom prst="rect">
            <a:avLst/>
          </a:prstGeom>
        </p:spPr>
      </p:pic>
      <p:pic>
        <p:nvPicPr>
          <p:cNvPr id="3074" name="Imagen 3" descr="Descripción: Descripción: Descripción: Descripción: LOGO_MIMP">
            <a:extLst>
              <a:ext uri="{FF2B5EF4-FFF2-40B4-BE49-F238E27FC236}">
                <a16:creationId xmlns:a16="http://schemas.microsoft.com/office/drawing/2014/main" xmlns="" id="{744608C1-3527-DB9D-4228-966492B0AD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247" y="202309"/>
            <a:ext cx="2533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9691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Redondear rectángulo de esquina del mismo lado 3">
            <a:extLst>
              <a:ext uri="{FF2B5EF4-FFF2-40B4-BE49-F238E27FC236}">
                <a16:creationId xmlns:a16="http://schemas.microsoft.com/office/drawing/2014/main" xmlns="" id="{BD9ABE82-1667-4B29-0565-A1500D3BBDD4}"/>
              </a:ext>
            </a:extLst>
          </p:cNvPr>
          <p:cNvSpPr/>
          <p:nvPr/>
        </p:nvSpPr>
        <p:spPr>
          <a:xfrm rot="10800000">
            <a:off x="14756" y="-26196"/>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xmlns="" id="{A97A4EBE-6AAA-05D1-E352-17EFDBB3253F}"/>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288416" y="79138"/>
            <a:ext cx="1065384" cy="642363"/>
          </a:xfrm>
          <a:prstGeom prst="rect">
            <a:avLst/>
          </a:prstGeom>
        </p:spPr>
      </p:pic>
      <p:pic>
        <p:nvPicPr>
          <p:cNvPr id="18" name="Imagen 3" descr="Descripción: Descripción: Descripción: Descripción: LOGO_MIMP">
            <a:extLst>
              <a:ext uri="{FF2B5EF4-FFF2-40B4-BE49-F238E27FC236}">
                <a16:creationId xmlns:a16="http://schemas.microsoft.com/office/drawing/2014/main" xmlns="" id="{82503C25-E2D0-2A00-BD9A-B5679E89D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47" y="202309"/>
            <a:ext cx="2533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xmlns="" id="{974E4B58-0077-CAD1-AB62-C3624668BF22}"/>
              </a:ext>
            </a:extLst>
          </p:cNvPr>
          <p:cNvSpPr txBox="1"/>
          <p:nvPr/>
        </p:nvSpPr>
        <p:spPr>
          <a:xfrm>
            <a:off x="1837072" y="1247860"/>
            <a:ext cx="8581454" cy="1938992"/>
          </a:xfrm>
          <a:prstGeom prst="rect">
            <a:avLst/>
          </a:prstGeom>
          <a:noFill/>
          <a:ln w="28575">
            <a:noFill/>
          </a:ln>
        </p:spPr>
        <p:txBody>
          <a:bodyPr wrap="square" rtlCol="0">
            <a:spAutoFit/>
          </a:bodyPr>
          <a:lstStyle/>
          <a:p>
            <a:pPr algn="ctr" defTabSz="914400"/>
            <a:r>
              <a:rPr lang="es-MX" sz="2400" b="1" dirty="0">
                <a:solidFill>
                  <a:prstClr val="black"/>
                </a:solidFill>
                <a:latin typeface="Poppins" panose="00000500000000000000" pitchFamily="2" charset="0"/>
                <a:cs typeface="Poppins" panose="00000500000000000000" pitchFamily="2" charset="0"/>
              </a:rPr>
              <a:t>Servicio 38. </a:t>
            </a:r>
            <a:r>
              <a:rPr lang="es-MX" sz="2400" dirty="0">
                <a:solidFill>
                  <a:prstClr val="black"/>
                </a:solidFill>
                <a:latin typeface="Poppins" panose="00000500000000000000" pitchFamily="2" charset="0"/>
                <a:cs typeface="Poppins" panose="00000500000000000000" pitchFamily="2" charset="0"/>
              </a:rPr>
              <a:t>Servicio de formación de redes de hombres para promover la igualdad, nuevas masculinidades y erradicar prácticas machistas y discriminatorias, accesibles geográficamente y con pertinencia cultural.</a:t>
            </a:r>
            <a:endParaRPr lang="es-PE" sz="2000" dirty="0">
              <a:solidFill>
                <a:prstClr val="black"/>
              </a:solidFill>
              <a:latin typeface="Poppins" panose="00000500000000000000" pitchFamily="2" charset="0"/>
              <a:cs typeface="Poppins" panose="00000500000000000000" pitchFamily="2" charset="0"/>
            </a:endParaRPr>
          </a:p>
        </p:txBody>
      </p:sp>
      <p:graphicFrame>
        <p:nvGraphicFramePr>
          <p:cNvPr id="6" name="Tabla 15">
            <a:extLst>
              <a:ext uri="{FF2B5EF4-FFF2-40B4-BE49-F238E27FC236}">
                <a16:creationId xmlns:a16="http://schemas.microsoft.com/office/drawing/2014/main" xmlns="" id="{9EEF75D4-5457-B3AF-7C14-BB112DDA9206}"/>
              </a:ext>
            </a:extLst>
          </p:cNvPr>
          <p:cNvGraphicFramePr>
            <a:graphicFrameLocks noGrp="1"/>
          </p:cNvGraphicFramePr>
          <p:nvPr>
            <p:extLst>
              <p:ext uri="{D42A27DB-BD31-4B8C-83A1-F6EECF244321}">
                <p14:modId xmlns:p14="http://schemas.microsoft.com/office/powerpoint/2010/main" val="4269697749"/>
              </p:ext>
            </p:extLst>
          </p:nvPr>
        </p:nvGraphicFramePr>
        <p:xfrm>
          <a:off x="1987696" y="3671149"/>
          <a:ext cx="8703546" cy="1920240"/>
        </p:xfrm>
        <a:graphic>
          <a:graphicData uri="http://schemas.openxmlformats.org/drawingml/2006/table">
            <a:tbl>
              <a:tblPr firstRow="1" bandRow="1">
                <a:tableStyleId>{5940675A-B579-460E-94D1-54222C63F5DA}</a:tableStyleId>
              </a:tblPr>
              <a:tblGrid>
                <a:gridCol w="5266540">
                  <a:extLst>
                    <a:ext uri="{9D8B030D-6E8A-4147-A177-3AD203B41FA5}">
                      <a16:colId xmlns:a16="http://schemas.microsoft.com/office/drawing/2014/main" xmlns="" val="3931777878"/>
                    </a:ext>
                  </a:extLst>
                </a:gridCol>
                <a:gridCol w="1634009">
                  <a:extLst>
                    <a:ext uri="{9D8B030D-6E8A-4147-A177-3AD203B41FA5}">
                      <a16:colId xmlns:a16="http://schemas.microsoft.com/office/drawing/2014/main" xmlns="" val="3147809267"/>
                    </a:ext>
                  </a:extLst>
                </a:gridCol>
                <a:gridCol w="1802997">
                  <a:extLst>
                    <a:ext uri="{9D8B030D-6E8A-4147-A177-3AD203B41FA5}">
                      <a16:colId xmlns:a16="http://schemas.microsoft.com/office/drawing/2014/main" xmlns="" val="278727403"/>
                    </a:ext>
                  </a:extLst>
                </a:gridCol>
              </a:tblGrid>
              <a:tr h="0">
                <a:tc>
                  <a:txBody>
                    <a:bodyPr/>
                    <a:lstStyle/>
                    <a:p>
                      <a:pPr algn="ctr"/>
                      <a:r>
                        <a:rPr lang="es-PE" sz="1800" b="1" dirty="0">
                          <a:solidFill>
                            <a:schemeClr val="bg1"/>
                          </a:solidFill>
                          <a:latin typeface="Poppins" panose="00000500000000000000" pitchFamily="2" charset="0"/>
                          <a:cs typeface="Poppins" panose="00000500000000000000" pitchFamily="2" charset="0"/>
                        </a:rPr>
                        <a:t>INDICADOR</a:t>
                      </a:r>
                    </a:p>
                  </a:txBody>
                  <a:tcPr anchor="ctr">
                    <a:solidFill>
                      <a:srgbClr val="C00000"/>
                    </a:solidFill>
                  </a:tcPr>
                </a:tc>
                <a:tc>
                  <a:txBody>
                    <a:bodyPr/>
                    <a:lstStyle/>
                    <a:p>
                      <a:pPr algn="ctr"/>
                      <a:r>
                        <a:rPr lang="es-PE" sz="1800" b="1" dirty="0">
                          <a:solidFill>
                            <a:schemeClr val="bg1"/>
                          </a:solidFill>
                          <a:latin typeface="Poppins" panose="00000500000000000000" pitchFamily="2" charset="0"/>
                          <a:cs typeface="Poppins" panose="00000500000000000000" pitchFamily="2" charset="0"/>
                        </a:rPr>
                        <a:t>META 2022</a:t>
                      </a:r>
                    </a:p>
                  </a:txBody>
                  <a:tcPr anchor="ctr">
                    <a:solidFill>
                      <a:srgbClr val="C00000"/>
                    </a:solidFill>
                  </a:tcPr>
                </a:tc>
                <a:tc>
                  <a:txBody>
                    <a:bodyPr/>
                    <a:lstStyle/>
                    <a:p>
                      <a:pPr algn="ctr"/>
                      <a:r>
                        <a:rPr lang="es-PE" sz="1800" b="1" dirty="0">
                          <a:solidFill>
                            <a:schemeClr val="bg1"/>
                          </a:solidFill>
                          <a:latin typeface="Poppins" panose="00000500000000000000" pitchFamily="2" charset="0"/>
                          <a:cs typeface="Poppins" panose="00000500000000000000" pitchFamily="2" charset="0"/>
                        </a:rPr>
                        <a:t>AVANCE 2022</a:t>
                      </a:r>
                    </a:p>
                  </a:txBody>
                  <a:tcPr anchor="ctr">
                    <a:solidFill>
                      <a:srgbClr val="C00000"/>
                    </a:solidFill>
                  </a:tcPr>
                </a:tc>
                <a:extLst>
                  <a:ext uri="{0D108BD9-81ED-4DB2-BD59-A6C34878D82A}">
                    <a16:rowId xmlns:a16="http://schemas.microsoft.com/office/drawing/2014/main" xmlns="" val="712180710"/>
                  </a:ext>
                </a:extLst>
              </a:tr>
              <a:tr h="426403">
                <a:tc>
                  <a:txBody>
                    <a:bodyPr/>
                    <a:lstStyle/>
                    <a:p>
                      <a:pPr algn="just"/>
                      <a:r>
                        <a:rPr lang="es-MX" sz="1800" dirty="0">
                          <a:latin typeface="Poppins" panose="00000500000000000000" pitchFamily="2" charset="0"/>
                          <a:cs typeface="Poppins" panose="00000500000000000000" pitchFamily="2" charset="0"/>
                        </a:rPr>
                        <a:t>Porcentaje de redes de hombres creadas que desarrollan acciones comunitarias durante los últimos doce meses.</a:t>
                      </a:r>
                      <a:endParaRPr lang="es-PE" sz="1800" dirty="0">
                        <a:latin typeface="Poppins" panose="00000500000000000000" pitchFamily="2" charset="0"/>
                        <a:cs typeface="Poppins" panose="00000500000000000000" pitchFamily="2" charset="0"/>
                      </a:endParaRPr>
                    </a:p>
                  </a:txBody>
                  <a:tcPr anchor="ctr"/>
                </a:tc>
                <a:tc>
                  <a:txBody>
                    <a:bodyPr/>
                    <a:lstStyle/>
                    <a:p>
                      <a:pPr algn="ctr"/>
                      <a:r>
                        <a:rPr lang="es-PE" sz="1800" dirty="0">
                          <a:latin typeface="Poppins" panose="00000500000000000000" pitchFamily="2" charset="0"/>
                          <a:cs typeface="Poppins" panose="00000500000000000000" pitchFamily="2" charset="0"/>
                        </a:rPr>
                        <a:t>51.1%</a:t>
                      </a:r>
                    </a:p>
                  </a:txBody>
                  <a:tcPr anchor="ctr"/>
                </a:tc>
                <a:tc>
                  <a:txBody>
                    <a:bodyPr/>
                    <a:lstStyle/>
                    <a:p>
                      <a:pPr algn="ctr"/>
                      <a:r>
                        <a:rPr lang="es-PE" sz="1800" dirty="0">
                          <a:latin typeface="Poppins" panose="00000500000000000000" pitchFamily="2" charset="0"/>
                          <a:cs typeface="Poppins" panose="00000500000000000000" pitchFamily="2" charset="0"/>
                        </a:rPr>
                        <a:t>44.7%</a:t>
                      </a:r>
                    </a:p>
                  </a:txBody>
                  <a:tcPr anchor="ctr"/>
                </a:tc>
                <a:extLst>
                  <a:ext uri="{0D108BD9-81ED-4DB2-BD59-A6C34878D82A}">
                    <a16:rowId xmlns:a16="http://schemas.microsoft.com/office/drawing/2014/main" xmlns="" val="446552082"/>
                  </a:ext>
                </a:extLst>
              </a:tr>
              <a:tr h="232939">
                <a:tc>
                  <a:txBody>
                    <a:bodyPr/>
                    <a:lstStyle/>
                    <a:p>
                      <a:pPr algn="just"/>
                      <a:r>
                        <a:rPr lang="es-MX" sz="1800" dirty="0">
                          <a:latin typeface="Poppins" panose="00000500000000000000" pitchFamily="2" charset="0"/>
                          <a:cs typeface="Poppins" panose="00000500000000000000" pitchFamily="2" charset="0"/>
                        </a:rPr>
                        <a:t>Porcentaje de distritos urbanos que cuentan con redes de hombres creadas.</a:t>
                      </a:r>
                      <a:endParaRPr lang="es-PE" sz="1800" dirty="0">
                        <a:latin typeface="Poppins" panose="00000500000000000000" pitchFamily="2" charset="0"/>
                        <a:cs typeface="Poppins" panose="00000500000000000000" pitchFamily="2" charset="0"/>
                      </a:endParaRPr>
                    </a:p>
                  </a:txBody>
                  <a:tcPr anchor="ctr"/>
                </a:tc>
                <a:tc>
                  <a:txBody>
                    <a:bodyPr/>
                    <a:lstStyle/>
                    <a:p>
                      <a:pPr algn="ctr"/>
                      <a:r>
                        <a:rPr lang="es-PE" sz="1800" dirty="0">
                          <a:latin typeface="Poppins" panose="00000500000000000000" pitchFamily="2" charset="0"/>
                          <a:cs typeface="Poppins" panose="00000500000000000000" pitchFamily="2" charset="0"/>
                        </a:rPr>
                        <a:t>32.07%</a:t>
                      </a:r>
                    </a:p>
                  </a:txBody>
                  <a:tcPr anchor="ctr"/>
                </a:tc>
                <a:tc>
                  <a:txBody>
                    <a:bodyPr/>
                    <a:lstStyle/>
                    <a:p>
                      <a:pPr algn="ctr"/>
                      <a:r>
                        <a:rPr lang="es-PE" sz="1800" dirty="0">
                          <a:latin typeface="Poppins" panose="00000500000000000000" pitchFamily="2" charset="0"/>
                          <a:cs typeface="Poppins" panose="00000500000000000000" pitchFamily="2" charset="0"/>
                        </a:rPr>
                        <a:t>36.0%</a:t>
                      </a:r>
                    </a:p>
                  </a:txBody>
                  <a:tcPr anchor="ctr"/>
                </a:tc>
                <a:extLst>
                  <a:ext uri="{0D108BD9-81ED-4DB2-BD59-A6C34878D82A}">
                    <a16:rowId xmlns:a16="http://schemas.microsoft.com/office/drawing/2014/main" xmlns="" val="2594205755"/>
                  </a:ext>
                </a:extLst>
              </a:tr>
            </a:tbl>
          </a:graphicData>
        </a:graphic>
      </p:graphicFrame>
      <p:sp>
        <p:nvSpPr>
          <p:cNvPr id="10" name="Título 1">
            <a:extLst>
              <a:ext uri="{FF2B5EF4-FFF2-40B4-BE49-F238E27FC236}">
                <a16:creationId xmlns:a16="http://schemas.microsoft.com/office/drawing/2014/main" xmlns="" id="{C6854528-E1F5-1702-D547-859FCC5F0E2A}"/>
              </a:ext>
            </a:extLst>
          </p:cNvPr>
          <p:cNvSpPr txBox="1">
            <a:spLocks/>
          </p:cNvSpPr>
          <p:nvPr/>
        </p:nvSpPr>
        <p:spPr>
          <a:xfrm>
            <a:off x="3332890" y="147496"/>
            <a:ext cx="6596458" cy="5920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a:solidFill>
                  <a:srgbClr val="002060"/>
                </a:solidFill>
                <a:latin typeface="Poppins" pitchFamily="2" charset="77"/>
                <a:cs typeface="Poppins" pitchFamily="2" charset="77"/>
              </a:rPr>
              <a:t>POLÍTICA NACIONAL</a:t>
            </a:r>
            <a:endParaRPr lang="es-PE" sz="2800" b="1" dirty="0">
              <a:solidFill>
                <a:srgbClr val="002060"/>
              </a:solidFill>
              <a:latin typeface="Poppins" pitchFamily="2" charset="77"/>
              <a:cs typeface="Poppins" pitchFamily="2" charset="77"/>
            </a:endParaRPr>
          </a:p>
        </p:txBody>
      </p:sp>
    </p:spTree>
    <p:extLst>
      <p:ext uri="{BB962C8B-B14F-4D97-AF65-F5344CB8AC3E}">
        <p14:creationId xmlns:p14="http://schemas.microsoft.com/office/powerpoint/2010/main" val="927365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Redondear rectángulo de esquina del mismo lado 3">
            <a:extLst>
              <a:ext uri="{FF2B5EF4-FFF2-40B4-BE49-F238E27FC236}">
                <a16:creationId xmlns:a16="http://schemas.microsoft.com/office/drawing/2014/main" xmlns="" id="{BD9ABE82-1667-4B29-0565-A1500D3BBDD4}"/>
              </a:ext>
            </a:extLst>
          </p:cNvPr>
          <p:cNvSpPr/>
          <p:nvPr/>
        </p:nvSpPr>
        <p:spPr>
          <a:xfrm rot="10800000">
            <a:off x="14756" y="-26196"/>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xmlns="" id="{A97A4EBE-6AAA-05D1-E352-17EFDBB3253F}"/>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288416" y="79138"/>
            <a:ext cx="1065384" cy="642363"/>
          </a:xfrm>
          <a:prstGeom prst="rect">
            <a:avLst/>
          </a:prstGeom>
        </p:spPr>
      </p:pic>
      <p:pic>
        <p:nvPicPr>
          <p:cNvPr id="18" name="Imagen 3" descr="Descripción: Descripción: Descripción: Descripción: LOGO_MIMP">
            <a:extLst>
              <a:ext uri="{FF2B5EF4-FFF2-40B4-BE49-F238E27FC236}">
                <a16:creationId xmlns:a16="http://schemas.microsoft.com/office/drawing/2014/main" xmlns="" id="{82503C25-E2D0-2A00-BD9A-B5679E89D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47" y="202309"/>
            <a:ext cx="2533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xmlns="" id="{B1D16808-2467-8C01-74BE-AD0DC3158FB8}"/>
              </a:ext>
            </a:extLst>
          </p:cNvPr>
          <p:cNvSpPr txBox="1"/>
          <p:nvPr/>
        </p:nvSpPr>
        <p:spPr>
          <a:xfrm>
            <a:off x="1709038" y="1205941"/>
            <a:ext cx="9327929" cy="2677656"/>
          </a:xfrm>
          <a:prstGeom prst="rect">
            <a:avLst/>
          </a:prstGeom>
          <a:noFill/>
          <a:ln w="28575">
            <a:noFill/>
          </a:ln>
        </p:spPr>
        <p:txBody>
          <a:bodyPr wrap="square" rtlCol="0">
            <a:spAutoFit/>
          </a:bodyPr>
          <a:lstStyle/>
          <a:p>
            <a:pPr algn="ctr" defTabSz="914400"/>
            <a:r>
              <a:rPr lang="es-MX" sz="2400" b="1" dirty="0">
                <a:solidFill>
                  <a:prstClr val="black"/>
                </a:solidFill>
                <a:latin typeface="Poppins" panose="00000500000000000000" pitchFamily="2" charset="0"/>
                <a:cs typeface="Poppins" panose="00000500000000000000" pitchFamily="2" charset="0"/>
              </a:rPr>
              <a:t>Servicio 39</a:t>
            </a:r>
            <a:r>
              <a:rPr lang="es-MX" sz="2400" dirty="0">
                <a:solidFill>
                  <a:prstClr val="black"/>
                </a:solidFill>
                <a:latin typeface="Poppins" panose="00000500000000000000" pitchFamily="2" charset="0"/>
                <a:cs typeface="Poppins" panose="00000500000000000000" pitchFamily="2" charset="0"/>
              </a:rPr>
              <a:t>. Servicio de provisión, a nivel nacional y con enfoque intercultural y género, de información que promueva el ejercicio del derecho a la denuncia de la violencia contra las mujeres y grupos en especial situación de vulnerabilidad, e informe sobre los mecanismos de prevención, protección y sanción existentes, así como la eliminación de estereotipos de género.</a:t>
            </a:r>
            <a:endParaRPr lang="es-PE" sz="2000" dirty="0">
              <a:solidFill>
                <a:prstClr val="black"/>
              </a:solidFill>
              <a:latin typeface="Poppins" panose="00000500000000000000" pitchFamily="2" charset="0"/>
              <a:cs typeface="Poppins" panose="00000500000000000000" pitchFamily="2" charset="0"/>
            </a:endParaRPr>
          </a:p>
        </p:txBody>
      </p:sp>
      <p:graphicFrame>
        <p:nvGraphicFramePr>
          <p:cNvPr id="6" name="Tabla 15">
            <a:extLst>
              <a:ext uri="{FF2B5EF4-FFF2-40B4-BE49-F238E27FC236}">
                <a16:creationId xmlns:a16="http://schemas.microsoft.com/office/drawing/2014/main" xmlns="" id="{6EC8409D-1978-5AC4-E373-B793F2735455}"/>
              </a:ext>
            </a:extLst>
          </p:cNvPr>
          <p:cNvGraphicFramePr>
            <a:graphicFrameLocks noGrp="1"/>
          </p:cNvGraphicFramePr>
          <p:nvPr>
            <p:extLst>
              <p:ext uri="{D42A27DB-BD31-4B8C-83A1-F6EECF244321}">
                <p14:modId xmlns:p14="http://schemas.microsoft.com/office/powerpoint/2010/main" val="900229550"/>
              </p:ext>
            </p:extLst>
          </p:nvPr>
        </p:nvGraphicFramePr>
        <p:xfrm>
          <a:off x="1234702" y="4045107"/>
          <a:ext cx="10276599" cy="2255520"/>
        </p:xfrm>
        <a:graphic>
          <a:graphicData uri="http://schemas.openxmlformats.org/drawingml/2006/table">
            <a:tbl>
              <a:tblPr firstRow="1" bandRow="1">
                <a:tableStyleId>{5940675A-B579-460E-94D1-54222C63F5DA}</a:tableStyleId>
              </a:tblPr>
              <a:tblGrid>
                <a:gridCol w="4396762">
                  <a:extLst>
                    <a:ext uri="{9D8B030D-6E8A-4147-A177-3AD203B41FA5}">
                      <a16:colId xmlns:a16="http://schemas.microsoft.com/office/drawing/2014/main" xmlns="" val="3931777878"/>
                    </a:ext>
                  </a:extLst>
                </a:gridCol>
                <a:gridCol w="1364150">
                  <a:extLst>
                    <a:ext uri="{9D8B030D-6E8A-4147-A177-3AD203B41FA5}">
                      <a16:colId xmlns:a16="http://schemas.microsoft.com/office/drawing/2014/main" xmlns="" val="3147809267"/>
                    </a:ext>
                  </a:extLst>
                </a:gridCol>
                <a:gridCol w="1505229">
                  <a:extLst>
                    <a:ext uri="{9D8B030D-6E8A-4147-A177-3AD203B41FA5}">
                      <a16:colId xmlns:a16="http://schemas.microsoft.com/office/drawing/2014/main" xmlns="" val="278727403"/>
                    </a:ext>
                  </a:extLst>
                </a:gridCol>
                <a:gridCol w="1505229">
                  <a:extLst>
                    <a:ext uri="{9D8B030D-6E8A-4147-A177-3AD203B41FA5}">
                      <a16:colId xmlns:a16="http://schemas.microsoft.com/office/drawing/2014/main" xmlns="" val="3435050261"/>
                    </a:ext>
                  </a:extLst>
                </a:gridCol>
                <a:gridCol w="1505229">
                  <a:extLst>
                    <a:ext uri="{9D8B030D-6E8A-4147-A177-3AD203B41FA5}">
                      <a16:colId xmlns:a16="http://schemas.microsoft.com/office/drawing/2014/main" xmlns="" val="3269408905"/>
                    </a:ext>
                  </a:extLst>
                </a:gridCol>
              </a:tblGrid>
              <a:tr h="0">
                <a:tc>
                  <a:txBody>
                    <a:bodyPr/>
                    <a:lstStyle/>
                    <a:p>
                      <a:pPr algn="ctr"/>
                      <a:r>
                        <a:rPr lang="es-PE" sz="1600" b="1" dirty="0">
                          <a:solidFill>
                            <a:schemeClr val="bg1"/>
                          </a:solidFill>
                          <a:latin typeface="Poppins" panose="00000500000000000000" pitchFamily="2" charset="0"/>
                          <a:cs typeface="Poppins" panose="00000500000000000000" pitchFamily="2" charset="0"/>
                        </a:rPr>
                        <a:t>INDICADOR</a:t>
                      </a:r>
                    </a:p>
                  </a:txBody>
                  <a:tcPr anchor="ctr">
                    <a:solidFill>
                      <a:srgbClr val="C00000"/>
                    </a:solidFill>
                  </a:tcPr>
                </a:tc>
                <a:tc>
                  <a:txBody>
                    <a:bodyPr/>
                    <a:lstStyle/>
                    <a:p>
                      <a:pPr algn="ctr"/>
                      <a:r>
                        <a:rPr lang="es-PE" sz="1600" b="1" dirty="0">
                          <a:solidFill>
                            <a:schemeClr val="bg1"/>
                          </a:solidFill>
                          <a:latin typeface="Poppins" panose="00000500000000000000" pitchFamily="2" charset="0"/>
                          <a:cs typeface="Poppins" panose="00000500000000000000" pitchFamily="2" charset="0"/>
                        </a:rPr>
                        <a:t>META 2022</a:t>
                      </a:r>
                    </a:p>
                  </a:txBody>
                  <a:tcPr anchor="ctr">
                    <a:solidFill>
                      <a:srgbClr val="C00000"/>
                    </a:solidFill>
                  </a:tcPr>
                </a:tc>
                <a:tc>
                  <a:txBody>
                    <a:bodyPr/>
                    <a:lstStyle/>
                    <a:p>
                      <a:pPr algn="ctr"/>
                      <a:r>
                        <a:rPr lang="es-PE" sz="1600" b="1" dirty="0">
                          <a:solidFill>
                            <a:schemeClr val="bg1"/>
                          </a:solidFill>
                          <a:latin typeface="Poppins" panose="00000500000000000000" pitchFamily="2" charset="0"/>
                          <a:cs typeface="Poppins" panose="00000500000000000000" pitchFamily="2" charset="0"/>
                        </a:rPr>
                        <a:t>AVANCE 2022</a:t>
                      </a:r>
                    </a:p>
                  </a:txBody>
                  <a:tcPr anchor="ctr">
                    <a:solidFill>
                      <a:srgbClr val="C00000"/>
                    </a:solidFill>
                  </a:tcPr>
                </a:tc>
                <a:tc>
                  <a:txBody>
                    <a:bodyPr/>
                    <a:lstStyle/>
                    <a:p>
                      <a:pPr algn="ctr"/>
                      <a:r>
                        <a:rPr lang="es-ES" sz="1600" b="1" dirty="0">
                          <a:solidFill>
                            <a:schemeClr val="bg1"/>
                          </a:solidFill>
                          <a:latin typeface="Poppins" panose="00000500000000000000" pitchFamily="2" charset="0"/>
                          <a:cs typeface="Poppins" panose="00000500000000000000" pitchFamily="2" charset="0"/>
                        </a:rPr>
                        <a:t>META 2023</a:t>
                      </a:r>
                      <a:endParaRPr lang="es-PE" sz="1600" b="1" dirty="0">
                        <a:solidFill>
                          <a:schemeClr val="bg1"/>
                        </a:solidFill>
                        <a:latin typeface="Poppins" panose="00000500000000000000" pitchFamily="2" charset="0"/>
                        <a:cs typeface="Poppins" panose="00000500000000000000" pitchFamily="2" charset="0"/>
                      </a:endParaRPr>
                    </a:p>
                  </a:txBody>
                  <a:tcPr anchor="ctr">
                    <a:solidFill>
                      <a:srgbClr val="C00000"/>
                    </a:solidFill>
                  </a:tcPr>
                </a:tc>
                <a:tc>
                  <a:txBody>
                    <a:bodyPr/>
                    <a:lstStyle/>
                    <a:p>
                      <a:pPr algn="ctr"/>
                      <a:r>
                        <a:rPr lang="es-ES" sz="1600" b="1" dirty="0">
                          <a:solidFill>
                            <a:schemeClr val="bg1"/>
                          </a:solidFill>
                          <a:latin typeface="Poppins" panose="00000500000000000000" pitchFamily="2" charset="0"/>
                          <a:cs typeface="Poppins" panose="00000500000000000000" pitchFamily="2" charset="0"/>
                        </a:rPr>
                        <a:t>AVANCE 2023</a:t>
                      </a:r>
                      <a:endParaRPr lang="es-PE" sz="1600" b="1" dirty="0">
                        <a:solidFill>
                          <a:schemeClr val="bg1"/>
                        </a:solidFill>
                        <a:latin typeface="Poppins" panose="00000500000000000000" pitchFamily="2" charset="0"/>
                        <a:cs typeface="Poppins" panose="00000500000000000000" pitchFamily="2" charset="0"/>
                      </a:endParaRPr>
                    </a:p>
                  </a:txBody>
                  <a:tcPr anchor="ctr">
                    <a:solidFill>
                      <a:srgbClr val="C00000"/>
                    </a:solidFill>
                  </a:tcPr>
                </a:tc>
                <a:extLst>
                  <a:ext uri="{0D108BD9-81ED-4DB2-BD59-A6C34878D82A}">
                    <a16:rowId xmlns:a16="http://schemas.microsoft.com/office/drawing/2014/main" xmlns="" val="712180710"/>
                  </a:ext>
                </a:extLst>
              </a:tr>
              <a:tr h="370840">
                <a:tc>
                  <a:txBody>
                    <a:bodyPr/>
                    <a:lstStyle/>
                    <a:p>
                      <a:pPr algn="just"/>
                      <a:r>
                        <a:rPr lang="es-MX" sz="1400" dirty="0">
                          <a:latin typeface="Poppins" panose="00000500000000000000" pitchFamily="2" charset="0"/>
                          <a:cs typeface="Poppins" panose="00000500000000000000" pitchFamily="2" charset="0"/>
                        </a:rPr>
                        <a:t>Porcentaje de acciones que usan materiales con contenidos validados por el programa Aurora, con un estándar de contenidos con enfoque de género e interculturalidad.</a:t>
                      </a:r>
                      <a:endParaRPr lang="es-PE" sz="1400" dirty="0">
                        <a:latin typeface="Poppins" panose="00000500000000000000" pitchFamily="2" charset="0"/>
                        <a:cs typeface="Poppins" panose="00000500000000000000" pitchFamily="2" charset="0"/>
                      </a:endParaRPr>
                    </a:p>
                  </a:txBody>
                  <a:tcPr/>
                </a:tc>
                <a:tc>
                  <a:txBody>
                    <a:bodyPr/>
                    <a:lstStyle/>
                    <a:p>
                      <a:pPr algn="ctr"/>
                      <a:r>
                        <a:rPr lang="es-PE" sz="1400" dirty="0">
                          <a:latin typeface="Poppins" panose="00000500000000000000" pitchFamily="2" charset="0"/>
                          <a:cs typeface="Poppins" panose="00000500000000000000" pitchFamily="2" charset="0"/>
                        </a:rPr>
                        <a:t>5.0%</a:t>
                      </a:r>
                    </a:p>
                  </a:txBody>
                  <a:tcPr/>
                </a:tc>
                <a:tc>
                  <a:txBody>
                    <a:bodyPr/>
                    <a:lstStyle/>
                    <a:p>
                      <a:pPr algn="ctr"/>
                      <a:r>
                        <a:rPr lang="es-PE" sz="1400" dirty="0">
                          <a:latin typeface="Poppins" panose="00000500000000000000" pitchFamily="2" charset="0"/>
                          <a:cs typeface="Poppins" panose="00000500000000000000" pitchFamily="2" charset="0"/>
                        </a:rPr>
                        <a:t>32.4%</a:t>
                      </a:r>
                    </a:p>
                  </a:txBody>
                  <a:tcPr/>
                </a:tc>
                <a:tc>
                  <a:txBody>
                    <a:bodyPr/>
                    <a:lstStyle/>
                    <a:p>
                      <a:pPr algn="ctr"/>
                      <a:endParaRPr lang="es-PE" sz="1400" dirty="0">
                        <a:latin typeface="Poppins" panose="00000500000000000000" pitchFamily="2" charset="0"/>
                        <a:cs typeface="Poppins" panose="00000500000000000000" pitchFamily="2" charset="0"/>
                      </a:endParaRPr>
                    </a:p>
                  </a:txBody>
                  <a:tcPr/>
                </a:tc>
                <a:tc>
                  <a:txBody>
                    <a:bodyPr/>
                    <a:lstStyle/>
                    <a:p>
                      <a:pPr algn="ctr"/>
                      <a:endParaRPr lang="es-PE" sz="1400"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xmlns="" val="446552082"/>
                  </a:ext>
                </a:extLst>
              </a:tr>
              <a:tr h="232939">
                <a:tc>
                  <a:txBody>
                    <a:bodyPr/>
                    <a:lstStyle/>
                    <a:p>
                      <a:pPr algn="just"/>
                      <a:r>
                        <a:rPr lang="es-MX" sz="1400" dirty="0">
                          <a:latin typeface="Poppins" panose="00000500000000000000" pitchFamily="2" charset="0"/>
                          <a:cs typeface="Poppins" panose="00000500000000000000" pitchFamily="2" charset="0"/>
                        </a:rPr>
                        <a:t>Porcentaje de población que recibe información para prevenir la violencia contra las mujeres e integrantes del grupo familiar.</a:t>
                      </a:r>
                      <a:endParaRPr lang="es-PE" sz="1400" dirty="0">
                        <a:latin typeface="Poppins" panose="00000500000000000000" pitchFamily="2" charset="0"/>
                        <a:cs typeface="Poppins" panose="00000500000000000000" pitchFamily="2" charset="0"/>
                      </a:endParaRPr>
                    </a:p>
                  </a:txBody>
                  <a:tcPr/>
                </a:tc>
                <a:tc>
                  <a:txBody>
                    <a:bodyPr/>
                    <a:lstStyle/>
                    <a:p>
                      <a:pPr algn="ctr"/>
                      <a:r>
                        <a:rPr lang="es-PE" sz="1400" dirty="0">
                          <a:latin typeface="Poppins" panose="00000500000000000000" pitchFamily="2" charset="0"/>
                          <a:cs typeface="Poppins" panose="00000500000000000000" pitchFamily="2" charset="0"/>
                        </a:rPr>
                        <a:t>6.7%</a:t>
                      </a:r>
                    </a:p>
                  </a:txBody>
                  <a:tcPr/>
                </a:tc>
                <a:tc>
                  <a:txBody>
                    <a:bodyPr/>
                    <a:lstStyle/>
                    <a:p>
                      <a:pPr algn="ctr"/>
                      <a:r>
                        <a:rPr lang="es-PE" sz="1400" dirty="0">
                          <a:latin typeface="Poppins" panose="00000500000000000000" pitchFamily="2" charset="0"/>
                          <a:cs typeface="Poppins" panose="00000500000000000000" pitchFamily="2" charset="0"/>
                        </a:rPr>
                        <a:t>7.7%</a:t>
                      </a:r>
                    </a:p>
                  </a:txBody>
                  <a:tcPr/>
                </a:tc>
                <a:tc>
                  <a:txBody>
                    <a:bodyPr/>
                    <a:lstStyle/>
                    <a:p>
                      <a:pPr algn="ctr"/>
                      <a:r>
                        <a:rPr lang="es-PE" sz="1400" dirty="0">
                          <a:latin typeface="Poppins" panose="00000500000000000000" pitchFamily="2" charset="0"/>
                          <a:cs typeface="Poppins" panose="00000500000000000000" pitchFamily="2" charset="0"/>
                        </a:rPr>
                        <a:t>8.3%</a:t>
                      </a:r>
                    </a:p>
                  </a:txBody>
                  <a:tcPr/>
                </a:tc>
                <a:tc>
                  <a:txBody>
                    <a:bodyPr/>
                    <a:lstStyle/>
                    <a:p>
                      <a:pPr algn="ctr"/>
                      <a:r>
                        <a:rPr lang="es-PE" sz="1400" dirty="0">
                          <a:latin typeface="Poppins" panose="00000500000000000000" pitchFamily="2" charset="0"/>
                          <a:cs typeface="Poppins" panose="00000500000000000000" pitchFamily="2" charset="0"/>
                        </a:rPr>
                        <a:t>1.5%</a:t>
                      </a:r>
                    </a:p>
                  </a:txBody>
                  <a:tcPr/>
                </a:tc>
                <a:extLst>
                  <a:ext uri="{0D108BD9-81ED-4DB2-BD59-A6C34878D82A}">
                    <a16:rowId xmlns:a16="http://schemas.microsoft.com/office/drawing/2014/main" xmlns="" val="2594205755"/>
                  </a:ext>
                </a:extLst>
              </a:tr>
            </a:tbl>
          </a:graphicData>
        </a:graphic>
      </p:graphicFrame>
      <p:sp>
        <p:nvSpPr>
          <p:cNvPr id="10" name="Título 1">
            <a:extLst>
              <a:ext uri="{FF2B5EF4-FFF2-40B4-BE49-F238E27FC236}">
                <a16:creationId xmlns:a16="http://schemas.microsoft.com/office/drawing/2014/main" xmlns="" id="{399429AE-E93E-7788-F751-5B660D6C7B79}"/>
              </a:ext>
            </a:extLst>
          </p:cNvPr>
          <p:cNvSpPr txBox="1">
            <a:spLocks/>
          </p:cNvSpPr>
          <p:nvPr/>
        </p:nvSpPr>
        <p:spPr>
          <a:xfrm>
            <a:off x="3332890" y="147496"/>
            <a:ext cx="6596458" cy="5920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a:solidFill>
                  <a:srgbClr val="002060"/>
                </a:solidFill>
                <a:latin typeface="Poppins" pitchFamily="2" charset="77"/>
                <a:cs typeface="Poppins" pitchFamily="2" charset="77"/>
              </a:rPr>
              <a:t>POLÍTICA NACIONAL</a:t>
            </a:r>
            <a:endParaRPr lang="es-PE" sz="2800" b="1" dirty="0">
              <a:solidFill>
                <a:srgbClr val="002060"/>
              </a:solidFill>
              <a:latin typeface="Poppins" pitchFamily="2" charset="77"/>
              <a:cs typeface="Poppins" pitchFamily="2" charset="77"/>
            </a:endParaRPr>
          </a:p>
        </p:txBody>
      </p:sp>
    </p:spTree>
    <p:extLst>
      <p:ext uri="{BB962C8B-B14F-4D97-AF65-F5344CB8AC3E}">
        <p14:creationId xmlns:p14="http://schemas.microsoft.com/office/powerpoint/2010/main" val="3221957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Redondear rectángulo de esquina del mismo lado 3">
            <a:extLst>
              <a:ext uri="{FF2B5EF4-FFF2-40B4-BE49-F238E27FC236}">
                <a16:creationId xmlns:a16="http://schemas.microsoft.com/office/drawing/2014/main" xmlns="" id="{BD9ABE82-1667-4B29-0565-A1500D3BBDD4}"/>
              </a:ext>
            </a:extLst>
          </p:cNvPr>
          <p:cNvSpPr/>
          <p:nvPr/>
        </p:nvSpPr>
        <p:spPr>
          <a:xfrm rot="10800000">
            <a:off x="14756" y="-26196"/>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xmlns="" id="{A97A4EBE-6AAA-05D1-E352-17EFDBB3253F}"/>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288416" y="79138"/>
            <a:ext cx="1065384" cy="642363"/>
          </a:xfrm>
          <a:prstGeom prst="rect">
            <a:avLst/>
          </a:prstGeom>
        </p:spPr>
      </p:pic>
      <p:pic>
        <p:nvPicPr>
          <p:cNvPr id="18" name="Imagen 3" descr="Descripción: Descripción: Descripción: Descripción: LOGO_MIMP">
            <a:extLst>
              <a:ext uri="{FF2B5EF4-FFF2-40B4-BE49-F238E27FC236}">
                <a16:creationId xmlns:a16="http://schemas.microsoft.com/office/drawing/2014/main" xmlns="" id="{82503C25-E2D0-2A00-BD9A-B5679E89D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47" y="202309"/>
            <a:ext cx="2533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xmlns="" id="{AE6ECB36-0A86-9736-EAEE-49808CC41812}"/>
              </a:ext>
            </a:extLst>
          </p:cNvPr>
          <p:cNvSpPr txBox="1"/>
          <p:nvPr/>
        </p:nvSpPr>
        <p:spPr>
          <a:xfrm>
            <a:off x="1881188" y="1414396"/>
            <a:ext cx="9051278" cy="1569660"/>
          </a:xfrm>
          <a:prstGeom prst="rect">
            <a:avLst/>
          </a:prstGeom>
          <a:noFill/>
          <a:ln w="28575">
            <a:noFill/>
          </a:ln>
        </p:spPr>
        <p:txBody>
          <a:bodyPr wrap="square" rtlCol="0">
            <a:spAutoFit/>
          </a:bodyPr>
          <a:lstStyle/>
          <a:p>
            <a:pPr algn="ctr" defTabSz="914400"/>
            <a:r>
              <a:rPr lang="es-MX" sz="2400" b="1" dirty="0">
                <a:solidFill>
                  <a:prstClr val="black"/>
                </a:solidFill>
                <a:latin typeface="Poppins" panose="00000500000000000000" pitchFamily="2" charset="0"/>
                <a:cs typeface="Poppins" panose="00000500000000000000" pitchFamily="2" charset="0"/>
              </a:rPr>
              <a:t>Servicio 43. </a:t>
            </a:r>
            <a:r>
              <a:rPr lang="es-MX" sz="2400" dirty="0">
                <a:solidFill>
                  <a:prstClr val="black"/>
                </a:solidFill>
                <a:latin typeface="Poppins" panose="00000500000000000000" pitchFamily="2" charset="0"/>
                <a:cs typeface="Poppins" panose="00000500000000000000" pitchFamily="2" charset="0"/>
              </a:rPr>
              <a:t>Servicio chat 100 que brinda información en plataforma virtual para la detección y prevención de la violencia contra las mujeres en adolescentes, jóvenes y/o personas adultas.</a:t>
            </a:r>
            <a:endParaRPr lang="es-PE" sz="2400" dirty="0">
              <a:solidFill>
                <a:prstClr val="black"/>
              </a:solidFill>
              <a:latin typeface="Poppins" panose="00000500000000000000" pitchFamily="2" charset="0"/>
              <a:cs typeface="Poppins" panose="00000500000000000000" pitchFamily="2" charset="0"/>
            </a:endParaRPr>
          </a:p>
        </p:txBody>
      </p:sp>
      <p:graphicFrame>
        <p:nvGraphicFramePr>
          <p:cNvPr id="6" name="Tabla 15">
            <a:extLst>
              <a:ext uri="{FF2B5EF4-FFF2-40B4-BE49-F238E27FC236}">
                <a16:creationId xmlns:a16="http://schemas.microsoft.com/office/drawing/2014/main" xmlns="" id="{FF6B6608-9D6F-1358-06F1-CB7C7ED7AA6A}"/>
              </a:ext>
            </a:extLst>
          </p:cNvPr>
          <p:cNvGraphicFramePr>
            <a:graphicFrameLocks noGrp="1"/>
          </p:cNvGraphicFramePr>
          <p:nvPr>
            <p:extLst>
              <p:ext uri="{D42A27DB-BD31-4B8C-83A1-F6EECF244321}">
                <p14:modId xmlns:p14="http://schemas.microsoft.com/office/powerpoint/2010/main" val="2968309847"/>
              </p:ext>
            </p:extLst>
          </p:nvPr>
        </p:nvGraphicFramePr>
        <p:xfrm>
          <a:off x="2165935" y="3195053"/>
          <a:ext cx="8766531" cy="2435725"/>
        </p:xfrm>
        <a:graphic>
          <a:graphicData uri="http://schemas.openxmlformats.org/drawingml/2006/table">
            <a:tbl>
              <a:tblPr firstRow="1" bandRow="1">
                <a:tableStyleId>{5940675A-B579-460E-94D1-54222C63F5DA}</a:tableStyleId>
              </a:tblPr>
              <a:tblGrid>
                <a:gridCol w="3750691">
                  <a:extLst>
                    <a:ext uri="{9D8B030D-6E8A-4147-A177-3AD203B41FA5}">
                      <a16:colId xmlns:a16="http://schemas.microsoft.com/office/drawing/2014/main" xmlns="" val="3931777878"/>
                    </a:ext>
                  </a:extLst>
                </a:gridCol>
                <a:gridCol w="1163699">
                  <a:extLst>
                    <a:ext uri="{9D8B030D-6E8A-4147-A177-3AD203B41FA5}">
                      <a16:colId xmlns:a16="http://schemas.microsoft.com/office/drawing/2014/main" xmlns="" val="3147809267"/>
                    </a:ext>
                  </a:extLst>
                </a:gridCol>
                <a:gridCol w="1284047">
                  <a:extLst>
                    <a:ext uri="{9D8B030D-6E8A-4147-A177-3AD203B41FA5}">
                      <a16:colId xmlns:a16="http://schemas.microsoft.com/office/drawing/2014/main" xmlns="" val="278727403"/>
                    </a:ext>
                  </a:extLst>
                </a:gridCol>
                <a:gridCol w="1284047">
                  <a:extLst>
                    <a:ext uri="{9D8B030D-6E8A-4147-A177-3AD203B41FA5}">
                      <a16:colId xmlns:a16="http://schemas.microsoft.com/office/drawing/2014/main" xmlns="" val="1075010830"/>
                    </a:ext>
                  </a:extLst>
                </a:gridCol>
                <a:gridCol w="1284047">
                  <a:extLst>
                    <a:ext uri="{9D8B030D-6E8A-4147-A177-3AD203B41FA5}">
                      <a16:colId xmlns:a16="http://schemas.microsoft.com/office/drawing/2014/main" xmlns="" val="2296216869"/>
                    </a:ext>
                  </a:extLst>
                </a:gridCol>
              </a:tblGrid>
              <a:tr h="852504">
                <a:tc>
                  <a:txBody>
                    <a:bodyPr/>
                    <a:lstStyle/>
                    <a:p>
                      <a:pPr algn="ctr"/>
                      <a:r>
                        <a:rPr lang="es-PE" sz="1800" dirty="0">
                          <a:solidFill>
                            <a:schemeClr val="bg1"/>
                          </a:solidFill>
                          <a:latin typeface="Poppins" panose="00000500000000000000" pitchFamily="2" charset="0"/>
                          <a:cs typeface="Poppins" panose="00000500000000000000" pitchFamily="2" charset="0"/>
                        </a:rPr>
                        <a:t>INDICADOR</a:t>
                      </a:r>
                    </a:p>
                  </a:txBody>
                  <a:tcPr>
                    <a:solidFill>
                      <a:srgbClr val="C00000"/>
                    </a:solidFill>
                  </a:tcPr>
                </a:tc>
                <a:tc>
                  <a:txBody>
                    <a:bodyPr/>
                    <a:lstStyle/>
                    <a:p>
                      <a:pPr algn="ctr"/>
                      <a:r>
                        <a:rPr lang="es-PE" sz="1800" dirty="0">
                          <a:solidFill>
                            <a:schemeClr val="bg1"/>
                          </a:solidFill>
                          <a:latin typeface="Poppins" panose="00000500000000000000" pitchFamily="2" charset="0"/>
                          <a:cs typeface="Poppins" panose="00000500000000000000" pitchFamily="2" charset="0"/>
                        </a:rPr>
                        <a:t>META 2022</a:t>
                      </a:r>
                    </a:p>
                  </a:txBody>
                  <a:tcPr>
                    <a:solidFill>
                      <a:srgbClr val="C00000"/>
                    </a:solidFill>
                  </a:tcPr>
                </a:tc>
                <a:tc>
                  <a:txBody>
                    <a:bodyPr/>
                    <a:lstStyle/>
                    <a:p>
                      <a:pPr algn="ctr"/>
                      <a:r>
                        <a:rPr lang="es-PE" sz="1800" dirty="0">
                          <a:solidFill>
                            <a:schemeClr val="bg1"/>
                          </a:solidFill>
                          <a:latin typeface="Poppins" panose="00000500000000000000" pitchFamily="2" charset="0"/>
                          <a:cs typeface="Poppins" panose="00000500000000000000" pitchFamily="2" charset="0"/>
                        </a:rPr>
                        <a:t>AVANCE 2022</a:t>
                      </a:r>
                    </a:p>
                  </a:txBody>
                  <a:tcPr>
                    <a:solidFill>
                      <a:srgbClr val="C00000"/>
                    </a:solidFill>
                  </a:tcPr>
                </a:tc>
                <a:tc>
                  <a:txBody>
                    <a:bodyPr/>
                    <a:lstStyle/>
                    <a:p>
                      <a:pPr algn="ctr"/>
                      <a:r>
                        <a:rPr lang="es-PE" sz="1800" dirty="0">
                          <a:solidFill>
                            <a:schemeClr val="bg1"/>
                          </a:solidFill>
                          <a:latin typeface="Poppins" panose="00000500000000000000" pitchFamily="2" charset="0"/>
                          <a:cs typeface="Poppins" panose="00000500000000000000" pitchFamily="2" charset="0"/>
                        </a:rPr>
                        <a:t>META 2023</a:t>
                      </a:r>
                    </a:p>
                  </a:txBody>
                  <a:tcPr>
                    <a:solidFill>
                      <a:srgbClr val="C00000"/>
                    </a:solidFill>
                  </a:tcPr>
                </a:tc>
                <a:tc>
                  <a:txBody>
                    <a:bodyPr/>
                    <a:lstStyle/>
                    <a:p>
                      <a:pPr algn="ctr"/>
                      <a:r>
                        <a:rPr lang="es-PE" sz="1800" dirty="0">
                          <a:solidFill>
                            <a:schemeClr val="bg1"/>
                          </a:solidFill>
                          <a:latin typeface="Poppins" panose="00000500000000000000" pitchFamily="2" charset="0"/>
                          <a:cs typeface="Poppins" panose="00000500000000000000" pitchFamily="2" charset="0"/>
                        </a:rPr>
                        <a:t>AVANCE 2023</a:t>
                      </a:r>
                    </a:p>
                  </a:txBody>
                  <a:tcPr>
                    <a:solidFill>
                      <a:srgbClr val="C00000"/>
                    </a:solidFill>
                  </a:tcPr>
                </a:tc>
                <a:extLst>
                  <a:ext uri="{0D108BD9-81ED-4DB2-BD59-A6C34878D82A}">
                    <a16:rowId xmlns:a16="http://schemas.microsoft.com/office/drawing/2014/main" xmlns="" val="712180710"/>
                  </a:ext>
                </a:extLst>
              </a:tr>
              <a:tr h="1583221">
                <a:tc>
                  <a:txBody>
                    <a:bodyPr/>
                    <a:lstStyle/>
                    <a:p>
                      <a:pPr algn="just"/>
                      <a:r>
                        <a:rPr lang="es-MX" sz="1800" dirty="0">
                          <a:latin typeface="Poppins" panose="00000500000000000000" pitchFamily="2" charset="0"/>
                          <a:cs typeface="Poppins" panose="00000500000000000000" pitchFamily="2" charset="0"/>
                        </a:rPr>
                        <a:t>Porcentaje de consultas de las/los usuarios/as del Chat 100, atendidas en forma oportuna.</a:t>
                      </a:r>
                      <a:endParaRPr lang="es-PE" sz="1800" dirty="0">
                        <a:latin typeface="Poppins" panose="00000500000000000000" pitchFamily="2" charset="0"/>
                        <a:cs typeface="Poppins" panose="00000500000000000000" pitchFamily="2" charset="0"/>
                      </a:endParaRPr>
                    </a:p>
                  </a:txBody>
                  <a:tcPr anchor="ctr"/>
                </a:tc>
                <a:tc>
                  <a:txBody>
                    <a:bodyPr/>
                    <a:lstStyle/>
                    <a:p>
                      <a:pPr algn="ctr"/>
                      <a:r>
                        <a:rPr lang="es-PE" sz="1800" dirty="0">
                          <a:latin typeface="Poppins" panose="00000500000000000000" pitchFamily="2" charset="0"/>
                          <a:cs typeface="Poppins" panose="00000500000000000000" pitchFamily="2" charset="0"/>
                        </a:rPr>
                        <a:t>90.5%</a:t>
                      </a:r>
                    </a:p>
                  </a:txBody>
                  <a:tcPr anchor="ctr"/>
                </a:tc>
                <a:tc>
                  <a:txBody>
                    <a:bodyPr/>
                    <a:lstStyle/>
                    <a:p>
                      <a:pPr algn="ctr"/>
                      <a:r>
                        <a:rPr lang="es-PE" sz="1800" dirty="0">
                          <a:latin typeface="Poppins" panose="00000500000000000000" pitchFamily="2" charset="0"/>
                          <a:cs typeface="Poppins" panose="00000500000000000000" pitchFamily="2" charset="0"/>
                        </a:rPr>
                        <a:t>80.5%</a:t>
                      </a:r>
                    </a:p>
                  </a:txBody>
                  <a:tcPr anchor="ctr"/>
                </a:tc>
                <a:tc>
                  <a:txBody>
                    <a:bodyPr/>
                    <a:lstStyle/>
                    <a:p>
                      <a:pPr algn="ctr"/>
                      <a:r>
                        <a:rPr lang="es-PE" sz="1800" dirty="0">
                          <a:latin typeface="Poppins" panose="00000500000000000000" pitchFamily="2" charset="0"/>
                          <a:cs typeface="Poppins" panose="00000500000000000000" pitchFamily="2" charset="0"/>
                        </a:rPr>
                        <a:t>91.0%</a:t>
                      </a:r>
                    </a:p>
                  </a:txBody>
                  <a:tcPr anchor="ctr"/>
                </a:tc>
                <a:tc>
                  <a:txBody>
                    <a:bodyPr/>
                    <a:lstStyle/>
                    <a:p>
                      <a:pPr algn="ctr"/>
                      <a:r>
                        <a:rPr lang="es-PE" sz="1800" dirty="0">
                          <a:latin typeface="Poppins" panose="00000500000000000000" pitchFamily="2" charset="0"/>
                          <a:cs typeface="Poppins" panose="00000500000000000000" pitchFamily="2" charset="0"/>
                        </a:rPr>
                        <a:t>80.9%</a:t>
                      </a:r>
                    </a:p>
                  </a:txBody>
                  <a:tcPr anchor="ctr"/>
                </a:tc>
                <a:extLst>
                  <a:ext uri="{0D108BD9-81ED-4DB2-BD59-A6C34878D82A}">
                    <a16:rowId xmlns:a16="http://schemas.microsoft.com/office/drawing/2014/main" xmlns="" val="446552082"/>
                  </a:ext>
                </a:extLst>
              </a:tr>
            </a:tbl>
          </a:graphicData>
        </a:graphic>
      </p:graphicFrame>
      <p:sp>
        <p:nvSpPr>
          <p:cNvPr id="10" name="Título 1">
            <a:extLst>
              <a:ext uri="{FF2B5EF4-FFF2-40B4-BE49-F238E27FC236}">
                <a16:creationId xmlns:a16="http://schemas.microsoft.com/office/drawing/2014/main" xmlns="" id="{6D579E48-A779-0AAC-28D1-52125A82EBC2}"/>
              </a:ext>
            </a:extLst>
          </p:cNvPr>
          <p:cNvSpPr txBox="1">
            <a:spLocks/>
          </p:cNvSpPr>
          <p:nvPr/>
        </p:nvSpPr>
        <p:spPr>
          <a:xfrm>
            <a:off x="3332890" y="147496"/>
            <a:ext cx="6596458" cy="5920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a:solidFill>
                  <a:srgbClr val="002060"/>
                </a:solidFill>
                <a:latin typeface="Poppins" pitchFamily="2" charset="77"/>
                <a:cs typeface="Poppins" pitchFamily="2" charset="77"/>
              </a:rPr>
              <a:t>POLÍTICA NACIONAL</a:t>
            </a:r>
            <a:endParaRPr lang="es-PE" sz="2800" b="1" dirty="0">
              <a:solidFill>
                <a:srgbClr val="002060"/>
              </a:solidFill>
              <a:latin typeface="Poppins" pitchFamily="2" charset="77"/>
              <a:cs typeface="Poppins" pitchFamily="2" charset="77"/>
            </a:endParaRPr>
          </a:p>
        </p:txBody>
      </p:sp>
    </p:spTree>
    <p:extLst>
      <p:ext uri="{BB962C8B-B14F-4D97-AF65-F5344CB8AC3E}">
        <p14:creationId xmlns:p14="http://schemas.microsoft.com/office/powerpoint/2010/main" val="1645833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Redondear rectángulo de esquina del mismo lado 3">
            <a:extLst>
              <a:ext uri="{FF2B5EF4-FFF2-40B4-BE49-F238E27FC236}">
                <a16:creationId xmlns:a16="http://schemas.microsoft.com/office/drawing/2014/main" xmlns="" id="{BD9ABE82-1667-4B29-0565-A1500D3BBDD4}"/>
              </a:ext>
            </a:extLst>
          </p:cNvPr>
          <p:cNvSpPr/>
          <p:nvPr/>
        </p:nvSpPr>
        <p:spPr>
          <a:xfrm rot="10800000">
            <a:off x="14756" y="-26196"/>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xmlns="" id="{A97A4EBE-6AAA-05D1-E352-17EFDBB3253F}"/>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288416" y="79138"/>
            <a:ext cx="1065384" cy="642363"/>
          </a:xfrm>
          <a:prstGeom prst="rect">
            <a:avLst/>
          </a:prstGeom>
        </p:spPr>
      </p:pic>
      <p:pic>
        <p:nvPicPr>
          <p:cNvPr id="18" name="Imagen 3" descr="Descripción: Descripción: Descripción: Descripción: LOGO_MIMP">
            <a:extLst>
              <a:ext uri="{FF2B5EF4-FFF2-40B4-BE49-F238E27FC236}">
                <a16:creationId xmlns:a16="http://schemas.microsoft.com/office/drawing/2014/main" xmlns="" id="{82503C25-E2D0-2A00-BD9A-B5679E89D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47" y="202309"/>
            <a:ext cx="2533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xmlns="" id="{52CAE44F-8A57-F50A-C069-3F6F504F5336}"/>
              </a:ext>
            </a:extLst>
          </p:cNvPr>
          <p:cNvSpPr txBox="1"/>
          <p:nvPr/>
        </p:nvSpPr>
        <p:spPr>
          <a:xfrm>
            <a:off x="1432293" y="1173959"/>
            <a:ext cx="9921507" cy="2308324"/>
          </a:xfrm>
          <a:prstGeom prst="rect">
            <a:avLst/>
          </a:prstGeom>
          <a:noFill/>
          <a:ln w="28575">
            <a:noFill/>
          </a:ln>
        </p:spPr>
        <p:txBody>
          <a:bodyPr wrap="square" rtlCol="0">
            <a:spAutoFit/>
          </a:bodyPr>
          <a:lstStyle/>
          <a:p>
            <a:pPr algn="ctr" defTabSz="914400"/>
            <a:r>
              <a:rPr lang="es-MX" sz="2400" b="1" dirty="0">
                <a:solidFill>
                  <a:prstClr val="black"/>
                </a:solidFill>
                <a:latin typeface="Poppins" panose="00000500000000000000" pitchFamily="2" charset="0"/>
                <a:cs typeface="Poppins" panose="00000500000000000000" pitchFamily="2" charset="0"/>
              </a:rPr>
              <a:t>Servicio 44. </a:t>
            </a:r>
            <a:r>
              <a:rPr lang="es-MX" sz="2400" dirty="0">
                <a:solidFill>
                  <a:prstClr val="black"/>
                </a:solidFill>
                <a:latin typeface="Poppins" panose="00000500000000000000" pitchFamily="2" charset="0"/>
                <a:cs typeface="Poppins" panose="00000500000000000000" pitchFamily="2" charset="0"/>
              </a:rPr>
              <a:t>Servicio de atención integral, oportuna, disponible, articulada, accesible geográficamente, con pertinencia cultural y de calidad, a mujeres e integrantes del grupo familiar afectadas por hechos de violencia física, psicológica, sexual y económica o patrimonial, así como cualquier persona afectada por violencia sexual (CEM).</a:t>
            </a:r>
            <a:endParaRPr lang="es-PE" sz="2400" dirty="0">
              <a:solidFill>
                <a:prstClr val="black"/>
              </a:solidFill>
              <a:latin typeface="Poppins" panose="00000500000000000000" pitchFamily="2" charset="0"/>
              <a:cs typeface="Poppins" panose="00000500000000000000" pitchFamily="2" charset="0"/>
            </a:endParaRPr>
          </a:p>
        </p:txBody>
      </p:sp>
      <p:graphicFrame>
        <p:nvGraphicFramePr>
          <p:cNvPr id="6" name="Tabla 15">
            <a:extLst>
              <a:ext uri="{FF2B5EF4-FFF2-40B4-BE49-F238E27FC236}">
                <a16:creationId xmlns:a16="http://schemas.microsoft.com/office/drawing/2014/main" xmlns="" id="{2D216453-CE2E-E874-CCFA-C39A40C7F8DC}"/>
              </a:ext>
            </a:extLst>
          </p:cNvPr>
          <p:cNvGraphicFramePr>
            <a:graphicFrameLocks noGrp="1"/>
          </p:cNvGraphicFramePr>
          <p:nvPr>
            <p:extLst>
              <p:ext uri="{D42A27DB-BD31-4B8C-83A1-F6EECF244321}">
                <p14:modId xmlns:p14="http://schemas.microsoft.com/office/powerpoint/2010/main" val="481249181"/>
              </p:ext>
            </p:extLst>
          </p:nvPr>
        </p:nvGraphicFramePr>
        <p:xfrm>
          <a:off x="1837072" y="3675980"/>
          <a:ext cx="9236239" cy="2682240"/>
        </p:xfrm>
        <a:graphic>
          <a:graphicData uri="http://schemas.openxmlformats.org/drawingml/2006/table">
            <a:tbl>
              <a:tblPr firstRow="1" bandRow="1">
                <a:tableStyleId>{5940675A-B579-460E-94D1-54222C63F5DA}</a:tableStyleId>
              </a:tblPr>
              <a:tblGrid>
                <a:gridCol w="3951652">
                  <a:extLst>
                    <a:ext uri="{9D8B030D-6E8A-4147-A177-3AD203B41FA5}">
                      <a16:colId xmlns:a16="http://schemas.microsoft.com/office/drawing/2014/main" xmlns="" val="3931777878"/>
                    </a:ext>
                  </a:extLst>
                </a:gridCol>
                <a:gridCol w="1226049">
                  <a:extLst>
                    <a:ext uri="{9D8B030D-6E8A-4147-A177-3AD203B41FA5}">
                      <a16:colId xmlns:a16="http://schemas.microsoft.com/office/drawing/2014/main" xmlns="" val="3147809267"/>
                    </a:ext>
                  </a:extLst>
                </a:gridCol>
                <a:gridCol w="1352846">
                  <a:extLst>
                    <a:ext uri="{9D8B030D-6E8A-4147-A177-3AD203B41FA5}">
                      <a16:colId xmlns:a16="http://schemas.microsoft.com/office/drawing/2014/main" xmlns="" val="278727403"/>
                    </a:ext>
                  </a:extLst>
                </a:gridCol>
                <a:gridCol w="1352846">
                  <a:extLst>
                    <a:ext uri="{9D8B030D-6E8A-4147-A177-3AD203B41FA5}">
                      <a16:colId xmlns:a16="http://schemas.microsoft.com/office/drawing/2014/main" xmlns="" val="3410277206"/>
                    </a:ext>
                  </a:extLst>
                </a:gridCol>
                <a:gridCol w="1352846">
                  <a:extLst>
                    <a:ext uri="{9D8B030D-6E8A-4147-A177-3AD203B41FA5}">
                      <a16:colId xmlns:a16="http://schemas.microsoft.com/office/drawing/2014/main" xmlns="" val="3015385128"/>
                    </a:ext>
                  </a:extLst>
                </a:gridCol>
              </a:tblGrid>
              <a:tr h="0">
                <a:tc>
                  <a:txBody>
                    <a:bodyPr/>
                    <a:lstStyle/>
                    <a:p>
                      <a:pPr algn="ctr"/>
                      <a:r>
                        <a:rPr lang="es-PE" dirty="0">
                          <a:solidFill>
                            <a:schemeClr val="bg1"/>
                          </a:solidFill>
                          <a:latin typeface="Poppins" panose="00000500000000000000" pitchFamily="2" charset="0"/>
                          <a:cs typeface="Poppins" panose="00000500000000000000" pitchFamily="2" charset="0"/>
                        </a:rPr>
                        <a:t>INDICADOR</a:t>
                      </a:r>
                    </a:p>
                  </a:txBody>
                  <a:tcPr>
                    <a:solidFill>
                      <a:srgbClr val="C00000"/>
                    </a:solidFill>
                  </a:tcPr>
                </a:tc>
                <a:tc>
                  <a:txBody>
                    <a:bodyPr/>
                    <a:lstStyle/>
                    <a:p>
                      <a:pPr algn="ctr"/>
                      <a:r>
                        <a:rPr lang="es-PE" dirty="0">
                          <a:solidFill>
                            <a:schemeClr val="bg1"/>
                          </a:solidFill>
                          <a:latin typeface="Poppins" panose="00000500000000000000" pitchFamily="2" charset="0"/>
                          <a:cs typeface="Poppins" panose="00000500000000000000" pitchFamily="2" charset="0"/>
                        </a:rPr>
                        <a:t>META 2022</a:t>
                      </a:r>
                    </a:p>
                  </a:txBody>
                  <a:tcPr>
                    <a:solidFill>
                      <a:srgbClr val="C00000"/>
                    </a:solidFill>
                  </a:tcPr>
                </a:tc>
                <a:tc>
                  <a:txBody>
                    <a:bodyPr/>
                    <a:lstStyle/>
                    <a:p>
                      <a:pPr algn="ctr"/>
                      <a:r>
                        <a:rPr lang="es-PE" dirty="0">
                          <a:solidFill>
                            <a:schemeClr val="bg1"/>
                          </a:solidFill>
                          <a:latin typeface="Poppins" panose="00000500000000000000" pitchFamily="2" charset="0"/>
                          <a:cs typeface="Poppins" panose="00000500000000000000" pitchFamily="2" charset="0"/>
                        </a:rPr>
                        <a:t>AVANCE 2022</a:t>
                      </a:r>
                    </a:p>
                  </a:txBody>
                  <a:tcPr>
                    <a:solidFill>
                      <a:srgbClr val="C00000"/>
                    </a:solidFill>
                  </a:tcPr>
                </a:tc>
                <a:tc>
                  <a:txBody>
                    <a:bodyPr/>
                    <a:lstStyle/>
                    <a:p>
                      <a:pPr algn="ctr"/>
                      <a:r>
                        <a:rPr lang="es-PE" dirty="0">
                          <a:solidFill>
                            <a:schemeClr val="bg1"/>
                          </a:solidFill>
                          <a:latin typeface="Poppins" panose="00000500000000000000" pitchFamily="2" charset="0"/>
                          <a:cs typeface="Poppins" panose="00000500000000000000" pitchFamily="2" charset="0"/>
                        </a:rPr>
                        <a:t>META 2023</a:t>
                      </a:r>
                    </a:p>
                  </a:txBody>
                  <a:tcPr>
                    <a:solidFill>
                      <a:srgbClr val="C00000"/>
                    </a:solidFill>
                  </a:tcPr>
                </a:tc>
                <a:tc>
                  <a:txBody>
                    <a:bodyPr/>
                    <a:lstStyle/>
                    <a:p>
                      <a:pPr algn="ctr"/>
                      <a:r>
                        <a:rPr lang="es-PE" dirty="0">
                          <a:solidFill>
                            <a:schemeClr val="bg1"/>
                          </a:solidFill>
                          <a:latin typeface="Poppins" panose="00000500000000000000" pitchFamily="2" charset="0"/>
                          <a:cs typeface="Poppins" panose="00000500000000000000" pitchFamily="2" charset="0"/>
                        </a:rPr>
                        <a:t>AVANCE 2023</a:t>
                      </a:r>
                    </a:p>
                  </a:txBody>
                  <a:tcPr>
                    <a:solidFill>
                      <a:srgbClr val="C00000"/>
                    </a:solidFill>
                  </a:tcPr>
                </a:tc>
                <a:extLst>
                  <a:ext uri="{0D108BD9-81ED-4DB2-BD59-A6C34878D82A}">
                    <a16:rowId xmlns:a16="http://schemas.microsoft.com/office/drawing/2014/main" xmlns="" val="71218071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600" b="0" dirty="0">
                          <a:solidFill>
                            <a:schemeClr val="tx1"/>
                          </a:solidFill>
                          <a:latin typeface="Poppins" panose="00000500000000000000" pitchFamily="2" charset="0"/>
                          <a:cs typeface="Poppins" panose="00000500000000000000" pitchFamily="2" charset="0"/>
                        </a:rPr>
                        <a:t>Porcentaje de personas afectadas por hechos de violencia contra las mujeres e integrantes del grupo familiar y cualquier persona afectada por violencia sexual, que se encuentran en situación de riesgo moderado o severo y que acuden a los CEM, reciben atención integral.</a:t>
                      </a:r>
                      <a:endParaRPr lang="es-PE" sz="1600" dirty="0">
                        <a:latin typeface="Poppins" panose="00000500000000000000" pitchFamily="2" charset="0"/>
                        <a:cs typeface="Poppins" panose="00000500000000000000" pitchFamily="2" charset="0"/>
                      </a:endParaRPr>
                    </a:p>
                  </a:txBody>
                  <a:tcPr/>
                </a:tc>
                <a:tc>
                  <a:txBody>
                    <a:bodyPr/>
                    <a:lstStyle/>
                    <a:p>
                      <a:pPr algn="ctr"/>
                      <a:r>
                        <a:rPr lang="es-PE" sz="1600" dirty="0">
                          <a:latin typeface="Poppins" panose="00000500000000000000" pitchFamily="2" charset="0"/>
                          <a:cs typeface="Poppins" panose="00000500000000000000" pitchFamily="2" charset="0"/>
                        </a:rPr>
                        <a:t>55.7%</a:t>
                      </a:r>
                    </a:p>
                  </a:txBody>
                  <a:tcPr anchor="ctr"/>
                </a:tc>
                <a:tc>
                  <a:txBody>
                    <a:bodyPr/>
                    <a:lstStyle/>
                    <a:p>
                      <a:pPr algn="ctr"/>
                      <a:r>
                        <a:rPr lang="es-PE" sz="1600" dirty="0">
                          <a:latin typeface="Poppins" panose="00000500000000000000" pitchFamily="2" charset="0"/>
                          <a:cs typeface="Poppins" panose="00000500000000000000" pitchFamily="2" charset="0"/>
                        </a:rPr>
                        <a:t>39.8%</a:t>
                      </a:r>
                    </a:p>
                  </a:txBody>
                  <a:tcPr anchor="ctr"/>
                </a:tc>
                <a:tc>
                  <a:txBody>
                    <a:bodyPr/>
                    <a:lstStyle/>
                    <a:p>
                      <a:pPr algn="ctr"/>
                      <a:r>
                        <a:rPr lang="es-PE" sz="1600" dirty="0">
                          <a:latin typeface="Poppins" panose="00000500000000000000" pitchFamily="2" charset="0"/>
                          <a:cs typeface="Poppins" panose="00000500000000000000" pitchFamily="2" charset="0"/>
                        </a:rPr>
                        <a:t>60.3%</a:t>
                      </a:r>
                    </a:p>
                  </a:txBody>
                  <a:tcPr anchor="ctr"/>
                </a:tc>
                <a:tc>
                  <a:txBody>
                    <a:bodyPr/>
                    <a:lstStyle/>
                    <a:p>
                      <a:pPr algn="ctr"/>
                      <a:r>
                        <a:rPr lang="es-PE" sz="1600" dirty="0">
                          <a:latin typeface="Poppins" panose="00000500000000000000" pitchFamily="2" charset="0"/>
                          <a:cs typeface="Poppins" panose="00000500000000000000" pitchFamily="2" charset="0"/>
                        </a:rPr>
                        <a:t>37.1%</a:t>
                      </a:r>
                    </a:p>
                  </a:txBody>
                  <a:tcPr anchor="ctr"/>
                </a:tc>
                <a:extLst>
                  <a:ext uri="{0D108BD9-81ED-4DB2-BD59-A6C34878D82A}">
                    <a16:rowId xmlns:a16="http://schemas.microsoft.com/office/drawing/2014/main" xmlns="" val="446552082"/>
                  </a:ext>
                </a:extLst>
              </a:tr>
            </a:tbl>
          </a:graphicData>
        </a:graphic>
      </p:graphicFrame>
      <p:sp>
        <p:nvSpPr>
          <p:cNvPr id="10" name="Título 1">
            <a:extLst>
              <a:ext uri="{FF2B5EF4-FFF2-40B4-BE49-F238E27FC236}">
                <a16:creationId xmlns:a16="http://schemas.microsoft.com/office/drawing/2014/main" xmlns="" id="{64F95679-A1CE-0624-3077-0BCBEC9B8847}"/>
              </a:ext>
            </a:extLst>
          </p:cNvPr>
          <p:cNvSpPr txBox="1">
            <a:spLocks/>
          </p:cNvSpPr>
          <p:nvPr/>
        </p:nvSpPr>
        <p:spPr>
          <a:xfrm>
            <a:off x="3332890" y="147496"/>
            <a:ext cx="6596458" cy="5920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a:solidFill>
                  <a:srgbClr val="002060"/>
                </a:solidFill>
                <a:latin typeface="Poppins" pitchFamily="2" charset="77"/>
                <a:cs typeface="Poppins" pitchFamily="2" charset="77"/>
              </a:rPr>
              <a:t>POLÍTICA NACIONAL</a:t>
            </a:r>
            <a:endParaRPr lang="es-PE" sz="2800" b="1" dirty="0">
              <a:solidFill>
                <a:srgbClr val="002060"/>
              </a:solidFill>
              <a:latin typeface="Poppins" pitchFamily="2" charset="77"/>
              <a:cs typeface="Poppins" pitchFamily="2" charset="77"/>
            </a:endParaRPr>
          </a:p>
        </p:txBody>
      </p:sp>
    </p:spTree>
    <p:extLst>
      <p:ext uri="{BB962C8B-B14F-4D97-AF65-F5344CB8AC3E}">
        <p14:creationId xmlns:p14="http://schemas.microsoft.com/office/powerpoint/2010/main" val="2454462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A4C7CE-D1BA-187E-BBE8-C0E59026BB1F}"/>
              </a:ext>
            </a:extLst>
          </p:cNvPr>
          <p:cNvSpPr>
            <a:spLocks noGrp="1"/>
          </p:cNvSpPr>
          <p:nvPr>
            <p:ph type="title"/>
          </p:nvPr>
        </p:nvSpPr>
        <p:spPr>
          <a:xfrm>
            <a:off x="2822667" y="1777362"/>
            <a:ext cx="7465749" cy="3563714"/>
          </a:xfrm>
        </p:spPr>
        <p:txBody>
          <a:bodyPr>
            <a:noAutofit/>
          </a:bodyPr>
          <a:lstStyle/>
          <a:p>
            <a:r>
              <a:rPr lang="es-PE" sz="5400" b="1" dirty="0">
                <a:solidFill>
                  <a:schemeClr val="bg1"/>
                </a:solidFill>
                <a:latin typeface="Poppins" pitchFamily="2" charset="77"/>
                <a:cs typeface="Poppins" pitchFamily="2" charset="77"/>
              </a:rPr>
              <a:t>PLAN NACIONAL DE SEGURIDAD CIUDADANA 2021-2023</a:t>
            </a:r>
          </a:p>
        </p:txBody>
      </p:sp>
      <p:cxnSp>
        <p:nvCxnSpPr>
          <p:cNvPr id="5" name="Google Shape;58;p13">
            <a:extLst>
              <a:ext uri="{FF2B5EF4-FFF2-40B4-BE49-F238E27FC236}">
                <a16:creationId xmlns:a16="http://schemas.microsoft.com/office/drawing/2014/main" xmlns="" id="{CE90D336-6368-73DE-81B8-9522B90B5B85}"/>
              </a:ext>
            </a:extLst>
          </p:cNvPr>
          <p:cNvCxnSpPr>
            <a:cxnSpLocks/>
          </p:cNvCxnSpPr>
          <p:nvPr/>
        </p:nvCxnSpPr>
        <p:spPr>
          <a:xfrm>
            <a:off x="4501662" y="5721714"/>
            <a:ext cx="6893169" cy="0"/>
          </a:xfrm>
          <a:prstGeom prst="straightConnector1">
            <a:avLst/>
          </a:prstGeom>
          <a:noFill/>
          <a:ln w="12700" cap="flat" cmpd="sng">
            <a:solidFill>
              <a:srgbClr val="FFFFFF"/>
            </a:solidFill>
            <a:prstDash val="solid"/>
            <a:round/>
            <a:headEnd type="none" w="sm" len="sm"/>
            <a:tailEnd type="none" w="sm" len="sm"/>
          </a:ln>
        </p:spPr>
      </p:cxnSp>
      <p:sp>
        <p:nvSpPr>
          <p:cNvPr id="8" name="Redondear rectángulo de esquina del mismo lado 7">
            <a:extLst>
              <a:ext uri="{FF2B5EF4-FFF2-40B4-BE49-F238E27FC236}">
                <a16:creationId xmlns:a16="http://schemas.microsoft.com/office/drawing/2014/main" xmlns="" id="{245AC189-81AD-4209-7FB8-4DC394FA3CB1}"/>
              </a:ext>
            </a:extLst>
          </p:cNvPr>
          <p:cNvSpPr/>
          <p:nvPr/>
        </p:nvSpPr>
        <p:spPr>
          <a:xfrm rot="10800000">
            <a:off x="0" y="0"/>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2" name="Imagen 11">
            <a:extLst>
              <a:ext uri="{FF2B5EF4-FFF2-40B4-BE49-F238E27FC236}">
                <a16:creationId xmlns:a16="http://schemas.microsoft.com/office/drawing/2014/main" xmlns="" id="{1A292DFA-5097-76BF-E65F-F50985B01A74}"/>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0288416" y="79138"/>
            <a:ext cx="1065384" cy="642363"/>
          </a:xfrm>
          <a:prstGeom prst="rect">
            <a:avLst/>
          </a:prstGeom>
        </p:spPr>
      </p:pic>
      <p:sp>
        <p:nvSpPr>
          <p:cNvPr id="3" name="CuadroTexto 2">
            <a:extLst>
              <a:ext uri="{FF2B5EF4-FFF2-40B4-BE49-F238E27FC236}">
                <a16:creationId xmlns:a16="http://schemas.microsoft.com/office/drawing/2014/main" xmlns="" id="{26E1C046-BBCB-0D4C-C3E9-18332FE7D70A}"/>
              </a:ext>
            </a:extLst>
          </p:cNvPr>
          <p:cNvSpPr txBox="1"/>
          <p:nvPr/>
        </p:nvSpPr>
        <p:spPr>
          <a:xfrm>
            <a:off x="750669" y="1882850"/>
            <a:ext cx="2353228" cy="2786009"/>
          </a:xfrm>
          <a:prstGeom prst="rect">
            <a:avLst/>
          </a:prstGeom>
        </p:spPr>
        <p:txBody>
          <a:bodyPr vert="horz" lIns="91440" tIns="45720" rIns="91440" bIns="45720" rtlCol="0" anchor="ctr">
            <a:noAutofit/>
          </a:bodyPr>
          <a:lstStyle>
            <a:lvl1pPr>
              <a:lnSpc>
                <a:spcPct val="90000"/>
              </a:lnSpc>
              <a:spcBef>
                <a:spcPct val="0"/>
              </a:spcBef>
              <a:buNone/>
              <a:defRPr sz="6000" b="1">
                <a:solidFill>
                  <a:schemeClr val="bg1"/>
                </a:solidFill>
                <a:latin typeface="Poppins" pitchFamily="2" charset="77"/>
                <a:ea typeface="+mj-ea"/>
                <a:cs typeface="Poppins" pitchFamily="2" charset="77"/>
              </a:defRPr>
            </a:lvl1pPr>
          </a:lstStyle>
          <a:p>
            <a:r>
              <a:rPr lang="es-ES" sz="16600" dirty="0">
                <a:latin typeface="Poppins" panose="00000500000000000000" pitchFamily="2" charset="0"/>
                <a:cs typeface="Poppins" panose="00000500000000000000" pitchFamily="2" charset="0"/>
              </a:rPr>
              <a:t>2.</a:t>
            </a:r>
          </a:p>
        </p:txBody>
      </p:sp>
      <p:pic>
        <p:nvPicPr>
          <p:cNvPr id="6" name="Imagen 3" descr="Descripción: Descripción: Descripción: Descripción: LOGO_MIMP">
            <a:extLst>
              <a:ext uri="{FF2B5EF4-FFF2-40B4-BE49-F238E27FC236}">
                <a16:creationId xmlns:a16="http://schemas.microsoft.com/office/drawing/2014/main" xmlns="" id="{3F6069EE-0BB5-F31E-C26A-48050817FF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247" y="202309"/>
            <a:ext cx="2533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945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dondear rectángulo de esquina del mismo lado 3">
            <a:extLst>
              <a:ext uri="{FF2B5EF4-FFF2-40B4-BE49-F238E27FC236}">
                <a16:creationId xmlns:a16="http://schemas.microsoft.com/office/drawing/2014/main" xmlns="" id="{6DD21BAC-7DC9-CF35-C7C4-82DF33465054}"/>
              </a:ext>
            </a:extLst>
          </p:cNvPr>
          <p:cNvSpPr/>
          <p:nvPr/>
        </p:nvSpPr>
        <p:spPr>
          <a:xfrm rot="10800000">
            <a:off x="0" y="-14679"/>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xmlns="" id="{A97A4EBE-6AAA-05D1-E352-17EFDBB3253F}"/>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288416" y="79138"/>
            <a:ext cx="1065384" cy="642363"/>
          </a:xfrm>
          <a:prstGeom prst="rect">
            <a:avLst/>
          </a:prstGeom>
        </p:spPr>
      </p:pic>
      <p:cxnSp>
        <p:nvCxnSpPr>
          <p:cNvPr id="8" name="Google Shape;58;p13">
            <a:extLst>
              <a:ext uri="{FF2B5EF4-FFF2-40B4-BE49-F238E27FC236}">
                <a16:creationId xmlns:a16="http://schemas.microsoft.com/office/drawing/2014/main" xmlns="" id="{087A9F95-DF16-CB2B-C5ED-CCA6DC137F14}"/>
              </a:ext>
            </a:extLst>
          </p:cNvPr>
          <p:cNvCxnSpPr>
            <a:cxnSpLocks/>
          </p:cNvCxnSpPr>
          <p:nvPr/>
        </p:nvCxnSpPr>
        <p:spPr>
          <a:xfrm>
            <a:off x="4732940" y="707190"/>
            <a:ext cx="3763701" cy="0"/>
          </a:xfrm>
          <a:prstGeom prst="straightConnector1">
            <a:avLst/>
          </a:prstGeom>
          <a:noFill/>
          <a:ln w="19050" cap="flat" cmpd="sng">
            <a:solidFill>
              <a:srgbClr val="E30412"/>
            </a:solidFill>
            <a:prstDash val="solid"/>
            <a:round/>
            <a:headEnd type="none" w="sm" len="sm"/>
            <a:tailEnd type="none" w="sm" len="sm"/>
          </a:ln>
        </p:spPr>
      </p:cxnSp>
      <p:sp>
        <p:nvSpPr>
          <p:cNvPr id="2" name="Título 1">
            <a:extLst>
              <a:ext uri="{FF2B5EF4-FFF2-40B4-BE49-F238E27FC236}">
                <a16:creationId xmlns:a16="http://schemas.microsoft.com/office/drawing/2014/main" xmlns="" id="{3BE35040-3ACF-ED2D-1579-A7E41597D7A8}"/>
              </a:ext>
            </a:extLst>
          </p:cNvPr>
          <p:cNvSpPr>
            <a:spLocks noGrp="1"/>
          </p:cNvSpPr>
          <p:nvPr>
            <p:ph type="title"/>
          </p:nvPr>
        </p:nvSpPr>
        <p:spPr>
          <a:xfrm>
            <a:off x="3316561" y="115092"/>
            <a:ext cx="6596458" cy="592098"/>
          </a:xfrm>
        </p:spPr>
        <p:txBody>
          <a:bodyPr>
            <a:normAutofit/>
          </a:bodyPr>
          <a:lstStyle/>
          <a:p>
            <a:pPr algn="ctr"/>
            <a:r>
              <a:rPr lang="es-ES" sz="2800" b="1" dirty="0">
                <a:solidFill>
                  <a:srgbClr val="002060"/>
                </a:solidFill>
                <a:latin typeface="Poppins" pitchFamily="2" charset="77"/>
                <a:cs typeface="Poppins" pitchFamily="2" charset="77"/>
              </a:rPr>
              <a:t>INDICADORES MIMP</a:t>
            </a:r>
            <a:endParaRPr lang="es-PE" sz="2800" b="1" dirty="0">
              <a:solidFill>
                <a:srgbClr val="002060"/>
              </a:solidFill>
              <a:latin typeface="Poppins" pitchFamily="2" charset="77"/>
              <a:cs typeface="Poppins" pitchFamily="2" charset="77"/>
            </a:endParaRPr>
          </a:p>
        </p:txBody>
      </p:sp>
      <p:graphicFrame>
        <p:nvGraphicFramePr>
          <p:cNvPr id="3" name="Tabla 2">
            <a:extLst>
              <a:ext uri="{FF2B5EF4-FFF2-40B4-BE49-F238E27FC236}">
                <a16:creationId xmlns:a16="http://schemas.microsoft.com/office/drawing/2014/main" xmlns="" id="{4DE6E7C7-1C70-213A-64B1-3F57EC7AD8C7}"/>
              </a:ext>
            </a:extLst>
          </p:cNvPr>
          <p:cNvGraphicFramePr>
            <a:graphicFrameLocks noGrp="1"/>
          </p:cNvGraphicFramePr>
          <p:nvPr>
            <p:extLst>
              <p:ext uri="{D42A27DB-BD31-4B8C-83A1-F6EECF244321}">
                <p14:modId xmlns:p14="http://schemas.microsoft.com/office/powerpoint/2010/main" val="3860145225"/>
              </p:ext>
            </p:extLst>
          </p:nvPr>
        </p:nvGraphicFramePr>
        <p:xfrm>
          <a:off x="704223" y="1638678"/>
          <a:ext cx="10783553" cy="4870768"/>
        </p:xfrm>
        <a:graphic>
          <a:graphicData uri="http://schemas.openxmlformats.org/drawingml/2006/table">
            <a:tbl>
              <a:tblPr firstRow="1" firstCol="1" bandRow="1"/>
              <a:tblGrid>
                <a:gridCol w="1803587">
                  <a:extLst>
                    <a:ext uri="{9D8B030D-6E8A-4147-A177-3AD203B41FA5}">
                      <a16:colId xmlns:a16="http://schemas.microsoft.com/office/drawing/2014/main" xmlns="" val="759101023"/>
                    </a:ext>
                  </a:extLst>
                </a:gridCol>
                <a:gridCol w="7223663">
                  <a:extLst>
                    <a:ext uri="{9D8B030D-6E8A-4147-A177-3AD203B41FA5}">
                      <a16:colId xmlns:a16="http://schemas.microsoft.com/office/drawing/2014/main" xmlns="" val="3623021796"/>
                    </a:ext>
                  </a:extLst>
                </a:gridCol>
                <a:gridCol w="1756303">
                  <a:extLst>
                    <a:ext uri="{9D8B030D-6E8A-4147-A177-3AD203B41FA5}">
                      <a16:colId xmlns:a16="http://schemas.microsoft.com/office/drawing/2014/main" xmlns="" val="746758353"/>
                    </a:ext>
                  </a:extLst>
                </a:gridCol>
              </a:tblGrid>
              <a:tr h="530947">
                <a:tc>
                  <a:txBody>
                    <a:bodyPr/>
                    <a:lstStyle/>
                    <a:p>
                      <a:pPr algn="ctr">
                        <a:lnSpc>
                          <a:spcPct val="107000"/>
                        </a:lnSpc>
                      </a:pPr>
                      <a:r>
                        <a:rPr lang="es-ES" sz="1100" b="1" dirty="0">
                          <a:solidFill>
                            <a:schemeClr val="bg1"/>
                          </a:solidFill>
                          <a:effectLst/>
                          <a:latin typeface="Poppins" panose="00000500000000000000" pitchFamily="2" charset="0"/>
                          <a:ea typeface="Calibri" panose="020F0502020204030204" pitchFamily="34" charset="0"/>
                          <a:cs typeface="Poppins" panose="00000500000000000000" pitchFamily="2" charset="0"/>
                        </a:rPr>
                        <a:t>OBJETIVOS ESTRATEGICOS</a:t>
                      </a:r>
                      <a:endParaRPr lang="es-PE" sz="1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pPr>
                      <a:r>
                        <a:rPr lang="es-ES" sz="1100" b="1" dirty="0">
                          <a:solidFill>
                            <a:schemeClr val="bg1"/>
                          </a:solidFill>
                          <a:effectLst/>
                          <a:latin typeface="Poppins" panose="00000500000000000000" pitchFamily="2" charset="0"/>
                          <a:ea typeface="Calibri" panose="020F0502020204030204" pitchFamily="34" charset="0"/>
                          <a:cs typeface="Poppins" panose="00000500000000000000" pitchFamily="2" charset="0"/>
                        </a:rPr>
                        <a:t>ACCIONES ESTRATÉGICAS</a:t>
                      </a:r>
                      <a:endParaRPr lang="es-PE" sz="1100" b="1"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pPr>
                      <a:r>
                        <a:rPr lang="es-ES" sz="1100" b="1"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RESPONSABLE</a:t>
                      </a:r>
                      <a:endParaRPr lang="es-PE" sz="1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xmlns="" val="568679818"/>
                  </a:ext>
                </a:extLst>
              </a:tr>
              <a:tr h="579267">
                <a:tc rowSpan="7">
                  <a:txBody>
                    <a:bodyPr/>
                    <a:lstStyle/>
                    <a:p>
                      <a:pPr>
                        <a:lnSpc>
                          <a:spcPct val="107000"/>
                        </a:lnSpc>
                      </a:pPr>
                      <a:r>
                        <a:rPr lang="es-ES" sz="1200" dirty="0">
                          <a:latin typeface="Poppins" panose="00000500000000000000" pitchFamily="2" charset="0"/>
                          <a:cs typeface="Poppins" panose="00000500000000000000" pitchFamily="2" charset="0"/>
                        </a:rPr>
                        <a:t>03. Reducir la violencia contra las mujeres y los integrantes del grupo familiar</a:t>
                      </a:r>
                      <a:endParaRPr lang="es-PE" sz="12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Poppins" panose="00000500000000000000" pitchFamily="2" charset="0"/>
                          <a:cs typeface="Poppins" panose="00000500000000000000" pitchFamily="2" charset="0"/>
                        </a:rPr>
                        <a:t>04. Brindar servicios de cuidado diurno de niñas y niños y escuelas de familias en los Centros de Desarrollo Integral de la Familia (CEDIF) y la Estrategia Acercándonos </a:t>
                      </a:r>
                      <a:endParaRPr lang="es-PE" sz="12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ES" sz="1200" dirty="0">
                          <a:effectLst/>
                          <a:latin typeface="Poppins" panose="00000500000000000000" pitchFamily="2" charset="0"/>
                          <a:ea typeface="Calibri" panose="020F0502020204030204" pitchFamily="34" charset="0"/>
                          <a:cs typeface="Poppins" panose="00000500000000000000" pitchFamily="2" charset="0"/>
                        </a:rPr>
                        <a:t>INABIF</a:t>
                      </a:r>
                      <a:endParaRPr lang="es-PE" sz="12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32619777"/>
                  </a:ext>
                </a:extLst>
              </a:tr>
              <a:tr h="579267">
                <a:tc vMerge="1">
                  <a:txBody>
                    <a:bodyPr/>
                    <a:lstStyle/>
                    <a:p>
                      <a:pPr>
                        <a:lnSpc>
                          <a:spcPct val="107000"/>
                        </a:lnSpc>
                      </a:pPr>
                      <a:endParaRPr lang="es-PE" sz="11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s-ES" sz="1200" dirty="0">
                          <a:latin typeface="Poppins" panose="00000500000000000000" pitchFamily="2" charset="0"/>
                          <a:cs typeface="Poppins" panose="00000500000000000000" pitchFamily="2" charset="0"/>
                        </a:rPr>
                        <a:t>06. Atender de manera especializada a niños, niñas y adolescentes en situación de calle, a través del servicio Educadores de Calle </a:t>
                      </a:r>
                      <a:endParaRPr lang="es-PE" sz="12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ES" sz="1200" dirty="0">
                          <a:effectLst/>
                          <a:latin typeface="Poppins" panose="00000500000000000000" pitchFamily="2" charset="0"/>
                          <a:ea typeface="Calibri" panose="020F0502020204030204" pitchFamily="34" charset="0"/>
                          <a:cs typeface="Poppins" panose="00000500000000000000" pitchFamily="2" charset="0"/>
                        </a:rPr>
                        <a:t>INABIF</a:t>
                      </a:r>
                      <a:endParaRPr lang="es-PE" sz="12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46611385"/>
                  </a:ext>
                </a:extLst>
              </a:tr>
              <a:tr h="579267">
                <a:tc v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s-PE" sz="12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Poppins" panose="00000500000000000000" pitchFamily="2" charset="0"/>
                          <a:cs typeface="Poppins" panose="00000500000000000000" pitchFamily="2" charset="0"/>
                        </a:rPr>
                        <a:t>01. realizar campañas comunicacionales para la prevención de la violencia contra las mujeres e integrantes del grupo familiar</a:t>
                      </a:r>
                      <a:endParaRPr lang="es-PE" sz="12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ES" sz="1200" dirty="0">
                          <a:effectLst/>
                          <a:latin typeface="Poppins" panose="00000500000000000000" pitchFamily="2" charset="0"/>
                          <a:ea typeface="Calibri" panose="020F0502020204030204" pitchFamily="34" charset="0"/>
                          <a:cs typeface="Poppins" panose="00000500000000000000" pitchFamily="2" charset="0"/>
                        </a:rPr>
                        <a:t>AURORA</a:t>
                      </a:r>
                      <a:endParaRPr lang="es-PE" sz="12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41611423"/>
                  </a:ext>
                </a:extLst>
              </a:tr>
              <a:tr h="284954">
                <a:tc vMerge="1">
                  <a:txBody>
                    <a:bodyPr/>
                    <a:lstStyle/>
                    <a:p>
                      <a:pPr>
                        <a:lnSpc>
                          <a:spcPct val="107000"/>
                        </a:lnSpc>
                      </a:pPr>
                      <a:endParaRPr lang="es-PE" sz="11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s-ES" sz="1200" dirty="0">
                          <a:latin typeface="Poppins" panose="00000500000000000000" pitchFamily="2" charset="0"/>
                          <a:cs typeface="Poppins" panose="00000500000000000000" pitchFamily="2" charset="0"/>
                        </a:rPr>
                        <a:t>02. Fortalecer las Defensorías Municipales del Niño y el Adolescente (DEMUNAS) </a:t>
                      </a:r>
                      <a:endParaRPr lang="es-PE" sz="12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ES" sz="1200" dirty="0">
                          <a:effectLst/>
                          <a:latin typeface="Poppins" panose="00000500000000000000" pitchFamily="2" charset="0"/>
                          <a:ea typeface="Calibri" panose="020F0502020204030204" pitchFamily="34" charset="0"/>
                          <a:cs typeface="Poppins" panose="00000500000000000000" pitchFamily="2" charset="0"/>
                        </a:rPr>
                        <a:t>DGNNA</a:t>
                      </a:r>
                      <a:endParaRPr lang="es-PE" sz="12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17995617"/>
                  </a:ext>
                </a:extLst>
              </a:tr>
              <a:tr h="579267">
                <a:tc vMerge="1">
                  <a:txBody>
                    <a:bodyPr/>
                    <a:lstStyle/>
                    <a:p>
                      <a:pPr>
                        <a:lnSpc>
                          <a:spcPct val="107000"/>
                        </a:lnSpc>
                      </a:pPr>
                      <a:endParaRPr lang="es-PE" sz="11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lnSpc>
                          <a:spcPct val="107000"/>
                        </a:lnSpc>
                        <a:spcAft>
                          <a:spcPts val="800"/>
                        </a:spcAft>
                      </a:pPr>
                      <a:r>
                        <a:rPr lang="es-ES" sz="1200" dirty="0">
                          <a:latin typeface="Poppins" panose="00000500000000000000" pitchFamily="2" charset="0"/>
                          <a:cs typeface="Poppins" panose="00000500000000000000" pitchFamily="2" charset="0"/>
                        </a:rPr>
                        <a:t>03. Realizar acciones de atención y contención a través de los CEM a víctimas de violencia contra las mujeres e integrantes del grupo familiar</a:t>
                      </a:r>
                      <a:endParaRPr lang="es-PE" sz="12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ES" sz="1200" dirty="0">
                          <a:effectLst/>
                          <a:latin typeface="Poppins" panose="00000500000000000000" pitchFamily="2" charset="0"/>
                          <a:ea typeface="Calibri" panose="020F0502020204030204" pitchFamily="34" charset="0"/>
                          <a:cs typeface="Poppins" panose="00000500000000000000" pitchFamily="2" charset="0"/>
                        </a:rPr>
                        <a:t>AURORA</a:t>
                      </a:r>
                      <a:endParaRPr lang="es-PE" sz="12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24526611"/>
                  </a:ext>
                </a:extLst>
              </a:tr>
              <a:tr h="284954">
                <a:tc vMerge="1">
                  <a:txBody>
                    <a:bodyPr/>
                    <a:lstStyle/>
                    <a:p>
                      <a:pPr algn="just">
                        <a:lnSpc>
                          <a:spcPct val="107000"/>
                        </a:lnSpc>
                      </a:pPr>
                      <a:endParaRPr lang="es-PE" sz="11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s-ES" sz="1200" dirty="0">
                          <a:latin typeface="Poppins" panose="00000500000000000000" pitchFamily="2" charset="0"/>
                          <a:cs typeface="Poppins" panose="00000500000000000000" pitchFamily="2" charset="0"/>
                        </a:rPr>
                        <a:t>04.Implementar Centros de Acogida residencial Especializados a niños, niñas y adolescentes </a:t>
                      </a:r>
                      <a:endParaRPr lang="es-PE" sz="12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ES" sz="1200" dirty="0">
                          <a:effectLst/>
                          <a:latin typeface="Poppins" panose="00000500000000000000" pitchFamily="2" charset="0"/>
                          <a:ea typeface="Calibri" panose="020F0502020204030204" pitchFamily="34" charset="0"/>
                          <a:cs typeface="Poppins" panose="00000500000000000000" pitchFamily="2" charset="0"/>
                        </a:rPr>
                        <a:t>INABIF</a:t>
                      </a:r>
                      <a:endParaRPr lang="es-PE" sz="12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95629360"/>
                  </a:ext>
                </a:extLst>
              </a:tr>
              <a:tr h="284954">
                <a:tc vMerge="1">
                  <a:txBody>
                    <a:bodyPr/>
                    <a:lstStyle/>
                    <a:p>
                      <a:pPr>
                        <a:lnSpc>
                          <a:spcPct val="107000"/>
                        </a:lnSpc>
                      </a:pPr>
                      <a:endParaRPr lang="es-PE" sz="11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s-ES" sz="1200" dirty="0">
                          <a:latin typeface="Poppins" panose="00000500000000000000" pitchFamily="2" charset="0"/>
                          <a:cs typeface="Poppins" panose="00000500000000000000" pitchFamily="2" charset="0"/>
                        </a:rPr>
                        <a:t>05.Implementar mecanismos de protección a través de las Unidades de Protección especial </a:t>
                      </a:r>
                      <a:endParaRPr lang="es-PE" sz="12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ES" sz="1200" dirty="0">
                          <a:effectLst/>
                          <a:latin typeface="Poppins" panose="00000500000000000000" pitchFamily="2" charset="0"/>
                          <a:ea typeface="Calibri" panose="020F0502020204030204" pitchFamily="34" charset="0"/>
                          <a:cs typeface="Poppins" panose="00000500000000000000" pitchFamily="2" charset="0"/>
                        </a:rPr>
                        <a:t>DGNNA</a:t>
                      </a:r>
                      <a:endParaRPr lang="es-PE" sz="12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14486934"/>
                  </a:ext>
                </a:extLst>
              </a:tr>
              <a:tr h="116789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PE" sz="1200" dirty="0">
                          <a:latin typeface="Poppins" panose="00000500000000000000" pitchFamily="2" charset="0"/>
                          <a:cs typeface="Poppins" panose="00000500000000000000" pitchFamily="2" charset="0"/>
                        </a:rPr>
                        <a:t>04. Promover espacios públicos libres de robos y hurtos </a:t>
                      </a:r>
                      <a:endParaRPr lang="es-PE" sz="12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Poppins" panose="00000500000000000000" pitchFamily="2" charset="0"/>
                          <a:cs typeface="Poppins" panose="00000500000000000000" pitchFamily="2" charset="0"/>
                        </a:rPr>
                        <a:t>03. Intervenir terapéuticamente a niños, niñas y adolescentes en situación de riesgo </a:t>
                      </a:r>
                      <a:endParaRPr lang="es-PE" sz="12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ES" sz="1200" dirty="0">
                          <a:effectLst/>
                          <a:latin typeface="Poppins" panose="00000500000000000000" pitchFamily="2" charset="0"/>
                          <a:ea typeface="Calibri" panose="020F0502020204030204" pitchFamily="34" charset="0"/>
                          <a:cs typeface="Poppins" panose="00000500000000000000" pitchFamily="2" charset="0"/>
                        </a:rPr>
                        <a:t>DGNNA</a:t>
                      </a:r>
                      <a:endParaRPr lang="es-PE" sz="12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03748893"/>
                  </a:ext>
                </a:extLst>
              </a:tr>
            </a:tbl>
          </a:graphicData>
        </a:graphic>
      </p:graphicFrame>
      <p:sp>
        <p:nvSpPr>
          <p:cNvPr id="14" name="CuadroTexto 13">
            <a:extLst>
              <a:ext uri="{FF2B5EF4-FFF2-40B4-BE49-F238E27FC236}">
                <a16:creationId xmlns:a16="http://schemas.microsoft.com/office/drawing/2014/main" xmlns="" id="{5AD60CE5-F7A1-A604-303C-516A2A896377}"/>
              </a:ext>
            </a:extLst>
          </p:cNvPr>
          <p:cNvSpPr txBox="1"/>
          <p:nvPr/>
        </p:nvSpPr>
        <p:spPr>
          <a:xfrm>
            <a:off x="412028" y="913767"/>
            <a:ext cx="11480238" cy="461665"/>
          </a:xfrm>
          <a:prstGeom prst="rect">
            <a:avLst/>
          </a:prstGeom>
          <a:noFill/>
        </p:spPr>
        <p:txBody>
          <a:bodyPr wrap="square" rtlCol="0">
            <a:spAutoFit/>
          </a:bodyPr>
          <a:lstStyle/>
          <a:p>
            <a:r>
              <a:rPr lang="es-ES" sz="2400" b="1" dirty="0">
                <a:solidFill>
                  <a:srgbClr val="002060"/>
                </a:solidFill>
                <a:latin typeface="Poppins" panose="00000500000000000000" pitchFamily="2" charset="0"/>
                <a:cs typeface="Poppins" panose="00000500000000000000" pitchFamily="2" charset="0"/>
              </a:rPr>
              <a:t>PLAN NACIONAL DE </a:t>
            </a:r>
            <a:r>
              <a:rPr lang="es-PE" sz="2400" b="1" dirty="0">
                <a:solidFill>
                  <a:srgbClr val="002060"/>
                </a:solidFill>
                <a:latin typeface="Poppins" panose="00000500000000000000" pitchFamily="2" charset="0"/>
                <a:cs typeface="Poppins" panose="00000500000000000000" pitchFamily="2" charset="0"/>
              </a:rPr>
              <a:t>SEGURIDAD CIUDADANA 2021-2023</a:t>
            </a:r>
            <a:endParaRPr lang="es-PE" sz="2400" dirty="0">
              <a:solidFill>
                <a:srgbClr val="002060"/>
              </a:solidFill>
              <a:latin typeface="Poppins" panose="00000500000000000000" pitchFamily="2" charset="0"/>
              <a:cs typeface="Poppins" panose="00000500000000000000" pitchFamily="2" charset="0"/>
            </a:endParaRPr>
          </a:p>
        </p:txBody>
      </p:sp>
      <p:pic>
        <p:nvPicPr>
          <p:cNvPr id="18" name="Imagen 3" descr="Descripción: Descripción: Descripción: Descripción: LOGO_MIMP">
            <a:extLst>
              <a:ext uri="{FF2B5EF4-FFF2-40B4-BE49-F238E27FC236}">
                <a16:creationId xmlns:a16="http://schemas.microsoft.com/office/drawing/2014/main" xmlns="" id="{82503C25-E2D0-2A00-BD9A-B5679E89D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47" y="202309"/>
            <a:ext cx="2533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294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dondear rectángulo de esquina del mismo lado 3">
            <a:extLst>
              <a:ext uri="{FF2B5EF4-FFF2-40B4-BE49-F238E27FC236}">
                <a16:creationId xmlns:a16="http://schemas.microsoft.com/office/drawing/2014/main" xmlns="" id="{6DD21BAC-7DC9-CF35-C7C4-82DF33465054}"/>
              </a:ext>
            </a:extLst>
          </p:cNvPr>
          <p:cNvSpPr/>
          <p:nvPr/>
        </p:nvSpPr>
        <p:spPr>
          <a:xfrm rot="10800000">
            <a:off x="0" y="-14679"/>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xmlns="" id="{A97A4EBE-6AAA-05D1-E352-17EFDBB3253F}"/>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288416" y="79138"/>
            <a:ext cx="1065384" cy="642363"/>
          </a:xfrm>
          <a:prstGeom prst="rect">
            <a:avLst/>
          </a:prstGeom>
        </p:spPr>
      </p:pic>
      <p:cxnSp>
        <p:nvCxnSpPr>
          <p:cNvPr id="8" name="Google Shape;58;p13">
            <a:extLst>
              <a:ext uri="{FF2B5EF4-FFF2-40B4-BE49-F238E27FC236}">
                <a16:creationId xmlns:a16="http://schemas.microsoft.com/office/drawing/2014/main" xmlns="" id="{087A9F95-DF16-CB2B-C5ED-CCA6DC137F14}"/>
              </a:ext>
            </a:extLst>
          </p:cNvPr>
          <p:cNvCxnSpPr>
            <a:cxnSpLocks/>
          </p:cNvCxnSpPr>
          <p:nvPr/>
        </p:nvCxnSpPr>
        <p:spPr>
          <a:xfrm>
            <a:off x="4732940" y="707190"/>
            <a:ext cx="3763701" cy="0"/>
          </a:xfrm>
          <a:prstGeom prst="straightConnector1">
            <a:avLst/>
          </a:prstGeom>
          <a:noFill/>
          <a:ln w="19050" cap="flat" cmpd="sng">
            <a:solidFill>
              <a:srgbClr val="E30412"/>
            </a:solidFill>
            <a:prstDash val="solid"/>
            <a:round/>
            <a:headEnd type="none" w="sm" len="sm"/>
            <a:tailEnd type="none" w="sm" len="sm"/>
          </a:ln>
        </p:spPr>
      </p:cxnSp>
      <p:sp>
        <p:nvSpPr>
          <p:cNvPr id="2" name="Título 1">
            <a:extLst>
              <a:ext uri="{FF2B5EF4-FFF2-40B4-BE49-F238E27FC236}">
                <a16:creationId xmlns:a16="http://schemas.microsoft.com/office/drawing/2014/main" xmlns="" id="{3BE35040-3ACF-ED2D-1579-A7E41597D7A8}"/>
              </a:ext>
            </a:extLst>
          </p:cNvPr>
          <p:cNvSpPr>
            <a:spLocks noGrp="1"/>
          </p:cNvSpPr>
          <p:nvPr>
            <p:ph type="title"/>
          </p:nvPr>
        </p:nvSpPr>
        <p:spPr>
          <a:xfrm>
            <a:off x="3316561" y="115092"/>
            <a:ext cx="6596458" cy="592098"/>
          </a:xfrm>
        </p:spPr>
        <p:txBody>
          <a:bodyPr>
            <a:normAutofit/>
          </a:bodyPr>
          <a:lstStyle/>
          <a:p>
            <a:pPr algn="ctr"/>
            <a:r>
              <a:rPr lang="es-ES" sz="2800" b="1" dirty="0">
                <a:solidFill>
                  <a:srgbClr val="002060"/>
                </a:solidFill>
                <a:latin typeface="Poppins" pitchFamily="2" charset="77"/>
                <a:cs typeface="Poppins" pitchFamily="2" charset="77"/>
              </a:rPr>
              <a:t>ACCIÓN ESTRATÉGICA</a:t>
            </a:r>
            <a:endParaRPr lang="es-PE" sz="2800" b="1" dirty="0">
              <a:solidFill>
                <a:srgbClr val="002060"/>
              </a:solidFill>
              <a:latin typeface="Poppins" pitchFamily="2" charset="77"/>
              <a:cs typeface="Poppins" pitchFamily="2" charset="77"/>
            </a:endParaRPr>
          </a:p>
        </p:txBody>
      </p:sp>
      <p:pic>
        <p:nvPicPr>
          <p:cNvPr id="18" name="Imagen 3" descr="Descripción: Descripción: Descripción: Descripción: LOGO_MIMP">
            <a:extLst>
              <a:ext uri="{FF2B5EF4-FFF2-40B4-BE49-F238E27FC236}">
                <a16:creationId xmlns:a16="http://schemas.microsoft.com/office/drawing/2014/main" xmlns="" id="{82503C25-E2D0-2A00-BD9A-B5679E89D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47" y="202309"/>
            <a:ext cx="2533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xmlns="" id="{5A784E2F-9323-755E-FBC1-B8106A2926BA}"/>
              </a:ext>
            </a:extLst>
          </p:cNvPr>
          <p:cNvSpPr txBox="1"/>
          <p:nvPr/>
        </p:nvSpPr>
        <p:spPr>
          <a:xfrm>
            <a:off x="803537" y="1407414"/>
            <a:ext cx="10430013" cy="646331"/>
          </a:xfrm>
          <a:prstGeom prst="rect">
            <a:avLst/>
          </a:prstGeom>
          <a:noFill/>
          <a:ln w="28575">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03.01.04 Brindar </a:t>
            </a:r>
            <a:r>
              <a:rPr kumimoji="0" lang="es-PE" sz="1800" b="0" i="0" u="none" strike="noStrike" kern="1200" cap="none" spc="0" normalizeH="0" baseline="0" noProof="0" dirty="0">
                <a:ln>
                  <a:noFill/>
                </a:ln>
                <a:solidFill>
                  <a:prstClr val="black"/>
                </a:solidFill>
                <a:effectLst/>
                <a:uLnTx/>
                <a:uFillTx/>
                <a:latin typeface="Poppins" panose="00000500000000000000" pitchFamily="2" charset="0"/>
                <a:ea typeface="Times New Roman" panose="02020603050405020304" pitchFamily="18" charset="0"/>
                <a:cs typeface="Poppins" panose="00000500000000000000" pitchFamily="2" charset="0"/>
              </a:rPr>
              <a:t>servicios de cuidado diurno de niñas y niños y escuelas de familias en los Centros de Desarrollo Integral de la Familia (CEDIF) y la Estrategia Acercándonos</a:t>
            </a:r>
            <a:endParaRPr kumimoji="0" lang="es-PE" sz="18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graphicFrame>
        <p:nvGraphicFramePr>
          <p:cNvPr id="6" name="Tabla 15">
            <a:extLst>
              <a:ext uri="{FF2B5EF4-FFF2-40B4-BE49-F238E27FC236}">
                <a16:creationId xmlns:a16="http://schemas.microsoft.com/office/drawing/2014/main" xmlns="" id="{AF1D544B-F3F4-FA51-6E22-E18E5588DC25}"/>
              </a:ext>
            </a:extLst>
          </p:cNvPr>
          <p:cNvGraphicFramePr>
            <a:graphicFrameLocks noGrp="1"/>
          </p:cNvGraphicFramePr>
          <p:nvPr>
            <p:extLst>
              <p:ext uri="{D42A27DB-BD31-4B8C-83A1-F6EECF244321}">
                <p14:modId xmlns:p14="http://schemas.microsoft.com/office/powerpoint/2010/main" val="75103459"/>
              </p:ext>
            </p:extLst>
          </p:nvPr>
        </p:nvGraphicFramePr>
        <p:xfrm>
          <a:off x="1392862" y="2342668"/>
          <a:ext cx="8074191" cy="1158240"/>
        </p:xfrm>
        <a:graphic>
          <a:graphicData uri="http://schemas.openxmlformats.org/drawingml/2006/table">
            <a:tbl>
              <a:tblPr firstRow="1" bandRow="1">
                <a:tableStyleId>{5940675A-B579-460E-94D1-54222C63F5DA}</a:tableStyleId>
              </a:tblPr>
              <a:tblGrid>
                <a:gridCol w="4050137">
                  <a:extLst>
                    <a:ext uri="{9D8B030D-6E8A-4147-A177-3AD203B41FA5}">
                      <a16:colId xmlns:a16="http://schemas.microsoft.com/office/drawing/2014/main" xmlns="" val="3931777878"/>
                    </a:ext>
                  </a:extLst>
                </a:gridCol>
                <a:gridCol w="1296652">
                  <a:extLst>
                    <a:ext uri="{9D8B030D-6E8A-4147-A177-3AD203B41FA5}">
                      <a16:colId xmlns:a16="http://schemas.microsoft.com/office/drawing/2014/main" xmlns="" val="3147809267"/>
                    </a:ext>
                  </a:extLst>
                </a:gridCol>
                <a:gridCol w="1296652">
                  <a:extLst>
                    <a:ext uri="{9D8B030D-6E8A-4147-A177-3AD203B41FA5}">
                      <a16:colId xmlns:a16="http://schemas.microsoft.com/office/drawing/2014/main" xmlns="" val="1780953389"/>
                    </a:ext>
                  </a:extLst>
                </a:gridCol>
                <a:gridCol w="1430750">
                  <a:extLst>
                    <a:ext uri="{9D8B030D-6E8A-4147-A177-3AD203B41FA5}">
                      <a16:colId xmlns:a16="http://schemas.microsoft.com/office/drawing/2014/main" xmlns="" val="278727403"/>
                    </a:ext>
                  </a:extLst>
                </a:gridCol>
              </a:tblGrid>
              <a:tr h="0">
                <a:tc>
                  <a:txBody>
                    <a:bodyPr/>
                    <a:lstStyle/>
                    <a:p>
                      <a:pPr algn="ctr"/>
                      <a:r>
                        <a:rPr lang="es-PE" sz="1600" dirty="0">
                          <a:solidFill>
                            <a:schemeClr val="bg1"/>
                          </a:solidFill>
                          <a:latin typeface="Poppins" panose="00000500000000000000" pitchFamily="2" charset="0"/>
                          <a:cs typeface="Poppins" panose="00000500000000000000" pitchFamily="2" charset="0"/>
                        </a:rPr>
                        <a:t>INDICADOR</a:t>
                      </a:r>
                    </a:p>
                  </a:txBody>
                  <a:tcPr anchor="ctr">
                    <a:solidFill>
                      <a:srgbClr val="C00000"/>
                    </a:solidFill>
                  </a:tcPr>
                </a:tc>
                <a:tc>
                  <a:txBody>
                    <a:bodyPr/>
                    <a:lstStyle/>
                    <a:p>
                      <a:pPr algn="ctr"/>
                      <a:r>
                        <a:rPr lang="es-PE" sz="1600" dirty="0">
                          <a:solidFill>
                            <a:schemeClr val="bg1"/>
                          </a:solidFill>
                          <a:latin typeface="Poppins" panose="00000500000000000000" pitchFamily="2" charset="0"/>
                          <a:cs typeface="Poppins" panose="00000500000000000000" pitchFamily="2" charset="0"/>
                        </a:rPr>
                        <a:t>UNIDAD DE MEDIDA</a:t>
                      </a:r>
                    </a:p>
                  </a:txBody>
                  <a:tcPr anchor="ctr">
                    <a:solidFill>
                      <a:srgbClr val="C00000"/>
                    </a:solidFill>
                  </a:tcPr>
                </a:tc>
                <a:tc>
                  <a:txBody>
                    <a:bodyPr/>
                    <a:lstStyle/>
                    <a:p>
                      <a:pPr algn="ctr"/>
                      <a:r>
                        <a:rPr lang="es-PE" sz="1600" dirty="0">
                          <a:solidFill>
                            <a:schemeClr val="bg1"/>
                          </a:solidFill>
                          <a:latin typeface="Poppins" panose="00000500000000000000" pitchFamily="2" charset="0"/>
                          <a:cs typeface="Poppins" panose="00000500000000000000" pitchFamily="2" charset="0"/>
                        </a:rPr>
                        <a:t>META 2022</a:t>
                      </a:r>
                    </a:p>
                  </a:txBody>
                  <a:tcPr anchor="ctr">
                    <a:solidFill>
                      <a:srgbClr val="C00000"/>
                    </a:solidFill>
                  </a:tcPr>
                </a:tc>
                <a:tc>
                  <a:txBody>
                    <a:bodyPr/>
                    <a:lstStyle/>
                    <a:p>
                      <a:pPr algn="ctr"/>
                      <a:r>
                        <a:rPr lang="es-PE" sz="1600" dirty="0">
                          <a:solidFill>
                            <a:schemeClr val="bg1"/>
                          </a:solidFill>
                          <a:latin typeface="Poppins" panose="00000500000000000000" pitchFamily="2" charset="0"/>
                          <a:cs typeface="Poppins" panose="00000500000000000000" pitchFamily="2" charset="0"/>
                        </a:rPr>
                        <a:t>AVANCE 2022</a:t>
                      </a:r>
                    </a:p>
                  </a:txBody>
                  <a:tcPr anchor="ctr">
                    <a:solidFill>
                      <a:srgbClr val="C00000"/>
                    </a:solidFill>
                  </a:tcPr>
                </a:tc>
                <a:extLst>
                  <a:ext uri="{0D108BD9-81ED-4DB2-BD59-A6C34878D82A}">
                    <a16:rowId xmlns:a16="http://schemas.microsoft.com/office/drawing/2014/main" xmlns="" val="712180710"/>
                  </a:ext>
                </a:extLst>
              </a:tr>
              <a:tr h="370840">
                <a:tc>
                  <a:txBody>
                    <a:bodyPr/>
                    <a:lstStyle/>
                    <a:p>
                      <a:pPr algn="just"/>
                      <a:r>
                        <a:rPr lang="es-PE" sz="1600" kern="1200" dirty="0">
                          <a:solidFill>
                            <a:schemeClr val="tx1"/>
                          </a:solidFill>
                          <a:effectLst/>
                          <a:latin typeface="Poppins" panose="00000500000000000000" pitchFamily="2" charset="0"/>
                          <a:cs typeface="Poppins" panose="00000500000000000000" pitchFamily="2" charset="0"/>
                        </a:rPr>
                        <a:t>Número de beneficiarios atendidos en el marco del programa </a:t>
                      </a:r>
                      <a:endParaRPr lang="es-PE" sz="1600" dirty="0">
                        <a:latin typeface="Poppins" panose="00000500000000000000" pitchFamily="2" charset="0"/>
                        <a:cs typeface="Poppins" panose="00000500000000000000" pitchFamily="2" charset="0"/>
                      </a:endParaRPr>
                    </a:p>
                  </a:txBody>
                  <a:tcPr anchor="ctr"/>
                </a:tc>
                <a:tc>
                  <a:txBody>
                    <a:bodyPr/>
                    <a:lstStyle/>
                    <a:p>
                      <a:pPr algn="ctr"/>
                      <a:r>
                        <a:rPr lang="es-PE" sz="1600" dirty="0">
                          <a:latin typeface="Poppins" panose="00000500000000000000" pitchFamily="2" charset="0"/>
                          <a:cs typeface="Poppins" panose="00000500000000000000" pitchFamily="2" charset="0"/>
                        </a:rPr>
                        <a:t>Persona</a:t>
                      </a:r>
                    </a:p>
                  </a:txBody>
                  <a:tcPr anchor="ctr"/>
                </a:tc>
                <a:tc>
                  <a:txBody>
                    <a:bodyPr/>
                    <a:lstStyle/>
                    <a:p>
                      <a:pPr algn="ctr"/>
                      <a:r>
                        <a:rPr lang="es-PE" sz="1600" b="1">
                          <a:solidFill>
                            <a:schemeClr val="tx1"/>
                          </a:solidFill>
                          <a:effectLst/>
                          <a:latin typeface="Poppins" panose="00000500000000000000" pitchFamily="2" charset="0"/>
                          <a:cs typeface="Poppins" panose="00000500000000000000" pitchFamily="2" charset="0"/>
                        </a:rPr>
                        <a:t>9,000</a:t>
                      </a:r>
                      <a:endParaRPr lang="es-PE" sz="1600">
                        <a:solidFill>
                          <a:schemeClr val="tx1"/>
                        </a:solidFill>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tc>
                  <a:txBody>
                    <a:bodyPr/>
                    <a:lstStyle/>
                    <a:p>
                      <a:pPr algn="ctr"/>
                      <a:r>
                        <a:rPr lang="es-PE" sz="1600" b="1" dirty="0">
                          <a:solidFill>
                            <a:schemeClr val="tx1"/>
                          </a:solidFill>
                          <a:effectLst/>
                          <a:latin typeface="Poppins" panose="00000500000000000000" pitchFamily="2" charset="0"/>
                          <a:cs typeface="Poppins" panose="00000500000000000000" pitchFamily="2" charset="0"/>
                        </a:rPr>
                        <a:t>11,316</a:t>
                      </a:r>
                      <a:endParaRPr lang="es-PE" sz="1600" dirty="0">
                        <a:solidFill>
                          <a:schemeClr val="tx1"/>
                        </a:solidFill>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extLst>
                  <a:ext uri="{0D108BD9-81ED-4DB2-BD59-A6C34878D82A}">
                    <a16:rowId xmlns:a16="http://schemas.microsoft.com/office/drawing/2014/main" xmlns="" val="446552082"/>
                  </a:ext>
                </a:extLst>
              </a:tr>
            </a:tbl>
          </a:graphicData>
        </a:graphic>
      </p:graphicFrame>
      <p:sp>
        <p:nvSpPr>
          <p:cNvPr id="16" name="CuadroTexto 15">
            <a:extLst>
              <a:ext uri="{FF2B5EF4-FFF2-40B4-BE49-F238E27FC236}">
                <a16:creationId xmlns:a16="http://schemas.microsoft.com/office/drawing/2014/main" xmlns="" id="{7EC1C037-7C42-D2EF-DF77-7DFB66EB09A3}"/>
              </a:ext>
            </a:extLst>
          </p:cNvPr>
          <p:cNvSpPr txBox="1"/>
          <p:nvPr/>
        </p:nvSpPr>
        <p:spPr>
          <a:xfrm>
            <a:off x="803537" y="3689223"/>
            <a:ext cx="10858639" cy="646331"/>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03.01.05 </a:t>
            </a:r>
            <a:r>
              <a:rPr kumimoji="0" lang="es-PE" sz="1800" b="0" i="0" u="none" strike="noStrike" kern="1200" cap="none" spc="0" normalizeH="0" baseline="0" noProof="0" dirty="0">
                <a:ln>
                  <a:noFill/>
                </a:ln>
                <a:solidFill>
                  <a:prstClr val="black"/>
                </a:solidFill>
                <a:effectLst/>
                <a:uLnTx/>
                <a:uFillTx/>
                <a:latin typeface="Poppins" panose="00000500000000000000" pitchFamily="2" charset="0"/>
                <a:ea typeface="Times New Roman" panose="02020603050405020304" pitchFamily="18" charset="0"/>
                <a:cs typeface="Poppins" panose="00000500000000000000" pitchFamily="2" charset="0"/>
              </a:rPr>
              <a:t>Implementar acciones preventivas en casos de riesgo de violencia contra las mujeres y los integrantes del grupo familiar en ciudades con altos índices de violencia</a:t>
            </a:r>
            <a:endParaRPr kumimoji="0" lang="es-PE"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graphicFrame>
        <p:nvGraphicFramePr>
          <p:cNvPr id="17" name="Tabla 15">
            <a:extLst>
              <a:ext uri="{FF2B5EF4-FFF2-40B4-BE49-F238E27FC236}">
                <a16:creationId xmlns:a16="http://schemas.microsoft.com/office/drawing/2014/main" xmlns="" id="{384079AD-9C22-7768-47EF-3970E5E3EA0C}"/>
              </a:ext>
            </a:extLst>
          </p:cNvPr>
          <p:cNvGraphicFramePr>
            <a:graphicFrameLocks noGrp="1"/>
          </p:cNvGraphicFramePr>
          <p:nvPr/>
        </p:nvGraphicFramePr>
        <p:xfrm>
          <a:off x="1392862" y="4719066"/>
          <a:ext cx="9754963" cy="1645920"/>
        </p:xfrm>
        <a:graphic>
          <a:graphicData uri="http://schemas.openxmlformats.org/drawingml/2006/table">
            <a:tbl>
              <a:tblPr firstRow="1" bandRow="1">
                <a:tableStyleId>{5940675A-B579-460E-94D1-54222C63F5DA}</a:tableStyleId>
              </a:tblPr>
              <a:tblGrid>
                <a:gridCol w="4893237">
                  <a:extLst>
                    <a:ext uri="{9D8B030D-6E8A-4147-A177-3AD203B41FA5}">
                      <a16:colId xmlns:a16="http://schemas.microsoft.com/office/drawing/2014/main" xmlns="" val="3931777878"/>
                    </a:ext>
                  </a:extLst>
                </a:gridCol>
                <a:gridCol w="1566571">
                  <a:extLst>
                    <a:ext uri="{9D8B030D-6E8A-4147-A177-3AD203B41FA5}">
                      <a16:colId xmlns:a16="http://schemas.microsoft.com/office/drawing/2014/main" xmlns="" val="3147809267"/>
                    </a:ext>
                  </a:extLst>
                </a:gridCol>
                <a:gridCol w="1566571">
                  <a:extLst>
                    <a:ext uri="{9D8B030D-6E8A-4147-A177-3AD203B41FA5}">
                      <a16:colId xmlns:a16="http://schemas.microsoft.com/office/drawing/2014/main" xmlns="" val="1780953389"/>
                    </a:ext>
                  </a:extLst>
                </a:gridCol>
                <a:gridCol w="1728584">
                  <a:extLst>
                    <a:ext uri="{9D8B030D-6E8A-4147-A177-3AD203B41FA5}">
                      <a16:colId xmlns:a16="http://schemas.microsoft.com/office/drawing/2014/main" xmlns="" val="278727403"/>
                    </a:ext>
                  </a:extLst>
                </a:gridCol>
              </a:tblGrid>
              <a:tr h="495168">
                <a:tc>
                  <a:txBody>
                    <a:bodyPr/>
                    <a:lstStyle/>
                    <a:p>
                      <a:pPr algn="ctr"/>
                      <a:r>
                        <a:rPr lang="es-PE" sz="1600" dirty="0">
                          <a:solidFill>
                            <a:schemeClr val="bg1"/>
                          </a:solidFill>
                          <a:latin typeface="Poppins" panose="00000500000000000000" pitchFamily="2" charset="0"/>
                          <a:cs typeface="Poppins" panose="00000500000000000000" pitchFamily="2" charset="0"/>
                        </a:rPr>
                        <a:t>INDICADOR</a:t>
                      </a:r>
                    </a:p>
                  </a:txBody>
                  <a:tcPr anchor="ctr">
                    <a:solidFill>
                      <a:srgbClr val="C00000"/>
                    </a:solidFill>
                  </a:tcPr>
                </a:tc>
                <a:tc>
                  <a:txBody>
                    <a:bodyPr/>
                    <a:lstStyle/>
                    <a:p>
                      <a:pPr algn="ctr"/>
                      <a:r>
                        <a:rPr lang="es-PE" sz="1600" dirty="0">
                          <a:solidFill>
                            <a:schemeClr val="bg1"/>
                          </a:solidFill>
                          <a:latin typeface="Poppins" panose="00000500000000000000" pitchFamily="2" charset="0"/>
                          <a:cs typeface="Poppins" panose="00000500000000000000" pitchFamily="2" charset="0"/>
                        </a:rPr>
                        <a:t>UNIDAD DE MEDIDA</a:t>
                      </a:r>
                    </a:p>
                  </a:txBody>
                  <a:tcPr anchor="ctr">
                    <a:solidFill>
                      <a:srgbClr val="C00000"/>
                    </a:solidFill>
                  </a:tcPr>
                </a:tc>
                <a:tc>
                  <a:txBody>
                    <a:bodyPr/>
                    <a:lstStyle/>
                    <a:p>
                      <a:pPr algn="ctr"/>
                      <a:r>
                        <a:rPr lang="es-PE" sz="1600" dirty="0">
                          <a:solidFill>
                            <a:schemeClr val="bg1"/>
                          </a:solidFill>
                          <a:latin typeface="Poppins" panose="00000500000000000000" pitchFamily="2" charset="0"/>
                          <a:cs typeface="Poppins" panose="00000500000000000000" pitchFamily="2" charset="0"/>
                        </a:rPr>
                        <a:t>META 2022</a:t>
                      </a:r>
                    </a:p>
                  </a:txBody>
                  <a:tcPr anchor="ctr">
                    <a:solidFill>
                      <a:srgbClr val="C00000"/>
                    </a:solidFill>
                  </a:tcPr>
                </a:tc>
                <a:tc>
                  <a:txBody>
                    <a:bodyPr/>
                    <a:lstStyle/>
                    <a:p>
                      <a:pPr algn="ctr"/>
                      <a:r>
                        <a:rPr lang="es-PE" sz="1600" dirty="0">
                          <a:solidFill>
                            <a:schemeClr val="bg1"/>
                          </a:solidFill>
                          <a:latin typeface="Poppins" panose="00000500000000000000" pitchFamily="2" charset="0"/>
                          <a:cs typeface="Poppins" panose="00000500000000000000" pitchFamily="2" charset="0"/>
                        </a:rPr>
                        <a:t>AVANCE 2022</a:t>
                      </a:r>
                    </a:p>
                  </a:txBody>
                  <a:tcPr anchor="ctr">
                    <a:solidFill>
                      <a:srgbClr val="C00000"/>
                    </a:solidFill>
                  </a:tcPr>
                </a:tc>
                <a:extLst>
                  <a:ext uri="{0D108BD9-81ED-4DB2-BD59-A6C34878D82A}">
                    <a16:rowId xmlns:a16="http://schemas.microsoft.com/office/drawing/2014/main" xmlns="" val="712180710"/>
                  </a:ext>
                </a:extLst>
              </a:tr>
              <a:tr h="902954">
                <a:tc>
                  <a:txBody>
                    <a:bodyPr/>
                    <a:lstStyle/>
                    <a:p>
                      <a:pPr algn="just"/>
                      <a:r>
                        <a:rPr lang="es-PE" sz="1600" kern="1200" dirty="0">
                          <a:solidFill>
                            <a:schemeClr val="tx1"/>
                          </a:solidFill>
                          <a:effectLst/>
                          <a:latin typeface="Poppins" panose="00000500000000000000" pitchFamily="2" charset="0"/>
                          <a:cs typeface="Poppins" panose="00000500000000000000" pitchFamily="2" charset="0"/>
                        </a:rPr>
                        <a:t>Número de gobiernos locales que implementan acciones preventivas en casos de riesgo de violencia contra las mujeres y los integrantes del grupo familiar</a:t>
                      </a:r>
                      <a:endParaRPr lang="es-PE" sz="1600" dirty="0">
                        <a:latin typeface="Poppins" panose="00000500000000000000" pitchFamily="2" charset="0"/>
                        <a:cs typeface="Poppins" panose="00000500000000000000" pitchFamily="2" charset="0"/>
                      </a:endParaRPr>
                    </a:p>
                  </a:txBody>
                  <a:tcPr anchor="ctr"/>
                </a:tc>
                <a:tc>
                  <a:txBody>
                    <a:bodyPr/>
                    <a:lstStyle/>
                    <a:p>
                      <a:pPr algn="ctr"/>
                      <a:r>
                        <a:rPr lang="es-ES" sz="1600" dirty="0">
                          <a:latin typeface="Poppins" panose="00000500000000000000" pitchFamily="2" charset="0"/>
                          <a:cs typeface="Poppins" panose="00000500000000000000" pitchFamily="2" charset="0"/>
                        </a:rPr>
                        <a:t>Gobierno Local</a:t>
                      </a:r>
                      <a:endParaRPr lang="es-PE" sz="1600" dirty="0">
                        <a:latin typeface="Poppins" panose="00000500000000000000" pitchFamily="2" charset="0"/>
                        <a:cs typeface="Poppins" panose="00000500000000000000" pitchFamily="2" charset="0"/>
                      </a:endParaRPr>
                    </a:p>
                  </a:txBody>
                  <a:tcPr anchor="ctr"/>
                </a:tc>
                <a:tc>
                  <a:txBody>
                    <a:bodyPr/>
                    <a:lstStyle/>
                    <a:p>
                      <a:pPr algn="ctr"/>
                      <a:r>
                        <a:rPr lang="es-PE" sz="1600" b="1" dirty="0">
                          <a:solidFill>
                            <a:srgbClr val="000000"/>
                          </a:solidFill>
                          <a:effectLst/>
                          <a:latin typeface="Poppins" panose="00000500000000000000" pitchFamily="2" charset="0"/>
                          <a:cs typeface="Poppins" panose="00000500000000000000" pitchFamily="2" charset="0"/>
                        </a:rPr>
                        <a:t>100</a:t>
                      </a:r>
                      <a:endParaRPr lang="es-PE" sz="1600" dirty="0">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tc>
                  <a:txBody>
                    <a:bodyPr/>
                    <a:lstStyle/>
                    <a:p>
                      <a:pPr algn="ctr"/>
                      <a:r>
                        <a:rPr lang="es-PE" sz="1600" b="1" dirty="0">
                          <a:solidFill>
                            <a:srgbClr val="000000"/>
                          </a:solidFill>
                          <a:effectLst/>
                          <a:latin typeface="Poppins" panose="00000500000000000000" pitchFamily="2" charset="0"/>
                          <a:cs typeface="Poppins" panose="00000500000000000000" pitchFamily="2" charset="0"/>
                        </a:rPr>
                        <a:t>258</a:t>
                      </a:r>
                      <a:endParaRPr lang="es-PE" sz="1600" dirty="0">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extLst>
                  <a:ext uri="{0D108BD9-81ED-4DB2-BD59-A6C34878D82A}">
                    <a16:rowId xmlns:a16="http://schemas.microsoft.com/office/drawing/2014/main" xmlns="" val="446552082"/>
                  </a:ext>
                </a:extLst>
              </a:tr>
            </a:tbl>
          </a:graphicData>
        </a:graphic>
      </p:graphicFrame>
    </p:spTree>
    <p:extLst>
      <p:ext uri="{BB962C8B-B14F-4D97-AF65-F5344CB8AC3E}">
        <p14:creationId xmlns:p14="http://schemas.microsoft.com/office/powerpoint/2010/main" val="1229347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dondear rectángulo de esquina del mismo lado 3">
            <a:extLst>
              <a:ext uri="{FF2B5EF4-FFF2-40B4-BE49-F238E27FC236}">
                <a16:creationId xmlns:a16="http://schemas.microsoft.com/office/drawing/2014/main" xmlns="" id="{6DD21BAC-7DC9-CF35-C7C4-82DF33465054}"/>
              </a:ext>
            </a:extLst>
          </p:cNvPr>
          <p:cNvSpPr/>
          <p:nvPr/>
        </p:nvSpPr>
        <p:spPr>
          <a:xfrm rot="10800000">
            <a:off x="0" y="-14679"/>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xmlns="" id="{A97A4EBE-6AAA-05D1-E352-17EFDBB3253F}"/>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288416" y="79138"/>
            <a:ext cx="1065384" cy="642363"/>
          </a:xfrm>
          <a:prstGeom prst="rect">
            <a:avLst/>
          </a:prstGeom>
        </p:spPr>
      </p:pic>
      <p:cxnSp>
        <p:nvCxnSpPr>
          <p:cNvPr id="8" name="Google Shape;58;p13">
            <a:extLst>
              <a:ext uri="{FF2B5EF4-FFF2-40B4-BE49-F238E27FC236}">
                <a16:creationId xmlns:a16="http://schemas.microsoft.com/office/drawing/2014/main" xmlns="" id="{087A9F95-DF16-CB2B-C5ED-CCA6DC137F14}"/>
              </a:ext>
            </a:extLst>
          </p:cNvPr>
          <p:cNvCxnSpPr>
            <a:cxnSpLocks/>
          </p:cNvCxnSpPr>
          <p:nvPr/>
        </p:nvCxnSpPr>
        <p:spPr>
          <a:xfrm>
            <a:off x="4732940" y="707190"/>
            <a:ext cx="3763701" cy="0"/>
          </a:xfrm>
          <a:prstGeom prst="straightConnector1">
            <a:avLst/>
          </a:prstGeom>
          <a:noFill/>
          <a:ln w="19050" cap="flat" cmpd="sng">
            <a:solidFill>
              <a:srgbClr val="E30412"/>
            </a:solidFill>
            <a:prstDash val="solid"/>
            <a:round/>
            <a:headEnd type="none" w="sm" len="sm"/>
            <a:tailEnd type="none" w="sm" len="sm"/>
          </a:ln>
        </p:spPr>
      </p:cxnSp>
      <p:sp>
        <p:nvSpPr>
          <p:cNvPr id="2" name="Título 1">
            <a:extLst>
              <a:ext uri="{FF2B5EF4-FFF2-40B4-BE49-F238E27FC236}">
                <a16:creationId xmlns:a16="http://schemas.microsoft.com/office/drawing/2014/main" xmlns="" id="{3BE35040-3ACF-ED2D-1579-A7E41597D7A8}"/>
              </a:ext>
            </a:extLst>
          </p:cNvPr>
          <p:cNvSpPr>
            <a:spLocks noGrp="1"/>
          </p:cNvSpPr>
          <p:nvPr>
            <p:ph type="title"/>
          </p:nvPr>
        </p:nvSpPr>
        <p:spPr>
          <a:xfrm>
            <a:off x="3316561" y="115092"/>
            <a:ext cx="6596458" cy="592098"/>
          </a:xfrm>
        </p:spPr>
        <p:txBody>
          <a:bodyPr>
            <a:normAutofit/>
          </a:bodyPr>
          <a:lstStyle/>
          <a:p>
            <a:pPr algn="ctr"/>
            <a:r>
              <a:rPr lang="es-ES" sz="2800" b="1" dirty="0">
                <a:solidFill>
                  <a:srgbClr val="002060"/>
                </a:solidFill>
                <a:latin typeface="Poppins" pitchFamily="2" charset="77"/>
                <a:cs typeface="Poppins" pitchFamily="2" charset="77"/>
              </a:rPr>
              <a:t>ACCIÓN ESTRATÉGICA</a:t>
            </a:r>
            <a:endParaRPr lang="es-PE" sz="2800" b="1" dirty="0">
              <a:solidFill>
                <a:srgbClr val="002060"/>
              </a:solidFill>
              <a:latin typeface="Poppins" pitchFamily="2" charset="77"/>
              <a:cs typeface="Poppins" pitchFamily="2" charset="77"/>
            </a:endParaRPr>
          </a:p>
        </p:txBody>
      </p:sp>
      <p:pic>
        <p:nvPicPr>
          <p:cNvPr id="18" name="Imagen 3" descr="Descripción: Descripción: Descripción: Descripción: LOGO_MIMP">
            <a:extLst>
              <a:ext uri="{FF2B5EF4-FFF2-40B4-BE49-F238E27FC236}">
                <a16:creationId xmlns:a16="http://schemas.microsoft.com/office/drawing/2014/main" xmlns="" id="{82503C25-E2D0-2A00-BD9A-B5679E89D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47" y="202309"/>
            <a:ext cx="2533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xmlns="" id="{5A784E2F-9323-755E-FBC1-B8106A2926BA}"/>
              </a:ext>
            </a:extLst>
          </p:cNvPr>
          <p:cNvSpPr txBox="1"/>
          <p:nvPr/>
        </p:nvSpPr>
        <p:spPr>
          <a:xfrm>
            <a:off x="969612" y="1453751"/>
            <a:ext cx="10030965" cy="707886"/>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03.01.06</a:t>
            </a:r>
            <a:r>
              <a:rPr kumimoji="0" lang="es-PE" sz="20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Atender </a:t>
            </a:r>
            <a:r>
              <a:rPr kumimoji="0" lang="es-PE" sz="2000" b="0" i="0" u="none" strike="noStrike" kern="1200" cap="none" spc="0" normalizeH="0" baseline="0" noProof="0" dirty="0">
                <a:ln>
                  <a:noFill/>
                </a:ln>
                <a:solidFill>
                  <a:prstClr val="black"/>
                </a:solidFill>
                <a:effectLst/>
                <a:uLnTx/>
                <a:uFillTx/>
                <a:latin typeface="Poppins" panose="00000500000000000000" pitchFamily="2" charset="0"/>
                <a:ea typeface="Times New Roman" panose="02020603050405020304" pitchFamily="18" charset="0"/>
                <a:cs typeface="Poppins" panose="00000500000000000000" pitchFamily="2" charset="0"/>
              </a:rPr>
              <a:t>de manera especializada a niños, niñas y adolescentes en situación de calle, a través del servicio Educadores de Calle</a:t>
            </a:r>
            <a:endParaRPr kumimoji="0" lang="es-PE" sz="20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graphicFrame>
        <p:nvGraphicFramePr>
          <p:cNvPr id="6" name="Tabla 15">
            <a:extLst>
              <a:ext uri="{FF2B5EF4-FFF2-40B4-BE49-F238E27FC236}">
                <a16:creationId xmlns:a16="http://schemas.microsoft.com/office/drawing/2014/main" xmlns="" id="{AF1D544B-F3F4-FA51-6E22-E18E5588DC25}"/>
              </a:ext>
            </a:extLst>
          </p:cNvPr>
          <p:cNvGraphicFramePr>
            <a:graphicFrameLocks noGrp="1"/>
          </p:cNvGraphicFramePr>
          <p:nvPr>
            <p:extLst>
              <p:ext uri="{D42A27DB-BD31-4B8C-83A1-F6EECF244321}">
                <p14:modId xmlns:p14="http://schemas.microsoft.com/office/powerpoint/2010/main" val="1990664516"/>
              </p:ext>
            </p:extLst>
          </p:nvPr>
        </p:nvGraphicFramePr>
        <p:xfrm>
          <a:off x="1367729" y="2540000"/>
          <a:ext cx="8074191" cy="889000"/>
        </p:xfrm>
        <a:graphic>
          <a:graphicData uri="http://schemas.openxmlformats.org/drawingml/2006/table">
            <a:tbl>
              <a:tblPr firstRow="1" bandRow="1">
                <a:tableStyleId>{5940675A-B579-460E-94D1-54222C63F5DA}</a:tableStyleId>
              </a:tblPr>
              <a:tblGrid>
                <a:gridCol w="4050137">
                  <a:extLst>
                    <a:ext uri="{9D8B030D-6E8A-4147-A177-3AD203B41FA5}">
                      <a16:colId xmlns:a16="http://schemas.microsoft.com/office/drawing/2014/main" xmlns="" val="3931777878"/>
                    </a:ext>
                  </a:extLst>
                </a:gridCol>
                <a:gridCol w="1296652">
                  <a:extLst>
                    <a:ext uri="{9D8B030D-6E8A-4147-A177-3AD203B41FA5}">
                      <a16:colId xmlns:a16="http://schemas.microsoft.com/office/drawing/2014/main" xmlns="" val="3147809267"/>
                    </a:ext>
                  </a:extLst>
                </a:gridCol>
                <a:gridCol w="1296652">
                  <a:extLst>
                    <a:ext uri="{9D8B030D-6E8A-4147-A177-3AD203B41FA5}">
                      <a16:colId xmlns:a16="http://schemas.microsoft.com/office/drawing/2014/main" xmlns="" val="1780953389"/>
                    </a:ext>
                  </a:extLst>
                </a:gridCol>
                <a:gridCol w="1430750">
                  <a:extLst>
                    <a:ext uri="{9D8B030D-6E8A-4147-A177-3AD203B41FA5}">
                      <a16:colId xmlns:a16="http://schemas.microsoft.com/office/drawing/2014/main" xmlns="" val="278727403"/>
                    </a:ext>
                  </a:extLst>
                </a:gridCol>
              </a:tblGrid>
              <a:tr h="0">
                <a:tc>
                  <a:txBody>
                    <a:bodyPr/>
                    <a:lstStyle/>
                    <a:p>
                      <a:pPr algn="ctr"/>
                      <a:r>
                        <a:rPr lang="es-PE" sz="1400" dirty="0">
                          <a:solidFill>
                            <a:schemeClr val="bg1"/>
                          </a:solidFill>
                          <a:latin typeface="Poppins" panose="00000500000000000000" pitchFamily="2" charset="0"/>
                          <a:cs typeface="Poppins" panose="00000500000000000000" pitchFamily="2" charset="0"/>
                        </a:rPr>
                        <a:t>INDICADOR</a:t>
                      </a:r>
                    </a:p>
                  </a:txBody>
                  <a:tcPr>
                    <a:solidFill>
                      <a:srgbClr val="C00000"/>
                    </a:solidFill>
                  </a:tcPr>
                </a:tc>
                <a:tc>
                  <a:txBody>
                    <a:bodyPr/>
                    <a:lstStyle/>
                    <a:p>
                      <a:pPr algn="ctr"/>
                      <a:r>
                        <a:rPr lang="es-PE" sz="1400" dirty="0">
                          <a:solidFill>
                            <a:schemeClr val="bg1"/>
                          </a:solidFill>
                          <a:latin typeface="Poppins" panose="00000500000000000000" pitchFamily="2" charset="0"/>
                          <a:cs typeface="Poppins" panose="00000500000000000000" pitchFamily="2" charset="0"/>
                        </a:rPr>
                        <a:t>UNIDAD DE MEDIDA</a:t>
                      </a:r>
                    </a:p>
                  </a:txBody>
                  <a:tcPr>
                    <a:solidFill>
                      <a:srgbClr val="C00000"/>
                    </a:solidFill>
                  </a:tcPr>
                </a:tc>
                <a:tc>
                  <a:txBody>
                    <a:bodyPr/>
                    <a:lstStyle/>
                    <a:p>
                      <a:pPr algn="ctr"/>
                      <a:r>
                        <a:rPr lang="es-PE" sz="1400" dirty="0">
                          <a:solidFill>
                            <a:schemeClr val="bg1"/>
                          </a:solidFill>
                          <a:latin typeface="Poppins" panose="00000500000000000000" pitchFamily="2" charset="0"/>
                          <a:cs typeface="Poppins" panose="00000500000000000000" pitchFamily="2" charset="0"/>
                        </a:rPr>
                        <a:t>META 2022</a:t>
                      </a:r>
                    </a:p>
                  </a:txBody>
                  <a:tcPr>
                    <a:solidFill>
                      <a:srgbClr val="C00000"/>
                    </a:solidFill>
                  </a:tcPr>
                </a:tc>
                <a:tc>
                  <a:txBody>
                    <a:bodyPr/>
                    <a:lstStyle/>
                    <a:p>
                      <a:pPr algn="ctr"/>
                      <a:r>
                        <a:rPr lang="es-PE" sz="1400" dirty="0">
                          <a:solidFill>
                            <a:schemeClr val="bg1"/>
                          </a:solidFill>
                          <a:latin typeface="Poppins" panose="00000500000000000000" pitchFamily="2" charset="0"/>
                          <a:cs typeface="Poppins" panose="00000500000000000000" pitchFamily="2" charset="0"/>
                        </a:rPr>
                        <a:t>AVANCE 2022</a:t>
                      </a:r>
                    </a:p>
                  </a:txBody>
                  <a:tcPr>
                    <a:solidFill>
                      <a:srgbClr val="C00000"/>
                    </a:solidFill>
                  </a:tcPr>
                </a:tc>
                <a:extLst>
                  <a:ext uri="{0D108BD9-81ED-4DB2-BD59-A6C34878D82A}">
                    <a16:rowId xmlns:a16="http://schemas.microsoft.com/office/drawing/2014/main" xmlns="" val="712180710"/>
                  </a:ext>
                </a:extLst>
              </a:tr>
              <a:tr h="370840">
                <a:tc>
                  <a:txBody>
                    <a:bodyPr/>
                    <a:lstStyle/>
                    <a:p>
                      <a:pPr algn="just"/>
                      <a:r>
                        <a:rPr lang="es-PE" sz="1400" kern="1200" dirty="0">
                          <a:solidFill>
                            <a:schemeClr val="tx1"/>
                          </a:solidFill>
                          <a:effectLst/>
                          <a:latin typeface="Poppins" panose="00000500000000000000" pitchFamily="2" charset="0"/>
                          <a:cs typeface="Poppins" panose="00000500000000000000" pitchFamily="2" charset="0"/>
                        </a:rPr>
                        <a:t>Número de beneficiarios</a:t>
                      </a:r>
                      <a:endParaRPr lang="es-PE" sz="1400" dirty="0">
                        <a:latin typeface="Poppins" panose="00000500000000000000" pitchFamily="2" charset="0"/>
                        <a:cs typeface="Poppins" panose="00000500000000000000" pitchFamily="2" charset="0"/>
                      </a:endParaRPr>
                    </a:p>
                  </a:txBody>
                  <a:tcPr/>
                </a:tc>
                <a:tc>
                  <a:txBody>
                    <a:bodyPr/>
                    <a:lstStyle/>
                    <a:p>
                      <a:pPr algn="ctr"/>
                      <a:r>
                        <a:rPr lang="es-ES" sz="1400" dirty="0">
                          <a:latin typeface="Poppins" panose="00000500000000000000" pitchFamily="2" charset="0"/>
                          <a:cs typeface="Poppins" panose="00000500000000000000" pitchFamily="2" charset="0"/>
                        </a:rPr>
                        <a:t>P</a:t>
                      </a:r>
                      <a:r>
                        <a:rPr lang="es-PE" sz="1400" dirty="0" err="1">
                          <a:latin typeface="Poppins" panose="00000500000000000000" pitchFamily="2" charset="0"/>
                          <a:cs typeface="Poppins" panose="00000500000000000000" pitchFamily="2" charset="0"/>
                        </a:rPr>
                        <a:t>ersonas</a:t>
                      </a:r>
                      <a:endParaRPr lang="es-PE" sz="1400" dirty="0">
                        <a:latin typeface="Poppins" panose="00000500000000000000" pitchFamily="2" charset="0"/>
                        <a:cs typeface="Poppins" panose="00000500000000000000" pitchFamily="2" charset="0"/>
                      </a:endParaRPr>
                    </a:p>
                  </a:txBody>
                  <a:tcPr/>
                </a:tc>
                <a:tc>
                  <a:txBody>
                    <a:bodyPr/>
                    <a:lstStyle/>
                    <a:p>
                      <a:pPr algn="ctr"/>
                      <a:r>
                        <a:rPr lang="es-PE" sz="1400" b="1" dirty="0">
                          <a:solidFill>
                            <a:schemeClr val="tx1"/>
                          </a:solidFill>
                          <a:effectLst/>
                          <a:latin typeface="Poppins" panose="00000500000000000000" pitchFamily="2" charset="0"/>
                          <a:cs typeface="Poppins" panose="00000500000000000000" pitchFamily="2" charset="0"/>
                        </a:rPr>
                        <a:t>6,000</a:t>
                      </a:r>
                      <a:endParaRPr lang="es-PE" sz="1400" dirty="0">
                        <a:solidFill>
                          <a:schemeClr val="tx1"/>
                        </a:solidFill>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tc>
                  <a:txBody>
                    <a:bodyPr/>
                    <a:lstStyle/>
                    <a:p>
                      <a:pPr algn="ctr"/>
                      <a:r>
                        <a:rPr lang="es-PE" sz="1400" b="1" dirty="0">
                          <a:solidFill>
                            <a:schemeClr val="tx1"/>
                          </a:solidFill>
                          <a:effectLst/>
                          <a:latin typeface="Poppins" panose="00000500000000000000" pitchFamily="2" charset="0"/>
                          <a:cs typeface="Poppins" panose="00000500000000000000" pitchFamily="2" charset="0"/>
                        </a:rPr>
                        <a:t>9,930</a:t>
                      </a:r>
                      <a:endParaRPr lang="es-PE" sz="1400" dirty="0">
                        <a:solidFill>
                          <a:schemeClr val="tx1"/>
                        </a:solidFill>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extLst>
                  <a:ext uri="{0D108BD9-81ED-4DB2-BD59-A6C34878D82A}">
                    <a16:rowId xmlns:a16="http://schemas.microsoft.com/office/drawing/2014/main" xmlns="" val="446552082"/>
                  </a:ext>
                </a:extLst>
              </a:tr>
            </a:tbl>
          </a:graphicData>
        </a:graphic>
      </p:graphicFrame>
      <p:sp>
        <p:nvSpPr>
          <p:cNvPr id="10" name="CuadroTexto 9">
            <a:extLst>
              <a:ext uri="{FF2B5EF4-FFF2-40B4-BE49-F238E27FC236}">
                <a16:creationId xmlns:a16="http://schemas.microsoft.com/office/drawing/2014/main" xmlns="" id="{ACA892C6-EFF8-FCAB-AA19-DCEB024A4C86}"/>
              </a:ext>
            </a:extLst>
          </p:cNvPr>
          <p:cNvSpPr txBox="1"/>
          <p:nvPr/>
        </p:nvSpPr>
        <p:spPr>
          <a:xfrm>
            <a:off x="969612" y="3988478"/>
            <a:ext cx="10030965" cy="677108"/>
          </a:xfrm>
          <a:prstGeom prst="rect">
            <a:avLst/>
          </a:prstGeom>
          <a:noFill/>
          <a:ln w="28575">
            <a:noFill/>
          </a:ln>
        </p:spPr>
        <p:txBody>
          <a:bodyPr wrap="square" rtlCol="0">
            <a:spAutoFit/>
          </a:bodyPr>
          <a:lstStyle>
            <a:defPPr>
              <a:defRPr lang="es-PE"/>
            </a:defPPr>
            <a:lvl1pPr>
              <a:defRPr sz="2000">
                <a:latin typeface="Poppins" panose="00000500000000000000" pitchFamily="2" charset="0"/>
                <a:cs typeface="Poppins"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03.02.01</a:t>
            </a:r>
            <a:r>
              <a:rPr kumimoji="0" lang="es-PE" sz="20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Realizar Campañas comunicacionales para la prevención de la violencia contra las mujeres e integrantes del grupo familiar</a:t>
            </a:r>
          </a:p>
        </p:txBody>
      </p:sp>
      <p:graphicFrame>
        <p:nvGraphicFramePr>
          <p:cNvPr id="11" name="Tabla 15">
            <a:extLst>
              <a:ext uri="{FF2B5EF4-FFF2-40B4-BE49-F238E27FC236}">
                <a16:creationId xmlns:a16="http://schemas.microsoft.com/office/drawing/2014/main" xmlns="" id="{6805BB7B-1C65-94DB-AC2D-79E3FC993DC6}"/>
              </a:ext>
            </a:extLst>
          </p:cNvPr>
          <p:cNvGraphicFramePr>
            <a:graphicFrameLocks noGrp="1"/>
          </p:cNvGraphicFramePr>
          <p:nvPr/>
        </p:nvGraphicFramePr>
        <p:xfrm>
          <a:off x="1367728" y="4959749"/>
          <a:ext cx="8074191" cy="883920"/>
        </p:xfrm>
        <a:graphic>
          <a:graphicData uri="http://schemas.openxmlformats.org/drawingml/2006/table">
            <a:tbl>
              <a:tblPr firstRow="1" bandRow="1">
                <a:tableStyleId>{5940675A-B579-460E-94D1-54222C63F5DA}</a:tableStyleId>
              </a:tblPr>
              <a:tblGrid>
                <a:gridCol w="4050137">
                  <a:extLst>
                    <a:ext uri="{9D8B030D-6E8A-4147-A177-3AD203B41FA5}">
                      <a16:colId xmlns:a16="http://schemas.microsoft.com/office/drawing/2014/main" xmlns="" val="3931777878"/>
                    </a:ext>
                  </a:extLst>
                </a:gridCol>
                <a:gridCol w="1296652">
                  <a:extLst>
                    <a:ext uri="{9D8B030D-6E8A-4147-A177-3AD203B41FA5}">
                      <a16:colId xmlns:a16="http://schemas.microsoft.com/office/drawing/2014/main" xmlns="" val="3147809267"/>
                    </a:ext>
                  </a:extLst>
                </a:gridCol>
                <a:gridCol w="1296652">
                  <a:extLst>
                    <a:ext uri="{9D8B030D-6E8A-4147-A177-3AD203B41FA5}">
                      <a16:colId xmlns:a16="http://schemas.microsoft.com/office/drawing/2014/main" xmlns="" val="1780953389"/>
                    </a:ext>
                  </a:extLst>
                </a:gridCol>
                <a:gridCol w="1430750">
                  <a:extLst>
                    <a:ext uri="{9D8B030D-6E8A-4147-A177-3AD203B41FA5}">
                      <a16:colId xmlns:a16="http://schemas.microsoft.com/office/drawing/2014/main" xmlns="" val="278727403"/>
                    </a:ext>
                  </a:extLst>
                </a:gridCol>
              </a:tblGrid>
              <a:tr h="0">
                <a:tc>
                  <a:txBody>
                    <a:bodyPr/>
                    <a:lstStyle/>
                    <a:p>
                      <a:pPr algn="ctr"/>
                      <a:r>
                        <a:rPr lang="es-PE" sz="1400" dirty="0">
                          <a:solidFill>
                            <a:schemeClr val="bg1"/>
                          </a:solidFill>
                          <a:latin typeface="Poppins" panose="00000500000000000000" pitchFamily="2" charset="0"/>
                          <a:cs typeface="Poppins" panose="00000500000000000000" pitchFamily="2" charset="0"/>
                        </a:rPr>
                        <a:t>INDICADOR</a:t>
                      </a:r>
                    </a:p>
                  </a:txBody>
                  <a:tcPr>
                    <a:solidFill>
                      <a:srgbClr val="C00000"/>
                    </a:solidFill>
                  </a:tcPr>
                </a:tc>
                <a:tc>
                  <a:txBody>
                    <a:bodyPr/>
                    <a:lstStyle/>
                    <a:p>
                      <a:pPr algn="ctr"/>
                      <a:r>
                        <a:rPr lang="es-PE" sz="1400" dirty="0">
                          <a:solidFill>
                            <a:schemeClr val="bg1"/>
                          </a:solidFill>
                          <a:latin typeface="Poppins" panose="00000500000000000000" pitchFamily="2" charset="0"/>
                          <a:cs typeface="Poppins" panose="00000500000000000000" pitchFamily="2" charset="0"/>
                        </a:rPr>
                        <a:t>UNIDAD DE MEDIDA</a:t>
                      </a:r>
                    </a:p>
                  </a:txBody>
                  <a:tcPr>
                    <a:solidFill>
                      <a:srgbClr val="C00000"/>
                    </a:solidFill>
                  </a:tcPr>
                </a:tc>
                <a:tc>
                  <a:txBody>
                    <a:bodyPr/>
                    <a:lstStyle/>
                    <a:p>
                      <a:pPr algn="ctr"/>
                      <a:r>
                        <a:rPr lang="es-PE" sz="1400" dirty="0">
                          <a:solidFill>
                            <a:schemeClr val="bg1"/>
                          </a:solidFill>
                          <a:latin typeface="Poppins" panose="00000500000000000000" pitchFamily="2" charset="0"/>
                          <a:cs typeface="Poppins" panose="00000500000000000000" pitchFamily="2" charset="0"/>
                        </a:rPr>
                        <a:t>META 2022</a:t>
                      </a:r>
                    </a:p>
                  </a:txBody>
                  <a:tcPr>
                    <a:solidFill>
                      <a:srgbClr val="C00000"/>
                    </a:solidFill>
                  </a:tcPr>
                </a:tc>
                <a:tc>
                  <a:txBody>
                    <a:bodyPr/>
                    <a:lstStyle/>
                    <a:p>
                      <a:pPr algn="ctr"/>
                      <a:r>
                        <a:rPr lang="es-PE" sz="1400" dirty="0">
                          <a:solidFill>
                            <a:schemeClr val="bg1"/>
                          </a:solidFill>
                          <a:latin typeface="Poppins" panose="00000500000000000000" pitchFamily="2" charset="0"/>
                          <a:cs typeface="Poppins" panose="00000500000000000000" pitchFamily="2" charset="0"/>
                        </a:rPr>
                        <a:t>AVANCE 2022</a:t>
                      </a:r>
                    </a:p>
                  </a:txBody>
                  <a:tcPr>
                    <a:solidFill>
                      <a:srgbClr val="C00000"/>
                    </a:solidFill>
                  </a:tcPr>
                </a:tc>
                <a:extLst>
                  <a:ext uri="{0D108BD9-81ED-4DB2-BD59-A6C34878D82A}">
                    <a16:rowId xmlns:a16="http://schemas.microsoft.com/office/drawing/2014/main" xmlns="" val="712180710"/>
                  </a:ext>
                </a:extLst>
              </a:tr>
              <a:tr h="329333">
                <a:tc>
                  <a:txBody>
                    <a:bodyPr/>
                    <a:lstStyle/>
                    <a:p>
                      <a:pPr algn="just"/>
                      <a:r>
                        <a:rPr lang="es-PE" sz="1800" kern="1200" dirty="0">
                          <a:solidFill>
                            <a:schemeClr val="tx1"/>
                          </a:solidFill>
                          <a:effectLst/>
                          <a:latin typeface="+mn-lt"/>
                          <a:ea typeface="+mn-ea"/>
                          <a:cs typeface="+mn-cs"/>
                        </a:rPr>
                        <a:t>Número de campañas </a:t>
                      </a:r>
                      <a:endParaRPr lang="es-PE" sz="1400" dirty="0">
                        <a:latin typeface="Poppins" panose="00000500000000000000" pitchFamily="2" charset="0"/>
                        <a:cs typeface="Poppins" panose="00000500000000000000" pitchFamily="2" charset="0"/>
                      </a:endParaRPr>
                    </a:p>
                  </a:txBody>
                  <a:tcPr/>
                </a:tc>
                <a:tc>
                  <a:txBody>
                    <a:bodyPr/>
                    <a:lstStyle/>
                    <a:p>
                      <a:pPr algn="ctr"/>
                      <a:r>
                        <a:rPr lang="es-ES" sz="1400" dirty="0">
                          <a:latin typeface="Poppins" panose="00000500000000000000" pitchFamily="2" charset="0"/>
                          <a:cs typeface="Poppins" panose="00000500000000000000" pitchFamily="2" charset="0"/>
                        </a:rPr>
                        <a:t>Campaña</a:t>
                      </a:r>
                      <a:endParaRPr lang="es-PE" sz="1400" dirty="0">
                        <a:latin typeface="Poppins" panose="00000500000000000000" pitchFamily="2" charset="0"/>
                        <a:cs typeface="Poppins" panose="00000500000000000000" pitchFamily="2" charset="0"/>
                      </a:endParaRPr>
                    </a:p>
                  </a:txBody>
                  <a:tcPr/>
                </a:tc>
                <a:tc>
                  <a:txBody>
                    <a:bodyPr/>
                    <a:lstStyle/>
                    <a:p>
                      <a:pPr algn="ctr"/>
                      <a:r>
                        <a:rPr lang="es-PE" sz="1400" b="1" dirty="0">
                          <a:solidFill>
                            <a:srgbClr val="000000"/>
                          </a:solidFill>
                          <a:effectLst/>
                          <a:latin typeface="Poppins" panose="00000500000000000000" pitchFamily="2" charset="0"/>
                          <a:cs typeface="Poppins" panose="00000500000000000000" pitchFamily="2" charset="0"/>
                        </a:rPr>
                        <a:t>1</a:t>
                      </a:r>
                      <a:endParaRPr lang="es-PE" sz="1400" dirty="0">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tc>
                  <a:txBody>
                    <a:bodyPr/>
                    <a:lstStyle/>
                    <a:p>
                      <a:pPr algn="ctr"/>
                      <a:r>
                        <a:rPr lang="es-PE" sz="1400" b="1" dirty="0">
                          <a:solidFill>
                            <a:srgbClr val="000000"/>
                          </a:solidFill>
                          <a:effectLst/>
                          <a:latin typeface="Poppins" panose="00000500000000000000" pitchFamily="2" charset="0"/>
                          <a:cs typeface="Poppins" panose="00000500000000000000" pitchFamily="2" charset="0"/>
                        </a:rPr>
                        <a:t>1</a:t>
                      </a:r>
                      <a:endParaRPr lang="es-PE" sz="1400" dirty="0">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extLst>
                  <a:ext uri="{0D108BD9-81ED-4DB2-BD59-A6C34878D82A}">
                    <a16:rowId xmlns:a16="http://schemas.microsoft.com/office/drawing/2014/main" xmlns="" val="446552082"/>
                  </a:ext>
                </a:extLst>
              </a:tr>
            </a:tbl>
          </a:graphicData>
        </a:graphic>
      </p:graphicFrame>
    </p:spTree>
    <p:extLst>
      <p:ext uri="{BB962C8B-B14F-4D97-AF65-F5344CB8AC3E}">
        <p14:creationId xmlns:p14="http://schemas.microsoft.com/office/powerpoint/2010/main" val="3995613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dondear rectángulo de esquina del mismo lado 3">
            <a:extLst>
              <a:ext uri="{FF2B5EF4-FFF2-40B4-BE49-F238E27FC236}">
                <a16:creationId xmlns:a16="http://schemas.microsoft.com/office/drawing/2014/main" xmlns="" id="{6DD21BAC-7DC9-CF35-C7C4-82DF33465054}"/>
              </a:ext>
            </a:extLst>
          </p:cNvPr>
          <p:cNvSpPr/>
          <p:nvPr/>
        </p:nvSpPr>
        <p:spPr>
          <a:xfrm rot="10800000">
            <a:off x="0" y="-14679"/>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xmlns="" id="{A97A4EBE-6AAA-05D1-E352-17EFDBB3253F}"/>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288416" y="79138"/>
            <a:ext cx="1065384" cy="642363"/>
          </a:xfrm>
          <a:prstGeom prst="rect">
            <a:avLst/>
          </a:prstGeom>
        </p:spPr>
      </p:pic>
      <p:cxnSp>
        <p:nvCxnSpPr>
          <p:cNvPr id="8" name="Google Shape;58;p13">
            <a:extLst>
              <a:ext uri="{FF2B5EF4-FFF2-40B4-BE49-F238E27FC236}">
                <a16:creationId xmlns:a16="http://schemas.microsoft.com/office/drawing/2014/main" xmlns="" id="{087A9F95-DF16-CB2B-C5ED-CCA6DC137F14}"/>
              </a:ext>
            </a:extLst>
          </p:cNvPr>
          <p:cNvCxnSpPr>
            <a:cxnSpLocks/>
          </p:cNvCxnSpPr>
          <p:nvPr/>
        </p:nvCxnSpPr>
        <p:spPr>
          <a:xfrm>
            <a:off x="4732940" y="707190"/>
            <a:ext cx="3763701" cy="0"/>
          </a:xfrm>
          <a:prstGeom prst="straightConnector1">
            <a:avLst/>
          </a:prstGeom>
          <a:noFill/>
          <a:ln w="19050" cap="flat" cmpd="sng">
            <a:solidFill>
              <a:srgbClr val="E30412"/>
            </a:solidFill>
            <a:prstDash val="solid"/>
            <a:round/>
            <a:headEnd type="none" w="sm" len="sm"/>
            <a:tailEnd type="none" w="sm" len="sm"/>
          </a:ln>
        </p:spPr>
      </p:cxnSp>
      <p:sp>
        <p:nvSpPr>
          <p:cNvPr id="2" name="Título 1">
            <a:extLst>
              <a:ext uri="{FF2B5EF4-FFF2-40B4-BE49-F238E27FC236}">
                <a16:creationId xmlns:a16="http://schemas.microsoft.com/office/drawing/2014/main" xmlns="" id="{3BE35040-3ACF-ED2D-1579-A7E41597D7A8}"/>
              </a:ext>
            </a:extLst>
          </p:cNvPr>
          <p:cNvSpPr>
            <a:spLocks noGrp="1"/>
          </p:cNvSpPr>
          <p:nvPr>
            <p:ph type="title"/>
          </p:nvPr>
        </p:nvSpPr>
        <p:spPr>
          <a:xfrm>
            <a:off x="3316561" y="115092"/>
            <a:ext cx="6596458" cy="592098"/>
          </a:xfrm>
        </p:spPr>
        <p:txBody>
          <a:bodyPr>
            <a:normAutofit/>
          </a:bodyPr>
          <a:lstStyle/>
          <a:p>
            <a:pPr algn="ctr"/>
            <a:r>
              <a:rPr lang="es-ES" sz="2800" b="1" dirty="0">
                <a:solidFill>
                  <a:srgbClr val="002060"/>
                </a:solidFill>
                <a:latin typeface="Poppins" pitchFamily="2" charset="77"/>
                <a:cs typeface="Poppins" pitchFamily="2" charset="77"/>
              </a:rPr>
              <a:t>ACCIÓN ESTRATÉGICA</a:t>
            </a:r>
            <a:endParaRPr lang="es-PE" sz="2800" b="1" dirty="0">
              <a:solidFill>
                <a:srgbClr val="002060"/>
              </a:solidFill>
              <a:latin typeface="Poppins" pitchFamily="2" charset="77"/>
              <a:cs typeface="Poppins" pitchFamily="2" charset="77"/>
            </a:endParaRPr>
          </a:p>
        </p:txBody>
      </p:sp>
      <p:pic>
        <p:nvPicPr>
          <p:cNvPr id="18" name="Imagen 3" descr="Descripción: Descripción: Descripción: Descripción: LOGO_MIMP">
            <a:extLst>
              <a:ext uri="{FF2B5EF4-FFF2-40B4-BE49-F238E27FC236}">
                <a16:creationId xmlns:a16="http://schemas.microsoft.com/office/drawing/2014/main" xmlns="" id="{82503C25-E2D0-2A00-BD9A-B5679E89D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47" y="202309"/>
            <a:ext cx="2533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xmlns="" id="{5A784E2F-9323-755E-FBC1-B8106A2926BA}"/>
              </a:ext>
            </a:extLst>
          </p:cNvPr>
          <p:cNvSpPr txBox="1"/>
          <p:nvPr/>
        </p:nvSpPr>
        <p:spPr>
          <a:xfrm>
            <a:off x="871455" y="1162871"/>
            <a:ext cx="10116856" cy="646331"/>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Poppins" panose="00000500000000000000" pitchFamily="2" charset="0"/>
                <a:ea typeface="Times New Roman" panose="02020603050405020304" pitchFamily="18" charset="0"/>
                <a:cs typeface="Poppins" panose="00000500000000000000" pitchFamily="2" charset="0"/>
              </a:rPr>
              <a:t>03.06.01</a:t>
            </a:r>
            <a:r>
              <a:rPr kumimoji="0" lang="es-PE" sz="1800" b="0" i="0" u="none" strike="noStrike" kern="1200" cap="none" spc="0" normalizeH="0" baseline="0" noProof="0" dirty="0">
                <a:ln>
                  <a:noFill/>
                </a:ln>
                <a:solidFill>
                  <a:prstClr val="black"/>
                </a:solidFill>
                <a:effectLst/>
                <a:uLnTx/>
                <a:uFillTx/>
                <a:latin typeface="Poppins" panose="00000500000000000000" pitchFamily="2" charset="0"/>
                <a:ea typeface="Times New Roman" panose="02020603050405020304" pitchFamily="18" charset="0"/>
                <a:cs typeface="Poppins" panose="00000500000000000000" pitchFamily="2" charset="0"/>
              </a:rPr>
              <a:t> Seguimiento a la implementación del Protocolo Interinstitucional de Acción frente al Feminicidio, Tentativa de Feminicidio y Violencia de Pareja de Alto Riesgo</a:t>
            </a:r>
            <a:endParaRPr kumimoji="0" lang="es-PE"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graphicFrame>
        <p:nvGraphicFramePr>
          <p:cNvPr id="6" name="Tabla 15">
            <a:extLst>
              <a:ext uri="{FF2B5EF4-FFF2-40B4-BE49-F238E27FC236}">
                <a16:creationId xmlns:a16="http://schemas.microsoft.com/office/drawing/2014/main" xmlns="" id="{AF1D544B-F3F4-FA51-6E22-E18E5588DC25}"/>
              </a:ext>
            </a:extLst>
          </p:cNvPr>
          <p:cNvGraphicFramePr>
            <a:graphicFrameLocks noGrp="1"/>
          </p:cNvGraphicFramePr>
          <p:nvPr/>
        </p:nvGraphicFramePr>
        <p:xfrm>
          <a:off x="1086698" y="1981200"/>
          <a:ext cx="9201718" cy="1447800"/>
        </p:xfrm>
        <a:graphic>
          <a:graphicData uri="http://schemas.openxmlformats.org/drawingml/2006/table">
            <a:tbl>
              <a:tblPr firstRow="1" bandRow="1">
                <a:tableStyleId>{5940675A-B579-460E-94D1-54222C63F5DA}</a:tableStyleId>
              </a:tblPr>
              <a:tblGrid>
                <a:gridCol w="5498783">
                  <a:extLst>
                    <a:ext uri="{9D8B030D-6E8A-4147-A177-3AD203B41FA5}">
                      <a16:colId xmlns:a16="http://schemas.microsoft.com/office/drawing/2014/main" xmlns="" val="3931777878"/>
                    </a:ext>
                  </a:extLst>
                </a:gridCol>
                <a:gridCol w="1760437">
                  <a:extLst>
                    <a:ext uri="{9D8B030D-6E8A-4147-A177-3AD203B41FA5}">
                      <a16:colId xmlns:a16="http://schemas.microsoft.com/office/drawing/2014/main" xmlns="" val="1780953389"/>
                    </a:ext>
                  </a:extLst>
                </a:gridCol>
                <a:gridCol w="1942498">
                  <a:extLst>
                    <a:ext uri="{9D8B030D-6E8A-4147-A177-3AD203B41FA5}">
                      <a16:colId xmlns:a16="http://schemas.microsoft.com/office/drawing/2014/main" xmlns="" val="278727403"/>
                    </a:ext>
                  </a:extLst>
                </a:gridCol>
              </a:tblGrid>
              <a:tr h="723900">
                <a:tc>
                  <a:txBody>
                    <a:bodyPr/>
                    <a:lstStyle/>
                    <a:p>
                      <a:pPr algn="ctr"/>
                      <a:r>
                        <a:rPr lang="es-PE" sz="1800" b="1" dirty="0">
                          <a:solidFill>
                            <a:schemeClr val="bg1"/>
                          </a:solidFill>
                          <a:latin typeface="Poppins" panose="00000500000000000000" pitchFamily="2" charset="0"/>
                          <a:cs typeface="Poppins" panose="00000500000000000000" pitchFamily="2" charset="0"/>
                        </a:rPr>
                        <a:t>INDICADOR</a:t>
                      </a:r>
                    </a:p>
                  </a:txBody>
                  <a:tcPr anchor="ctr">
                    <a:solidFill>
                      <a:srgbClr val="C00000"/>
                    </a:solidFill>
                  </a:tcPr>
                </a:tc>
                <a:tc>
                  <a:txBody>
                    <a:bodyPr/>
                    <a:lstStyle/>
                    <a:p>
                      <a:pPr algn="ctr"/>
                      <a:r>
                        <a:rPr lang="es-PE" sz="1800" b="1" dirty="0">
                          <a:solidFill>
                            <a:schemeClr val="bg1"/>
                          </a:solidFill>
                          <a:latin typeface="Poppins" panose="00000500000000000000" pitchFamily="2" charset="0"/>
                          <a:cs typeface="Poppins" panose="00000500000000000000" pitchFamily="2" charset="0"/>
                        </a:rPr>
                        <a:t>META 2022</a:t>
                      </a:r>
                    </a:p>
                  </a:txBody>
                  <a:tcPr anchor="ctr">
                    <a:solidFill>
                      <a:srgbClr val="C00000"/>
                    </a:solidFill>
                  </a:tcPr>
                </a:tc>
                <a:tc>
                  <a:txBody>
                    <a:bodyPr/>
                    <a:lstStyle/>
                    <a:p>
                      <a:pPr algn="ctr"/>
                      <a:r>
                        <a:rPr lang="es-PE" sz="1800" b="1" dirty="0">
                          <a:solidFill>
                            <a:schemeClr val="bg1"/>
                          </a:solidFill>
                          <a:latin typeface="Poppins" panose="00000500000000000000" pitchFamily="2" charset="0"/>
                          <a:cs typeface="Poppins" panose="00000500000000000000" pitchFamily="2" charset="0"/>
                        </a:rPr>
                        <a:t>AVANCE 2022</a:t>
                      </a:r>
                    </a:p>
                  </a:txBody>
                  <a:tcPr anchor="ctr">
                    <a:solidFill>
                      <a:srgbClr val="C00000"/>
                    </a:solidFill>
                  </a:tcPr>
                </a:tc>
                <a:extLst>
                  <a:ext uri="{0D108BD9-81ED-4DB2-BD59-A6C34878D82A}">
                    <a16:rowId xmlns:a16="http://schemas.microsoft.com/office/drawing/2014/main" xmlns="" val="712180710"/>
                  </a:ext>
                </a:extLst>
              </a:tr>
              <a:tr h="723900">
                <a:tc>
                  <a:txBody>
                    <a:bodyPr/>
                    <a:lstStyle/>
                    <a:p>
                      <a:pPr algn="just"/>
                      <a:r>
                        <a:rPr lang="es-PE" sz="1800" kern="1200" dirty="0">
                          <a:solidFill>
                            <a:schemeClr val="tx1"/>
                          </a:solidFill>
                          <a:effectLst/>
                          <a:latin typeface="Poppins" panose="00000500000000000000" pitchFamily="2" charset="0"/>
                          <a:cs typeface="Poppins" panose="00000500000000000000" pitchFamily="2" charset="0"/>
                        </a:rPr>
                        <a:t>Informe de seguimiento a la implementación</a:t>
                      </a:r>
                      <a:endParaRPr lang="es-PE" sz="1800" dirty="0">
                        <a:latin typeface="Poppins" panose="00000500000000000000" pitchFamily="2" charset="0"/>
                        <a:cs typeface="Poppins" panose="00000500000000000000" pitchFamily="2" charset="0"/>
                      </a:endParaRPr>
                    </a:p>
                  </a:txBody>
                  <a:tcPr anchor="ctr"/>
                </a:tc>
                <a:tc>
                  <a:txBody>
                    <a:bodyPr/>
                    <a:lstStyle/>
                    <a:p>
                      <a:pPr algn="ctr"/>
                      <a:r>
                        <a:rPr lang="es-PE" sz="1800" b="0" dirty="0">
                          <a:solidFill>
                            <a:srgbClr val="000000"/>
                          </a:solidFill>
                          <a:effectLst/>
                          <a:latin typeface="Poppins" panose="00000500000000000000" pitchFamily="2" charset="0"/>
                          <a:cs typeface="Poppins" panose="00000500000000000000" pitchFamily="2" charset="0"/>
                        </a:rPr>
                        <a:t>1</a:t>
                      </a:r>
                      <a:endParaRPr lang="es-PE" sz="1800" b="0" dirty="0">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tc>
                  <a:txBody>
                    <a:bodyPr/>
                    <a:lstStyle/>
                    <a:p>
                      <a:pPr algn="ctr"/>
                      <a:r>
                        <a:rPr lang="es-ES" sz="1800" b="0" dirty="0">
                          <a:effectLst/>
                          <a:latin typeface="Poppins" panose="00000500000000000000" pitchFamily="2" charset="0"/>
                          <a:cs typeface="Poppins" panose="00000500000000000000" pitchFamily="2" charset="0"/>
                        </a:rPr>
                        <a:t>1</a:t>
                      </a:r>
                      <a:endParaRPr lang="es-PE" sz="1800" b="0" dirty="0">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extLst>
                  <a:ext uri="{0D108BD9-81ED-4DB2-BD59-A6C34878D82A}">
                    <a16:rowId xmlns:a16="http://schemas.microsoft.com/office/drawing/2014/main" xmlns="" val="446552082"/>
                  </a:ext>
                </a:extLst>
              </a:tr>
            </a:tbl>
          </a:graphicData>
        </a:graphic>
      </p:graphicFrame>
      <p:sp>
        <p:nvSpPr>
          <p:cNvPr id="3" name="CuadroTexto 2">
            <a:extLst>
              <a:ext uri="{FF2B5EF4-FFF2-40B4-BE49-F238E27FC236}">
                <a16:creationId xmlns:a16="http://schemas.microsoft.com/office/drawing/2014/main" xmlns="" id="{D67B4372-21B5-219F-EE5D-359A3874C8C6}"/>
              </a:ext>
            </a:extLst>
          </p:cNvPr>
          <p:cNvSpPr txBox="1"/>
          <p:nvPr/>
        </p:nvSpPr>
        <p:spPr>
          <a:xfrm>
            <a:off x="871455" y="3890350"/>
            <a:ext cx="9908598" cy="646331"/>
          </a:xfrm>
          <a:prstGeom prst="rect">
            <a:avLst/>
          </a:prstGeom>
          <a:noFill/>
          <a:ln w="28575">
            <a:noFill/>
          </a:ln>
        </p:spPr>
        <p:txBody>
          <a:bodyPr wrap="square" rtlCol="0">
            <a:spAutoFit/>
          </a:bodyPr>
          <a:lstStyle>
            <a:defPPr>
              <a:defRPr lang="es-PE"/>
            </a:defPPr>
            <a:lvl1pPr>
              <a:defRPr>
                <a:effectLst/>
                <a:latin typeface="Poppins" panose="00000500000000000000" pitchFamily="2" charset="0"/>
                <a:ea typeface="Times New Roman" panose="02020603050405020304" pitchFamily="18" charset="0"/>
                <a:cs typeface="Poppins"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03.07.02</a:t>
            </a:r>
            <a:r>
              <a:rPr kumimoji="0" lang="es-PE" sz="18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 Implementar servicios de atención, reeducación y tratamiento para varones y personas agresoras, a través de los Centros de Atención Institucional (CAI)</a:t>
            </a:r>
          </a:p>
        </p:txBody>
      </p:sp>
      <p:graphicFrame>
        <p:nvGraphicFramePr>
          <p:cNvPr id="9" name="Tabla 15">
            <a:extLst>
              <a:ext uri="{FF2B5EF4-FFF2-40B4-BE49-F238E27FC236}">
                <a16:creationId xmlns:a16="http://schemas.microsoft.com/office/drawing/2014/main" xmlns="" id="{AB16CBC6-98A4-AD22-79EF-24D103DE80E0}"/>
              </a:ext>
            </a:extLst>
          </p:cNvPr>
          <p:cNvGraphicFramePr>
            <a:graphicFrameLocks noGrp="1"/>
          </p:cNvGraphicFramePr>
          <p:nvPr/>
        </p:nvGraphicFramePr>
        <p:xfrm>
          <a:off x="1086698" y="4780728"/>
          <a:ext cx="9388796" cy="1229197"/>
        </p:xfrm>
        <a:graphic>
          <a:graphicData uri="http://schemas.openxmlformats.org/drawingml/2006/table">
            <a:tbl>
              <a:tblPr firstRow="1" bandRow="1">
                <a:tableStyleId>{5940675A-B579-460E-94D1-54222C63F5DA}</a:tableStyleId>
              </a:tblPr>
              <a:tblGrid>
                <a:gridCol w="4709564">
                  <a:extLst>
                    <a:ext uri="{9D8B030D-6E8A-4147-A177-3AD203B41FA5}">
                      <a16:colId xmlns:a16="http://schemas.microsoft.com/office/drawing/2014/main" xmlns="" val="3931777878"/>
                    </a:ext>
                  </a:extLst>
                </a:gridCol>
                <a:gridCol w="1507767">
                  <a:extLst>
                    <a:ext uri="{9D8B030D-6E8A-4147-A177-3AD203B41FA5}">
                      <a16:colId xmlns:a16="http://schemas.microsoft.com/office/drawing/2014/main" xmlns="" val="3147809267"/>
                    </a:ext>
                  </a:extLst>
                </a:gridCol>
                <a:gridCol w="1507767">
                  <a:extLst>
                    <a:ext uri="{9D8B030D-6E8A-4147-A177-3AD203B41FA5}">
                      <a16:colId xmlns:a16="http://schemas.microsoft.com/office/drawing/2014/main" xmlns="" val="1780953389"/>
                    </a:ext>
                  </a:extLst>
                </a:gridCol>
                <a:gridCol w="1663698">
                  <a:extLst>
                    <a:ext uri="{9D8B030D-6E8A-4147-A177-3AD203B41FA5}">
                      <a16:colId xmlns:a16="http://schemas.microsoft.com/office/drawing/2014/main" xmlns="" val="278727403"/>
                    </a:ext>
                  </a:extLst>
                </a:gridCol>
              </a:tblGrid>
              <a:tr h="448998">
                <a:tc>
                  <a:txBody>
                    <a:bodyPr/>
                    <a:lstStyle/>
                    <a:p>
                      <a:pPr algn="ctr"/>
                      <a:r>
                        <a:rPr lang="es-PE" sz="1800" dirty="0">
                          <a:solidFill>
                            <a:schemeClr val="bg1"/>
                          </a:solidFill>
                          <a:latin typeface="Poppins" panose="00000500000000000000" pitchFamily="2" charset="0"/>
                          <a:cs typeface="Poppins" panose="00000500000000000000" pitchFamily="2" charset="0"/>
                        </a:rPr>
                        <a:t>INDICADOR</a:t>
                      </a:r>
                    </a:p>
                  </a:txBody>
                  <a:tcPr anchor="ctr">
                    <a:solidFill>
                      <a:srgbClr val="C00000"/>
                    </a:solidFill>
                  </a:tcPr>
                </a:tc>
                <a:tc>
                  <a:txBody>
                    <a:bodyPr/>
                    <a:lstStyle/>
                    <a:p>
                      <a:pPr algn="ctr"/>
                      <a:r>
                        <a:rPr lang="es-PE" sz="1800" dirty="0">
                          <a:solidFill>
                            <a:schemeClr val="bg1"/>
                          </a:solidFill>
                          <a:latin typeface="Poppins" panose="00000500000000000000" pitchFamily="2" charset="0"/>
                          <a:cs typeface="Poppins" panose="00000500000000000000" pitchFamily="2" charset="0"/>
                        </a:rPr>
                        <a:t>UNIDAD DE MEDIDA</a:t>
                      </a:r>
                    </a:p>
                  </a:txBody>
                  <a:tcPr anchor="ctr">
                    <a:solidFill>
                      <a:srgbClr val="C00000"/>
                    </a:solidFill>
                  </a:tcPr>
                </a:tc>
                <a:tc>
                  <a:txBody>
                    <a:bodyPr/>
                    <a:lstStyle/>
                    <a:p>
                      <a:pPr algn="ctr"/>
                      <a:r>
                        <a:rPr lang="es-PE" sz="1800" dirty="0">
                          <a:solidFill>
                            <a:schemeClr val="bg1"/>
                          </a:solidFill>
                          <a:latin typeface="Poppins" panose="00000500000000000000" pitchFamily="2" charset="0"/>
                          <a:cs typeface="Poppins" panose="00000500000000000000" pitchFamily="2" charset="0"/>
                        </a:rPr>
                        <a:t>META 2022</a:t>
                      </a:r>
                    </a:p>
                  </a:txBody>
                  <a:tcPr anchor="ctr">
                    <a:solidFill>
                      <a:srgbClr val="C00000"/>
                    </a:solidFill>
                  </a:tcPr>
                </a:tc>
                <a:tc>
                  <a:txBody>
                    <a:bodyPr/>
                    <a:lstStyle/>
                    <a:p>
                      <a:pPr algn="ctr"/>
                      <a:r>
                        <a:rPr lang="es-PE" sz="1800" dirty="0">
                          <a:solidFill>
                            <a:schemeClr val="bg1"/>
                          </a:solidFill>
                          <a:latin typeface="Poppins" panose="00000500000000000000" pitchFamily="2" charset="0"/>
                          <a:cs typeface="Poppins" panose="00000500000000000000" pitchFamily="2" charset="0"/>
                        </a:rPr>
                        <a:t>AVANCE 2022</a:t>
                      </a:r>
                    </a:p>
                  </a:txBody>
                  <a:tcPr anchor="ctr">
                    <a:solidFill>
                      <a:srgbClr val="C00000"/>
                    </a:solidFill>
                  </a:tcPr>
                </a:tc>
                <a:extLst>
                  <a:ext uri="{0D108BD9-81ED-4DB2-BD59-A6C34878D82A}">
                    <a16:rowId xmlns:a16="http://schemas.microsoft.com/office/drawing/2014/main" xmlns="" val="712180710"/>
                  </a:ext>
                </a:extLst>
              </a:tr>
              <a:tr h="589117">
                <a:tc>
                  <a:txBody>
                    <a:bodyPr/>
                    <a:lstStyle/>
                    <a:p>
                      <a:pPr algn="just"/>
                      <a:r>
                        <a:rPr lang="es-PE" sz="1800" kern="1200" dirty="0">
                          <a:solidFill>
                            <a:schemeClr val="tx1"/>
                          </a:solidFill>
                          <a:effectLst/>
                          <a:latin typeface="Poppins" panose="00000500000000000000" pitchFamily="2" charset="0"/>
                          <a:cs typeface="Poppins" panose="00000500000000000000" pitchFamily="2" charset="0"/>
                        </a:rPr>
                        <a:t>Número de beneficiarios</a:t>
                      </a:r>
                      <a:endParaRPr lang="es-PE" sz="1800" dirty="0">
                        <a:latin typeface="Poppins" panose="00000500000000000000" pitchFamily="2" charset="0"/>
                        <a:cs typeface="Poppins" panose="00000500000000000000" pitchFamily="2" charset="0"/>
                      </a:endParaRPr>
                    </a:p>
                  </a:txBody>
                  <a:tcPr anchor="ctr"/>
                </a:tc>
                <a:tc>
                  <a:txBody>
                    <a:bodyPr/>
                    <a:lstStyle/>
                    <a:p>
                      <a:pPr algn="ctr"/>
                      <a:r>
                        <a:rPr lang="es-ES" sz="1800" dirty="0">
                          <a:latin typeface="Poppins" panose="00000500000000000000" pitchFamily="2" charset="0"/>
                          <a:cs typeface="Poppins" panose="00000500000000000000" pitchFamily="2" charset="0"/>
                        </a:rPr>
                        <a:t>Personas</a:t>
                      </a:r>
                      <a:endParaRPr lang="es-PE" sz="1800" dirty="0">
                        <a:latin typeface="Poppins" panose="00000500000000000000" pitchFamily="2" charset="0"/>
                        <a:cs typeface="Poppins" panose="00000500000000000000" pitchFamily="2" charset="0"/>
                      </a:endParaRPr>
                    </a:p>
                  </a:txBody>
                  <a:tcPr anchor="ctr"/>
                </a:tc>
                <a:tc>
                  <a:txBody>
                    <a:bodyPr/>
                    <a:lstStyle/>
                    <a:p>
                      <a:pPr algn="ctr"/>
                      <a:r>
                        <a:rPr lang="es-PE" sz="1800" b="1">
                          <a:solidFill>
                            <a:srgbClr val="000000"/>
                          </a:solidFill>
                          <a:effectLst/>
                          <a:latin typeface="Poppins" panose="00000500000000000000" pitchFamily="2" charset="0"/>
                          <a:cs typeface="Poppins" panose="00000500000000000000" pitchFamily="2" charset="0"/>
                        </a:rPr>
                        <a:t>200</a:t>
                      </a:r>
                      <a:endParaRPr lang="es-PE" sz="1800">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tc>
                  <a:txBody>
                    <a:bodyPr/>
                    <a:lstStyle/>
                    <a:p>
                      <a:pPr algn="ctr"/>
                      <a:r>
                        <a:rPr lang="es-PE" sz="1800" b="1" dirty="0">
                          <a:solidFill>
                            <a:srgbClr val="000000"/>
                          </a:solidFill>
                          <a:effectLst/>
                          <a:latin typeface="Poppins" panose="00000500000000000000" pitchFamily="2" charset="0"/>
                          <a:cs typeface="Poppins" panose="00000500000000000000" pitchFamily="2" charset="0"/>
                        </a:rPr>
                        <a:t>2,795</a:t>
                      </a:r>
                      <a:endParaRPr lang="es-PE" sz="1800" dirty="0">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extLst>
                  <a:ext uri="{0D108BD9-81ED-4DB2-BD59-A6C34878D82A}">
                    <a16:rowId xmlns:a16="http://schemas.microsoft.com/office/drawing/2014/main" xmlns="" val="446552082"/>
                  </a:ext>
                </a:extLst>
              </a:tr>
            </a:tbl>
          </a:graphicData>
        </a:graphic>
      </p:graphicFrame>
    </p:spTree>
    <p:extLst>
      <p:ext uri="{BB962C8B-B14F-4D97-AF65-F5344CB8AC3E}">
        <p14:creationId xmlns:p14="http://schemas.microsoft.com/office/powerpoint/2010/main" val="3469807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dondear rectángulo de esquina del mismo lado 3">
            <a:extLst>
              <a:ext uri="{FF2B5EF4-FFF2-40B4-BE49-F238E27FC236}">
                <a16:creationId xmlns:a16="http://schemas.microsoft.com/office/drawing/2014/main" xmlns="" id="{6DD21BAC-7DC9-CF35-C7C4-82DF33465054}"/>
              </a:ext>
            </a:extLst>
          </p:cNvPr>
          <p:cNvSpPr/>
          <p:nvPr/>
        </p:nvSpPr>
        <p:spPr>
          <a:xfrm rot="10800000">
            <a:off x="0" y="-14679"/>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xmlns="" id="{A97A4EBE-6AAA-05D1-E352-17EFDBB3253F}"/>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288416" y="79138"/>
            <a:ext cx="1065384" cy="642363"/>
          </a:xfrm>
          <a:prstGeom prst="rect">
            <a:avLst/>
          </a:prstGeom>
        </p:spPr>
      </p:pic>
      <p:cxnSp>
        <p:nvCxnSpPr>
          <p:cNvPr id="8" name="Google Shape;58;p13">
            <a:extLst>
              <a:ext uri="{FF2B5EF4-FFF2-40B4-BE49-F238E27FC236}">
                <a16:creationId xmlns:a16="http://schemas.microsoft.com/office/drawing/2014/main" xmlns="" id="{087A9F95-DF16-CB2B-C5ED-CCA6DC137F14}"/>
              </a:ext>
            </a:extLst>
          </p:cNvPr>
          <p:cNvCxnSpPr>
            <a:cxnSpLocks/>
          </p:cNvCxnSpPr>
          <p:nvPr/>
        </p:nvCxnSpPr>
        <p:spPr>
          <a:xfrm>
            <a:off x="4732940" y="707190"/>
            <a:ext cx="3763701" cy="0"/>
          </a:xfrm>
          <a:prstGeom prst="straightConnector1">
            <a:avLst/>
          </a:prstGeom>
          <a:noFill/>
          <a:ln w="19050" cap="flat" cmpd="sng">
            <a:solidFill>
              <a:srgbClr val="E30412"/>
            </a:solidFill>
            <a:prstDash val="solid"/>
            <a:round/>
            <a:headEnd type="none" w="sm" len="sm"/>
            <a:tailEnd type="none" w="sm" len="sm"/>
          </a:ln>
        </p:spPr>
      </p:cxnSp>
      <p:sp>
        <p:nvSpPr>
          <p:cNvPr id="2" name="Título 1">
            <a:extLst>
              <a:ext uri="{FF2B5EF4-FFF2-40B4-BE49-F238E27FC236}">
                <a16:creationId xmlns:a16="http://schemas.microsoft.com/office/drawing/2014/main" xmlns="" id="{3BE35040-3ACF-ED2D-1579-A7E41597D7A8}"/>
              </a:ext>
            </a:extLst>
          </p:cNvPr>
          <p:cNvSpPr>
            <a:spLocks noGrp="1"/>
          </p:cNvSpPr>
          <p:nvPr>
            <p:ph type="title"/>
          </p:nvPr>
        </p:nvSpPr>
        <p:spPr>
          <a:xfrm>
            <a:off x="3316561" y="115092"/>
            <a:ext cx="6596458" cy="592098"/>
          </a:xfrm>
        </p:spPr>
        <p:txBody>
          <a:bodyPr>
            <a:normAutofit/>
          </a:bodyPr>
          <a:lstStyle/>
          <a:p>
            <a:pPr algn="ctr"/>
            <a:r>
              <a:rPr lang="es-ES" sz="2800" b="1" dirty="0">
                <a:solidFill>
                  <a:srgbClr val="002060"/>
                </a:solidFill>
                <a:latin typeface="Poppins" pitchFamily="2" charset="77"/>
                <a:cs typeface="Poppins" pitchFamily="2" charset="77"/>
              </a:rPr>
              <a:t>ACCIÓN ESTRATÉGICA</a:t>
            </a:r>
            <a:endParaRPr lang="es-PE" sz="2800" b="1" dirty="0">
              <a:solidFill>
                <a:srgbClr val="002060"/>
              </a:solidFill>
              <a:latin typeface="Poppins" pitchFamily="2" charset="77"/>
              <a:cs typeface="Poppins" pitchFamily="2" charset="77"/>
            </a:endParaRPr>
          </a:p>
        </p:txBody>
      </p:sp>
      <p:pic>
        <p:nvPicPr>
          <p:cNvPr id="18" name="Imagen 3" descr="Descripción: Descripción: Descripción: Descripción: LOGO_MIMP">
            <a:extLst>
              <a:ext uri="{FF2B5EF4-FFF2-40B4-BE49-F238E27FC236}">
                <a16:creationId xmlns:a16="http://schemas.microsoft.com/office/drawing/2014/main" xmlns="" id="{82503C25-E2D0-2A00-BD9A-B5679E89D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47" y="202309"/>
            <a:ext cx="2533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xmlns="" id="{5A784E2F-9323-755E-FBC1-B8106A2926BA}"/>
              </a:ext>
            </a:extLst>
          </p:cNvPr>
          <p:cNvSpPr txBox="1"/>
          <p:nvPr/>
        </p:nvSpPr>
        <p:spPr>
          <a:xfrm>
            <a:off x="724320" y="1222748"/>
            <a:ext cx="10295442" cy="369332"/>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Poppins" panose="00000500000000000000" pitchFamily="2" charset="0"/>
                <a:ea typeface="Times New Roman" panose="02020603050405020304" pitchFamily="18" charset="0"/>
                <a:cs typeface="Poppins" panose="00000500000000000000" pitchFamily="2" charset="0"/>
              </a:rPr>
              <a:t>03.08.02</a:t>
            </a:r>
            <a:r>
              <a:rPr kumimoji="0" lang="es-PE" sz="1800" b="0" i="0" u="none" strike="noStrike" kern="1200" cap="none" spc="0" normalizeH="0" baseline="0" noProof="0" dirty="0">
                <a:ln>
                  <a:noFill/>
                </a:ln>
                <a:solidFill>
                  <a:prstClr val="black"/>
                </a:solidFill>
                <a:effectLst/>
                <a:uLnTx/>
                <a:uFillTx/>
                <a:latin typeface="Poppins" panose="00000500000000000000" pitchFamily="2" charset="0"/>
                <a:ea typeface="Times New Roman" panose="02020603050405020304" pitchFamily="18" charset="0"/>
                <a:cs typeface="Poppins" panose="00000500000000000000" pitchFamily="2" charset="0"/>
              </a:rPr>
              <a:t> Fortalecer las Defensorías Municipales del Niño y el Adolescente (DEMUNAS)</a:t>
            </a:r>
            <a:endParaRPr kumimoji="0" lang="es-PE"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graphicFrame>
        <p:nvGraphicFramePr>
          <p:cNvPr id="6" name="Tabla 15">
            <a:extLst>
              <a:ext uri="{FF2B5EF4-FFF2-40B4-BE49-F238E27FC236}">
                <a16:creationId xmlns:a16="http://schemas.microsoft.com/office/drawing/2014/main" xmlns="" id="{AF1D544B-F3F4-FA51-6E22-E18E5588DC25}"/>
              </a:ext>
            </a:extLst>
          </p:cNvPr>
          <p:cNvGraphicFramePr>
            <a:graphicFrameLocks noGrp="1"/>
          </p:cNvGraphicFramePr>
          <p:nvPr/>
        </p:nvGraphicFramePr>
        <p:xfrm>
          <a:off x="941317" y="1995940"/>
          <a:ext cx="9347099" cy="914400"/>
        </p:xfrm>
        <a:graphic>
          <a:graphicData uri="http://schemas.openxmlformats.org/drawingml/2006/table">
            <a:tbl>
              <a:tblPr firstRow="1" bandRow="1">
                <a:tableStyleId>{5940675A-B579-460E-94D1-54222C63F5DA}</a:tableStyleId>
              </a:tblPr>
              <a:tblGrid>
                <a:gridCol w="4688647">
                  <a:extLst>
                    <a:ext uri="{9D8B030D-6E8A-4147-A177-3AD203B41FA5}">
                      <a16:colId xmlns:a16="http://schemas.microsoft.com/office/drawing/2014/main" xmlns="" val="3931777878"/>
                    </a:ext>
                  </a:extLst>
                </a:gridCol>
                <a:gridCol w="1501071">
                  <a:extLst>
                    <a:ext uri="{9D8B030D-6E8A-4147-A177-3AD203B41FA5}">
                      <a16:colId xmlns:a16="http://schemas.microsoft.com/office/drawing/2014/main" xmlns="" val="3147809267"/>
                    </a:ext>
                  </a:extLst>
                </a:gridCol>
                <a:gridCol w="1501071">
                  <a:extLst>
                    <a:ext uri="{9D8B030D-6E8A-4147-A177-3AD203B41FA5}">
                      <a16:colId xmlns:a16="http://schemas.microsoft.com/office/drawing/2014/main" xmlns="" val="1780953389"/>
                    </a:ext>
                  </a:extLst>
                </a:gridCol>
                <a:gridCol w="1656310">
                  <a:extLst>
                    <a:ext uri="{9D8B030D-6E8A-4147-A177-3AD203B41FA5}">
                      <a16:colId xmlns:a16="http://schemas.microsoft.com/office/drawing/2014/main" xmlns="" val="278727403"/>
                    </a:ext>
                  </a:extLst>
                </a:gridCol>
              </a:tblGrid>
              <a:tr h="0">
                <a:tc>
                  <a:txBody>
                    <a:bodyPr/>
                    <a:lstStyle/>
                    <a:p>
                      <a:pPr algn="ctr"/>
                      <a:r>
                        <a:rPr lang="es-PE" sz="1600" dirty="0">
                          <a:solidFill>
                            <a:schemeClr val="bg1"/>
                          </a:solidFill>
                          <a:latin typeface="Poppins" panose="00000500000000000000" pitchFamily="2" charset="0"/>
                          <a:cs typeface="Poppins" panose="00000500000000000000" pitchFamily="2" charset="0"/>
                        </a:rPr>
                        <a:t>INDICADOR</a:t>
                      </a:r>
                    </a:p>
                  </a:txBody>
                  <a:tcPr>
                    <a:solidFill>
                      <a:srgbClr val="C00000"/>
                    </a:solidFill>
                  </a:tcPr>
                </a:tc>
                <a:tc>
                  <a:txBody>
                    <a:bodyPr/>
                    <a:lstStyle/>
                    <a:p>
                      <a:pPr algn="ctr"/>
                      <a:r>
                        <a:rPr lang="es-PE" sz="1600" dirty="0">
                          <a:solidFill>
                            <a:schemeClr val="bg1"/>
                          </a:solidFill>
                          <a:latin typeface="Poppins" panose="00000500000000000000" pitchFamily="2" charset="0"/>
                          <a:cs typeface="Poppins" panose="00000500000000000000" pitchFamily="2" charset="0"/>
                        </a:rPr>
                        <a:t>UNIDAD DE MEDIDA</a:t>
                      </a:r>
                    </a:p>
                  </a:txBody>
                  <a:tcPr>
                    <a:solidFill>
                      <a:srgbClr val="C00000"/>
                    </a:solidFill>
                  </a:tcPr>
                </a:tc>
                <a:tc>
                  <a:txBody>
                    <a:bodyPr/>
                    <a:lstStyle/>
                    <a:p>
                      <a:pPr algn="ctr"/>
                      <a:r>
                        <a:rPr lang="es-PE" sz="1600" dirty="0">
                          <a:solidFill>
                            <a:schemeClr val="bg1"/>
                          </a:solidFill>
                          <a:latin typeface="Poppins" panose="00000500000000000000" pitchFamily="2" charset="0"/>
                          <a:cs typeface="Poppins" panose="00000500000000000000" pitchFamily="2" charset="0"/>
                        </a:rPr>
                        <a:t>META 2022</a:t>
                      </a:r>
                    </a:p>
                  </a:txBody>
                  <a:tcPr>
                    <a:solidFill>
                      <a:srgbClr val="C00000"/>
                    </a:solidFill>
                  </a:tcPr>
                </a:tc>
                <a:tc>
                  <a:txBody>
                    <a:bodyPr/>
                    <a:lstStyle/>
                    <a:p>
                      <a:pPr algn="ctr"/>
                      <a:r>
                        <a:rPr lang="es-PE" sz="1600" dirty="0">
                          <a:solidFill>
                            <a:schemeClr val="bg1"/>
                          </a:solidFill>
                          <a:latin typeface="Poppins" panose="00000500000000000000" pitchFamily="2" charset="0"/>
                          <a:cs typeface="Poppins" panose="00000500000000000000" pitchFamily="2" charset="0"/>
                        </a:rPr>
                        <a:t>AVANCE 2022</a:t>
                      </a:r>
                    </a:p>
                  </a:txBody>
                  <a:tcPr>
                    <a:solidFill>
                      <a:srgbClr val="C00000"/>
                    </a:solidFill>
                  </a:tcPr>
                </a:tc>
                <a:extLst>
                  <a:ext uri="{0D108BD9-81ED-4DB2-BD59-A6C34878D82A}">
                    <a16:rowId xmlns:a16="http://schemas.microsoft.com/office/drawing/2014/main" xmlns="" val="712180710"/>
                  </a:ext>
                </a:extLst>
              </a:tr>
              <a:tr h="0">
                <a:tc>
                  <a:txBody>
                    <a:bodyPr/>
                    <a:lstStyle/>
                    <a:p>
                      <a:pPr algn="just"/>
                      <a:r>
                        <a:rPr lang="es-PE" sz="1600" kern="1200" dirty="0">
                          <a:solidFill>
                            <a:schemeClr val="tx1"/>
                          </a:solidFill>
                          <a:effectLst/>
                          <a:latin typeface="Poppins" panose="00000500000000000000" pitchFamily="2" charset="0"/>
                          <a:cs typeface="Poppins" panose="00000500000000000000" pitchFamily="2" charset="0"/>
                        </a:rPr>
                        <a:t>Número de DEMUNAS fortalecidas por año</a:t>
                      </a:r>
                      <a:endParaRPr lang="es-PE" sz="1600" dirty="0">
                        <a:latin typeface="Poppins" panose="00000500000000000000" pitchFamily="2" charset="0"/>
                        <a:cs typeface="Poppins" panose="00000500000000000000" pitchFamily="2" charset="0"/>
                      </a:endParaRPr>
                    </a:p>
                  </a:txBody>
                  <a:tcPr/>
                </a:tc>
                <a:tc>
                  <a:txBody>
                    <a:bodyPr/>
                    <a:lstStyle/>
                    <a:p>
                      <a:pPr algn="ctr"/>
                      <a:r>
                        <a:rPr lang="es-ES" sz="1600" dirty="0">
                          <a:latin typeface="Poppins" panose="00000500000000000000" pitchFamily="2" charset="0"/>
                          <a:cs typeface="Poppins" panose="00000500000000000000" pitchFamily="2" charset="0"/>
                        </a:rPr>
                        <a:t>D</a:t>
                      </a:r>
                      <a:r>
                        <a:rPr lang="es-PE" sz="1600" dirty="0">
                          <a:latin typeface="Poppins" panose="00000500000000000000" pitchFamily="2" charset="0"/>
                          <a:cs typeface="Poppins" panose="00000500000000000000" pitchFamily="2" charset="0"/>
                        </a:rPr>
                        <a:t>EMUNA</a:t>
                      </a:r>
                    </a:p>
                  </a:txBody>
                  <a:tcPr/>
                </a:tc>
                <a:tc>
                  <a:txBody>
                    <a:bodyPr/>
                    <a:lstStyle/>
                    <a:p>
                      <a:pPr algn="ctr"/>
                      <a:r>
                        <a:rPr lang="es-PE" sz="1600" b="1">
                          <a:solidFill>
                            <a:srgbClr val="000000"/>
                          </a:solidFill>
                          <a:effectLst/>
                          <a:latin typeface="Poppins" panose="00000500000000000000" pitchFamily="2" charset="0"/>
                          <a:cs typeface="Poppins" panose="00000500000000000000" pitchFamily="2" charset="0"/>
                        </a:rPr>
                        <a:t>400</a:t>
                      </a:r>
                      <a:endParaRPr lang="es-PE" sz="1600">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tc>
                  <a:txBody>
                    <a:bodyPr/>
                    <a:lstStyle/>
                    <a:p>
                      <a:pPr algn="ctr"/>
                      <a:r>
                        <a:rPr lang="es-PE" sz="1600" b="1" dirty="0">
                          <a:solidFill>
                            <a:srgbClr val="000000"/>
                          </a:solidFill>
                          <a:effectLst/>
                          <a:latin typeface="Poppins" panose="00000500000000000000" pitchFamily="2" charset="0"/>
                          <a:cs typeface="Poppins" panose="00000500000000000000" pitchFamily="2" charset="0"/>
                        </a:rPr>
                        <a:t>406</a:t>
                      </a:r>
                      <a:endParaRPr lang="es-PE" sz="1600" dirty="0">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extLst>
                  <a:ext uri="{0D108BD9-81ED-4DB2-BD59-A6C34878D82A}">
                    <a16:rowId xmlns:a16="http://schemas.microsoft.com/office/drawing/2014/main" xmlns="" val="446552082"/>
                  </a:ext>
                </a:extLst>
              </a:tr>
            </a:tbl>
          </a:graphicData>
        </a:graphic>
      </p:graphicFrame>
      <p:sp>
        <p:nvSpPr>
          <p:cNvPr id="3" name="CuadroTexto 2">
            <a:extLst>
              <a:ext uri="{FF2B5EF4-FFF2-40B4-BE49-F238E27FC236}">
                <a16:creationId xmlns:a16="http://schemas.microsoft.com/office/drawing/2014/main" xmlns="" id="{369EFBD1-ED73-596A-7BA1-85F8B506D722}"/>
              </a:ext>
            </a:extLst>
          </p:cNvPr>
          <p:cNvSpPr txBox="1"/>
          <p:nvPr/>
        </p:nvSpPr>
        <p:spPr>
          <a:xfrm>
            <a:off x="850506" y="3687104"/>
            <a:ext cx="10503294" cy="369332"/>
          </a:xfrm>
          <a:prstGeom prst="rect">
            <a:avLst/>
          </a:prstGeom>
          <a:noFill/>
          <a:ln w="28575">
            <a:noFill/>
          </a:ln>
        </p:spPr>
        <p:txBody>
          <a:bodyPr wrap="square" rtlCol="0">
            <a:spAutoFit/>
          </a:bodyPr>
          <a:lstStyle>
            <a:defPPr>
              <a:defRPr lang="es-PE"/>
            </a:defPPr>
            <a:lvl1pPr>
              <a:defRPr>
                <a:effectLst/>
                <a:latin typeface="Poppins" panose="00000500000000000000" pitchFamily="2" charset="0"/>
                <a:ea typeface="Times New Roman" panose="02020603050405020304" pitchFamily="18" charset="0"/>
                <a:cs typeface="Poppins"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03.08.03 </a:t>
            </a:r>
            <a:r>
              <a:rPr kumimoji="0" lang="es-PE" sz="18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Fortalecer la articulación entre la PNP y el MIMP a través de los CEM en comisaría.</a:t>
            </a:r>
          </a:p>
        </p:txBody>
      </p:sp>
      <p:graphicFrame>
        <p:nvGraphicFramePr>
          <p:cNvPr id="9" name="Tabla 15">
            <a:extLst>
              <a:ext uri="{FF2B5EF4-FFF2-40B4-BE49-F238E27FC236}">
                <a16:creationId xmlns:a16="http://schemas.microsoft.com/office/drawing/2014/main" xmlns="" id="{ECC3E119-4293-8517-303A-3F6C144E9760}"/>
              </a:ext>
            </a:extLst>
          </p:cNvPr>
          <p:cNvGraphicFramePr>
            <a:graphicFrameLocks noGrp="1"/>
          </p:cNvGraphicFramePr>
          <p:nvPr/>
        </p:nvGraphicFramePr>
        <p:xfrm>
          <a:off x="946744" y="4463868"/>
          <a:ext cx="9347099" cy="914400"/>
        </p:xfrm>
        <a:graphic>
          <a:graphicData uri="http://schemas.openxmlformats.org/drawingml/2006/table">
            <a:tbl>
              <a:tblPr firstRow="1" bandRow="1">
                <a:tableStyleId>{5940675A-B579-460E-94D1-54222C63F5DA}</a:tableStyleId>
              </a:tblPr>
              <a:tblGrid>
                <a:gridCol w="4688647">
                  <a:extLst>
                    <a:ext uri="{9D8B030D-6E8A-4147-A177-3AD203B41FA5}">
                      <a16:colId xmlns:a16="http://schemas.microsoft.com/office/drawing/2014/main" xmlns="" val="3931777878"/>
                    </a:ext>
                  </a:extLst>
                </a:gridCol>
                <a:gridCol w="1501071">
                  <a:extLst>
                    <a:ext uri="{9D8B030D-6E8A-4147-A177-3AD203B41FA5}">
                      <a16:colId xmlns:a16="http://schemas.microsoft.com/office/drawing/2014/main" xmlns="" val="3147809267"/>
                    </a:ext>
                  </a:extLst>
                </a:gridCol>
                <a:gridCol w="1501071">
                  <a:extLst>
                    <a:ext uri="{9D8B030D-6E8A-4147-A177-3AD203B41FA5}">
                      <a16:colId xmlns:a16="http://schemas.microsoft.com/office/drawing/2014/main" xmlns="" val="1780953389"/>
                    </a:ext>
                  </a:extLst>
                </a:gridCol>
                <a:gridCol w="1656310">
                  <a:extLst>
                    <a:ext uri="{9D8B030D-6E8A-4147-A177-3AD203B41FA5}">
                      <a16:colId xmlns:a16="http://schemas.microsoft.com/office/drawing/2014/main" xmlns="" val="278727403"/>
                    </a:ext>
                  </a:extLst>
                </a:gridCol>
              </a:tblGrid>
              <a:tr h="219899">
                <a:tc>
                  <a:txBody>
                    <a:bodyPr/>
                    <a:lstStyle/>
                    <a:p>
                      <a:pPr marL="0" algn="ctr" defTabSz="914400" rtl="0" eaLnBrk="1" latinLnBrk="0" hangingPunct="1"/>
                      <a:r>
                        <a:rPr lang="es-PE" sz="1600" kern="1200" dirty="0">
                          <a:solidFill>
                            <a:schemeClr val="bg1"/>
                          </a:solidFill>
                          <a:latin typeface="Poppins" panose="00000500000000000000" pitchFamily="2" charset="0"/>
                          <a:cs typeface="Poppins" panose="00000500000000000000" pitchFamily="2" charset="0"/>
                        </a:rPr>
                        <a:t>INDICADOR</a:t>
                      </a:r>
                      <a:endParaRPr lang="es-PE" sz="1600" kern="1200" dirty="0">
                        <a:solidFill>
                          <a:schemeClr val="bg1"/>
                        </a:solidFill>
                        <a:latin typeface="Poppins" panose="00000500000000000000" pitchFamily="2" charset="0"/>
                        <a:ea typeface="+mn-ea"/>
                        <a:cs typeface="Poppins" panose="00000500000000000000" pitchFamily="2" charset="0"/>
                      </a:endParaRPr>
                    </a:p>
                  </a:txBody>
                  <a:tcPr>
                    <a:solidFill>
                      <a:srgbClr val="C00000"/>
                    </a:solidFill>
                  </a:tcPr>
                </a:tc>
                <a:tc>
                  <a:txBody>
                    <a:bodyPr/>
                    <a:lstStyle/>
                    <a:p>
                      <a:pPr marL="0" algn="ctr" defTabSz="914400" rtl="0" eaLnBrk="1" latinLnBrk="0" hangingPunct="1"/>
                      <a:r>
                        <a:rPr lang="es-PE" sz="1600" kern="1200" dirty="0">
                          <a:solidFill>
                            <a:schemeClr val="bg1"/>
                          </a:solidFill>
                          <a:latin typeface="Poppins" panose="00000500000000000000" pitchFamily="2" charset="0"/>
                          <a:cs typeface="Poppins" panose="00000500000000000000" pitchFamily="2" charset="0"/>
                        </a:rPr>
                        <a:t>UNIDAD DE MEDIDA</a:t>
                      </a:r>
                      <a:endParaRPr lang="es-PE" sz="1600" kern="1200" dirty="0">
                        <a:solidFill>
                          <a:schemeClr val="bg1"/>
                        </a:solidFill>
                        <a:latin typeface="Poppins" panose="00000500000000000000" pitchFamily="2" charset="0"/>
                        <a:ea typeface="+mn-ea"/>
                        <a:cs typeface="Poppins" panose="00000500000000000000" pitchFamily="2" charset="0"/>
                      </a:endParaRPr>
                    </a:p>
                  </a:txBody>
                  <a:tcPr>
                    <a:solidFill>
                      <a:srgbClr val="C00000"/>
                    </a:solidFill>
                  </a:tcPr>
                </a:tc>
                <a:tc>
                  <a:txBody>
                    <a:bodyPr/>
                    <a:lstStyle/>
                    <a:p>
                      <a:pPr marL="0" algn="ctr" defTabSz="914400" rtl="0" eaLnBrk="1" latinLnBrk="0" hangingPunct="1"/>
                      <a:r>
                        <a:rPr lang="es-PE" sz="1600" kern="1200" dirty="0">
                          <a:solidFill>
                            <a:schemeClr val="bg1"/>
                          </a:solidFill>
                          <a:latin typeface="Poppins" panose="00000500000000000000" pitchFamily="2" charset="0"/>
                          <a:cs typeface="Poppins" panose="00000500000000000000" pitchFamily="2" charset="0"/>
                        </a:rPr>
                        <a:t>META 2022</a:t>
                      </a:r>
                      <a:endParaRPr lang="es-PE" sz="1600" kern="1200" dirty="0">
                        <a:solidFill>
                          <a:schemeClr val="bg1"/>
                        </a:solidFill>
                        <a:latin typeface="Poppins" panose="00000500000000000000" pitchFamily="2" charset="0"/>
                        <a:ea typeface="+mn-ea"/>
                        <a:cs typeface="Poppins" panose="00000500000000000000" pitchFamily="2" charset="0"/>
                      </a:endParaRPr>
                    </a:p>
                  </a:txBody>
                  <a:tcPr>
                    <a:solidFill>
                      <a:srgbClr val="C00000"/>
                    </a:solidFill>
                  </a:tcPr>
                </a:tc>
                <a:tc>
                  <a:txBody>
                    <a:bodyPr/>
                    <a:lstStyle/>
                    <a:p>
                      <a:pPr marL="0" algn="ctr" defTabSz="914400" rtl="0" eaLnBrk="1" latinLnBrk="0" hangingPunct="1"/>
                      <a:r>
                        <a:rPr lang="es-PE" sz="1600" kern="1200" dirty="0">
                          <a:solidFill>
                            <a:schemeClr val="bg1"/>
                          </a:solidFill>
                          <a:latin typeface="Poppins" panose="00000500000000000000" pitchFamily="2" charset="0"/>
                          <a:cs typeface="Poppins" panose="00000500000000000000" pitchFamily="2" charset="0"/>
                        </a:rPr>
                        <a:t>AVANCE 2022</a:t>
                      </a:r>
                      <a:endParaRPr lang="es-PE" sz="1600" kern="1200" dirty="0">
                        <a:solidFill>
                          <a:schemeClr val="bg1"/>
                        </a:solidFill>
                        <a:latin typeface="Poppins" panose="00000500000000000000" pitchFamily="2" charset="0"/>
                        <a:ea typeface="+mn-ea"/>
                        <a:cs typeface="Poppins" panose="00000500000000000000" pitchFamily="2" charset="0"/>
                      </a:endParaRPr>
                    </a:p>
                  </a:txBody>
                  <a:tcPr>
                    <a:solidFill>
                      <a:srgbClr val="C00000"/>
                    </a:solidFill>
                  </a:tcPr>
                </a:tc>
                <a:extLst>
                  <a:ext uri="{0D108BD9-81ED-4DB2-BD59-A6C34878D82A}">
                    <a16:rowId xmlns:a16="http://schemas.microsoft.com/office/drawing/2014/main" xmlns="" val="712180710"/>
                  </a:ext>
                </a:extLst>
              </a:tr>
              <a:tr h="314142">
                <a:tc>
                  <a:txBody>
                    <a:bodyPr/>
                    <a:lstStyle/>
                    <a:p>
                      <a:r>
                        <a:rPr lang="es-PE" sz="1600" dirty="0">
                          <a:solidFill>
                            <a:srgbClr val="000000"/>
                          </a:solidFill>
                          <a:effectLst/>
                          <a:latin typeface="Poppins" panose="00000500000000000000" pitchFamily="2" charset="0"/>
                          <a:cs typeface="Poppins" panose="00000500000000000000" pitchFamily="2" charset="0"/>
                        </a:rPr>
                        <a:t>Informe de seguimiento a la articulación</a:t>
                      </a:r>
                      <a:endParaRPr lang="es-PE" sz="1600" dirty="0">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tc>
                  <a:txBody>
                    <a:bodyPr/>
                    <a:lstStyle/>
                    <a:p>
                      <a:pPr algn="ctr"/>
                      <a:r>
                        <a:rPr lang="es-ES" sz="1600" dirty="0">
                          <a:latin typeface="Poppins" panose="00000500000000000000" pitchFamily="2" charset="0"/>
                          <a:cs typeface="Poppins" panose="00000500000000000000" pitchFamily="2" charset="0"/>
                        </a:rPr>
                        <a:t>Informe</a:t>
                      </a:r>
                      <a:endParaRPr lang="es-PE" sz="1600" dirty="0">
                        <a:latin typeface="Poppins" panose="00000500000000000000" pitchFamily="2" charset="0"/>
                        <a:cs typeface="Poppins" panose="00000500000000000000" pitchFamily="2" charset="0"/>
                      </a:endParaRPr>
                    </a:p>
                  </a:txBody>
                  <a:tcPr/>
                </a:tc>
                <a:tc>
                  <a:txBody>
                    <a:bodyPr/>
                    <a:lstStyle/>
                    <a:p>
                      <a:pPr algn="ctr"/>
                      <a:r>
                        <a:rPr lang="es-PE" sz="1600" b="1" dirty="0">
                          <a:solidFill>
                            <a:srgbClr val="000000"/>
                          </a:solidFill>
                          <a:effectLst/>
                          <a:latin typeface="Poppins" panose="00000500000000000000" pitchFamily="2" charset="0"/>
                          <a:cs typeface="Poppins" panose="00000500000000000000" pitchFamily="2" charset="0"/>
                        </a:rPr>
                        <a:t>1</a:t>
                      </a:r>
                      <a:endParaRPr lang="es-PE" sz="1600" b="1" dirty="0">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tc>
                  <a:txBody>
                    <a:bodyPr/>
                    <a:lstStyle/>
                    <a:p>
                      <a:pPr algn="ctr"/>
                      <a:r>
                        <a:rPr lang="es-ES" sz="1600" b="1" dirty="0">
                          <a:effectLst/>
                          <a:latin typeface="Poppins" panose="00000500000000000000" pitchFamily="2" charset="0"/>
                          <a:cs typeface="Poppins" panose="00000500000000000000" pitchFamily="2" charset="0"/>
                        </a:rPr>
                        <a:t>0</a:t>
                      </a:r>
                      <a:endParaRPr lang="es-PE" sz="1600" b="1" dirty="0">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extLst>
                  <a:ext uri="{0D108BD9-81ED-4DB2-BD59-A6C34878D82A}">
                    <a16:rowId xmlns:a16="http://schemas.microsoft.com/office/drawing/2014/main" xmlns="" val="446552082"/>
                  </a:ext>
                </a:extLst>
              </a:tr>
            </a:tbl>
          </a:graphicData>
        </a:graphic>
      </p:graphicFrame>
    </p:spTree>
    <p:extLst>
      <p:ext uri="{BB962C8B-B14F-4D97-AF65-F5344CB8AC3E}">
        <p14:creationId xmlns:p14="http://schemas.microsoft.com/office/powerpoint/2010/main" val="361383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BE35040-3ACF-ED2D-1579-A7E41597D7A8}"/>
              </a:ext>
            </a:extLst>
          </p:cNvPr>
          <p:cNvSpPr>
            <a:spLocks noGrp="1"/>
          </p:cNvSpPr>
          <p:nvPr>
            <p:ph type="title"/>
          </p:nvPr>
        </p:nvSpPr>
        <p:spPr>
          <a:xfrm>
            <a:off x="734784" y="905416"/>
            <a:ext cx="10462606" cy="1263626"/>
          </a:xfrm>
        </p:spPr>
        <p:txBody>
          <a:bodyPr>
            <a:normAutofit/>
          </a:bodyPr>
          <a:lstStyle/>
          <a:p>
            <a:pPr algn="ctr"/>
            <a:r>
              <a:rPr lang="es-ES" sz="3200" b="1" dirty="0">
                <a:solidFill>
                  <a:srgbClr val="002060"/>
                </a:solidFill>
                <a:latin typeface="Poppins" pitchFamily="2" charset="77"/>
                <a:cs typeface="Poppins" pitchFamily="2" charset="77"/>
              </a:rPr>
              <a:t>MINISTERIO DE LA MUJER Y POBLACIONES VULNERABLES</a:t>
            </a:r>
            <a:endParaRPr lang="es-PE" sz="3200" b="1" dirty="0">
              <a:solidFill>
                <a:srgbClr val="002060"/>
              </a:solidFill>
              <a:latin typeface="Poppins" pitchFamily="2" charset="77"/>
              <a:cs typeface="Poppins" pitchFamily="2" charset="77"/>
            </a:endParaRPr>
          </a:p>
        </p:txBody>
      </p:sp>
      <p:sp>
        <p:nvSpPr>
          <p:cNvPr id="4" name="Redondear rectángulo de esquina del mismo lado 3">
            <a:extLst>
              <a:ext uri="{FF2B5EF4-FFF2-40B4-BE49-F238E27FC236}">
                <a16:creationId xmlns:a16="http://schemas.microsoft.com/office/drawing/2014/main" xmlns="" id="{6DD21BAC-7DC9-CF35-C7C4-82DF33465054}"/>
              </a:ext>
            </a:extLst>
          </p:cNvPr>
          <p:cNvSpPr/>
          <p:nvPr/>
        </p:nvSpPr>
        <p:spPr>
          <a:xfrm rot="10800000">
            <a:off x="0" y="0"/>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aphicFrame>
        <p:nvGraphicFramePr>
          <p:cNvPr id="13" name="Diagrama 12">
            <a:extLst>
              <a:ext uri="{FF2B5EF4-FFF2-40B4-BE49-F238E27FC236}">
                <a16:creationId xmlns:a16="http://schemas.microsoft.com/office/drawing/2014/main" xmlns="" id="{64DD660D-481D-DA76-3776-197097B1603E}"/>
              </a:ext>
            </a:extLst>
          </p:cNvPr>
          <p:cNvGraphicFramePr/>
          <p:nvPr>
            <p:extLst>
              <p:ext uri="{D42A27DB-BD31-4B8C-83A1-F6EECF244321}">
                <p14:modId xmlns:p14="http://schemas.microsoft.com/office/powerpoint/2010/main" val="202993952"/>
              </p:ext>
            </p:extLst>
          </p:nvPr>
        </p:nvGraphicFramePr>
        <p:xfrm>
          <a:off x="5500417" y="2313568"/>
          <a:ext cx="6390793" cy="4054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ángulo 13">
            <a:extLst>
              <a:ext uri="{FF2B5EF4-FFF2-40B4-BE49-F238E27FC236}">
                <a16:creationId xmlns:a16="http://schemas.microsoft.com/office/drawing/2014/main" xmlns="" id="{E1DC06A2-12C6-07CD-4928-D8A01B0B920D}"/>
              </a:ext>
            </a:extLst>
          </p:cNvPr>
          <p:cNvSpPr/>
          <p:nvPr/>
        </p:nvSpPr>
        <p:spPr>
          <a:xfrm>
            <a:off x="10029752" y="2390079"/>
            <a:ext cx="2020788" cy="114427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rPr>
              <a:t>Consejo Nacional para la Integración de la </a:t>
            </a:r>
            <a:r>
              <a:rPr lang="es-PE" sz="1400" b="1" dirty="0">
                <a:solidFill>
                  <a:schemeClr val="tx1"/>
                </a:solidFill>
              </a:rPr>
              <a:t>Persona con Discapacidad</a:t>
            </a:r>
          </a:p>
        </p:txBody>
      </p:sp>
      <p:graphicFrame>
        <p:nvGraphicFramePr>
          <p:cNvPr id="15" name="Diagrama 14">
            <a:extLst>
              <a:ext uri="{FF2B5EF4-FFF2-40B4-BE49-F238E27FC236}">
                <a16:creationId xmlns:a16="http://schemas.microsoft.com/office/drawing/2014/main" xmlns="" id="{C8247B5E-3B2D-E701-8A9E-060F9770EBF1}"/>
              </a:ext>
            </a:extLst>
          </p:cNvPr>
          <p:cNvGraphicFramePr/>
          <p:nvPr>
            <p:extLst>
              <p:ext uri="{D42A27DB-BD31-4B8C-83A1-F6EECF244321}">
                <p14:modId xmlns:p14="http://schemas.microsoft.com/office/powerpoint/2010/main" val="2967239925"/>
              </p:ext>
            </p:extLst>
          </p:nvPr>
        </p:nvGraphicFramePr>
        <p:xfrm>
          <a:off x="-272306" y="2313568"/>
          <a:ext cx="6238393" cy="40543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8" name="Imagen 17">
            <a:extLst>
              <a:ext uri="{FF2B5EF4-FFF2-40B4-BE49-F238E27FC236}">
                <a16:creationId xmlns:a16="http://schemas.microsoft.com/office/drawing/2014/main" xmlns="" id="{B818E743-B2C8-49B8-7485-8534B3104BB9}"/>
              </a:ext>
            </a:extLst>
          </p:cNvPr>
          <p:cNvPicPr>
            <a:picLocks noChangeAspect="1"/>
          </p:cNvPicPr>
          <p:nvPr/>
        </p:nvPicPr>
        <p:blipFill>
          <a:blip r:embed="rId13"/>
          <a:stretch>
            <a:fillRect/>
          </a:stretch>
        </p:blipFill>
        <p:spPr>
          <a:xfrm>
            <a:off x="5180199" y="79138"/>
            <a:ext cx="2350478" cy="827368"/>
          </a:xfrm>
          <a:prstGeom prst="rect">
            <a:avLst/>
          </a:prstGeom>
        </p:spPr>
      </p:pic>
      <p:pic>
        <p:nvPicPr>
          <p:cNvPr id="19" name="Imagen 18">
            <a:extLst>
              <a:ext uri="{FF2B5EF4-FFF2-40B4-BE49-F238E27FC236}">
                <a16:creationId xmlns:a16="http://schemas.microsoft.com/office/drawing/2014/main" xmlns="" id="{45932FE6-E04F-44AC-1DE9-4BF26F519934}"/>
              </a:ext>
            </a:extLst>
          </p:cNvPr>
          <p:cNvPicPr>
            <a:picLocks noChangeAspect="1"/>
          </p:cNvPicPr>
          <p:nvPr/>
        </p:nvPicPr>
        <p:blipFill>
          <a:blip r:embed="rId14"/>
          <a:stretch>
            <a:fillRect/>
          </a:stretch>
        </p:blipFill>
        <p:spPr>
          <a:xfrm>
            <a:off x="9873369" y="79138"/>
            <a:ext cx="1372222" cy="827368"/>
          </a:xfrm>
          <a:prstGeom prst="rect">
            <a:avLst/>
          </a:prstGeom>
        </p:spPr>
      </p:pic>
      <p:pic>
        <p:nvPicPr>
          <p:cNvPr id="20" name="Imagen 3" descr="Descripción: Descripción: Descripción: Descripción: LOGO_MIMP">
            <a:extLst>
              <a:ext uri="{FF2B5EF4-FFF2-40B4-BE49-F238E27FC236}">
                <a16:creationId xmlns:a16="http://schemas.microsoft.com/office/drawing/2014/main" xmlns="" id="{B49C9464-918F-FE38-66E5-7172F2F0385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0247" y="202309"/>
            <a:ext cx="2533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60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dondear rectángulo de esquina del mismo lado 3">
            <a:extLst>
              <a:ext uri="{FF2B5EF4-FFF2-40B4-BE49-F238E27FC236}">
                <a16:creationId xmlns:a16="http://schemas.microsoft.com/office/drawing/2014/main" xmlns="" id="{6DD21BAC-7DC9-CF35-C7C4-82DF33465054}"/>
              </a:ext>
            </a:extLst>
          </p:cNvPr>
          <p:cNvSpPr/>
          <p:nvPr/>
        </p:nvSpPr>
        <p:spPr>
          <a:xfrm rot="10800000">
            <a:off x="0" y="-14679"/>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xmlns="" id="{A97A4EBE-6AAA-05D1-E352-17EFDBB3253F}"/>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288416" y="79138"/>
            <a:ext cx="1065384" cy="642363"/>
          </a:xfrm>
          <a:prstGeom prst="rect">
            <a:avLst/>
          </a:prstGeom>
        </p:spPr>
      </p:pic>
      <p:cxnSp>
        <p:nvCxnSpPr>
          <p:cNvPr id="8" name="Google Shape;58;p13">
            <a:extLst>
              <a:ext uri="{FF2B5EF4-FFF2-40B4-BE49-F238E27FC236}">
                <a16:creationId xmlns:a16="http://schemas.microsoft.com/office/drawing/2014/main" xmlns="" id="{087A9F95-DF16-CB2B-C5ED-CCA6DC137F14}"/>
              </a:ext>
            </a:extLst>
          </p:cNvPr>
          <p:cNvCxnSpPr>
            <a:cxnSpLocks/>
          </p:cNvCxnSpPr>
          <p:nvPr/>
        </p:nvCxnSpPr>
        <p:spPr>
          <a:xfrm>
            <a:off x="4732940" y="707190"/>
            <a:ext cx="3763701" cy="0"/>
          </a:xfrm>
          <a:prstGeom prst="straightConnector1">
            <a:avLst/>
          </a:prstGeom>
          <a:noFill/>
          <a:ln w="19050" cap="flat" cmpd="sng">
            <a:solidFill>
              <a:srgbClr val="E30412"/>
            </a:solidFill>
            <a:prstDash val="solid"/>
            <a:round/>
            <a:headEnd type="none" w="sm" len="sm"/>
            <a:tailEnd type="none" w="sm" len="sm"/>
          </a:ln>
        </p:spPr>
      </p:cxnSp>
      <p:sp>
        <p:nvSpPr>
          <p:cNvPr id="2" name="Título 1">
            <a:extLst>
              <a:ext uri="{FF2B5EF4-FFF2-40B4-BE49-F238E27FC236}">
                <a16:creationId xmlns:a16="http://schemas.microsoft.com/office/drawing/2014/main" xmlns="" id="{3BE35040-3ACF-ED2D-1579-A7E41597D7A8}"/>
              </a:ext>
            </a:extLst>
          </p:cNvPr>
          <p:cNvSpPr>
            <a:spLocks noGrp="1"/>
          </p:cNvSpPr>
          <p:nvPr>
            <p:ph type="title"/>
          </p:nvPr>
        </p:nvSpPr>
        <p:spPr>
          <a:xfrm>
            <a:off x="3316561" y="115092"/>
            <a:ext cx="6596458" cy="592098"/>
          </a:xfrm>
        </p:spPr>
        <p:txBody>
          <a:bodyPr>
            <a:normAutofit/>
          </a:bodyPr>
          <a:lstStyle/>
          <a:p>
            <a:pPr algn="ctr"/>
            <a:r>
              <a:rPr lang="es-ES" sz="2800" b="1" dirty="0">
                <a:solidFill>
                  <a:srgbClr val="002060"/>
                </a:solidFill>
                <a:latin typeface="Poppins" pitchFamily="2" charset="77"/>
                <a:cs typeface="Poppins" pitchFamily="2" charset="77"/>
              </a:rPr>
              <a:t>ACCIÓN ESTRATÉGICA</a:t>
            </a:r>
            <a:endParaRPr lang="es-PE" sz="2800" b="1" dirty="0">
              <a:solidFill>
                <a:srgbClr val="002060"/>
              </a:solidFill>
              <a:latin typeface="Poppins" pitchFamily="2" charset="77"/>
              <a:cs typeface="Poppins" pitchFamily="2" charset="77"/>
            </a:endParaRPr>
          </a:p>
        </p:txBody>
      </p:sp>
      <p:pic>
        <p:nvPicPr>
          <p:cNvPr id="18" name="Imagen 3" descr="Descripción: Descripción: Descripción: Descripción: LOGO_MIMP">
            <a:extLst>
              <a:ext uri="{FF2B5EF4-FFF2-40B4-BE49-F238E27FC236}">
                <a16:creationId xmlns:a16="http://schemas.microsoft.com/office/drawing/2014/main" xmlns="" id="{82503C25-E2D0-2A00-BD9A-B5679E89D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47" y="202309"/>
            <a:ext cx="2533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xmlns="" id="{5A784E2F-9323-755E-FBC1-B8106A2926BA}"/>
              </a:ext>
            </a:extLst>
          </p:cNvPr>
          <p:cNvSpPr txBox="1"/>
          <p:nvPr/>
        </p:nvSpPr>
        <p:spPr>
          <a:xfrm>
            <a:off x="570246" y="1351874"/>
            <a:ext cx="9941731" cy="369332"/>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Poppins" panose="00000500000000000000" pitchFamily="2" charset="0"/>
                <a:ea typeface="Times New Roman" panose="02020603050405020304" pitchFamily="18" charset="0"/>
                <a:cs typeface="Poppins" panose="00000500000000000000" pitchFamily="2" charset="0"/>
              </a:rPr>
              <a:t>03.08.04 </a:t>
            </a:r>
            <a:r>
              <a:rPr kumimoji="0" lang="es-PE" sz="1800" b="0" i="0" u="none" strike="noStrike" kern="1200" cap="none" spc="0" normalizeH="0" baseline="0" noProof="0" dirty="0">
                <a:ln>
                  <a:noFill/>
                </a:ln>
                <a:solidFill>
                  <a:prstClr val="black"/>
                </a:solidFill>
                <a:effectLst/>
                <a:uLnTx/>
                <a:uFillTx/>
                <a:latin typeface="Poppins" panose="00000500000000000000" pitchFamily="2" charset="0"/>
                <a:ea typeface="Times New Roman" panose="02020603050405020304" pitchFamily="18" charset="0"/>
                <a:cs typeface="Poppins" panose="00000500000000000000" pitchFamily="2" charset="0"/>
              </a:rPr>
              <a:t>Atender a víctimas de trata de personas durante el proceso de rescate</a:t>
            </a:r>
            <a:endParaRPr kumimoji="0" lang="es-PE"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graphicFrame>
        <p:nvGraphicFramePr>
          <p:cNvPr id="6" name="Tabla 15">
            <a:extLst>
              <a:ext uri="{FF2B5EF4-FFF2-40B4-BE49-F238E27FC236}">
                <a16:creationId xmlns:a16="http://schemas.microsoft.com/office/drawing/2014/main" xmlns="" id="{AF1D544B-F3F4-FA51-6E22-E18E5588DC25}"/>
              </a:ext>
            </a:extLst>
          </p:cNvPr>
          <p:cNvGraphicFramePr>
            <a:graphicFrameLocks noGrp="1"/>
          </p:cNvGraphicFramePr>
          <p:nvPr/>
        </p:nvGraphicFramePr>
        <p:xfrm>
          <a:off x="570246" y="2150312"/>
          <a:ext cx="8074191" cy="914400"/>
        </p:xfrm>
        <a:graphic>
          <a:graphicData uri="http://schemas.openxmlformats.org/drawingml/2006/table">
            <a:tbl>
              <a:tblPr firstRow="1" bandRow="1">
                <a:tableStyleId>{5940675A-B579-460E-94D1-54222C63F5DA}</a:tableStyleId>
              </a:tblPr>
              <a:tblGrid>
                <a:gridCol w="4050137">
                  <a:extLst>
                    <a:ext uri="{9D8B030D-6E8A-4147-A177-3AD203B41FA5}">
                      <a16:colId xmlns:a16="http://schemas.microsoft.com/office/drawing/2014/main" xmlns="" val="3931777878"/>
                    </a:ext>
                  </a:extLst>
                </a:gridCol>
                <a:gridCol w="1296652">
                  <a:extLst>
                    <a:ext uri="{9D8B030D-6E8A-4147-A177-3AD203B41FA5}">
                      <a16:colId xmlns:a16="http://schemas.microsoft.com/office/drawing/2014/main" xmlns="" val="3147809267"/>
                    </a:ext>
                  </a:extLst>
                </a:gridCol>
                <a:gridCol w="1296652">
                  <a:extLst>
                    <a:ext uri="{9D8B030D-6E8A-4147-A177-3AD203B41FA5}">
                      <a16:colId xmlns:a16="http://schemas.microsoft.com/office/drawing/2014/main" xmlns="" val="1780953389"/>
                    </a:ext>
                  </a:extLst>
                </a:gridCol>
                <a:gridCol w="1430750">
                  <a:extLst>
                    <a:ext uri="{9D8B030D-6E8A-4147-A177-3AD203B41FA5}">
                      <a16:colId xmlns:a16="http://schemas.microsoft.com/office/drawing/2014/main" xmlns="" val="278727403"/>
                    </a:ext>
                  </a:extLst>
                </a:gridCol>
              </a:tblGrid>
              <a:tr h="0">
                <a:tc>
                  <a:txBody>
                    <a:bodyPr/>
                    <a:lstStyle/>
                    <a:p>
                      <a:pPr algn="ctr"/>
                      <a:r>
                        <a:rPr lang="es-PE" sz="1600" dirty="0">
                          <a:solidFill>
                            <a:schemeClr val="bg1"/>
                          </a:solidFill>
                          <a:latin typeface="Poppins" panose="00000500000000000000" pitchFamily="2" charset="0"/>
                          <a:cs typeface="Poppins" panose="00000500000000000000" pitchFamily="2" charset="0"/>
                        </a:rPr>
                        <a:t>INDICADOR</a:t>
                      </a:r>
                    </a:p>
                  </a:txBody>
                  <a:tcPr>
                    <a:solidFill>
                      <a:srgbClr val="C00000"/>
                    </a:solidFill>
                  </a:tcPr>
                </a:tc>
                <a:tc>
                  <a:txBody>
                    <a:bodyPr/>
                    <a:lstStyle/>
                    <a:p>
                      <a:pPr algn="ctr"/>
                      <a:r>
                        <a:rPr lang="es-PE" sz="1600" dirty="0">
                          <a:solidFill>
                            <a:schemeClr val="bg1"/>
                          </a:solidFill>
                          <a:latin typeface="Poppins" panose="00000500000000000000" pitchFamily="2" charset="0"/>
                          <a:cs typeface="Poppins" panose="00000500000000000000" pitchFamily="2" charset="0"/>
                        </a:rPr>
                        <a:t>UNIDAD DE MEDIDA</a:t>
                      </a:r>
                    </a:p>
                  </a:txBody>
                  <a:tcPr>
                    <a:solidFill>
                      <a:srgbClr val="C00000"/>
                    </a:solidFill>
                  </a:tcPr>
                </a:tc>
                <a:tc>
                  <a:txBody>
                    <a:bodyPr/>
                    <a:lstStyle/>
                    <a:p>
                      <a:pPr algn="ctr"/>
                      <a:r>
                        <a:rPr lang="es-PE" sz="1600" dirty="0">
                          <a:solidFill>
                            <a:schemeClr val="bg1"/>
                          </a:solidFill>
                          <a:latin typeface="Poppins" panose="00000500000000000000" pitchFamily="2" charset="0"/>
                          <a:cs typeface="Poppins" panose="00000500000000000000" pitchFamily="2" charset="0"/>
                        </a:rPr>
                        <a:t>META 2022</a:t>
                      </a:r>
                    </a:p>
                  </a:txBody>
                  <a:tcPr>
                    <a:solidFill>
                      <a:srgbClr val="C00000"/>
                    </a:solidFill>
                  </a:tcPr>
                </a:tc>
                <a:tc>
                  <a:txBody>
                    <a:bodyPr/>
                    <a:lstStyle/>
                    <a:p>
                      <a:pPr algn="ctr"/>
                      <a:r>
                        <a:rPr lang="es-PE" sz="1600" dirty="0">
                          <a:solidFill>
                            <a:schemeClr val="bg1"/>
                          </a:solidFill>
                          <a:latin typeface="Poppins" panose="00000500000000000000" pitchFamily="2" charset="0"/>
                          <a:cs typeface="Poppins" panose="00000500000000000000" pitchFamily="2" charset="0"/>
                        </a:rPr>
                        <a:t>AVANCE 2022</a:t>
                      </a:r>
                    </a:p>
                  </a:txBody>
                  <a:tcPr>
                    <a:solidFill>
                      <a:srgbClr val="C00000"/>
                    </a:solidFill>
                  </a:tcPr>
                </a:tc>
                <a:extLst>
                  <a:ext uri="{0D108BD9-81ED-4DB2-BD59-A6C34878D82A}">
                    <a16:rowId xmlns:a16="http://schemas.microsoft.com/office/drawing/2014/main" xmlns="" val="712180710"/>
                  </a:ext>
                </a:extLst>
              </a:tr>
              <a:tr h="0">
                <a:tc>
                  <a:txBody>
                    <a:bodyPr/>
                    <a:lstStyle/>
                    <a:p>
                      <a:r>
                        <a:rPr lang="es-PE" sz="1600" kern="1200" dirty="0">
                          <a:solidFill>
                            <a:schemeClr val="tx1"/>
                          </a:solidFill>
                          <a:effectLst/>
                          <a:latin typeface="Poppins" panose="00000500000000000000" pitchFamily="2" charset="0"/>
                          <a:cs typeface="Poppins" panose="00000500000000000000" pitchFamily="2" charset="0"/>
                        </a:rPr>
                        <a:t>Número de víctimas atendidas</a:t>
                      </a:r>
                      <a:endParaRPr lang="es-PE" sz="1600" dirty="0">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tc>
                  <a:txBody>
                    <a:bodyPr/>
                    <a:lstStyle/>
                    <a:p>
                      <a:pPr algn="ctr"/>
                      <a:r>
                        <a:rPr lang="es-PE" sz="1600" dirty="0">
                          <a:latin typeface="Poppins" panose="00000500000000000000" pitchFamily="2" charset="0"/>
                          <a:cs typeface="Poppins" panose="00000500000000000000" pitchFamily="2" charset="0"/>
                        </a:rPr>
                        <a:t>Persona</a:t>
                      </a:r>
                    </a:p>
                  </a:txBody>
                  <a:tcPr/>
                </a:tc>
                <a:tc>
                  <a:txBody>
                    <a:bodyPr/>
                    <a:lstStyle/>
                    <a:p>
                      <a:pPr algn="ctr"/>
                      <a:r>
                        <a:rPr lang="es-PE" sz="1600" b="1" dirty="0">
                          <a:solidFill>
                            <a:srgbClr val="000000"/>
                          </a:solidFill>
                          <a:effectLst/>
                          <a:latin typeface="Poppins" panose="00000500000000000000" pitchFamily="2" charset="0"/>
                          <a:cs typeface="Poppins" panose="00000500000000000000" pitchFamily="2" charset="0"/>
                        </a:rPr>
                        <a:t>900</a:t>
                      </a:r>
                      <a:endParaRPr lang="es-PE" sz="1600" dirty="0">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tc>
                  <a:txBody>
                    <a:bodyPr/>
                    <a:lstStyle/>
                    <a:p>
                      <a:pPr algn="ctr"/>
                      <a:r>
                        <a:rPr lang="es-PE" sz="1600" b="1">
                          <a:solidFill>
                            <a:srgbClr val="C00000"/>
                          </a:solidFill>
                          <a:effectLst/>
                          <a:latin typeface="Poppins" panose="00000500000000000000" pitchFamily="2" charset="0"/>
                          <a:cs typeface="Poppins" panose="00000500000000000000" pitchFamily="2" charset="0"/>
                        </a:rPr>
                        <a:t>206</a:t>
                      </a:r>
                      <a:endParaRPr lang="es-PE" sz="1600" dirty="0">
                        <a:solidFill>
                          <a:srgbClr val="C00000"/>
                        </a:solidFill>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extLst>
                  <a:ext uri="{0D108BD9-81ED-4DB2-BD59-A6C34878D82A}">
                    <a16:rowId xmlns:a16="http://schemas.microsoft.com/office/drawing/2014/main" xmlns="" val="446552082"/>
                  </a:ext>
                </a:extLst>
              </a:tr>
            </a:tbl>
          </a:graphicData>
        </a:graphic>
      </p:graphicFrame>
      <p:sp>
        <p:nvSpPr>
          <p:cNvPr id="11" name="CuadroTexto 10">
            <a:extLst>
              <a:ext uri="{FF2B5EF4-FFF2-40B4-BE49-F238E27FC236}">
                <a16:creationId xmlns:a16="http://schemas.microsoft.com/office/drawing/2014/main" xmlns="" id="{5A91C960-90CE-955C-0E67-2FE66C844D5A}"/>
              </a:ext>
            </a:extLst>
          </p:cNvPr>
          <p:cNvSpPr txBox="1"/>
          <p:nvPr/>
        </p:nvSpPr>
        <p:spPr>
          <a:xfrm>
            <a:off x="338839" y="3709396"/>
            <a:ext cx="11853161" cy="369332"/>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Poppins" panose="00000500000000000000" pitchFamily="2" charset="0"/>
                <a:ea typeface="Times New Roman" panose="02020603050405020304" pitchFamily="18" charset="0"/>
                <a:cs typeface="Poppins" panose="00000500000000000000" pitchFamily="2" charset="0"/>
              </a:rPr>
              <a:t>03.09.04</a:t>
            </a:r>
            <a:r>
              <a:rPr kumimoji="0" lang="es-PE" sz="1800" b="0" i="0" u="none" strike="noStrike" kern="1200" cap="none" spc="0" normalizeH="0" baseline="0" noProof="0" dirty="0">
                <a:ln>
                  <a:noFill/>
                </a:ln>
                <a:solidFill>
                  <a:prstClr val="black"/>
                </a:solidFill>
                <a:effectLst/>
                <a:uLnTx/>
                <a:uFillTx/>
                <a:latin typeface="Poppins" panose="00000500000000000000" pitchFamily="2" charset="0"/>
                <a:ea typeface="Times New Roman" panose="02020603050405020304" pitchFamily="18" charset="0"/>
                <a:cs typeface="Poppins" panose="00000500000000000000" pitchFamily="2" charset="0"/>
              </a:rPr>
              <a:t> Implementar Centros de Acogida Residencial Especializados a niños, niñas y adolescentes</a:t>
            </a:r>
            <a:endParaRPr kumimoji="0" lang="es-PE"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graphicFrame>
        <p:nvGraphicFramePr>
          <p:cNvPr id="12" name="Tabla 15">
            <a:extLst>
              <a:ext uri="{FF2B5EF4-FFF2-40B4-BE49-F238E27FC236}">
                <a16:creationId xmlns:a16="http://schemas.microsoft.com/office/drawing/2014/main" xmlns="" id="{A9B65131-1536-B134-378E-05A61E631810}"/>
              </a:ext>
            </a:extLst>
          </p:cNvPr>
          <p:cNvGraphicFramePr>
            <a:graphicFrameLocks noGrp="1"/>
          </p:cNvGraphicFramePr>
          <p:nvPr/>
        </p:nvGraphicFramePr>
        <p:xfrm>
          <a:off x="570247" y="4371204"/>
          <a:ext cx="8074191" cy="1310640"/>
        </p:xfrm>
        <a:graphic>
          <a:graphicData uri="http://schemas.openxmlformats.org/drawingml/2006/table">
            <a:tbl>
              <a:tblPr firstRow="1" bandRow="1">
                <a:tableStyleId>{5940675A-B579-460E-94D1-54222C63F5DA}</a:tableStyleId>
              </a:tblPr>
              <a:tblGrid>
                <a:gridCol w="4050137">
                  <a:extLst>
                    <a:ext uri="{9D8B030D-6E8A-4147-A177-3AD203B41FA5}">
                      <a16:colId xmlns:a16="http://schemas.microsoft.com/office/drawing/2014/main" xmlns="" val="3931777878"/>
                    </a:ext>
                  </a:extLst>
                </a:gridCol>
                <a:gridCol w="1296652">
                  <a:extLst>
                    <a:ext uri="{9D8B030D-6E8A-4147-A177-3AD203B41FA5}">
                      <a16:colId xmlns:a16="http://schemas.microsoft.com/office/drawing/2014/main" xmlns="" val="3147809267"/>
                    </a:ext>
                  </a:extLst>
                </a:gridCol>
                <a:gridCol w="1296652">
                  <a:extLst>
                    <a:ext uri="{9D8B030D-6E8A-4147-A177-3AD203B41FA5}">
                      <a16:colId xmlns:a16="http://schemas.microsoft.com/office/drawing/2014/main" xmlns="" val="1780953389"/>
                    </a:ext>
                  </a:extLst>
                </a:gridCol>
                <a:gridCol w="1430750">
                  <a:extLst>
                    <a:ext uri="{9D8B030D-6E8A-4147-A177-3AD203B41FA5}">
                      <a16:colId xmlns:a16="http://schemas.microsoft.com/office/drawing/2014/main" xmlns="" val="278727403"/>
                    </a:ext>
                  </a:extLst>
                </a:gridCol>
              </a:tblGrid>
              <a:tr h="0">
                <a:tc>
                  <a:txBody>
                    <a:bodyPr/>
                    <a:lstStyle/>
                    <a:p>
                      <a:pPr algn="ctr"/>
                      <a:r>
                        <a:rPr lang="es-PE" sz="1600" dirty="0">
                          <a:solidFill>
                            <a:schemeClr val="bg1"/>
                          </a:solidFill>
                          <a:latin typeface="Poppins" panose="00000500000000000000" pitchFamily="2" charset="0"/>
                          <a:cs typeface="Poppins" panose="00000500000000000000" pitchFamily="2" charset="0"/>
                        </a:rPr>
                        <a:t>INDICADOR</a:t>
                      </a:r>
                    </a:p>
                  </a:txBody>
                  <a:tcPr>
                    <a:solidFill>
                      <a:srgbClr val="C00000"/>
                    </a:solidFill>
                  </a:tcPr>
                </a:tc>
                <a:tc>
                  <a:txBody>
                    <a:bodyPr/>
                    <a:lstStyle/>
                    <a:p>
                      <a:pPr algn="ctr"/>
                      <a:r>
                        <a:rPr lang="es-PE" sz="1600" dirty="0">
                          <a:solidFill>
                            <a:schemeClr val="bg1"/>
                          </a:solidFill>
                          <a:latin typeface="Poppins" panose="00000500000000000000" pitchFamily="2" charset="0"/>
                          <a:cs typeface="Poppins" panose="00000500000000000000" pitchFamily="2" charset="0"/>
                        </a:rPr>
                        <a:t>UNIDAD DE MEDIDA</a:t>
                      </a:r>
                    </a:p>
                  </a:txBody>
                  <a:tcPr>
                    <a:solidFill>
                      <a:srgbClr val="C00000"/>
                    </a:solidFill>
                  </a:tcPr>
                </a:tc>
                <a:tc>
                  <a:txBody>
                    <a:bodyPr/>
                    <a:lstStyle/>
                    <a:p>
                      <a:pPr algn="ctr"/>
                      <a:r>
                        <a:rPr lang="es-PE" sz="1600" dirty="0">
                          <a:solidFill>
                            <a:schemeClr val="bg1"/>
                          </a:solidFill>
                          <a:latin typeface="Poppins" panose="00000500000000000000" pitchFamily="2" charset="0"/>
                          <a:cs typeface="Poppins" panose="00000500000000000000" pitchFamily="2" charset="0"/>
                        </a:rPr>
                        <a:t>META 2022</a:t>
                      </a:r>
                    </a:p>
                  </a:txBody>
                  <a:tcPr>
                    <a:solidFill>
                      <a:srgbClr val="C00000"/>
                    </a:solidFill>
                  </a:tcPr>
                </a:tc>
                <a:tc>
                  <a:txBody>
                    <a:bodyPr/>
                    <a:lstStyle/>
                    <a:p>
                      <a:pPr algn="ctr"/>
                      <a:r>
                        <a:rPr lang="es-PE" sz="1600" dirty="0">
                          <a:solidFill>
                            <a:schemeClr val="bg1"/>
                          </a:solidFill>
                          <a:latin typeface="Poppins" panose="00000500000000000000" pitchFamily="2" charset="0"/>
                          <a:cs typeface="Poppins" panose="00000500000000000000" pitchFamily="2" charset="0"/>
                        </a:rPr>
                        <a:t>AVANCE 2022</a:t>
                      </a:r>
                    </a:p>
                  </a:txBody>
                  <a:tcPr>
                    <a:solidFill>
                      <a:srgbClr val="C00000"/>
                    </a:solidFill>
                  </a:tcPr>
                </a:tc>
                <a:extLst>
                  <a:ext uri="{0D108BD9-81ED-4DB2-BD59-A6C34878D82A}">
                    <a16:rowId xmlns:a16="http://schemas.microsoft.com/office/drawing/2014/main" xmlns="" val="712180710"/>
                  </a:ext>
                </a:extLst>
              </a:tr>
              <a:tr h="0">
                <a:tc>
                  <a:txBody>
                    <a:bodyPr/>
                    <a:lstStyle/>
                    <a:p>
                      <a:r>
                        <a:rPr lang="es-PE" sz="1600" kern="1200" dirty="0">
                          <a:solidFill>
                            <a:schemeClr val="tx1"/>
                          </a:solidFill>
                          <a:effectLst/>
                          <a:latin typeface="Poppins" panose="00000500000000000000" pitchFamily="2" charset="0"/>
                          <a:cs typeface="Poppins" panose="00000500000000000000" pitchFamily="2" charset="0"/>
                        </a:rPr>
                        <a:t>Número de Centros de Acogida Residencial Especializados en niños, niñas y adolescentes.</a:t>
                      </a:r>
                      <a:endParaRPr lang="es-PE" sz="1600" dirty="0">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tc>
                  <a:txBody>
                    <a:bodyPr/>
                    <a:lstStyle/>
                    <a:p>
                      <a:pPr algn="ctr"/>
                      <a:r>
                        <a:rPr lang="es-PE" sz="1600">
                          <a:latin typeface="Poppins" panose="00000500000000000000" pitchFamily="2" charset="0"/>
                          <a:cs typeface="Poppins" panose="00000500000000000000" pitchFamily="2" charset="0"/>
                        </a:rPr>
                        <a:t>Centros</a:t>
                      </a:r>
                      <a:endParaRPr lang="es-PE" sz="1600" dirty="0">
                        <a:latin typeface="Poppins" panose="00000500000000000000" pitchFamily="2" charset="0"/>
                        <a:cs typeface="Poppins" panose="00000500000000000000" pitchFamily="2" charset="0"/>
                      </a:endParaRPr>
                    </a:p>
                  </a:txBody>
                  <a:tcPr/>
                </a:tc>
                <a:tc>
                  <a:txBody>
                    <a:bodyPr/>
                    <a:lstStyle/>
                    <a:p>
                      <a:pPr algn="ctr"/>
                      <a:r>
                        <a:rPr lang="es-PE" sz="1600" b="1">
                          <a:solidFill>
                            <a:srgbClr val="000000"/>
                          </a:solidFill>
                          <a:effectLst/>
                          <a:latin typeface="Poppins" panose="00000500000000000000" pitchFamily="2" charset="0"/>
                          <a:cs typeface="Poppins" panose="00000500000000000000" pitchFamily="2" charset="0"/>
                        </a:rPr>
                        <a:t>88</a:t>
                      </a:r>
                      <a:endParaRPr lang="es-PE" sz="1600">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tc>
                  <a:txBody>
                    <a:bodyPr/>
                    <a:lstStyle/>
                    <a:p>
                      <a:pPr algn="ctr"/>
                      <a:r>
                        <a:rPr lang="es-PE" sz="1600" b="1">
                          <a:solidFill>
                            <a:srgbClr val="C00000"/>
                          </a:solidFill>
                          <a:effectLst/>
                          <a:latin typeface="Poppins" panose="00000500000000000000" pitchFamily="2" charset="0"/>
                          <a:cs typeface="Poppins" panose="00000500000000000000" pitchFamily="2" charset="0"/>
                        </a:rPr>
                        <a:t>57</a:t>
                      </a:r>
                      <a:endParaRPr lang="es-PE" sz="1600" dirty="0">
                        <a:solidFill>
                          <a:srgbClr val="C00000"/>
                        </a:solidFill>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extLst>
                  <a:ext uri="{0D108BD9-81ED-4DB2-BD59-A6C34878D82A}">
                    <a16:rowId xmlns:a16="http://schemas.microsoft.com/office/drawing/2014/main" xmlns="" val="446552082"/>
                  </a:ext>
                </a:extLst>
              </a:tr>
            </a:tbl>
          </a:graphicData>
        </a:graphic>
      </p:graphicFrame>
    </p:spTree>
    <p:extLst>
      <p:ext uri="{BB962C8B-B14F-4D97-AF65-F5344CB8AC3E}">
        <p14:creationId xmlns:p14="http://schemas.microsoft.com/office/powerpoint/2010/main" val="2472368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dondear rectángulo de esquina del mismo lado 3">
            <a:extLst>
              <a:ext uri="{FF2B5EF4-FFF2-40B4-BE49-F238E27FC236}">
                <a16:creationId xmlns:a16="http://schemas.microsoft.com/office/drawing/2014/main" xmlns="" id="{6DD21BAC-7DC9-CF35-C7C4-82DF33465054}"/>
              </a:ext>
            </a:extLst>
          </p:cNvPr>
          <p:cNvSpPr/>
          <p:nvPr/>
        </p:nvSpPr>
        <p:spPr>
          <a:xfrm rot="10800000">
            <a:off x="0" y="-14679"/>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xmlns="" id="{A97A4EBE-6AAA-05D1-E352-17EFDBB3253F}"/>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288416" y="79138"/>
            <a:ext cx="1065384" cy="642363"/>
          </a:xfrm>
          <a:prstGeom prst="rect">
            <a:avLst/>
          </a:prstGeom>
        </p:spPr>
      </p:pic>
      <p:cxnSp>
        <p:nvCxnSpPr>
          <p:cNvPr id="8" name="Google Shape;58;p13">
            <a:extLst>
              <a:ext uri="{FF2B5EF4-FFF2-40B4-BE49-F238E27FC236}">
                <a16:creationId xmlns:a16="http://schemas.microsoft.com/office/drawing/2014/main" xmlns="" id="{087A9F95-DF16-CB2B-C5ED-CCA6DC137F14}"/>
              </a:ext>
            </a:extLst>
          </p:cNvPr>
          <p:cNvCxnSpPr>
            <a:cxnSpLocks/>
          </p:cNvCxnSpPr>
          <p:nvPr/>
        </p:nvCxnSpPr>
        <p:spPr>
          <a:xfrm>
            <a:off x="4732940" y="707190"/>
            <a:ext cx="3763701" cy="0"/>
          </a:xfrm>
          <a:prstGeom prst="straightConnector1">
            <a:avLst/>
          </a:prstGeom>
          <a:noFill/>
          <a:ln w="19050" cap="flat" cmpd="sng">
            <a:solidFill>
              <a:srgbClr val="E30412"/>
            </a:solidFill>
            <a:prstDash val="solid"/>
            <a:round/>
            <a:headEnd type="none" w="sm" len="sm"/>
            <a:tailEnd type="none" w="sm" len="sm"/>
          </a:ln>
        </p:spPr>
      </p:cxnSp>
      <p:sp>
        <p:nvSpPr>
          <p:cNvPr id="2" name="Título 1">
            <a:extLst>
              <a:ext uri="{FF2B5EF4-FFF2-40B4-BE49-F238E27FC236}">
                <a16:creationId xmlns:a16="http://schemas.microsoft.com/office/drawing/2014/main" xmlns="" id="{3BE35040-3ACF-ED2D-1579-A7E41597D7A8}"/>
              </a:ext>
            </a:extLst>
          </p:cNvPr>
          <p:cNvSpPr>
            <a:spLocks noGrp="1"/>
          </p:cNvSpPr>
          <p:nvPr>
            <p:ph type="title"/>
          </p:nvPr>
        </p:nvSpPr>
        <p:spPr>
          <a:xfrm>
            <a:off x="3316561" y="115092"/>
            <a:ext cx="6596458" cy="592098"/>
          </a:xfrm>
        </p:spPr>
        <p:txBody>
          <a:bodyPr>
            <a:normAutofit/>
          </a:bodyPr>
          <a:lstStyle/>
          <a:p>
            <a:pPr algn="ctr"/>
            <a:r>
              <a:rPr lang="es-ES" sz="2800" b="1" dirty="0">
                <a:solidFill>
                  <a:srgbClr val="002060"/>
                </a:solidFill>
                <a:latin typeface="Poppins" pitchFamily="2" charset="77"/>
                <a:cs typeface="Poppins" pitchFamily="2" charset="77"/>
              </a:rPr>
              <a:t>ACCIÓN ESTRATÉGICA</a:t>
            </a:r>
            <a:endParaRPr lang="es-PE" sz="2800" b="1" dirty="0">
              <a:solidFill>
                <a:srgbClr val="002060"/>
              </a:solidFill>
              <a:latin typeface="Poppins" pitchFamily="2" charset="77"/>
              <a:cs typeface="Poppins" pitchFamily="2" charset="77"/>
            </a:endParaRPr>
          </a:p>
        </p:txBody>
      </p:sp>
      <p:pic>
        <p:nvPicPr>
          <p:cNvPr id="18" name="Imagen 3" descr="Descripción: Descripción: Descripción: Descripción: LOGO_MIMP">
            <a:extLst>
              <a:ext uri="{FF2B5EF4-FFF2-40B4-BE49-F238E27FC236}">
                <a16:creationId xmlns:a16="http://schemas.microsoft.com/office/drawing/2014/main" xmlns="" id="{82503C25-E2D0-2A00-BD9A-B5679E89D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47" y="202309"/>
            <a:ext cx="2533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xmlns="" id="{5A784E2F-9323-755E-FBC1-B8106A2926BA}"/>
              </a:ext>
            </a:extLst>
          </p:cNvPr>
          <p:cNvSpPr txBox="1"/>
          <p:nvPr/>
        </p:nvSpPr>
        <p:spPr>
          <a:xfrm>
            <a:off x="823581" y="1303203"/>
            <a:ext cx="10432964" cy="369332"/>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Poppins" panose="00000500000000000000" pitchFamily="2" charset="0"/>
                <a:ea typeface="Times New Roman" panose="02020603050405020304" pitchFamily="18" charset="0"/>
                <a:cs typeface="Poppins" panose="00000500000000000000" pitchFamily="2" charset="0"/>
              </a:rPr>
              <a:t>03.09.05</a:t>
            </a:r>
            <a:r>
              <a:rPr kumimoji="0" lang="es-PE" sz="1800" b="0" i="0" u="none" strike="noStrike" kern="1200" cap="none" spc="0" normalizeH="0" baseline="0" noProof="0" dirty="0">
                <a:ln>
                  <a:noFill/>
                </a:ln>
                <a:solidFill>
                  <a:prstClr val="black"/>
                </a:solidFill>
                <a:effectLst/>
                <a:uLnTx/>
                <a:uFillTx/>
                <a:latin typeface="Poppins" panose="00000500000000000000" pitchFamily="2" charset="0"/>
                <a:ea typeface="Times New Roman" panose="02020603050405020304" pitchFamily="18" charset="0"/>
                <a:cs typeface="Poppins" panose="00000500000000000000" pitchFamily="2" charset="0"/>
              </a:rPr>
              <a:t> Otorgar medidas de protección a través de las Unidades de Protección especial</a:t>
            </a:r>
            <a:endParaRPr kumimoji="0" lang="es-PE"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graphicFrame>
        <p:nvGraphicFramePr>
          <p:cNvPr id="6" name="Tabla 15">
            <a:extLst>
              <a:ext uri="{FF2B5EF4-FFF2-40B4-BE49-F238E27FC236}">
                <a16:creationId xmlns:a16="http://schemas.microsoft.com/office/drawing/2014/main" xmlns="" id="{AF1D544B-F3F4-FA51-6E22-E18E5588DC25}"/>
              </a:ext>
            </a:extLst>
          </p:cNvPr>
          <p:cNvGraphicFramePr>
            <a:graphicFrameLocks noGrp="1"/>
          </p:cNvGraphicFramePr>
          <p:nvPr/>
        </p:nvGraphicFramePr>
        <p:xfrm>
          <a:off x="928283" y="2022197"/>
          <a:ext cx="10714849" cy="914400"/>
        </p:xfrm>
        <a:graphic>
          <a:graphicData uri="http://schemas.openxmlformats.org/drawingml/2006/table">
            <a:tbl>
              <a:tblPr firstRow="1" bandRow="1">
                <a:tableStyleId>{5940675A-B579-460E-94D1-54222C63F5DA}</a:tableStyleId>
              </a:tblPr>
              <a:tblGrid>
                <a:gridCol w="5374731">
                  <a:extLst>
                    <a:ext uri="{9D8B030D-6E8A-4147-A177-3AD203B41FA5}">
                      <a16:colId xmlns:a16="http://schemas.microsoft.com/office/drawing/2014/main" xmlns="" val="3931777878"/>
                    </a:ext>
                  </a:extLst>
                </a:gridCol>
                <a:gridCol w="1720721">
                  <a:extLst>
                    <a:ext uri="{9D8B030D-6E8A-4147-A177-3AD203B41FA5}">
                      <a16:colId xmlns:a16="http://schemas.microsoft.com/office/drawing/2014/main" xmlns="" val="3147809267"/>
                    </a:ext>
                  </a:extLst>
                </a:gridCol>
                <a:gridCol w="1720721">
                  <a:extLst>
                    <a:ext uri="{9D8B030D-6E8A-4147-A177-3AD203B41FA5}">
                      <a16:colId xmlns:a16="http://schemas.microsoft.com/office/drawing/2014/main" xmlns="" val="1780953389"/>
                    </a:ext>
                  </a:extLst>
                </a:gridCol>
                <a:gridCol w="1898676">
                  <a:extLst>
                    <a:ext uri="{9D8B030D-6E8A-4147-A177-3AD203B41FA5}">
                      <a16:colId xmlns:a16="http://schemas.microsoft.com/office/drawing/2014/main" xmlns="" val="278727403"/>
                    </a:ext>
                  </a:extLst>
                </a:gridCol>
              </a:tblGrid>
              <a:tr h="0">
                <a:tc>
                  <a:txBody>
                    <a:bodyPr/>
                    <a:lstStyle/>
                    <a:p>
                      <a:pPr algn="ctr"/>
                      <a:r>
                        <a:rPr lang="es-PE" sz="1600" dirty="0">
                          <a:solidFill>
                            <a:schemeClr val="bg1"/>
                          </a:solidFill>
                          <a:latin typeface="Poppins" panose="00000500000000000000" pitchFamily="2" charset="0"/>
                          <a:cs typeface="Poppins" panose="00000500000000000000" pitchFamily="2" charset="0"/>
                        </a:rPr>
                        <a:t>INDICADOR</a:t>
                      </a:r>
                    </a:p>
                  </a:txBody>
                  <a:tcPr>
                    <a:solidFill>
                      <a:srgbClr val="C00000"/>
                    </a:solidFill>
                  </a:tcPr>
                </a:tc>
                <a:tc>
                  <a:txBody>
                    <a:bodyPr/>
                    <a:lstStyle/>
                    <a:p>
                      <a:pPr algn="ctr"/>
                      <a:r>
                        <a:rPr lang="es-PE" sz="1600" dirty="0">
                          <a:solidFill>
                            <a:schemeClr val="bg1"/>
                          </a:solidFill>
                          <a:latin typeface="Poppins" panose="00000500000000000000" pitchFamily="2" charset="0"/>
                          <a:cs typeface="Poppins" panose="00000500000000000000" pitchFamily="2" charset="0"/>
                        </a:rPr>
                        <a:t>UNIDAD DE MEDIDA</a:t>
                      </a:r>
                    </a:p>
                  </a:txBody>
                  <a:tcPr>
                    <a:solidFill>
                      <a:srgbClr val="C00000"/>
                    </a:solidFill>
                  </a:tcPr>
                </a:tc>
                <a:tc>
                  <a:txBody>
                    <a:bodyPr/>
                    <a:lstStyle/>
                    <a:p>
                      <a:pPr algn="ctr"/>
                      <a:r>
                        <a:rPr lang="es-PE" sz="1600" dirty="0">
                          <a:solidFill>
                            <a:schemeClr val="bg1"/>
                          </a:solidFill>
                          <a:latin typeface="Poppins" panose="00000500000000000000" pitchFamily="2" charset="0"/>
                          <a:cs typeface="Poppins" panose="00000500000000000000" pitchFamily="2" charset="0"/>
                        </a:rPr>
                        <a:t>META 2022</a:t>
                      </a:r>
                    </a:p>
                  </a:txBody>
                  <a:tcPr>
                    <a:solidFill>
                      <a:srgbClr val="C00000"/>
                    </a:solidFill>
                  </a:tcPr>
                </a:tc>
                <a:tc>
                  <a:txBody>
                    <a:bodyPr/>
                    <a:lstStyle/>
                    <a:p>
                      <a:pPr algn="ctr"/>
                      <a:r>
                        <a:rPr lang="es-PE" sz="1600" dirty="0">
                          <a:solidFill>
                            <a:schemeClr val="bg1"/>
                          </a:solidFill>
                          <a:latin typeface="Poppins" panose="00000500000000000000" pitchFamily="2" charset="0"/>
                          <a:cs typeface="Poppins" panose="00000500000000000000" pitchFamily="2" charset="0"/>
                        </a:rPr>
                        <a:t>AVANCE 2022</a:t>
                      </a:r>
                    </a:p>
                  </a:txBody>
                  <a:tcPr>
                    <a:solidFill>
                      <a:srgbClr val="C00000"/>
                    </a:solidFill>
                  </a:tcPr>
                </a:tc>
                <a:extLst>
                  <a:ext uri="{0D108BD9-81ED-4DB2-BD59-A6C34878D82A}">
                    <a16:rowId xmlns:a16="http://schemas.microsoft.com/office/drawing/2014/main" xmlns="" val="712180710"/>
                  </a:ext>
                </a:extLst>
              </a:tr>
              <a:tr h="0">
                <a:tc>
                  <a:txBody>
                    <a:bodyPr/>
                    <a:lstStyle/>
                    <a:p>
                      <a:r>
                        <a:rPr lang="es-PE" sz="1600" kern="1200" dirty="0">
                          <a:solidFill>
                            <a:schemeClr val="tx1"/>
                          </a:solidFill>
                          <a:effectLst/>
                          <a:latin typeface="Poppins" panose="00000500000000000000" pitchFamily="2" charset="0"/>
                          <a:cs typeface="Poppins" panose="00000500000000000000" pitchFamily="2" charset="0"/>
                        </a:rPr>
                        <a:t>Número de beneficiarios</a:t>
                      </a:r>
                      <a:endParaRPr lang="es-PE" sz="1600" dirty="0">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tc>
                  <a:txBody>
                    <a:bodyPr/>
                    <a:lstStyle/>
                    <a:p>
                      <a:pPr algn="ctr"/>
                      <a:r>
                        <a:rPr lang="es-PE" sz="1600" dirty="0">
                          <a:latin typeface="Poppins" panose="00000500000000000000" pitchFamily="2" charset="0"/>
                          <a:cs typeface="Poppins" panose="00000500000000000000" pitchFamily="2" charset="0"/>
                        </a:rPr>
                        <a:t>Persona</a:t>
                      </a:r>
                    </a:p>
                  </a:txBody>
                  <a:tcPr/>
                </a:tc>
                <a:tc>
                  <a:txBody>
                    <a:bodyPr/>
                    <a:lstStyle/>
                    <a:p>
                      <a:pPr algn="ctr"/>
                      <a:r>
                        <a:rPr lang="es-ES" sz="1600" dirty="0">
                          <a:effectLst/>
                          <a:latin typeface="Poppins" panose="00000500000000000000" pitchFamily="2" charset="0"/>
                          <a:cs typeface="Poppins" panose="00000500000000000000" pitchFamily="2" charset="0"/>
                        </a:rPr>
                        <a:t>24,890</a:t>
                      </a:r>
                      <a:endParaRPr lang="es-PE" sz="1600" dirty="0">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tc>
                  <a:txBody>
                    <a:bodyPr/>
                    <a:lstStyle/>
                    <a:p>
                      <a:pPr algn="ctr"/>
                      <a:r>
                        <a:rPr lang="es-ES" sz="1600" dirty="0">
                          <a:effectLst/>
                          <a:latin typeface="Poppins" panose="00000500000000000000" pitchFamily="2" charset="0"/>
                          <a:cs typeface="Poppins" panose="00000500000000000000" pitchFamily="2" charset="0"/>
                        </a:rPr>
                        <a:t>69,935</a:t>
                      </a:r>
                      <a:endParaRPr lang="es-PE" sz="1600" dirty="0">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extLst>
                  <a:ext uri="{0D108BD9-81ED-4DB2-BD59-A6C34878D82A}">
                    <a16:rowId xmlns:a16="http://schemas.microsoft.com/office/drawing/2014/main" xmlns="" val="446552082"/>
                  </a:ext>
                </a:extLst>
              </a:tr>
            </a:tbl>
          </a:graphicData>
        </a:graphic>
      </p:graphicFrame>
      <p:sp>
        <p:nvSpPr>
          <p:cNvPr id="3" name="CuadroTexto 2">
            <a:extLst>
              <a:ext uri="{FF2B5EF4-FFF2-40B4-BE49-F238E27FC236}">
                <a16:creationId xmlns:a16="http://schemas.microsoft.com/office/drawing/2014/main" xmlns="" id="{E297ACEE-F427-DACB-5E0F-C46BFA8A1CA1}"/>
              </a:ext>
            </a:extLst>
          </p:cNvPr>
          <p:cNvSpPr txBox="1"/>
          <p:nvPr/>
        </p:nvSpPr>
        <p:spPr>
          <a:xfrm>
            <a:off x="823581" y="3259723"/>
            <a:ext cx="10425516" cy="338554"/>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Acción Estratégica </a:t>
            </a:r>
            <a:r>
              <a:rPr kumimoji="0" lang="es-MX"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contenida en el PNSC 2019-2023, a cargo del Programa Nacional Aurora</a:t>
            </a:r>
            <a:endParaRPr kumimoji="0" lang="es-PE"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graphicFrame>
        <p:nvGraphicFramePr>
          <p:cNvPr id="9" name="Tabla 15">
            <a:extLst>
              <a:ext uri="{FF2B5EF4-FFF2-40B4-BE49-F238E27FC236}">
                <a16:creationId xmlns:a16="http://schemas.microsoft.com/office/drawing/2014/main" xmlns="" id="{248EF02B-0392-F773-504D-FFEC8C1FDB11}"/>
              </a:ext>
            </a:extLst>
          </p:cNvPr>
          <p:cNvGraphicFramePr>
            <a:graphicFrameLocks noGrp="1"/>
          </p:cNvGraphicFramePr>
          <p:nvPr/>
        </p:nvGraphicFramePr>
        <p:xfrm>
          <a:off x="928283" y="3921404"/>
          <a:ext cx="11107895" cy="2225040"/>
        </p:xfrm>
        <a:graphic>
          <a:graphicData uri="http://schemas.openxmlformats.org/drawingml/2006/table">
            <a:tbl>
              <a:tblPr firstRow="1" bandRow="1">
                <a:tableStyleId>{5940675A-B579-460E-94D1-54222C63F5DA}</a:tableStyleId>
              </a:tblPr>
              <a:tblGrid>
                <a:gridCol w="4113915">
                  <a:extLst>
                    <a:ext uri="{9D8B030D-6E8A-4147-A177-3AD203B41FA5}">
                      <a16:colId xmlns:a16="http://schemas.microsoft.com/office/drawing/2014/main" xmlns="" val="3931777878"/>
                    </a:ext>
                  </a:extLst>
                </a:gridCol>
                <a:gridCol w="1317070">
                  <a:extLst>
                    <a:ext uri="{9D8B030D-6E8A-4147-A177-3AD203B41FA5}">
                      <a16:colId xmlns:a16="http://schemas.microsoft.com/office/drawing/2014/main" xmlns="" val="3147809267"/>
                    </a:ext>
                  </a:extLst>
                </a:gridCol>
                <a:gridCol w="1317070">
                  <a:extLst>
                    <a:ext uri="{9D8B030D-6E8A-4147-A177-3AD203B41FA5}">
                      <a16:colId xmlns:a16="http://schemas.microsoft.com/office/drawing/2014/main" xmlns="" val="1780953389"/>
                    </a:ext>
                  </a:extLst>
                </a:gridCol>
                <a:gridCol w="1453280">
                  <a:extLst>
                    <a:ext uri="{9D8B030D-6E8A-4147-A177-3AD203B41FA5}">
                      <a16:colId xmlns:a16="http://schemas.microsoft.com/office/drawing/2014/main" xmlns="" val="278727403"/>
                    </a:ext>
                  </a:extLst>
                </a:gridCol>
                <a:gridCol w="1453280">
                  <a:extLst>
                    <a:ext uri="{9D8B030D-6E8A-4147-A177-3AD203B41FA5}">
                      <a16:colId xmlns:a16="http://schemas.microsoft.com/office/drawing/2014/main" xmlns="" val="1052278642"/>
                    </a:ext>
                  </a:extLst>
                </a:gridCol>
                <a:gridCol w="1453280">
                  <a:extLst>
                    <a:ext uri="{9D8B030D-6E8A-4147-A177-3AD203B41FA5}">
                      <a16:colId xmlns:a16="http://schemas.microsoft.com/office/drawing/2014/main" xmlns="" val="971771331"/>
                    </a:ext>
                  </a:extLst>
                </a:gridCol>
              </a:tblGrid>
              <a:tr h="0">
                <a:tc>
                  <a:txBody>
                    <a:bodyPr/>
                    <a:lstStyle/>
                    <a:p>
                      <a:pPr algn="ctr"/>
                      <a:r>
                        <a:rPr lang="es-PE" dirty="0">
                          <a:solidFill>
                            <a:schemeClr val="bg1"/>
                          </a:solidFill>
                          <a:latin typeface="Poppins" panose="00000500000000000000" pitchFamily="2" charset="0"/>
                          <a:cs typeface="Poppins" panose="00000500000000000000" pitchFamily="2" charset="0"/>
                        </a:rPr>
                        <a:t>INDICADOR</a:t>
                      </a:r>
                    </a:p>
                  </a:txBody>
                  <a:tcPr>
                    <a:solidFill>
                      <a:srgbClr val="C00000"/>
                    </a:solidFill>
                  </a:tcPr>
                </a:tc>
                <a:tc>
                  <a:txBody>
                    <a:bodyPr/>
                    <a:lstStyle/>
                    <a:p>
                      <a:pPr algn="ctr"/>
                      <a:r>
                        <a:rPr lang="es-PE" dirty="0">
                          <a:solidFill>
                            <a:schemeClr val="bg1"/>
                          </a:solidFill>
                          <a:latin typeface="Poppins" panose="00000500000000000000" pitchFamily="2" charset="0"/>
                          <a:cs typeface="Poppins" panose="00000500000000000000" pitchFamily="2" charset="0"/>
                        </a:rPr>
                        <a:t>UNIDAD DE MEDIDA</a:t>
                      </a:r>
                    </a:p>
                  </a:txBody>
                  <a:tcPr>
                    <a:solidFill>
                      <a:srgbClr val="C00000"/>
                    </a:solidFill>
                  </a:tcPr>
                </a:tc>
                <a:tc>
                  <a:txBody>
                    <a:bodyPr/>
                    <a:lstStyle/>
                    <a:p>
                      <a:pPr algn="ctr"/>
                      <a:r>
                        <a:rPr lang="es-PE" dirty="0">
                          <a:solidFill>
                            <a:schemeClr val="bg1"/>
                          </a:solidFill>
                          <a:latin typeface="Poppins" panose="00000500000000000000" pitchFamily="2" charset="0"/>
                          <a:cs typeface="Poppins" panose="00000500000000000000" pitchFamily="2" charset="0"/>
                        </a:rPr>
                        <a:t>META 2022</a:t>
                      </a:r>
                    </a:p>
                  </a:txBody>
                  <a:tcPr>
                    <a:solidFill>
                      <a:srgbClr val="C00000"/>
                    </a:solidFill>
                  </a:tcPr>
                </a:tc>
                <a:tc>
                  <a:txBody>
                    <a:bodyPr/>
                    <a:lstStyle/>
                    <a:p>
                      <a:pPr algn="ctr"/>
                      <a:r>
                        <a:rPr lang="es-PE" dirty="0">
                          <a:solidFill>
                            <a:schemeClr val="bg1"/>
                          </a:solidFill>
                          <a:latin typeface="Poppins" panose="00000500000000000000" pitchFamily="2" charset="0"/>
                          <a:cs typeface="Poppins" panose="00000500000000000000" pitchFamily="2" charset="0"/>
                        </a:rPr>
                        <a:t>AVANCE 2022</a:t>
                      </a:r>
                    </a:p>
                  </a:txBody>
                  <a:tcPr>
                    <a:solidFill>
                      <a:srgbClr val="C00000"/>
                    </a:solidFill>
                  </a:tcPr>
                </a:tc>
                <a:tc>
                  <a:txBody>
                    <a:bodyPr/>
                    <a:lstStyle/>
                    <a:p>
                      <a:pPr algn="ctr"/>
                      <a:r>
                        <a:rPr lang="es-PE" dirty="0">
                          <a:solidFill>
                            <a:schemeClr val="bg1"/>
                          </a:solidFill>
                          <a:latin typeface="Poppins" panose="00000500000000000000" pitchFamily="2" charset="0"/>
                          <a:cs typeface="Poppins" panose="00000500000000000000" pitchFamily="2" charset="0"/>
                        </a:rPr>
                        <a:t>META 2023</a:t>
                      </a:r>
                    </a:p>
                  </a:txBody>
                  <a:tcPr>
                    <a:solidFill>
                      <a:srgbClr val="C00000"/>
                    </a:solidFill>
                  </a:tcPr>
                </a:tc>
                <a:tc>
                  <a:txBody>
                    <a:bodyPr/>
                    <a:lstStyle/>
                    <a:p>
                      <a:pPr algn="ctr"/>
                      <a:r>
                        <a:rPr lang="es-PE" dirty="0">
                          <a:solidFill>
                            <a:schemeClr val="bg1"/>
                          </a:solidFill>
                          <a:latin typeface="Poppins" panose="00000500000000000000" pitchFamily="2" charset="0"/>
                          <a:cs typeface="Poppins" panose="00000500000000000000" pitchFamily="2" charset="0"/>
                        </a:rPr>
                        <a:t>AVANCE 2023</a:t>
                      </a:r>
                    </a:p>
                  </a:txBody>
                  <a:tcPr>
                    <a:solidFill>
                      <a:srgbClr val="C00000"/>
                    </a:solidFill>
                  </a:tcPr>
                </a:tc>
                <a:extLst>
                  <a:ext uri="{0D108BD9-81ED-4DB2-BD59-A6C34878D82A}">
                    <a16:rowId xmlns:a16="http://schemas.microsoft.com/office/drawing/2014/main" xmlns="" val="712180710"/>
                  </a:ext>
                </a:extLst>
              </a:tr>
              <a:tr h="370840">
                <a:tc>
                  <a:txBody>
                    <a:bodyPr/>
                    <a:lstStyle/>
                    <a:p>
                      <a:pPr algn="just"/>
                      <a:r>
                        <a:rPr lang="es-MX" sz="1600" dirty="0">
                          <a:latin typeface="Poppins" panose="00000500000000000000" pitchFamily="2" charset="0"/>
                          <a:cs typeface="Poppins" panose="00000500000000000000" pitchFamily="2" charset="0"/>
                        </a:rPr>
                        <a:t>Brindar atención a través de los CEM a las mujeres e integrantes del grupo familiar afectados/as por hechos de violencia, así como cualquier persona afectada por violencia sexual</a:t>
                      </a:r>
                      <a:endParaRPr lang="es-PE" sz="1600" dirty="0">
                        <a:latin typeface="Poppins" panose="00000500000000000000" pitchFamily="2" charset="0"/>
                        <a:cs typeface="Poppins" panose="00000500000000000000" pitchFamily="2" charset="0"/>
                      </a:endParaRPr>
                    </a:p>
                  </a:txBody>
                  <a:tcPr/>
                </a:tc>
                <a:tc>
                  <a:txBody>
                    <a:bodyPr/>
                    <a:lstStyle/>
                    <a:p>
                      <a:pPr algn="ctr"/>
                      <a:r>
                        <a:rPr lang="es-PE" sz="1600" dirty="0">
                          <a:latin typeface="Poppins" panose="00000500000000000000" pitchFamily="2" charset="0"/>
                          <a:cs typeface="Poppins" panose="00000500000000000000" pitchFamily="2" charset="0"/>
                        </a:rPr>
                        <a:t>N° Beneficiarios</a:t>
                      </a:r>
                    </a:p>
                  </a:txBody>
                  <a:tcPr/>
                </a:tc>
                <a:tc>
                  <a:txBody>
                    <a:bodyPr/>
                    <a:lstStyle/>
                    <a:p>
                      <a:pPr algn="ctr"/>
                      <a:r>
                        <a:rPr lang="es-PE" sz="1600" dirty="0">
                          <a:latin typeface="Poppins" panose="00000500000000000000" pitchFamily="2" charset="0"/>
                          <a:cs typeface="Poppins" panose="00000500000000000000" pitchFamily="2" charset="0"/>
                        </a:rPr>
                        <a:t>200</a:t>
                      </a:r>
                    </a:p>
                  </a:txBody>
                  <a:tcPr/>
                </a:tc>
                <a:tc>
                  <a:txBody>
                    <a:bodyPr/>
                    <a:lstStyle/>
                    <a:p>
                      <a:pPr algn="ctr"/>
                      <a:r>
                        <a:rPr lang="es-PE" sz="1600" dirty="0">
                          <a:latin typeface="Poppins" panose="00000500000000000000" pitchFamily="2" charset="0"/>
                          <a:cs typeface="Poppins" panose="00000500000000000000" pitchFamily="2" charset="0"/>
                        </a:rPr>
                        <a:t>154,202</a:t>
                      </a:r>
                    </a:p>
                  </a:txBody>
                  <a:tcPr/>
                </a:tc>
                <a:tc>
                  <a:txBody>
                    <a:bodyPr/>
                    <a:lstStyle/>
                    <a:p>
                      <a:pPr algn="ctr"/>
                      <a:r>
                        <a:rPr lang="es-PE" sz="1600" dirty="0">
                          <a:latin typeface="Poppins" panose="00000500000000000000" pitchFamily="2" charset="0"/>
                          <a:cs typeface="Poppins" panose="00000500000000000000" pitchFamily="2" charset="0"/>
                        </a:rPr>
                        <a:t>200</a:t>
                      </a:r>
                    </a:p>
                  </a:txBody>
                  <a:tcPr/>
                </a:tc>
                <a:tc>
                  <a:txBody>
                    <a:bodyPr/>
                    <a:lstStyle/>
                    <a:p>
                      <a:pPr algn="ctr"/>
                      <a:r>
                        <a:rPr lang="es-PE" sz="1600" dirty="0">
                          <a:latin typeface="Poppins" panose="00000500000000000000" pitchFamily="2" charset="0"/>
                          <a:cs typeface="Poppins" panose="00000500000000000000" pitchFamily="2" charset="0"/>
                        </a:rPr>
                        <a:t>38,769</a:t>
                      </a:r>
                    </a:p>
                  </a:txBody>
                  <a:tcPr/>
                </a:tc>
                <a:extLst>
                  <a:ext uri="{0D108BD9-81ED-4DB2-BD59-A6C34878D82A}">
                    <a16:rowId xmlns:a16="http://schemas.microsoft.com/office/drawing/2014/main" xmlns="" val="446552082"/>
                  </a:ext>
                </a:extLst>
              </a:tr>
            </a:tbl>
          </a:graphicData>
        </a:graphic>
      </p:graphicFrame>
    </p:spTree>
    <p:extLst>
      <p:ext uri="{BB962C8B-B14F-4D97-AF65-F5344CB8AC3E}">
        <p14:creationId xmlns:p14="http://schemas.microsoft.com/office/powerpoint/2010/main" val="1284921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4F69AD6-AE95-632B-A515-4DDF5D42F722}"/>
              </a:ext>
            </a:extLst>
          </p:cNvPr>
          <p:cNvSpPr>
            <a:spLocks noGrp="1"/>
          </p:cNvSpPr>
          <p:nvPr>
            <p:ph type="ctrTitle"/>
          </p:nvPr>
        </p:nvSpPr>
        <p:spPr>
          <a:xfrm>
            <a:off x="1524000" y="2862839"/>
            <a:ext cx="9144000" cy="1132322"/>
          </a:xfrm>
        </p:spPr>
        <p:txBody>
          <a:bodyPr anchor="ctr"/>
          <a:lstStyle/>
          <a:p>
            <a:r>
              <a:rPr lang="es-PE" b="1" dirty="0">
                <a:solidFill>
                  <a:schemeClr val="bg1"/>
                </a:solidFill>
                <a:latin typeface="Poppins" pitchFamily="2" charset="77"/>
                <a:cs typeface="Poppins" pitchFamily="2" charset="77"/>
              </a:rPr>
              <a:t>GRACIAS</a:t>
            </a:r>
          </a:p>
        </p:txBody>
      </p:sp>
      <p:cxnSp>
        <p:nvCxnSpPr>
          <p:cNvPr id="7" name="Google Shape;58;p13">
            <a:extLst>
              <a:ext uri="{FF2B5EF4-FFF2-40B4-BE49-F238E27FC236}">
                <a16:creationId xmlns:a16="http://schemas.microsoft.com/office/drawing/2014/main" xmlns="" id="{1E209F4C-1C48-EB82-A1E8-4A0A040CB6D8}"/>
              </a:ext>
            </a:extLst>
          </p:cNvPr>
          <p:cNvCxnSpPr>
            <a:cxnSpLocks/>
          </p:cNvCxnSpPr>
          <p:nvPr/>
        </p:nvCxnSpPr>
        <p:spPr>
          <a:xfrm>
            <a:off x="3790650" y="4155710"/>
            <a:ext cx="4610700" cy="0"/>
          </a:xfrm>
          <a:prstGeom prst="straightConnector1">
            <a:avLst/>
          </a:prstGeom>
          <a:noFill/>
          <a:ln w="12700" cap="flat" cmpd="sng">
            <a:solidFill>
              <a:srgbClr val="FFFFFF"/>
            </a:solidFill>
            <a:prstDash val="solid"/>
            <a:round/>
            <a:headEnd type="none" w="sm" len="sm"/>
            <a:tailEnd type="none" w="sm" len="sm"/>
          </a:ln>
        </p:spPr>
      </p:cxnSp>
      <p:pic>
        <p:nvPicPr>
          <p:cNvPr id="11" name="Imagen 10">
            <a:extLst>
              <a:ext uri="{FF2B5EF4-FFF2-40B4-BE49-F238E27FC236}">
                <a16:creationId xmlns:a16="http://schemas.microsoft.com/office/drawing/2014/main" xmlns="" id="{5F771ACA-3DD7-0758-7C7F-941284A85CC7}"/>
              </a:ext>
            </a:extLst>
          </p:cNvPr>
          <p:cNvPicPr>
            <a:picLocks noChangeAspect="1"/>
          </p:cNvPicPr>
          <p:nvPr/>
        </p:nvPicPr>
        <p:blipFill>
          <a:blip r:embed="rId4"/>
          <a:stretch>
            <a:fillRect/>
          </a:stretch>
        </p:blipFill>
        <p:spPr>
          <a:xfrm>
            <a:off x="9873369" y="79138"/>
            <a:ext cx="1372222" cy="827368"/>
          </a:xfrm>
          <a:prstGeom prst="rect">
            <a:avLst/>
          </a:prstGeom>
        </p:spPr>
      </p:pic>
      <p:pic>
        <p:nvPicPr>
          <p:cNvPr id="3" name="Imagen 3" descr="Descripción: Descripción: Descripción: Descripción: LOGO_MIMP">
            <a:extLst>
              <a:ext uri="{FF2B5EF4-FFF2-40B4-BE49-F238E27FC236}">
                <a16:creationId xmlns:a16="http://schemas.microsoft.com/office/drawing/2014/main" xmlns="" id="{FBA870BC-EE53-40F5-5332-0251E243BE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47" y="202309"/>
            <a:ext cx="2533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895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dondear rectángulo de esquina del mismo lado 3">
            <a:extLst>
              <a:ext uri="{FF2B5EF4-FFF2-40B4-BE49-F238E27FC236}">
                <a16:creationId xmlns:a16="http://schemas.microsoft.com/office/drawing/2014/main" xmlns="" id="{6DD21BAC-7DC9-CF35-C7C4-82DF33465054}"/>
              </a:ext>
            </a:extLst>
          </p:cNvPr>
          <p:cNvSpPr/>
          <p:nvPr/>
        </p:nvSpPr>
        <p:spPr>
          <a:xfrm rot="10800000">
            <a:off x="0" y="0"/>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9" name="Imagen 18">
            <a:extLst>
              <a:ext uri="{FF2B5EF4-FFF2-40B4-BE49-F238E27FC236}">
                <a16:creationId xmlns:a16="http://schemas.microsoft.com/office/drawing/2014/main" xmlns="" id="{45932FE6-E04F-44AC-1DE9-4BF26F519934}"/>
              </a:ext>
            </a:extLst>
          </p:cNvPr>
          <p:cNvPicPr>
            <a:picLocks noChangeAspect="1"/>
          </p:cNvPicPr>
          <p:nvPr/>
        </p:nvPicPr>
        <p:blipFill>
          <a:blip r:embed="rId3"/>
          <a:stretch>
            <a:fillRect/>
          </a:stretch>
        </p:blipFill>
        <p:spPr>
          <a:xfrm>
            <a:off x="9873369" y="79138"/>
            <a:ext cx="1372222" cy="827368"/>
          </a:xfrm>
          <a:prstGeom prst="rect">
            <a:avLst/>
          </a:prstGeom>
        </p:spPr>
      </p:pic>
      <p:pic>
        <p:nvPicPr>
          <p:cNvPr id="20" name="Imagen 3" descr="Descripción: Descripción: Descripción: Descripción: LOGO_MIMP">
            <a:extLst>
              <a:ext uri="{FF2B5EF4-FFF2-40B4-BE49-F238E27FC236}">
                <a16:creationId xmlns:a16="http://schemas.microsoft.com/office/drawing/2014/main" xmlns="" id="{B49C9464-918F-FE38-66E5-7172F2F038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47" y="202309"/>
            <a:ext cx="2533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3">
            <a:extLst>
              <a:ext uri="{FF2B5EF4-FFF2-40B4-BE49-F238E27FC236}">
                <a16:creationId xmlns:a16="http://schemas.microsoft.com/office/drawing/2014/main" xmlns="" id="{F3E269EF-6AB1-7C67-A4AD-D16A9D3BA661}"/>
              </a:ext>
            </a:extLst>
          </p:cNvPr>
          <p:cNvSpPr>
            <a:spLocks noChangeArrowheads="1"/>
          </p:cNvSpPr>
          <p:nvPr/>
        </p:nvSpPr>
        <p:spPr bwMode="auto">
          <a:xfrm>
            <a:off x="6768714" y="4717174"/>
            <a:ext cx="1482094" cy="1039541"/>
          </a:xfrm>
          <a:custGeom>
            <a:avLst/>
            <a:gdLst>
              <a:gd name="T0" fmla="*/ 6120 w 6121"/>
              <a:gd name="T1" fmla="*/ 2048 h 4035"/>
              <a:gd name="T2" fmla="*/ 5449 w 6121"/>
              <a:gd name="T3" fmla="*/ 2689 h 4035"/>
              <a:gd name="T4" fmla="*/ 4908 w 6121"/>
              <a:gd name="T5" fmla="*/ 2416 h 4035"/>
              <a:gd name="T6" fmla="*/ 4717 w 6121"/>
              <a:gd name="T7" fmla="*/ 2317 h 4035"/>
              <a:gd name="T8" fmla="*/ 4484 w 6121"/>
              <a:gd name="T9" fmla="*/ 2551 h 4035"/>
              <a:gd name="T10" fmla="*/ 4484 w 6121"/>
              <a:gd name="T11" fmla="*/ 4034 h 4035"/>
              <a:gd name="T12" fmla="*/ 449 w 6121"/>
              <a:gd name="T13" fmla="*/ 4034 h 4035"/>
              <a:gd name="T14" fmla="*/ 0 w 6121"/>
              <a:gd name="T15" fmla="*/ 3586 h 4035"/>
              <a:gd name="T16" fmla="*/ 0 w 6121"/>
              <a:gd name="T17" fmla="*/ 448 h 4035"/>
              <a:gd name="T18" fmla="*/ 449 w 6121"/>
              <a:gd name="T19" fmla="*/ 0 h 4035"/>
              <a:gd name="T20" fmla="*/ 4484 w 6121"/>
              <a:gd name="T21" fmla="*/ 0 h 4035"/>
              <a:gd name="T22" fmla="*/ 4484 w 6121"/>
              <a:gd name="T23" fmla="*/ 1483 h 4035"/>
              <a:gd name="T24" fmla="*/ 4717 w 6121"/>
              <a:gd name="T25" fmla="*/ 1717 h 4035"/>
              <a:gd name="T26" fmla="*/ 4907 w 6121"/>
              <a:gd name="T27" fmla="*/ 1618 h 4035"/>
              <a:gd name="T28" fmla="*/ 5470 w 6121"/>
              <a:gd name="T29" fmla="*/ 1345 h 4035"/>
              <a:gd name="T30" fmla="*/ 6120 w 6121"/>
              <a:gd name="T31" fmla="*/ 1985 h 4035"/>
              <a:gd name="T32" fmla="*/ 6120 w 6121"/>
              <a:gd name="T33" fmla="*/ 2048 h 4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1" h="4035">
                <a:moveTo>
                  <a:pt x="6120" y="2048"/>
                </a:moveTo>
                <a:cubicBezTo>
                  <a:pt x="6104" y="2405"/>
                  <a:pt x="5809" y="2689"/>
                  <a:pt x="5449" y="2689"/>
                </a:cubicBezTo>
                <a:cubicBezTo>
                  <a:pt x="5227" y="2689"/>
                  <a:pt x="5030" y="2582"/>
                  <a:pt x="4908" y="2416"/>
                </a:cubicBezTo>
                <a:cubicBezTo>
                  <a:pt x="4863" y="2355"/>
                  <a:pt x="4793" y="2317"/>
                  <a:pt x="4717" y="2317"/>
                </a:cubicBezTo>
                <a:cubicBezTo>
                  <a:pt x="4588" y="2317"/>
                  <a:pt x="4484" y="2421"/>
                  <a:pt x="4484" y="2551"/>
                </a:cubicBezTo>
                <a:lnTo>
                  <a:pt x="4484" y="4034"/>
                </a:lnTo>
                <a:lnTo>
                  <a:pt x="449" y="4034"/>
                </a:lnTo>
                <a:cubicBezTo>
                  <a:pt x="201" y="4034"/>
                  <a:pt x="0" y="3834"/>
                  <a:pt x="0" y="3586"/>
                </a:cubicBezTo>
                <a:lnTo>
                  <a:pt x="0" y="448"/>
                </a:lnTo>
                <a:cubicBezTo>
                  <a:pt x="0" y="200"/>
                  <a:pt x="201" y="0"/>
                  <a:pt x="449" y="0"/>
                </a:cubicBezTo>
                <a:lnTo>
                  <a:pt x="4484" y="0"/>
                </a:lnTo>
                <a:lnTo>
                  <a:pt x="4484" y="1483"/>
                </a:lnTo>
                <a:cubicBezTo>
                  <a:pt x="4484" y="1612"/>
                  <a:pt x="4588" y="1717"/>
                  <a:pt x="4717" y="1717"/>
                </a:cubicBezTo>
                <a:cubicBezTo>
                  <a:pt x="4793" y="1717"/>
                  <a:pt x="4862" y="1680"/>
                  <a:pt x="4907" y="1618"/>
                </a:cubicBezTo>
                <a:cubicBezTo>
                  <a:pt x="5033" y="1447"/>
                  <a:pt x="5239" y="1338"/>
                  <a:pt x="5470" y="1345"/>
                </a:cubicBezTo>
                <a:cubicBezTo>
                  <a:pt x="5816" y="1356"/>
                  <a:pt x="6104" y="1639"/>
                  <a:pt x="6120" y="1985"/>
                </a:cubicBezTo>
                <a:lnTo>
                  <a:pt x="6120" y="2048"/>
                </a:lnTo>
              </a:path>
            </a:pathLst>
          </a:custGeom>
          <a:solidFill>
            <a:schemeClr val="tx2">
              <a:lumMod val="20000"/>
              <a:lumOff val="80000"/>
            </a:schemeClr>
          </a:solidFill>
          <a:ln>
            <a:noFill/>
          </a:ln>
          <a:effectLst/>
        </p:spPr>
        <p:txBody>
          <a:bodyPr wrap="none" anchor="ctr"/>
          <a:lstStyle/>
          <a:p>
            <a:pPr>
              <a:defRPr/>
            </a:pPr>
            <a:endParaRPr lang="en-US" sz="3265"/>
          </a:p>
        </p:txBody>
      </p:sp>
      <p:sp>
        <p:nvSpPr>
          <p:cNvPr id="8" name="Freeform 5">
            <a:extLst>
              <a:ext uri="{FF2B5EF4-FFF2-40B4-BE49-F238E27FC236}">
                <a16:creationId xmlns:a16="http://schemas.microsoft.com/office/drawing/2014/main" xmlns="" id="{9616F9E7-6AFE-D06D-8A39-DA28CAC57BDB}"/>
              </a:ext>
            </a:extLst>
          </p:cNvPr>
          <p:cNvSpPr>
            <a:spLocks noChangeArrowheads="1"/>
          </p:cNvSpPr>
          <p:nvPr/>
        </p:nvSpPr>
        <p:spPr bwMode="auto">
          <a:xfrm>
            <a:off x="6694964" y="3168792"/>
            <a:ext cx="1564816" cy="1041129"/>
          </a:xfrm>
          <a:custGeom>
            <a:avLst/>
            <a:gdLst>
              <a:gd name="T0" fmla="*/ 6120 w 6121"/>
              <a:gd name="T1" fmla="*/ 2048 h 4036"/>
              <a:gd name="T2" fmla="*/ 5449 w 6121"/>
              <a:gd name="T3" fmla="*/ 2690 h 4036"/>
              <a:gd name="T4" fmla="*/ 4908 w 6121"/>
              <a:gd name="T5" fmla="*/ 2417 h 4036"/>
              <a:gd name="T6" fmla="*/ 4717 w 6121"/>
              <a:gd name="T7" fmla="*/ 2317 h 4036"/>
              <a:gd name="T8" fmla="*/ 4484 w 6121"/>
              <a:gd name="T9" fmla="*/ 2551 h 4036"/>
              <a:gd name="T10" fmla="*/ 4484 w 6121"/>
              <a:gd name="T11" fmla="*/ 4035 h 4036"/>
              <a:gd name="T12" fmla="*/ 449 w 6121"/>
              <a:gd name="T13" fmla="*/ 4035 h 4036"/>
              <a:gd name="T14" fmla="*/ 0 w 6121"/>
              <a:gd name="T15" fmla="*/ 3587 h 4036"/>
              <a:gd name="T16" fmla="*/ 0 w 6121"/>
              <a:gd name="T17" fmla="*/ 449 h 4036"/>
              <a:gd name="T18" fmla="*/ 449 w 6121"/>
              <a:gd name="T19" fmla="*/ 0 h 4036"/>
              <a:gd name="T20" fmla="*/ 4484 w 6121"/>
              <a:gd name="T21" fmla="*/ 0 h 4036"/>
              <a:gd name="T22" fmla="*/ 4484 w 6121"/>
              <a:gd name="T23" fmla="*/ 1484 h 4036"/>
              <a:gd name="T24" fmla="*/ 4717 w 6121"/>
              <a:gd name="T25" fmla="*/ 1718 h 4036"/>
              <a:gd name="T26" fmla="*/ 4907 w 6121"/>
              <a:gd name="T27" fmla="*/ 1619 h 4036"/>
              <a:gd name="T28" fmla="*/ 5470 w 6121"/>
              <a:gd name="T29" fmla="*/ 1345 h 4036"/>
              <a:gd name="T30" fmla="*/ 6120 w 6121"/>
              <a:gd name="T31" fmla="*/ 1985 h 4036"/>
              <a:gd name="T32" fmla="*/ 6120 w 6121"/>
              <a:gd name="T33" fmla="*/ 2048 h 4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1" h="4036">
                <a:moveTo>
                  <a:pt x="6120" y="2048"/>
                </a:moveTo>
                <a:cubicBezTo>
                  <a:pt x="6104" y="2405"/>
                  <a:pt x="5809" y="2690"/>
                  <a:pt x="5449" y="2690"/>
                </a:cubicBezTo>
                <a:cubicBezTo>
                  <a:pt x="5227" y="2690"/>
                  <a:pt x="5030" y="2582"/>
                  <a:pt x="4908" y="2417"/>
                </a:cubicBezTo>
                <a:cubicBezTo>
                  <a:pt x="4863" y="2355"/>
                  <a:pt x="4793" y="2317"/>
                  <a:pt x="4717" y="2317"/>
                </a:cubicBezTo>
                <a:cubicBezTo>
                  <a:pt x="4588" y="2317"/>
                  <a:pt x="4484" y="2422"/>
                  <a:pt x="4484" y="2551"/>
                </a:cubicBezTo>
                <a:lnTo>
                  <a:pt x="4484" y="4035"/>
                </a:lnTo>
                <a:lnTo>
                  <a:pt x="449" y="4035"/>
                </a:lnTo>
                <a:cubicBezTo>
                  <a:pt x="201" y="4035"/>
                  <a:pt x="0" y="3834"/>
                  <a:pt x="0" y="3587"/>
                </a:cubicBezTo>
                <a:lnTo>
                  <a:pt x="0" y="449"/>
                </a:lnTo>
                <a:cubicBezTo>
                  <a:pt x="0" y="200"/>
                  <a:pt x="201" y="0"/>
                  <a:pt x="449" y="0"/>
                </a:cubicBezTo>
                <a:lnTo>
                  <a:pt x="4484" y="0"/>
                </a:lnTo>
                <a:lnTo>
                  <a:pt x="4484" y="1484"/>
                </a:lnTo>
                <a:cubicBezTo>
                  <a:pt x="4484" y="1613"/>
                  <a:pt x="4588" y="1718"/>
                  <a:pt x="4717" y="1718"/>
                </a:cubicBezTo>
                <a:cubicBezTo>
                  <a:pt x="4793" y="1718"/>
                  <a:pt x="4862" y="1680"/>
                  <a:pt x="4907" y="1619"/>
                </a:cubicBezTo>
                <a:cubicBezTo>
                  <a:pt x="5033" y="1447"/>
                  <a:pt x="5239" y="1338"/>
                  <a:pt x="5470" y="1345"/>
                </a:cubicBezTo>
                <a:cubicBezTo>
                  <a:pt x="5816" y="1356"/>
                  <a:pt x="6104" y="1639"/>
                  <a:pt x="6120" y="1985"/>
                </a:cubicBezTo>
                <a:lnTo>
                  <a:pt x="6120" y="2048"/>
                </a:lnTo>
              </a:path>
            </a:pathLst>
          </a:custGeom>
          <a:solidFill>
            <a:schemeClr val="bg1">
              <a:lumMod val="85000"/>
            </a:schemeClr>
          </a:solidFill>
          <a:ln>
            <a:noFill/>
          </a:ln>
          <a:effectLst/>
        </p:spPr>
        <p:txBody>
          <a:bodyPr wrap="none" anchor="ctr"/>
          <a:lstStyle/>
          <a:p>
            <a:pPr>
              <a:defRPr/>
            </a:pPr>
            <a:endParaRPr lang="en-US" sz="3265"/>
          </a:p>
        </p:txBody>
      </p:sp>
      <p:sp>
        <p:nvSpPr>
          <p:cNvPr id="10" name="TextBox 12">
            <a:extLst>
              <a:ext uri="{FF2B5EF4-FFF2-40B4-BE49-F238E27FC236}">
                <a16:creationId xmlns:a16="http://schemas.microsoft.com/office/drawing/2014/main" xmlns="" id="{D5BFD399-55C1-A7FD-BD8F-E5419E6A8EEB}"/>
              </a:ext>
            </a:extLst>
          </p:cNvPr>
          <p:cNvSpPr txBox="1">
            <a:spLocks noChangeArrowheads="1"/>
          </p:cNvSpPr>
          <p:nvPr/>
        </p:nvSpPr>
        <p:spPr bwMode="auto">
          <a:xfrm>
            <a:off x="6694964" y="3427746"/>
            <a:ext cx="12188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b="1" dirty="0" err="1">
                <a:solidFill>
                  <a:srgbClr val="002060"/>
                </a:solidFill>
                <a:latin typeface="Poppins" panose="00000500000000000000" pitchFamily="2" charset="0"/>
                <a:cs typeface="Poppins" panose="00000500000000000000" pitchFamily="2" charset="0"/>
              </a:rPr>
              <a:t>Tolerancia</a:t>
            </a:r>
            <a:r>
              <a:rPr lang="en-US" altLang="en-US" sz="1400" b="1" dirty="0">
                <a:solidFill>
                  <a:srgbClr val="002060"/>
                </a:solidFill>
                <a:latin typeface="Poppins" panose="00000500000000000000" pitchFamily="2" charset="0"/>
                <a:cs typeface="Poppins" panose="00000500000000000000" pitchFamily="2" charset="0"/>
              </a:rPr>
              <a:t> social</a:t>
            </a:r>
          </a:p>
        </p:txBody>
      </p:sp>
      <p:sp>
        <p:nvSpPr>
          <p:cNvPr id="11" name="TextBox 19">
            <a:extLst>
              <a:ext uri="{FF2B5EF4-FFF2-40B4-BE49-F238E27FC236}">
                <a16:creationId xmlns:a16="http://schemas.microsoft.com/office/drawing/2014/main" xmlns="" id="{D890EA94-E013-B63E-CDD2-87AFE167F6D2}"/>
              </a:ext>
            </a:extLst>
          </p:cNvPr>
          <p:cNvSpPr txBox="1">
            <a:spLocks noChangeArrowheads="1"/>
          </p:cNvSpPr>
          <p:nvPr/>
        </p:nvSpPr>
        <p:spPr bwMode="auto">
          <a:xfrm>
            <a:off x="6853500" y="4875552"/>
            <a:ext cx="13125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PE" altLang="en-US" b="1" dirty="0">
                <a:solidFill>
                  <a:srgbClr val="002060"/>
                </a:solidFill>
                <a:latin typeface="Poppins" panose="00000500000000000000" pitchFamily="2" charset="0"/>
                <a:cs typeface="Poppins" panose="00000500000000000000" pitchFamily="2" charset="0"/>
              </a:rPr>
              <a:t>12 a 17 años </a:t>
            </a:r>
            <a:endParaRPr lang="en-US" altLang="en-US" b="1" dirty="0">
              <a:solidFill>
                <a:srgbClr val="002060"/>
              </a:solidFill>
              <a:latin typeface="Poppins" panose="00000500000000000000" pitchFamily="2" charset="0"/>
              <a:cs typeface="Poppins" panose="00000500000000000000" pitchFamily="2" charset="0"/>
            </a:endParaRPr>
          </a:p>
        </p:txBody>
      </p:sp>
      <p:sp>
        <p:nvSpPr>
          <p:cNvPr id="17" name="Freeform 4">
            <a:extLst>
              <a:ext uri="{FF2B5EF4-FFF2-40B4-BE49-F238E27FC236}">
                <a16:creationId xmlns:a16="http://schemas.microsoft.com/office/drawing/2014/main" xmlns="" id="{9539D04E-A5A0-B391-67D0-078D72FED812}"/>
              </a:ext>
            </a:extLst>
          </p:cNvPr>
          <p:cNvSpPr>
            <a:spLocks noChangeArrowheads="1"/>
          </p:cNvSpPr>
          <p:nvPr/>
        </p:nvSpPr>
        <p:spPr bwMode="auto">
          <a:xfrm>
            <a:off x="6694964" y="1816639"/>
            <a:ext cx="1407746" cy="1041129"/>
          </a:xfrm>
          <a:custGeom>
            <a:avLst/>
            <a:gdLst>
              <a:gd name="T0" fmla="*/ 6120 w 6121"/>
              <a:gd name="T1" fmla="*/ 2048 h 4035"/>
              <a:gd name="T2" fmla="*/ 5449 w 6121"/>
              <a:gd name="T3" fmla="*/ 2689 h 4035"/>
              <a:gd name="T4" fmla="*/ 4908 w 6121"/>
              <a:gd name="T5" fmla="*/ 2416 h 4035"/>
              <a:gd name="T6" fmla="*/ 4717 w 6121"/>
              <a:gd name="T7" fmla="*/ 2317 h 4035"/>
              <a:gd name="T8" fmla="*/ 4484 w 6121"/>
              <a:gd name="T9" fmla="*/ 2551 h 4035"/>
              <a:gd name="T10" fmla="*/ 4484 w 6121"/>
              <a:gd name="T11" fmla="*/ 4034 h 4035"/>
              <a:gd name="T12" fmla="*/ 449 w 6121"/>
              <a:gd name="T13" fmla="*/ 4034 h 4035"/>
              <a:gd name="T14" fmla="*/ 0 w 6121"/>
              <a:gd name="T15" fmla="*/ 3586 h 4035"/>
              <a:gd name="T16" fmla="*/ 0 w 6121"/>
              <a:gd name="T17" fmla="*/ 448 h 4035"/>
              <a:gd name="T18" fmla="*/ 449 w 6121"/>
              <a:gd name="T19" fmla="*/ 0 h 4035"/>
              <a:gd name="T20" fmla="*/ 4484 w 6121"/>
              <a:gd name="T21" fmla="*/ 0 h 4035"/>
              <a:gd name="T22" fmla="*/ 4484 w 6121"/>
              <a:gd name="T23" fmla="*/ 1483 h 4035"/>
              <a:gd name="T24" fmla="*/ 4717 w 6121"/>
              <a:gd name="T25" fmla="*/ 1717 h 4035"/>
              <a:gd name="T26" fmla="*/ 4907 w 6121"/>
              <a:gd name="T27" fmla="*/ 1619 h 4035"/>
              <a:gd name="T28" fmla="*/ 5470 w 6121"/>
              <a:gd name="T29" fmla="*/ 1345 h 4035"/>
              <a:gd name="T30" fmla="*/ 6120 w 6121"/>
              <a:gd name="T31" fmla="*/ 1985 h 4035"/>
              <a:gd name="T32" fmla="*/ 6120 w 6121"/>
              <a:gd name="T33" fmla="*/ 2048 h 4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1" h="4035">
                <a:moveTo>
                  <a:pt x="6120" y="2048"/>
                </a:moveTo>
                <a:cubicBezTo>
                  <a:pt x="6104" y="2405"/>
                  <a:pt x="5809" y="2689"/>
                  <a:pt x="5449" y="2689"/>
                </a:cubicBezTo>
                <a:cubicBezTo>
                  <a:pt x="5227" y="2689"/>
                  <a:pt x="5030" y="2582"/>
                  <a:pt x="4908" y="2416"/>
                </a:cubicBezTo>
                <a:cubicBezTo>
                  <a:pt x="4863" y="2355"/>
                  <a:pt x="4793" y="2317"/>
                  <a:pt x="4717" y="2317"/>
                </a:cubicBezTo>
                <a:cubicBezTo>
                  <a:pt x="4588" y="2317"/>
                  <a:pt x="4484" y="2422"/>
                  <a:pt x="4484" y="2551"/>
                </a:cubicBezTo>
                <a:lnTo>
                  <a:pt x="4484" y="4034"/>
                </a:lnTo>
                <a:lnTo>
                  <a:pt x="449" y="4034"/>
                </a:lnTo>
                <a:cubicBezTo>
                  <a:pt x="201" y="4034"/>
                  <a:pt x="0" y="3834"/>
                  <a:pt x="0" y="3586"/>
                </a:cubicBezTo>
                <a:lnTo>
                  <a:pt x="0" y="448"/>
                </a:lnTo>
                <a:cubicBezTo>
                  <a:pt x="0" y="200"/>
                  <a:pt x="201" y="0"/>
                  <a:pt x="449" y="0"/>
                </a:cubicBezTo>
                <a:lnTo>
                  <a:pt x="4484" y="0"/>
                </a:lnTo>
                <a:lnTo>
                  <a:pt x="4484" y="1483"/>
                </a:lnTo>
                <a:cubicBezTo>
                  <a:pt x="4484" y="1613"/>
                  <a:pt x="4588" y="1717"/>
                  <a:pt x="4717" y="1717"/>
                </a:cubicBezTo>
                <a:cubicBezTo>
                  <a:pt x="4793" y="1717"/>
                  <a:pt x="4862" y="1680"/>
                  <a:pt x="4907" y="1619"/>
                </a:cubicBezTo>
                <a:cubicBezTo>
                  <a:pt x="5033" y="1447"/>
                  <a:pt x="5239" y="1338"/>
                  <a:pt x="5470" y="1345"/>
                </a:cubicBezTo>
                <a:cubicBezTo>
                  <a:pt x="5816" y="1356"/>
                  <a:pt x="6104" y="1639"/>
                  <a:pt x="6120" y="1985"/>
                </a:cubicBezTo>
                <a:lnTo>
                  <a:pt x="6120" y="2048"/>
                </a:lnTo>
              </a:path>
            </a:pathLst>
          </a:custGeom>
          <a:solidFill>
            <a:schemeClr val="tx2">
              <a:lumMod val="20000"/>
              <a:lumOff val="80000"/>
            </a:schemeClr>
          </a:solidFill>
          <a:ln>
            <a:noFill/>
          </a:ln>
          <a:effectLst/>
        </p:spPr>
        <p:txBody>
          <a:bodyPr wrap="none" anchor="ctr"/>
          <a:lstStyle/>
          <a:p>
            <a:pPr>
              <a:defRPr/>
            </a:pPr>
            <a:endParaRPr lang="en-US" sz="3265"/>
          </a:p>
        </p:txBody>
      </p:sp>
      <p:sp>
        <p:nvSpPr>
          <p:cNvPr id="23" name="TextBox 19">
            <a:extLst>
              <a:ext uri="{FF2B5EF4-FFF2-40B4-BE49-F238E27FC236}">
                <a16:creationId xmlns:a16="http://schemas.microsoft.com/office/drawing/2014/main" xmlns="" id="{B3FD862A-A972-7947-2493-AE55EFE3188D}"/>
              </a:ext>
            </a:extLst>
          </p:cNvPr>
          <p:cNvSpPr txBox="1">
            <a:spLocks noChangeArrowheads="1"/>
          </p:cNvSpPr>
          <p:nvPr/>
        </p:nvSpPr>
        <p:spPr bwMode="auto">
          <a:xfrm>
            <a:off x="6735137" y="1990082"/>
            <a:ext cx="13744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PE" altLang="en-US" b="1" dirty="0">
                <a:solidFill>
                  <a:srgbClr val="002060"/>
                </a:solidFill>
                <a:latin typeface="Poppins" panose="00000500000000000000" pitchFamily="2" charset="0"/>
                <a:cs typeface="Poppins" panose="00000500000000000000" pitchFamily="2" charset="0"/>
              </a:rPr>
              <a:t>15 a 49 </a:t>
            </a:r>
          </a:p>
          <a:p>
            <a:r>
              <a:rPr lang="es-PE" altLang="en-US" b="1" dirty="0">
                <a:solidFill>
                  <a:srgbClr val="002060"/>
                </a:solidFill>
                <a:latin typeface="Poppins" panose="00000500000000000000" pitchFamily="2" charset="0"/>
                <a:cs typeface="Poppins" panose="00000500000000000000" pitchFamily="2" charset="0"/>
              </a:rPr>
              <a:t>años </a:t>
            </a:r>
            <a:endParaRPr lang="en-US" altLang="en-US" b="1" dirty="0">
              <a:solidFill>
                <a:srgbClr val="002060"/>
              </a:solidFill>
              <a:latin typeface="Poppins" panose="00000500000000000000" pitchFamily="2" charset="0"/>
              <a:cs typeface="Poppins" panose="00000500000000000000" pitchFamily="2" charset="0"/>
            </a:endParaRPr>
          </a:p>
        </p:txBody>
      </p:sp>
      <p:graphicFrame>
        <p:nvGraphicFramePr>
          <p:cNvPr id="24" name="Tabla 23">
            <a:extLst>
              <a:ext uri="{FF2B5EF4-FFF2-40B4-BE49-F238E27FC236}">
                <a16:creationId xmlns:a16="http://schemas.microsoft.com/office/drawing/2014/main" xmlns="" id="{7E8D11C6-C025-478E-2AEA-D9BB0B833E54}"/>
              </a:ext>
            </a:extLst>
          </p:cNvPr>
          <p:cNvGraphicFramePr>
            <a:graphicFrameLocks noGrp="1"/>
          </p:cNvGraphicFramePr>
          <p:nvPr>
            <p:extLst>
              <p:ext uri="{D42A27DB-BD31-4B8C-83A1-F6EECF244321}">
                <p14:modId xmlns:p14="http://schemas.microsoft.com/office/powerpoint/2010/main" val="1824591264"/>
              </p:ext>
            </p:extLst>
          </p:nvPr>
        </p:nvGraphicFramePr>
        <p:xfrm>
          <a:off x="364344" y="1972286"/>
          <a:ext cx="5648718" cy="4320001"/>
        </p:xfrm>
        <a:graphic>
          <a:graphicData uri="http://schemas.openxmlformats.org/drawingml/2006/table">
            <a:tbl>
              <a:tblPr firstRow="1" firstCol="1" bandRow="1">
                <a:tableStyleId>{5940675A-B579-460E-94D1-54222C63F5DA}</a:tableStyleId>
              </a:tblPr>
              <a:tblGrid>
                <a:gridCol w="801352">
                  <a:extLst>
                    <a:ext uri="{9D8B030D-6E8A-4147-A177-3AD203B41FA5}">
                      <a16:colId xmlns:a16="http://schemas.microsoft.com/office/drawing/2014/main" xmlns="" val="2906707752"/>
                    </a:ext>
                  </a:extLst>
                </a:gridCol>
                <a:gridCol w="1406228">
                  <a:extLst>
                    <a:ext uri="{9D8B030D-6E8A-4147-A177-3AD203B41FA5}">
                      <a16:colId xmlns:a16="http://schemas.microsoft.com/office/drawing/2014/main" xmlns="" val="53866334"/>
                    </a:ext>
                  </a:extLst>
                </a:gridCol>
                <a:gridCol w="1147046">
                  <a:extLst>
                    <a:ext uri="{9D8B030D-6E8A-4147-A177-3AD203B41FA5}">
                      <a16:colId xmlns:a16="http://schemas.microsoft.com/office/drawing/2014/main" xmlns="" val="332826493"/>
                    </a:ext>
                  </a:extLst>
                </a:gridCol>
                <a:gridCol w="1147046">
                  <a:extLst>
                    <a:ext uri="{9D8B030D-6E8A-4147-A177-3AD203B41FA5}">
                      <a16:colId xmlns:a16="http://schemas.microsoft.com/office/drawing/2014/main" xmlns="" val="1289684169"/>
                    </a:ext>
                  </a:extLst>
                </a:gridCol>
                <a:gridCol w="1147046">
                  <a:extLst>
                    <a:ext uri="{9D8B030D-6E8A-4147-A177-3AD203B41FA5}">
                      <a16:colId xmlns:a16="http://schemas.microsoft.com/office/drawing/2014/main" xmlns="" val="717044706"/>
                    </a:ext>
                  </a:extLst>
                </a:gridCol>
              </a:tblGrid>
              <a:tr h="393369">
                <a:tc rowSpan="2">
                  <a:txBody>
                    <a:bodyPr/>
                    <a:lstStyle/>
                    <a:p>
                      <a:pPr algn="ctr">
                        <a:lnSpc>
                          <a:spcPct val="107000"/>
                        </a:lnSpc>
                        <a:spcAft>
                          <a:spcPts val="0"/>
                        </a:spcAft>
                      </a:pPr>
                      <a:r>
                        <a:rPr lang="es-ES" sz="1400" b="1" dirty="0">
                          <a:solidFill>
                            <a:schemeClr val="bg1"/>
                          </a:solidFill>
                          <a:effectLst/>
                          <a:latin typeface="Poppins" panose="00000500000000000000" pitchFamily="2" charset="0"/>
                          <a:cs typeface="Poppins" panose="00000500000000000000" pitchFamily="2" charset="0"/>
                        </a:rPr>
                        <a:t>Año</a:t>
                      </a:r>
                      <a:endParaRPr lang="en-US" sz="1400" b="1" dirty="0">
                        <a:solidFill>
                          <a:schemeClr val="bg1"/>
                        </a:solidFill>
                        <a:effectLst/>
                        <a:latin typeface="Poppins" panose="00000500000000000000" pitchFamily="2" charset="0"/>
                        <a:cs typeface="Poppins" panose="00000500000000000000" pitchFamily="2" charset="0"/>
                      </a:endParaRPr>
                    </a:p>
                  </a:txBody>
                  <a:tcPr marL="68580" marR="68580" marT="0" marB="0" anchor="ctr">
                    <a:solidFill>
                      <a:srgbClr val="C00000"/>
                    </a:solidFill>
                  </a:tcPr>
                </a:tc>
                <a:tc gridSpan="3">
                  <a:txBody>
                    <a:bodyPr/>
                    <a:lstStyle/>
                    <a:p>
                      <a:pPr algn="ctr">
                        <a:lnSpc>
                          <a:spcPct val="107000"/>
                        </a:lnSpc>
                        <a:spcAft>
                          <a:spcPts val="0"/>
                        </a:spcAft>
                      </a:pPr>
                      <a:r>
                        <a:rPr lang="en-US" sz="1400" b="1" dirty="0">
                          <a:solidFill>
                            <a:schemeClr val="bg1"/>
                          </a:solidFill>
                          <a:effectLst/>
                          <a:latin typeface="Poppins" panose="00000500000000000000" pitchFamily="2" charset="0"/>
                          <a:ea typeface="Calibri" panose="020F0502020204030204" pitchFamily="34" charset="0"/>
                          <a:cs typeface="Poppins" panose="00000500000000000000" pitchFamily="2" charset="0"/>
                        </a:rPr>
                        <a:t>  Tipo de violencia (%)</a:t>
                      </a:r>
                    </a:p>
                  </a:txBody>
                  <a:tcPr marL="68580" marR="68580" marT="0" marB="0" anchor="ctr">
                    <a:solidFill>
                      <a:srgbClr val="C00000"/>
                    </a:solidFill>
                  </a:tcPr>
                </a:tc>
                <a:tc hMerge="1">
                  <a:txBody>
                    <a:bodyPr/>
                    <a:lstStyle/>
                    <a:p>
                      <a:pPr algn="ctr">
                        <a:lnSpc>
                          <a:spcPct val="107000"/>
                        </a:lnSpc>
                        <a:spcAft>
                          <a:spcPts val="0"/>
                        </a:spcAft>
                      </a:pP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E0011"/>
                    </a:solidFill>
                  </a:tcPr>
                </a:tc>
                <a:tc hMerge="1">
                  <a:txBody>
                    <a:bodyPr/>
                    <a:lstStyle/>
                    <a:p>
                      <a:pPr algn="ctr">
                        <a:lnSpc>
                          <a:spcPct val="107000"/>
                        </a:lnSpc>
                        <a:spcAft>
                          <a:spcPts val="0"/>
                        </a:spcAft>
                      </a:pP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E0011"/>
                    </a:solidFill>
                  </a:tcPr>
                </a:tc>
                <a:tc rowSpan="2">
                  <a:txBody>
                    <a:bodyPr/>
                    <a:lstStyle/>
                    <a:p>
                      <a:pPr algn="ctr">
                        <a:lnSpc>
                          <a:spcPct val="107000"/>
                        </a:lnSpc>
                        <a:spcAft>
                          <a:spcPts val="0"/>
                        </a:spcAft>
                      </a:pPr>
                      <a:r>
                        <a:rPr lang="en-US" sz="1400" b="1" dirty="0">
                          <a:solidFill>
                            <a:schemeClr val="bg1"/>
                          </a:solidFill>
                          <a:effectLst/>
                          <a:latin typeface="Poppins" panose="00000500000000000000" pitchFamily="2" charset="0"/>
                          <a:cs typeface="Poppins" panose="00000500000000000000" pitchFamily="2" charset="0"/>
                        </a:rPr>
                        <a:t>Total</a:t>
                      </a:r>
                    </a:p>
                  </a:txBody>
                  <a:tcPr marL="68580" marR="68580" marT="0" marB="0" anchor="ctr">
                    <a:solidFill>
                      <a:srgbClr val="C00000"/>
                    </a:solidFill>
                  </a:tcPr>
                </a:tc>
                <a:extLst>
                  <a:ext uri="{0D108BD9-81ED-4DB2-BD59-A6C34878D82A}">
                    <a16:rowId xmlns:a16="http://schemas.microsoft.com/office/drawing/2014/main" xmlns="" val="2750172287"/>
                  </a:ext>
                </a:extLst>
              </a:tr>
              <a:tr h="368193">
                <a:tc vMerge="1">
                  <a:txBody>
                    <a:bodyPr/>
                    <a:lstStyle/>
                    <a:p>
                      <a:pPr algn="just">
                        <a:lnSpc>
                          <a:spcPct val="107000"/>
                        </a:lnSpc>
                        <a:spcAft>
                          <a:spcPts val="0"/>
                        </a:spcAft>
                      </a:pPr>
                      <a:r>
                        <a:rPr lang="es-ES" sz="2000" dirty="0">
                          <a:solidFill>
                            <a:schemeClr val="bg1"/>
                          </a:solidFill>
                          <a:effectLst/>
                        </a:rPr>
                        <a:t>Año</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E0011"/>
                    </a:solidFill>
                  </a:tcPr>
                </a:tc>
                <a:tc>
                  <a:txBody>
                    <a:bodyPr/>
                    <a:lstStyle/>
                    <a:p>
                      <a:pPr algn="ctr">
                        <a:lnSpc>
                          <a:spcPct val="107000"/>
                        </a:lnSpc>
                        <a:spcAft>
                          <a:spcPts val="0"/>
                        </a:spcAft>
                      </a:pPr>
                      <a:r>
                        <a:rPr lang="es-ES" sz="1400" b="1" dirty="0">
                          <a:solidFill>
                            <a:schemeClr val="bg1"/>
                          </a:solidFill>
                          <a:effectLst/>
                          <a:latin typeface="Poppins" panose="00000500000000000000" pitchFamily="2" charset="0"/>
                          <a:cs typeface="Poppins" panose="00000500000000000000" pitchFamily="2" charset="0"/>
                        </a:rPr>
                        <a:t>Psicológica</a:t>
                      </a:r>
                      <a:endParaRPr lang="en-US" sz="1400" b="1"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solidFill>
                      <a:srgbClr val="C00000"/>
                    </a:solidFill>
                  </a:tcPr>
                </a:tc>
                <a:tc>
                  <a:txBody>
                    <a:bodyPr/>
                    <a:lstStyle/>
                    <a:p>
                      <a:pPr algn="ctr">
                        <a:lnSpc>
                          <a:spcPct val="107000"/>
                        </a:lnSpc>
                        <a:spcAft>
                          <a:spcPts val="0"/>
                        </a:spcAft>
                      </a:pPr>
                      <a:r>
                        <a:rPr lang="es-ES" sz="1400" b="1" dirty="0">
                          <a:solidFill>
                            <a:schemeClr val="bg1"/>
                          </a:solidFill>
                          <a:effectLst/>
                          <a:latin typeface="Poppins" panose="00000500000000000000" pitchFamily="2" charset="0"/>
                          <a:cs typeface="Poppins" panose="00000500000000000000" pitchFamily="2" charset="0"/>
                        </a:rPr>
                        <a:t>Física</a:t>
                      </a:r>
                      <a:endParaRPr lang="en-US" sz="1400" b="1"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solidFill>
                      <a:srgbClr val="C00000"/>
                    </a:solidFill>
                  </a:tcPr>
                </a:tc>
                <a:tc>
                  <a:txBody>
                    <a:bodyPr/>
                    <a:lstStyle/>
                    <a:p>
                      <a:pPr algn="ctr">
                        <a:lnSpc>
                          <a:spcPct val="107000"/>
                        </a:lnSpc>
                        <a:spcAft>
                          <a:spcPts val="0"/>
                        </a:spcAft>
                      </a:pPr>
                      <a:r>
                        <a:rPr lang="es-ES" sz="1400" b="1" dirty="0">
                          <a:solidFill>
                            <a:schemeClr val="bg1"/>
                          </a:solidFill>
                          <a:effectLst/>
                          <a:latin typeface="Poppins" panose="00000500000000000000" pitchFamily="2" charset="0"/>
                          <a:cs typeface="Poppins" panose="00000500000000000000" pitchFamily="2" charset="0"/>
                        </a:rPr>
                        <a:t>Sexual</a:t>
                      </a:r>
                      <a:endParaRPr lang="en-US" sz="1400" b="1"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solidFill>
                      <a:srgbClr val="C00000"/>
                    </a:solidFill>
                  </a:tcPr>
                </a:tc>
                <a:tc vMerge="1">
                  <a:txBody>
                    <a:bodyPr/>
                    <a:lstStyle/>
                    <a:p>
                      <a:pPr algn="ctr">
                        <a:lnSpc>
                          <a:spcPct val="107000"/>
                        </a:lnSpc>
                        <a:spcAft>
                          <a:spcPts val="0"/>
                        </a:spcAft>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nchor="ctr">
                    <a:solidFill>
                      <a:srgbClr val="EE0011"/>
                    </a:solidFill>
                  </a:tcPr>
                </a:tc>
                <a:extLst>
                  <a:ext uri="{0D108BD9-81ED-4DB2-BD59-A6C34878D82A}">
                    <a16:rowId xmlns:a16="http://schemas.microsoft.com/office/drawing/2014/main" xmlns="" val="4285410943"/>
                  </a:ext>
                </a:extLst>
              </a:tr>
              <a:tr h="366858">
                <a:tc>
                  <a:txBody>
                    <a:bodyPr/>
                    <a:lstStyle/>
                    <a:p>
                      <a:pPr algn="ctr" fontAlgn="ctr">
                        <a:lnSpc>
                          <a:spcPct val="100000"/>
                        </a:lnSpc>
                      </a:pPr>
                      <a:r>
                        <a:rPr lang="es-PE" sz="1400" b="1" i="0" u="none" strike="noStrike" dirty="0">
                          <a:solidFill>
                            <a:srgbClr val="000000"/>
                          </a:solidFill>
                          <a:effectLst/>
                          <a:latin typeface="Poppins" panose="00000500000000000000" pitchFamily="2" charset="0"/>
                          <a:cs typeface="Poppins" panose="00000500000000000000" pitchFamily="2" charset="0"/>
                        </a:rPr>
                        <a:t>2021</a:t>
                      </a:r>
                    </a:p>
                  </a:txBody>
                  <a:tcPr marL="9525" marR="9525" marT="9525" marB="0" anchor="ctr"/>
                </a:tc>
                <a:tc>
                  <a:txBody>
                    <a:bodyPr/>
                    <a:lstStyle/>
                    <a:p>
                      <a:pPr marL="0" algn="ctr" defTabSz="914400" rtl="0" eaLnBrk="1" fontAlgn="t" latinLnBrk="0" hangingPunct="1">
                        <a:lnSpc>
                          <a:spcPct val="100000"/>
                        </a:lnSpc>
                        <a:spcAft>
                          <a:spcPts val="0"/>
                        </a:spcAft>
                      </a:pPr>
                      <a:r>
                        <a:rPr lang="en-US" sz="1400" b="0" i="0" u="none" strike="noStrike" kern="1200" dirty="0">
                          <a:solidFill>
                            <a:srgbClr val="000000"/>
                          </a:solidFill>
                          <a:effectLst/>
                          <a:latin typeface="Poppins" panose="00000500000000000000" pitchFamily="2" charset="0"/>
                          <a:ea typeface="+mn-ea"/>
                          <a:cs typeface="Poppins" panose="00000500000000000000" pitchFamily="2" charset="0"/>
                        </a:rPr>
                        <a:t>50.8</a:t>
                      </a:r>
                    </a:p>
                  </a:txBody>
                  <a:tcPr marL="68580" marR="68580" marT="0" marB="0" anchor="ctr">
                    <a:solidFill>
                      <a:schemeClr val="bg1"/>
                    </a:solidFill>
                  </a:tcPr>
                </a:tc>
                <a:tc>
                  <a:txBody>
                    <a:bodyPr/>
                    <a:lstStyle/>
                    <a:p>
                      <a:pPr marL="0" algn="ctr" defTabSz="914400" rtl="0" eaLnBrk="1" fontAlgn="t" latinLnBrk="0" hangingPunct="1">
                        <a:lnSpc>
                          <a:spcPct val="100000"/>
                        </a:lnSpc>
                        <a:spcAft>
                          <a:spcPts val="0"/>
                        </a:spcAft>
                      </a:pPr>
                      <a:r>
                        <a:rPr lang="en-US" sz="1400" b="0" i="0" u="none" strike="noStrike" kern="1200" dirty="0">
                          <a:solidFill>
                            <a:srgbClr val="000000"/>
                          </a:solidFill>
                          <a:effectLst/>
                          <a:latin typeface="Poppins" panose="00000500000000000000" pitchFamily="2" charset="0"/>
                          <a:ea typeface="+mn-ea"/>
                          <a:cs typeface="Poppins" panose="00000500000000000000" pitchFamily="2" charset="0"/>
                        </a:rPr>
                        <a:t>26.7</a:t>
                      </a:r>
                    </a:p>
                  </a:txBody>
                  <a:tcPr marL="68580" marR="68580" marT="0" marB="0" anchor="ctr">
                    <a:solidFill>
                      <a:schemeClr val="bg1"/>
                    </a:solidFill>
                  </a:tcPr>
                </a:tc>
                <a:tc>
                  <a:txBody>
                    <a:bodyPr/>
                    <a:lstStyle/>
                    <a:p>
                      <a:pPr marL="0" algn="ctr" defTabSz="914400" rtl="0" eaLnBrk="1" fontAlgn="t" latinLnBrk="0" hangingPunct="1">
                        <a:lnSpc>
                          <a:spcPct val="100000"/>
                        </a:lnSpc>
                        <a:spcAft>
                          <a:spcPts val="0"/>
                        </a:spcAft>
                      </a:pPr>
                      <a:r>
                        <a:rPr lang="en-US" sz="1400" b="0" i="0" u="none" strike="noStrike" kern="1200" dirty="0">
                          <a:solidFill>
                            <a:srgbClr val="000000"/>
                          </a:solidFill>
                          <a:effectLst/>
                          <a:latin typeface="Poppins" panose="00000500000000000000" pitchFamily="2" charset="0"/>
                          <a:ea typeface="+mn-ea"/>
                          <a:cs typeface="Poppins" panose="00000500000000000000" pitchFamily="2" charset="0"/>
                        </a:rPr>
                        <a:t>5.9</a:t>
                      </a:r>
                    </a:p>
                  </a:txBody>
                  <a:tcPr marL="68580" marR="68580" marT="0" marB="0" anchor="ctr">
                    <a:solidFill>
                      <a:schemeClr val="bg1"/>
                    </a:solidFill>
                  </a:tcPr>
                </a:tc>
                <a:tc>
                  <a:txBody>
                    <a:bodyPr/>
                    <a:lstStyle/>
                    <a:p>
                      <a:pPr marL="0" algn="ctr" defTabSz="914400" rtl="0" eaLnBrk="1" fontAlgn="t" latinLnBrk="0" hangingPunct="1">
                        <a:lnSpc>
                          <a:spcPct val="100000"/>
                        </a:lnSpc>
                        <a:spcAft>
                          <a:spcPts val="0"/>
                        </a:spcAft>
                      </a:pPr>
                      <a:r>
                        <a:rPr lang="en-US" sz="1400" b="0" i="0" u="none" strike="noStrike" kern="1200" dirty="0">
                          <a:solidFill>
                            <a:srgbClr val="000000"/>
                          </a:solidFill>
                          <a:effectLst/>
                          <a:latin typeface="Poppins" panose="00000500000000000000" pitchFamily="2" charset="0"/>
                          <a:ea typeface="+mn-ea"/>
                          <a:cs typeface="Poppins" panose="00000500000000000000" pitchFamily="2" charset="0"/>
                        </a:rPr>
                        <a:t>54.9</a:t>
                      </a:r>
                    </a:p>
                  </a:txBody>
                  <a:tcPr marL="68580" marR="68580" marT="0" marB="0" anchor="ctr">
                    <a:solidFill>
                      <a:schemeClr val="bg1"/>
                    </a:solidFill>
                  </a:tcPr>
                </a:tc>
                <a:extLst>
                  <a:ext uri="{0D108BD9-81ED-4DB2-BD59-A6C34878D82A}">
                    <a16:rowId xmlns:a16="http://schemas.microsoft.com/office/drawing/2014/main" xmlns="" val="3651717479"/>
                  </a:ext>
                </a:extLst>
              </a:tr>
              <a:tr h="366858">
                <a:tc>
                  <a:txBody>
                    <a:bodyPr/>
                    <a:lstStyle/>
                    <a:p>
                      <a:pPr algn="ctr" fontAlgn="ctr">
                        <a:lnSpc>
                          <a:spcPct val="100000"/>
                        </a:lnSpc>
                      </a:pPr>
                      <a:r>
                        <a:rPr lang="es-PE" sz="1400" b="1" i="0" u="none" strike="noStrike" dirty="0">
                          <a:solidFill>
                            <a:srgbClr val="000000"/>
                          </a:solidFill>
                          <a:effectLst/>
                          <a:latin typeface="Poppins" panose="00000500000000000000" pitchFamily="2" charset="0"/>
                          <a:cs typeface="Poppins" panose="00000500000000000000" pitchFamily="2" charset="0"/>
                        </a:rPr>
                        <a:t>2020</a:t>
                      </a:r>
                    </a:p>
                  </a:txBody>
                  <a:tcPr marL="9525" marR="9525" marT="9525" marB="0" anchor="ctr"/>
                </a:tc>
                <a:tc>
                  <a:txBody>
                    <a:bodyPr/>
                    <a:lstStyle/>
                    <a:p>
                      <a:pPr algn="ctr" fontAlgn="t">
                        <a:lnSpc>
                          <a:spcPct val="100000"/>
                        </a:lnSpc>
                      </a:pPr>
                      <a:r>
                        <a:rPr lang="es-PE" sz="1400" b="0" i="0" u="none" strike="noStrike" dirty="0">
                          <a:solidFill>
                            <a:srgbClr val="000000"/>
                          </a:solidFill>
                          <a:effectLst/>
                          <a:latin typeface="Poppins" panose="00000500000000000000" pitchFamily="2" charset="0"/>
                          <a:cs typeface="Poppins" panose="00000500000000000000" pitchFamily="2" charset="0"/>
                        </a:rPr>
                        <a:t>50.1</a:t>
                      </a:r>
                    </a:p>
                  </a:txBody>
                  <a:tcPr marL="9525" marR="9525" marT="9525" marB="0" anchor="ctr">
                    <a:solidFill>
                      <a:schemeClr val="bg1"/>
                    </a:solidFill>
                  </a:tcPr>
                </a:tc>
                <a:tc>
                  <a:txBody>
                    <a:bodyPr/>
                    <a:lstStyle/>
                    <a:p>
                      <a:pPr algn="ctr" fontAlgn="t">
                        <a:lnSpc>
                          <a:spcPct val="100000"/>
                        </a:lnSpc>
                      </a:pPr>
                      <a:r>
                        <a:rPr lang="es-PE" sz="1400" b="0" i="0" u="none" strike="noStrike" dirty="0">
                          <a:solidFill>
                            <a:srgbClr val="000000"/>
                          </a:solidFill>
                          <a:effectLst/>
                          <a:latin typeface="Poppins" panose="00000500000000000000" pitchFamily="2" charset="0"/>
                          <a:cs typeface="Poppins" panose="00000500000000000000" pitchFamily="2" charset="0"/>
                        </a:rPr>
                        <a:t>27.1</a:t>
                      </a:r>
                    </a:p>
                  </a:txBody>
                  <a:tcPr marL="9525" marR="9525" marT="9525" marB="0" anchor="ctr">
                    <a:solidFill>
                      <a:schemeClr val="bg1"/>
                    </a:solidFill>
                  </a:tcPr>
                </a:tc>
                <a:tc>
                  <a:txBody>
                    <a:bodyPr/>
                    <a:lstStyle/>
                    <a:p>
                      <a:pPr algn="ctr" fontAlgn="t">
                        <a:lnSpc>
                          <a:spcPct val="100000"/>
                        </a:lnSpc>
                      </a:pPr>
                      <a:r>
                        <a:rPr lang="es-PE" sz="1400" b="0" i="0" u="none" strike="noStrike">
                          <a:solidFill>
                            <a:srgbClr val="000000"/>
                          </a:solidFill>
                          <a:effectLst/>
                          <a:latin typeface="Poppins" panose="00000500000000000000" pitchFamily="2" charset="0"/>
                          <a:cs typeface="Poppins" panose="00000500000000000000" pitchFamily="2" charset="0"/>
                        </a:rPr>
                        <a:t>6.0</a:t>
                      </a:r>
                    </a:p>
                  </a:txBody>
                  <a:tcPr marL="9525" marR="9525" marT="9525" marB="0" anchor="ctr">
                    <a:solidFill>
                      <a:schemeClr val="bg1"/>
                    </a:solidFill>
                  </a:tcPr>
                </a:tc>
                <a:tc>
                  <a:txBody>
                    <a:bodyPr/>
                    <a:lstStyle/>
                    <a:p>
                      <a:pPr algn="ctr" fontAlgn="ctr">
                        <a:lnSpc>
                          <a:spcPct val="100000"/>
                        </a:lnSpc>
                      </a:pPr>
                      <a:r>
                        <a:rPr lang="es-PE" sz="1400" b="0" i="0" u="none" strike="noStrike" dirty="0">
                          <a:solidFill>
                            <a:srgbClr val="000000"/>
                          </a:solidFill>
                          <a:effectLst/>
                          <a:latin typeface="Poppins" panose="00000500000000000000" pitchFamily="2" charset="0"/>
                          <a:cs typeface="Poppins" panose="00000500000000000000" pitchFamily="2" charset="0"/>
                        </a:rPr>
                        <a:t>54.8</a:t>
                      </a:r>
                    </a:p>
                  </a:txBody>
                  <a:tcPr marL="9525" marR="9525" marT="9525" marB="0" anchor="ctr">
                    <a:solidFill>
                      <a:schemeClr val="bg1"/>
                    </a:solidFill>
                  </a:tcPr>
                </a:tc>
                <a:extLst>
                  <a:ext uri="{0D108BD9-81ED-4DB2-BD59-A6C34878D82A}">
                    <a16:rowId xmlns:a16="http://schemas.microsoft.com/office/drawing/2014/main" xmlns="" val="68830952"/>
                  </a:ext>
                </a:extLst>
              </a:tr>
              <a:tr h="393938">
                <a:tc>
                  <a:txBody>
                    <a:bodyPr/>
                    <a:lstStyle/>
                    <a:p>
                      <a:pPr algn="ctr" fontAlgn="ctr">
                        <a:lnSpc>
                          <a:spcPct val="100000"/>
                        </a:lnSpc>
                      </a:pPr>
                      <a:r>
                        <a:rPr lang="es-PE" sz="1400" b="1" i="0" u="none" strike="noStrike" dirty="0">
                          <a:solidFill>
                            <a:srgbClr val="000000"/>
                          </a:solidFill>
                          <a:effectLst/>
                          <a:latin typeface="Poppins" panose="00000500000000000000" pitchFamily="2" charset="0"/>
                          <a:cs typeface="Poppins" panose="00000500000000000000" pitchFamily="2" charset="0"/>
                        </a:rPr>
                        <a:t>2019</a:t>
                      </a:r>
                    </a:p>
                  </a:txBody>
                  <a:tcPr marL="9525" marR="9525" marT="9525" marB="0" anchor="ctr"/>
                </a:tc>
                <a:tc>
                  <a:txBody>
                    <a:bodyPr/>
                    <a:lstStyle/>
                    <a:p>
                      <a:pPr algn="ctr" fontAlgn="ctr">
                        <a:lnSpc>
                          <a:spcPct val="100000"/>
                        </a:lnSpc>
                      </a:pPr>
                      <a:r>
                        <a:rPr lang="es-PE" sz="1400" b="0" i="0" u="none" strike="noStrike">
                          <a:solidFill>
                            <a:srgbClr val="000000"/>
                          </a:solidFill>
                          <a:effectLst/>
                          <a:latin typeface="Poppins" panose="00000500000000000000" pitchFamily="2" charset="0"/>
                          <a:cs typeface="Poppins" panose="00000500000000000000" pitchFamily="2" charset="0"/>
                        </a:rPr>
                        <a:t>52.8</a:t>
                      </a:r>
                    </a:p>
                  </a:txBody>
                  <a:tcPr marL="9525" marR="9525" marT="9525" marB="0" anchor="ctr">
                    <a:solidFill>
                      <a:schemeClr val="bg1"/>
                    </a:solidFill>
                  </a:tcPr>
                </a:tc>
                <a:tc>
                  <a:txBody>
                    <a:bodyPr/>
                    <a:lstStyle/>
                    <a:p>
                      <a:pPr algn="ctr" fontAlgn="ctr">
                        <a:lnSpc>
                          <a:spcPct val="100000"/>
                        </a:lnSpc>
                      </a:pPr>
                      <a:r>
                        <a:rPr lang="es-PE" sz="1400" b="0" i="0" u="none" strike="noStrike" dirty="0">
                          <a:solidFill>
                            <a:srgbClr val="000000"/>
                          </a:solidFill>
                          <a:effectLst/>
                          <a:latin typeface="Poppins" panose="00000500000000000000" pitchFamily="2" charset="0"/>
                          <a:cs typeface="Poppins" panose="00000500000000000000" pitchFamily="2" charset="0"/>
                        </a:rPr>
                        <a:t>29.5</a:t>
                      </a:r>
                    </a:p>
                  </a:txBody>
                  <a:tcPr marL="9525" marR="9525" marT="9525" marB="0" anchor="ctr">
                    <a:solidFill>
                      <a:schemeClr val="bg1"/>
                    </a:solidFill>
                  </a:tcPr>
                </a:tc>
                <a:tc>
                  <a:txBody>
                    <a:bodyPr/>
                    <a:lstStyle/>
                    <a:p>
                      <a:pPr algn="ctr" fontAlgn="ctr">
                        <a:lnSpc>
                          <a:spcPct val="100000"/>
                        </a:lnSpc>
                      </a:pPr>
                      <a:r>
                        <a:rPr lang="es-PE" sz="1400" b="0" i="0" u="none" strike="noStrike">
                          <a:solidFill>
                            <a:srgbClr val="000000"/>
                          </a:solidFill>
                          <a:effectLst/>
                          <a:latin typeface="Poppins" panose="00000500000000000000" pitchFamily="2" charset="0"/>
                          <a:cs typeface="Poppins" panose="00000500000000000000" pitchFamily="2" charset="0"/>
                        </a:rPr>
                        <a:t>7.1</a:t>
                      </a:r>
                    </a:p>
                  </a:txBody>
                  <a:tcPr marL="9525" marR="9525" marT="9525" marB="0" anchor="ctr">
                    <a:solidFill>
                      <a:schemeClr val="bg1"/>
                    </a:solidFill>
                  </a:tcPr>
                </a:tc>
                <a:tc>
                  <a:txBody>
                    <a:bodyPr/>
                    <a:lstStyle/>
                    <a:p>
                      <a:pPr algn="ctr" fontAlgn="ctr">
                        <a:lnSpc>
                          <a:spcPct val="100000"/>
                        </a:lnSpc>
                      </a:pPr>
                      <a:r>
                        <a:rPr lang="es-PE" sz="1400" b="0" i="0" u="none" strike="noStrike" dirty="0">
                          <a:solidFill>
                            <a:srgbClr val="000000"/>
                          </a:solidFill>
                          <a:effectLst/>
                          <a:latin typeface="Poppins" panose="00000500000000000000" pitchFamily="2" charset="0"/>
                          <a:cs typeface="Poppins" panose="00000500000000000000" pitchFamily="2" charset="0"/>
                        </a:rPr>
                        <a:t>57.7</a:t>
                      </a:r>
                    </a:p>
                  </a:txBody>
                  <a:tcPr marL="9525" marR="9525" marT="9525" marB="0" anchor="ctr">
                    <a:solidFill>
                      <a:schemeClr val="bg1"/>
                    </a:solidFill>
                  </a:tcPr>
                </a:tc>
                <a:extLst>
                  <a:ext uri="{0D108BD9-81ED-4DB2-BD59-A6C34878D82A}">
                    <a16:rowId xmlns:a16="http://schemas.microsoft.com/office/drawing/2014/main" xmlns="" val="3651733980"/>
                  </a:ext>
                </a:extLst>
              </a:tr>
              <a:tr h="393938">
                <a:tc>
                  <a:txBody>
                    <a:bodyPr/>
                    <a:lstStyle/>
                    <a:p>
                      <a:pPr algn="ctr" fontAlgn="ctr">
                        <a:lnSpc>
                          <a:spcPct val="100000"/>
                        </a:lnSpc>
                      </a:pPr>
                      <a:r>
                        <a:rPr lang="es-PE" sz="1400" b="1" i="0" u="none" strike="noStrike">
                          <a:solidFill>
                            <a:srgbClr val="000000"/>
                          </a:solidFill>
                          <a:effectLst/>
                          <a:latin typeface="Poppins" panose="00000500000000000000" pitchFamily="2" charset="0"/>
                          <a:cs typeface="Poppins" panose="00000500000000000000" pitchFamily="2" charset="0"/>
                        </a:rPr>
                        <a:t>2018</a:t>
                      </a:r>
                    </a:p>
                  </a:txBody>
                  <a:tcPr marL="9525" marR="9525" marT="9525" marB="0" anchor="ctr"/>
                </a:tc>
                <a:tc>
                  <a:txBody>
                    <a:bodyPr/>
                    <a:lstStyle/>
                    <a:p>
                      <a:pPr algn="ctr" fontAlgn="ctr">
                        <a:lnSpc>
                          <a:spcPct val="100000"/>
                        </a:lnSpc>
                      </a:pPr>
                      <a:r>
                        <a:rPr lang="es-PE" sz="1400" b="0" i="0" u="none" strike="noStrike" dirty="0">
                          <a:solidFill>
                            <a:srgbClr val="000000"/>
                          </a:solidFill>
                          <a:effectLst/>
                          <a:latin typeface="Poppins" panose="00000500000000000000" pitchFamily="2" charset="0"/>
                          <a:cs typeface="Poppins" panose="00000500000000000000" pitchFamily="2" charset="0"/>
                        </a:rPr>
                        <a:t>58.9</a:t>
                      </a:r>
                    </a:p>
                  </a:txBody>
                  <a:tcPr marL="9525" marR="9525" marT="9525" marB="0" anchor="ctr">
                    <a:solidFill>
                      <a:schemeClr val="bg1"/>
                    </a:solidFill>
                  </a:tcPr>
                </a:tc>
                <a:tc>
                  <a:txBody>
                    <a:bodyPr/>
                    <a:lstStyle/>
                    <a:p>
                      <a:pPr algn="ctr" fontAlgn="ctr">
                        <a:lnSpc>
                          <a:spcPct val="100000"/>
                        </a:lnSpc>
                      </a:pPr>
                      <a:r>
                        <a:rPr lang="es-PE" sz="1400" b="0" i="0" u="none" strike="noStrike" dirty="0">
                          <a:solidFill>
                            <a:srgbClr val="000000"/>
                          </a:solidFill>
                          <a:effectLst/>
                          <a:latin typeface="Poppins" panose="00000500000000000000" pitchFamily="2" charset="0"/>
                          <a:cs typeface="Poppins" panose="00000500000000000000" pitchFamily="2" charset="0"/>
                        </a:rPr>
                        <a:t>30.7</a:t>
                      </a:r>
                    </a:p>
                  </a:txBody>
                  <a:tcPr marL="9525" marR="9525" marT="9525" marB="0" anchor="ctr">
                    <a:solidFill>
                      <a:schemeClr val="bg1"/>
                    </a:solidFill>
                  </a:tcPr>
                </a:tc>
                <a:tc>
                  <a:txBody>
                    <a:bodyPr/>
                    <a:lstStyle/>
                    <a:p>
                      <a:pPr algn="ctr" fontAlgn="ctr">
                        <a:lnSpc>
                          <a:spcPct val="100000"/>
                        </a:lnSpc>
                      </a:pPr>
                      <a:r>
                        <a:rPr lang="es-PE" sz="1400" b="0" i="0" u="none" strike="noStrike">
                          <a:solidFill>
                            <a:srgbClr val="000000"/>
                          </a:solidFill>
                          <a:effectLst/>
                          <a:latin typeface="Poppins" panose="00000500000000000000" pitchFamily="2" charset="0"/>
                          <a:cs typeface="Poppins" panose="00000500000000000000" pitchFamily="2" charset="0"/>
                        </a:rPr>
                        <a:t>6.8</a:t>
                      </a:r>
                    </a:p>
                  </a:txBody>
                  <a:tcPr marL="9525" marR="9525" marT="9525" marB="0" anchor="ctr">
                    <a:solidFill>
                      <a:schemeClr val="bg1"/>
                    </a:solidFill>
                  </a:tcPr>
                </a:tc>
                <a:tc>
                  <a:txBody>
                    <a:bodyPr/>
                    <a:lstStyle/>
                    <a:p>
                      <a:pPr algn="ctr" fontAlgn="ctr">
                        <a:lnSpc>
                          <a:spcPct val="100000"/>
                        </a:lnSpc>
                      </a:pPr>
                      <a:r>
                        <a:rPr lang="es-PE" sz="1400" b="0" i="0" u="none" strike="noStrike" dirty="0">
                          <a:solidFill>
                            <a:srgbClr val="000000"/>
                          </a:solidFill>
                          <a:effectLst/>
                          <a:latin typeface="Poppins" panose="00000500000000000000" pitchFamily="2" charset="0"/>
                          <a:cs typeface="Poppins" panose="00000500000000000000" pitchFamily="2" charset="0"/>
                        </a:rPr>
                        <a:t>63.2</a:t>
                      </a:r>
                    </a:p>
                  </a:txBody>
                  <a:tcPr marL="9525" marR="9525" marT="9525" marB="0" anchor="ctr">
                    <a:solidFill>
                      <a:schemeClr val="bg1"/>
                    </a:solidFill>
                  </a:tcPr>
                </a:tc>
                <a:extLst>
                  <a:ext uri="{0D108BD9-81ED-4DB2-BD59-A6C34878D82A}">
                    <a16:rowId xmlns:a16="http://schemas.microsoft.com/office/drawing/2014/main" xmlns="" val="583151367"/>
                  </a:ext>
                </a:extLst>
              </a:tr>
              <a:tr h="393938">
                <a:tc>
                  <a:txBody>
                    <a:bodyPr/>
                    <a:lstStyle/>
                    <a:p>
                      <a:pPr algn="ctr" fontAlgn="ctr">
                        <a:lnSpc>
                          <a:spcPct val="100000"/>
                        </a:lnSpc>
                      </a:pPr>
                      <a:r>
                        <a:rPr lang="es-PE" sz="1400" b="1" i="0" u="none" strike="noStrike">
                          <a:solidFill>
                            <a:srgbClr val="000000"/>
                          </a:solidFill>
                          <a:effectLst/>
                          <a:latin typeface="Poppins" panose="00000500000000000000" pitchFamily="2" charset="0"/>
                          <a:cs typeface="Poppins" panose="00000500000000000000" pitchFamily="2" charset="0"/>
                        </a:rPr>
                        <a:t>2017</a:t>
                      </a:r>
                    </a:p>
                  </a:txBody>
                  <a:tcPr marL="9525" marR="9525" marT="9525" marB="0" anchor="ctr"/>
                </a:tc>
                <a:tc>
                  <a:txBody>
                    <a:bodyPr/>
                    <a:lstStyle/>
                    <a:p>
                      <a:pPr algn="ctr" fontAlgn="ctr">
                        <a:lnSpc>
                          <a:spcPct val="100000"/>
                        </a:lnSpc>
                      </a:pPr>
                      <a:r>
                        <a:rPr lang="es-PE" sz="1400" b="0" i="0" u="none" strike="noStrike">
                          <a:solidFill>
                            <a:srgbClr val="000000"/>
                          </a:solidFill>
                          <a:effectLst/>
                          <a:latin typeface="Poppins" panose="00000500000000000000" pitchFamily="2" charset="0"/>
                          <a:cs typeface="Poppins" panose="00000500000000000000" pitchFamily="2" charset="0"/>
                        </a:rPr>
                        <a:t>61.5</a:t>
                      </a:r>
                    </a:p>
                  </a:txBody>
                  <a:tcPr marL="9525" marR="9525" marT="9525" marB="0" anchor="ctr">
                    <a:solidFill>
                      <a:schemeClr val="bg1"/>
                    </a:solidFill>
                  </a:tcPr>
                </a:tc>
                <a:tc>
                  <a:txBody>
                    <a:bodyPr/>
                    <a:lstStyle/>
                    <a:p>
                      <a:pPr algn="ctr" fontAlgn="ctr">
                        <a:lnSpc>
                          <a:spcPct val="100000"/>
                        </a:lnSpc>
                      </a:pPr>
                      <a:r>
                        <a:rPr lang="es-PE" sz="1400" b="0" i="0" u="none" strike="noStrike" dirty="0">
                          <a:solidFill>
                            <a:srgbClr val="000000"/>
                          </a:solidFill>
                          <a:effectLst/>
                          <a:latin typeface="Poppins" panose="00000500000000000000" pitchFamily="2" charset="0"/>
                          <a:cs typeface="Poppins" panose="00000500000000000000" pitchFamily="2" charset="0"/>
                        </a:rPr>
                        <a:t>30.6</a:t>
                      </a:r>
                    </a:p>
                  </a:txBody>
                  <a:tcPr marL="9525" marR="9525" marT="9525" marB="0" anchor="ctr">
                    <a:solidFill>
                      <a:schemeClr val="bg1"/>
                    </a:solidFill>
                  </a:tcPr>
                </a:tc>
                <a:tc>
                  <a:txBody>
                    <a:bodyPr/>
                    <a:lstStyle/>
                    <a:p>
                      <a:pPr algn="ctr" fontAlgn="ctr">
                        <a:lnSpc>
                          <a:spcPct val="100000"/>
                        </a:lnSpc>
                      </a:pPr>
                      <a:r>
                        <a:rPr lang="es-PE" sz="1400" b="0" i="0" u="none" strike="noStrike" dirty="0">
                          <a:solidFill>
                            <a:srgbClr val="000000"/>
                          </a:solidFill>
                          <a:effectLst/>
                          <a:latin typeface="Poppins" panose="00000500000000000000" pitchFamily="2" charset="0"/>
                          <a:cs typeface="Poppins" panose="00000500000000000000" pitchFamily="2" charset="0"/>
                        </a:rPr>
                        <a:t>6.5</a:t>
                      </a:r>
                    </a:p>
                  </a:txBody>
                  <a:tcPr marL="9525" marR="9525" marT="9525" marB="0" anchor="ctr">
                    <a:solidFill>
                      <a:schemeClr val="bg1"/>
                    </a:solidFill>
                  </a:tcPr>
                </a:tc>
                <a:tc>
                  <a:txBody>
                    <a:bodyPr/>
                    <a:lstStyle/>
                    <a:p>
                      <a:pPr algn="ctr" fontAlgn="ctr">
                        <a:lnSpc>
                          <a:spcPct val="100000"/>
                        </a:lnSpc>
                      </a:pPr>
                      <a:r>
                        <a:rPr lang="es-PE" sz="1400" b="0" i="0" u="none" strike="noStrike">
                          <a:solidFill>
                            <a:srgbClr val="000000"/>
                          </a:solidFill>
                          <a:effectLst/>
                          <a:latin typeface="Poppins" panose="00000500000000000000" pitchFamily="2" charset="0"/>
                          <a:cs typeface="Poppins" panose="00000500000000000000" pitchFamily="2" charset="0"/>
                        </a:rPr>
                        <a:t>65.4</a:t>
                      </a:r>
                    </a:p>
                  </a:txBody>
                  <a:tcPr marL="9525" marR="9525" marT="9525" marB="0" anchor="ctr">
                    <a:solidFill>
                      <a:schemeClr val="bg1"/>
                    </a:solidFill>
                  </a:tcPr>
                </a:tc>
                <a:extLst>
                  <a:ext uri="{0D108BD9-81ED-4DB2-BD59-A6C34878D82A}">
                    <a16:rowId xmlns:a16="http://schemas.microsoft.com/office/drawing/2014/main" xmlns="" val="593736879"/>
                  </a:ext>
                </a:extLst>
              </a:tr>
              <a:tr h="393938">
                <a:tc>
                  <a:txBody>
                    <a:bodyPr/>
                    <a:lstStyle/>
                    <a:p>
                      <a:pPr algn="ctr" fontAlgn="ctr">
                        <a:lnSpc>
                          <a:spcPct val="100000"/>
                        </a:lnSpc>
                      </a:pPr>
                      <a:r>
                        <a:rPr lang="es-PE" sz="1400" b="1" i="0" u="none" strike="noStrike">
                          <a:solidFill>
                            <a:srgbClr val="000000"/>
                          </a:solidFill>
                          <a:effectLst/>
                          <a:latin typeface="Poppins" panose="00000500000000000000" pitchFamily="2" charset="0"/>
                          <a:cs typeface="Poppins" panose="00000500000000000000" pitchFamily="2" charset="0"/>
                        </a:rPr>
                        <a:t>2016</a:t>
                      </a:r>
                    </a:p>
                  </a:txBody>
                  <a:tcPr marL="9525" marR="9525" marT="9525" marB="0" anchor="ctr"/>
                </a:tc>
                <a:tc>
                  <a:txBody>
                    <a:bodyPr/>
                    <a:lstStyle/>
                    <a:p>
                      <a:pPr algn="ctr" fontAlgn="ctr">
                        <a:lnSpc>
                          <a:spcPct val="100000"/>
                        </a:lnSpc>
                      </a:pPr>
                      <a:r>
                        <a:rPr lang="es-PE" sz="1400" b="0" i="0" u="none" strike="noStrike">
                          <a:solidFill>
                            <a:srgbClr val="000000"/>
                          </a:solidFill>
                          <a:effectLst/>
                          <a:latin typeface="Poppins" panose="00000500000000000000" pitchFamily="2" charset="0"/>
                          <a:cs typeface="Poppins" panose="00000500000000000000" pitchFamily="2" charset="0"/>
                        </a:rPr>
                        <a:t>64.2</a:t>
                      </a:r>
                    </a:p>
                  </a:txBody>
                  <a:tcPr marL="9525" marR="9525" marT="9525" marB="0" anchor="ctr">
                    <a:solidFill>
                      <a:schemeClr val="bg1"/>
                    </a:solidFill>
                  </a:tcPr>
                </a:tc>
                <a:tc>
                  <a:txBody>
                    <a:bodyPr/>
                    <a:lstStyle/>
                    <a:p>
                      <a:pPr algn="ctr" fontAlgn="ctr">
                        <a:lnSpc>
                          <a:spcPct val="100000"/>
                        </a:lnSpc>
                      </a:pPr>
                      <a:r>
                        <a:rPr lang="es-PE" sz="1400" b="0" i="0" u="none" strike="noStrike" dirty="0">
                          <a:solidFill>
                            <a:srgbClr val="000000"/>
                          </a:solidFill>
                          <a:effectLst/>
                          <a:latin typeface="Poppins" panose="00000500000000000000" pitchFamily="2" charset="0"/>
                          <a:cs typeface="Poppins" panose="00000500000000000000" pitchFamily="2" charset="0"/>
                        </a:rPr>
                        <a:t>31.7</a:t>
                      </a:r>
                    </a:p>
                  </a:txBody>
                  <a:tcPr marL="9525" marR="9525" marT="9525" marB="0" anchor="ctr">
                    <a:solidFill>
                      <a:schemeClr val="bg1"/>
                    </a:solidFill>
                  </a:tcPr>
                </a:tc>
                <a:tc>
                  <a:txBody>
                    <a:bodyPr/>
                    <a:lstStyle/>
                    <a:p>
                      <a:pPr algn="ctr" fontAlgn="ctr">
                        <a:lnSpc>
                          <a:spcPct val="100000"/>
                        </a:lnSpc>
                      </a:pPr>
                      <a:r>
                        <a:rPr lang="es-PE" sz="1400" b="0" i="0" u="none" strike="noStrike" dirty="0">
                          <a:solidFill>
                            <a:srgbClr val="000000"/>
                          </a:solidFill>
                          <a:effectLst/>
                          <a:latin typeface="Poppins" panose="00000500000000000000" pitchFamily="2" charset="0"/>
                          <a:cs typeface="Poppins" panose="00000500000000000000" pitchFamily="2" charset="0"/>
                        </a:rPr>
                        <a:t>6.6</a:t>
                      </a:r>
                    </a:p>
                  </a:txBody>
                  <a:tcPr marL="9525" marR="9525" marT="9525" marB="0" anchor="ctr">
                    <a:solidFill>
                      <a:schemeClr val="bg1"/>
                    </a:solidFill>
                  </a:tcPr>
                </a:tc>
                <a:tc>
                  <a:txBody>
                    <a:bodyPr/>
                    <a:lstStyle/>
                    <a:p>
                      <a:pPr algn="ctr" fontAlgn="ctr">
                        <a:lnSpc>
                          <a:spcPct val="100000"/>
                        </a:lnSpc>
                      </a:pPr>
                      <a:r>
                        <a:rPr lang="es-PE" sz="1400" b="0" i="0" u="none" strike="noStrike">
                          <a:solidFill>
                            <a:srgbClr val="000000"/>
                          </a:solidFill>
                          <a:effectLst/>
                          <a:latin typeface="Poppins" panose="00000500000000000000" pitchFamily="2" charset="0"/>
                          <a:cs typeface="Poppins" panose="00000500000000000000" pitchFamily="2" charset="0"/>
                        </a:rPr>
                        <a:t>68.2</a:t>
                      </a:r>
                    </a:p>
                  </a:txBody>
                  <a:tcPr marL="9525" marR="9525" marT="9525" marB="0" anchor="ctr">
                    <a:solidFill>
                      <a:schemeClr val="bg1"/>
                    </a:solidFill>
                  </a:tcPr>
                </a:tc>
                <a:extLst>
                  <a:ext uri="{0D108BD9-81ED-4DB2-BD59-A6C34878D82A}">
                    <a16:rowId xmlns:a16="http://schemas.microsoft.com/office/drawing/2014/main" xmlns="" val="3655380381"/>
                  </a:ext>
                </a:extLst>
              </a:tr>
              <a:tr h="393938">
                <a:tc>
                  <a:txBody>
                    <a:bodyPr/>
                    <a:lstStyle/>
                    <a:p>
                      <a:pPr algn="ctr" fontAlgn="ctr">
                        <a:lnSpc>
                          <a:spcPct val="100000"/>
                        </a:lnSpc>
                      </a:pPr>
                      <a:r>
                        <a:rPr lang="es-PE" sz="1400" b="1" i="0" u="none" strike="noStrike">
                          <a:solidFill>
                            <a:srgbClr val="000000"/>
                          </a:solidFill>
                          <a:effectLst/>
                          <a:latin typeface="Poppins" panose="00000500000000000000" pitchFamily="2" charset="0"/>
                          <a:cs typeface="Poppins" panose="00000500000000000000" pitchFamily="2" charset="0"/>
                        </a:rPr>
                        <a:t>2015</a:t>
                      </a:r>
                    </a:p>
                  </a:txBody>
                  <a:tcPr marL="9525" marR="9525" marT="9525" marB="0" anchor="ctr"/>
                </a:tc>
                <a:tc>
                  <a:txBody>
                    <a:bodyPr/>
                    <a:lstStyle/>
                    <a:p>
                      <a:pPr algn="ctr" fontAlgn="ctr">
                        <a:lnSpc>
                          <a:spcPct val="100000"/>
                        </a:lnSpc>
                      </a:pPr>
                      <a:r>
                        <a:rPr lang="es-PE" sz="1400" b="0" i="0" u="none" strike="noStrike">
                          <a:solidFill>
                            <a:srgbClr val="000000"/>
                          </a:solidFill>
                          <a:effectLst/>
                          <a:latin typeface="Poppins" panose="00000500000000000000" pitchFamily="2" charset="0"/>
                          <a:cs typeface="Poppins" panose="00000500000000000000" pitchFamily="2" charset="0"/>
                        </a:rPr>
                        <a:t>67.4</a:t>
                      </a:r>
                    </a:p>
                  </a:txBody>
                  <a:tcPr marL="9525" marR="9525" marT="9525" marB="0" anchor="ctr">
                    <a:solidFill>
                      <a:schemeClr val="bg1"/>
                    </a:solidFill>
                  </a:tcPr>
                </a:tc>
                <a:tc>
                  <a:txBody>
                    <a:bodyPr/>
                    <a:lstStyle/>
                    <a:p>
                      <a:pPr algn="ctr" fontAlgn="ctr">
                        <a:lnSpc>
                          <a:spcPct val="100000"/>
                        </a:lnSpc>
                      </a:pPr>
                      <a:r>
                        <a:rPr lang="es-PE" sz="1400" b="0" i="0" u="none" strike="noStrike" dirty="0">
                          <a:solidFill>
                            <a:srgbClr val="000000"/>
                          </a:solidFill>
                          <a:effectLst/>
                          <a:latin typeface="Poppins" panose="00000500000000000000" pitchFamily="2" charset="0"/>
                          <a:cs typeface="Poppins" panose="00000500000000000000" pitchFamily="2" charset="0"/>
                        </a:rPr>
                        <a:t>32.0</a:t>
                      </a:r>
                    </a:p>
                  </a:txBody>
                  <a:tcPr marL="9525" marR="9525" marT="9525" marB="0" anchor="ctr">
                    <a:solidFill>
                      <a:schemeClr val="bg1"/>
                    </a:solidFill>
                  </a:tcPr>
                </a:tc>
                <a:tc>
                  <a:txBody>
                    <a:bodyPr/>
                    <a:lstStyle/>
                    <a:p>
                      <a:pPr algn="ctr" fontAlgn="ctr">
                        <a:lnSpc>
                          <a:spcPct val="100000"/>
                        </a:lnSpc>
                      </a:pPr>
                      <a:r>
                        <a:rPr lang="es-PE" sz="1400" b="0" i="0" u="none" strike="noStrike" dirty="0">
                          <a:solidFill>
                            <a:srgbClr val="000000"/>
                          </a:solidFill>
                          <a:effectLst/>
                          <a:latin typeface="Poppins" panose="00000500000000000000" pitchFamily="2" charset="0"/>
                          <a:cs typeface="Poppins" panose="00000500000000000000" pitchFamily="2" charset="0"/>
                        </a:rPr>
                        <a:t>7.9</a:t>
                      </a:r>
                    </a:p>
                  </a:txBody>
                  <a:tcPr marL="9525" marR="9525" marT="9525" marB="0" anchor="ctr">
                    <a:solidFill>
                      <a:schemeClr val="bg1"/>
                    </a:solidFill>
                  </a:tcPr>
                </a:tc>
                <a:tc>
                  <a:txBody>
                    <a:bodyPr/>
                    <a:lstStyle/>
                    <a:p>
                      <a:pPr algn="ctr" fontAlgn="ctr">
                        <a:lnSpc>
                          <a:spcPct val="100000"/>
                        </a:lnSpc>
                      </a:pPr>
                      <a:r>
                        <a:rPr lang="es-PE" sz="1400" b="0" i="0" u="none" strike="noStrike" dirty="0">
                          <a:solidFill>
                            <a:srgbClr val="000000"/>
                          </a:solidFill>
                          <a:effectLst/>
                          <a:latin typeface="Poppins" panose="00000500000000000000" pitchFamily="2" charset="0"/>
                          <a:cs typeface="Poppins" panose="00000500000000000000" pitchFamily="2" charset="0"/>
                        </a:rPr>
                        <a:t>70.8</a:t>
                      </a:r>
                    </a:p>
                  </a:txBody>
                  <a:tcPr marL="9525" marR="9525" marT="9525" marB="0" anchor="ctr">
                    <a:solidFill>
                      <a:schemeClr val="bg1"/>
                    </a:solidFill>
                  </a:tcPr>
                </a:tc>
                <a:extLst>
                  <a:ext uri="{0D108BD9-81ED-4DB2-BD59-A6C34878D82A}">
                    <a16:rowId xmlns:a16="http://schemas.microsoft.com/office/drawing/2014/main" xmlns="" val="1182474799"/>
                  </a:ext>
                </a:extLst>
              </a:tr>
              <a:tr h="285011">
                <a:tc>
                  <a:txBody>
                    <a:bodyPr/>
                    <a:lstStyle/>
                    <a:p>
                      <a:pPr algn="ctr" fontAlgn="ctr">
                        <a:lnSpc>
                          <a:spcPct val="100000"/>
                        </a:lnSpc>
                      </a:pPr>
                      <a:r>
                        <a:rPr lang="es-PE" sz="1400" b="1" i="0" u="none" strike="noStrike">
                          <a:solidFill>
                            <a:srgbClr val="000000"/>
                          </a:solidFill>
                          <a:effectLst/>
                          <a:latin typeface="Poppins" panose="00000500000000000000" pitchFamily="2" charset="0"/>
                          <a:cs typeface="Poppins" panose="00000500000000000000" pitchFamily="2" charset="0"/>
                        </a:rPr>
                        <a:t>2014</a:t>
                      </a:r>
                    </a:p>
                  </a:txBody>
                  <a:tcPr marL="9525" marR="9525" marT="9525" marB="0" anchor="ctr"/>
                </a:tc>
                <a:tc>
                  <a:txBody>
                    <a:bodyPr/>
                    <a:lstStyle/>
                    <a:p>
                      <a:pPr algn="ctr" fontAlgn="ctr">
                        <a:lnSpc>
                          <a:spcPct val="100000"/>
                        </a:lnSpc>
                      </a:pPr>
                      <a:r>
                        <a:rPr lang="es-PE" sz="1400" b="0" i="0" u="none" strike="noStrike">
                          <a:solidFill>
                            <a:srgbClr val="000000"/>
                          </a:solidFill>
                          <a:effectLst/>
                          <a:latin typeface="Poppins" panose="00000500000000000000" pitchFamily="2" charset="0"/>
                          <a:cs typeface="Poppins" panose="00000500000000000000" pitchFamily="2" charset="0"/>
                        </a:rPr>
                        <a:t>69.4</a:t>
                      </a:r>
                    </a:p>
                  </a:txBody>
                  <a:tcPr marL="9525" marR="9525" marT="9525" marB="0" anchor="ctr">
                    <a:solidFill>
                      <a:schemeClr val="bg1"/>
                    </a:solidFill>
                  </a:tcPr>
                </a:tc>
                <a:tc>
                  <a:txBody>
                    <a:bodyPr/>
                    <a:lstStyle/>
                    <a:p>
                      <a:pPr algn="ctr" fontAlgn="ctr">
                        <a:lnSpc>
                          <a:spcPct val="100000"/>
                        </a:lnSpc>
                      </a:pPr>
                      <a:r>
                        <a:rPr lang="es-PE" sz="1400" b="0" i="0" u="none" strike="noStrike">
                          <a:solidFill>
                            <a:srgbClr val="000000"/>
                          </a:solidFill>
                          <a:effectLst/>
                          <a:latin typeface="Poppins" panose="00000500000000000000" pitchFamily="2" charset="0"/>
                          <a:cs typeface="Poppins" panose="00000500000000000000" pitchFamily="2" charset="0"/>
                        </a:rPr>
                        <a:t>32.3</a:t>
                      </a:r>
                    </a:p>
                  </a:txBody>
                  <a:tcPr marL="9525" marR="9525" marT="9525" marB="0" anchor="ctr">
                    <a:solidFill>
                      <a:schemeClr val="bg1"/>
                    </a:solidFill>
                  </a:tcPr>
                </a:tc>
                <a:tc>
                  <a:txBody>
                    <a:bodyPr/>
                    <a:lstStyle/>
                    <a:p>
                      <a:pPr algn="ctr" fontAlgn="ctr">
                        <a:lnSpc>
                          <a:spcPct val="100000"/>
                        </a:lnSpc>
                      </a:pPr>
                      <a:r>
                        <a:rPr lang="es-PE" sz="1400" b="0" i="0" u="none" strike="noStrike" dirty="0">
                          <a:solidFill>
                            <a:srgbClr val="000000"/>
                          </a:solidFill>
                          <a:effectLst/>
                          <a:latin typeface="Poppins" panose="00000500000000000000" pitchFamily="2" charset="0"/>
                          <a:cs typeface="Poppins" panose="00000500000000000000" pitchFamily="2" charset="0"/>
                        </a:rPr>
                        <a:t>7.9</a:t>
                      </a:r>
                    </a:p>
                  </a:txBody>
                  <a:tcPr marL="9525" marR="9525" marT="9525" marB="0" anchor="ctr">
                    <a:solidFill>
                      <a:schemeClr val="bg1"/>
                    </a:solidFill>
                  </a:tcPr>
                </a:tc>
                <a:tc>
                  <a:txBody>
                    <a:bodyPr/>
                    <a:lstStyle/>
                    <a:p>
                      <a:pPr algn="ctr" fontAlgn="ctr">
                        <a:lnSpc>
                          <a:spcPct val="100000"/>
                        </a:lnSpc>
                      </a:pPr>
                      <a:r>
                        <a:rPr lang="es-PE" sz="1400" b="0" i="0" u="none" strike="noStrike" dirty="0">
                          <a:solidFill>
                            <a:srgbClr val="000000"/>
                          </a:solidFill>
                          <a:effectLst/>
                          <a:latin typeface="Poppins" panose="00000500000000000000" pitchFamily="2" charset="0"/>
                          <a:cs typeface="Poppins" panose="00000500000000000000" pitchFamily="2" charset="0"/>
                        </a:rPr>
                        <a:t>72.4</a:t>
                      </a:r>
                    </a:p>
                  </a:txBody>
                  <a:tcPr marL="9525" marR="9525" marT="9525" marB="0" anchor="ctr">
                    <a:solidFill>
                      <a:schemeClr val="bg1"/>
                    </a:solidFill>
                  </a:tcPr>
                </a:tc>
                <a:extLst>
                  <a:ext uri="{0D108BD9-81ED-4DB2-BD59-A6C34878D82A}">
                    <a16:rowId xmlns:a16="http://schemas.microsoft.com/office/drawing/2014/main" xmlns="" val="3334757067"/>
                  </a:ext>
                </a:extLst>
              </a:tr>
              <a:tr h="285011">
                <a:tc>
                  <a:txBody>
                    <a:bodyPr/>
                    <a:lstStyle/>
                    <a:p>
                      <a:pPr algn="ctr" fontAlgn="ctr">
                        <a:lnSpc>
                          <a:spcPct val="100000"/>
                        </a:lnSpc>
                      </a:pPr>
                      <a:r>
                        <a:rPr lang="es-PE" sz="1400" b="1" i="0" u="none" strike="noStrike">
                          <a:solidFill>
                            <a:srgbClr val="000000"/>
                          </a:solidFill>
                          <a:effectLst/>
                          <a:latin typeface="Poppins" panose="00000500000000000000" pitchFamily="2" charset="0"/>
                          <a:cs typeface="Poppins" panose="00000500000000000000" pitchFamily="2" charset="0"/>
                        </a:rPr>
                        <a:t>2013</a:t>
                      </a:r>
                    </a:p>
                  </a:txBody>
                  <a:tcPr marL="9525" marR="9525" marT="9525" marB="0" anchor="ctr"/>
                </a:tc>
                <a:tc>
                  <a:txBody>
                    <a:bodyPr/>
                    <a:lstStyle/>
                    <a:p>
                      <a:pPr algn="ctr" fontAlgn="ctr">
                        <a:lnSpc>
                          <a:spcPct val="100000"/>
                        </a:lnSpc>
                      </a:pPr>
                      <a:r>
                        <a:rPr lang="es-PE" sz="1400" b="0" i="0" u="none" strike="noStrike">
                          <a:solidFill>
                            <a:srgbClr val="000000"/>
                          </a:solidFill>
                          <a:effectLst/>
                          <a:latin typeface="Poppins" panose="00000500000000000000" pitchFamily="2" charset="0"/>
                          <a:cs typeface="Poppins" panose="00000500000000000000" pitchFamily="2" charset="0"/>
                        </a:rPr>
                        <a:t>67.5</a:t>
                      </a:r>
                    </a:p>
                  </a:txBody>
                  <a:tcPr marL="9525" marR="9525" marT="9525" marB="0" anchor="ctr">
                    <a:solidFill>
                      <a:schemeClr val="bg1"/>
                    </a:solidFill>
                  </a:tcPr>
                </a:tc>
                <a:tc>
                  <a:txBody>
                    <a:bodyPr/>
                    <a:lstStyle/>
                    <a:p>
                      <a:pPr algn="ctr" fontAlgn="ctr">
                        <a:lnSpc>
                          <a:spcPct val="100000"/>
                        </a:lnSpc>
                      </a:pPr>
                      <a:r>
                        <a:rPr lang="es-PE" sz="1400" b="0" i="0" u="none" strike="noStrike">
                          <a:solidFill>
                            <a:srgbClr val="000000"/>
                          </a:solidFill>
                          <a:effectLst/>
                          <a:latin typeface="Poppins" panose="00000500000000000000" pitchFamily="2" charset="0"/>
                          <a:cs typeface="Poppins" panose="00000500000000000000" pitchFamily="2" charset="0"/>
                        </a:rPr>
                        <a:t>35.7</a:t>
                      </a:r>
                    </a:p>
                  </a:txBody>
                  <a:tcPr marL="9525" marR="9525" marT="9525" marB="0" anchor="ctr">
                    <a:solidFill>
                      <a:schemeClr val="bg1"/>
                    </a:solidFill>
                  </a:tcPr>
                </a:tc>
                <a:tc>
                  <a:txBody>
                    <a:bodyPr/>
                    <a:lstStyle/>
                    <a:p>
                      <a:pPr algn="ctr" fontAlgn="ctr">
                        <a:lnSpc>
                          <a:spcPct val="100000"/>
                        </a:lnSpc>
                      </a:pPr>
                      <a:r>
                        <a:rPr lang="es-PE" sz="1400" b="0" i="0" u="none" strike="noStrike" dirty="0">
                          <a:solidFill>
                            <a:srgbClr val="000000"/>
                          </a:solidFill>
                          <a:effectLst/>
                          <a:latin typeface="Poppins" panose="00000500000000000000" pitchFamily="2" charset="0"/>
                          <a:cs typeface="Poppins" panose="00000500000000000000" pitchFamily="2" charset="0"/>
                        </a:rPr>
                        <a:t>8.4</a:t>
                      </a:r>
                    </a:p>
                  </a:txBody>
                  <a:tcPr marL="9525" marR="9525" marT="9525" marB="0" anchor="ctr">
                    <a:solidFill>
                      <a:schemeClr val="bg1"/>
                    </a:solidFill>
                  </a:tcPr>
                </a:tc>
                <a:tc>
                  <a:txBody>
                    <a:bodyPr/>
                    <a:lstStyle/>
                    <a:p>
                      <a:pPr algn="ctr" fontAlgn="ctr">
                        <a:lnSpc>
                          <a:spcPct val="100000"/>
                        </a:lnSpc>
                      </a:pPr>
                      <a:r>
                        <a:rPr lang="es-PE" sz="1400" b="0" i="0" u="none" strike="noStrike" dirty="0">
                          <a:solidFill>
                            <a:srgbClr val="000000"/>
                          </a:solidFill>
                          <a:effectLst/>
                          <a:latin typeface="Poppins" panose="00000500000000000000" pitchFamily="2" charset="0"/>
                          <a:cs typeface="Poppins" panose="00000500000000000000" pitchFamily="2" charset="0"/>
                        </a:rPr>
                        <a:t>71.5</a:t>
                      </a:r>
                    </a:p>
                  </a:txBody>
                  <a:tcPr marL="9525" marR="9525" marT="9525" marB="0" anchor="ctr">
                    <a:solidFill>
                      <a:schemeClr val="bg1"/>
                    </a:solidFill>
                  </a:tcPr>
                </a:tc>
                <a:extLst>
                  <a:ext uri="{0D108BD9-81ED-4DB2-BD59-A6C34878D82A}">
                    <a16:rowId xmlns:a16="http://schemas.microsoft.com/office/drawing/2014/main" xmlns="" val="2271851256"/>
                  </a:ext>
                </a:extLst>
              </a:tr>
              <a:tr h="285011">
                <a:tc>
                  <a:txBody>
                    <a:bodyPr/>
                    <a:lstStyle/>
                    <a:p>
                      <a:pPr algn="ctr" fontAlgn="ctr">
                        <a:lnSpc>
                          <a:spcPct val="100000"/>
                        </a:lnSpc>
                      </a:pPr>
                      <a:r>
                        <a:rPr lang="es-PE" sz="1400" b="1" i="0" u="none" strike="noStrike">
                          <a:solidFill>
                            <a:srgbClr val="000000"/>
                          </a:solidFill>
                          <a:effectLst/>
                          <a:latin typeface="Poppins" panose="00000500000000000000" pitchFamily="2" charset="0"/>
                          <a:cs typeface="Poppins" panose="00000500000000000000" pitchFamily="2" charset="0"/>
                        </a:rPr>
                        <a:t>2012</a:t>
                      </a:r>
                    </a:p>
                  </a:txBody>
                  <a:tcPr marL="9525" marR="9525" marT="9525" marB="0" anchor="ctr"/>
                </a:tc>
                <a:tc>
                  <a:txBody>
                    <a:bodyPr/>
                    <a:lstStyle/>
                    <a:p>
                      <a:pPr algn="ctr" fontAlgn="ctr">
                        <a:lnSpc>
                          <a:spcPct val="100000"/>
                        </a:lnSpc>
                      </a:pPr>
                      <a:r>
                        <a:rPr lang="es-PE" sz="1400" b="0" i="0" u="none" strike="noStrike">
                          <a:solidFill>
                            <a:srgbClr val="000000"/>
                          </a:solidFill>
                          <a:effectLst/>
                          <a:latin typeface="Poppins" panose="00000500000000000000" pitchFamily="2" charset="0"/>
                          <a:cs typeface="Poppins" panose="00000500000000000000" pitchFamily="2" charset="0"/>
                        </a:rPr>
                        <a:t>70.6</a:t>
                      </a:r>
                    </a:p>
                  </a:txBody>
                  <a:tcPr marL="9525" marR="9525" marT="9525" marB="0" anchor="ctr">
                    <a:solidFill>
                      <a:schemeClr val="bg1"/>
                    </a:solidFill>
                  </a:tcPr>
                </a:tc>
                <a:tc>
                  <a:txBody>
                    <a:bodyPr/>
                    <a:lstStyle/>
                    <a:p>
                      <a:pPr algn="ctr" fontAlgn="ctr">
                        <a:lnSpc>
                          <a:spcPct val="100000"/>
                        </a:lnSpc>
                      </a:pPr>
                      <a:r>
                        <a:rPr lang="es-PE" sz="1400" b="0" i="0" u="none" strike="noStrike">
                          <a:solidFill>
                            <a:srgbClr val="000000"/>
                          </a:solidFill>
                          <a:effectLst/>
                          <a:latin typeface="Poppins" panose="00000500000000000000" pitchFamily="2" charset="0"/>
                          <a:cs typeface="Poppins" panose="00000500000000000000" pitchFamily="2" charset="0"/>
                        </a:rPr>
                        <a:t>36.4</a:t>
                      </a:r>
                    </a:p>
                  </a:txBody>
                  <a:tcPr marL="9525" marR="9525" marT="9525" marB="0" anchor="ctr">
                    <a:solidFill>
                      <a:schemeClr val="bg1"/>
                    </a:solidFill>
                  </a:tcPr>
                </a:tc>
                <a:tc>
                  <a:txBody>
                    <a:bodyPr/>
                    <a:lstStyle/>
                    <a:p>
                      <a:pPr algn="ctr" fontAlgn="ctr">
                        <a:lnSpc>
                          <a:spcPct val="100000"/>
                        </a:lnSpc>
                      </a:pPr>
                      <a:r>
                        <a:rPr lang="es-PE" sz="1400" b="0" i="0" u="none" strike="noStrike" dirty="0">
                          <a:solidFill>
                            <a:srgbClr val="000000"/>
                          </a:solidFill>
                          <a:effectLst/>
                          <a:latin typeface="Poppins" panose="00000500000000000000" pitchFamily="2" charset="0"/>
                          <a:cs typeface="Poppins" panose="00000500000000000000" pitchFamily="2" charset="0"/>
                        </a:rPr>
                        <a:t>8.7</a:t>
                      </a:r>
                    </a:p>
                  </a:txBody>
                  <a:tcPr marL="9525" marR="9525" marT="9525" marB="0" anchor="ctr">
                    <a:solidFill>
                      <a:schemeClr val="bg1"/>
                    </a:solidFill>
                  </a:tcPr>
                </a:tc>
                <a:tc>
                  <a:txBody>
                    <a:bodyPr/>
                    <a:lstStyle/>
                    <a:p>
                      <a:pPr algn="ctr" fontAlgn="ctr">
                        <a:lnSpc>
                          <a:spcPct val="100000"/>
                        </a:lnSpc>
                      </a:pPr>
                      <a:r>
                        <a:rPr lang="es-PE" sz="1400" b="0" i="0" u="none" strike="noStrike" dirty="0">
                          <a:solidFill>
                            <a:srgbClr val="000000"/>
                          </a:solidFill>
                          <a:effectLst/>
                          <a:latin typeface="Poppins" panose="00000500000000000000" pitchFamily="2" charset="0"/>
                          <a:cs typeface="Poppins" panose="00000500000000000000" pitchFamily="2" charset="0"/>
                        </a:rPr>
                        <a:t>74.1</a:t>
                      </a:r>
                    </a:p>
                  </a:txBody>
                  <a:tcPr marL="9525" marR="9525" marT="9525" marB="0" anchor="ctr">
                    <a:solidFill>
                      <a:schemeClr val="bg1"/>
                    </a:solidFill>
                  </a:tcPr>
                </a:tc>
                <a:extLst>
                  <a:ext uri="{0D108BD9-81ED-4DB2-BD59-A6C34878D82A}">
                    <a16:rowId xmlns:a16="http://schemas.microsoft.com/office/drawing/2014/main" xmlns="" val="564566024"/>
                  </a:ext>
                </a:extLst>
              </a:tr>
            </a:tbl>
          </a:graphicData>
        </a:graphic>
      </p:graphicFrame>
      <p:sp>
        <p:nvSpPr>
          <p:cNvPr id="25" name="TextBox 19">
            <a:extLst>
              <a:ext uri="{FF2B5EF4-FFF2-40B4-BE49-F238E27FC236}">
                <a16:creationId xmlns:a16="http://schemas.microsoft.com/office/drawing/2014/main" xmlns="" id="{C4A857E3-33F5-8442-50EC-C0E5D329EF75}"/>
              </a:ext>
            </a:extLst>
          </p:cNvPr>
          <p:cNvSpPr txBox="1"/>
          <p:nvPr/>
        </p:nvSpPr>
        <p:spPr>
          <a:xfrm>
            <a:off x="364344" y="6378692"/>
            <a:ext cx="2763118" cy="276999"/>
          </a:xfrm>
          <a:prstGeom prst="rect">
            <a:avLst/>
          </a:prstGeom>
          <a:noFill/>
        </p:spPr>
        <p:txBody>
          <a:bodyPr anchor="b">
            <a:spAutoFit/>
          </a:bodyPr>
          <a:lstStyle/>
          <a:p>
            <a:pPr>
              <a:defRPr/>
            </a:pPr>
            <a:r>
              <a:rPr lang="es-PE" sz="1200" b="1" dirty="0">
                <a:solidFill>
                  <a:schemeClr val="tx1">
                    <a:lumMod val="50000"/>
                  </a:schemeClr>
                </a:solidFill>
                <a:latin typeface="Poppins" panose="00000500000000000000" pitchFamily="2" charset="0"/>
                <a:cs typeface="Poppins" panose="00000500000000000000" pitchFamily="2" charset="0"/>
              </a:rPr>
              <a:t>Fuente: </a:t>
            </a:r>
            <a:r>
              <a:rPr lang="es-PE" sz="1200" dirty="0">
                <a:solidFill>
                  <a:schemeClr val="tx1">
                    <a:lumMod val="50000"/>
                  </a:schemeClr>
                </a:solidFill>
                <a:latin typeface="Poppins" panose="00000500000000000000" pitchFamily="2" charset="0"/>
                <a:cs typeface="Poppins" panose="00000500000000000000" pitchFamily="2" charset="0"/>
              </a:rPr>
              <a:t>ENDES-INEI</a:t>
            </a:r>
            <a:endParaRPr lang="en-US" sz="1200" dirty="0">
              <a:solidFill>
                <a:schemeClr val="tx1">
                  <a:lumMod val="50000"/>
                </a:schemeClr>
              </a:solidFill>
              <a:latin typeface="Poppins" panose="00000500000000000000" pitchFamily="2" charset="0"/>
              <a:cs typeface="Poppins" panose="00000500000000000000" pitchFamily="2" charset="0"/>
            </a:endParaRPr>
          </a:p>
        </p:txBody>
      </p:sp>
      <p:sp>
        <p:nvSpPr>
          <p:cNvPr id="26" name="TextBox 19">
            <a:extLst>
              <a:ext uri="{FF2B5EF4-FFF2-40B4-BE49-F238E27FC236}">
                <a16:creationId xmlns:a16="http://schemas.microsoft.com/office/drawing/2014/main" xmlns="" id="{C8FEA3C2-1DB1-19C5-DF17-546242C54020}"/>
              </a:ext>
            </a:extLst>
          </p:cNvPr>
          <p:cNvSpPr txBox="1"/>
          <p:nvPr/>
        </p:nvSpPr>
        <p:spPr>
          <a:xfrm>
            <a:off x="270917" y="985642"/>
            <a:ext cx="5835572" cy="830997"/>
          </a:xfrm>
          <a:prstGeom prst="rect">
            <a:avLst/>
          </a:prstGeom>
          <a:noFill/>
        </p:spPr>
        <p:txBody>
          <a:bodyPr wrap="square" anchor="b">
            <a:spAutoFit/>
          </a:bodyPr>
          <a:lstStyle/>
          <a:p>
            <a:pPr algn="ctr">
              <a:defRPr/>
            </a:pPr>
            <a:r>
              <a:rPr lang="es-MX" sz="1600" b="1" dirty="0">
                <a:solidFill>
                  <a:srgbClr val="002060"/>
                </a:solidFill>
                <a:latin typeface="Poppins" panose="00000500000000000000" pitchFamily="2" charset="0"/>
                <a:cs typeface="Poppins" panose="00000500000000000000" pitchFamily="2" charset="0"/>
              </a:rPr>
              <a:t>PERÚ: VIOLENCIA CONTRA LA MUJER DE 15 A 49 AÑOS DE EDAD, EJERCIDA ALGUNA VEZ POR EL ESPOSO O COMPAÑERO 2021</a:t>
            </a:r>
            <a:endParaRPr lang="en-US" sz="1600" dirty="0">
              <a:solidFill>
                <a:srgbClr val="002060"/>
              </a:solidFill>
              <a:latin typeface="Poppins" panose="00000500000000000000" pitchFamily="2" charset="0"/>
              <a:cs typeface="Poppins" panose="00000500000000000000" pitchFamily="2" charset="0"/>
            </a:endParaRPr>
          </a:p>
        </p:txBody>
      </p:sp>
      <p:sp>
        <p:nvSpPr>
          <p:cNvPr id="2" name="Título 1">
            <a:extLst>
              <a:ext uri="{FF2B5EF4-FFF2-40B4-BE49-F238E27FC236}">
                <a16:creationId xmlns:a16="http://schemas.microsoft.com/office/drawing/2014/main" xmlns="" id="{3BE35040-3ACF-ED2D-1579-A7E41597D7A8}"/>
              </a:ext>
            </a:extLst>
          </p:cNvPr>
          <p:cNvSpPr>
            <a:spLocks noGrp="1"/>
          </p:cNvSpPr>
          <p:nvPr>
            <p:ph type="title"/>
          </p:nvPr>
        </p:nvSpPr>
        <p:spPr>
          <a:xfrm>
            <a:off x="1096815" y="161757"/>
            <a:ext cx="10462606" cy="662127"/>
          </a:xfrm>
        </p:spPr>
        <p:txBody>
          <a:bodyPr>
            <a:normAutofit/>
          </a:bodyPr>
          <a:lstStyle/>
          <a:p>
            <a:pPr algn="ctr"/>
            <a:r>
              <a:rPr lang="es-ES" sz="3200" b="1" dirty="0">
                <a:solidFill>
                  <a:srgbClr val="002060"/>
                </a:solidFill>
                <a:latin typeface="Poppins" pitchFamily="2" charset="77"/>
                <a:cs typeface="Poppins" pitchFamily="2" charset="77"/>
              </a:rPr>
              <a:t>VIOLENCIA EN EL PERÚ</a:t>
            </a:r>
            <a:endParaRPr lang="es-PE" sz="3200" b="1" dirty="0">
              <a:solidFill>
                <a:srgbClr val="002060"/>
              </a:solidFill>
              <a:latin typeface="Poppins" pitchFamily="2" charset="77"/>
              <a:cs typeface="Poppins" pitchFamily="2" charset="77"/>
            </a:endParaRPr>
          </a:p>
        </p:txBody>
      </p:sp>
      <p:sp>
        <p:nvSpPr>
          <p:cNvPr id="28" name="CuadroTexto 27">
            <a:extLst>
              <a:ext uri="{FF2B5EF4-FFF2-40B4-BE49-F238E27FC236}">
                <a16:creationId xmlns:a16="http://schemas.microsoft.com/office/drawing/2014/main" xmlns="" id="{176565BC-FA50-89F7-CA69-910CE3A8B507}"/>
              </a:ext>
            </a:extLst>
          </p:cNvPr>
          <p:cNvSpPr txBox="1"/>
          <p:nvPr/>
        </p:nvSpPr>
        <p:spPr>
          <a:xfrm>
            <a:off x="8232765" y="3426872"/>
            <a:ext cx="3804688" cy="954107"/>
          </a:xfrm>
          <a:prstGeom prst="rect">
            <a:avLst/>
          </a:prstGeom>
          <a:noFill/>
        </p:spPr>
        <p:txBody>
          <a:bodyPr wrap="square">
            <a:spAutoFit/>
          </a:bodyPr>
          <a:lstStyle/>
          <a:p>
            <a:pPr algn="l">
              <a:lnSpc>
                <a:spcPct val="100000"/>
              </a:lnSpc>
              <a:defRPr/>
            </a:pPr>
            <a:r>
              <a:rPr lang="es-MX" sz="1400" dirty="0">
                <a:solidFill>
                  <a:schemeClr val="tx1">
                    <a:lumMod val="50000"/>
                  </a:schemeClr>
                </a:solidFill>
                <a:latin typeface="Poppins" panose="00000500000000000000" pitchFamily="2" charset="0"/>
                <a:cs typeface="Poppins" panose="00000500000000000000" pitchFamily="2" charset="0"/>
              </a:rPr>
              <a:t>El índice de </a:t>
            </a:r>
            <a:r>
              <a:rPr lang="es-MX" sz="1400" b="1" dirty="0">
                <a:solidFill>
                  <a:schemeClr val="tx1">
                    <a:lumMod val="50000"/>
                  </a:schemeClr>
                </a:solidFill>
                <a:latin typeface="Poppins" panose="00000500000000000000" pitchFamily="2" charset="0"/>
                <a:cs typeface="Poppins" panose="00000500000000000000" pitchFamily="2" charset="0"/>
              </a:rPr>
              <a:t>tolerancia social  </a:t>
            </a:r>
            <a:r>
              <a:rPr lang="es-MX" sz="1400" dirty="0">
                <a:solidFill>
                  <a:schemeClr val="tx1">
                    <a:lumMod val="50000"/>
                  </a:schemeClr>
                </a:solidFill>
                <a:latin typeface="Poppins" panose="00000500000000000000" pitchFamily="2" charset="0"/>
                <a:cs typeface="Poppins" panose="00000500000000000000" pitchFamily="2" charset="0"/>
              </a:rPr>
              <a:t>de la población de 18 a más años hacia la violencia a niñas, niños y adolescentes, fue de </a:t>
            </a:r>
            <a:r>
              <a:rPr lang="es-MX" sz="1400" b="1" dirty="0">
                <a:solidFill>
                  <a:schemeClr val="tx1">
                    <a:lumMod val="50000"/>
                  </a:schemeClr>
                </a:solidFill>
                <a:latin typeface="Poppins" panose="00000500000000000000" pitchFamily="2" charset="0"/>
                <a:cs typeface="Poppins" panose="00000500000000000000" pitchFamily="2" charset="0"/>
              </a:rPr>
              <a:t>58,5%. </a:t>
            </a:r>
            <a:r>
              <a:rPr lang="es-PE" sz="1400" dirty="0">
                <a:solidFill>
                  <a:schemeClr val="tx1">
                    <a:lumMod val="50000"/>
                  </a:schemeClr>
                </a:solidFill>
                <a:latin typeface="Poppins" panose="00000500000000000000" pitchFamily="2" charset="0"/>
                <a:cs typeface="Poppins" panose="00000500000000000000" pitchFamily="2" charset="0"/>
              </a:rPr>
              <a:t>ENARES 2019</a:t>
            </a:r>
            <a:endParaRPr lang="en-US" sz="1400" b="1" dirty="0">
              <a:solidFill>
                <a:schemeClr val="tx1">
                  <a:lumMod val="50000"/>
                </a:schemeClr>
              </a:solidFill>
              <a:latin typeface="Poppins" panose="00000500000000000000" pitchFamily="2" charset="0"/>
              <a:cs typeface="Poppins" panose="00000500000000000000" pitchFamily="2" charset="0"/>
            </a:endParaRPr>
          </a:p>
        </p:txBody>
      </p:sp>
      <p:sp>
        <p:nvSpPr>
          <p:cNvPr id="30" name="CuadroTexto 29">
            <a:extLst>
              <a:ext uri="{FF2B5EF4-FFF2-40B4-BE49-F238E27FC236}">
                <a16:creationId xmlns:a16="http://schemas.microsoft.com/office/drawing/2014/main" xmlns="" id="{869BAB04-7F0F-CBA7-BF17-16D5AEDD7F83}"/>
              </a:ext>
            </a:extLst>
          </p:cNvPr>
          <p:cNvSpPr txBox="1"/>
          <p:nvPr/>
        </p:nvSpPr>
        <p:spPr>
          <a:xfrm>
            <a:off x="8182101" y="1764778"/>
            <a:ext cx="3804688" cy="1169551"/>
          </a:xfrm>
          <a:prstGeom prst="rect">
            <a:avLst/>
          </a:prstGeom>
          <a:noFill/>
        </p:spPr>
        <p:txBody>
          <a:bodyPr wrap="square">
            <a:spAutoFit/>
          </a:bodyPr>
          <a:lstStyle/>
          <a:p>
            <a:pPr>
              <a:defRPr/>
            </a:pPr>
            <a:r>
              <a:rPr lang="en-US" sz="1400" b="1" dirty="0" err="1">
                <a:solidFill>
                  <a:schemeClr val="tx1">
                    <a:lumMod val="50000"/>
                  </a:schemeClr>
                </a:solidFill>
                <a:latin typeface="Poppins" panose="00000500000000000000" pitchFamily="2" charset="0"/>
                <a:ea typeface="League Spartan" charset="0"/>
                <a:cs typeface="Poppins" panose="00000500000000000000" pitchFamily="2" charset="0"/>
              </a:rPr>
              <a:t>Violencia</a:t>
            </a:r>
            <a:r>
              <a:rPr lang="en-US" sz="1400" b="1" dirty="0">
                <a:solidFill>
                  <a:schemeClr val="tx1">
                    <a:lumMod val="50000"/>
                  </a:schemeClr>
                </a:solidFill>
                <a:latin typeface="Poppins" panose="00000500000000000000" pitchFamily="2" charset="0"/>
                <a:ea typeface="League Spartan" charset="0"/>
                <a:cs typeface="Poppins" panose="00000500000000000000" pitchFamily="2" charset="0"/>
              </a:rPr>
              <a:t> contra la </a:t>
            </a:r>
            <a:r>
              <a:rPr lang="en-US" sz="1400" b="1" dirty="0" err="1">
                <a:solidFill>
                  <a:schemeClr val="tx1">
                    <a:lumMod val="50000"/>
                  </a:schemeClr>
                </a:solidFill>
                <a:latin typeface="Poppins" panose="00000500000000000000" pitchFamily="2" charset="0"/>
                <a:ea typeface="League Spartan" charset="0"/>
                <a:cs typeface="Poppins" panose="00000500000000000000" pitchFamily="2" charset="0"/>
              </a:rPr>
              <a:t>mujer</a:t>
            </a:r>
            <a:endParaRPr lang="en-US" sz="1400" b="1" dirty="0">
              <a:solidFill>
                <a:schemeClr val="tx1">
                  <a:lumMod val="50000"/>
                </a:schemeClr>
              </a:solidFill>
              <a:latin typeface="Poppins" panose="00000500000000000000" pitchFamily="2" charset="0"/>
              <a:ea typeface="League Spartan" charset="0"/>
              <a:cs typeface="Poppins" panose="00000500000000000000" pitchFamily="2" charset="0"/>
            </a:endParaRPr>
          </a:p>
          <a:p>
            <a:pPr algn="l">
              <a:lnSpc>
                <a:spcPct val="100000"/>
              </a:lnSpc>
              <a:defRPr/>
            </a:pPr>
            <a:r>
              <a:rPr lang="es-PE" sz="1400" dirty="0">
                <a:solidFill>
                  <a:schemeClr val="tx1">
                    <a:lumMod val="50000"/>
                  </a:schemeClr>
                </a:solidFill>
                <a:latin typeface="Poppins" panose="00000500000000000000" pitchFamily="2" charset="0"/>
                <a:cs typeface="Poppins" panose="00000500000000000000" pitchFamily="2" charset="0"/>
              </a:rPr>
              <a:t>El </a:t>
            </a:r>
            <a:r>
              <a:rPr lang="es-PE" sz="1400" b="1" dirty="0">
                <a:solidFill>
                  <a:schemeClr val="tx1">
                    <a:lumMod val="50000"/>
                  </a:schemeClr>
                </a:solidFill>
                <a:latin typeface="Poppins" panose="00000500000000000000" pitchFamily="2" charset="0"/>
                <a:cs typeface="Poppins" panose="00000500000000000000" pitchFamily="2" charset="0"/>
              </a:rPr>
              <a:t>54.9% </a:t>
            </a:r>
            <a:r>
              <a:rPr lang="es-PE" sz="1400" dirty="0">
                <a:solidFill>
                  <a:schemeClr val="tx1">
                    <a:lumMod val="50000"/>
                  </a:schemeClr>
                </a:solidFill>
                <a:latin typeface="Poppins" panose="00000500000000000000" pitchFamily="2" charset="0"/>
                <a:cs typeface="Poppins" panose="00000500000000000000" pitchFamily="2" charset="0"/>
              </a:rPr>
              <a:t>de las mujeres alguna vez unidas fueron víctimas de violencia por parte del esposo o compañero alguna vez en su vida. ENDES 2021</a:t>
            </a:r>
            <a:endParaRPr lang="en-US" sz="1400" dirty="0">
              <a:solidFill>
                <a:schemeClr val="tx1">
                  <a:lumMod val="50000"/>
                </a:schemeClr>
              </a:solidFill>
              <a:latin typeface="Poppins" panose="00000500000000000000" pitchFamily="2" charset="0"/>
              <a:cs typeface="Poppins" panose="00000500000000000000" pitchFamily="2" charset="0"/>
            </a:endParaRPr>
          </a:p>
        </p:txBody>
      </p:sp>
      <p:sp>
        <p:nvSpPr>
          <p:cNvPr id="32" name="CuadroTexto 31">
            <a:extLst>
              <a:ext uri="{FF2B5EF4-FFF2-40B4-BE49-F238E27FC236}">
                <a16:creationId xmlns:a16="http://schemas.microsoft.com/office/drawing/2014/main" xmlns="" id="{2CD6BE52-FD12-2D7B-2430-EE138BDF439F}"/>
              </a:ext>
            </a:extLst>
          </p:cNvPr>
          <p:cNvSpPr txBox="1"/>
          <p:nvPr/>
        </p:nvSpPr>
        <p:spPr>
          <a:xfrm>
            <a:off x="8229445" y="5008391"/>
            <a:ext cx="3804688" cy="954107"/>
          </a:xfrm>
          <a:prstGeom prst="rect">
            <a:avLst/>
          </a:prstGeom>
          <a:noFill/>
        </p:spPr>
        <p:txBody>
          <a:bodyPr wrap="square">
            <a:spAutoFit/>
          </a:bodyPr>
          <a:lstStyle/>
          <a:p>
            <a:pPr algn="l">
              <a:lnSpc>
                <a:spcPct val="100000"/>
              </a:lnSpc>
              <a:defRPr/>
            </a:pPr>
            <a:r>
              <a:rPr lang="es-MX" sz="1400" b="1" dirty="0">
                <a:solidFill>
                  <a:schemeClr val="tx1">
                    <a:lumMod val="50000"/>
                  </a:schemeClr>
                </a:solidFill>
                <a:latin typeface="Poppins" panose="00000500000000000000" pitchFamily="2" charset="0"/>
                <a:cs typeface="Poppins" panose="00000500000000000000" pitchFamily="2" charset="0"/>
              </a:rPr>
              <a:t>Embarazo en adolescentes</a:t>
            </a:r>
          </a:p>
          <a:p>
            <a:pPr algn="l">
              <a:lnSpc>
                <a:spcPct val="100000"/>
              </a:lnSpc>
              <a:defRPr/>
            </a:pPr>
            <a:r>
              <a:rPr lang="es-MX" sz="1400" dirty="0">
                <a:solidFill>
                  <a:schemeClr val="tx1">
                    <a:lumMod val="50000"/>
                  </a:schemeClr>
                </a:solidFill>
                <a:latin typeface="Poppins" panose="00000500000000000000" pitchFamily="2" charset="0"/>
                <a:cs typeface="Poppins" panose="00000500000000000000" pitchFamily="2" charset="0"/>
              </a:rPr>
              <a:t>El </a:t>
            </a:r>
            <a:r>
              <a:rPr lang="es-MX" sz="1400" b="1" dirty="0">
                <a:solidFill>
                  <a:schemeClr val="tx1">
                    <a:lumMod val="50000"/>
                  </a:schemeClr>
                </a:solidFill>
                <a:latin typeface="Poppins" panose="00000500000000000000" pitchFamily="2" charset="0"/>
                <a:cs typeface="Poppins" panose="00000500000000000000" pitchFamily="2" charset="0"/>
              </a:rPr>
              <a:t>2.9%</a:t>
            </a:r>
            <a:r>
              <a:rPr lang="es-MX" sz="1400" dirty="0">
                <a:solidFill>
                  <a:schemeClr val="tx1">
                    <a:lumMod val="50000"/>
                  </a:schemeClr>
                </a:solidFill>
                <a:latin typeface="Poppins" panose="00000500000000000000" pitchFamily="2" charset="0"/>
                <a:cs typeface="Poppins" panose="00000500000000000000" pitchFamily="2" charset="0"/>
              </a:rPr>
              <a:t> de adolescentes entre 12 a 17 ya son madres o están embarazadas por primera vez.  (ENDES 2021)</a:t>
            </a:r>
            <a:endParaRPr lang="en-US" sz="1400" dirty="0">
              <a:solidFill>
                <a:schemeClr val="tx1">
                  <a:lumMod val="50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664409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dondear rectángulo de esquina del mismo lado 3">
            <a:extLst>
              <a:ext uri="{FF2B5EF4-FFF2-40B4-BE49-F238E27FC236}">
                <a16:creationId xmlns:a16="http://schemas.microsoft.com/office/drawing/2014/main" xmlns="" id="{6DD21BAC-7DC9-CF35-C7C4-82DF33465054}"/>
              </a:ext>
            </a:extLst>
          </p:cNvPr>
          <p:cNvSpPr/>
          <p:nvPr/>
        </p:nvSpPr>
        <p:spPr>
          <a:xfrm rot="10800000">
            <a:off x="14756" y="-26196"/>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xmlns="" id="{A97A4EBE-6AAA-05D1-E352-17EFDBB3253F}"/>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288416" y="79138"/>
            <a:ext cx="1065384" cy="642363"/>
          </a:xfrm>
          <a:prstGeom prst="rect">
            <a:avLst/>
          </a:prstGeom>
        </p:spPr>
      </p:pic>
      <p:sp>
        <p:nvSpPr>
          <p:cNvPr id="2" name="Título 1">
            <a:extLst>
              <a:ext uri="{FF2B5EF4-FFF2-40B4-BE49-F238E27FC236}">
                <a16:creationId xmlns:a16="http://schemas.microsoft.com/office/drawing/2014/main" xmlns="" id="{3BE35040-3ACF-ED2D-1579-A7E41597D7A8}"/>
              </a:ext>
            </a:extLst>
          </p:cNvPr>
          <p:cNvSpPr>
            <a:spLocks noGrp="1"/>
          </p:cNvSpPr>
          <p:nvPr>
            <p:ph type="title"/>
          </p:nvPr>
        </p:nvSpPr>
        <p:spPr>
          <a:xfrm>
            <a:off x="3236407" y="129766"/>
            <a:ext cx="7052009" cy="629520"/>
          </a:xfrm>
        </p:spPr>
        <p:txBody>
          <a:bodyPr>
            <a:normAutofit fontScale="90000"/>
          </a:bodyPr>
          <a:lstStyle/>
          <a:p>
            <a:pPr algn="ctr"/>
            <a:r>
              <a:rPr lang="es-ES" sz="3200" b="1" dirty="0">
                <a:solidFill>
                  <a:srgbClr val="002060"/>
                </a:solidFill>
                <a:latin typeface="Poppins" pitchFamily="2" charset="77"/>
                <a:cs typeface="Poppins" pitchFamily="2" charset="77"/>
              </a:rPr>
              <a:t>RIESGO Y DESPROTECCIÓN FAMILIAR</a:t>
            </a:r>
            <a:endParaRPr lang="es-PE" sz="3200" b="1" dirty="0">
              <a:solidFill>
                <a:srgbClr val="002060"/>
              </a:solidFill>
              <a:latin typeface="Poppins" pitchFamily="2" charset="77"/>
              <a:cs typeface="Poppins" pitchFamily="2" charset="77"/>
            </a:endParaRPr>
          </a:p>
        </p:txBody>
      </p:sp>
      <p:sp>
        <p:nvSpPr>
          <p:cNvPr id="14" name="CuadroTexto 13">
            <a:extLst>
              <a:ext uri="{FF2B5EF4-FFF2-40B4-BE49-F238E27FC236}">
                <a16:creationId xmlns:a16="http://schemas.microsoft.com/office/drawing/2014/main" xmlns="" id="{5AD60CE5-F7A1-A604-303C-516A2A896377}"/>
              </a:ext>
            </a:extLst>
          </p:cNvPr>
          <p:cNvSpPr txBox="1"/>
          <p:nvPr/>
        </p:nvSpPr>
        <p:spPr>
          <a:xfrm>
            <a:off x="311464" y="1125513"/>
            <a:ext cx="67251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srgbClr val="002060"/>
                </a:solidFill>
                <a:effectLst/>
                <a:uLnTx/>
                <a:uFillTx/>
                <a:latin typeface="Poppins" panose="00000500000000000000" pitchFamily="2" charset="0"/>
                <a:ea typeface="Calibri" panose="020F0502020204030204" pitchFamily="34" charset="0"/>
                <a:cs typeface="Poppins" panose="00000500000000000000" pitchFamily="2" charset="0"/>
              </a:rPr>
              <a:t>NIÑAS, NIÑOS Y ADOLESCENTES EN RIESGO O DESPROTECCIÓN FAMILIAR</a:t>
            </a:r>
            <a:endParaRPr kumimoji="0" lang="es-PE" sz="1400" b="0" i="0" u="none" strike="noStrike" kern="1200" cap="none" spc="0" normalizeH="0" baseline="0" noProof="0" dirty="0">
              <a:ln>
                <a:noFill/>
              </a:ln>
              <a:solidFill>
                <a:srgbClr val="002060"/>
              </a:solidFill>
              <a:effectLst/>
              <a:uLnTx/>
              <a:uFillTx/>
              <a:latin typeface="Poppins" panose="00000500000000000000" pitchFamily="2" charset="0"/>
              <a:ea typeface="+mn-ea"/>
              <a:cs typeface="Poppins" panose="00000500000000000000" pitchFamily="2" charset="0"/>
            </a:endParaRPr>
          </a:p>
        </p:txBody>
      </p:sp>
      <p:pic>
        <p:nvPicPr>
          <p:cNvPr id="32" name="Imagen 3" descr="Descripción: Descripción: Descripción: Descripción: LOGO_MIMP">
            <a:extLst>
              <a:ext uri="{FF2B5EF4-FFF2-40B4-BE49-F238E27FC236}">
                <a16:creationId xmlns:a16="http://schemas.microsoft.com/office/drawing/2014/main" xmlns="" id="{A3E88A1E-D5BB-9C6D-2F74-18C13A843D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47" y="202309"/>
            <a:ext cx="2533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xmlns="" id="{D5B66666-CFDA-0C98-E06A-E2816BF53928}"/>
              </a:ext>
            </a:extLst>
          </p:cNvPr>
          <p:cNvSpPr txBox="1"/>
          <p:nvPr/>
        </p:nvSpPr>
        <p:spPr>
          <a:xfrm>
            <a:off x="7407095" y="1874518"/>
            <a:ext cx="448322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srgbClr val="002060"/>
                </a:solidFill>
                <a:effectLst/>
                <a:uLnTx/>
                <a:uFillTx/>
                <a:latin typeface="Poppins" panose="00000500000000000000" pitchFamily="2" charset="0"/>
                <a:ea typeface="Calibri" panose="020F0502020204030204" pitchFamily="34" charset="0"/>
                <a:cs typeface="Poppins" panose="00000500000000000000" pitchFamily="2" charset="0"/>
              </a:rPr>
              <a:t>RESULTADOS: REINTEGRACIÓN FAMILIAR</a:t>
            </a:r>
            <a:endParaRPr kumimoji="0" lang="es-PE" sz="1400" b="0" i="0" u="none" strike="noStrike" kern="1200" cap="none" spc="0" normalizeH="0" baseline="0" noProof="0" dirty="0">
              <a:ln>
                <a:noFill/>
              </a:ln>
              <a:solidFill>
                <a:srgbClr val="002060"/>
              </a:solidFill>
              <a:effectLst/>
              <a:uLnTx/>
              <a:uFillTx/>
              <a:latin typeface="Poppins" panose="00000500000000000000" pitchFamily="2" charset="0"/>
              <a:ea typeface="+mn-ea"/>
              <a:cs typeface="Poppins" panose="00000500000000000000" pitchFamily="2" charset="0"/>
            </a:endParaRPr>
          </a:p>
        </p:txBody>
      </p:sp>
      <p:graphicFrame>
        <p:nvGraphicFramePr>
          <p:cNvPr id="6" name="Tabla 5">
            <a:extLst>
              <a:ext uri="{FF2B5EF4-FFF2-40B4-BE49-F238E27FC236}">
                <a16:creationId xmlns:a16="http://schemas.microsoft.com/office/drawing/2014/main" xmlns="" id="{FC243E58-FC34-D17C-E4C7-F493EF0BFEBC}"/>
              </a:ext>
            </a:extLst>
          </p:cNvPr>
          <p:cNvGraphicFramePr>
            <a:graphicFrameLocks noGrp="1"/>
          </p:cNvGraphicFramePr>
          <p:nvPr>
            <p:extLst>
              <p:ext uri="{D42A27DB-BD31-4B8C-83A1-F6EECF244321}">
                <p14:modId xmlns:p14="http://schemas.microsoft.com/office/powerpoint/2010/main" val="2206950341"/>
              </p:ext>
            </p:extLst>
          </p:nvPr>
        </p:nvGraphicFramePr>
        <p:xfrm>
          <a:off x="908088" y="1697727"/>
          <a:ext cx="5495474" cy="4183012"/>
        </p:xfrm>
        <a:graphic>
          <a:graphicData uri="http://schemas.openxmlformats.org/drawingml/2006/table">
            <a:tbl>
              <a:tblPr firstRow="1" firstCol="1" bandRow="1">
                <a:tableStyleId>{5940675A-B579-460E-94D1-54222C63F5DA}</a:tableStyleId>
              </a:tblPr>
              <a:tblGrid>
                <a:gridCol w="1504715">
                  <a:extLst>
                    <a:ext uri="{9D8B030D-6E8A-4147-A177-3AD203B41FA5}">
                      <a16:colId xmlns:a16="http://schemas.microsoft.com/office/drawing/2014/main" xmlns="" val="3334266754"/>
                    </a:ext>
                  </a:extLst>
                </a:gridCol>
                <a:gridCol w="1133986">
                  <a:extLst>
                    <a:ext uri="{9D8B030D-6E8A-4147-A177-3AD203B41FA5}">
                      <a16:colId xmlns:a16="http://schemas.microsoft.com/office/drawing/2014/main" xmlns="" val="3860898166"/>
                    </a:ext>
                  </a:extLst>
                </a:gridCol>
                <a:gridCol w="1177602">
                  <a:extLst>
                    <a:ext uri="{9D8B030D-6E8A-4147-A177-3AD203B41FA5}">
                      <a16:colId xmlns:a16="http://schemas.microsoft.com/office/drawing/2014/main" xmlns="" val="1550960358"/>
                    </a:ext>
                  </a:extLst>
                </a:gridCol>
                <a:gridCol w="1679171">
                  <a:extLst>
                    <a:ext uri="{9D8B030D-6E8A-4147-A177-3AD203B41FA5}">
                      <a16:colId xmlns:a16="http://schemas.microsoft.com/office/drawing/2014/main" xmlns="" val="1876325795"/>
                    </a:ext>
                  </a:extLst>
                </a:gridCol>
              </a:tblGrid>
              <a:tr h="421056">
                <a:tc rowSpan="2">
                  <a:txBody>
                    <a:bodyPr/>
                    <a:lstStyle/>
                    <a:p>
                      <a:pPr algn="ctr">
                        <a:lnSpc>
                          <a:spcPct val="107000"/>
                        </a:lnSpc>
                        <a:spcAft>
                          <a:spcPts val="800"/>
                        </a:spcAft>
                      </a:pPr>
                      <a:r>
                        <a:rPr lang="es-PE" sz="1400" b="1" dirty="0">
                          <a:solidFill>
                            <a:schemeClr val="bg1"/>
                          </a:solidFill>
                          <a:effectLst/>
                          <a:latin typeface="Poppins" panose="00000500000000000000" pitchFamily="2" charset="0"/>
                          <a:cs typeface="Poppins" panose="00000500000000000000" pitchFamily="2" charset="0"/>
                        </a:rPr>
                        <a:t>AÑO DE INGRESO</a:t>
                      </a:r>
                      <a:endParaRPr lang="es-PE" sz="1400" b="1"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solidFill>
                      <a:srgbClr val="C00000"/>
                    </a:solidFill>
                  </a:tcPr>
                </a:tc>
                <a:tc rowSpan="2">
                  <a:txBody>
                    <a:bodyPr/>
                    <a:lstStyle/>
                    <a:p>
                      <a:pPr algn="ctr">
                        <a:lnSpc>
                          <a:spcPct val="107000"/>
                        </a:lnSpc>
                        <a:spcAft>
                          <a:spcPts val="800"/>
                        </a:spcAft>
                      </a:pPr>
                      <a:r>
                        <a:rPr lang="es-PE" sz="1400" b="1" dirty="0">
                          <a:solidFill>
                            <a:schemeClr val="bg1"/>
                          </a:solidFill>
                          <a:effectLst/>
                          <a:latin typeface="Poppins" panose="00000500000000000000" pitchFamily="2" charset="0"/>
                          <a:cs typeface="Poppins" panose="00000500000000000000" pitchFamily="2" charset="0"/>
                        </a:rPr>
                        <a:t>TOTAL NNA CON INICIO</a:t>
                      </a:r>
                      <a:endParaRPr lang="es-PE" sz="1400" b="1"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solidFill>
                      <a:srgbClr val="C00000"/>
                    </a:solidFill>
                  </a:tcPr>
                </a:tc>
                <a:tc gridSpan="2">
                  <a:txBody>
                    <a:bodyPr/>
                    <a:lstStyle/>
                    <a:p>
                      <a:pPr algn="ctr">
                        <a:lnSpc>
                          <a:spcPct val="107000"/>
                        </a:lnSpc>
                        <a:spcAft>
                          <a:spcPts val="800"/>
                        </a:spcAft>
                      </a:pPr>
                      <a:r>
                        <a:rPr lang="es-PE" sz="1400" b="1" dirty="0">
                          <a:solidFill>
                            <a:schemeClr val="bg1"/>
                          </a:solidFill>
                          <a:effectLst/>
                          <a:latin typeface="Poppins" panose="00000500000000000000" pitchFamily="2" charset="0"/>
                          <a:cs typeface="Poppins" panose="00000500000000000000" pitchFamily="2" charset="0"/>
                        </a:rPr>
                        <a:t>INICIO DE PROCEDIMIENTO</a:t>
                      </a:r>
                      <a:endParaRPr lang="es-PE" sz="1400" b="1"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solidFill>
                      <a:srgbClr val="C00000"/>
                    </a:solidFill>
                  </a:tcPr>
                </a:tc>
                <a:tc hMerge="1">
                  <a:txBody>
                    <a:bodyPr/>
                    <a:lstStyle/>
                    <a:p>
                      <a:pPr algn="ctr">
                        <a:lnSpc>
                          <a:spcPct val="107000"/>
                        </a:lnSpc>
                        <a:spcAft>
                          <a:spcPts val="800"/>
                        </a:spcAft>
                      </a:pP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397228247"/>
                  </a:ext>
                </a:extLst>
              </a:tr>
              <a:tr h="421056">
                <a:tc vMerge="1">
                  <a:txBody>
                    <a:bodyPr/>
                    <a:lstStyle/>
                    <a:p>
                      <a:endParaRPr lang="es-PE"/>
                    </a:p>
                  </a:txBody>
                  <a:tcPr/>
                </a:tc>
                <a:tc vMerge="1">
                  <a:txBody>
                    <a:bodyPr/>
                    <a:lstStyle/>
                    <a:p>
                      <a:endParaRPr lang="es-PE"/>
                    </a:p>
                  </a:txBody>
                  <a:tcPr/>
                </a:tc>
                <a:tc>
                  <a:txBody>
                    <a:bodyPr/>
                    <a:lstStyle/>
                    <a:p>
                      <a:pPr algn="ctr">
                        <a:lnSpc>
                          <a:spcPct val="107000"/>
                        </a:lnSpc>
                        <a:spcAft>
                          <a:spcPts val="800"/>
                        </a:spcAft>
                      </a:pPr>
                      <a:r>
                        <a:rPr lang="es-PE" sz="1400" b="1" dirty="0">
                          <a:solidFill>
                            <a:schemeClr val="bg1"/>
                          </a:solidFill>
                          <a:effectLst/>
                          <a:latin typeface="Poppins" panose="00000500000000000000" pitchFamily="2" charset="0"/>
                          <a:cs typeface="Poppins" panose="00000500000000000000" pitchFamily="2" charset="0"/>
                        </a:rPr>
                        <a:t>RIESGO</a:t>
                      </a:r>
                      <a:endParaRPr lang="es-PE" sz="1400" b="1"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solidFill>
                      <a:srgbClr val="C00000"/>
                    </a:solidFill>
                  </a:tcPr>
                </a:tc>
                <a:tc>
                  <a:txBody>
                    <a:bodyPr/>
                    <a:lstStyle/>
                    <a:p>
                      <a:pPr algn="ctr">
                        <a:lnSpc>
                          <a:spcPct val="107000"/>
                        </a:lnSpc>
                        <a:spcAft>
                          <a:spcPts val="800"/>
                        </a:spcAft>
                      </a:pPr>
                      <a:r>
                        <a:rPr lang="es-PE" sz="1400" b="1" dirty="0">
                          <a:solidFill>
                            <a:schemeClr val="bg1"/>
                          </a:solidFill>
                          <a:effectLst/>
                          <a:latin typeface="Poppins" panose="00000500000000000000" pitchFamily="2" charset="0"/>
                          <a:cs typeface="Poppins" panose="00000500000000000000" pitchFamily="2" charset="0"/>
                        </a:rPr>
                        <a:t>DESPROTECCIÓN</a:t>
                      </a:r>
                      <a:endParaRPr lang="es-PE" sz="1400" b="1"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solidFill>
                      <a:srgbClr val="C00000"/>
                    </a:solidFill>
                  </a:tcPr>
                </a:tc>
                <a:extLst>
                  <a:ext uri="{0D108BD9-81ED-4DB2-BD59-A6C34878D82A}">
                    <a16:rowId xmlns:a16="http://schemas.microsoft.com/office/drawing/2014/main" xmlns="" val="729475021"/>
                  </a:ext>
                </a:extLst>
              </a:tr>
              <a:tr h="430449">
                <a:tc>
                  <a:txBody>
                    <a:bodyPr/>
                    <a:lstStyle/>
                    <a:p>
                      <a:pPr>
                        <a:lnSpc>
                          <a:spcPct val="107000"/>
                        </a:lnSpc>
                        <a:spcAft>
                          <a:spcPts val="800"/>
                        </a:spcAft>
                      </a:pPr>
                      <a:r>
                        <a:rPr lang="es-PE" sz="1400" b="1" dirty="0">
                          <a:effectLst/>
                          <a:latin typeface="Poppins" panose="00000500000000000000" pitchFamily="2" charset="0"/>
                          <a:cs typeface="Poppins" panose="00000500000000000000" pitchFamily="2" charset="0"/>
                        </a:rPr>
                        <a:t>TOTAL</a:t>
                      </a:r>
                      <a:endParaRPr lang="es-PE" sz="14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tc>
                <a:tc>
                  <a:txBody>
                    <a:bodyPr/>
                    <a:lstStyle/>
                    <a:p>
                      <a:pPr algn="ctr">
                        <a:lnSpc>
                          <a:spcPct val="107000"/>
                        </a:lnSpc>
                        <a:spcAft>
                          <a:spcPts val="800"/>
                        </a:spcAft>
                      </a:pPr>
                      <a:r>
                        <a:rPr lang="es-PE" sz="1400" b="1" dirty="0">
                          <a:effectLst/>
                          <a:latin typeface="Poppins" panose="00000500000000000000" pitchFamily="2" charset="0"/>
                          <a:cs typeface="Poppins" panose="00000500000000000000" pitchFamily="2" charset="0"/>
                        </a:rPr>
                        <a:t>97,579</a:t>
                      </a:r>
                      <a:endParaRPr lang="es-PE" sz="14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tc>
                <a:tc>
                  <a:txBody>
                    <a:bodyPr/>
                    <a:lstStyle/>
                    <a:p>
                      <a:pPr algn="ctr">
                        <a:lnSpc>
                          <a:spcPct val="107000"/>
                        </a:lnSpc>
                        <a:spcAft>
                          <a:spcPts val="800"/>
                        </a:spcAft>
                      </a:pPr>
                      <a:r>
                        <a:rPr lang="es-PE" sz="1400" b="1">
                          <a:effectLst/>
                          <a:latin typeface="Poppins" panose="00000500000000000000" pitchFamily="2" charset="0"/>
                          <a:cs typeface="Poppins" panose="00000500000000000000" pitchFamily="2" charset="0"/>
                        </a:rPr>
                        <a:t>63,620</a:t>
                      </a:r>
                      <a:endParaRPr lang="es-PE" sz="1400" b="1">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tc>
                <a:tc>
                  <a:txBody>
                    <a:bodyPr/>
                    <a:lstStyle/>
                    <a:p>
                      <a:pPr algn="ctr">
                        <a:lnSpc>
                          <a:spcPct val="107000"/>
                        </a:lnSpc>
                        <a:spcAft>
                          <a:spcPts val="800"/>
                        </a:spcAft>
                      </a:pPr>
                      <a:r>
                        <a:rPr lang="es-PE" sz="1400" b="1" dirty="0">
                          <a:effectLst/>
                          <a:latin typeface="Poppins" panose="00000500000000000000" pitchFamily="2" charset="0"/>
                          <a:cs typeface="Poppins" panose="00000500000000000000" pitchFamily="2" charset="0"/>
                        </a:rPr>
                        <a:t>33,959</a:t>
                      </a:r>
                      <a:endParaRPr lang="es-PE" sz="14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tc>
                <a:extLst>
                  <a:ext uri="{0D108BD9-81ED-4DB2-BD59-A6C34878D82A}">
                    <a16:rowId xmlns:a16="http://schemas.microsoft.com/office/drawing/2014/main" xmlns="" val="341169606"/>
                  </a:ext>
                </a:extLst>
              </a:tr>
              <a:tr h="384115">
                <a:tc>
                  <a:txBody>
                    <a:bodyPr/>
                    <a:lstStyle/>
                    <a:p>
                      <a:pPr indent="127000">
                        <a:lnSpc>
                          <a:spcPct val="107000"/>
                        </a:lnSpc>
                        <a:spcAft>
                          <a:spcPts val="800"/>
                        </a:spcAft>
                      </a:pPr>
                      <a:r>
                        <a:rPr lang="es-PE" sz="1400" b="1" dirty="0">
                          <a:effectLst/>
                          <a:latin typeface="Poppins" panose="00000500000000000000" pitchFamily="2" charset="0"/>
                          <a:cs typeface="Poppins" panose="00000500000000000000" pitchFamily="2" charset="0"/>
                        </a:rPr>
                        <a:t>2018</a:t>
                      </a:r>
                      <a:endParaRPr lang="es-PE" sz="14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tc>
                <a:tc>
                  <a:txBody>
                    <a:bodyPr/>
                    <a:lstStyle/>
                    <a:p>
                      <a:pPr algn="ctr">
                        <a:lnSpc>
                          <a:spcPct val="107000"/>
                        </a:lnSpc>
                        <a:spcAft>
                          <a:spcPts val="800"/>
                        </a:spcAft>
                      </a:pPr>
                      <a:r>
                        <a:rPr lang="es-PE" sz="1400" dirty="0">
                          <a:effectLst/>
                          <a:latin typeface="Poppins" panose="00000500000000000000" pitchFamily="2" charset="0"/>
                          <a:cs typeface="Poppins" panose="00000500000000000000" pitchFamily="2" charset="0"/>
                        </a:rPr>
                        <a:t>11,974</a:t>
                      </a:r>
                      <a:endParaRPr lang="es-PE" sz="14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solidFill>
                      <a:schemeClr val="bg1"/>
                    </a:solidFill>
                  </a:tcPr>
                </a:tc>
                <a:tc>
                  <a:txBody>
                    <a:bodyPr/>
                    <a:lstStyle/>
                    <a:p>
                      <a:pPr algn="ctr">
                        <a:lnSpc>
                          <a:spcPct val="107000"/>
                        </a:lnSpc>
                        <a:spcAft>
                          <a:spcPts val="800"/>
                        </a:spcAft>
                      </a:pPr>
                      <a:r>
                        <a:rPr lang="es-PE" sz="1400" dirty="0">
                          <a:effectLst/>
                          <a:latin typeface="Poppins" panose="00000500000000000000" pitchFamily="2" charset="0"/>
                          <a:cs typeface="Poppins" panose="00000500000000000000" pitchFamily="2" charset="0"/>
                        </a:rPr>
                        <a:t>8,487</a:t>
                      </a:r>
                      <a:endParaRPr lang="es-PE" sz="14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solidFill>
                      <a:schemeClr val="bg1"/>
                    </a:solidFill>
                  </a:tcPr>
                </a:tc>
                <a:tc>
                  <a:txBody>
                    <a:bodyPr/>
                    <a:lstStyle/>
                    <a:p>
                      <a:pPr algn="ctr">
                        <a:lnSpc>
                          <a:spcPct val="107000"/>
                        </a:lnSpc>
                        <a:spcAft>
                          <a:spcPts val="800"/>
                        </a:spcAft>
                      </a:pPr>
                      <a:r>
                        <a:rPr lang="es-PE" sz="1400" dirty="0">
                          <a:effectLst/>
                          <a:latin typeface="Poppins" panose="00000500000000000000" pitchFamily="2" charset="0"/>
                          <a:cs typeface="Poppins" panose="00000500000000000000" pitchFamily="2" charset="0"/>
                        </a:rPr>
                        <a:t>3,487</a:t>
                      </a:r>
                      <a:endParaRPr lang="es-PE" sz="14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solidFill>
                      <a:schemeClr val="bg1"/>
                    </a:solidFill>
                  </a:tcPr>
                </a:tc>
                <a:extLst>
                  <a:ext uri="{0D108BD9-81ED-4DB2-BD59-A6C34878D82A}">
                    <a16:rowId xmlns:a16="http://schemas.microsoft.com/office/drawing/2014/main" xmlns="" val="298542228"/>
                  </a:ext>
                </a:extLst>
              </a:tr>
              <a:tr h="421056">
                <a:tc>
                  <a:txBody>
                    <a:bodyPr/>
                    <a:lstStyle/>
                    <a:p>
                      <a:pPr indent="127000">
                        <a:lnSpc>
                          <a:spcPct val="107000"/>
                        </a:lnSpc>
                        <a:spcAft>
                          <a:spcPts val="800"/>
                        </a:spcAft>
                      </a:pPr>
                      <a:r>
                        <a:rPr lang="es-PE" sz="1400" b="1" dirty="0">
                          <a:effectLst/>
                          <a:latin typeface="Poppins" panose="00000500000000000000" pitchFamily="2" charset="0"/>
                          <a:cs typeface="Poppins" panose="00000500000000000000" pitchFamily="2" charset="0"/>
                        </a:rPr>
                        <a:t>2019</a:t>
                      </a:r>
                      <a:endParaRPr lang="es-PE" sz="14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tc>
                <a:tc>
                  <a:txBody>
                    <a:bodyPr/>
                    <a:lstStyle/>
                    <a:p>
                      <a:pPr algn="ctr">
                        <a:lnSpc>
                          <a:spcPct val="107000"/>
                        </a:lnSpc>
                        <a:spcAft>
                          <a:spcPts val="800"/>
                        </a:spcAft>
                      </a:pPr>
                      <a:r>
                        <a:rPr lang="es-PE" sz="1400" dirty="0">
                          <a:effectLst/>
                          <a:latin typeface="Poppins" panose="00000500000000000000" pitchFamily="2" charset="0"/>
                          <a:cs typeface="Poppins" panose="00000500000000000000" pitchFamily="2" charset="0"/>
                        </a:rPr>
                        <a:t>22,799</a:t>
                      </a:r>
                      <a:endParaRPr lang="es-PE" sz="14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solidFill>
                      <a:schemeClr val="bg1"/>
                    </a:solidFill>
                  </a:tcPr>
                </a:tc>
                <a:tc>
                  <a:txBody>
                    <a:bodyPr/>
                    <a:lstStyle/>
                    <a:p>
                      <a:pPr algn="ctr">
                        <a:lnSpc>
                          <a:spcPct val="107000"/>
                        </a:lnSpc>
                        <a:spcAft>
                          <a:spcPts val="800"/>
                        </a:spcAft>
                      </a:pPr>
                      <a:r>
                        <a:rPr lang="es-PE" sz="1400">
                          <a:effectLst/>
                          <a:latin typeface="Poppins" panose="00000500000000000000" pitchFamily="2" charset="0"/>
                          <a:cs typeface="Poppins" panose="00000500000000000000" pitchFamily="2" charset="0"/>
                        </a:rPr>
                        <a:t>16,066</a:t>
                      </a:r>
                      <a:endParaRPr lang="es-PE" sz="140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solidFill>
                      <a:schemeClr val="bg1"/>
                    </a:solidFill>
                  </a:tcPr>
                </a:tc>
                <a:tc>
                  <a:txBody>
                    <a:bodyPr/>
                    <a:lstStyle/>
                    <a:p>
                      <a:pPr algn="ctr">
                        <a:lnSpc>
                          <a:spcPct val="107000"/>
                        </a:lnSpc>
                        <a:spcAft>
                          <a:spcPts val="800"/>
                        </a:spcAft>
                      </a:pPr>
                      <a:r>
                        <a:rPr lang="es-PE" sz="1400" dirty="0">
                          <a:effectLst/>
                          <a:latin typeface="Poppins" panose="00000500000000000000" pitchFamily="2" charset="0"/>
                          <a:cs typeface="Poppins" panose="00000500000000000000" pitchFamily="2" charset="0"/>
                        </a:rPr>
                        <a:t>6,733</a:t>
                      </a:r>
                      <a:endParaRPr lang="es-PE" sz="14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solidFill>
                      <a:schemeClr val="bg1"/>
                    </a:solidFill>
                  </a:tcPr>
                </a:tc>
                <a:extLst>
                  <a:ext uri="{0D108BD9-81ED-4DB2-BD59-A6C34878D82A}">
                    <a16:rowId xmlns:a16="http://schemas.microsoft.com/office/drawing/2014/main" xmlns="" val="2957859289"/>
                  </a:ext>
                </a:extLst>
              </a:tr>
              <a:tr h="421056">
                <a:tc>
                  <a:txBody>
                    <a:bodyPr/>
                    <a:lstStyle/>
                    <a:p>
                      <a:pPr indent="127000">
                        <a:lnSpc>
                          <a:spcPct val="107000"/>
                        </a:lnSpc>
                        <a:spcAft>
                          <a:spcPts val="800"/>
                        </a:spcAft>
                      </a:pPr>
                      <a:r>
                        <a:rPr lang="es-PE" sz="1400" b="1" dirty="0">
                          <a:effectLst/>
                          <a:latin typeface="Poppins" panose="00000500000000000000" pitchFamily="2" charset="0"/>
                          <a:cs typeface="Poppins" panose="00000500000000000000" pitchFamily="2" charset="0"/>
                        </a:rPr>
                        <a:t>2020</a:t>
                      </a:r>
                      <a:endParaRPr lang="es-PE" sz="14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tc>
                <a:tc>
                  <a:txBody>
                    <a:bodyPr/>
                    <a:lstStyle/>
                    <a:p>
                      <a:pPr algn="ctr">
                        <a:lnSpc>
                          <a:spcPct val="107000"/>
                        </a:lnSpc>
                        <a:spcAft>
                          <a:spcPts val="800"/>
                        </a:spcAft>
                      </a:pPr>
                      <a:r>
                        <a:rPr lang="es-PE" sz="1400" dirty="0">
                          <a:effectLst/>
                          <a:latin typeface="Poppins" panose="00000500000000000000" pitchFamily="2" charset="0"/>
                          <a:cs typeface="Poppins" panose="00000500000000000000" pitchFamily="2" charset="0"/>
                        </a:rPr>
                        <a:t>14,575</a:t>
                      </a:r>
                      <a:endParaRPr lang="es-PE" sz="14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solidFill>
                      <a:schemeClr val="bg1"/>
                    </a:solidFill>
                  </a:tcPr>
                </a:tc>
                <a:tc>
                  <a:txBody>
                    <a:bodyPr/>
                    <a:lstStyle/>
                    <a:p>
                      <a:pPr algn="ctr">
                        <a:lnSpc>
                          <a:spcPct val="107000"/>
                        </a:lnSpc>
                        <a:spcAft>
                          <a:spcPts val="800"/>
                        </a:spcAft>
                      </a:pPr>
                      <a:r>
                        <a:rPr lang="es-PE" sz="1400">
                          <a:effectLst/>
                          <a:latin typeface="Poppins" panose="00000500000000000000" pitchFamily="2" charset="0"/>
                          <a:cs typeface="Poppins" panose="00000500000000000000" pitchFamily="2" charset="0"/>
                        </a:rPr>
                        <a:t>9,501</a:t>
                      </a:r>
                      <a:endParaRPr lang="es-PE" sz="140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solidFill>
                      <a:schemeClr val="bg1"/>
                    </a:solidFill>
                  </a:tcPr>
                </a:tc>
                <a:tc>
                  <a:txBody>
                    <a:bodyPr/>
                    <a:lstStyle/>
                    <a:p>
                      <a:pPr algn="ctr">
                        <a:lnSpc>
                          <a:spcPct val="107000"/>
                        </a:lnSpc>
                        <a:spcAft>
                          <a:spcPts val="800"/>
                        </a:spcAft>
                      </a:pPr>
                      <a:r>
                        <a:rPr lang="es-PE" sz="1400" dirty="0">
                          <a:effectLst/>
                          <a:latin typeface="Poppins" panose="00000500000000000000" pitchFamily="2" charset="0"/>
                          <a:cs typeface="Poppins" panose="00000500000000000000" pitchFamily="2" charset="0"/>
                        </a:rPr>
                        <a:t>5,074</a:t>
                      </a:r>
                      <a:endParaRPr lang="es-PE" sz="14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solidFill>
                      <a:schemeClr val="bg1"/>
                    </a:solidFill>
                  </a:tcPr>
                </a:tc>
                <a:extLst>
                  <a:ext uri="{0D108BD9-81ED-4DB2-BD59-A6C34878D82A}">
                    <a16:rowId xmlns:a16="http://schemas.microsoft.com/office/drawing/2014/main" xmlns="" val="3832362215"/>
                  </a:ext>
                </a:extLst>
              </a:tr>
              <a:tr h="421056">
                <a:tc>
                  <a:txBody>
                    <a:bodyPr/>
                    <a:lstStyle/>
                    <a:p>
                      <a:pPr indent="127000">
                        <a:lnSpc>
                          <a:spcPct val="107000"/>
                        </a:lnSpc>
                        <a:spcAft>
                          <a:spcPts val="800"/>
                        </a:spcAft>
                      </a:pPr>
                      <a:r>
                        <a:rPr lang="es-PE" sz="1400" b="1" dirty="0">
                          <a:effectLst/>
                          <a:latin typeface="Poppins" panose="00000500000000000000" pitchFamily="2" charset="0"/>
                          <a:cs typeface="Poppins" panose="00000500000000000000" pitchFamily="2" charset="0"/>
                        </a:rPr>
                        <a:t>2021</a:t>
                      </a:r>
                      <a:endParaRPr lang="es-PE" sz="14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tc>
                <a:tc>
                  <a:txBody>
                    <a:bodyPr/>
                    <a:lstStyle/>
                    <a:p>
                      <a:pPr algn="ctr">
                        <a:lnSpc>
                          <a:spcPct val="107000"/>
                        </a:lnSpc>
                        <a:spcAft>
                          <a:spcPts val="800"/>
                        </a:spcAft>
                      </a:pPr>
                      <a:r>
                        <a:rPr lang="es-PE" sz="1400" dirty="0">
                          <a:effectLst/>
                          <a:latin typeface="Poppins" panose="00000500000000000000" pitchFamily="2" charset="0"/>
                          <a:cs typeface="Poppins" panose="00000500000000000000" pitchFamily="2" charset="0"/>
                        </a:rPr>
                        <a:t>22,409</a:t>
                      </a:r>
                      <a:endParaRPr lang="es-PE" sz="14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solidFill>
                      <a:schemeClr val="bg1"/>
                    </a:solidFill>
                  </a:tcPr>
                </a:tc>
                <a:tc>
                  <a:txBody>
                    <a:bodyPr/>
                    <a:lstStyle/>
                    <a:p>
                      <a:pPr algn="ctr">
                        <a:lnSpc>
                          <a:spcPct val="107000"/>
                        </a:lnSpc>
                        <a:spcAft>
                          <a:spcPts val="800"/>
                        </a:spcAft>
                      </a:pPr>
                      <a:r>
                        <a:rPr lang="es-PE" sz="1400" dirty="0">
                          <a:effectLst/>
                          <a:latin typeface="Poppins" panose="00000500000000000000" pitchFamily="2" charset="0"/>
                          <a:cs typeface="Poppins" panose="00000500000000000000" pitchFamily="2" charset="0"/>
                        </a:rPr>
                        <a:t>14,369</a:t>
                      </a:r>
                      <a:endParaRPr lang="es-PE" sz="14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solidFill>
                      <a:schemeClr val="bg1"/>
                    </a:solidFill>
                  </a:tcPr>
                </a:tc>
                <a:tc>
                  <a:txBody>
                    <a:bodyPr/>
                    <a:lstStyle/>
                    <a:p>
                      <a:pPr algn="ctr">
                        <a:lnSpc>
                          <a:spcPct val="107000"/>
                        </a:lnSpc>
                        <a:spcAft>
                          <a:spcPts val="800"/>
                        </a:spcAft>
                      </a:pPr>
                      <a:r>
                        <a:rPr lang="es-PE" sz="1400" dirty="0">
                          <a:effectLst/>
                          <a:latin typeface="Poppins" panose="00000500000000000000" pitchFamily="2" charset="0"/>
                          <a:cs typeface="Poppins" panose="00000500000000000000" pitchFamily="2" charset="0"/>
                        </a:rPr>
                        <a:t>8,040</a:t>
                      </a:r>
                      <a:endParaRPr lang="es-PE" sz="14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solidFill>
                      <a:schemeClr val="bg1"/>
                    </a:solidFill>
                  </a:tcPr>
                </a:tc>
                <a:extLst>
                  <a:ext uri="{0D108BD9-81ED-4DB2-BD59-A6C34878D82A}">
                    <a16:rowId xmlns:a16="http://schemas.microsoft.com/office/drawing/2014/main" xmlns="" val="2897352211"/>
                  </a:ext>
                </a:extLst>
              </a:tr>
              <a:tr h="421056">
                <a:tc>
                  <a:txBody>
                    <a:bodyPr/>
                    <a:lstStyle/>
                    <a:p>
                      <a:pPr indent="127000">
                        <a:lnSpc>
                          <a:spcPct val="107000"/>
                        </a:lnSpc>
                        <a:spcAft>
                          <a:spcPts val="800"/>
                        </a:spcAft>
                      </a:pPr>
                      <a:r>
                        <a:rPr lang="es-PE" sz="1400" b="1" dirty="0">
                          <a:effectLst/>
                          <a:latin typeface="Poppins" panose="00000500000000000000" pitchFamily="2" charset="0"/>
                          <a:cs typeface="Poppins" panose="00000500000000000000" pitchFamily="2" charset="0"/>
                        </a:rPr>
                        <a:t>2022</a:t>
                      </a:r>
                      <a:endParaRPr lang="es-PE" sz="14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tc>
                <a:tc>
                  <a:txBody>
                    <a:bodyPr/>
                    <a:lstStyle/>
                    <a:p>
                      <a:pPr algn="ctr">
                        <a:lnSpc>
                          <a:spcPct val="107000"/>
                        </a:lnSpc>
                        <a:spcAft>
                          <a:spcPts val="800"/>
                        </a:spcAft>
                      </a:pPr>
                      <a:r>
                        <a:rPr lang="es-PE" sz="1400">
                          <a:effectLst/>
                          <a:latin typeface="Poppins" panose="00000500000000000000" pitchFamily="2" charset="0"/>
                          <a:cs typeface="Poppins" panose="00000500000000000000" pitchFamily="2" charset="0"/>
                        </a:rPr>
                        <a:t>22,702</a:t>
                      </a:r>
                      <a:endParaRPr lang="es-PE" sz="140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solidFill>
                      <a:schemeClr val="bg1"/>
                    </a:solidFill>
                  </a:tcPr>
                </a:tc>
                <a:tc>
                  <a:txBody>
                    <a:bodyPr/>
                    <a:lstStyle/>
                    <a:p>
                      <a:pPr algn="ctr">
                        <a:lnSpc>
                          <a:spcPct val="107000"/>
                        </a:lnSpc>
                        <a:spcAft>
                          <a:spcPts val="800"/>
                        </a:spcAft>
                      </a:pPr>
                      <a:r>
                        <a:rPr lang="es-PE" sz="1400" dirty="0">
                          <a:effectLst/>
                          <a:latin typeface="Poppins" panose="00000500000000000000" pitchFamily="2" charset="0"/>
                          <a:cs typeface="Poppins" panose="00000500000000000000" pitchFamily="2" charset="0"/>
                        </a:rPr>
                        <a:t>13,502</a:t>
                      </a:r>
                      <a:endParaRPr lang="es-PE" sz="14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solidFill>
                      <a:schemeClr val="bg1"/>
                    </a:solidFill>
                  </a:tcPr>
                </a:tc>
                <a:tc>
                  <a:txBody>
                    <a:bodyPr/>
                    <a:lstStyle/>
                    <a:p>
                      <a:pPr algn="ctr">
                        <a:lnSpc>
                          <a:spcPct val="107000"/>
                        </a:lnSpc>
                        <a:spcAft>
                          <a:spcPts val="800"/>
                        </a:spcAft>
                      </a:pPr>
                      <a:r>
                        <a:rPr lang="es-PE" sz="1400" dirty="0">
                          <a:effectLst/>
                          <a:latin typeface="Poppins" panose="00000500000000000000" pitchFamily="2" charset="0"/>
                          <a:cs typeface="Poppins" panose="00000500000000000000" pitchFamily="2" charset="0"/>
                        </a:rPr>
                        <a:t>9,200</a:t>
                      </a:r>
                      <a:endParaRPr lang="es-PE" sz="14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solidFill>
                      <a:schemeClr val="bg1"/>
                    </a:solidFill>
                  </a:tcPr>
                </a:tc>
                <a:extLst>
                  <a:ext uri="{0D108BD9-81ED-4DB2-BD59-A6C34878D82A}">
                    <a16:rowId xmlns:a16="http://schemas.microsoft.com/office/drawing/2014/main" xmlns="" val="3996768491"/>
                  </a:ext>
                </a:extLst>
              </a:tr>
              <a:tr h="421056">
                <a:tc>
                  <a:txBody>
                    <a:bodyPr/>
                    <a:lstStyle/>
                    <a:p>
                      <a:pPr indent="127000">
                        <a:lnSpc>
                          <a:spcPct val="107000"/>
                        </a:lnSpc>
                        <a:spcAft>
                          <a:spcPts val="800"/>
                        </a:spcAft>
                      </a:pPr>
                      <a:r>
                        <a:rPr lang="es-PE" sz="1400" b="1" dirty="0">
                          <a:effectLst/>
                          <a:latin typeface="Poppins" panose="00000500000000000000" pitchFamily="2" charset="0"/>
                          <a:cs typeface="Poppins" panose="00000500000000000000" pitchFamily="2" charset="0"/>
                        </a:rPr>
                        <a:t>2023 (*)</a:t>
                      </a:r>
                      <a:endParaRPr lang="es-PE" sz="14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tc>
                <a:tc>
                  <a:txBody>
                    <a:bodyPr/>
                    <a:lstStyle/>
                    <a:p>
                      <a:pPr algn="ctr">
                        <a:lnSpc>
                          <a:spcPct val="107000"/>
                        </a:lnSpc>
                        <a:spcAft>
                          <a:spcPts val="800"/>
                        </a:spcAft>
                      </a:pPr>
                      <a:r>
                        <a:rPr lang="es-PE" sz="1400" b="1" dirty="0">
                          <a:effectLst/>
                          <a:latin typeface="Poppins" panose="00000500000000000000" pitchFamily="2" charset="0"/>
                          <a:cs typeface="Poppins" panose="00000500000000000000" pitchFamily="2" charset="0"/>
                        </a:rPr>
                        <a:t>3,120</a:t>
                      </a:r>
                      <a:endParaRPr lang="es-PE" sz="14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solidFill>
                      <a:schemeClr val="bg1"/>
                    </a:solidFill>
                  </a:tcPr>
                </a:tc>
                <a:tc>
                  <a:txBody>
                    <a:bodyPr/>
                    <a:lstStyle/>
                    <a:p>
                      <a:pPr algn="ctr">
                        <a:lnSpc>
                          <a:spcPct val="107000"/>
                        </a:lnSpc>
                        <a:spcAft>
                          <a:spcPts val="800"/>
                        </a:spcAft>
                      </a:pPr>
                      <a:r>
                        <a:rPr lang="es-PE" sz="1400" b="1" dirty="0">
                          <a:effectLst/>
                          <a:latin typeface="Poppins" panose="00000500000000000000" pitchFamily="2" charset="0"/>
                          <a:cs typeface="Poppins" panose="00000500000000000000" pitchFamily="2" charset="0"/>
                        </a:rPr>
                        <a:t>1,695</a:t>
                      </a:r>
                      <a:endParaRPr lang="es-PE" sz="14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solidFill>
                      <a:schemeClr val="bg1"/>
                    </a:solidFill>
                  </a:tcPr>
                </a:tc>
                <a:tc>
                  <a:txBody>
                    <a:bodyPr/>
                    <a:lstStyle/>
                    <a:p>
                      <a:pPr algn="ctr">
                        <a:lnSpc>
                          <a:spcPct val="107000"/>
                        </a:lnSpc>
                        <a:spcAft>
                          <a:spcPts val="800"/>
                        </a:spcAft>
                      </a:pPr>
                      <a:r>
                        <a:rPr lang="es-PE" sz="1400" b="1" dirty="0">
                          <a:effectLst/>
                          <a:latin typeface="Poppins" panose="00000500000000000000" pitchFamily="2" charset="0"/>
                          <a:cs typeface="Poppins" panose="00000500000000000000" pitchFamily="2" charset="0"/>
                        </a:rPr>
                        <a:t>1,425</a:t>
                      </a:r>
                      <a:endParaRPr lang="es-PE" sz="14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solidFill>
                      <a:schemeClr val="bg1"/>
                    </a:solidFill>
                  </a:tcPr>
                </a:tc>
                <a:extLst>
                  <a:ext uri="{0D108BD9-81ED-4DB2-BD59-A6C34878D82A}">
                    <a16:rowId xmlns:a16="http://schemas.microsoft.com/office/drawing/2014/main" xmlns="" val="123132884"/>
                  </a:ext>
                </a:extLst>
              </a:tr>
              <a:tr h="421056">
                <a:tc gridSpan="4">
                  <a:txBody>
                    <a:bodyPr/>
                    <a:lstStyle/>
                    <a:p>
                      <a:pPr marL="0" marR="0" lvl="0" indent="127000" algn="l" defTabSz="914400" rtl="0" eaLnBrk="1" fontAlgn="auto" latinLnBrk="0" hangingPunct="1">
                        <a:lnSpc>
                          <a:spcPct val="107000"/>
                        </a:lnSpc>
                        <a:spcBef>
                          <a:spcPts val="0"/>
                        </a:spcBef>
                        <a:spcAft>
                          <a:spcPts val="800"/>
                        </a:spcAft>
                        <a:buClrTx/>
                        <a:buSzTx/>
                        <a:buFontTx/>
                        <a:buNone/>
                        <a:tabLst/>
                        <a:defRPr/>
                      </a:pPr>
                      <a:r>
                        <a:rPr lang="es-PE" sz="1400" dirty="0">
                          <a:effectLst/>
                          <a:latin typeface="Poppins" panose="00000500000000000000" pitchFamily="2" charset="0"/>
                          <a:cs typeface="Poppins" panose="00000500000000000000" pitchFamily="2" charset="0"/>
                        </a:rPr>
                        <a:t>(*) La información corresponde a febrero del año 2023.</a:t>
                      </a:r>
                      <a:endParaRPr lang="es-PE" sz="14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tc>
                <a:tc hMerge="1">
                  <a:txBody>
                    <a:bodyPr/>
                    <a:lstStyle/>
                    <a:p>
                      <a:pPr algn="ctr">
                        <a:lnSpc>
                          <a:spcPct val="107000"/>
                        </a:lnSpc>
                        <a:spcAft>
                          <a:spcPts val="800"/>
                        </a:spcAft>
                      </a:pPr>
                      <a:endParaRPr lang="es-PE" sz="10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tc>
                <a:tc hMerge="1">
                  <a:txBody>
                    <a:bodyPr/>
                    <a:lstStyle/>
                    <a:p>
                      <a:pPr algn="ctr">
                        <a:lnSpc>
                          <a:spcPct val="107000"/>
                        </a:lnSpc>
                        <a:spcAft>
                          <a:spcPts val="800"/>
                        </a:spcAft>
                      </a:pPr>
                      <a:endParaRPr lang="es-PE" sz="10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tc>
                <a:tc hMerge="1">
                  <a:txBody>
                    <a:bodyPr/>
                    <a:lstStyle/>
                    <a:p>
                      <a:pPr algn="ctr">
                        <a:lnSpc>
                          <a:spcPct val="107000"/>
                        </a:lnSpc>
                        <a:spcAft>
                          <a:spcPts val="800"/>
                        </a:spcAft>
                      </a:pPr>
                      <a:endParaRPr lang="es-PE" sz="10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tc>
                <a:extLst>
                  <a:ext uri="{0D108BD9-81ED-4DB2-BD59-A6C34878D82A}">
                    <a16:rowId xmlns:a16="http://schemas.microsoft.com/office/drawing/2014/main" xmlns="" val="1935757955"/>
                  </a:ext>
                </a:extLst>
              </a:tr>
            </a:tbl>
          </a:graphicData>
        </a:graphic>
      </p:graphicFrame>
      <p:sp>
        <p:nvSpPr>
          <p:cNvPr id="10" name="CuadroTexto 9">
            <a:extLst>
              <a:ext uri="{FF2B5EF4-FFF2-40B4-BE49-F238E27FC236}">
                <a16:creationId xmlns:a16="http://schemas.microsoft.com/office/drawing/2014/main" xmlns="" id="{169680D4-3E25-5311-6B77-603199CC3167}"/>
              </a:ext>
            </a:extLst>
          </p:cNvPr>
          <p:cNvSpPr txBox="1"/>
          <p:nvPr/>
        </p:nvSpPr>
        <p:spPr>
          <a:xfrm>
            <a:off x="7077002" y="2468508"/>
            <a:ext cx="627095" cy="338554"/>
          </a:xfrm>
          <a:custGeom>
            <a:avLst/>
            <a:gdLst>
              <a:gd name="connsiteX0" fmla="*/ 0 w 627095"/>
              <a:gd name="connsiteY0" fmla="*/ 0 h 338554"/>
              <a:gd name="connsiteX1" fmla="*/ 627095 w 627095"/>
              <a:gd name="connsiteY1" fmla="*/ 0 h 338554"/>
              <a:gd name="connsiteX2" fmla="*/ 627095 w 627095"/>
              <a:gd name="connsiteY2" fmla="*/ 338554 h 338554"/>
              <a:gd name="connsiteX3" fmla="*/ 0 w 627095"/>
              <a:gd name="connsiteY3" fmla="*/ 338554 h 338554"/>
              <a:gd name="connsiteX4" fmla="*/ 0 w 627095"/>
              <a:gd name="connsiteY4" fmla="*/ 0 h 3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095" h="338554" fill="none" extrusionOk="0">
                <a:moveTo>
                  <a:pt x="0" y="0"/>
                </a:moveTo>
                <a:cubicBezTo>
                  <a:pt x="242894" y="-48438"/>
                  <a:pt x="434997" y="13954"/>
                  <a:pt x="627095" y="0"/>
                </a:cubicBezTo>
                <a:cubicBezTo>
                  <a:pt x="622889" y="161299"/>
                  <a:pt x="655865" y="281269"/>
                  <a:pt x="627095" y="338554"/>
                </a:cubicBezTo>
                <a:cubicBezTo>
                  <a:pt x="450795" y="294610"/>
                  <a:pt x="277662" y="303200"/>
                  <a:pt x="0" y="338554"/>
                </a:cubicBezTo>
                <a:cubicBezTo>
                  <a:pt x="21869" y="227380"/>
                  <a:pt x="-15093" y="70814"/>
                  <a:pt x="0" y="0"/>
                </a:cubicBezTo>
                <a:close/>
              </a:path>
              <a:path w="627095" h="338554" stroke="0" extrusionOk="0">
                <a:moveTo>
                  <a:pt x="0" y="0"/>
                </a:moveTo>
                <a:cubicBezTo>
                  <a:pt x="249042" y="42415"/>
                  <a:pt x="509164" y="35089"/>
                  <a:pt x="627095" y="0"/>
                </a:cubicBezTo>
                <a:cubicBezTo>
                  <a:pt x="654425" y="108736"/>
                  <a:pt x="643847" y="244563"/>
                  <a:pt x="627095" y="338554"/>
                </a:cubicBezTo>
                <a:cubicBezTo>
                  <a:pt x="375777" y="366841"/>
                  <a:pt x="69145" y="320310"/>
                  <a:pt x="0" y="338554"/>
                </a:cubicBezTo>
                <a:cubicBezTo>
                  <a:pt x="1720" y="183721"/>
                  <a:pt x="-6564" y="121985"/>
                  <a:pt x="0" y="0"/>
                </a:cubicBezTo>
                <a:close/>
              </a:path>
            </a:pathLst>
          </a:custGeom>
          <a:solidFill>
            <a:schemeClr val="bg1"/>
          </a:solidFill>
          <a:ln>
            <a:solidFill>
              <a:schemeClr val="tx1"/>
            </a:solidFill>
            <a:extLst>
              <a:ext uri="{C807C97D-BFC1-408E-A445-0C87EB9F89A2}">
                <ask:lineSketchStyleProps xmlns:ask="http://schemas.microsoft.com/office/drawing/2018/sketchyshapes" xmlns="" sd="137832850">
                  <a:prstGeom prst="rect">
                    <a:avLst/>
                  </a:prstGeom>
                  <ask:type>
                    <ask:lineSketchCurved/>
                  </ask:type>
                </ask:lineSketchStyleProps>
              </a:ext>
            </a:extLst>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2018</a:t>
            </a:r>
            <a:endParaRPr kumimoji="0" lang="es-PE"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11" name="CuadroTexto 10">
            <a:extLst>
              <a:ext uri="{FF2B5EF4-FFF2-40B4-BE49-F238E27FC236}">
                <a16:creationId xmlns:a16="http://schemas.microsoft.com/office/drawing/2014/main" xmlns="" id="{0D455DAB-1CD9-F1EC-500D-6B421D8B0F06}"/>
              </a:ext>
            </a:extLst>
          </p:cNvPr>
          <p:cNvSpPr txBox="1"/>
          <p:nvPr/>
        </p:nvSpPr>
        <p:spPr>
          <a:xfrm>
            <a:off x="7441697" y="2829109"/>
            <a:ext cx="627095" cy="338554"/>
          </a:xfrm>
          <a:custGeom>
            <a:avLst/>
            <a:gdLst>
              <a:gd name="connsiteX0" fmla="*/ 0 w 627095"/>
              <a:gd name="connsiteY0" fmla="*/ 0 h 338554"/>
              <a:gd name="connsiteX1" fmla="*/ 627095 w 627095"/>
              <a:gd name="connsiteY1" fmla="*/ 0 h 338554"/>
              <a:gd name="connsiteX2" fmla="*/ 627095 w 627095"/>
              <a:gd name="connsiteY2" fmla="*/ 338554 h 338554"/>
              <a:gd name="connsiteX3" fmla="*/ 0 w 627095"/>
              <a:gd name="connsiteY3" fmla="*/ 338554 h 338554"/>
              <a:gd name="connsiteX4" fmla="*/ 0 w 627095"/>
              <a:gd name="connsiteY4" fmla="*/ 0 h 3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095" h="338554" fill="none" extrusionOk="0">
                <a:moveTo>
                  <a:pt x="0" y="0"/>
                </a:moveTo>
                <a:cubicBezTo>
                  <a:pt x="242894" y="-48438"/>
                  <a:pt x="434997" y="13954"/>
                  <a:pt x="627095" y="0"/>
                </a:cubicBezTo>
                <a:cubicBezTo>
                  <a:pt x="622889" y="161299"/>
                  <a:pt x="655865" y="281269"/>
                  <a:pt x="627095" y="338554"/>
                </a:cubicBezTo>
                <a:cubicBezTo>
                  <a:pt x="450795" y="294610"/>
                  <a:pt x="277662" y="303200"/>
                  <a:pt x="0" y="338554"/>
                </a:cubicBezTo>
                <a:cubicBezTo>
                  <a:pt x="21869" y="227380"/>
                  <a:pt x="-15093" y="70814"/>
                  <a:pt x="0" y="0"/>
                </a:cubicBezTo>
                <a:close/>
              </a:path>
              <a:path w="627095" h="338554" stroke="0" extrusionOk="0">
                <a:moveTo>
                  <a:pt x="0" y="0"/>
                </a:moveTo>
                <a:cubicBezTo>
                  <a:pt x="249042" y="42415"/>
                  <a:pt x="509164" y="35089"/>
                  <a:pt x="627095" y="0"/>
                </a:cubicBezTo>
                <a:cubicBezTo>
                  <a:pt x="654425" y="108736"/>
                  <a:pt x="643847" y="244563"/>
                  <a:pt x="627095" y="338554"/>
                </a:cubicBezTo>
                <a:cubicBezTo>
                  <a:pt x="375777" y="366841"/>
                  <a:pt x="69145" y="320310"/>
                  <a:pt x="0" y="338554"/>
                </a:cubicBezTo>
                <a:cubicBezTo>
                  <a:pt x="1720" y="183721"/>
                  <a:pt x="-6564" y="121985"/>
                  <a:pt x="0" y="0"/>
                </a:cubicBezTo>
                <a:close/>
              </a:path>
            </a:pathLst>
          </a:custGeom>
          <a:solidFill>
            <a:schemeClr val="bg1"/>
          </a:solidFill>
          <a:ln>
            <a:solidFill>
              <a:schemeClr val="tx1"/>
            </a:solidFill>
            <a:extLst>
              <a:ext uri="{C807C97D-BFC1-408E-A445-0C87EB9F89A2}">
                <ask:lineSketchStyleProps xmlns:ask="http://schemas.microsoft.com/office/drawing/2018/sketchyshapes" xmlns="" sd="137832850">
                  <a:prstGeom prst="rect">
                    <a:avLst/>
                  </a:prstGeom>
                  <ask:type>
                    <ask:lineSketchCurved/>
                  </ask:type>
                </ask:lineSketchStyleProps>
              </a:ext>
            </a:extLst>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2019</a:t>
            </a:r>
            <a:endParaRPr kumimoji="0" lang="es-PE"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12" name="CuadroTexto 11">
            <a:extLst>
              <a:ext uri="{FF2B5EF4-FFF2-40B4-BE49-F238E27FC236}">
                <a16:creationId xmlns:a16="http://schemas.microsoft.com/office/drawing/2014/main" xmlns="" id="{DCE3B347-8231-AFFE-DAE2-0B73DC7C5247}"/>
              </a:ext>
            </a:extLst>
          </p:cNvPr>
          <p:cNvSpPr txBox="1"/>
          <p:nvPr/>
        </p:nvSpPr>
        <p:spPr>
          <a:xfrm>
            <a:off x="7753259" y="3203504"/>
            <a:ext cx="678391" cy="338554"/>
          </a:xfrm>
          <a:custGeom>
            <a:avLst/>
            <a:gdLst>
              <a:gd name="connsiteX0" fmla="*/ 0 w 678391"/>
              <a:gd name="connsiteY0" fmla="*/ 0 h 338554"/>
              <a:gd name="connsiteX1" fmla="*/ 678391 w 678391"/>
              <a:gd name="connsiteY1" fmla="*/ 0 h 338554"/>
              <a:gd name="connsiteX2" fmla="*/ 678391 w 678391"/>
              <a:gd name="connsiteY2" fmla="*/ 338554 h 338554"/>
              <a:gd name="connsiteX3" fmla="*/ 0 w 678391"/>
              <a:gd name="connsiteY3" fmla="*/ 338554 h 338554"/>
              <a:gd name="connsiteX4" fmla="*/ 0 w 678391"/>
              <a:gd name="connsiteY4" fmla="*/ 0 h 3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391" h="338554" fill="none" extrusionOk="0">
                <a:moveTo>
                  <a:pt x="0" y="0"/>
                </a:moveTo>
                <a:cubicBezTo>
                  <a:pt x="98514" y="17801"/>
                  <a:pt x="422471" y="-28196"/>
                  <a:pt x="678391" y="0"/>
                </a:cubicBezTo>
                <a:cubicBezTo>
                  <a:pt x="674185" y="161299"/>
                  <a:pt x="707161" y="281269"/>
                  <a:pt x="678391" y="338554"/>
                </a:cubicBezTo>
                <a:cubicBezTo>
                  <a:pt x="423625" y="384465"/>
                  <a:pt x="130751" y="367071"/>
                  <a:pt x="0" y="338554"/>
                </a:cubicBezTo>
                <a:cubicBezTo>
                  <a:pt x="21869" y="227380"/>
                  <a:pt x="-15093" y="70814"/>
                  <a:pt x="0" y="0"/>
                </a:cubicBezTo>
                <a:close/>
              </a:path>
              <a:path w="678391" h="338554" stroke="0" extrusionOk="0">
                <a:moveTo>
                  <a:pt x="0" y="0"/>
                </a:moveTo>
                <a:cubicBezTo>
                  <a:pt x="332472" y="-44025"/>
                  <a:pt x="607073" y="4362"/>
                  <a:pt x="678391" y="0"/>
                </a:cubicBezTo>
                <a:cubicBezTo>
                  <a:pt x="705721" y="108736"/>
                  <a:pt x="695143" y="244563"/>
                  <a:pt x="678391" y="338554"/>
                </a:cubicBezTo>
                <a:cubicBezTo>
                  <a:pt x="517622" y="292567"/>
                  <a:pt x="300441" y="384991"/>
                  <a:pt x="0" y="338554"/>
                </a:cubicBezTo>
                <a:cubicBezTo>
                  <a:pt x="1720" y="183721"/>
                  <a:pt x="-6564" y="121985"/>
                  <a:pt x="0" y="0"/>
                </a:cubicBezTo>
                <a:close/>
              </a:path>
            </a:pathLst>
          </a:custGeom>
          <a:solidFill>
            <a:schemeClr val="bg1"/>
          </a:solidFill>
          <a:ln>
            <a:solidFill>
              <a:schemeClr val="tx1"/>
            </a:solidFill>
            <a:extLst>
              <a:ext uri="{C807C97D-BFC1-408E-A445-0C87EB9F89A2}">
                <ask:lineSketchStyleProps xmlns:ask="http://schemas.microsoft.com/office/drawing/2018/sketchyshapes" xmlns="" sd="137832850">
                  <a:prstGeom prst="rect">
                    <a:avLst/>
                  </a:prstGeom>
                  <ask:type>
                    <ask:lineSketchCurved/>
                  </ask:type>
                </ask:lineSketchStyleProps>
              </a:ext>
            </a:extLst>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2020</a:t>
            </a:r>
            <a:endParaRPr kumimoji="0" lang="es-PE"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13" name="CuadroTexto 12">
            <a:extLst>
              <a:ext uri="{FF2B5EF4-FFF2-40B4-BE49-F238E27FC236}">
                <a16:creationId xmlns:a16="http://schemas.microsoft.com/office/drawing/2014/main" xmlns="" id="{652EADC0-9929-3F2B-D19F-5B4494557891}"/>
              </a:ext>
            </a:extLst>
          </p:cNvPr>
          <p:cNvSpPr txBox="1"/>
          <p:nvPr/>
        </p:nvSpPr>
        <p:spPr>
          <a:xfrm>
            <a:off x="8012687" y="3607596"/>
            <a:ext cx="615874" cy="338554"/>
          </a:xfrm>
          <a:custGeom>
            <a:avLst/>
            <a:gdLst>
              <a:gd name="connsiteX0" fmla="*/ 0 w 615874"/>
              <a:gd name="connsiteY0" fmla="*/ 0 h 338554"/>
              <a:gd name="connsiteX1" fmla="*/ 615874 w 615874"/>
              <a:gd name="connsiteY1" fmla="*/ 0 h 338554"/>
              <a:gd name="connsiteX2" fmla="*/ 615874 w 615874"/>
              <a:gd name="connsiteY2" fmla="*/ 338554 h 338554"/>
              <a:gd name="connsiteX3" fmla="*/ 0 w 615874"/>
              <a:gd name="connsiteY3" fmla="*/ 338554 h 338554"/>
              <a:gd name="connsiteX4" fmla="*/ 0 w 615874"/>
              <a:gd name="connsiteY4" fmla="*/ 0 h 3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874" h="338554" fill="none" extrusionOk="0">
                <a:moveTo>
                  <a:pt x="0" y="0"/>
                </a:moveTo>
                <a:cubicBezTo>
                  <a:pt x="263772" y="3014"/>
                  <a:pt x="399576" y="-44842"/>
                  <a:pt x="615874" y="0"/>
                </a:cubicBezTo>
                <a:cubicBezTo>
                  <a:pt x="611668" y="161299"/>
                  <a:pt x="644644" y="281269"/>
                  <a:pt x="615874" y="338554"/>
                </a:cubicBezTo>
                <a:cubicBezTo>
                  <a:pt x="549435" y="337037"/>
                  <a:pt x="273625" y="380744"/>
                  <a:pt x="0" y="338554"/>
                </a:cubicBezTo>
                <a:cubicBezTo>
                  <a:pt x="21869" y="227380"/>
                  <a:pt x="-15093" y="70814"/>
                  <a:pt x="0" y="0"/>
                </a:cubicBezTo>
                <a:close/>
              </a:path>
              <a:path w="615874" h="338554" stroke="0" extrusionOk="0">
                <a:moveTo>
                  <a:pt x="0" y="0"/>
                </a:moveTo>
                <a:cubicBezTo>
                  <a:pt x="139870" y="46166"/>
                  <a:pt x="422668" y="-53802"/>
                  <a:pt x="615874" y="0"/>
                </a:cubicBezTo>
                <a:cubicBezTo>
                  <a:pt x="643204" y="108736"/>
                  <a:pt x="632626" y="244563"/>
                  <a:pt x="615874" y="338554"/>
                </a:cubicBezTo>
                <a:cubicBezTo>
                  <a:pt x="386640" y="344578"/>
                  <a:pt x="149211" y="345137"/>
                  <a:pt x="0" y="338554"/>
                </a:cubicBezTo>
                <a:cubicBezTo>
                  <a:pt x="1720" y="183721"/>
                  <a:pt x="-6564" y="121985"/>
                  <a:pt x="0" y="0"/>
                </a:cubicBezTo>
                <a:close/>
              </a:path>
            </a:pathLst>
          </a:custGeom>
          <a:solidFill>
            <a:schemeClr val="bg1"/>
          </a:solidFill>
          <a:ln>
            <a:solidFill>
              <a:schemeClr val="tx1"/>
            </a:solidFill>
            <a:extLst>
              <a:ext uri="{C807C97D-BFC1-408E-A445-0C87EB9F89A2}">
                <ask:lineSketchStyleProps xmlns:ask="http://schemas.microsoft.com/office/drawing/2018/sketchyshapes" xmlns="" sd="137832850">
                  <a:prstGeom prst="rect">
                    <a:avLst/>
                  </a:prstGeom>
                  <ask:type>
                    <ask:lineSketchCurved/>
                  </ask:type>
                </ask:lineSketchStyleProps>
              </a:ext>
            </a:extLst>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2021</a:t>
            </a:r>
            <a:endParaRPr kumimoji="0" lang="es-PE"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15" name="CuadroTexto 14">
            <a:extLst>
              <a:ext uri="{FF2B5EF4-FFF2-40B4-BE49-F238E27FC236}">
                <a16:creationId xmlns:a16="http://schemas.microsoft.com/office/drawing/2014/main" xmlns="" id="{4C034425-D409-4E48-5A3D-943EAF8702DF}"/>
              </a:ext>
            </a:extLst>
          </p:cNvPr>
          <p:cNvSpPr txBox="1"/>
          <p:nvPr/>
        </p:nvSpPr>
        <p:spPr>
          <a:xfrm>
            <a:off x="8243966" y="3967223"/>
            <a:ext cx="668773" cy="338554"/>
          </a:xfrm>
          <a:custGeom>
            <a:avLst/>
            <a:gdLst>
              <a:gd name="connsiteX0" fmla="*/ 0 w 668773"/>
              <a:gd name="connsiteY0" fmla="*/ 0 h 338554"/>
              <a:gd name="connsiteX1" fmla="*/ 668773 w 668773"/>
              <a:gd name="connsiteY1" fmla="*/ 0 h 338554"/>
              <a:gd name="connsiteX2" fmla="*/ 668773 w 668773"/>
              <a:gd name="connsiteY2" fmla="*/ 338554 h 338554"/>
              <a:gd name="connsiteX3" fmla="*/ 0 w 668773"/>
              <a:gd name="connsiteY3" fmla="*/ 338554 h 338554"/>
              <a:gd name="connsiteX4" fmla="*/ 0 w 668773"/>
              <a:gd name="connsiteY4" fmla="*/ 0 h 3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73" h="338554" fill="none" extrusionOk="0">
                <a:moveTo>
                  <a:pt x="0" y="0"/>
                </a:moveTo>
                <a:cubicBezTo>
                  <a:pt x="294044" y="-35272"/>
                  <a:pt x="454272" y="-50816"/>
                  <a:pt x="668773" y="0"/>
                </a:cubicBezTo>
                <a:cubicBezTo>
                  <a:pt x="664567" y="161299"/>
                  <a:pt x="697543" y="281269"/>
                  <a:pt x="668773" y="338554"/>
                </a:cubicBezTo>
                <a:cubicBezTo>
                  <a:pt x="453015" y="392170"/>
                  <a:pt x="322713" y="379918"/>
                  <a:pt x="0" y="338554"/>
                </a:cubicBezTo>
                <a:cubicBezTo>
                  <a:pt x="21869" y="227380"/>
                  <a:pt x="-15093" y="70814"/>
                  <a:pt x="0" y="0"/>
                </a:cubicBezTo>
                <a:close/>
              </a:path>
              <a:path w="668773" h="338554" stroke="0" extrusionOk="0">
                <a:moveTo>
                  <a:pt x="0" y="0"/>
                </a:moveTo>
                <a:cubicBezTo>
                  <a:pt x="305880" y="4717"/>
                  <a:pt x="538564" y="23774"/>
                  <a:pt x="668773" y="0"/>
                </a:cubicBezTo>
                <a:cubicBezTo>
                  <a:pt x="696103" y="108736"/>
                  <a:pt x="685525" y="244563"/>
                  <a:pt x="668773" y="338554"/>
                </a:cubicBezTo>
                <a:cubicBezTo>
                  <a:pt x="597238" y="328129"/>
                  <a:pt x="136622" y="290018"/>
                  <a:pt x="0" y="338554"/>
                </a:cubicBezTo>
                <a:cubicBezTo>
                  <a:pt x="1720" y="183721"/>
                  <a:pt x="-6564" y="121985"/>
                  <a:pt x="0" y="0"/>
                </a:cubicBezTo>
                <a:close/>
              </a:path>
            </a:pathLst>
          </a:custGeom>
          <a:solidFill>
            <a:schemeClr val="bg1"/>
          </a:solidFill>
          <a:ln>
            <a:solidFill>
              <a:schemeClr val="tx1"/>
            </a:solidFill>
            <a:extLst>
              <a:ext uri="{C807C97D-BFC1-408E-A445-0C87EB9F89A2}">
                <ask:lineSketchStyleProps xmlns:ask="http://schemas.microsoft.com/office/drawing/2018/sketchyshapes" xmlns="" sd="137832850">
                  <a:prstGeom prst="rect">
                    <a:avLst/>
                  </a:prstGeom>
                  <ask:type>
                    <ask:lineSketchCurved/>
                  </ask:type>
                </ask:lineSketchStyleProps>
              </a:ext>
            </a:extLst>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2022</a:t>
            </a:r>
            <a:endParaRPr kumimoji="0" lang="es-PE"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16" name="CuadroTexto 15">
            <a:extLst>
              <a:ext uri="{FF2B5EF4-FFF2-40B4-BE49-F238E27FC236}">
                <a16:creationId xmlns:a16="http://schemas.microsoft.com/office/drawing/2014/main" xmlns="" id="{DCBED7B8-4834-4F4A-E086-87F7B7263266}"/>
              </a:ext>
            </a:extLst>
          </p:cNvPr>
          <p:cNvSpPr txBox="1"/>
          <p:nvPr/>
        </p:nvSpPr>
        <p:spPr>
          <a:xfrm>
            <a:off x="8495802" y="4359602"/>
            <a:ext cx="670376" cy="338554"/>
          </a:xfrm>
          <a:custGeom>
            <a:avLst/>
            <a:gdLst>
              <a:gd name="connsiteX0" fmla="*/ 0 w 670376"/>
              <a:gd name="connsiteY0" fmla="*/ 0 h 338554"/>
              <a:gd name="connsiteX1" fmla="*/ 670376 w 670376"/>
              <a:gd name="connsiteY1" fmla="*/ 0 h 338554"/>
              <a:gd name="connsiteX2" fmla="*/ 670376 w 670376"/>
              <a:gd name="connsiteY2" fmla="*/ 338554 h 338554"/>
              <a:gd name="connsiteX3" fmla="*/ 0 w 670376"/>
              <a:gd name="connsiteY3" fmla="*/ 338554 h 338554"/>
              <a:gd name="connsiteX4" fmla="*/ 0 w 670376"/>
              <a:gd name="connsiteY4" fmla="*/ 0 h 3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376" h="338554" fill="none" extrusionOk="0">
                <a:moveTo>
                  <a:pt x="0" y="0"/>
                </a:moveTo>
                <a:cubicBezTo>
                  <a:pt x="94060" y="-23233"/>
                  <a:pt x="472441" y="59502"/>
                  <a:pt x="670376" y="0"/>
                </a:cubicBezTo>
                <a:cubicBezTo>
                  <a:pt x="666170" y="161299"/>
                  <a:pt x="699146" y="281269"/>
                  <a:pt x="670376" y="338554"/>
                </a:cubicBezTo>
                <a:cubicBezTo>
                  <a:pt x="567423" y="379036"/>
                  <a:pt x="83140" y="326205"/>
                  <a:pt x="0" y="338554"/>
                </a:cubicBezTo>
                <a:cubicBezTo>
                  <a:pt x="21869" y="227380"/>
                  <a:pt x="-15093" y="70814"/>
                  <a:pt x="0" y="0"/>
                </a:cubicBezTo>
                <a:close/>
              </a:path>
              <a:path w="670376" h="338554" stroke="0" extrusionOk="0">
                <a:moveTo>
                  <a:pt x="0" y="0"/>
                </a:moveTo>
                <a:cubicBezTo>
                  <a:pt x="94484" y="-43956"/>
                  <a:pt x="340908" y="6266"/>
                  <a:pt x="670376" y="0"/>
                </a:cubicBezTo>
                <a:cubicBezTo>
                  <a:pt x="697706" y="108736"/>
                  <a:pt x="687128" y="244563"/>
                  <a:pt x="670376" y="338554"/>
                </a:cubicBezTo>
                <a:cubicBezTo>
                  <a:pt x="509546" y="330396"/>
                  <a:pt x="121905" y="375096"/>
                  <a:pt x="0" y="338554"/>
                </a:cubicBezTo>
                <a:cubicBezTo>
                  <a:pt x="1720" y="183721"/>
                  <a:pt x="-6564" y="121985"/>
                  <a:pt x="0" y="0"/>
                </a:cubicBezTo>
                <a:close/>
              </a:path>
            </a:pathLst>
          </a:custGeom>
          <a:solidFill>
            <a:schemeClr val="bg1"/>
          </a:solidFill>
          <a:ln>
            <a:solidFill>
              <a:schemeClr val="tx1"/>
            </a:solidFill>
            <a:extLst>
              <a:ext uri="{C807C97D-BFC1-408E-A445-0C87EB9F89A2}">
                <ask:lineSketchStyleProps xmlns:ask="http://schemas.microsoft.com/office/drawing/2018/sketchyshapes" xmlns="" sd="137832850">
                  <a:prstGeom prst="rect">
                    <a:avLst/>
                  </a:prstGeom>
                  <ask:type>
                    <ask:lineSketchCurved/>
                  </ask:type>
                </ask:lineSketchStyleProps>
              </a:ext>
            </a:extLst>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2023</a:t>
            </a:r>
            <a:endParaRPr kumimoji="0" lang="es-PE"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17" name="CuadroTexto 16">
            <a:extLst>
              <a:ext uri="{FF2B5EF4-FFF2-40B4-BE49-F238E27FC236}">
                <a16:creationId xmlns:a16="http://schemas.microsoft.com/office/drawing/2014/main" xmlns="" id="{38305D30-5821-3F70-908C-BB57CE5F1050}"/>
              </a:ext>
            </a:extLst>
          </p:cNvPr>
          <p:cNvSpPr txBox="1"/>
          <p:nvPr/>
        </p:nvSpPr>
        <p:spPr>
          <a:xfrm>
            <a:off x="7852744" y="2508529"/>
            <a:ext cx="4491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C00000"/>
                </a:solidFill>
                <a:effectLst/>
                <a:uLnTx/>
                <a:uFillTx/>
                <a:latin typeface="Poppins" panose="00000500000000000000" pitchFamily="2" charset="0"/>
                <a:ea typeface="+mn-ea"/>
                <a:cs typeface="Poppins" panose="00000500000000000000" pitchFamily="2" charset="0"/>
              </a:rPr>
              <a:t>&gt;&gt; </a:t>
            </a:r>
            <a:endParaRPr kumimoji="0" lang="es-PE" sz="1600" b="1" i="0" u="none" strike="noStrike" kern="1200" cap="none" spc="0" normalizeH="0" baseline="0" noProof="0" dirty="0">
              <a:ln>
                <a:noFill/>
              </a:ln>
              <a:solidFill>
                <a:srgbClr val="C00000"/>
              </a:solidFill>
              <a:effectLst/>
              <a:uLnTx/>
              <a:uFillTx/>
              <a:latin typeface="Poppins" panose="00000500000000000000" pitchFamily="2" charset="0"/>
              <a:ea typeface="+mn-ea"/>
              <a:cs typeface="Poppins" panose="00000500000000000000" pitchFamily="2" charset="0"/>
            </a:endParaRPr>
          </a:p>
        </p:txBody>
      </p:sp>
      <p:sp>
        <p:nvSpPr>
          <p:cNvPr id="18" name="CuadroTexto 17">
            <a:extLst>
              <a:ext uri="{FF2B5EF4-FFF2-40B4-BE49-F238E27FC236}">
                <a16:creationId xmlns:a16="http://schemas.microsoft.com/office/drawing/2014/main" xmlns="" id="{6F6A3639-3787-E1CA-9FC0-1C8E630DD54B}"/>
              </a:ext>
            </a:extLst>
          </p:cNvPr>
          <p:cNvSpPr txBox="1"/>
          <p:nvPr/>
        </p:nvSpPr>
        <p:spPr>
          <a:xfrm>
            <a:off x="8206367" y="2816730"/>
            <a:ext cx="4491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C00000"/>
                </a:solidFill>
                <a:effectLst/>
                <a:uLnTx/>
                <a:uFillTx/>
                <a:latin typeface="Poppins" panose="00000500000000000000" pitchFamily="2" charset="0"/>
                <a:ea typeface="+mn-ea"/>
                <a:cs typeface="Poppins" panose="00000500000000000000" pitchFamily="2" charset="0"/>
              </a:rPr>
              <a:t>&gt;&gt; </a:t>
            </a:r>
            <a:endParaRPr kumimoji="0" lang="es-PE" sz="1600" b="1" i="0" u="none" strike="noStrike" kern="1200" cap="none" spc="0" normalizeH="0" baseline="0" noProof="0" dirty="0">
              <a:ln>
                <a:noFill/>
              </a:ln>
              <a:solidFill>
                <a:srgbClr val="C00000"/>
              </a:solidFill>
              <a:effectLst/>
              <a:uLnTx/>
              <a:uFillTx/>
              <a:latin typeface="Poppins" panose="00000500000000000000" pitchFamily="2" charset="0"/>
              <a:ea typeface="+mn-ea"/>
              <a:cs typeface="Poppins" panose="00000500000000000000" pitchFamily="2" charset="0"/>
            </a:endParaRPr>
          </a:p>
        </p:txBody>
      </p:sp>
      <p:sp>
        <p:nvSpPr>
          <p:cNvPr id="19" name="CuadroTexto 18">
            <a:extLst>
              <a:ext uri="{FF2B5EF4-FFF2-40B4-BE49-F238E27FC236}">
                <a16:creationId xmlns:a16="http://schemas.microsoft.com/office/drawing/2014/main" xmlns="" id="{342F1029-0D30-2B9A-6E93-BA6CE86B49AB}"/>
              </a:ext>
            </a:extLst>
          </p:cNvPr>
          <p:cNvSpPr txBox="1"/>
          <p:nvPr/>
        </p:nvSpPr>
        <p:spPr>
          <a:xfrm>
            <a:off x="8532467" y="3211955"/>
            <a:ext cx="4491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C00000"/>
                </a:solidFill>
                <a:effectLst/>
                <a:uLnTx/>
                <a:uFillTx/>
                <a:latin typeface="Poppins" panose="00000500000000000000" pitchFamily="2" charset="0"/>
                <a:ea typeface="+mn-ea"/>
                <a:cs typeface="Poppins" panose="00000500000000000000" pitchFamily="2" charset="0"/>
              </a:rPr>
              <a:t>&gt;&gt; </a:t>
            </a:r>
            <a:endParaRPr kumimoji="0" lang="es-PE" sz="1600" b="1" i="0" u="none" strike="noStrike" kern="1200" cap="none" spc="0" normalizeH="0" baseline="0" noProof="0" dirty="0">
              <a:ln>
                <a:noFill/>
              </a:ln>
              <a:solidFill>
                <a:srgbClr val="C00000"/>
              </a:solidFill>
              <a:effectLst/>
              <a:uLnTx/>
              <a:uFillTx/>
              <a:latin typeface="Poppins" panose="00000500000000000000" pitchFamily="2" charset="0"/>
              <a:ea typeface="+mn-ea"/>
              <a:cs typeface="Poppins" panose="00000500000000000000" pitchFamily="2" charset="0"/>
            </a:endParaRPr>
          </a:p>
        </p:txBody>
      </p:sp>
      <p:sp>
        <p:nvSpPr>
          <p:cNvPr id="20" name="CuadroTexto 19">
            <a:extLst>
              <a:ext uri="{FF2B5EF4-FFF2-40B4-BE49-F238E27FC236}">
                <a16:creationId xmlns:a16="http://schemas.microsoft.com/office/drawing/2014/main" xmlns="" id="{1A7B4AB5-0BB7-309C-E944-0A08414D4078}"/>
              </a:ext>
            </a:extLst>
          </p:cNvPr>
          <p:cNvSpPr txBox="1"/>
          <p:nvPr/>
        </p:nvSpPr>
        <p:spPr>
          <a:xfrm>
            <a:off x="8774764" y="3599081"/>
            <a:ext cx="4491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C00000"/>
                </a:solidFill>
                <a:effectLst/>
                <a:uLnTx/>
                <a:uFillTx/>
                <a:latin typeface="Poppins" panose="00000500000000000000" pitchFamily="2" charset="0"/>
                <a:ea typeface="+mn-ea"/>
                <a:cs typeface="Poppins" panose="00000500000000000000" pitchFamily="2" charset="0"/>
              </a:rPr>
              <a:t>&gt;&gt; </a:t>
            </a:r>
            <a:endParaRPr kumimoji="0" lang="es-PE" sz="1600" b="1" i="0" u="none" strike="noStrike" kern="1200" cap="none" spc="0" normalizeH="0" baseline="0" noProof="0" dirty="0">
              <a:ln>
                <a:noFill/>
              </a:ln>
              <a:solidFill>
                <a:srgbClr val="C00000"/>
              </a:solidFill>
              <a:effectLst/>
              <a:uLnTx/>
              <a:uFillTx/>
              <a:latin typeface="Poppins" panose="00000500000000000000" pitchFamily="2" charset="0"/>
              <a:ea typeface="+mn-ea"/>
              <a:cs typeface="Poppins" panose="00000500000000000000" pitchFamily="2" charset="0"/>
            </a:endParaRPr>
          </a:p>
        </p:txBody>
      </p:sp>
      <p:sp>
        <p:nvSpPr>
          <p:cNvPr id="21" name="CuadroTexto 20">
            <a:extLst>
              <a:ext uri="{FF2B5EF4-FFF2-40B4-BE49-F238E27FC236}">
                <a16:creationId xmlns:a16="http://schemas.microsoft.com/office/drawing/2014/main" xmlns="" id="{531F6BAA-772C-630C-8022-F9B002314B36}"/>
              </a:ext>
            </a:extLst>
          </p:cNvPr>
          <p:cNvSpPr txBox="1"/>
          <p:nvPr/>
        </p:nvSpPr>
        <p:spPr>
          <a:xfrm>
            <a:off x="9061865" y="3960629"/>
            <a:ext cx="4491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C00000"/>
                </a:solidFill>
                <a:effectLst/>
                <a:uLnTx/>
                <a:uFillTx/>
                <a:latin typeface="Poppins" panose="00000500000000000000" pitchFamily="2" charset="0"/>
                <a:ea typeface="+mn-ea"/>
                <a:cs typeface="Poppins" panose="00000500000000000000" pitchFamily="2" charset="0"/>
              </a:rPr>
              <a:t>&gt;&gt; </a:t>
            </a:r>
            <a:endParaRPr kumimoji="0" lang="es-PE" sz="1600" b="1" i="0" u="none" strike="noStrike" kern="1200" cap="none" spc="0" normalizeH="0" baseline="0" noProof="0" dirty="0">
              <a:ln>
                <a:noFill/>
              </a:ln>
              <a:solidFill>
                <a:srgbClr val="C00000"/>
              </a:solidFill>
              <a:effectLst/>
              <a:uLnTx/>
              <a:uFillTx/>
              <a:latin typeface="Poppins" panose="00000500000000000000" pitchFamily="2" charset="0"/>
              <a:ea typeface="+mn-ea"/>
              <a:cs typeface="Poppins" panose="00000500000000000000" pitchFamily="2" charset="0"/>
            </a:endParaRPr>
          </a:p>
        </p:txBody>
      </p:sp>
      <p:sp>
        <p:nvSpPr>
          <p:cNvPr id="23" name="CuadroTexto 22">
            <a:extLst>
              <a:ext uri="{FF2B5EF4-FFF2-40B4-BE49-F238E27FC236}">
                <a16:creationId xmlns:a16="http://schemas.microsoft.com/office/drawing/2014/main" xmlns="" id="{CC7290B3-BE67-25D9-9DC8-D4348AED6DA0}"/>
              </a:ext>
            </a:extLst>
          </p:cNvPr>
          <p:cNvSpPr txBox="1"/>
          <p:nvPr/>
        </p:nvSpPr>
        <p:spPr>
          <a:xfrm>
            <a:off x="9322135" y="4359602"/>
            <a:ext cx="4491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C00000"/>
                </a:solidFill>
                <a:effectLst/>
                <a:uLnTx/>
                <a:uFillTx/>
                <a:latin typeface="Poppins" panose="00000500000000000000" pitchFamily="2" charset="0"/>
                <a:ea typeface="+mn-ea"/>
                <a:cs typeface="Poppins" panose="00000500000000000000" pitchFamily="2" charset="0"/>
              </a:rPr>
              <a:t>&gt;&gt; </a:t>
            </a:r>
            <a:endParaRPr kumimoji="0" lang="es-PE" sz="1600" b="1" i="0" u="none" strike="noStrike" kern="1200" cap="none" spc="0" normalizeH="0" baseline="0" noProof="0" dirty="0">
              <a:ln>
                <a:noFill/>
              </a:ln>
              <a:solidFill>
                <a:srgbClr val="C00000"/>
              </a:solidFill>
              <a:effectLst/>
              <a:uLnTx/>
              <a:uFillTx/>
              <a:latin typeface="Poppins" panose="00000500000000000000" pitchFamily="2" charset="0"/>
              <a:ea typeface="+mn-ea"/>
              <a:cs typeface="Poppins" panose="00000500000000000000" pitchFamily="2" charset="0"/>
            </a:endParaRPr>
          </a:p>
        </p:txBody>
      </p:sp>
      <p:sp>
        <p:nvSpPr>
          <p:cNvPr id="24" name="CuadroTexto 23">
            <a:extLst>
              <a:ext uri="{FF2B5EF4-FFF2-40B4-BE49-F238E27FC236}">
                <a16:creationId xmlns:a16="http://schemas.microsoft.com/office/drawing/2014/main" xmlns="" id="{48E0E0D1-D56D-7E1A-E6FF-A1429445C9FC}"/>
              </a:ext>
            </a:extLst>
          </p:cNvPr>
          <p:cNvSpPr txBox="1"/>
          <p:nvPr/>
        </p:nvSpPr>
        <p:spPr>
          <a:xfrm>
            <a:off x="8190218" y="2480361"/>
            <a:ext cx="80342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2,588 </a:t>
            </a:r>
            <a:endParaRPr kumimoji="0" lang="es-PE" sz="16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6" name="CuadroTexto 25">
            <a:extLst>
              <a:ext uri="{FF2B5EF4-FFF2-40B4-BE49-F238E27FC236}">
                <a16:creationId xmlns:a16="http://schemas.microsoft.com/office/drawing/2014/main" xmlns="" id="{91E2A1A1-3D17-A338-4073-CA2575855587}"/>
              </a:ext>
            </a:extLst>
          </p:cNvPr>
          <p:cNvSpPr txBox="1"/>
          <p:nvPr/>
        </p:nvSpPr>
        <p:spPr>
          <a:xfrm>
            <a:off x="8543840" y="2804453"/>
            <a:ext cx="8082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3,568</a:t>
            </a:r>
            <a:r>
              <a:rPr kumimoji="0" lang="es-ES" sz="16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a:t>
            </a:r>
            <a:endParaRPr kumimoji="0" lang="es-PE" sz="16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33" name="CuadroTexto 32">
            <a:extLst>
              <a:ext uri="{FF2B5EF4-FFF2-40B4-BE49-F238E27FC236}">
                <a16:creationId xmlns:a16="http://schemas.microsoft.com/office/drawing/2014/main" xmlns="" id="{923E2A33-311D-F67F-15C6-BD7789C80AA0}"/>
              </a:ext>
            </a:extLst>
          </p:cNvPr>
          <p:cNvSpPr txBox="1"/>
          <p:nvPr/>
        </p:nvSpPr>
        <p:spPr>
          <a:xfrm>
            <a:off x="8782911" y="3207530"/>
            <a:ext cx="915286" cy="347403"/>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PE" sz="16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3,428</a:t>
            </a:r>
            <a:endParaRPr kumimoji="0" lang="es-PE" sz="16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p:txBody>
      </p:sp>
      <p:sp>
        <p:nvSpPr>
          <p:cNvPr id="34" name="CuadroTexto 33">
            <a:extLst>
              <a:ext uri="{FF2B5EF4-FFF2-40B4-BE49-F238E27FC236}">
                <a16:creationId xmlns:a16="http://schemas.microsoft.com/office/drawing/2014/main" xmlns="" id="{AADC58F5-95DA-F33B-8E8B-894ABC524FAD}"/>
              </a:ext>
            </a:extLst>
          </p:cNvPr>
          <p:cNvSpPr txBox="1"/>
          <p:nvPr/>
        </p:nvSpPr>
        <p:spPr>
          <a:xfrm>
            <a:off x="9079607" y="3591145"/>
            <a:ext cx="713657" cy="347403"/>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PE" sz="16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3,737</a:t>
            </a:r>
            <a:endParaRPr kumimoji="0" lang="es-PE" sz="16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p:txBody>
      </p:sp>
      <p:sp>
        <p:nvSpPr>
          <p:cNvPr id="36" name="CuadroTexto 35">
            <a:extLst>
              <a:ext uri="{FF2B5EF4-FFF2-40B4-BE49-F238E27FC236}">
                <a16:creationId xmlns:a16="http://schemas.microsoft.com/office/drawing/2014/main" xmlns="" id="{1701341C-7A09-63B4-F4DB-9B42EE6F6F90}"/>
              </a:ext>
            </a:extLst>
          </p:cNvPr>
          <p:cNvSpPr txBox="1"/>
          <p:nvPr/>
        </p:nvSpPr>
        <p:spPr>
          <a:xfrm>
            <a:off x="9358310" y="3951780"/>
            <a:ext cx="832333" cy="347403"/>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PE" sz="16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3,835</a:t>
            </a:r>
            <a:endParaRPr kumimoji="0" lang="es-PE" sz="20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p:txBody>
      </p:sp>
      <p:sp>
        <p:nvSpPr>
          <p:cNvPr id="38" name="CuadroTexto 37">
            <a:extLst>
              <a:ext uri="{FF2B5EF4-FFF2-40B4-BE49-F238E27FC236}">
                <a16:creationId xmlns:a16="http://schemas.microsoft.com/office/drawing/2014/main" xmlns="" id="{D264702C-7C58-B5A4-5220-00538DA620A7}"/>
              </a:ext>
            </a:extLst>
          </p:cNvPr>
          <p:cNvSpPr txBox="1"/>
          <p:nvPr/>
        </p:nvSpPr>
        <p:spPr>
          <a:xfrm>
            <a:off x="9648705" y="4361848"/>
            <a:ext cx="832333" cy="347403"/>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PE" sz="16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467*</a:t>
            </a:r>
            <a:endParaRPr kumimoji="0" lang="es-PE" sz="20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p:txBody>
      </p:sp>
      <p:sp>
        <p:nvSpPr>
          <p:cNvPr id="40" name="CuadroTexto 39">
            <a:extLst>
              <a:ext uri="{FF2B5EF4-FFF2-40B4-BE49-F238E27FC236}">
                <a16:creationId xmlns:a16="http://schemas.microsoft.com/office/drawing/2014/main" xmlns="" id="{248689DF-2ADE-31DF-9C10-6C331246F17B}"/>
              </a:ext>
            </a:extLst>
          </p:cNvPr>
          <p:cNvSpPr txBox="1"/>
          <p:nvPr/>
        </p:nvSpPr>
        <p:spPr>
          <a:xfrm>
            <a:off x="7353056" y="5299902"/>
            <a:ext cx="3866780" cy="25968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PE" sz="105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La información corresponde a febrero del año 2023.</a:t>
            </a:r>
            <a:endParaRPr kumimoji="0" lang="es-PE" sz="1600" b="0"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p:txBody>
      </p:sp>
      <p:sp>
        <p:nvSpPr>
          <p:cNvPr id="42" name="CuadroTexto 41">
            <a:extLst>
              <a:ext uri="{FF2B5EF4-FFF2-40B4-BE49-F238E27FC236}">
                <a16:creationId xmlns:a16="http://schemas.microsoft.com/office/drawing/2014/main" xmlns="" id="{C7F8AF2C-6AD6-81B1-0161-7FD62CABFB3A}"/>
              </a:ext>
            </a:extLst>
          </p:cNvPr>
          <p:cNvSpPr txBox="1"/>
          <p:nvPr/>
        </p:nvSpPr>
        <p:spPr>
          <a:xfrm>
            <a:off x="9985361" y="2405920"/>
            <a:ext cx="1833592" cy="1370953"/>
          </a:xfrm>
          <a:prstGeom prst="rect">
            <a:avLst/>
          </a:prstGeom>
          <a:solidFill>
            <a:schemeClr val="bg1"/>
          </a:solid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PE"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TOTAL</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PE"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17,623 niñas, niños y adolescentes</a:t>
            </a:r>
            <a:endParaRPr kumimoji="0" lang="es-PE" sz="24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p:txBody>
      </p:sp>
    </p:spTree>
    <p:extLst>
      <p:ext uri="{BB962C8B-B14F-4D97-AF65-F5344CB8AC3E}">
        <p14:creationId xmlns:p14="http://schemas.microsoft.com/office/powerpoint/2010/main" val="1256049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Google Shape;58;p13">
            <a:extLst>
              <a:ext uri="{FF2B5EF4-FFF2-40B4-BE49-F238E27FC236}">
                <a16:creationId xmlns:a16="http://schemas.microsoft.com/office/drawing/2014/main" xmlns="" id="{CE90D336-6368-73DE-81B8-9522B90B5B85}"/>
              </a:ext>
            </a:extLst>
          </p:cNvPr>
          <p:cNvCxnSpPr>
            <a:cxnSpLocks/>
          </p:cNvCxnSpPr>
          <p:nvPr/>
        </p:nvCxnSpPr>
        <p:spPr>
          <a:xfrm>
            <a:off x="4501662" y="5721714"/>
            <a:ext cx="6893169" cy="0"/>
          </a:xfrm>
          <a:prstGeom prst="straightConnector1">
            <a:avLst/>
          </a:prstGeom>
          <a:noFill/>
          <a:ln w="12700" cap="flat" cmpd="sng">
            <a:solidFill>
              <a:srgbClr val="FFFFFF"/>
            </a:solidFill>
            <a:prstDash val="solid"/>
            <a:round/>
            <a:headEnd type="none" w="sm" len="sm"/>
            <a:tailEnd type="none" w="sm" len="sm"/>
          </a:ln>
        </p:spPr>
      </p:cxnSp>
      <p:sp>
        <p:nvSpPr>
          <p:cNvPr id="8" name="Redondear rectángulo de esquina del mismo lado 7">
            <a:extLst>
              <a:ext uri="{FF2B5EF4-FFF2-40B4-BE49-F238E27FC236}">
                <a16:creationId xmlns:a16="http://schemas.microsoft.com/office/drawing/2014/main" xmlns="" id="{245AC189-81AD-4209-7FB8-4DC394FA3CB1}"/>
              </a:ext>
            </a:extLst>
          </p:cNvPr>
          <p:cNvSpPr/>
          <p:nvPr/>
        </p:nvSpPr>
        <p:spPr>
          <a:xfrm rot="10800000">
            <a:off x="0" y="0"/>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2" name="Imagen 11">
            <a:extLst>
              <a:ext uri="{FF2B5EF4-FFF2-40B4-BE49-F238E27FC236}">
                <a16:creationId xmlns:a16="http://schemas.microsoft.com/office/drawing/2014/main" xmlns="" id="{1A292DFA-5097-76BF-E65F-F50985B01A74}"/>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0288416" y="79138"/>
            <a:ext cx="1065384" cy="642363"/>
          </a:xfrm>
          <a:prstGeom prst="rect">
            <a:avLst/>
          </a:prstGeom>
        </p:spPr>
      </p:pic>
      <p:pic>
        <p:nvPicPr>
          <p:cNvPr id="6" name="Imagen 3" descr="Descripción: Descripción: Descripción: Descripción: LOGO_MIMP">
            <a:extLst>
              <a:ext uri="{FF2B5EF4-FFF2-40B4-BE49-F238E27FC236}">
                <a16:creationId xmlns:a16="http://schemas.microsoft.com/office/drawing/2014/main" xmlns="" id="{3F6069EE-0BB5-F31E-C26A-48050817FF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247" y="202309"/>
            <a:ext cx="2533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a:extLst>
              <a:ext uri="{FF2B5EF4-FFF2-40B4-BE49-F238E27FC236}">
                <a16:creationId xmlns:a16="http://schemas.microsoft.com/office/drawing/2014/main" xmlns="" id="{F9C3A85C-5287-128C-8A6A-86FD6CC564FD}"/>
              </a:ext>
            </a:extLst>
          </p:cNvPr>
          <p:cNvSpPr txBox="1">
            <a:spLocks/>
          </p:cNvSpPr>
          <p:nvPr/>
        </p:nvSpPr>
        <p:spPr>
          <a:xfrm>
            <a:off x="3103897" y="1858571"/>
            <a:ext cx="8803276" cy="3701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6000" b="1" dirty="0">
                <a:solidFill>
                  <a:schemeClr val="bg1"/>
                </a:solidFill>
                <a:latin typeface="Poppins" pitchFamily="2" charset="77"/>
                <a:cs typeface="Poppins" pitchFamily="2" charset="77"/>
              </a:rPr>
              <a:t>POLÍTICA NACIONAL MULTISECTORIAL DE SEGURIDAD CIUDADANA AL 2030</a:t>
            </a:r>
            <a:endParaRPr lang="es-PE" sz="6000" b="1" dirty="0">
              <a:solidFill>
                <a:schemeClr val="bg1"/>
              </a:solidFill>
              <a:latin typeface="Poppins" pitchFamily="2" charset="77"/>
              <a:cs typeface="Poppins" pitchFamily="2" charset="77"/>
            </a:endParaRPr>
          </a:p>
        </p:txBody>
      </p:sp>
      <p:sp>
        <p:nvSpPr>
          <p:cNvPr id="9" name="CuadroTexto 8">
            <a:extLst>
              <a:ext uri="{FF2B5EF4-FFF2-40B4-BE49-F238E27FC236}">
                <a16:creationId xmlns:a16="http://schemas.microsoft.com/office/drawing/2014/main" xmlns="" id="{F1A362E0-B67B-06C6-B9CF-34DCC06B5355}"/>
              </a:ext>
            </a:extLst>
          </p:cNvPr>
          <p:cNvSpPr txBox="1"/>
          <p:nvPr/>
        </p:nvSpPr>
        <p:spPr>
          <a:xfrm>
            <a:off x="1107148" y="2774480"/>
            <a:ext cx="2353228" cy="2786009"/>
          </a:xfrm>
          <a:prstGeom prst="rect">
            <a:avLst/>
          </a:prstGeom>
        </p:spPr>
        <p:txBody>
          <a:bodyPr vert="horz" lIns="91440" tIns="45720" rIns="91440" bIns="45720" rtlCol="0" anchor="ctr">
            <a:noAutofit/>
          </a:bodyPr>
          <a:lstStyle>
            <a:lvl1pPr>
              <a:lnSpc>
                <a:spcPct val="90000"/>
              </a:lnSpc>
              <a:spcBef>
                <a:spcPct val="0"/>
              </a:spcBef>
              <a:buNone/>
              <a:defRPr sz="6000" b="1">
                <a:solidFill>
                  <a:schemeClr val="bg1"/>
                </a:solidFill>
                <a:latin typeface="Poppins" pitchFamily="2" charset="77"/>
                <a:ea typeface="+mj-ea"/>
                <a:cs typeface="Poppins" pitchFamily="2" charset="77"/>
              </a:defRPr>
            </a:lvl1pPr>
          </a:lstStyle>
          <a:p>
            <a:r>
              <a:rPr lang="es-ES" sz="19900" dirty="0">
                <a:latin typeface="Poppins" panose="00000500000000000000" pitchFamily="2" charset="0"/>
                <a:cs typeface="Poppins" panose="00000500000000000000" pitchFamily="2" charset="0"/>
              </a:rPr>
              <a:t>1.</a:t>
            </a:r>
            <a:endParaRPr lang="es-PE" sz="199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065169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Redondear rectángulo de esquina del mismo lado 3">
            <a:extLst>
              <a:ext uri="{FF2B5EF4-FFF2-40B4-BE49-F238E27FC236}">
                <a16:creationId xmlns:a16="http://schemas.microsoft.com/office/drawing/2014/main" xmlns="" id="{BD9ABE82-1667-4B29-0565-A1500D3BBDD4}"/>
              </a:ext>
            </a:extLst>
          </p:cNvPr>
          <p:cNvSpPr/>
          <p:nvPr/>
        </p:nvSpPr>
        <p:spPr>
          <a:xfrm rot="10800000">
            <a:off x="14756" y="-26196"/>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xmlns="" id="{A97A4EBE-6AAA-05D1-E352-17EFDBB3253F}"/>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288416" y="79138"/>
            <a:ext cx="1065384" cy="642363"/>
          </a:xfrm>
          <a:prstGeom prst="rect">
            <a:avLst/>
          </a:prstGeom>
        </p:spPr>
      </p:pic>
      <p:sp>
        <p:nvSpPr>
          <p:cNvPr id="2" name="Título 1">
            <a:extLst>
              <a:ext uri="{FF2B5EF4-FFF2-40B4-BE49-F238E27FC236}">
                <a16:creationId xmlns:a16="http://schemas.microsoft.com/office/drawing/2014/main" xmlns="" id="{3BE35040-3ACF-ED2D-1579-A7E41597D7A8}"/>
              </a:ext>
            </a:extLst>
          </p:cNvPr>
          <p:cNvSpPr>
            <a:spLocks noGrp="1"/>
          </p:cNvSpPr>
          <p:nvPr>
            <p:ph type="title"/>
          </p:nvPr>
        </p:nvSpPr>
        <p:spPr>
          <a:xfrm>
            <a:off x="3332890" y="147496"/>
            <a:ext cx="6596458" cy="592098"/>
          </a:xfrm>
        </p:spPr>
        <p:txBody>
          <a:bodyPr>
            <a:normAutofit/>
          </a:bodyPr>
          <a:lstStyle/>
          <a:p>
            <a:pPr algn="ctr"/>
            <a:r>
              <a:rPr lang="es-ES" sz="2800" b="1" dirty="0">
                <a:solidFill>
                  <a:srgbClr val="002060"/>
                </a:solidFill>
                <a:latin typeface="Poppins" pitchFamily="2" charset="77"/>
                <a:cs typeface="Poppins" pitchFamily="2" charset="77"/>
              </a:rPr>
              <a:t>INDICADORES MIMP</a:t>
            </a:r>
            <a:endParaRPr lang="es-PE" sz="2800" b="1" dirty="0">
              <a:solidFill>
                <a:srgbClr val="002060"/>
              </a:solidFill>
              <a:latin typeface="Poppins" pitchFamily="2" charset="77"/>
              <a:cs typeface="Poppins" pitchFamily="2" charset="77"/>
            </a:endParaRPr>
          </a:p>
        </p:txBody>
      </p:sp>
      <p:graphicFrame>
        <p:nvGraphicFramePr>
          <p:cNvPr id="3" name="Tabla 2">
            <a:extLst>
              <a:ext uri="{FF2B5EF4-FFF2-40B4-BE49-F238E27FC236}">
                <a16:creationId xmlns:a16="http://schemas.microsoft.com/office/drawing/2014/main" xmlns="" id="{4DE6E7C7-1C70-213A-64B1-3F57EC7AD8C7}"/>
              </a:ext>
            </a:extLst>
          </p:cNvPr>
          <p:cNvGraphicFramePr>
            <a:graphicFrameLocks noGrp="1"/>
          </p:cNvGraphicFramePr>
          <p:nvPr>
            <p:extLst>
              <p:ext uri="{D42A27DB-BD31-4B8C-83A1-F6EECF244321}">
                <p14:modId xmlns:p14="http://schemas.microsoft.com/office/powerpoint/2010/main" val="2657755882"/>
              </p:ext>
            </p:extLst>
          </p:nvPr>
        </p:nvGraphicFramePr>
        <p:xfrm>
          <a:off x="704223" y="1407414"/>
          <a:ext cx="10783553" cy="5198666"/>
        </p:xfrm>
        <a:graphic>
          <a:graphicData uri="http://schemas.openxmlformats.org/drawingml/2006/table">
            <a:tbl>
              <a:tblPr firstRow="1" firstCol="1" bandRow="1"/>
              <a:tblGrid>
                <a:gridCol w="2944324">
                  <a:extLst>
                    <a:ext uri="{9D8B030D-6E8A-4147-A177-3AD203B41FA5}">
                      <a16:colId xmlns:a16="http://schemas.microsoft.com/office/drawing/2014/main" xmlns="" val="759101023"/>
                    </a:ext>
                  </a:extLst>
                </a:gridCol>
                <a:gridCol w="6082926">
                  <a:extLst>
                    <a:ext uri="{9D8B030D-6E8A-4147-A177-3AD203B41FA5}">
                      <a16:colId xmlns:a16="http://schemas.microsoft.com/office/drawing/2014/main" xmlns="" val="3623021796"/>
                    </a:ext>
                  </a:extLst>
                </a:gridCol>
                <a:gridCol w="1756303">
                  <a:extLst>
                    <a:ext uri="{9D8B030D-6E8A-4147-A177-3AD203B41FA5}">
                      <a16:colId xmlns:a16="http://schemas.microsoft.com/office/drawing/2014/main" xmlns="" val="746758353"/>
                    </a:ext>
                  </a:extLst>
                </a:gridCol>
              </a:tblGrid>
              <a:tr h="240633">
                <a:tc>
                  <a:txBody>
                    <a:bodyPr/>
                    <a:lstStyle/>
                    <a:p>
                      <a:pPr algn="ctr">
                        <a:lnSpc>
                          <a:spcPct val="107000"/>
                        </a:lnSpc>
                      </a:pPr>
                      <a:r>
                        <a:rPr lang="es-ES" sz="1100" b="1" dirty="0">
                          <a:solidFill>
                            <a:schemeClr val="bg1"/>
                          </a:solidFill>
                          <a:effectLst/>
                          <a:latin typeface="Poppins" panose="00000500000000000000" pitchFamily="2" charset="0"/>
                          <a:ea typeface="Calibri" panose="020F0502020204030204" pitchFamily="34" charset="0"/>
                          <a:cs typeface="Poppins" panose="00000500000000000000" pitchFamily="2" charset="0"/>
                        </a:rPr>
                        <a:t>OBJETIVOS PRIORITARIOS</a:t>
                      </a:r>
                      <a:endParaRPr lang="es-PE" sz="1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pPr>
                      <a:r>
                        <a:rPr lang="es-ES" sz="1100" b="1" dirty="0">
                          <a:solidFill>
                            <a:schemeClr val="bg1"/>
                          </a:solidFill>
                          <a:effectLst/>
                          <a:latin typeface="Poppins" panose="00000500000000000000" pitchFamily="2" charset="0"/>
                          <a:ea typeface="Calibri" panose="020F0502020204030204" pitchFamily="34" charset="0"/>
                          <a:cs typeface="Poppins" panose="00000500000000000000" pitchFamily="2" charset="0"/>
                        </a:rPr>
                        <a:t>SERVICIO</a:t>
                      </a:r>
                      <a:endParaRPr lang="es-PE" sz="1100" b="1"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pPr>
                      <a:r>
                        <a:rPr lang="es-ES" sz="1100" b="1"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RESPONSABLE</a:t>
                      </a:r>
                      <a:endParaRPr lang="es-PE" sz="1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xmlns="" val="568679818"/>
                  </a:ext>
                </a:extLst>
              </a:tr>
              <a:tr h="232676">
                <a:tc rowSpan="2">
                  <a:txBody>
                    <a:bodyPr/>
                    <a:lstStyle/>
                    <a:p>
                      <a:pPr>
                        <a:lnSpc>
                          <a:spcPct val="107000"/>
                        </a:lnSpc>
                      </a:pPr>
                      <a:r>
                        <a:rPr lang="es-ES" sz="1200" b="1" dirty="0">
                          <a:latin typeface="Poppins" panose="00000500000000000000" pitchFamily="2" charset="0"/>
                          <a:cs typeface="Poppins" panose="00000500000000000000" pitchFamily="2" charset="0"/>
                        </a:rPr>
                        <a:t>OBJETIVO PRIORITARIO 1 </a:t>
                      </a:r>
                      <a:r>
                        <a:rPr lang="es-ES" sz="1200" dirty="0">
                          <a:latin typeface="Poppins" panose="00000500000000000000" pitchFamily="2" charset="0"/>
                          <a:cs typeface="Poppins" panose="00000500000000000000" pitchFamily="2" charset="0"/>
                        </a:rPr>
                        <a:t>Incrementar las acciones que propician la prevención de delitos y violencias cometidos por los adolescentes y jóvenes que afectan a la población.</a:t>
                      </a:r>
                      <a:endParaRPr lang="es-PE" sz="12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Poppins" panose="00000500000000000000" pitchFamily="2" charset="0"/>
                          <a:cs typeface="Poppins" panose="00000500000000000000" pitchFamily="2" charset="0"/>
                        </a:rPr>
                        <a:t>S5 Servicio de Fortalecimiento Familiar Acercándonos </a:t>
                      </a:r>
                      <a:endParaRPr lang="es-PE" sz="12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ES" sz="1200" dirty="0">
                          <a:effectLst/>
                          <a:latin typeface="Poppins" panose="00000500000000000000" pitchFamily="2" charset="0"/>
                          <a:ea typeface="Calibri" panose="020F0502020204030204" pitchFamily="34" charset="0"/>
                          <a:cs typeface="Poppins" panose="00000500000000000000" pitchFamily="2" charset="0"/>
                        </a:rPr>
                        <a:t>INABIF</a:t>
                      </a:r>
                      <a:endParaRPr lang="es-PE" sz="12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32619777"/>
                  </a:ext>
                </a:extLst>
              </a:tr>
              <a:tr h="593323">
                <a:tc vMerge="1">
                  <a:txBody>
                    <a:bodyPr/>
                    <a:lstStyle/>
                    <a:p>
                      <a:pPr>
                        <a:lnSpc>
                          <a:spcPct val="107000"/>
                        </a:lnSpc>
                      </a:pPr>
                      <a:endParaRPr lang="es-PE" sz="11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s-PE" sz="1200" b="0" dirty="0">
                          <a:solidFill>
                            <a:srgbClr val="000000"/>
                          </a:solidFill>
                          <a:effectLst/>
                          <a:latin typeface="Poppins" panose="00000500000000000000" pitchFamily="2" charset="0"/>
                          <a:cs typeface="Poppins" panose="00000500000000000000" pitchFamily="2" charset="0"/>
                        </a:rPr>
                        <a:t>S6</a:t>
                      </a:r>
                      <a:r>
                        <a:rPr lang="es-PE" sz="1200" b="1" dirty="0">
                          <a:solidFill>
                            <a:srgbClr val="000000"/>
                          </a:solidFill>
                          <a:effectLst/>
                          <a:latin typeface="Poppins" panose="00000500000000000000" pitchFamily="2" charset="0"/>
                          <a:cs typeface="Poppins" panose="00000500000000000000" pitchFamily="2" charset="0"/>
                        </a:rPr>
                        <a:t> </a:t>
                      </a:r>
                      <a:r>
                        <a:rPr lang="es-ES" sz="1200" dirty="0">
                          <a:latin typeface="Poppins" panose="00000500000000000000" pitchFamily="2" charset="0"/>
                          <a:cs typeface="Poppins" panose="00000500000000000000" pitchFamily="2" charset="0"/>
                        </a:rPr>
                        <a:t>Servicio de cuidado diurno de niñas, niños y promoción del adolescente, en riesgo de desprotección familiar (CEDIF)</a:t>
                      </a:r>
                      <a:endParaRPr lang="es-PE" sz="12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ES" sz="1200" dirty="0">
                          <a:effectLst/>
                          <a:latin typeface="Poppins" panose="00000500000000000000" pitchFamily="2" charset="0"/>
                          <a:ea typeface="Calibri" panose="020F0502020204030204" pitchFamily="34" charset="0"/>
                          <a:cs typeface="Poppins" panose="00000500000000000000" pitchFamily="2" charset="0"/>
                        </a:rPr>
                        <a:t>INABIF</a:t>
                      </a:r>
                      <a:endParaRPr lang="es-PE" sz="12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46611385"/>
                  </a:ext>
                </a:extLst>
              </a:tr>
              <a:tr h="627787">
                <a:tc rowSpan="5">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ES" sz="1200" b="1" dirty="0">
                          <a:latin typeface="Poppins" panose="00000500000000000000" pitchFamily="2" charset="0"/>
                          <a:cs typeface="Poppins" panose="00000500000000000000" pitchFamily="2" charset="0"/>
                        </a:rPr>
                        <a:t>OBJETIVO PRIORITARIO 4 </a:t>
                      </a:r>
                      <a:r>
                        <a:rPr lang="es-ES" sz="1200" dirty="0">
                          <a:latin typeface="Poppins" panose="00000500000000000000" pitchFamily="2" charset="0"/>
                          <a:cs typeface="Poppins" panose="00000500000000000000" pitchFamily="2" charset="0"/>
                        </a:rPr>
                        <a:t>Reducir la incidencia de delitos violentos que afectan a la población. </a:t>
                      </a:r>
                      <a:endParaRPr lang="es-PE" sz="1200" dirty="0">
                        <a:effectLst/>
                        <a:latin typeface="Poppins" panose="00000500000000000000" pitchFamily="2" charset="0"/>
                        <a:ea typeface="Calibri" panose="020F0502020204030204" pitchFamily="34" charset="0"/>
                        <a:cs typeface="Poppins" panose="00000500000000000000" pitchFamily="2" charset="0"/>
                      </a:endParaRPr>
                    </a:p>
                    <a:p>
                      <a:pPr>
                        <a:lnSpc>
                          <a:spcPct val="107000"/>
                        </a:lnSpc>
                      </a:pPr>
                      <a:endParaRPr lang="es-PE" sz="12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800"/>
                        </a:spcAft>
                      </a:pPr>
                      <a:r>
                        <a:rPr lang="es-ES" sz="1200" dirty="0">
                          <a:latin typeface="Poppins" panose="00000500000000000000" pitchFamily="2" charset="0"/>
                          <a:cs typeface="Poppins" panose="00000500000000000000" pitchFamily="2" charset="0"/>
                        </a:rPr>
                        <a:t>S37.Servicio de estrategia comunitaria de prevención de la violencia basada en género contra las mujeres e integrantes del grupo familiar, considerando prioritariamente aquellas en situación de vulnerabilidad </a:t>
                      </a:r>
                      <a:endParaRPr lang="es-PE" sz="12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ES" sz="1200" dirty="0">
                          <a:effectLst/>
                          <a:latin typeface="Poppins" panose="00000500000000000000" pitchFamily="2" charset="0"/>
                          <a:ea typeface="Calibri" panose="020F0502020204030204" pitchFamily="34" charset="0"/>
                          <a:cs typeface="Poppins" panose="00000500000000000000" pitchFamily="2" charset="0"/>
                        </a:rPr>
                        <a:t>AURORA</a:t>
                      </a:r>
                      <a:endParaRPr lang="es-PE" sz="12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41611423"/>
                  </a:ext>
                </a:extLst>
              </a:tr>
              <a:tr h="627787">
                <a:tc vMerge="1">
                  <a:txBody>
                    <a:bodyPr/>
                    <a:lstStyle/>
                    <a:p>
                      <a:pPr>
                        <a:lnSpc>
                          <a:spcPct val="107000"/>
                        </a:lnSpc>
                      </a:pPr>
                      <a:endParaRPr lang="es-PE" sz="11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s-ES" sz="1200" dirty="0">
                          <a:latin typeface="Poppins" panose="00000500000000000000" pitchFamily="2" charset="0"/>
                          <a:cs typeface="Poppins" panose="00000500000000000000" pitchFamily="2" charset="0"/>
                        </a:rPr>
                        <a:t>S38. Servicio de formación de redes de hombres para promover la igualdad, nuevas masculinidades y erradicar prácticas machistas y discriminatorias, accesibles geográficamente y con pertinencia cultural </a:t>
                      </a:r>
                      <a:endParaRPr lang="es-PE" sz="12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ES" sz="1200" dirty="0">
                          <a:effectLst/>
                          <a:latin typeface="Poppins" panose="00000500000000000000" pitchFamily="2" charset="0"/>
                          <a:ea typeface="Calibri" panose="020F0502020204030204" pitchFamily="34" charset="0"/>
                          <a:cs typeface="Poppins" panose="00000500000000000000" pitchFamily="2" charset="0"/>
                        </a:rPr>
                        <a:t>AURORA</a:t>
                      </a:r>
                      <a:endParaRPr lang="es-PE" sz="12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17995617"/>
                  </a:ext>
                </a:extLst>
              </a:tr>
              <a:tr h="1051180">
                <a:tc vMerge="1">
                  <a:txBody>
                    <a:bodyPr/>
                    <a:lstStyle/>
                    <a:p>
                      <a:pPr>
                        <a:lnSpc>
                          <a:spcPct val="107000"/>
                        </a:lnSpc>
                      </a:pPr>
                      <a:endParaRPr lang="es-PE" sz="11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lnSpc>
                          <a:spcPct val="107000"/>
                        </a:lnSpc>
                        <a:spcAft>
                          <a:spcPts val="800"/>
                        </a:spcAft>
                      </a:pPr>
                      <a:r>
                        <a:rPr lang="es-ES" sz="1200" dirty="0">
                          <a:latin typeface="Poppins" panose="00000500000000000000" pitchFamily="2" charset="0"/>
                          <a:cs typeface="Poppins" panose="00000500000000000000" pitchFamily="2" charset="0"/>
                        </a:rPr>
                        <a:t>S39. Servicio de provisión, a nivel nacional y con enfoque intercultural y género, de información que promueva el ejercicio del derecho a la denuncia de la violencia contra las mujeres y grupos en especial situación de vulnerabilidad, e informe sobre los mecanismos de prevención, protección y sanción existentes, así como la eliminación de estereotipos de género. </a:t>
                      </a:r>
                      <a:endParaRPr lang="es-PE" sz="12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ES" sz="1200" dirty="0">
                          <a:effectLst/>
                          <a:latin typeface="Poppins" panose="00000500000000000000" pitchFamily="2" charset="0"/>
                          <a:ea typeface="Calibri" panose="020F0502020204030204" pitchFamily="34" charset="0"/>
                          <a:cs typeface="Poppins" panose="00000500000000000000" pitchFamily="2" charset="0"/>
                        </a:rPr>
                        <a:t>AURORA</a:t>
                      </a:r>
                      <a:endParaRPr lang="es-PE" sz="12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24526611"/>
                  </a:ext>
                </a:extLst>
              </a:tr>
              <a:tr h="627787">
                <a:tc vMerge="1">
                  <a:txBody>
                    <a:bodyPr/>
                    <a:lstStyle/>
                    <a:p>
                      <a:pPr algn="just">
                        <a:lnSpc>
                          <a:spcPct val="107000"/>
                        </a:lnSpc>
                      </a:pPr>
                      <a:endParaRPr lang="es-PE" sz="11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s-ES" sz="1200" dirty="0">
                          <a:latin typeface="Poppins" panose="00000500000000000000" pitchFamily="2" charset="0"/>
                          <a:cs typeface="Poppins" panose="00000500000000000000" pitchFamily="2" charset="0"/>
                        </a:rPr>
                        <a:t>S43. Servicio de información en plataforma virtual para la detección y prevención de la violencia contra las mujeres en adolescentes y jóvenes (chat 100/acoso virtual) fiable y con pertinencia cultural </a:t>
                      </a:r>
                      <a:endParaRPr lang="es-PE" sz="12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ES" sz="1200" dirty="0">
                          <a:effectLst/>
                          <a:latin typeface="Poppins" panose="00000500000000000000" pitchFamily="2" charset="0"/>
                          <a:ea typeface="Calibri" panose="020F0502020204030204" pitchFamily="34" charset="0"/>
                          <a:cs typeface="Poppins" panose="00000500000000000000" pitchFamily="2" charset="0"/>
                        </a:rPr>
                        <a:t>AURORA</a:t>
                      </a:r>
                      <a:endParaRPr lang="es-PE" sz="12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95629360"/>
                  </a:ext>
                </a:extLst>
              </a:tr>
              <a:tr h="1051180">
                <a:tc vMerge="1">
                  <a:txBody>
                    <a:bodyPr/>
                    <a:lstStyle/>
                    <a:p>
                      <a:pPr>
                        <a:lnSpc>
                          <a:spcPct val="107000"/>
                        </a:lnSpc>
                      </a:pPr>
                      <a:endParaRPr lang="es-PE" sz="11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s-ES" sz="1200" dirty="0">
                          <a:latin typeface="Poppins" panose="00000500000000000000" pitchFamily="2" charset="0"/>
                          <a:cs typeface="Poppins" panose="00000500000000000000" pitchFamily="2" charset="0"/>
                        </a:rPr>
                        <a:t>S44. Servicio de atención integral, oportuna, disponible, articulada, accesible geográficamente, con pertinencia cultural y de calidad, a mujeres e integrantes del grupo familiar afectadas por hechos de violencia física, psicológica, sexual y económica o patrimonial, así como cualquier persona afectada por violencia sexual (CEM) </a:t>
                      </a:r>
                      <a:endParaRPr lang="es-PE" sz="1200" b="1"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ES" sz="1200" dirty="0">
                          <a:effectLst/>
                          <a:latin typeface="Poppins" panose="00000500000000000000" pitchFamily="2" charset="0"/>
                          <a:ea typeface="Calibri" panose="020F0502020204030204" pitchFamily="34" charset="0"/>
                          <a:cs typeface="Poppins" panose="00000500000000000000" pitchFamily="2" charset="0"/>
                        </a:rPr>
                        <a:t>AURORA</a:t>
                      </a:r>
                      <a:endParaRPr lang="es-PE" sz="1200" dirty="0">
                        <a:effectLst/>
                        <a:latin typeface="Poppins" panose="00000500000000000000" pitchFamily="2" charset="0"/>
                        <a:ea typeface="Calibri" panose="020F0502020204030204" pitchFamily="34" charset="0"/>
                        <a:cs typeface="Poppins" panose="00000500000000000000"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14486934"/>
                  </a:ext>
                </a:extLst>
              </a:tr>
            </a:tbl>
          </a:graphicData>
        </a:graphic>
      </p:graphicFrame>
      <p:sp>
        <p:nvSpPr>
          <p:cNvPr id="14" name="CuadroTexto 13">
            <a:extLst>
              <a:ext uri="{FF2B5EF4-FFF2-40B4-BE49-F238E27FC236}">
                <a16:creationId xmlns:a16="http://schemas.microsoft.com/office/drawing/2014/main" xmlns="" id="{5AD60CE5-F7A1-A604-303C-516A2A896377}"/>
              </a:ext>
            </a:extLst>
          </p:cNvPr>
          <p:cNvSpPr txBox="1"/>
          <p:nvPr/>
        </p:nvSpPr>
        <p:spPr>
          <a:xfrm>
            <a:off x="412028" y="913767"/>
            <a:ext cx="11480238" cy="461665"/>
          </a:xfrm>
          <a:prstGeom prst="rect">
            <a:avLst/>
          </a:prstGeom>
          <a:noFill/>
        </p:spPr>
        <p:txBody>
          <a:bodyPr wrap="square" rtlCol="0">
            <a:spAutoFit/>
          </a:bodyPr>
          <a:lstStyle/>
          <a:p>
            <a:r>
              <a:rPr lang="es-ES" sz="2400" b="1" dirty="0">
                <a:solidFill>
                  <a:srgbClr val="002060"/>
                </a:solidFill>
                <a:latin typeface="Poppins" panose="00000500000000000000" pitchFamily="2" charset="0"/>
                <a:cs typeface="Poppins" panose="00000500000000000000" pitchFamily="2" charset="0"/>
              </a:rPr>
              <a:t>P</a:t>
            </a:r>
            <a:r>
              <a:rPr lang="es-PE" sz="2400" b="1" dirty="0">
                <a:solidFill>
                  <a:srgbClr val="002060"/>
                </a:solidFill>
                <a:latin typeface="Poppins" panose="00000500000000000000" pitchFamily="2" charset="0"/>
                <a:cs typeface="Poppins" panose="00000500000000000000" pitchFamily="2" charset="0"/>
              </a:rPr>
              <a:t>OLÍTICA NACIONAL MULTISECTORIAL DE SEGURIDAD CIUDADANA AL 2030</a:t>
            </a:r>
            <a:endParaRPr lang="es-PE" sz="2400" dirty="0">
              <a:solidFill>
                <a:srgbClr val="002060"/>
              </a:solidFill>
              <a:latin typeface="Poppins" panose="00000500000000000000" pitchFamily="2" charset="0"/>
              <a:cs typeface="Poppins" panose="00000500000000000000" pitchFamily="2" charset="0"/>
            </a:endParaRPr>
          </a:p>
        </p:txBody>
      </p:sp>
      <p:pic>
        <p:nvPicPr>
          <p:cNvPr id="18" name="Imagen 3" descr="Descripción: Descripción: Descripción: Descripción: LOGO_MIMP">
            <a:extLst>
              <a:ext uri="{FF2B5EF4-FFF2-40B4-BE49-F238E27FC236}">
                <a16:creationId xmlns:a16="http://schemas.microsoft.com/office/drawing/2014/main" xmlns="" id="{82503C25-E2D0-2A00-BD9A-B5679E89D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47" y="202309"/>
            <a:ext cx="2533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4117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Redondear rectángulo de esquina del mismo lado 3">
            <a:extLst>
              <a:ext uri="{FF2B5EF4-FFF2-40B4-BE49-F238E27FC236}">
                <a16:creationId xmlns:a16="http://schemas.microsoft.com/office/drawing/2014/main" xmlns="" id="{BD9ABE82-1667-4B29-0565-A1500D3BBDD4}"/>
              </a:ext>
            </a:extLst>
          </p:cNvPr>
          <p:cNvSpPr/>
          <p:nvPr/>
        </p:nvSpPr>
        <p:spPr>
          <a:xfrm rot="10800000">
            <a:off x="14756" y="-26196"/>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xmlns="" id="{A97A4EBE-6AAA-05D1-E352-17EFDBB3253F}"/>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288416" y="79138"/>
            <a:ext cx="1065384" cy="642363"/>
          </a:xfrm>
          <a:prstGeom prst="rect">
            <a:avLst/>
          </a:prstGeom>
        </p:spPr>
      </p:pic>
      <p:sp>
        <p:nvSpPr>
          <p:cNvPr id="2" name="Título 1">
            <a:extLst>
              <a:ext uri="{FF2B5EF4-FFF2-40B4-BE49-F238E27FC236}">
                <a16:creationId xmlns:a16="http://schemas.microsoft.com/office/drawing/2014/main" xmlns="" id="{3BE35040-3ACF-ED2D-1579-A7E41597D7A8}"/>
              </a:ext>
            </a:extLst>
          </p:cNvPr>
          <p:cNvSpPr>
            <a:spLocks noGrp="1"/>
          </p:cNvSpPr>
          <p:nvPr>
            <p:ph type="title"/>
          </p:nvPr>
        </p:nvSpPr>
        <p:spPr>
          <a:xfrm>
            <a:off x="3332890" y="147496"/>
            <a:ext cx="6596458" cy="592098"/>
          </a:xfrm>
        </p:spPr>
        <p:txBody>
          <a:bodyPr>
            <a:normAutofit/>
          </a:bodyPr>
          <a:lstStyle/>
          <a:p>
            <a:pPr algn="ctr"/>
            <a:r>
              <a:rPr lang="es-ES" sz="2800" b="1" dirty="0">
                <a:solidFill>
                  <a:srgbClr val="002060"/>
                </a:solidFill>
                <a:latin typeface="Poppins" pitchFamily="2" charset="77"/>
                <a:cs typeface="Poppins" pitchFamily="2" charset="77"/>
              </a:rPr>
              <a:t>POLÍTICA NACIONAL</a:t>
            </a:r>
            <a:endParaRPr lang="es-PE" sz="2800" b="1" dirty="0">
              <a:solidFill>
                <a:srgbClr val="002060"/>
              </a:solidFill>
              <a:latin typeface="Poppins" pitchFamily="2" charset="77"/>
              <a:cs typeface="Poppins" pitchFamily="2" charset="77"/>
            </a:endParaRPr>
          </a:p>
        </p:txBody>
      </p:sp>
      <p:pic>
        <p:nvPicPr>
          <p:cNvPr id="18" name="Imagen 3" descr="Descripción: Descripción: Descripción: Descripción: LOGO_MIMP">
            <a:extLst>
              <a:ext uri="{FF2B5EF4-FFF2-40B4-BE49-F238E27FC236}">
                <a16:creationId xmlns:a16="http://schemas.microsoft.com/office/drawing/2014/main" xmlns="" id="{82503C25-E2D0-2A00-BD9A-B5679E89D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47" y="202309"/>
            <a:ext cx="2533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83;p4">
            <a:extLst>
              <a:ext uri="{FF2B5EF4-FFF2-40B4-BE49-F238E27FC236}">
                <a16:creationId xmlns:a16="http://schemas.microsoft.com/office/drawing/2014/main" xmlns="" id="{1401E295-AB3B-3BE4-1148-C97C9E90A4FF}"/>
              </a:ext>
            </a:extLst>
          </p:cNvPr>
          <p:cNvSpPr txBox="1"/>
          <p:nvPr/>
        </p:nvSpPr>
        <p:spPr>
          <a:xfrm>
            <a:off x="1220784" y="2137905"/>
            <a:ext cx="9779944" cy="1716092"/>
          </a:xfrm>
          <a:prstGeom prst="rect">
            <a:avLst/>
          </a:prstGeom>
          <a:noFill/>
          <a:ln>
            <a:noFill/>
          </a:ln>
        </p:spPr>
        <p:txBody>
          <a:bodyPr spcFirstLastPara="1" wrap="square" lIns="100775" tIns="50375" rIns="100775" bIns="50375" anchor="t" anchorCtr="0">
            <a:noAutofit/>
          </a:bodyPr>
          <a:lstStyle/>
          <a:p>
            <a:pPr marR="0" lvl="0" algn="just" rtl="0">
              <a:lnSpc>
                <a:spcPct val="90000"/>
              </a:lnSpc>
              <a:spcBef>
                <a:spcPts val="0"/>
              </a:spcBef>
              <a:spcAft>
                <a:spcPts val="0"/>
              </a:spcAft>
              <a:buClr>
                <a:schemeClr val="dk1"/>
              </a:buClr>
              <a:buSzPts val="2300"/>
            </a:pPr>
            <a:r>
              <a:rPr lang="es-PE" i="0" u="none" strike="noStrike" cap="none" dirty="0">
                <a:solidFill>
                  <a:schemeClr val="dk1"/>
                </a:solidFill>
                <a:latin typeface="Poppins" panose="00000500000000000000" pitchFamily="2" charset="0"/>
                <a:ea typeface="Calibri"/>
                <a:cs typeface="Poppins" panose="00000500000000000000" pitchFamily="2" charset="0"/>
                <a:sym typeface="Calibri"/>
              </a:rPr>
              <a:t>Fortalecer las competencias parentales de cuidadores principales, mediante el acompañamiento a las familias por un periodo de 12 a 18 meses con la finalidad de garantizar que los cuidadores principales ejerzan de manera adecuada su función de crianza y cuidado de sus hija/os a fin de contribuir con el desarrollo saludable y el ejercicio de los derechos de las niñas, niños y adolescentes.</a:t>
            </a:r>
            <a:endParaRPr i="0" u="none" strike="noStrike" cap="none" dirty="0">
              <a:solidFill>
                <a:schemeClr val="dk1"/>
              </a:solidFill>
              <a:latin typeface="Poppins" panose="00000500000000000000" pitchFamily="2" charset="0"/>
              <a:ea typeface="Calibri"/>
              <a:cs typeface="Poppins" panose="00000500000000000000" pitchFamily="2" charset="0"/>
              <a:sym typeface="Calibri"/>
            </a:endParaRPr>
          </a:p>
        </p:txBody>
      </p:sp>
      <p:sp>
        <p:nvSpPr>
          <p:cNvPr id="8" name="Google Shape;184;p4">
            <a:extLst>
              <a:ext uri="{FF2B5EF4-FFF2-40B4-BE49-F238E27FC236}">
                <a16:creationId xmlns:a16="http://schemas.microsoft.com/office/drawing/2014/main" xmlns="" id="{C70C79B0-8417-BDDF-3C44-CE5BF817FB7A}"/>
              </a:ext>
            </a:extLst>
          </p:cNvPr>
          <p:cNvSpPr txBox="1"/>
          <p:nvPr/>
        </p:nvSpPr>
        <p:spPr>
          <a:xfrm>
            <a:off x="1757856" y="3853546"/>
            <a:ext cx="3924951" cy="949204"/>
          </a:xfrm>
          <a:prstGeom prst="rect">
            <a:avLst/>
          </a:prstGeom>
          <a:noFill/>
          <a:ln>
            <a:noFill/>
          </a:ln>
        </p:spPr>
        <p:txBody>
          <a:bodyPr spcFirstLastPara="1" wrap="square" lIns="91425" tIns="91425" rIns="91425" bIns="91425" anchor="t" anchorCtr="0">
            <a:spAutoFit/>
          </a:bodyPr>
          <a:lstStyle/>
          <a:p>
            <a:pPr marL="0" marR="0" lvl="0" indent="0" algn="ctr" rtl="0">
              <a:lnSpc>
                <a:spcPct val="107916"/>
              </a:lnSpc>
              <a:spcBef>
                <a:spcPts val="0"/>
              </a:spcBef>
              <a:spcAft>
                <a:spcPts val="0"/>
              </a:spcAft>
              <a:buClr>
                <a:srgbClr val="000000"/>
              </a:buClr>
              <a:buSzPts val="2300"/>
              <a:buFont typeface="Arial"/>
              <a:buNone/>
            </a:pPr>
            <a:r>
              <a:rPr lang="es-PE" sz="2300" b="1" i="0" u="none" strike="noStrike" cap="none" dirty="0">
                <a:solidFill>
                  <a:srgbClr val="002060"/>
                </a:solidFill>
                <a:latin typeface="Poppins" panose="00000500000000000000" pitchFamily="2" charset="0"/>
                <a:ea typeface="Calibri"/>
                <a:cs typeface="Poppins" panose="00000500000000000000" pitchFamily="2" charset="0"/>
                <a:sym typeface="Calibri"/>
              </a:rPr>
              <a:t>Consejería en parentalidad positiva </a:t>
            </a:r>
            <a:endParaRPr sz="2600" b="0" i="0" u="none" strike="noStrike" cap="none" dirty="0">
              <a:solidFill>
                <a:srgbClr val="002060"/>
              </a:solidFill>
              <a:latin typeface="Poppins" panose="00000500000000000000" pitchFamily="2" charset="0"/>
              <a:ea typeface="Arial"/>
              <a:cs typeface="Poppins" panose="00000500000000000000" pitchFamily="2" charset="0"/>
              <a:sym typeface="Arial"/>
            </a:endParaRPr>
          </a:p>
        </p:txBody>
      </p:sp>
      <p:sp>
        <p:nvSpPr>
          <p:cNvPr id="9" name="Google Shape;185;p4">
            <a:extLst>
              <a:ext uri="{FF2B5EF4-FFF2-40B4-BE49-F238E27FC236}">
                <a16:creationId xmlns:a16="http://schemas.microsoft.com/office/drawing/2014/main" xmlns="" id="{014F905C-3676-521E-C68D-38699640C618}"/>
              </a:ext>
            </a:extLst>
          </p:cNvPr>
          <p:cNvSpPr/>
          <p:nvPr/>
        </p:nvSpPr>
        <p:spPr>
          <a:xfrm>
            <a:off x="5787467" y="3957948"/>
            <a:ext cx="796235" cy="740400"/>
          </a:xfrm>
          <a:prstGeom prst="mathPlus">
            <a:avLst>
              <a:gd name="adj1" fmla="val 23520"/>
            </a:avLst>
          </a:prstGeom>
          <a:solidFill>
            <a:srgbClr val="C0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Poppins" panose="00000500000000000000" pitchFamily="2" charset="0"/>
              <a:ea typeface="Arial"/>
              <a:cs typeface="Poppins" panose="00000500000000000000" pitchFamily="2" charset="0"/>
              <a:sym typeface="Arial"/>
            </a:endParaRPr>
          </a:p>
        </p:txBody>
      </p:sp>
      <p:sp>
        <p:nvSpPr>
          <p:cNvPr id="10" name="Google Shape;186;p4">
            <a:extLst>
              <a:ext uri="{FF2B5EF4-FFF2-40B4-BE49-F238E27FC236}">
                <a16:creationId xmlns:a16="http://schemas.microsoft.com/office/drawing/2014/main" xmlns="" id="{496D2FC6-33C0-5992-912F-E1F869332FBA}"/>
              </a:ext>
            </a:extLst>
          </p:cNvPr>
          <p:cNvSpPr txBox="1"/>
          <p:nvPr/>
        </p:nvSpPr>
        <p:spPr>
          <a:xfrm>
            <a:off x="6621733" y="3836939"/>
            <a:ext cx="3666683" cy="982418"/>
          </a:xfrm>
          <a:prstGeom prst="rect">
            <a:avLst/>
          </a:prstGeom>
          <a:noFill/>
          <a:ln>
            <a:noFill/>
          </a:ln>
        </p:spPr>
        <p:txBody>
          <a:bodyPr spcFirstLastPara="1" wrap="square" lIns="91425" tIns="91425" rIns="91425" bIns="91425" anchor="t" anchorCtr="0">
            <a:spAutoFit/>
          </a:bodyPr>
          <a:lstStyle/>
          <a:p>
            <a:pPr marL="0" marR="0" lvl="0" indent="0" algn="ctr" rtl="0">
              <a:lnSpc>
                <a:spcPct val="107916"/>
              </a:lnSpc>
              <a:spcBef>
                <a:spcPts val="0"/>
              </a:spcBef>
              <a:spcAft>
                <a:spcPts val="0"/>
              </a:spcAft>
              <a:buClr>
                <a:srgbClr val="000000"/>
              </a:buClr>
              <a:buSzPts val="2100"/>
              <a:buFont typeface="Arial"/>
              <a:buNone/>
            </a:pPr>
            <a:r>
              <a:rPr lang="es-PE" sz="2400" b="1" i="0" u="none" strike="noStrike" cap="none" dirty="0">
                <a:solidFill>
                  <a:srgbClr val="002060"/>
                </a:solidFill>
                <a:latin typeface="Poppins" panose="00000500000000000000" pitchFamily="2" charset="0"/>
                <a:ea typeface="Calibri"/>
                <a:cs typeface="Poppins" panose="00000500000000000000" pitchFamily="2" charset="0"/>
                <a:sym typeface="Calibri"/>
              </a:rPr>
              <a:t>Articulación con servicios de soporte </a:t>
            </a:r>
            <a:endParaRPr sz="2800" b="0" i="0" u="none" strike="noStrike" cap="none" dirty="0">
              <a:solidFill>
                <a:srgbClr val="002060"/>
              </a:solidFill>
              <a:latin typeface="Poppins" panose="00000500000000000000" pitchFamily="2" charset="0"/>
              <a:ea typeface="Arial"/>
              <a:cs typeface="Poppins" panose="00000500000000000000" pitchFamily="2" charset="0"/>
              <a:sym typeface="Arial"/>
            </a:endParaRPr>
          </a:p>
        </p:txBody>
      </p:sp>
      <p:graphicFrame>
        <p:nvGraphicFramePr>
          <p:cNvPr id="11" name="Tabla 15">
            <a:extLst>
              <a:ext uri="{FF2B5EF4-FFF2-40B4-BE49-F238E27FC236}">
                <a16:creationId xmlns:a16="http://schemas.microsoft.com/office/drawing/2014/main" xmlns="" id="{D4C069BC-8518-DB5E-F584-43171DDF22AF}"/>
              </a:ext>
            </a:extLst>
          </p:cNvPr>
          <p:cNvGraphicFramePr>
            <a:graphicFrameLocks noGrp="1"/>
          </p:cNvGraphicFramePr>
          <p:nvPr>
            <p:extLst>
              <p:ext uri="{D42A27DB-BD31-4B8C-83A1-F6EECF244321}">
                <p14:modId xmlns:p14="http://schemas.microsoft.com/office/powerpoint/2010/main" val="475891756"/>
              </p:ext>
            </p:extLst>
          </p:nvPr>
        </p:nvGraphicFramePr>
        <p:xfrm>
          <a:off x="1328830" y="4980518"/>
          <a:ext cx="9563851" cy="1554480"/>
        </p:xfrm>
        <a:graphic>
          <a:graphicData uri="http://schemas.openxmlformats.org/drawingml/2006/table">
            <a:tbl>
              <a:tblPr firstRow="1" bandRow="1">
                <a:tableStyleId>{5940675A-B579-460E-94D1-54222C63F5DA}</a:tableStyleId>
              </a:tblPr>
              <a:tblGrid>
                <a:gridCol w="5787113">
                  <a:extLst>
                    <a:ext uri="{9D8B030D-6E8A-4147-A177-3AD203B41FA5}">
                      <a16:colId xmlns:a16="http://schemas.microsoft.com/office/drawing/2014/main" xmlns="" val="3931777878"/>
                    </a:ext>
                  </a:extLst>
                </a:gridCol>
                <a:gridCol w="1795523">
                  <a:extLst>
                    <a:ext uri="{9D8B030D-6E8A-4147-A177-3AD203B41FA5}">
                      <a16:colId xmlns:a16="http://schemas.microsoft.com/office/drawing/2014/main" xmlns="" val="3147809267"/>
                    </a:ext>
                  </a:extLst>
                </a:gridCol>
                <a:gridCol w="1981215">
                  <a:extLst>
                    <a:ext uri="{9D8B030D-6E8A-4147-A177-3AD203B41FA5}">
                      <a16:colId xmlns:a16="http://schemas.microsoft.com/office/drawing/2014/main" xmlns="" val="278727403"/>
                    </a:ext>
                  </a:extLst>
                </a:gridCol>
              </a:tblGrid>
              <a:tr h="275093">
                <a:tc>
                  <a:txBody>
                    <a:bodyPr/>
                    <a:lstStyle/>
                    <a:p>
                      <a:pPr algn="ctr"/>
                      <a:r>
                        <a:rPr lang="es-PE" dirty="0">
                          <a:solidFill>
                            <a:schemeClr val="bg1"/>
                          </a:solidFill>
                          <a:latin typeface="Poppins" panose="00000500000000000000" pitchFamily="2" charset="0"/>
                          <a:cs typeface="Poppins" panose="00000500000000000000" pitchFamily="2" charset="0"/>
                        </a:rPr>
                        <a:t>INDICADOR</a:t>
                      </a:r>
                    </a:p>
                  </a:txBody>
                  <a:tcPr>
                    <a:solidFill>
                      <a:srgbClr val="C00000"/>
                    </a:solidFill>
                  </a:tcPr>
                </a:tc>
                <a:tc>
                  <a:txBody>
                    <a:bodyPr/>
                    <a:lstStyle/>
                    <a:p>
                      <a:pPr algn="ctr"/>
                      <a:r>
                        <a:rPr lang="es-PE" dirty="0">
                          <a:solidFill>
                            <a:schemeClr val="bg1"/>
                          </a:solidFill>
                          <a:latin typeface="Poppins" panose="00000500000000000000" pitchFamily="2" charset="0"/>
                          <a:cs typeface="Poppins" panose="00000500000000000000" pitchFamily="2" charset="0"/>
                        </a:rPr>
                        <a:t>META 2022</a:t>
                      </a:r>
                    </a:p>
                  </a:txBody>
                  <a:tcPr>
                    <a:solidFill>
                      <a:srgbClr val="C00000"/>
                    </a:solidFill>
                  </a:tcPr>
                </a:tc>
                <a:tc>
                  <a:txBody>
                    <a:bodyPr/>
                    <a:lstStyle/>
                    <a:p>
                      <a:pPr algn="ctr"/>
                      <a:r>
                        <a:rPr lang="es-PE" dirty="0">
                          <a:solidFill>
                            <a:schemeClr val="bg1"/>
                          </a:solidFill>
                          <a:latin typeface="Poppins" panose="00000500000000000000" pitchFamily="2" charset="0"/>
                          <a:cs typeface="Poppins" panose="00000500000000000000" pitchFamily="2" charset="0"/>
                        </a:rPr>
                        <a:t>AVANCE 2022</a:t>
                      </a:r>
                    </a:p>
                  </a:txBody>
                  <a:tcPr>
                    <a:solidFill>
                      <a:srgbClr val="C00000"/>
                    </a:solidFill>
                  </a:tcPr>
                </a:tc>
                <a:extLst>
                  <a:ext uri="{0D108BD9-81ED-4DB2-BD59-A6C34878D82A}">
                    <a16:rowId xmlns:a16="http://schemas.microsoft.com/office/drawing/2014/main" xmlns="" val="712180710"/>
                  </a:ext>
                </a:extLst>
              </a:tr>
              <a:tr h="667247">
                <a:tc>
                  <a:txBody>
                    <a:bodyPr/>
                    <a:lstStyle/>
                    <a:p>
                      <a:pPr algn="just"/>
                      <a:r>
                        <a:rPr lang="es-PE" sz="1800" kern="1200" dirty="0">
                          <a:solidFill>
                            <a:schemeClr val="tx1"/>
                          </a:solidFill>
                          <a:effectLst/>
                          <a:latin typeface="Poppins" panose="00000500000000000000" pitchFamily="2" charset="0"/>
                          <a:cs typeface="Poppins" panose="00000500000000000000" pitchFamily="2" charset="0"/>
                        </a:rPr>
                        <a:t>Porcentaje de familias con hijos menores de 18 años en riesgo de desprotección familiar que reciben 2 visitas domiciliarias mensuales durante los últimos 12 meses.</a:t>
                      </a:r>
                      <a:endParaRPr lang="es-PE" sz="1600" dirty="0">
                        <a:latin typeface="Poppins" panose="00000500000000000000" pitchFamily="2" charset="0"/>
                        <a:cs typeface="Poppins" panose="00000500000000000000" pitchFamily="2" charset="0"/>
                      </a:endParaRPr>
                    </a:p>
                  </a:txBody>
                  <a:tcPr/>
                </a:tc>
                <a:tc>
                  <a:txBody>
                    <a:bodyPr/>
                    <a:lstStyle/>
                    <a:p>
                      <a:pPr algn="ctr"/>
                      <a:r>
                        <a:rPr lang="es-PE" sz="2000">
                          <a:solidFill>
                            <a:srgbClr val="000000"/>
                          </a:solidFill>
                          <a:effectLst/>
                          <a:latin typeface="Poppins" panose="00000500000000000000" pitchFamily="2" charset="0"/>
                          <a:cs typeface="Poppins" panose="00000500000000000000" pitchFamily="2" charset="0"/>
                        </a:rPr>
                        <a:t>66%</a:t>
                      </a:r>
                      <a:endParaRPr lang="es-PE" sz="2400">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tc>
                  <a:txBody>
                    <a:bodyPr/>
                    <a:lstStyle/>
                    <a:p>
                      <a:pPr algn="ctr"/>
                      <a:r>
                        <a:rPr lang="es-PE" sz="2000" dirty="0">
                          <a:solidFill>
                            <a:srgbClr val="000000"/>
                          </a:solidFill>
                          <a:effectLst/>
                          <a:latin typeface="Poppins" panose="00000500000000000000" pitchFamily="2" charset="0"/>
                          <a:cs typeface="Poppins" panose="00000500000000000000" pitchFamily="2" charset="0"/>
                        </a:rPr>
                        <a:t>69%</a:t>
                      </a:r>
                      <a:endParaRPr lang="es-PE" sz="2400" dirty="0">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extLst>
                  <a:ext uri="{0D108BD9-81ED-4DB2-BD59-A6C34878D82A}">
                    <a16:rowId xmlns:a16="http://schemas.microsoft.com/office/drawing/2014/main" xmlns="" val="446552082"/>
                  </a:ext>
                </a:extLst>
              </a:tr>
            </a:tbl>
          </a:graphicData>
        </a:graphic>
      </p:graphicFrame>
      <p:sp>
        <p:nvSpPr>
          <p:cNvPr id="13" name="CuadroTexto 12">
            <a:extLst>
              <a:ext uri="{FF2B5EF4-FFF2-40B4-BE49-F238E27FC236}">
                <a16:creationId xmlns:a16="http://schemas.microsoft.com/office/drawing/2014/main" xmlns="" id="{9F404E0D-EF5A-65A1-2FE4-9E75185E01DD}"/>
              </a:ext>
            </a:extLst>
          </p:cNvPr>
          <p:cNvSpPr txBox="1"/>
          <p:nvPr/>
        </p:nvSpPr>
        <p:spPr>
          <a:xfrm>
            <a:off x="2341039" y="1100600"/>
            <a:ext cx="7539434" cy="870110"/>
          </a:xfrm>
          <a:prstGeom prst="rect">
            <a:avLst/>
          </a:prstGeom>
          <a:noFill/>
        </p:spPr>
        <p:txBody>
          <a:bodyPr wrap="square">
            <a:spAutoFit/>
          </a:bodyPr>
          <a:lstStyle/>
          <a:p>
            <a:pPr algn="ctr">
              <a:lnSpc>
                <a:spcPct val="107000"/>
              </a:lnSpc>
              <a:spcAft>
                <a:spcPts val="800"/>
              </a:spcAft>
            </a:pPr>
            <a:r>
              <a:rPr lang="es-ES" sz="2400" b="1" dirty="0">
                <a:latin typeface="Poppins" panose="00000500000000000000" pitchFamily="2" charset="0"/>
                <a:cs typeface="Poppins" panose="00000500000000000000" pitchFamily="2" charset="0"/>
              </a:rPr>
              <a:t>S5 </a:t>
            </a:r>
            <a:r>
              <a:rPr lang="es-ES" sz="2400" dirty="0">
                <a:latin typeface="Poppins" panose="00000500000000000000" pitchFamily="2" charset="0"/>
                <a:cs typeface="Poppins" panose="00000500000000000000" pitchFamily="2" charset="0"/>
              </a:rPr>
              <a:t>Servicio de Fortalecimiento Familiar Acercándonos </a:t>
            </a:r>
            <a:endParaRPr lang="es-PE" sz="2400" dirty="0">
              <a:effectLst/>
              <a:latin typeface="Poppins" panose="00000500000000000000" pitchFamily="2" charset="0"/>
              <a:ea typeface="Calibri" panose="020F0502020204030204" pitchFamily="34" charset="0"/>
              <a:cs typeface="Poppins" panose="00000500000000000000" pitchFamily="2" charset="0"/>
            </a:endParaRPr>
          </a:p>
        </p:txBody>
      </p:sp>
    </p:spTree>
    <p:extLst>
      <p:ext uri="{BB962C8B-B14F-4D97-AF65-F5344CB8AC3E}">
        <p14:creationId xmlns:p14="http://schemas.microsoft.com/office/powerpoint/2010/main" val="855527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Redondear rectángulo de esquina del mismo lado 3">
            <a:extLst>
              <a:ext uri="{FF2B5EF4-FFF2-40B4-BE49-F238E27FC236}">
                <a16:creationId xmlns:a16="http://schemas.microsoft.com/office/drawing/2014/main" xmlns="" id="{BD9ABE82-1667-4B29-0565-A1500D3BBDD4}"/>
              </a:ext>
            </a:extLst>
          </p:cNvPr>
          <p:cNvSpPr/>
          <p:nvPr/>
        </p:nvSpPr>
        <p:spPr>
          <a:xfrm rot="10800000">
            <a:off x="14756" y="-26196"/>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xmlns="" id="{A97A4EBE-6AAA-05D1-E352-17EFDBB3253F}"/>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288416" y="79138"/>
            <a:ext cx="1065384" cy="642363"/>
          </a:xfrm>
          <a:prstGeom prst="rect">
            <a:avLst/>
          </a:prstGeom>
        </p:spPr>
      </p:pic>
      <p:pic>
        <p:nvPicPr>
          <p:cNvPr id="18" name="Imagen 3" descr="Descripción: Descripción: Descripción: Descripción: LOGO_MIMP">
            <a:extLst>
              <a:ext uri="{FF2B5EF4-FFF2-40B4-BE49-F238E27FC236}">
                <a16:creationId xmlns:a16="http://schemas.microsoft.com/office/drawing/2014/main" xmlns="" id="{82503C25-E2D0-2A00-BD9A-B5679E89D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47" y="202309"/>
            <a:ext cx="2533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a:extLst>
              <a:ext uri="{FF2B5EF4-FFF2-40B4-BE49-F238E27FC236}">
                <a16:creationId xmlns:a16="http://schemas.microsoft.com/office/drawing/2014/main" xmlns="" id="{ECE6993D-3C10-824D-303E-3EFF49258FED}"/>
              </a:ext>
            </a:extLst>
          </p:cNvPr>
          <p:cNvSpPr txBox="1"/>
          <p:nvPr/>
        </p:nvSpPr>
        <p:spPr>
          <a:xfrm>
            <a:off x="1516694" y="3047856"/>
            <a:ext cx="9158609" cy="461665"/>
          </a:xfrm>
          <a:prstGeom prst="rect">
            <a:avLst/>
          </a:prstGeom>
          <a:noFill/>
        </p:spPr>
        <p:txBody>
          <a:bodyPr wrap="square">
            <a:spAutoFit/>
          </a:bodyPr>
          <a:lstStyle/>
          <a:p>
            <a:pPr marL="0" marR="0" lvl="0" indent="0" algn="ctr" rtl="0">
              <a:spcBef>
                <a:spcPts val="0"/>
              </a:spcBef>
              <a:spcAft>
                <a:spcPts val="0"/>
              </a:spcAft>
              <a:buClr>
                <a:srgbClr val="434343"/>
              </a:buClr>
              <a:buSzPts val="2400"/>
              <a:buFont typeface="Calibri"/>
              <a:buNone/>
            </a:pPr>
            <a:r>
              <a:rPr lang="es-PE" sz="2400" b="1" dirty="0">
                <a:solidFill>
                  <a:srgbClr val="002060"/>
                </a:solidFill>
                <a:latin typeface="Poppins" panose="00000500000000000000" pitchFamily="2" charset="0"/>
                <a:ea typeface="Calibri"/>
                <a:cs typeface="Poppins" panose="00000500000000000000" pitchFamily="2" charset="0"/>
                <a:sym typeface="Calibri"/>
              </a:rPr>
              <a:t>CENTRO DE DESARROLLO INTEGRAL DE LA FAMILIAS - CEDIF</a:t>
            </a:r>
          </a:p>
        </p:txBody>
      </p:sp>
      <p:graphicFrame>
        <p:nvGraphicFramePr>
          <p:cNvPr id="9" name="Tabla 15">
            <a:extLst>
              <a:ext uri="{FF2B5EF4-FFF2-40B4-BE49-F238E27FC236}">
                <a16:creationId xmlns:a16="http://schemas.microsoft.com/office/drawing/2014/main" xmlns="" id="{6C194A61-E45F-351A-9DE5-362C33B36673}"/>
              </a:ext>
            </a:extLst>
          </p:cNvPr>
          <p:cNvGraphicFramePr>
            <a:graphicFrameLocks noGrp="1"/>
          </p:cNvGraphicFramePr>
          <p:nvPr>
            <p:extLst>
              <p:ext uri="{D42A27DB-BD31-4B8C-83A1-F6EECF244321}">
                <p14:modId xmlns:p14="http://schemas.microsoft.com/office/powerpoint/2010/main" val="1814431578"/>
              </p:ext>
            </p:extLst>
          </p:nvPr>
        </p:nvGraphicFramePr>
        <p:xfrm>
          <a:off x="1531451" y="3729092"/>
          <a:ext cx="9158610" cy="1882542"/>
        </p:xfrm>
        <a:graphic>
          <a:graphicData uri="http://schemas.openxmlformats.org/drawingml/2006/table">
            <a:tbl>
              <a:tblPr firstRow="1" bandRow="1">
                <a:tableStyleId>{5940675A-B579-460E-94D1-54222C63F5DA}</a:tableStyleId>
              </a:tblPr>
              <a:tblGrid>
                <a:gridCol w="5541900">
                  <a:extLst>
                    <a:ext uri="{9D8B030D-6E8A-4147-A177-3AD203B41FA5}">
                      <a16:colId xmlns:a16="http://schemas.microsoft.com/office/drawing/2014/main" xmlns="" val="3931777878"/>
                    </a:ext>
                  </a:extLst>
                </a:gridCol>
                <a:gridCol w="1719443">
                  <a:extLst>
                    <a:ext uri="{9D8B030D-6E8A-4147-A177-3AD203B41FA5}">
                      <a16:colId xmlns:a16="http://schemas.microsoft.com/office/drawing/2014/main" xmlns="" val="3147809267"/>
                    </a:ext>
                  </a:extLst>
                </a:gridCol>
                <a:gridCol w="1897267">
                  <a:extLst>
                    <a:ext uri="{9D8B030D-6E8A-4147-A177-3AD203B41FA5}">
                      <a16:colId xmlns:a16="http://schemas.microsoft.com/office/drawing/2014/main" xmlns="" val="278727403"/>
                    </a:ext>
                  </a:extLst>
                </a:gridCol>
              </a:tblGrid>
              <a:tr h="572947">
                <a:tc>
                  <a:txBody>
                    <a:bodyPr/>
                    <a:lstStyle/>
                    <a:p>
                      <a:pPr algn="ctr"/>
                      <a:r>
                        <a:rPr lang="es-PE" b="1" dirty="0">
                          <a:solidFill>
                            <a:schemeClr val="bg1"/>
                          </a:solidFill>
                          <a:latin typeface="Poppins" panose="00000500000000000000" pitchFamily="2" charset="0"/>
                          <a:cs typeface="Poppins" panose="00000500000000000000" pitchFamily="2" charset="0"/>
                        </a:rPr>
                        <a:t>INDICADOR</a:t>
                      </a:r>
                    </a:p>
                  </a:txBody>
                  <a:tcPr anchor="ctr">
                    <a:solidFill>
                      <a:srgbClr val="C00000"/>
                    </a:solidFill>
                  </a:tcPr>
                </a:tc>
                <a:tc>
                  <a:txBody>
                    <a:bodyPr/>
                    <a:lstStyle/>
                    <a:p>
                      <a:pPr algn="ctr"/>
                      <a:r>
                        <a:rPr lang="es-PE" b="1" dirty="0">
                          <a:solidFill>
                            <a:schemeClr val="bg1"/>
                          </a:solidFill>
                          <a:latin typeface="Poppins" panose="00000500000000000000" pitchFamily="2" charset="0"/>
                          <a:cs typeface="Poppins" panose="00000500000000000000" pitchFamily="2" charset="0"/>
                        </a:rPr>
                        <a:t>META 2022</a:t>
                      </a:r>
                    </a:p>
                  </a:txBody>
                  <a:tcPr anchor="ctr">
                    <a:solidFill>
                      <a:srgbClr val="C00000"/>
                    </a:solidFill>
                  </a:tcPr>
                </a:tc>
                <a:tc>
                  <a:txBody>
                    <a:bodyPr/>
                    <a:lstStyle/>
                    <a:p>
                      <a:pPr algn="ctr"/>
                      <a:r>
                        <a:rPr lang="es-PE" b="1" dirty="0">
                          <a:solidFill>
                            <a:schemeClr val="bg1"/>
                          </a:solidFill>
                          <a:latin typeface="Poppins" panose="00000500000000000000" pitchFamily="2" charset="0"/>
                          <a:cs typeface="Poppins" panose="00000500000000000000" pitchFamily="2" charset="0"/>
                        </a:rPr>
                        <a:t>AVANCE 2022</a:t>
                      </a:r>
                    </a:p>
                  </a:txBody>
                  <a:tcPr anchor="ctr">
                    <a:solidFill>
                      <a:srgbClr val="C00000"/>
                    </a:solidFill>
                  </a:tcPr>
                </a:tc>
                <a:extLst>
                  <a:ext uri="{0D108BD9-81ED-4DB2-BD59-A6C34878D82A}">
                    <a16:rowId xmlns:a16="http://schemas.microsoft.com/office/drawing/2014/main" xmlns="" val="712180710"/>
                  </a:ext>
                </a:extLst>
              </a:tr>
              <a:tr h="1309595">
                <a:tc>
                  <a:txBody>
                    <a:bodyPr/>
                    <a:lstStyle/>
                    <a:p>
                      <a:pPr algn="just"/>
                      <a:r>
                        <a:rPr lang="es-PE" sz="1800" kern="1200" dirty="0">
                          <a:solidFill>
                            <a:schemeClr val="tx1"/>
                          </a:solidFill>
                          <a:effectLst/>
                          <a:latin typeface="Poppins" panose="00000500000000000000" pitchFamily="2" charset="0"/>
                          <a:cs typeface="Poppins" panose="00000500000000000000" pitchFamily="2" charset="0"/>
                        </a:rPr>
                        <a:t>Porcentaje de familias con hijas e hijos en situación de riesgo o desprotección familiar que desarrollaron competencias parentales para el adecuado cuidado y protección.</a:t>
                      </a:r>
                      <a:endParaRPr lang="es-PE" sz="1600" dirty="0">
                        <a:latin typeface="Poppins" panose="00000500000000000000" pitchFamily="2" charset="0"/>
                        <a:cs typeface="Poppins" panose="00000500000000000000" pitchFamily="2" charset="0"/>
                      </a:endParaRPr>
                    </a:p>
                  </a:txBody>
                  <a:tcPr anchor="ctr"/>
                </a:tc>
                <a:tc>
                  <a:txBody>
                    <a:bodyPr/>
                    <a:lstStyle/>
                    <a:p>
                      <a:pPr algn="ctr"/>
                      <a:r>
                        <a:rPr lang="es-PE" sz="2000" b="0" dirty="0">
                          <a:solidFill>
                            <a:srgbClr val="000000"/>
                          </a:solidFill>
                          <a:effectLst/>
                          <a:latin typeface="Poppins" panose="00000500000000000000" pitchFamily="2" charset="0"/>
                          <a:cs typeface="Poppins" panose="00000500000000000000" pitchFamily="2" charset="0"/>
                        </a:rPr>
                        <a:t>20%</a:t>
                      </a:r>
                      <a:endParaRPr lang="es-PE" sz="2400" b="0" dirty="0">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tc>
                  <a:txBody>
                    <a:bodyPr/>
                    <a:lstStyle/>
                    <a:p>
                      <a:pPr algn="ctr"/>
                      <a:r>
                        <a:rPr lang="es-PE" sz="2000" b="0" dirty="0">
                          <a:solidFill>
                            <a:srgbClr val="000000"/>
                          </a:solidFill>
                          <a:effectLst/>
                          <a:latin typeface="Poppins" panose="00000500000000000000" pitchFamily="2" charset="0"/>
                          <a:cs typeface="Poppins" panose="00000500000000000000" pitchFamily="2" charset="0"/>
                        </a:rPr>
                        <a:t>87%</a:t>
                      </a:r>
                      <a:endParaRPr lang="es-PE" sz="2400" b="0" dirty="0">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extLst>
                  <a:ext uri="{0D108BD9-81ED-4DB2-BD59-A6C34878D82A}">
                    <a16:rowId xmlns:a16="http://schemas.microsoft.com/office/drawing/2014/main" xmlns="" val="446552082"/>
                  </a:ext>
                </a:extLst>
              </a:tr>
            </a:tbl>
          </a:graphicData>
        </a:graphic>
      </p:graphicFrame>
      <p:sp>
        <p:nvSpPr>
          <p:cNvPr id="12" name="Título 1">
            <a:extLst>
              <a:ext uri="{FF2B5EF4-FFF2-40B4-BE49-F238E27FC236}">
                <a16:creationId xmlns:a16="http://schemas.microsoft.com/office/drawing/2014/main" xmlns="" id="{B56B7AF1-6425-DBD7-EC79-F0320DC55DC0}"/>
              </a:ext>
            </a:extLst>
          </p:cNvPr>
          <p:cNvSpPr txBox="1">
            <a:spLocks/>
          </p:cNvSpPr>
          <p:nvPr/>
        </p:nvSpPr>
        <p:spPr>
          <a:xfrm>
            <a:off x="3332890" y="147496"/>
            <a:ext cx="6596458" cy="5920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a:solidFill>
                  <a:srgbClr val="002060"/>
                </a:solidFill>
                <a:latin typeface="Poppins" pitchFamily="2" charset="77"/>
                <a:cs typeface="Poppins" pitchFamily="2" charset="77"/>
              </a:rPr>
              <a:t>POLÍTICA NACIONAL</a:t>
            </a:r>
            <a:endParaRPr lang="es-PE" sz="2800" b="1" dirty="0">
              <a:solidFill>
                <a:srgbClr val="002060"/>
              </a:solidFill>
              <a:latin typeface="Poppins" pitchFamily="2" charset="77"/>
              <a:cs typeface="Poppins" pitchFamily="2" charset="77"/>
            </a:endParaRPr>
          </a:p>
        </p:txBody>
      </p:sp>
      <p:sp>
        <p:nvSpPr>
          <p:cNvPr id="15" name="CuadroTexto 14">
            <a:extLst>
              <a:ext uri="{FF2B5EF4-FFF2-40B4-BE49-F238E27FC236}">
                <a16:creationId xmlns:a16="http://schemas.microsoft.com/office/drawing/2014/main" xmlns="" id="{C7E8CFF1-1660-580B-AF76-56BF4720CFB3}"/>
              </a:ext>
            </a:extLst>
          </p:cNvPr>
          <p:cNvSpPr txBox="1"/>
          <p:nvPr/>
        </p:nvSpPr>
        <p:spPr>
          <a:xfrm>
            <a:off x="2540668" y="1346434"/>
            <a:ext cx="7110663" cy="1265283"/>
          </a:xfrm>
          <a:prstGeom prst="rect">
            <a:avLst/>
          </a:prstGeom>
          <a:noFill/>
        </p:spPr>
        <p:txBody>
          <a:bodyPr wrap="square">
            <a:spAutoFit/>
          </a:bodyPr>
          <a:lstStyle/>
          <a:p>
            <a:pPr algn="ctr">
              <a:lnSpc>
                <a:spcPct val="107000"/>
              </a:lnSpc>
              <a:spcAft>
                <a:spcPts val="800"/>
              </a:spcAft>
            </a:pPr>
            <a:r>
              <a:rPr lang="es-PE" sz="2400" b="1" dirty="0">
                <a:solidFill>
                  <a:srgbClr val="000000"/>
                </a:solidFill>
                <a:effectLst/>
                <a:latin typeface="Poppins" panose="00000500000000000000" pitchFamily="2" charset="0"/>
                <a:cs typeface="Poppins" panose="00000500000000000000" pitchFamily="2" charset="0"/>
              </a:rPr>
              <a:t>S6 </a:t>
            </a:r>
            <a:r>
              <a:rPr lang="es-ES" sz="2400" dirty="0">
                <a:latin typeface="Poppins" panose="00000500000000000000" pitchFamily="2" charset="0"/>
                <a:cs typeface="Poppins" panose="00000500000000000000" pitchFamily="2" charset="0"/>
              </a:rPr>
              <a:t>Servicio de cuidado diurno de niñas, niños y promoción del adolescente, en riesgo de desprotección familiar (CEDIF)</a:t>
            </a:r>
            <a:endParaRPr lang="es-PE" sz="2400" b="1" dirty="0">
              <a:effectLst/>
              <a:latin typeface="Poppins" panose="00000500000000000000" pitchFamily="2" charset="0"/>
              <a:ea typeface="Calibri" panose="020F0502020204030204" pitchFamily="34" charset="0"/>
              <a:cs typeface="Poppins" panose="00000500000000000000" pitchFamily="2" charset="0"/>
            </a:endParaRPr>
          </a:p>
        </p:txBody>
      </p:sp>
    </p:spTree>
    <p:extLst>
      <p:ext uri="{BB962C8B-B14F-4D97-AF65-F5344CB8AC3E}">
        <p14:creationId xmlns:p14="http://schemas.microsoft.com/office/powerpoint/2010/main" val="381756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Redondear rectángulo de esquina del mismo lado 3">
            <a:extLst>
              <a:ext uri="{FF2B5EF4-FFF2-40B4-BE49-F238E27FC236}">
                <a16:creationId xmlns:a16="http://schemas.microsoft.com/office/drawing/2014/main" xmlns="" id="{BD9ABE82-1667-4B29-0565-A1500D3BBDD4}"/>
              </a:ext>
            </a:extLst>
          </p:cNvPr>
          <p:cNvSpPr/>
          <p:nvPr/>
        </p:nvSpPr>
        <p:spPr>
          <a:xfrm rot="10800000">
            <a:off x="14756" y="-26196"/>
            <a:ext cx="12192000" cy="82999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xmlns="" id="{A97A4EBE-6AAA-05D1-E352-17EFDBB3253F}"/>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288416" y="79138"/>
            <a:ext cx="1065384" cy="642363"/>
          </a:xfrm>
          <a:prstGeom prst="rect">
            <a:avLst/>
          </a:prstGeom>
        </p:spPr>
      </p:pic>
      <p:pic>
        <p:nvPicPr>
          <p:cNvPr id="18" name="Imagen 3" descr="Descripción: Descripción: Descripción: Descripción: LOGO_MIMP">
            <a:extLst>
              <a:ext uri="{FF2B5EF4-FFF2-40B4-BE49-F238E27FC236}">
                <a16:creationId xmlns:a16="http://schemas.microsoft.com/office/drawing/2014/main" xmlns="" id="{82503C25-E2D0-2A00-BD9A-B5679E89D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47" y="202309"/>
            <a:ext cx="2533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xmlns="" id="{F14C6EF8-B082-8313-37BA-83C432881010}"/>
              </a:ext>
            </a:extLst>
          </p:cNvPr>
          <p:cNvSpPr txBox="1"/>
          <p:nvPr/>
        </p:nvSpPr>
        <p:spPr>
          <a:xfrm>
            <a:off x="1916732" y="1484692"/>
            <a:ext cx="8581454" cy="1938992"/>
          </a:xfrm>
          <a:prstGeom prst="rect">
            <a:avLst/>
          </a:prstGeom>
          <a:noFill/>
          <a:ln w="28575">
            <a:noFill/>
          </a:ln>
        </p:spPr>
        <p:txBody>
          <a:bodyPr wrap="square" rtlCol="0">
            <a:spAutoFit/>
          </a:bodyPr>
          <a:lstStyle/>
          <a:p>
            <a:pPr algn="ctr" defTabSz="914400"/>
            <a:r>
              <a:rPr lang="es-MX" sz="2400" b="1" dirty="0">
                <a:solidFill>
                  <a:prstClr val="black"/>
                </a:solidFill>
                <a:latin typeface="Poppins" panose="00000500000000000000" pitchFamily="2" charset="0"/>
                <a:cs typeface="Poppins" panose="00000500000000000000" pitchFamily="2" charset="0"/>
              </a:rPr>
              <a:t>Servicio 37. </a:t>
            </a:r>
            <a:r>
              <a:rPr lang="es-MX" sz="2400" dirty="0">
                <a:solidFill>
                  <a:prstClr val="black"/>
                </a:solidFill>
                <a:latin typeface="Poppins" panose="00000500000000000000" pitchFamily="2" charset="0"/>
                <a:cs typeface="Poppins" panose="00000500000000000000" pitchFamily="2" charset="0"/>
              </a:rPr>
              <a:t>Servicio de estrategia comunitaria de prevención de la violencia basada en género contra las mujeres e integrantes del grupo familiar, considerando prioritariamente aquellas en situación de vulnerabilidad.</a:t>
            </a:r>
            <a:endParaRPr lang="es-PE" sz="2400" dirty="0">
              <a:solidFill>
                <a:prstClr val="black"/>
              </a:solidFill>
              <a:latin typeface="Poppins" panose="00000500000000000000" pitchFamily="2" charset="0"/>
              <a:cs typeface="Poppins" panose="00000500000000000000" pitchFamily="2" charset="0"/>
            </a:endParaRPr>
          </a:p>
        </p:txBody>
      </p:sp>
      <p:graphicFrame>
        <p:nvGraphicFramePr>
          <p:cNvPr id="6" name="Tabla 15">
            <a:extLst>
              <a:ext uri="{FF2B5EF4-FFF2-40B4-BE49-F238E27FC236}">
                <a16:creationId xmlns:a16="http://schemas.microsoft.com/office/drawing/2014/main" xmlns="" id="{15EEF6EC-F1C6-A387-5066-0835A27BD3F3}"/>
              </a:ext>
            </a:extLst>
          </p:cNvPr>
          <p:cNvGraphicFramePr>
            <a:graphicFrameLocks noGrp="1"/>
          </p:cNvGraphicFramePr>
          <p:nvPr>
            <p:extLst>
              <p:ext uri="{D42A27DB-BD31-4B8C-83A1-F6EECF244321}">
                <p14:modId xmlns:p14="http://schemas.microsoft.com/office/powerpoint/2010/main" val="1520866118"/>
              </p:ext>
            </p:extLst>
          </p:nvPr>
        </p:nvGraphicFramePr>
        <p:xfrm>
          <a:off x="1837072" y="3810133"/>
          <a:ext cx="8581453" cy="1917479"/>
        </p:xfrm>
        <a:graphic>
          <a:graphicData uri="http://schemas.openxmlformats.org/drawingml/2006/table">
            <a:tbl>
              <a:tblPr firstRow="1" bandRow="1">
                <a:tableStyleId>{5940675A-B579-460E-94D1-54222C63F5DA}</a:tableStyleId>
              </a:tblPr>
              <a:tblGrid>
                <a:gridCol w="5192661">
                  <a:extLst>
                    <a:ext uri="{9D8B030D-6E8A-4147-A177-3AD203B41FA5}">
                      <a16:colId xmlns:a16="http://schemas.microsoft.com/office/drawing/2014/main" xmlns="" val="3931777878"/>
                    </a:ext>
                  </a:extLst>
                </a:gridCol>
                <a:gridCol w="1611087">
                  <a:extLst>
                    <a:ext uri="{9D8B030D-6E8A-4147-A177-3AD203B41FA5}">
                      <a16:colId xmlns:a16="http://schemas.microsoft.com/office/drawing/2014/main" xmlns="" val="3147809267"/>
                    </a:ext>
                  </a:extLst>
                </a:gridCol>
                <a:gridCol w="1777705">
                  <a:extLst>
                    <a:ext uri="{9D8B030D-6E8A-4147-A177-3AD203B41FA5}">
                      <a16:colId xmlns:a16="http://schemas.microsoft.com/office/drawing/2014/main" xmlns="" val="278727403"/>
                    </a:ext>
                  </a:extLst>
                </a:gridCol>
              </a:tblGrid>
              <a:tr h="427272">
                <a:tc>
                  <a:txBody>
                    <a:bodyPr/>
                    <a:lstStyle/>
                    <a:p>
                      <a:pPr algn="ctr"/>
                      <a:r>
                        <a:rPr lang="es-PE" b="1" dirty="0">
                          <a:solidFill>
                            <a:schemeClr val="bg1"/>
                          </a:solidFill>
                          <a:latin typeface="Poppins" panose="00000500000000000000" pitchFamily="2" charset="0"/>
                          <a:cs typeface="Poppins" panose="00000500000000000000" pitchFamily="2" charset="0"/>
                        </a:rPr>
                        <a:t>INDICADOR</a:t>
                      </a:r>
                    </a:p>
                  </a:txBody>
                  <a:tcPr anchor="ctr">
                    <a:solidFill>
                      <a:srgbClr val="C00000"/>
                    </a:solidFill>
                  </a:tcPr>
                </a:tc>
                <a:tc>
                  <a:txBody>
                    <a:bodyPr/>
                    <a:lstStyle/>
                    <a:p>
                      <a:pPr algn="ctr"/>
                      <a:r>
                        <a:rPr lang="es-PE" b="1" dirty="0">
                          <a:solidFill>
                            <a:schemeClr val="bg1"/>
                          </a:solidFill>
                          <a:latin typeface="Poppins" panose="00000500000000000000" pitchFamily="2" charset="0"/>
                          <a:cs typeface="Poppins" panose="00000500000000000000" pitchFamily="2" charset="0"/>
                        </a:rPr>
                        <a:t>META 2022</a:t>
                      </a:r>
                    </a:p>
                  </a:txBody>
                  <a:tcPr anchor="ctr">
                    <a:solidFill>
                      <a:srgbClr val="C00000"/>
                    </a:solidFill>
                  </a:tcPr>
                </a:tc>
                <a:tc>
                  <a:txBody>
                    <a:bodyPr/>
                    <a:lstStyle/>
                    <a:p>
                      <a:pPr algn="ctr"/>
                      <a:r>
                        <a:rPr lang="es-PE" b="1" dirty="0">
                          <a:solidFill>
                            <a:schemeClr val="bg1"/>
                          </a:solidFill>
                          <a:latin typeface="Poppins" panose="00000500000000000000" pitchFamily="2" charset="0"/>
                          <a:cs typeface="Poppins" panose="00000500000000000000" pitchFamily="2" charset="0"/>
                        </a:rPr>
                        <a:t>AVANCE 2022</a:t>
                      </a:r>
                    </a:p>
                  </a:txBody>
                  <a:tcPr anchor="ctr">
                    <a:solidFill>
                      <a:srgbClr val="C00000"/>
                    </a:solidFill>
                  </a:tcPr>
                </a:tc>
                <a:extLst>
                  <a:ext uri="{0D108BD9-81ED-4DB2-BD59-A6C34878D82A}">
                    <a16:rowId xmlns:a16="http://schemas.microsoft.com/office/drawing/2014/main" xmlns="" val="712180710"/>
                  </a:ext>
                </a:extLst>
              </a:tr>
              <a:tr h="667247">
                <a:tc>
                  <a:txBody>
                    <a:bodyPr/>
                    <a:lstStyle/>
                    <a:p>
                      <a:pPr algn="l"/>
                      <a:r>
                        <a:rPr lang="es-MX" sz="1600" dirty="0">
                          <a:latin typeface="Poppins" panose="00000500000000000000" pitchFamily="2" charset="0"/>
                          <a:cs typeface="Poppins" panose="00000500000000000000" pitchFamily="2" charset="0"/>
                        </a:rPr>
                        <a:t>Porcentaje de mujeres del servicio de la Estrategia Comunitaria que reciben el 80% del paquete completo</a:t>
                      </a:r>
                      <a:endParaRPr lang="es-PE" sz="1600" dirty="0">
                        <a:latin typeface="Poppins" panose="00000500000000000000" pitchFamily="2" charset="0"/>
                        <a:cs typeface="Poppins" panose="00000500000000000000" pitchFamily="2" charset="0"/>
                      </a:endParaRPr>
                    </a:p>
                  </a:txBody>
                  <a:tcPr anchor="ctr"/>
                </a:tc>
                <a:tc>
                  <a:txBody>
                    <a:bodyPr/>
                    <a:lstStyle/>
                    <a:p>
                      <a:pPr algn="ctr"/>
                      <a:r>
                        <a:rPr lang="es-PE" sz="1600" dirty="0">
                          <a:latin typeface="Poppins" panose="00000500000000000000" pitchFamily="2" charset="0"/>
                          <a:cs typeface="Poppins" panose="00000500000000000000" pitchFamily="2" charset="0"/>
                        </a:rPr>
                        <a:t>64.1%</a:t>
                      </a:r>
                    </a:p>
                  </a:txBody>
                  <a:tcPr anchor="ctr"/>
                </a:tc>
                <a:tc>
                  <a:txBody>
                    <a:bodyPr/>
                    <a:lstStyle/>
                    <a:p>
                      <a:pPr algn="ctr"/>
                      <a:r>
                        <a:rPr lang="es-PE" sz="1600" dirty="0">
                          <a:latin typeface="Poppins" panose="00000500000000000000" pitchFamily="2" charset="0"/>
                          <a:cs typeface="Poppins" panose="00000500000000000000" pitchFamily="2" charset="0"/>
                        </a:rPr>
                        <a:t>37.8%</a:t>
                      </a:r>
                    </a:p>
                  </a:txBody>
                  <a:tcPr anchor="ctr"/>
                </a:tc>
                <a:extLst>
                  <a:ext uri="{0D108BD9-81ED-4DB2-BD59-A6C34878D82A}">
                    <a16:rowId xmlns:a16="http://schemas.microsoft.com/office/drawing/2014/main" xmlns="" val="446552082"/>
                  </a:ext>
                </a:extLst>
              </a:tr>
              <a:tr h="667247">
                <a:tc>
                  <a:txBody>
                    <a:bodyPr/>
                    <a:lstStyle/>
                    <a:p>
                      <a:pPr algn="l"/>
                      <a:r>
                        <a:rPr lang="es-MX" sz="1600" dirty="0">
                          <a:latin typeface="Poppins" panose="00000500000000000000" pitchFamily="2" charset="0"/>
                          <a:cs typeface="Poppins" panose="00000500000000000000" pitchFamily="2" charset="0"/>
                        </a:rPr>
                        <a:t>Porcentaje de distritos que reciben el servicio de Estrategia Comunitaria</a:t>
                      </a:r>
                      <a:endParaRPr lang="es-PE" sz="1600" dirty="0">
                        <a:latin typeface="Poppins" panose="00000500000000000000" pitchFamily="2" charset="0"/>
                        <a:cs typeface="Poppins" panose="00000500000000000000" pitchFamily="2" charset="0"/>
                      </a:endParaRPr>
                    </a:p>
                  </a:txBody>
                  <a:tcPr anchor="ctr"/>
                </a:tc>
                <a:tc>
                  <a:txBody>
                    <a:bodyPr/>
                    <a:lstStyle/>
                    <a:p>
                      <a:pPr algn="ctr"/>
                      <a:r>
                        <a:rPr lang="es-PE" sz="1600" dirty="0">
                          <a:latin typeface="Poppins" panose="00000500000000000000" pitchFamily="2" charset="0"/>
                          <a:cs typeface="Poppins" panose="00000500000000000000" pitchFamily="2" charset="0"/>
                        </a:rPr>
                        <a:t>38.06%</a:t>
                      </a:r>
                    </a:p>
                  </a:txBody>
                  <a:tcPr anchor="ctr"/>
                </a:tc>
                <a:tc>
                  <a:txBody>
                    <a:bodyPr/>
                    <a:lstStyle/>
                    <a:p>
                      <a:pPr algn="ctr"/>
                      <a:r>
                        <a:rPr lang="es-PE" sz="1600" dirty="0">
                          <a:latin typeface="Poppins" panose="00000500000000000000" pitchFamily="2" charset="0"/>
                          <a:cs typeface="Poppins" panose="00000500000000000000" pitchFamily="2" charset="0"/>
                        </a:rPr>
                        <a:t>38.06%</a:t>
                      </a:r>
                    </a:p>
                  </a:txBody>
                  <a:tcPr anchor="ctr"/>
                </a:tc>
                <a:extLst>
                  <a:ext uri="{0D108BD9-81ED-4DB2-BD59-A6C34878D82A}">
                    <a16:rowId xmlns:a16="http://schemas.microsoft.com/office/drawing/2014/main" xmlns="" val="2594205755"/>
                  </a:ext>
                </a:extLst>
              </a:tr>
            </a:tbl>
          </a:graphicData>
        </a:graphic>
      </p:graphicFrame>
      <p:sp>
        <p:nvSpPr>
          <p:cNvPr id="10" name="Título 1">
            <a:extLst>
              <a:ext uri="{FF2B5EF4-FFF2-40B4-BE49-F238E27FC236}">
                <a16:creationId xmlns:a16="http://schemas.microsoft.com/office/drawing/2014/main" xmlns="" id="{2FF665A4-B6C8-33B8-1904-4B8A509E78BB}"/>
              </a:ext>
            </a:extLst>
          </p:cNvPr>
          <p:cNvSpPr txBox="1">
            <a:spLocks/>
          </p:cNvSpPr>
          <p:nvPr/>
        </p:nvSpPr>
        <p:spPr>
          <a:xfrm>
            <a:off x="3332890" y="147496"/>
            <a:ext cx="6596458" cy="5920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a:solidFill>
                  <a:srgbClr val="002060"/>
                </a:solidFill>
                <a:latin typeface="Poppins" pitchFamily="2" charset="77"/>
                <a:cs typeface="Poppins" pitchFamily="2" charset="77"/>
              </a:rPr>
              <a:t>POLÍTICA NACIONAL</a:t>
            </a:r>
            <a:endParaRPr lang="es-PE" sz="2800" b="1" dirty="0">
              <a:solidFill>
                <a:srgbClr val="002060"/>
              </a:solidFill>
              <a:latin typeface="Poppins" pitchFamily="2" charset="77"/>
              <a:cs typeface="Poppins" pitchFamily="2" charset="77"/>
            </a:endParaRPr>
          </a:p>
        </p:txBody>
      </p:sp>
    </p:spTree>
    <p:extLst>
      <p:ext uri="{BB962C8B-B14F-4D97-AF65-F5344CB8AC3E}">
        <p14:creationId xmlns:p14="http://schemas.microsoft.com/office/powerpoint/2010/main" val="1835551215"/>
      </p:ext>
    </p:extLst>
  </p:cSld>
  <p:clrMapOvr>
    <a:masterClrMapping/>
  </p:clrMapOvr>
</p:sld>
</file>

<file path=ppt/theme/theme1.xml><?xml version="1.0" encoding="utf-8"?>
<a:theme xmlns:a="http://schemas.openxmlformats.org/drawingml/2006/main" name="Tema de Offic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4800</TotalTime>
  <Words>6417</Words>
  <Application>Microsoft Office PowerPoint</Application>
  <PresentationFormat>Panorámica</PresentationFormat>
  <Paragraphs>575</Paragraphs>
  <Slides>22</Slides>
  <Notes>22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Arial</vt:lpstr>
      <vt:lpstr>Calibri</vt:lpstr>
      <vt:lpstr>Calibri Light</vt:lpstr>
      <vt:lpstr>Cambria</vt:lpstr>
      <vt:lpstr>League Spartan</vt:lpstr>
      <vt:lpstr>Poppins</vt:lpstr>
      <vt:lpstr>Times New Roman</vt:lpstr>
      <vt:lpstr>Tema de Office 2013 - 2022</vt:lpstr>
      <vt:lpstr>Vigésima Cuarta Sesión Ordinaria de la Comisión Especial Multipartidaria de Seguridad Ciudadana</vt:lpstr>
      <vt:lpstr>MINISTERIO DE LA MUJER Y POBLACIONES VULNERABLES</vt:lpstr>
      <vt:lpstr>VIOLENCIA EN EL PERÚ</vt:lpstr>
      <vt:lpstr>RIESGO Y DESPROTECCIÓN FAMILIAR</vt:lpstr>
      <vt:lpstr>Presentación de PowerPoint</vt:lpstr>
      <vt:lpstr>INDICADORES MIMP</vt:lpstr>
      <vt:lpstr>POLÍTICA NACIONAL</vt:lpstr>
      <vt:lpstr>Presentación de PowerPoint</vt:lpstr>
      <vt:lpstr>Presentación de PowerPoint</vt:lpstr>
      <vt:lpstr>Presentación de PowerPoint</vt:lpstr>
      <vt:lpstr>Presentación de PowerPoint</vt:lpstr>
      <vt:lpstr>Presentación de PowerPoint</vt:lpstr>
      <vt:lpstr>Presentación de PowerPoint</vt:lpstr>
      <vt:lpstr>PLAN NACIONAL DE SEGURIDAD CIUDADANA 2021-2023</vt:lpstr>
      <vt:lpstr>INDICADORES MIMP</vt:lpstr>
      <vt:lpstr>ACCIÓN ESTRATÉGICA</vt:lpstr>
      <vt:lpstr>ACCIÓN ESTRATÉGICA</vt:lpstr>
      <vt:lpstr>ACCIÓN ESTRATÉGICA</vt:lpstr>
      <vt:lpstr>ACCIÓN ESTRATÉGICA</vt:lpstr>
      <vt:lpstr>ACCIÓN ESTRATÉGICA</vt:lpstr>
      <vt:lpstr>ACCIÓN ESTRATÉGICA</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PORTADA</dc:title>
  <dc:creator>Roberto Flores Consiglieri</dc:creator>
  <cp:lastModifiedBy>Carmen Estefania Luis Leonardo</cp:lastModifiedBy>
  <cp:revision>362</cp:revision>
  <cp:lastPrinted>2023-05-09T21:53:42Z</cp:lastPrinted>
  <dcterms:created xsi:type="dcterms:W3CDTF">2023-03-07T15:24:27Z</dcterms:created>
  <dcterms:modified xsi:type="dcterms:W3CDTF">2023-05-15T17:32:09Z</dcterms:modified>
</cp:coreProperties>
</file>