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2.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321" r:id="rId3"/>
    <p:sldId id="301" r:id="rId4"/>
    <p:sldId id="307" r:id="rId5"/>
    <p:sldId id="257" r:id="rId6"/>
    <p:sldId id="316" r:id="rId7"/>
    <p:sldId id="293" r:id="rId8"/>
    <p:sldId id="303" r:id="rId9"/>
    <p:sldId id="294" r:id="rId10"/>
    <p:sldId id="299" r:id="rId11"/>
    <p:sldId id="296" r:id="rId12"/>
    <p:sldId id="306" r:id="rId13"/>
    <p:sldId id="308" r:id="rId14"/>
    <p:sldId id="297" r:id="rId15"/>
    <p:sldId id="298" r:id="rId16"/>
    <p:sldId id="310" r:id="rId17"/>
    <p:sldId id="317" r:id="rId18"/>
    <p:sldId id="311" r:id="rId19"/>
    <p:sldId id="318" r:id="rId20"/>
    <p:sldId id="313" r:id="rId21"/>
    <p:sldId id="319" r:id="rId22"/>
    <p:sldId id="312" r:id="rId23"/>
    <p:sldId id="320" r:id="rId24"/>
    <p:sldId id="292" r:id="rId25"/>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222"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3/30/2023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1" i="1">
                <a:solidFill>
                  <a:srgbClr val="CC9900"/>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900" b="0" i="0">
                <a:solidFill>
                  <a:schemeClr val="bg1"/>
                </a:solidFill>
                <a:latin typeface="Calibri Light"/>
                <a:cs typeface="Calibri Ligh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3/30/2023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1" i="1">
                <a:solidFill>
                  <a:srgbClr val="CC9900"/>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3/30/2023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1" i="1">
                <a:solidFill>
                  <a:srgbClr val="CC990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3/30/2023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3/30/2023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12192000" cy="6858000"/>
          </a:xfrm>
          <a:prstGeom prst="rect">
            <a:avLst/>
          </a:prstGeom>
        </p:spPr>
      </p:pic>
      <p:sp>
        <p:nvSpPr>
          <p:cNvPr id="2" name="Holder 2"/>
          <p:cNvSpPr>
            <a:spLocks noGrp="1"/>
          </p:cNvSpPr>
          <p:nvPr>
            <p:ph type="title"/>
          </p:nvPr>
        </p:nvSpPr>
        <p:spPr>
          <a:xfrm>
            <a:off x="2926587" y="3252038"/>
            <a:ext cx="6338824" cy="940435"/>
          </a:xfrm>
          <a:prstGeom prst="rect">
            <a:avLst/>
          </a:prstGeom>
        </p:spPr>
        <p:txBody>
          <a:bodyPr wrap="square" lIns="0" tIns="0" rIns="0" bIns="0">
            <a:spAutoFit/>
          </a:bodyPr>
          <a:lstStyle>
            <a:lvl1pPr>
              <a:defRPr sz="6000" b="1" i="1">
                <a:solidFill>
                  <a:srgbClr val="CC9900"/>
                </a:solidFill>
                <a:latin typeface="Calibri"/>
                <a:cs typeface="Calibri"/>
              </a:defRPr>
            </a:lvl1pPr>
          </a:lstStyle>
          <a:p>
            <a:endParaRPr/>
          </a:p>
        </p:txBody>
      </p:sp>
      <p:sp>
        <p:nvSpPr>
          <p:cNvPr id="3" name="Holder 3"/>
          <p:cNvSpPr>
            <a:spLocks noGrp="1"/>
          </p:cNvSpPr>
          <p:nvPr>
            <p:ph type="body" idx="1"/>
          </p:nvPr>
        </p:nvSpPr>
        <p:spPr>
          <a:xfrm>
            <a:off x="726567" y="1243075"/>
            <a:ext cx="10738865" cy="4774565"/>
          </a:xfrm>
          <a:prstGeom prst="rect">
            <a:avLst/>
          </a:prstGeom>
        </p:spPr>
        <p:txBody>
          <a:bodyPr wrap="square" lIns="0" tIns="0" rIns="0" bIns="0">
            <a:spAutoFit/>
          </a:bodyPr>
          <a:lstStyle>
            <a:lvl1pPr>
              <a:defRPr sz="1900" b="0" i="0">
                <a:solidFill>
                  <a:schemeClr val="bg1"/>
                </a:solidFill>
                <a:latin typeface="Calibri Light"/>
                <a:cs typeface="Calibri Light"/>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3/30/2023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object 8"/>
          <p:cNvSpPr txBox="1">
            <a:spLocks noGrp="1"/>
          </p:cNvSpPr>
          <p:nvPr>
            <p:ph type="title"/>
          </p:nvPr>
        </p:nvSpPr>
        <p:spPr>
          <a:xfrm>
            <a:off x="4878070" y="211631"/>
            <a:ext cx="6170930" cy="443070"/>
          </a:xfrm>
          <a:prstGeom prst="rect">
            <a:avLst/>
          </a:prstGeom>
        </p:spPr>
        <p:txBody>
          <a:bodyPr vert="horz" wrap="square" lIns="0" tIns="12065" rIns="0" bIns="0" rtlCol="0">
            <a:spAutoFit/>
          </a:bodyPr>
          <a:lstStyle/>
          <a:p>
            <a:pPr marL="129539" marR="5080" indent="-117475">
              <a:lnSpc>
                <a:spcPct val="100000"/>
              </a:lnSpc>
              <a:spcBef>
                <a:spcPts val="95"/>
              </a:spcBef>
            </a:pPr>
            <a:r>
              <a:rPr sz="2800" b="0" i="0" u="sng" spc="-10" dirty="0">
                <a:solidFill>
                  <a:srgbClr val="ECECEC"/>
                </a:solidFill>
                <a:latin typeface="Arial Black"/>
                <a:cs typeface="Arial Black"/>
              </a:rPr>
              <a:t>POLICÍA</a:t>
            </a:r>
            <a:r>
              <a:rPr sz="2800" b="0" i="0" u="sng" dirty="0">
                <a:solidFill>
                  <a:srgbClr val="ECECEC"/>
                </a:solidFill>
                <a:latin typeface="Arial Black"/>
                <a:cs typeface="Arial Black"/>
              </a:rPr>
              <a:t> </a:t>
            </a:r>
            <a:r>
              <a:rPr sz="2800" b="0" i="0" u="sng" spc="-20" dirty="0">
                <a:solidFill>
                  <a:srgbClr val="ECECEC"/>
                </a:solidFill>
                <a:latin typeface="Arial Black"/>
                <a:cs typeface="Arial Black"/>
              </a:rPr>
              <a:t>NACIONAL</a:t>
            </a:r>
            <a:r>
              <a:rPr sz="2800" b="0" i="0" u="sng" dirty="0">
                <a:solidFill>
                  <a:srgbClr val="ECECEC"/>
                </a:solidFill>
                <a:latin typeface="Arial Black"/>
                <a:cs typeface="Arial Black"/>
              </a:rPr>
              <a:t> </a:t>
            </a:r>
            <a:r>
              <a:rPr sz="2800" b="0" i="0" u="sng" spc="-5" dirty="0">
                <a:solidFill>
                  <a:srgbClr val="ECECEC"/>
                </a:solidFill>
                <a:latin typeface="Arial Black"/>
                <a:cs typeface="Arial Black"/>
              </a:rPr>
              <a:t>DEL</a:t>
            </a:r>
            <a:r>
              <a:rPr sz="2800" b="0" i="0" u="sng" spc="-10" dirty="0">
                <a:solidFill>
                  <a:srgbClr val="ECECEC"/>
                </a:solidFill>
                <a:latin typeface="Arial Black"/>
                <a:cs typeface="Arial Black"/>
              </a:rPr>
              <a:t> </a:t>
            </a:r>
            <a:r>
              <a:rPr sz="2800" b="0" i="0" u="sng" spc="-5" dirty="0">
                <a:solidFill>
                  <a:srgbClr val="ECECEC"/>
                </a:solidFill>
                <a:latin typeface="Arial Black"/>
                <a:cs typeface="Arial Black"/>
              </a:rPr>
              <a:t>PERÚ</a:t>
            </a:r>
            <a:endParaRPr sz="2800" u="sng" dirty="0">
              <a:latin typeface="Arial Black"/>
              <a:cs typeface="Arial Black"/>
            </a:endParaRPr>
          </a:p>
        </p:txBody>
      </p:sp>
      <p:sp>
        <p:nvSpPr>
          <p:cNvPr id="13" name="object 13"/>
          <p:cNvSpPr txBox="1"/>
          <p:nvPr/>
        </p:nvSpPr>
        <p:spPr>
          <a:xfrm>
            <a:off x="5174888" y="5394701"/>
            <a:ext cx="6324600" cy="1352678"/>
          </a:xfrm>
          <a:prstGeom prst="rect">
            <a:avLst/>
          </a:prstGeom>
        </p:spPr>
        <p:txBody>
          <a:bodyPr vert="horz" wrap="square" lIns="0" tIns="10160" rIns="0" bIns="0" rtlCol="0">
            <a:spAutoFit/>
          </a:bodyPr>
          <a:lstStyle/>
          <a:p>
            <a:pPr marL="12700" marR="5080" indent="816610" algn="ctr">
              <a:lnSpc>
                <a:spcPct val="120300"/>
              </a:lnSpc>
              <a:spcBef>
                <a:spcPts val="80"/>
              </a:spcBef>
            </a:pPr>
            <a:r>
              <a:rPr lang="es-MX" sz="2400" spc="-20" dirty="0">
                <a:solidFill>
                  <a:srgbClr val="FFFF00"/>
                </a:solidFill>
                <a:latin typeface="Arial Black"/>
                <a:cs typeface="Arial Black"/>
              </a:rPr>
              <a:t>CORONEL</a:t>
            </a:r>
            <a:r>
              <a:rPr sz="2400" spc="40" dirty="0">
                <a:solidFill>
                  <a:srgbClr val="FFFF00"/>
                </a:solidFill>
                <a:latin typeface="Arial Black"/>
                <a:cs typeface="Arial Black"/>
              </a:rPr>
              <a:t> </a:t>
            </a:r>
            <a:r>
              <a:rPr sz="2400" spc="-10" dirty="0">
                <a:solidFill>
                  <a:srgbClr val="FFFF00"/>
                </a:solidFill>
                <a:latin typeface="Arial Black"/>
                <a:cs typeface="Arial Black"/>
              </a:rPr>
              <a:t>PNP </a:t>
            </a:r>
            <a:r>
              <a:rPr sz="2400" spc="-5" dirty="0">
                <a:solidFill>
                  <a:srgbClr val="FFFF00"/>
                </a:solidFill>
                <a:latin typeface="Arial Black"/>
                <a:cs typeface="Arial Black"/>
              </a:rPr>
              <a:t> </a:t>
            </a:r>
            <a:endParaRPr lang="es-MX" sz="2400" spc="-5" dirty="0">
              <a:solidFill>
                <a:srgbClr val="FFFF00"/>
              </a:solidFill>
              <a:latin typeface="Arial Black"/>
              <a:cs typeface="Arial Black"/>
            </a:endParaRPr>
          </a:p>
          <a:p>
            <a:pPr marL="12700" marR="5080" indent="816610" algn="ctr">
              <a:lnSpc>
                <a:spcPct val="120300"/>
              </a:lnSpc>
              <a:spcBef>
                <a:spcPts val="80"/>
              </a:spcBef>
            </a:pPr>
            <a:r>
              <a:rPr lang="es-ES" sz="2400" b="1" dirty="0">
                <a:solidFill>
                  <a:srgbClr val="FFFF00"/>
                </a:solidFill>
              </a:rPr>
              <a:t>Marco Tulio AYVAR QUIROZ</a:t>
            </a:r>
          </a:p>
          <a:p>
            <a:pPr marL="12700" marR="5080" indent="816610" algn="ctr">
              <a:lnSpc>
                <a:spcPct val="120300"/>
              </a:lnSpc>
              <a:spcBef>
                <a:spcPts val="80"/>
              </a:spcBef>
            </a:pPr>
            <a:r>
              <a:rPr lang="es-ES" sz="2400" b="1" dirty="0">
                <a:solidFill>
                  <a:srgbClr val="FFFF00"/>
                </a:solidFill>
              </a:rPr>
              <a:t>JEFE DIVPOL SUR 3</a:t>
            </a:r>
            <a:endParaRPr sz="2400" dirty="0">
              <a:solidFill>
                <a:srgbClr val="FFFF00"/>
              </a:solidFill>
              <a:latin typeface="Arial Black"/>
              <a:cs typeface="Arial Black"/>
            </a:endParaRPr>
          </a:p>
        </p:txBody>
      </p:sp>
      <p:sp>
        <p:nvSpPr>
          <p:cNvPr id="2" name="object 8">
            <a:extLst>
              <a:ext uri="{FF2B5EF4-FFF2-40B4-BE49-F238E27FC236}">
                <a16:creationId xmlns:a16="http://schemas.microsoft.com/office/drawing/2014/main" xmlns="" id="{BDA393A2-B1FA-019A-3324-2B9AC91E6877}"/>
              </a:ext>
            </a:extLst>
          </p:cNvPr>
          <p:cNvSpPr txBox="1">
            <a:spLocks/>
          </p:cNvSpPr>
          <p:nvPr/>
        </p:nvSpPr>
        <p:spPr>
          <a:xfrm>
            <a:off x="5647678" y="852330"/>
            <a:ext cx="6170930" cy="443070"/>
          </a:xfrm>
          <a:prstGeom prst="rect">
            <a:avLst/>
          </a:prstGeom>
        </p:spPr>
        <p:txBody>
          <a:bodyPr vert="horz" wrap="square" lIns="0" tIns="12065" rIns="0" bIns="0" rtlCol="0">
            <a:spAutoFit/>
          </a:bodyPr>
          <a:lstStyle>
            <a:lvl1pPr>
              <a:defRPr sz="6000" b="1" i="1">
                <a:solidFill>
                  <a:srgbClr val="CC9900"/>
                </a:solidFill>
                <a:latin typeface="Calibri"/>
                <a:ea typeface="+mj-ea"/>
                <a:cs typeface="Calibri"/>
              </a:defRPr>
            </a:lvl1pPr>
          </a:lstStyle>
          <a:p>
            <a:pPr marL="129539" marR="5080" indent="-117475">
              <a:spcBef>
                <a:spcPts val="95"/>
              </a:spcBef>
            </a:pPr>
            <a:r>
              <a:rPr lang="es-PE" sz="2800" b="0" i="0" u="sng" kern="0" spc="-10" dirty="0">
                <a:solidFill>
                  <a:srgbClr val="ECECEC"/>
                </a:solidFill>
                <a:latin typeface="Arial Black"/>
                <a:cs typeface="Arial Black"/>
              </a:rPr>
              <a:t>REGION POLICIAL LIMA</a:t>
            </a:r>
            <a:endParaRPr lang="es-PE" sz="2800" u="sng" kern="0" dirty="0">
              <a:latin typeface="Arial Black"/>
              <a:cs typeface="Arial Black"/>
            </a:endParaRPr>
          </a:p>
        </p:txBody>
      </p:sp>
      <p:sp>
        <p:nvSpPr>
          <p:cNvPr id="3" name="object 8">
            <a:extLst>
              <a:ext uri="{FF2B5EF4-FFF2-40B4-BE49-F238E27FC236}">
                <a16:creationId xmlns:a16="http://schemas.microsoft.com/office/drawing/2014/main" xmlns="" id="{E2E37A16-8DF0-2AA1-23D1-DA60CFFA475D}"/>
              </a:ext>
            </a:extLst>
          </p:cNvPr>
          <p:cNvSpPr txBox="1">
            <a:spLocks/>
          </p:cNvSpPr>
          <p:nvPr/>
        </p:nvSpPr>
        <p:spPr>
          <a:xfrm>
            <a:off x="5562600" y="1696511"/>
            <a:ext cx="6170930" cy="443070"/>
          </a:xfrm>
          <a:prstGeom prst="rect">
            <a:avLst/>
          </a:prstGeom>
        </p:spPr>
        <p:txBody>
          <a:bodyPr vert="horz" wrap="square" lIns="0" tIns="12065" rIns="0" bIns="0" rtlCol="0">
            <a:spAutoFit/>
          </a:bodyPr>
          <a:lstStyle>
            <a:lvl1pPr>
              <a:defRPr sz="6000" b="1" i="1">
                <a:solidFill>
                  <a:srgbClr val="CC9900"/>
                </a:solidFill>
                <a:latin typeface="Calibri"/>
                <a:ea typeface="+mj-ea"/>
                <a:cs typeface="Calibri"/>
              </a:defRPr>
            </a:lvl1pPr>
          </a:lstStyle>
          <a:p>
            <a:pPr marL="129539" marR="5080" indent="-117475">
              <a:spcBef>
                <a:spcPts val="95"/>
              </a:spcBef>
            </a:pPr>
            <a:r>
              <a:rPr lang="es-PE" sz="2800" b="0" i="0" u="sng" kern="0" spc="-10" dirty="0">
                <a:solidFill>
                  <a:srgbClr val="ECECEC"/>
                </a:solidFill>
                <a:latin typeface="Arial Black"/>
                <a:cs typeface="Arial Black"/>
              </a:rPr>
              <a:t>DIVISIÓN POLICIAL SUR 3</a:t>
            </a:r>
            <a:endParaRPr lang="es-PE" sz="2800" u="sng" kern="0" dirty="0">
              <a:latin typeface="Arial Black"/>
              <a:cs typeface="Arial Black"/>
            </a:endParaRPr>
          </a:p>
        </p:txBody>
      </p:sp>
      <p:sp>
        <p:nvSpPr>
          <p:cNvPr id="4" name="object 8">
            <a:extLst>
              <a:ext uri="{FF2B5EF4-FFF2-40B4-BE49-F238E27FC236}">
                <a16:creationId xmlns:a16="http://schemas.microsoft.com/office/drawing/2014/main" xmlns="" id="{E07A613C-F4EA-3D59-451E-DCFC2F8024C6}"/>
              </a:ext>
            </a:extLst>
          </p:cNvPr>
          <p:cNvSpPr txBox="1">
            <a:spLocks/>
          </p:cNvSpPr>
          <p:nvPr/>
        </p:nvSpPr>
        <p:spPr>
          <a:xfrm>
            <a:off x="7391400" y="4800600"/>
            <a:ext cx="3810000" cy="443070"/>
          </a:xfrm>
          <a:prstGeom prst="rect">
            <a:avLst/>
          </a:prstGeom>
        </p:spPr>
        <p:txBody>
          <a:bodyPr vert="horz" wrap="square" lIns="0" tIns="12065" rIns="0" bIns="0" rtlCol="0">
            <a:spAutoFit/>
          </a:bodyPr>
          <a:lstStyle>
            <a:lvl1pPr>
              <a:defRPr sz="6000" b="1" i="1">
                <a:solidFill>
                  <a:srgbClr val="CC9900"/>
                </a:solidFill>
                <a:latin typeface="Calibri"/>
                <a:ea typeface="+mj-ea"/>
                <a:cs typeface="Calibri"/>
              </a:defRPr>
            </a:lvl1pPr>
          </a:lstStyle>
          <a:p>
            <a:pPr marL="129539" marR="5080" indent="-117475">
              <a:spcBef>
                <a:spcPts val="95"/>
              </a:spcBef>
            </a:pPr>
            <a:r>
              <a:rPr lang="es-PE" sz="2800" b="0" i="0" u="sng" kern="0" spc="-10" dirty="0">
                <a:solidFill>
                  <a:srgbClr val="ECECEC"/>
                </a:solidFill>
                <a:latin typeface="Arial Black"/>
                <a:cs typeface="Arial Black"/>
              </a:rPr>
              <a:t>EXPOSITOR</a:t>
            </a:r>
            <a:endParaRPr lang="es-PE" sz="2800" u="sng" kern="0" dirty="0">
              <a:latin typeface="Arial Black"/>
              <a:cs typeface="Arial Black"/>
            </a:endParaRPr>
          </a:p>
        </p:txBody>
      </p:sp>
      <p:pic>
        <p:nvPicPr>
          <p:cNvPr id="5" name="Imagen 4">
            <a:extLst>
              <a:ext uri="{FF2B5EF4-FFF2-40B4-BE49-F238E27FC236}">
                <a16:creationId xmlns:a16="http://schemas.microsoft.com/office/drawing/2014/main" xmlns="" id="{4975E4C8-0EEB-FF34-7203-34EEEFB512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2471421"/>
            <a:ext cx="3352800" cy="21781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2362200" y="381000"/>
            <a:ext cx="8534400" cy="830997"/>
          </a:xfrm>
          <a:prstGeom prst="rect">
            <a:avLst/>
          </a:prstGeom>
          <a:noFill/>
        </p:spPr>
        <p:txBody>
          <a:bodyPr wrap="square" lIns="91440" tIns="45720" rIns="91440" bIns="45720">
            <a:spAutoFit/>
          </a:bodyPr>
          <a:lstStyle/>
          <a:p>
            <a:pPr lvl="0" algn="just"/>
            <a:r>
              <a:rPr lang="es-PE" sz="2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ACTIVIDADES COMPLEMENTARIAS DE LOS PROGRAMAS PREVENTIVOS</a:t>
            </a:r>
            <a:endParaRPr lang="en-US" sz="2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2" name="Imagen 1"/>
          <p:cNvPicPr>
            <a:picLocks noChangeAspect="1"/>
          </p:cNvPicPr>
          <p:nvPr/>
        </p:nvPicPr>
        <p:blipFill rotWithShape="1">
          <a:blip r:embed="rId2"/>
          <a:srcRect l="11551"/>
          <a:stretch/>
        </p:blipFill>
        <p:spPr>
          <a:xfrm>
            <a:off x="838201" y="3428999"/>
            <a:ext cx="3961846" cy="2360039"/>
          </a:xfrm>
          <a:prstGeom prst="rect">
            <a:avLst/>
          </a:prstGeom>
          <a:ln w="127000" cap="sq">
            <a:solidFill>
              <a:schemeClr val="accent1"/>
            </a:solidFill>
            <a:miter lim="800000"/>
          </a:ln>
          <a:effectLst>
            <a:outerShdw blurRad="152400" dist="317500" dir="5400000" sx="90000" sy="-19000" rotWithShape="0">
              <a:prstClr val="black">
                <a:alpha val="15000"/>
              </a:prstClr>
            </a:outerShdw>
          </a:effectLst>
        </p:spPr>
      </p:pic>
      <p:pic>
        <p:nvPicPr>
          <p:cNvPr id="3" name="Imagen 2">
            <a:extLst>
              <a:ext uri="{FF2B5EF4-FFF2-40B4-BE49-F238E27FC236}">
                <a16:creationId xmlns:a16="http://schemas.microsoft.com/office/drawing/2014/main" xmlns="" id="{0AF796A6-2BFD-D784-2818-4EE655020B46}"/>
              </a:ext>
            </a:extLst>
          </p:cNvPr>
          <p:cNvPicPr>
            <a:picLocks noChangeAspect="1"/>
          </p:cNvPicPr>
          <p:nvPr/>
        </p:nvPicPr>
        <p:blipFill rotWithShape="1">
          <a:blip r:embed="rId3"/>
          <a:srcRect t="13196" b="12908"/>
          <a:stretch/>
        </p:blipFill>
        <p:spPr>
          <a:xfrm>
            <a:off x="7730890" y="2590800"/>
            <a:ext cx="3622910" cy="3198238"/>
          </a:xfrm>
          <a:prstGeom prst="rect">
            <a:avLst/>
          </a:prstGeom>
          <a:ln w="76200">
            <a:solidFill>
              <a:schemeClr val="accent1"/>
            </a:solidFill>
          </a:ln>
        </p:spPr>
      </p:pic>
      <p:sp>
        <p:nvSpPr>
          <p:cNvPr id="5" name="CuadroTexto 4">
            <a:extLst>
              <a:ext uri="{FF2B5EF4-FFF2-40B4-BE49-F238E27FC236}">
                <a16:creationId xmlns:a16="http://schemas.microsoft.com/office/drawing/2014/main" xmlns="" id="{2F8BA4AD-93EB-73B8-111C-76438E924541}"/>
              </a:ext>
            </a:extLst>
          </p:cNvPr>
          <p:cNvSpPr txBox="1"/>
          <p:nvPr/>
        </p:nvSpPr>
        <p:spPr>
          <a:xfrm>
            <a:off x="2438400" y="1524000"/>
            <a:ext cx="5486400" cy="1200329"/>
          </a:xfrm>
          <a:prstGeom prst="rect">
            <a:avLst/>
          </a:prstGeom>
          <a:noFill/>
        </p:spPr>
        <p:txBody>
          <a:bodyPr wrap="square" rtlCol="0">
            <a:spAutoFit/>
          </a:bodyPr>
          <a:lstStyle/>
          <a:p>
            <a:pPr marL="285750" indent="-285750">
              <a:buFont typeface="Arial" panose="020B0604020202020204" pitchFamily="34" charset="0"/>
              <a:buChar char="•"/>
            </a:pPr>
            <a:r>
              <a:rPr lang="es-PE" dirty="0">
                <a:solidFill>
                  <a:schemeClr val="bg1"/>
                </a:solidFill>
              </a:rPr>
              <a:t>Rondas Mixtas</a:t>
            </a:r>
          </a:p>
          <a:p>
            <a:pPr marL="285750" indent="-285750">
              <a:buFont typeface="Arial" panose="020B0604020202020204" pitchFamily="34" charset="0"/>
              <a:buChar char="•"/>
            </a:pPr>
            <a:r>
              <a:rPr lang="es-PE" dirty="0">
                <a:solidFill>
                  <a:schemeClr val="bg1"/>
                </a:solidFill>
              </a:rPr>
              <a:t>Acciones de Proyección Social</a:t>
            </a:r>
          </a:p>
          <a:p>
            <a:pPr marL="285750" indent="-285750">
              <a:buFont typeface="Arial" panose="020B0604020202020204" pitchFamily="34" charset="0"/>
              <a:buChar char="•"/>
            </a:pPr>
            <a:r>
              <a:rPr lang="es-PE" dirty="0">
                <a:solidFill>
                  <a:schemeClr val="bg1"/>
                </a:solidFill>
              </a:rPr>
              <a:t>Acciones Cívicas</a:t>
            </a:r>
          </a:p>
          <a:p>
            <a:pPr marL="285750" indent="-285750">
              <a:buFont typeface="Arial" panose="020B0604020202020204" pitchFamily="34" charset="0"/>
              <a:buChar char="•"/>
            </a:pPr>
            <a:r>
              <a:rPr lang="es-PE" dirty="0">
                <a:solidFill>
                  <a:schemeClr val="bg1"/>
                </a:solidFill>
              </a:rPr>
              <a:t>Acciones de Sensibilización</a:t>
            </a:r>
          </a:p>
        </p:txBody>
      </p:sp>
    </p:spTree>
    <p:extLst>
      <p:ext uri="{BB962C8B-B14F-4D97-AF65-F5344CB8AC3E}">
        <p14:creationId xmlns:p14="http://schemas.microsoft.com/office/powerpoint/2010/main" val="281786710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2438400" y="152400"/>
            <a:ext cx="8534400" cy="830997"/>
          </a:xfrm>
          <a:prstGeom prst="rect">
            <a:avLst/>
          </a:prstGeom>
          <a:noFill/>
        </p:spPr>
        <p:txBody>
          <a:bodyPr wrap="square" lIns="91440" tIns="45720" rIns="91440" bIns="45720">
            <a:spAutoFit/>
          </a:bodyPr>
          <a:lstStyle/>
          <a:p>
            <a:pPr lvl="0" algn="just"/>
            <a:r>
              <a:rPr lang="es-PE" sz="2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INFORMACION SOBRE EL PATRULLAJE POLICIAL DE LAS COMISARIAS</a:t>
            </a:r>
            <a:endParaRPr lang="en-US" sz="2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1" name="Rectángulo 10"/>
          <p:cNvSpPr/>
          <p:nvPr/>
        </p:nvSpPr>
        <p:spPr>
          <a:xfrm>
            <a:off x="2197230" y="1524000"/>
            <a:ext cx="8775570" cy="2862322"/>
          </a:xfrm>
          <a:prstGeom prst="rect">
            <a:avLst/>
          </a:prstGeom>
        </p:spPr>
        <p:txBody>
          <a:bodyPr wrap="square">
            <a:spAutoFit/>
          </a:bodyPr>
          <a:lstStyle/>
          <a:p>
            <a:pPr marL="285750" lvl="0" indent="-285750" algn="just">
              <a:buFont typeface="Wingdings" panose="05000000000000000000" pitchFamily="2" charset="2"/>
              <a:buChar char="ü"/>
            </a:pPr>
            <a:r>
              <a:rPr lang="es-PE" dirty="0">
                <a:solidFill>
                  <a:schemeClr val="bg1"/>
                </a:solidFill>
              </a:rPr>
              <a:t>El servicio de patrullaje policial se realiza por Sectores, Subsectores y Cuadrantes.</a:t>
            </a:r>
          </a:p>
          <a:p>
            <a:pPr marL="285750" lvl="0" indent="-285750" algn="just">
              <a:buFont typeface="Wingdings" panose="05000000000000000000" pitchFamily="2" charset="2"/>
              <a:buChar char="ü"/>
            </a:pPr>
            <a:r>
              <a:rPr lang="es-PE" dirty="0">
                <a:solidFill>
                  <a:schemeClr val="bg1"/>
                </a:solidFill>
              </a:rPr>
              <a:t>Utilización del mapa de Delito y de Calor</a:t>
            </a:r>
          </a:p>
          <a:p>
            <a:pPr marL="285750" lvl="0" indent="-285750" algn="just">
              <a:buFont typeface="Wingdings" panose="05000000000000000000" pitchFamily="2" charset="2"/>
              <a:buChar char="ü"/>
            </a:pPr>
            <a:r>
              <a:rPr lang="es-PE" dirty="0">
                <a:solidFill>
                  <a:schemeClr val="bg1"/>
                </a:solidFill>
              </a:rPr>
              <a:t>Monitoreo mediante el Sistema de Planificación y Control de Patrullaje Policial – SIPCOP</a:t>
            </a:r>
          </a:p>
          <a:p>
            <a:pPr marL="285750" lvl="0" indent="-285750" algn="just">
              <a:buFont typeface="Wingdings" panose="05000000000000000000" pitchFamily="2" charset="2"/>
              <a:buChar char="ü"/>
            </a:pPr>
            <a:r>
              <a:rPr lang="es-PE" dirty="0">
                <a:solidFill>
                  <a:schemeClr val="bg1"/>
                </a:solidFill>
              </a:rPr>
              <a:t>Utilización de los sistemas de comunicación radial y telefónica</a:t>
            </a:r>
          </a:p>
          <a:p>
            <a:pPr marL="285750" lvl="0" indent="-285750" algn="just">
              <a:buFont typeface="Wingdings" panose="05000000000000000000" pitchFamily="2" charset="2"/>
              <a:buChar char="ü"/>
            </a:pPr>
            <a:r>
              <a:rPr lang="es-PE" dirty="0">
                <a:solidFill>
                  <a:schemeClr val="bg1"/>
                </a:solidFill>
              </a:rPr>
              <a:t>Utilización de los sistemas de información policial (SIDPOL, ESCINPOL, SIRDIC y RENIEC)</a:t>
            </a:r>
          </a:p>
          <a:p>
            <a:pPr marL="285750" lvl="0" indent="-285750" algn="just">
              <a:buFont typeface="Wingdings" panose="05000000000000000000" pitchFamily="2" charset="2"/>
              <a:buChar char="ü"/>
            </a:pPr>
            <a:endParaRPr lang="es-PE" dirty="0">
              <a:solidFill>
                <a:schemeClr val="bg1"/>
              </a:solidFill>
            </a:endParaRPr>
          </a:p>
          <a:p>
            <a:pPr marL="285750" lvl="0" indent="-285750" algn="just">
              <a:buFont typeface="Wingdings" panose="05000000000000000000" pitchFamily="2" charset="2"/>
              <a:buChar char="ü"/>
            </a:pPr>
            <a:endParaRPr lang="es-PE" dirty="0">
              <a:solidFill>
                <a:schemeClr val="bg1"/>
              </a:solidFill>
            </a:endParaRPr>
          </a:p>
          <a:p>
            <a:pPr marL="285750" lvl="0" indent="-285750" algn="just">
              <a:buFont typeface="Wingdings" panose="05000000000000000000" pitchFamily="2" charset="2"/>
              <a:buChar char="ü"/>
            </a:pPr>
            <a:r>
              <a:rPr lang="es-PE" dirty="0" err="1">
                <a:solidFill>
                  <a:schemeClr val="bg1"/>
                </a:solidFill>
              </a:rPr>
              <a:t>Utilizacion</a:t>
            </a:r>
            <a:r>
              <a:rPr lang="es-PE" dirty="0">
                <a:solidFill>
                  <a:schemeClr val="bg1"/>
                </a:solidFill>
              </a:rPr>
              <a:t> </a:t>
            </a:r>
          </a:p>
          <a:p>
            <a:pPr marL="285750" lvl="0" indent="-285750" algn="just">
              <a:buFont typeface="Wingdings" panose="05000000000000000000" pitchFamily="2" charset="2"/>
              <a:buChar char="ü"/>
            </a:pPr>
            <a:endParaRPr lang="es-PE" dirty="0">
              <a:solidFill>
                <a:schemeClr val="bg1"/>
              </a:solidFill>
            </a:endParaRPr>
          </a:p>
          <a:p>
            <a:pPr lvl="0" algn="just"/>
            <a:endParaRPr lang="en-US" dirty="0">
              <a:solidFill>
                <a:schemeClr val="bg1"/>
              </a:solidFill>
            </a:endParaRPr>
          </a:p>
        </p:txBody>
      </p:sp>
      <p:pic>
        <p:nvPicPr>
          <p:cNvPr id="3" name="Imagen 3">
            <a:extLst>
              <a:ext uri="{FF2B5EF4-FFF2-40B4-BE49-F238E27FC236}">
                <a16:creationId xmlns:a16="http://schemas.microsoft.com/office/drawing/2014/main" xmlns="" id="{08CB7D2E-43AB-C6E0-32AC-5253F452947C}"/>
              </a:ext>
            </a:extLst>
          </p:cNvPr>
          <p:cNvPicPr>
            <a:picLocks noChangeAspect="1"/>
          </p:cNvPicPr>
          <p:nvPr/>
        </p:nvPicPr>
        <p:blipFill>
          <a:blip r:embed="rId2">
            <a:extLst>
              <a:ext uri="{28A0092B-C50C-407E-A947-70E740481C1C}">
                <a14:useLocalDpi xmlns:a14="http://schemas.microsoft.com/office/drawing/2010/main" val="0"/>
              </a:ext>
            </a:extLst>
          </a:blip>
          <a:srcRect l="31056" t="34991" r="10904" b="13487"/>
          <a:stretch>
            <a:fillRect/>
          </a:stretch>
        </p:blipFill>
        <p:spPr bwMode="auto">
          <a:xfrm>
            <a:off x="914400" y="3357346"/>
            <a:ext cx="4267200" cy="2449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xmlns="" id="{60BC566B-1C26-709C-0D65-905C0E512BFC}"/>
              </a:ext>
            </a:extLst>
          </p:cNvPr>
          <p:cNvPicPr>
            <a:picLocks noChangeAspect="1"/>
          </p:cNvPicPr>
          <p:nvPr/>
        </p:nvPicPr>
        <p:blipFill rotWithShape="1">
          <a:blip r:embed="rId3">
            <a:extLst>
              <a:ext uri="{28A0092B-C50C-407E-A947-70E740481C1C}">
                <a14:useLocalDpi xmlns:a14="http://schemas.microsoft.com/office/drawing/2010/main" val="0"/>
              </a:ext>
            </a:extLst>
          </a:blip>
          <a:srcRect t="30102" b="24838"/>
          <a:stretch/>
        </p:blipFill>
        <p:spPr bwMode="auto">
          <a:xfrm>
            <a:off x="6400800" y="3363188"/>
            <a:ext cx="4081462" cy="244029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2006675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438400" y="152400"/>
            <a:ext cx="8534400" cy="830997"/>
          </a:xfrm>
          <a:prstGeom prst="rect">
            <a:avLst/>
          </a:prstGeom>
          <a:noFill/>
        </p:spPr>
        <p:txBody>
          <a:bodyPr wrap="square" lIns="91440" tIns="45720" rIns="91440" bIns="45720">
            <a:spAutoFit/>
          </a:bodyPr>
          <a:lstStyle/>
          <a:p>
            <a:pPr lvl="0" algn="just"/>
            <a:r>
              <a:rPr lang="es-PE" sz="2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INFORMACION SOBRE EL PATRULLAJE INTEGRADO DE LAS COMISARIAS.</a:t>
            </a:r>
            <a:endParaRPr lang="en-US" sz="2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5" name="Imagen 4"/>
          <p:cNvPicPr>
            <a:picLocks noChangeAspect="1"/>
          </p:cNvPicPr>
          <p:nvPr/>
        </p:nvPicPr>
        <p:blipFill>
          <a:blip r:embed="rId2"/>
          <a:stretch>
            <a:fillRect/>
          </a:stretch>
        </p:blipFill>
        <p:spPr>
          <a:xfrm rot="16200000">
            <a:off x="1733870" y="2457130"/>
            <a:ext cx="3545225" cy="4726966"/>
          </a:xfrm>
          <a:prstGeom prst="rect">
            <a:avLst/>
          </a:prstGeom>
          <a:ln w="57150">
            <a:solidFill>
              <a:schemeClr val="accent1"/>
            </a:solidFill>
          </a:ln>
        </p:spPr>
      </p:pic>
      <p:sp>
        <p:nvSpPr>
          <p:cNvPr id="4" name="Rectángulo 3">
            <a:extLst>
              <a:ext uri="{FF2B5EF4-FFF2-40B4-BE49-F238E27FC236}">
                <a16:creationId xmlns:a16="http://schemas.microsoft.com/office/drawing/2014/main" xmlns="" id="{710F7A0D-397D-E8ED-E05E-93FB80EAEE16}"/>
              </a:ext>
            </a:extLst>
          </p:cNvPr>
          <p:cNvSpPr/>
          <p:nvPr/>
        </p:nvSpPr>
        <p:spPr>
          <a:xfrm>
            <a:off x="2089215" y="1371600"/>
            <a:ext cx="8775570" cy="1200329"/>
          </a:xfrm>
          <a:prstGeom prst="rect">
            <a:avLst/>
          </a:prstGeom>
        </p:spPr>
        <p:txBody>
          <a:bodyPr wrap="square">
            <a:spAutoFit/>
          </a:bodyPr>
          <a:lstStyle/>
          <a:p>
            <a:pPr lvl="0" algn="just"/>
            <a:r>
              <a:rPr lang="es-PE" dirty="0">
                <a:solidFill>
                  <a:schemeClr val="bg1"/>
                </a:solidFill>
              </a:rPr>
              <a:t>En lo que respecta al patrullaje integrado se viene realizando en forma conjunta y coordinada con las diferentes Municipalidades de los Distritos, las mismas que en forma diaria proporcionan sus unidades móviles en el horario de 07.00 – 15.00 horas y de 15.00 – 23.00 horas, los cuales  son distribuidos en los diferentes puntos críticos de cada comisaria.   </a:t>
            </a:r>
            <a:endParaRPr lang="en-US" dirty="0">
              <a:solidFill>
                <a:schemeClr val="bg1"/>
              </a:solidFill>
            </a:endParaRPr>
          </a:p>
        </p:txBody>
      </p:sp>
      <p:pic>
        <p:nvPicPr>
          <p:cNvPr id="6" name="Picture 34">
            <a:extLst>
              <a:ext uri="{FF2B5EF4-FFF2-40B4-BE49-F238E27FC236}">
                <a16:creationId xmlns:a16="http://schemas.microsoft.com/office/drawing/2014/main" xmlns="" id="{F0779ED2-3AC9-2D92-FAE2-6AEFB79683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813" t="20914" r="4333" b="3609"/>
          <a:stretch>
            <a:fillRect/>
          </a:stretch>
        </p:blipFill>
        <p:spPr bwMode="auto">
          <a:xfrm>
            <a:off x="6553200" y="2965688"/>
            <a:ext cx="4726967" cy="362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845782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2286000" y="228600"/>
            <a:ext cx="8534400" cy="461665"/>
          </a:xfrm>
          <a:prstGeom prst="rect">
            <a:avLst/>
          </a:prstGeom>
          <a:noFill/>
        </p:spPr>
        <p:txBody>
          <a:bodyPr wrap="square" lIns="91440" tIns="45720" rIns="91440" bIns="45720">
            <a:spAutoFit/>
          </a:bodyPr>
          <a:lstStyle/>
          <a:p>
            <a:pPr algn="just"/>
            <a:r>
              <a:rPr lang="es-PE" sz="2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Plan Nacional de Seguridad Ciudadana 2019-2023.</a:t>
            </a:r>
            <a:endParaRPr lang="en-US" sz="2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2" name="Rectángulo 1"/>
          <p:cNvSpPr/>
          <p:nvPr/>
        </p:nvSpPr>
        <p:spPr>
          <a:xfrm>
            <a:off x="2133600" y="990600"/>
            <a:ext cx="8534400" cy="2308324"/>
          </a:xfrm>
          <a:prstGeom prst="rect">
            <a:avLst/>
          </a:prstGeom>
        </p:spPr>
        <p:txBody>
          <a:bodyPr wrap="square">
            <a:spAutoFit/>
          </a:bodyPr>
          <a:lstStyle/>
          <a:p>
            <a:pPr lvl="0" algn="just"/>
            <a:r>
              <a:rPr lang="es-PE" dirty="0">
                <a:solidFill>
                  <a:schemeClr val="bg1"/>
                </a:solidFill>
              </a:rPr>
              <a:t>El PNSC 2019–2023 está compuesto de tres partes. La primera parte indica el alineamiento del PNSC 2019–2023 a los instrumentos de política internacional y nacional pertinentes. La segunda parte define el concepto de seguridad ciudadana desde las amenazas, y reconoce cuatro fenómenos cuya atención es el propósito central de este Plan. La tercera parte sustenta el marco estratégico e incluye 4 enfoques transversales: i) enfoque transversal de salud pública, </a:t>
            </a:r>
            <a:r>
              <a:rPr lang="es-PE" dirty="0" err="1">
                <a:solidFill>
                  <a:schemeClr val="bg1"/>
                </a:solidFill>
              </a:rPr>
              <a:t>ii</a:t>
            </a:r>
            <a:r>
              <a:rPr lang="es-PE" dirty="0">
                <a:solidFill>
                  <a:schemeClr val="bg1"/>
                </a:solidFill>
              </a:rPr>
              <a:t>) enfoque transversal de focalización de fenómenos, territorial y descentralizado, </a:t>
            </a:r>
            <a:r>
              <a:rPr lang="es-PE" dirty="0" err="1">
                <a:solidFill>
                  <a:schemeClr val="bg1"/>
                </a:solidFill>
              </a:rPr>
              <a:t>iii</a:t>
            </a:r>
            <a:r>
              <a:rPr lang="es-PE" dirty="0">
                <a:solidFill>
                  <a:schemeClr val="bg1"/>
                </a:solidFill>
              </a:rPr>
              <a:t>) enfoque transversal de articulación interinstitucional y </a:t>
            </a:r>
            <a:r>
              <a:rPr lang="es-PE" dirty="0" err="1">
                <a:solidFill>
                  <a:schemeClr val="bg1"/>
                </a:solidFill>
              </a:rPr>
              <a:t>iv</a:t>
            </a:r>
            <a:r>
              <a:rPr lang="es-PE" dirty="0">
                <a:solidFill>
                  <a:schemeClr val="bg1"/>
                </a:solidFill>
              </a:rPr>
              <a:t>) enfoque transversal de presupuesto, seguimiento y evaluación. </a:t>
            </a:r>
            <a:endParaRPr lang="en-US" dirty="0">
              <a:solidFill>
                <a:schemeClr val="bg1"/>
              </a:solidFill>
            </a:endParaRPr>
          </a:p>
        </p:txBody>
      </p:sp>
      <p:sp>
        <p:nvSpPr>
          <p:cNvPr id="5" name="CuadroTexto 4">
            <a:extLst>
              <a:ext uri="{FF2B5EF4-FFF2-40B4-BE49-F238E27FC236}">
                <a16:creationId xmlns:a16="http://schemas.microsoft.com/office/drawing/2014/main" xmlns="" id="{3DB5F033-E5B5-4B23-0579-595FF332DFD0}"/>
              </a:ext>
            </a:extLst>
          </p:cNvPr>
          <p:cNvSpPr txBox="1"/>
          <p:nvPr/>
        </p:nvSpPr>
        <p:spPr>
          <a:xfrm>
            <a:off x="2133600" y="3657600"/>
            <a:ext cx="8382000" cy="2031325"/>
          </a:xfrm>
          <a:prstGeom prst="rect">
            <a:avLst/>
          </a:prstGeom>
          <a:noFill/>
        </p:spPr>
        <p:txBody>
          <a:bodyPr wrap="square">
            <a:spAutoFit/>
          </a:bodyPr>
          <a:lstStyle/>
          <a:p>
            <a:pPr algn="just"/>
            <a:r>
              <a:rPr lang="es-PE" dirty="0">
                <a:solidFill>
                  <a:schemeClr val="bg1"/>
                </a:solidFill>
              </a:rPr>
              <a:t>El PNSC 2019-2023 se alinea a un conjunto de importantes instrumentos internacionales y nacionales. En el primer nivel, se alinea con: a) la Agenda 2030 para el Desarrollo Sostenible, b) el Índice para una Vida Mejor de la Organización para la Cooperación y el Desarrollo Económicos (OCDE) y c) el Índice de Competitividad Global del Foro Económico Mundial. En el nivel nacional, el PNSC 2019-2023 se alinea con: d) el Acuerdo Nacional, e) el Plan Estratégico de Desarrollo Nacional y f) la Política General de Gobierno</a:t>
            </a:r>
          </a:p>
        </p:txBody>
      </p:sp>
    </p:spTree>
    <p:extLst>
      <p:ext uri="{BB962C8B-B14F-4D97-AF65-F5344CB8AC3E}">
        <p14:creationId xmlns:p14="http://schemas.microsoft.com/office/powerpoint/2010/main" val="24752080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2362200" y="76200"/>
            <a:ext cx="8534400" cy="830997"/>
          </a:xfrm>
          <a:prstGeom prst="rect">
            <a:avLst/>
          </a:prstGeom>
          <a:noFill/>
        </p:spPr>
        <p:txBody>
          <a:bodyPr wrap="square" lIns="91440" tIns="45720" rIns="91440" bIns="45720">
            <a:spAutoFit/>
          </a:bodyPr>
          <a:lstStyle/>
          <a:p>
            <a:pPr algn="just"/>
            <a:r>
              <a:rPr lang="es-PE" sz="2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ESTRATEGIAS PARA REDUCIR LA INCIDENCIA DE VIOLENCIA FAMILIAR Y DE GENERO EN LAS COMISARIAS.</a:t>
            </a:r>
            <a:endParaRPr lang="en-US" sz="2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2" name="Rectángulo 1"/>
          <p:cNvSpPr/>
          <p:nvPr/>
        </p:nvSpPr>
        <p:spPr>
          <a:xfrm>
            <a:off x="2362200" y="1371600"/>
            <a:ext cx="8534400" cy="1754326"/>
          </a:xfrm>
          <a:prstGeom prst="rect">
            <a:avLst/>
          </a:prstGeom>
        </p:spPr>
        <p:txBody>
          <a:bodyPr wrap="square">
            <a:spAutoFit/>
          </a:bodyPr>
          <a:lstStyle/>
          <a:p>
            <a:pPr lvl="0" algn="just"/>
            <a:r>
              <a:rPr lang="es-PE" dirty="0">
                <a:solidFill>
                  <a:schemeClr val="bg1"/>
                </a:solidFill>
              </a:rPr>
              <a:t>En las trece comisarias con las que cuenta esta Jefatura se realiza instrucción a todo el personal PNP de acuerdo a la Ley 30364 “Ley que erradica, previene y sanciona la violencia contra las mujeres y los integrantes del grupo familiar”, conjuntamente con personal especializado del Centro Emergencia Mujer (CEM) con participación de la Lic. Olga Valverde (abogada) y José Suarez (psicóloga) para la sensibilización del personal a fin de mejorar el servicio policial de la sección de familia y medidas de protección. </a:t>
            </a:r>
            <a:endParaRPr lang="en-US" dirty="0">
              <a:solidFill>
                <a:schemeClr val="bg1"/>
              </a:solidFill>
            </a:endParaRPr>
          </a:p>
        </p:txBody>
      </p:sp>
      <p:pic>
        <p:nvPicPr>
          <p:cNvPr id="3" name="Imagen 2"/>
          <p:cNvPicPr>
            <a:picLocks noChangeAspect="1"/>
          </p:cNvPicPr>
          <p:nvPr/>
        </p:nvPicPr>
        <p:blipFill>
          <a:blip r:embed="rId2"/>
          <a:stretch>
            <a:fillRect/>
          </a:stretch>
        </p:blipFill>
        <p:spPr>
          <a:xfrm>
            <a:off x="3352800" y="3465990"/>
            <a:ext cx="6779895" cy="3021291"/>
          </a:xfrm>
          <a:prstGeom prst="rect">
            <a:avLst/>
          </a:prstGeom>
          <a:ln w="76200">
            <a:solidFill>
              <a:schemeClr val="accent1"/>
            </a:solidFill>
          </a:ln>
        </p:spPr>
      </p:pic>
    </p:spTree>
    <p:extLst>
      <p:ext uri="{BB962C8B-B14F-4D97-AF65-F5344CB8AC3E}">
        <p14:creationId xmlns:p14="http://schemas.microsoft.com/office/powerpoint/2010/main" val="377036774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2057400" y="152400"/>
            <a:ext cx="9144000" cy="1200329"/>
          </a:xfrm>
          <a:prstGeom prst="rect">
            <a:avLst/>
          </a:prstGeom>
          <a:noFill/>
        </p:spPr>
        <p:txBody>
          <a:bodyPr wrap="square" lIns="91440" tIns="45720" rIns="91440" bIns="45720">
            <a:spAutoFit/>
          </a:bodyPr>
          <a:lstStyle/>
          <a:p>
            <a:pPr lvl="0" algn="just"/>
            <a:r>
              <a:rPr lang="es-PE" sz="2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INFORMACION SOBRE INVERSIONES O TRABAJOS EFECTUADOS POR LAS UU.EE (UNIDADES EJECUTIVAS) DE LA PNP (RPLIMA-DIRINCRI) EN SU UNIDAD DURANTE EL 2022-2023</a:t>
            </a:r>
            <a:endParaRPr lang="en-US" sz="2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Rectángulo 2"/>
          <p:cNvSpPr/>
          <p:nvPr/>
        </p:nvSpPr>
        <p:spPr>
          <a:xfrm>
            <a:off x="1752600" y="1923184"/>
            <a:ext cx="8686800" cy="1754326"/>
          </a:xfrm>
          <a:prstGeom prst="rect">
            <a:avLst/>
          </a:prstGeom>
        </p:spPr>
        <p:txBody>
          <a:bodyPr wrap="square">
            <a:spAutoFit/>
          </a:bodyPr>
          <a:lstStyle/>
          <a:p>
            <a:pPr lvl="0" algn="just"/>
            <a:r>
              <a:rPr lang="es-PE" dirty="0">
                <a:solidFill>
                  <a:schemeClr val="bg1"/>
                </a:solidFill>
              </a:rPr>
              <a:t>Con respecto a las INVERSIONES O TRABAJOS EFECTUADOS POR LAS UU.EE (UNIDADES EJECUTIVAS) DE LA PNP (RPLIMA), el año 2022 en la Comisaria de Pucusana se ha efectuado trabajos de mantenimiento preventivo en la infraestructura, con la finalidad de mejorar el bienestar del personal policial. Asimismo en la Comisaria de Pachacamac en el año 2022 se efectuaron trabajos de acondicionamiento de tres oficinas en el segundo nivel de la Comisaria de Pachacamac</a:t>
            </a:r>
            <a:endParaRPr lang="en-US" dirty="0">
              <a:solidFill>
                <a:schemeClr val="bg1"/>
              </a:solidFill>
            </a:endParaRPr>
          </a:p>
        </p:txBody>
      </p:sp>
      <p:pic>
        <p:nvPicPr>
          <p:cNvPr id="2" name="Imagen 1">
            <a:extLst>
              <a:ext uri="{FF2B5EF4-FFF2-40B4-BE49-F238E27FC236}">
                <a16:creationId xmlns:a16="http://schemas.microsoft.com/office/drawing/2014/main" xmlns="" id="{9730F791-84B2-4009-2F90-B7998D181C9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4264241"/>
            <a:ext cx="4619625" cy="2125980"/>
          </a:xfrm>
          <a:prstGeom prst="rect">
            <a:avLst/>
          </a:prstGeom>
          <a:noFill/>
          <a:ln>
            <a:noFill/>
          </a:ln>
        </p:spPr>
      </p:pic>
      <p:pic>
        <p:nvPicPr>
          <p:cNvPr id="6" name="Imagen 5">
            <a:extLst>
              <a:ext uri="{FF2B5EF4-FFF2-40B4-BE49-F238E27FC236}">
                <a16:creationId xmlns:a16="http://schemas.microsoft.com/office/drawing/2014/main" xmlns="" id="{63E027D2-0D0C-9687-2C5D-9D440A267AF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4280515"/>
            <a:ext cx="4038600" cy="2125979"/>
          </a:xfrm>
          <a:prstGeom prst="rect">
            <a:avLst/>
          </a:prstGeom>
          <a:noFill/>
          <a:ln>
            <a:noFill/>
          </a:ln>
        </p:spPr>
      </p:pic>
    </p:spTree>
    <p:extLst>
      <p:ext uri="{BB962C8B-B14F-4D97-AF65-F5344CB8AC3E}">
        <p14:creationId xmlns:p14="http://schemas.microsoft.com/office/powerpoint/2010/main" val="32679427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167873" y="324713"/>
            <a:ext cx="7856253" cy="477054"/>
          </a:xfrm>
          <a:prstGeom prst="rect">
            <a:avLst/>
          </a:prstGeom>
          <a:noFill/>
        </p:spPr>
        <p:txBody>
          <a:bodyPr wrap="none" lIns="91440" tIns="45720" rIns="91440" bIns="45720">
            <a:spAutoFit/>
          </a:bodyPr>
          <a:lstStyle/>
          <a:p>
            <a:pPr algn="ctr"/>
            <a:r>
              <a:rPr lang="es-PE" sz="2400" b="0" i="0" dirty="0">
                <a:solidFill>
                  <a:srgbClr val="000000"/>
                </a:solidFill>
                <a:effectLst/>
                <a:latin typeface="Arial" panose="020B0604020202020204" pitchFamily="34" charset="0"/>
              </a:rPr>
              <a:t> </a:t>
            </a:r>
            <a:r>
              <a:rPr lang="es-PE" sz="25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OBJETIVOS DEL PLAN NACIONAL SEGURIDAD CIUDADANA</a:t>
            </a:r>
            <a:endParaRPr lang="es-ES" sz="25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4" name="Rectángulo 3">
            <a:extLst>
              <a:ext uri="{FF2B5EF4-FFF2-40B4-BE49-F238E27FC236}">
                <a16:creationId xmlns:a16="http://schemas.microsoft.com/office/drawing/2014/main" xmlns="" id="{16BFCB90-2C0E-CE58-F05D-045D469CAC76}"/>
              </a:ext>
            </a:extLst>
          </p:cNvPr>
          <p:cNvSpPr/>
          <p:nvPr/>
        </p:nvSpPr>
        <p:spPr>
          <a:xfrm>
            <a:off x="1864887" y="1038656"/>
            <a:ext cx="6200094" cy="461665"/>
          </a:xfrm>
          <a:prstGeom prst="rect">
            <a:avLst/>
          </a:prstGeom>
          <a:noFill/>
        </p:spPr>
        <p:txBody>
          <a:bodyPr wrap="none" lIns="91440" tIns="45720" rIns="91440" bIns="45720">
            <a:spAutoFit/>
          </a:bodyPr>
          <a:lstStyle/>
          <a:p>
            <a:pPr algn="ctr"/>
            <a:r>
              <a:rPr lang="es-PE" sz="2400" b="0" i="0" dirty="0">
                <a:solidFill>
                  <a:srgbClr val="000000"/>
                </a:solidFill>
                <a:effectLst/>
                <a:latin typeface="Arial" panose="020B0604020202020204" pitchFamily="34" charset="0"/>
              </a:rPr>
              <a:t> </a:t>
            </a:r>
            <a:r>
              <a:rPr lang="es-PE" sz="23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 REDUCIR LOS HOMICIDIOS A NIVEL NACIONAL</a:t>
            </a:r>
            <a:endParaRPr lang="es-ES" sz="23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graphicFrame>
        <p:nvGraphicFramePr>
          <p:cNvPr id="2" name="Tabla 1">
            <a:extLst>
              <a:ext uri="{FF2B5EF4-FFF2-40B4-BE49-F238E27FC236}">
                <a16:creationId xmlns:a16="http://schemas.microsoft.com/office/drawing/2014/main" xmlns="" id="{9607A604-CD2D-5328-BAE3-F17BA48BC7B0}"/>
              </a:ext>
            </a:extLst>
          </p:cNvPr>
          <p:cNvGraphicFramePr>
            <a:graphicFrameLocks noGrp="1"/>
          </p:cNvGraphicFramePr>
          <p:nvPr>
            <p:extLst>
              <p:ext uri="{D42A27DB-BD31-4B8C-83A1-F6EECF244321}">
                <p14:modId xmlns:p14="http://schemas.microsoft.com/office/powerpoint/2010/main" val="3760534593"/>
              </p:ext>
            </p:extLst>
          </p:nvPr>
        </p:nvGraphicFramePr>
        <p:xfrm>
          <a:off x="2221580" y="1737210"/>
          <a:ext cx="7748837" cy="4775200"/>
        </p:xfrm>
        <a:graphic>
          <a:graphicData uri="http://schemas.openxmlformats.org/drawingml/2006/table">
            <a:tbl>
              <a:tblPr/>
              <a:tblGrid>
                <a:gridCol w="501273">
                  <a:extLst>
                    <a:ext uri="{9D8B030D-6E8A-4147-A177-3AD203B41FA5}">
                      <a16:colId xmlns:a16="http://schemas.microsoft.com/office/drawing/2014/main" xmlns="" val="4130906093"/>
                    </a:ext>
                  </a:extLst>
                </a:gridCol>
                <a:gridCol w="1654199">
                  <a:extLst>
                    <a:ext uri="{9D8B030D-6E8A-4147-A177-3AD203B41FA5}">
                      <a16:colId xmlns:a16="http://schemas.microsoft.com/office/drawing/2014/main" xmlns="" val="3453859837"/>
                    </a:ext>
                  </a:extLst>
                </a:gridCol>
                <a:gridCol w="501273">
                  <a:extLst>
                    <a:ext uri="{9D8B030D-6E8A-4147-A177-3AD203B41FA5}">
                      <a16:colId xmlns:a16="http://schemas.microsoft.com/office/drawing/2014/main" xmlns="" val="2946142625"/>
                    </a:ext>
                  </a:extLst>
                </a:gridCol>
                <a:gridCol w="501273">
                  <a:extLst>
                    <a:ext uri="{9D8B030D-6E8A-4147-A177-3AD203B41FA5}">
                      <a16:colId xmlns:a16="http://schemas.microsoft.com/office/drawing/2014/main" xmlns="" val="2039352657"/>
                    </a:ext>
                  </a:extLst>
                </a:gridCol>
                <a:gridCol w="417727">
                  <a:extLst>
                    <a:ext uri="{9D8B030D-6E8A-4147-A177-3AD203B41FA5}">
                      <a16:colId xmlns:a16="http://schemas.microsoft.com/office/drawing/2014/main" xmlns="" val="3713519107"/>
                    </a:ext>
                  </a:extLst>
                </a:gridCol>
                <a:gridCol w="392663">
                  <a:extLst>
                    <a:ext uri="{9D8B030D-6E8A-4147-A177-3AD203B41FA5}">
                      <a16:colId xmlns:a16="http://schemas.microsoft.com/office/drawing/2014/main" xmlns="" val="2880833652"/>
                    </a:ext>
                  </a:extLst>
                </a:gridCol>
                <a:gridCol w="417727">
                  <a:extLst>
                    <a:ext uri="{9D8B030D-6E8A-4147-A177-3AD203B41FA5}">
                      <a16:colId xmlns:a16="http://schemas.microsoft.com/office/drawing/2014/main" xmlns="" val="3181568198"/>
                    </a:ext>
                  </a:extLst>
                </a:gridCol>
                <a:gridCol w="419816">
                  <a:extLst>
                    <a:ext uri="{9D8B030D-6E8A-4147-A177-3AD203B41FA5}">
                      <a16:colId xmlns:a16="http://schemas.microsoft.com/office/drawing/2014/main" xmlns="" val="3657530837"/>
                    </a:ext>
                  </a:extLst>
                </a:gridCol>
                <a:gridCol w="409372">
                  <a:extLst>
                    <a:ext uri="{9D8B030D-6E8A-4147-A177-3AD203B41FA5}">
                      <a16:colId xmlns:a16="http://schemas.microsoft.com/office/drawing/2014/main" xmlns="" val="2336979227"/>
                    </a:ext>
                  </a:extLst>
                </a:gridCol>
                <a:gridCol w="417727">
                  <a:extLst>
                    <a:ext uri="{9D8B030D-6E8A-4147-A177-3AD203B41FA5}">
                      <a16:colId xmlns:a16="http://schemas.microsoft.com/office/drawing/2014/main" xmlns="" val="715417283"/>
                    </a:ext>
                  </a:extLst>
                </a:gridCol>
                <a:gridCol w="419816">
                  <a:extLst>
                    <a:ext uri="{9D8B030D-6E8A-4147-A177-3AD203B41FA5}">
                      <a16:colId xmlns:a16="http://schemas.microsoft.com/office/drawing/2014/main" xmlns="" val="3252314325"/>
                    </a:ext>
                  </a:extLst>
                </a:gridCol>
                <a:gridCol w="409372">
                  <a:extLst>
                    <a:ext uri="{9D8B030D-6E8A-4147-A177-3AD203B41FA5}">
                      <a16:colId xmlns:a16="http://schemas.microsoft.com/office/drawing/2014/main" xmlns="" val="3508163200"/>
                    </a:ext>
                  </a:extLst>
                </a:gridCol>
                <a:gridCol w="392663">
                  <a:extLst>
                    <a:ext uri="{9D8B030D-6E8A-4147-A177-3AD203B41FA5}">
                      <a16:colId xmlns:a16="http://schemas.microsoft.com/office/drawing/2014/main" xmlns="" val="3927523051"/>
                    </a:ext>
                  </a:extLst>
                </a:gridCol>
                <a:gridCol w="392663">
                  <a:extLst>
                    <a:ext uri="{9D8B030D-6E8A-4147-A177-3AD203B41FA5}">
                      <a16:colId xmlns:a16="http://schemas.microsoft.com/office/drawing/2014/main" xmlns="" val="448948172"/>
                    </a:ext>
                  </a:extLst>
                </a:gridCol>
                <a:gridCol w="501273">
                  <a:extLst>
                    <a:ext uri="{9D8B030D-6E8A-4147-A177-3AD203B41FA5}">
                      <a16:colId xmlns:a16="http://schemas.microsoft.com/office/drawing/2014/main" xmlns="" val="1441371547"/>
                    </a:ext>
                  </a:extLst>
                </a:gridCol>
              </a:tblGrid>
              <a:tr h="336998">
                <a:tc gridSpan="15">
                  <a:txBody>
                    <a:bodyPr/>
                    <a:lstStyle/>
                    <a:p>
                      <a:pPr algn="ctr" fontAlgn="ctr"/>
                      <a:r>
                        <a:rPr lang="es-PE" sz="1100" b="1" i="0" u="none" strike="noStrike">
                          <a:solidFill>
                            <a:srgbClr val="000000"/>
                          </a:solidFill>
                          <a:effectLst/>
                          <a:latin typeface="Calibri" panose="020F0502020204030204" pitchFamily="34" charset="0"/>
                        </a:rPr>
                        <a:t>CUADRO DE HOMICDIOS DE LAS CIAS Y DEPINCRIS DIVPOL SUR 3</a:t>
                      </a:r>
                    </a:p>
                  </a:txBody>
                  <a:tcPr marL="6358" marR="6358" marT="6358"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xmlns="" val="3318574862"/>
                  </a:ext>
                </a:extLst>
              </a:tr>
              <a:tr h="222546">
                <a:tc rowSpan="2">
                  <a:txBody>
                    <a:bodyPr/>
                    <a:lstStyle/>
                    <a:p>
                      <a:pPr algn="ctr" fontAlgn="ctr"/>
                      <a:r>
                        <a:rPr lang="es-PE" sz="1100" b="1" i="0" u="none" strike="noStrike">
                          <a:solidFill>
                            <a:srgbClr val="000000"/>
                          </a:solidFill>
                          <a:effectLst/>
                          <a:latin typeface="Calibri" panose="020F0502020204030204" pitchFamily="34" charset="0"/>
                        </a:rPr>
                        <a:t>N°</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rowSpan="2">
                  <a:txBody>
                    <a:bodyPr/>
                    <a:lstStyle/>
                    <a:p>
                      <a:pPr algn="ctr" fontAlgn="ctr"/>
                      <a:r>
                        <a:rPr lang="es-PE" sz="1100" b="1"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gridSpan="12">
                  <a:txBody>
                    <a:bodyPr/>
                    <a:lstStyle/>
                    <a:p>
                      <a:pPr algn="ctr" fontAlgn="ctr"/>
                      <a:r>
                        <a:rPr lang="es-PE" sz="1300" b="1" i="0" u="none" strike="noStrike">
                          <a:solidFill>
                            <a:srgbClr val="000000"/>
                          </a:solidFill>
                          <a:effectLst/>
                          <a:latin typeface="Calibri" panose="020F0502020204030204" pitchFamily="34" charset="0"/>
                        </a:rPr>
                        <a:t>2022</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rowSpan="2">
                  <a:txBody>
                    <a:bodyPr/>
                    <a:lstStyle/>
                    <a:p>
                      <a:pPr algn="ctr" fontAlgn="ctr"/>
                      <a:r>
                        <a:rPr lang="es-PE" sz="700" b="1" i="0" u="none" strike="noStrike">
                          <a:solidFill>
                            <a:srgbClr val="000000"/>
                          </a:solidFill>
                          <a:effectLst/>
                          <a:latin typeface="Calibri" panose="020F0502020204030204" pitchFamily="34" charset="0"/>
                        </a:rPr>
                        <a:t>TOTAL HOMICIDIOS</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xmlns="" val="3031813026"/>
                  </a:ext>
                </a:extLst>
              </a:tr>
              <a:tr h="438733">
                <a:tc vMerge="1">
                  <a:txBody>
                    <a:bodyPr/>
                    <a:lstStyle/>
                    <a:p>
                      <a:endParaRPr lang="es-PE"/>
                    </a:p>
                  </a:txBody>
                  <a:tcPr/>
                </a:tc>
                <a:tc vMerge="1">
                  <a:txBody>
                    <a:bodyPr/>
                    <a:lstStyle/>
                    <a:p>
                      <a:endParaRPr lang="es-PE"/>
                    </a:p>
                  </a:txBody>
                  <a:tcPr/>
                </a:tc>
                <a:tc>
                  <a:txBody>
                    <a:bodyPr/>
                    <a:lstStyle/>
                    <a:p>
                      <a:pPr algn="ctr" fontAlgn="ctr"/>
                      <a:r>
                        <a:rPr lang="es-PE" sz="900" b="1" i="0" u="none" strike="noStrike">
                          <a:solidFill>
                            <a:srgbClr val="000000"/>
                          </a:solidFill>
                          <a:effectLst/>
                          <a:latin typeface="Calibri" panose="020F0502020204030204" pitchFamily="34" charset="0"/>
                        </a:rPr>
                        <a:t>ENE</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900" b="1" i="0" u="none" strike="noStrike">
                          <a:solidFill>
                            <a:srgbClr val="000000"/>
                          </a:solidFill>
                          <a:effectLst/>
                          <a:latin typeface="Calibri" panose="020F0502020204030204" pitchFamily="34" charset="0"/>
                        </a:rPr>
                        <a:t>FEB</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900" b="1" i="0" u="none" strike="noStrike">
                          <a:solidFill>
                            <a:srgbClr val="000000"/>
                          </a:solidFill>
                          <a:effectLst/>
                          <a:latin typeface="Calibri" panose="020F0502020204030204" pitchFamily="34" charset="0"/>
                        </a:rPr>
                        <a:t>MAR</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900" b="1" i="0" u="none" strike="noStrike">
                          <a:solidFill>
                            <a:srgbClr val="000000"/>
                          </a:solidFill>
                          <a:effectLst/>
                          <a:latin typeface="Calibri" panose="020F0502020204030204" pitchFamily="34" charset="0"/>
                        </a:rPr>
                        <a:t>ABR</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900" b="1" i="0" u="none" strike="noStrike">
                          <a:solidFill>
                            <a:srgbClr val="000000"/>
                          </a:solidFill>
                          <a:effectLst/>
                          <a:latin typeface="Calibri" panose="020F0502020204030204" pitchFamily="34" charset="0"/>
                        </a:rPr>
                        <a:t>MAY</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900" b="1" i="0" u="none" strike="noStrike">
                          <a:solidFill>
                            <a:srgbClr val="000000"/>
                          </a:solidFill>
                          <a:effectLst/>
                          <a:latin typeface="Calibri" panose="020F0502020204030204" pitchFamily="34" charset="0"/>
                        </a:rPr>
                        <a:t>JUN</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900" b="1" i="0" u="none" strike="noStrike">
                          <a:solidFill>
                            <a:srgbClr val="000000"/>
                          </a:solidFill>
                          <a:effectLst/>
                          <a:latin typeface="Calibri" panose="020F0502020204030204" pitchFamily="34" charset="0"/>
                        </a:rPr>
                        <a:t>JUL</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900" b="1" i="0" u="none" strike="noStrike">
                          <a:solidFill>
                            <a:srgbClr val="000000"/>
                          </a:solidFill>
                          <a:effectLst/>
                          <a:latin typeface="Calibri" panose="020F0502020204030204" pitchFamily="34" charset="0"/>
                        </a:rPr>
                        <a:t>AGO</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900" b="1" i="0" u="none" strike="noStrike">
                          <a:solidFill>
                            <a:srgbClr val="000000"/>
                          </a:solidFill>
                          <a:effectLst/>
                          <a:latin typeface="Calibri" panose="020F0502020204030204" pitchFamily="34" charset="0"/>
                        </a:rPr>
                        <a:t>SET</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900" b="1" i="0" u="none" strike="noStrike">
                          <a:solidFill>
                            <a:srgbClr val="000000"/>
                          </a:solidFill>
                          <a:effectLst/>
                          <a:latin typeface="Calibri" panose="020F0502020204030204" pitchFamily="34" charset="0"/>
                        </a:rPr>
                        <a:t>OCT</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900" b="1" i="0" u="none" strike="noStrike">
                          <a:solidFill>
                            <a:srgbClr val="000000"/>
                          </a:solidFill>
                          <a:effectLst/>
                          <a:latin typeface="Calibri" panose="020F0502020204030204" pitchFamily="34" charset="0"/>
                        </a:rPr>
                        <a:t>NOV</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900" b="1" i="0" u="none" strike="noStrike">
                          <a:solidFill>
                            <a:srgbClr val="000000"/>
                          </a:solidFill>
                          <a:effectLst/>
                          <a:latin typeface="Calibri" panose="020F0502020204030204" pitchFamily="34" charset="0"/>
                        </a:rPr>
                        <a:t>DIC</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vMerge="1">
                  <a:txBody>
                    <a:bodyPr/>
                    <a:lstStyle/>
                    <a:p>
                      <a:endParaRPr lang="es-PE"/>
                    </a:p>
                  </a:txBody>
                  <a:tcPr/>
                </a:tc>
                <a:extLst>
                  <a:ext uri="{0D108BD9-81ED-4DB2-BD59-A6C34878D82A}">
                    <a16:rowId xmlns:a16="http://schemas.microsoft.com/office/drawing/2014/main" xmlns="" val="2251556315"/>
                  </a:ext>
                </a:extLst>
              </a:tr>
              <a:tr h="241621">
                <a:tc>
                  <a:txBody>
                    <a:bodyPr/>
                    <a:lstStyle/>
                    <a:p>
                      <a:pPr algn="ctr" fontAlgn="ctr"/>
                      <a:r>
                        <a:rPr lang="es-PE" sz="700" b="0" i="0" u="none" strike="noStrike">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COMISARIA VILLA ALEJANDRO</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800" b="0" i="0" u="none" strike="noStrike" dirty="0">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dirty="0">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dirty="0">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3406220669"/>
                  </a:ext>
                </a:extLst>
              </a:tr>
              <a:tr h="235263">
                <a:tc>
                  <a:txBody>
                    <a:bodyPr/>
                    <a:lstStyle/>
                    <a:p>
                      <a:pPr algn="ctr" fontAlgn="ctr"/>
                      <a:r>
                        <a:rPr lang="es-PE" sz="700" b="0" i="0" u="none" strike="noStrike">
                          <a:solidFill>
                            <a:srgbClr val="000000"/>
                          </a:solidFill>
                          <a:effectLst/>
                          <a:latin typeface="Calibri" panose="020F0502020204030204" pitchFamily="34" charset="0"/>
                        </a:rPr>
                        <a:t>2</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COMISARIA DE LURIN</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800" b="0" i="0" u="none" strike="noStrike">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dirty="0">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dirty="0">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a:solidFill>
                            <a:srgbClr val="000000"/>
                          </a:solidFill>
                          <a:effectLst/>
                          <a:latin typeface="Calibri" panose="020F0502020204030204" pitchFamily="34" charset="0"/>
                        </a:rPr>
                        <a:t>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376987453"/>
                  </a:ext>
                </a:extLst>
              </a:tr>
              <a:tr h="235263">
                <a:tc>
                  <a:txBody>
                    <a:bodyPr/>
                    <a:lstStyle/>
                    <a:p>
                      <a:pPr algn="ctr" fontAlgn="ctr"/>
                      <a:r>
                        <a:rPr lang="es-PE" sz="700" b="0" i="0" u="none" strike="noStrike">
                          <a:solidFill>
                            <a:srgbClr val="000000"/>
                          </a:solidFill>
                          <a:effectLst/>
                          <a:latin typeface="Calibri" panose="020F0502020204030204" pitchFamily="34" charset="0"/>
                        </a:rPr>
                        <a:t>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COMISARIA PACHACAMAC</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dirty="0">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dirty="0">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3027641332"/>
                  </a:ext>
                </a:extLst>
              </a:tr>
              <a:tr h="190754">
                <a:tc>
                  <a:txBody>
                    <a:bodyPr/>
                    <a:lstStyle/>
                    <a:p>
                      <a:pPr algn="ctr" fontAlgn="ctr"/>
                      <a:r>
                        <a:rPr lang="es-PE" sz="700" b="0" i="0" u="none" strike="noStrike">
                          <a:solidFill>
                            <a:srgbClr val="000000"/>
                          </a:solidFill>
                          <a:effectLst/>
                          <a:latin typeface="Calibri" panose="020F0502020204030204" pitchFamily="34" charset="0"/>
                        </a:rPr>
                        <a:t>4</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COMISARIA PUCUSANA</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dirty="0">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dirty="0">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3455789589"/>
                  </a:ext>
                </a:extLst>
              </a:tr>
              <a:tr h="298847">
                <a:tc>
                  <a:txBody>
                    <a:bodyPr/>
                    <a:lstStyle/>
                    <a:p>
                      <a:pPr algn="ctr" fontAlgn="ctr"/>
                      <a:r>
                        <a:rPr lang="es-PE" sz="700" b="0" i="0" u="none" strike="noStrike">
                          <a:solidFill>
                            <a:srgbClr val="000000"/>
                          </a:solidFill>
                          <a:effectLst/>
                          <a:latin typeface="Calibri" panose="020F0502020204030204" pitchFamily="34" charset="0"/>
                        </a:rPr>
                        <a:t>5</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COMISARIA PUNTA HERMOSA</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dirty="0">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dirty="0">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dirty="0">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4110443151"/>
                  </a:ext>
                </a:extLst>
              </a:tr>
              <a:tr h="235263">
                <a:tc>
                  <a:txBody>
                    <a:bodyPr/>
                    <a:lstStyle/>
                    <a:p>
                      <a:pPr algn="ctr" fontAlgn="ctr"/>
                      <a:r>
                        <a:rPr lang="es-PE" sz="700" b="0" i="0" u="none" strike="noStrike">
                          <a:solidFill>
                            <a:srgbClr val="000000"/>
                          </a:solidFill>
                          <a:effectLst/>
                          <a:latin typeface="Calibri" panose="020F0502020204030204" pitchFamily="34" charset="0"/>
                        </a:rPr>
                        <a:t>6</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COMISARIA PUNTA NEGRA</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dirty="0">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dirty="0">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dirty="0">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2919058737"/>
                  </a:ext>
                </a:extLst>
              </a:tr>
              <a:tr h="178037">
                <a:tc>
                  <a:txBody>
                    <a:bodyPr/>
                    <a:lstStyle/>
                    <a:p>
                      <a:pPr algn="ctr" fontAlgn="ctr"/>
                      <a:r>
                        <a:rPr lang="es-PE" sz="700" b="0" i="0" u="none" strike="noStrike">
                          <a:solidFill>
                            <a:srgbClr val="000000"/>
                          </a:solidFill>
                          <a:effectLst/>
                          <a:latin typeface="Calibri" panose="020F0502020204030204" pitchFamily="34" charset="0"/>
                        </a:rPr>
                        <a:t>7</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COMISARIA SAN BARTOLO</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dirty="0">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dirty="0">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dirty="0">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1887491279"/>
                  </a:ext>
                </a:extLst>
              </a:tr>
              <a:tr h="235263">
                <a:tc>
                  <a:txBody>
                    <a:bodyPr/>
                    <a:lstStyle/>
                    <a:p>
                      <a:pPr algn="ctr" fontAlgn="ctr"/>
                      <a:r>
                        <a:rPr lang="es-PE" sz="700" b="0" i="0" u="none" strike="noStrike">
                          <a:solidFill>
                            <a:srgbClr val="000000"/>
                          </a:solidFill>
                          <a:effectLst/>
                          <a:latin typeface="Calibri" panose="020F0502020204030204" pitchFamily="34" charset="0"/>
                        </a:rPr>
                        <a:t>8</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COMISARIA SANTA MARIA DEL MAR</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dirty="0">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dirty="0">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4006096284"/>
                  </a:ext>
                </a:extLst>
              </a:tr>
              <a:tr h="209829">
                <a:tc>
                  <a:txBody>
                    <a:bodyPr/>
                    <a:lstStyle/>
                    <a:p>
                      <a:pPr algn="ctr" fontAlgn="ctr"/>
                      <a:r>
                        <a:rPr lang="es-PE" sz="700" b="0" i="0" u="none" strike="noStrike">
                          <a:solidFill>
                            <a:srgbClr val="000000"/>
                          </a:solidFill>
                          <a:effectLst/>
                          <a:latin typeface="Calibri" panose="020F0502020204030204" pitchFamily="34" charset="0"/>
                        </a:rPr>
                        <a:t>9</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COMISARIA TABLADA DE LURIN</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dirty="0">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dirty="0">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a:solidFill>
                            <a:srgbClr val="000000"/>
                          </a:solidFill>
                          <a:effectLst/>
                          <a:latin typeface="Calibri" panose="020F0502020204030204" pitchFamily="34" charset="0"/>
                        </a:rPr>
                        <a:t>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2371588468"/>
                  </a:ext>
                </a:extLst>
              </a:tr>
              <a:tr h="254338">
                <a:tc>
                  <a:txBody>
                    <a:bodyPr/>
                    <a:lstStyle/>
                    <a:p>
                      <a:pPr algn="ctr" fontAlgn="ctr"/>
                      <a:r>
                        <a:rPr lang="es-PE" sz="700" b="0" i="0" u="none" strike="noStrike">
                          <a:solidFill>
                            <a:srgbClr val="000000"/>
                          </a:solidFill>
                          <a:effectLst/>
                          <a:latin typeface="Calibri" panose="020F0502020204030204" pitchFamily="34" charset="0"/>
                        </a:rPr>
                        <a:t>10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COMISARIA JOSE CARLOS MARIATEGUI</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dirty="0">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dirty="0">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a:solidFill>
                            <a:srgbClr val="000000"/>
                          </a:solidFill>
                          <a:effectLst/>
                          <a:latin typeface="Calibri" panose="020F0502020204030204" pitchFamily="34" charset="0"/>
                        </a:rPr>
                        <a:t>2</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248814500"/>
                  </a:ext>
                </a:extLst>
              </a:tr>
              <a:tr h="171678">
                <a:tc>
                  <a:txBody>
                    <a:bodyPr/>
                    <a:lstStyle/>
                    <a:p>
                      <a:pPr algn="ctr" fontAlgn="ctr"/>
                      <a:r>
                        <a:rPr lang="es-PE" sz="700" b="0" i="0" u="none" strike="noStrike">
                          <a:solidFill>
                            <a:srgbClr val="000000"/>
                          </a:solidFill>
                          <a:effectLst/>
                          <a:latin typeface="Calibri" panose="020F0502020204030204" pitchFamily="34" charset="0"/>
                        </a:rPr>
                        <a:t>11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COMISARIA JOSE GALVEZ</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dirty="0">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dirty="0">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a:solidFill>
                            <a:srgbClr val="000000"/>
                          </a:solidFill>
                          <a:effectLst/>
                          <a:latin typeface="Calibri" panose="020F0502020204030204" pitchFamily="34" charset="0"/>
                        </a:rPr>
                        <a:t>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3742177222"/>
                  </a:ext>
                </a:extLst>
              </a:tr>
              <a:tr h="222546">
                <a:tc>
                  <a:txBody>
                    <a:bodyPr/>
                    <a:lstStyle/>
                    <a:p>
                      <a:pPr algn="ctr" fontAlgn="ctr"/>
                      <a:r>
                        <a:rPr lang="es-PE" sz="700" b="0" i="0" u="none" strike="noStrike">
                          <a:solidFill>
                            <a:srgbClr val="000000"/>
                          </a:solidFill>
                          <a:effectLst/>
                          <a:latin typeface="Calibri" panose="020F0502020204030204" pitchFamily="34" charset="0"/>
                        </a:rPr>
                        <a:t>12</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COMISARIA NUEVA ESPERANZA</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dirty="0">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dirty="0">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4207422314"/>
                  </a:ext>
                </a:extLst>
              </a:tr>
              <a:tr h="203471">
                <a:tc>
                  <a:txBody>
                    <a:bodyPr/>
                    <a:lstStyle/>
                    <a:p>
                      <a:pPr algn="ctr" fontAlgn="ctr"/>
                      <a:r>
                        <a:rPr lang="es-PE" sz="700" b="0" i="0" u="none" strike="noStrike">
                          <a:solidFill>
                            <a:srgbClr val="000000"/>
                          </a:solidFill>
                          <a:effectLst/>
                          <a:latin typeface="Calibri" panose="020F0502020204030204" pitchFamily="34" charset="0"/>
                        </a:rPr>
                        <a:t>13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COMISARIA VILLA MARIA DEL TRIUNFO</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800" b="0" i="0" u="none" strike="noStrike">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dirty="0">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dirty="0">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a:solidFill>
                            <a:srgbClr val="000000"/>
                          </a:solidFill>
                          <a:effectLst/>
                          <a:latin typeface="Calibri" panose="020F0502020204030204" pitchFamily="34" charset="0"/>
                        </a:rPr>
                        <a:t>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258937166"/>
                  </a:ext>
                </a:extLst>
              </a:tr>
              <a:tr h="235263">
                <a:tc>
                  <a:txBody>
                    <a:bodyPr/>
                    <a:lstStyle/>
                    <a:p>
                      <a:pPr algn="ctr" fontAlgn="ctr"/>
                      <a:r>
                        <a:rPr lang="es-PE" sz="700" b="0" i="0" u="none" strike="noStrike">
                          <a:solidFill>
                            <a:srgbClr val="000000"/>
                          </a:solidFill>
                          <a:effectLst/>
                          <a:latin typeface="Calibri" panose="020F0502020204030204" pitchFamily="34" charset="0"/>
                        </a:rPr>
                        <a:t>14</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DEPINCRI LURIN PACHACAMAC Y BALNEARIOS</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dirty="0">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dirty="0">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a:solidFill>
                            <a:srgbClr val="000000"/>
                          </a:solidFill>
                          <a:effectLst/>
                          <a:latin typeface="Calibri" panose="020F0502020204030204" pitchFamily="34" charset="0"/>
                        </a:rPr>
                        <a:t>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344306590"/>
                  </a:ext>
                </a:extLst>
              </a:tr>
              <a:tr h="298847">
                <a:tc>
                  <a:txBody>
                    <a:bodyPr/>
                    <a:lstStyle/>
                    <a:p>
                      <a:pPr algn="ctr" fontAlgn="ctr"/>
                      <a:r>
                        <a:rPr lang="es-PE" sz="700" b="0" i="0" u="none" strike="noStrike">
                          <a:solidFill>
                            <a:srgbClr val="000000"/>
                          </a:solidFill>
                          <a:effectLst/>
                          <a:latin typeface="Calibri" panose="020F0502020204030204" pitchFamily="34" charset="0"/>
                        </a:rPr>
                        <a:t>15</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DEPINCRI VILLA MARIA DEL TRIUNFO</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800" b="0" i="0" u="none" strike="noStrike">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dirty="0">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dirty="0">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a:solidFill>
                            <a:srgbClr val="000000"/>
                          </a:solidFill>
                          <a:effectLst/>
                          <a:latin typeface="Calibri" panose="020F0502020204030204" pitchFamily="34" charset="0"/>
                        </a:rPr>
                        <a:t>8</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2287643322"/>
                  </a:ext>
                </a:extLst>
              </a:tr>
              <a:tr h="330640">
                <a:tc gridSpan="2">
                  <a:txBody>
                    <a:bodyPr/>
                    <a:lstStyle/>
                    <a:p>
                      <a:pPr algn="ctr" fontAlgn="ctr"/>
                      <a:r>
                        <a:rPr lang="es-PE" sz="700" b="1" i="0" u="none" strike="noStrike">
                          <a:solidFill>
                            <a:srgbClr val="000000"/>
                          </a:solidFill>
                          <a:effectLst/>
                          <a:latin typeface="Calibri" panose="020F0502020204030204" pitchFamily="34" charset="0"/>
                        </a:rPr>
                        <a:t>TOTAL</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hMerge="1">
                  <a:txBody>
                    <a:bodyPr/>
                    <a:lstStyle/>
                    <a:p>
                      <a:endParaRPr lang="es-PE"/>
                    </a:p>
                  </a:txBody>
                  <a:tcPr/>
                </a:tc>
                <a:tc>
                  <a:txBody>
                    <a:bodyPr/>
                    <a:lstStyle/>
                    <a:p>
                      <a:pPr algn="ctr" fontAlgn="ctr"/>
                      <a:r>
                        <a:rPr lang="es-PE" sz="700" b="1" i="0" u="none" strike="noStrike">
                          <a:solidFill>
                            <a:srgbClr val="000000"/>
                          </a:solidFill>
                          <a:effectLst/>
                          <a:latin typeface="Calibri" panose="020F0502020204030204" pitchFamily="34" charset="0"/>
                        </a:rPr>
                        <a:t>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700" b="1" i="0" u="none" strike="noStrike">
                          <a:solidFill>
                            <a:srgbClr val="000000"/>
                          </a:solidFill>
                          <a:effectLst/>
                          <a:latin typeface="Calibri" panose="020F0502020204030204" pitchFamily="34" charset="0"/>
                        </a:rPr>
                        <a:t>2</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700" b="1" i="0" u="none" strike="noStrike">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700" b="1" i="0" u="none" strike="noStrike">
                          <a:solidFill>
                            <a:srgbClr val="000000"/>
                          </a:solidFill>
                          <a:effectLst/>
                          <a:latin typeface="Calibri" panose="020F0502020204030204" pitchFamily="34" charset="0"/>
                        </a:rPr>
                        <a:t>2</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700" b="1" i="0" u="none" strike="noStrike">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700" b="1" i="0" u="none" strike="noStrike">
                          <a:solidFill>
                            <a:srgbClr val="000000"/>
                          </a:solidFill>
                          <a:effectLst/>
                          <a:latin typeface="Calibri" panose="020F0502020204030204" pitchFamily="34" charset="0"/>
                        </a:rPr>
                        <a:t>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700" b="1" i="0" u="none" strike="noStrike">
                          <a:solidFill>
                            <a:srgbClr val="000000"/>
                          </a:solidFill>
                          <a:effectLst/>
                          <a:latin typeface="Calibri" panose="020F0502020204030204" pitchFamily="34" charset="0"/>
                        </a:rPr>
                        <a:t>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700" b="1" i="0" u="none" strike="noStrike">
                          <a:solidFill>
                            <a:srgbClr val="000000"/>
                          </a:solidFill>
                          <a:effectLst/>
                          <a:latin typeface="Calibri" panose="020F0502020204030204" pitchFamily="34" charset="0"/>
                        </a:rPr>
                        <a:t>2</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700" b="1" i="0" u="none" strike="noStrike">
                          <a:solidFill>
                            <a:srgbClr val="000000"/>
                          </a:solidFill>
                          <a:effectLst/>
                          <a:latin typeface="Calibri" panose="020F0502020204030204" pitchFamily="34" charset="0"/>
                        </a:rPr>
                        <a:t>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700" b="1" i="0" u="none" strike="noStrike">
                          <a:solidFill>
                            <a:srgbClr val="000000"/>
                          </a:solidFill>
                          <a:effectLst/>
                          <a:latin typeface="Calibri" panose="020F0502020204030204" pitchFamily="34" charset="0"/>
                        </a:rPr>
                        <a:t>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700" b="1" i="0" u="none" strike="noStrike">
                          <a:solidFill>
                            <a:srgbClr val="000000"/>
                          </a:solidFill>
                          <a:effectLst/>
                          <a:latin typeface="Calibri" panose="020F0502020204030204" pitchFamily="34" charset="0"/>
                        </a:rPr>
                        <a:t>2</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700" b="1" i="0" u="none" strike="noStrike">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1300" b="1" i="0" u="none" strike="noStrike" dirty="0">
                          <a:solidFill>
                            <a:srgbClr val="000000"/>
                          </a:solidFill>
                          <a:effectLst/>
                          <a:latin typeface="Calibri" panose="020F0502020204030204" pitchFamily="34" charset="0"/>
                        </a:rPr>
                        <a:t>26</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3531437223"/>
                  </a:ext>
                </a:extLst>
              </a:tr>
            </a:tbl>
          </a:graphicData>
        </a:graphic>
      </p:graphicFrame>
    </p:spTree>
    <p:extLst>
      <p:ext uri="{BB962C8B-B14F-4D97-AF65-F5344CB8AC3E}">
        <p14:creationId xmlns:p14="http://schemas.microsoft.com/office/powerpoint/2010/main" val="38610584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131805" y="324713"/>
            <a:ext cx="7928389" cy="477054"/>
          </a:xfrm>
          <a:prstGeom prst="rect">
            <a:avLst/>
          </a:prstGeom>
          <a:noFill/>
        </p:spPr>
        <p:txBody>
          <a:bodyPr wrap="none" lIns="91440" tIns="45720" rIns="91440" bIns="45720">
            <a:spAutoFit/>
          </a:bodyPr>
          <a:lstStyle/>
          <a:p>
            <a:pPr algn="ctr"/>
            <a:r>
              <a:rPr lang="es-PE" sz="2400" b="0" i="0" dirty="0">
                <a:solidFill>
                  <a:srgbClr val="000000"/>
                </a:solidFill>
                <a:effectLst/>
                <a:latin typeface="Arial" panose="020B0604020202020204" pitchFamily="34" charset="0"/>
              </a:rPr>
              <a:t> </a:t>
            </a:r>
            <a:r>
              <a:rPr lang="es-PE" sz="25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OBJETIVOS DEL PLAN NACIONAL SEGURIDAD CIUDADANA</a:t>
            </a:r>
            <a:endParaRPr lang="es-ES" sz="25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graphicFrame>
        <p:nvGraphicFramePr>
          <p:cNvPr id="5" name="Tabla 4">
            <a:extLst>
              <a:ext uri="{FF2B5EF4-FFF2-40B4-BE49-F238E27FC236}">
                <a16:creationId xmlns:a16="http://schemas.microsoft.com/office/drawing/2014/main" xmlns="" id="{553AA666-2436-F60A-E7A9-572D7897E579}"/>
              </a:ext>
            </a:extLst>
          </p:cNvPr>
          <p:cNvGraphicFramePr>
            <a:graphicFrameLocks noGrp="1"/>
          </p:cNvGraphicFramePr>
          <p:nvPr>
            <p:extLst>
              <p:ext uri="{D42A27DB-BD31-4B8C-83A1-F6EECF244321}">
                <p14:modId xmlns:p14="http://schemas.microsoft.com/office/powerpoint/2010/main" val="438563013"/>
              </p:ext>
            </p:extLst>
          </p:nvPr>
        </p:nvGraphicFramePr>
        <p:xfrm>
          <a:off x="1447800" y="1792858"/>
          <a:ext cx="4094847" cy="4775200"/>
        </p:xfrm>
        <a:graphic>
          <a:graphicData uri="http://schemas.openxmlformats.org/drawingml/2006/table">
            <a:tbl>
              <a:tblPr/>
              <a:tblGrid>
                <a:gridCol w="503465">
                  <a:extLst>
                    <a:ext uri="{9D8B030D-6E8A-4147-A177-3AD203B41FA5}">
                      <a16:colId xmlns:a16="http://schemas.microsoft.com/office/drawing/2014/main" xmlns="" val="2505061103"/>
                    </a:ext>
                  </a:extLst>
                </a:gridCol>
                <a:gridCol w="1661433">
                  <a:extLst>
                    <a:ext uri="{9D8B030D-6E8A-4147-A177-3AD203B41FA5}">
                      <a16:colId xmlns:a16="http://schemas.microsoft.com/office/drawing/2014/main" xmlns="" val="4167886593"/>
                    </a:ext>
                  </a:extLst>
                </a:gridCol>
                <a:gridCol w="503465">
                  <a:extLst>
                    <a:ext uri="{9D8B030D-6E8A-4147-A177-3AD203B41FA5}">
                      <a16:colId xmlns:a16="http://schemas.microsoft.com/office/drawing/2014/main" xmlns="" val="1013426895"/>
                    </a:ext>
                  </a:extLst>
                </a:gridCol>
                <a:gridCol w="503465">
                  <a:extLst>
                    <a:ext uri="{9D8B030D-6E8A-4147-A177-3AD203B41FA5}">
                      <a16:colId xmlns:a16="http://schemas.microsoft.com/office/drawing/2014/main" xmlns="" val="3447157869"/>
                    </a:ext>
                  </a:extLst>
                </a:gridCol>
                <a:gridCol w="419554">
                  <a:extLst>
                    <a:ext uri="{9D8B030D-6E8A-4147-A177-3AD203B41FA5}">
                      <a16:colId xmlns:a16="http://schemas.microsoft.com/office/drawing/2014/main" xmlns="" val="1739369725"/>
                    </a:ext>
                  </a:extLst>
                </a:gridCol>
                <a:gridCol w="503465">
                  <a:extLst>
                    <a:ext uri="{9D8B030D-6E8A-4147-A177-3AD203B41FA5}">
                      <a16:colId xmlns:a16="http://schemas.microsoft.com/office/drawing/2014/main" xmlns="" val="1499258392"/>
                    </a:ext>
                  </a:extLst>
                </a:gridCol>
              </a:tblGrid>
              <a:tr h="336998">
                <a:tc gridSpan="6">
                  <a:txBody>
                    <a:bodyPr/>
                    <a:lstStyle/>
                    <a:p>
                      <a:pPr algn="ctr" fontAlgn="ctr"/>
                      <a:r>
                        <a:rPr lang="es-PE" sz="1100" b="1" i="0" u="none" strike="noStrike">
                          <a:solidFill>
                            <a:srgbClr val="000000"/>
                          </a:solidFill>
                          <a:effectLst/>
                          <a:latin typeface="Calibri" panose="020F0502020204030204" pitchFamily="34" charset="0"/>
                        </a:rPr>
                        <a:t>CUADRO DE HOMICIDIOS DE LAS CIAS Y DEPINCRIS DIVPOL SUR 3</a:t>
                      </a:r>
                    </a:p>
                  </a:txBody>
                  <a:tcPr marL="6358" marR="6358" marT="6358"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xmlns="" val="3860836639"/>
                  </a:ext>
                </a:extLst>
              </a:tr>
              <a:tr h="222546">
                <a:tc rowSpan="2">
                  <a:txBody>
                    <a:bodyPr/>
                    <a:lstStyle/>
                    <a:p>
                      <a:pPr algn="ctr" fontAlgn="ctr"/>
                      <a:r>
                        <a:rPr lang="es-PE" sz="1100" b="1" i="0" u="none" strike="noStrike">
                          <a:solidFill>
                            <a:srgbClr val="000000"/>
                          </a:solidFill>
                          <a:effectLst/>
                          <a:latin typeface="Calibri" panose="020F0502020204030204" pitchFamily="34" charset="0"/>
                        </a:rPr>
                        <a:t>N°</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rowSpan="2">
                  <a:txBody>
                    <a:bodyPr/>
                    <a:lstStyle/>
                    <a:p>
                      <a:pPr algn="ctr" fontAlgn="ctr"/>
                      <a:r>
                        <a:rPr lang="es-PE" sz="1100" b="1"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gridSpan="3">
                  <a:txBody>
                    <a:bodyPr/>
                    <a:lstStyle/>
                    <a:p>
                      <a:pPr algn="ctr" fontAlgn="ctr"/>
                      <a:r>
                        <a:rPr lang="es-PE" sz="1300" b="1" i="0" u="none" strike="noStrike">
                          <a:solidFill>
                            <a:srgbClr val="000000"/>
                          </a:solidFill>
                          <a:effectLst/>
                          <a:latin typeface="Calibri" panose="020F0502020204030204" pitchFamily="34" charset="0"/>
                        </a:rPr>
                        <a:t>2022</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endParaRPr lang="es-PE"/>
                    </a:p>
                  </a:txBody>
                  <a:tcPr/>
                </a:tc>
                <a:tc hMerge="1">
                  <a:txBody>
                    <a:bodyPr/>
                    <a:lstStyle/>
                    <a:p>
                      <a:endParaRPr lang="es-PE"/>
                    </a:p>
                  </a:txBody>
                  <a:tcPr/>
                </a:tc>
                <a:tc rowSpan="2">
                  <a:txBody>
                    <a:bodyPr/>
                    <a:lstStyle/>
                    <a:p>
                      <a:pPr algn="ctr" fontAlgn="ctr"/>
                      <a:r>
                        <a:rPr lang="es-PE" sz="700" b="1" i="0" u="none" strike="noStrike">
                          <a:solidFill>
                            <a:srgbClr val="000000"/>
                          </a:solidFill>
                          <a:effectLst/>
                          <a:latin typeface="Calibri" panose="020F0502020204030204" pitchFamily="34" charset="0"/>
                        </a:rPr>
                        <a:t>TOTAL  HOMICIDIOS</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xmlns="" val="3264454134"/>
                  </a:ext>
                </a:extLst>
              </a:tr>
              <a:tr h="438733">
                <a:tc vMerge="1">
                  <a:txBody>
                    <a:bodyPr/>
                    <a:lstStyle/>
                    <a:p>
                      <a:endParaRPr lang="es-PE"/>
                    </a:p>
                  </a:txBody>
                  <a:tcPr/>
                </a:tc>
                <a:tc vMerge="1">
                  <a:txBody>
                    <a:bodyPr/>
                    <a:lstStyle/>
                    <a:p>
                      <a:endParaRPr lang="es-PE"/>
                    </a:p>
                  </a:txBody>
                  <a:tcPr/>
                </a:tc>
                <a:tc>
                  <a:txBody>
                    <a:bodyPr/>
                    <a:lstStyle/>
                    <a:p>
                      <a:pPr algn="ctr" fontAlgn="ctr"/>
                      <a:r>
                        <a:rPr lang="es-PE" sz="900" b="1" i="0" u="none" strike="noStrike">
                          <a:solidFill>
                            <a:srgbClr val="000000"/>
                          </a:solidFill>
                          <a:effectLst/>
                          <a:latin typeface="Calibri" panose="020F0502020204030204" pitchFamily="34" charset="0"/>
                        </a:rPr>
                        <a:t>ENE</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900" b="1" i="0" u="none" strike="noStrike">
                          <a:solidFill>
                            <a:srgbClr val="000000"/>
                          </a:solidFill>
                          <a:effectLst/>
                          <a:latin typeface="Calibri" panose="020F0502020204030204" pitchFamily="34" charset="0"/>
                        </a:rPr>
                        <a:t>FEB</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900" b="1" i="0" u="none" strike="noStrike">
                          <a:solidFill>
                            <a:srgbClr val="000000"/>
                          </a:solidFill>
                          <a:effectLst/>
                          <a:latin typeface="Calibri" panose="020F0502020204030204" pitchFamily="34" charset="0"/>
                        </a:rPr>
                        <a:t>MAR</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vMerge="1">
                  <a:txBody>
                    <a:bodyPr/>
                    <a:lstStyle/>
                    <a:p>
                      <a:endParaRPr lang="es-PE"/>
                    </a:p>
                  </a:txBody>
                  <a:tcPr/>
                </a:tc>
                <a:extLst>
                  <a:ext uri="{0D108BD9-81ED-4DB2-BD59-A6C34878D82A}">
                    <a16:rowId xmlns:a16="http://schemas.microsoft.com/office/drawing/2014/main" xmlns="" val="3796836387"/>
                  </a:ext>
                </a:extLst>
              </a:tr>
              <a:tr h="241621">
                <a:tc>
                  <a:txBody>
                    <a:bodyPr/>
                    <a:lstStyle/>
                    <a:p>
                      <a:pPr algn="ctr" fontAlgn="ctr"/>
                      <a:r>
                        <a:rPr lang="es-PE" sz="700" b="0" i="0" u="none" strike="noStrike">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COMISARIA VILLA ALEJANDRO</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dirty="0">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dirty="0">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dirty="0">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1" i="0" u="none" strike="noStrike">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1581031603"/>
                  </a:ext>
                </a:extLst>
              </a:tr>
              <a:tr h="235263">
                <a:tc>
                  <a:txBody>
                    <a:bodyPr/>
                    <a:lstStyle/>
                    <a:p>
                      <a:pPr algn="ctr" fontAlgn="ctr"/>
                      <a:r>
                        <a:rPr lang="es-PE" sz="700" b="0" i="0" u="none" strike="noStrike">
                          <a:solidFill>
                            <a:srgbClr val="000000"/>
                          </a:solidFill>
                          <a:effectLst/>
                          <a:latin typeface="Calibri" panose="020F0502020204030204" pitchFamily="34" charset="0"/>
                        </a:rPr>
                        <a:t>2</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COMISARIA DE LURIN</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dirty="0">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1" i="0" u="none" strike="noStrike">
                          <a:solidFill>
                            <a:srgbClr val="000000"/>
                          </a:solidFill>
                          <a:effectLst/>
                          <a:latin typeface="Calibri" panose="020F0502020204030204" pitchFamily="34" charset="0"/>
                        </a:rPr>
                        <a:t>2</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800625078"/>
                  </a:ext>
                </a:extLst>
              </a:tr>
              <a:tr h="235263">
                <a:tc>
                  <a:txBody>
                    <a:bodyPr/>
                    <a:lstStyle/>
                    <a:p>
                      <a:pPr algn="ctr" fontAlgn="ctr"/>
                      <a:r>
                        <a:rPr lang="es-PE" sz="700" b="0" i="0" u="none" strike="noStrike">
                          <a:solidFill>
                            <a:srgbClr val="000000"/>
                          </a:solidFill>
                          <a:effectLst/>
                          <a:latin typeface="Calibri" panose="020F0502020204030204" pitchFamily="34" charset="0"/>
                        </a:rPr>
                        <a:t>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COMISARIA PACHACAMAC</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dirty="0">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1" i="0" u="none" strike="noStrike" dirty="0">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3410062949"/>
                  </a:ext>
                </a:extLst>
              </a:tr>
              <a:tr h="190754">
                <a:tc>
                  <a:txBody>
                    <a:bodyPr/>
                    <a:lstStyle/>
                    <a:p>
                      <a:pPr algn="ctr" fontAlgn="ctr"/>
                      <a:r>
                        <a:rPr lang="es-PE" sz="700" b="0" i="0" u="none" strike="noStrike">
                          <a:solidFill>
                            <a:srgbClr val="000000"/>
                          </a:solidFill>
                          <a:effectLst/>
                          <a:latin typeface="Calibri" panose="020F0502020204030204" pitchFamily="34" charset="0"/>
                        </a:rPr>
                        <a:t>4</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a:solidFill>
                            <a:srgbClr val="000000"/>
                          </a:solidFill>
                          <a:effectLst/>
                          <a:latin typeface="Calibri" panose="020F0502020204030204" pitchFamily="34" charset="0"/>
                        </a:rPr>
                        <a:t>COMISARIA PUCUSANA</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dirty="0">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1" i="0" u="none" strike="noStrike" dirty="0">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353461875"/>
                  </a:ext>
                </a:extLst>
              </a:tr>
              <a:tr h="298847">
                <a:tc>
                  <a:txBody>
                    <a:bodyPr/>
                    <a:lstStyle/>
                    <a:p>
                      <a:pPr algn="ctr" fontAlgn="ctr"/>
                      <a:r>
                        <a:rPr lang="es-PE" sz="700" b="0" i="0" u="none" strike="noStrike">
                          <a:solidFill>
                            <a:srgbClr val="000000"/>
                          </a:solidFill>
                          <a:effectLst/>
                          <a:latin typeface="Calibri" panose="020F0502020204030204" pitchFamily="34" charset="0"/>
                        </a:rPr>
                        <a:t>5</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COMISARIA PUNTA HERMOSA</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dirty="0">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1" i="0" u="none" strike="noStrike" dirty="0">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2871021099"/>
                  </a:ext>
                </a:extLst>
              </a:tr>
              <a:tr h="235263">
                <a:tc>
                  <a:txBody>
                    <a:bodyPr/>
                    <a:lstStyle/>
                    <a:p>
                      <a:pPr algn="ctr" fontAlgn="ctr"/>
                      <a:r>
                        <a:rPr lang="es-PE" sz="700" b="0" i="0" u="none" strike="noStrike">
                          <a:solidFill>
                            <a:srgbClr val="000000"/>
                          </a:solidFill>
                          <a:effectLst/>
                          <a:latin typeface="Calibri" panose="020F0502020204030204" pitchFamily="34" charset="0"/>
                        </a:rPr>
                        <a:t>6</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COMISARIA PUNTA NEGRA</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dirty="0">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1" i="0" u="none" strike="noStrike" dirty="0">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2964867012"/>
                  </a:ext>
                </a:extLst>
              </a:tr>
              <a:tr h="178037">
                <a:tc>
                  <a:txBody>
                    <a:bodyPr/>
                    <a:lstStyle/>
                    <a:p>
                      <a:pPr algn="ctr" fontAlgn="ctr"/>
                      <a:r>
                        <a:rPr lang="es-PE" sz="700" b="0" i="0" u="none" strike="noStrike">
                          <a:solidFill>
                            <a:srgbClr val="000000"/>
                          </a:solidFill>
                          <a:effectLst/>
                          <a:latin typeface="Calibri" panose="020F0502020204030204" pitchFamily="34" charset="0"/>
                        </a:rPr>
                        <a:t>7</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COMISARIA SAN BARTOLO</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dirty="0">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1" i="0" u="none" strike="noStrike" dirty="0">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597477813"/>
                  </a:ext>
                </a:extLst>
              </a:tr>
              <a:tr h="235263">
                <a:tc>
                  <a:txBody>
                    <a:bodyPr/>
                    <a:lstStyle/>
                    <a:p>
                      <a:pPr algn="ctr" fontAlgn="ctr"/>
                      <a:r>
                        <a:rPr lang="es-PE" sz="700" b="0" i="0" u="none" strike="noStrike">
                          <a:solidFill>
                            <a:srgbClr val="000000"/>
                          </a:solidFill>
                          <a:effectLst/>
                          <a:latin typeface="Calibri" panose="020F0502020204030204" pitchFamily="34" charset="0"/>
                        </a:rPr>
                        <a:t>8</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COMISARIA SANTA MARIA DEL MAR</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dirty="0">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1" i="0" u="none" strike="noStrike" dirty="0">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1232612838"/>
                  </a:ext>
                </a:extLst>
              </a:tr>
              <a:tr h="209829">
                <a:tc>
                  <a:txBody>
                    <a:bodyPr/>
                    <a:lstStyle/>
                    <a:p>
                      <a:pPr algn="ctr" fontAlgn="ctr"/>
                      <a:r>
                        <a:rPr lang="es-PE" sz="700" b="0" i="0" u="none" strike="noStrike">
                          <a:solidFill>
                            <a:srgbClr val="000000"/>
                          </a:solidFill>
                          <a:effectLst/>
                          <a:latin typeface="Calibri" panose="020F0502020204030204" pitchFamily="34" charset="0"/>
                        </a:rPr>
                        <a:t>9</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COMISARIA TABLADA DE LURIN</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dirty="0">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1" i="0" u="none" strike="noStrike" dirty="0">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3054138071"/>
                  </a:ext>
                </a:extLst>
              </a:tr>
              <a:tr h="254338">
                <a:tc>
                  <a:txBody>
                    <a:bodyPr/>
                    <a:lstStyle/>
                    <a:p>
                      <a:pPr algn="ctr" fontAlgn="ctr"/>
                      <a:r>
                        <a:rPr lang="es-PE" sz="700" b="0" i="0" u="none" strike="noStrike">
                          <a:solidFill>
                            <a:srgbClr val="000000"/>
                          </a:solidFill>
                          <a:effectLst/>
                          <a:latin typeface="Calibri" panose="020F0502020204030204" pitchFamily="34" charset="0"/>
                        </a:rPr>
                        <a:t>10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COMISARIA JOSE CARLOS MARIATEGUI</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dirty="0">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dirty="0">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1" i="0" u="none" strike="noStrike" dirty="0">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3393735190"/>
                  </a:ext>
                </a:extLst>
              </a:tr>
              <a:tr h="171678">
                <a:tc>
                  <a:txBody>
                    <a:bodyPr/>
                    <a:lstStyle/>
                    <a:p>
                      <a:pPr algn="ctr" fontAlgn="ctr"/>
                      <a:r>
                        <a:rPr lang="es-PE" sz="700" b="0" i="0" u="none" strike="noStrike">
                          <a:solidFill>
                            <a:srgbClr val="000000"/>
                          </a:solidFill>
                          <a:effectLst/>
                          <a:latin typeface="Calibri" panose="020F0502020204030204" pitchFamily="34" charset="0"/>
                        </a:rPr>
                        <a:t>11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COMISARIA JOSE GALVEZ</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dirty="0">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dirty="0">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1" i="0" u="none" strike="noStrike" dirty="0">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2230483729"/>
                  </a:ext>
                </a:extLst>
              </a:tr>
              <a:tr h="222546">
                <a:tc>
                  <a:txBody>
                    <a:bodyPr/>
                    <a:lstStyle/>
                    <a:p>
                      <a:pPr algn="ctr" fontAlgn="ctr"/>
                      <a:r>
                        <a:rPr lang="es-PE" sz="700" b="0" i="0" u="none" strike="noStrike">
                          <a:solidFill>
                            <a:srgbClr val="000000"/>
                          </a:solidFill>
                          <a:effectLst/>
                          <a:latin typeface="Calibri" panose="020F0502020204030204" pitchFamily="34" charset="0"/>
                        </a:rPr>
                        <a:t>12</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COMISARIA NUEVA ESPERANZA</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dirty="0">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1" i="0" u="none" strike="noStrike" dirty="0">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1472141083"/>
                  </a:ext>
                </a:extLst>
              </a:tr>
              <a:tr h="203471">
                <a:tc>
                  <a:txBody>
                    <a:bodyPr/>
                    <a:lstStyle/>
                    <a:p>
                      <a:pPr algn="ctr" fontAlgn="ctr"/>
                      <a:r>
                        <a:rPr lang="es-PE" sz="700" b="0" i="0" u="none" strike="noStrike">
                          <a:solidFill>
                            <a:srgbClr val="000000"/>
                          </a:solidFill>
                          <a:effectLst/>
                          <a:latin typeface="Calibri" panose="020F0502020204030204" pitchFamily="34" charset="0"/>
                        </a:rPr>
                        <a:t>13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COMISARIA VILLA MARIA DEL TRIUNFO</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dirty="0">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1" i="0" u="none" strike="noStrike" dirty="0">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2503861855"/>
                  </a:ext>
                </a:extLst>
              </a:tr>
              <a:tr h="235263">
                <a:tc>
                  <a:txBody>
                    <a:bodyPr/>
                    <a:lstStyle/>
                    <a:p>
                      <a:pPr algn="ctr" fontAlgn="ctr"/>
                      <a:r>
                        <a:rPr lang="es-PE" sz="700" b="0" i="0" u="none" strike="noStrike">
                          <a:solidFill>
                            <a:srgbClr val="000000"/>
                          </a:solidFill>
                          <a:effectLst/>
                          <a:latin typeface="Calibri" panose="020F0502020204030204" pitchFamily="34" charset="0"/>
                        </a:rPr>
                        <a:t>14</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DEPINCRI LURIN PACHACAMAC Y BALNEARIOS</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dirty="0">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1" i="0" u="none" strike="noStrike" dirty="0">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3097123907"/>
                  </a:ext>
                </a:extLst>
              </a:tr>
              <a:tr h="298847">
                <a:tc>
                  <a:txBody>
                    <a:bodyPr/>
                    <a:lstStyle/>
                    <a:p>
                      <a:pPr algn="ctr" fontAlgn="ctr"/>
                      <a:r>
                        <a:rPr lang="es-PE" sz="700" b="0" i="0" u="none" strike="noStrike">
                          <a:solidFill>
                            <a:srgbClr val="000000"/>
                          </a:solidFill>
                          <a:effectLst/>
                          <a:latin typeface="Calibri" panose="020F0502020204030204" pitchFamily="34" charset="0"/>
                        </a:rPr>
                        <a:t>15</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DEPINCRI VILLA MARIA DEL TRIUNFO</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dirty="0">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1" i="0" u="none" strike="noStrike" dirty="0">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427453784"/>
                  </a:ext>
                </a:extLst>
              </a:tr>
              <a:tr h="330640">
                <a:tc gridSpan="2">
                  <a:txBody>
                    <a:bodyPr/>
                    <a:lstStyle/>
                    <a:p>
                      <a:pPr algn="ctr" fontAlgn="ctr"/>
                      <a:r>
                        <a:rPr lang="es-PE" sz="900" b="1" i="0" u="none" strike="noStrike" dirty="0">
                          <a:solidFill>
                            <a:srgbClr val="000000"/>
                          </a:solidFill>
                          <a:effectLst/>
                          <a:latin typeface="Calibri" panose="020F0502020204030204" pitchFamily="34" charset="0"/>
                        </a:rPr>
                        <a:t>TOTAL</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hMerge="1">
                  <a:txBody>
                    <a:bodyPr/>
                    <a:lstStyle/>
                    <a:p>
                      <a:endParaRPr lang="es-PE"/>
                    </a:p>
                  </a:txBody>
                  <a:tcPr/>
                </a:tc>
                <a:tc>
                  <a:txBody>
                    <a:bodyPr/>
                    <a:lstStyle/>
                    <a:p>
                      <a:pPr algn="ctr" fontAlgn="ctr"/>
                      <a:r>
                        <a:rPr lang="es-PE" sz="900" b="1" i="0" u="none" strike="noStrike" dirty="0">
                          <a:solidFill>
                            <a:srgbClr val="000000"/>
                          </a:solidFill>
                          <a:effectLst/>
                          <a:latin typeface="Calibri" panose="020F0502020204030204" pitchFamily="34" charset="0"/>
                        </a:rPr>
                        <a:t>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900" b="1" i="0" u="none" strike="noStrike" dirty="0">
                          <a:solidFill>
                            <a:srgbClr val="000000"/>
                          </a:solidFill>
                          <a:effectLst/>
                          <a:latin typeface="Calibri" panose="020F0502020204030204" pitchFamily="34" charset="0"/>
                        </a:rPr>
                        <a:t>2</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900" b="1" i="0" u="none" strike="noStrike" dirty="0">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1300" b="1" i="0" u="none" strike="noStrike" dirty="0">
                          <a:solidFill>
                            <a:srgbClr val="000000"/>
                          </a:solidFill>
                          <a:effectLst/>
                          <a:latin typeface="Calibri" panose="020F0502020204030204" pitchFamily="34" charset="0"/>
                        </a:rPr>
                        <a:t>6</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2552583524"/>
                  </a:ext>
                </a:extLst>
              </a:tr>
            </a:tbl>
          </a:graphicData>
        </a:graphic>
      </p:graphicFrame>
      <p:graphicFrame>
        <p:nvGraphicFramePr>
          <p:cNvPr id="6" name="Tabla 5">
            <a:extLst>
              <a:ext uri="{FF2B5EF4-FFF2-40B4-BE49-F238E27FC236}">
                <a16:creationId xmlns:a16="http://schemas.microsoft.com/office/drawing/2014/main" xmlns="" id="{CC383DBD-9F5A-8A67-1290-C610FFB9FCD4}"/>
              </a:ext>
            </a:extLst>
          </p:cNvPr>
          <p:cNvGraphicFramePr>
            <a:graphicFrameLocks noGrp="1"/>
          </p:cNvGraphicFramePr>
          <p:nvPr/>
        </p:nvGraphicFramePr>
        <p:xfrm>
          <a:off x="5943600" y="1783962"/>
          <a:ext cx="4094847" cy="4775200"/>
        </p:xfrm>
        <a:graphic>
          <a:graphicData uri="http://schemas.openxmlformats.org/drawingml/2006/table">
            <a:tbl>
              <a:tblPr/>
              <a:tblGrid>
                <a:gridCol w="503465">
                  <a:extLst>
                    <a:ext uri="{9D8B030D-6E8A-4147-A177-3AD203B41FA5}">
                      <a16:colId xmlns:a16="http://schemas.microsoft.com/office/drawing/2014/main" xmlns="" val="1823469429"/>
                    </a:ext>
                  </a:extLst>
                </a:gridCol>
                <a:gridCol w="1661433">
                  <a:extLst>
                    <a:ext uri="{9D8B030D-6E8A-4147-A177-3AD203B41FA5}">
                      <a16:colId xmlns:a16="http://schemas.microsoft.com/office/drawing/2014/main" xmlns="" val="2500313583"/>
                    </a:ext>
                  </a:extLst>
                </a:gridCol>
                <a:gridCol w="503465">
                  <a:extLst>
                    <a:ext uri="{9D8B030D-6E8A-4147-A177-3AD203B41FA5}">
                      <a16:colId xmlns:a16="http://schemas.microsoft.com/office/drawing/2014/main" xmlns="" val="2683250125"/>
                    </a:ext>
                  </a:extLst>
                </a:gridCol>
                <a:gridCol w="503465">
                  <a:extLst>
                    <a:ext uri="{9D8B030D-6E8A-4147-A177-3AD203B41FA5}">
                      <a16:colId xmlns:a16="http://schemas.microsoft.com/office/drawing/2014/main" xmlns="" val="238409352"/>
                    </a:ext>
                  </a:extLst>
                </a:gridCol>
                <a:gridCol w="419554">
                  <a:extLst>
                    <a:ext uri="{9D8B030D-6E8A-4147-A177-3AD203B41FA5}">
                      <a16:colId xmlns:a16="http://schemas.microsoft.com/office/drawing/2014/main" xmlns="" val="752438774"/>
                    </a:ext>
                  </a:extLst>
                </a:gridCol>
                <a:gridCol w="503465">
                  <a:extLst>
                    <a:ext uri="{9D8B030D-6E8A-4147-A177-3AD203B41FA5}">
                      <a16:colId xmlns:a16="http://schemas.microsoft.com/office/drawing/2014/main" xmlns="" val="4025528221"/>
                    </a:ext>
                  </a:extLst>
                </a:gridCol>
              </a:tblGrid>
              <a:tr h="336998">
                <a:tc gridSpan="6">
                  <a:txBody>
                    <a:bodyPr/>
                    <a:lstStyle/>
                    <a:p>
                      <a:pPr algn="ctr" fontAlgn="ctr"/>
                      <a:r>
                        <a:rPr lang="es-PE" sz="1100" b="1" i="0" u="none" strike="noStrike">
                          <a:solidFill>
                            <a:srgbClr val="000000"/>
                          </a:solidFill>
                          <a:effectLst/>
                          <a:latin typeface="Calibri" panose="020F0502020204030204" pitchFamily="34" charset="0"/>
                        </a:rPr>
                        <a:t>CUADRO DE HOMICIDIOS DE LAS CIAS Y DEPINCRIS DIVPOL SUR 3</a:t>
                      </a:r>
                    </a:p>
                  </a:txBody>
                  <a:tcPr marL="6358" marR="6358" marT="6358"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xmlns="" val="2912747942"/>
                  </a:ext>
                </a:extLst>
              </a:tr>
              <a:tr h="222546">
                <a:tc rowSpan="2">
                  <a:txBody>
                    <a:bodyPr/>
                    <a:lstStyle/>
                    <a:p>
                      <a:pPr algn="ctr" fontAlgn="ctr"/>
                      <a:r>
                        <a:rPr lang="es-PE" sz="1100" b="1" i="0" u="none" strike="noStrike">
                          <a:solidFill>
                            <a:srgbClr val="000000"/>
                          </a:solidFill>
                          <a:effectLst/>
                          <a:latin typeface="Calibri" panose="020F0502020204030204" pitchFamily="34" charset="0"/>
                        </a:rPr>
                        <a:t>N°</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rowSpan="2">
                  <a:txBody>
                    <a:bodyPr/>
                    <a:lstStyle/>
                    <a:p>
                      <a:pPr algn="ctr" fontAlgn="ctr"/>
                      <a:r>
                        <a:rPr lang="es-PE" sz="1100" b="1"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gridSpan="3">
                  <a:txBody>
                    <a:bodyPr/>
                    <a:lstStyle/>
                    <a:p>
                      <a:pPr algn="ctr" fontAlgn="ctr"/>
                      <a:r>
                        <a:rPr lang="es-PE" sz="1300" b="1" i="0" u="none" strike="noStrike">
                          <a:solidFill>
                            <a:srgbClr val="000000"/>
                          </a:solidFill>
                          <a:effectLst/>
                          <a:latin typeface="Calibri" panose="020F0502020204030204" pitchFamily="34" charset="0"/>
                        </a:rPr>
                        <a:t>2023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endParaRPr lang="es-PE"/>
                    </a:p>
                  </a:txBody>
                  <a:tcPr/>
                </a:tc>
                <a:tc hMerge="1">
                  <a:txBody>
                    <a:bodyPr/>
                    <a:lstStyle/>
                    <a:p>
                      <a:endParaRPr lang="es-PE"/>
                    </a:p>
                  </a:txBody>
                  <a:tcPr/>
                </a:tc>
                <a:tc rowSpan="2">
                  <a:txBody>
                    <a:bodyPr/>
                    <a:lstStyle/>
                    <a:p>
                      <a:pPr algn="ctr" fontAlgn="ctr"/>
                      <a:r>
                        <a:rPr lang="es-PE" sz="700" b="1" i="0" u="none" strike="noStrike">
                          <a:solidFill>
                            <a:srgbClr val="000000"/>
                          </a:solidFill>
                          <a:effectLst/>
                          <a:latin typeface="Calibri" panose="020F0502020204030204" pitchFamily="34" charset="0"/>
                        </a:rPr>
                        <a:t>TOTAL  HOMICIDIOS</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xmlns="" val="3477387700"/>
                  </a:ext>
                </a:extLst>
              </a:tr>
              <a:tr h="438733">
                <a:tc vMerge="1">
                  <a:txBody>
                    <a:bodyPr/>
                    <a:lstStyle/>
                    <a:p>
                      <a:endParaRPr lang="es-PE"/>
                    </a:p>
                  </a:txBody>
                  <a:tcPr/>
                </a:tc>
                <a:tc vMerge="1">
                  <a:txBody>
                    <a:bodyPr/>
                    <a:lstStyle/>
                    <a:p>
                      <a:endParaRPr lang="es-PE"/>
                    </a:p>
                  </a:txBody>
                  <a:tcPr/>
                </a:tc>
                <a:tc>
                  <a:txBody>
                    <a:bodyPr/>
                    <a:lstStyle/>
                    <a:p>
                      <a:pPr algn="ctr" fontAlgn="ctr"/>
                      <a:r>
                        <a:rPr lang="es-PE" sz="900" b="1" i="0" u="none" strike="noStrike">
                          <a:solidFill>
                            <a:srgbClr val="000000"/>
                          </a:solidFill>
                          <a:effectLst/>
                          <a:latin typeface="Calibri" panose="020F0502020204030204" pitchFamily="34" charset="0"/>
                        </a:rPr>
                        <a:t>ENE</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900" b="1" i="0" u="none" strike="noStrike">
                          <a:solidFill>
                            <a:srgbClr val="000000"/>
                          </a:solidFill>
                          <a:effectLst/>
                          <a:latin typeface="Calibri" panose="020F0502020204030204" pitchFamily="34" charset="0"/>
                        </a:rPr>
                        <a:t>FEB</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900" b="1" i="0" u="none" strike="noStrike">
                          <a:solidFill>
                            <a:srgbClr val="000000"/>
                          </a:solidFill>
                          <a:effectLst/>
                          <a:latin typeface="Calibri" panose="020F0502020204030204" pitchFamily="34" charset="0"/>
                        </a:rPr>
                        <a:t>MAR</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vMerge="1">
                  <a:txBody>
                    <a:bodyPr/>
                    <a:lstStyle/>
                    <a:p>
                      <a:endParaRPr lang="es-PE"/>
                    </a:p>
                  </a:txBody>
                  <a:tcPr/>
                </a:tc>
                <a:extLst>
                  <a:ext uri="{0D108BD9-81ED-4DB2-BD59-A6C34878D82A}">
                    <a16:rowId xmlns:a16="http://schemas.microsoft.com/office/drawing/2014/main" xmlns="" val="4016682213"/>
                  </a:ext>
                </a:extLst>
              </a:tr>
              <a:tr h="241621">
                <a:tc>
                  <a:txBody>
                    <a:bodyPr/>
                    <a:lstStyle/>
                    <a:p>
                      <a:pPr algn="ctr" fontAlgn="ctr"/>
                      <a:r>
                        <a:rPr lang="es-PE" sz="700" b="0" i="0" u="none" strike="noStrike">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COMISARIA VILLA ALEJANDRO</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4109186222"/>
                  </a:ext>
                </a:extLst>
              </a:tr>
              <a:tr h="235263">
                <a:tc>
                  <a:txBody>
                    <a:bodyPr/>
                    <a:lstStyle/>
                    <a:p>
                      <a:pPr algn="ctr" fontAlgn="ctr"/>
                      <a:r>
                        <a:rPr lang="es-PE" sz="700" b="0" i="0" u="none" strike="noStrike">
                          <a:solidFill>
                            <a:srgbClr val="000000"/>
                          </a:solidFill>
                          <a:effectLst/>
                          <a:latin typeface="Calibri" panose="020F0502020204030204" pitchFamily="34" charset="0"/>
                        </a:rPr>
                        <a:t>2</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COMISARIA DE LURIN</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2502538159"/>
                  </a:ext>
                </a:extLst>
              </a:tr>
              <a:tr h="235263">
                <a:tc>
                  <a:txBody>
                    <a:bodyPr/>
                    <a:lstStyle/>
                    <a:p>
                      <a:pPr algn="ctr" fontAlgn="ctr"/>
                      <a:r>
                        <a:rPr lang="es-PE" sz="700" b="0" i="0" u="none" strike="noStrike">
                          <a:solidFill>
                            <a:srgbClr val="000000"/>
                          </a:solidFill>
                          <a:effectLst/>
                          <a:latin typeface="Calibri" panose="020F0502020204030204" pitchFamily="34" charset="0"/>
                        </a:rPr>
                        <a:t>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COMISARIA PACHACAMAC</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464610634"/>
                  </a:ext>
                </a:extLst>
              </a:tr>
              <a:tr h="190754">
                <a:tc>
                  <a:txBody>
                    <a:bodyPr/>
                    <a:lstStyle/>
                    <a:p>
                      <a:pPr algn="ctr" fontAlgn="ctr"/>
                      <a:r>
                        <a:rPr lang="es-PE" sz="700" b="0" i="0" u="none" strike="noStrike">
                          <a:solidFill>
                            <a:srgbClr val="000000"/>
                          </a:solidFill>
                          <a:effectLst/>
                          <a:latin typeface="Calibri" panose="020F0502020204030204" pitchFamily="34" charset="0"/>
                        </a:rPr>
                        <a:t>4</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COMISARIA PUCUSANA</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2761462014"/>
                  </a:ext>
                </a:extLst>
              </a:tr>
              <a:tr h="298847">
                <a:tc>
                  <a:txBody>
                    <a:bodyPr/>
                    <a:lstStyle/>
                    <a:p>
                      <a:pPr algn="ctr" fontAlgn="ctr"/>
                      <a:r>
                        <a:rPr lang="es-PE" sz="700" b="0" i="0" u="none" strike="noStrike">
                          <a:solidFill>
                            <a:srgbClr val="000000"/>
                          </a:solidFill>
                          <a:effectLst/>
                          <a:latin typeface="Calibri" panose="020F0502020204030204" pitchFamily="34" charset="0"/>
                        </a:rPr>
                        <a:t>5</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COMISARIA PUNTA HERMOSA</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2289226850"/>
                  </a:ext>
                </a:extLst>
              </a:tr>
              <a:tr h="235263">
                <a:tc>
                  <a:txBody>
                    <a:bodyPr/>
                    <a:lstStyle/>
                    <a:p>
                      <a:pPr algn="ctr" fontAlgn="ctr"/>
                      <a:r>
                        <a:rPr lang="es-PE" sz="700" b="0" i="0" u="none" strike="noStrike">
                          <a:solidFill>
                            <a:srgbClr val="000000"/>
                          </a:solidFill>
                          <a:effectLst/>
                          <a:latin typeface="Calibri" panose="020F0502020204030204" pitchFamily="34" charset="0"/>
                        </a:rPr>
                        <a:t>6</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COMISARIA PUNTA NEGRA</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2613591093"/>
                  </a:ext>
                </a:extLst>
              </a:tr>
              <a:tr h="178037">
                <a:tc>
                  <a:txBody>
                    <a:bodyPr/>
                    <a:lstStyle/>
                    <a:p>
                      <a:pPr algn="ctr" fontAlgn="ctr"/>
                      <a:r>
                        <a:rPr lang="es-PE" sz="700" b="0" i="0" u="none" strike="noStrike">
                          <a:solidFill>
                            <a:srgbClr val="000000"/>
                          </a:solidFill>
                          <a:effectLst/>
                          <a:latin typeface="Calibri" panose="020F0502020204030204" pitchFamily="34" charset="0"/>
                        </a:rPr>
                        <a:t>7</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COMISARIA SAN BARTOLO</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2798706930"/>
                  </a:ext>
                </a:extLst>
              </a:tr>
              <a:tr h="235263">
                <a:tc>
                  <a:txBody>
                    <a:bodyPr/>
                    <a:lstStyle/>
                    <a:p>
                      <a:pPr algn="ctr" fontAlgn="ctr"/>
                      <a:r>
                        <a:rPr lang="es-PE" sz="700" b="0" i="0" u="none" strike="noStrike">
                          <a:solidFill>
                            <a:srgbClr val="000000"/>
                          </a:solidFill>
                          <a:effectLst/>
                          <a:latin typeface="Calibri" panose="020F0502020204030204" pitchFamily="34" charset="0"/>
                        </a:rPr>
                        <a:t>8</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COMISARIA SANTA MARIA DEL MAR</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3410141504"/>
                  </a:ext>
                </a:extLst>
              </a:tr>
              <a:tr h="209829">
                <a:tc>
                  <a:txBody>
                    <a:bodyPr/>
                    <a:lstStyle/>
                    <a:p>
                      <a:pPr algn="ctr" fontAlgn="ctr"/>
                      <a:r>
                        <a:rPr lang="es-PE" sz="700" b="0" i="0" u="none" strike="noStrike">
                          <a:solidFill>
                            <a:srgbClr val="000000"/>
                          </a:solidFill>
                          <a:effectLst/>
                          <a:latin typeface="Calibri" panose="020F0502020204030204" pitchFamily="34" charset="0"/>
                        </a:rPr>
                        <a:t>9</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COMISARIA TABLADA DE LURIN</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1641613768"/>
                  </a:ext>
                </a:extLst>
              </a:tr>
              <a:tr h="254338">
                <a:tc>
                  <a:txBody>
                    <a:bodyPr/>
                    <a:lstStyle/>
                    <a:p>
                      <a:pPr algn="ctr" fontAlgn="ctr"/>
                      <a:r>
                        <a:rPr lang="es-PE" sz="700" b="0" i="0" u="none" strike="noStrike">
                          <a:solidFill>
                            <a:srgbClr val="000000"/>
                          </a:solidFill>
                          <a:effectLst/>
                          <a:latin typeface="Calibri" panose="020F0502020204030204" pitchFamily="34" charset="0"/>
                        </a:rPr>
                        <a:t>10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COMISARIA JOSE CARLOS MARIATEGUI</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2975301003"/>
                  </a:ext>
                </a:extLst>
              </a:tr>
              <a:tr h="171678">
                <a:tc>
                  <a:txBody>
                    <a:bodyPr/>
                    <a:lstStyle/>
                    <a:p>
                      <a:pPr algn="ctr" fontAlgn="ctr"/>
                      <a:r>
                        <a:rPr lang="es-PE" sz="700" b="0" i="0" u="none" strike="noStrike">
                          <a:solidFill>
                            <a:srgbClr val="000000"/>
                          </a:solidFill>
                          <a:effectLst/>
                          <a:latin typeface="Calibri" panose="020F0502020204030204" pitchFamily="34" charset="0"/>
                        </a:rPr>
                        <a:t>11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a:solidFill>
                            <a:srgbClr val="000000"/>
                          </a:solidFill>
                          <a:effectLst/>
                          <a:latin typeface="Calibri" panose="020F0502020204030204" pitchFamily="34" charset="0"/>
                        </a:rPr>
                        <a:t>COMISARIA JOSE GALVEZ</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2591731001"/>
                  </a:ext>
                </a:extLst>
              </a:tr>
              <a:tr h="222546">
                <a:tc>
                  <a:txBody>
                    <a:bodyPr/>
                    <a:lstStyle/>
                    <a:p>
                      <a:pPr algn="ctr" fontAlgn="ctr"/>
                      <a:r>
                        <a:rPr lang="es-PE" sz="700" b="0" i="0" u="none" strike="noStrike">
                          <a:solidFill>
                            <a:srgbClr val="000000"/>
                          </a:solidFill>
                          <a:effectLst/>
                          <a:latin typeface="Calibri" panose="020F0502020204030204" pitchFamily="34" charset="0"/>
                        </a:rPr>
                        <a:t>12</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COMISARIA NUEVA ESPERANZA</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3838697480"/>
                  </a:ext>
                </a:extLst>
              </a:tr>
              <a:tr h="203471">
                <a:tc>
                  <a:txBody>
                    <a:bodyPr/>
                    <a:lstStyle/>
                    <a:p>
                      <a:pPr algn="ctr" fontAlgn="ctr"/>
                      <a:r>
                        <a:rPr lang="es-PE" sz="700" b="0" i="0" u="none" strike="noStrike">
                          <a:solidFill>
                            <a:srgbClr val="000000"/>
                          </a:solidFill>
                          <a:effectLst/>
                          <a:latin typeface="Calibri" panose="020F0502020204030204" pitchFamily="34" charset="0"/>
                        </a:rPr>
                        <a:t>13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COMISARIA VILLA MARIA DEL TRIUNFO</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2</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a:solidFill>
                            <a:srgbClr val="000000"/>
                          </a:solidFill>
                          <a:effectLst/>
                          <a:latin typeface="Calibri" panose="020F0502020204030204" pitchFamily="34" charset="0"/>
                        </a:rPr>
                        <a:t>2</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223227847"/>
                  </a:ext>
                </a:extLst>
              </a:tr>
              <a:tr h="235263">
                <a:tc>
                  <a:txBody>
                    <a:bodyPr/>
                    <a:lstStyle/>
                    <a:p>
                      <a:pPr algn="ctr" fontAlgn="ctr"/>
                      <a:r>
                        <a:rPr lang="es-PE" sz="700" b="0" i="0" u="none" strike="noStrike">
                          <a:solidFill>
                            <a:srgbClr val="000000"/>
                          </a:solidFill>
                          <a:effectLst/>
                          <a:latin typeface="Calibri" panose="020F0502020204030204" pitchFamily="34" charset="0"/>
                        </a:rPr>
                        <a:t>14</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DEPINCRI LURIN PACHACAMAC Y BALNEARIOS</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1809552398"/>
                  </a:ext>
                </a:extLst>
              </a:tr>
              <a:tr h="298847">
                <a:tc>
                  <a:txBody>
                    <a:bodyPr/>
                    <a:lstStyle/>
                    <a:p>
                      <a:pPr algn="ctr" fontAlgn="ctr"/>
                      <a:r>
                        <a:rPr lang="es-PE" sz="700" b="0" i="0" u="none" strike="noStrike">
                          <a:solidFill>
                            <a:srgbClr val="000000"/>
                          </a:solidFill>
                          <a:effectLst/>
                          <a:latin typeface="Calibri" panose="020F0502020204030204" pitchFamily="34" charset="0"/>
                        </a:rPr>
                        <a:t>15</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DEPINCRI VILLA MARIA DEL TRIUNFO</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dirty="0">
                          <a:solidFill>
                            <a:srgbClr val="000000"/>
                          </a:solidFill>
                          <a:effectLst/>
                          <a:latin typeface="Calibri" panose="020F0502020204030204" pitchFamily="34" charset="0"/>
                        </a:rPr>
                        <a:t> 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dirty="0">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2590830060"/>
                  </a:ext>
                </a:extLst>
              </a:tr>
              <a:tr h="330640">
                <a:tc gridSpan="2">
                  <a:txBody>
                    <a:bodyPr/>
                    <a:lstStyle/>
                    <a:p>
                      <a:pPr algn="ctr" fontAlgn="ctr"/>
                      <a:r>
                        <a:rPr lang="es-PE" sz="900" b="1" i="0" u="none" strike="noStrike" dirty="0">
                          <a:solidFill>
                            <a:srgbClr val="000000"/>
                          </a:solidFill>
                          <a:effectLst/>
                          <a:latin typeface="Calibri" panose="020F0502020204030204" pitchFamily="34" charset="0"/>
                        </a:rPr>
                        <a:t>TOTAL</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hMerge="1">
                  <a:txBody>
                    <a:bodyPr/>
                    <a:lstStyle/>
                    <a:p>
                      <a:endParaRPr lang="es-PE"/>
                    </a:p>
                  </a:txBody>
                  <a:tcPr/>
                </a:tc>
                <a:tc>
                  <a:txBody>
                    <a:bodyPr/>
                    <a:lstStyle/>
                    <a:p>
                      <a:pPr algn="ctr" fontAlgn="ctr"/>
                      <a:r>
                        <a:rPr lang="es-PE" sz="900" b="1" i="0" u="none" strike="noStrike" dirty="0">
                          <a:solidFill>
                            <a:srgbClr val="000000"/>
                          </a:solidFill>
                          <a:effectLst/>
                          <a:latin typeface="Calibri" panose="020F0502020204030204" pitchFamily="34" charset="0"/>
                        </a:rPr>
                        <a:t>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900" b="1" i="0" u="none" strike="noStrike" dirty="0">
                          <a:solidFill>
                            <a:srgbClr val="000000"/>
                          </a:solidFill>
                          <a:effectLst/>
                          <a:latin typeface="Calibri" panose="020F0502020204030204" pitchFamily="34" charset="0"/>
                        </a:rPr>
                        <a:t>5</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900" b="1" i="0" u="none" strike="noStrike" dirty="0">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1300" b="1" i="0" u="none" strike="noStrike" dirty="0">
                          <a:solidFill>
                            <a:srgbClr val="000000"/>
                          </a:solidFill>
                          <a:effectLst/>
                          <a:latin typeface="Calibri" panose="020F0502020204030204" pitchFamily="34" charset="0"/>
                        </a:rPr>
                        <a:t>8</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2746873895"/>
                  </a:ext>
                </a:extLst>
              </a:tr>
            </a:tbl>
          </a:graphicData>
        </a:graphic>
      </p:graphicFrame>
      <p:sp>
        <p:nvSpPr>
          <p:cNvPr id="2" name="Rectángulo 1">
            <a:extLst>
              <a:ext uri="{FF2B5EF4-FFF2-40B4-BE49-F238E27FC236}">
                <a16:creationId xmlns:a16="http://schemas.microsoft.com/office/drawing/2014/main" xmlns="" id="{DB63520C-7198-DCB8-242D-8A86695FDE59}"/>
              </a:ext>
            </a:extLst>
          </p:cNvPr>
          <p:cNvSpPr/>
          <p:nvPr/>
        </p:nvSpPr>
        <p:spPr>
          <a:xfrm>
            <a:off x="2209800" y="1072178"/>
            <a:ext cx="7463518" cy="415498"/>
          </a:xfrm>
          <a:prstGeom prst="rect">
            <a:avLst/>
          </a:prstGeom>
          <a:noFill/>
        </p:spPr>
        <p:txBody>
          <a:bodyPr wrap="none" lIns="91440" tIns="45720" rIns="91440" bIns="45720">
            <a:spAutoFit/>
          </a:bodyPr>
          <a:lstStyle/>
          <a:p>
            <a:pPr algn="ctr"/>
            <a:r>
              <a:rPr lang="es-PE" sz="2100" b="0" i="0" dirty="0">
                <a:solidFill>
                  <a:srgbClr val="000000"/>
                </a:solidFill>
                <a:effectLst/>
                <a:latin typeface="Arial" panose="020B0604020202020204" pitchFamily="34" charset="0"/>
              </a:rPr>
              <a:t> </a:t>
            </a:r>
            <a:r>
              <a:rPr lang="es-PE" sz="21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rPr>
              <a:t>CUADRO COMPARATIVO DEL I TRIMESTRE POR AÑOS </a:t>
            </a:r>
            <a:endParaRPr lang="es-ES" sz="21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9153682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131803" y="304800"/>
            <a:ext cx="7928389" cy="477054"/>
          </a:xfrm>
          <a:prstGeom prst="rect">
            <a:avLst/>
          </a:prstGeom>
          <a:noFill/>
        </p:spPr>
        <p:txBody>
          <a:bodyPr wrap="none" lIns="91440" tIns="45720" rIns="91440" bIns="45720">
            <a:spAutoFit/>
          </a:bodyPr>
          <a:lstStyle/>
          <a:p>
            <a:pPr algn="ctr"/>
            <a:r>
              <a:rPr lang="es-PE" sz="2400" b="0" i="0" dirty="0">
                <a:solidFill>
                  <a:srgbClr val="000000"/>
                </a:solidFill>
                <a:effectLst/>
                <a:latin typeface="Arial" panose="020B0604020202020204" pitchFamily="34" charset="0"/>
              </a:rPr>
              <a:t> </a:t>
            </a:r>
            <a:r>
              <a:rPr lang="es-PE" sz="25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OBJETIVOS DEL PLAN NACIONAL SEGURIDAD CIUDADANA</a:t>
            </a:r>
            <a:endParaRPr lang="es-ES" sz="25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5" name="Rectángulo 4">
            <a:extLst>
              <a:ext uri="{FF2B5EF4-FFF2-40B4-BE49-F238E27FC236}">
                <a16:creationId xmlns:a16="http://schemas.microsoft.com/office/drawing/2014/main" xmlns="" id="{A4C3723B-5CF8-5FE1-E176-54AD85355301}"/>
              </a:ext>
            </a:extLst>
          </p:cNvPr>
          <p:cNvSpPr/>
          <p:nvPr/>
        </p:nvSpPr>
        <p:spPr>
          <a:xfrm>
            <a:off x="1143000" y="990600"/>
            <a:ext cx="10158935" cy="430887"/>
          </a:xfrm>
          <a:prstGeom prst="rect">
            <a:avLst/>
          </a:prstGeom>
          <a:noFill/>
        </p:spPr>
        <p:txBody>
          <a:bodyPr wrap="none" lIns="91440" tIns="45720" rIns="91440" bIns="45720">
            <a:spAutoFit/>
          </a:bodyPr>
          <a:lstStyle/>
          <a:p>
            <a:pPr algn="ctr"/>
            <a:r>
              <a:rPr lang="es-PE" sz="2200" b="0" i="0" dirty="0">
                <a:solidFill>
                  <a:srgbClr val="000000"/>
                </a:solidFill>
                <a:effectLst/>
                <a:latin typeface="Arial" panose="020B0604020202020204" pitchFamily="34" charset="0"/>
              </a:rPr>
              <a:t> </a:t>
            </a:r>
            <a:r>
              <a:rPr lang="es-PE" sz="2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 REDUCIR EL NUMERO DE FALLECIDOS Y HERIDOS POR ACCIDENTES DE TRANSITO</a:t>
            </a:r>
            <a:endParaRPr lang="es-ES" sz="2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graphicFrame>
        <p:nvGraphicFramePr>
          <p:cNvPr id="8" name="Tabla 7">
            <a:extLst>
              <a:ext uri="{FF2B5EF4-FFF2-40B4-BE49-F238E27FC236}">
                <a16:creationId xmlns:a16="http://schemas.microsoft.com/office/drawing/2014/main" xmlns="" id="{12635461-B47B-D3F4-7EA9-E88642F6D3C2}"/>
              </a:ext>
            </a:extLst>
          </p:cNvPr>
          <p:cNvGraphicFramePr>
            <a:graphicFrameLocks noGrp="1"/>
          </p:cNvGraphicFramePr>
          <p:nvPr>
            <p:extLst>
              <p:ext uri="{D42A27DB-BD31-4B8C-83A1-F6EECF244321}">
                <p14:modId xmlns:p14="http://schemas.microsoft.com/office/powerpoint/2010/main" val="538156033"/>
              </p:ext>
            </p:extLst>
          </p:nvPr>
        </p:nvGraphicFramePr>
        <p:xfrm>
          <a:off x="2196144" y="1656126"/>
          <a:ext cx="7799705" cy="4785089"/>
        </p:xfrm>
        <a:graphic>
          <a:graphicData uri="http://schemas.openxmlformats.org/drawingml/2006/table">
            <a:tbl>
              <a:tblPr/>
              <a:tblGrid>
                <a:gridCol w="498118">
                  <a:extLst>
                    <a:ext uri="{9D8B030D-6E8A-4147-A177-3AD203B41FA5}">
                      <a16:colId xmlns:a16="http://schemas.microsoft.com/office/drawing/2014/main" xmlns="" val="1184306716"/>
                    </a:ext>
                  </a:extLst>
                </a:gridCol>
                <a:gridCol w="1701904">
                  <a:extLst>
                    <a:ext uri="{9D8B030D-6E8A-4147-A177-3AD203B41FA5}">
                      <a16:colId xmlns:a16="http://schemas.microsoft.com/office/drawing/2014/main" xmlns="" val="2059664606"/>
                    </a:ext>
                  </a:extLst>
                </a:gridCol>
                <a:gridCol w="398495">
                  <a:extLst>
                    <a:ext uri="{9D8B030D-6E8A-4147-A177-3AD203B41FA5}">
                      <a16:colId xmlns:a16="http://schemas.microsoft.com/office/drawing/2014/main" xmlns="" val="3652183690"/>
                    </a:ext>
                  </a:extLst>
                </a:gridCol>
                <a:gridCol w="415099">
                  <a:extLst>
                    <a:ext uri="{9D8B030D-6E8A-4147-A177-3AD203B41FA5}">
                      <a16:colId xmlns:a16="http://schemas.microsoft.com/office/drawing/2014/main" xmlns="" val="707506018"/>
                    </a:ext>
                  </a:extLst>
                </a:gridCol>
                <a:gridCol w="417174">
                  <a:extLst>
                    <a:ext uri="{9D8B030D-6E8A-4147-A177-3AD203B41FA5}">
                      <a16:colId xmlns:a16="http://schemas.microsoft.com/office/drawing/2014/main" xmlns="" val="593685364"/>
                    </a:ext>
                  </a:extLst>
                </a:gridCol>
                <a:gridCol w="390193">
                  <a:extLst>
                    <a:ext uri="{9D8B030D-6E8A-4147-A177-3AD203B41FA5}">
                      <a16:colId xmlns:a16="http://schemas.microsoft.com/office/drawing/2014/main" xmlns="" val="2795126874"/>
                    </a:ext>
                  </a:extLst>
                </a:gridCol>
                <a:gridCol w="431703">
                  <a:extLst>
                    <a:ext uri="{9D8B030D-6E8A-4147-A177-3AD203B41FA5}">
                      <a16:colId xmlns:a16="http://schemas.microsoft.com/office/drawing/2014/main" xmlns="" val="2160436174"/>
                    </a:ext>
                  </a:extLst>
                </a:gridCol>
                <a:gridCol w="440004">
                  <a:extLst>
                    <a:ext uri="{9D8B030D-6E8A-4147-A177-3AD203B41FA5}">
                      <a16:colId xmlns:a16="http://schemas.microsoft.com/office/drawing/2014/main" xmlns="" val="2371112980"/>
                    </a:ext>
                  </a:extLst>
                </a:gridCol>
                <a:gridCol w="442080">
                  <a:extLst>
                    <a:ext uri="{9D8B030D-6E8A-4147-A177-3AD203B41FA5}">
                      <a16:colId xmlns:a16="http://schemas.microsoft.com/office/drawing/2014/main" xmlns="" val="897455658"/>
                    </a:ext>
                  </a:extLst>
                </a:gridCol>
                <a:gridCol w="415099">
                  <a:extLst>
                    <a:ext uri="{9D8B030D-6E8A-4147-A177-3AD203B41FA5}">
                      <a16:colId xmlns:a16="http://schemas.microsoft.com/office/drawing/2014/main" xmlns="" val="3502888695"/>
                    </a:ext>
                  </a:extLst>
                </a:gridCol>
                <a:gridCol w="415099">
                  <a:extLst>
                    <a:ext uri="{9D8B030D-6E8A-4147-A177-3AD203B41FA5}">
                      <a16:colId xmlns:a16="http://schemas.microsoft.com/office/drawing/2014/main" xmlns="" val="1851685037"/>
                    </a:ext>
                  </a:extLst>
                </a:gridCol>
                <a:gridCol w="398495">
                  <a:extLst>
                    <a:ext uri="{9D8B030D-6E8A-4147-A177-3AD203B41FA5}">
                      <a16:colId xmlns:a16="http://schemas.microsoft.com/office/drawing/2014/main" xmlns="" val="565970682"/>
                    </a:ext>
                  </a:extLst>
                </a:gridCol>
                <a:gridCol w="431703">
                  <a:extLst>
                    <a:ext uri="{9D8B030D-6E8A-4147-A177-3AD203B41FA5}">
                      <a16:colId xmlns:a16="http://schemas.microsoft.com/office/drawing/2014/main" xmlns="" val="720384126"/>
                    </a:ext>
                  </a:extLst>
                </a:gridCol>
                <a:gridCol w="431703">
                  <a:extLst>
                    <a:ext uri="{9D8B030D-6E8A-4147-A177-3AD203B41FA5}">
                      <a16:colId xmlns:a16="http://schemas.microsoft.com/office/drawing/2014/main" xmlns="" val="1504321239"/>
                    </a:ext>
                  </a:extLst>
                </a:gridCol>
                <a:gridCol w="572836">
                  <a:extLst>
                    <a:ext uri="{9D8B030D-6E8A-4147-A177-3AD203B41FA5}">
                      <a16:colId xmlns:a16="http://schemas.microsoft.com/office/drawing/2014/main" xmlns="" val="2517155642"/>
                    </a:ext>
                  </a:extLst>
                </a:gridCol>
              </a:tblGrid>
              <a:tr h="336998">
                <a:tc gridSpan="15">
                  <a:txBody>
                    <a:bodyPr/>
                    <a:lstStyle/>
                    <a:p>
                      <a:pPr algn="ctr" fontAlgn="ctr"/>
                      <a:r>
                        <a:rPr lang="es-PE" sz="1100" b="1" i="0" u="none" strike="noStrike">
                          <a:solidFill>
                            <a:srgbClr val="000000"/>
                          </a:solidFill>
                          <a:effectLst/>
                          <a:latin typeface="Calibri" panose="020F0502020204030204" pitchFamily="34" charset="0"/>
                        </a:rPr>
                        <a:t>CUADRO DE FALLECIDOS POR ACCIDENTES DE TRANSITO DE LAS COMISARIAS DE LA DIVPOL SUR 3</a:t>
                      </a:r>
                    </a:p>
                  </a:txBody>
                  <a:tcPr marL="6358" marR="6358" marT="6358"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xmlns="" val="715524357"/>
                  </a:ext>
                </a:extLst>
              </a:tr>
              <a:tr h="222546">
                <a:tc rowSpan="2">
                  <a:txBody>
                    <a:bodyPr/>
                    <a:lstStyle/>
                    <a:p>
                      <a:pPr algn="ctr" fontAlgn="ctr"/>
                      <a:r>
                        <a:rPr lang="es-PE" sz="1100" b="1" i="0" u="none" strike="noStrike">
                          <a:solidFill>
                            <a:srgbClr val="000000"/>
                          </a:solidFill>
                          <a:effectLst/>
                          <a:latin typeface="Calibri" panose="020F0502020204030204" pitchFamily="34" charset="0"/>
                        </a:rPr>
                        <a:t>N°</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rowSpan="2">
                  <a:txBody>
                    <a:bodyPr/>
                    <a:lstStyle/>
                    <a:p>
                      <a:pPr algn="ctr" fontAlgn="ctr"/>
                      <a:r>
                        <a:rPr lang="es-PE" sz="1100" b="1"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gridSpan="12">
                  <a:txBody>
                    <a:bodyPr/>
                    <a:lstStyle/>
                    <a:p>
                      <a:pPr algn="ctr" fontAlgn="ctr"/>
                      <a:r>
                        <a:rPr lang="es-PE" sz="1300" b="1" i="0" u="none" strike="noStrike">
                          <a:solidFill>
                            <a:srgbClr val="000000"/>
                          </a:solidFill>
                          <a:effectLst/>
                          <a:latin typeface="Calibri" panose="020F0502020204030204" pitchFamily="34" charset="0"/>
                        </a:rPr>
                        <a:t>2022</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rowSpan="2">
                  <a:txBody>
                    <a:bodyPr/>
                    <a:lstStyle/>
                    <a:p>
                      <a:pPr algn="ctr" fontAlgn="ctr"/>
                      <a:r>
                        <a:rPr lang="es-PE" sz="700" b="1" i="0" u="none" strike="noStrike">
                          <a:solidFill>
                            <a:srgbClr val="000000"/>
                          </a:solidFill>
                          <a:effectLst/>
                          <a:latin typeface="Calibri" panose="020F0502020204030204" pitchFamily="34" charset="0"/>
                        </a:rPr>
                        <a:t>TOTAL FALLECIDOS</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xmlns="" val="3967719171"/>
                  </a:ext>
                </a:extLst>
              </a:tr>
              <a:tr h="438733">
                <a:tc vMerge="1">
                  <a:txBody>
                    <a:bodyPr/>
                    <a:lstStyle/>
                    <a:p>
                      <a:endParaRPr lang="es-PE"/>
                    </a:p>
                  </a:txBody>
                  <a:tcPr/>
                </a:tc>
                <a:tc vMerge="1">
                  <a:txBody>
                    <a:bodyPr/>
                    <a:lstStyle/>
                    <a:p>
                      <a:endParaRPr lang="es-PE"/>
                    </a:p>
                  </a:txBody>
                  <a:tcPr/>
                </a:tc>
                <a:tc>
                  <a:txBody>
                    <a:bodyPr/>
                    <a:lstStyle/>
                    <a:p>
                      <a:pPr algn="ctr" fontAlgn="ctr"/>
                      <a:r>
                        <a:rPr lang="es-PE" sz="900" b="1" i="0" u="none" strike="noStrike">
                          <a:solidFill>
                            <a:srgbClr val="000000"/>
                          </a:solidFill>
                          <a:effectLst/>
                          <a:latin typeface="Calibri" panose="020F0502020204030204" pitchFamily="34" charset="0"/>
                        </a:rPr>
                        <a:t>ENE</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900" b="1" i="0" u="none" strike="noStrike">
                          <a:solidFill>
                            <a:srgbClr val="000000"/>
                          </a:solidFill>
                          <a:effectLst/>
                          <a:latin typeface="Calibri" panose="020F0502020204030204" pitchFamily="34" charset="0"/>
                        </a:rPr>
                        <a:t>FEB</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900" b="1" i="0" u="none" strike="noStrike">
                          <a:solidFill>
                            <a:srgbClr val="000000"/>
                          </a:solidFill>
                          <a:effectLst/>
                          <a:latin typeface="Calibri" panose="020F0502020204030204" pitchFamily="34" charset="0"/>
                        </a:rPr>
                        <a:t>MAR</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900" b="1" i="0" u="none" strike="noStrike">
                          <a:solidFill>
                            <a:srgbClr val="000000"/>
                          </a:solidFill>
                          <a:effectLst/>
                          <a:latin typeface="Calibri" panose="020F0502020204030204" pitchFamily="34" charset="0"/>
                        </a:rPr>
                        <a:t>ABR</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900" b="1" i="0" u="none" strike="noStrike">
                          <a:solidFill>
                            <a:srgbClr val="000000"/>
                          </a:solidFill>
                          <a:effectLst/>
                          <a:latin typeface="Calibri" panose="020F0502020204030204" pitchFamily="34" charset="0"/>
                        </a:rPr>
                        <a:t>MAY</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900" b="1" i="0" u="none" strike="noStrike">
                          <a:solidFill>
                            <a:srgbClr val="000000"/>
                          </a:solidFill>
                          <a:effectLst/>
                          <a:latin typeface="Calibri" panose="020F0502020204030204" pitchFamily="34" charset="0"/>
                        </a:rPr>
                        <a:t>JUN</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900" b="1" i="0" u="none" strike="noStrike">
                          <a:solidFill>
                            <a:srgbClr val="000000"/>
                          </a:solidFill>
                          <a:effectLst/>
                          <a:latin typeface="Calibri" panose="020F0502020204030204" pitchFamily="34" charset="0"/>
                        </a:rPr>
                        <a:t>JUL</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900" b="1" i="0" u="none" strike="noStrike">
                          <a:solidFill>
                            <a:srgbClr val="000000"/>
                          </a:solidFill>
                          <a:effectLst/>
                          <a:latin typeface="Calibri" panose="020F0502020204030204" pitchFamily="34" charset="0"/>
                        </a:rPr>
                        <a:t>AGO</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900" b="1" i="0" u="none" strike="noStrike">
                          <a:solidFill>
                            <a:srgbClr val="000000"/>
                          </a:solidFill>
                          <a:effectLst/>
                          <a:latin typeface="Calibri" panose="020F0502020204030204" pitchFamily="34" charset="0"/>
                        </a:rPr>
                        <a:t>SET</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900" b="1" i="0" u="none" strike="noStrike">
                          <a:solidFill>
                            <a:srgbClr val="000000"/>
                          </a:solidFill>
                          <a:effectLst/>
                          <a:latin typeface="Calibri" panose="020F0502020204030204" pitchFamily="34" charset="0"/>
                        </a:rPr>
                        <a:t>OCT</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900" b="1" i="0" u="none" strike="noStrike">
                          <a:solidFill>
                            <a:srgbClr val="000000"/>
                          </a:solidFill>
                          <a:effectLst/>
                          <a:latin typeface="Calibri" panose="020F0502020204030204" pitchFamily="34" charset="0"/>
                        </a:rPr>
                        <a:t>NOV</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900" b="1" i="0" u="none" strike="noStrike">
                          <a:solidFill>
                            <a:srgbClr val="000000"/>
                          </a:solidFill>
                          <a:effectLst/>
                          <a:latin typeface="Calibri" panose="020F0502020204030204" pitchFamily="34" charset="0"/>
                        </a:rPr>
                        <a:t>DIC</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vMerge="1">
                  <a:txBody>
                    <a:bodyPr/>
                    <a:lstStyle/>
                    <a:p>
                      <a:endParaRPr lang="es-PE"/>
                    </a:p>
                  </a:txBody>
                  <a:tcPr/>
                </a:tc>
                <a:extLst>
                  <a:ext uri="{0D108BD9-81ED-4DB2-BD59-A6C34878D82A}">
                    <a16:rowId xmlns:a16="http://schemas.microsoft.com/office/drawing/2014/main" xmlns="" val="562407586"/>
                  </a:ext>
                </a:extLst>
              </a:tr>
              <a:tr h="241621">
                <a:tc>
                  <a:txBody>
                    <a:bodyPr/>
                    <a:lstStyle/>
                    <a:p>
                      <a:pPr algn="ctr" fontAlgn="ctr"/>
                      <a:r>
                        <a:rPr lang="es-PE" sz="700" b="0" i="0" u="none" strike="noStrike">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COMISARIA VILLA ALEJANDRO</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2740712140"/>
                  </a:ext>
                </a:extLst>
              </a:tr>
              <a:tr h="235263">
                <a:tc>
                  <a:txBody>
                    <a:bodyPr/>
                    <a:lstStyle/>
                    <a:p>
                      <a:pPr algn="ctr" fontAlgn="ctr"/>
                      <a:r>
                        <a:rPr lang="es-PE" sz="700" b="0" i="0" u="none" strike="noStrike">
                          <a:solidFill>
                            <a:srgbClr val="000000"/>
                          </a:solidFill>
                          <a:effectLst/>
                          <a:latin typeface="Calibri" panose="020F0502020204030204" pitchFamily="34" charset="0"/>
                        </a:rPr>
                        <a:t>2</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COMISARIA DE LURIN</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dirty="0">
                          <a:solidFill>
                            <a:srgbClr val="000000"/>
                          </a:solidFill>
                          <a:effectLst/>
                          <a:latin typeface="Calibri" panose="020F0502020204030204" pitchFamily="34" charset="0"/>
                        </a:rPr>
                        <a:t> 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dirty="0">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dirty="0">
                          <a:solidFill>
                            <a:srgbClr val="000000"/>
                          </a:solidFill>
                          <a:effectLst/>
                          <a:latin typeface="Calibri" panose="020F0502020204030204" pitchFamily="34" charset="0"/>
                        </a:rPr>
                        <a:t> 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s-PE" sz="700" b="0" i="0" u="none" strike="noStrike" dirty="0">
                        <a:solidFill>
                          <a:srgbClr val="000000"/>
                        </a:solidFill>
                        <a:effectLst/>
                        <a:latin typeface="Calibri" panose="020F0502020204030204" pitchFamily="34" charset="0"/>
                      </a:endParaRP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dirty="0">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s-PE" sz="700" b="0" i="0" u="none" strike="noStrike" dirty="0">
                        <a:solidFill>
                          <a:srgbClr val="000000"/>
                        </a:solidFill>
                        <a:effectLst/>
                        <a:latin typeface="Calibri" panose="020F0502020204030204" pitchFamily="34" charset="0"/>
                      </a:endParaRP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2</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a:solidFill>
                            <a:srgbClr val="000000"/>
                          </a:solidFill>
                          <a:effectLst/>
                          <a:latin typeface="Calibri" panose="020F0502020204030204" pitchFamily="34" charset="0"/>
                        </a:rPr>
                        <a:t>6</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2277420601"/>
                  </a:ext>
                </a:extLst>
              </a:tr>
              <a:tr h="235263">
                <a:tc>
                  <a:txBody>
                    <a:bodyPr/>
                    <a:lstStyle/>
                    <a:p>
                      <a:pPr algn="ctr" fontAlgn="ctr"/>
                      <a:r>
                        <a:rPr lang="es-PE" sz="700" b="0" i="0" u="none" strike="noStrike">
                          <a:solidFill>
                            <a:srgbClr val="000000"/>
                          </a:solidFill>
                          <a:effectLst/>
                          <a:latin typeface="Calibri" panose="020F0502020204030204" pitchFamily="34" charset="0"/>
                        </a:rPr>
                        <a:t>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COMISARIA PACHACAMAC</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4099140370"/>
                  </a:ext>
                </a:extLst>
              </a:tr>
              <a:tr h="190754">
                <a:tc>
                  <a:txBody>
                    <a:bodyPr/>
                    <a:lstStyle/>
                    <a:p>
                      <a:pPr algn="ctr" fontAlgn="ctr"/>
                      <a:r>
                        <a:rPr lang="es-PE" sz="700" b="0" i="0" u="none" strike="noStrike">
                          <a:solidFill>
                            <a:srgbClr val="000000"/>
                          </a:solidFill>
                          <a:effectLst/>
                          <a:latin typeface="Calibri" panose="020F0502020204030204" pitchFamily="34" charset="0"/>
                        </a:rPr>
                        <a:t>4</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a:solidFill>
                            <a:srgbClr val="000000"/>
                          </a:solidFill>
                          <a:effectLst/>
                          <a:latin typeface="Calibri" panose="020F0502020204030204" pitchFamily="34" charset="0"/>
                        </a:rPr>
                        <a:t>COMISARIA PUCUSANA</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1731940593"/>
                  </a:ext>
                </a:extLst>
              </a:tr>
              <a:tr h="298847">
                <a:tc>
                  <a:txBody>
                    <a:bodyPr/>
                    <a:lstStyle/>
                    <a:p>
                      <a:pPr algn="ctr" fontAlgn="ctr"/>
                      <a:r>
                        <a:rPr lang="es-PE" sz="700" b="0" i="0" u="none" strike="noStrike">
                          <a:solidFill>
                            <a:srgbClr val="000000"/>
                          </a:solidFill>
                          <a:effectLst/>
                          <a:latin typeface="Calibri" panose="020F0502020204030204" pitchFamily="34" charset="0"/>
                        </a:rPr>
                        <a:t>5</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COMISARIA PUNTA HERMOSA</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2</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a:solidFill>
                            <a:srgbClr val="000000"/>
                          </a:solidFill>
                          <a:effectLst/>
                          <a:latin typeface="Calibri" panose="020F0502020204030204" pitchFamily="34" charset="0"/>
                        </a:rPr>
                        <a:t>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555160283"/>
                  </a:ext>
                </a:extLst>
              </a:tr>
              <a:tr h="235263">
                <a:tc>
                  <a:txBody>
                    <a:bodyPr/>
                    <a:lstStyle/>
                    <a:p>
                      <a:pPr algn="ctr" fontAlgn="ctr"/>
                      <a:r>
                        <a:rPr lang="es-PE" sz="700" b="0" i="0" u="none" strike="noStrike">
                          <a:solidFill>
                            <a:srgbClr val="000000"/>
                          </a:solidFill>
                          <a:effectLst/>
                          <a:latin typeface="Calibri" panose="020F0502020204030204" pitchFamily="34" charset="0"/>
                        </a:rPr>
                        <a:t>6</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COMISARIA PUNTA NEGRA</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dirty="0">
                          <a:solidFill>
                            <a:srgbClr val="000000"/>
                          </a:solidFill>
                          <a:effectLst/>
                          <a:latin typeface="Calibri" panose="020F0502020204030204" pitchFamily="34" charset="0"/>
                        </a:rPr>
                        <a:t>1 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dirty="0">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dirty="0">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dirty="0">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s-PE" sz="700" b="0" i="0" u="none" strike="noStrike" dirty="0">
                        <a:solidFill>
                          <a:srgbClr val="000000"/>
                        </a:solidFill>
                        <a:effectLst/>
                        <a:latin typeface="Calibri" panose="020F0502020204030204" pitchFamily="34" charset="0"/>
                      </a:endParaRP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dirty="0">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dirty="0">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dirty="0">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dirty="0">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dirty="0">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dirty="0">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dirty="0">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dirty="0">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4191265230"/>
                  </a:ext>
                </a:extLst>
              </a:tr>
              <a:tr h="178037">
                <a:tc>
                  <a:txBody>
                    <a:bodyPr/>
                    <a:lstStyle/>
                    <a:p>
                      <a:pPr algn="ctr" fontAlgn="ctr"/>
                      <a:r>
                        <a:rPr lang="es-PE" sz="700" b="0" i="0" u="none" strike="noStrike">
                          <a:solidFill>
                            <a:srgbClr val="000000"/>
                          </a:solidFill>
                          <a:effectLst/>
                          <a:latin typeface="Calibri" panose="020F0502020204030204" pitchFamily="34" charset="0"/>
                        </a:rPr>
                        <a:t>7</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COMISARIA SAN BARTOLO</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a:solidFill>
                            <a:srgbClr val="000000"/>
                          </a:solidFill>
                          <a:effectLst/>
                          <a:latin typeface="Calibri" panose="020F0502020204030204" pitchFamily="34" charset="0"/>
                        </a:rPr>
                        <a:t>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3823552997"/>
                  </a:ext>
                </a:extLst>
              </a:tr>
              <a:tr h="235263">
                <a:tc>
                  <a:txBody>
                    <a:bodyPr/>
                    <a:lstStyle/>
                    <a:p>
                      <a:pPr algn="ctr" fontAlgn="ctr"/>
                      <a:r>
                        <a:rPr lang="es-PE" sz="700" b="0" i="0" u="none" strike="noStrike">
                          <a:solidFill>
                            <a:srgbClr val="000000"/>
                          </a:solidFill>
                          <a:effectLst/>
                          <a:latin typeface="Calibri" panose="020F0502020204030204" pitchFamily="34" charset="0"/>
                        </a:rPr>
                        <a:t>8</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COMISARIA SANTA MARIA DEL MAR</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3533253140"/>
                  </a:ext>
                </a:extLst>
              </a:tr>
              <a:tr h="209829">
                <a:tc>
                  <a:txBody>
                    <a:bodyPr/>
                    <a:lstStyle/>
                    <a:p>
                      <a:pPr algn="ctr" fontAlgn="ctr"/>
                      <a:r>
                        <a:rPr lang="es-PE" sz="700" b="0" i="0" u="none" strike="noStrike">
                          <a:solidFill>
                            <a:srgbClr val="000000"/>
                          </a:solidFill>
                          <a:effectLst/>
                          <a:latin typeface="Calibri" panose="020F0502020204030204" pitchFamily="34" charset="0"/>
                        </a:rPr>
                        <a:t>9</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COMISARIA SAN FRANCISCO TABLADA DE LURIN</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1016700260"/>
                  </a:ext>
                </a:extLst>
              </a:tr>
              <a:tr h="254338">
                <a:tc>
                  <a:txBody>
                    <a:bodyPr/>
                    <a:lstStyle/>
                    <a:p>
                      <a:pPr algn="ctr" fontAlgn="ctr"/>
                      <a:r>
                        <a:rPr lang="es-PE" sz="700" b="0" i="0" u="none" strike="noStrike">
                          <a:solidFill>
                            <a:srgbClr val="000000"/>
                          </a:solidFill>
                          <a:effectLst/>
                          <a:latin typeface="Calibri" panose="020F0502020204030204" pitchFamily="34" charset="0"/>
                        </a:rPr>
                        <a:t>10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COMISARIA JOSE CARLOS MARIATEGUI</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2707302201"/>
                  </a:ext>
                </a:extLst>
              </a:tr>
              <a:tr h="171678">
                <a:tc>
                  <a:txBody>
                    <a:bodyPr/>
                    <a:lstStyle/>
                    <a:p>
                      <a:pPr algn="ctr" fontAlgn="ctr"/>
                      <a:r>
                        <a:rPr lang="es-PE" sz="700" b="0" i="0" u="none" strike="noStrike">
                          <a:solidFill>
                            <a:srgbClr val="000000"/>
                          </a:solidFill>
                          <a:effectLst/>
                          <a:latin typeface="Calibri" panose="020F0502020204030204" pitchFamily="34" charset="0"/>
                        </a:rPr>
                        <a:t>11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COMISARIA JOSE GALVEZ</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1423647"/>
                  </a:ext>
                </a:extLst>
              </a:tr>
              <a:tr h="222546">
                <a:tc>
                  <a:txBody>
                    <a:bodyPr/>
                    <a:lstStyle/>
                    <a:p>
                      <a:pPr algn="ctr" fontAlgn="ctr"/>
                      <a:r>
                        <a:rPr lang="es-PE" sz="700" b="0" i="0" u="none" strike="noStrike">
                          <a:solidFill>
                            <a:srgbClr val="000000"/>
                          </a:solidFill>
                          <a:effectLst/>
                          <a:latin typeface="Calibri" panose="020F0502020204030204" pitchFamily="34" charset="0"/>
                        </a:rPr>
                        <a:t>12</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a:solidFill>
                            <a:srgbClr val="000000"/>
                          </a:solidFill>
                          <a:effectLst/>
                          <a:latin typeface="Calibri" panose="020F0502020204030204" pitchFamily="34" charset="0"/>
                        </a:rPr>
                        <a:t>COMISARIA NUEVA ESPERANZA</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2979559820"/>
                  </a:ext>
                </a:extLst>
              </a:tr>
              <a:tr h="203471">
                <a:tc>
                  <a:txBody>
                    <a:bodyPr/>
                    <a:lstStyle/>
                    <a:p>
                      <a:pPr algn="ctr" fontAlgn="ctr"/>
                      <a:r>
                        <a:rPr lang="es-PE" sz="700" b="0" i="0" u="none" strike="noStrike">
                          <a:solidFill>
                            <a:srgbClr val="000000"/>
                          </a:solidFill>
                          <a:effectLst/>
                          <a:latin typeface="Calibri" panose="020F0502020204030204" pitchFamily="34" charset="0"/>
                        </a:rPr>
                        <a:t>13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COMISARIA VILLA MARIA DEL TRIUNFO</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a:solidFill>
                            <a:srgbClr val="000000"/>
                          </a:solidFill>
                          <a:effectLst/>
                          <a:latin typeface="Calibri" panose="020F0502020204030204" pitchFamily="34" charset="0"/>
                        </a:rPr>
                        <a:t>4</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1225121708"/>
                  </a:ext>
                </a:extLst>
              </a:tr>
              <a:tr h="235263">
                <a:tc>
                  <a:txBody>
                    <a:bodyPr/>
                    <a:lstStyle/>
                    <a:p>
                      <a:pPr algn="ctr" fontAlgn="ctr"/>
                      <a:r>
                        <a:rPr lang="es-PE" sz="700" b="0" i="0" u="none" strike="noStrike">
                          <a:solidFill>
                            <a:srgbClr val="000000"/>
                          </a:solidFill>
                          <a:effectLst/>
                          <a:latin typeface="Calibri" panose="020F0502020204030204" pitchFamily="34" charset="0"/>
                        </a:rPr>
                        <a:t>14</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DEPINCRI LURIN PACHACAMAC Y BALNEARIOS</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2426560094"/>
                  </a:ext>
                </a:extLst>
              </a:tr>
              <a:tr h="298847">
                <a:tc>
                  <a:txBody>
                    <a:bodyPr/>
                    <a:lstStyle/>
                    <a:p>
                      <a:pPr algn="ctr" fontAlgn="ctr"/>
                      <a:r>
                        <a:rPr lang="es-PE" sz="700" b="0" i="0" u="none" strike="noStrike">
                          <a:solidFill>
                            <a:srgbClr val="000000"/>
                          </a:solidFill>
                          <a:effectLst/>
                          <a:latin typeface="Calibri" panose="020F0502020204030204" pitchFamily="34" charset="0"/>
                        </a:rPr>
                        <a:t>15</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DEPINCRI VILLA MARIA DEL TRIUNFO</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162082267"/>
                  </a:ext>
                </a:extLst>
              </a:tr>
              <a:tr h="330640">
                <a:tc gridSpan="2">
                  <a:txBody>
                    <a:bodyPr/>
                    <a:lstStyle/>
                    <a:p>
                      <a:pPr algn="ctr" fontAlgn="ctr"/>
                      <a:r>
                        <a:rPr lang="es-PE" sz="700" b="1" i="0" u="none" strike="noStrike">
                          <a:solidFill>
                            <a:srgbClr val="000000"/>
                          </a:solidFill>
                          <a:effectLst/>
                          <a:latin typeface="Calibri" panose="020F0502020204030204" pitchFamily="34" charset="0"/>
                        </a:rPr>
                        <a:t>TOTAL</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hMerge="1">
                  <a:txBody>
                    <a:bodyPr/>
                    <a:lstStyle/>
                    <a:p>
                      <a:endParaRPr lang="es-PE"/>
                    </a:p>
                  </a:txBody>
                  <a:tcPr/>
                </a:tc>
                <a:tc>
                  <a:txBody>
                    <a:bodyPr/>
                    <a:lstStyle/>
                    <a:p>
                      <a:pPr algn="ctr" fontAlgn="ctr"/>
                      <a:r>
                        <a:rPr lang="es-PE" sz="700" b="1" i="0" u="none" strike="noStrike" dirty="0">
                          <a:solidFill>
                            <a:srgbClr val="000000"/>
                          </a:solidFill>
                          <a:effectLst/>
                          <a:latin typeface="Calibri" panose="020F0502020204030204" pitchFamily="34" charset="0"/>
                        </a:rPr>
                        <a:t>2</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700" b="1" i="0" u="none" strike="noStrike">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700" b="1" i="0" u="none" strike="noStrike" dirty="0">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700" b="1" i="0" u="none" strike="noStrike">
                          <a:solidFill>
                            <a:srgbClr val="000000"/>
                          </a:solidFill>
                          <a:effectLst/>
                          <a:latin typeface="Calibri" panose="020F0502020204030204" pitchFamily="34" charset="0"/>
                        </a:rPr>
                        <a:t>2</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700" b="1" i="0" u="none" strike="noStrike">
                          <a:solidFill>
                            <a:srgbClr val="000000"/>
                          </a:solidFill>
                          <a:effectLst/>
                          <a:latin typeface="Calibri" panose="020F0502020204030204" pitchFamily="34" charset="0"/>
                        </a:rPr>
                        <a:t>2</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700" b="1" i="0" u="none" strike="noStrike">
                          <a:solidFill>
                            <a:srgbClr val="000000"/>
                          </a:solidFill>
                          <a:effectLst/>
                          <a:latin typeface="Calibri" panose="020F0502020204030204" pitchFamily="34" charset="0"/>
                        </a:rPr>
                        <a:t>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700" b="1" i="0" u="none" strike="noStrike">
                          <a:solidFill>
                            <a:srgbClr val="000000"/>
                          </a:solidFill>
                          <a:effectLst/>
                          <a:latin typeface="Calibri" panose="020F0502020204030204" pitchFamily="34" charset="0"/>
                        </a:rPr>
                        <a:t>2</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700" b="1" i="0" u="none" strike="noStrike">
                          <a:solidFill>
                            <a:srgbClr val="000000"/>
                          </a:solidFill>
                          <a:effectLst/>
                          <a:latin typeface="Calibri" panose="020F0502020204030204" pitchFamily="34" charset="0"/>
                        </a:rPr>
                        <a:t>4</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700" b="1" i="0" u="none" strike="noStrike">
                          <a:solidFill>
                            <a:srgbClr val="000000"/>
                          </a:solidFill>
                          <a:effectLst/>
                          <a:latin typeface="Calibri" panose="020F0502020204030204" pitchFamily="34" charset="0"/>
                        </a:rPr>
                        <a:t>2</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700" b="1" i="0" u="none" strike="noStrike">
                          <a:solidFill>
                            <a:srgbClr val="000000"/>
                          </a:solidFill>
                          <a:effectLst/>
                          <a:latin typeface="Calibri" panose="020F0502020204030204" pitchFamily="34" charset="0"/>
                        </a:rPr>
                        <a:t>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700" b="1" i="0" u="none" strike="noStrike">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700" b="1" i="0" u="none" strike="noStrike">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1300" b="1" i="0" u="none" strike="noStrike" dirty="0">
                          <a:solidFill>
                            <a:srgbClr val="000000"/>
                          </a:solidFill>
                          <a:effectLst/>
                          <a:latin typeface="Calibri" panose="020F0502020204030204" pitchFamily="34" charset="0"/>
                        </a:rPr>
                        <a:t>19</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244240580"/>
                  </a:ext>
                </a:extLst>
              </a:tr>
            </a:tbl>
          </a:graphicData>
        </a:graphic>
      </p:graphicFrame>
    </p:spTree>
    <p:extLst>
      <p:ext uri="{BB962C8B-B14F-4D97-AF65-F5344CB8AC3E}">
        <p14:creationId xmlns:p14="http://schemas.microsoft.com/office/powerpoint/2010/main" val="33829928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207946" y="304800"/>
            <a:ext cx="7776103" cy="477054"/>
          </a:xfrm>
          <a:prstGeom prst="rect">
            <a:avLst/>
          </a:prstGeom>
          <a:noFill/>
        </p:spPr>
        <p:txBody>
          <a:bodyPr wrap="none" lIns="91440" tIns="45720" rIns="91440" bIns="45720">
            <a:spAutoFit/>
          </a:bodyPr>
          <a:lstStyle/>
          <a:p>
            <a:pPr algn="ctr"/>
            <a:r>
              <a:rPr lang="es-PE" sz="2400" b="0" i="0" dirty="0">
                <a:solidFill>
                  <a:srgbClr val="000000"/>
                </a:solidFill>
                <a:effectLst/>
                <a:latin typeface="Arial" panose="020B0604020202020204" pitchFamily="34" charset="0"/>
              </a:rPr>
              <a:t> </a:t>
            </a:r>
            <a:r>
              <a:rPr lang="es-PE" sz="25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OBJETIVO DEL PLAN NACIONAL SEGURIDAD CIUDADANA</a:t>
            </a:r>
            <a:endParaRPr lang="es-ES" sz="25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graphicFrame>
        <p:nvGraphicFramePr>
          <p:cNvPr id="2" name="Tabla 1">
            <a:extLst>
              <a:ext uri="{FF2B5EF4-FFF2-40B4-BE49-F238E27FC236}">
                <a16:creationId xmlns:a16="http://schemas.microsoft.com/office/drawing/2014/main" xmlns="" id="{835C3186-5682-5E9F-9266-0CBF370973CE}"/>
              </a:ext>
            </a:extLst>
          </p:cNvPr>
          <p:cNvGraphicFramePr>
            <a:graphicFrameLocks noGrp="1"/>
          </p:cNvGraphicFramePr>
          <p:nvPr/>
        </p:nvGraphicFramePr>
        <p:xfrm>
          <a:off x="1447800" y="1828800"/>
          <a:ext cx="4060934" cy="4789729"/>
        </p:xfrm>
        <a:graphic>
          <a:graphicData uri="http://schemas.openxmlformats.org/drawingml/2006/table">
            <a:tbl>
              <a:tblPr/>
              <a:tblGrid>
                <a:gridCol w="505249">
                  <a:extLst>
                    <a:ext uri="{9D8B030D-6E8A-4147-A177-3AD203B41FA5}">
                      <a16:colId xmlns:a16="http://schemas.microsoft.com/office/drawing/2014/main" xmlns="" val="3717586819"/>
                    </a:ext>
                  </a:extLst>
                </a:gridCol>
                <a:gridCol w="1726265">
                  <a:extLst>
                    <a:ext uri="{9D8B030D-6E8A-4147-A177-3AD203B41FA5}">
                      <a16:colId xmlns:a16="http://schemas.microsoft.com/office/drawing/2014/main" xmlns="" val="2668227697"/>
                    </a:ext>
                  </a:extLst>
                </a:gridCol>
                <a:gridCol w="404199">
                  <a:extLst>
                    <a:ext uri="{9D8B030D-6E8A-4147-A177-3AD203B41FA5}">
                      <a16:colId xmlns:a16="http://schemas.microsoft.com/office/drawing/2014/main" xmlns="" val="491086232"/>
                    </a:ext>
                  </a:extLst>
                </a:gridCol>
                <a:gridCol w="421041">
                  <a:extLst>
                    <a:ext uri="{9D8B030D-6E8A-4147-A177-3AD203B41FA5}">
                      <a16:colId xmlns:a16="http://schemas.microsoft.com/office/drawing/2014/main" xmlns="" val="4189363909"/>
                    </a:ext>
                  </a:extLst>
                </a:gridCol>
                <a:gridCol w="423145">
                  <a:extLst>
                    <a:ext uri="{9D8B030D-6E8A-4147-A177-3AD203B41FA5}">
                      <a16:colId xmlns:a16="http://schemas.microsoft.com/office/drawing/2014/main" xmlns="" val="3271311658"/>
                    </a:ext>
                  </a:extLst>
                </a:gridCol>
                <a:gridCol w="581035">
                  <a:extLst>
                    <a:ext uri="{9D8B030D-6E8A-4147-A177-3AD203B41FA5}">
                      <a16:colId xmlns:a16="http://schemas.microsoft.com/office/drawing/2014/main" xmlns="" val="1179351490"/>
                    </a:ext>
                  </a:extLst>
                </a:gridCol>
              </a:tblGrid>
              <a:tr h="336998">
                <a:tc gridSpan="6">
                  <a:txBody>
                    <a:bodyPr/>
                    <a:lstStyle/>
                    <a:p>
                      <a:pPr algn="ctr" fontAlgn="ctr"/>
                      <a:r>
                        <a:rPr lang="es-PE" sz="1100" b="1" i="0" u="none" strike="noStrike">
                          <a:solidFill>
                            <a:srgbClr val="000000"/>
                          </a:solidFill>
                          <a:effectLst/>
                          <a:latin typeface="Calibri" panose="020F0502020204030204" pitchFamily="34" charset="0"/>
                        </a:rPr>
                        <a:t>CUADRO DE FALLECIDOS POR ACCIDENTES DE TRANSITO DE LAS COMISARIAS DE LA DIVPOL SUR 3</a:t>
                      </a:r>
                    </a:p>
                  </a:txBody>
                  <a:tcPr marL="6358" marR="6358" marT="6358"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xmlns="" val="1728209770"/>
                  </a:ext>
                </a:extLst>
              </a:tr>
              <a:tr h="222546">
                <a:tc rowSpan="2">
                  <a:txBody>
                    <a:bodyPr/>
                    <a:lstStyle/>
                    <a:p>
                      <a:pPr algn="ctr" fontAlgn="ctr"/>
                      <a:r>
                        <a:rPr lang="es-PE" sz="1100" b="1" i="0" u="none" strike="noStrike">
                          <a:solidFill>
                            <a:srgbClr val="000000"/>
                          </a:solidFill>
                          <a:effectLst/>
                          <a:latin typeface="Calibri" panose="020F0502020204030204" pitchFamily="34" charset="0"/>
                        </a:rPr>
                        <a:t>N°</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rowSpan="2">
                  <a:txBody>
                    <a:bodyPr/>
                    <a:lstStyle/>
                    <a:p>
                      <a:pPr algn="ctr" fontAlgn="ctr"/>
                      <a:r>
                        <a:rPr lang="es-PE" sz="1100" b="1"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gridSpan="3">
                  <a:txBody>
                    <a:bodyPr/>
                    <a:lstStyle/>
                    <a:p>
                      <a:pPr algn="ctr" fontAlgn="ctr"/>
                      <a:r>
                        <a:rPr lang="es-PE" sz="1300" b="1" i="0" u="none" strike="noStrike">
                          <a:solidFill>
                            <a:srgbClr val="000000"/>
                          </a:solidFill>
                          <a:effectLst/>
                          <a:latin typeface="Calibri" panose="020F0502020204030204" pitchFamily="34" charset="0"/>
                        </a:rPr>
                        <a:t>2022</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endParaRPr lang="es-PE"/>
                    </a:p>
                  </a:txBody>
                  <a:tcPr/>
                </a:tc>
                <a:tc hMerge="1">
                  <a:txBody>
                    <a:bodyPr/>
                    <a:lstStyle/>
                    <a:p>
                      <a:endParaRPr lang="es-PE"/>
                    </a:p>
                  </a:txBody>
                  <a:tcPr/>
                </a:tc>
                <a:tc rowSpan="2">
                  <a:txBody>
                    <a:bodyPr/>
                    <a:lstStyle/>
                    <a:p>
                      <a:pPr algn="ctr" fontAlgn="ctr"/>
                      <a:r>
                        <a:rPr lang="es-PE" sz="700" b="1" i="0" u="none" strike="noStrike">
                          <a:solidFill>
                            <a:srgbClr val="000000"/>
                          </a:solidFill>
                          <a:effectLst/>
                          <a:latin typeface="Calibri" panose="020F0502020204030204" pitchFamily="34" charset="0"/>
                        </a:rPr>
                        <a:t>TOTAL FALLECIDOS</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xmlns="" val="594472873"/>
                  </a:ext>
                </a:extLst>
              </a:tr>
              <a:tr h="438733">
                <a:tc vMerge="1">
                  <a:txBody>
                    <a:bodyPr/>
                    <a:lstStyle/>
                    <a:p>
                      <a:endParaRPr lang="es-PE"/>
                    </a:p>
                  </a:txBody>
                  <a:tcPr/>
                </a:tc>
                <a:tc vMerge="1">
                  <a:txBody>
                    <a:bodyPr/>
                    <a:lstStyle/>
                    <a:p>
                      <a:endParaRPr lang="es-PE"/>
                    </a:p>
                  </a:txBody>
                  <a:tcPr/>
                </a:tc>
                <a:tc>
                  <a:txBody>
                    <a:bodyPr/>
                    <a:lstStyle/>
                    <a:p>
                      <a:pPr algn="ctr" fontAlgn="ctr"/>
                      <a:r>
                        <a:rPr lang="es-PE" sz="900" b="1" i="0" u="none" strike="noStrike">
                          <a:solidFill>
                            <a:srgbClr val="000000"/>
                          </a:solidFill>
                          <a:effectLst/>
                          <a:latin typeface="Calibri" panose="020F0502020204030204" pitchFamily="34" charset="0"/>
                        </a:rPr>
                        <a:t>ENE</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900" b="1" i="0" u="none" strike="noStrike">
                          <a:solidFill>
                            <a:srgbClr val="000000"/>
                          </a:solidFill>
                          <a:effectLst/>
                          <a:latin typeface="Calibri" panose="020F0502020204030204" pitchFamily="34" charset="0"/>
                        </a:rPr>
                        <a:t>FEB</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900" b="1" i="0" u="none" strike="noStrike">
                          <a:solidFill>
                            <a:srgbClr val="000000"/>
                          </a:solidFill>
                          <a:effectLst/>
                          <a:latin typeface="Calibri" panose="020F0502020204030204" pitchFamily="34" charset="0"/>
                        </a:rPr>
                        <a:t>MAR</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vMerge="1">
                  <a:txBody>
                    <a:bodyPr/>
                    <a:lstStyle/>
                    <a:p>
                      <a:endParaRPr lang="es-PE"/>
                    </a:p>
                  </a:txBody>
                  <a:tcPr/>
                </a:tc>
                <a:extLst>
                  <a:ext uri="{0D108BD9-81ED-4DB2-BD59-A6C34878D82A}">
                    <a16:rowId xmlns:a16="http://schemas.microsoft.com/office/drawing/2014/main" xmlns="" val="2079492811"/>
                  </a:ext>
                </a:extLst>
              </a:tr>
              <a:tr h="241621">
                <a:tc>
                  <a:txBody>
                    <a:bodyPr/>
                    <a:lstStyle/>
                    <a:p>
                      <a:pPr algn="ctr" fontAlgn="ctr"/>
                      <a:r>
                        <a:rPr lang="es-PE" sz="700" b="0" i="0" u="none" strike="noStrike">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COMISARIA VILLA ALEJANDRO</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1190997622"/>
                  </a:ext>
                </a:extLst>
              </a:tr>
              <a:tr h="235263">
                <a:tc>
                  <a:txBody>
                    <a:bodyPr/>
                    <a:lstStyle/>
                    <a:p>
                      <a:pPr algn="ctr" fontAlgn="ctr"/>
                      <a:r>
                        <a:rPr lang="es-PE" sz="700" b="0" i="0" u="none" strike="noStrike">
                          <a:solidFill>
                            <a:srgbClr val="000000"/>
                          </a:solidFill>
                          <a:effectLst/>
                          <a:latin typeface="Calibri" panose="020F0502020204030204" pitchFamily="34" charset="0"/>
                        </a:rPr>
                        <a:t>2</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COMISARIA DE LURIN</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dirty="0">
                          <a:solidFill>
                            <a:srgbClr val="000000"/>
                          </a:solidFill>
                          <a:effectLst/>
                          <a:latin typeface="Calibri" panose="020F0502020204030204" pitchFamily="34" charset="0"/>
                        </a:rPr>
                        <a:t>1 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s-PE" sz="700" b="0" i="0" u="none" strike="noStrike" dirty="0">
                        <a:solidFill>
                          <a:srgbClr val="000000"/>
                        </a:solidFill>
                        <a:effectLst/>
                        <a:latin typeface="Calibri" panose="020F0502020204030204" pitchFamily="34" charset="0"/>
                      </a:endParaRP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dirty="0">
                          <a:solidFill>
                            <a:srgbClr val="000000"/>
                          </a:solidFill>
                          <a:effectLst/>
                          <a:latin typeface="Calibri" panose="020F0502020204030204" pitchFamily="34" charset="0"/>
                        </a:rPr>
                        <a:t>1 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dirty="0">
                          <a:solidFill>
                            <a:srgbClr val="000000"/>
                          </a:solidFill>
                          <a:effectLst/>
                          <a:latin typeface="Calibri" panose="020F0502020204030204" pitchFamily="34" charset="0"/>
                        </a:rPr>
                        <a:t>2</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1748383650"/>
                  </a:ext>
                </a:extLst>
              </a:tr>
              <a:tr h="235263">
                <a:tc>
                  <a:txBody>
                    <a:bodyPr/>
                    <a:lstStyle/>
                    <a:p>
                      <a:pPr algn="ctr" fontAlgn="ctr"/>
                      <a:r>
                        <a:rPr lang="es-PE" sz="700" b="0" i="0" u="none" strike="noStrike">
                          <a:solidFill>
                            <a:srgbClr val="000000"/>
                          </a:solidFill>
                          <a:effectLst/>
                          <a:latin typeface="Calibri" panose="020F0502020204030204" pitchFamily="34" charset="0"/>
                        </a:rPr>
                        <a:t>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COMISARIA PACHACAMAC</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dirty="0">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dirty="0">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dirty="0">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1281092200"/>
                  </a:ext>
                </a:extLst>
              </a:tr>
              <a:tr h="190754">
                <a:tc>
                  <a:txBody>
                    <a:bodyPr/>
                    <a:lstStyle/>
                    <a:p>
                      <a:pPr algn="ctr" fontAlgn="ctr"/>
                      <a:r>
                        <a:rPr lang="es-PE" sz="700" b="0" i="0" u="none" strike="noStrike">
                          <a:solidFill>
                            <a:srgbClr val="000000"/>
                          </a:solidFill>
                          <a:effectLst/>
                          <a:latin typeface="Calibri" panose="020F0502020204030204" pitchFamily="34" charset="0"/>
                        </a:rPr>
                        <a:t>4</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COMISARIA PUCUSANA</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dirty="0">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dirty="0">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3947326173"/>
                  </a:ext>
                </a:extLst>
              </a:tr>
              <a:tr h="298847">
                <a:tc>
                  <a:txBody>
                    <a:bodyPr/>
                    <a:lstStyle/>
                    <a:p>
                      <a:pPr algn="ctr" fontAlgn="ctr"/>
                      <a:r>
                        <a:rPr lang="es-PE" sz="700" b="0" i="0" u="none" strike="noStrike">
                          <a:solidFill>
                            <a:srgbClr val="000000"/>
                          </a:solidFill>
                          <a:effectLst/>
                          <a:latin typeface="Calibri" panose="020F0502020204030204" pitchFamily="34" charset="0"/>
                        </a:rPr>
                        <a:t>5</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COMISARIA PUNTA HERMOSA</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dirty="0">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3741539798"/>
                  </a:ext>
                </a:extLst>
              </a:tr>
              <a:tr h="235263">
                <a:tc>
                  <a:txBody>
                    <a:bodyPr/>
                    <a:lstStyle/>
                    <a:p>
                      <a:pPr algn="ctr" fontAlgn="ctr"/>
                      <a:r>
                        <a:rPr lang="es-PE" sz="700" b="0" i="0" u="none" strike="noStrike">
                          <a:solidFill>
                            <a:srgbClr val="000000"/>
                          </a:solidFill>
                          <a:effectLst/>
                          <a:latin typeface="Calibri" panose="020F0502020204030204" pitchFamily="34" charset="0"/>
                        </a:rPr>
                        <a:t>6</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COMISARIA PUNTA NEGRA</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dirty="0">
                          <a:solidFill>
                            <a:srgbClr val="000000"/>
                          </a:solidFill>
                          <a:effectLst/>
                          <a:latin typeface="Calibri" panose="020F0502020204030204" pitchFamily="34" charset="0"/>
                        </a:rPr>
                        <a:t> 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dirty="0">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dirty="0">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dirty="0">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2254676464"/>
                  </a:ext>
                </a:extLst>
              </a:tr>
              <a:tr h="178037">
                <a:tc>
                  <a:txBody>
                    <a:bodyPr/>
                    <a:lstStyle/>
                    <a:p>
                      <a:pPr algn="ctr" fontAlgn="ctr"/>
                      <a:r>
                        <a:rPr lang="es-PE" sz="700" b="0" i="0" u="none" strike="noStrike">
                          <a:solidFill>
                            <a:srgbClr val="000000"/>
                          </a:solidFill>
                          <a:effectLst/>
                          <a:latin typeface="Calibri" panose="020F0502020204030204" pitchFamily="34" charset="0"/>
                        </a:rPr>
                        <a:t>7</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a:solidFill>
                            <a:srgbClr val="000000"/>
                          </a:solidFill>
                          <a:effectLst/>
                          <a:latin typeface="Calibri" panose="020F0502020204030204" pitchFamily="34" charset="0"/>
                        </a:rPr>
                        <a:t>COMISARIA SAN BARTOLO</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dirty="0">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4173337019"/>
                  </a:ext>
                </a:extLst>
              </a:tr>
              <a:tr h="235263">
                <a:tc>
                  <a:txBody>
                    <a:bodyPr/>
                    <a:lstStyle/>
                    <a:p>
                      <a:pPr algn="ctr" fontAlgn="ctr"/>
                      <a:r>
                        <a:rPr lang="es-PE" sz="700" b="0" i="0" u="none" strike="noStrike">
                          <a:solidFill>
                            <a:srgbClr val="000000"/>
                          </a:solidFill>
                          <a:effectLst/>
                          <a:latin typeface="Calibri" panose="020F0502020204030204" pitchFamily="34" charset="0"/>
                        </a:rPr>
                        <a:t>8</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COMISARIA SANTA MARIA DEL MAR</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dirty="0">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1516118506"/>
                  </a:ext>
                </a:extLst>
              </a:tr>
              <a:tr h="209829">
                <a:tc>
                  <a:txBody>
                    <a:bodyPr/>
                    <a:lstStyle/>
                    <a:p>
                      <a:pPr algn="ctr" fontAlgn="ctr"/>
                      <a:r>
                        <a:rPr lang="es-PE" sz="700" b="0" i="0" u="none" strike="noStrike">
                          <a:solidFill>
                            <a:srgbClr val="000000"/>
                          </a:solidFill>
                          <a:effectLst/>
                          <a:latin typeface="Calibri" panose="020F0502020204030204" pitchFamily="34" charset="0"/>
                        </a:rPr>
                        <a:t>9</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COMISARIA SAN FRANCISCO TABLADA DE LURIN</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dirty="0">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1806961684"/>
                  </a:ext>
                </a:extLst>
              </a:tr>
              <a:tr h="254338">
                <a:tc>
                  <a:txBody>
                    <a:bodyPr/>
                    <a:lstStyle/>
                    <a:p>
                      <a:pPr algn="ctr" fontAlgn="ctr"/>
                      <a:r>
                        <a:rPr lang="es-PE" sz="700" b="0" i="0" u="none" strike="noStrike">
                          <a:solidFill>
                            <a:srgbClr val="000000"/>
                          </a:solidFill>
                          <a:effectLst/>
                          <a:latin typeface="Calibri" panose="020F0502020204030204" pitchFamily="34" charset="0"/>
                        </a:rPr>
                        <a:t>10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COMISARIA JOSE CARLOS MARIATEGUI</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dirty="0">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2607179242"/>
                  </a:ext>
                </a:extLst>
              </a:tr>
              <a:tr h="171678">
                <a:tc>
                  <a:txBody>
                    <a:bodyPr/>
                    <a:lstStyle/>
                    <a:p>
                      <a:pPr algn="ctr" fontAlgn="ctr"/>
                      <a:r>
                        <a:rPr lang="es-PE" sz="700" b="0" i="0" u="none" strike="noStrike">
                          <a:solidFill>
                            <a:srgbClr val="000000"/>
                          </a:solidFill>
                          <a:effectLst/>
                          <a:latin typeface="Calibri" panose="020F0502020204030204" pitchFamily="34" charset="0"/>
                        </a:rPr>
                        <a:t>11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a:solidFill>
                            <a:srgbClr val="000000"/>
                          </a:solidFill>
                          <a:effectLst/>
                          <a:latin typeface="Calibri" panose="020F0502020204030204" pitchFamily="34" charset="0"/>
                        </a:rPr>
                        <a:t>COMISARIA JOSE GALVEZ</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dirty="0">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3542029893"/>
                  </a:ext>
                </a:extLst>
              </a:tr>
              <a:tr h="222546">
                <a:tc>
                  <a:txBody>
                    <a:bodyPr/>
                    <a:lstStyle/>
                    <a:p>
                      <a:pPr algn="ctr" fontAlgn="ctr"/>
                      <a:r>
                        <a:rPr lang="es-PE" sz="700" b="0" i="0" u="none" strike="noStrike">
                          <a:solidFill>
                            <a:srgbClr val="000000"/>
                          </a:solidFill>
                          <a:effectLst/>
                          <a:latin typeface="Calibri" panose="020F0502020204030204" pitchFamily="34" charset="0"/>
                        </a:rPr>
                        <a:t>12</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COMISARIA NUEVA ESPERANZA</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dirty="0">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262307235"/>
                  </a:ext>
                </a:extLst>
              </a:tr>
              <a:tr h="203471">
                <a:tc>
                  <a:txBody>
                    <a:bodyPr/>
                    <a:lstStyle/>
                    <a:p>
                      <a:pPr algn="ctr" fontAlgn="ctr"/>
                      <a:r>
                        <a:rPr lang="es-PE" sz="700" b="0" i="0" u="none" strike="noStrike">
                          <a:solidFill>
                            <a:srgbClr val="000000"/>
                          </a:solidFill>
                          <a:effectLst/>
                          <a:latin typeface="Calibri" panose="020F0502020204030204" pitchFamily="34" charset="0"/>
                        </a:rPr>
                        <a:t>13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a:solidFill>
                            <a:srgbClr val="000000"/>
                          </a:solidFill>
                          <a:effectLst/>
                          <a:latin typeface="Calibri" panose="020F0502020204030204" pitchFamily="34" charset="0"/>
                        </a:rPr>
                        <a:t>COMISARIA VILLA MARIA DEL TRIUNFO</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dirty="0">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1556163980"/>
                  </a:ext>
                </a:extLst>
              </a:tr>
              <a:tr h="235263">
                <a:tc>
                  <a:txBody>
                    <a:bodyPr/>
                    <a:lstStyle/>
                    <a:p>
                      <a:pPr algn="ctr" fontAlgn="ctr"/>
                      <a:r>
                        <a:rPr lang="es-PE" sz="700" b="0" i="0" u="none" strike="noStrike">
                          <a:solidFill>
                            <a:srgbClr val="000000"/>
                          </a:solidFill>
                          <a:effectLst/>
                          <a:latin typeface="Calibri" panose="020F0502020204030204" pitchFamily="34" charset="0"/>
                        </a:rPr>
                        <a:t>14</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DEPINCRI LURIN PACHACAMAC Y BALNEARIOS</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dirty="0">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4050450770"/>
                  </a:ext>
                </a:extLst>
              </a:tr>
              <a:tr h="298847">
                <a:tc>
                  <a:txBody>
                    <a:bodyPr/>
                    <a:lstStyle/>
                    <a:p>
                      <a:pPr algn="ctr" fontAlgn="ctr"/>
                      <a:r>
                        <a:rPr lang="es-PE" sz="700" b="0" i="0" u="none" strike="noStrike">
                          <a:solidFill>
                            <a:srgbClr val="000000"/>
                          </a:solidFill>
                          <a:effectLst/>
                          <a:latin typeface="Calibri" panose="020F0502020204030204" pitchFamily="34" charset="0"/>
                        </a:rPr>
                        <a:t>15</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DEPINCRI VILLA MARIA DEL TRIUNFO</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dirty="0">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2541004398"/>
                  </a:ext>
                </a:extLst>
              </a:tr>
              <a:tr h="330640">
                <a:tc gridSpan="2">
                  <a:txBody>
                    <a:bodyPr/>
                    <a:lstStyle/>
                    <a:p>
                      <a:pPr algn="ctr" fontAlgn="ctr"/>
                      <a:r>
                        <a:rPr lang="es-PE" sz="800" b="1" i="0" u="none" strike="noStrike" dirty="0">
                          <a:solidFill>
                            <a:srgbClr val="000000"/>
                          </a:solidFill>
                          <a:effectLst/>
                          <a:latin typeface="Calibri" panose="020F0502020204030204" pitchFamily="34" charset="0"/>
                        </a:rPr>
                        <a:t>TOTAL</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hMerge="1">
                  <a:txBody>
                    <a:bodyPr/>
                    <a:lstStyle/>
                    <a:p>
                      <a:endParaRPr lang="es-PE"/>
                    </a:p>
                  </a:txBody>
                  <a:tcPr/>
                </a:tc>
                <a:tc>
                  <a:txBody>
                    <a:bodyPr/>
                    <a:lstStyle/>
                    <a:p>
                      <a:pPr algn="ctr" fontAlgn="ctr"/>
                      <a:r>
                        <a:rPr lang="es-PE" sz="800" b="1" i="0" u="none" strike="noStrike" dirty="0">
                          <a:solidFill>
                            <a:srgbClr val="000000"/>
                          </a:solidFill>
                          <a:effectLst/>
                          <a:latin typeface="Calibri" panose="020F0502020204030204" pitchFamily="34" charset="0"/>
                        </a:rPr>
                        <a:t>2</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800" b="1" i="0" u="none" strike="noStrike" dirty="0">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800" b="1" i="0" u="none" strike="noStrike" dirty="0">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1300" b="1" i="0" u="none" strike="noStrike" dirty="0">
                          <a:solidFill>
                            <a:srgbClr val="000000"/>
                          </a:solidFill>
                          <a:effectLst/>
                          <a:latin typeface="Calibri" panose="020F0502020204030204" pitchFamily="34" charset="0"/>
                        </a:rPr>
                        <a:t>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2772041529"/>
                  </a:ext>
                </a:extLst>
              </a:tr>
            </a:tbl>
          </a:graphicData>
        </a:graphic>
      </p:graphicFrame>
      <p:graphicFrame>
        <p:nvGraphicFramePr>
          <p:cNvPr id="4" name="Tabla 3">
            <a:extLst>
              <a:ext uri="{FF2B5EF4-FFF2-40B4-BE49-F238E27FC236}">
                <a16:creationId xmlns:a16="http://schemas.microsoft.com/office/drawing/2014/main" xmlns="" id="{1825FD10-7378-7E09-77E1-C99648AE692E}"/>
              </a:ext>
            </a:extLst>
          </p:cNvPr>
          <p:cNvGraphicFramePr>
            <a:graphicFrameLocks noGrp="1"/>
          </p:cNvGraphicFramePr>
          <p:nvPr>
            <p:extLst>
              <p:ext uri="{D42A27DB-BD31-4B8C-83A1-F6EECF244321}">
                <p14:modId xmlns:p14="http://schemas.microsoft.com/office/powerpoint/2010/main" val="3811809581"/>
              </p:ext>
            </p:extLst>
          </p:nvPr>
        </p:nvGraphicFramePr>
        <p:xfrm>
          <a:off x="6073800" y="1828800"/>
          <a:ext cx="4060934" cy="4789729"/>
        </p:xfrm>
        <a:graphic>
          <a:graphicData uri="http://schemas.openxmlformats.org/drawingml/2006/table">
            <a:tbl>
              <a:tblPr/>
              <a:tblGrid>
                <a:gridCol w="505249">
                  <a:extLst>
                    <a:ext uri="{9D8B030D-6E8A-4147-A177-3AD203B41FA5}">
                      <a16:colId xmlns:a16="http://schemas.microsoft.com/office/drawing/2014/main" xmlns="" val="3512755930"/>
                    </a:ext>
                  </a:extLst>
                </a:gridCol>
                <a:gridCol w="1726265">
                  <a:extLst>
                    <a:ext uri="{9D8B030D-6E8A-4147-A177-3AD203B41FA5}">
                      <a16:colId xmlns:a16="http://schemas.microsoft.com/office/drawing/2014/main" xmlns="" val="1582788023"/>
                    </a:ext>
                  </a:extLst>
                </a:gridCol>
                <a:gridCol w="404199">
                  <a:extLst>
                    <a:ext uri="{9D8B030D-6E8A-4147-A177-3AD203B41FA5}">
                      <a16:colId xmlns:a16="http://schemas.microsoft.com/office/drawing/2014/main" xmlns="" val="4121052655"/>
                    </a:ext>
                  </a:extLst>
                </a:gridCol>
                <a:gridCol w="421041">
                  <a:extLst>
                    <a:ext uri="{9D8B030D-6E8A-4147-A177-3AD203B41FA5}">
                      <a16:colId xmlns:a16="http://schemas.microsoft.com/office/drawing/2014/main" xmlns="" val="654875322"/>
                    </a:ext>
                  </a:extLst>
                </a:gridCol>
                <a:gridCol w="423145">
                  <a:extLst>
                    <a:ext uri="{9D8B030D-6E8A-4147-A177-3AD203B41FA5}">
                      <a16:colId xmlns:a16="http://schemas.microsoft.com/office/drawing/2014/main" xmlns="" val="2726327226"/>
                    </a:ext>
                  </a:extLst>
                </a:gridCol>
                <a:gridCol w="581035">
                  <a:extLst>
                    <a:ext uri="{9D8B030D-6E8A-4147-A177-3AD203B41FA5}">
                      <a16:colId xmlns:a16="http://schemas.microsoft.com/office/drawing/2014/main" xmlns="" val="874518835"/>
                    </a:ext>
                  </a:extLst>
                </a:gridCol>
              </a:tblGrid>
              <a:tr h="336998">
                <a:tc gridSpan="6">
                  <a:txBody>
                    <a:bodyPr/>
                    <a:lstStyle/>
                    <a:p>
                      <a:pPr algn="ctr" fontAlgn="ctr"/>
                      <a:r>
                        <a:rPr lang="es-PE" sz="1100" b="1" i="0" u="none" strike="noStrike">
                          <a:solidFill>
                            <a:srgbClr val="000000"/>
                          </a:solidFill>
                          <a:effectLst/>
                          <a:latin typeface="Calibri" panose="020F0502020204030204" pitchFamily="34" charset="0"/>
                        </a:rPr>
                        <a:t>CUADRO DE FALLECIDOS POR ACCIDENTES DE TRANSITO DE LAS COMISARIAS DE LA DIVPOL SUR 3</a:t>
                      </a:r>
                    </a:p>
                  </a:txBody>
                  <a:tcPr marL="6358" marR="6358" marT="6358"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xmlns="" val="3725349921"/>
                  </a:ext>
                </a:extLst>
              </a:tr>
              <a:tr h="222546">
                <a:tc rowSpan="2">
                  <a:txBody>
                    <a:bodyPr/>
                    <a:lstStyle/>
                    <a:p>
                      <a:pPr algn="ctr" fontAlgn="ctr"/>
                      <a:r>
                        <a:rPr lang="es-PE" sz="1100" b="1" i="0" u="none" strike="noStrike">
                          <a:solidFill>
                            <a:srgbClr val="000000"/>
                          </a:solidFill>
                          <a:effectLst/>
                          <a:latin typeface="Calibri" panose="020F0502020204030204" pitchFamily="34" charset="0"/>
                        </a:rPr>
                        <a:t>N°</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rowSpan="2">
                  <a:txBody>
                    <a:bodyPr/>
                    <a:lstStyle/>
                    <a:p>
                      <a:pPr algn="ctr" fontAlgn="ctr"/>
                      <a:r>
                        <a:rPr lang="es-PE" sz="1100" b="1"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gridSpan="3">
                  <a:txBody>
                    <a:bodyPr/>
                    <a:lstStyle/>
                    <a:p>
                      <a:pPr algn="ctr" fontAlgn="ctr"/>
                      <a:r>
                        <a:rPr lang="es-PE" sz="1300" b="1" i="0" u="none" strike="noStrike">
                          <a:solidFill>
                            <a:srgbClr val="000000"/>
                          </a:solidFill>
                          <a:effectLst/>
                          <a:latin typeface="Calibri" panose="020F0502020204030204" pitchFamily="34" charset="0"/>
                        </a:rPr>
                        <a:t>2023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endParaRPr lang="es-PE"/>
                    </a:p>
                  </a:txBody>
                  <a:tcPr/>
                </a:tc>
                <a:tc hMerge="1">
                  <a:txBody>
                    <a:bodyPr/>
                    <a:lstStyle/>
                    <a:p>
                      <a:endParaRPr lang="es-PE"/>
                    </a:p>
                  </a:txBody>
                  <a:tcPr/>
                </a:tc>
                <a:tc rowSpan="2">
                  <a:txBody>
                    <a:bodyPr/>
                    <a:lstStyle/>
                    <a:p>
                      <a:pPr algn="ctr" fontAlgn="ctr"/>
                      <a:r>
                        <a:rPr lang="es-PE" sz="700" b="1" i="0" u="none" strike="noStrike">
                          <a:solidFill>
                            <a:srgbClr val="000000"/>
                          </a:solidFill>
                          <a:effectLst/>
                          <a:latin typeface="Calibri" panose="020F0502020204030204" pitchFamily="34" charset="0"/>
                        </a:rPr>
                        <a:t>TOTAL FALLECIDOS</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xmlns="" val="2529875027"/>
                  </a:ext>
                </a:extLst>
              </a:tr>
              <a:tr h="438733">
                <a:tc vMerge="1">
                  <a:txBody>
                    <a:bodyPr/>
                    <a:lstStyle/>
                    <a:p>
                      <a:endParaRPr lang="es-PE"/>
                    </a:p>
                  </a:txBody>
                  <a:tcPr/>
                </a:tc>
                <a:tc vMerge="1">
                  <a:txBody>
                    <a:bodyPr/>
                    <a:lstStyle/>
                    <a:p>
                      <a:endParaRPr lang="es-PE"/>
                    </a:p>
                  </a:txBody>
                  <a:tcPr/>
                </a:tc>
                <a:tc>
                  <a:txBody>
                    <a:bodyPr/>
                    <a:lstStyle/>
                    <a:p>
                      <a:pPr algn="ctr" fontAlgn="ctr"/>
                      <a:r>
                        <a:rPr lang="es-PE" sz="900" b="1" i="0" u="none" strike="noStrike">
                          <a:solidFill>
                            <a:srgbClr val="000000"/>
                          </a:solidFill>
                          <a:effectLst/>
                          <a:latin typeface="Calibri" panose="020F0502020204030204" pitchFamily="34" charset="0"/>
                        </a:rPr>
                        <a:t>ENE</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900" b="1" i="0" u="none" strike="noStrike">
                          <a:solidFill>
                            <a:srgbClr val="000000"/>
                          </a:solidFill>
                          <a:effectLst/>
                          <a:latin typeface="Calibri" panose="020F0502020204030204" pitchFamily="34" charset="0"/>
                        </a:rPr>
                        <a:t>FEB</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900" b="1" i="0" u="none" strike="noStrike">
                          <a:solidFill>
                            <a:srgbClr val="000000"/>
                          </a:solidFill>
                          <a:effectLst/>
                          <a:latin typeface="Calibri" panose="020F0502020204030204" pitchFamily="34" charset="0"/>
                        </a:rPr>
                        <a:t>MAR</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vMerge="1">
                  <a:txBody>
                    <a:bodyPr/>
                    <a:lstStyle/>
                    <a:p>
                      <a:endParaRPr lang="es-PE"/>
                    </a:p>
                  </a:txBody>
                  <a:tcPr/>
                </a:tc>
                <a:extLst>
                  <a:ext uri="{0D108BD9-81ED-4DB2-BD59-A6C34878D82A}">
                    <a16:rowId xmlns:a16="http://schemas.microsoft.com/office/drawing/2014/main" xmlns="" val="3597647955"/>
                  </a:ext>
                </a:extLst>
              </a:tr>
              <a:tr h="241621">
                <a:tc>
                  <a:txBody>
                    <a:bodyPr/>
                    <a:lstStyle/>
                    <a:p>
                      <a:pPr algn="ctr" fontAlgn="ctr"/>
                      <a:r>
                        <a:rPr lang="es-PE" sz="700" b="0" i="0" u="none" strike="noStrike">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a:solidFill>
                            <a:srgbClr val="000000"/>
                          </a:solidFill>
                          <a:effectLst/>
                          <a:latin typeface="Calibri" panose="020F0502020204030204" pitchFamily="34" charset="0"/>
                        </a:rPr>
                        <a:t>COMISARIA VILLA ALEJANDRO</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2830576215"/>
                  </a:ext>
                </a:extLst>
              </a:tr>
              <a:tr h="235263">
                <a:tc>
                  <a:txBody>
                    <a:bodyPr/>
                    <a:lstStyle/>
                    <a:p>
                      <a:pPr algn="ctr" fontAlgn="ctr"/>
                      <a:r>
                        <a:rPr lang="es-PE" sz="700" b="0" i="0" u="none" strike="noStrike">
                          <a:solidFill>
                            <a:srgbClr val="000000"/>
                          </a:solidFill>
                          <a:effectLst/>
                          <a:latin typeface="Calibri" panose="020F0502020204030204" pitchFamily="34" charset="0"/>
                        </a:rPr>
                        <a:t>2</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a:solidFill>
                            <a:srgbClr val="000000"/>
                          </a:solidFill>
                          <a:effectLst/>
                          <a:latin typeface="Calibri" panose="020F0502020204030204" pitchFamily="34" charset="0"/>
                        </a:rPr>
                        <a:t>COMISARIA DE LURIN</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dirty="0">
                          <a:solidFill>
                            <a:srgbClr val="000000"/>
                          </a:solidFill>
                          <a:effectLst/>
                          <a:latin typeface="Calibri" panose="020F0502020204030204" pitchFamily="34" charset="0"/>
                        </a:rPr>
                        <a:t>1 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dirty="0">
                          <a:solidFill>
                            <a:srgbClr val="000000"/>
                          </a:solidFill>
                          <a:effectLst/>
                          <a:latin typeface="Calibri" panose="020F0502020204030204" pitchFamily="34" charset="0"/>
                        </a:rPr>
                        <a:t>1 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dirty="0">
                          <a:solidFill>
                            <a:srgbClr val="000000"/>
                          </a:solidFill>
                          <a:effectLst/>
                          <a:latin typeface="Calibri" panose="020F0502020204030204" pitchFamily="34" charset="0"/>
                        </a:rPr>
                        <a:t>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928391265"/>
                  </a:ext>
                </a:extLst>
              </a:tr>
              <a:tr h="235263">
                <a:tc>
                  <a:txBody>
                    <a:bodyPr/>
                    <a:lstStyle/>
                    <a:p>
                      <a:pPr algn="ctr" fontAlgn="ctr"/>
                      <a:r>
                        <a:rPr lang="es-PE" sz="700" b="0" i="0" u="none" strike="noStrike">
                          <a:solidFill>
                            <a:srgbClr val="000000"/>
                          </a:solidFill>
                          <a:effectLst/>
                          <a:latin typeface="Calibri" panose="020F0502020204030204" pitchFamily="34" charset="0"/>
                        </a:rPr>
                        <a:t>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a:solidFill>
                            <a:srgbClr val="000000"/>
                          </a:solidFill>
                          <a:effectLst/>
                          <a:latin typeface="Calibri" panose="020F0502020204030204" pitchFamily="34" charset="0"/>
                        </a:rPr>
                        <a:t>COMISARIA PACHACAMAC</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2479241487"/>
                  </a:ext>
                </a:extLst>
              </a:tr>
              <a:tr h="190754">
                <a:tc>
                  <a:txBody>
                    <a:bodyPr/>
                    <a:lstStyle/>
                    <a:p>
                      <a:pPr algn="ctr" fontAlgn="ctr"/>
                      <a:r>
                        <a:rPr lang="es-PE" sz="700" b="0" i="0" u="none" strike="noStrike">
                          <a:solidFill>
                            <a:srgbClr val="000000"/>
                          </a:solidFill>
                          <a:effectLst/>
                          <a:latin typeface="Calibri" panose="020F0502020204030204" pitchFamily="34" charset="0"/>
                        </a:rPr>
                        <a:t>4</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a:solidFill>
                            <a:srgbClr val="000000"/>
                          </a:solidFill>
                          <a:effectLst/>
                          <a:latin typeface="Calibri" panose="020F0502020204030204" pitchFamily="34" charset="0"/>
                        </a:rPr>
                        <a:t>COMISARIA PUCUSANA</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2180608028"/>
                  </a:ext>
                </a:extLst>
              </a:tr>
              <a:tr h="298847">
                <a:tc>
                  <a:txBody>
                    <a:bodyPr/>
                    <a:lstStyle/>
                    <a:p>
                      <a:pPr algn="ctr" fontAlgn="ctr"/>
                      <a:r>
                        <a:rPr lang="es-PE" sz="700" b="0" i="0" u="none" strike="noStrike">
                          <a:solidFill>
                            <a:srgbClr val="000000"/>
                          </a:solidFill>
                          <a:effectLst/>
                          <a:latin typeface="Calibri" panose="020F0502020204030204" pitchFamily="34" charset="0"/>
                        </a:rPr>
                        <a:t>5</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a:solidFill>
                            <a:srgbClr val="000000"/>
                          </a:solidFill>
                          <a:effectLst/>
                          <a:latin typeface="Calibri" panose="020F0502020204030204" pitchFamily="34" charset="0"/>
                        </a:rPr>
                        <a:t>COMISARIA PUNTA HERMOSA</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dirty="0">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dirty="0">
                          <a:solidFill>
                            <a:srgbClr val="000000"/>
                          </a:solidFill>
                          <a:effectLst/>
                          <a:latin typeface="Calibri" panose="020F0502020204030204" pitchFamily="34" charset="0"/>
                        </a:rPr>
                        <a:t>1 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dirty="0">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2877563402"/>
                  </a:ext>
                </a:extLst>
              </a:tr>
              <a:tr h="235263">
                <a:tc>
                  <a:txBody>
                    <a:bodyPr/>
                    <a:lstStyle/>
                    <a:p>
                      <a:pPr algn="ctr" fontAlgn="ctr"/>
                      <a:r>
                        <a:rPr lang="es-PE" sz="700" b="0" i="0" u="none" strike="noStrike">
                          <a:solidFill>
                            <a:srgbClr val="000000"/>
                          </a:solidFill>
                          <a:effectLst/>
                          <a:latin typeface="Calibri" panose="020F0502020204030204" pitchFamily="34" charset="0"/>
                        </a:rPr>
                        <a:t>6</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a:solidFill>
                            <a:srgbClr val="000000"/>
                          </a:solidFill>
                          <a:effectLst/>
                          <a:latin typeface="Calibri" panose="020F0502020204030204" pitchFamily="34" charset="0"/>
                        </a:rPr>
                        <a:t>COMISARIA PUNTA NEGRA</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2156830866"/>
                  </a:ext>
                </a:extLst>
              </a:tr>
              <a:tr h="178037">
                <a:tc>
                  <a:txBody>
                    <a:bodyPr/>
                    <a:lstStyle/>
                    <a:p>
                      <a:pPr algn="ctr" fontAlgn="ctr"/>
                      <a:r>
                        <a:rPr lang="es-PE" sz="700" b="0" i="0" u="none" strike="noStrike">
                          <a:solidFill>
                            <a:srgbClr val="000000"/>
                          </a:solidFill>
                          <a:effectLst/>
                          <a:latin typeface="Calibri" panose="020F0502020204030204" pitchFamily="34" charset="0"/>
                        </a:rPr>
                        <a:t>7</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a:solidFill>
                            <a:srgbClr val="000000"/>
                          </a:solidFill>
                          <a:effectLst/>
                          <a:latin typeface="Calibri" panose="020F0502020204030204" pitchFamily="34" charset="0"/>
                        </a:rPr>
                        <a:t>COMISARIA SAN BARTOLO</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2451796572"/>
                  </a:ext>
                </a:extLst>
              </a:tr>
              <a:tr h="235263">
                <a:tc>
                  <a:txBody>
                    <a:bodyPr/>
                    <a:lstStyle/>
                    <a:p>
                      <a:pPr algn="ctr" fontAlgn="ctr"/>
                      <a:r>
                        <a:rPr lang="es-PE" sz="700" b="0" i="0" u="none" strike="noStrike">
                          <a:solidFill>
                            <a:srgbClr val="000000"/>
                          </a:solidFill>
                          <a:effectLst/>
                          <a:latin typeface="Calibri" panose="020F0502020204030204" pitchFamily="34" charset="0"/>
                        </a:rPr>
                        <a:t>8</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a:solidFill>
                            <a:srgbClr val="000000"/>
                          </a:solidFill>
                          <a:effectLst/>
                          <a:latin typeface="Calibri" panose="020F0502020204030204" pitchFamily="34" charset="0"/>
                        </a:rPr>
                        <a:t>COMISARIA SANTA MARIA DEL MAR</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453238697"/>
                  </a:ext>
                </a:extLst>
              </a:tr>
              <a:tr h="209829">
                <a:tc>
                  <a:txBody>
                    <a:bodyPr/>
                    <a:lstStyle/>
                    <a:p>
                      <a:pPr algn="ctr" fontAlgn="ctr"/>
                      <a:r>
                        <a:rPr lang="es-PE" sz="700" b="0" i="0" u="none" strike="noStrike">
                          <a:solidFill>
                            <a:srgbClr val="000000"/>
                          </a:solidFill>
                          <a:effectLst/>
                          <a:latin typeface="Calibri" panose="020F0502020204030204" pitchFamily="34" charset="0"/>
                        </a:rPr>
                        <a:t>9</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a:solidFill>
                            <a:srgbClr val="000000"/>
                          </a:solidFill>
                          <a:effectLst/>
                          <a:latin typeface="Calibri" panose="020F0502020204030204" pitchFamily="34" charset="0"/>
                        </a:rPr>
                        <a:t>COMISARIA SAN FRANCISCO TABLADA DE LURIN</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4255745636"/>
                  </a:ext>
                </a:extLst>
              </a:tr>
              <a:tr h="254338">
                <a:tc>
                  <a:txBody>
                    <a:bodyPr/>
                    <a:lstStyle/>
                    <a:p>
                      <a:pPr algn="ctr" fontAlgn="ctr"/>
                      <a:r>
                        <a:rPr lang="es-PE" sz="700" b="0" i="0" u="none" strike="noStrike">
                          <a:solidFill>
                            <a:srgbClr val="000000"/>
                          </a:solidFill>
                          <a:effectLst/>
                          <a:latin typeface="Calibri" panose="020F0502020204030204" pitchFamily="34" charset="0"/>
                        </a:rPr>
                        <a:t>10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a:solidFill>
                            <a:srgbClr val="000000"/>
                          </a:solidFill>
                          <a:effectLst/>
                          <a:latin typeface="Calibri" panose="020F0502020204030204" pitchFamily="34" charset="0"/>
                        </a:rPr>
                        <a:t>COMISARIA JOSE CARLOS MARIATEGUI</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2130424958"/>
                  </a:ext>
                </a:extLst>
              </a:tr>
              <a:tr h="171678">
                <a:tc>
                  <a:txBody>
                    <a:bodyPr/>
                    <a:lstStyle/>
                    <a:p>
                      <a:pPr algn="ctr" fontAlgn="ctr"/>
                      <a:r>
                        <a:rPr lang="es-PE" sz="700" b="0" i="0" u="none" strike="noStrike">
                          <a:solidFill>
                            <a:srgbClr val="000000"/>
                          </a:solidFill>
                          <a:effectLst/>
                          <a:latin typeface="Calibri" panose="020F0502020204030204" pitchFamily="34" charset="0"/>
                        </a:rPr>
                        <a:t>11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a:solidFill>
                            <a:srgbClr val="000000"/>
                          </a:solidFill>
                          <a:effectLst/>
                          <a:latin typeface="Calibri" panose="020F0502020204030204" pitchFamily="34" charset="0"/>
                        </a:rPr>
                        <a:t>COMISARIA JOSE GALVEZ</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2495895450"/>
                  </a:ext>
                </a:extLst>
              </a:tr>
              <a:tr h="222546">
                <a:tc>
                  <a:txBody>
                    <a:bodyPr/>
                    <a:lstStyle/>
                    <a:p>
                      <a:pPr algn="ctr" fontAlgn="ctr"/>
                      <a:r>
                        <a:rPr lang="es-PE" sz="700" b="0" i="0" u="none" strike="noStrike">
                          <a:solidFill>
                            <a:srgbClr val="000000"/>
                          </a:solidFill>
                          <a:effectLst/>
                          <a:latin typeface="Calibri" panose="020F0502020204030204" pitchFamily="34" charset="0"/>
                        </a:rPr>
                        <a:t>12</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a:solidFill>
                            <a:srgbClr val="000000"/>
                          </a:solidFill>
                          <a:effectLst/>
                          <a:latin typeface="Calibri" panose="020F0502020204030204" pitchFamily="34" charset="0"/>
                        </a:rPr>
                        <a:t>COMISARIA NUEVA ESPERANZA</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4000236999"/>
                  </a:ext>
                </a:extLst>
              </a:tr>
              <a:tr h="203471">
                <a:tc>
                  <a:txBody>
                    <a:bodyPr/>
                    <a:lstStyle/>
                    <a:p>
                      <a:pPr algn="ctr" fontAlgn="ctr"/>
                      <a:r>
                        <a:rPr lang="es-PE" sz="700" b="0" i="0" u="none" strike="noStrike">
                          <a:solidFill>
                            <a:srgbClr val="000000"/>
                          </a:solidFill>
                          <a:effectLst/>
                          <a:latin typeface="Calibri" panose="020F0502020204030204" pitchFamily="34" charset="0"/>
                        </a:rPr>
                        <a:t>13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a:solidFill>
                            <a:srgbClr val="000000"/>
                          </a:solidFill>
                          <a:effectLst/>
                          <a:latin typeface="Calibri" panose="020F0502020204030204" pitchFamily="34" charset="0"/>
                        </a:rPr>
                        <a:t>COMISARIA VILLA MARIA DEL TRIUNFO</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37186231"/>
                  </a:ext>
                </a:extLst>
              </a:tr>
              <a:tr h="235263">
                <a:tc>
                  <a:txBody>
                    <a:bodyPr/>
                    <a:lstStyle/>
                    <a:p>
                      <a:pPr algn="ctr" fontAlgn="ctr"/>
                      <a:r>
                        <a:rPr lang="es-PE" sz="700" b="0" i="0" u="none" strike="noStrike">
                          <a:solidFill>
                            <a:srgbClr val="000000"/>
                          </a:solidFill>
                          <a:effectLst/>
                          <a:latin typeface="Calibri" panose="020F0502020204030204" pitchFamily="34" charset="0"/>
                        </a:rPr>
                        <a:t>14</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a:solidFill>
                            <a:srgbClr val="000000"/>
                          </a:solidFill>
                          <a:effectLst/>
                          <a:latin typeface="Calibri" panose="020F0502020204030204" pitchFamily="34" charset="0"/>
                        </a:rPr>
                        <a:t>DEPINCRI LURIN PACHACAMAC Y BALNEARIOS</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3774402579"/>
                  </a:ext>
                </a:extLst>
              </a:tr>
              <a:tr h="298847">
                <a:tc>
                  <a:txBody>
                    <a:bodyPr/>
                    <a:lstStyle/>
                    <a:p>
                      <a:pPr algn="ctr" fontAlgn="ctr"/>
                      <a:r>
                        <a:rPr lang="es-PE" sz="700" b="0" i="0" u="none" strike="noStrike">
                          <a:solidFill>
                            <a:srgbClr val="000000"/>
                          </a:solidFill>
                          <a:effectLst/>
                          <a:latin typeface="Calibri" panose="020F0502020204030204" pitchFamily="34" charset="0"/>
                        </a:rPr>
                        <a:t>15</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DEPINCRI VILLA MARIA DEL TRIUNFO</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500731671"/>
                  </a:ext>
                </a:extLst>
              </a:tr>
              <a:tr h="330640">
                <a:tc gridSpan="2">
                  <a:txBody>
                    <a:bodyPr/>
                    <a:lstStyle/>
                    <a:p>
                      <a:pPr algn="ctr" fontAlgn="ctr"/>
                      <a:r>
                        <a:rPr lang="es-PE" sz="800" b="1" i="0" u="none" strike="noStrike" dirty="0">
                          <a:solidFill>
                            <a:srgbClr val="000000"/>
                          </a:solidFill>
                          <a:effectLst/>
                          <a:latin typeface="Calibri" panose="020F0502020204030204" pitchFamily="34" charset="0"/>
                        </a:rPr>
                        <a:t>TOTAL</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hMerge="1">
                  <a:txBody>
                    <a:bodyPr/>
                    <a:lstStyle/>
                    <a:p>
                      <a:endParaRPr lang="es-PE"/>
                    </a:p>
                  </a:txBody>
                  <a:tcPr/>
                </a:tc>
                <a:tc>
                  <a:txBody>
                    <a:bodyPr/>
                    <a:lstStyle/>
                    <a:p>
                      <a:pPr algn="ctr" fontAlgn="ctr"/>
                      <a:r>
                        <a:rPr lang="es-PE" sz="800" b="1" i="0" u="none" strike="noStrike" dirty="0">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800" b="1" i="0" u="none" strike="noStrike" dirty="0">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800" b="1" i="0" u="none" strike="noStrike" dirty="0">
                          <a:solidFill>
                            <a:srgbClr val="000000"/>
                          </a:solidFill>
                          <a:effectLst/>
                          <a:latin typeface="Calibri" panose="020F0502020204030204" pitchFamily="34" charset="0"/>
                        </a:rPr>
                        <a:t>2</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1300" b="1" i="0" u="none" strike="noStrike" dirty="0">
                          <a:solidFill>
                            <a:srgbClr val="000000"/>
                          </a:solidFill>
                          <a:effectLst/>
                          <a:latin typeface="Calibri" panose="020F0502020204030204" pitchFamily="34" charset="0"/>
                        </a:rPr>
                        <a:t>4</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256977275"/>
                  </a:ext>
                </a:extLst>
              </a:tr>
            </a:tbl>
          </a:graphicData>
        </a:graphic>
      </p:graphicFrame>
      <p:sp>
        <p:nvSpPr>
          <p:cNvPr id="6" name="Rectángulo 5">
            <a:extLst>
              <a:ext uri="{FF2B5EF4-FFF2-40B4-BE49-F238E27FC236}">
                <a16:creationId xmlns:a16="http://schemas.microsoft.com/office/drawing/2014/main" xmlns="" id="{C84D6E32-43E6-220C-2326-5E1889D61E06}"/>
              </a:ext>
            </a:extLst>
          </p:cNvPr>
          <p:cNvSpPr/>
          <p:nvPr/>
        </p:nvSpPr>
        <p:spPr>
          <a:xfrm>
            <a:off x="2209800" y="1072178"/>
            <a:ext cx="7463518" cy="415498"/>
          </a:xfrm>
          <a:prstGeom prst="rect">
            <a:avLst/>
          </a:prstGeom>
          <a:noFill/>
        </p:spPr>
        <p:txBody>
          <a:bodyPr wrap="none" lIns="91440" tIns="45720" rIns="91440" bIns="45720">
            <a:spAutoFit/>
          </a:bodyPr>
          <a:lstStyle/>
          <a:p>
            <a:pPr algn="ctr"/>
            <a:r>
              <a:rPr lang="es-PE" sz="2100" b="0" i="0" dirty="0">
                <a:solidFill>
                  <a:srgbClr val="000000"/>
                </a:solidFill>
                <a:effectLst/>
                <a:latin typeface="Arial" panose="020B0604020202020204" pitchFamily="34" charset="0"/>
              </a:rPr>
              <a:t> </a:t>
            </a:r>
            <a:r>
              <a:rPr lang="es-PE" sz="21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rPr>
              <a:t>CUADRO COMPARATIVO DEL I TRIMESTRE POR AÑOS </a:t>
            </a:r>
            <a:endParaRPr lang="es-ES" sz="21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5129619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2667000" y="332213"/>
            <a:ext cx="7924800" cy="535403"/>
          </a:xfrm>
          <a:prstGeom prst="rect">
            <a:avLst/>
          </a:prstGeom>
        </p:spPr>
        <p:txBody>
          <a:bodyPr vert="horz" wrap="square" lIns="0" tIns="12065" rIns="0" bIns="0" rtlCol="0">
            <a:spAutoFit/>
          </a:bodyPr>
          <a:lstStyle/>
          <a:p>
            <a:pPr marL="129539" marR="5080" indent="-117475">
              <a:lnSpc>
                <a:spcPct val="100000"/>
              </a:lnSpc>
              <a:spcBef>
                <a:spcPts val="95"/>
              </a:spcBef>
            </a:pPr>
            <a:r>
              <a:rPr sz="3400" b="0" i="0" u="sng" spc="-10" dirty="0">
                <a:solidFill>
                  <a:srgbClr val="ECECEC"/>
                </a:solidFill>
                <a:latin typeface="Arial Black"/>
                <a:cs typeface="Arial Black"/>
              </a:rPr>
              <a:t>POLICÍA</a:t>
            </a:r>
            <a:r>
              <a:rPr sz="3400" b="0" i="0" u="sng" dirty="0">
                <a:solidFill>
                  <a:srgbClr val="ECECEC"/>
                </a:solidFill>
                <a:latin typeface="Arial Black"/>
                <a:cs typeface="Arial Black"/>
              </a:rPr>
              <a:t> </a:t>
            </a:r>
            <a:r>
              <a:rPr sz="3400" b="0" i="0" u="sng" spc="-20" dirty="0">
                <a:solidFill>
                  <a:srgbClr val="ECECEC"/>
                </a:solidFill>
                <a:latin typeface="Arial Black"/>
                <a:cs typeface="Arial Black"/>
              </a:rPr>
              <a:t>NACIONAL</a:t>
            </a:r>
            <a:r>
              <a:rPr sz="3400" b="0" i="0" u="sng" dirty="0">
                <a:solidFill>
                  <a:srgbClr val="ECECEC"/>
                </a:solidFill>
                <a:latin typeface="Arial Black"/>
                <a:cs typeface="Arial Black"/>
              </a:rPr>
              <a:t> </a:t>
            </a:r>
            <a:r>
              <a:rPr sz="3400" b="0" i="0" u="sng" spc="-5" dirty="0">
                <a:solidFill>
                  <a:srgbClr val="ECECEC"/>
                </a:solidFill>
                <a:latin typeface="Arial Black"/>
                <a:cs typeface="Arial Black"/>
              </a:rPr>
              <a:t>DEL</a:t>
            </a:r>
            <a:r>
              <a:rPr sz="3400" b="0" i="0" u="sng" spc="-10" dirty="0">
                <a:solidFill>
                  <a:srgbClr val="ECECEC"/>
                </a:solidFill>
                <a:latin typeface="Arial Black"/>
                <a:cs typeface="Arial Black"/>
              </a:rPr>
              <a:t> </a:t>
            </a:r>
            <a:r>
              <a:rPr sz="3400" b="0" i="0" u="sng" spc="-5" dirty="0">
                <a:solidFill>
                  <a:srgbClr val="ECECEC"/>
                </a:solidFill>
                <a:latin typeface="Arial Black"/>
                <a:cs typeface="Arial Black"/>
              </a:rPr>
              <a:t>PERÚ</a:t>
            </a:r>
            <a:endParaRPr sz="3400" u="sng" dirty="0">
              <a:latin typeface="Arial Black"/>
              <a:cs typeface="Arial Black"/>
            </a:endParaRPr>
          </a:p>
        </p:txBody>
      </p:sp>
      <p:sp>
        <p:nvSpPr>
          <p:cNvPr id="16" name="CuadroTexto 15"/>
          <p:cNvSpPr txBox="1"/>
          <p:nvPr/>
        </p:nvSpPr>
        <p:spPr>
          <a:xfrm>
            <a:off x="3124200" y="1118241"/>
            <a:ext cx="6614376" cy="584775"/>
          </a:xfrm>
          <a:prstGeom prst="rect">
            <a:avLst/>
          </a:prstGeom>
          <a:noFill/>
        </p:spPr>
        <p:txBody>
          <a:bodyPr wrap="square">
            <a:spAutoFit/>
          </a:bodyPr>
          <a:lstStyle/>
          <a:p>
            <a:pPr algn="just" eaLnBrk="1" fontAlgn="auto" hangingPunct="1">
              <a:spcBef>
                <a:spcPts val="0"/>
              </a:spcBef>
              <a:spcAft>
                <a:spcPts val="0"/>
              </a:spcAft>
              <a:defRPr/>
            </a:pPr>
            <a:r>
              <a:rPr lang="es-PE" sz="1600" dirty="0">
                <a:solidFill>
                  <a:schemeClr val="bg1"/>
                </a:solidFill>
                <a:latin typeface="Arial" panose="020B0604020202020204" pitchFamily="34" charset="0"/>
                <a:cs typeface="Arial" panose="020B0604020202020204" pitchFamily="34" charset="0"/>
              </a:rPr>
              <a:t>LA POLITICA NACIONAL MULTISECTORIAL DE SEGURIDAD CIUDADANA AL 2030</a:t>
            </a:r>
            <a:endParaRPr lang="es-PE" sz="1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7" name="Rectángulo 16"/>
          <p:cNvSpPr/>
          <p:nvPr/>
        </p:nvSpPr>
        <p:spPr>
          <a:xfrm>
            <a:off x="3124200" y="1832609"/>
            <a:ext cx="6678020" cy="584775"/>
          </a:xfrm>
          <a:prstGeom prst="rect">
            <a:avLst/>
          </a:prstGeom>
          <a:noFill/>
        </p:spPr>
        <p:txBody>
          <a:bodyPr wrap="square">
            <a:spAutoFit/>
          </a:bodyPr>
          <a:lstStyle/>
          <a:p>
            <a:pPr algn="just" eaLnBrk="1" fontAlgn="auto" hangingPunct="1">
              <a:spcBef>
                <a:spcPts val="0"/>
              </a:spcBef>
              <a:spcAft>
                <a:spcPts val="0"/>
              </a:spcAft>
            </a:pPr>
            <a:r>
              <a:rPr lang="es-PE" sz="1600" dirty="0">
                <a:solidFill>
                  <a:schemeClr val="bg1"/>
                </a:solidFill>
                <a:latin typeface="Arial" panose="020B0604020202020204" pitchFamily="34" charset="0"/>
                <a:cs typeface="Arial" panose="020B0604020202020204" pitchFamily="34" charset="0"/>
              </a:rPr>
              <a:t>OBJETIVOS ESTRATEGICOS DEL VIGENTE PLAN NACIONAL DE SEGURIDAD CIUDADANA 2019-2023</a:t>
            </a:r>
            <a:endParaRPr lang="en-US" sz="1600" dirty="0">
              <a:solidFill>
                <a:schemeClr val="bg1"/>
              </a:solidFill>
              <a:latin typeface="Arial" panose="020B0604020202020204" pitchFamily="34" charset="0"/>
              <a:cs typeface="Arial" panose="020B0604020202020204" pitchFamily="34" charset="0"/>
            </a:endParaRPr>
          </a:p>
        </p:txBody>
      </p:sp>
      <p:sp>
        <p:nvSpPr>
          <p:cNvPr id="18" name="Rectángulo 17"/>
          <p:cNvSpPr/>
          <p:nvPr/>
        </p:nvSpPr>
        <p:spPr>
          <a:xfrm>
            <a:off x="3124200" y="2536985"/>
            <a:ext cx="6781800" cy="1354217"/>
          </a:xfrm>
          <a:prstGeom prst="rect">
            <a:avLst/>
          </a:prstGeom>
        </p:spPr>
        <p:txBody>
          <a:bodyPr wrap="square">
            <a:spAutoFit/>
          </a:bodyPr>
          <a:lstStyle/>
          <a:p>
            <a:pPr algn="just"/>
            <a:r>
              <a:rPr lang="es-PE" sz="1600" dirty="0">
                <a:solidFill>
                  <a:schemeClr val="bg1"/>
                </a:solidFill>
                <a:latin typeface="Arial" panose="020B0604020202020204" pitchFamily="34" charset="0"/>
                <a:cs typeface="Arial" panose="020B0604020202020204" pitchFamily="34" charset="0"/>
              </a:rPr>
              <a:t>ACTIVIDADES</a:t>
            </a:r>
            <a:r>
              <a:rPr lang="es-PE" sz="1800" dirty="0">
                <a:effectLst/>
                <a:latin typeface="Arial" panose="020B0604020202020204" pitchFamily="34" charset="0"/>
                <a:ea typeface="Times New Roman" panose="02020603050405020304" pitchFamily="18" charset="0"/>
              </a:rPr>
              <a:t> </a:t>
            </a:r>
            <a:r>
              <a:rPr lang="es-PE" sz="1600" dirty="0">
                <a:solidFill>
                  <a:schemeClr val="bg1"/>
                </a:solidFill>
                <a:latin typeface="Arial" panose="020B0604020202020204" pitchFamily="34" charset="0"/>
                <a:cs typeface="Arial" panose="020B0604020202020204" pitchFamily="34" charset="0"/>
              </a:rPr>
              <a:t>OPERATIVAS Y METAS DE LAS ACCIONES Y OBJETIVOS ESTRATEGICOS COMO CENTRO DE COSTO DE LA UNIDAD EJECUTORA DE LA VII DIRECCION TERRITORIAL DE POLICIA – LIMA, SEÑALADO EN EL PLAN OPERATIVO INSTITUCIONAL (POI) ANUAL 2023 DEL MINISTERIO DEL INTERIOR.</a:t>
            </a:r>
            <a:endParaRPr lang="en-US" sz="1600" dirty="0">
              <a:solidFill>
                <a:schemeClr val="bg1"/>
              </a:solidFill>
              <a:latin typeface="Arial" panose="020B0604020202020204" pitchFamily="34" charset="0"/>
              <a:cs typeface="Arial" panose="020B0604020202020204" pitchFamily="34" charset="0"/>
            </a:endParaRPr>
          </a:p>
        </p:txBody>
      </p:sp>
      <p:sp>
        <p:nvSpPr>
          <p:cNvPr id="19" name="Rectángulo 18"/>
          <p:cNvSpPr/>
          <p:nvPr/>
        </p:nvSpPr>
        <p:spPr>
          <a:xfrm>
            <a:off x="3202828" y="4086753"/>
            <a:ext cx="6703172" cy="1077218"/>
          </a:xfrm>
          <a:prstGeom prst="rect">
            <a:avLst/>
          </a:prstGeom>
        </p:spPr>
        <p:txBody>
          <a:bodyPr wrap="square">
            <a:spAutoFit/>
          </a:bodyPr>
          <a:lstStyle/>
          <a:p>
            <a:pPr lvl="0" algn="just"/>
            <a:r>
              <a:rPr lang="es-PE" sz="1600" dirty="0">
                <a:solidFill>
                  <a:schemeClr val="bg1"/>
                </a:solidFill>
                <a:latin typeface="Arial" panose="020B0604020202020204" pitchFamily="34" charset="0"/>
                <a:cs typeface="Arial" panose="020B0604020202020204" pitchFamily="34" charset="0"/>
              </a:rPr>
              <a:t>CUMPLIMIENTO DE LAS ACTIVIDADES OPERATIVAS Y METAS DE LAS ACCIONES Y OBJETIVOS ESTRATEGICOS SEÑALADO EN EL PLAN OPERATIVO INSTITUCIONAL (POI) MULTIANUAL 2023 – 2025 DE LA POLICIA NACIONAL DEL PERU.</a:t>
            </a:r>
            <a:endParaRPr lang="en-US" sz="1600" dirty="0">
              <a:solidFill>
                <a:schemeClr val="bg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160657" y="228600"/>
            <a:ext cx="7928389" cy="477054"/>
          </a:xfrm>
          <a:prstGeom prst="rect">
            <a:avLst/>
          </a:prstGeom>
          <a:noFill/>
        </p:spPr>
        <p:txBody>
          <a:bodyPr wrap="none" lIns="91440" tIns="45720" rIns="91440" bIns="45720">
            <a:spAutoFit/>
          </a:bodyPr>
          <a:lstStyle/>
          <a:p>
            <a:pPr algn="ctr"/>
            <a:r>
              <a:rPr lang="es-PE" sz="2400" b="0" i="0" dirty="0">
                <a:solidFill>
                  <a:srgbClr val="000000"/>
                </a:solidFill>
                <a:effectLst/>
                <a:latin typeface="Arial" panose="020B0604020202020204" pitchFamily="34" charset="0"/>
              </a:rPr>
              <a:t> </a:t>
            </a:r>
            <a:r>
              <a:rPr lang="es-PE" sz="25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OBJETIVOS DEL PLAN NACIONAL SEGURIDAD CIUDADANA</a:t>
            </a:r>
            <a:endParaRPr lang="es-ES" sz="25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7" name="Rectángulo 6">
            <a:extLst>
              <a:ext uri="{FF2B5EF4-FFF2-40B4-BE49-F238E27FC236}">
                <a16:creationId xmlns:a16="http://schemas.microsoft.com/office/drawing/2014/main" xmlns="" id="{08DDE115-6DAD-3AFD-4A56-9C3922FC6EBF}"/>
              </a:ext>
            </a:extLst>
          </p:cNvPr>
          <p:cNvSpPr/>
          <p:nvPr/>
        </p:nvSpPr>
        <p:spPr>
          <a:xfrm>
            <a:off x="914400" y="990829"/>
            <a:ext cx="11006411" cy="430887"/>
          </a:xfrm>
          <a:prstGeom prst="rect">
            <a:avLst/>
          </a:prstGeom>
          <a:noFill/>
        </p:spPr>
        <p:txBody>
          <a:bodyPr wrap="none" lIns="91440" tIns="45720" rIns="91440" bIns="45720">
            <a:spAutoFit/>
          </a:bodyPr>
          <a:lstStyle/>
          <a:p>
            <a:pPr algn="ctr"/>
            <a:r>
              <a:rPr lang="es-PE" sz="2200" b="0" i="0" dirty="0">
                <a:solidFill>
                  <a:srgbClr val="000000"/>
                </a:solidFill>
                <a:effectLst/>
                <a:latin typeface="Arial" panose="020B0604020202020204" pitchFamily="34" charset="0"/>
              </a:rPr>
              <a:t> </a:t>
            </a:r>
            <a:r>
              <a:rPr lang="es-PE" sz="2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 REDUCIR LA VIOLENCIA CONTRA LAS MUJERES Y LOS INTEGRANTES DEL GRUPO FAMILIAR</a:t>
            </a:r>
            <a:endParaRPr lang="es-ES" sz="2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graphicFrame>
        <p:nvGraphicFramePr>
          <p:cNvPr id="5" name="Tabla 4">
            <a:extLst>
              <a:ext uri="{FF2B5EF4-FFF2-40B4-BE49-F238E27FC236}">
                <a16:creationId xmlns:a16="http://schemas.microsoft.com/office/drawing/2014/main" xmlns="" id="{95174BC0-AC46-A099-D880-2AEA6CEE30E5}"/>
              </a:ext>
            </a:extLst>
          </p:cNvPr>
          <p:cNvGraphicFramePr>
            <a:graphicFrameLocks noGrp="1"/>
          </p:cNvGraphicFramePr>
          <p:nvPr>
            <p:extLst>
              <p:ext uri="{D42A27DB-BD31-4B8C-83A1-F6EECF244321}">
                <p14:modId xmlns:p14="http://schemas.microsoft.com/office/powerpoint/2010/main" val="2933965463"/>
              </p:ext>
            </p:extLst>
          </p:nvPr>
        </p:nvGraphicFramePr>
        <p:xfrm>
          <a:off x="755926" y="1600200"/>
          <a:ext cx="10737850" cy="4629999"/>
        </p:xfrm>
        <a:graphic>
          <a:graphicData uri="http://schemas.openxmlformats.org/drawingml/2006/table">
            <a:tbl>
              <a:tblPr/>
              <a:tblGrid>
                <a:gridCol w="1505262">
                  <a:extLst>
                    <a:ext uri="{9D8B030D-6E8A-4147-A177-3AD203B41FA5}">
                      <a16:colId xmlns:a16="http://schemas.microsoft.com/office/drawing/2014/main" xmlns="" val="3800846355"/>
                    </a:ext>
                  </a:extLst>
                </a:gridCol>
                <a:gridCol w="617064">
                  <a:extLst>
                    <a:ext uri="{9D8B030D-6E8A-4147-A177-3AD203B41FA5}">
                      <a16:colId xmlns:a16="http://schemas.microsoft.com/office/drawing/2014/main" xmlns="" val="3192226923"/>
                    </a:ext>
                  </a:extLst>
                </a:gridCol>
                <a:gridCol w="701209">
                  <a:extLst>
                    <a:ext uri="{9D8B030D-6E8A-4147-A177-3AD203B41FA5}">
                      <a16:colId xmlns:a16="http://schemas.microsoft.com/office/drawing/2014/main" xmlns="" val="2898686963"/>
                    </a:ext>
                  </a:extLst>
                </a:gridCol>
                <a:gridCol w="617064">
                  <a:extLst>
                    <a:ext uri="{9D8B030D-6E8A-4147-A177-3AD203B41FA5}">
                      <a16:colId xmlns:a16="http://schemas.microsoft.com/office/drawing/2014/main" xmlns="" val="1356828573"/>
                    </a:ext>
                  </a:extLst>
                </a:gridCol>
                <a:gridCol w="617064">
                  <a:extLst>
                    <a:ext uri="{9D8B030D-6E8A-4147-A177-3AD203B41FA5}">
                      <a16:colId xmlns:a16="http://schemas.microsoft.com/office/drawing/2014/main" xmlns="" val="3181443855"/>
                    </a:ext>
                  </a:extLst>
                </a:gridCol>
                <a:gridCol w="766656">
                  <a:extLst>
                    <a:ext uri="{9D8B030D-6E8A-4147-A177-3AD203B41FA5}">
                      <a16:colId xmlns:a16="http://schemas.microsoft.com/office/drawing/2014/main" xmlns="" val="3167202581"/>
                    </a:ext>
                  </a:extLst>
                </a:gridCol>
                <a:gridCol w="553955">
                  <a:extLst>
                    <a:ext uri="{9D8B030D-6E8A-4147-A177-3AD203B41FA5}">
                      <a16:colId xmlns:a16="http://schemas.microsoft.com/office/drawing/2014/main" xmlns="" val="739559403"/>
                    </a:ext>
                  </a:extLst>
                </a:gridCol>
                <a:gridCol w="617064">
                  <a:extLst>
                    <a:ext uri="{9D8B030D-6E8A-4147-A177-3AD203B41FA5}">
                      <a16:colId xmlns:a16="http://schemas.microsoft.com/office/drawing/2014/main" xmlns="" val="1315231857"/>
                    </a:ext>
                  </a:extLst>
                </a:gridCol>
                <a:gridCol w="738607">
                  <a:extLst>
                    <a:ext uri="{9D8B030D-6E8A-4147-A177-3AD203B41FA5}">
                      <a16:colId xmlns:a16="http://schemas.microsoft.com/office/drawing/2014/main" xmlns="" val="3123871930"/>
                    </a:ext>
                  </a:extLst>
                </a:gridCol>
                <a:gridCol w="962994">
                  <a:extLst>
                    <a:ext uri="{9D8B030D-6E8A-4147-A177-3AD203B41FA5}">
                      <a16:colId xmlns:a16="http://schemas.microsoft.com/office/drawing/2014/main" xmlns="" val="4019595194"/>
                    </a:ext>
                  </a:extLst>
                </a:gridCol>
                <a:gridCol w="738607">
                  <a:extLst>
                    <a:ext uri="{9D8B030D-6E8A-4147-A177-3AD203B41FA5}">
                      <a16:colId xmlns:a16="http://schemas.microsoft.com/office/drawing/2014/main" xmlns="" val="947795402"/>
                    </a:ext>
                  </a:extLst>
                </a:gridCol>
                <a:gridCol w="850801">
                  <a:extLst>
                    <a:ext uri="{9D8B030D-6E8A-4147-A177-3AD203B41FA5}">
                      <a16:colId xmlns:a16="http://schemas.microsoft.com/office/drawing/2014/main" xmlns="" val="2044307498"/>
                    </a:ext>
                  </a:extLst>
                </a:gridCol>
                <a:gridCol w="862487">
                  <a:extLst>
                    <a:ext uri="{9D8B030D-6E8A-4147-A177-3AD203B41FA5}">
                      <a16:colId xmlns:a16="http://schemas.microsoft.com/office/drawing/2014/main" xmlns="" val="4054785078"/>
                    </a:ext>
                  </a:extLst>
                </a:gridCol>
                <a:gridCol w="589016">
                  <a:extLst>
                    <a:ext uri="{9D8B030D-6E8A-4147-A177-3AD203B41FA5}">
                      <a16:colId xmlns:a16="http://schemas.microsoft.com/office/drawing/2014/main" xmlns="" val="3942675098"/>
                    </a:ext>
                  </a:extLst>
                </a:gridCol>
              </a:tblGrid>
              <a:tr h="273591">
                <a:tc gridSpan="14">
                  <a:txBody>
                    <a:bodyPr/>
                    <a:lstStyle/>
                    <a:p>
                      <a:pPr algn="ctr" fontAlgn="b"/>
                      <a:r>
                        <a:rPr lang="es-PE" sz="1300" b="1" i="0" u="none" strike="noStrike" dirty="0">
                          <a:solidFill>
                            <a:schemeClr val="bg1"/>
                          </a:solidFill>
                          <a:effectLst/>
                          <a:latin typeface="Calibri" panose="020F0502020204030204" pitchFamily="34" charset="0"/>
                        </a:rPr>
                        <a:t>VIOLENCIA CONTRA LA MUJER 2022</a:t>
                      </a:r>
                    </a:p>
                  </a:txBody>
                  <a:tcPr marL="7015" marR="7015" marT="7015" marB="0" anchor="b">
                    <a:lnL>
                      <a:noFill/>
                    </a:lnL>
                    <a:lnR>
                      <a:noFill/>
                    </a:lnR>
                    <a:lnT>
                      <a:noFill/>
                    </a:lnT>
                    <a:lnB>
                      <a:noFill/>
                    </a:lnB>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xmlns="" val="2453933436"/>
                  </a:ext>
                </a:extLst>
              </a:tr>
              <a:tr h="175379">
                <a:tc>
                  <a:txBody>
                    <a:bodyPr/>
                    <a:lstStyle/>
                    <a:p>
                      <a:pPr algn="l" fontAlgn="b"/>
                      <a:endParaRPr lang="es-PE" sz="800" b="1" i="0" u="none" strike="noStrike">
                        <a:solidFill>
                          <a:srgbClr val="000000"/>
                        </a:solidFill>
                        <a:effectLst/>
                        <a:latin typeface="Calibri" panose="020F0502020204030204" pitchFamily="34" charset="0"/>
                      </a:endParaRPr>
                    </a:p>
                  </a:txBody>
                  <a:tcPr marL="7015" marR="7015" marT="70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s-PE" sz="700" b="0" i="0" u="none" strike="noStrike">
                        <a:solidFill>
                          <a:srgbClr val="000000"/>
                        </a:solidFill>
                        <a:effectLst/>
                        <a:latin typeface="Calibri" panose="020F0502020204030204" pitchFamily="34" charset="0"/>
                      </a:endParaRPr>
                    </a:p>
                  </a:txBody>
                  <a:tcPr marL="7015" marR="7015" marT="701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s-PE" sz="700" b="0" i="0" u="none" strike="noStrike">
                        <a:solidFill>
                          <a:srgbClr val="000000"/>
                        </a:solidFill>
                        <a:effectLst/>
                        <a:latin typeface="Calibri" panose="020F0502020204030204" pitchFamily="34" charset="0"/>
                      </a:endParaRPr>
                    </a:p>
                  </a:txBody>
                  <a:tcPr marL="7015" marR="7015" marT="701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s-PE" sz="700" b="0" i="0" u="none" strike="noStrike">
                        <a:solidFill>
                          <a:srgbClr val="000000"/>
                        </a:solidFill>
                        <a:effectLst/>
                        <a:latin typeface="Calibri" panose="020F0502020204030204" pitchFamily="34" charset="0"/>
                      </a:endParaRPr>
                    </a:p>
                  </a:txBody>
                  <a:tcPr marL="7015" marR="7015" marT="701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s-PE" sz="700" b="0" i="0" u="none" strike="noStrike">
                        <a:solidFill>
                          <a:srgbClr val="000000"/>
                        </a:solidFill>
                        <a:effectLst/>
                        <a:latin typeface="Calibri" panose="020F0502020204030204" pitchFamily="34" charset="0"/>
                      </a:endParaRPr>
                    </a:p>
                  </a:txBody>
                  <a:tcPr marL="7015" marR="7015" marT="701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s-PE" sz="700" b="0" i="0" u="none" strike="noStrike">
                        <a:solidFill>
                          <a:srgbClr val="000000"/>
                        </a:solidFill>
                        <a:effectLst/>
                        <a:latin typeface="Calibri" panose="020F0502020204030204" pitchFamily="34" charset="0"/>
                      </a:endParaRPr>
                    </a:p>
                  </a:txBody>
                  <a:tcPr marL="7015" marR="7015" marT="701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s-PE" sz="700" b="0" i="0" u="none" strike="noStrike">
                        <a:solidFill>
                          <a:srgbClr val="000000"/>
                        </a:solidFill>
                        <a:effectLst/>
                        <a:latin typeface="Calibri" panose="020F0502020204030204" pitchFamily="34" charset="0"/>
                      </a:endParaRPr>
                    </a:p>
                  </a:txBody>
                  <a:tcPr marL="7015" marR="7015" marT="701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s-PE" sz="700" b="0" i="0" u="none" strike="noStrike" dirty="0">
                        <a:solidFill>
                          <a:srgbClr val="000000"/>
                        </a:solidFill>
                        <a:effectLst/>
                        <a:latin typeface="Calibri" panose="020F0502020204030204" pitchFamily="34" charset="0"/>
                      </a:endParaRPr>
                    </a:p>
                  </a:txBody>
                  <a:tcPr marL="7015" marR="7015" marT="701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s-PE" sz="700" b="0" i="0" u="none" strike="noStrike">
                        <a:solidFill>
                          <a:srgbClr val="000000"/>
                        </a:solidFill>
                        <a:effectLst/>
                        <a:latin typeface="Calibri" panose="020F0502020204030204" pitchFamily="34" charset="0"/>
                      </a:endParaRPr>
                    </a:p>
                  </a:txBody>
                  <a:tcPr marL="7015" marR="7015" marT="701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s-PE" sz="700" b="0" i="0" u="none" strike="noStrike">
                        <a:solidFill>
                          <a:srgbClr val="000000"/>
                        </a:solidFill>
                        <a:effectLst/>
                        <a:latin typeface="Calibri" panose="020F0502020204030204" pitchFamily="34" charset="0"/>
                      </a:endParaRPr>
                    </a:p>
                  </a:txBody>
                  <a:tcPr marL="7015" marR="7015" marT="701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s-PE" sz="700" b="0" i="0" u="none" strike="noStrike">
                        <a:solidFill>
                          <a:srgbClr val="000000"/>
                        </a:solidFill>
                        <a:effectLst/>
                        <a:latin typeface="Calibri" panose="020F0502020204030204" pitchFamily="34" charset="0"/>
                      </a:endParaRPr>
                    </a:p>
                  </a:txBody>
                  <a:tcPr marL="7015" marR="7015" marT="701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s-PE" sz="700" b="0" i="0" u="none" strike="noStrike">
                        <a:solidFill>
                          <a:srgbClr val="000000"/>
                        </a:solidFill>
                        <a:effectLst/>
                        <a:latin typeface="Calibri" panose="020F0502020204030204" pitchFamily="34" charset="0"/>
                      </a:endParaRPr>
                    </a:p>
                  </a:txBody>
                  <a:tcPr marL="7015" marR="7015" marT="701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s-PE" sz="700" b="0" i="0" u="none" strike="noStrike">
                        <a:solidFill>
                          <a:srgbClr val="000000"/>
                        </a:solidFill>
                        <a:effectLst/>
                        <a:latin typeface="Calibri" panose="020F0502020204030204" pitchFamily="34" charset="0"/>
                      </a:endParaRPr>
                    </a:p>
                  </a:txBody>
                  <a:tcPr marL="7015" marR="7015" marT="701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PE" sz="800" b="0" i="0" u="none" strike="noStrike">
                        <a:solidFill>
                          <a:srgbClr val="000000"/>
                        </a:solidFill>
                        <a:effectLst/>
                        <a:latin typeface="Calibri" panose="020F0502020204030204" pitchFamily="34" charset="0"/>
                      </a:endParaRPr>
                    </a:p>
                  </a:txBody>
                  <a:tcPr marL="7015" marR="7015" marT="701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33799129"/>
                  </a:ext>
                </a:extLst>
              </a:tr>
              <a:tr h="364788">
                <a:tc>
                  <a:txBody>
                    <a:bodyPr/>
                    <a:lstStyle/>
                    <a:p>
                      <a:pPr algn="ctr" fontAlgn="ctr"/>
                      <a:r>
                        <a:rPr lang="es-PE" sz="800" b="1" i="0" u="none" strike="noStrike">
                          <a:solidFill>
                            <a:srgbClr val="000000"/>
                          </a:solidFill>
                          <a:effectLst/>
                          <a:latin typeface="Arial Black" panose="020B0A04020102020204" pitchFamily="34" charset="0"/>
                        </a:rPr>
                        <a:t>COMISARIAS</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PE" sz="800" b="1" i="0" u="none" strike="noStrike">
                          <a:solidFill>
                            <a:srgbClr val="000000"/>
                          </a:solidFill>
                          <a:effectLst/>
                          <a:latin typeface="Arial Black" panose="020B0A04020102020204" pitchFamily="34" charset="0"/>
                        </a:rPr>
                        <a:t>ENERO</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PE" sz="800" b="1" i="0" u="none" strike="noStrike">
                          <a:solidFill>
                            <a:srgbClr val="000000"/>
                          </a:solidFill>
                          <a:effectLst/>
                          <a:latin typeface="Arial Black" panose="020B0A04020102020204" pitchFamily="34" charset="0"/>
                        </a:rPr>
                        <a:t>FEBRERO</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PE" sz="800" b="1" i="0" u="none" strike="noStrike">
                          <a:solidFill>
                            <a:srgbClr val="000000"/>
                          </a:solidFill>
                          <a:effectLst/>
                          <a:latin typeface="Arial Black" panose="020B0A04020102020204" pitchFamily="34" charset="0"/>
                        </a:rPr>
                        <a:t>MARZO</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PE" sz="800" b="1" i="0" u="none" strike="noStrike">
                          <a:solidFill>
                            <a:srgbClr val="000000"/>
                          </a:solidFill>
                          <a:effectLst/>
                          <a:latin typeface="Arial Black" panose="020B0A04020102020204" pitchFamily="34" charset="0"/>
                        </a:rPr>
                        <a:t>ABRIL</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PE" sz="800" b="1" i="0" u="none" strike="noStrike">
                          <a:solidFill>
                            <a:srgbClr val="000000"/>
                          </a:solidFill>
                          <a:effectLst/>
                          <a:latin typeface="Arial Black" panose="020B0A04020102020204" pitchFamily="34" charset="0"/>
                        </a:rPr>
                        <a:t>MAYO</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PE" sz="800" b="1" i="0" u="none" strike="noStrike">
                          <a:solidFill>
                            <a:srgbClr val="000000"/>
                          </a:solidFill>
                          <a:effectLst/>
                          <a:latin typeface="Arial Black" panose="020B0A04020102020204" pitchFamily="34" charset="0"/>
                        </a:rPr>
                        <a:t>JUNIO</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PE" sz="800" b="1" i="0" u="none" strike="noStrike">
                          <a:solidFill>
                            <a:srgbClr val="000000"/>
                          </a:solidFill>
                          <a:effectLst/>
                          <a:latin typeface="Arial Black" panose="020B0A04020102020204" pitchFamily="34" charset="0"/>
                        </a:rPr>
                        <a:t>JULIO</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PE" sz="800" b="1" i="0" u="none" strike="noStrike" dirty="0">
                          <a:solidFill>
                            <a:srgbClr val="000000"/>
                          </a:solidFill>
                          <a:effectLst/>
                          <a:latin typeface="Arial Black" panose="020B0A04020102020204" pitchFamily="34" charset="0"/>
                        </a:rPr>
                        <a:t>AGOSTO</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PE" sz="800" b="1" i="0" u="none" strike="noStrike" dirty="0">
                          <a:solidFill>
                            <a:srgbClr val="000000"/>
                          </a:solidFill>
                          <a:effectLst/>
                          <a:latin typeface="Arial Black" panose="020B0A04020102020204" pitchFamily="34" charset="0"/>
                        </a:rPr>
                        <a:t>SEPTIEMBRE</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PE" sz="800" b="1" i="0" u="none" strike="noStrike">
                          <a:solidFill>
                            <a:srgbClr val="000000"/>
                          </a:solidFill>
                          <a:effectLst/>
                          <a:latin typeface="Arial Black" panose="020B0A04020102020204" pitchFamily="34" charset="0"/>
                        </a:rPr>
                        <a:t>OCTUBRE</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PE" sz="800" b="1" i="0" u="none" strike="noStrike">
                          <a:solidFill>
                            <a:srgbClr val="000000"/>
                          </a:solidFill>
                          <a:effectLst/>
                          <a:latin typeface="Arial Black" panose="020B0A04020102020204" pitchFamily="34" charset="0"/>
                        </a:rPr>
                        <a:t>NOVIEMBRE</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PE" sz="800" b="1" i="0" u="none" strike="noStrike">
                          <a:solidFill>
                            <a:srgbClr val="000000"/>
                          </a:solidFill>
                          <a:effectLst/>
                          <a:latin typeface="Arial Black" panose="020B0A04020102020204" pitchFamily="34" charset="0"/>
                        </a:rPr>
                        <a:t>DICIEMBRE</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PE" sz="800" b="1" i="0" u="none" strike="noStrike">
                          <a:solidFill>
                            <a:srgbClr val="FF0000"/>
                          </a:solidFill>
                          <a:effectLst/>
                          <a:latin typeface="Arial Black" panose="020B0A04020102020204" pitchFamily="34" charset="0"/>
                        </a:rPr>
                        <a:t>TOTAL</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xmlns="" val="2623948545"/>
                  </a:ext>
                </a:extLst>
              </a:tr>
              <a:tr h="287621">
                <a:tc>
                  <a:txBody>
                    <a:bodyPr/>
                    <a:lstStyle/>
                    <a:p>
                      <a:pPr algn="l" fontAlgn="ctr"/>
                      <a:r>
                        <a:rPr lang="es-PE" sz="700" b="0" i="0" u="none" strike="noStrike" dirty="0">
                          <a:solidFill>
                            <a:srgbClr val="000000"/>
                          </a:solidFill>
                          <a:effectLst/>
                          <a:latin typeface="Arial Black" panose="020B0A04020102020204" pitchFamily="34" charset="0"/>
                        </a:rPr>
                        <a:t>VILLA ALEJANDRO</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dirty="0">
                          <a:solidFill>
                            <a:srgbClr val="000000"/>
                          </a:solidFill>
                          <a:effectLst/>
                          <a:latin typeface="Arial Black" panose="020B0A04020102020204" pitchFamily="34" charset="0"/>
                        </a:rPr>
                        <a:t>23</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23</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19</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11</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14</a:t>
                      </a:r>
                    </a:p>
                  </a:txBody>
                  <a:tcPr marL="7015" marR="7015" marT="70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29</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13</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13</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dirty="0">
                          <a:solidFill>
                            <a:srgbClr val="000000"/>
                          </a:solidFill>
                          <a:effectLst/>
                          <a:latin typeface="Arial Black" panose="020B0A04020102020204" pitchFamily="34" charset="0"/>
                        </a:rPr>
                        <a:t>11</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15</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23</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20</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800" b="1" i="0" u="none" strike="noStrike">
                          <a:solidFill>
                            <a:srgbClr val="FF0000"/>
                          </a:solidFill>
                          <a:effectLst/>
                          <a:latin typeface="Arial Black" panose="020B0A04020102020204" pitchFamily="34" charset="0"/>
                        </a:rPr>
                        <a:t>214</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xmlns="" val="2434183871"/>
                  </a:ext>
                </a:extLst>
              </a:tr>
              <a:tr h="266576">
                <a:tc>
                  <a:txBody>
                    <a:bodyPr/>
                    <a:lstStyle/>
                    <a:p>
                      <a:pPr algn="l" fontAlgn="ctr"/>
                      <a:r>
                        <a:rPr lang="es-PE" sz="700" b="0" i="0" u="none" strike="noStrike">
                          <a:solidFill>
                            <a:srgbClr val="000000"/>
                          </a:solidFill>
                          <a:effectLst/>
                          <a:latin typeface="Arial Black" panose="020B0A04020102020204" pitchFamily="34" charset="0"/>
                        </a:rPr>
                        <a:t>LURIN</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dirty="0">
                          <a:solidFill>
                            <a:srgbClr val="000000"/>
                          </a:solidFill>
                          <a:effectLst/>
                          <a:latin typeface="Arial Black" panose="020B0A04020102020204" pitchFamily="34" charset="0"/>
                        </a:rPr>
                        <a:t>42</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dirty="0">
                          <a:solidFill>
                            <a:srgbClr val="000000"/>
                          </a:solidFill>
                          <a:effectLst/>
                          <a:latin typeface="Arial Black" panose="020B0A04020102020204" pitchFamily="34" charset="0"/>
                        </a:rPr>
                        <a:t>48</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dirty="0">
                          <a:solidFill>
                            <a:srgbClr val="000000"/>
                          </a:solidFill>
                          <a:effectLst/>
                          <a:latin typeface="Arial Black" panose="020B0A04020102020204" pitchFamily="34" charset="0"/>
                        </a:rPr>
                        <a:t>71</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40</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39</a:t>
                      </a:r>
                    </a:p>
                  </a:txBody>
                  <a:tcPr marL="7015" marR="7015" marT="70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37</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40</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27</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dirty="0">
                          <a:solidFill>
                            <a:srgbClr val="000000"/>
                          </a:solidFill>
                          <a:effectLst/>
                          <a:latin typeface="Arial Black" panose="020B0A04020102020204" pitchFamily="34" charset="0"/>
                        </a:rPr>
                        <a:t>41</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42</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22</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23</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800" b="1" i="0" u="none" strike="noStrike">
                          <a:solidFill>
                            <a:srgbClr val="FF0000"/>
                          </a:solidFill>
                          <a:effectLst/>
                          <a:latin typeface="Arial Black" panose="020B0A04020102020204" pitchFamily="34" charset="0"/>
                        </a:rPr>
                        <a:t>472</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xmlns="" val="1561460909"/>
                  </a:ext>
                </a:extLst>
              </a:tr>
              <a:tr h="266576">
                <a:tc>
                  <a:txBody>
                    <a:bodyPr/>
                    <a:lstStyle/>
                    <a:p>
                      <a:pPr algn="l" fontAlgn="ctr"/>
                      <a:r>
                        <a:rPr lang="es-PE" sz="700" b="0" i="0" u="none" strike="noStrike">
                          <a:solidFill>
                            <a:srgbClr val="000000"/>
                          </a:solidFill>
                          <a:effectLst/>
                          <a:latin typeface="Arial Black" panose="020B0A04020102020204" pitchFamily="34" charset="0"/>
                        </a:rPr>
                        <a:t>PACHACAMAC</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9</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9</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9</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dirty="0">
                          <a:solidFill>
                            <a:srgbClr val="000000"/>
                          </a:solidFill>
                          <a:effectLst/>
                          <a:latin typeface="Arial Black" panose="020B0A04020102020204" pitchFamily="34" charset="0"/>
                        </a:rPr>
                        <a:t>7</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dirty="0">
                          <a:solidFill>
                            <a:srgbClr val="000000"/>
                          </a:solidFill>
                          <a:effectLst/>
                          <a:latin typeface="Arial Black" panose="020B0A04020102020204" pitchFamily="34" charset="0"/>
                        </a:rPr>
                        <a:t>23</a:t>
                      </a:r>
                    </a:p>
                  </a:txBody>
                  <a:tcPr marL="7015" marR="7015" marT="70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23</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25</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19</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dirty="0">
                          <a:solidFill>
                            <a:srgbClr val="000000"/>
                          </a:solidFill>
                          <a:effectLst/>
                          <a:latin typeface="Arial Black" panose="020B0A04020102020204" pitchFamily="34" charset="0"/>
                        </a:rPr>
                        <a:t>12</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20</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20</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18</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800" b="1" i="0" u="none" strike="noStrike">
                          <a:solidFill>
                            <a:srgbClr val="FF0000"/>
                          </a:solidFill>
                          <a:effectLst/>
                          <a:latin typeface="Arial Black" panose="020B0A04020102020204" pitchFamily="34" charset="0"/>
                        </a:rPr>
                        <a:t>194</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xmlns="" val="3160270675"/>
                  </a:ext>
                </a:extLst>
              </a:tr>
              <a:tr h="287621">
                <a:tc>
                  <a:txBody>
                    <a:bodyPr/>
                    <a:lstStyle/>
                    <a:p>
                      <a:pPr algn="l" fontAlgn="ctr"/>
                      <a:r>
                        <a:rPr lang="es-PE" sz="700" b="0" i="0" u="none" strike="noStrike">
                          <a:solidFill>
                            <a:srgbClr val="000000"/>
                          </a:solidFill>
                          <a:effectLst/>
                          <a:latin typeface="Arial Black" panose="020B0A04020102020204" pitchFamily="34" charset="0"/>
                        </a:rPr>
                        <a:t>PUCUSANA</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9</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20</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17</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15</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dirty="0">
                          <a:solidFill>
                            <a:srgbClr val="000000"/>
                          </a:solidFill>
                          <a:effectLst/>
                          <a:latin typeface="Arial Black" panose="020B0A04020102020204" pitchFamily="34" charset="0"/>
                        </a:rPr>
                        <a:t>20</a:t>
                      </a:r>
                    </a:p>
                  </a:txBody>
                  <a:tcPr marL="7015" marR="7015" marT="70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dirty="0">
                          <a:solidFill>
                            <a:srgbClr val="000000"/>
                          </a:solidFill>
                          <a:effectLst/>
                          <a:latin typeface="Arial Black" panose="020B0A04020102020204" pitchFamily="34" charset="0"/>
                        </a:rPr>
                        <a:t>19</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dirty="0">
                          <a:solidFill>
                            <a:srgbClr val="000000"/>
                          </a:solidFill>
                          <a:effectLst/>
                          <a:latin typeface="Arial Black" panose="020B0A04020102020204" pitchFamily="34" charset="0"/>
                        </a:rPr>
                        <a:t>6</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dirty="0">
                          <a:solidFill>
                            <a:srgbClr val="000000"/>
                          </a:solidFill>
                          <a:effectLst/>
                          <a:latin typeface="Arial Black" panose="020B0A04020102020204" pitchFamily="34" charset="0"/>
                        </a:rPr>
                        <a:t>10</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9</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5</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9</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10</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800" b="1" i="0" u="none" strike="noStrike">
                          <a:solidFill>
                            <a:srgbClr val="FF0000"/>
                          </a:solidFill>
                          <a:effectLst/>
                          <a:latin typeface="Arial Black" panose="020B0A04020102020204" pitchFamily="34" charset="0"/>
                        </a:rPr>
                        <a:t>149</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xmlns="" val="2279453352"/>
                  </a:ext>
                </a:extLst>
              </a:tr>
              <a:tr h="273591">
                <a:tc>
                  <a:txBody>
                    <a:bodyPr/>
                    <a:lstStyle/>
                    <a:p>
                      <a:pPr algn="l" fontAlgn="ctr"/>
                      <a:r>
                        <a:rPr lang="es-PE" sz="700" b="0" i="0" u="none" strike="noStrike">
                          <a:solidFill>
                            <a:srgbClr val="000000"/>
                          </a:solidFill>
                          <a:effectLst/>
                          <a:latin typeface="Arial Black" panose="020B0A04020102020204" pitchFamily="34" charset="0"/>
                        </a:rPr>
                        <a:t>PUNTA HERMOSA</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9</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6</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17</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6</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10</a:t>
                      </a:r>
                    </a:p>
                  </a:txBody>
                  <a:tcPr marL="7015" marR="7015" marT="70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10</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10</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dirty="0">
                          <a:solidFill>
                            <a:srgbClr val="000000"/>
                          </a:solidFill>
                          <a:effectLst/>
                          <a:latin typeface="Arial Black" panose="020B0A04020102020204" pitchFamily="34" charset="0"/>
                        </a:rPr>
                        <a:t>9</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dirty="0">
                          <a:solidFill>
                            <a:srgbClr val="000000"/>
                          </a:solidFill>
                          <a:effectLst/>
                          <a:latin typeface="Arial Black" panose="020B0A04020102020204" pitchFamily="34" charset="0"/>
                        </a:rPr>
                        <a:t>8</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5</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6</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9</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800" b="1" i="0" u="none" strike="noStrike">
                          <a:solidFill>
                            <a:srgbClr val="FF0000"/>
                          </a:solidFill>
                          <a:effectLst/>
                          <a:latin typeface="Arial Black" panose="020B0A04020102020204" pitchFamily="34" charset="0"/>
                        </a:rPr>
                        <a:t>105</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xmlns="" val="2652358899"/>
                  </a:ext>
                </a:extLst>
              </a:tr>
              <a:tr h="238515">
                <a:tc>
                  <a:txBody>
                    <a:bodyPr/>
                    <a:lstStyle/>
                    <a:p>
                      <a:pPr algn="l" fontAlgn="ctr"/>
                      <a:r>
                        <a:rPr lang="es-PE" sz="700" b="0" i="0" u="none" strike="noStrike">
                          <a:solidFill>
                            <a:srgbClr val="000000"/>
                          </a:solidFill>
                          <a:effectLst/>
                          <a:latin typeface="Arial Black" panose="020B0A04020102020204" pitchFamily="34" charset="0"/>
                        </a:rPr>
                        <a:t> PUNTA NEGRA</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4</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11</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9</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3</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4</a:t>
                      </a:r>
                    </a:p>
                  </a:txBody>
                  <a:tcPr marL="7015" marR="7015" marT="70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4</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4</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 </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dirty="0">
                          <a:solidFill>
                            <a:srgbClr val="000000"/>
                          </a:solidFill>
                          <a:effectLst/>
                          <a:latin typeface="Arial Black" panose="020B0A04020102020204" pitchFamily="34" charset="0"/>
                        </a:rPr>
                        <a:t>1</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1</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5</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6</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800" b="1" i="0" u="none" strike="noStrike">
                          <a:solidFill>
                            <a:srgbClr val="FF0000"/>
                          </a:solidFill>
                          <a:effectLst/>
                          <a:latin typeface="Arial Black" panose="020B0A04020102020204" pitchFamily="34" charset="0"/>
                        </a:rPr>
                        <a:t>52</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xmlns="" val="3159459801"/>
                  </a:ext>
                </a:extLst>
              </a:tr>
              <a:tr h="273591">
                <a:tc>
                  <a:txBody>
                    <a:bodyPr/>
                    <a:lstStyle/>
                    <a:p>
                      <a:pPr algn="l" fontAlgn="ctr"/>
                      <a:r>
                        <a:rPr lang="es-PE" sz="700" b="0" i="0" u="none" strike="noStrike">
                          <a:solidFill>
                            <a:srgbClr val="000000"/>
                          </a:solidFill>
                          <a:effectLst/>
                          <a:latin typeface="Arial Black" panose="020B0A04020102020204" pitchFamily="34" charset="0"/>
                        </a:rPr>
                        <a:t>SAN BARTOLO</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2</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4</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8</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12</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11</a:t>
                      </a:r>
                    </a:p>
                  </a:txBody>
                  <a:tcPr marL="7015" marR="7015" marT="70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12</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8</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15</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6</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dirty="0">
                          <a:solidFill>
                            <a:srgbClr val="000000"/>
                          </a:solidFill>
                          <a:effectLst/>
                          <a:latin typeface="Arial Black" panose="020B0A04020102020204" pitchFamily="34" charset="0"/>
                        </a:rPr>
                        <a:t>2</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3</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9</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800" b="1" i="0" u="none" strike="noStrike">
                          <a:solidFill>
                            <a:srgbClr val="FF0000"/>
                          </a:solidFill>
                          <a:effectLst/>
                          <a:latin typeface="Arial Black" panose="020B0A04020102020204" pitchFamily="34" charset="0"/>
                        </a:rPr>
                        <a:t>92</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xmlns="" val="1761648676"/>
                  </a:ext>
                </a:extLst>
              </a:tr>
              <a:tr h="238515">
                <a:tc>
                  <a:txBody>
                    <a:bodyPr/>
                    <a:lstStyle/>
                    <a:p>
                      <a:pPr algn="l" fontAlgn="b"/>
                      <a:r>
                        <a:rPr lang="es-PE" sz="700" b="0" i="0" u="none" strike="noStrike">
                          <a:solidFill>
                            <a:srgbClr val="000000"/>
                          </a:solidFill>
                          <a:effectLst/>
                          <a:latin typeface="Arial Black" panose="020B0A04020102020204" pitchFamily="34" charset="0"/>
                        </a:rPr>
                        <a:t>SANTA MARIA DEL MAR</a:t>
                      </a:r>
                    </a:p>
                  </a:txBody>
                  <a:tcPr marL="7015" marR="7015" marT="70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1</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1</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1</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1</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1</a:t>
                      </a:r>
                    </a:p>
                  </a:txBody>
                  <a:tcPr marL="7015" marR="7015" marT="70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0</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0</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 </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2</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0</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dirty="0">
                          <a:solidFill>
                            <a:srgbClr val="000000"/>
                          </a:solidFill>
                          <a:effectLst/>
                          <a:latin typeface="Arial Black" panose="020B0A04020102020204" pitchFamily="34" charset="0"/>
                        </a:rPr>
                        <a:t>0</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0</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800" b="1" i="0" u="none" strike="noStrike">
                          <a:solidFill>
                            <a:srgbClr val="FF0000"/>
                          </a:solidFill>
                          <a:effectLst/>
                          <a:latin typeface="Arial Black" panose="020B0A04020102020204" pitchFamily="34" charset="0"/>
                        </a:rPr>
                        <a:t>7</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xmlns="" val="1323196756"/>
                  </a:ext>
                </a:extLst>
              </a:tr>
              <a:tr h="280606">
                <a:tc>
                  <a:txBody>
                    <a:bodyPr/>
                    <a:lstStyle/>
                    <a:p>
                      <a:pPr algn="l" fontAlgn="ctr"/>
                      <a:r>
                        <a:rPr lang="es-PE" sz="700" b="0" i="0" u="none" strike="noStrike">
                          <a:solidFill>
                            <a:srgbClr val="000000"/>
                          </a:solidFill>
                          <a:effectLst/>
                          <a:latin typeface="Arial Black" panose="020B0A04020102020204" pitchFamily="34" charset="0"/>
                        </a:rPr>
                        <a:t> TABLADA DE LURIN</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68</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52</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82</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66</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45</a:t>
                      </a:r>
                    </a:p>
                  </a:txBody>
                  <a:tcPr marL="7015" marR="7015" marT="70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48</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48</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51</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40</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49</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dirty="0">
                          <a:solidFill>
                            <a:srgbClr val="000000"/>
                          </a:solidFill>
                          <a:effectLst/>
                          <a:latin typeface="Arial Black" panose="020B0A04020102020204" pitchFamily="34" charset="0"/>
                        </a:rPr>
                        <a:t>61</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59</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800" b="1" i="0" u="none" strike="noStrike">
                          <a:solidFill>
                            <a:srgbClr val="FF0000"/>
                          </a:solidFill>
                          <a:effectLst/>
                          <a:latin typeface="Arial Black" panose="020B0A04020102020204" pitchFamily="34" charset="0"/>
                        </a:rPr>
                        <a:t>669</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xmlns="" val="4190696652"/>
                  </a:ext>
                </a:extLst>
              </a:tr>
              <a:tr h="245530">
                <a:tc>
                  <a:txBody>
                    <a:bodyPr/>
                    <a:lstStyle/>
                    <a:p>
                      <a:pPr algn="l" fontAlgn="ctr"/>
                      <a:r>
                        <a:rPr lang="es-PE" sz="700" b="0" i="0" u="none" strike="noStrike">
                          <a:solidFill>
                            <a:srgbClr val="000000"/>
                          </a:solidFill>
                          <a:effectLst/>
                          <a:latin typeface="Arial Black" panose="020B0A04020102020204" pitchFamily="34" charset="0"/>
                        </a:rPr>
                        <a:t> JOSE CARLOS MARIATEGUI</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54</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62</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56</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54</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60</a:t>
                      </a:r>
                    </a:p>
                  </a:txBody>
                  <a:tcPr marL="7015" marR="7015" marT="70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59</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70</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68</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75</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65</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dirty="0">
                          <a:solidFill>
                            <a:srgbClr val="000000"/>
                          </a:solidFill>
                          <a:effectLst/>
                          <a:latin typeface="Arial Black" panose="020B0A04020102020204" pitchFamily="34" charset="0"/>
                        </a:rPr>
                        <a:t>69</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67</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800" b="1" i="0" u="none" strike="noStrike">
                          <a:solidFill>
                            <a:srgbClr val="FF0000"/>
                          </a:solidFill>
                          <a:effectLst/>
                          <a:latin typeface="Arial Black" panose="020B0A04020102020204" pitchFamily="34" charset="0"/>
                        </a:rPr>
                        <a:t>759</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xmlns="" val="2748436898"/>
                  </a:ext>
                </a:extLst>
              </a:tr>
              <a:tr h="252545">
                <a:tc>
                  <a:txBody>
                    <a:bodyPr/>
                    <a:lstStyle/>
                    <a:p>
                      <a:pPr algn="l" fontAlgn="ctr"/>
                      <a:r>
                        <a:rPr lang="es-PE" sz="700" b="0" i="0" u="none" strike="noStrike">
                          <a:solidFill>
                            <a:srgbClr val="000000"/>
                          </a:solidFill>
                          <a:effectLst/>
                          <a:latin typeface="Arial Black" panose="020B0A04020102020204" pitchFamily="34" charset="0"/>
                        </a:rPr>
                        <a:t> JOSE GALVEZ</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s-PE" sz="700" b="0" i="0" u="none" strike="noStrike">
                          <a:solidFill>
                            <a:srgbClr val="000000"/>
                          </a:solidFill>
                          <a:effectLst/>
                          <a:latin typeface="Arial Black" panose="020B0A04020102020204" pitchFamily="34" charset="0"/>
                        </a:rPr>
                        <a:t>67</a:t>
                      </a:r>
                    </a:p>
                  </a:txBody>
                  <a:tcPr marL="7015" marR="7015" marT="70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s-PE" sz="700" b="0" i="0" u="none" strike="noStrike">
                          <a:solidFill>
                            <a:srgbClr val="000000"/>
                          </a:solidFill>
                          <a:effectLst/>
                          <a:latin typeface="Arial Black" panose="020B0A04020102020204" pitchFamily="34" charset="0"/>
                        </a:rPr>
                        <a:t>36</a:t>
                      </a:r>
                    </a:p>
                  </a:txBody>
                  <a:tcPr marL="7015" marR="7015" marT="70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s-PE" sz="700" b="0" i="0" u="none" strike="noStrike">
                          <a:solidFill>
                            <a:srgbClr val="000000"/>
                          </a:solidFill>
                          <a:effectLst/>
                          <a:latin typeface="Arial Black" panose="020B0A04020102020204" pitchFamily="34" charset="0"/>
                        </a:rPr>
                        <a:t>44</a:t>
                      </a:r>
                    </a:p>
                  </a:txBody>
                  <a:tcPr marL="7015" marR="7015" marT="70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s-PE" sz="700" b="0" i="0" u="none" strike="noStrike">
                          <a:solidFill>
                            <a:srgbClr val="000000"/>
                          </a:solidFill>
                          <a:effectLst/>
                          <a:latin typeface="Arial Black" panose="020B0A04020102020204" pitchFamily="34" charset="0"/>
                        </a:rPr>
                        <a:t>36</a:t>
                      </a:r>
                    </a:p>
                  </a:txBody>
                  <a:tcPr marL="7015" marR="7015" marT="70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s-PE" sz="700" b="0" i="0" u="none" strike="noStrike">
                          <a:solidFill>
                            <a:srgbClr val="000000"/>
                          </a:solidFill>
                          <a:effectLst/>
                          <a:latin typeface="Arial Black" panose="020B0A04020102020204" pitchFamily="34" charset="0"/>
                        </a:rPr>
                        <a:t>26</a:t>
                      </a:r>
                    </a:p>
                  </a:txBody>
                  <a:tcPr marL="7015" marR="7015" marT="70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24</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29</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44</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28</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26</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dirty="0">
                          <a:solidFill>
                            <a:srgbClr val="000000"/>
                          </a:solidFill>
                          <a:effectLst/>
                          <a:latin typeface="Arial Black" panose="020B0A04020102020204" pitchFamily="34" charset="0"/>
                        </a:rPr>
                        <a:t>19</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17</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800" b="1" i="0" u="none" strike="noStrike">
                          <a:solidFill>
                            <a:srgbClr val="FF0000"/>
                          </a:solidFill>
                          <a:effectLst/>
                          <a:latin typeface="Arial Black" panose="020B0A04020102020204" pitchFamily="34" charset="0"/>
                        </a:rPr>
                        <a:t>396</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xmlns="" val="3779651312"/>
                  </a:ext>
                </a:extLst>
              </a:tr>
              <a:tr h="266576">
                <a:tc>
                  <a:txBody>
                    <a:bodyPr/>
                    <a:lstStyle/>
                    <a:p>
                      <a:pPr algn="l" fontAlgn="ctr"/>
                      <a:r>
                        <a:rPr lang="es-PE" sz="700" b="0" i="0" u="none" strike="noStrike">
                          <a:solidFill>
                            <a:srgbClr val="000000"/>
                          </a:solidFill>
                          <a:effectLst/>
                          <a:latin typeface="Arial Black" panose="020B0A04020102020204" pitchFamily="34" charset="0"/>
                        </a:rPr>
                        <a:t> NUEVA ESPERANZA</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54</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67</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46</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52</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51</a:t>
                      </a:r>
                    </a:p>
                  </a:txBody>
                  <a:tcPr marL="7015" marR="7015" marT="70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44</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44</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27</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42</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44</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dirty="0">
                          <a:solidFill>
                            <a:srgbClr val="000000"/>
                          </a:solidFill>
                          <a:effectLst/>
                          <a:latin typeface="Arial Black" panose="020B0A04020102020204" pitchFamily="34" charset="0"/>
                        </a:rPr>
                        <a:t>45</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48</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800" b="1" i="0" u="none" strike="noStrike">
                          <a:solidFill>
                            <a:srgbClr val="FF0000"/>
                          </a:solidFill>
                          <a:effectLst/>
                          <a:latin typeface="Arial Black" panose="020B0A04020102020204" pitchFamily="34" charset="0"/>
                        </a:rPr>
                        <a:t>564</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xmlns="" val="2218473635"/>
                  </a:ext>
                </a:extLst>
              </a:tr>
              <a:tr h="287621">
                <a:tc>
                  <a:txBody>
                    <a:bodyPr/>
                    <a:lstStyle/>
                    <a:p>
                      <a:pPr algn="l" fontAlgn="ctr"/>
                      <a:r>
                        <a:rPr lang="es-PE" sz="700" b="0" i="0" u="none" strike="noStrike">
                          <a:solidFill>
                            <a:srgbClr val="000000"/>
                          </a:solidFill>
                          <a:effectLst/>
                          <a:latin typeface="Arial Black" panose="020B0A04020102020204" pitchFamily="34" charset="0"/>
                        </a:rPr>
                        <a:t>VILLA MARIA DEL TRIUNFO</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107</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114</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148</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128</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119</a:t>
                      </a:r>
                    </a:p>
                  </a:txBody>
                  <a:tcPr marL="7015" marR="7015" marT="70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111</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112</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107</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116</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a:solidFill>
                            <a:srgbClr val="000000"/>
                          </a:solidFill>
                          <a:effectLst/>
                          <a:latin typeface="Arial Black" panose="020B0A04020102020204" pitchFamily="34" charset="0"/>
                        </a:rPr>
                        <a:t>116</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dirty="0">
                          <a:solidFill>
                            <a:srgbClr val="000000"/>
                          </a:solidFill>
                          <a:effectLst/>
                          <a:latin typeface="Arial Black" panose="020B0A04020102020204" pitchFamily="34" charset="0"/>
                        </a:rPr>
                        <a:t>91</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700" b="0" i="0" u="none" strike="noStrike" dirty="0">
                          <a:solidFill>
                            <a:srgbClr val="000000"/>
                          </a:solidFill>
                          <a:effectLst/>
                          <a:latin typeface="Arial Black" panose="020B0A04020102020204" pitchFamily="34" charset="0"/>
                        </a:rPr>
                        <a:t>112</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800" b="1" i="0" u="none" strike="noStrike">
                          <a:solidFill>
                            <a:srgbClr val="FF0000"/>
                          </a:solidFill>
                          <a:effectLst/>
                          <a:latin typeface="Arial Black" panose="020B0A04020102020204" pitchFamily="34" charset="0"/>
                        </a:rPr>
                        <a:t>1,381</a:t>
                      </a: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xmlns="" val="2522720534"/>
                  </a:ext>
                </a:extLst>
              </a:tr>
              <a:tr h="350757">
                <a:tc>
                  <a:txBody>
                    <a:bodyPr/>
                    <a:lstStyle/>
                    <a:p>
                      <a:pPr algn="l" fontAlgn="ctr"/>
                      <a:r>
                        <a:rPr lang="es-PE" sz="800" b="1" i="0" u="none" strike="noStrike">
                          <a:solidFill>
                            <a:srgbClr val="FF0000"/>
                          </a:solidFill>
                          <a:effectLst/>
                          <a:latin typeface="Arial Black" panose="020B0A04020102020204" pitchFamily="34" charset="0"/>
                        </a:rPr>
                        <a:t>TOTAL</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s-PE" sz="800" b="0" i="0" u="none" strike="noStrike">
                          <a:solidFill>
                            <a:srgbClr val="FF0000"/>
                          </a:solidFill>
                          <a:effectLst/>
                          <a:latin typeface="Arial Black" panose="020B0A04020102020204" pitchFamily="34" charset="0"/>
                        </a:rPr>
                        <a:t>449</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s-PE" sz="800" b="0" i="0" u="none" strike="noStrike">
                          <a:solidFill>
                            <a:srgbClr val="FF0000"/>
                          </a:solidFill>
                          <a:effectLst/>
                          <a:latin typeface="Arial Black" panose="020B0A04020102020204" pitchFamily="34" charset="0"/>
                        </a:rPr>
                        <a:t>453</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s-PE" sz="800" b="0" i="0" u="none" strike="noStrike">
                          <a:solidFill>
                            <a:srgbClr val="FF0000"/>
                          </a:solidFill>
                          <a:effectLst/>
                          <a:latin typeface="Arial Black" panose="020B0A04020102020204" pitchFamily="34" charset="0"/>
                        </a:rPr>
                        <a:t>527</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s-PE" sz="800" b="0" i="0" u="none" strike="noStrike">
                          <a:solidFill>
                            <a:srgbClr val="FF0000"/>
                          </a:solidFill>
                          <a:effectLst/>
                          <a:latin typeface="Arial Black" panose="020B0A04020102020204" pitchFamily="34" charset="0"/>
                        </a:rPr>
                        <a:t>431</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s-PE" sz="800" b="0" i="0" u="none" strike="noStrike">
                          <a:solidFill>
                            <a:srgbClr val="FF0000"/>
                          </a:solidFill>
                          <a:effectLst/>
                          <a:latin typeface="Arial Black" panose="020B0A04020102020204" pitchFamily="34" charset="0"/>
                        </a:rPr>
                        <a:t>423</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s-PE" sz="800" b="0" i="0" u="none" strike="noStrike">
                          <a:solidFill>
                            <a:srgbClr val="FF0000"/>
                          </a:solidFill>
                          <a:effectLst/>
                          <a:latin typeface="Arial Black" panose="020B0A04020102020204" pitchFamily="34" charset="0"/>
                        </a:rPr>
                        <a:t>420</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s-PE" sz="800" b="0" i="0" u="none" strike="noStrike">
                          <a:solidFill>
                            <a:srgbClr val="FF0000"/>
                          </a:solidFill>
                          <a:effectLst/>
                          <a:latin typeface="Arial Black" panose="020B0A04020102020204" pitchFamily="34" charset="0"/>
                        </a:rPr>
                        <a:t>409</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s-PE" sz="800" b="0" i="0" u="none" strike="noStrike">
                          <a:solidFill>
                            <a:srgbClr val="FF0000"/>
                          </a:solidFill>
                          <a:effectLst/>
                          <a:latin typeface="Arial Black" panose="020B0A04020102020204" pitchFamily="34" charset="0"/>
                        </a:rPr>
                        <a:t>390</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s-PE" sz="800" b="0" i="0" u="none" strike="noStrike">
                          <a:solidFill>
                            <a:srgbClr val="FF0000"/>
                          </a:solidFill>
                          <a:effectLst/>
                          <a:latin typeface="Arial Black" panose="020B0A04020102020204" pitchFamily="34" charset="0"/>
                        </a:rPr>
                        <a:t>391</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s-PE" sz="800" b="0" i="0" u="none" strike="noStrike">
                          <a:solidFill>
                            <a:srgbClr val="FF0000"/>
                          </a:solidFill>
                          <a:effectLst/>
                          <a:latin typeface="Arial Black" panose="020B0A04020102020204" pitchFamily="34" charset="0"/>
                        </a:rPr>
                        <a:t>390</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s-PE" sz="800" b="0" i="0" u="none" strike="noStrike">
                          <a:solidFill>
                            <a:srgbClr val="FF0000"/>
                          </a:solidFill>
                          <a:effectLst/>
                          <a:latin typeface="Arial Black" panose="020B0A04020102020204" pitchFamily="34" charset="0"/>
                        </a:rPr>
                        <a:t>373</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s-PE" sz="800" b="0" i="0" u="none" strike="noStrike">
                          <a:solidFill>
                            <a:srgbClr val="FF0000"/>
                          </a:solidFill>
                          <a:effectLst/>
                          <a:latin typeface="Arial Black" panose="020B0A04020102020204" pitchFamily="34" charset="0"/>
                        </a:rPr>
                        <a:t>398</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s-PE" sz="800" b="1" i="0" u="none" strike="noStrike" dirty="0">
                          <a:solidFill>
                            <a:srgbClr val="FF0000"/>
                          </a:solidFill>
                          <a:effectLst/>
                          <a:latin typeface="Arial Black" panose="020B0A04020102020204" pitchFamily="34" charset="0"/>
                        </a:rPr>
                        <a:t>5054</a:t>
                      </a:r>
                    </a:p>
                  </a:txBody>
                  <a:tcPr marL="7015" marR="7015" marT="70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xmlns="" val="4201720080"/>
                  </a:ext>
                </a:extLst>
              </a:tr>
            </a:tbl>
          </a:graphicData>
        </a:graphic>
      </p:graphicFrame>
    </p:spTree>
    <p:extLst>
      <p:ext uri="{BB962C8B-B14F-4D97-AF65-F5344CB8AC3E}">
        <p14:creationId xmlns:p14="http://schemas.microsoft.com/office/powerpoint/2010/main" val="255170723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160657" y="228600"/>
            <a:ext cx="7928389" cy="477054"/>
          </a:xfrm>
          <a:prstGeom prst="rect">
            <a:avLst/>
          </a:prstGeom>
          <a:noFill/>
        </p:spPr>
        <p:txBody>
          <a:bodyPr wrap="none" lIns="91440" tIns="45720" rIns="91440" bIns="45720">
            <a:spAutoFit/>
          </a:bodyPr>
          <a:lstStyle/>
          <a:p>
            <a:pPr algn="ctr"/>
            <a:r>
              <a:rPr lang="es-PE" sz="2400" b="0" i="0" dirty="0">
                <a:solidFill>
                  <a:srgbClr val="000000"/>
                </a:solidFill>
                <a:effectLst/>
                <a:latin typeface="Arial" panose="020B0604020202020204" pitchFamily="34" charset="0"/>
              </a:rPr>
              <a:t> </a:t>
            </a:r>
            <a:r>
              <a:rPr lang="es-PE" sz="25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OBJETIVOS DEL PLAN NACIONAL SEGURIDAD CIUDADANA</a:t>
            </a:r>
            <a:endParaRPr lang="es-ES" sz="25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7" name="Rectángulo 6">
            <a:extLst>
              <a:ext uri="{FF2B5EF4-FFF2-40B4-BE49-F238E27FC236}">
                <a16:creationId xmlns:a16="http://schemas.microsoft.com/office/drawing/2014/main" xmlns="" id="{08DDE115-6DAD-3AFD-4A56-9C3922FC6EBF}"/>
              </a:ext>
            </a:extLst>
          </p:cNvPr>
          <p:cNvSpPr/>
          <p:nvPr/>
        </p:nvSpPr>
        <p:spPr>
          <a:xfrm>
            <a:off x="2743200" y="1051173"/>
            <a:ext cx="7214218" cy="415498"/>
          </a:xfrm>
          <a:prstGeom prst="rect">
            <a:avLst/>
          </a:prstGeom>
          <a:noFill/>
        </p:spPr>
        <p:txBody>
          <a:bodyPr wrap="none" lIns="91440" tIns="45720" rIns="91440" bIns="45720">
            <a:spAutoFit/>
          </a:bodyPr>
          <a:lstStyle/>
          <a:p>
            <a:pPr algn="ctr"/>
            <a:r>
              <a:rPr lang="es-PE" sz="2100" b="0" i="0" dirty="0">
                <a:solidFill>
                  <a:srgbClr val="000000"/>
                </a:solidFill>
                <a:effectLst/>
                <a:latin typeface="Arial" panose="020B0604020202020204" pitchFamily="34" charset="0"/>
              </a:rPr>
              <a:t> </a:t>
            </a:r>
            <a:r>
              <a:rPr lang="es-PE" sz="2100" b="1" i="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rPr>
              <a:t>CUADRO COMPARTIVO DEL I TRIMESTRE POR AÑOS</a:t>
            </a:r>
            <a:endParaRPr lang="es-ES" sz="21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graphicFrame>
        <p:nvGraphicFramePr>
          <p:cNvPr id="2" name="Tabla 1">
            <a:extLst>
              <a:ext uri="{FF2B5EF4-FFF2-40B4-BE49-F238E27FC236}">
                <a16:creationId xmlns:a16="http://schemas.microsoft.com/office/drawing/2014/main" xmlns="" id="{7C3BB50A-4F1F-C986-7221-089BD5D510D6}"/>
              </a:ext>
            </a:extLst>
          </p:cNvPr>
          <p:cNvGraphicFramePr>
            <a:graphicFrameLocks noGrp="1"/>
          </p:cNvGraphicFramePr>
          <p:nvPr>
            <p:extLst>
              <p:ext uri="{D42A27DB-BD31-4B8C-83A1-F6EECF244321}">
                <p14:modId xmlns:p14="http://schemas.microsoft.com/office/powerpoint/2010/main" val="4162582327"/>
              </p:ext>
            </p:extLst>
          </p:nvPr>
        </p:nvGraphicFramePr>
        <p:xfrm>
          <a:off x="1219200" y="1812191"/>
          <a:ext cx="4572354" cy="4775199"/>
        </p:xfrm>
        <a:graphic>
          <a:graphicData uri="http://schemas.openxmlformats.org/drawingml/2006/table">
            <a:tbl>
              <a:tblPr/>
              <a:tblGrid>
                <a:gridCol w="568878">
                  <a:extLst>
                    <a:ext uri="{9D8B030D-6E8A-4147-A177-3AD203B41FA5}">
                      <a16:colId xmlns:a16="http://schemas.microsoft.com/office/drawing/2014/main" xmlns="" val="2878094769"/>
                    </a:ext>
                  </a:extLst>
                </a:gridCol>
                <a:gridCol w="1943665">
                  <a:extLst>
                    <a:ext uri="{9D8B030D-6E8A-4147-A177-3AD203B41FA5}">
                      <a16:colId xmlns:a16="http://schemas.microsoft.com/office/drawing/2014/main" xmlns="" val="2310348505"/>
                    </a:ext>
                  </a:extLst>
                </a:gridCol>
                <a:gridCol w="455102">
                  <a:extLst>
                    <a:ext uri="{9D8B030D-6E8A-4147-A177-3AD203B41FA5}">
                      <a16:colId xmlns:a16="http://schemas.microsoft.com/office/drawing/2014/main" xmlns="" val="1120004885"/>
                    </a:ext>
                  </a:extLst>
                </a:gridCol>
                <a:gridCol w="474065">
                  <a:extLst>
                    <a:ext uri="{9D8B030D-6E8A-4147-A177-3AD203B41FA5}">
                      <a16:colId xmlns:a16="http://schemas.microsoft.com/office/drawing/2014/main" xmlns="" val="1090900064"/>
                    </a:ext>
                  </a:extLst>
                </a:gridCol>
                <a:gridCol w="476435">
                  <a:extLst>
                    <a:ext uri="{9D8B030D-6E8A-4147-A177-3AD203B41FA5}">
                      <a16:colId xmlns:a16="http://schemas.microsoft.com/office/drawing/2014/main" xmlns="" val="791865139"/>
                    </a:ext>
                  </a:extLst>
                </a:gridCol>
                <a:gridCol w="654209">
                  <a:extLst>
                    <a:ext uri="{9D8B030D-6E8A-4147-A177-3AD203B41FA5}">
                      <a16:colId xmlns:a16="http://schemas.microsoft.com/office/drawing/2014/main" xmlns="" val="114992162"/>
                    </a:ext>
                  </a:extLst>
                </a:gridCol>
              </a:tblGrid>
              <a:tr h="379439">
                <a:tc gridSpan="6">
                  <a:txBody>
                    <a:bodyPr/>
                    <a:lstStyle/>
                    <a:p>
                      <a:pPr algn="ctr" fontAlgn="ctr"/>
                      <a:r>
                        <a:rPr lang="es-PE" sz="1200" b="1" i="0" u="none" strike="noStrike">
                          <a:solidFill>
                            <a:srgbClr val="000000"/>
                          </a:solidFill>
                          <a:effectLst/>
                          <a:latin typeface="Calibri" panose="020F0502020204030204" pitchFamily="34" charset="0"/>
                        </a:rPr>
                        <a:t>CUADRO DE DENUNCIAS POR VIOLENCIA FAMILIAR DE LAS COMISARIAS DE LA DIVPOL SUR 3</a:t>
                      </a:r>
                    </a:p>
                  </a:txBody>
                  <a:tcPr marL="7159" marR="7159" marT="7159"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xmlns="" val="412674530"/>
                  </a:ext>
                </a:extLst>
              </a:tr>
              <a:tr h="250573">
                <a:tc rowSpan="2">
                  <a:txBody>
                    <a:bodyPr/>
                    <a:lstStyle/>
                    <a:p>
                      <a:pPr algn="ctr" fontAlgn="ctr"/>
                      <a:r>
                        <a:rPr lang="es-PE" sz="1200" b="1" i="0" u="none" strike="noStrike">
                          <a:solidFill>
                            <a:srgbClr val="000000"/>
                          </a:solidFill>
                          <a:effectLst/>
                          <a:latin typeface="Calibri" panose="020F0502020204030204" pitchFamily="34" charset="0"/>
                        </a:rPr>
                        <a:t>N°</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rowSpan="2">
                  <a:txBody>
                    <a:bodyPr/>
                    <a:lstStyle/>
                    <a:p>
                      <a:pPr algn="ctr" fontAlgn="ctr"/>
                      <a:r>
                        <a:rPr lang="es-PE" sz="1200" b="1" i="0" u="none" strike="noStrike">
                          <a:solidFill>
                            <a:srgbClr val="000000"/>
                          </a:solidFill>
                          <a:effectLst/>
                          <a:latin typeface="Calibri" panose="020F0502020204030204" pitchFamily="34" charset="0"/>
                        </a:rPr>
                        <a:t>SUB UNIDADES</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gridSpan="3">
                  <a:txBody>
                    <a:bodyPr/>
                    <a:lstStyle/>
                    <a:p>
                      <a:pPr algn="ctr" fontAlgn="ctr"/>
                      <a:r>
                        <a:rPr lang="es-PE" sz="1500" b="1" i="0" u="none" strike="noStrike">
                          <a:solidFill>
                            <a:srgbClr val="000000"/>
                          </a:solidFill>
                          <a:effectLst/>
                          <a:latin typeface="Calibri" panose="020F0502020204030204" pitchFamily="34" charset="0"/>
                        </a:rPr>
                        <a:t>2022</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endParaRPr lang="es-PE"/>
                    </a:p>
                  </a:txBody>
                  <a:tcPr/>
                </a:tc>
                <a:tc hMerge="1">
                  <a:txBody>
                    <a:bodyPr/>
                    <a:lstStyle/>
                    <a:p>
                      <a:endParaRPr lang="es-PE"/>
                    </a:p>
                  </a:txBody>
                  <a:tcPr/>
                </a:tc>
                <a:tc rowSpan="2">
                  <a:txBody>
                    <a:bodyPr/>
                    <a:lstStyle/>
                    <a:p>
                      <a:pPr algn="ctr" fontAlgn="ctr"/>
                      <a:r>
                        <a:rPr lang="es-PE" sz="800" b="1" i="0" u="none" strike="noStrike" dirty="0">
                          <a:solidFill>
                            <a:srgbClr val="000000"/>
                          </a:solidFill>
                          <a:effectLst/>
                          <a:latin typeface="Calibri" panose="020F0502020204030204" pitchFamily="34" charset="0"/>
                        </a:rPr>
                        <a:t>TOTAL DENUNCIAS</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xmlns="" val="2469788883"/>
                  </a:ext>
                </a:extLst>
              </a:tr>
              <a:tr h="493986">
                <a:tc vMerge="1">
                  <a:txBody>
                    <a:bodyPr/>
                    <a:lstStyle/>
                    <a:p>
                      <a:endParaRPr lang="es-PE"/>
                    </a:p>
                  </a:txBody>
                  <a:tcPr/>
                </a:tc>
                <a:tc vMerge="1">
                  <a:txBody>
                    <a:bodyPr/>
                    <a:lstStyle/>
                    <a:p>
                      <a:endParaRPr lang="es-PE"/>
                    </a:p>
                  </a:txBody>
                  <a:tcPr/>
                </a:tc>
                <a:tc>
                  <a:txBody>
                    <a:bodyPr/>
                    <a:lstStyle/>
                    <a:p>
                      <a:pPr algn="ctr" fontAlgn="ctr"/>
                      <a:r>
                        <a:rPr lang="es-PE" sz="1100" b="1" i="0" u="none" strike="noStrike">
                          <a:solidFill>
                            <a:srgbClr val="000000"/>
                          </a:solidFill>
                          <a:effectLst/>
                          <a:latin typeface="Calibri" panose="020F0502020204030204" pitchFamily="34" charset="0"/>
                        </a:rPr>
                        <a:t>ENE</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1100" b="1" i="0" u="none" strike="noStrike">
                          <a:solidFill>
                            <a:srgbClr val="000000"/>
                          </a:solidFill>
                          <a:effectLst/>
                          <a:latin typeface="Calibri" panose="020F0502020204030204" pitchFamily="34" charset="0"/>
                        </a:rPr>
                        <a:t>FEB</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1100" b="1" i="0" u="none" strike="noStrike">
                          <a:solidFill>
                            <a:srgbClr val="000000"/>
                          </a:solidFill>
                          <a:effectLst/>
                          <a:latin typeface="Calibri" panose="020F0502020204030204" pitchFamily="34" charset="0"/>
                        </a:rPr>
                        <a:t>MAR</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vMerge="1">
                  <a:txBody>
                    <a:bodyPr/>
                    <a:lstStyle/>
                    <a:p>
                      <a:endParaRPr lang="es-PE"/>
                    </a:p>
                  </a:txBody>
                  <a:tcPr/>
                </a:tc>
                <a:extLst>
                  <a:ext uri="{0D108BD9-81ED-4DB2-BD59-A6C34878D82A}">
                    <a16:rowId xmlns:a16="http://schemas.microsoft.com/office/drawing/2014/main" xmlns="" val="4236065159"/>
                  </a:ext>
                </a:extLst>
              </a:tr>
              <a:tr h="272050">
                <a:tc>
                  <a:txBody>
                    <a:bodyPr/>
                    <a:lstStyle/>
                    <a:p>
                      <a:pPr algn="ctr" fontAlgn="ctr"/>
                      <a:r>
                        <a:rPr lang="es-PE" sz="800" b="0" i="0" u="none" strike="noStrike">
                          <a:solidFill>
                            <a:srgbClr val="000000"/>
                          </a:solidFill>
                          <a:effectLst/>
                          <a:latin typeface="Calibri" panose="020F0502020204030204" pitchFamily="34" charset="0"/>
                        </a:rPr>
                        <a:t>1</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800" b="0" i="0" u="none" strike="noStrike" dirty="0">
                          <a:solidFill>
                            <a:srgbClr val="000000"/>
                          </a:solidFill>
                          <a:effectLst/>
                          <a:latin typeface="Arial Black" panose="020B0A04020102020204" pitchFamily="34" charset="0"/>
                        </a:rPr>
                        <a:t>VILLA ALEJANDRO</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800" b="0" i="0" u="none" strike="noStrike" dirty="0">
                          <a:solidFill>
                            <a:srgbClr val="000000"/>
                          </a:solidFill>
                          <a:effectLst/>
                          <a:latin typeface="Calibri" panose="020F0502020204030204" pitchFamily="34" charset="0"/>
                        </a:rPr>
                        <a:t>23</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dirty="0">
                          <a:solidFill>
                            <a:srgbClr val="000000"/>
                          </a:solidFill>
                          <a:effectLst/>
                          <a:latin typeface="Calibri" panose="020F0502020204030204" pitchFamily="34" charset="0"/>
                        </a:rPr>
                        <a:t>23</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19</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1" i="0" u="none" strike="noStrike" dirty="0">
                          <a:solidFill>
                            <a:srgbClr val="000000"/>
                          </a:solidFill>
                          <a:effectLst/>
                          <a:latin typeface="Calibri" panose="020F0502020204030204" pitchFamily="34" charset="0"/>
                        </a:rPr>
                        <a:t>65</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191639780"/>
                  </a:ext>
                </a:extLst>
              </a:tr>
              <a:tr h="264891">
                <a:tc>
                  <a:txBody>
                    <a:bodyPr/>
                    <a:lstStyle/>
                    <a:p>
                      <a:pPr algn="ctr" fontAlgn="ctr"/>
                      <a:r>
                        <a:rPr lang="es-PE" sz="800" b="0" i="0" u="none" strike="noStrike">
                          <a:solidFill>
                            <a:srgbClr val="000000"/>
                          </a:solidFill>
                          <a:effectLst/>
                          <a:latin typeface="Calibri" panose="020F0502020204030204" pitchFamily="34" charset="0"/>
                        </a:rPr>
                        <a:t>2</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800" b="0" i="0" u="none" strike="noStrike" dirty="0">
                          <a:solidFill>
                            <a:srgbClr val="000000"/>
                          </a:solidFill>
                          <a:effectLst/>
                          <a:latin typeface="Arial Black" panose="020B0A04020102020204" pitchFamily="34" charset="0"/>
                        </a:rPr>
                        <a:t>LURIN</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800" b="0" i="0" u="none" strike="noStrike">
                          <a:solidFill>
                            <a:srgbClr val="000000"/>
                          </a:solidFill>
                          <a:effectLst/>
                          <a:latin typeface="Calibri" panose="020F0502020204030204" pitchFamily="34" charset="0"/>
                        </a:rPr>
                        <a:t>42</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dirty="0">
                          <a:solidFill>
                            <a:srgbClr val="000000"/>
                          </a:solidFill>
                          <a:effectLst/>
                          <a:latin typeface="Calibri" panose="020F0502020204030204" pitchFamily="34" charset="0"/>
                        </a:rPr>
                        <a:t>48</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dirty="0">
                          <a:solidFill>
                            <a:srgbClr val="000000"/>
                          </a:solidFill>
                          <a:effectLst/>
                          <a:latin typeface="Calibri" panose="020F0502020204030204" pitchFamily="34" charset="0"/>
                        </a:rPr>
                        <a:t>71</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1" i="0" u="none" strike="noStrike">
                          <a:solidFill>
                            <a:srgbClr val="000000"/>
                          </a:solidFill>
                          <a:effectLst/>
                          <a:latin typeface="Calibri" panose="020F0502020204030204" pitchFamily="34" charset="0"/>
                        </a:rPr>
                        <a:t>161</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2326519483"/>
                  </a:ext>
                </a:extLst>
              </a:tr>
              <a:tr h="264891">
                <a:tc>
                  <a:txBody>
                    <a:bodyPr/>
                    <a:lstStyle/>
                    <a:p>
                      <a:pPr algn="ctr" fontAlgn="ctr"/>
                      <a:r>
                        <a:rPr lang="es-PE" sz="800" b="0" i="0" u="none" strike="noStrike">
                          <a:solidFill>
                            <a:srgbClr val="000000"/>
                          </a:solidFill>
                          <a:effectLst/>
                          <a:latin typeface="Calibri" panose="020F0502020204030204" pitchFamily="34" charset="0"/>
                        </a:rPr>
                        <a:t>3</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800" b="0" i="0" u="none" strike="noStrike" dirty="0">
                          <a:solidFill>
                            <a:srgbClr val="000000"/>
                          </a:solidFill>
                          <a:effectLst/>
                          <a:latin typeface="Arial Black" panose="020B0A04020102020204" pitchFamily="34" charset="0"/>
                        </a:rPr>
                        <a:t>PACHACAMAC</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800" b="0" i="0" u="none" strike="noStrike">
                          <a:solidFill>
                            <a:srgbClr val="000000"/>
                          </a:solidFill>
                          <a:effectLst/>
                          <a:latin typeface="Calibri" panose="020F0502020204030204" pitchFamily="34" charset="0"/>
                        </a:rPr>
                        <a:t>9</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9</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dirty="0">
                          <a:solidFill>
                            <a:srgbClr val="000000"/>
                          </a:solidFill>
                          <a:effectLst/>
                          <a:latin typeface="Calibri" panose="020F0502020204030204" pitchFamily="34" charset="0"/>
                        </a:rPr>
                        <a:t>9</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1" i="0" u="none" strike="noStrike" dirty="0">
                          <a:solidFill>
                            <a:srgbClr val="000000"/>
                          </a:solidFill>
                          <a:effectLst/>
                          <a:latin typeface="Calibri" panose="020F0502020204030204" pitchFamily="34" charset="0"/>
                        </a:rPr>
                        <a:t>27</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335174244"/>
                  </a:ext>
                </a:extLst>
              </a:tr>
              <a:tr h="214777">
                <a:tc>
                  <a:txBody>
                    <a:bodyPr/>
                    <a:lstStyle/>
                    <a:p>
                      <a:pPr algn="ctr" fontAlgn="ctr"/>
                      <a:r>
                        <a:rPr lang="es-PE" sz="800" b="0" i="0" u="none" strike="noStrike">
                          <a:solidFill>
                            <a:srgbClr val="000000"/>
                          </a:solidFill>
                          <a:effectLst/>
                          <a:latin typeface="Calibri" panose="020F0502020204030204" pitchFamily="34" charset="0"/>
                        </a:rPr>
                        <a:t>4</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800" b="0" i="0" u="none" strike="noStrike" dirty="0">
                          <a:solidFill>
                            <a:srgbClr val="000000"/>
                          </a:solidFill>
                          <a:effectLst/>
                          <a:latin typeface="Arial Black" panose="020B0A04020102020204" pitchFamily="34" charset="0"/>
                        </a:rPr>
                        <a:t>PUCUSANA</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800" b="0" i="0" u="none" strike="noStrike">
                          <a:solidFill>
                            <a:srgbClr val="000000"/>
                          </a:solidFill>
                          <a:effectLst/>
                          <a:latin typeface="Calibri" panose="020F0502020204030204" pitchFamily="34" charset="0"/>
                        </a:rPr>
                        <a:t>9</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20</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dirty="0">
                          <a:solidFill>
                            <a:srgbClr val="000000"/>
                          </a:solidFill>
                          <a:effectLst/>
                          <a:latin typeface="Calibri" panose="020F0502020204030204" pitchFamily="34" charset="0"/>
                        </a:rPr>
                        <a:t>17</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1" i="0" u="none" strike="noStrike" dirty="0">
                          <a:solidFill>
                            <a:srgbClr val="000000"/>
                          </a:solidFill>
                          <a:effectLst/>
                          <a:latin typeface="Calibri" panose="020F0502020204030204" pitchFamily="34" charset="0"/>
                        </a:rPr>
                        <a:t>46</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2360519572"/>
                  </a:ext>
                </a:extLst>
              </a:tr>
              <a:tr h="336483">
                <a:tc>
                  <a:txBody>
                    <a:bodyPr/>
                    <a:lstStyle/>
                    <a:p>
                      <a:pPr algn="ctr" fontAlgn="ctr"/>
                      <a:r>
                        <a:rPr lang="es-PE" sz="800" b="0" i="0" u="none" strike="noStrike">
                          <a:solidFill>
                            <a:srgbClr val="000000"/>
                          </a:solidFill>
                          <a:effectLst/>
                          <a:latin typeface="Calibri" panose="020F0502020204030204" pitchFamily="34" charset="0"/>
                        </a:rPr>
                        <a:t>5</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800" b="0" i="0" u="none" strike="noStrike" dirty="0">
                          <a:solidFill>
                            <a:srgbClr val="000000"/>
                          </a:solidFill>
                          <a:effectLst/>
                          <a:latin typeface="Arial Black" panose="020B0A04020102020204" pitchFamily="34" charset="0"/>
                        </a:rPr>
                        <a:t>PUNTA HERMOSA</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800" b="0" i="0" u="none" strike="noStrike">
                          <a:solidFill>
                            <a:srgbClr val="000000"/>
                          </a:solidFill>
                          <a:effectLst/>
                          <a:latin typeface="Calibri" panose="020F0502020204030204" pitchFamily="34" charset="0"/>
                        </a:rPr>
                        <a:t>9</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dirty="0">
                          <a:solidFill>
                            <a:srgbClr val="000000"/>
                          </a:solidFill>
                          <a:effectLst/>
                          <a:latin typeface="Calibri" panose="020F0502020204030204" pitchFamily="34" charset="0"/>
                        </a:rPr>
                        <a:t>6</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dirty="0">
                          <a:solidFill>
                            <a:srgbClr val="000000"/>
                          </a:solidFill>
                          <a:effectLst/>
                          <a:latin typeface="Calibri" panose="020F0502020204030204" pitchFamily="34" charset="0"/>
                        </a:rPr>
                        <a:t>17</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1" i="0" u="none" strike="noStrike" dirty="0">
                          <a:solidFill>
                            <a:srgbClr val="000000"/>
                          </a:solidFill>
                          <a:effectLst/>
                          <a:latin typeface="Calibri" panose="020F0502020204030204" pitchFamily="34" charset="0"/>
                        </a:rPr>
                        <a:t>32</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253336722"/>
                  </a:ext>
                </a:extLst>
              </a:tr>
              <a:tr h="264891">
                <a:tc>
                  <a:txBody>
                    <a:bodyPr/>
                    <a:lstStyle/>
                    <a:p>
                      <a:pPr algn="ctr" fontAlgn="ctr"/>
                      <a:r>
                        <a:rPr lang="es-PE" sz="800" b="0" i="0" u="none" strike="noStrike">
                          <a:solidFill>
                            <a:srgbClr val="000000"/>
                          </a:solidFill>
                          <a:effectLst/>
                          <a:latin typeface="Calibri" panose="020F0502020204030204" pitchFamily="34" charset="0"/>
                        </a:rPr>
                        <a:t>6</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800" b="0" i="0" u="none" strike="noStrike" dirty="0">
                          <a:solidFill>
                            <a:srgbClr val="000000"/>
                          </a:solidFill>
                          <a:effectLst/>
                          <a:latin typeface="Arial Black" panose="020B0A04020102020204" pitchFamily="34" charset="0"/>
                        </a:rPr>
                        <a:t> PUNTA NEGRA</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800" b="0" i="0" u="none" strike="noStrike">
                          <a:solidFill>
                            <a:srgbClr val="000000"/>
                          </a:solidFill>
                          <a:effectLst/>
                          <a:latin typeface="Calibri" panose="020F0502020204030204" pitchFamily="34" charset="0"/>
                        </a:rPr>
                        <a:t>4</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11</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dirty="0">
                          <a:solidFill>
                            <a:srgbClr val="000000"/>
                          </a:solidFill>
                          <a:effectLst/>
                          <a:latin typeface="Calibri" panose="020F0502020204030204" pitchFamily="34" charset="0"/>
                        </a:rPr>
                        <a:t>9</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1" i="0" u="none" strike="noStrike" dirty="0">
                          <a:solidFill>
                            <a:srgbClr val="000000"/>
                          </a:solidFill>
                          <a:effectLst/>
                          <a:latin typeface="Calibri" panose="020F0502020204030204" pitchFamily="34" charset="0"/>
                        </a:rPr>
                        <a:t>24</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3153315432"/>
                  </a:ext>
                </a:extLst>
              </a:tr>
              <a:tr h="200458">
                <a:tc>
                  <a:txBody>
                    <a:bodyPr/>
                    <a:lstStyle/>
                    <a:p>
                      <a:pPr algn="ctr" fontAlgn="ctr"/>
                      <a:r>
                        <a:rPr lang="es-PE" sz="800" b="0" i="0" u="none" strike="noStrike">
                          <a:solidFill>
                            <a:srgbClr val="000000"/>
                          </a:solidFill>
                          <a:effectLst/>
                          <a:latin typeface="Calibri" panose="020F0502020204030204" pitchFamily="34" charset="0"/>
                        </a:rPr>
                        <a:t>7</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800" b="0" i="0" u="none" strike="noStrike" dirty="0">
                          <a:solidFill>
                            <a:srgbClr val="000000"/>
                          </a:solidFill>
                          <a:effectLst/>
                          <a:latin typeface="Arial Black" panose="020B0A04020102020204" pitchFamily="34" charset="0"/>
                        </a:rPr>
                        <a:t>SAN BARTOLO</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800" b="0" i="0" u="none" strike="noStrike">
                          <a:solidFill>
                            <a:srgbClr val="000000"/>
                          </a:solidFill>
                          <a:effectLst/>
                          <a:latin typeface="Calibri" panose="020F0502020204030204" pitchFamily="34" charset="0"/>
                        </a:rPr>
                        <a:t>2</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4</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dirty="0">
                          <a:solidFill>
                            <a:srgbClr val="000000"/>
                          </a:solidFill>
                          <a:effectLst/>
                          <a:latin typeface="Calibri" panose="020F0502020204030204" pitchFamily="34" charset="0"/>
                        </a:rPr>
                        <a:t>8</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1" i="0" u="none" strike="noStrike" dirty="0">
                          <a:solidFill>
                            <a:srgbClr val="000000"/>
                          </a:solidFill>
                          <a:effectLst/>
                          <a:latin typeface="Calibri" panose="020F0502020204030204" pitchFamily="34" charset="0"/>
                        </a:rPr>
                        <a:t>14</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3337722704"/>
                  </a:ext>
                </a:extLst>
              </a:tr>
              <a:tr h="264891">
                <a:tc>
                  <a:txBody>
                    <a:bodyPr/>
                    <a:lstStyle/>
                    <a:p>
                      <a:pPr algn="ctr" fontAlgn="ctr"/>
                      <a:r>
                        <a:rPr lang="es-PE" sz="800" b="0" i="0" u="none" strike="noStrike">
                          <a:solidFill>
                            <a:srgbClr val="000000"/>
                          </a:solidFill>
                          <a:effectLst/>
                          <a:latin typeface="Calibri" panose="020F0502020204030204" pitchFamily="34" charset="0"/>
                        </a:rPr>
                        <a:t>8</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800" b="0" i="0" u="none" strike="noStrike" dirty="0">
                          <a:solidFill>
                            <a:srgbClr val="000000"/>
                          </a:solidFill>
                          <a:effectLst/>
                          <a:latin typeface="Arial Black" panose="020B0A04020102020204" pitchFamily="34" charset="0"/>
                        </a:rPr>
                        <a:t>SANTA MARIA DEL MAR</a:t>
                      </a:r>
                    </a:p>
                  </a:txBody>
                  <a:tcPr marL="7159" marR="7159" marT="7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800" b="0" i="0" u="none" strike="noStrike">
                          <a:solidFill>
                            <a:srgbClr val="000000"/>
                          </a:solidFill>
                          <a:effectLst/>
                          <a:latin typeface="Calibri" panose="020F0502020204030204" pitchFamily="34" charset="0"/>
                        </a:rPr>
                        <a:t>1</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1</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dirty="0">
                          <a:solidFill>
                            <a:srgbClr val="000000"/>
                          </a:solidFill>
                          <a:effectLst/>
                          <a:latin typeface="Calibri" panose="020F0502020204030204" pitchFamily="34" charset="0"/>
                        </a:rPr>
                        <a:t>1</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1" i="0" u="none" strike="noStrike" dirty="0">
                          <a:solidFill>
                            <a:srgbClr val="000000"/>
                          </a:solidFill>
                          <a:effectLst/>
                          <a:latin typeface="Calibri" panose="020F0502020204030204" pitchFamily="34" charset="0"/>
                        </a:rPr>
                        <a:t>3</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683790405"/>
                  </a:ext>
                </a:extLst>
              </a:tr>
              <a:tr h="236254">
                <a:tc>
                  <a:txBody>
                    <a:bodyPr/>
                    <a:lstStyle/>
                    <a:p>
                      <a:pPr algn="ctr" fontAlgn="ctr"/>
                      <a:r>
                        <a:rPr lang="es-PE" sz="800" b="0" i="0" u="none" strike="noStrike">
                          <a:solidFill>
                            <a:srgbClr val="000000"/>
                          </a:solidFill>
                          <a:effectLst/>
                          <a:latin typeface="Calibri" panose="020F0502020204030204" pitchFamily="34" charset="0"/>
                        </a:rPr>
                        <a:t>9</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800" b="0" i="0" u="none" strike="noStrike" dirty="0">
                          <a:solidFill>
                            <a:srgbClr val="000000"/>
                          </a:solidFill>
                          <a:effectLst/>
                          <a:latin typeface="Arial Black" panose="020B0A04020102020204" pitchFamily="34" charset="0"/>
                        </a:rPr>
                        <a:t> TABLADA DE LURIN</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800" b="0" i="0" u="none" strike="noStrike">
                          <a:solidFill>
                            <a:srgbClr val="000000"/>
                          </a:solidFill>
                          <a:effectLst/>
                          <a:latin typeface="Calibri" panose="020F0502020204030204" pitchFamily="34" charset="0"/>
                        </a:rPr>
                        <a:t>68</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52</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dirty="0">
                          <a:solidFill>
                            <a:srgbClr val="000000"/>
                          </a:solidFill>
                          <a:effectLst/>
                          <a:latin typeface="Calibri" panose="020F0502020204030204" pitchFamily="34" charset="0"/>
                        </a:rPr>
                        <a:t>82</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1" i="0" u="none" strike="noStrike" dirty="0">
                          <a:solidFill>
                            <a:srgbClr val="000000"/>
                          </a:solidFill>
                          <a:effectLst/>
                          <a:latin typeface="Calibri" panose="020F0502020204030204" pitchFamily="34" charset="0"/>
                        </a:rPr>
                        <a:t>202</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1805259627"/>
                  </a:ext>
                </a:extLst>
              </a:tr>
              <a:tr h="286369">
                <a:tc>
                  <a:txBody>
                    <a:bodyPr/>
                    <a:lstStyle/>
                    <a:p>
                      <a:pPr algn="ctr" fontAlgn="ctr"/>
                      <a:r>
                        <a:rPr lang="es-PE" sz="800" b="0" i="0" u="none" strike="noStrike">
                          <a:solidFill>
                            <a:srgbClr val="000000"/>
                          </a:solidFill>
                          <a:effectLst/>
                          <a:latin typeface="Calibri" panose="020F0502020204030204" pitchFamily="34" charset="0"/>
                        </a:rPr>
                        <a:t>10</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800" b="0" i="0" u="none" strike="noStrike" dirty="0">
                          <a:solidFill>
                            <a:srgbClr val="000000"/>
                          </a:solidFill>
                          <a:effectLst/>
                          <a:latin typeface="Arial Black" panose="020B0A04020102020204" pitchFamily="34" charset="0"/>
                        </a:rPr>
                        <a:t> JOSE CARLOS MARIATEGUI</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800" b="0" i="0" u="none" strike="noStrike">
                          <a:solidFill>
                            <a:srgbClr val="000000"/>
                          </a:solidFill>
                          <a:effectLst/>
                          <a:latin typeface="Calibri" panose="020F0502020204030204" pitchFamily="34" charset="0"/>
                        </a:rPr>
                        <a:t>54</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62</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dirty="0">
                          <a:solidFill>
                            <a:srgbClr val="000000"/>
                          </a:solidFill>
                          <a:effectLst/>
                          <a:latin typeface="Calibri" panose="020F0502020204030204" pitchFamily="34" charset="0"/>
                        </a:rPr>
                        <a:t>56</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1" i="0" u="none" strike="noStrike" dirty="0">
                          <a:solidFill>
                            <a:srgbClr val="000000"/>
                          </a:solidFill>
                          <a:effectLst/>
                          <a:latin typeface="Calibri" panose="020F0502020204030204" pitchFamily="34" charset="0"/>
                        </a:rPr>
                        <a:t>172</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4225785535"/>
                  </a:ext>
                </a:extLst>
              </a:tr>
              <a:tr h="193299">
                <a:tc>
                  <a:txBody>
                    <a:bodyPr/>
                    <a:lstStyle/>
                    <a:p>
                      <a:pPr algn="ctr" fontAlgn="ctr"/>
                      <a:r>
                        <a:rPr lang="es-PE" sz="800" b="0" i="0" u="none" strike="noStrike">
                          <a:solidFill>
                            <a:srgbClr val="000000"/>
                          </a:solidFill>
                          <a:effectLst/>
                          <a:latin typeface="Calibri" panose="020F0502020204030204" pitchFamily="34" charset="0"/>
                        </a:rPr>
                        <a:t>11</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800" b="0" i="0" u="none" strike="noStrike" dirty="0">
                          <a:solidFill>
                            <a:srgbClr val="000000"/>
                          </a:solidFill>
                          <a:effectLst/>
                          <a:latin typeface="Arial Black" panose="020B0A04020102020204" pitchFamily="34" charset="0"/>
                        </a:rPr>
                        <a:t> JOSE GALVEZ</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800" b="0" i="0" u="none" strike="noStrike">
                          <a:solidFill>
                            <a:srgbClr val="000000"/>
                          </a:solidFill>
                          <a:effectLst/>
                          <a:latin typeface="Calibri" panose="020F0502020204030204" pitchFamily="34" charset="0"/>
                        </a:rPr>
                        <a:t>67</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36</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dirty="0">
                          <a:solidFill>
                            <a:srgbClr val="000000"/>
                          </a:solidFill>
                          <a:effectLst/>
                          <a:latin typeface="Calibri" panose="020F0502020204030204" pitchFamily="34" charset="0"/>
                        </a:rPr>
                        <a:t>44</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1" i="0" u="none" strike="noStrike" dirty="0">
                          <a:solidFill>
                            <a:srgbClr val="000000"/>
                          </a:solidFill>
                          <a:effectLst/>
                          <a:latin typeface="Calibri" panose="020F0502020204030204" pitchFamily="34" charset="0"/>
                        </a:rPr>
                        <a:t>147</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267802330"/>
                  </a:ext>
                </a:extLst>
              </a:tr>
              <a:tr h="250573">
                <a:tc>
                  <a:txBody>
                    <a:bodyPr/>
                    <a:lstStyle/>
                    <a:p>
                      <a:pPr algn="ctr" fontAlgn="ctr"/>
                      <a:r>
                        <a:rPr lang="es-PE" sz="800" b="0" i="0" u="none" strike="noStrike">
                          <a:solidFill>
                            <a:srgbClr val="000000"/>
                          </a:solidFill>
                          <a:effectLst/>
                          <a:latin typeface="Calibri" panose="020F0502020204030204" pitchFamily="34" charset="0"/>
                        </a:rPr>
                        <a:t>12</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800" b="0" i="0" u="none" strike="noStrike" dirty="0">
                          <a:solidFill>
                            <a:srgbClr val="000000"/>
                          </a:solidFill>
                          <a:effectLst/>
                          <a:latin typeface="Arial Black" panose="020B0A04020102020204" pitchFamily="34" charset="0"/>
                        </a:rPr>
                        <a:t> NUEVA ESPERANZA</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800" b="0" i="0" u="none" strike="noStrike">
                          <a:solidFill>
                            <a:srgbClr val="000000"/>
                          </a:solidFill>
                          <a:effectLst/>
                          <a:latin typeface="Calibri" panose="020F0502020204030204" pitchFamily="34" charset="0"/>
                        </a:rPr>
                        <a:t>54</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67</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dirty="0">
                          <a:solidFill>
                            <a:srgbClr val="000000"/>
                          </a:solidFill>
                          <a:effectLst/>
                          <a:latin typeface="Calibri" panose="020F0502020204030204" pitchFamily="34" charset="0"/>
                        </a:rPr>
                        <a:t>46</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1" i="0" u="none" strike="noStrike" dirty="0">
                          <a:solidFill>
                            <a:srgbClr val="000000"/>
                          </a:solidFill>
                          <a:effectLst/>
                          <a:latin typeface="Calibri" panose="020F0502020204030204" pitchFamily="34" charset="0"/>
                        </a:rPr>
                        <a:t>167</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1787985405"/>
                  </a:ext>
                </a:extLst>
              </a:tr>
              <a:tr h="229095">
                <a:tc>
                  <a:txBody>
                    <a:bodyPr/>
                    <a:lstStyle/>
                    <a:p>
                      <a:pPr algn="ctr" fontAlgn="ctr"/>
                      <a:r>
                        <a:rPr lang="es-PE" sz="800" b="0" i="0" u="none" strike="noStrike">
                          <a:solidFill>
                            <a:srgbClr val="000000"/>
                          </a:solidFill>
                          <a:effectLst/>
                          <a:latin typeface="Calibri" panose="020F0502020204030204" pitchFamily="34" charset="0"/>
                        </a:rPr>
                        <a:t>13</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800" b="0" i="0" u="none" strike="noStrike" dirty="0">
                          <a:solidFill>
                            <a:srgbClr val="000000"/>
                          </a:solidFill>
                          <a:effectLst/>
                          <a:latin typeface="Arial Black" panose="020B0A04020102020204" pitchFamily="34" charset="0"/>
                        </a:rPr>
                        <a:t>VILLA MARIA DEL TRIUNFO</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800" b="0" i="0" u="none" strike="noStrike">
                          <a:solidFill>
                            <a:srgbClr val="000000"/>
                          </a:solidFill>
                          <a:effectLst/>
                          <a:latin typeface="Calibri" panose="020F0502020204030204" pitchFamily="34" charset="0"/>
                        </a:rPr>
                        <a:t>107</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a:solidFill>
                            <a:srgbClr val="000000"/>
                          </a:solidFill>
                          <a:effectLst/>
                          <a:latin typeface="Calibri" panose="020F0502020204030204" pitchFamily="34" charset="0"/>
                        </a:rPr>
                        <a:t>114</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0" i="0" u="none" strike="noStrike" dirty="0">
                          <a:solidFill>
                            <a:srgbClr val="000000"/>
                          </a:solidFill>
                          <a:effectLst/>
                          <a:latin typeface="Calibri" panose="020F0502020204030204" pitchFamily="34" charset="0"/>
                        </a:rPr>
                        <a:t>148</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00" b="1" i="0" u="none" strike="noStrike" dirty="0">
                          <a:solidFill>
                            <a:srgbClr val="000000"/>
                          </a:solidFill>
                          <a:effectLst/>
                          <a:latin typeface="Calibri" panose="020F0502020204030204" pitchFamily="34" charset="0"/>
                        </a:rPr>
                        <a:t>369</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3107896506"/>
                  </a:ext>
                </a:extLst>
              </a:tr>
              <a:tr h="372279">
                <a:tc gridSpan="2">
                  <a:txBody>
                    <a:bodyPr/>
                    <a:lstStyle/>
                    <a:p>
                      <a:pPr algn="ctr" fontAlgn="ctr"/>
                      <a:r>
                        <a:rPr lang="es-PE" sz="800" b="1" i="0" u="none" strike="noStrike">
                          <a:solidFill>
                            <a:srgbClr val="000000"/>
                          </a:solidFill>
                          <a:effectLst/>
                          <a:latin typeface="Calibri" panose="020F0502020204030204" pitchFamily="34" charset="0"/>
                        </a:rPr>
                        <a:t>TOTAL</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hMerge="1">
                  <a:txBody>
                    <a:bodyPr/>
                    <a:lstStyle/>
                    <a:p>
                      <a:endParaRPr lang="es-PE"/>
                    </a:p>
                  </a:txBody>
                  <a:tcPr/>
                </a:tc>
                <a:tc>
                  <a:txBody>
                    <a:bodyPr/>
                    <a:lstStyle/>
                    <a:p>
                      <a:pPr algn="ctr" fontAlgn="ctr"/>
                      <a:r>
                        <a:rPr lang="es-PE" sz="800" b="1" i="0" u="none" strike="noStrike">
                          <a:solidFill>
                            <a:srgbClr val="000000"/>
                          </a:solidFill>
                          <a:effectLst/>
                          <a:latin typeface="Calibri" panose="020F0502020204030204" pitchFamily="34" charset="0"/>
                        </a:rPr>
                        <a:t>449</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800" b="1" i="0" u="none" strike="noStrike">
                          <a:solidFill>
                            <a:srgbClr val="000000"/>
                          </a:solidFill>
                          <a:effectLst/>
                          <a:latin typeface="Calibri" panose="020F0502020204030204" pitchFamily="34" charset="0"/>
                        </a:rPr>
                        <a:t>453</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800" b="1" i="0" u="none" strike="noStrike" dirty="0">
                          <a:solidFill>
                            <a:srgbClr val="000000"/>
                          </a:solidFill>
                          <a:effectLst/>
                          <a:latin typeface="Calibri" panose="020F0502020204030204" pitchFamily="34" charset="0"/>
                        </a:rPr>
                        <a:t>527</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1500" b="1" i="0" u="none" strike="noStrike" dirty="0">
                          <a:solidFill>
                            <a:srgbClr val="000000"/>
                          </a:solidFill>
                          <a:effectLst/>
                          <a:latin typeface="Calibri" panose="020F0502020204030204" pitchFamily="34" charset="0"/>
                        </a:rPr>
                        <a:t>1429</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852361763"/>
                  </a:ext>
                </a:extLst>
              </a:tr>
            </a:tbl>
          </a:graphicData>
        </a:graphic>
      </p:graphicFrame>
      <p:graphicFrame>
        <p:nvGraphicFramePr>
          <p:cNvPr id="4" name="Tabla 3">
            <a:extLst>
              <a:ext uri="{FF2B5EF4-FFF2-40B4-BE49-F238E27FC236}">
                <a16:creationId xmlns:a16="http://schemas.microsoft.com/office/drawing/2014/main" xmlns="" id="{F194516C-65AA-E25E-051F-40CCDCA0AB37}"/>
              </a:ext>
            </a:extLst>
          </p:cNvPr>
          <p:cNvGraphicFramePr>
            <a:graphicFrameLocks noGrp="1"/>
          </p:cNvGraphicFramePr>
          <p:nvPr>
            <p:extLst>
              <p:ext uri="{D42A27DB-BD31-4B8C-83A1-F6EECF244321}">
                <p14:modId xmlns:p14="http://schemas.microsoft.com/office/powerpoint/2010/main" val="2037749345"/>
              </p:ext>
            </p:extLst>
          </p:nvPr>
        </p:nvGraphicFramePr>
        <p:xfrm>
          <a:off x="6162581" y="1795915"/>
          <a:ext cx="4572354" cy="4775199"/>
        </p:xfrm>
        <a:graphic>
          <a:graphicData uri="http://schemas.openxmlformats.org/drawingml/2006/table">
            <a:tbl>
              <a:tblPr/>
              <a:tblGrid>
                <a:gridCol w="568878">
                  <a:extLst>
                    <a:ext uri="{9D8B030D-6E8A-4147-A177-3AD203B41FA5}">
                      <a16:colId xmlns:a16="http://schemas.microsoft.com/office/drawing/2014/main" xmlns="" val="2878094769"/>
                    </a:ext>
                  </a:extLst>
                </a:gridCol>
                <a:gridCol w="1943665">
                  <a:extLst>
                    <a:ext uri="{9D8B030D-6E8A-4147-A177-3AD203B41FA5}">
                      <a16:colId xmlns:a16="http://schemas.microsoft.com/office/drawing/2014/main" xmlns="" val="2310348505"/>
                    </a:ext>
                  </a:extLst>
                </a:gridCol>
                <a:gridCol w="455102">
                  <a:extLst>
                    <a:ext uri="{9D8B030D-6E8A-4147-A177-3AD203B41FA5}">
                      <a16:colId xmlns:a16="http://schemas.microsoft.com/office/drawing/2014/main" xmlns="" val="1120004885"/>
                    </a:ext>
                  </a:extLst>
                </a:gridCol>
                <a:gridCol w="474065">
                  <a:extLst>
                    <a:ext uri="{9D8B030D-6E8A-4147-A177-3AD203B41FA5}">
                      <a16:colId xmlns:a16="http://schemas.microsoft.com/office/drawing/2014/main" xmlns="" val="1090900064"/>
                    </a:ext>
                  </a:extLst>
                </a:gridCol>
                <a:gridCol w="476435">
                  <a:extLst>
                    <a:ext uri="{9D8B030D-6E8A-4147-A177-3AD203B41FA5}">
                      <a16:colId xmlns:a16="http://schemas.microsoft.com/office/drawing/2014/main" xmlns="" val="791865139"/>
                    </a:ext>
                  </a:extLst>
                </a:gridCol>
                <a:gridCol w="654209">
                  <a:extLst>
                    <a:ext uri="{9D8B030D-6E8A-4147-A177-3AD203B41FA5}">
                      <a16:colId xmlns:a16="http://schemas.microsoft.com/office/drawing/2014/main" xmlns="" val="114992162"/>
                    </a:ext>
                  </a:extLst>
                </a:gridCol>
              </a:tblGrid>
              <a:tr h="379439">
                <a:tc gridSpan="6">
                  <a:txBody>
                    <a:bodyPr/>
                    <a:lstStyle/>
                    <a:p>
                      <a:pPr algn="ctr" fontAlgn="ctr"/>
                      <a:r>
                        <a:rPr lang="es-PE" sz="1200" b="1" i="0" u="none" strike="noStrike">
                          <a:solidFill>
                            <a:srgbClr val="000000"/>
                          </a:solidFill>
                          <a:effectLst/>
                          <a:latin typeface="Calibri" panose="020F0502020204030204" pitchFamily="34" charset="0"/>
                        </a:rPr>
                        <a:t>CUADRO DE DENUNCIAS POR VIOLENCIA FAMILIAR DE LAS COMISARIAS DE LA DIVPOL SUR 3</a:t>
                      </a:r>
                    </a:p>
                  </a:txBody>
                  <a:tcPr marL="7159" marR="7159" marT="7159"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xmlns="" val="412674530"/>
                  </a:ext>
                </a:extLst>
              </a:tr>
              <a:tr h="250573">
                <a:tc rowSpan="2">
                  <a:txBody>
                    <a:bodyPr/>
                    <a:lstStyle/>
                    <a:p>
                      <a:pPr algn="ctr" fontAlgn="ctr"/>
                      <a:r>
                        <a:rPr lang="es-PE" sz="1200" b="1" i="0" u="none" strike="noStrike">
                          <a:solidFill>
                            <a:srgbClr val="000000"/>
                          </a:solidFill>
                          <a:effectLst/>
                          <a:latin typeface="Calibri" panose="020F0502020204030204" pitchFamily="34" charset="0"/>
                        </a:rPr>
                        <a:t>N°</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rowSpan="2">
                  <a:txBody>
                    <a:bodyPr/>
                    <a:lstStyle/>
                    <a:p>
                      <a:pPr algn="ctr" fontAlgn="ctr"/>
                      <a:r>
                        <a:rPr lang="es-PE" sz="1200" b="1" i="0" u="none" strike="noStrike">
                          <a:solidFill>
                            <a:srgbClr val="000000"/>
                          </a:solidFill>
                          <a:effectLst/>
                          <a:latin typeface="Calibri" panose="020F0502020204030204" pitchFamily="34" charset="0"/>
                        </a:rPr>
                        <a:t>SUB UNIDADES</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gridSpan="3">
                  <a:txBody>
                    <a:bodyPr/>
                    <a:lstStyle/>
                    <a:p>
                      <a:pPr algn="ctr" fontAlgn="ctr"/>
                      <a:r>
                        <a:rPr lang="es-PE" sz="1500" b="1" i="0" u="none" strike="noStrike" dirty="0">
                          <a:solidFill>
                            <a:srgbClr val="000000"/>
                          </a:solidFill>
                          <a:effectLst/>
                          <a:latin typeface="Calibri" panose="020F0502020204030204" pitchFamily="34" charset="0"/>
                        </a:rPr>
                        <a:t>2023</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endParaRPr lang="es-PE"/>
                    </a:p>
                  </a:txBody>
                  <a:tcPr/>
                </a:tc>
                <a:tc hMerge="1">
                  <a:txBody>
                    <a:bodyPr/>
                    <a:lstStyle/>
                    <a:p>
                      <a:endParaRPr lang="es-PE"/>
                    </a:p>
                  </a:txBody>
                  <a:tcPr/>
                </a:tc>
                <a:tc rowSpan="2">
                  <a:txBody>
                    <a:bodyPr/>
                    <a:lstStyle/>
                    <a:p>
                      <a:pPr algn="ctr" fontAlgn="ctr"/>
                      <a:r>
                        <a:rPr lang="es-PE" sz="800" b="1" i="0" u="none" strike="noStrike" dirty="0">
                          <a:solidFill>
                            <a:srgbClr val="000000"/>
                          </a:solidFill>
                          <a:effectLst/>
                          <a:latin typeface="Calibri" panose="020F0502020204030204" pitchFamily="34" charset="0"/>
                        </a:rPr>
                        <a:t>TOTAL DENUNCIAS</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xmlns="" val="2469788883"/>
                  </a:ext>
                </a:extLst>
              </a:tr>
              <a:tr h="493986">
                <a:tc vMerge="1">
                  <a:txBody>
                    <a:bodyPr/>
                    <a:lstStyle/>
                    <a:p>
                      <a:endParaRPr lang="es-PE"/>
                    </a:p>
                  </a:txBody>
                  <a:tcPr/>
                </a:tc>
                <a:tc vMerge="1">
                  <a:txBody>
                    <a:bodyPr/>
                    <a:lstStyle/>
                    <a:p>
                      <a:endParaRPr lang="es-PE"/>
                    </a:p>
                  </a:txBody>
                  <a:tcPr/>
                </a:tc>
                <a:tc>
                  <a:txBody>
                    <a:bodyPr/>
                    <a:lstStyle/>
                    <a:p>
                      <a:pPr algn="ctr" fontAlgn="ctr"/>
                      <a:r>
                        <a:rPr lang="es-PE" sz="1100" b="1" i="0" u="none" strike="noStrike">
                          <a:solidFill>
                            <a:srgbClr val="000000"/>
                          </a:solidFill>
                          <a:effectLst/>
                          <a:latin typeface="Calibri" panose="020F0502020204030204" pitchFamily="34" charset="0"/>
                        </a:rPr>
                        <a:t>ENE</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1100" b="1" i="0" u="none" strike="noStrike">
                          <a:solidFill>
                            <a:srgbClr val="000000"/>
                          </a:solidFill>
                          <a:effectLst/>
                          <a:latin typeface="Calibri" panose="020F0502020204030204" pitchFamily="34" charset="0"/>
                        </a:rPr>
                        <a:t>FEB</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1100" b="1" i="0" u="none" strike="noStrike">
                          <a:solidFill>
                            <a:srgbClr val="000000"/>
                          </a:solidFill>
                          <a:effectLst/>
                          <a:latin typeface="Calibri" panose="020F0502020204030204" pitchFamily="34" charset="0"/>
                        </a:rPr>
                        <a:t>MAR</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vMerge="1">
                  <a:txBody>
                    <a:bodyPr/>
                    <a:lstStyle/>
                    <a:p>
                      <a:endParaRPr lang="es-PE"/>
                    </a:p>
                  </a:txBody>
                  <a:tcPr/>
                </a:tc>
                <a:extLst>
                  <a:ext uri="{0D108BD9-81ED-4DB2-BD59-A6C34878D82A}">
                    <a16:rowId xmlns:a16="http://schemas.microsoft.com/office/drawing/2014/main" xmlns="" val="4236065159"/>
                  </a:ext>
                </a:extLst>
              </a:tr>
              <a:tr h="272050">
                <a:tc>
                  <a:txBody>
                    <a:bodyPr/>
                    <a:lstStyle/>
                    <a:p>
                      <a:pPr algn="ctr" fontAlgn="ctr"/>
                      <a:r>
                        <a:rPr lang="es-PE" sz="800" b="0" i="0" u="none" strike="noStrike">
                          <a:solidFill>
                            <a:srgbClr val="000000"/>
                          </a:solidFill>
                          <a:effectLst/>
                          <a:latin typeface="Calibri" panose="020F0502020204030204" pitchFamily="34" charset="0"/>
                        </a:rPr>
                        <a:t>1</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800" b="0" i="0" u="none" strike="noStrike" dirty="0">
                          <a:solidFill>
                            <a:srgbClr val="000000"/>
                          </a:solidFill>
                          <a:effectLst/>
                          <a:latin typeface="Arial Black" panose="020B0A04020102020204" pitchFamily="34" charset="0"/>
                        </a:rPr>
                        <a:t>VILLA ALEJANDRO</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algn="ctr" fontAlgn="ctr"/>
                      <a:r>
                        <a:rPr lang="es-PE" sz="800" b="0" i="0" u="none" strike="noStrike" dirty="0">
                          <a:solidFill>
                            <a:srgbClr val="000000"/>
                          </a:solidFill>
                          <a:effectLst/>
                          <a:latin typeface="Calibri" panose="020F0502020204030204" pitchFamily="34" charset="0"/>
                          <a:ea typeface="+mn-ea"/>
                          <a:cs typeface="+mn-cs"/>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fontAlgn="ctr"/>
                      <a:r>
                        <a:rPr lang="es-PE" sz="800" b="0" i="0" u="none" strike="noStrike" dirty="0">
                          <a:solidFill>
                            <a:srgbClr val="000000"/>
                          </a:solidFill>
                          <a:effectLst/>
                          <a:latin typeface="Calibri" panose="020F0502020204030204" pitchFamily="34" charset="0"/>
                          <a:ea typeface="+mn-ea"/>
                          <a:cs typeface="+mn-cs"/>
                        </a:rPr>
                        <a:t>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fontAlgn="ctr"/>
                      <a:r>
                        <a:rPr lang="es-PE" sz="800" b="0" i="0" u="none" strike="noStrike" dirty="0">
                          <a:solidFill>
                            <a:srgbClr val="000000"/>
                          </a:solidFill>
                          <a:effectLst/>
                          <a:latin typeface="Calibri" panose="020F0502020204030204" pitchFamily="34" charset="0"/>
                          <a:ea typeface="+mn-ea"/>
                          <a:cs typeface="+mn-cs"/>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fontAlgn="ctr"/>
                      <a:r>
                        <a:rPr lang="es-PE" sz="800" b="1" i="0" u="none" strike="noStrike" dirty="0">
                          <a:solidFill>
                            <a:srgbClr val="000000"/>
                          </a:solidFill>
                          <a:effectLst/>
                          <a:latin typeface="Calibri" panose="020F0502020204030204" pitchFamily="34" charset="0"/>
                          <a:ea typeface="+mn-ea"/>
                          <a:cs typeface="+mn-cs"/>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191639780"/>
                  </a:ext>
                </a:extLst>
              </a:tr>
              <a:tr h="264891">
                <a:tc>
                  <a:txBody>
                    <a:bodyPr/>
                    <a:lstStyle/>
                    <a:p>
                      <a:pPr algn="ctr" fontAlgn="ctr"/>
                      <a:r>
                        <a:rPr lang="es-PE" sz="800" b="0" i="0" u="none" strike="noStrike">
                          <a:solidFill>
                            <a:srgbClr val="000000"/>
                          </a:solidFill>
                          <a:effectLst/>
                          <a:latin typeface="Calibri" panose="020F0502020204030204" pitchFamily="34" charset="0"/>
                        </a:rPr>
                        <a:t>2</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800" b="0" i="0" u="none" strike="noStrike" dirty="0">
                          <a:solidFill>
                            <a:srgbClr val="000000"/>
                          </a:solidFill>
                          <a:effectLst/>
                          <a:latin typeface="Arial Black" panose="020B0A04020102020204" pitchFamily="34" charset="0"/>
                        </a:rPr>
                        <a:t>LURIN</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algn="ctr" fontAlgn="ctr"/>
                      <a:r>
                        <a:rPr lang="es-PE" sz="800" b="0" i="0" u="none" strike="noStrike">
                          <a:solidFill>
                            <a:srgbClr val="000000"/>
                          </a:solidFill>
                          <a:effectLst/>
                          <a:latin typeface="Calibri" panose="020F0502020204030204" pitchFamily="34" charset="0"/>
                          <a:ea typeface="+mn-ea"/>
                          <a:cs typeface="+mn-cs"/>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fontAlgn="ctr"/>
                      <a:r>
                        <a:rPr lang="es-PE" sz="800" b="0" i="0" u="none" strike="noStrike">
                          <a:solidFill>
                            <a:srgbClr val="000000"/>
                          </a:solidFill>
                          <a:effectLst/>
                          <a:latin typeface="Calibri" panose="020F0502020204030204" pitchFamily="34" charset="0"/>
                          <a:ea typeface="+mn-ea"/>
                          <a:cs typeface="+mn-cs"/>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fontAlgn="ctr"/>
                      <a:r>
                        <a:rPr lang="es-PE" sz="800" b="0" i="0" u="none" strike="noStrike" dirty="0">
                          <a:solidFill>
                            <a:srgbClr val="000000"/>
                          </a:solidFill>
                          <a:effectLst/>
                          <a:latin typeface="Calibri" panose="020F0502020204030204" pitchFamily="34" charset="0"/>
                          <a:ea typeface="+mn-ea"/>
                          <a:cs typeface="+mn-cs"/>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fontAlgn="ctr"/>
                      <a:r>
                        <a:rPr lang="es-PE" sz="800" b="1" i="0" u="none" strike="noStrike" dirty="0">
                          <a:solidFill>
                            <a:srgbClr val="000000"/>
                          </a:solidFill>
                          <a:effectLst/>
                          <a:latin typeface="Calibri" panose="020F0502020204030204" pitchFamily="34" charset="0"/>
                          <a:ea typeface="+mn-ea"/>
                          <a:cs typeface="+mn-cs"/>
                        </a:rPr>
                        <a:t>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2326519483"/>
                  </a:ext>
                </a:extLst>
              </a:tr>
              <a:tr h="264891">
                <a:tc>
                  <a:txBody>
                    <a:bodyPr/>
                    <a:lstStyle/>
                    <a:p>
                      <a:pPr algn="ctr" fontAlgn="ctr"/>
                      <a:r>
                        <a:rPr lang="es-PE" sz="800" b="0" i="0" u="none" strike="noStrike">
                          <a:solidFill>
                            <a:srgbClr val="000000"/>
                          </a:solidFill>
                          <a:effectLst/>
                          <a:latin typeface="Calibri" panose="020F0502020204030204" pitchFamily="34" charset="0"/>
                        </a:rPr>
                        <a:t>3</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800" b="0" i="0" u="none" strike="noStrike" dirty="0">
                          <a:solidFill>
                            <a:srgbClr val="000000"/>
                          </a:solidFill>
                          <a:effectLst/>
                          <a:latin typeface="Arial Black" panose="020B0A04020102020204" pitchFamily="34" charset="0"/>
                        </a:rPr>
                        <a:t>PACHACAMAC</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algn="ctr" fontAlgn="ctr"/>
                      <a:r>
                        <a:rPr lang="es-PE" sz="800" b="0" i="0" u="none" strike="noStrike">
                          <a:solidFill>
                            <a:srgbClr val="000000"/>
                          </a:solidFill>
                          <a:effectLst/>
                          <a:latin typeface="Calibri" panose="020F0502020204030204" pitchFamily="34" charset="0"/>
                          <a:ea typeface="+mn-ea"/>
                          <a:cs typeface="+mn-cs"/>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fontAlgn="ctr"/>
                      <a:r>
                        <a:rPr lang="es-PE" sz="800" b="0" i="0" u="none" strike="noStrike">
                          <a:solidFill>
                            <a:srgbClr val="000000"/>
                          </a:solidFill>
                          <a:effectLst/>
                          <a:latin typeface="Calibri" panose="020F0502020204030204" pitchFamily="34" charset="0"/>
                          <a:ea typeface="+mn-ea"/>
                          <a:cs typeface="+mn-cs"/>
                        </a:rPr>
                        <a:t>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fontAlgn="ctr"/>
                      <a:r>
                        <a:rPr lang="es-PE" sz="800" b="0" i="0" u="none" strike="noStrike" dirty="0">
                          <a:solidFill>
                            <a:srgbClr val="000000"/>
                          </a:solidFill>
                          <a:effectLst/>
                          <a:latin typeface="Calibri" panose="020F0502020204030204" pitchFamily="34" charset="0"/>
                          <a:ea typeface="+mn-ea"/>
                          <a:cs typeface="+mn-cs"/>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fontAlgn="ctr"/>
                      <a:r>
                        <a:rPr lang="es-PE" sz="800" b="1" i="0" u="none" strike="noStrike" dirty="0">
                          <a:solidFill>
                            <a:srgbClr val="000000"/>
                          </a:solidFill>
                          <a:effectLst/>
                          <a:latin typeface="Calibri" panose="020F0502020204030204" pitchFamily="34" charset="0"/>
                          <a:ea typeface="+mn-ea"/>
                          <a:cs typeface="+mn-cs"/>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335174244"/>
                  </a:ext>
                </a:extLst>
              </a:tr>
              <a:tr h="214777">
                <a:tc>
                  <a:txBody>
                    <a:bodyPr/>
                    <a:lstStyle/>
                    <a:p>
                      <a:pPr algn="ctr" fontAlgn="ctr"/>
                      <a:r>
                        <a:rPr lang="es-PE" sz="800" b="0" i="0" u="none" strike="noStrike">
                          <a:solidFill>
                            <a:srgbClr val="000000"/>
                          </a:solidFill>
                          <a:effectLst/>
                          <a:latin typeface="Calibri" panose="020F0502020204030204" pitchFamily="34" charset="0"/>
                        </a:rPr>
                        <a:t>4</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800" b="0" i="0" u="none" strike="noStrike" dirty="0">
                          <a:solidFill>
                            <a:srgbClr val="000000"/>
                          </a:solidFill>
                          <a:effectLst/>
                          <a:latin typeface="Arial Black" panose="020B0A04020102020204" pitchFamily="34" charset="0"/>
                        </a:rPr>
                        <a:t>PUCUSANA</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algn="ctr" fontAlgn="ctr"/>
                      <a:r>
                        <a:rPr lang="es-PE" sz="800" b="0" i="0" u="none" strike="noStrike">
                          <a:solidFill>
                            <a:srgbClr val="000000"/>
                          </a:solidFill>
                          <a:effectLst/>
                          <a:latin typeface="Calibri" panose="020F0502020204030204" pitchFamily="34" charset="0"/>
                          <a:ea typeface="+mn-ea"/>
                          <a:cs typeface="+mn-cs"/>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fontAlgn="ctr"/>
                      <a:r>
                        <a:rPr lang="es-PE" sz="800" b="0" i="0" u="none" strike="noStrike">
                          <a:solidFill>
                            <a:srgbClr val="000000"/>
                          </a:solidFill>
                          <a:effectLst/>
                          <a:latin typeface="Calibri" panose="020F0502020204030204" pitchFamily="34" charset="0"/>
                          <a:ea typeface="+mn-ea"/>
                          <a:cs typeface="+mn-cs"/>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fontAlgn="ctr"/>
                      <a:r>
                        <a:rPr lang="es-PE" sz="800" b="0" i="0" u="none" strike="noStrike" dirty="0">
                          <a:solidFill>
                            <a:srgbClr val="000000"/>
                          </a:solidFill>
                          <a:effectLst/>
                          <a:latin typeface="Calibri" panose="020F0502020204030204" pitchFamily="34" charset="0"/>
                          <a:ea typeface="+mn-ea"/>
                          <a:cs typeface="+mn-cs"/>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fontAlgn="ctr"/>
                      <a:r>
                        <a:rPr lang="es-PE" sz="800" b="1" i="0" u="none" strike="noStrike" dirty="0">
                          <a:solidFill>
                            <a:srgbClr val="000000"/>
                          </a:solidFill>
                          <a:effectLst/>
                          <a:latin typeface="Calibri" panose="020F0502020204030204" pitchFamily="34" charset="0"/>
                          <a:ea typeface="+mn-ea"/>
                          <a:cs typeface="+mn-cs"/>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2360519572"/>
                  </a:ext>
                </a:extLst>
              </a:tr>
              <a:tr h="336483">
                <a:tc>
                  <a:txBody>
                    <a:bodyPr/>
                    <a:lstStyle/>
                    <a:p>
                      <a:pPr algn="ctr" fontAlgn="ctr"/>
                      <a:r>
                        <a:rPr lang="es-PE" sz="800" b="0" i="0" u="none" strike="noStrike">
                          <a:solidFill>
                            <a:srgbClr val="000000"/>
                          </a:solidFill>
                          <a:effectLst/>
                          <a:latin typeface="Calibri" panose="020F0502020204030204" pitchFamily="34" charset="0"/>
                        </a:rPr>
                        <a:t>5</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800" b="0" i="0" u="none" strike="noStrike" dirty="0">
                          <a:solidFill>
                            <a:srgbClr val="000000"/>
                          </a:solidFill>
                          <a:effectLst/>
                          <a:latin typeface="Arial Black" panose="020B0A04020102020204" pitchFamily="34" charset="0"/>
                        </a:rPr>
                        <a:t>PUNTA HERMOSA</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algn="ctr" fontAlgn="ctr"/>
                      <a:r>
                        <a:rPr lang="es-PE" sz="800" b="0" i="0" u="none" strike="noStrike">
                          <a:solidFill>
                            <a:srgbClr val="000000"/>
                          </a:solidFill>
                          <a:effectLst/>
                          <a:latin typeface="Calibri" panose="020F0502020204030204" pitchFamily="34" charset="0"/>
                          <a:ea typeface="+mn-ea"/>
                          <a:cs typeface="+mn-cs"/>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fontAlgn="ctr"/>
                      <a:r>
                        <a:rPr lang="es-PE" sz="800" b="0" i="0" u="none" strike="noStrike">
                          <a:solidFill>
                            <a:srgbClr val="000000"/>
                          </a:solidFill>
                          <a:effectLst/>
                          <a:latin typeface="Calibri" panose="020F0502020204030204" pitchFamily="34" charset="0"/>
                          <a:ea typeface="+mn-ea"/>
                          <a:cs typeface="+mn-cs"/>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fontAlgn="ctr"/>
                      <a:r>
                        <a:rPr lang="es-PE" sz="800" b="0" i="0" u="none" strike="noStrike" dirty="0">
                          <a:solidFill>
                            <a:srgbClr val="000000"/>
                          </a:solidFill>
                          <a:effectLst/>
                          <a:latin typeface="Calibri" panose="020F0502020204030204" pitchFamily="34" charset="0"/>
                          <a:ea typeface="+mn-ea"/>
                          <a:cs typeface="+mn-cs"/>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fontAlgn="ctr"/>
                      <a:r>
                        <a:rPr lang="es-PE" sz="800" b="1" i="0" u="none" strike="noStrike" dirty="0">
                          <a:solidFill>
                            <a:srgbClr val="000000"/>
                          </a:solidFill>
                          <a:effectLst/>
                          <a:latin typeface="Calibri" panose="020F0502020204030204" pitchFamily="34" charset="0"/>
                          <a:ea typeface="+mn-ea"/>
                          <a:cs typeface="+mn-cs"/>
                        </a:rPr>
                        <a:t>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253336722"/>
                  </a:ext>
                </a:extLst>
              </a:tr>
              <a:tr h="264891">
                <a:tc>
                  <a:txBody>
                    <a:bodyPr/>
                    <a:lstStyle/>
                    <a:p>
                      <a:pPr algn="ctr" fontAlgn="ctr"/>
                      <a:r>
                        <a:rPr lang="es-PE" sz="800" b="0" i="0" u="none" strike="noStrike">
                          <a:solidFill>
                            <a:srgbClr val="000000"/>
                          </a:solidFill>
                          <a:effectLst/>
                          <a:latin typeface="Calibri" panose="020F0502020204030204" pitchFamily="34" charset="0"/>
                        </a:rPr>
                        <a:t>6</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800" b="0" i="0" u="none" strike="noStrike" dirty="0">
                          <a:solidFill>
                            <a:srgbClr val="000000"/>
                          </a:solidFill>
                          <a:effectLst/>
                          <a:latin typeface="Arial Black" panose="020B0A04020102020204" pitchFamily="34" charset="0"/>
                        </a:rPr>
                        <a:t> PUNTA NEGRA</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algn="ctr" fontAlgn="ctr"/>
                      <a:r>
                        <a:rPr lang="es-PE" sz="800" b="0" i="0" u="none" strike="noStrike">
                          <a:solidFill>
                            <a:srgbClr val="000000"/>
                          </a:solidFill>
                          <a:effectLst/>
                          <a:latin typeface="Calibri" panose="020F0502020204030204" pitchFamily="34" charset="0"/>
                          <a:ea typeface="+mn-ea"/>
                          <a:cs typeface="+mn-cs"/>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fontAlgn="ctr"/>
                      <a:r>
                        <a:rPr lang="es-PE" sz="800" b="0" i="0" u="none" strike="noStrike">
                          <a:solidFill>
                            <a:srgbClr val="000000"/>
                          </a:solidFill>
                          <a:effectLst/>
                          <a:latin typeface="Calibri" panose="020F0502020204030204" pitchFamily="34" charset="0"/>
                          <a:ea typeface="+mn-ea"/>
                          <a:cs typeface="+mn-cs"/>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fontAlgn="ctr"/>
                      <a:r>
                        <a:rPr lang="es-PE" sz="800" b="0" i="0" u="none" strike="noStrike" dirty="0">
                          <a:solidFill>
                            <a:srgbClr val="000000"/>
                          </a:solidFill>
                          <a:effectLst/>
                          <a:latin typeface="Calibri" panose="020F0502020204030204" pitchFamily="34" charset="0"/>
                          <a:ea typeface="+mn-ea"/>
                          <a:cs typeface="+mn-cs"/>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fontAlgn="ctr"/>
                      <a:r>
                        <a:rPr lang="es-PE" sz="800" b="1" i="0" u="none" strike="noStrike" dirty="0">
                          <a:solidFill>
                            <a:srgbClr val="000000"/>
                          </a:solidFill>
                          <a:effectLst/>
                          <a:latin typeface="Calibri" panose="020F0502020204030204" pitchFamily="34" charset="0"/>
                          <a:ea typeface="+mn-ea"/>
                          <a:cs typeface="+mn-cs"/>
                        </a:rPr>
                        <a:t>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3153315432"/>
                  </a:ext>
                </a:extLst>
              </a:tr>
              <a:tr h="200458">
                <a:tc>
                  <a:txBody>
                    <a:bodyPr/>
                    <a:lstStyle/>
                    <a:p>
                      <a:pPr algn="ctr" fontAlgn="ctr"/>
                      <a:r>
                        <a:rPr lang="es-PE" sz="800" b="0" i="0" u="none" strike="noStrike">
                          <a:solidFill>
                            <a:srgbClr val="000000"/>
                          </a:solidFill>
                          <a:effectLst/>
                          <a:latin typeface="Calibri" panose="020F0502020204030204" pitchFamily="34" charset="0"/>
                        </a:rPr>
                        <a:t>7</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800" b="0" i="0" u="none" strike="noStrike" dirty="0">
                          <a:solidFill>
                            <a:srgbClr val="000000"/>
                          </a:solidFill>
                          <a:effectLst/>
                          <a:latin typeface="Arial Black" panose="020B0A04020102020204" pitchFamily="34" charset="0"/>
                        </a:rPr>
                        <a:t>SAN BARTOLO</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algn="ctr" fontAlgn="ctr"/>
                      <a:r>
                        <a:rPr lang="es-PE" sz="800" b="0" i="0" u="none" strike="noStrike">
                          <a:solidFill>
                            <a:srgbClr val="000000"/>
                          </a:solidFill>
                          <a:effectLst/>
                          <a:latin typeface="Calibri" panose="020F0502020204030204" pitchFamily="34" charset="0"/>
                          <a:ea typeface="+mn-ea"/>
                          <a:cs typeface="+mn-cs"/>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fontAlgn="ctr"/>
                      <a:r>
                        <a:rPr lang="es-PE" sz="800" b="0" i="0" u="none" strike="noStrike">
                          <a:solidFill>
                            <a:srgbClr val="000000"/>
                          </a:solidFill>
                          <a:effectLst/>
                          <a:latin typeface="Calibri" panose="020F0502020204030204" pitchFamily="34" charset="0"/>
                          <a:ea typeface="+mn-ea"/>
                          <a:cs typeface="+mn-cs"/>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fontAlgn="ctr"/>
                      <a:r>
                        <a:rPr lang="es-PE" sz="800" b="0" i="0" u="none" strike="noStrike" dirty="0">
                          <a:solidFill>
                            <a:srgbClr val="000000"/>
                          </a:solidFill>
                          <a:effectLst/>
                          <a:latin typeface="Calibri" panose="020F0502020204030204" pitchFamily="34" charset="0"/>
                          <a:ea typeface="+mn-ea"/>
                          <a:cs typeface="+mn-cs"/>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fontAlgn="ctr"/>
                      <a:r>
                        <a:rPr lang="es-PE" sz="800" b="1" i="0" u="none" strike="noStrike" dirty="0">
                          <a:solidFill>
                            <a:srgbClr val="000000"/>
                          </a:solidFill>
                          <a:effectLst/>
                          <a:latin typeface="Calibri" panose="020F0502020204030204" pitchFamily="34" charset="0"/>
                          <a:ea typeface="+mn-ea"/>
                          <a:cs typeface="+mn-cs"/>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3337722704"/>
                  </a:ext>
                </a:extLst>
              </a:tr>
              <a:tr h="264891">
                <a:tc>
                  <a:txBody>
                    <a:bodyPr/>
                    <a:lstStyle/>
                    <a:p>
                      <a:pPr algn="ctr" fontAlgn="ctr"/>
                      <a:r>
                        <a:rPr lang="es-PE" sz="800" b="0" i="0" u="none" strike="noStrike">
                          <a:solidFill>
                            <a:srgbClr val="000000"/>
                          </a:solidFill>
                          <a:effectLst/>
                          <a:latin typeface="Calibri" panose="020F0502020204030204" pitchFamily="34" charset="0"/>
                        </a:rPr>
                        <a:t>8</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PE" sz="800" b="0" i="0" u="none" strike="noStrike" dirty="0">
                          <a:solidFill>
                            <a:srgbClr val="000000"/>
                          </a:solidFill>
                          <a:effectLst/>
                          <a:latin typeface="Arial Black" panose="020B0A04020102020204" pitchFamily="34" charset="0"/>
                        </a:rPr>
                        <a:t>SANTA MARIA DEL MAR</a:t>
                      </a:r>
                    </a:p>
                  </a:txBody>
                  <a:tcPr marL="7159" marR="7159" marT="7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algn="ctr" fontAlgn="ctr"/>
                      <a:r>
                        <a:rPr lang="es-PE" sz="800" b="0" i="0" u="none" strike="noStrike">
                          <a:solidFill>
                            <a:srgbClr val="000000"/>
                          </a:solidFill>
                          <a:effectLst/>
                          <a:latin typeface="Calibri" panose="020F0502020204030204" pitchFamily="34" charset="0"/>
                          <a:ea typeface="+mn-ea"/>
                          <a:cs typeface="+mn-cs"/>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fontAlgn="ctr"/>
                      <a:r>
                        <a:rPr lang="es-PE" sz="800" b="0" i="0" u="none" strike="noStrike">
                          <a:solidFill>
                            <a:srgbClr val="000000"/>
                          </a:solidFill>
                          <a:effectLst/>
                          <a:latin typeface="Calibri" panose="020F0502020204030204" pitchFamily="34" charset="0"/>
                          <a:ea typeface="+mn-ea"/>
                          <a:cs typeface="+mn-cs"/>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fontAlgn="ctr"/>
                      <a:r>
                        <a:rPr lang="es-PE" sz="800" b="0" i="0" u="none" strike="noStrike" dirty="0">
                          <a:solidFill>
                            <a:srgbClr val="000000"/>
                          </a:solidFill>
                          <a:effectLst/>
                          <a:latin typeface="Calibri" panose="020F0502020204030204" pitchFamily="34" charset="0"/>
                          <a:ea typeface="+mn-ea"/>
                          <a:cs typeface="+mn-cs"/>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fontAlgn="ctr"/>
                      <a:r>
                        <a:rPr lang="es-PE" sz="800" b="1" i="0" u="none" strike="noStrike" dirty="0">
                          <a:solidFill>
                            <a:srgbClr val="000000"/>
                          </a:solidFill>
                          <a:effectLst/>
                          <a:latin typeface="Calibri" panose="020F0502020204030204" pitchFamily="34" charset="0"/>
                          <a:ea typeface="+mn-ea"/>
                          <a:cs typeface="+mn-cs"/>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683790405"/>
                  </a:ext>
                </a:extLst>
              </a:tr>
              <a:tr h="236254">
                <a:tc>
                  <a:txBody>
                    <a:bodyPr/>
                    <a:lstStyle/>
                    <a:p>
                      <a:pPr algn="ctr" fontAlgn="ctr"/>
                      <a:r>
                        <a:rPr lang="es-PE" sz="800" b="0" i="0" u="none" strike="noStrike">
                          <a:solidFill>
                            <a:srgbClr val="000000"/>
                          </a:solidFill>
                          <a:effectLst/>
                          <a:latin typeface="Calibri" panose="020F0502020204030204" pitchFamily="34" charset="0"/>
                        </a:rPr>
                        <a:t>9</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800" b="0" i="0" u="none" strike="noStrike" dirty="0">
                          <a:solidFill>
                            <a:srgbClr val="000000"/>
                          </a:solidFill>
                          <a:effectLst/>
                          <a:latin typeface="Arial Black" panose="020B0A04020102020204" pitchFamily="34" charset="0"/>
                        </a:rPr>
                        <a:t> TABLADA DE LURIN</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algn="ctr" fontAlgn="ctr"/>
                      <a:r>
                        <a:rPr lang="es-PE" sz="800" b="0" i="0" u="none" strike="noStrike">
                          <a:solidFill>
                            <a:srgbClr val="000000"/>
                          </a:solidFill>
                          <a:effectLst/>
                          <a:latin typeface="Calibri" panose="020F0502020204030204" pitchFamily="34" charset="0"/>
                          <a:ea typeface="+mn-ea"/>
                          <a:cs typeface="+mn-cs"/>
                        </a:rPr>
                        <a:t>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fontAlgn="ctr"/>
                      <a:r>
                        <a:rPr lang="es-PE" sz="800" b="0" i="0" u="none" strike="noStrike">
                          <a:solidFill>
                            <a:srgbClr val="000000"/>
                          </a:solidFill>
                          <a:effectLst/>
                          <a:latin typeface="Calibri" panose="020F0502020204030204" pitchFamily="34" charset="0"/>
                          <a:ea typeface="+mn-ea"/>
                          <a:cs typeface="+mn-cs"/>
                        </a:rPr>
                        <a:t>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fontAlgn="ctr"/>
                      <a:r>
                        <a:rPr lang="es-PE" sz="800" b="0" i="0" u="none" strike="noStrike" dirty="0">
                          <a:solidFill>
                            <a:srgbClr val="000000"/>
                          </a:solidFill>
                          <a:effectLst/>
                          <a:latin typeface="Calibri" panose="020F0502020204030204" pitchFamily="34" charset="0"/>
                          <a:ea typeface="+mn-ea"/>
                          <a:cs typeface="+mn-cs"/>
                        </a:rPr>
                        <a:t>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fontAlgn="ctr"/>
                      <a:r>
                        <a:rPr lang="es-PE" sz="800" b="1" i="0" u="none" strike="noStrike" dirty="0">
                          <a:solidFill>
                            <a:srgbClr val="000000"/>
                          </a:solidFill>
                          <a:effectLst/>
                          <a:latin typeface="Calibri" panose="020F0502020204030204" pitchFamily="34" charset="0"/>
                          <a:ea typeface="+mn-ea"/>
                          <a:cs typeface="+mn-cs"/>
                        </a:rPr>
                        <a:t>183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1805259627"/>
                  </a:ext>
                </a:extLst>
              </a:tr>
              <a:tr h="286369">
                <a:tc>
                  <a:txBody>
                    <a:bodyPr/>
                    <a:lstStyle/>
                    <a:p>
                      <a:pPr algn="ctr" fontAlgn="ctr"/>
                      <a:r>
                        <a:rPr lang="es-PE" sz="800" b="0" i="0" u="none" strike="noStrike">
                          <a:solidFill>
                            <a:srgbClr val="000000"/>
                          </a:solidFill>
                          <a:effectLst/>
                          <a:latin typeface="Calibri" panose="020F0502020204030204" pitchFamily="34" charset="0"/>
                        </a:rPr>
                        <a:t>10</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800" b="0" i="0" u="none" strike="noStrike" dirty="0">
                          <a:solidFill>
                            <a:srgbClr val="000000"/>
                          </a:solidFill>
                          <a:effectLst/>
                          <a:latin typeface="Arial Black" panose="020B0A04020102020204" pitchFamily="34" charset="0"/>
                        </a:rPr>
                        <a:t> JOSE CARLOS MARIATEGUI</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algn="ctr" fontAlgn="ctr"/>
                      <a:r>
                        <a:rPr lang="es-PE" sz="800" b="0" i="0" u="none" strike="noStrike">
                          <a:solidFill>
                            <a:srgbClr val="000000"/>
                          </a:solidFill>
                          <a:effectLst/>
                          <a:latin typeface="Calibri" panose="020F0502020204030204" pitchFamily="34" charset="0"/>
                          <a:ea typeface="+mn-ea"/>
                          <a:cs typeface="+mn-cs"/>
                        </a:rPr>
                        <a:t>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fontAlgn="ctr"/>
                      <a:r>
                        <a:rPr lang="es-PE" sz="800" b="0" i="0" u="none" strike="noStrike">
                          <a:solidFill>
                            <a:srgbClr val="000000"/>
                          </a:solidFill>
                          <a:effectLst/>
                          <a:latin typeface="Calibri" panose="020F0502020204030204" pitchFamily="34" charset="0"/>
                          <a:ea typeface="+mn-ea"/>
                          <a:cs typeface="+mn-cs"/>
                        </a:rPr>
                        <a:t>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fontAlgn="ctr"/>
                      <a:r>
                        <a:rPr lang="es-PE" sz="800" b="0" i="0" u="none" strike="noStrike" dirty="0">
                          <a:solidFill>
                            <a:srgbClr val="000000"/>
                          </a:solidFill>
                          <a:effectLst/>
                          <a:latin typeface="Calibri" panose="020F0502020204030204" pitchFamily="34" charset="0"/>
                          <a:ea typeface="+mn-ea"/>
                          <a:cs typeface="+mn-cs"/>
                        </a:rPr>
                        <a:t>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fontAlgn="ctr"/>
                      <a:r>
                        <a:rPr lang="es-PE" sz="800" b="1" i="0" u="none" strike="noStrike" dirty="0">
                          <a:solidFill>
                            <a:srgbClr val="000000"/>
                          </a:solidFill>
                          <a:effectLst/>
                          <a:latin typeface="Calibri" panose="020F0502020204030204" pitchFamily="34" charset="0"/>
                          <a:ea typeface="+mn-ea"/>
                          <a:cs typeface="+mn-cs"/>
                        </a:rPr>
                        <a:t>194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4225785535"/>
                  </a:ext>
                </a:extLst>
              </a:tr>
              <a:tr h="193299">
                <a:tc>
                  <a:txBody>
                    <a:bodyPr/>
                    <a:lstStyle/>
                    <a:p>
                      <a:pPr algn="ctr" fontAlgn="ctr"/>
                      <a:r>
                        <a:rPr lang="es-PE" sz="800" b="0" i="0" u="none" strike="noStrike">
                          <a:solidFill>
                            <a:srgbClr val="000000"/>
                          </a:solidFill>
                          <a:effectLst/>
                          <a:latin typeface="Calibri" panose="020F0502020204030204" pitchFamily="34" charset="0"/>
                        </a:rPr>
                        <a:t>11</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800" b="0" i="0" u="none" strike="noStrike" dirty="0">
                          <a:solidFill>
                            <a:srgbClr val="000000"/>
                          </a:solidFill>
                          <a:effectLst/>
                          <a:latin typeface="Arial Black" panose="020B0A04020102020204" pitchFamily="34" charset="0"/>
                        </a:rPr>
                        <a:t> JOSE GALVEZ</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algn="ctr" fontAlgn="ctr"/>
                      <a:r>
                        <a:rPr lang="es-PE" sz="800" b="0" i="0" u="none" strike="noStrike">
                          <a:solidFill>
                            <a:srgbClr val="000000"/>
                          </a:solidFill>
                          <a:effectLst/>
                          <a:latin typeface="Calibri" panose="020F0502020204030204" pitchFamily="34" charset="0"/>
                          <a:ea typeface="+mn-ea"/>
                          <a:cs typeface="+mn-cs"/>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fontAlgn="ctr"/>
                      <a:r>
                        <a:rPr lang="es-PE" sz="800" b="0" i="0" u="none" strike="noStrike">
                          <a:solidFill>
                            <a:srgbClr val="000000"/>
                          </a:solidFill>
                          <a:effectLst/>
                          <a:latin typeface="Calibri" panose="020F0502020204030204" pitchFamily="34" charset="0"/>
                          <a:ea typeface="+mn-ea"/>
                          <a:cs typeface="+mn-cs"/>
                        </a:rPr>
                        <a:t>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fontAlgn="ctr"/>
                      <a:r>
                        <a:rPr lang="es-PE" sz="800" b="0" i="0" u="none" strike="noStrike" dirty="0">
                          <a:solidFill>
                            <a:srgbClr val="000000"/>
                          </a:solidFill>
                          <a:effectLst/>
                          <a:latin typeface="Calibri" panose="020F0502020204030204" pitchFamily="34" charset="0"/>
                          <a:ea typeface="+mn-ea"/>
                          <a:cs typeface="+mn-cs"/>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fontAlgn="ctr"/>
                      <a:r>
                        <a:rPr lang="es-PE" sz="800" b="1" i="0" u="none" strike="noStrike" dirty="0">
                          <a:solidFill>
                            <a:srgbClr val="000000"/>
                          </a:solidFill>
                          <a:effectLst/>
                          <a:latin typeface="Calibri" panose="020F0502020204030204" pitchFamily="34" charset="0"/>
                          <a:ea typeface="+mn-ea"/>
                          <a:cs typeface="+mn-cs"/>
                        </a:rPr>
                        <a:t>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267802330"/>
                  </a:ext>
                </a:extLst>
              </a:tr>
              <a:tr h="250573">
                <a:tc>
                  <a:txBody>
                    <a:bodyPr/>
                    <a:lstStyle/>
                    <a:p>
                      <a:pPr algn="ctr" fontAlgn="ctr"/>
                      <a:r>
                        <a:rPr lang="es-PE" sz="800" b="0" i="0" u="none" strike="noStrike">
                          <a:solidFill>
                            <a:srgbClr val="000000"/>
                          </a:solidFill>
                          <a:effectLst/>
                          <a:latin typeface="Calibri" panose="020F0502020204030204" pitchFamily="34" charset="0"/>
                        </a:rPr>
                        <a:t>12</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800" b="0" i="0" u="none" strike="noStrike" dirty="0">
                          <a:solidFill>
                            <a:srgbClr val="000000"/>
                          </a:solidFill>
                          <a:effectLst/>
                          <a:latin typeface="Arial Black" panose="020B0A04020102020204" pitchFamily="34" charset="0"/>
                        </a:rPr>
                        <a:t> NUEVA ESPERANZA</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algn="ctr" fontAlgn="ctr"/>
                      <a:r>
                        <a:rPr lang="es-PE" sz="800" b="0" i="0" u="none" strike="noStrike">
                          <a:solidFill>
                            <a:srgbClr val="000000"/>
                          </a:solidFill>
                          <a:effectLst/>
                          <a:latin typeface="Calibri" panose="020F0502020204030204" pitchFamily="34" charset="0"/>
                          <a:ea typeface="+mn-ea"/>
                          <a:cs typeface="+mn-cs"/>
                        </a:rPr>
                        <a:t>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fontAlgn="ctr"/>
                      <a:r>
                        <a:rPr lang="es-PE" sz="800" b="0" i="0" u="none" strike="noStrike">
                          <a:solidFill>
                            <a:srgbClr val="000000"/>
                          </a:solidFill>
                          <a:effectLst/>
                          <a:latin typeface="Calibri" panose="020F0502020204030204" pitchFamily="34" charset="0"/>
                          <a:ea typeface="+mn-ea"/>
                          <a:cs typeface="+mn-cs"/>
                        </a:rPr>
                        <a:t>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fontAlgn="ctr"/>
                      <a:r>
                        <a:rPr lang="es-PE" sz="800" b="0" i="0" u="none" strike="noStrike" dirty="0">
                          <a:solidFill>
                            <a:srgbClr val="000000"/>
                          </a:solidFill>
                          <a:effectLst/>
                          <a:latin typeface="Calibri" panose="020F0502020204030204" pitchFamily="34" charset="0"/>
                          <a:ea typeface="+mn-ea"/>
                          <a:cs typeface="+mn-cs"/>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fontAlgn="ctr"/>
                      <a:r>
                        <a:rPr lang="es-PE" sz="800" b="1" i="0" u="none" strike="noStrike" dirty="0">
                          <a:solidFill>
                            <a:srgbClr val="000000"/>
                          </a:solidFill>
                          <a:effectLst/>
                          <a:latin typeface="Calibri" panose="020F0502020204030204" pitchFamily="34" charset="0"/>
                          <a:ea typeface="+mn-ea"/>
                          <a:cs typeface="+mn-cs"/>
                        </a:rPr>
                        <a:t>111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1787985405"/>
                  </a:ext>
                </a:extLst>
              </a:tr>
              <a:tr h="229095">
                <a:tc>
                  <a:txBody>
                    <a:bodyPr/>
                    <a:lstStyle/>
                    <a:p>
                      <a:pPr algn="ctr" fontAlgn="ctr"/>
                      <a:r>
                        <a:rPr lang="es-PE" sz="800" b="0" i="0" u="none" strike="noStrike">
                          <a:solidFill>
                            <a:srgbClr val="000000"/>
                          </a:solidFill>
                          <a:effectLst/>
                          <a:latin typeface="Calibri" panose="020F0502020204030204" pitchFamily="34" charset="0"/>
                        </a:rPr>
                        <a:t>13</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800" b="0" i="0" u="none" strike="noStrike" dirty="0">
                          <a:solidFill>
                            <a:srgbClr val="000000"/>
                          </a:solidFill>
                          <a:effectLst/>
                          <a:latin typeface="Arial Black" panose="020B0A04020102020204" pitchFamily="34" charset="0"/>
                        </a:rPr>
                        <a:t>VILLA MARIA DEL TRIUNFO</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algn="ctr" fontAlgn="ctr"/>
                      <a:r>
                        <a:rPr lang="es-PE" sz="800" b="0" i="0" u="none" strike="noStrike">
                          <a:solidFill>
                            <a:srgbClr val="000000"/>
                          </a:solidFill>
                          <a:effectLst/>
                          <a:latin typeface="Calibri" panose="020F0502020204030204" pitchFamily="34" charset="0"/>
                          <a:ea typeface="+mn-ea"/>
                          <a:cs typeface="+mn-cs"/>
                        </a:rPr>
                        <a:t>142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fontAlgn="ctr"/>
                      <a:r>
                        <a:rPr lang="es-PE" sz="800" b="0" i="0" u="none" strike="noStrike">
                          <a:solidFill>
                            <a:srgbClr val="000000"/>
                          </a:solidFill>
                          <a:effectLst/>
                          <a:latin typeface="Calibri" panose="020F0502020204030204" pitchFamily="34" charset="0"/>
                          <a:ea typeface="+mn-ea"/>
                          <a:cs typeface="+mn-cs"/>
                        </a:rPr>
                        <a:t>130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fontAlgn="ctr"/>
                      <a:r>
                        <a:rPr lang="es-PE" sz="800" b="0" i="0" u="none" strike="noStrike" dirty="0">
                          <a:solidFill>
                            <a:srgbClr val="000000"/>
                          </a:solidFill>
                          <a:effectLst/>
                          <a:latin typeface="Calibri" panose="020F0502020204030204" pitchFamily="34" charset="0"/>
                          <a:ea typeface="+mn-ea"/>
                          <a:cs typeface="+mn-cs"/>
                        </a:rPr>
                        <a:t>102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fontAlgn="ctr"/>
                      <a:r>
                        <a:rPr lang="es-PE" sz="800" b="1" i="0" u="none" strike="noStrike" dirty="0">
                          <a:solidFill>
                            <a:srgbClr val="000000"/>
                          </a:solidFill>
                          <a:effectLst/>
                          <a:latin typeface="Calibri" panose="020F0502020204030204" pitchFamily="34" charset="0"/>
                          <a:ea typeface="+mn-ea"/>
                          <a:cs typeface="+mn-cs"/>
                        </a:rPr>
                        <a:t>374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3107896506"/>
                  </a:ext>
                </a:extLst>
              </a:tr>
              <a:tr h="372279">
                <a:tc gridSpan="2">
                  <a:txBody>
                    <a:bodyPr/>
                    <a:lstStyle/>
                    <a:p>
                      <a:pPr algn="ctr" fontAlgn="ctr"/>
                      <a:r>
                        <a:rPr lang="es-PE" sz="800" b="1" i="0" u="none" strike="noStrike">
                          <a:solidFill>
                            <a:srgbClr val="000000"/>
                          </a:solidFill>
                          <a:effectLst/>
                          <a:latin typeface="Calibri" panose="020F0502020204030204" pitchFamily="34" charset="0"/>
                        </a:rPr>
                        <a:t>TOTAL</a:t>
                      </a:r>
                    </a:p>
                  </a:txBody>
                  <a:tcPr marL="7159" marR="7159" marT="71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hMerge="1">
                  <a:txBody>
                    <a:bodyPr/>
                    <a:lstStyle/>
                    <a:p>
                      <a:endParaRPr lang="es-PE"/>
                    </a:p>
                  </a:txBody>
                  <a:tcPr/>
                </a:tc>
                <a:tc>
                  <a:txBody>
                    <a:bodyPr/>
                    <a:lstStyle/>
                    <a:p>
                      <a:pPr marL="0" algn="ctr" fontAlgn="ctr"/>
                      <a:r>
                        <a:rPr lang="es-PE" sz="800" b="0" i="0" u="none" strike="noStrike">
                          <a:solidFill>
                            <a:srgbClr val="000000"/>
                          </a:solidFill>
                          <a:effectLst/>
                          <a:latin typeface="Calibri" panose="020F0502020204030204" pitchFamily="34" charset="0"/>
                          <a:ea typeface="+mn-ea"/>
                          <a:cs typeface="+mn-cs"/>
                        </a:rPr>
                        <a:t>434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marL="0" algn="ctr" fontAlgn="ctr"/>
                      <a:r>
                        <a:rPr lang="es-PE" sz="800" b="0" i="0" u="none" strike="noStrike">
                          <a:solidFill>
                            <a:srgbClr val="000000"/>
                          </a:solidFill>
                          <a:effectLst/>
                          <a:latin typeface="Calibri" panose="020F0502020204030204" pitchFamily="34" charset="0"/>
                          <a:ea typeface="+mn-ea"/>
                          <a:cs typeface="+mn-cs"/>
                        </a:rPr>
                        <a:t>518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marL="0" algn="ctr" fontAlgn="ctr"/>
                      <a:r>
                        <a:rPr lang="es-PE" sz="800" b="0" i="0" u="none" strike="noStrike" dirty="0">
                          <a:solidFill>
                            <a:srgbClr val="000000"/>
                          </a:solidFill>
                          <a:effectLst/>
                          <a:latin typeface="Calibri" panose="020F0502020204030204" pitchFamily="34" charset="0"/>
                          <a:ea typeface="+mn-ea"/>
                          <a:cs typeface="+mn-cs"/>
                        </a:rPr>
                        <a:t>403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marL="0" algn="ctr" fontAlgn="ctr"/>
                      <a:r>
                        <a:rPr lang="es-PE" sz="1500" b="1" i="0" u="none" strike="noStrike" dirty="0">
                          <a:solidFill>
                            <a:srgbClr val="000000"/>
                          </a:solidFill>
                          <a:effectLst/>
                          <a:latin typeface="Calibri" panose="020F0502020204030204" pitchFamily="34" charset="0"/>
                          <a:ea typeface="+mn-ea"/>
                          <a:cs typeface="+mn-cs"/>
                        </a:rPr>
                        <a:t>1355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852361763"/>
                  </a:ext>
                </a:extLst>
              </a:tr>
            </a:tbl>
          </a:graphicData>
        </a:graphic>
      </p:graphicFrame>
    </p:spTree>
    <p:extLst>
      <p:ext uri="{BB962C8B-B14F-4D97-AF65-F5344CB8AC3E}">
        <p14:creationId xmlns:p14="http://schemas.microsoft.com/office/powerpoint/2010/main" val="426951707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160657" y="228600"/>
            <a:ext cx="7928389" cy="477054"/>
          </a:xfrm>
          <a:prstGeom prst="rect">
            <a:avLst/>
          </a:prstGeom>
          <a:noFill/>
        </p:spPr>
        <p:txBody>
          <a:bodyPr wrap="none" lIns="91440" tIns="45720" rIns="91440" bIns="45720">
            <a:spAutoFit/>
          </a:bodyPr>
          <a:lstStyle/>
          <a:p>
            <a:pPr algn="ctr"/>
            <a:r>
              <a:rPr lang="es-PE" sz="2400" b="0" i="0" dirty="0">
                <a:solidFill>
                  <a:srgbClr val="000000"/>
                </a:solidFill>
                <a:effectLst/>
                <a:latin typeface="Arial" panose="020B0604020202020204" pitchFamily="34" charset="0"/>
              </a:rPr>
              <a:t> </a:t>
            </a:r>
            <a:r>
              <a:rPr lang="es-PE" sz="25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OBJETIVOS DEL PLAN NACIONAL SEGURIDAD CIUDADANA</a:t>
            </a:r>
            <a:endParaRPr lang="es-ES" sz="25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Rectángulo 5">
            <a:extLst>
              <a:ext uri="{FF2B5EF4-FFF2-40B4-BE49-F238E27FC236}">
                <a16:creationId xmlns:a16="http://schemas.microsoft.com/office/drawing/2014/main" xmlns="" id="{93A5F395-84ED-8359-6CFC-C2CA51F614A7}"/>
              </a:ext>
            </a:extLst>
          </p:cNvPr>
          <p:cNvSpPr/>
          <p:nvPr/>
        </p:nvSpPr>
        <p:spPr>
          <a:xfrm>
            <a:off x="1795569" y="838200"/>
            <a:ext cx="8066439" cy="461665"/>
          </a:xfrm>
          <a:prstGeom prst="rect">
            <a:avLst/>
          </a:prstGeom>
          <a:noFill/>
        </p:spPr>
        <p:txBody>
          <a:bodyPr wrap="none" lIns="91440" tIns="45720" rIns="91440" bIns="45720">
            <a:spAutoFit/>
          </a:bodyPr>
          <a:lstStyle/>
          <a:p>
            <a:pPr algn="ctr"/>
            <a:r>
              <a:rPr lang="es-PE" sz="2400" b="0" i="0" dirty="0">
                <a:solidFill>
                  <a:srgbClr val="000000"/>
                </a:solidFill>
                <a:effectLst/>
                <a:latin typeface="Arial" panose="020B0604020202020204" pitchFamily="34" charset="0"/>
              </a:rPr>
              <a:t> </a:t>
            </a:r>
            <a:r>
              <a:rPr lang="es-PE" sz="2300" b="1" i="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rPr>
              <a:t>4</a:t>
            </a:r>
            <a:r>
              <a:rPr lang="es-PE" sz="23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PROMOVER ESPACIOS PUBLICOS LIBRES DE ROBOS Y HURTOS</a:t>
            </a:r>
            <a:endParaRPr lang="es-ES" sz="23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graphicFrame>
        <p:nvGraphicFramePr>
          <p:cNvPr id="4" name="Tabla 3">
            <a:extLst>
              <a:ext uri="{FF2B5EF4-FFF2-40B4-BE49-F238E27FC236}">
                <a16:creationId xmlns:a16="http://schemas.microsoft.com/office/drawing/2014/main" xmlns="" id="{E005766D-4426-20E7-90BE-428B5D3158D2}"/>
              </a:ext>
            </a:extLst>
          </p:cNvPr>
          <p:cNvGraphicFramePr>
            <a:graphicFrameLocks noGrp="1"/>
          </p:cNvGraphicFramePr>
          <p:nvPr>
            <p:extLst>
              <p:ext uri="{D42A27DB-BD31-4B8C-83A1-F6EECF244321}">
                <p14:modId xmlns:p14="http://schemas.microsoft.com/office/powerpoint/2010/main" val="552844976"/>
              </p:ext>
            </p:extLst>
          </p:nvPr>
        </p:nvGraphicFramePr>
        <p:xfrm>
          <a:off x="2221581" y="1600200"/>
          <a:ext cx="7748837" cy="4775200"/>
        </p:xfrm>
        <a:graphic>
          <a:graphicData uri="http://schemas.openxmlformats.org/drawingml/2006/table">
            <a:tbl>
              <a:tblPr/>
              <a:tblGrid>
                <a:gridCol w="501273">
                  <a:extLst>
                    <a:ext uri="{9D8B030D-6E8A-4147-A177-3AD203B41FA5}">
                      <a16:colId xmlns:a16="http://schemas.microsoft.com/office/drawing/2014/main" xmlns="" val="1670127860"/>
                    </a:ext>
                  </a:extLst>
                </a:gridCol>
                <a:gridCol w="1654199">
                  <a:extLst>
                    <a:ext uri="{9D8B030D-6E8A-4147-A177-3AD203B41FA5}">
                      <a16:colId xmlns:a16="http://schemas.microsoft.com/office/drawing/2014/main" xmlns="" val="1958305142"/>
                    </a:ext>
                  </a:extLst>
                </a:gridCol>
                <a:gridCol w="501273">
                  <a:extLst>
                    <a:ext uri="{9D8B030D-6E8A-4147-A177-3AD203B41FA5}">
                      <a16:colId xmlns:a16="http://schemas.microsoft.com/office/drawing/2014/main" xmlns="" val="4022032388"/>
                    </a:ext>
                  </a:extLst>
                </a:gridCol>
                <a:gridCol w="501273">
                  <a:extLst>
                    <a:ext uri="{9D8B030D-6E8A-4147-A177-3AD203B41FA5}">
                      <a16:colId xmlns:a16="http://schemas.microsoft.com/office/drawing/2014/main" xmlns="" val="3816420382"/>
                    </a:ext>
                  </a:extLst>
                </a:gridCol>
                <a:gridCol w="417727">
                  <a:extLst>
                    <a:ext uri="{9D8B030D-6E8A-4147-A177-3AD203B41FA5}">
                      <a16:colId xmlns:a16="http://schemas.microsoft.com/office/drawing/2014/main" xmlns="" val="855353113"/>
                    </a:ext>
                  </a:extLst>
                </a:gridCol>
                <a:gridCol w="392663">
                  <a:extLst>
                    <a:ext uri="{9D8B030D-6E8A-4147-A177-3AD203B41FA5}">
                      <a16:colId xmlns:a16="http://schemas.microsoft.com/office/drawing/2014/main" xmlns="" val="2027291061"/>
                    </a:ext>
                  </a:extLst>
                </a:gridCol>
                <a:gridCol w="417727">
                  <a:extLst>
                    <a:ext uri="{9D8B030D-6E8A-4147-A177-3AD203B41FA5}">
                      <a16:colId xmlns:a16="http://schemas.microsoft.com/office/drawing/2014/main" xmlns="" val="1805596089"/>
                    </a:ext>
                  </a:extLst>
                </a:gridCol>
                <a:gridCol w="419816">
                  <a:extLst>
                    <a:ext uri="{9D8B030D-6E8A-4147-A177-3AD203B41FA5}">
                      <a16:colId xmlns:a16="http://schemas.microsoft.com/office/drawing/2014/main" xmlns="" val="4251833488"/>
                    </a:ext>
                  </a:extLst>
                </a:gridCol>
                <a:gridCol w="409372">
                  <a:extLst>
                    <a:ext uri="{9D8B030D-6E8A-4147-A177-3AD203B41FA5}">
                      <a16:colId xmlns:a16="http://schemas.microsoft.com/office/drawing/2014/main" xmlns="" val="4235507033"/>
                    </a:ext>
                  </a:extLst>
                </a:gridCol>
                <a:gridCol w="417727">
                  <a:extLst>
                    <a:ext uri="{9D8B030D-6E8A-4147-A177-3AD203B41FA5}">
                      <a16:colId xmlns:a16="http://schemas.microsoft.com/office/drawing/2014/main" xmlns="" val="1783073062"/>
                    </a:ext>
                  </a:extLst>
                </a:gridCol>
                <a:gridCol w="419816">
                  <a:extLst>
                    <a:ext uri="{9D8B030D-6E8A-4147-A177-3AD203B41FA5}">
                      <a16:colId xmlns:a16="http://schemas.microsoft.com/office/drawing/2014/main" xmlns="" val="3471035899"/>
                    </a:ext>
                  </a:extLst>
                </a:gridCol>
                <a:gridCol w="409372">
                  <a:extLst>
                    <a:ext uri="{9D8B030D-6E8A-4147-A177-3AD203B41FA5}">
                      <a16:colId xmlns:a16="http://schemas.microsoft.com/office/drawing/2014/main" xmlns="" val="3331080929"/>
                    </a:ext>
                  </a:extLst>
                </a:gridCol>
                <a:gridCol w="392663">
                  <a:extLst>
                    <a:ext uri="{9D8B030D-6E8A-4147-A177-3AD203B41FA5}">
                      <a16:colId xmlns:a16="http://schemas.microsoft.com/office/drawing/2014/main" xmlns="" val="2163214619"/>
                    </a:ext>
                  </a:extLst>
                </a:gridCol>
                <a:gridCol w="392663">
                  <a:extLst>
                    <a:ext uri="{9D8B030D-6E8A-4147-A177-3AD203B41FA5}">
                      <a16:colId xmlns:a16="http://schemas.microsoft.com/office/drawing/2014/main" xmlns="" val="3933938560"/>
                    </a:ext>
                  </a:extLst>
                </a:gridCol>
                <a:gridCol w="501273">
                  <a:extLst>
                    <a:ext uri="{9D8B030D-6E8A-4147-A177-3AD203B41FA5}">
                      <a16:colId xmlns:a16="http://schemas.microsoft.com/office/drawing/2014/main" xmlns="" val="3625805766"/>
                    </a:ext>
                  </a:extLst>
                </a:gridCol>
              </a:tblGrid>
              <a:tr h="336998">
                <a:tc gridSpan="15">
                  <a:txBody>
                    <a:bodyPr/>
                    <a:lstStyle/>
                    <a:p>
                      <a:pPr algn="ctr" fontAlgn="ctr"/>
                      <a:r>
                        <a:rPr lang="es-PE" sz="1100" b="1" i="0" u="none" strike="noStrike">
                          <a:solidFill>
                            <a:srgbClr val="000000"/>
                          </a:solidFill>
                          <a:effectLst/>
                          <a:latin typeface="Calibri" panose="020F0502020204030204" pitchFamily="34" charset="0"/>
                        </a:rPr>
                        <a:t>CUADRO DE ROBOS DE LAS CIAS Y DEPINCRIS DIVPOL SUR 3</a:t>
                      </a:r>
                    </a:p>
                  </a:txBody>
                  <a:tcPr marL="6358" marR="6358" marT="6358"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xmlns="" val="2737701485"/>
                  </a:ext>
                </a:extLst>
              </a:tr>
              <a:tr h="222546">
                <a:tc rowSpan="2">
                  <a:txBody>
                    <a:bodyPr/>
                    <a:lstStyle/>
                    <a:p>
                      <a:pPr algn="ctr" fontAlgn="ctr"/>
                      <a:r>
                        <a:rPr lang="es-PE" sz="1100" b="1" i="0" u="none" strike="noStrike">
                          <a:solidFill>
                            <a:srgbClr val="000000"/>
                          </a:solidFill>
                          <a:effectLst/>
                          <a:latin typeface="Calibri" panose="020F0502020204030204" pitchFamily="34" charset="0"/>
                        </a:rPr>
                        <a:t>N°</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rowSpan="2">
                  <a:txBody>
                    <a:bodyPr/>
                    <a:lstStyle/>
                    <a:p>
                      <a:pPr algn="ctr" fontAlgn="ctr"/>
                      <a:r>
                        <a:rPr lang="es-PE" sz="1100" b="1"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gridSpan="12">
                  <a:txBody>
                    <a:bodyPr/>
                    <a:lstStyle/>
                    <a:p>
                      <a:pPr algn="ctr" fontAlgn="ctr"/>
                      <a:r>
                        <a:rPr lang="es-PE" sz="1300" b="1" i="0" u="none" strike="noStrike">
                          <a:solidFill>
                            <a:srgbClr val="000000"/>
                          </a:solidFill>
                          <a:effectLst/>
                          <a:latin typeface="Calibri" panose="020F0502020204030204" pitchFamily="34" charset="0"/>
                        </a:rPr>
                        <a:t>2022</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rowSpan="2">
                  <a:txBody>
                    <a:bodyPr/>
                    <a:lstStyle/>
                    <a:p>
                      <a:pPr algn="ctr" fontAlgn="ctr"/>
                      <a:r>
                        <a:rPr lang="es-PE" sz="800" b="1" i="0" u="none" strike="noStrike" dirty="0">
                          <a:solidFill>
                            <a:srgbClr val="000000"/>
                          </a:solidFill>
                          <a:effectLst/>
                          <a:latin typeface="Calibri" panose="020F0502020204030204" pitchFamily="34" charset="0"/>
                        </a:rPr>
                        <a:t>TOTAL ROBOS</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xmlns="" val="4166925263"/>
                  </a:ext>
                </a:extLst>
              </a:tr>
              <a:tr h="438733">
                <a:tc vMerge="1">
                  <a:txBody>
                    <a:bodyPr/>
                    <a:lstStyle/>
                    <a:p>
                      <a:endParaRPr lang="es-PE"/>
                    </a:p>
                  </a:txBody>
                  <a:tcPr/>
                </a:tc>
                <a:tc vMerge="1">
                  <a:txBody>
                    <a:bodyPr/>
                    <a:lstStyle/>
                    <a:p>
                      <a:endParaRPr lang="es-PE"/>
                    </a:p>
                  </a:txBody>
                  <a:tcPr/>
                </a:tc>
                <a:tc>
                  <a:txBody>
                    <a:bodyPr/>
                    <a:lstStyle/>
                    <a:p>
                      <a:pPr algn="ctr" fontAlgn="ctr"/>
                      <a:r>
                        <a:rPr lang="es-PE" sz="900" b="1" i="0" u="none" strike="noStrike">
                          <a:solidFill>
                            <a:srgbClr val="000000"/>
                          </a:solidFill>
                          <a:effectLst/>
                          <a:latin typeface="Calibri" panose="020F0502020204030204" pitchFamily="34" charset="0"/>
                        </a:rPr>
                        <a:t>ENE</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900" b="1" i="0" u="none" strike="noStrike">
                          <a:solidFill>
                            <a:srgbClr val="000000"/>
                          </a:solidFill>
                          <a:effectLst/>
                          <a:latin typeface="Calibri" panose="020F0502020204030204" pitchFamily="34" charset="0"/>
                        </a:rPr>
                        <a:t>FEB</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900" b="1" i="0" u="none" strike="noStrike">
                          <a:solidFill>
                            <a:srgbClr val="000000"/>
                          </a:solidFill>
                          <a:effectLst/>
                          <a:latin typeface="Calibri" panose="020F0502020204030204" pitchFamily="34" charset="0"/>
                        </a:rPr>
                        <a:t>MAR</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900" b="1" i="0" u="none" strike="noStrike">
                          <a:solidFill>
                            <a:srgbClr val="000000"/>
                          </a:solidFill>
                          <a:effectLst/>
                          <a:latin typeface="Calibri" panose="020F0502020204030204" pitchFamily="34" charset="0"/>
                        </a:rPr>
                        <a:t>ABR</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900" b="1" i="0" u="none" strike="noStrike">
                          <a:solidFill>
                            <a:srgbClr val="000000"/>
                          </a:solidFill>
                          <a:effectLst/>
                          <a:latin typeface="Calibri" panose="020F0502020204030204" pitchFamily="34" charset="0"/>
                        </a:rPr>
                        <a:t>MAY</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900" b="1" i="0" u="none" strike="noStrike">
                          <a:solidFill>
                            <a:srgbClr val="000000"/>
                          </a:solidFill>
                          <a:effectLst/>
                          <a:latin typeface="Calibri" panose="020F0502020204030204" pitchFamily="34" charset="0"/>
                        </a:rPr>
                        <a:t>JUN</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900" b="1" i="0" u="none" strike="noStrike">
                          <a:solidFill>
                            <a:srgbClr val="000000"/>
                          </a:solidFill>
                          <a:effectLst/>
                          <a:latin typeface="Calibri" panose="020F0502020204030204" pitchFamily="34" charset="0"/>
                        </a:rPr>
                        <a:t>JUL</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900" b="1" i="0" u="none" strike="noStrike">
                          <a:solidFill>
                            <a:srgbClr val="000000"/>
                          </a:solidFill>
                          <a:effectLst/>
                          <a:latin typeface="Calibri" panose="020F0502020204030204" pitchFamily="34" charset="0"/>
                        </a:rPr>
                        <a:t>AGO</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900" b="1" i="0" u="none" strike="noStrike">
                          <a:solidFill>
                            <a:srgbClr val="000000"/>
                          </a:solidFill>
                          <a:effectLst/>
                          <a:latin typeface="Calibri" panose="020F0502020204030204" pitchFamily="34" charset="0"/>
                        </a:rPr>
                        <a:t>SET</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900" b="1" i="0" u="none" strike="noStrike">
                          <a:solidFill>
                            <a:srgbClr val="000000"/>
                          </a:solidFill>
                          <a:effectLst/>
                          <a:latin typeface="Calibri" panose="020F0502020204030204" pitchFamily="34" charset="0"/>
                        </a:rPr>
                        <a:t>OCT</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900" b="1" i="0" u="none" strike="noStrike">
                          <a:solidFill>
                            <a:srgbClr val="000000"/>
                          </a:solidFill>
                          <a:effectLst/>
                          <a:latin typeface="Calibri" panose="020F0502020204030204" pitchFamily="34" charset="0"/>
                        </a:rPr>
                        <a:t>NOV</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900" b="1" i="0" u="none" strike="noStrike">
                          <a:solidFill>
                            <a:srgbClr val="000000"/>
                          </a:solidFill>
                          <a:effectLst/>
                          <a:latin typeface="Calibri" panose="020F0502020204030204" pitchFamily="34" charset="0"/>
                        </a:rPr>
                        <a:t>DIC</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vMerge="1">
                  <a:txBody>
                    <a:bodyPr/>
                    <a:lstStyle/>
                    <a:p>
                      <a:endParaRPr lang="es-PE"/>
                    </a:p>
                  </a:txBody>
                  <a:tcPr/>
                </a:tc>
                <a:extLst>
                  <a:ext uri="{0D108BD9-81ED-4DB2-BD59-A6C34878D82A}">
                    <a16:rowId xmlns:a16="http://schemas.microsoft.com/office/drawing/2014/main" xmlns="" val="199539040"/>
                  </a:ext>
                </a:extLst>
              </a:tr>
              <a:tr h="241621">
                <a:tc>
                  <a:txBody>
                    <a:bodyPr/>
                    <a:lstStyle/>
                    <a:p>
                      <a:pPr algn="ctr" fontAlgn="ctr"/>
                      <a:r>
                        <a:rPr lang="es-PE" sz="700" b="0" i="0" u="none" strike="noStrike">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COMISARIA VILLA ALEJANDRO</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4</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5</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2</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6</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13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8</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4</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15</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7</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a:solidFill>
                            <a:srgbClr val="000000"/>
                          </a:solidFill>
                          <a:effectLst/>
                          <a:latin typeface="Calibri" panose="020F0502020204030204" pitchFamily="34" charset="0"/>
                        </a:rPr>
                        <a:t>70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690164407"/>
                  </a:ext>
                </a:extLst>
              </a:tr>
              <a:tr h="235263">
                <a:tc>
                  <a:txBody>
                    <a:bodyPr/>
                    <a:lstStyle/>
                    <a:p>
                      <a:pPr algn="ctr" fontAlgn="ctr"/>
                      <a:r>
                        <a:rPr lang="es-PE" sz="700" b="0" i="0" u="none" strike="noStrike">
                          <a:solidFill>
                            <a:srgbClr val="000000"/>
                          </a:solidFill>
                          <a:effectLst/>
                          <a:latin typeface="Calibri" panose="020F0502020204030204" pitchFamily="34" charset="0"/>
                        </a:rPr>
                        <a:t>2</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COMISARIA DE LURIN</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a:solidFill>
                            <a:srgbClr val="000000"/>
                          </a:solidFill>
                          <a:effectLst/>
                          <a:latin typeface="Calibri" panose="020F0502020204030204" pitchFamily="34" charset="0"/>
                        </a:rPr>
                        <a:t>7</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8</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7</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11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8</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12</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9</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15</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20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20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31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33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a:solidFill>
                            <a:srgbClr val="000000"/>
                          </a:solidFill>
                          <a:effectLst/>
                          <a:latin typeface="Calibri" panose="020F0502020204030204" pitchFamily="34" charset="0"/>
                        </a:rPr>
                        <a:t>181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572667570"/>
                  </a:ext>
                </a:extLst>
              </a:tr>
              <a:tr h="235263">
                <a:tc>
                  <a:txBody>
                    <a:bodyPr/>
                    <a:lstStyle/>
                    <a:p>
                      <a:pPr algn="ctr" fontAlgn="ctr"/>
                      <a:r>
                        <a:rPr lang="es-PE" sz="700" b="0" i="0" u="none" strike="noStrike">
                          <a:solidFill>
                            <a:srgbClr val="000000"/>
                          </a:solidFill>
                          <a:effectLst/>
                          <a:latin typeface="Calibri" panose="020F0502020204030204" pitchFamily="34" charset="0"/>
                        </a:rPr>
                        <a:t>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COMISARIA PACHACAMAC</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a:solidFill>
                            <a:srgbClr val="000000"/>
                          </a:solidFill>
                          <a:effectLst/>
                          <a:latin typeface="Calibri" panose="020F0502020204030204" pitchFamily="34" charset="0"/>
                        </a:rPr>
                        <a:t>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5</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13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4</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6</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2</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8</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6</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6</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6</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a:solidFill>
                            <a:srgbClr val="000000"/>
                          </a:solidFill>
                          <a:effectLst/>
                          <a:latin typeface="Calibri" panose="020F0502020204030204" pitchFamily="34" charset="0"/>
                        </a:rPr>
                        <a:t>63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1861341518"/>
                  </a:ext>
                </a:extLst>
              </a:tr>
              <a:tr h="190754">
                <a:tc>
                  <a:txBody>
                    <a:bodyPr/>
                    <a:lstStyle/>
                    <a:p>
                      <a:pPr algn="ctr" fontAlgn="ctr"/>
                      <a:r>
                        <a:rPr lang="es-PE" sz="700" b="0" i="0" u="none" strike="noStrike">
                          <a:solidFill>
                            <a:srgbClr val="000000"/>
                          </a:solidFill>
                          <a:effectLst/>
                          <a:latin typeface="Calibri" panose="020F0502020204030204" pitchFamily="34" charset="0"/>
                        </a:rPr>
                        <a:t>4</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COMISARIA PUCUSANA</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a:solidFill>
                            <a:srgbClr val="000000"/>
                          </a:solidFill>
                          <a:effectLst/>
                          <a:latin typeface="Calibri" panose="020F0502020204030204" pitchFamily="34" charset="0"/>
                        </a:rPr>
                        <a:t>6</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4</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2</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a:solidFill>
                            <a:srgbClr val="000000"/>
                          </a:solidFill>
                          <a:effectLst/>
                          <a:latin typeface="Calibri" panose="020F0502020204030204" pitchFamily="34" charset="0"/>
                        </a:rPr>
                        <a:t>24</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3980359210"/>
                  </a:ext>
                </a:extLst>
              </a:tr>
              <a:tr h="298847">
                <a:tc>
                  <a:txBody>
                    <a:bodyPr/>
                    <a:lstStyle/>
                    <a:p>
                      <a:pPr algn="ctr" fontAlgn="ctr"/>
                      <a:r>
                        <a:rPr lang="es-PE" sz="700" b="0" i="0" u="none" strike="noStrike">
                          <a:solidFill>
                            <a:srgbClr val="000000"/>
                          </a:solidFill>
                          <a:effectLst/>
                          <a:latin typeface="Calibri" panose="020F0502020204030204" pitchFamily="34" charset="0"/>
                        </a:rPr>
                        <a:t>5</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COMISARIA PUNTA HERMOSA</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2</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2</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2</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a:solidFill>
                            <a:srgbClr val="000000"/>
                          </a:solidFill>
                          <a:effectLst/>
                          <a:latin typeface="Calibri" panose="020F0502020204030204" pitchFamily="34" charset="0"/>
                        </a:rPr>
                        <a:t>14</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3172086735"/>
                  </a:ext>
                </a:extLst>
              </a:tr>
              <a:tr h="235263">
                <a:tc>
                  <a:txBody>
                    <a:bodyPr/>
                    <a:lstStyle/>
                    <a:p>
                      <a:pPr algn="ctr" fontAlgn="ctr"/>
                      <a:r>
                        <a:rPr lang="es-PE" sz="700" b="0" i="0" u="none" strike="noStrike">
                          <a:solidFill>
                            <a:srgbClr val="000000"/>
                          </a:solidFill>
                          <a:effectLst/>
                          <a:latin typeface="Calibri" panose="020F0502020204030204" pitchFamily="34" charset="0"/>
                        </a:rPr>
                        <a:t>6</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COMISARIA PUNTA NEGRA</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2</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2</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5</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2</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a:solidFill>
                            <a:srgbClr val="000000"/>
                          </a:solidFill>
                          <a:effectLst/>
                          <a:latin typeface="Calibri" panose="020F0502020204030204" pitchFamily="34" charset="0"/>
                        </a:rPr>
                        <a:t>17</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3092671777"/>
                  </a:ext>
                </a:extLst>
              </a:tr>
              <a:tr h="178037">
                <a:tc>
                  <a:txBody>
                    <a:bodyPr/>
                    <a:lstStyle/>
                    <a:p>
                      <a:pPr algn="ctr" fontAlgn="ctr"/>
                      <a:r>
                        <a:rPr lang="es-PE" sz="700" b="0" i="0" u="none" strike="noStrike">
                          <a:solidFill>
                            <a:srgbClr val="000000"/>
                          </a:solidFill>
                          <a:effectLst/>
                          <a:latin typeface="Calibri" panose="020F0502020204030204" pitchFamily="34" charset="0"/>
                        </a:rPr>
                        <a:t>7</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a:solidFill>
                            <a:srgbClr val="000000"/>
                          </a:solidFill>
                          <a:effectLst/>
                          <a:latin typeface="Calibri" panose="020F0502020204030204" pitchFamily="34" charset="0"/>
                        </a:rPr>
                        <a:t>COMISARIA SAN BARTOLO</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a:solidFill>
                            <a:srgbClr val="000000"/>
                          </a:solidFill>
                          <a:effectLst/>
                          <a:latin typeface="Calibri" panose="020F0502020204030204" pitchFamily="34" charset="0"/>
                        </a:rPr>
                        <a:t>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6</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6</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4</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5</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4</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6</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a:solidFill>
                            <a:srgbClr val="000000"/>
                          </a:solidFill>
                          <a:effectLst/>
                          <a:latin typeface="Calibri" panose="020F0502020204030204" pitchFamily="34" charset="0"/>
                        </a:rPr>
                        <a:t>42</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3215154566"/>
                  </a:ext>
                </a:extLst>
              </a:tr>
              <a:tr h="235263">
                <a:tc>
                  <a:txBody>
                    <a:bodyPr/>
                    <a:lstStyle/>
                    <a:p>
                      <a:pPr algn="ctr" fontAlgn="ctr"/>
                      <a:r>
                        <a:rPr lang="es-PE" sz="700" b="0" i="0" u="none" strike="noStrike">
                          <a:solidFill>
                            <a:srgbClr val="000000"/>
                          </a:solidFill>
                          <a:effectLst/>
                          <a:latin typeface="Calibri" panose="020F0502020204030204" pitchFamily="34" charset="0"/>
                        </a:rPr>
                        <a:t>8</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COMISARIA SANTA MARIA DEL MAR</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a:solidFill>
                            <a:srgbClr val="000000"/>
                          </a:solidFill>
                          <a:effectLst/>
                          <a:latin typeface="Calibri" panose="020F0502020204030204" pitchFamily="34" charset="0"/>
                        </a:rPr>
                        <a:t>2</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3979846332"/>
                  </a:ext>
                </a:extLst>
              </a:tr>
              <a:tr h="209829">
                <a:tc>
                  <a:txBody>
                    <a:bodyPr/>
                    <a:lstStyle/>
                    <a:p>
                      <a:pPr algn="ctr" fontAlgn="ctr"/>
                      <a:r>
                        <a:rPr lang="es-PE" sz="700" b="0" i="0" u="none" strike="noStrike">
                          <a:solidFill>
                            <a:srgbClr val="000000"/>
                          </a:solidFill>
                          <a:effectLst/>
                          <a:latin typeface="Calibri" panose="020F0502020204030204" pitchFamily="34" charset="0"/>
                        </a:rPr>
                        <a:t>9</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COMISARIA TABLADA DE LURIN</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a:solidFill>
                            <a:srgbClr val="000000"/>
                          </a:solidFill>
                          <a:effectLst/>
                          <a:latin typeface="Calibri" panose="020F0502020204030204" pitchFamily="34" charset="0"/>
                        </a:rPr>
                        <a:t>11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7</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14</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7</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11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14</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11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13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10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15</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23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23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a:solidFill>
                            <a:srgbClr val="000000"/>
                          </a:solidFill>
                          <a:effectLst/>
                          <a:latin typeface="Calibri" panose="020F0502020204030204" pitchFamily="34" charset="0"/>
                        </a:rPr>
                        <a:t>159</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429534074"/>
                  </a:ext>
                </a:extLst>
              </a:tr>
              <a:tr h="254338">
                <a:tc>
                  <a:txBody>
                    <a:bodyPr/>
                    <a:lstStyle/>
                    <a:p>
                      <a:pPr algn="ctr" fontAlgn="ctr"/>
                      <a:r>
                        <a:rPr lang="es-PE" sz="700" b="0" i="0" u="none" strike="noStrike">
                          <a:solidFill>
                            <a:srgbClr val="000000"/>
                          </a:solidFill>
                          <a:effectLst/>
                          <a:latin typeface="Calibri" panose="020F0502020204030204" pitchFamily="34" charset="0"/>
                        </a:rPr>
                        <a:t>10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COMISARIA JOSE CARLOS MARIATEGUI</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a:solidFill>
                            <a:srgbClr val="000000"/>
                          </a:solidFill>
                          <a:effectLst/>
                          <a:latin typeface="Calibri" panose="020F0502020204030204" pitchFamily="34" charset="0"/>
                        </a:rPr>
                        <a:t>12</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11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12</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14</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12</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9</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10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10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10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4</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a:solidFill>
                            <a:srgbClr val="000000"/>
                          </a:solidFill>
                          <a:effectLst/>
                          <a:latin typeface="Calibri" panose="020F0502020204030204" pitchFamily="34" charset="0"/>
                        </a:rPr>
                        <a:t>110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2899905978"/>
                  </a:ext>
                </a:extLst>
              </a:tr>
              <a:tr h="171678">
                <a:tc>
                  <a:txBody>
                    <a:bodyPr/>
                    <a:lstStyle/>
                    <a:p>
                      <a:pPr algn="ctr" fontAlgn="ctr"/>
                      <a:r>
                        <a:rPr lang="es-PE" sz="700" b="0" i="0" u="none" strike="noStrike">
                          <a:solidFill>
                            <a:srgbClr val="000000"/>
                          </a:solidFill>
                          <a:effectLst/>
                          <a:latin typeface="Calibri" panose="020F0502020204030204" pitchFamily="34" charset="0"/>
                        </a:rPr>
                        <a:t>11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a:solidFill>
                            <a:srgbClr val="000000"/>
                          </a:solidFill>
                          <a:effectLst/>
                          <a:latin typeface="Calibri" panose="020F0502020204030204" pitchFamily="34" charset="0"/>
                        </a:rPr>
                        <a:t>COMISARIA JOSE GALVEZ</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a:solidFill>
                            <a:srgbClr val="000000"/>
                          </a:solidFill>
                          <a:effectLst/>
                          <a:latin typeface="Calibri" panose="020F0502020204030204" pitchFamily="34" charset="0"/>
                        </a:rPr>
                        <a:t>55</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44</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38</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43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38</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22</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14</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13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13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18</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25</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28</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a:solidFill>
                            <a:srgbClr val="000000"/>
                          </a:solidFill>
                          <a:effectLst/>
                          <a:latin typeface="Calibri" panose="020F0502020204030204" pitchFamily="34" charset="0"/>
                        </a:rPr>
                        <a:t>351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1176427070"/>
                  </a:ext>
                </a:extLst>
              </a:tr>
              <a:tr h="222546">
                <a:tc>
                  <a:txBody>
                    <a:bodyPr/>
                    <a:lstStyle/>
                    <a:p>
                      <a:pPr algn="ctr" fontAlgn="ctr"/>
                      <a:r>
                        <a:rPr lang="es-PE" sz="700" b="0" i="0" u="none" strike="noStrike">
                          <a:solidFill>
                            <a:srgbClr val="000000"/>
                          </a:solidFill>
                          <a:effectLst/>
                          <a:latin typeface="Calibri" panose="020F0502020204030204" pitchFamily="34" charset="0"/>
                        </a:rPr>
                        <a:t>12</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COMISARIA NUEVA ESPERANZA</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a:solidFill>
                            <a:srgbClr val="000000"/>
                          </a:solidFill>
                          <a:effectLst/>
                          <a:latin typeface="Calibri" panose="020F0502020204030204" pitchFamily="34" charset="0"/>
                        </a:rPr>
                        <a:t>23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25</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28</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30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38</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25</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33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32</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25</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31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18</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31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a:solidFill>
                            <a:srgbClr val="000000"/>
                          </a:solidFill>
                          <a:effectLst/>
                          <a:latin typeface="Calibri" panose="020F0502020204030204" pitchFamily="34" charset="0"/>
                        </a:rPr>
                        <a:t>339</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2971631462"/>
                  </a:ext>
                </a:extLst>
              </a:tr>
              <a:tr h="203471">
                <a:tc>
                  <a:txBody>
                    <a:bodyPr/>
                    <a:lstStyle/>
                    <a:p>
                      <a:pPr algn="ctr" fontAlgn="ctr"/>
                      <a:r>
                        <a:rPr lang="es-PE" sz="700" b="0" i="0" u="none" strike="noStrike">
                          <a:solidFill>
                            <a:srgbClr val="000000"/>
                          </a:solidFill>
                          <a:effectLst/>
                          <a:latin typeface="Calibri" panose="020F0502020204030204" pitchFamily="34" charset="0"/>
                        </a:rPr>
                        <a:t>13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COMISARIA VILLA MARIA DEL TRIUNFO</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a:solidFill>
                            <a:srgbClr val="000000"/>
                          </a:solidFill>
                          <a:effectLst/>
                          <a:latin typeface="Calibri" panose="020F0502020204030204" pitchFamily="34" charset="0"/>
                        </a:rPr>
                        <a:t>29</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29</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34</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27</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32</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20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26</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35</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35</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19</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21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32</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a:solidFill>
                            <a:srgbClr val="000000"/>
                          </a:solidFill>
                          <a:effectLst/>
                          <a:latin typeface="Calibri" panose="020F0502020204030204" pitchFamily="34" charset="0"/>
                        </a:rPr>
                        <a:t>339</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2011101807"/>
                  </a:ext>
                </a:extLst>
              </a:tr>
              <a:tr h="235263">
                <a:tc>
                  <a:txBody>
                    <a:bodyPr/>
                    <a:lstStyle/>
                    <a:p>
                      <a:pPr algn="ctr" fontAlgn="ctr"/>
                      <a:r>
                        <a:rPr lang="es-PE" sz="700" b="0" i="0" u="none" strike="noStrike">
                          <a:solidFill>
                            <a:srgbClr val="000000"/>
                          </a:solidFill>
                          <a:effectLst/>
                          <a:latin typeface="Calibri" panose="020F0502020204030204" pitchFamily="34" charset="0"/>
                        </a:rPr>
                        <a:t>14</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DEPINCRI LURIN PACHACAMAC Y BALNEARIOS</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a:solidFill>
                            <a:srgbClr val="000000"/>
                          </a:solidFill>
                          <a:effectLst/>
                          <a:latin typeface="Calibri" panose="020F0502020204030204" pitchFamily="34" charset="0"/>
                        </a:rPr>
                        <a:t>7</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2</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4</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4</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4</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4</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4</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4</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2</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4</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4</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a:solidFill>
                            <a:srgbClr val="000000"/>
                          </a:solidFill>
                          <a:effectLst/>
                          <a:latin typeface="Calibri" panose="020F0502020204030204" pitchFamily="34" charset="0"/>
                        </a:rPr>
                        <a:t>43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3689173501"/>
                  </a:ext>
                </a:extLst>
              </a:tr>
              <a:tr h="298847">
                <a:tc>
                  <a:txBody>
                    <a:bodyPr/>
                    <a:lstStyle/>
                    <a:p>
                      <a:pPr algn="ctr" fontAlgn="ctr"/>
                      <a:r>
                        <a:rPr lang="es-PE" sz="700" b="0" i="0" u="none" strike="noStrike">
                          <a:solidFill>
                            <a:srgbClr val="000000"/>
                          </a:solidFill>
                          <a:effectLst/>
                          <a:latin typeface="Calibri" panose="020F0502020204030204" pitchFamily="34" charset="0"/>
                        </a:rPr>
                        <a:t>15</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DEPINCRI VILLA MARIA DEL TRIUNFO</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700" b="0" i="0" u="none" strike="noStrike">
                          <a:solidFill>
                            <a:srgbClr val="000000"/>
                          </a:solidFill>
                          <a:effectLst/>
                          <a:latin typeface="Calibri" panose="020F0502020204030204" pitchFamily="34" charset="0"/>
                        </a:rPr>
                        <a:t>5</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4</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2</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5</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14</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4</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11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4</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8</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0" i="0" u="none" strike="noStrike">
                          <a:solidFill>
                            <a:srgbClr val="000000"/>
                          </a:solidFill>
                          <a:effectLst/>
                          <a:latin typeface="Calibri" panose="020F0502020204030204" pitchFamily="34" charset="0"/>
                        </a:rPr>
                        <a:t>6</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700" b="1" i="0" u="none" strike="noStrike">
                          <a:solidFill>
                            <a:srgbClr val="000000"/>
                          </a:solidFill>
                          <a:effectLst/>
                          <a:latin typeface="Calibri" panose="020F0502020204030204" pitchFamily="34" charset="0"/>
                        </a:rPr>
                        <a:t>63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1260472303"/>
                  </a:ext>
                </a:extLst>
              </a:tr>
              <a:tr h="330640">
                <a:tc gridSpan="2">
                  <a:txBody>
                    <a:bodyPr/>
                    <a:lstStyle/>
                    <a:p>
                      <a:pPr algn="ctr" fontAlgn="ctr"/>
                      <a:r>
                        <a:rPr lang="es-PE" sz="700" b="1" i="0" u="none" strike="noStrike">
                          <a:solidFill>
                            <a:srgbClr val="000000"/>
                          </a:solidFill>
                          <a:effectLst/>
                          <a:latin typeface="Calibri" panose="020F0502020204030204" pitchFamily="34" charset="0"/>
                        </a:rPr>
                        <a:t>TOTAL</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hMerge="1">
                  <a:txBody>
                    <a:bodyPr/>
                    <a:lstStyle/>
                    <a:p>
                      <a:endParaRPr lang="es-PE"/>
                    </a:p>
                  </a:txBody>
                  <a:tcPr/>
                </a:tc>
                <a:tc>
                  <a:txBody>
                    <a:bodyPr/>
                    <a:lstStyle/>
                    <a:p>
                      <a:pPr algn="ctr" fontAlgn="ctr"/>
                      <a:r>
                        <a:rPr lang="es-PE" sz="700" b="1" i="0" u="none" strike="noStrike">
                          <a:solidFill>
                            <a:srgbClr val="000000"/>
                          </a:solidFill>
                          <a:effectLst/>
                          <a:latin typeface="Calibri" panose="020F0502020204030204" pitchFamily="34" charset="0"/>
                        </a:rPr>
                        <a:t>161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700" b="1" i="0" u="none" strike="noStrike">
                          <a:solidFill>
                            <a:srgbClr val="000000"/>
                          </a:solidFill>
                          <a:effectLst/>
                          <a:latin typeface="Calibri" panose="020F0502020204030204" pitchFamily="34" charset="0"/>
                        </a:rPr>
                        <a:t>138</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700" b="1" i="0" u="none" strike="noStrike">
                          <a:solidFill>
                            <a:srgbClr val="000000"/>
                          </a:solidFill>
                          <a:effectLst/>
                          <a:latin typeface="Calibri" panose="020F0502020204030204" pitchFamily="34" charset="0"/>
                        </a:rPr>
                        <a:t>168</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700" b="1" i="0" u="none" strike="noStrike">
                          <a:solidFill>
                            <a:srgbClr val="000000"/>
                          </a:solidFill>
                          <a:effectLst/>
                          <a:latin typeface="Calibri" panose="020F0502020204030204" pitchFamily="34" charset="0"/>
                        </a:rPr>
                        <a:t>148</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700" b="1" i="0" u="none" strike="noStrike">
                          <a:solidFill>
                            <a:srgbClr val="000000"/>
                          </a:solidFill>
                          <a:effectLst/>
                          <a:latin typeface="Calibri" panose="020F0502020204030204" pitchFamily="34" charset="0"/>
                        </a:rPr>
                        <a:t>164</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700" b="1" i="0" u="none" strike="noStrike">
                          <a:solidFill>
                            <a:srgbClr val="000000"/>
                          </a:solidFill>
                          <a:effectLst/>
                          <a:latin typeface="Calibri" panose="020F0502020204030204" pitchFamily="34" charset="0"/>
                        </a:rPr>
                        <a:t>127</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700" b="1" i="0" u="none" strike="noStrike">
                          <a:solidFill>
                            <a:srgbClr val="000000"/>
                          </a:solidFill>
                          <a:effectLst/>
                          <a:latin typeface="Calibri" panose="020F0502020204030204" pitchFamily="34" charset="0"/>
                        </a:rPr>
                        <a:t>143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700" b="1" i="0" u="none" strike="noStrike">
                          <a:solidFill>
                            <a:srgbClr val="000000"/>
                          </a:solidFill>
                          <a:effectLst/>
                          <a:latin typeface="Calibri" panose="020F0502020204030204" pitchFamily="34" charset="0"/>
                        </a:rPr>
                        <a:t>153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700" b="1" i="0" u="none" strike="noStrike">
                          <a:solidFill>
                            <a:srgbClr val="000000"/>
                          </a:solidFill>
                          <a:effectLst/>
                          <a:latin typeface="Calibri" panose="020F0502020204030204" pitchFamily="34" charset="0"/>
                        </a:rPr>
                        <a:t>139</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700" b="1" i="0" u="none" strike="noStrike">
                          <a:solidFill>
                            <a:srgbClr val="000000"/>
                          </a:solidFill>
                          <a:effectLst/>
                          <a:latin typeface="Calibri" panose="020F0502020204030204" pitchFamily="34" charset="0"/>
                        </a:rPr>
                        <a:t>126</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700" b="1" i="0" u="none" strike="noStrike">
                          <a:solidFill>
                            <a:srgbClr val="000000"/>
                          </a:solidFill>
                          <a:effectLst/>
                          <a:latin typeface="Calibri" panose="020F0502020204030204" pitchFamily="34" charset="0"/>
                        </a:rPr>
                        <a:t>163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700" b="1" i="0" u="none" strike="noStrike">
                          <a:solidFill>
                            <a:srgbClr val="000000"/>
                          </a:solidFill>
                          <a:effectLst/>
                          <a:latin typeface="Calibri" panose="020F0502020204030204" pitchFamily="34" charset="0"/>
                        </a:rPr>
                        <a:t>187</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1300" b="1" i="0" u="none" strike="noStrike" dirty="0">
                          <a:solidFill>
                            <a:srgbClr val="000000"/>
                          </a:solidFill>
                          <a:effectLst/>
                          <a:latin typeface="Calibri" panose="020F0502020204030204" pitchFamily="34" charset="0"/>
                        </a:rPr>
                        <a:t>1817</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1983078229"/>
                  </a:ext>
                </a:extLst>
              </a:tr>
            </a:tbl>
          </a:graphicData>
        </a:graphic>
      </p:graphicFrame>
    </p:spTree>
    <p:extLst>
      <p:ext uri="{BB962C8B-B14F-4D97-AF65-F5344CB8AC3E}">
        <p14:creationId xmlns:p14="http://schemas.microsoft.com/office/powerpoint/2010/main" val="13840516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160657" y="228600"/>
            <a:ext cx="7928389" cy="477054"/>
          </a:xfrm>
          <a:prstGeom prst="rect">
            <a:avLst/>
          </a:prstGeom>
          <a:noFill/>
        </p:spPr>
        <p:txBody>
          <a:bodyPr wrap="none" lIns="91440" tIns="45720" rIns="91440" bIns="45720">
            <a:spAutoFit/>
          </a:bodyPr>
          <a:lstStyle/>
          <a:p>
            <a:pPr algn="ctr"/>
            <a:r>
              <a:rPr lang="es-PE" sz="2400" b="0" i="0" dirty="0">
                <a:solidFill>
                  <a:srgbClr val="000000"/>
                </a:solidFill>
                <a:effectLst/>
                <a:latin typeface="Arial" panose="020B0604020202020204" pitchFamily="34" charset="0"/>
              </a:rPr>
              <a:t> </a:t>
            </a:r>
            <a:r>
              <a:rPr lang="es-PE" sz="25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OBJETIVOS DEL PLAN NACIONAL SEGURIDAD CIUDADANA</a:t>
            </a:r>
            <a:endParaRPr lang="es-ES" sz="25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Rectángulo 5">
            <a:extLst>
              <a:ext uri="{FF2B5EF4-FFF2-40B4-BE49-F238E27FC236}">
                <a16:creationId xmlns:a16="http://schemas.microsoft.com/office/drawing/2014/main" xmlns="" id="{93A5F395-84ED-8359-6CFC-C2CA51F614A7}"/>
              </a:ext>
            </a:extLst>
          </p:cNvPr>
          <p:cNvSpPr/>
          <p:nvPr/>
        </p:nvSpPr>
        <p:spPr>
          <a:xfrm>
            <a:off x="2209800" y="1072178"/>
            <a:ext cx="7463518" cy="415498"/>
          </a:xfrm>
          <a:prstGeom prst="rect">
            <a:avLst/>
          </a:prstGeom>
          <a:noFill/>
        </p:spPr>
        <p:txBody>
          <a:bodyPr wrap="none" lIns="91440" tIns="45720" rIns="91440" bIns="45720">
            <a:spAutoFit/>
          </a:bodyPr>
          <a:lstStyle/>
          <a:p>
            <a:pPr algn="ctr"/>
            <a:r>
              <a:rPr lang="es-PE" sz="2100" b="0" i="0" dirty="0">
                <a:solidFill>
                  <a:srgbClr val="000000"/>
                </a:solidFill>
                <a:effectLst/>
                <a:latin typeface="Arial" panose="020B0604020202020204" pitchFamily="34" charset="0"/>
              </a:rPr>
              <a:t> </a:t>
            </a:r>
            <a:r>
              <a:rPr lang="es-PE" sz="21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rPr>
              <a:t>CUADRO COMPARATIVO DEL I TRIMESTRE POR AÑOS </a:t>
            </a:r>
            <a:endParaRPr lang="es-ES" sz="21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graphicFrame>
        <p:nvGraphicFramePr>
          <p:cNvPr id="2" name="Tabla 1">
            <a:extLst>
              <a:ext uri="{FF2B5EF4-FFF2-40B4-BE49-F238E27FC236}">
                <a16:creationId xmlns:a16="http://schemas.microsoft.com/office/drawing/2014/main" xmlns="" id="{7ED8DEB6-66B7-4E5F-7E82-E79D3F30B37D}"/>
              </a:ext>
            </a:extLst>
          </p:cNvPr>
          <p:cNvGraphicFramePr>
            <a:graphicFrameLocks noGrp="1"/>
          </p:cNvGraphicFramePr>
          <p:nvPr>
            <p:extLst>
              <p:ext uri="{D42A27DB-BD31-4B8C-83A1-F6EECF244321}">
                <p14:modId xmlns:p14="http://schemas.microsoft.com/office/powerpoint/2010/main" val="2709749323"/>
              </p:ext>
            </p:extLst>
          </p:nvPr>
        </p:nvGraphicFramePr>
        <p:xfrm>
          <a:off x="1371600" y="1854200"/>
          <a:ext cx="4094847" cy="4775200"/>
        </p:xfrm>
        <a:graphic>
          <a:graphicData uri="http://schemas.openxmlformats.org/drawingml/2006/table">
            <a:tbl>
              <a:tblPr/>
              <a:tblGrid>
                <a:gridCol w="503465">
                  <a:extLst>
                    <a:ext uri="{9D8B030D-6E8A-4147-A177-3AD203B41FA5}">
                      <a16:colId xmlns:a16="http://schemas.microsoft.com/office/drawing/2014/main" xmlns="" val="1438800789"/>
                    </a:ext>
                  </a:extLst>
                </a:gridCol>
                <a:gridCol w="1661433">
                  <a:extLst>
                    <a:ext uri="{9D8B030D-6E8A-4147-A177-3AD203B41FA5}">
                      <a16:colId xmlns:a16="http://schemas.microsoft.com/office/drawing/2014/main" xmlns="" val="2110221708"/>
                    </a:ext>
                  </a:extLst>
                </a:gridCol>
                <a:gridCol w="503465">
                  <a:extLst>
                    <a:ext uri="{9D8B030D-6E8A-4147-A177-3AD203B41FA5}">
                      <a16:colId xmlns:a16="http://schemas.microsoft.com/office/drawing/2014/main" xmlns="" val="1381823209"/>
                    </a:ext>
                  </a:extLst>
                </a:gridCol>
                <a:gridCol w="503465">
                  <a:extLst>
                    <a:ext uri="{9D8B030D-6E8A-4147-A177-3AD203B41FA5}">
                      <a16:colId xmlns:a16="http://schemas.microsoft.com/office/drawing/2014/main" xmlns="" val="3126312564"/>
                    </a:ext>
                  </a:extLst>
                </a:gridCol>
                <a:gridCol w="419554">
                  <a:extLst>
                    <a:ext uri="{9D8B030D-6E8A-4147-A177-3AD203B41FA5}">
                      <a16:colId xmlns:a16="http://schemas.microsoft.com/office/drawing/2014/main" xmlns="" val="1161838694"/>
                    </a:ext>
                  </a:extLst>
                </a:gridCol>
                <a:gridCol w="503465">
                  <a:extLst>
                    <a:ext uri="{9D8B030D-6E8A-4147-A177-3AD203B41FA5}">
                      <a16:colId xmlns:a16="http://schemas.microsoft.com/office/drawing/2014/main" xmlns="" val="1398944334"/>
                    </a:ext>
                  </a:extLst>
                </a:gridCol>
              </a:tblGrid>
              <a:tr h="336998">
                <a:tc gridSpan="6">
                  <a:txBody>
                    <a:bodyPr/>
                    <a:lstStyle/>
                    <a:p>
                      <a:pPr algn="ctr" fontAlgn="ctr"/>
                      <a:r>
                        <a:rPr lang="es-PE" sz="1100" b="1" i="0" u="none" strike="noStrike">
                          <a:solidFill>
                            <a:srgbClr val="000000"/>
                          </a:solidFill>
                          <a:effectLst/>
                          <a:latin typeface="Calibri" panose="020F0502020204030204" pitchFamily="34" charset="0"/>
                        </a:rPr>
                        <a:t>CUADRO DE ROBOS DE LAS CIAS Y DEPINCRIS DIVPOL SUR 3</a:t>
                      </a:r>
                    </a:p>
                  </a:txBody>
                  <a:tcPr marL="6358" marR="6358" marT="6358"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xmlns="" val="3923774188"/>
                  </a:ext>
                </a:extLst>
              </a:tr>
              <a:tr h="222546">
                <a:tc rowSpan="2">
                  <a:txBody>
                    <a:bodyPr/>
                    <a:lstStyle/>
                    <a:p>
                      <a:pPr algn="ctr" fontAlgn="ctr"/>
                      <a:r>
                        <a:rPr lang="es-PE" sz="1100" b="1" i="0" u="none" strike="noStrike">
                          <a:solidFill>
                            <a:srgbClr val="000000"/>
                          </a:solidFill>
                          <a:effectLst/>
                          <a:latin typeface="Calibri" panose="020F0502020204030204" pitchFamily="34" charset="0"/>
                        </a:rPr>
                        <a:t>N°</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rowSpan="2">
                  <a:txBody>
                    <a:bodyPr/>
                    <a:lstStyle/>
                    <a:p>
                      <a:pPr algn="ctr" fontAlgn="ctr"/>
                      <a:r>
                        <a:rPr lang="es-PE" sz="1100" b="1"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gridSpan="3">
                  <a:txBody>
                    <a:bodyPr/>
                    <a:lstStyle/>
                    <a:p>
                      <a:pPr algn="ctr" fontAlgn="ctr"/>
                      <a:r>
                        <a:rPr lang="es-PE" sz="1300" b="1" i="0" u="none" strike="noStrike">
                          <a:solidFill>
                            <a:srgbClr val="000000"/>
                          </a:solidFill>
                          <a:effectLst/>
                          <a:latin typeface="Calibri" panose="020F0502020204030204" pitchFamily="34" charset="0"/>
                        </a:rPr>
                        <a:t>2022</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endParaRPr lang="es-PE"/>
                    </a:p>
                  </a:txBody>
                  <a:tcPr/>
                </a:tc>
                <a:tc hMerge="1">
                  <a:txBody>
                    <a:bodyPr/>
                    <a:lstStyle/>
                    <a:p>
                      <a:endParaRPr lang="es-PE"/>
                    </a:p>
                  </a:txBody>
                  <a:tcPr/>
                </a:tc>
                <a:tc rowSpan="2">
                  <a:txBody>
                    <a:bodyPr/>
                    <a:lstStyle/>
                    <a:p>
                      <a:pPr algn="ctr" fontAlgn="ctr"/>
                      <a:r>
                        <a:rPr lang="es-PE" sz="800" b="1" i="0" u="none" strike="noStrike" dirty="0">
                          <a:solidFill>
                            <a:srgbClr val="000000"/>
                          </a:solidFill>
                          <a:effectLst/>
                          <a:latin typeface="Calibri" panose="020F0502020204030204" pitchFamily="34" charset="0"/>
                        </a:rPr>
                        <a:t>TOTAL ROBOS</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xmlns="" val="1075147831"/>
                  </a:ext>
                </a:extLst>
              </a:tr>
              <a:tr h="438733">
                <a:tc vMerge="1">
                  <a:txBody>
                    <a:bodyPr/>
                    <a:lstStyle/>
                    <a:p>
                      <a:endParaRPr lang="es-PE"/>
                    </a:p>
                  </a:txBody>
                  <a:tcPr/>
                </a:tc>
                <a:tc vMerge="1">
                  <a:txBody>
                    <a:bodyPr/>
                    <a:lstStyle/>
                    <a:p>
                      <a:endParaRPr lang="es-PE"/>
                    </a:p>
                  </a:txBody>
                  <a:tcPr/>
                </a:tc>
                <a:tc>
                  <a:txBody>
                    <a:bodyPr/>
                    <a:lstStyle/>
                    <a:p>
                      <a:pPr algn="ctr" fontAlgn="ctr"/>
                      <a:r>
                        <a:rPr lang="es-PE" sz="900" b="1" i="0" u="none" strike="noStrike">
                          <a:solidFill>
                            <a:srgbClr val="000000"/>
                          </a:solidFill>
                          <a:effectLst/>
                          <a:latin typeface="Calibri" panose="020F0502020204030204" pitchFamily="34" charset="0"/>
                        </a:rPr>
                        <a:t>ENE</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900" b="1" i="0" u="none" strike="noStrike">
                          <a:solidFill>
                            <a:srgbClr val="000000"/>
                          </a:solidFill>
                          <a:effectLst/>
                          <a:latin typeface="Calibri" panose="020F0502020204030204" pitchFamily="34" charset="0"/>
                        </a:rPr>
                        <a:t>FEB</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900" b="1" i="0" u="none" strike="noStrike">
                          <a:solidFill>
                            <a:srgbClr val="000000"/>
                          </a:solidFill>
                          <a:effectLst/>
                          <a:latin typeface="Calibri" panose="020F0502020204030204" pitchFamily="34" charset="0"/>
                        </a:rPr>
                        <a:t>MAR</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vMerge="1">
                  <a:txBody>
                    <a:bodyPr/>
                    <a:lstStyle/>
                    <a:p>
                      <a:endParaRPr lang="es-PE"/>
                    </a:p>
                  </a:txBody>
                  <a:tcPr/>
                </a:tc>
                <a:extLst>
                  <a:ext uri="{0D108BD9-81ED-4DB2-BD59-A6C34878D82A}">
                    <a16:rowId xmlns:a16="http://schemas.microsoft.com/office/drawing/2014/main" xmlns="" val="509056113"/>
                  </a:ext>
                </a:extLst>
              </a:tr>
              <a:tr h="241621">
                <a:tc>
                  <a:txBody>
                    <a:bodyPr/>
                    <a:lstStyle/>
                    <a:p>
                      <a:pPr algn="ctr" fontAlgn="ctr"/>
                      <a:r>
                        <a:rPr lang="es-PE" sz="700" b="0" i="0" u="none" strike="noStrike">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COMISARIA VILLA ALEJANDRO</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850" b="0" i="0" u="none" strike="noStrike" dirty="0">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0" i="0" u="none" strike="noStrike">
                          <a:solidFill>
                            <a:srgbClr val="000000"/>
                          </a:solidFill>
                          <a:effectLst/>
                          <a:latin typeface="Calibri" panose="020F0502020204030204" pitchFamily="34" charset="0"/>
                        </a:rPr>
                        <a:t>4</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0" i="0" u="none" strike="noStrike">
                          <a:solidFill>
                            <a:srgbClr val="000000"/>
                          </a:solidFill>
                          <a:effectLst/>
                          <a:latin typeface="Calibri" panose="020F0502020204030204" pitchFamily="34" charset="0"/>
                        </a:rPr>
                        <a:t>5</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1" i="0" u="none" strike="noStrike">
                          <a:solidFill>
                            <a:srgbClr val="000000"/>
                          </a:solidFill>
                          <a:effectLst/>
                          <a:latin typeface="Calibri" panose="020F0502020204030204" pitchFamily="34" charset="0"/>
                        </a:rPr>
                        <a:t>9</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3499727953"/>
                  </a:ext>
                </a:extLst>
              </a:tr>
              <a:tr h="235263">
                <a:tc>
                  <a:txBody>
                    <a:bodyPr/>
                    <a:lstStyle/>
                    <a:p>
                      <a:pPr algn="ctr" fontAlgn="ctr"/>
                      <a:r>
                        <a:rPr lang="es-PE" sz="700" b="0" i="0" u="none" strike="noStrike">
                          <a:solidFill>
                            <a:srgbClr val="000000"/>
                          </a:solidFill>
                          <a:effectLst/>
                          <a:latin typeface="Calibri" panose="020F0502020204030204" pitchFamily="34" charset="0"/>
                        </a:rPr>
                        <a:t>2</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COMISARIA DE LURIN</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850" b="0" i="0" u="none" strike="noStrike">
                          <a:solidFill>
                            <a:srgbClr val="000000"/>
                          </a:solidFill>
                          <a:effectLst/>
                          <a:latin typeface="Calibri" panose="020F0502020204030204" pitchFamily="34" charset="0"/>
                        </a:rPr>
                        <a:t>7</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0" i="0" u="none" strike="noStrike" dirty="0">
                          <a:solidFill>
                            <a:srgbClr val="000000"/>
                          </a:solidFill>
                          <a:effectLst/>
                          <a:latin typeface="Calibri" panose="020F0502020204030204" pitchFamily="34" charset="0"/>
                        </a:rPr>
                        <a:t>8</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0" i="0" u="none" strike="noStrike">
                          <a:solidFill>
                            <a:srgbClr val="000000"/>
                          </a:solidFill>
                          <a:effectLst/>
                          <a:latin typeface="Calibri" panose="020F0502020204030204" pitchFamily="34" charset="0"/>
                        </a:rPr>
                        <a:t>7</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1" i="0" u="none" strike="noStrike">
                          <a:solidFill>
                            <a:srgbClr val="000000"/>
                          </a:solidFill>
                          <a:effectLst/>
                          <a:latin typeface="Calibri" panose="020F0502020204030204" pitchFamily="34" charset="0"/>
                        </a:rPr>
                        <a:t>22</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3696861513"/>
                  </a:ext>
                </a:extLst>
              </a:tr>
              <a:tr h="235263">
                <a:tc>
                  <a:txBody>
                    <a:bodyPr/>
                    <a:lstStyle/>
                    <a:p>
                      <a:pPr algn="ctr" fontAlgn="ctr"/>
                      <a:r>
                        <a:rPr lang="es-PE" sz="700" b="0" i="0" u="none" strike="noStrike">
                          <a:solidFill>
                            <a:srgbClr val="000000"/>
                          </a:solidFill>
                          <a:effectLst/>
                          <a:latin typeface="Calibri" panose="020F0502020204030204" pitchFamily="34" charset="0"/>
                        </a:rPr>
                        <a:t>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COMISARIA PACHACAMAC</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850" b="0" i="0" u="none" strike="noStrike">
                          <a:solidFill>
                            <a:srgbClr val="000000"/>
                          </a:solidFill>
                          <a:effectLst/>
                          <a:latin typeface="Calibri" panose="020F0502020204030204" pitchFamily="34" charset="0"/>
                        </a:rPr>
                        <a:t>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0" i="0" u="none" strike="noStrike" dirty="0">
                          <a:solidFill>
                            <a:srgbClr val="000000"/>
                          </a:solidFill>
                          <a:effectLst/>
                          <a:latin typeface="Calibri" panose="020F0502020204030204" pitchFamily="34" charset="0"/>
                        </a:rPr>
                        <a:t>5</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0" i="0" u="none" strike="noStrike">
                          <a:solidFill>
                            <a:srgbClr val="000000"/>
                          </a:solidFill>
                          <a:effectLst/>
                          <a:latin typeface="Calibri" panose="020F0502020204030204" pitchFamily="34" charset="0"/>
                        </a:rPr>
                        <a:t>13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1" i="0" u="none" strike="noStrike">
                          <a:solidFill>
                            <a:srgbClr val="000000"/>
                          </a:solidFill>
                          <a:effectLst/>
                          <a:latin typeface="Calibri" panose="020F0502020204030204" pitchFamily="34" charset="0"/>
                        </a:rPr>
                        <a:t>21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977727271"/>
                  </a:ext>
                </a:extLst>
              </a:tr>
              <a:tr h="190754">
                <a:tc>
                  <a:txBody>
                    <a:bodyPr/>
                    <a:lstStyle/>
                    <a:p>
                      <a:pPr algn="ctr" fontAlgn="ctr"/>
                      <a:r>
                        <a:rPr lang="es-PE" sz="700" b="0" i="0" u="none" strike="noStrike">
                          <a:solidFill>
                            <a:srgbClr val="000000"/>
                          </a:solidFill>
                          <a:effectLst/>
                          <a:latin typeface="Calibri" panose="020F0502020204030204" pitchFamily="34" charset="0"/>
                        </a:rPr>
                        <a:t>4</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a:solidFill>
                            <a:srgbClr val="000000"/>
                          </a:solidFill>
                          <a:effectLst/>
                          <a:latin typeface="Calibri" panose="020F0502020204030204" pitchFamily="34" charset="0"/>
                        </a:rPr>
                        <a:t>COMISARIA PUCUSANA</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850" b="0" i="0" u="none" strike="noStrike">
                          <a:solidFill>
                            <a:srgbClr val="000000"/>
                          </a:solidFill>
                          <a:effectLst/>
                          <a:latin typeface="Calibri" panose="020F0502020204030204" pitchFamily="34" charset="0"/>
                        </a:rPr>
                        <a:t>6</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0" i="0" u="none" strike="noStrike">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0" i="0" u="none" strike="noStrike" dirty="0">
                          <a:solidFill>
                            <a:srgbClr val="000000"/>
                          </a:solidFill>
                          <a:effectLst/>
                          <a:latin typeface="Calibri" panose="020F0502020204030204" pitchFamily="34" charset="0"/>
                        </a:rPr>
                        <a:t>4</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1" i="0" u="none" strike="noStrike">
                          <a:solidFill>
                            <a:srgbClr val="000000"/>
                          </a:solidFill>
                          <a:effectLst/>
                          <a:latin typeface="Calibri" panose="020F0502020204030204" pitchFamily="34" charset="0"/>
                        </a:rPr>
                        <a:t>10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2680314930"/>
                  </a:ext>
                </a:extLst>
              </a:tr>
              <a:tr h="298847">
                <a:tc>
                  <a:txBody>
                    <a:bodyPr/>
                    <a:lstStyle/>
                    <a:p>
                      <a:pPr algn="ctr" fontAlgn="ctr"/>
                      <a:r>
                        <a:rPr lang="es-PE" sz="700" b="0" i="0" u="none" strike="noStrike">
                          <a:solidFill>
                            <a:srgbClr val="000000"/>
                          </a:solidFill>
                          <a:effectLst/>
                          <a:latin typeface="Calibri" panose="020F0502020204030204" pitchFamily="34" charset="0"/>
                        </a:rPr>
                        <a:t>5</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COMISARIA PUNTA HERMOSA</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850" b="0" i="0" u="none" strike="noStrike">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0" i="0" u="none" strike="noStrike">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0" i="0" u="none" strike="noStrike" dirty="0">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1" i="0" u="none" strike="noStrike">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3543911903"/>
                  </a:ext>
                </a:extLst>
              </a:tr>
              <a:tr h="235263">
                <a:tc>
                  <a:txBody>
                    <a:bodyPr/>
                    <a:lstStyle/>
                    <a:p>
                      <a:pPr algn="ctr" fontAlgn="ctr"/>
                      <a:r>
                        <a:rPr lang="es-PE" sz="700" b="0" i="0" u="none" strike="noStrike">
                          <a:solidFill>
                            <a:srgbClr val="000000"/>
                          </a:solidFill>
                          <a:effectLst/>
                          <a:latin typeface="Calibri" panose="020F0502020204030204" pitchFamily="34" charset="0"/>
                        </a:rPr>
                        <a:t>6</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COMISARIA PUNTA NEGRA</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850" b="0" i="0" u="none" strike="noStrike">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0" i="0" u="none" strike="noStrike">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0" i="0" u="none" strike="noStrike" dirty="0">
                          <a:solidFill>
                            <a:srgbClr val="000000"/>
                          </a:solidFill>
                          <a:effectLst/>
                          <a:latin typeface="Calibri" panose="020F0502020204030204" pitchFamily="34" charset="0"/>
                        </a:rPr>
                        <a:t>2</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1" i="0" u="none" strike="noStrike">
                          <a:solidFill>
                            <a:srgbClr val="000000"/>
                          </a:solidFill>
                          <a:effectLst/>
                          <a:latin typeface="Calibri" panose="020F0502020204030204" pitchFamily="34" charset="0"/>
                        </a:rPr>
                        <a:t>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2348190484"/>
                  </a:ext>
                </a:extLst>
              </a:tr>
              <a:tr h="178037">
                <a:tc>
                  <a:txBody>
                    <a:bodyPr/>
                    <a:lstStyle/>
                    <a:p>
                      <a:pPr algn="ctr" fontAlgn="ctr"/>
                      <a:r>
                        <a:rPr lang="es-PE" sz="700" b="0" i="0" u="none" strike="noStrike">
                          <a:solidFill>
                            <a:srgbClr val="000000"/>
                          </a:solidFill>
                          <a:effectLst/>
                          <a:latin typeface="Calibri" panose="020F0502020204030204" pitchFamily="34" charset="0"/>
                        </a:rPr>
                        <a:t>7</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COMISARIA SAN BARTOLO</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850" b="0" i="0" u="none" strike="noStrike">
                          <a:solidFill>
                            <a:srgbClr val="000000"/>
                          </a:solidFill>
                          <a:effectLst/>
                          <a:latin typeface="Calibri" panose="020F0502020204030204" pitchFamily="34" charset="0"/>
                        </a:rPr>
                        <a:t>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0" i="0" u="none" strike="noStrike">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0" i="0" u="none" strike="noStrike">
                          <a:solidFill>
                            <a:srgbClr val="000000"/>
                          </a:solidFill>
                          <a:effectLst/>
                          <a:latin typeface="Calibri" panose="020F0502020204030204" pitchFamily="34" charset="0"/>
                        </a:rPr>
                        <a:t>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1" i="0" u="none" strike="noStrike">
                          <a:solidFill>
                            <a:srgbClr val="000000"/>
                          </a:solidFill>
                          <a:effectLst/>
                          <a:latin typeface="Calibri" panose="020F0502020204030204" pitchFamily="34" charset="0"/>
                        </a:rPr>
                        <a:t>7</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2886824293"/>
                  </a:ext>
                </a:extLst>
              </a:tr>
              <a:tr h="235263">
                <a:tc>
                  <a:txBody>
                    <a:bodyPr/>
                    <a:lstStyle/>
                    <a:p>
                      <a:pPr algn="ctr" fontAlgn="ctr"/>
                      <a:r>
                        <a:rPr lang="es-PE" sz="700" b="0" i="0" u="none" strike="noStrike">
                          <a:solidFill>
                            <a:srgbClr val="000000"/>
                          </a:solidFill>
                          <a:effectLst/>
                          <a:latin typeface="Calibri" panose="020F0502020204030204" pitchFamily="34" charset="0"/>
                        </a:rPr>
                        <a:t>8</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COMISARIA SANTA MARIA DEL MAR</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850" b="0" i="0" u="none" strike="noStrike">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0" i="0" u="none" strike="noStrike">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0" i="0" u="none" strike="noStrike" dirty="0">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1" i="0" u="none" strike="noStrike">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2115247402"/>
                  </a:ext>
                </a:extLst>
              </a:tr>
              <a:tr h="209829">
                <a:tc>
                  <a:txBody>
                    <a:bodyPr/>
                    <a:lstStyle/>
                    <a:p>
                      <a:pPr algn="ctr" fontAlgn="ctr"/>
                      <a:r>
                        <a:rPr lang="es-PE" sz="700" b="0" i="0" u="none" strike="noStrike">
                          <a:solidFill>
                            <a:srgbClr val="000000"/>
                          </a:solidFill>
                          <a:effectLst/>
                          <a:latin typeface="Calibri" panose="020F0502020204030204" pitchFamily="34" charset="0"/>
                        </a:rPr>
                        <a:t>9</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COMISARIA TABLADA DE LURIN</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850" b="0" i="0" u="none" strike="noStrike">
                          <a:solidFill>
                            <a:srgbClr val="000000"/>
                          </a:solidFill>
                          <a:effectLst/>
                          <a:latin typeface="Calibri" panose="020F0502020204030204" pitchFamily="34" charset="0"/>
                        </a:rPr>
                        <a:t>11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0" i="0" u="none" strike="noStrike">
                          <a:solidFill>
                            <a:srgbClr val="000000"/>
                          </a:solidFill>
                          <a:effectLst/>
                          <a:latin typeface="Calibri" panose="020F0502020204030204" pitchFamily="34" charset="0"/>
                        </a:rPr>
                        <a:t>7</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0" i="0" u="none" strike="noStrike">
                          <a:solidFill>
                            <a:srgbClr val="000000"/>
                          </a:solidFill>
                          <a:effectLst/>
                          <a:latin typeface="Calibri" panose="020F0502020204030204" pitchFamily="34" charset="0"/>
                        </a:rPr>
                        <a:t>14</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1" i="0" u="none" strike="noStrike" dirty="0">
                          <a:solidFill>
                            <a:srgbClr val="000000"/>
                          </a:solidFill>
                          <a:effectLst/>
                          <a:latin typeface="Calibri" panose="020F0502020204030204" pitchFamily="34" charset="0"/>
                        </a:rPr>
                        <a:t>32</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2812567904"/>
                  </a:ext>
                </a:extLst>
              </a:tr>
              <a:tr h="254338">
                <a:tc>
                  <a:txBody>
                    <a:bodyPr/>
                    <a:lstStyle/>
                    <a:p>
                      <a:pPr algn="ctr" fontAlgn="ctr"/>
                      <a:r>
                        <a:rPr lang="es-PE" sz="700" b="0" i="0" u="none" strike="noStrike">
                          <a:solidFill>
                            <a:srgbClr val="000000"/>
                          </a:solidFill>
                          <a:effectLst/>
                          <a:latin typeface="Calibri" panose="020F0502020204030204" pitchFamily="34" charset="0"/>
                        </a:rPr>
                        <a:t>10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COMISARIA JOSE CARLOS MARIATEGUI</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850" b="0" i="0" u="none" strike="noStrike">
                          <a:solidFill>
                            <a:srgbClr val="000000"/>
                          </a:solidFill>
                          <a:effectLst/>
                          <a:latin typeface="Calibri" panose="020F0502020204030204" pitchFamily="34" charset="0"/>
                        </a:rPr>
                        <a:t>12</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0" i="0" u="none" strike="noStrike">
                          <a:solidFill>
                            <a:srgbClr val="000000"/>
                          </a:solidFill>
                          <a:effectLst/>
                          <a:latin typeface="Calibri" panose="020F0502020204030204" pitchFamily="34" charset="0"/>
                        </a:rPr>
                        <a:t>11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0" i="0" u="none" strike="noStrike">
                          <a:solidFill>
                            <a:srgbClr val="000000"/>
                          </a:solidFill>
                          <a:effectLst/>
                          <a:latin typeface="Calibri" panose="020F0502020204030204" pitchFamily="34" charset="0"/>
                        </a:rPr>
                        <a:t>12</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1" i="0" u="none" strike="noStrike" dirty="0">
                          <a:solidFill>
                            <a:srgbClr val="000000"/>
                          </a:solidFill>
                          <a:effectLst/>
                          <a:latin typeface="Calibri" panose="020F0502020204030204" pitchFamily="34" charset="0"/>
                        </a:rPr>
                        <a:t>35</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3355463392"/>
                  </a:ext>
                </a:extLst>
              </a:tr>
              <a:tr h="171678">
                <a:tc>
                  <a:txBody>
                    <a:bodyPr/>
                    <a:lstStyle/>
                    <a:p>
                      <a:pPr algn="ctr" fontAlgn="ctr"/>
                      <a:r>
                        <a:rPr lang="es-PE" sz="700" b="0" i="0" u="none" strike="noStrike">
                          <a:solidFill>
                            <a:srgbClr val="000000"/>
                          </a:solidFill>
                          <a:effectLst/>
                          <a:latin typeface="Calibri" panose="020F0502020204030204" pitchFamily="34" charset="0"/>
                        </a:rPr>
                        <a:t>11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COMISARIA JOSE GALVEZ</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850" b="0" i="0" u="none" strike="noStrike">
                          <a:solidFill>
                            <a:srgbClr val="000000"/>
                          </a:solidFill>
                          <a:effectLst/>
                          <a:latin typeface="Calibri" panose="020F0502020204030204" pitchFamily="34" charset="0"/>
                        </a:rPr>
                        <a:t>55</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0" i="0" u="none" strike="noStrike">
                          <a:solidFill>
                            <a:srgbClr val="000000"/>
                          </a:solidFill>
                          <a:effectLst/>
                          <a:latin typeface="Calibri" panose="020F0502020204030204" pitchFamily="34" charset="0"/>
                        </a:rPr>
                        <a:t>44</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0" i="0" u="none" strike="noStrike">
                          <a:solidFill>
                            <a:srgbClr val="000000"/>
                          </a:solidFill>
                          <a:effectLst/>
                          <a:latin typeface="Calibri" panose="020F0502020204030204" pitchFamily="34" charset="0"/>
                        </a:rPr>
                        <a:t>38</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1" i="0" u="none" strike="noStrike" dirty="0">
                          <a:solidFill>
                            <a:srgbClr val="000000"/>
                          </a:solidFill>
                          <a:effectLst/>
                          <a:latin typeface="Calibri" panose="020F0502020204030204" pitchFamily="34" charset="0"/>
                        </a:rPr>
                        <a:t>137</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1286456205"/>
                  </a:ext>
                </a:extLst>
              </a:tr>
              <a:tr h="222546">
                <a:tc>
                  <a:txBody>
                    <a:bodyPr/>
                    <a:lstStyle/>
                    <a:p>
                      <a:pPr algn="ctr" fontAlgn="ctr"/>
                      <a:r>
                        <a:rPr lang="es-PE" sz="700" b="0" i="0" u="none" strike="noStrike">
                          <a:solidFill>
                            <a:srgbClr val="000000"/>
                          </a:solidFill>
                          <a:effectLst/>
                          <a:latin typeface="Calibri" panose="020F0502020204030204" pitchFamily="34" charset="0"/>
                        </a:rPr>
                        <a:t>12</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COMISARIA NUEVA ESPERANZA</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850" b="0" i="0" u="none" strike="noStrike">
                          <a:solidFill>
                            <a:srgbClr val="000000"/>
                          </a:solidFill>
                          <a:effectLst/>
                          <a:latin typeface="Calibri" panose="020F0502020204030204" pitchFamily="34" charset="0"/>
                        </a:rPr>
                        <a:t>23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0" i="0" u="none" strike="noStrike">
                          <a:solidFill>
                            <a:srgbClr val="000000"/>
                          </a:solidFill>
                          <a:effectLst/>
                          <a:latin typeface="Calibri" panose="020F0502020204030204" pitchFamily="34" charset="0"/>
                        </a:rPr>
                        <a:t>25</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0" i="0" u="none" strike="noStrike">
                          <a:solidFill>
                            <a:srgbClr val="000000"/>
                          </a:solidFill>
                          <a:effectLst/>
                          <a:latin typeface="Calibri" panose="020F0502020204030204" pitchFamily="34" charset="0"/>
                        </a:rPr>
                        <a:t>28</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1" i="0" u="none" strike="noStrike" dirty="0">
                          <a:solidFill>
                            <a:srgbClr val="000000"/>
                          </a:solidFill>
                          <a:effectLst/>
                          <a:latin typeface="Calibri" panose="020F0502020204030204" pitchFamily="34" charset="0"/>
                        </a:rPr>
                        <a:t>76</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2971663554"/>
                  </a:ext>
                </a:extLst>
              </a:tr>
              <a:tr h="203471">
                <a:tc>
                  <a:txBody>
                    <a:bodyPr/>
                    <a:lstStyle/>
                    <a:p>
                      <a:pPr algn="ctr" fontAlgn="ctr"/>
                      <a:r>
                        <a:rPr lang="es-PE" sz="700" b="0" i="0" u="none" strike="noStrike">
                          <a:solidFill>
                            <a:srgbClr val="000000"/>
                          </a:solidFill>
                          <a:effectLst/>
                          <a:latin typeface="Calibri" panose="020F0502020204030204" pitchFamily="34" charset="0"/>
                        </a:rPr>
                        <a:t>13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COMISARIA VILLA MARIA DEL TRIUNFO</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850" b="0" i="0" u="none" strike="noStrike">
                          <a:solidFill>
                            <a:srgbClr val="000000"/>
                          </a:solidFill>
                          <a:effectLst/>
                          <a:latin typeface="Calibri" panose="020F0502020204030204" pitchFamily="34" charset="0"/>
                        </a:rPr>
                        <a:t>29</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0" i="0" u="none" strike="noStrike">
                          <a:solidFill>
                            <a:srgbClr val="000000"/>
                          </a:solidFill>
                          <a:effectLst/>
                          <a:latin typeface="Calibri" panose="020F0502020204030204" pitchFamily="34" charset="0"/>
                        </a:rPr>
                        <a:t>29</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0" i="0" u="none" strike="noStrike">
                          <a:solidFill>
                            <a:srgbClr val="000000"/>
                          </a:solidFill>
                          <a:effectLst/>
                          <a:latin typeface="Calibri" panose="020F0502020204030204" pitchFamily="34" charset="0"/>
                        </a:rPr>
                        <a:t>34</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1" i="0" u="none" strike="noStrike" dirty="0">
                          <a:solidFill>
                            <a:srgbClr val="000000"/>
                          </a:solidFill>
                          <a:effectLst/>
                          <a:latin typeface="Calibri" panose="020F0502020204030204" pitchFamily="34" charset="0"/>
                        </a:rPr>
                        <a:t>92</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4016015401"/>
                  </a:ext>
                </a:extLst>
              </a:tr>
              <a:tr h="235263">
                <a:tc>
                  <a:txBody>
                    <a:bodyPr/>
                    <a:lstStyle/>
                    <a:p>
                      <a:pPr algn="ctr" fontAlgn="ctr"/>
                      <a:r>
                        <a:rPr lang="es-PE" sz="700" b="0" i="0" u="none" strike="noStrike">
                          <a:solidFill>
                            <a:srgbClr val="000000"/>
                          </a:solidFill>
                          <a:effectLst/>
                          <a:latin typeface="Calibri" panose="020F0502020204030204" pitchFamily="34" charset="0"/>
                        </a:rPr>
                        <a:t>14</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DEPINCRI LURIN PACHACAMAC Y BALNEARIOS</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850" b="0" i="0" u="none" strike="noStrike">
                          <a:solidFill>
                            <a:srgbClr val="000000"/>
                          </a:solidFill>
                          <a:effectLst/>
                          <a:latin typeface="Calibri" panose="020F0502020204030204" pitchFamily="34" charset="0"/>
                        </a:rPr>
                        <a:t>7</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0" i="0" u="none" strike="noStrike" dirty="0">
                          <a:solidFill>
                            <a:srgbClr val="000000"/>
                          </a:solidFill>
                          <a:effectLst/>
                          <a:latin typeface="Calibri" panose="020F0502020204030204" pitchFamily="34" charset="0"/>
                        </a:rPr>
                        <a:t>2</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0" i="0" u="none" strike="noStrike">
                          <a:solidFill>
                            <a:srgbClr val="000000"/>
                          </a:solidFill>
                          <a:effectLst/>
                          <a:latin typeface="Calibri" panose="020F0502020204030204" pitchFamily="34" charset="0"/>
                        </a:rPr>
                        <a:t>4</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1" i="0" u="none" strike="noStrike" dirty="0">
                          <a:solidFill>
                            <a:srgbClr val="000000"/>
                          </a:solidFill>
                          <a:effectLst/>
                          <a:latin typeface="Calibri" panose="020F0502020204030204" pitchFamily="34" charset="0"/>
                        </a:rPr>
                        <a:t>13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296803200"/>
                  </a:ext>
                </a:extLst>
              </a:tr>
              <a:tr h="298847">
                <a:tc>
                  <a:txBody>
                    <a:bodyPr/>
                    <a:lstStyle/>
                    <a:p>
                      <a:pPr algn="ctr" fontAlgn="ctr"/>
                      <a:r>
                        <a:rPr lang="es-PE" sz="700" b="0" i="0" u="none" strike="noStrike">
                          <a:solidFill>
                            <a:srgbClr val="000000"/>
                          </a:solidFill>
                          <a:effectLst/>
                          <a:latin typeface="Calibri" panose="020F0502020204030204" pitchFamily="34" charset="0"/>
                        </a:rPr>
                        <a:t>15</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DEPINCRI VILLA MARIA DEL TRIUNFO</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850" b="0" i="0" u="none" strike="noStrike">
                          <a:solidFill>
                            <a:srgbClr val="000000"/>
                          </a:solidFill>
                          <a:effectLst/>
                          <a:latin typeface="Calibri" panose="020F0502020204030204" pitchFamily="34" charset="0"/>
                        </a:rPr>
                        <a:t>5</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0" i="0" u="none" strike="noStrike" dirty="0">
                          <a:solidFill>
                            <a:srgbClr val="000000"/>
                          </a:solidFill>
                          <a:effectLst/>
                          <a:latin typeface="Calibri" panose="020F0502020204030204" pitchFamily="34" charset="0"/>
                        </a:rPr>
                        <a:t> 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0" i="0" u="none" strike="noStrike">
                          <a:solidFill>
                            <a:srgbClr val="000000"/>
                          </a:solidFill>
                          <a:effectLst/>
                          <a:latin typeface="Calibri" panose="020F0502020204030204" pitchFamily="34" charset="0"/>
                        </a:rPr>
                        <a:t>4</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1" i="0" u="none" strike="noStrike" dirty="0">
                          <a:solidFill>
                            <a:srgbClr val="000000"/>
                          </a:solidFill>
                          <a:effectLst/>
                          <a:latin typeface="Calibri" panose="020F0502020204030204" pitchFamily="34" charset="0"/>
                        </a:rPr>
                        <a:t>9</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682146458"/>
                  </a:ext>
                </a:extLst>
              </a:tr>
              <a:tr h="330640">
                <a:tc gridSpan="2">
                  <a:txBody>
                    <a:bodyPr/>
                    <a:lstStyle/>
                    <a:p>
                      <a:pPr algn="ctr" fontAlgn="ctr"/>
                      <a:r>
                        <a:rPr lang="es-PE" sz="900" b="1" i="0" u="none" strike="noStrike" dirty="0">
                          <a:solidFill>
                            <a:srgbClr val="000000"/>
                          </a:solidFill>
                          <a:effectLst/>
                          <a:latin typeface="Calibri" panose="020F0502020204030204" pitchFamily="34" charset="0"/>
                        </a:rPr>
                        <a:t>TOTAL</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hMerge="1">
                  <a:txBody>
                    <a:bodyPr/>
                    <a:lstStyle/>
                    <a:p>
                      <a:endParaRPr lang="es-PE"/>
                    </a:p>
                  </a:txBody>
                  <a:tcPr/>
                </a:tc>
                <a:tc>
                  <a:txBody>
                    <a:bodyPr/>
                    <a:lstStyle/>
                    <a:p>
                      <a:pPr algn="ctr" fontAlgn="ctr"/>
                      <a:r>
                        <a:rPr lang="es-PE" sz="900" b="1" i="0" u="none" strike="noStrike" dirty="0">
                          <a:solidFill>
                            <a:srgbClr val="000000"/>
                          </a:solidFill>
                          <a:effectLst/>
                          <a:latin typeface="Calibri" panose="020F0502020204030204" pitchFamily="34" charset="0"/>
                        </a:rPr>
                        <a:t>161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900" b="1" i="0" u="none" strike="noStrike" dirty="0">
                          <a:solidFill>
                            <a:srgbClr val="000000"/>
                          </a:solidFill>
                          <a:effectLst/>
                          <a:latin typeface="Calibri" panose="020F0502020204030204" pitchFamily="34" charset="0"/>
                        </a:rPr>
                        <a:t>138</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900" b="1" i="0" u="none" strike="noStrike" dirty="0">
                          <a:solidFill>
                            <a:srgbClr val="000000"/>
                          </a:solidFill>
                          <a:effectLst/>
                          <a:latin typeface="Calibri" panose="020F0502020204030204" pitchFamily="34" charset="0"/>
                        </a:rPr>
                        <a:t>168</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1300" b="1" i="0" u="none" strike="noStrike" dirty="0">
                          <a:solidFill>
                            <a:srgbClr val="000000"/>
                          </a:solidFill>
                          <a:effectLst/>
                          <a:latin typeface="Calibri" panose="020F0502020204030204" pitchFamily="34" charset="0"/>
                        </a:rPr>
                        <a:t>467</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704118554"/>
                  </a:ext>
                </a:extLst>
              </a:tr>
            </a:tbl>
          </a:graphicData>
        </a:graphic>
      </p:graphicFrame>
      <p:graphicFrame>
        <p:nvGraphicFramePr>
          <p:cNvPr id="5" name="Tabla 4">
            <a:extLst>
              <a:ext uri="{FF2B5EF4-FFF2-40B4-BE49-F238E27FC236}">
                <a16:creationId xmlns:a16="http://schemas.microsoft.com/office/drawing/2014/main" xmlns="" id="{1BEFA0F4-0BAA-1371-1BE4-2EE8B3108926}"/>
              </a:ext>
            </a:extLst>
          </p:cNvPr>
          <p:cNvGraphicFramePr>
            <a:graphicFrameLocks noGrp="1"/>
          </p:cNvGraphicFramePr>
          <p:nvPr/>
        </p:nvGraphicFramePr>
        <p:xfrm>
          <a:off x="5828784" y="1854200"/>
          <a:ext cx="4094847" cy="4775200"/>
        </p:xfrm>
        <a:graphic>
          <a:graphicData uri="http://schemas.openxmlformats.org/drawingml/2006/table">
            <a:tbl>
              <a:tblPr/>
              <a:tblGrid>
                <a:gridCol w="503465">
                  <a:extLst>
                    <a:ext uri="{9D8B030D-6E8A-4147-A177-3AD203B41FA5}">
                      <a16:colId xmlns:a16="http://schemas.microsoft.com/office/drawing/2014/main" xmlns="" val="3330093179"/>
                    </a:ext>
                  </a:extLst>
                </a:gridCol>
                <a:gridCol w="1661433">
                  <a:extLst>
                    <a:ext uri="{9D8B030D-6E8A-4147-A177-3AD203B41FA5}">
                      <a16:colId xmlns:a16="http://schemas.microsoft.com/office/drawing/2014/main" xmlns="" val="460364042"/>
                    </a:ext>
                  </a:extLst>
                </a:gridCol>
                <a:gridCol w="503465">
                  <a:extLst>
                    <a:ext uri="{9D8B030D-6E8A-4147-A177-3AD203B41FA5}">
                      <a16:colId xmlns:a16="http://schemas.microsoft.com/office/drawing/2014/main" xmlns="" val="3769987592"/>
                    </a:ext>
                  </a:extLst>
                </a:gridCol>
                <a:gridCol w="503465">
                  <a:extLst>
                    <a:ext uri="{9D8B030D-6E8A-4147-A177-3AD203B41FA5}">
                      <a16:colId xmlns:a16="http://schemas.microsoft.com/office/drawing/2014/main" xmlns="" val="3947209615"/>
                    </a:ext>
                  </a:extLst>
                </a:gridCol>
                <a:gridCol w="419554">
                  <a:extLst>
                    <a:ext uri="{9D8B030D-6E8A-4147-A177-3AD203B41FA5}">
                      <a16:colId xmlns:a16="http://schemas.microsoft.com/office/drawing/2014/main" xmlns="" val="606410879"/>
                    </a:ext>
                  </a:extLst>
                </a:gridCol>
                <a:gridCol w="503465">
                  <a:extLst>
                    <a:ext uri="{9D8B030D-6E8A-4147-A177-3AD203B41FA5}">
                      <a16:colId xmlns:a16="http://schemas.microsoft.com/office/drawing/2014/main" xmlns="" val="500751200"/>
                    </a:ext>
                  </a:extLst>
                </a:gridCol>
              </a:tblGrid>
              <a:tr h="336998">
                <a:tc gridSpan="6">
                  <a:txBody>
                    <a:bodyPr/>
                    <a:lstStyle/>
                    <a:p>
                      <a:pPr algn="ctr" fontAlgn="ctr"/>
                      <a:r>
                        <a:rPr lang="es-PE" sz="1100" b="1" i="0" u="none" strike="noStrike">
                          <a:solidFill>
                            <a:srgbClr val="000000"/>
                          </a:solidFill>
                          <a:effectLst/>
                          <a:latin typeface="Calibri" panose="020F0502020204030204" pitchFamily="34" charset="0"/>
                        </a:rPr>
                        <a:t>CUADRO DE ROBOS DE LAS CIAS Y DEPINCRIS DIVPOL SUR 3</a:t>
                      </a:r>
                    </a:p>
                  </a:txBody>
                  <a:tcPr marL="6358" marR="6358" marT="6358"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xmlns="" val="2644145747"/>
                  </a:ext>
                </a:extLst>
              </a:tr>
              <a:tr h="222546">
                <a:tc rowSpan="2">
                  <a:txBody>
                    <a:bodyPr/>
                    <a:lstStyle/>
                    <a:p>
                      <a:pPr algn="ctr" fontAlgn="ctr"/>
                      <a:r>
                        <a:rPr lang="es-PE" sz="1100" b="1" i="0" u="none" strike="noStrike">
                          <a:solidFill>
                            <a:srgbClr val="000000"/>
                          </a:solidFill>
                          <a:effectLst/>
                          <a:latin typeface="Calibri" panose="020F0502020204030204" pitchFamily="34" charset="0"/>
                        </a:rPr>
                        <a:t>N°</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rowSpan="2">
                  <a:txBody>
                    <a:bodyPr/>
                    <a:lstStyle/>
                    <a:p>
                      <a:pPr algn="ctr" fontAlgn="ctr"/>
                      <a:r>
                        <a:rPr lang="es-PE" sz="1100" b="1" i="0" u="none" strike="noStrike">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gridSpan="3">
                  <a:txBody>
                    <a:bodyPr/>
                    <a:lstStyle/>
                    <a:p>
                      <a:pPr algn="ctr" fontAlgn="ctr"/>
                      <a:r>
                        <a:rPr lang="es-PE" sz="1300" b="1" i="0" u="none" strike="noStrike">
                          <a:solidFill>
                            <a:srgbClr val="000000"/>
                          </a:solidFill>
                          <a:effectLst/>
                          <a:latin typeface="Calibri" panose="020F0502020204030204" pitchFamily="34" charset="0"/>
                        </a:rPr>
                        <a:t>2023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endParaRPr lang="es-PE"/>
                    </a:p>
                  </a:txBody>
                  <a:tcPr/>
                </a:tc>
                <a:tc hMerge="1">
                  <a:txBody>
                    <a:bodyPr/>
                    <a:lstStyle/>
                    <a:p>
                      <a:endParaRPr lang="es-PE"/>
                    </a:p>
                  </a:txBody>
                  <a:tcPr/>
                </a:tc>
                <a:tc rowSpan="2">
                  <a:txBody>
                    <a:bodyPr/>
                    <a:lstStyle/>
                    <a:p>
                      <a:pPr algn="ctr" fontAlgn="ctr"/>
                      <a:r>
                        <a:rPr lang="es-PE" sz="800" b="1" i="0" u="none" strike="noStrike" dirty="0">
                          <a:solidFill>
                            <a:srgbClr val="000000"/>
                          </a:solidFill>
                          <a:effectLst/>
                          <a:latin typeface="Calibri" panose="020F0502020204030204" pitchFamily="34" charset="0"/>
                        </a:rPr>
                        <a:t>TOTAL ROBOS</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xmlns="" val="1026865002"/>
                  </a:ext>
                </a:extLst>
              </a:tr>
              <a:tr h="438733">
                <a:tc vMerge="1">
                  <a:txBody>
                    <a:bodyPr/>
                    <a:lstStyle/>
                    <a:p>
                      <a:endParaRPr lang="es-PE"/>
                    </a:p>
                  </a:txBody>
                  <a:tcPr/>
                </a:tc>
                <a:tc vMerge="1">
                  <a:txBody>
                    <a:bodyPr/>
                    <a:lstStyle/>
                    <a:p>
                      <a:endParaRPr lang="es-PE"/>
                    </a:p>
                  </a:txBody>
                  <a:tcPr/>
                </a:tc>
                <a:tc>
                  <a:txBody>
                    <a:bodyPr/>
                    <a:lstStyle/>
                    <a:p>
                      <a:pPr algn="ctr" fontAlgn="ctr"/>
                      <a:r>
                        <a:rPr lang="es-PE" sz="900" b="1" i="0" u="none" strike="noStrike">
                          <a:solidFill>
                            <a:srgbClr val="000000"/>
                          </a:solidFill>
                          <a:effectLst/>
                          <a:latin typeface="Calibri" panose="020F0502020204030204" pitchFamily="34" charset="0"/>
                        </a:rPr>
                        <a:t>ENE</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900" b="1" i="0" u="none" strike="noStrike">
                          <a:solidFill>
                            <a:srgbClr val="000000"/>
                          </a:solidFill>
                          <a:effectLst/>
                          <a:latin typeface="Calibri" panose="020F0502020204030204" pitchFamily="34" charset="0"/>
                        </a:rPr>
                        <a:t>FEB</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900" b="1" i="0" u="none" strike="noStrike">
                          <a:solidFill>
                            <a:srgbClr val="000000"/>
                          </a:solidFill>
                          <a:effectLst/>
                          <a:latin typeface="Calibri" panose="020F0502020204030204" pitchFamily="34" charset="0"/>
                        </a:rPr>
                        <a:t>MAR</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vMerge="1">
                  <a:txBody>
                    <a:bodyPr/>
                    <a:lstStyle/>
                    <a:p>
                      <a:endParaRPr lang="es-PE"/>
                    </a:p>
                  </a:txBody>
                  <a:tcPr/>
                </a:tc>
                <a:extLst>
                  <a:ext uri="{0D108BD9-81ED-4DB2-BD59-A6C34878D82A}">
                    <a16:rowId xmlns:a16="http://schemas.microsoft.com/office/drawing/2014/main" xmlns="" val="3646171729"/>
                  </a:ext>
                </a:extLst>
              </a:tr>
              <a:tr h="241621">
                <a:tc>
                  <a:txBody>
                    <a:bodyPr/>
                    <a:lstStyle/>
                    <a:p>
                      <a:pPr algn="ctr" fontAlgn="ctr"/>
                      <a:r>
                        <a:rPr lang="es-PE" sz="700" b="0" i="0" u="none" strike="noStrike">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a:solidFill>
                            <a:srgbClr val="000000"/>
                          </a:solidFill>
                          <a:effectLst/>
                          <a:latin typeface="Calibri" panose="020F0502020204030204" pitchFamily="34" charset="0"/>
                        </a:rPr>
                        <a:t>COMISARIA VILLA ALEJANDRO</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850" b="0" i="0" u="none" strike="noStrike" dirty="0">
                          <a:solidFill>
                            <a:srgbClr val="000000"/>
                          </a:solidFill>
                          <a:effectLst/>
                          <a:latin typeface="Calibri" panose="020F0502020204030204" pitchFamily="34" charset="0"/>
                        </a:rPr>
                        <a:t>10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0" i="0" u="none" strike="noStrike">
                          <a:solidFill>
                            <a:srgbClr val="000000"/>
                          </a:solidFill>
                          <a:effectLst/>
                          <a:latin typeface="Calibri" panose="020F0502020204030204" pitchFamily="34" charset="0"/>
                        </a:rPr>
                        <a:t>8</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0" i="0" u="none" strike="noStrike">
                          <a:solidFill>
                            <a:srgbClr val="000000"/>
                          </a:solidFill>
                          <a:effectLst/>
                          <a:latin typeface="Calibri" panose="020F0502020204030204" pitchFamily="34" charset="0"/>
                        </a:rPr>
                        <a:t>6</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1" i="0" u="none" strike="noStrike">
                          <a:solidFill>
                            <a:srgbClr val="000000"/>
                          </a:solidFill>
                          <a:effectLst/>
                          <a:latin typeface="Calibri" panose="020F0502020204030204" pitchFamily="34" charset="0"/>
                        </a:rPr>
                        <a:t>24</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3048573292"/>
                  </a:ext>
                </a:extLst>
              </a:tr>
              <a:tr h="235263">
                <a:tc>
                  <a:txBody>
                    <a:bodyPr/>
                    <a:lstStyle/>
                    <a:p>
                      <a:pPr algn="ctr" fontAlgn="ctr"/>
                      <a:r>
                        <a:rPr lang="es-PE" sz="700" b="0" i="0" u="none" strike="noStrike">
                          <a:solidFill>
                            <a:srgbClr val="000000"/>
                          </a:solidFill>
                          <a:effectLst/>
                          <a:latin typeface="Calibri" panose="020F0502020204030204" pitchFamily="34" charset="0"/>
                        </a:rPr>
                        <a:t>2</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a:solidFill>
                            <a:srgbClr val="000000"/>
                          </a:solidFill>
                          <a:effectLst/>
                          <a:latin typeface="Calibri" panose="020F0502020204030204" pitchFamily="34" charset="0"/>
                        </a:rPr>
                        <a:t>COMISARIA DE LURIN</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850" b="0" i="0" u="none" strike="noStrike">
                          <a:solidFill>
                            <a:srgbClr val="000000"/>
                          </a:solidFill>
                          <a:effectLst/>
                          <a:latin typeface="Calibri" panose="020F0502020204030204" pitchFamily="34" charset="0"/>
                        </a:rPr>
                        <a:t>44</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0" i="0" u="none" strike="noStrike" dirty="0">
                          <a:solidFill>
                            <a:srgbClr val="000000"/>
                          </a:solidFill>
                          <a:effectLst/>
                          <a:latin typeface="Calibri" panose="020F0502020204030204" pitchFamily="34" charset="0"/>
                        </a:rPr>
                        <a:t>38</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0" i="0" u="none" strike="noStrike">
                          <a:solidFill>
                            <a:srgbClr val="000000"/>
                          </a:solidFill>
                          <a:effectLst/>
                          <a:latin typeface="Calibri" panose="020F0502020204030204" pitchFamily="34" charset="0"/>
                        </a:rPr>
                        <a:t>30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1" i="0" u="none" strike="noStrike">
                          <a:solidFill>
                            <a:srgbClr val="000000"/>
                          </a:solidFill>
                          <a:effectLst/>
                          <a:latin typeface="Calibri" panose="020F0502020204030204" pitchFamily="34" charset="0"/>
                        </a:rPr>
                        <a:t>112</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1870242064"/>
                  </a:ext>
                </a:extLst>
              </a:tr>
              <a:tr h="235263">
                <a:tc>
                  <a:txBody>
                    <a:bodyPr/>
                    <a:lstStyle/>
                    <a:p>
                      <a:pPr algn="ctr" fontAlgn="ctr"/>
                      <a:r>
                        <a:rPr lang="es-PE" sz="700" b="0" i="0" u="none" strike="noStrike">
                          <a:solidFill>
                            <a:srgbClr val="000000"/>
                          </a:solidFill>
                          <a:effectLst/>
                          <a:latin typeface="Calibri" panose="020F0502020204030204" pitchFamily="34" charset="0"/>
                        </a:rPr>
                        <a:t>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a:solidFill>
                            <a:srgbClr val="000000"/>
                          </a:solidFill>
                          <a:effectLst/>
                          <a:latin typeface="Calibri" panose="020F0502020204030204" pitchFamily="34" charset="0"/>
                        </a:rPr>
                        <a:t>COMISARIA PACHACAMAC</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850" b="0" i="0" u="none" strike="noStrike">
                          <a:solidFill>
                            <a:srgbClr val="000000"/>
                          </a:solidFill>
                          <a:effectLst/>
                          <a:latin typeface="Calibri" panose="020F0502020204030204" pitchFamily="34" charset="0"/>
                        </a:rPr>
                        <a:t>13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0" i="0" u="none" strike="noStrike" dirty="0">
                          <a:solidFill>
                            <a:srgbClr val="000000"/>
                          </a:solidFill>
                          <a:effectLst/>
                          <a:latin typeface="Calibri" panose="020F0502020204030204" pitchFamily="34" charset="0"/>
                        </a:rPr>
                        <a:t>5</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0" i="0" u="none" strike="noStrike">
                          <a:solidFill>
                            <a:srgbClr val="000000"/>
                          </a:solidFill>
                          <a:effectLst/>
                          <a:latin typeface="Calibri" panose="020F0502020204030204" pitchFamily="34" charset="0"/>
                        </a:rPr>
                        <a:t>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1" i="0" u="none" strike="noStrike">
                          <a:solidFill>
                            <a:srgbClr val="000000"/>
                          </a:solidFill>
                          <a:effectLst/>
                          <a:latin typeface="Calibri" panose="020F0502020204030204" pitchFamily="34" charset="0"/>
                        </a:rPr>
                        <a:t>21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1757027577"/>
                  </a:ext>
                </a:extLst>
              </a:tr>
              <a:tr h="190754">
                <a:tc>
                  <a:txBody>
                    <a:bodyPr/>
                    <a:lstStyle/>
                    <a:p>
                      <a:pPr algn="ctr" fontAlgn="ctr"/>
                      <a:r>
                        <a:rPr lang="es-PE" sz="700" b="0" i="0" u="none" strike="noStrike">
                          <a:solidFill>
                            <a:srgbClr val="000000"/>
                          </a:solidFill>
                          <a:effectLst/>
                          <a:latin typeface="Calibri" panose="020F0502020204030204" pitchFamily="34" charset="0"/>
                        </a:rPr>
                        <a:t>4</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a:solidFill>
                            <a:srgbClr val="000000"/>
                          </a:solidFill>
                          <a:effectLst/>
                          <a:latin typeface="Calibri" panose="020F0502020204030204" pitchFamily="34" charset="0"/>
                        </a:rPr>
                        <a:t>COMISARIA PUCUSANA</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850" b="0" i="0" u="none" strike="noStrike">
                          <a:solidFill>
                            <a:srgbClr val="000000"/>
                          </a:solidFill>
                          <a:effectLst/>
                          <a:latin typeface="Calibri" panose="020F0502020204030204" pitchFamily="34" charset="0"/>
                        </a:rPr>
                        <a:t>4</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0" i="0" u="none" strike="noStrike" dirty="0">
                          <a:solidFill>
                            <a:srgbClr val="000000"/>
                          </a:solidFill>
                          <a:effectLst/>
                          <a:latin typeface="Calibri" panose="020F0502020204030204" pitchFamily="34" charset="0"/>
                        </a:rPr>
                        <a:t>4</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0" i="0" u="none" strike="noStrike">
                          <a:solidFill>
                            <a:srgbClr val="000000"/>
                          </a:solidFill>
                          <a:effectLst/>
                          <a:latin typeface="Calibri" panose="020F0502020204030204" pitchFamily="34" charset="0"/>
                        </a:rPr>
                        <a:t>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1" i="0" u="none" strike="noStrike">
                          <a:solidFill>
                            <a:srgbClr val="000000"/>
                          </a:solidFill>
                          <a:effectLst/>
                          <a:latin typeface="Calibri" panose="020F0502020204030204" pitchFamily="34" charset="0"/>
                        </a:rPr>
                        <a:t>11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1425565396"/>
                  </a:ext>
                </a:extLst>
              </a:tr>
              <a:tr h="298847">
                <a:tc>
                  <a:txBody>
                    <a:bodyPr/>
                    <a:lstStyle/>
                    <a:p>
                      <a:pPr algn="ctr" fontAlgn="ctr"/>
                      <a:r>
                        <a:rPr lang="es-PE" sz="700" b="0" i="0" u="none" strike="noStrike">
                          <a:solidFill>
                            <a:srgbClr val="000000"/>
                          </a:solidFill>
                          <a:effectLst/>
                          <a:latin typeface="Calibri" panose="020F0502020204030204" pitchFamily="34" charset="0"/>
                        </a:rPr>
                        <a:t>5</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a:solidFill>
                            <a:srgbClr val="000000"/>
                          </a:solidFill>
                          <a:effectLst/>
                          <a:latin typeface="Calibri" panose="020F0502020204030204" pitchFamily="34" charset="0"/>
                        </a:rPr>
                        <a:t>COMISARIA PUNTA HERMOSA</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850" b="0" i="0" u="none" strike="noStrike">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0" i="0" u="none" strike="noStrike" dirty="0">
                          <a:solidFill>
                            <a:srgbClr val="000000"/>
                          </a:solidFill>
                          <a:effectLst/>
                          <a:latin typeface="Calibri" panose="020F0502020204030204" pitchFamily="34" charset="0"/>
                        </a:rPr>
                        <a:t>5</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0" i="0" u="none" strike="noStrike">
                          <a:solidFill>
                            <a:srgbClr val="000000"/>
                          </a:solidFill>
                          <a:effectLst/>
                          <a:latin typeface="Calibri" panose="020F0502020204030204" pitchFamily="34" charset="0"/>
                        </a:rPr>
                        <a:t>4</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1" i="0" u="none" strike="noStrike">
                          <a:solidFill>
                            <a:srgbClr val="000000"/>
                          </a:solidFill>
                          <a:effectLst/>
                          <a:latin typeface="Calibri" panose="020F0502020204030204" pitchFamily="34" charset="0"/>
                        </a:rPr>
                        <a:t>10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3169768612"/>
                  </a:ext>
                </a:extLst>
              </a:tr>
              <a:tr h="235263">
                <a:tc>
                  <a:txBody>
                    <a:bodyPr/>
                    <a:lstStyle/>
                    <a:p>
                      <a:pPr algn="ctr" fontAlgn="ctr"/>
                      <a:r>
                        <a:rPr lang="es-PE" sz="700" b="0" i="0" u="none" strike="noStrike">
                          <a:solidFill>
                            <a:srgbClr val="000000"/>
                          </a:solidFill>
                          <a:effectLst/>
                          <a:latin typeface="Calibri" panose="020F0502020204030204" pitchFamily="34" charset="0"/>
                        </a:rPr>
                        <a:t>6</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a:solidFill>
                            <a:srgbClr val="000000"/>
                          </a:solidFill>
                          <a:effectLst/>
                          <a:latin typeface="Calibri" panose="020F0502020204030204" pitchFamily="34" charset="0"/>
                        </a:rPr>
                        <a:t>COMISARIA PUNTA NEGRA</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850" b="0" i="0" u="none" strike="noStrike">
                          <a:solidFill>
                            <a:srgbClr val="000000"/>
                          </a:solidFill>
                          <a:effectLst/>
                          <a:latin typeface="Calibri" panose="020F0502020204030204" pitchFamily="34" charset="0"/>
                        </a:rPr>
                        <a:t>5</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0" i="0" u="none" strike="noStrike" dirty="0">
                          <a:solidFill>
                            <a:srgbClr val="000000"/>
                          </a:solidFill>
                          <a:effectLst/>
                          <a:latin typeface="Calibri" panose="020F0502020204030204" pitchFamily="34" charset="0"/>
                        </a:rPr>
                        <a:t>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0" i="0" u="none" strike="noStrike">
                          <a:solidFill>
                            <a:srgbClr val="000000"/>
                          </a:solidFill>
                          <a:effectLst/>
                          <a:latin typeface="Calibri" panose="020F0502020204030204" pitchFamily="34" charset="0"/>
                        </a:rPr>
                        <a:t>2</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1" i="0" u="none" strike="noStrike">
                          <a:solidFill>
                            <a:srgbClr val="000000"/>
                          </a:solidFill>
                          <a:effectLst/>
                          <a:latin typeface="Calibri" panose="020F0502020204030204" pitchFamily="34" charset="0"/>
                        </a:rPr>
                        <a:t>10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651588221"/>
                  </a:ext>
                </a:extLst>
              </a:tr>
              <a:tr h="178037">
                <a:tc>
                  <a:txBody>
                    <a:bodyPr/>
                    <a:lstStyle/>
                    <a:p>
                      <a:pPr algn="ctr" fontAlgn="ctr"/>
                      <a:r>
                        <a:rPr lang="es-PE" sz="700" b="0" i="0" u="none" strike="noStrike">
                          <a:solidFill>
                            <a:srgbClr val="000000"/>
                          </a:solidFill>
                          <a:effectLst/>
                          <a:latin typeface="Calibri" panose="020F0502020204030204" pitchFamily="34" charset="0"/>
                        </a:rPr>
                        <a:t>7</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a:solidFill>
                            <a:srgbClr val="000000"/>
                          </a:solidFill>
                          <a:effectLst/>
                          <a:latin typeface="Calibri" panose="020F0502020204030204" pitchFamily="34" charset="0"/>
                        </a:rPr>
                        <a:t>COMISARIA SAN BARTOLO</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850" b="0" i="0" u="none" strike="noStrike">
                          <a:solidFill>
                            <a:srgbClr val="000000"/>
                          </a:solidFill>
                          <a:effectLst/>
                          <a:latin typeface="Calibri" panose="020F0502020204030204" pitchFamily="34" charset="0"/>
                        </a:rPr>
                        <a:t>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0" i="0" u="none" strike="noStrike">
                          <a:solidFill>
                            <a:srgbClr val="000000"/>
                          </a:solidFill>
                          <a:effectLst/>
                          <a:latin typeface="Calibri" panose="020F0502020204030204" pitchFamily="34" charset="0"/>
                        </a:rPr>
                        <a:t>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0" i="0" u="none" strike="noStrike" dirty="0">
                          <a:solidFill>
                            <a:srgbClr val="000000"/>
                          </a:solidFill>
                          <a:effectLst/>
                          <a:latin typeface="Calibri" panose="020F0502020204030204" pitchFamily="34" charset="0"/>
                        </a:rPr>
                        <a:t>2</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1" i="0" u="none" strike="noStrike">
                          <a:solidFill>
                            <a:srgbClr val="000000"/>
                          </a:solidFill>
                          <a:effectLst/>
                          <a:latin typeface="Calibri" panose="020F0502020204030204" pitchFamily="34" charset="0"/>
                        </a:rPr>
                        <a:t>8</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3968516403"/>
                  </a:ext>
                </a:extLst>
              </a:tr>
              <a:tr h="235263">
                <a:tc>
                  <a:txBody>
                    <a:bodyPr/>
                    <a:lstStyle/>
                    <a:p>
                      <a:pPr algn="ctr" fontAlgn="ctr"/>
                      <a:r>
                        <a:rPr lang="es-PE" sz="700" b="0" i="0" u="none" strike="noStrike">
                          <a:solidFill>
                            <a:srgbClr val="000000"/>
                          </a:solidFill>
                          <a:effectLst/>
                          <a:latin typeface="Calibri" panose="020F0502020204030204" pitchFamily="34" charset="0"/>
                        </a:rPr>
                        <a:t>8</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a:solidFill>
                            <a:srgbClr val="000000"/>
                          </a:solidFill>
                          <a:effectLst/>
                          <a:latin typeface="Calibri" panose="020F0502020204030204" pitchFamily="34" charset="0"/>
                        </a:rPr>
                        <a:t>COMISARIA SANTA MARIA DEL MAR</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850" b="0" i="0" u="none" strike="noStrike">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0" i="0" u="none" strike="noStrike">
                          <a:solidFill>
                            <a:srgbClr val="000000"/>
                          </a:solidFill>
                          <a:effectLst/>
                          <a:latin typeface="Calibri" panose="020F0502020204030204" pitchFamily="34" charset="0"/>
                        </a:rPr>
                        <a:t>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0" i="0" u="none" strike="noStrike" dirty="0">
                          <a:solidFill>
                            <a:srgbClr val="000000"/>
                          </a:solidFill>
                          <a:effectLst/>
                          <a:latin typeface="Calibri" panose="020F0502020204030204" pitchFamily="34" charset="0"/>
                        </a:rPr>
                        <a:t> </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1" i="0" u="none" strike="noStrike">
                          <a:solidFill>
                            <a:srgbClr val="000000"/>
                          </a:solidFill>
                          <a:effectLst/>
                          <a:latin typeface="Calibri" panose="020F0502020204030204" pitchFamily="34" charset="0"/>
                        </a:rPr>
                        <a:t>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2205312954"/>
                  </a:ext>
                </a:extLst>
              </a:tr>
              <a:tr h="209829">
                <a:tc>
                  <a:txBody>
                    <a:bodyPr/>
                    <a:lstStyle/>
                    <a:p>
                      <a:pPr algn="ctr" fontAlgn="ctr"/>
                      <a:r>
                        <a:rPr lang="es-PE" sz="700" b="0" i="0" u="none" strike="noStrike">
                          <a:solidFill>
                            <a:srgbClr val="000000"/>
                          </a:solidFill>
                          <a:effectLst/>
                          <a:latin typeface="Calibri" panose="020F0502020204030204" pitchFamily="34" charset="0"/>
                        </a:rPr>
                        <a:t>9</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a:solidFill>
                            <a:srgbClr val="000000"/>
                          </a:solidFill>
                          <a:effectLst/>
                          <a:latin typeface="Calibri" panose="020F0502020204030204" pitchFamily="34" charset="0"/>
                        </a:rPr>
                        <a:t>COMISARIA TABLADA DE LURIN</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850" b="0" i="0" u="none" strike="noStrike">
                          <a:solidFill>
                            <a:srgbClr val="000000"/>
                          </a:solidFill>
                          <a:effectLst/>
                          <a:latin typeface="Calibri" panose="020F0502020204030204" pitchFamily="34" charset="0"/>
                        </a:rPr>
                        <a:t>31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0" i="0" u="none" strike="noStrike">
                          <a:solidFill>
                            <a:srgbClr val="000000"/>
                          </a:solidFill>
                          <a:effectLst/>
                          <a:latin typeface="Calibri" panose="020F0502020204030204" pitchFamily="34" charset="0"/>
                        </a:rPr>
                        <a:t>30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0" i="0" u="none" strike="noStrike" dirty="0">
                          <a:solidFill>
                            <a:srgbClr val="000000"/>
                          </a:solidFill>
                          <a:effectLst/>
                          <a:latin typeface="Calibri" panose="020F0502020204030204" pitchFamily="34" charset="0"/>
                        </a:rPr>
                        <a:t>26</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1" i="0" u="none" strike="noStrike">
                          <a:solidFill>
                            <a:srgbClr val="000000"/>
                          </a:solidFill>
                          <a:effectLst/>
                          <a:latin typeface="Calibri" panose="020F0502020204030204" pitchFamily="34" charset="0"/>
                        </a:rPr>
                        <a:t>87</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3731465174"/>
                  </a:ext>
                </a:extLst>
              </a:tr>
              <a:tr h="254338">
                <a:tc>
                  <a:txBody>
                    <a:bodyPr/>
                    <a:lstStyle/>
                    <a:p>
                      <a:pPr algn="ctr" fontAlgn="ctr"/>
                      <a:r>
                        <a:rPr lang="es-PE" sz="700" b="0" i="0" u="none" strike="noStrike">
                          <a:solidFill>
                            <a:srgbClr val="000000"/>
                          </a:solidFill>
                          <a:effectLst/>
                          <a:latin typeface="Calibri" panose="020F0502020204030204" pitchFamily="34" charset="0"/>
                        </a:rPr>
                        <a:t>10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a:solidFill>
                            <a:srgbClr val="000000"/>
                          </a:solidFill>
                          <a:effectLst/>
                          <a:latin typeface="Calibri" panose="020F0502020204030204" pitchFamily="34" charset="0"/>
                        </a:rPr>
                        <a:t>COMISARIA JOSE CARLOS MARIATEGUI</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850" b="0" i="0" u="none" strike="noStrike">
                          <a:solidFill>
                            <a:srgbClr val="000000"/>
                          </a:solidFill>
                          <a:effectLst/>
                          <a:latin typeface="Calibri" panose="020F0502020204030204" pitchFamily="34" charset="0"/>
                        </a:rPr>
                        <a:t>4</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0" i="0" u="none" strike="noStrike">
                          <a:solidFill>
                            <a:srgbClr val="000000"/>
                          </a:solidFill>
                          <a:effectLst/>
                          <a:latin typeface="Calibri" panose="020F0502020204030204" pitchFamily="34" charset="0"/>
                        </a:rPr>
                        <a:t>5</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0" i="0" u="none" strike="noStrike" dirty="0">
                          <a:solidFill>
                            <a:srgbClr val="000000"/>
                          </a:solidFill>
                          <a:effectLst/>
                          <a:latin typeface="Calibri" panose="020F0502020204030204" pitchFamily="34" charset="0"/>
                        </a:rPr>
                        <a:t>4</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1" i="0" u="none" strike="noStrike">
                          <a:solidFill>
                            <a:srgbClr val="000000"/>
                          </a:solidFill>
                          <a:effectLst/>
                          <a:latin typeface="Calibri" panose="020F0502020204030204" pitchFamily="34" charset="0"/>
                        </a:rPr>
                        <a:t>13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1399289833"/>
                  </a:ext>
                </a:extLst>
              </a:tr>
              <a:tr h="171678">
                <a:tc>
                  <a:txBody>
                    <a:bodyPr/>
                    <a:lstStyle/>
                    <a:p>
                      <a:pPr algn="ctr" fontAlgn="ctr"/>
                      <a:r>
                        <a:rPr lang="es-PE" sz="700" b="0" i="0" u="none" strike="noStrike">
                          <a:solidFill>
                            <a:srgbClr val="000000"/>
                          </a:solidFill>
                          <a:effectLst/>
                          <a:latin typeface="Calibri" panose="020F0502020204030204" pitchFamily="34" charset="0"/>
                        </a:rPr>
                        <a:t>11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COMISARIA JOSE GALVEZ</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850" b="0" i="0" u="none" strike="noStrike">
                          <a:solidFill>
                            <a:srgbClr val="000000"/>
                          </a:solidFill>
                          <a:effectLst/>
                          <a:latin typeface="Calibri" panose="020F0502020204030204" pitchFamily="34" charset="0"/>
                        </a:rPr>
                        <a:t>31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0" i="0" u="none" strike="noStrike">
                          <a:solidFill>
                            <a:srgbClr val="000000"/>
                          </a:solidFill>
                          <a:effectLst/>
                          <a:latin typeface="Calibri" panose="020F0502020204030204" pitchFamily="34" charset="0"/>
                        </a:rPr>
                        <a:t>56</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0" i="0" u="none" strike="noStrike" dirty="0">
                          <a:solidFill>
                            <a:srgbClr val="000000"/>
                          </a:solidFill>
                          <a:effectLst/>
                          <a:latin typeface="Calibri" panose="020F0502020204030204" pitchFamily="34" charset="0"/>
                        </a:rPr>
                        <a:t>41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1" i="0" u="none" strike="noStrike">
                          <a:solidFill>
                            <a:srgbClr val="000000"/>
                          </a:solidFill>
                          <a:effectLst/>
                          <a:latin typeface="Calibri" panose="020F0502020204030204" pitchFamily="34" charset="0"/>
                        </a:rPr>
                        <a:t>128</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2280332513"/>
                  </a:ext>
                </a:extLst>
              </a:tr>
              <a:tr h="222546">
                <a:tc>
                  <a:txBody>
                    <a:bodyPr/>
                    <a:lstStyle/>
                    <a:p>
                      <a:pPr algn="ctr" fontAlgn="ctr"/>
                      <a:r>
                        <a:rPr lang="es-PE" sz="700" b="0" i="0" u="none" strike="noStrike">
                          <a:solidFill>
                            <a:srgbClr val="000000"/>
                          </a:solidFill>
                          <a:effectLst/>
                          <a:latin typeface="Calibri" panose="020F0502020204030204" pitchFamily="34" charset="0"/>
                        </a:rPr>
                        <a:t>12</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a:solidFill>
                            <a:srgbClr val="000000"/>
                          </a:solidFill>
                          <a:effectLst/>
                          <a:latin typeface="Calibri" panose="020F0502020204030204" pitchFamily="34" charset="0"/>
                        </a:rPr>
                        <a:t>COMISARIA NUEVA ESPERANZA</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850" b="0" i="0" u="none" strike="noStrike">
                          <a:solidFill>
                            <a:srgbClr val="000000"/>
                          </a:solidFill>
                          <a:effectLst/>
                          <a:latin typeface="Calibri" panose="020F0502020204030204" pitchFamily="34" charset="0"/>
                        </a:rPr>
                        <a:t>35</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0" i="0" u="none" strike="noStrike">
                          <a:solidFill>
                            <a:srgbClr val="000000"/>
                          </a:solidFill>
                          <a:effectLst/>
                          <a:latin typeface="Calibri" panose="020F0502020204030204" pitchFamily="34" charset="0"/>
                        </a:rPr>
                        <a:t>39</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0" i="0" u="none" strike="noStrike" dirty="0">
                          <a:solidFill>
                            <a:srgbClr val="000000"/>
                          </a:solidFill>
                          <a:effectLst/>
                          <a:latin typeface="Calibri" panose="020F0502020204030204" pitchFamily="34" charset="0"/>
                        </a:rPr>
                        <a:t>33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1" i="0" u="none" strike="noStrike">
                          <a:solidFill>
                            <a:srgbClr val="000000"/>
                          </a:solidFill>
                          <a:effectLst/>
                          <a:latin typeface="Calibri" panose="020F0502020204030204" pitchFamily="34" charset="0"/>
                        </a:rPr>
                        <a:t>107</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3399957062"/>
                  </a:ext>
                </a:extLst>
              </a:tr>
              <a:tr h="203471">
                <a:tc>
                  <a:txBody>
                    <a:bodyPr/>
                    <a:lstStyle/>
                    <a:p>
                      <a:pPr algn="ctr" fontAlgn="ctr"/>
                      <a:r>
                        <a:rPr lang="es-PE" sz="700" b="0" i="0" u="none" strike="noStrike">
                          <a:solidFill>
                            <a:srgbClr val="000000"/>
                          </a:solidFill>
                          <a:effectLst/>
                          <a:latin typeface="Calibri" panose="020F0502020204030204" pitchFamily="34" charset="0"/>
                        </a:rPr>
                        <a:t>13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a:solidFill>
                            <a:srgbClr val="000000"/>
                          </a:solidFill>
                          <a:effectLst/>
                          <a:latin typeface="Calibri" panose="020F0502020204030204" pitchFamily="34" charset="0"/>
                        </a:rPr>
                        <a:t>COMISARIA VILLA MARIA DEL TRIUNFO</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850" b="0" i="0" u="none" strike="noStrike">
                          <a:solidFill>
                            <a:srgbClr val="000000"/>
                          </a:solidFill>
                          <a:effectLst/>
                          <a:latin typeface="Calibri" panose="020F0502020204030204" pitchFamily="34" charset="0"/>
                        </a:rPr>
                        <a:t>26</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0" i="0" u="none" strike="noStrike">
                          <a:solidFill>
                            <a:srgbClr val="000000"/>
                          </a:solidFill>
                          <a:effectLst/>
                          <a:latin typeface="Calibri" panose="020F0502020204030204" pitchFamily="34" charset="0"/>
                        </a:rPr>
                        <a:t>59</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0" i="0" u="none" strike="noStrike" dirty="0">
                          <a:solidFill>
                            <a:srgbClr val="000000"/>
                          </a:solidFill>
                          <a:effectLst/>
                          <a:latin typeface="Calibri" panose="020F0502020204030204" pitchFamily="34" charset="0"/>
                        </a:rPr>
                        <a:t>50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1" i="0" u="none" strike="noStrike">
                          <a:solidFill>
                            <a:srgbClr val="000000"/>
                          </a:solidFill>
                          <a:effectLst/>
                          <a:latin typeface="Calibri" panose="020F0502020204030204" pitchFamily="34" charset="0"/>
                        </a:rPr>
                        <a:t>135</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55304112"/>
                  </a:ext>
                </a:extLst>
              </a:tr>
              <a:tr h="235263">
                <a:tc>
                  <a:txBody>
                    <a:bodyPr/>
                    <a:lstStyle/>
                    <a:p>
                      <a:pPr algn="ctr" fontAlgn="ctr"/>
                      <a:r>
                        <a:rPr lang="es-PE" sz="700" b="0" i="0" u="none" strike="noStrike">
                          <a:solidFill>
                            <a:srgbClr val="000000"/>
                          </a:solidFill>
                          <a:effectLst/>
                          <a:latin typeface="Calibri" panose="020F0502020204030204" pitchFamily="34" charset="0"/>
                        </a:rPr>
                        <a:t>14</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a:solidFill>
                            <a:srgbClr val="000000"/>
                          </a:solidFill>
                          <a:effectLst/>
                          <a:latin typeface="Calibri" panose="020F0502020204030204" pitchFamily="34" charset="0"/>
                        </a:rPr>
                        <a:t>DEPINCRI LURIN PACHACAMAC Y BALNEARIOS</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850" b="0" i="0" u="none" strike="noStrike">
                          <a:solidFill>
                            <a:srgbClr val="000000"/>
                          </a:solidFill>
                          <a:effectLst/>
                          <a:latin typeface="Calibri" panose="020F0502020204030204" pitchFamily="34" charset="0"/>
                        </a:rPr>
                        <a:t>4</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0" i="0" u="none" strike="noStrike">
                          <a:solidFill>
                            <a:srgbClr val="000000"/>
                          </a:solidFill>
                          <a:effectLst/>
                          <a:latin typeface="Calibri" panose="020F0502020204030204" pitchFamily="34" charset="0"/>
                        </a:rPr>
                        <a:t>4</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0" i="0" u="none" strike="noStrike" dirty="0">
                          <a:solidFill>
                            <a:srgbClr val="000000"/>
                          </a:solidFill>
                          <a:effectLst/>
                          <a:latin typeface="Calibri" panose="020F0502020204030204" pitchFamily="34" charset="0"/>
                        </a:rPr>
                        <a:t>3</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1" i="0" u="none" strike="noStrike">
                          <a:solidFill>
                            <a:srgbClr val="000000"/>
                          </a:solidFill>
                          <a:effectLst/>
                          <a:latin typeface="Calibri" panose="020F0502020204030204" pitchFamily="34" charset="0"/>
                        </a:rPr>
                        <a:t>11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1394010328"/>
                  </a:ext>
                </a:extLst>
              </a:tr>
              <a:tr h="298847">
                <a:tc>
                  <a:txBody>
                    <a:bodyPr/>
                    <a:lstStyle/>
                    <a:p>
                      <a:pPr algn="ctr" fontAlgn="ctr"/>
                      <a:r>
                        <a:rPr lang="es-PE" sz="700" b="0" i="0" u="none" strike="noStrike">
                          <a:solidFill>
                            <a:srgbClr val="000000"/>
                          </a:solidFill>
                          <a:effectLst/>
                          <a:latin typeface="Calibri" panose="020F0502020204030204" pitchFamily="34" charset="0"/>
                        </a:rPr>
                        <a:t>15</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s-PE" sz="700" b="0" i="0" u="none" strike="noStrike" dirty="0">
                          <a:solidFill>
                            <a:srgbClr val="000000"/>
                          </a:solidFill>
                          <a:effectLst/>
                          <a:latin typeface="Calibri" panose="020F0502020204030204" pitchFamily="34" charset="0"/>
                        </a:rPr>
                        <a:t>DEPINCRI VILLA MARIA DEL TRIUNFO</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PE" sz="850" b="0" i="0" u="none" strike="noStrike">
                          <a:solidFill>
                            <a:srgbClr val="000000"/>
                          </a:solidFill>
                          <a:effectLst/>
                          <a:latin typeface="Calibri" panose="020F0502020204030204" pitchFamily="34" charset="0"/>
                        </a:rPr>
                        <a:t>6</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0" i="0" u="none" strike="noStrike">
                          <a:solidFill>
                            <a:srgbClr val="000000"/>
                          </a:solidFill>
                          <a:effectLst/>
                          <a:latin typeface="Calibri" panose="020F0502020204030204" pitchFamily="34" charset="0"/>
                        </a:rPr>
                        <a:t>2</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0" i="0" u="none" strike="noStrike" dirty="0">
                          <a:solidFill>
                            <a:srgbClr val="000000"/>
                          </a:solidFill>
                          <a:effectLst/>
                          <a:latin typeface="Calibri" panose="020F0502020204030204" pitchFamily="34" charset="0"/>
                        </a:rPr>
                        <a:t>2</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850" b="1" i="0" u="none" strike="noStrike" dirty="0">
                          <a:solidFill>
                            <a:srgbClr val="000000"/>
                          </a:solidFill>
                          <a:effectLst/>
                          <a:latin typeface="Calibri" panose="020F0502020204030204" pitchFamily="34" charset="0"/>
                        </a:rPr>
                        <a:t>10</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2990687729"/>
                  </a:ext>
                </a:extLst>
              </a:tr>
              <a:tr h="330640">
                <a:tc gridSpan="2">
                  <a:txBody>
                    <a:bodyPr/>
                    <a:lstStyle/>
                    <a:p>
                      <a:pPr algn="ctr" fontAlgn="ctr"/>
                      <a:r>
                        <a:rPr lang="es-PE" sz="900" b="1" i="0" u="none" strike="noStrike" dirty="0">
                          <a:solidFill>
                            <a:srgbClr val="000000"/>
                          </a:solidFill>
                          <a:effectLst/>
                          <a:latin typeface="Calibri" panose="020F0502020204030204" pitchFamily="34" charset="0"/>
                        </a:rPr>
                        <a:t>TOTAL</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hMerge="1">
                  <a:txBody>
                    <a:bodyPr/>
                    <a:lstStyle/>
                    <a:p>
                      <a:endParaRPr lang="es-PE"/>
                    </a:p>
                  </a:txBody>
                  <a:tcPr/>
                </a:tc>
                <a:tc>
                  <a:txBody>
                    <a:bodyPr/>
                    <a:lstStyle/>
                    <a:p>
                      <a:pPr algn="ctr" fontAlgn="ctr"/>
                      <a:r>
                        <a:rPr lang="es-PE" sz="900" b="1" i="0" u="none" strike="noStrike" dirty="0">
                          <a:solidFill>
                            <a:srgbClr val="000000"/>
                          </a:solidFill>
                          <a:effectLst/>
                          <a:latin typeface="Calibri" panose="020F0502020204030204" pitchFamily="34" charset="0"/>
                        </a:rPr>
                        <a:t>218</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900" b="1" i="0" u="none" strike="noStrike" dirty="0">
                          <a:solidFill>
                            <a:srgbClr val="000000"/>
                          </a:solidFill>
                          <a:effectLst/>
                          <a:latin typeface="Calibri" panose="020F0502020204030204" pitchFamily="34" charset="0"/>
                        </a:rPr>
                        <a:t>261</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900" b="1" i="0" u="none" strike="noStrike" dirty="0">
                          <a:solidFill>
                            <a:srgbClr val="000000"/>
                          </a:solidFill>
                          <a:effectLst/>
                          <a:latin typeface="Calibri" panose="020F0502020204030204" pitchFamily="34" charset="0"/>
                        </a:rPr>
                        <a:t>209</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PE" sz="1300" b="1" i="0" u="none" strike="noStrike" dirty="0">
                          <a:solidFill>
                            <a:srgbClr val="000000"/>
                          </a:solidFill>
                          <a:effectLst/>
                          <a:latin typeface="Calibri" panose="020F0502020204030204" pitchFamily="34" charset="0"/>
                        </a:rPr>
                        <a:t>688</a:t>
                      </a:r>
                    </a:p>
                  </a:txBody>
                  <a:tcPr marL="6358" marR="6358" marT="6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843218747"/>
                  </a:ext>
                </a:extLst>
              </a:tr>
            </a:tbl>
          </a:graphicData>
        </a:graphic>
      </p:graphicFrame>
    </p:spTree>
    <p:extLst>
      <p:ext uri="{BB962C8B-B14F-4D97-AF65-F5344CB8AC3E}">
        <p14:creationId xmlns:p14="http://schemas.microsoft.com/office/powerpoint/2010/main" val="21493314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4419600" y="2286000"/>
            <a:ext cx="3810000" cy="92333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5400" b="1" cap="none" spc="0" dirty="0">
                <a:ln/>
                <a:solidFill>
                  <a:schemeClr val="accent3"/>
                </a:solidFill>
                <a:effectLst/>
              </a:rPr>
              <a:t>Gracias</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33400" y="381000"/>
            <a:ext cx="11486541" cy="646331"/>
          </a:xfrm>
          <a:prstGeom prst="rect">
            <a:avLst/>
          </a:prstGeom>
          <a:noFill/>
        </p:spPr>
        <p:txBody>
          <a:bodyPr wrap="none" lIns="91440" tIns="45720" rIns="91440" bIns="45720">
            <a:spAutoFit/>
          </a:bodyPr>
          <a:lstStyle/>
          <a:p>
            <a:pPr algn="ctr"/>
            <a:r>
              <a:rPr lang="es-ES"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MAPA DE LA JURISDICCION DE LA DIVISIÓN POLICIAL SUR 3</a:t>
            </a:r>
          </a:p>
        </p:txBody>
      </p:sp>
      <p:pic>
        <p:nvPicPr>
          <p:cNvPr id="2" name="Picture 4" descr="SUR 3">
            <a:extLst>
              <a:ext uri="{FF2B5EF4-FFF2-40B4-BE49-F238E27FC236}">
                <a16:creationId xmlns:a16="http://schemas.microsoft.com/office/drawing/2014/main" xmlns="" id="{AD253053-CE07-C91B-AAF4-BA9A0F145B6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4965" t="214" r="2357" b="3238"/>
          <a:stretch>
            <a:fillRect/>
          </a:stretch>
        </p:blipFill>
        <p:spPr bwMode="auto">
          <a:xfrm>
            <a:off x="2762491" y="728197"/>
            <a:ext cx="5522913"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10,807 imágenes de Comisaría - Imágenes, fotos y vectores de stock |  Shutterstock">
            <a:extLst>
              <a:ext uri="{FF2B5EF4-FFF2-40B4-BE49-F238E27FC236}">
                <a16:creationId xmlns:a16="http://schemas.microsoft.com/office/drawing/2014/main" xmlns="" id="{0611EF6B-56A5-43FA-BE3A-A0402A5098F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9259" b="13016"/>
          <a:stretch/>
        </p:blipFill>
        <p:spPr bwMode="auto">
          <a:xfrm>
            <a:off x="3059832" y="1906831"/>
            <a:ext cx="254143" cy="180461"/>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xmlns="" id="{91C65DBB-D83A-9F3C-360F-B7A5DF60C224}"/>
              </a:ext>
            </a:extLst>
          </p:cNvPr>
          <p:cNvSpPr txBox="1"/>
          <p:nvPr/>
        </p:nvSpPr>
        <p:spPr>
          <a:xfrm>
            <a:off x="736017" y="1468437"/>
            <a:ext cx="1296144" cy="246221"/>
          </a:xfrm>
          <a:prstGeom prst="rect">
            <a:avLst/>
          </a:prstGeom>
          <a:noFill/>
        </p:spPr>
        <p:txBody>
          <a:bodyPr wrap="square">
            <a:spAutoFit/>
          </a:bodyPr>
          <a:lstStyle/>
          <a:p>
            <a:r>
              <a:rPr lang="es-PE" sz="500" dirty="0">
                <a:solidFill>
                  <a:schemeClr val="bg1"/>
                </a:solidFill>
                <a:latin typeface="Arial Black" panose="020B0A04020102020204" pitchFamily="34" charset="0"/>
              </a:rPr>
              <a:t>CIA PNP VMT - AV. EL TRIUNFO CDRA. 03</a:t>
            </a:r>
          </a:p>
        </p:txBody>
      </p:sp>
      <p:cxnSp>
        <p:nvCxnSpPr>
          <p:cNvPr id="6" name="Conector recto de flecha 5">
            <a:extLst>
              <a:ext uri="{FF2B5EF4-FFF2-40B4-BE49-F238E27FC236}">
                <a16:creationId xmlns:a16="http://schemas.microsoft.com/office/drawing/2014/main" xmlns="" id="{698B39BD-41C5-0830-71AC-F5402089B88B}"/>
              </a:ext>
            </a:extLst>
          </p:cNvPr>
          <p:cNvCxnSpPr>
            <a:cxnSpLocks/>
          </p:cNvCxnSpPr>
          <p:nvPr/>
        </p:nvCxnSpPr>
        <p:spPr>
          <a:xfrm>
            <a:off x="1979712" y="1258457"/>
            <a:ext cx="1152128" cy="3269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 name="Picture 2" descr="10,807 imágenes de Comisaría - Imágenes, fotos y vectores de stock |  Shutterstock">
            <a:extLst>
              <a:ext uri="{FF2B5EF4-FFF2-40B4-BE49-F238E27FC236}">
                <a16:creationId xmlns:a16="http://schemas.microsoft.com/office/drawing/2014/main" xmlns="" id="{B1175BB7-7BAB-50C8-F5BF-00727F9AF19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9259" b="13016"/>
          <a:stretch/>
        </p:blipFill>
        <p:spPr bwMode="auto">
          <a:xfrm>
            <a:off x="3169449" y="1571569"/>
            <a:ext cx="254143" cy="180461"/>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xmlns="" id="{92AFED1D-6D0B-57F0-B327-9841EDF3AC1F}"/>
              </a:ext>
            </a:extLst>
          </p:cNvPr>
          <p:cNvSpPr txBox="1"/>
          <p:nvPr/>
        </p:nvSpPr>
        <p:spPr>
          <a:xfrm>
            <a:off x="735992" y="1196702"/>
            <a:ext cx="1296144" cy="246221"/>
          </a:xfrm>
          <a:prstGeom prst="rect">
            <a:avLst/>
          </a:prstGeom>
          <a:noFill/>
        </p:spPr>
        <p:txBody>
          <a:bodyPr wrap="square">
            <a:spAutoFit/>
          </a:bodyPr>
          <a:lstStyle/>
          <a:p>
            <a:r>
              <a:rPr lang="es-PE" sz="500" dirty="0">
                <a:solidFill>
                  <a:schemeClr val="bg1"/>
                </a:solidFill>
                <a:latin typeface="Arial Black" panose="020B0A04020102020204" pitchFamily="34" charset="0"/>
              </a:rPr>
              <a:t>CIA PNP MARIATEGUI - </a:t>
            </a:r>
            <a:r>
              <a:rPr lang="pt-BR" sz="500" dirty="0">
                <a:solidFill>
                  <a:schemeClr val="bg1"/>
                </a:solidFill>
                <a:latin typeface="Arial Black" panose="020B0A04020102020204" pitchFamily="34" charset="0"/>
              </a:rPr>
              <a:t>JR. JORGE CHAVEZ Nro. 180</a:t>
            </a:r>
            <a:endParaRPr lang="es-PE" sz="500" dirty="0">
              <a:solidFill>
                <a:schemeClr val="bg1"/>
              </a:solidFill>
              <a:latin typeface="Arial Black" panose="020B0A04020102020204" pitchFamily="34" charset="0"/>
            </a:endParaRPr>
          </a:p>
        </p:txBody>
      </p:sp>
      <p:sp>
        <p:nvSpPr>
          <p:cNvPr id="9" name="CuadroTexto 8">
            <a:extLst>
              <a:ext uri="{FF2B5EF4-FFF2-40B4-BE49-F238E27FC236}">
                <a16:creationId xmlns:a16="http://schemas.microsoft.com/office/drawing/2014/main" xmlns="" id="{49763BE4-0C63-0619-D88B-0B350825CDAD}"/>
              </a:ext>
            </a:extLst>
          </p:cNvPr>
          <p:cNvSpPr txBox="1"/>
          <p:nvPr/>
        </p:nvSpPr>
        <p:spPr>
          <a:xfrm>
            <a:off x="736017" y="1752030"/>
            <a:ext cx="1296144" cy="215444"/>
          </a:xfrm>
          <a:prstGeom prst="rect">
            <a:avLst/>
          </a:prstGeom>
          <a:noFill/>
        </p:spPr>
        <p:txBody>
          <a:bodyPr wrap="square">
            <a:spAutoFit/>
          </a:bodyPr>
          <a:lstStyle/>
          <a:p>
            <a:r>
              <a:rPr lang="es-PE" sz="400" dirty="0">
                <a:solidFill>
                  <a:schemeClr val="bg1"/>
                </a:solidFill>
                <a:latin typeface="Arial Black" panose="020B0A04020102020204" pitchFamily="34" charset="0"/>
              </a:rPr>
              <a:t>CIA PNP NUEVA ESPERANZA - AV. 26 DE NOVIEMBRE Nro.823</a:t>
            </a:r>
          </a:p>
        </p:txBody>
      </p:sp>
      <p:sp>
        <p:nvSpPr>
          <p:cNvPr id="10" name="CuadroTexto 9">
            <a:extLst>
              <a:ext uri="{FF2B5EF4-FFF2-40B4-BE49-F238E27FC236}">
                <a16:creationId xmlns:a16="http://schemas.microsoft.com/office/drawing/2014/main" xmlns="" id="{1E9ED156-80B4-8038-533A-B97D66AF9E2B}"/>
              </a:ext>
            </a:extLst>
          </p:cNvPr>
          <p:cNvSpPr txBox="1"/>
          <p:nvPr/>
        </p:nvSpPr>
        <p:spPr>
          <a:xfrm>
            <a:off x="683568" y="2029029"/>
            <a:ext cx="1296144" cy="323165"/>
          </a:xfrm>
          <a:prstGeom prst="rect">
            <a:avLst/>
          </a:prstGeom>
          <a:noFill/>
        </p:spPr>
        <p:txBody>
          <a:bodyPr wrap="square">
            <a:spAutoFit/>
          </a:bodyPr>
          <a:lstStyle/>
          <a:p>
            <a:r>
              <a:rPr lang="es-PE" sz="500" dirty="0">
                <a:solidFill>
                  <a:schemeClr val="bg1"/>
                </a:solidFill>
                <a:latin typeface="Arial Black" panose="020B0A04020102020204" pitchFamily="34" charset="0"/>
              </a:rPr>
              <a:t>CIA PNP TABLADA DE LURIN - AV. BOLIVAR y AV. SAN MARTIN</a:t>
            </a:r>
          </a:p>
        </p:txBody>
      </p:sp>
      <p:sp>
        <p:nvSpPr>
          <p:cNvPr id="11" name="CuadroTexto 10">
            <a:extLst>
              <a:ext uri="{FF2B5EF4-FFF2-40B4-BE49-F238E27FC236}">
                <a16:creationId xmlns:a16="http://schemas.microsoft.com/office/drawing/2014/main" xmlns="" id="{76A8F381-A500-948C-E213-8824CB6C2736}"/>
              </a:ext>
            </a:extLst>
          </p:cNvPr>
          <p:cNvSpPr txBox="1"/>
          <p:nvPr/>
        </p:nvSpPr>
        <p:spPr>
          <a:xfrm>
            <a:off x="702414" y="2342033"/>
            <a:ext cx="1296144" cy="246221"/>
          </a:xfrm>
          <a:prstGeom prst="rect">
            <a:avLst/>
          </a:prstGeom>
          <a:noFill/>
        </p:spPr>
        <p:txBody>
          <a:bodyPr wrap="square">
            <a:spAutoFit/>
          </a:bodyPr>
          <a:lstStyle/>
          <a:p>
            <a:r>
              <a:rPr lang="es-PE" sz="500" dirty="0">
                <a:solidFill>
                  <a:schemeClr val="bg1"/>
                </a:solidFill>
                <a:latin typeface="Arial Black" panose="020B0A04020102020204" pitchFamily="34" charset="0"/>
              </a:rPr>
              <a:t>CIA PNP  JOSE GALVEZ - AV. LIMA Nro. 500</a:t>
            </a:r>
          </a:p>
        </p:txBody>
      </p:sp>
      <p:pic>
        <p:nvPicPr>
          <p:cNvPr id="12" name="Picture 2" descr="10,807 imágenes de Comisaría - Imágenes, fotos y vectores de stock |  Shutterstock">
            <a:extLst>
              <a:ext uri="{FF2B5EF4-FFF2-40B4-BE49-F238E27FC236}">
                <a16:creationId xmlns:a16="http://schemas.microsoft.com/office/drawing/2014/main" xmlns="" id="{CEED4445-2C06-6B8E-3759-562132BDBB7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9259" b="13016"/>
          <a:stretch/>
        </p:blipFill>
        <p:spPr bwMode="auto">
          <a:xfrm>
            <a:off x="3297114" y="2204814"/>
            <a:ext cx="241018" cy="18046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10,807 imágenes de Comisaría - Imágenes, fotos y vectores de stock |  Shutterstock">
            <a:extLst>
              <a:ext uri="{FF2B5EF4-FFF2-40B4-BE49-F238E27FC236}">
                <a16:creationId xmlns:a16="http://schemas.microsoft.com/office/drawing/2014/main" xmlns="" id="{FF64FEB2-2B1C-2D43-3ED6-08B512B5869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9259" b="13016"/>
          <a:stretch/>
        </p:blipFill>
        <p:spPr bwMode="auto">
          <a:xfrm>
            <a:off x="3581599" y="2420889"/>
            <a:ext cx="198314" cy="18046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10,807 imágenes de Comisaría - Imágenes, fotos y vectores de stock |  Shutterstock">
            <a:extLst>
              <a:ext uri="{FF2B5EF4-FFF2-40B4-BE49-F238E27FC236}">
                <a16:creationId xmlns:a16="http://schemas.microsoft.com/office/drawing/2014/main" xmlns="" id="{C1F992AF-DCC9-C6B0-4703-976B8489E685}"/>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9259" b="13016"/>
          <a:stretch/>
        </p:blipFill>
        <p:spPr bwMode="auto">
          <a:xfrm>
            <a:off x="4255755" y="3009460"/>
            <a:ext cx="239472" cy="17004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10,807 imágenes de Comisaría - Imágenes, fotos y vectores de stock |  Shutterstock">
            <a:extLst>
              <a:ext uri="{FF2B5EF4-FFF2-40B4-BE49-F238E27FC236}">
                <a16:creationId xmlns:a16="http://schemas.microsoft.com/office/drawing/2014/main" xmlns="" id="{C48858EF-83A0-E5F5-D136-514603127951}"/>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9259" b="13016"/>
          <a:stretch/>
        </p:blipFill>
        <p:spPr bwMode="auto">
          <a:xfrm>
            <a:off x="4351567" y="2420889"/>
            <a:ext cx="202818" cy="12149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10,807 imágenes de Comisaría - Imágenes, fotos y vectores de stock |  Shutterstock">
            <a:extLst>
              <a:ext uri="{FF2B5EF4-FFF2-40B4-BE49-F238E27FC236}">
                <a16:creationId xmlns:a16="http://schemas.microsoft.com/office/drawing/2014/main" xmlns="" id="{E58106C9-A481-D6C8-0F0C-0B1AD4A273F9}"/>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9259" b="13016"/>
          <a:stretch/>
        </p:blipFill>
        <p:spPr bwMode="auto">
          <a:xfrm>
            <a:off x="4947614" y="3759907"/>
            <a:ext cx="235421" cy="16716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10,807 imágenes de Comisaría - Imágenes, fotos y vectores de stock |  Shutterstock">
            <a:extLst>
              <a:ext uri="{FF2B5EF4-FFF2-40B4-BE49-F238E27FC236}">
                <a16:creationId xmlns:a16="http://schemas.microsoft.com/office/drawing/2014/main" xmlns="" id="{FD7D522F-C09A-B551-3AF7-1C474CF366F6}"/>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r="9259" b="13016"/>
          <a:stretch/>
        </p:blipFill>
        <p:spPr bwMode="auto">
          <a:xfrm>
            <a:off x="5549527" y="4307014"/>
            <a:ext cx="184808" cy="13122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10,807 imágenes de Comisaría - Imágenes, fotos y vectores de stock |  Shutterstock">
            <a:extLst>
              <a:ext uri="{FF2B5EF4-FFF2-40B4-BE49-F238E27FC236}">
                <a16:creationId xmlns:a16="http://schemas.microsoft.com/office/drawing/2014/main" xmlns="" id="{B2C32DFC-32B7-153C-0C0B-4DA0AD9F967D}"/>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r="9259" b="13016"/>
          <a:stretch/>
        </p:blipFill>
        <p:spPr bwMode="auto">
          <a:xfrm>
            <a:off x="5881492" y="4583222"/>
            <a:ext cx="285078" cy="20242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10,807 imágenes de Comisaría - Imágenes, fotos y vectores de stock |  Shutterstock">
            <a:extLst>
              <a:ext uri="{FF2B5EF4-FFF2-40B4-BE49-F238E27FC236}">
                <a16:creationId xmlns:a16="http://schemas.microsoft.com/office/drawing/2014/main" xmlns="" id="{F4CE6222-A80A-0EF9-A6F4-5758BD377D57}"/>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r="9259" b="13016"/>
          <a:stretch/>
        </p:blipFill>
        <p:spPr bwMode="auto">
          <a:xfrm>
            <a:off x="5833142" y="5025653"/>
            <a:ext cx="285078" cy="20242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10,807 imágenes de Comisaría - Imágenes, fotos y vectores de stock |  Shutterstock">
            <a:extLst>
              <a:ext uri="{FF2B5EF4-FFF2-40B4-BE49-F238E27FC236}">
                <a16:creationId xmlns:a16="http://schemas.microsoft.com/office/drawing/2014/main" xmlns="" id="{18886E3A-BD57-0D54-236D-4119C6A2C9B7}"/>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9259" b="13016"/>
          <a:stretch/>
        </p:blipFill>
        <p:spPr bwMode="auto">
          <a:xfrm>
            <a:off x="4676369" y="3258957"/>
            <a:ext cx="239472" cy="17004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10,807 imágenes de Comisaría - Imágenes, fotos y vectores de stock |  Shutterstock">
            <a:extLst>
              <a:ext uri="{FF2B5EF4-FFF2-40B4-BE49-F238E27FC236}">
                <a16:creationId xmlns:a16="http://schemas.microsoft.com/office/drawing/2014/main" xmlns="" id="{77B6BE83-9F49-8318-F21E-7025B0BFE539}"/>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r="9259" b="13016"/>
          <a:stretch/>
        </p:blipFill>
        <p:spPr bwMode="auto">
          <a:xfrm>
            <a:off x="3708670" y="2191288"/>
            <a:ext cx="239472" cy="114740"/>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Conector recto de flecha 21">
            <a:extLst>
              <a:ext uri="{FF2B5EF4-FFF2-40B4-BE49-F238E27FC236}">
                <a16:creationId xmlns:a16="http://schemas.microsoft.com/office/drawing/2014/main" xmlns="" id="{A087B9C8-C42C-7845-B339-D867C0EA3060}"/>
              </a:ext>
            </a:extLst>
          </p:cNvPr>
          <p:cNvCxnSpPr>
            <a:cxnSpLocks/>
            <a:stCxn id="10" idx="3"/>
          </p:cNvCxnSpPr>
          <p:nvPr/>
        </p:nvCxnSpPr>
        <p:spPr>
          <a:xfrm>
            <a:off x="1979712" y="2190612"/>
            <a:ext cx="1207191" cy="1154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a:extLst>
              <a:ext uri="{FF2B5EF4-FFF2-40B4-BE49-F238E27FC236}">
                <a16:creationId xmlns:a16="http://schemas.microsoft.com/office/drawing/2014/main" xmlns="" id="{DDD32416-CCC9-CE79-C7E3-D9C705E29F28}"/>
              </a:ext>
            </a:extLst>
          </p:cNvPr>
          <p:cNvCxnSpPr>
            <a:cxnSpLocks/>
          </p:cNvCxnSpPr>
          <p:nvPr/>
        </p:nvCxnSpPr>
        <p:spPr>
          <a:xfrm>
            <a:off x="1826328" y="2392234"/>
            <a:ext cx="1711804" cy="1841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a:extLst>
              <a:ext uri="{FF2B5EF4-FFF2-40B4-BE49-F238E27FC236}">
                <a16:creationId xmlns:a16="http://schemas.microsoft.com/office/drawing/2014/main" xmlns="" id="{F769FC9B-4D52-E7D5-BAE5-FE5BBF347FA9}"/>
              </a:ext>
            </a:extLst>
          </p:cNvPr>
          <p:cNvCxnSpPr>
            <a:cxnSpLocks/>
          </p:cNvCxnSpPr>
          <p:nvPr/>
        </p:nvCxnSpPr>
        <p:spPr>
          <a:xfrm>
            <a:off x="1944318" y="1863076"/>
            <a:ext cx="1490564" cy="2621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a:extLst>
              <a:ext uri="{FF2B5EF4-FFF2-40B4-BE49-F238E27FC236}">
                <a16:creationId xmlns:a16="http://schemas.microsoft.com/office/drawing/2014/main" xmlns="" id="{C19218DB-138E-C715-6CCA-705B2F99C6AC}"/>
              </a:ext>
            </a:extLst>
          </p:cNvPr>
          <p:cNvCxnSpPr>
            <a:cxnSpLocks/>
          </p:cNvCxnSpPr>
          <p:nvPr/>
        </p:nvCxnSpPr>
        <p:spPr>
          <a:xfrm>
            <a:off x="1907704" y="1596108"/>
            <a:ext cx="1078320" cy="3623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CuadroTexto 25">
            <a:extLst>
              <a:ext uri="{FF2B5EF4-FFF2-40B4-BE49-F238E27FC236}">
                <a16:creationId xmlns:a16="http://schemas.microsoft.com/office/drawing/2014/main" xmlns="" id="{EFCB7165-9D11-2882-DC7F-F92CBCA389F8}"/>
              </a:ext>
            </a:extLst>
          </p:cNvPr>
          <p:cNvSpPr txBox="1"/>
          <p:nvPr/>
        </p:nvSpPr>
        <p:spPr>
          <a:xfrm>
            <a:off x="4538205" y="1022462"/>
            <a:ext cx="1296144" cy="246221"/>
          </a:xfrm>
          <a:prstGeom prst="rect">
            <a:avLst/>
          </a:prstGeom>
          <a:noFill/>
        </p:spPr>
        <p:txBody>
          <a:bodyPr wrap="square">
            <a:spAutoFit/>
          </a:bodyPr>
          <a:lstStyle/>
          <a:p>
            <a:r>
              <a:rPr lang="es-PE" sz="500" dirty="0">
                <a:solidFill>
                  <a:schemeClr val="bg1"/>
                </a:solidFill>
                <a:latin typeface="Arial Black" panose="020B0A04020102020204" pitchFamily="34" charset="0"/>
              </a:rPr>
              <a:t>DEPINCRI VMT - A</a:t>
            </a:r>
            <a:r>
              <a:rPr lang="pt-BR" sz="500" dirty="0">
                <a:solidFill>
                  <a:schemeClr val="bg1"/>
                </a:solidFill>
                <a:latin typeface="Arial Black" panose="020B0A04020102020204" pitchFamily="34" charset="0"/>
              </a:rPr>
              <a:t>V. GRAL. VIDAL CDRA. 1</a:t>
            </a:r>
            <a:endParaRPr lang="es-PE" sz="500" dirty="0">
              <a:solidFill>
                <a:schemeClr val="bg1"/>
              </a:solidFill>
              <a:latin typeface="Arial Black" panose="020B0A04020102020204" pitchFamily="34" charset="0"/>
            </a:endParaRPr>
          </a:p>
        </p:txBody>
      </p:sp>
      <p:cxnSp>
        <p:nvCxnSpPr>
          <p:cNvPr id="27" name="Conector recto de flecha 26">
            <a:extLst>
              <a:ext uri="{FF2B5EF4-FFF2-40B4-BE49-F238E27FC236}">
                <a16:creationId xmlns:a16="http://schemas.microsoft.com/office/drawing/2014/main" xmlns="" id="{10CFEF1C-BBEA-E819-D8E4-99B1A4990BBE}"/>
              </a:ext>
            </a:extLst>
          </p:cNvPr>
          <p:cNvCxnSpPr>
            <a:cxnSpLocks/>
          </p:cNvCxnSpPr>
          <p:nvPr/>
        </p:nvCxnSpPr>
        <p:spPr>
          <a:xfrm flipH="1">
            <a:off x="3758703" y="1157356"/>
            <a:ext cx="821606" cy="8655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CuadroTexto 27">
            <a:extLst>
              <a:ext uri="{FF2B5EF4-FFF2-40B4-BE49-F238E27FC236}">
                <a16:creationId xmlns:a16="http://schemas.microsoft.com/office/drawing/2014/main" xmlns="" id="{3AC6ACD4-D290-A2BC-E477-1D6F64A93658}"/>
              </a:ext>
            </a:extLst>
          </p:cNvPr>
          <p:cNvSpPr txBox="1"/>
          <p:nvPr/>
        </p:nvSpPr>
        <p:spPr>
          <a:xfrm>
            <a:off x="750531" y="2954918"/>
            <a:ext cx="1296144" cy="246221"/>
          </a:xfrm>
          <a:prstGeom prst="rect">
            <a:avLst/>
          </a:prstGeom>
          <a:noFill/>
        </p:spPr>
        <p:txBody>
          <a:bodyPr wrap="square">
            <a:spAutoFit/>
          </a:bodyPr>
          <a:lstStyle/>
          <a:p>
            <a:r>
              <a:rPr lang="es-PE" sz="500" dirty="0">
                <a:solidFill>
                  <a:schemeClr val="bg1"/>
                </a:solidFill>
                <a:latin typeface="Arial Black" panose="020B0A04020102020204" pitchFamily="34" charset="0"/>
              </a:rPr>
              <a:t>CIA PNP  PACHACAMAC - JR. CASTILLA CDRA. 04</a:t>
            </a:r>
          </a:p>
        </p:txBody>
      </p:sp>
      <p:sp>
        <p:nvSpPr>
          <p:cNvPr id="29" name="CuadroTexto 28">
            <a:extLst>
              <a:ext uri="{FF2B5EF4-FFF2-40B4-BE49-F238E27FC236}">
                <a16:creationId xmlns:a16="http://schemas.microsoft.com/office/drawing/2014/main" xmlns="" id="{7FE7991A-7C03-A243-4851-74F0F70697E5}"/>
              </a:ext>
            </a:extLst>
          </p:cNvPr>
          <p:cNvSpPr txBox="1"/>
          <p:nvPr/>
        </p:nvSpPr>
        <p:spPr>
          <a:xfrm>
            <a:off x="755433" y="3487584"/>
            <a:ext cx="1296144" cy="246221"/>
          </a:xfrm>
          <a:prstGeom prst="rect">
            <a:avLst/>
          </a:prstGeom>
          <a:noFill/>
        </p:spPr>
        <p:txBody>
          <a:bodyPr wrap="square">
            <a:spAutoFit/>
          </a:bodyPr>
          <a:lstStyle/>
          <a:p>
            <a:r>
              <a:rPr lang="es-PE" sz="500" dirty="0">
                <a:solidFill>
                  <a:schemeClr val="bg1"/>
                </a:solidFill>
                <a:latin typeface="Arial Black" panose="020B0A04020102020204" pitchFamily="34" charset="0"/>
              </a:rPr>
              <a:t>CIA PNP  VILLA ALEJANDRO - Mz-O, Lt-01</a:t>
            </a:r>
          </a:p>
        </p:txBody>
      </p:sp>
      <p:sp>
        <p:nvSpPr>
          <p:cNvPr id="30" name="CuadroTexto 29">
            <a:extLst>
              <a:ext uri="{FF2B5EF4-FFF2-40B4-BE49-F238E27FC236}">
                <a16:creationId xmlns:a16="http://schemas.microsoft.com/office/drawing/2014/main" xmlns="" id="{F33826BE-91A0-B39B-232F-FA12D55FCC05}"/>
              </a:ext>
            </a:extLst>
          </p:cNvPr>
          <p:cNvSpPr txBox="1"/>
          <p:nvPr/>
        </p:nvSpPr>
        <p:spPr>
          <a:xfrm>
            <a:off x="750531" y="3788574"/>
            <a:ext cx="1296144" cy="246221"/>
          </a:xfrm>
          <a:prstGeom prst="rect">
            <a:avLst/>
          </a:prstGeom>
          <a:noFill/>
        </p:spPr>
        <p:txBody>
          <a:bodyPr wrap="square">
            <a:spAutoFit/>
          </a:bodyPr>
          <a:lstStyle/>
          <a:p>
            <a:r>
              <a:rPr lang="es-PE" sz="500" dirty="0">
                <a:solidFill>
                  <a:schemeClr val="bg1"/>
                </a:solidFill>
                <a:latin typeface="Arial Black" panose="020B0A04020102020204" pitchFamily="34" charset="0"/>
              </a:rPr>
              <a:t>CIA PNP  LURIN - JR. UNION 160</a:t>
            </a:r>
          </a:p>
        </p:txBody>
      </p:sp>
      <p:sp>
        <p:nvSpPr>
          <p:cNvPr id="31" name="CuadroTexto 30">
            <a:extLst>
              <a:ext uri="{FF2B5EF4-FFF2-40B4-BE49-F238E27FC236}">
                <a16:creationId xmlns:a16="http://schemas.microsoft.com/office/drawing/2014/main" xmlns="" id="{41594AAF-17F5-4A37-F96C-869729F73BFA}"/>
              </a:ext>
            </a:extLst>
          </p:cNvPr>
          <p:cNvSpPr txBox="1"/>
          <p:nvPr/>
        </p:nvSpPr>
        <p:spPr>
          <a:xfrm>
            <a:off x="827584" y="4280295"/>
            <a:ext cx="1296144" cy="246221"/>
          </a:xfrm>
          <a:prstGeom prst="rect">
            <a:avLst/>
          </a:prstGeom>
          <a:noFill/>
        </p:spPr>
        <p:txBody>
          <a:bodyPr wrap="square">
            <a:spAutoFit/>
          </a:bodyPr>
          <a:lstStyle/>
          <a:p>
            <a:r>
              <a:rPr lang="es-PE" sz="500" dirty="0">
                <a:solidFill>
                  <a:schemeClr val="bg1"/>
                </a:solidFill>
                <a:latin typeface="Arial Black" panose="020B0A04020102020204" pitchFamily="34" charset="0"/>
              </a:rPr>
              <a:t>CIA PNP PUNTA HERMOSA - AV. EL SILENCIO Mz-A, Lt-13</a:t>
            </a:r>
          </a:p>
        </p:txBody>
      </p:sp>
      <p:sp>
        <p:nvSpPr>
          <p:cNvPr id="32" name="CuadroTexto 31">
            <a:extLst>
              <a:ext uri="{FF2B5EF4-FFF2-40B4-BE49-F238E27FC236}">
                <a16:creationId xmlns:a16="http://schemas.microsoft.com/office/drawing/2014/main" xmlns="" id="{55634F97-AFE2-B30D-2C2B-A807D2864632}"/>
              </a:ext>
            </a:extLst>
          </p:cNvPr>
          <p:cNvSpPr txBox="1"/>
          <p:nvPr/>
        </p:nvSpPr>
        <p:spPr>
          <a:xfrm>
            <a:off x="883015" y="4769878"/>
            <a:ext cx="1296144" cy="246221"/>
          </a:xfrm>
          <a:prstGeom prst="rect">
            <a:avLst/>
          </a:prstGeom>
          <a:noFill/>
        </p:spPr>
        <p:txBody>
          <a:bodyPr wrap="square">
            <a:spAutoFit/>
          </a:bodyPr>
          <a:lstStyle/>
          <a:p>
            <a:r>
              <a:rPr lang="es-PE" sz="500" dirty="0">
                <a:solidFill>
                  <a:schemeClr val="bg1"/>
                </a:solidFill>
                <a:latin typeface="Arial Black" panose="020B0A04020102020204" pitchFamily="34" charset="0"/>
              </a:rPr>
              <a:t>CIA PNP PUNTA NEGRA - AV. GUAYANAY NORTE</a:t>
            </a:r>
          </a:p>
        </p:txBody>
      </p:sp>
      <p:sp>
        <p:nvSpPr>
          <p:cNvPr id="33" name="CuadroTexto 32">
            <a:extLst>
              <a:ext uri="{FF2B5EF4-FFF2-40B4-BE49-F238E27FC236}">
                <a16:creationId xmlns:a16="http://schemas.microsoft.com/office/drawing/2014/main" xmlns="" id="{7D32D77C-21F3-F985-B337-0180282D16C9}"/>
              </a:ext>
            </a:extLst>
          </p:cNvPr>
          <p:cNvSpPr txBox="1"/>
          <p:nvPr/>
        </p:nvSpPr>
        <p:spPr>
          <a:xfrm>
            <a:off x="1118332" y="5191492"/>
            <a:ext cx="1296144" cy="246221"/>
          </a:xfrm>
          <a:prstGeom prst="rect">
            <a:avLst/>
          </a:prstGeom>
          <a:noFill/>
        </p:spPr>
        <p:txBody>
          <a:bodyPr wrap="square">
            <a:spAutoFit/>
          </a:bodyPr>
          <a:lstStyle/>
          <a:p>
            <a:r>
              <a:rPr lang="es-PE" sz="500" dirty="0">
                <a:solidFill>
                  <a:schemeClr val="bg1"/>
                </a:solidFill>
                <a:latin typeface="Arial Black" panose="020B0A04020102020204" pitchFamily="34" charset="0"/>
              </a:rPr>
              <a:t>CIA PNP SAN BARTOLO </a:t>
            </a:r>
            <a:r>
              <a:rPr lang="sv-SE" sz="500" dirty="0">
                <a:solidFill>
                  <a:schemeClr val="bg1"/>
                </a:solidFill>
                <a:latin typeface="Arial Black" panose="020B0A04020102020204" pitchFamily="34" charset="0"/>
              </a:rPr>
              <a:t>AV. SAN BARTOLO Mz-S, Lt-01</a:t>
            </a:r>
            <a:endParaRPr lang="es-PE" sz="500" dirty="0">
              <a:solidFill>
                <a:schemeClr val="bg1"/>
              </a:solidFill>
              <a:latin typeface="Arial Black" panose="020B0A04020102020204" pitchFamily="34" charset="0"/>
            </a:endParaRPr>
          </a:p>
        </p:txBody>
      </p:sp>
      <p:sp>
        <p:nvSpPr>
          <p:cNvPr id="34" name="CuadroTexto 33">
            <a:extLst>
              <a:ext uri="{FF2B5EF4-FFF2-40B4-BE49-F238E27FC236}">
                <a16:creationId xmlns:a16="http://schemas.microsoft.com/office/drawing/2014/main" xmlns="" id="{9AE0AB8A-668B-0C9E-4D1D-A7284657FEE0}"/>
              </a:ext>
            </a:extLst>
          </p:cNvPr>
          <p:cNvSpPr txBox="1"/>
          <p:nvPr/>
        </p:nvSpPr>
        <p:spPr>
          <a:xfrm>
            <a:off x="7222741" y="4914493"/>
            <a:ext cx="1296144" cy="323165"/>
          </a:xfrm>
          <a:prstGeom prst="rect">
            <a:avLst/>
          </a:prstGeom>
          <a:noFill/>
        </p:spPr>
        <p:txBody>
          <a:bodyPr wrap="square">
            <a:spAutoFit/>
          </a:bodyPr>
          <a:lstStyle/>
          <a:p>
            <a:r>
              <a:rPr lang="es-PE" sz="500" dirty="0">
                <a:solidFill>
                  <a:schemeClr val="bg1"/>
                </a:solidFill>
                <a:latin typeface="Arial Black" panose="020B0A04020102020204" pitchFamily="34" charset="0"/>
              </a:rPr>
              <a:t>CIA PNP SANTAMARIA DEL MAR -  </a:t>
            </a:r>
            <a:r>
              <a:rPr lang="sv-SE" sz="500" dirty="0">
                <a:solidFill>
                  <a:schemeClr val="bg1"/>
                </a:solidFill>
                <a:latin typeface="Arial Black" panose="020B0A04020102020204" pitchFamily="34" charset="0"/>
              </a:rPr>
              <a:t>Av. SANTA MARIA - Av. TERRAMAR</a:t>
            </a:r>
            <a:endParaRPr lang="es-PE" sz="500" dirty="0">
              <a:solidFill>
                <a:schemeClr val="bg1"/>
              </a:solidFill>
              <a:latin typeface="Arial Black" panose="020B0A04020102020204" pitchFamily="34" charset="0"/>
            </a:endParaRPr>
          </a:p>
        </p:txBody>
      </p:sp>
      <p:sp>
        <p:nvSpPr>
          <p:cNvPr id="35" name="CuadroTexto 34">
            <a:extLst>
              <a:ext uri="{FF2B5EF4-FFF2-40B4-BE49-F238E27FC236}">
                <a16:creationId xmlns:a16="http://schemas.microsoft.com/office/drawing/2014/main" xmlns="" id="{8F1CE75B-81FF-E945-79B3-3E4DEFE4AEFA}"/>
              </a:ext>
            </a:extLst>
          </p:cNvPr>
          <p:cNvSpPr txBox="1"/>
          <p:nvPr/>
        </p:nvSpPr>
        <p:spPr>
          <a:xfrm>
            <a:off x="7222741" y="5382604"/>
            <a:ext cx="1296144" cy="246221"/>
          </a:xfrm>
          <a:prstGeom prst="rect">
            <a:avLst/>
          </a:prstGeom>
          <a:noFill/>
        </p:spPr>
        <p:txBody>
          <a:bodyPr wrap="square">
            <a:spAutoFit/>
          </a:bodyPr>
          <a:lstStyle/>
          <a:p>
            <a:r>
              <a:rPr lang="es-PE" sz="500" dirty="0">
                <a:solidFill>
                  <a:schemeClr val="bg1"/>
                </a:solidFill>
                <a:latin typeface="Arial Black" panose="020B0A04020102020204" pitchFamily="34" charset="0"/>
              </a:rPr>
              <a:t>CIA PNP PUCUSANA - AV. LIMA Y JR. UNION</a:t>
            </a:r>
          </a:p>
        </p:txBody>
      </p:sp>
      <p:cxnSp>
        <p:nvCxnSpPr>
          <p:cNvPr id="36" name="Conector recto de flecha 35">
            <a:extLst>
              <a:ext uri="{FF2B5EF4-FFF2-40B4-BE49-F238E27FC236}">
                <a16:creationId xmlns:a16="http://schemas.microsoft.com/office/drawing/2014/main" xmlns="" id="{16F3B66C-6395-2F57-42F2-8B0D3FD2DD03}"/>
              </a:ext>
            </a:extLst>
          </p:cNvPr>
          <p:cNvCxnSpPr>
            <a:cxnSpLocks/>
          </p:cNvCxnSpPr>
          <p:nvPr/>
        </p:nvCxnSpPr>
        <p:spPr>
          <a:xfrm flipV="1">
            <a:off x="1826328" y="2518612"/>
            <a:ext cx="2429427" cy="5475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Conector recto de flecha 36">
            <a:extLst>
              <a:ext uri="{FF2B5EF4-FFF2-40B4-BE49-F238E27FC236}">
                <a16:creationId xmlns:a16="http://schemas.microsoft.com/office/drawing/2014/main" xmlns="" id="{E7722DD3-020B-0A0D-E8ED-4FEB42291146}"/>
              </a:ext>
            </a:extLst>
          </p:cNvPr>
          <p:cNvCxnSpPr>
            <a:cxnSpLocks/>
          </p:cNvCxnSpPr>
          <p:nvPr/>
        </p:nvCxnSpPr>
        <p:spPr>
          <a:xfrm flipV="1">
            <a:off x="2123728" y="3113392"/>
            <a:ext cx="1984790" cy="4534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Conector recto de flecha 37">
            <a:extLst>
              <a:ext uri="{FF2B5EF4-FFF2-40B4-BE49-F238E27FC236}">
                <a16:creationId xmlns:a16="http://schemas.microsoft.com/office/drawing/2014/main" xmlns="" id="{17CD97F6-E397-6442-A96F-210FD3BABCBE}"/>
              </a:ext>
            </a:extLst>
          </p:cNvPr>
          <p:cNvCxnSpPr>
            <a:cxnSpLocks/>
          </p:cNvCxnSpPr>
          <p:nvPr/>
        </p:nvCxnSpPr>
        <p:spPr>
          <a:xfrm flipV="1">
            <a:off x="2123728" y="3392087"/>
            <a:ext cx="2371499" cy="4888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Conector recto de flecha 38">
            <a:extLst>
              <a:ext uri="{FF2B5EF4-FFF2-40B4-BE49-F238E27FC236}">
                <a16:creationId xmlns:a16="http://schemas.microsoft.com/office/drawing/2014/main" xmlns="" id="{8C86D5B7-2E2B-C326-F05D-825FF7751482}"/>
              </a:ext>
            </a:extLst>
          </p:cNvPr>
          <p:cNvCxnSpPr>
            <a:cxnSpLocks/>
          </p:cNvCxnSpPr>
          <p:nvPr/>
        </p:nvCxnSpPr>
        <p:spPr>
          <a:xfrm flipV="1">
            <a:off x="2337423" y="3911705"/>
            <a:ext cx="2476998" cy="4609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Conector recto de flecha 39">
            <a:extLst>
              <a:ext uri="{FF2B5EF4-FFF2-40B4-BE49-F238E27FC236}">
                <a16:creationId xmlns:a16="http://schemas.microsoft.com/office/drawing/2014/main" xmlns="" id="{A87A8B83-E6FE-DE0C-31A1-FF52FCA22AAA}"/>
              </a:ext>
            </a:extLst>
          </p:cNvPr>
          <p:cNvCxnSpPr>
            <a:cxnSpLocks/>
          </p:cNvCxnSpPr>
          <p:nvPr/>
        </p:nvCxnSpPr>
        <p:spPr>
          <a:xfrm flipV="1">
            <a:off x="2428146" y="4353150"/>
            <a:ext cx="3038534" cy="5197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Conector recto de flecha 40">
            <a:extLst>
              <a:ext uri="{FF2B5EF4-FFF2-40B4-BE49-F238E27FC236}">
                <a16:creationId xmlns:a16="http://schemas.microsoft.com/office/drawing/2014/main" xmlns="" id="{F8BDD935-7C12-4F1E-2212-F87E5373BFF5}"/>
              </a:ext>
            </a:extLst>
          </p:cNvPr>
          <p:cNvCxnSpPr>
            <a:cxnSpLocks/>
          </p:cNvCxnSpPr>
          <p:nvPr/>
        </p:nvCxnSpPr>
        <p:spPr>
          <a:xfrm flipV="1">
            <a:off x="2414476" y="4699771"/>
            <a:ext cx="3385866" cy="6076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Conector recto de flecha 41">
            <a:extLst>
              <a:ext uri="{FF2B5EF4-FFF2-40B4-BE49-F238E27FC236}">
                <a16:creationId xmlns:a16="http://schemas.microsoft.com/office/drawing/2014/main" xmlns="" id="{73276CC7-E611-B0B6-1866-2FBA59E3E55E}"/>
              </a:ext>
            </a:extLst>
          </p:cNvPr>
          <p:cNvCxnSpPr>
            <a:cxnSpLocks/>
          </p:cNvCxnSpPr>
          <p:nvPr/>
        </p:nvCxnSpPr>
        <p:spPr>
          <a:xfrm flipH="1">
            <a:off x="6166570" y="5046877"/>
            <a:ext cx="997718" cy="799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Conector recto de flecha 42">
            <a:extLst>
              <a:ext uri="{FF2B5EF4-FFF2-40B4-BE49-F238E27FC236}">
                <a16:creationId xmlns:a16="http://schemas.microsoft.com/office/drawing/2014/main" xmlns="" id="{4A82FE46-BB43-E56F-0EA9-68A87E67DC68}"/>
              </a:ext>
            </a:extLst>
          </p:cNvPr>
          <p:cNvCxnSpPr>
            <a:cxnSpLocks/>
          </p:cNvCxnSpPr>
          <p:nvPr/>
        </p:nvCxnSpPr>
        <p:spPr>
          <a:xfrm flipH="1">
            <a:off x="6024031" y="5489308"/>
            <a:ext cx="1068249" cy="317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4" name="Picture 2" descr="10,807 imágenes de Comisaría - Imágenes, fotos y vectores de stock |  Shutterstock">
            <a:extLst>
              <a:ext uri="{FF2B5EF4-FFF2-40B4-BE49-F238E27FC236}">
                <a16:creationId xmlns:a16="http://schemas.microsoft.com/office/drawing/2014/main" xmlns="" id="{1359C429-27DB-0484-99DC-658ADD2C38EF}"/>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r="9259" b="13016"/>
          <a:stretch/>
        </p:blipFill>
        <p:spPr bwMode="auto">
          <a:xfrm>
            <a:off x="5742953" y="5474815"/>
            <a:ext cx="285078" cy="202427"/>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Divincri - Depincri Arequipa - Podcast en iVoox">
            <a:extLst>
              <a:ext uri="{FF2B5EF4-FFF2-40B4-BE49-F238E27FC236}">
                <a16:creationId xmlns:a16="http://schemas.microsoft.com/office/drawing/2014/main" xmlns="" id="{29729D50-2E20-405D-70F1-B7F08476831D}"/>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537703" y="1926734"/>
            <a:ext cx="209227" cy="239472"/>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descr="Divincri - Depincri Arequipa - Podcast en iVoox">
            <a:extLst>
              <a:ext uri="{FF2B5EF4-FFF2-40B4-BE49-F238E27FC236}">
                <a16:creationId xmlns:a16="http://schemas.microsoft.com/office/drawing/2014/main" xmlns="" id="{A442FB3F-DA67-A937-E30D-B23960148B11}"/>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068530" y="2838893"/>
            <a:ext cx="209227" cy="239472"/>
          </a:xfrm>
          <a:prstGeom prst="rect">
            <a:avLst/>
          </a:prstGeom>
          <a:noFill/>
          <a:extLst>
            <a:ext uri="{909E8E84-426E-40DD-AFC4-6F175D3DCCD1}">
              <a14:hiddenFill xmlns:a14="http://schemas.microsoft.com/office/drawing/2010/main">
                <a:solidFill>
                  <a:srgbClr val="FFFFFF"/>
                </a:solidFill>
              </a14:hiddenFill>
            </a:ext>
          </a:extLst>
        </p:spPr>
      </p:pic>
      <p:cxnSp>
        <p:nvCxnSpPr>
          <p:cNvPr id="47" name="Conector recto de flecha 46">
            <a:extLst>
              <a:ext uri="{FF2B5EF4-FFF2-40B4-BE49-F238E27FC236}">
                <a16:creationId xmlns:a16="http://schemas.microsoft.com/office/drawing/2014/main" xmlns="" id="{811F4C55-9CAA-43EA-411D-BE7EFBC92792}"/>
              </a:ext>
            </a:extLst>
          </p:cNvPr>
          <p:cNvCxnSpPr>
            <a:cxnSpLocks/>
          </p:cNvCxnSpPr>
          <p:nvPr/>
        </p:nvCxnSpPr>
        <p:spPr>
          <a:xfrm flipH="1">
            <a:off x="5397072" y="1958425"/>
            <a:ext cx="1979777" cy="9964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CuadroTexto 47">
            <a:extLst>
              <a:ext uri="{FF2B5EF4-FFF2-40B4-BE49-F238E27FC236}">
                <a16:creationId xmlns:a16="http://schemas.microsoft.com/office/drawing/2014/main" xmlns="" id="{351DC4D6-D7DD-367A-1C23-BD4F5E7D3C31}"/>
              </a:ext>
            </a:extLst>
          </p:cNvPr>
          <p:cNvSpPr txBox="1"/>
          <p:nvPr/>
        </p:nvSpPr>
        <p:spPr>
          <a:xfrm>
            <a:off x="7402772" y="1850703"/>
            <a:ext cx="1642128" cy="246221"/>
          </a:xfrm>
          <a:prstGeom prst="rect">
            <a:avLst/>
          </a:prstGeom>
          <a:noFill/>
        </p:spPr>
        <p:txBody>
          <a:bodyPr wrap="square">
            <a:spAutoFit/>
          </a:bodyPr>
          <a:lstStyle/>
          <a:p>
            <a:r>
              <a:rPr lang="es-PE" sz="500" dirty="0">
                <a:solidFill>
                  <a:schemeClr val="bg1"/>
                </a:solidFill>
                <a:latin typeface="Arial Black" panose="020B0A04020102020204" pitchFamily="34" charset="0"/>
              </a:rPr>
              <a:t>DEPINCRI LURIN - PARADERO LA CRUZ MZ. Ñ LT.15 URB. LOS CLAVELES</a:t>
            </a:r>
          </a:p>
        </p:txBody>
      </p:sp>
    </p:spTree>
    <p:extLst>
      <p:ext uri="{BB962C8B-B14F-4D97-AF65-F5344CB8AC3E}">
        <p14:creationId xmlns:p14="http://schemas.microsoft.com/office/powerpoint/2010/main" val="26914576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371600" y="399773"/>
            <a:ext cx="9807300" cy="646331"/>
          </a:xfrm>
          <a:prstGeom prst="rect">
            <a:avLst/>
          </a:prstGeom>
          <a:noFill/>
        </p:spPr>
        <p:txBody>
          <a:bodyPr wrap="none" lIns="91440" tIns="45720" rIns="91440" bIns="45720">
            <a:spAutoFit/>
          </a:bodyPr>
          <a:lstStyle/>
          <a:p>
            <a:pPr algn="ctr"/>
            <a:r>
              <a:rPr lang="es-PE" sz="3600" b="0" i="0" dirty="0">
                <a:solidFill>
                  <a:srgbClr val="000000"/>
                </a:solidFill>
                <a:effectLst/>
                <a:latin typeface="Arial" panose="020B0604020202020204" pitchFamily="34" charset="0"/>
              </a:rPr>
              <a:t> </a:t>
            </a:r>
            <a:r>
              <a:rPr lang="es-PE" sz="2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Política Nacional Multisectorial de Seguridad Ciudadana al 2030</a:t>
            </a:r>
            <a:endParaRPr lang="es-ES" sz="2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5" name="CuadroTexto 4">
            <a:extLst>
              <a:ext uri="{FF2B5EF4-FFF2-40B4-BE49-F238E27FC236}">
                <a16:creationId xmlns:a16="http://schemas.microsoft.com/office/drawing/2014/main" xmlns="" id="{00E6B354-6629-2F96-4D01-6BFCD8F0A1C0}"/>
              </a:ext>
            </a:extLst>
          </p:cNvPr>
          <p:cNvSpPr txBox="1"/>
          <p:nvPr/>
        </p:nvSpPr>
        <p:spPr>
          <a:xfrm>
            <a:off x="1676400" y="1752600"/>
            <a:ext cx="9807300" cy="923330"/>
          </a:xfrm>
          <a:prstGeom prst="rect">
            <a:avLst/>
          </a:prstGeom>
          <a:noFill/>
        </p:spPr>
        <p:txBody>
          <a:bodyPr wrap="square">
            <a:spAutoFit/>
          </a:bodyPr>
          <a:lstStyle/>
          <a:p>
            <a:pPr algn="just" eaLnBrk="1" fontAlgn="auto" hangingPunct="1">
              <a:spcBef>
                <a:spcPts val="0"/>
              </a:spcBef>
              <a:spcAft>
                <a:spcPts val="0"/>
              </a:spcAft>
              <a:defRPr/>
            </a:pPr>
            <a:r>
              <a:rPr lang="es-PE" dirty="0">
                <a:solidFill>
                  <a:schemeClr val="bg1"/>
                </a:solidFill>
                <a:latin typeface="Arial" panose="020B0604020202020204" pitchFamily="34" charset="0"/>
                <a:cs typeface="Arial" panose="020B0604020202020204" pitchFamily="34" charset="0"/>
              </a:rPr>
              <a:t>El Ministerio del Interior como ente rector del Sistema Nacional de Seguridad Ciudadana, a través de la Dirección General de Seguridad Ciudadana o la que haga sus veces, conduce la Política Nacional Multisectorial de Seguridad Ciudadana al 2030</a:t>
            </a:r>
          </a:p>
        </p:txBody>
      </p:sp>
      <p:sp>
        <p:nvSpPr>
          <p:cNvPr id="7" name="CuadroTexto 6">
            <a:extLst>
              <a:ext uri="{FF2B5EF4-FFF2-40B4-BE49-F238E27FC236}">
                <a16:creationId xmlns:a16="http://schemas.microsoft.com/office/drawing/2014/main" xmlns="" id="{602D12AB-7C60-29C4-CABB-EC5BEDC9C99E}"/>
              </a:ext>
            </a:extLst>
          </p:cNvPr>
          <p:cNvSpPr txBox="1"/>
          <p:nvPr/>
        </p:nvSpPr>
        <p:spPr>
          <a:xfrm>
            <a:off x="1752600" y="2971800"/>
            <a:ext cx="9654900" cy="1200329"/>
          </a:xfrm>
          <a:prstGeom prst="rect">
            <a:avLst/>
          </a:prstGeom>
          <a:noFill/>
        </p:spPr>
        <p:txBody>
          <a:bodyPr wrap="square">
            <a:spAutoFit/>
          </a:bodyPr>
          <a:lstStyle/>
          <a:p>
            <a:pPr algn="just"/>
            <a:r>
              <a:rPr lang="es-PE" dirty="0">
                <a:solidFill>
                  <a:schemeClr val="bg1"/>
                </a:solidFill>
                <a:latin typeface="Arial" panose="020B0604020202020204" pitchFamily="34" charset="0"/>
                <a:cs typeface="Arial" panose="020B0604020202020204" pitchFamily="34" charset="0"/>
              </a:rPr>
              <a:t>Es el principal instrumento orientador en materia de seguridad ciudadana en nuestro país. Este importante instrumento busca enfrentar el delito y la violencia a través de un enfoque territorial y de fenómenos delictivos, enfocándose así en aquellos territorios donde se concentran y persisten la mayor cantidad de delitos y violencias</a:t>
            </a:r>
          </a:p>
        </p:txBody>
      </p:sp>
    </p:spTree>
    <p:extLst>
      <p:ext uri="{BB962C8B-B14F-4D97-AF65-F5344CB8AC3E}">
        <p14:creationId xmlns:p14="http://schemas.microsoft.com/office/powerpoint/2010/main" val="224378650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2362200" y="228600"/>
            <a:ext cx="8534400" cy="830997"/>
          </a:xfrm>
          <a:prstGeom prst="rect">
            <a:avLst/>
          </a:prstGeom>
          <a:noFill/>
        </p:spPr>
        <p:txBody>
          <a:bodyPr wrap="square" lIns="91440" tIns="45720" rIns="91440" bIns="45720">
            <a:spAutoFit/>
          </a:bodyPr>
          <a:lstStyle/>
          <a:p>
            <a:pPr lvl="0" algn="just"/>
            <a:r>
              <a:rPr lang="es-PE" sz="2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IMPLEMENTACION DE LA ESTRATEGIA MULTISECTORIAL, BARRIO SEGURO.</a:t>
            </a:r>
            <a:endParaRPr lang="en-US" sz="2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2" name="Rectángulo 1"/>
          <p:cNvSpPr/>
          <p:nvPr/>
        </p:nvSpPr>
        <p:spPr>
          <a:xfrm>
            <a:off x="1524000" y="1219200"/>
            <a:ext cx="10058400" cy="5078313"/>
          </a:xfrm>
          <a:prstGeom prst="rect">
            <a:avLst/>
          </a:prstGeom>
        </p:spPr>
        <p:txBody>
          <a:bodyPr wrap="square">
            <a:spAutoFit/>
          </a:bodyPr>
          <a:lstStyle/>
          <a:p>
            <a:pPr lvl="0" algn="just">
              <a:spcAft>
                <a:spcPts val="0"/>
              </a:spcAft>
              <a:tabLst>
                <a:tab pos="1216660" algn="l"/>
              </a:tabLst>
            </a:pPr>
            <a:r>
              <a:rPr lang="es-PE" dirty="0">
                <a:solidFill>
                  <a:schemeClr val="bg1"/>
                </a:solidFill>
                <a:latin typeface="Arial" panose="020B0604020202020204" pitchFamily="34" charset="0"/>
                <a:ea typeface="Times New Roman" panose="02020603050405020304" pitchFamily="18" charset="0"/>
              </a:rPr>
              <a:t>En la jurisdicción de la División Policial Sur 3, se cuenta con dos (02) comisarias en las cuales se ha implementado dicho programa multisectorial Barrio Seguro:</a:t>
            </a:r>
          </a:p>
          <a:p>
            <a:pPr lvl="0" algn="just">
              <a:spcAft>
                <a:spcPts val="0"/>
              </a:spcAft>
              <a:tabLst>
                <a:tab pos="1216660" algn="l"/>
              </a:tabLst>
            </a:pPr>
            <a:endParaRPr lang="es-PE" dirty="0">
              <a:solidFill>
                <a:schemeClr val="bg1"/>
              </a:solidFill>
              <a:latin typeface="Arial" panose="020B0604020202020204" pitchFamily="34" charset="0"/>
              <a:ea typeface="Times New Roman" panose="02020603050405020304" pitchFamily="18" charset="0"/>
            </a:endParaRPr>
          </a:p>
          <a:p>
            <a:pPr marL="285750" lvl="0" indent="-285750" algn="just">
              <a:spcAft>
                <a:spcPts val="0"/>
              </a:spcAft>
              <a:buFontTx/>
              <a:buChar char="-"/>
              <a:tabLst>
                <a:tab pos="1216660" algn="l"/>
              </a:tabLst>
            </a:pPr>
            <a:r>
              <a:rPr lang="es-PE" dirty="0">
                <a:solidFill>
                  <a:schemeClr val="bg1"/>
                </a:solidFill>
                <a:latin typeface="Arial" panose="020B0604020202020204" pitchFamily="34" charset="0"/>
                <a:ea typeface="Times New Roman" panose="02020603050405020304" pitchFamily="18" charset="0"/>
              </a:rPr>
              <a:t>Comisaria de Villa Maria del Triunfo, </a:t>
            </a:r>
            <a:r>
              <a:rPr lang="es-ES" dirty="0">
                <a:solidFill>
                  <a:schemeClr val="bg1"/>
                </a:solidFill>
                <a:latin typeface="Arial" panose="020B0604020202020204" pitchFamily="34" charset="0"/>
              </a:rPr>
              <a:t>inaugurada 25 MAY 2018, en el barrio de Micaela Bastidas, ubicado en el Sector 2, Cuadrante 5.</a:t>
            </a:r>
          </a:p>
          <a:p>
            <a:pPr lvl="0" algn="just">
              <a:spcAft>
                <a:spcPts val="0"/>
              </a:spcAft>
              <a:tabLst>
                <a:tab pos="1216660" algn="l"/>
              </a:tabLst>
            </a:pPr>
            <a:r>
              <a:rPr lang="es-ES" dirty="0">
                <a:solidFill>
                  <a:schemeClr val="bg1"/>
                </a:solidFill>
                <a:latin typeface="Arial" panose="020B0604020202020204" pitchFamily="34" charset="0"/>
              </a:rPr>
              <a:t>    Se cuenta con siete (07) efectivos policiales, uno (01) vehículo mayor y dos (02)    </a:t>
            </a:r>
          </a:p>
          <a:p>
            <a:pPr lvl="0" algn="just">
              <a:spcAft>
                <a:spcPts val="0"/>
              </a:spcAft>
              <a:tabLst>
                <a:tab pos="1216660" algn="l"/>
              </a:tabLst>
            </a:pPr>
            <a:r>
              <a:rPr lang="es-ES" dirty="0">
                <a:solidFill>
                  <a:schemeClr val="bg1"/>
                </a:solidFill>
                <a:latin typeface="Arial" panose="020B0604020202020204" pitchFamily="34" charset="0"/>
              </a:rPr>
              <a:t>    motocicletas.</a:t>
            </a:r>
          </a:p>
          <a:p>
            <a:pPr lvl="0" algn="just">
              <a:spcAft>
                <a:spcPts val="0"/>
              </a:spcAft>
              <a:tabLst>
                <a:tab pos="1216660" algn="l"/>
              </a:tabLst>
            </a:pPr>
            <a:r>
              <a:rPr lang="es-ES" dirty="0">
                <a:solidFill>
                  <a:schemeClr val="bg1"/>
                </a:solidFill>
                <a:latin typeface="Arial" panose="020B0604020202020204" pitchFamily="34" charset="0"/>
              </a:rPr>
              <a:t>    Con la participación de entidades del sector Salud, Educación, Mujer, Cultura, Vivienda y </a:t>
            </a:r>
          </a:p>
          <a:p>
            <a:pPr lvl="0" algn="just">
              <a:spcAft>
                <a:spcPts val="0"/>
              </a:spcAft>
              <a:tabLst>
                <a:tab pos="1216660" algn="l"/>
              </a:tabLst>
            </a:pPr>
            <a:r>
              <a:rPr lang="es-ES" dirty="0">
                <a:solidFill>
                  <a:schemeClr val="bg1"/>
                </a:solidFill>
                <a:latin typeface="Arial" panose="020B0604020202020204" pitchFamily="34" charset="0"/>
              </a:rPr>
              <a:t>    Justicia.</a:t>
            </a:r>
          </a:p>
          <a:p>
            <a:pPr lvl="0" algn="just">
              <a:spcAft>
                <a:spcPts val="0"/>
              </a:spcAft>
              <a:tabLst>
                <a:tab pos="1216660" algn="l"/>
              </a:tabLst>
            </a:pPr>
            <a:endParaRPr lang="es-ES" dirty="0">
              <a:solidFill>
                <a:schemeClr val="bg1"/>
              </a:solidFill>
              <a:latin typeface="Arial" panose="020B0604020202020204" pitchFamily="34" charset="0"/>
            </a:endParaRPr>
          </a:p>
          <a:p>
            <a:pPr marL="285750" lvl="0" indent="-285750" algn="just">
              <a:spcAft>
                <a:spcPts val="0"/>
              </a:spcAft>
              <a:buFontTx/>
              <a:buChar char="-"/>
              <a:tabLst>
                <a:tab pos="1216660" algn="l"/>
              </a:tabLst>
            </a:pPr>
            <a:r>
              <a:rPr lang="es-ES" dirty="0">
                <a:solidFill>
                  <a:schemeClr val="bg1"/>
                </a:solidFill>
                <a:latin typeface="Arial" panose="020B0604020202020204" pitchFamily="34" charset="0"/>
              </a:rPr>
              <a:t>Comisaria de Lurín, inaugurada desde el 10 MAR 2022, en el AA.HH. Nuevo Lurín 1era Etapa, ubicado en el Sector 2, Cuadrante 7.</a:t>
            </a:r>
          </a:p>
          <a:p>
            <a:pPr lvl="0" algn="just">
              <a:spcAft>
                <a:spcPts val="0"/>
              </a:spcAft>
              <a:tabLst>
                <a:tab pos="1216660" algn="l"/>
              </a:tabLst>
            </a:pPr>
            <a:r>
              <a:rPr lang="es-ES" dirty="0">
                <a:solidFill>
                  <a:schemeClr val="bg1"/>
                </a:solidFill>
                <a:latin typeface="Arial" panose="020B0604020202020204" pitchFamily="34" charset="0"/>
              </a:rPr>
              <a:t>    Se cuenta con ocho (08) efectivos policiales, dos (02) vehículos mayores y dos (02)    </a:t>
            </a:r>
          </a:p>
          <a:p>
            <a:pPr lvl="0" algn="just">
              <a:spcAft>
                <a:spcPts val="0"/>
              </a:spcAft>
              <a:tabLst>
                <a:tab pos="1216660" algn="l"/>
              </a:tabLst>
            </a:pPr>
            <a:r>
              <a:rPr lang="es-ES" dirty="0">
                <a:solidFill>
                  <a:schemeClr val="bg1"/>
                </a:solidFill>
                <a:latin typeface="Arial" panose="020B0604020202020204" pitchFamily="34" charset="0"/>
              </a:rPr>
              <a:t>    motocicletas.</a:t>
            </a:r>
          </a:p>
          <a:p>
            <a:pPr lvl="0" algn="just">
              <a:spcAft>
                <a:spcPts val="0"/>
              </a:spcAft>
              <a:tabLst>
                <a:tab pos="1216660" algn="l"/>
              </a:tabLst>
            </a:pPr>
            <a:r>
              <a:rPr lang="es-ES" dirty="0">
                <a:solidFill>
                  <a:schemeClr val="bg1"/>
                </a:solidFill>
                <a:latin typeface="Arial" panose="020B0604020202020204" pitchFamily="34" charset="0"/>
              </a:rPr>
              <a:t>    Con la participación de entidades del sector Salud, Educación, Mujer, Cultura, Vivienda y </a:t>
            </a:r>
          </a:p>
          <a:p>
            <a:pPr lvl="0" algn="just">
              <a:spcAft>
                <a:spcPts val="0"/>
              </a:spcAft>
              <a:tabLst>
                <a:tab pos="1216660" algn="l"/>
              </a:tabLst>
            </a:pPr>
            <a:r>
              <a:rPr lang="es-ES" dirty="0">
                <a:solidFill>
                  <a:schemeClr val="bg1"/>
                </a:solidFill>
                <a:latin typeface="Arial" panose="020B0604020202020204" pitchFamily="34" charset="0"/>
              </a:rPr>
              <a:t>    y Justicia</a:t>
            </a:r>
          </a:p>
          <a:p>
            <a:pPr lvl="0" algn="just">
              <a:spcAft>
                <a:spcPts val="0"/>
              </a:spcAft>
              <a:tabLst>
                <a:tab pos="1216660" algn="l"/>
              </a:tabLst>
            </a:pPr>
            <a:endParaRPr lang="es-ES" dirty="0">
              <a:solidFill>
                <a:schemeClr val="bg1"/>
              </a:solidFill>
              <a:latin typeface="Arial" panose="020B0604020202020204" pitchFamily="34" charset="0"/>
            </a:endParaRPr>
          </a:p>
          <a:p>
            <a:pPr lvl="0" algn="just">
              <a:spcAft>
                <a:spcPts val="0"/>
              </a:spcAft>
              <a:tabLst>
                <a:tab pos="1216660" algn="l"/>
              </a:tabLst>
            </a:pPr>
            <a:r>
              <a:rPr lang="es-ES" dirty="0">
                <a:solidFill>
                  <a:schemeClr val="bg1"/>
                </a:solidFill>
                <a:latin typeface="Arial" panose="020B0604020202020204" pitchFamily="34" charset="0"/>
              </a:rPr>
              <a:t>	</a:t>
            </a:r>
            <a:endParaRPr lang="en-US" dirty="0">
              <a:solidFill>
                <a:schemeClr val="bg1"/>
              </a:solidFill>
              <a:latin typeface="Arial" panose="020B0604020202020204" pitchFamily="34" charset="0"/>
            </a:endParaRPr>
          </a:p>
        </p:txBody>
      </p:sp>
      <p:pic>
        <p:nvPicPr>
          <p:cNvPr id="3" name="Imagen 2"/>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134600" y="4876800"/>
            <a:ext cx="2459831" cy="24598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p:cNvSpPr/>
          <p:nvPr/>
        </p:nvSpPr>
        <p:spPr>
          <a:xfrm>
            <a:off x="4863074" y="460609"/>
            <a:ext cx="1667994" cy="93797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b="1" dirty="0"/>
              <a:t>FORTALECER LA PRESENCIA POLICIAL</a:t>
            </a:r>
          </a:p>
        </p:txBody>
      </p:sp>
      <p:sp>
        <p:nvSpPr>
          <p:cNvPr id="4" name="Rectángulo 3"/>
          <p:cNvSpPr/>
          <p:nvPr/>
        </p:nvSpPr>
        <p:spPr>
          <a:xfrm>
            <a:off x="5559518" y="1425812"/>
            <a:ext cx="190500" cy="45492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Rectángulo 5"/>
          <p:cNvSpPr/>
          <p:nvPr/>
        </p:nvSpPr>
        <p:spPr>
          <a:xfrm>
            <a:off x="3997418" y="1922751"/>
            <a:ext cx="3505200" cy="2286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b="1" dirty="0"/>
              <a:t>CALLES Y ESPACIOS PÚBLICOS</a:t>
            </a:r>
          </a:p>
        </p:txBody>
      </p:sp>
      <p:sp>
        <p:nvSpPr>
          <p:cNvPr id="9" name="Menos 8"/>
          <p:cNvSpPr/>
          <p:nvPr/>
        </p:nvSpPr>
        <p:spPr>
          <a:xfrm rot="18977945">
            <a:off x="3968988" y="1891657"/>
            <a:ext cx="1895800" cy="1712920"/>
          </a:xfrm>
          <a:prstGeom prst="mathMinus">
            <a:avLst>
              <a:gd name="adj1" fmla="val 1196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Menos 9"/>
          <p:cNvSpPr/>
          <p:nvPr/>
        </p:nvSpPr>
        <p:spPr>
          <a:xfrm rot="2546208">
            <a:off x="5555278" y="1856626"/>
            <a:ext cx="1951579" cy="1718203"/>
          </a:xfrm>
          <a:prstGeom prst="mathMinus">
            <a:avLst>
              <a:gd name="adj1" fmla="val 1196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Elipse 10"/>
          <p:cNvSpPr/>
          <p:nvPr/>
        </p:nvSpPr>
        <p:spPr>
          <a:xfrm>
            <a:off x="2330360" y="2799448"/>
            <a:ext cx="2033120" cy="136652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b="1" dirty="0"/>
              <a:t>FILOSOFÍA DE POLICÍA COMUNITARIA</a:t>
            </a:r>
          </a:p>
        </p:txBody>
      </p:sp>
      <p:sp>
        <p:nvSpPr>
          <p:cNvPr id="12" name="CuadroTexto 11"/>
          <p:cNvSpPr txBox="1"/>
          <p:nvPr/>
        </p:nvSpPr>
        <p:spPr>
          <a:xfrm rot="19048223">
            <a:off x="3981485" y="2289457"/>
            <a:ext cx="1752600" cy="369332"/>
          </a:xfrm>
          <a:prstGeom prst="rect">
            <a:avLst/>
          </a:prstGeom>
          <a:noFill/>
        </p:spPr>
        <p:txBody>
          <a:bodyPr wrap="square" rtlCol="0">
            <a:spAutoFit/>
          </a:bodyPr>
          <a:lstStyle/>
          <a:p>
            <a:r>
              <a:rPr lang="es-PE" dirty="0">
                <a:solidFill>
                  <a:schemeClr val="bg1"/>
                </a:solidFill>
              </a:rPr>
              <a:t>APLICANDO</a:t>
            </a:r>
          </a:p>
        </p:txBody>
      </p:sp>
      <p:sp>
        <p:nvSpPr>
          <p:cNvPr id="13" name="CuadroTexto 12"/>
          <p:cNvSpPr txBox="1"/>
          <p:nvPr/>
        </p:nvSpPr>
        <p:spPr>
          <a:xfrm rot="2467058">
            <a:off x="6127332" y="2583796"/>
            <a:ext cx="1752600" cy="369332"/>
          </a:xfrm>
          <a:prstGeom prst="rect">
            <a:avLst/>
          </a:prstGeom>
          <a:noFill/>
        </p:spPr>
        <p:txBody>
          <a:bodyPr wrap="square" rtlCol="0">
            <a:spAutoFit/>
          </a:bodyPr>
          <a:lstStyle/>
          <a:p>
            <a:r>
              <a:rPr lang="es-PE" dirty="0">
                <a:solidFill>
                  <a:schemeClr val="bg1"/>
                </a:solidFill>
              </a:rPr>
              <a:t>APLICANDO</a:t>
            </a:r>
          </a:p>
        </p:txBody>
      </p:sp>
      <p:sp>
        <p:nvSpPr>
          <p:cNvPr id="14" name="Elipse 13"/>
          <p:cNvSpPr/>
          <p:nvPr/>
        </p:nvSpPr>
        <p:spPr>
          <a:xfrm>
            <a:off x="7003632" y="2760468"/>
            <a:ext cx="2203456" cy="140550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b="1" dirty="0"/>
              <a:t>ORGANIZACIÓN VECINAL</a:t>
            </a:r>
          </a:p>
        </p:txBody>
      </p:sp>
      <p:sp>
        <p:nvSpPr>
          <p:cNvPr id="15" name="Flecha derecha 14"/>
          <p:cNvSpPr/>
          <p:nvPr/>
        </p:nvSpPr>
        <p:spPr>
          <a:xfrm>
            <a:off x="4518400" y="3540868"/>
            <a:ext cx="381000" cy="414819"/>
          </a:xfrm>
          <a:prstGeom prst="right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6" name="Flecha derecha 15"/>
          <p:cNvSpPr/>
          <p:nvPr/>
        </p:nvSpPr>
        <p:spPr>
          <a:xfrm flipH="1">
            <a:off x="6467711" y="3561808"/>
            <a:ext cx="357799" cy="365486"/>
          </a:xfrm>
          <a:prstGeom prst="right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7" name="Rectángulo 16"/>
          <p:cNvSpPr/>
          <p:nvPr/>
        </p:nvSpPr>
        <p:spPr>
          <a:xfrm>
            <a:off x="5048943" y="3231889"/>
            <a:ext cx="1269225" cy="110036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b="1" dirty="0"/>
              <a:t>DISMINUIR FACTORES DE RIESGO</a:t>
            </a:r>
          </a:p>
        </p:txBody>
      </p:sp>
      <p:sp>
        <p:nvSpPr>
          <p:cNvPr id="22" name="Forma en L 21"/>
          <p:cNvSpPr/>
          <p:nvPr/>
        </p:nvSpPr>
        <p:spPr>
          <a:xfrm>
            <a:off x="3227666" y="4275419"/>
            <a:ext cx="409324" cy="628536"/>
          </a:xfrm>
          <a:prstGeom prst="corne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3" name="Forma en L 22"/>
          <p:cNvSpPr/>
          <p:nvPr/>
        </p:nvSpPr>
        <p:spPr>
          <a:xfrm flipH="1">
            <a:off x="7785240" y="4232855"/>
            <a:ext cx="460057" cy="713665"/>
          </a:xfrm>
          <a:prstGeom prst="corne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4" name="Rectángulo 23"/>
          <p:cNvSpPr/>
          <p:nvPr/>
        </p:nvSpPr>
        <p:spPr>
          <a:xfrm>
            <a:off x="3639874" y="4701968"/>
            <a:ext cx="4145366" cy="31143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000" b="1" dirty="0"/>
              <a:t>EFECTIVIDAD</a:t>
            </a:r>
          </a:p>
        </p:txBody>
      </p:sp>
      <p:sp>
        <p:nvSpPr>
          <p:cNvPr id="25" name="CuadroTexto 24"/>
          <p:cNvSpPr txBox="1"/>
          <p:nvPr/>
        </p:nvSpPr>
        <p:spPr>
          <a:xfrm>
            <a:off x="4899400" y="4386634"/>
            <a:ext cx="1752600" cy="369332"/>
          </a:xfrm>
          <a:prstGeom prst="rect">
            <a:avLst/>
          </a:prstGeom>
          <a:noFill/>
        </p:spPr>
        <p:txBody>
          <a:bodyPr wrap="square" rtlCol="0">
            <a:spAutoFit/>
          </a:bodyPr>
          <a:lstStyle/>
          <a:p>
            <a:r>
              <a:rPr lang="es-PE" dirty="0">
                <a:solidFill>
                  <a:schemeClr val="bg1"/>
                </a:solidFill>
              </a:rPr>
              <a:t>MEJORANDO LA</a:t>
            </a:r>
          </a:p>
        </p:txBody>
      </p:sp>
      <p:sp>
        <p:nvSpPr>
          <p:cNvPr id="26" name="Rectángulo 25"/>
          <p:cNvSpPr/>
          <p:nvPr/>
        </p:nvSpPr>
        <p:spPr>
          <a:xfrm>
            <a:off x="5628383" y="5055458"/>
            <a:ext cx="112297" cy="3573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7" name="Elipse 26"/>
          <p:cNvSpPr/>
          <p:nvPr/>
        </p:nvSpPr>
        <p:spPr>
          <a:xfrm>
            <a:off x="4487787" y="5455966"/>
            <a:ext cx="2500569" cy="83028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MEDIANTE LA ASIGNACION DE OBJETIVOS</a:t>
            </a:r>
          </a:p>
        </p:txBody>
      </p:sp>
      <p:sp>
        <p:nvSpPr>
          <p:cNvPr id="28" name="Menos 27"/>
          <p:cNvSpPr/>
          <p:nvPr/>
        </p:nvSpPr>
        <p:spPr>
          <a:xfrm rot="20746394">
            <a:off x="2919039" y="5455907"/>
            <a:ext cx="1807955" cy="1333038"/>
          </a:xfrm>
          <a:prstGeom prst="mathMinus">
            <a:avLst>
              <a:gd name="adj1" fmla="val 1196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9" name="Menos 28"/>
          <p:cNvSpPr/>
          <p:nvPr/>
        </p:nvSpPr>
        <p:spPr>
          <a:xfrm rot="561090">
            <a:off x="6824248" y="5375260"/>
            <a:ext cx="1611377" cy="1333038"/>
          </a:xfrm>
          <a:prstGeom prst="mathMinus">
            <a:avLst>
              <a:gd name="adj1" fmla="val 1196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0" name="Elipse 29"/>
          <p:cNvSpPr/>
          <p:nvPr/>
        </p:nvSpPr>
        <p:spPr>
          <a:xfrm>
            <a:off x="968448" y="5512712"/>
            <a:ext cx="2084666" cy="125334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dirty="0"/>
              <a:t>INDICES DE VICTIMIZACIÓN</a:t>
            </a:r>
          </a:p>
        </p:txBody>
      </p:sp>
      <p:sp>
        <p:nvSpPr>
          <p:cNvPr id="31" name="Elipse 30"/>
          <p:cNvSpPr/>
          <p:nvPr/>
        </p:nvSpPr>
        <p:spPr>
          <a:xfrm>
            <a:off x="8271519" y="5303061"/>
            <a:ext cx="2175992" cy="152075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dirty="0"/>
              <a:t>PERCEPCIÓN DE INSEGURIDAD</a:t>
            </a:r>
          </a:p>
        </p:txBody>
      </p:sp>
      <p:sp>
        <p:nvSpPr>
          <p:cNvPr id="32" name="CuadroTexto 31"/>
          <p:cNvSpPr txBox="1"/>
          <p:nvPr/>
        </p:nvSpPr>
        <p:spPr>
          <a:xfrm rot="20699988">
            <a:off x="3183126" y="5744221"/>
            <a:ext cx="1135814" cy="369332"/>
          </a:xfrm>
          <a:prstGeom prst="rect">
            <a:avLst/>
          </a:prstGeom>
          <a:noFill/>
        </p:spPr>
        <p:txBody>
          <a:bodyPr wrap="square" rtlCol="0">
            <a:spAutoFit/>
          </a:bodyPr>
          <a:lstStyle/>
          <a:p>
            <a:r>
              <a:rPr lang="es-PE" dirty="0">
                <a:solidFill>
                  <a:schemeClr val="bg1"/>
                </a:solidFill>
              </a:rPr>
              <a:t>REDUCIR</a:t>
            </a:r>
          </a:p>
        </p:txBody>
      </p:sp>
      <p:sp>
        <p:nvSpPr>
          <p:cNvPr id="33" name="CuadroTexto 32"/>
          <p:cNvSpPr txBox="1"/>
          <p:nvPr/>
        </p:nvSpPr>
        <p:spPr>
          <a:xfrm rot="480515">
            <a:off x="7133555" y="5681058"/>
            <a:ext cx="1303371" cy="369332"/>
          </a:xfrm>
          <a:prstGeom prst="rect">
            <a:avLst/>
          </a:prstGeom>
          <a:noFill/>
        </p:spPr>
        <p:txBody>
          <a:bodyPr wrap="square" rtlCol="0">
            <a:spAutoFit/>
          </a:bodyPr>
          <a:lstStyle/>
          <a:p>
            <a:r>
              <a:rPr lang="es-PE" dirty="0">
                <a:solidFill>
                  <a:schemeClr val="bg1"/>
                </a:solidFill>
              </a:rPr>
              <a:t>REDUCIR</a:t>
            </a:r>
          </a:p>
        </p:txBody>
      </p:sp>
      <p:sp>
        <p:nvSpPr>
          <p:cNvPr id="34" name="Menos 33"/>
          <p:cNvSpPr/>
          <p:nvPr/>
        </p:nvSpPr>
        <p:spPr>
          <a:xfrm rot="20493003">
            <a:off x="6530562" y="598217"/>
            <a:ext cx="805798" cy="528069"/>
          </a:xfrm>
          <a:prstGeom prst="mathMin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n>
                <a:solidFill>
                  <a:schemeClr val="bg1"/>
                </a:solidFill>
              </a:ln>
            </a:endParaRPr>
          </a:p>
        </p:txBody>
      </p:sp>
      <p:sp>
        <p:nvSpPr>
          <p:cNvPr id="35" name="Rectángulo 34"/>
          <p:cNvSpPr/>
          <p:nvPr/>
        </p:nvSpPr>
        <p:spPr>
          <a:xfrm>
            <a:off x="7384411" y="616588"/>
            <a:ext cx="1667994" cy="72337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300" dirty="0"/>
              <a:t>OPERACIONES POLICIALES PERMANENTE</a:t>
            </a:r>
          </a:p>
        </p:txBody>
      </p:sp>
      <p:sp>
        <p:nvSpPr>
          <p:cNvPr id="43" name="Elipse 42"/>
          <p:cNvSpPr/>
          <p:nvPr/>
        </p:nvSpPr>
        <p:spPr>
          <a:xfrm>
            <a:off x="1345147" y="725764"/>
            <a:ext cx="1467267" cy="114007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300" dirty="0"/>
              <a:t>MEJORAR LA CALIDAD DE VIDA DEL CIUDADANO</a:t>
            </a:r>
          </a:p>
        </p:txBody>
      </p:sp>
      <p:sp>
        <p:nvSpPr>
          <p:cNvPr id="97" name="CuadroTexto 96"/>
          <p:cNvSpPr txBox="1"/>
          <p:nvPr/>
        </p:nvSpPr>
        <p:spPr>
          <a:xfrm>
            <a:off x="4347385" y="6458001"/>
            <a:ext cx="2883095" cy="369332"/>
          </a:xfrm>
          <a:prstGeom prst="rect">
            <a:avLst/>
          </a:prstGeom>
          <a:noFill/>
          <a:ln>
            <a:noFill/>
          </a:ln>
        </p:spPr>
        <p:txBody>
          <a:bodyPr wrap="square" rtlCol="0">
            <a:spAutoFit/>
          </a:bodyPr>
          <a:lstStyle/>
          <a:p>
            <a:r>
              <a:rPr lang="es-PE" dirty="0">
                <a:solidFill>
                  <a:schemeClr val="bg1"/>
                </a:solidFill>
              </a:rPr>
              <a:t>CONFIANZA Y CREDIBILIDAD</a:t>
            </a:r>
          </a:p>
        </p:txBody>
      </p:sp>
      <p:sp>
        <p:nvSpPr>
          <p:cNvPr id="102" name="Elipse 101"/>
          <p:cNvSpPr/>
          <p:nvPr/>
        </p:nvSpPr>
        <p:spPr>
          <a:xfrm>
            <a:off x="1447801" y="1367950"/>
            <a:ext cx="8153400" cy="50294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cxnSp>
        <p:nvCxnSpPr>
          <p:cNvPr id="106" name="Conector recto 105"/>
          <p:cNvCxnSpPr>
            <a:endCxn id="102" idx="1"/>
          </p:cNvCxnSpPr>
          <p:nvPr/>
        </p:nvCxnSpPr>
        <p:spPr>
          <a:xfrm>
            <a:off x="2438400" y="1865838"/>
            <a:ext cx="203439" cy="23865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ángulo 2">
            <a:extLst>
              <a:ext uri="{FF2B5EF4-FFF2-40B4-BE49-F238E27FC236}">
                <a16:creationId xmlns:a16="http://schemas.microsoft.com/office/drawing/2014/main" xmlns="" id="{0AAB4C5F-F758-69BC-9647-15B69C1B22D4}"/>
              </a:ext>
            </a:extLst>
          </p:cNvPr>
          <p:cNvSpPr/>
          <p:nvPr/>
        </p:nvSpPr>
        <p:spPr>
          <a:xfrm>
            <a:off x="2673639" y="-3770"/>
            <a:ext cx="6405151" cy="461665"/>
          </a:xfrm>
          <a:prstGeom prst="rect">
            <a:avLst/>
          </a:prstGeom>
          <a:noFill/>
        </p:spPr>
        <p:txBody>
          <a:bodyPr wrap="none" lIns="91440" tIns="45720" rIns="91440" bIns="45720">
            <a:spAutoFit/>
          </a:bodyPr>
          <a:lstStyle/>
          <a:p>
            <a:pPr algn="ctr"/>
            <a:r>
              <a:rPr lang="es-PE" sz="2400" b="0" i="0" dirty="0">
                <a:solidFill>
                  <a:srgbClr val="000000"/>
                </a:solidFill>
                <a:effectLst/>
                <a:latin typeface="Arial" panose="020B0604020202020204" pitchFamily="34" charset="0"/>
              </a:rPr>
              <a:t> </a:t>
            </a:r>
            <a:r>
              <a:rPr lang="es-PE" sz="2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ESTRATEGIA INSTITUCIONAL “VECINDARIO SEGURO”</a:t>
            </a:r>
            <a:endParaRPr lang="es-ES" sz="2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778285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905000" y="304800"/>
            <a:ext cx="9067800" cy="830997"/>
          </a:xfrm>
          <a:prstGeom prst="rect">
            <a:avLst/>
          </a:prstGeom>
          <a:noFill/>
        </p:spPr>
        <p:txBody>
          <a:bodyPr wrap="square" lIns="91440" tIns="45720" rIns="91440" bIns="45720">
            <a:spAutoFit/>
          </a:bodyPr>
          <a:lstStyle/>
          <a:p>
            <a:pPr algn="just"/>
            <a:r>
              <a:rPr lang="es-PE" sz="2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IMPLEMENTACION DEL PROGRAMA VECINDARIO SEGURO Y AVANCE HASTA LA FECHA.</a:t>
            </a:r>
            <a:endParaRPr lang="en-US" sz="2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1" name="Rectángulo 10"/>
          <p:cNvSpPr/>
          <p:nvPr/>
        </p:nvSpPr>
        <p:spPr>
          <a:xfrm>
            <a:off x="2895600" y="3053581"/>
            <a:ext cx="8534400" cy="2308324"/>
          </a:xfrm>
          <a:prstGeom prst="rect">
            <a:avLst/>
          </a:prstGeom>
        </p:spPr>
        <p:txBody>
          <a:bodyPr wrap="square">
            <a:spAutoFit/>
          </a:bodyPr>
          <a:lstStyle/>
          <a:p>
            <a:pPr marL="285750" lvl="0" indent="-285750" algn="just">
              <a:buFont typeface="Wingdings" panose="05000000000000000000" pitchFamily="2" charset="2"/>
              <a:buChar char="ü"/>
            </a:pPr>
            <a:r>
              <a:rPr lang="es-PE" dirty="0">
                <a:solidFill>
                  <a:schemeClr val="bg1"/>
                </a:solidFill>
              </a:rPr>
              <a:t>Sectores, Sub sector y Cuadrante</a:t>
            </a:r>
          </a:p>
          <a:p>
            <a:pPr marL="285750" lvl="0" indent="-285750" algn="just">
              <a:buFont typeface="Wingdings" panose="05000000000000000000" pitchFamily="2" charset="2"/>
              <a:buChar char="ü"/>
            </a:pPr>
            <a:r>
              <a:rPr lang="es-PE" dirty="0">
                <a:solidFill>
                  <a:schemeClr val="bg1"/>
                </a:solidFill>
              </a:rPr>
              <a:t>Patrullaje policial e integrado con el gobierno local</a:t>
            </a:r>
          </a:p>
          <a:p>
            <a:pPr marL="285750" lvl="0" indent="-285750" algn="just">
              <a:buFont typeface="Wingdings" panose="05000000000000000000" pitchFamily="2" charset="2"/>
              <a:buChar char="ü"/>
            </a:pPr>
            <a:r>
              <a:rPr lang="es-PE" dirty="0">
                <a:solidFill>
                  <a:schemeClr val="bg1"/>
                </a:solidFill>
              </a:rPr>
              <a:t>Permanente identificación de factores de riesgo estableciendo estrategias para su neutralización</a:t>
            </a:r>
          </a:p>
          <a:p>
            <a:pPr marL="285750" lvl="0" indent="-285750" algn="just">
              <a:buFont typeface="Wingdings" panose="05000000000000000000" pitchFamily="2" charset="2"/>
              <a:buChar char="ü"/>
            </a:pPr>
            <a:r>
              <a:rPr lang="es-PE" dirty="0">
                <a:solidFill>
                  <a:schemeClr val="bg1"/>
                </a:solidFill>
              </a:rPr>
              <a:t>Monitoreo de las actividades delictivas para su intervención a nivel preventivo e investigación.</a:t>
            </a:r>
          </a:p>
          <a:p>
            <a:pPr marL="285750" lvl="0" indent="-285750" algn="just">
              <a:buFont typeface="Wingdings" panose="05000000000000000000" pitchFamily="2" charset="2"/>
              <a:buChar char="ü"/>
            </a:pPr>
            <a:r>
              <a:rPr lang="es-PE" dirty="0">
                <a:solidFill>
                  <a:schemeClr val="bg1"/>
                </a:solidFill>
              </a:rPr>
              <a:t>Implementación de herramientas tecnológicas</a:t>
            </a:r>
          </a:p>
          <a:p>
            <a:pPr lvl="0" algn="just"/>
            <a:endParaRPr lang="en-US" dirty="0">
              <a:solidFill>
                <a:schemeClr val="bg1"/>
              </a:solidFill>
            </a:endParaRPr>
          </a:p>
        </p:txBody>
      </p:sp>
      <p:pic>
        <p:nvPicPr>
          <p:cNvPr id="3" name="Imagen 10">
            <a:extLst>
              <a:ext uri="{FF2B5EF4-FFF2-40B4-BE49-F238E27FC236}">
                <a16:creationId xmlns:a16="http://schemas.microsoft.com/office/drawing/2014/main" xmlns="" id="{632D89C5-42EF-C3A9-53D9-2DBFF6CC946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8573" y="5026556"/>
            <a:ext cx="2425651" cy="1508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xmlns="" id="{F23B9612-1DC2-B270-0ADC-2A6F15122A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72600" y="5203047"/>
            <a:ext cx="2286000" cy="1332462"/>
          </a:xfrm>
          <a:prstGeom prst="rect">
            <a:avLst/>
          </a:prstGeom>
          <a:ln w="57150">
            <a:solidFill>
              <a:schemeClr val="tx1"/>
            </a:solidFill>
          </a:ln>
        </p:spPr>
      </p:pic>
      <p:sp>
        <p:nvSpPr>
          <p:cNvPr id="4" name="Elipse 3">
            <a:extLst>
              <a:ext uri="{FF2B5EF4-FFF2-40B4-BE49-F238E27FC236}">
                <a16:creationId xmlns:a16="http://schemas.microsoft.com/office/drawing/2014/main" xmlns="" id="{96A64912-5EC5-C57D-B9E6-D7D63CD33C22}"/>
              </a:ext>
            </a:extLst>
          </p:cNvPr>
          <p:cNvSpPr/>
          <p:nvPr/>
        </p:nvSpPr>
        <p:spPr>
          <a:xfrm>
            <a:off x="2625961" y="1411285"/>
            <a:ext cx="1752600" cy="1143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100" dirty="0"/>
              <a:t>TRES EJES FUNDAMENTALES</a:t>
            </a:r>
          </a:p>
        </p:txBody>
      </p:sp>
      <p:sp>
        <p:nvSpPr>
          <p:cNvPr id="6" name="Flecha: a la derecha 5">
            <a:extLst>
              <a:ext uri="{FF2B5EF4-FFF2-40B4-BE49-F238E27FC236}">
                <a16:creationId xmlns:a16="http://schemas.microsoft.com/office/drawing/2014/main" xmlns="" id="{5782CB30-F377-E419-A8BA-F4DE303C7BF0}"/>
              </a:ext>
            </a:extLst>
          </p:cNvPr>
          <p:cNvSpPr/>
          <p:nvPr/>
        </p:nvSpPr>
        <p:spPr>
          <a:xfrm>
            <a:off x="4495800" y="1288414"/>
            <a:ext cx="850949" cy="4572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Flecha: a la derecha 6">
            <a:extLst>
              <a:ext uri="{FF2B5EF4-FFF2-40B4-BE49-F238E27FC236}">
                <a16:creationId xmlns:a16="http://schemas.microsoft.com/office/drawing/2014/main" xmlns="" id="{57E9C9FA-9582-D2A0-6E3F-EF2C6EF2DE1B}"/>
              </a:ext>
            </a:extLst>
          </p:cNvPr>
          <p:cNvSpPr/>
          <p:nvPr/>
        </p:nvSpPr>
        <p:spPr>
          <a:xfrm>
            <a:off x="4495799" y="1726928"/>
            <a:ext cx="850949" cy="4572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Flecha: a la derecha 7">
            <a:extLst>
              <a:ext uri="{FF2B5EF4-FFF2-40B4-BE49-F238E27FC236}">
                <a16:creationId xmlns:a16="http://schemas.microsoft.com/office/drawing/2014/main" xmlns="" id="{8590E00D-F686-C95E-8A03-B53F8EAF243B}"/>
              </a:ext>
            </a:extLst>
          </p:cNvPr>
          <p:cNvSpPr/>
          <p:nvPr/>
        </p:nvSpPr>
        <p:spPr>
          <a:xfrm>
            <a:off x="4518212" y="2191652"/>
            <a:ext cx="850949" cy="4572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CuadroTexto 11">
            <a:extLst>
              <a:ext uri="{FF2B5EF4-FFF2-40B4-BE49-F238E27FC236}">
                <a16:creationId xmlns:a16="http://schemas.microsoft.com/office/drawing/2014/main" xmlns="" id="{2FF895E9-7125-518F-CC0B-9C4B408F5C06}"/>
              </a:ext>
            </a:extLst>
          </p:cNvPr>
          <p:cNvSpPr txBox="1"/>
          <p:nvPr/>
        </p:nvSpPr>
        <p:spPr>
          <a:xfrm>
            <a:off x="5562600" y="1748032"/>
            <a:ext cx="5867400" cy="646331"/>
          </a:xfrm>
          <a:prstGeom prst="rect">
            <a:avLst/>
          </a:prstGeom>
          <a:noFill/>
        </p:spPr>
        <p:txBody>
          <a:bodyPr wrap="square" rtlCol="0">
            <a:spAutoFit/>
          </a:bodyPr>
          <a:lstStyle/>
          <a:p>
            <a:r>
              <a:rPr lang="es-PE" dirty="0">
                <a:solidFill>
                  <a:schemeClr val="bg1"/>
                </a:solidFill>
              </a:rPr>
              <a:t>Policía Comunitaria. un nuevo enfoque de atención al ciudadano</a:t>
            </a:r>
          </a:p>
        </p:txBody>
      </p:sp>
      <p:sp>
        <p:nvSpPr>
          <p:cNvPr id="13" name="CuadroTexto 12">
            <a:extLst>
              <a:ext uri="{FF2B5EF4-FFF2-40B4-BE49-F238E27FC236}">
                <a16:creationId xmlns:a16="http://schemas.microsoft.com/office/drawing/2014/main" xmlns="" id="{74262E37-0982-6F4F-4AF4-574600F045F9}"/>
              </a:ext>
            </a:extLst>
          </p:cNvPr>
          <p:cNvSpPr txBox="1"/>
          <p:nvPr/>
        </p:nvSpPr>
        <p:spPr>
          <a:xfrm>
            <a:off x="5585012" y="2295689"/>
            <a:ext cx="5562600" cy="646331"/>
          </a:xfrm>
          <a:prstGeom prst="rect">
            <a:avLst/>
          </a:prstGeom>
          <a:noFill/>
        </p:spPr>
        <p:txBody>
          <a:bodyPr wrap="square" rtlCol="0">
            <a:spAutoFit/>
          </a:bodyPr>
          <a:lstStyle/>
          <a:p>
            <a:r>
              <a:rPr lang="es-PE" dirty="0">
                <a:solidFill>
                  <a:schemeClr val="bg1"/>
                </a:solidFill>
              </a:rPr>
              <a:t>Participación Ciudadana. La organización vecinal participativa y la alianza vecino / policía / gobierno local </a:t>
            </a:r>
          </a:p>
        </p:txBody>
      </p:sp>
      <p:sp>
        <p:nvSpPr>
          <p:cNvPr id="14" name="CuadroTexto 13">
            <a:extLst>
              <a:ext uri="{FF2B5EF4-FFF2-40B4-BE49-F238E27FC236}">
                <a16:creationId xmlns:a16="http://schemas.microsoft.com/office/drawing/2014/main" xmlns="" id="{1C8654E7-4937-8C6D-90CC-6732DD0FC2C8}"/>
              </a:ext>
            </a:extLst>
          </p:cNvPr>
          <p:cNvSpPr txBox="1"/>
          <p:nvPr/>
        </p:nvSpPr>
        <p:spPr>
          <a:xfrm>
            <a:off x="5562600" y="1357596"/>
            <a:ext cx="5490882" cy="369332"/>
          </a:xfrm>
          <a:prstGeom prst="rect">
            <a:avLst/>
          </a:prstGeom>
          <a:noFill/>
        </p:spPr>
        <p:txBody>
          <a:bodyPr wrap="square" rtlCol="0">
            <a:spAutoFit/>
          </a:bodyPr>
          <a:lstStyle/>
          <a:p>
            <a:r>
              <a:rPr lang="es-PE" dirty="0">
                <a:solidFill>
                  <a:schemeClr val="bg1"/>
                </a:solidFill>
              </a:rPr>
              <a:t>Operacional. Llevar los servicios policiales al ciudadano</a:t>
            </a:r>
          </a:p>
        </p:txBody>
      </p:sp>
    </p:spTree>
    <p:extLst>
      <p:ext uri="{BB962C8B-B14F-4D97-AF65-F5344CB8AC3E}">
        <p14:creationId xmlns:p14="http://schemas.microsoft.com/office/powerpoint/2010/main" val="778962684"/>
      </p:ext>
    </p:extLst>
  </p:cSld>
  <p:clrMapOvr>
    <a:masterClrMapping/>
  </p:clrMapOvr>
  <p:transition spd="slow">
    <p:comb/>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xmlns="" id="{84112602-E506-A152-E460-6A5B7CB1ECED}"/>
              </a:ext>
            </a:extLst>
          </p:cNvPr>
          <p:cNvGraphicFramePr>
            <a:graphicFrameLocks noGrp="1"/>
          </p:cNvGraphicFramePr>
          <p:nvPr>
            <p:extLst>
              <p:ext uri="{D42A27DB-BD31-4B8C-83A1-F6EECF244321}">
                <p14:modId xmlns:p14="http://schemas.microsoft.com/office/powerpoint/2010/main" val="2807316330"/>
              </p:ext>
            </p:extLst>
          </p:nvPr>
        </p:nvGraphicFramePr>
        <p:xfrm>
          <a:off x="2514600" y="1371600"/>
          <a:ext cx="6858000" cy="5105398"/>
        </p:xfrm>
        <a:graphic>
          <a:graphicData uri="http://schemas.openxmlformats.org/drawingml/2006/table">
            <a:tbl>
              <a:tblPr/>
              <a:tblGrid>
                <a:gridCol w="2168471">
                  <a:extLst>
                    <a:ext uri="{9D8B030D-6E8A-4147-A177-3AD203B41FA5}">
                      <a16:colId xmlns:a16="http://schemas.microsoft.com/office/drawing/2014/main" xmlns="" val="20000"/>
                    </a:ext>
                  </a:extLst>
                </a:gridCol>
                <a:gridCol w="1061978">
                  <a:extLst>
                    <a:ext uri="{9D8B030D-6E8A-4147-A177-3AD203B41FA5}">
                      <a16:colId xmlns:a16="http://schemas.microsoft.com/office/drawing/2014/main" xmlns="" val="20001"/>
                    </a:ext>
                  </a:extLst>
                </a:gridCol>
                <a:gridCol w="1829547">
                  <a:extLst>
                    <a:ext uri="{9D8B030D-6E8A-4147-A177-3AD203B41FA5}">
                      <a16:colId xmlns:a16="http://schemas.microsoft.com/office/drawing/2014/main" xmlns="" val="20002"/>
                    </a:ext>
                  </a:extLst>
                </a:gridCol>
                <a:gridCol w="1798004">
                  <a:extLst>
                    <a:ext uri="{9D8B030D-6E8A-4147-A177-3AD203B41FA5}">
                      <a16:colId xmlns:a16="http://schemas.microsoft.com/office/drawing/2014/main" xmlns="" val="20003"/>
                    </a:ext>
                  </a:extLst>
                </a:gridCol>
              </a:tblGrid>
              <a:tr h="532896">
                <a:tc>
                  <a:txBody>
                    <a:bodyPr/>
                    <a:lstStyle/>
                    <a:p>
                      <a:pPr algn="ctr" fontAlgn="ctr"/>
                      <a:r>
                        <a:rPr lang="es-PE" sz="2000" b="1" i="0" u="none" strike="noStrike" dirty="0">
                          <a:solidFill>
                            <a:srgbClr val="FF0000"/>
                          </a:solidFill>
                          <a:effectLst/>
                          <a:latin typeface="Calibri" panose="020F0502020204030204" pitchFamily="34" charset="0"/>
                        </a:rPr>
                        <a:t>COMISARIA</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PE" sz="2000" b="1" i="0" u="none" strike="noStrike" dirty="0">
                          <a:solidFill>
                            <a:srgbClr val="FF0000"/>
                          </a:solidFill>
                          <a:effectLst/>
                          <a:latin typeface="Calibri" panose="020F0502020204030204" pitchFamily="34" charset="0"/>
                        </a:rPr>
                        <a:t>SECTOR</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s-PE" sz="2000" b="1" i="0" u="none" strike="noStrike" dirty="0">
                          <a:solidFill>
                            <a:srgbClr val="FF0000"/>
                          </a:solidFill>
                          <a:effectLst/>
                          <a:latin typeface="Calibri" panose="020F0502020204030204" pitchFamily="34" charset="0"/>
                        </a:rPr>
                        <a:t>SUBSECTORES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PE" sz="2000" b="1" i="0" u="none" strike="noStrike" dirty="0">
                          <a:solidFill>
                            <a:srgbClr val="FF0000"/>
                          </a:solidFill>
                          <a:effectLst/>
                          <a:latin typeface="Calibri" panose="020F0502020204030204" pitchFamily="34" charset="0"/>
                        </a:rPr>
                        <a:t>CUADRANTES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xmlns="" val="10000"/>
                  </a:ext>
                </a:extLst>
              </a:tr>
              <a:tr h="283136">
                <a:tc>
                  <a:txBody>
                    <a:bodyPr/>
                    <a:lstStyle/>
                    <a:p>
                      <a:pPr algn="l" fontAlgn="b"/>
                      <a:r>
                        <a:rPr lang="es-PE" sz="1600" b="1" i="0" u="none" strike="noStrike" dirty="0">
                          <a:solidFill>
                            <a:schemeClr val="bg1"/>
                          </a:solidFill>
                          <a:effectLst/>
                          <a:latin typeface="Calibri" panose="020F0502020204030204" pitchFamily="34" charset="0"/>
                        </a:rPr>
                        <a:t>VMT</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800" b="1" i="0" u="none" strike="noStrike" dirty="0">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s-PE" sz="1800" b="1" i="0" u="none" strike="noStrike" dirty="0">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s-PE" sz="1800" b="1" i="0" u="none" strike="noStrike" dirty="0">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xmlns="" val="10001"/>
                  </a:ext>
                </a:extLst>
              </a:tr>
              <a:tr h="283136">
                <a:tc>
                  <a:txBody>
                    <a:bodyPr/>
                    <a:lstStyle/>
                    <a:p>
                      <a:pPr algn="l" fontAlgn="b"/>
                      <a:r>
                        <a:rPr lang="es-PE" sz="1600" b="1" i="0" u="none" strike="noStrike" dirty="0">
                          <a:solidFill>
                            <a:schemeClr val="bg1"/>
                          </a:solidFill>
                          <a:effectLst/>
                          <a:latin typeface="Calibri" panose="020F0502020204030204" pitchFamily="34" charset="0"/>
                        </a:rPr>
                        <a:t>MARIATEGUI</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800" b="1" i="0" u="none" strike="noStrike" dirty="0">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s-PE" sz="1800" b="1" i="0" u="none" strike="noStrike" dirty="0">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s-PE" sz="1800" b="1" i="0" u="none" strike="noStrike" dirty="0">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xmlns="" val="10002"/>
                  </a:ext>
                </a:extLst>
              </a:tr>
              <a:tr h="283136">
                <a:tc>
                  <a:txBody>
                    <a:bodyPr/>
                    <a:lstStyle/>
                    <a:p>
                      <a:pPr algn="l" fontAlgn="b"/>
                      <a:r>
                        <a:rPr lang="es-PE" sz="1600" b="1" i="0" u="none" strike="noStrike" dirty="0">
                          <a:solidFill>
                            <a:schemeClr val="bg1"/>
                          </a:solidFill>
                          <a:effectLst/>
                          <a:latin typeface="Calibri" panose="020F0502020204030204" pitchFamily="34" charset="0"/>
                        </a:rPr>
                        <a:t>JOSE GALVEZ</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800" b="1" i="0" u="none" strike="noStrike" dirty="0">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s-PE" sz="1800" b="1" i="0" u="none" strike="noStrike" dirty="0">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s-PE" sz="1800" b="1" i="0" u="none" strike="noStrike" dirty="0">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xmlns="" val="10003"/>
                  </a:ext>
                </a:extLst>
              </a:tr>
              <a:tr h="283136">
                <a:tc>
                  <a:txBody>
                    <a:bodyPr/>
                    <a:lstStyle/>
                    <a:p>
                      <a:pPr algn="l" fontAlgn="b"/>
                      <a:r>
                        <a:rPr lang="es-PE" sz="1600" b="1" i="0" u="none" strike="noStrike" dirty="0">
                          <a:solidFill>
                            <a:schemeClr val="bg1"/>
                          </a:solidFill>
                          <a:effectLst/>
                          <a:latin typeface="Calibri" panose="020F0502020204030204" pitchFamily="34" charset="0"/>
                        </a:rPr>
                        <a:t>TABLADA</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800" b="1" i="0" u="none" strike="noStrike" dirty="0">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s-PE" sz="1800" b="1" i="0" u="none" strike="noStrike" dirty="0">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s-PE" sz="1800" b="1" i="0" u="none" strike="noStrike" dirty="0">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xmlns="" val="10013"/>
                  </a:ext>
                </a:extLst>
              </a:tr>
              <a:tr h="427633">
                <a:tc>
                  <a:txBody>
                    <a:bodyPr/>
                    <a:lstStyle/>
                    <a:p>
                      <a:pPr algn="l" fontAlgn="b"/>
                      <a:r>
                        <a:rPr lang="es-PE" sz="1600" b="1" i="0" u="none" strike="noStrike" dirty="0">
                          <a:solidFill>
                            <a:schemeClr val="bg1"/>
                          </a:solidFill>
                          <a:effectLst/>
                          <a:latin typeface="Calibri" panose="020F0502020204030204" pitchFamily="34" charset="0"/>
                        </a:rPr>
                        <a:t>NUEVA ESPERANZA</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800" b="1" i="0" u="none" strike="noStrike" dirty="0">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s-PE" sz="1800" b="1" i="0" u="none" strike="noStrike" dirty="0">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s-PE" sz="1800" b="1" i="0" u="none" strike="noStrike" dirty="0">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xmlns="" val="10004"/>
                  </a:ext>
                </a:extLst>
              </a:tr>
              <a:tr h="283136">
                <a:tc>
                  <a:txBody>
                    <a:bodyPr/>
                    <a:lstStyle/>
                    <a:p>
                      <a:pPr algn="l" fontAlgn="b"/>
                      <a:r>
                        <a:rPr lang="es-PE" sz="1600" b="1" i="0" u="none" strike="noStrike" dirty="0">
                          <a:solidFill>
                            <a:schemeClr val="bg1"/>
                          </a:solidFill>
                          <a:effectLst/>
                          <a:latin typeface="Calibri" panose="020F0502020204030204" pitchFamily="34" charset="0"/>
                        </a:rPr>
                        <a:t>PACHACAMAC</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800" b="1" i="0" u="none" strike="noStrike" dirty="0">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s-PE" sz="1800" b="1" i="0" u="none" strike="noStrike" dirty="0">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s-PE" sz="1800" b="1" i="0" u="none" strike="noStrike" dirty="0">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xmlns="" val="10005"/>
                  </a:ext>
                </a:extLst>
              </a:tr>
              <a:tr h="427633">
                <a:tc>
                  <a:txBody>
                    <a:bodyPr/>
                    <a:lstStyle/>
                    <a:p>
                      <a:pPr algn="l" fontAlgn="b"/>
                      <a:r>
                        <a:rPr lang="es-PE" sz="1600" b="1" i="0" u="none" strike="noStrike" dirty="0">
                          <a:solidFill>
                            <a:schemeClr val="bg1"/>
                          </a:solidFill>
                          <a:effectLst/>
                          <a:latin typeface="Calibri" panose="020F0502020204030204" pitchFamily="34" charset="0"/>
                        </a:rPr>
                        <a:t>VILLA ALEJANDRO</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800" b="1" i="0" u="none" strike="noStrike" dirty="0">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s-PE" sz="1800" b="1" i="0" u="none" strike="noStrike" dirty="0">
                          <a:solidFill>
                            <a:srgbClr val="000000"/>
                          </a:solidFill>
                          <a:effectLst/>
                          <a:latin typeface="Calibri" panose="020F0502020204030204" pitchFamily="34" charset="0"/>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s-PE" sz="1800" b="1" i="0" u="none" strike="noStrike" dirty="0">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xmlns="" val="10006"/>
                  </a:ext>
                </a:extLst>
              </a:tr>
              <a:tr h="283136">
                <a:tc>
                  <a:txBody>
                    <a:bodyPr/>
                    <a:lstStyle/>
                    <a:p>
                      <a:pPr algn="l" fontAlgn="b"/>
                      <a:r>
                        <a:rPr lang="es-PE" sz="1600" b="1" i="0" u="none" strike="noStrike" dirty="0">
                          <a:solidFill>
                            <a:schemeClr val="bg1"/>
                          </a:solidFill>
                          <a:effectLst/>
                          <a:latin typeface="Calibri" panose="020F0502020204030204" pitchFamily="34" charset="0"/>
                        </a:rPr>
                        <a:t>LURIN</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800" b="1" i="0" u="none" strike="noStrike" dirty="0">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s-PE" sz="1800" b="1" i="0" u="none" strike="noStrike" dirty="0">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s-PE" sz="1800" b="1" i="0" u="none" strike="noStrike" dirty="0">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xmlns="" val="10007"/>
                  </a:ext>
                </a:extLst>
              </a:tr>
              <a:tr h="427633">
                <a:tc>
                  <a:txBody>
                    <a:bodyPr/>
                    <a:lstStyle/>
                    <a:p>
                      <a:pPr algn="l" fontAlgn="b"/>
                      <a:r>
                        <a:rPr lang="es-PE" sz="1600" b="1" i="0" u="none" strike="noStrike" dirty="0">
                          <a:solidFill>
                            <a:schemeClr val="bg1"/>
                          </a:solidFill>
                          <a:effectLst/>
                          <a:latin typeface="Calibri" panose="020F0502020204030204" pitchFamily="34" charset="0"/>
                        </a:rPr>
                        <a:t>PUNTA HERMOSA</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800" b="1" i="0" u="none" strike="noStrike" dirty="0">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s-PE" sz="1800" b="1" i="0" u="none" strike="noStrike" dirty="0">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s-PE" sz="1800" b="1" i="0" u="none" strike="noStrike" dirty="0">
                          <a:solidFill>
                            <a:srgbClr val="000000"/>
                          </a:solidFill>
                          <a:effectLst/>
                          <a:latin typeface="Calibri" panose="020F0502020204030204" pitchFamily="34" charset="0"/>
                        </a:rPr>
                        <a:t>6</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xmlns="" val="10008"/>
                  </a:ext>
                </a:extLst>
              </a:tr>
              <a:tr h="283136">
                <a:tc>
                  <a:txBody>
                    <a:bodyPr/>
                    <a:lstStyle/>
                    <a:p>
                      <a:pPr algn="l" fontAlgn="b"/>
                      <a:r>
                        <a:rPr lang="es-PE" sz="1600" b="1" i="0" u="none" strike="noStrike" dirty="0">
                          <a:solidFill>
                            <a:schemeClr val="bg1"/>
                          </a:solidFill>
                          <a:effectLst/>
                          <a:latin typeface="Calibri" panose="020F0502020204030204" pitchFamily="34" charset="0"/>
                        </a:rPr>
                        <a:t>PUNTA NEGRA</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800" b="1" i="0" u="none" strike="noStrike" dirty="0">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s-PE" sz="1800" b="1" i="0" u="none" strike="noStrike" dirty="0">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s-PE" sz="1800" b="1" i="0" u="none" strike="noStrike" dirty="0">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xmlns="" val="10014"/>
                  </a:ext>
                </a:extLst>
              </a:tr>
              <a:tr h="283136">
                <a:tc>
                  <a:txBody>
                    <a:bodyPr/>
                    <a:lstStyle/>
                    <a:p>
                      <a:pPr algn="l" fontAlgn="b"/>
                      <a:r>
                        <a:rPr lang="es-PE" sz="1600" b="1" i="0" u="none" strike="noStrike" dirty="0">
                          <a:solidFill>
                            <a:schemeClr val="bg1"/>
                          </a:solidFill>
                          <a:effectLst/>
                          <a:latin typeface="Calibri" panose="020F0502020204030204" pitchFamily="34" charset="0"/>
                        </a:rPr>
                        <a:t>SAN BARTOLO</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PE" sz="1800" b="1" i="0" u="none" strike="noStrike" dirty="0">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fontAlgn="b"/>
                      <a:r>
                        <a:rPr lang="es-PE" sz="1800" b="1" i="0" u="none" strike="noStrike" dirty="0">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b"/>
                      <a:r>
                        <a:rPr lang="es-PE" sz="1800" b="1" i="0" u="none" strike="noStrike" dirty="0">
                          <a:solidFill>
                            <a:srgbClr val="000000"/>
                          </a:solidFill>
                          <a:effectLst/>
                          <a:latin typeface="Calibri" panose="020F0502020204030204" pitchFamily="34" charset="0"/>
                        </a:rPr>
                        <a:t>7</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xmlns="" val="10009"/>
                  </a:ext>
                </a:extLst>
              </a:tr>
              <a:tr h="427633">
                <a:tc>
                  <a:txBody>
                    <a:bodyPr/>
                    <a:lstStyle/>
                    <a:p>
                      <a:pPr algn="l" fontAlgn="b"/>
                      <a:r>
                        <a:rPr lang="es-PE" sz="1600" b="1" i="0" u="none" strike="noStrike" dirty="0">
                          <a:solidFill>
                            <a:schemeClr val="bg1"/>
                          </a:solidFill>
                          <a:effectLst/>
                          <a:latin typeface="Calibri" panose="020F0502020204030204" pitchFamily="34" charset="0"/>
                        </a:rPr>
                        <a:t>SANTA MARIA DEL MAR</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PE" sz="1800" b="1" i="0" u="none" strike="noStrike" dirty="0">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fontAlgn="b"/>
                      <a:r>
                        <a:rPr lang="es-PE" sz="1800" b="1" i="0" u="none" strike="noStrike" dirty="0">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b"/>
                      <a:r>
                        <a:rPr lang="es-PE" sz="1800" b="1" i="0" u="none" strike="noStrike" dirty="0">
                          <a:solidFill>
                            <a:srgbClr val="000000"/>
                          </a:solidFill>
                          <a:effectLst/>
                          <a:latin typeface="Calibri" panose="020F0502020204030204" pitchFamily="34" charset="0"/>
                        </a:rPr>
                        <a:t>6</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xmlns="" val="10010"/>
                  </a:ext>
                </a:extLst>
              </a:tr>
              <a:tr h="283136">
                <a:tc>
                  <a:txBody>
                    <a:bodyPr/>
                    <a:lstStyle/>
                    <a:p>
                      <a:pPr algn="l" fontAlgn="b"/>
                      <a:r>
                        <a:rPr lang="es-PE" sz="1600" b="1" i="0" u="none" strike="noStrike" dirty="0">
                          <a:solidFill>
                            <a:schemeClr val="bg1"/>
                          </a:solidFill>
                          <a:effectLst/>
                          <a:latin typeface="Calibri" panose="020F0502020204030204" pitchFamily="34" charset="0"/>
                        </a:rPr>
                        <a:t>PUCUSANA</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PE" sz="1800" b="1" i="0" u="none" strike="noStrike" dirty="0">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fontAlgn="b"/>
                      <a:r>
                        <a:rPr lang="es-PE" sz="1800" b="1" i="0" u="none" strike="noStrike" dirty="0">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b"/>
                      <a:r>
                        <a:rPr lang="es-PE" sz="1800" b="1" i="0" u="none" strike="noStrike" dirty="0">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xmlns="" val="10011"/>
                  </a:ext>
                </a:extLst>
              </a:tr>
              <a:tr h="313746">
                <a:tc>
                  <a:txBody>
                    <a:bodyPr/>
                    <a:lstStyle/>
                    <a:p>
                      <a:pPr algn="ctr" fontAlgn="b"/>
                      <a:r>
                        <a:rPr lang="es-PE" sz="2000" b="1" i="0" u="none" strike="noStrike" dirty="0">
                          <a:solidFill>
                            <a:srgbClr val="FF0000"/>
                          </a:solidFill>
                          <a:effectLst/>
                          <a:latin typeface="Calibri" panose="020F0502020204030204" pitchFamily="34" charset="0"/>
                        </a:rPr>
                        <a:t>TOTAL</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s-PE" sz="2000" b="1" i="0" u="none" strike="noStrike" dirty="0">
                          <a:solidFill>
                            <a:srgbClr val="FF0000"/>
                          </a:solidFill>
                          <a:effectLst/>
                          <a:latin typeface="Calibri" panose="020F0502020204030204" pitchFamily="34" charset="0"/>
                        </a:rPr>
                        <a:t>27</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s-PE" sz="2000" b="1" i="0" u="none" strike="noStrike" dirty="0">
                          <a:solidFill>
                            <a:srgbClr val="FF0000"/>
                          </a:solidFill>
                          <a:effectLst/>
                          <a:latin typeface="Calibri" panose="020F0502020204030204" pitchFamily="34" charset="0"/>
                        </a:rPr>
                        <a:t>54</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s-PE" sz="2000" b="1" i="0" u="none" strike="noStrike" dirty="0">
                          <a:solidFill>
                            <a:srgbClr val="FF0000"/>
                          </a:solidFill>
                          <a:effectLst/>
                          <a:latin typeface="Calibri" panose="020F0502020204030204" pitchFamily="34" charset="0"/>
                        </a:rPr>
                        <a:t>99</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12"/>
                  </a:ext>
                </a:extLst>
              </a:tr>
            </a:tbl>
          </a:graphicData>
        </a:graphic>
      </p:graphicFrame>
      <p:sp>
        <p:nvSpPr>
          <p:cNvPr id="4" name="Rectángulo 3">
            <a:extLst>
              <a:ext uri="{FF2B5EF4-FFF2-40B4-BE49-F238E27FC236}">
                <a16:creationId xmlns:a16="http://schemas.microsoft.com/office/drawing/2014/main" xmlns="" id="{5E6B1D90-0F7F-FDB7-2376-9D1A931C96FA}"/>
              </a:ext>
            </a:extLst>
          </p:cNvPr>
          <p:cNvSpPr/>
          <p:nvPr/>
        </p:nvSpPr>
        <p:spPr>
          <a:xfrm>
            <a:off x="1981200" y="533400"/>
            <a:ext cx="8382000" cy="830997"/>
          </a:xfrm>
          <a:prstGeom prst="rect">
            <a:avLst/>
          </a:prstGeom>
          <a:noFill/>
        </p:spPr>
        <p:txBody>
          <a:bodyPr wrap="square" lIns="91440" tIns="45720" rIns="91440" bIns="45720">
            <a:spAutoFit/>
          </a:bodyPr>
          <a:lstStyle/>
          <a:p>
            <a:pPr lvl="0" algn="just"/>
            <a:r>
              <a:rPr lang="es-PE" sz="2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SECTORIZACIÓN DE LAS COMISARIAS DE LA DIVPOL SUR 3 </a:t>
            </a:r>
          </a:p>
          <a:p>
            <a:pPr lvl="0" algn="just"/>
            <a:endParaRPr lang="en-US" sz="2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19110957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219200" y="124699"/>
            <a:ext cx="10744200" cy="800219"/>
          </a:xfrm>
          <a:prstGeom prst="rect">
            <a:avLst/>
          </a:prstGeom>
          <a:noFill/>
        </p:spPr>
        <p:txBody>
          <a:bodyPr wrap="square" lIns="91440" tIns="45720" rIns="91440" bIns="45720">
            <a:spAutoFit/>
          </a:bodyPr>
          <a:lstStyle/>
          <a:p>
            <a:pPr lvl="0" algn="just"/>
            <a:r>
              <a:rPr lang="es-PE" sz="2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CUADRO DE IMPLEMENTACION DE LOS PROGRAMAS PREVENTIVO DE LAS COMISARIAS </a:t>
            </a:r>
          </a:p>
          <a:p>
            <a:pPr lvl="0" algn="just"/>
            <a:endParaRPr lang="en-US" sz="2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graphicFrame>
        <p:nvGraphicFramePr>
          <p:cNvPr id="4" name="Tabla 3">
            <a:extLst>
              <a:ext uri="{FF2B5EF4-FFF2-40B4-BE49-F238E27FC236}">
                <a16:creationId xmlns:a16="http://schemas.microsoft.com/office/drawing/2014/main" xmlns="" id="{647BC789-A575-37F4-72E1-D6E50EFAF07D}"/>
              </a:ext>
            </a:extLst>
          </p:cNvPr>
          <p:cNvGraphicFramePr>
            <a:graphicFrameLocks noGrp="1"/>
          </p:cNvGraphicFramePr>
          <p:nvPr>
            <p:extLst>
              <p:ext uri="{D42A27DB-BD31-4B8C-83A1-F6EECF244321}">
                <p14:modId xmlns:p14="http://schemas.microsoft.com/office/powerpoint/2010/main" val="669716731"/>
              </p:ext>
            </p:extLst>
          </p:nvPr>
        </p:nvGraphicFramePr>
        <p:xfrm>
          <a:off x="1752600" y="669262"/>
          <a:ext cx="3124200" cy="6059866"/>
        </p:xfrm>
        <a:graphic>
          <a:graphicData uri="http://schemas.openxmlformats.org/drawingml/2006/table">
            <a:tbl>
              <a:tblPr/>
              <a:tblGrid>
                <a:gridCol w="476046">
                  <a:extLst>
                    <a:ext uri="{9D8B030D-6E8A-4147-A177-3AD203B41FA5}">
                      <a16:colId xmlns:a16="http://schemas.microsoft.com/office/drawing/2014/main" xmlns="" val="3212436657"/>
                    </a:ext>
                  </a:extLst>
                </a:gridCol>
                <a:gridCol w="658530">
                  <a:extLst>
                    <a:ext uri="{9D8B030D-6E8A-4147-A177-3AD203B41FA5}">
                      <a16:colId xmlns:a16="http://schemas.microsoft.com/office/drawing/2014/main" xmlns="" val="309686183"/>
                    </a:ext>
                  </a:extLst>
                </a:gridCol>
                <a:gridCol w="999024">
                  <a:extLst>
                    <a:ext uri="{9D8B030D-6E8A-4147-A177-3AD203B41FA5}">
                      <a16:colId xmlns:a16="http://schemas.microsoft.com/office/drawing/2014/main" xmlns="" val="1113542870"/>
                    </a:ext>
                  </a:extLst>
                </a:gridCol>
                <a:gridCol w="457200">
                  <a:extLst>
                    <a:ext uri="{9D8B030D-6E8A-4147-A177-3AD203B41FA5}">
                      <a16:colId xmlns:a16="http://schemas.microsoft.com/office/drawing/2014/main" xmlns="" val="4066128610"/>
                    </a:ext>
                  </a:extLst>
                </a:gridCol>
                <a:gridCol w="533400">
                  <a:extLst>
                    <a:ext uri="{9D8B030D-6E8A-4147-A177-3AD203B41FA5}">
                      <a16:colId xmlns:a16="http://schemas.microsoft.com/office/drawing/2014/main" xmlns="" val="2673757336"/>
                    </a:ext>
                  </a:extLst>
                </a:gridCol>
              </a:tblGrid>
              <a:tr h="326694">
                <a:tc gridSpan="5">
                  <a:txBody>
                    <a:bodyPr/>
                    <a:lstStyle/>
                    <a:p>
                      <a:pPr algn="ctr" fontAlgn="ctr"/>
                      <a:r>
                        <a:rPr lang="es-PE" sz="900" b="1" i="0" u="none" strike="noStrike" dirty="0">
                          <a:solidFill>
                            <a:srgbClr val="000000"/>
                          </a:solidFill>
                          <a:effectLst/>
                          <a:latin typeface="Calibri" panose="020F0502020204030204" pitchFamily="34" charset="0"/>
                        </a:rPr>
                        <a:t>CUADRO DE IMPLEMENTACION DE LOS PROGRAMAS PREVENTIVOS DEL PERIODO ENE – DIC  2022</a:t>
                      </a:r>
                    </a:p>
                  </a:txBody>
                  <a:tcPr marL="5352" marR="5352" marT="5352" marB="0" anchor="ctr">
                    <a:lnL>
                      <a:noFill/>
                    </a:lnL>
                    <a:lnR>
                      <a:noFill/>
                    </a:lnR>
                    <a:lnT>
                      <a:noFill/>
                    </a:lnT>
                    <a:lnB w="635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xmlns="" val="2486218195"/>
                  </a:ext>
                </a:extLst>
              </a:tr>
              <a:tr h="194754">
                <a:tc>
                  <a:txBody>
                    <a:bodyPr/>
                    <a:lstStyle/>
                    <a:p>
                      <a:pPr algn="ctr" fontAlgn="ctr"/>
                      <a:r>
                        <a:rPr lang="es-PE" sz="900" b="1" i="0" u="none" strike="noStrike">
                          <a:solidFill>
                            <a:srgbClr val="000000"/>
                          </a:solidFill>
                          <a:effectLst/>
                          <a:latin typeface="Calibri" panose="020F0502020204030204" pitchFamily="34" charset="0"/>
                        </a:rPr>
                        <a:t>N°</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PE" sz="600" b="1" i="0" u="none" strike="noStrike" dirty="0">
                          <a:solidFill>
                            <a:srgbClr val="000000"/>
                          </a:solidFill>
                          <a:effectLst/>
                          <a:latin typeface="Calibri" panose="020F0502020204030204" pitchFamily="34" charset="0"/>
                        </a:rPr>
                        <a:t>COMISARIAS</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PE" sz="600" b="1" i="0" u="none" strike="noStrike" dirty="0">
                          <a:solidFill>
                            <a:srgbClr val="000000"/>
                          </a:solidFill>
                          <a:effectLst/>
                          <a:latin typeface="Arial" panose="020B0604020202020204" pitchFamily="34" charset="0"/>
                        </a:rPr>
                        <a:t>PROGRAMA</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PE" sz="600" b="1" i="0" u="none" strike="noStrike" dirty="0">
                          <a:solidFill>
                            <a:srgbClr val="000000"/>
                          </a:solidFill>
                          <a:effectLst/>
                          <a:latin typeface="Calibri" panose="020F0502020204030204" pitchFamily="34" charset="0"/>
                        </a:rPr>
                        <a:t>CANTIDAD DE JUNTAS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PE" sz="600" b="1" i="0" u="none" strike="noStrike" dirty="0">
                          <a:solidFill>
                            <a:srgbClr val="000000"/>
                          </a:solidFill>
                          <a:effectLst/>
                          <a:latin typeface="Calibri" panose="020F0502020204030204" pitchFamily="34" charset="0"/>
                        </a:rPr>
                        <a:t>NUMERO DE INTEGRANTES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xmlns="" val="2216417642"/>
                  </a:ext>
                </a:extLst>
              </a:tr>
              <a:tr h="110744">
                <a:tc rowSpan="3">
                  <a:txBody>
                    <a:bodyPr/>
                    <a:lstStyle/>
                    <a:p>
                      <a:pPr algn="ctr" fontAlgn="ctr"/>
                      <a:r>
                        <a:rPr lang="es-PE" sz="800" b="1" i="0" u="none" strike="noStrike" dirty="0">
                          <a:solidFill>
                            <a:srgbClr val="000000"/>
                          </a:solidFill>
                          <a:effectLst/>
                          <a:latin typeface="Arial" panose="020B0604020202020204" pitchFamily="34" charset="0"/>
                        </a:rPr>
                        <a:t>1</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rowSpan="3">
                  <a:txBody>
                    <a:bodyPr/>
                    <a:lstStyle/>
                    <a:p>
                      <a:pPr algn="ctr" fontAlgn="ctr"/>
                      <a:r>
                        <a:rPr lang="es-PE" sz="600" b="1" i="0" u="none" strike="noStrike" dirty="0">
                          <a:solidFill>
                            <a:srgbClr val="000000"/>
                          </a:solidFill>
                          <a:effectLst/>
                          <a:latin typeface="Calibri" panose="020F0502020204030204" pitchFamily="34" charset="0"/>
                        </a:rPr>
                        <a:t>VMT</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b"/>
                      <a:r>
                        <a:rPr lang="es-PE" sz="600" b="0" i="0" u="none" strike="noStrike" dirty="0">
                          <a:solidFill>
                            <a:srgbClr val="000000"/>
                          </a:solidFill>
                          <a:effectLst/>
                          <a:latin typeface="Arial" panose="020B0604020202020204" pitchFamily="34" charset="0"/>
                        </a:rPr>
                        <a:t>JUNTA VECINALES </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dirty="0">
                          <a:solidFill>
                            <a:srgbClr val="000000"/>
                          </a:solidFill>
                          <a:effectLst/>
                          <a:latin typeface="Calibri" panose="020F0502020204030204" pitchFamily="34" charset="0"/>
                        </a:rPr>
                        <a:t>8</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dirty="0">
                          <a:solidFill>
                            <a:srgbClr val="000000"/>
                          </a:solidFill>
                          <a:effectLst/>
                          <a:latin typeface="Calibri" panose="020F0502020204030204" pitchFamily="34" charset="0"/>
                        </a:rPr>
                        <a:t>83</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2522447535"/>
                  </a:ext>
                </a:extLst>
              </a:tr>
              <a:tr h="194754">
                <a:tc vMerge="1">
                  <a:txBody>
                    <a:bodyPr/>
                    <a:lstStyle/>
                    <a:p>
                      <a:endParaRPr lang="es-PE"/>
                    </a:p>
                  </a:txBody>
                  <a:tcPr/>
                </a:tc>
                <a:tc vMerge="1">
                  <a:txBody>
                    <a:bodyPr/>
                    <a:lstStyle/>
                    <a:p>
                      <a:endParaRPr lang="es-PE"/>
                    </a:p>
                  </a:txBody>
                  <a:tcPr/>
                </a:tc>
                <a:tc>
                  <a:txBody>
                    <a:bodyPr/>
                    <a:lstStyle/>
                    <a:p>
                      <a:pPr algn="l" fontAlgn="b"/>
                      <a:r>
                        <a:rPr lang="es-PE" sz="600" b="0" i="0" u="none" strike="noStrike" dirty="0">
                          <a:solidFill>
                            <a:srgbClr val="000000"/>
                          </a:solidFill>
                          <a:effectLst/>
                          <a:latin typeface="Arial" panose="020B0604020202020204" pitchFamily="34" charset="0"/>
                        </a:rPr>
                        <a:t>REDES COPERANTES</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dirty="0">
                          <a:solidFill>
                            <a:srgbClr val="000000"/>
                          </a:solidFill>
                          <a:effectLst/>
                          <a:latin typeface="Calibri" panose="020F0502020204030204" pitchFamily="34" charset="0"/>
                        </a:rPr>
                        <a:t>6</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dirty="0">
                          <a:solidFill>
                            <a:srgbClr val="000000"/>
                          </a:solidFill>
                          <a:effectLst/>
                          <a:latin typeface="Calibri" panose="020F0502020204030204" pitchFamily="34" charset="0"/>
                        </a:rPr>
                        <a:t>50</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3405536438"/>
                  </a:ext>
                </a:extLst>
              </a:tr>
              <a:tr h="110744">
                <a:tc vMerge="1">
                  <a:txBody>
                    <a:bodyPr/>
                    <a:lstStyle/>
                    <a:p>
                      <a:endParaRPr lang="es-PE"/>
                    </a:p>
                  </a:txBody>
                  <a:tcPr/>
                </a:tc>
                <a:tc vMerge="1">
                  <a:txBody>
                    <a:bodyPr/>
                    <a:lstStyle/>
                    <a:p>
                      <a:endParaRPr lang="es-PE"/>
                    </a:p>
                  </a:txBody>
                  <a:tcPr/>
                </a:tc>
                <a:tc>
                  <a:txBody>
                    <a:bodyPr/>
                    <a:lstStyle/>
                    <a:p>
                      <a:pPr algn="l" fontAlgn="b"/>
                      <a:r>
                        <a:rPr lang="es-PE" sz="600" b="0" i="0" u="none" strike="noStrike" dirty="0">
                          <a:solidFill>
                            <a:srgbClr val="000000"/>
                          </a:solidFill>
                          <a:effectLst/>
                          <a:latin typeface="Arial" panose="020B0604020202020204" pitchFamily="34" charset="0"/>
                        </a:rPr>
                        <a:t>CLUB DE MENORES </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dirty="0">
                          <a:solidFill>
                            <a:srgbClr val="000000"/>
                          </a:solidFill>
                          <a:effectLst/>
                          <a:latin typeface="Calibri" panose="020F0502020204030204" pitchFamily="34" charset="0"/>
                        </a:rPr>
                        <a:t>1</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dirty="0">
                          <a:solidFill>
                            <a:srgbClr val="000000"/>
                          </a:solidFill>
                          <a:effectLst/>
                          <a:latin typeface="Calibri" panose="020F0502020204030204" pitchFamily="34" charset="0"/>
                        </a:rPr>
                        <a:t>165</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1833299052"/>
                  </a:ext>
                </a:extLst>
              </a:tr>
              <a:tr h="110744">
                <a:tc rowSpan="3">
                  <a:txBody>
                    <a:bodyPr/>
                    <a:lstStyle/>
                    <a:p>
                      <a:pPr algn="ctr" fontAlgn="ctr"/>
                      <a:r>
                        <a:rPr lang="es-PE" sz="800" b="1" i="0" u="none" strike="noStrike" dirty="0">
                          <a:solidFill>
                            <a:srgbClr val="000000"/>
                          </a:solidFill>
                          <a:effectLst/>
                          <a:latin typeface="Arial" panose="020B0604020202020204" pitchFamily="34" charset="0"/>
                        </a:rPr>
                        <a:t>2</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rowSpan="3">
                  <a:txBody>
                    <a:bodyPr/>
                    <a:lstStyle/>
                    <a:p>
                      <a:pPr algn="ctr" fontAlgn="ctr"/>
                      <a:r>
                        <a:rPr lang="es-PE" sz="600" b="1" i="0" u="none" strike="noStrike">
                          <a:solidFill>
                            <a:srgbClr val="000000"/>
                          </a:solidFill>
                          <a:effectLst/>
                          <a:latin typeface="Calibri" panose="020F0502020204030204" pitchFamily="34" charset="0"/>
                        </a:rPr>
                        <a:t>TABLADA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b"/>
                      <a:r>
                        <a:rPr lang="es-PE" sz="600" b="0" i="0" u="none" strike="noStrike" dirty="0">
                          <a:solidFill>
                            <a:srgbClr val="000000"/>
                          </a:solidFill>
                          <a:effectLst/>
                          <a:latin typeface="Arial" panose="020B0604020202020204" pitchFamily="34" charset="0"/>
                        </a:rPr>
                        <a:t>JUNTA VECINALES </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a:solidFill>
                            <a:srgbClr val="000000"/>
                          </a:solidFill>
                          <a:effectLst/>
                          <a:latin typeface="Calibri" panose="020F0502020204030204" pitchFamily="34" charset="0"/>
                        </a:rPr>
                        <a:t>4</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dirty="0">
                          <a:solidFill>
                            <a:srgbClr val="000000"/>
                          </a:solidFill>
                          <a:effectLst/>
                          <a:latin typeface="Calibri" panose="020F0502020204030204" pitchFamily="34" charset="0"/>
                        </a:rPr>
                        <a:t>40</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209824715"/>
                  </a:ext>
                </a:extLst>
              </a:tr>
              <a:tr h="194754">
                <a:tc vMerge="1">
                  <a:txBody>
                    <a:bodyPr/>
                    <a:lstStyle/>
                    <a:p>
                      <a:endParaRPr lang="es-PE"/>
                    </a:p>
                  </a:txBody>
                  <a:tcPr/>
                </a:tc>
                <a:tc vMerge="1">
                  <a:txBody>
                    <a:bodyPr/>
                    <a:lstStyle/>
                    <a:p>
                      <a:endParaRPr lang="es-PE"/>
                    </a:p>
                  </a:txBody>
                  <a:tcPr/>
                </a:tc>
                <a:tc>
                  <a:txBody>
                    <a:bodyPr/>
                    <a:lstStyle/>
                    <a:p>
                      <a:pPr algn="l" fontAlgn="b"/>
                      <a:r>
                        <a:rPr lang="es-PE" sz="600" b="0" i="0" u="none" strike="noStrike" dirty="0">
                          <a:solidFill>
                            <a:srgbClr val="000000"/>
                          </a:solidFill>
                          <a:effectLst/>
                          <a:latin typeface="Arial" panose="020B0604020202020204" pitchFamily="34" charset="0"/>
                        </a:rPr>
                        <a:t>REDES COPERANTES</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dirty="0">
                          <a:solidFill>
                            <a:srgbClr val="000000"/>
                          </a:solidFill>
                          <a:effectLst/>
                          <a:latin typeface="Calibri" panose="020F0502020204030204" pitchFamily="34" charset="0"/>
                        </a:rPr>
                        <a:t>1</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dirty="0">
                          <a:solidFill>
                            <a:srgbClr val="000000"/>
                          </a:solidFill>
                          <a:effectLst/>
                          <a:latin typeface="Calibri" panose="020F0502020204030204" pitchFamily="34" charset="0"/>
                        </a:rPr>
                        <a:t>30</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2775162196"/>
                  </a:ext>
                </a:extLst>
              </a:tr>
              <a:tr h="110744">
                <a:tc vMerge="1">
                  <a:txBody>
                    <a:bodyPr/>
                    <a:lstStyle/>
                    <a:p>
                      <a:endParaRPr lang="es-PE"/>
                    </a:p>
                  </a:txBody>
                  <a:tcPr/>
                </a:tc>
                <a:tc vMerge="1">
                  <a:txBody>
                    <a:bodyPr/>
                    <a:lstStyle/>
                    <a:p>
                      <a:endParaRPr lang="es-PE"/>
                    </a:p>
                  </a:txBody>
                  <a:tcPr/>
                </a:tc>
                <a:tc>
                  <a:txBody>
                    <a:bodyPr/>
                    <a:lstStyle/>
                    <a:p>
                      <a:pPr algn="l" fontAlgn="b"/>
                      <a:r>
                        <a:rPr lang="es-PE" sz="600" b="0" i="0" u="none" strike="noStrike" dirty="0">
                          <a:solidFill>
                            <a:srgbClr val="000000"/>
                          </a:solidFill>
                          <a:effectLst/>
                          <a:latin typeface="Arial" panose="020B0604020202020204" pitchFamily="34" charset="0"/>
                        </a:rPr>
                        <a:t>CLUB DE MENORES </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dirty="0">
                          <a:solidFill>
                            <a:srgbClr val="000000"/>
                          </a:solidFill>
                          <a:effectLst/>
                          <a:latin typeface="Calibri" panose="020F0502020204030204" pitchFamily="34" charset="0"/>
                        </a:rPr>
                        <a:t>1</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dirty="0">
                          <a:solidFill>
                            <a:srgbClr val="000000"/>
                          </a:solidFill>
                          <a:effectLst/>
                          <a:latin typeface="Calibri" panose="020F0502020204030204" pitchFamily="34" charset="0"/>
                        </a:rPr>
                        <a:t>13</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613373743"/>
                  </a:ext>
                </a:extLst>
              </a:tr>
              <a:tr h="110744">
                <a:tc rowSpan="3">
                  <a:txBody>
                    <a:bodyPr/>
                    <a:lstStyle/>
                    <a:p>
                      <a:pPr algn="ctr" fontAlgn="ctr"/>
                      <a:r>
                        <a:rPr lang="es-PE" sz="800" b="1" i="0" u="none" strike="noStrike" dirty="0">
                          <a:solidFill>
                            <a:srgbClr val="000000"/>
                          </a:solidFill>
                          <a:effectLst/>
                          <a:latin typeface="Arial" panose="020B0604020202020204" pitchFamily="34" charset="0"/>
                        </a:rPr>
                        <a:t>3</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rowSpan="3">
                  <a:txBody>
                    <a:bodyPr/>
                    <a:lstStyle/>
                    <a:p>
                      <a:pPr algn="ctr" fontAlgn="ctr"/>
                      <a:r>
                        <a:rPr lang="es-PE" sz="600" b="1" i="0" u="none" strike="noStrike">
                          <a:solidFill>
                            <a:srgbClr val="000000"/>
                          </a:solidFill>
                          <a:effectLst/>
                          <a:latin typeface="Calibri" panose="020F0502020204030204" pitchFamily="34" charset="0"/>
                        </a:rPr>
                        <a:t>MARIATEGUI</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b"/>
                      <a:r>
                        <a:rPr lang="es-PE" sz="600" b="0" i="0" u="none" strike="noStrike" dirty="0">
                          <a:solidFill>
                            <a:srgbClr val="000000"/>
                          </a:solidFill>
                          <a:effectLst/>
                          <a:latin typeface="Arial" panose="020B0604020202020204" pitchFamily="34" charset="0"/>
                        </a:rPr>
                        <a:t>JUNTA VECINALES </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dirty="0">
                          <a:solidFill>
                            <a:srgbClr val="000000"/>
                          </a:solidFill>
                          <a:effectLst/>
                          <a:latin typeface="Calibri" panose="020F0502020204030204" pitchFamily="34" charset="0"/>
                        </a:rPr>
                        <a:t>7</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dirty="0">
                          <a:solidFill>
                            <a:srgbClr val="000000"/>
                          </a:solidFill>
                          <a:effectLst/>
                          <a:latin typeface="Calibri" panose="020F0502020204030204" pitchFamily="34" charset="0"/>
                        </a:rPr>
                        <a:t>60</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2701617191"/>
                  </a:ext>
                </a:extLst>
              </a:tr>
              <a:tr h="194754">
                <a:tc vMerge="1">
                  <a:txBody>
                    <a:bodyPr/>
                    <a:lstStyle/>
                    <a:p>
                      <a:endParaRPr lang="es-PE"/>
                    </a:p>
                  </a:txBody>
                  <a:tcPr/>
                </a:tc>
                <a:tc vMerge="1">
                  <a:txBody>
                    <a:bodyPr/>
                    <a:lstStyle/>
                    <a:p>
                      <a:endParaRPr lang="es-PE"/>
                    </a:p>
                  </a:txBody>
                  <a:tcPr/>
                </a:tc>
                <a:tc>
                  <a:txBody>
                    <a:bodyPr/>
                    <a:lstStyle/>
                    <a:p>
                      <a:pPr algn="l" fontAlgn="b"/>
                      <a:r>
                        <a:rPr lang="es-PE" sz="600" b="0" i="0" u="none" strike="noStrike" dirty="0">
                          <a:solidFill>
                            <a:srgbClr val="000000"/>
                          </a:solidFill>
                          <a:effectLst/>
                          <a:latin typeface="Arial" panose="020B0604020202020204" pitchFamily="34" charset="0"/>
                        </a:rPr>
                        <a:t>REDES COPERANTES</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dirty="0">
                          <a:solidFill>
                            <a:srgbClr val="000000"/>
                          </a:solidFill>
                          <a:effectLst/>
                          <a:latin typeface="Calibri" panose="020F0502020204030204" pitchFamily="34" charset="0"/>
                        </a:rPr>
                        <a:t>1</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dirty="0">
                          <a:solidFill>
                            <a:srgbClr val="000000"/>
                          </a:solidFill>
                          <a:effectLst/>
                          <a:latin typeface="Calibri" panose="020F0502020204030204" pitchFamily="34" charset="0"/>
                        </a:rPr>
                        <a:t>20</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178627647"/>
                  </a:ext>
                </a:extLst>
              </a:tr>
              <a:tr h="110744">
                <a:tc vMerge="1">
                  <a:txBody>
                    <a:bodyPr/>
                    <a:lstStyle/>
                    <a:p>
                      <a:endParaRPr lang="es-PE"/>
                    </a:p>
                  </a:txBody>
                  <a:tcPr/>
                </a:tc>
                <a:tc vMerge="1">
                  <a:txBody>
                    <a:bodyPr/>
                    <a:lstStyle/>
                    <a:p>
                      <a:endParaRPr lang="es-PE"/>
                    </a:p>
                  </a:txBody>
                  <a:tcPr/>
                </a:tc>
                <a:tc>
                  <a:txBody>
                    <a:bodyPr/>
                    <a:lstStyle/>
                    <a:p>
                      <a:pPr algn="l" fontAlgn="b"/>
                      <a:r>
                        <a:rPr lang="es-PE" sz="600" b="0" i="0" u="none" strike="noStrike" dirty="0">
                          <a:solidFill>
                            <a:srgbClr val="000000"/>
                          </a:solidFill>
                          <a:effectLst/>
                          <a:latin typeface="Arial" panose="020B0604020202020204" pitchFamily="34" charset="0"/>
                        </a:rPr>
                        <a:t>CLUB DE MENORES </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dirty="0">
                          <a:solidFill>
                            <a:srgbClr val="000000"/>
                          </a:solidFill>
                          <a:effectLst/>
                          <a:latin typeface="Calibri" panose="020F0502020204030204" pitchFamily="34" charset="0"/>
                        </a:rPr>
                        <a:t>1</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dirty="0">
                          <a:solidFill>
                            <a:srgbClr val="000000"/>
                          </a:solidFill>
                          <a:effectLst/>
                          <a:latin typeface="Calibri" panose="020F0502020204030204" pitchFamily="34" charset="0"/>
                        </a:rPr>
                        <a:t>80</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32346279"/>
                  </a:ext>
                </a:extLst>
              </a:tr>
              <a:tr h="110744">
                <a:tc rowSpan="3">
                  <a:txBody>
                    <a:bodyPr/>
                    <a:lstStyle/>
                    <a:p>
                      <a:pPr algn="ctr" fontAlgn="ctr"/>
                      <a:r>
                        <a:rPr lang="es-PE" sz="800" b="1" i="0" u="none" strike="noStrike" dirty="0">
                          <a:solidFill>
                            <a:srgbClr val="000000"/>
                          </a:solidFill>
                          <a:effectLst/>
                          <a:latin typeface="Arial" panose="020B0604020202020204" pitchFamily="34" charset="0"/>
                        </a:rPr>
                        <a:t>4</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rowSpan="3">
                  <a:txBody>
                    <a:bodyPr/>
                    <a:lstStyle/>
                    <a:p>
                      <a:pPr algn="ctr" fontAlgn="ctr"/>
                      <a:r>
                        <a:rPr lang="es-PE" sz="600" b="1" i="0" u="none" strike="noStrike">
                          <a:solidFill>
                            <a:srgbClr val="000000"/>
                          </a:solidFill>
                          <a:effectLst/>
                          <a:latin typeface="Calibri" panose="020F0502020204030204" pitchFamily="34" charset="0"/>
                        </a:rPr>
                        <a:t>JOSE GALVEZ</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b"/>
                      <a:r>
                        <a:rPr lang="es-PE" sz="600" b="0" i="0" u="none" strike="noStrike" dirty="0">
                          <a:solidFill>
                            <a:srgbClr val="000000"/>
                          </a:solidFill>
                          <a:effectLst/>
                          <a:latin typeface="Arial" panose="020B0604020202020204" pitchFamily="34" charset="0"/>
                        </a:rPr>
                        <a:t>JUNTA VECINALES </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dirty="0">
                          <a:solidFill>
                            <a:srgbClr val="000000"/>
                          </a:solidFill>
                          <a:effectLst/>
                          <a:latin typeface="Calibri" panose="020F0502020204030204" pitchFamily="34" charset="0"/>
                        </a:rPr>
                        <a:t>22</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dirty="0">
                          <a:solidFill>
                            <a:srgbClr val="000000"/>
                          </a:solidFill>
                          <a:effectLst/>
                          <a:latin typeface="Calibri" panose="020F0502020204030204" pitchFamily="34" charset="0"/>
                        </a:rPr>
                        <a:t>210</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1266047665"/>
                  </a:ext>
                </a:extLst>
              </a:tr>
              <a:tr h="194754">
                <a:tc vMerge="1">
                  <a:txBody>
                    <a:bodyPr/>
                    <a:lstStyle/>
                    <a:p>
                      <a:endParaRPr lang="es-PE"/>
                    </a:p>
                  </a:txBody>
                  <a:tcPr/>
                </a:tc>
                <a:tc vMerge="1">
                  <a:txBody>
                    <a:bodyPr/>
                    <a:lstStyle/>
                    <a:p>
                      <a:endParaRPr lang="es-PE"/>
                    </a:p>
                  </a:txBody>
                  <a:tcPr/>
                </a:tc>
                <a:tc>
                  <a:txBody>
                    <a:bodyPr/>
                    <a:lstStyle/>
                    <a:p>
                      <a:pPr algn="l" fontAlgn="b"/>
                      <a:r>
                        <a:rPr lang="es-PE" sz="600" b="0" i="0" u="none" strike="noStrike" dirty="0">
                          <a:solidFill>
                            <a:srgbClr val="000000"/>
                          </a:solidFill>
                          <a:effectLst/>
                          <a:latin typeface="Arial" panose="020B0604020202020204" pitchFamily="34" charset="0"/>
                        </a:rPr>
                        <a:t>REDES COPERANTES</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a:solidFill>
                            <a:srgbClr val="000000"/>
                          </a:solidFill>
                          <a:effectLst/>
                          <a:latin typeface="Calibri" panose="020F0502020204030204" pitchFamily="34" charset="0"/>
                        </a:rPr>
                        <a:t>0</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dirty="0">
                          <a:solidFill>
                            <a:srgbClr val="000000"/>
                          </a:solidFill>
                          <a:effectLst/>
                          <a:latin typeface="Calibri" panose="020F0502020204030204" pitchFamily="34" charset="0"/>
                        </a:rPr>
                        <a:t>0</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1640305699"/>
                  </a:ext>
                </a:extLst>
              </a:tr>
              <a:tr h="110744">
                <a:tc vMerge="1">
                  <a:txBody>
                    <a:bodyPr/>
                    <a:lstStyle/>
                    <a:p>
                      <a:endParaRPr lang="es-PE"/>
                    </a:p>
                  </a:txBody>
                  <a:tcPr/>
                </a:tc>
                <a:tc vMerge="1">
                  <a:txBody>
                    <a:bodyPr/>
                    <a:lstStyle/>
                    <a:p>
                      <a:endParaRPr lang="es-PE"/>
                    </a:p>
                  </a:txBody>
                  <a:tcPr/>
                </a:tc>
                <a:tc>
                  <a:txBody>
                    <a:bodyPr/>
                    <a:lstStyle/>
                    <a:p>
                      <a:pPr algn="l" fontAlgn="b"/>
                      <a:r>
                        <a:rPr lang="es-PE" sz="600" b="0" i="0" u="none" strike="noStrike" dirty="0">
                          <a:solidFill>
                            <a:srgbClr val="000000"/>
                          </a:solidFill>
                          <a:effectLst/>
                          <a:latin typeface="Arial" panose="020B0604020202020204" pitchFamily="34" charset="0"/>
                        </a:rPr>
                        <a:t>CLUB DE MENORES </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a:solidFill>
                            <a:srgbClr val="000000"/>
                          </a:solidFill>
                          <a:effectLst/>
                          <a:latin typeface="Calibri" panose="020F0502020204030204" pitchFamily="34" charset="0"/>
                        </a:rPr>
                        <a:t>1</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dirty="0">
                          <a:solidFill>
                            <a:srgbClr val="000000"/>
                          </a:solidFill>
                          <a:effectLst/>
                          <a:latin typeface="Calibri" panose="020F0502020204030204" pitchFamily="34" charset="0"/>
                        </a:rPr>
                        <a:t>211</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2081852984"/>
                  </a:ext>
                </a:extLst>
              </a:tr>
              <a:tr h="110744">
                <a:tc rowSpan="3">
                  <a:txBody>
                    <a:bodyPr/>
                    <a:lstStyle/>
                    <a:p>
                      <a:pPr algn="ctr" fontAlgn="ctr"/>
                      <a:r>
                        <a:rPr lang="es-PE" sz="800" b="1" i="0" u="none" strike="noStrike" dirty="0">
                          <a:solidFill>
                            <a:srgbClr val="000000"/>
                          </a:solidFill>
                          <a:effectLst/>
                          <a:latin typeface="Arial" panose="020B0604020202020204" pitchFamily="34" charset="0"/>
                        </a:rPr>
                        <a:t>5</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rowSpan="3">
                  <a:txBody>
                    <a:bodyPr/>
                    <a:lstStyle/>
                    <a:p>
                      <a:pPr algn="ctr" fontAlgn="ctr"/>
                      <a:r>
                        <a:rPr lang="es-PE" sz="600" b="1" i="0" u="none" strike="noStrike">
                          <a:solidFill>
                            <a:srgbClr val="000000"/>
                          </a:solidFill>
                          <a:effectLst/>
                          <a:latin typeface="Calibri" panose="020F0502020204030204" pitchFamily="34" charset="0"/>
                        </a:rPr>
                        <a:t>NUEVA ESPERANZA</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b"/>
                      <a:r>
                        <a:rPr lang="es-PE" sz="600" b="0" i="0" u="none" strike="noStrike" dirty="0">
                          <a:solidFill>
                            <a:srgbClr val="000000"/>
                          </a:solidFill>
                          <a:effectLst/>
                          <a:latin typeface="Arial" panose="020B0604020202020204" pitchFamily="34" charset="0"/>
                        </a:rPr>
                        <a:t>JUNTA VECINALES </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a:solidFill>
                            <a:srgbClr val="000000"/>
                          </a:solidFill>
                          <a:effectLst/>
                          <a:latin typeface="Calibri" panose="020F0502020204030204" pitchFamily="34" charset="0"/>
                        </a:rPr>
                        <a:t>7</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dirty="0">
                          <a:solidFill>
                            <a:srgbClr val="000000"/>
                          </a:solidFill>
                          <a:effectLst/>
                          <a:latin typeface="Calibri" panose="020F0502020204030204" pitchFamily="34" charset="0"/>
                        </a:rPr>
                        <a:t>70</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1677876255"/>
                  </a:ext>
                </a:extLst>
              </a:tr>
              <a:tr h="194754">
                <a:tc vMerge="1">
                  <a:txBody>
                    <a:bodyPr/>
                    <a:lstStyle/>
                    <a:p>
                      <a:endParaRPr lang="es-PE"/>
                    </a:p>
                  </a:txBody>
                  <a:tcPr/>
                </a:tc>
                <a:tc vMerge="1">
                  <a:txBody>
                    <a:bodyPr/>
                    <a:lstStyle/>
                    <a:p>
                      <a:endParaRPr lang="es-PE"/>
                    </a:p>
                  </a:txBody>
                  <a:tcPr/>
                </a:tc>
                <a:tc>
                  <a:txBody>
                    <a:bodyPr/>
                    <a:lstStyle/>
                    <a:p>
                      <a:pPr algn="l" fontAlgn="b"/>
                      <a:r>
                        <a:rPr lang="es-PE" sz="600" b="0" i="0" u="none" strike="noStrike" dirty="0">
                          <a:solidFill>
                            <a:srgbClr val="000000"/>
                          </a:solidFill>
                          <a:effectLst/>
                          <a:latin typeface="Arial" panose="020B0604020202020204" pitchFamily="34" charset="0"/>
                        </a:rPr>
                        <a:t>REDES COPERANTES</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dirty="0">
                          <a:solidFill>
                            <a:srgbClr val="000000"/>
                          </a:solidFill>
                          <a:effectLst/>
                          <a:latin typeface="Calibri" panose="020F0502020204030204" pitchFamily="34" charset="0"/>
                        </a:rPr>
                        <a:t>2</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dirty="0">
                          <a:solidFill>
                            <a:srgbClr val="000000"/>
                          </a:solidFill>
                          <a:effectLst/>
                          <a:latin typeface="Calibri" panose="020F0502020204030204" pitchFamily="34" charset="0"/>
                        </a:rPr>
                        <a:t>30</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1497257869"/>
                  </a:ext>
                </a:extLst>
              </a:tr>
              <a:tr h="110744">
                <a:tc vMerge="1">
                  <a:txBody>
                    <a:bodyPr/>
                    <a:lstStyle/>
                    <a:p>
                      <a:endParaRPr lang="es-PE"/>
                    </a:p>
                  </a:txBody>
                  <a:tcPr/>
                </a:tc>
                <a:tc vMerge="1">
                  <a:txBody>
                    <a:bodyPr/>
                    <a:lstStyle/>
                    <a:p>
                      <a:endParaRPr lang="es-PE"/>
                    </a:p>
                  </a:txBody>
                  <a:tcPr/>
                </a:tc>
                <a:tc>
                  <a:txBody>
                    <a:bodyPr/>
                    <a:lstStyle/>
                    <a:p>
                      <a:pPr algn="l" fontAlgn="b"/>
                      <a:r>
                        <a:rPr lang="es-PE" sz="600" b="0" i="0" u="none" strike="noStrike" dirty="0">
                          <a:solidFill>
                            <a:srgbClr val="000000"/>
                          </a:solidFill>
                          <a:effectLst/>
                          <a:latin typeface="Arial" panose="020B0604020202020204" pitchFamily="34" charset="0"/>
                        </a:rPr>
                        <a:t>CLUB DE MENORES </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a:solidFill>
                            <a:srgbClr val="000000"/>
                          </a:solidFill>
                          <a:effectLst/>
                          <a:latin typeface="Calibri" panose="020F0502020204030204" pitchFamily="34" charset="0"/>
                        </a:rPr>
                        <a:t>1</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dirty="0">
                          <a:solidFill>
                            <a:srgbClr val="000000"/>
                          </a:solidFill>
                          <a:effectLst/>
                          <a:latin typeface="Calibri" panose="020F0502020204030204" pitchFamily="34" charset="0"/>
                        </a:rPr>
                        <a:t>12</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4185743153"/>
                  </a:ext>
                </a:extLst>
              </a:tr>
              <a:tr h="110744">
                <a:tc rowSpan="3">
                  <a:txBody>
                    <a:bodyPr/>
                    <a:lstStyle/>
                    <a:p>
                      <a:pPr algn="ctr" fontAlgn="ctr"/>
                      <a:r>
                        <a:rPr lang="es-PE" sz="800" b="1" i="0" u="none" strike="noStrike" dirty="0">
                          <a:solidFill>
                            <a:srgbClr val="000000"/>
                          </a:solidFill>
                          <a:effectLst/>
                          <a:latin typeface="Arial" panose="020B0604020202020204" pitchFamily="34" charset="0"/>
                        </a:rPr>
                        <a:t>6</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rowSpan="3">
                  <a:txBody>
                    <a:bodyPr/>
                    <a:lstStyle/>
                    <a:p>
                      <a:pPr algn="ctr" fontAlgn="ctr"/>
                      <a:r>
                        <a:rPr lang="es-PE" sz="600" b="1" i="0" u="none" strike="noStrike">
                          <a:solidFill>
                            <a:srgbClr val="000000"/>
                          </a:solidFill>
                          <a:effectLst/>
                          <a:latin typeface="Calibri" panose="020F0502020204030204" pitchFamily="34" charset="0"/>
                        </a:rPr>
                        <a:t>VILLA ALEJANDRO</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b"/>
                      <a:r>
                        <a:rPr lang="es-PE" sz="600" b="0" i="0" u="none" strike="noStrike" dirty="0">
                          <a:solidFill>
                            <a:srgbClr val="000000"/>
                          </a:solidFill>
                          <a:effectLst/>
                          <a:latin typeface="Arial" panose="020B0604020202020204" pitchFamily="34" charset="0"/>
                        </a:rPr>
                        <a:t>JUNTA VECINALES </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a:solidFill>
                            <a:srgbClr val="000000"/>
                          </a:solidFill>
                          <a:effectLst/>
                          <a:latin typeface="Calibri" panose="020F0502020204030204" pitchFamily="34" charset="0"/>
                        </a:rPr>
                        <a:t>6</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dirty="0">
                          <a:solidFill>
                            <a:srgbClr val="000000"/>
                          </a:solidFill>
                          <a:effectLst/>
                          <a:latin typeface="Calibri" panose="020F0502020204030204" pitchFamily="34" charset="0"/>
                        </a:rPr>
                        <a:t>68</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1371158802"/>
                  </a:ext>
                </a:extLst>
              </a:tr>
              <a:tr h="194754">
                <a:tc vMerge="1">
                  <a:txBody>
                    <a:bodyPr/>
                    <a:lstStyle/>
                    <a:p>
                      <a:endParaRPr lang="es-PE"/>
                    </a:p>
                  </a:txBody>
                  <a:tcPr/>
                </a:tc>
                <a:tc vMerge="1">
                  <a:txBody>
                    <a:bodyPr/>
                    <a:lstStyle/>
                    <a:p>
                      <a:endParaRPr lang="es-PE"/>
                    </a:p>
                  </a:txBody>
                  <a:tcPr/>
                </a:tc>
                <a:tc>
                  <a:txBody>
                    <a:bodyPr/>
                    <a:lstStyle/>
                    <a:p>
                      <a:pPr algn="l" fontAlgn="b"/>
                      <a:r>
                        <a:rPr lang="es-PE" sz="600" b="0" i="0" u="none" strike="noStrike" dirty="0">
                          <a:solidFill>
                            <a:srgbClr val="000000"/>
                          </a:solidFill>
                          <a:effectLst/>
                          <a:latin typeface="Arial" panose="020B0604020202020204" pitchFamily="34" charset="0"/>
                        </a:rPr>
                        <a:t>REDES COPERANTES</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dirty="0">
                          <a:solidFill>
                            <a:srgbClr val="000000"/>
                          </a:solidFill>
                          <a:effectLst/>
                          <a:latin typeface="Calibri" panose="020F0502020204030204" pitchFamily="34" charset="0"/>
                        </a:rPr>
                        <a:t>6</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dirty="0">
                          <a:solidFill>
                            <a:srgbClr val="000000"/>
                          </a:solidFill>
                          <a:effectLst/>
                          <a:latin typeface="Calibri" panose="020F0502020204030204" pitchFamily="34" charset="0"/>
                        </a:rPr>
                        <a:t>40</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474472214"/>
                  </a:ext>
                </a:extLst>
              </a:tr>
              <a:tr h="110744">
                <a:tc vMerge="1">
                  <a:txBody>
                    <a:bodyPr/>
                    <a:lstStyle/>
                    <a:p>
                      <a:endParaRPr lang="es-PE"/>
                    </a:p>
                  </a:txBody>
                  <a:tcPr/>
                </a:tc>
                <a:tc vMerge="1">
                  <a:txBody>
                    <a:bodyPr/>
                    <a:lstStyle/>
                    <a:p>
                      <a:endParaRPr lang="es-PE"/>
                    </a:p>
                  </a:txBody>
                  <a:tcPr/>
                </a:tc>
                <a:tc>
                  <a:txBody>
                    <a:bodyPr/>
                    <a:lstStyle/>
                    <a:p>
                      <a:pPr algn="l" fontAlgn="b"/>
                      <a:r>
                        <a:rPr lang="es-PE" sz="600" b="0" i="0" u="none" strike="noStrike" dirty="0">
                          <a:solidFill>
                            <a:srgbClr val="000000"/>
                          </a:solidFill>
                          <a:effectLst/>
                          <a:latin typeface="Arial" panose="020B0604020202020204" pitchFamily="34" charset="0"/>
                        </a:rPr>
                        <a:t>CLUB DE MENORES </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a:solidFill>
                            <a:srgbClr val="000000"/>
                          </a:solidFill>
                          <a:effectLst/>
                          <a:latin typeface="Calibri" panose="020F0502020204030204" pitchFamily="34" charset="0"/>
                        </a:rPr>
                        <a:t>1</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dirty="0">
                          <a:solidFill>
                            <a:srgbClr val="000000"/>
                          </a:solidFill>
                          <a:effectLst/>
                          <a:latin typeface="Calibri" panose="020F0502020204030204" pitchFamily="34" charset="0"/>
                        </a:rPr>
                        <a:t>20</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2242753494"/>
                  </a:ext>
                </a:extLst>
              </a:tr>
              <a:tr h="110744">
                <a:tc rowSpan="3">
                  <a:txBody>
                    <a:bodyPr/>
                    <a:lstStyle/>
                    <a:p>
                      <a:pPr algn="ctr" fontAlgn="ctr"/>
                      <a:r>
                        <a:rPr lang="es-PE" sz="800" b="1" i="0" u="none" strike="noStrike" dirty="0">
                          <a:solidFill>
                            <a:srgbClr val="000000"/>
                          </a:solidFill>
                          <a:effectLst/>
                          <a:latin typeface="Arial" panose="020B0604020202020204" pitchFamily="34" charset="0"/>
                        </a:rPr>
                        <a:t>7</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rowSpan="3">
                  <a:txBody>
                    <a:bodyPr/>
                    <a:lstStyle/>
                    <a:p>
                      <a:pPr algn="ctr" fontAlgn="ctr"/>
                      <a:r>
                        <a:rPr lang="es-PE" sz="600" b="1" i="0" u="none" strike="noStrike">
                          <a:solidFill>
                            <a:srgbClr val="000000"/>
                          </a:solidFill>
                          <a:effectLst/>
                          <a:latin typeface="Calibri" panose="020F0502020204030204" pitchFamily="34" charset="0"/>
                        </a:rPr>
                        <a:t>LURIN</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b"/>
                      <a:r>
                        <a:rPr lang="es-PE" sz="600" b="0" i="0" u="none" strike="noStrike" dirty="0">
                          <a:solidFill>
                            <a:srgbClr val="000000"/>
                          </a:solidFill>
                          <a:effectLst/>
                          <a:latin typeface="Arial" panose="020B0604020202020204" pitchFamily="34" charset="0"/>
                        </a:rPr>
                        <a:t>JUNTA VECINALES </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a:solidFill>
                            <a:srgbClr val="000000"/>
                          </a:solidFill>
                          <a:effectLst/>
                          <a:latin typeface="Calibri" panose="020F0502020204030204" pitchFamily="34" charset="0"/>
                        </a:rPr>
                        <a:t>5</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dirty="0">
                          <a:solidFill>
                            <a:srgbClr val="000000"/>
                          </a:solidFill>
                          <a:effectLst/>
                          <a:latin typeface="Calibri" panose="020F0502020204030204" pitchFamily="34" charset="0"/>
                        </a:rPr>
                        <a:t>50</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515376920"/>
                  </a:ext>
                </a:extLst>
              </a:tr>
              <a:tr h="194754">
                <a:tc vMerge="1">
                  <a:txBody>
                    <a:bodyPr/>
                    <a:lstStyle/>
                    <a:p>
                      <a:endParaRPr lang="es-PE"/>
                    </a:p>
                  </a:txBody>
                  <a:tcPr/>
                </a:tc>
                <a:tc vMerge="1">
                  <a:txBody>
                    <a:bodyPr/>
                    <a:lstStyle/>
                    <a:p>
                      <a:endParaRPr lang="es-PE"/>
                    </a:p>
                  </a:txBody>
                  <a:tcPr/>
                </a:tc>
                <a:tc>
                  <a:txBody>
                    <a:bodyPr/>
                    <a:lstStyle/>
                    <a:p>
                      <a:pPr algn="l" fontAlgn="b"/>
                      <a:r>
                        <a:rPr lang="es-PE" sz="600" b="0" i="0" u="none" strike="noStrike" dirty="0">
                          <a:solidFill>
                            <a:srgbClr val="000000"/>
                          </a:solidFill>
                          <a:effectLst/>
                          <a:latin typeface="Arial" panose="020B0604020202020204" pitchFamily="34" charset="0"/>
                        </a:rPr>
                        <a:t>REDES COPERANTES</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dirty="0">
                          <a:solidFill>
                            <a:srgbClr val="000000"/>
                          </a:solidFill>
                          <a:effectLst/>
                          <a:latin typeface="Calibri" panose="020F0502020204030204" pitchFamily="34" charset="0"/>
                        </a:rPr>
                        <a:t>3</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dirty="0">
                          <a:solidFill>
                            <a:srgbClr val="000000"/>
                          </a:solidFill>
                          <a:effectLst/>
                          <a:latin typeface="Calibri" panose="020F0502020204030204" pitchFamily="34" charset="0"/>
                        </a:rPr>
                        <a:t>30</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2511642770"/>
                  </a:ext>
                </a:extLst>
              </a:tr>
              <a:tr h="110744">
                <a:tc vMerge="1">
                  <a:txBody>
                    <a:bodyPr/>
                    <a:lstStyle/>
                    <a:p>
                      <a:endParaRPr lang="es-PE"/>
                    </a:p>
                  </a:txBody>
                  <a:tcPr/>
                </a:tc>
                <a:tc vMerge="1">
                  <a:txBody>
                    <a:bodyPr/>
                    <a:lstStyle/>
                    <a:p>
                      <a:endParaRPr lang="es-PE"/>
                    </a:p>
                  </a:txBody>
                  <a:tcPr/>
                </a:tc>
                <a:tc>
                  <a:txBody>
                    <a:bodyPr/>
                    <a:lstStyle/>
                    <a:p>
                      <a:pPr algn="l" fontAlgn="b"/>
                      <a:r>
                        <a:rPr lang="es-PE" sz="600" b="0" i="0" u="none" strike="noStrike" dirty="0">
                          <a:solidFill>
                            <a:srgbClr val="000000"/>
                          </a:solidFill>
                          <a:effectLst/>
                          <a:latin typeface="Arial" panose="020B0604020202020204" pitchFamily="34" charset="0"/>
                        </a:rPr>
                        <a:t>CLUB DE MENORES </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dirty="0">
                          <a:solidFill>
                            <a:srgbClr val="000000"/>
                          </a:solidFill>
                          <a:effectLst/>
                          <a:latin typeface="Calibri" panose="020F0502020204030204" pitchFamily="34" charset="0"/>
                        </a:rPr>
                        <a:t>1</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dirty="0">
                          <a:solidFill>
                            <a:srgbClr val="000000"/>
                          </a:solidFill>
                          <a:effectLst/>
                          <a:latin typeface="Calibri" panose="020F0502020204030204" pitchFamily="34" charset="0"/>
                        </a:rPr>
                        <a:t>25</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1709468696"/>
                  </a:ext>
                </a:extLst>
              </a:tr>
              <a:tr h="110744">
                <a:tc rowSpan="3">
                  <a:txBody>
                    <a:bodyPr/>
                    <a:lstStyle/>
                    <a:p>
                      <a:pPr algn="ctr" fontAlgn="ctr"/>
                      <a:r>
                        <a:rPr lang="es-PE" sz="800" b="1" i="0" u="none" strike="noStrike" dirty="0">
                          <a:solidFill>
                            <a:srgbClr val="000000"/>
                          </a:solidFill>
                          <a:effectLst/>
                          <a:latin typeface="Arial" panose="020B0604020202020204" pitchFamily="34" charset="0"/>
                        </a:rPr>
                        <a:t>8</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rowSpan="3">
                  <a:txBody>
                    <a:bodyPr/>
                    <a:lstStyle/>
                    <a:p>
                      <a:pPr algn="ctr" fontAlgn="ctr"/>
                      <a:r>
                        <a:rPr lang="es-PE" sz="600" b="1" i="0" u="none" strike="noStrike">
                          <a:solidFill>
                            <a:srgbClr val="000000"/>
                          </a:solidFill>
                          <a:effectLst/>
                          <a:latin typeface="Calibri" panose="020F0502020204030204" pitchFamily="34" charset="0"/>
                        </a:rPr>
                        <a:t>PACHACAMAC</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b"/>
                      <a:r>
                        <a:rPr lang="es-PE" sz="600" b="0" i="0" u="none" strike="noStrike" dirty="0">
                          <a:solidFill>
                            <a:srgbClr val="000000"/>
                          </a:solidFill>
                          <a:effectLst/>
                          <a:latin typeface="Arial" panose="020B0604020202020204" pitchFamily="34" charset="0"/>
                        </a:rPr>
                        <a:t>JUNTA VECINALES </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a:solidFill>
                            <a:srgbClr val="000000"/>
                          </a:solidFill>
                          <a:effectLst/>
                          <a:latin typeface="Calibri" panose="020F0502020204030204" pitchFamily="34" charset="0"/>
                        </a:rPr>
                        <a:t>17</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dirty="0">
                          <a:solidFill>
                            <a:srgbClr val="000000"/>
                          </a:solidFill>
                          <a:effectLst/>
                          <a:latin typeface="Calibri" panose="020F0502020204030204" pitchFamily="34" charset="0"/>
                        </a:rPr>
                        <a:t>180</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3761264707"/>
                  </a:ext>
                </a:extLst>
              </a:tr>
              <a:tr h="194754">
                <a:tc vMerge="1">
                  <a:txBody>
                    <a:bodyPr/>
                    <a:lstStyle/>
                    <a:p>
                      <a:endParaRPr lang="es-PE"/>
                    </a:p>
                  </a:txBody>
                  <a:tcPr/>
                </a:tc>
                <a:tc vMerge="1">
                  <a:txBody>
                    <a:bodyPr/>
                    <a:lstStyle/>
                    <a:p>
                      <a:endParaRPr lang="es-PE"/>
                    </a:p>
                  </a:txBody>
                  <a:tcPr/>
                </a:tc>
                <a:tc>
                  <a:txBody>
                    <a:bodyPr/>
                    <a:lstStyle/>
                    <a:p>
                      <a:pPr algn="l" fontAlgn="b"/>
                      <a:r>
                        <a:rPr lang="es-PE" sz="600" b="0" i="0" u="none" strike="noStrike" dirty="0">
                          <a:solidFill>
                            <a:srgbClr val="000000"/>
                          </a:solidFill>
                          <a:effectLst/>
                          <a:latin typeface="Arial" panose="020B0604020202020204" pitchFamily="34" charset="0"/>
                        </a:rPr>
                        <a:t>REDES COPERANTES</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dirty="0">
                          <a:solidFill>
                            <a:srgbClr val="000000"/>
                          </a:solidFill>
                          <a:effectLst/>
                          <a:latin typeface="Calibri" panose="020F0502020204030204" pitchFamily="34" charset="0"/>
                        </a:rPr>
                        <a:t>4</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dirty="0">
                          <a:solidFill>
                            <a:srgbClr val="000000"/>
                          </a:solidFill>
                          <a:effectLst/>
                          <a:latin typeface="Calibri" panose="020F0502020204030204" pitchFamily="34" charset="0"/>
                        </a:rPr>
                        <a:t>40</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3678131620"/>
                  </a:ext>
                </a:extLst>
              </a:tr>
              <a:tr h="110744">
                <a:tc vMerge="1">
                  <a:txBody>
                    <a:bodyPr/>
                    <a:lstStyle/>
                    <a:p>
                      <a:endParaRPr lang="es-PE"/>
                    </a:p>
                  </a:txBody>
                  <a:tcPr/>
                </a:tc>
                <a:tc vMerge="1">
                  <a:txBody>
                    <a:bodyPr/>
                    <a:lstStyle/>
                    <a:p>
                      <a:endParaRPr lang="es-PE"/>
                    </a:p>
                  </a:txBody>
                  <a:tcPr/>
                </a:tc>
                <a:tc>
                  <a:txBody>
                    <a:bodyPr/>
                    <a:lstStyle/>
                    <a:p>
                      <a:pPr algn="l" fontAlgn="b"/>
                      <a:r>
                        <a:rPr lang="es-PE" sz="600" b="0" i="0" u="none" strike="noStrike" dirty="0">
                          <a:solidFill>
                            <a:srgbClr val="000000"/>
                          </a:solidFill>
                          <a:effectLst/>
                          <a:latin typeface="Arial" panose="020B0604020202020204" pitchFamily="34" charset="0"/>
                        </a:rPr>
                        <a:t>CLUB DE MENORES </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dirty="0">
                          <a:solidFill>
                            <a:srgbClr val="000000"/>
                          </a:solidFill>
                          <a:effectLst/>
                          <a:latin typeface="Calibri" panose="020F0502020204030204" pitchFamily="34" charset="0"/>
                        </a:rPr>
                        <a:t>1</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dirty="0">
                          <a:solidFill>
                            <a:srgbClr val="000000"/>
                          </a:solidFill>
                          <a:effectLst/>
                          <a:latin typeface="Calibri" panose="020F0502020204030204" pitchFamily="34" charset="0"/>
                        </a:rPr>
                        <a:t>25</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2437573406"/>
                  </a:ext>
                </a:extLst>
              </a:tr>
              <a:tr h="110744">
                <a:tc rowSpan="3">
                  <a:txBody>
                    <a:bodyPr/>
                    <a:lstStyle/>
                    <a:p>
                      <a:pPr algn="ctr" fontAlgn="ctr"/>
                      <a:r>
                        <a:rPr lang="es-PE" sz="800" b="1" i="0" u="none" strike="noStrike" dirty="0">
                          <a:solidFill>
                            <a:srgbClr val="000000"/>
                          </a:solidFill>
                          <a:effectLst/>
                          <a:latin typeface="Calibri" panose="020F0502020204030204" pitchFamily="34" charset="0"/>
                        </a:rPr>
                        <a:t>9</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rowSpan="3">
                  <a:txBody>
                    <a:bodyPr/>
                    <a:lstStyle/>
                    <a:p>
                      <a:pPr algn="ctr" fontAlgn="ctr"/>
                      <a:r>
                        <a:rPr lang="es-PE" sz="600" b="1" i="0" u="none" strike="noStrike">
                          <a:solidFill>
                            <a:srgbClr val="000000"/>
                          </a:solidFill>
                          <a:effectLst/>
                          <a:latin typeface="Calibri" panose="020F0502020204030204" pitchFamily="34" charset="0"/>
                        </a:rPr>
                        <a:t>SAN BARTOLO</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b"/>
                      <a:r>
                        <a:rPr lang="es-PE" sz="600" b="0" i="0" u="none" strike="noStrike" dirty="0">
                          <a:solidFill>
                            <a:srgbClr val="000000"/>
                          </a:solidFill>
                          <a:effectLst/>
                          <a:latin typeface="Arial" panose="020B0604020202020204" pitchFamily="34" charset="0"/>
                        </a:rPr>
                        <a:t>JUNTA VECINALES </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s-PE" sz="650" b="1" i="0" u="none" strike="noStrike" dirty="0">
                          <a:solidFill>
                            <a:srgbClr val="000000"/>
                          </a:solidFill>
                          <a:effectLst/>
                          <a:latin typeface="Calibri" panose="020F0502020204030204" pitchFamily="34" charset="0"/>
                        </a:rPr>
                        <a:t>3</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s-PE" sz="650" b="1" i="0" u="none" strike="noStrike" dirty="0">
                          <a:solidFill>
                            <a:srgbClr val="000000"/>
                          </a:solidFill>
                          <a:effectLst/>
                          <a:latin typeface="Calibri" panose="020F0502020204030204" pitchFamily="34" charset="0"/>
                        </a:rPr>
                        <a:t>34</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2895792354"/>
                  </a:ext>
                </a:extLst>
              </a:tr>
              <a:tr h="194754">
                <a:tc vMerge="1">
                  <a:txBody>
                    <a:bodyPr/>
                    <a:lstStyle/>
                    <a:p>
                      <a:endParaRPr lang="es-PE"/>
                    </a:p>
                  </a:txBody>
                  <a:tcPr/>
                </a:tc>
                <a:tc vMerge="1">
                  <a:txBody>
                    <a:bodyPr/>
                    <a:lstStyle/>
                    <a:p>
                      <a:endParaRPr lang="es-PE"/>
                    </a:p>
                  </a:txBody>
                  <a:tcPr/>
                </a:tc>
                <a:tc>
                  <a:txBody>
                    <a:bodyPr/>
                    <a:lstStyle/>
                    <a:p>
                      <a:pPr algn="l" fontAlgn="b"/>
                      <a:r>
                        <a:rPr lang="es-PE" sz="600" b="0" i="0" u="none" strike="noStrike" dirty="0">
                          <a:solidFill>
                            <a:srgbClr val="000000"/>
                          </a:solidFill>
                          <a:effectLst/>
                          <a:latin typeface="Arial" panose="020B0604020202020204" pitchFamily="34" charset="0"/>
                        </a:rPr>
                        <a:t>REDES COPERANTES</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s-PE" sz="650" b="1" i="0" u="none" strike="noStrike" dirty="0">
                          <a:solidFill>
                            <a:srgbClr val="000000"/>
                          </a:solidFill>
                          <a:effectLst/>
                          <a:latin typeface="Calibri" panose="020F0502020204030204" pitchFamily="34" charset="0"/>
                        </a:rPr>
                        <a:t>2</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s-PE" sz="650" b="1" i="0" u="none" strike="noStrike" dirty="0">
                          <a:solidFill>
                            <a:srgbClr val="000000"/>
                          </a:solidFill>
                          <a:effectLst/>
                          <a:latin typeface="Calibri" panose="020F0502020204030204" pitchFamily="34" charset="0"/>
                        </a:rPr>
                        <a:t>23</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835249343"/>
                  </a:ext>
                </a:extLst>
              </a:tr>
              <a:tr h="110744">
                <a:tc vMerge="1">
                  <a:txBody>
                    <a:bodyPr/>
                    <a:lstStyle/>
                    <a:p>
                      <a:endParaRPr lang="es-PE"/>
                    </a:p>
                  </a:txBody>
                  <a:tcPr/>
                </a:tc>
                <a:tc vMerge="1">
                  <a:txBody>
                    <a:bodyPr/>
                    <a:lstStyle/>
                    <a:p>
                      <a:endParaRPr lang="es-PE"/>
                    </a:p>
                  </a:txBody>
                  <a:tcPr/>
                </a:tc>
                <a:tc>
                  <a:txBody>
                    <a:bodyPr/>
                    <a:lstStyle/>
                    <a:p>
                      <a:pPr algn="l" fontAlgn="b"/>
                      <a:r>
                        <a:rPr lang="es-PE" sz="600" b="0" i="0" u="none" strike="noStrike" dirty="0">
                          <a:solidFill>
                            <a:srgbClr val="000000"/>
                          </a:solidFill>
                          <a:effectLst/>
                          <a:latin typeface="Arial" panose="020B0604020202020204" pitchFamily="34" charset="0"/>
                        </a:rPr>
                        <a:t>CLUB DE MENORES </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s-PE" sz="650" b="1" i="0" u="none" strike="noStrike">
                          <a:solidFill>
                            <a:srgbClr val="000000"/>
                          </a:solidFill>
                          <a:effectLst/>
                          <a:latin typeface="Calibri" panose="020F0502020204030204" pitchFamily="34" charset="0"/>
                        </a:rPr>
                        <a:t>1</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s-PE" sz="650" b="1" i="0" u="none" strike="noStrike" dirty="0">
                          <a:solidFill>
                            <a:srgbClr val="000000"/>
                          </a:solidFill>
                          <a:effectLst/>
                          <a:latin typeface="Calibri" panose="020F0502020204030204" pitchFamily="34" charset="0"/>
                        </a:rPr>
                        <a:t>45</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2437667572"/>
                  </a:ext>
                </a:extLst>
              </a:tr>
              <a:tr h="110744">
                <a:tc rowSpan="3">
                  <a:txBody>
                    <a:bodyPr/>
                    <a:lstStyle/>
                    <a:p>
                      <a:pPr algn="ctr" fontAlgn="ctr"/>
                      <a:r>
                        <a:rPr lang="es-PE" sz="800" b="1" i="0" u="none" strike="noStrike" dirty="0">
                          <a:solidFill>
                            <a:srgbClr val="000000"/>
                          </a:solidFill>
                          <a:effectLst/>
                          <a:latin typeface="Calibri" panose="020F0502020204030204" pitchFamily="34" charset="0"/>
                        </a:rPr>
                        <a:t>10</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rowSpan="3">
                  <a:txBody>
                    <a:bodyPr/>
                    <a:lstStyle/>
                    <a:p>
                      <a:pPr algn="ctr" fontAlgn="ctr"/>
                      <a:r>
                        <a:rPr lang="es-PE" sz="600" b="1" i="0" u="none" strike="noStrike">
                          <a:solidFill>
                            <a:srgbClr val="000000"/>
                          </a:solidFill>
                          <a:effectLst/>
                          <a:latin typeface="Calibri" panose="020F0502020204030204" pitchFamily="34" charset="0"/>
                        </a:rPr>
                        <a:t>PUNTA NEGRA</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b"/>
                      <a:r>
                        <a:rPr lang="es-PE" sz="600" b="0" i="0" u="none" strike="noStrike" dirty="0">
                          <a:solidFill>
                            <a:srgbClr val="000000"/>
                          </a:solidFill>
                          <a:effectLst/>
                          <a:latin typeface="Arial" panose="020B0604020202020204" pitchFamily="34" charset="0"/>
                        </a:rPr>
                        <a:t>JUNTA VECINALES </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dirty="0">
                          <a:solidFill>
                            <a:srgbClr val="000000"/>
                          </a:solidFill>
                          <a:effectLst/>
                          <a:latin typeface="Calibri" panose="020F0502020204030204" pitchFamily="34" charset="0"/>
                        </a:rPr>
                        <a:t>7</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dirty="0">
                          <a:solidFill>
                            <a:srgbClr val="000000"/>
                          </a:solidFill>
                          <a:effectLst/>
                          <a:latin typeface="Calibri" panose="020F0502020204030204" pitchFamily="34" charset="0"/>
                        </a:rPr>
                        <a:t>70</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3011665788"/>
                  </a:ext>
                </a:extLst>
              </a:tr>
              <a:tr h="194754">
                <a:tc vMerge="1">
                  <a:txBody>
                    <a:bodyPr/>
                    <a:lstStyle/>
                    <a:p>
                      <a:endParaRPr lang="es-PE"/>
                    </a:p>
                  </a:txBody>
                  <a:tcPr/>
                </a:tc>
                <a:tc vMerge="1">
                  <a:txBody>
                    <a:bodyPr/>
                    <a:lstStyle/>
                    <a:p>
                      <a:endParaRPr lang="es-PE"/>
                    </a:p>
                  </a:txBody>
                  <a:tcPr/>
                </a:tc>
                <a:tc>
                  <a:txBody>
                    <a:bodyPr/>
                    <a:lstStyle/>
                    <a:p>
                      <a:pPr algn="l" fontAlgn="b"/>
                      <a:r>
                        <a:rPr lang="es-PE" sz="600" b="0" i="0" u="none" strike="noStrike" dirty="0">
                          <a:solidFill>
                            <a:srgbClr val="000000"/>
                          </a:solidFill>
                          <a:effectLst/>
                          <a:latin typeface="Arial" panose="020B0604020202020204" pitchFamily="34" charset="0"/>
                        </a:rPr>
                        <a:t>REDES COPERANTES</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dirty="0">
                          <a:solidFill>
                            <a:srgbClr val="000000"/>
                          </a:solidFill>
                          <a:effectLst/>
                          <a:latin typeface="Calibri" panose="020F0502020204030204" pitchFamily="34" charset="0"/>
                        </a:rPr>
                        <a:t>2</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dirty="0">
                          <a:solidFill>
                            <a:srgbClr val="000000"/>
                          </a:solidFill>
                          <a:effectLst/>
                          <a:latin typeface="Calibri" panose="020F0502020204030204" pitchFamily="34" charset="0"/>
                        </a:rPr>
                        <a:t>30</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268916551"/>
                  </a:ext>
                </a:extLst>
              </a:tr>
              <a:tr h="110744">
                <a:tc vMerge="1">
                  <a:txBody>
                    <a:bodyPr/>
                    <a:lstStyle/>
                    <a:p>
                      <a:endParaRPr lang="es-PE"/>
                    </a:p>
                  </a:txBody>
                  <a:tcPr/>
                </a:tc>
                <a:tc vMerge="1">
                  <a:txBody>
                    <a:bodyPr/>
                    <a:lstStyle/>
                    <a:p>
                      <a:endParaRPr lang="es-PE"/>
                    </a:p>
                  </a:txBody>
                  <a:tcPr/>
                </a:tc>
                <a:tc>
                  <a:txBody>
                    <a:bodyPr/>
                    <a:lstStyle/>
                    <a:p>
                      <a:pPr algn="l" fontAlgn="b"/>
                      <a:r>
                        <a:rPr lang="es-PE" sz="600" b="0" i="0" u="none" strike="noStrike" dirty="0">
                          <a:solidFill>
                            <a:srgbClr val="000000"/>
                          </a:solidFill>
                          <a:effectLst/>
                          <a:latin typeface="Arial" panose="020B0604020202020204" pitchFamily="34" charset="0"/>
                        </a:rPr>
                        <a:t>CLUB DE MENORES </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dirty="0">
                          <a:solidFill>
                            <a:srgbClr val="000000"/>
                          </a:solidFill>
                          <a:effectLst/>
                          <a:latin typeface="Calibri" panose="020F0502020204030204" pitchFamily="34" charset="0"/>
                        </a:rPr>
                        <a:t>1</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dirty="0">
                          <a:solidFill>
                            <a:srgbClr val="000000"/>
                          </a:solidFill>
                          <a:effectLst/>
                          <a:latin typeface="Calibri" panose="020F0502020204030204" pitchFamily="34" charset="0"/>
                        </a:rPr>
                        <a:t>12</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1815183664"/>
                  </a:ext>
                </a:extLst>
              </a:tr>
              <a:tr h="110744">
                <a:tc rowSpan="3">
                  <a:txBody>
                    <a:bodyPr/>
                    <a:lstStyle/>
                    <a:p>
                      <a:pPr algn="ctr" fontAlgn="ctr"/>
                      <a:r>
                        <a:rPr lang="es-PE" sz="800" b="1" i="0" u="none" strike="noStrike" dirty="0">
                          <a:solidFill>
                            <a:srgbClr val="000000"/>
                          </a:solidFill>
                          <a:effectLst/>
                          <a:latin typeface="Calibri" panose="020F0502020204030204" pitchFamily="34" charset="0"/>
                        </a:rPr>
                        <a:t>11</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rowSpan="3">
                  <a:txBody>
                    <a:bodyPr/>
                    <a:lstStyle/>
                    <a:p>
                      <a:pPr algn="ctr" fontAlgn="ctr"/>
                      <a:r>
                        <a:rPr lang="es-PE" sz="600" b="1" i="0" u="none" strike="noStrike">
                          <a:solidFill>
                            <a:srgbClr val="000000"/>
                          </a:solidFill>
                          <a:effectLst/>
                          <a:latin typeface="Calibri" panose="020F0502020204030204" pitchFamily="34" charset="0"/>
                        </a:rPr>
                        <a:t>PUNTA HERMOSA</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b"/>
                      <a:r>
                        <a:rPr lang="es-PE" sz="600" b="0" i="0" u="none" strike="noStrike" dirty="0">
                          <a:solidFill>
                            <a:srgbClr val="000000"/>
                          </a:solidFill>
                          <a:effectLst/>
                          <a:latin typeface="Arial" panose="020B0604020202020204" pitchFamily="34" charset="0"/>
                        </a:rPr>
                        <a:t>JUNTA VECINALES </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a:solidFill>
                            <a:srgbClr val="000000"/>
                          </a:solidFill>
                          <a:effectLst/>
                          <a:latin typeface="Calibri" panose="020F0502020204030204" pitchFamily="34" charset="0"/>
                        </a:rPr>
                        <a:t>6</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dirty="0">
                          <a:solidFill>
                            <a:srgbClr val="000000"/>
                          </a:solidFill>
                          <a:effectLst/>
                          <a:latin typeface="Calibri" panose="020F0502020204030204" pitchFamily="34" charset="0"/>
                        </a:rPr>
                        <a:t>133</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77813865"/>
                  </a:ext>
                </a:extLst>
              </a:tr>
              <a:tr h="194754">
                <a:tc vMerge="1">
                  <a:txBody>
                    <a:bodyPr/>
                    <a:lstStyle/>
                    <a:p>
                      <a:endParaRPr lang="es-PE"/>
                    </a:p>
                  </a:txBody>
                  <a:tcPr/>
                </a:tc>
                <a:tc vMerge="1">
                  <a:txBody>
                    <a:bodyPr/>
                    <a:lstStyle/>
                    <a:p>
                      <a:endParaRPr lang="es-PE"/>
                    </a:p>
                  </a:txBody>
                  <a:tcPr/>
                </a:tc>
                <a:tc>
                  <a:txBody>
                    <a:bodyPr/>
                    <a:lstStyle/>
                    <a:p>
                      <a:pPr algn="l" fontAlgn="b"/>
                      <a:r>
                        <a:rPr lang="es-PE" sz="600" b="0" i="0" u="none" strike="noStrike" dirty="0">
                          <a:solidFill>
                            <a:srgbClr val="000000"/>
                          </a:solidFill>
                          <a:effectLst/>
                          <a:latin typeface="Arial" panose="020B0604020202020204" pitchFamily="34" charset="0"/>
                        </a:rPr>
                        <a:t>REDES COPERANTES</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dirty="0">
                          <a:solidFill>
                            <a:srgbClr val="000000"/>
                          </a:solidFill>
                          <a:effectLst/>
                          <a:latin typeface="Calibri" panose="020F0502020204030204" pitchFamily="34" charset="0"/>
                        </a:rPr>
                        <a:t>3</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dirty="0">
                          <a:solidFill>
                            <a:srgbClr val="000000"/>
                          </a:solidFill>
                          <a:effectLst/>
                          <a:latin typeface="Calibri" panose="020F0502020204030204" pitchFamily="34" charset="0"/>
                        </a:rPr>
                        <a:t>67</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2342414458"/>
                  </a:ext>
                </a:extLst>
              </a:tr>
              <a:tr h="110744">
                <a:tc vMerge="1">
                  <a:txBody>
                    <a:bodyPr/>
                    <a:lstStyle/>
                    <a:p>
                      <a:endParaRPr lang="es-PE"/>
                    </a:p>
                  </a:txBody>
                  <a:tcPr/>
                </a:tc>
                <a:tc vMerge="1">
                  <a:txBody>
                    <a:bodyPr/>
                    <a:lstStyle/>
                    <a:p>
                      <a:endParaRPr lang="es-PE"/>
                    </a:p>
                  </a:txBody>
                  <a:tcPr/>
                </a:tc>
                <a:tc>
                  <a:txBody>
                    <a:bodyPr/>
                    <a:lstStyle/>
                    <a:p>
                      <a:pPr algn="l" fontAlgn="b"/>
                      <a:r>
                        <a:rPr lang="es-PE" sz="600" b="0" i="0" u="none" strike="noStrike" dirty="0">
                          <a:solidFill>
                            <a:srgbClr val="000000"/>
                          </a:solidFill>
                          <a:effectLst/>
                          <a:latin typeface="Arial" panose="020B0604020202020204" pitchFamily="34" charset="0"/>
                        </a:rPr>
                        <a:t>CLUB DE MENORES </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dirty="0">
                          <a:solidFill>
                            <a:srgbClr val="000000"/>
                          </a:solidFill>
                          <a:effectLst/>
                          <a:latin typeface="Calibri" panose="020F0502020204030204" pitchFamily="34" charset="0"/>
                        </a:rPr>
                        <a:t>1</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dirty="0">
                          <a:solidFill>
                            <a:srgbClr val="000000"/>
                          </a:solidFill>
                          <a:effectLst/>
                          <a:latin typeface="Calibri" panose="020F0502020204030204" pitchFamily="34" charset="0"/>
                        </a:rPr>
                        <a:t>175</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3188498943"/>
                  </a:ext>
                </a:extLst>
              </a:tr>
              <a:tr h="110744">
                <a:tc rowSpan="3">
                  <a:txBody>
                    <a:bodyPr/>
                    <a:lstStyle/>
                    <a:p>
                      <a:pPr algn="ctr" fontAlgn="ctr"/>
                      <a:r>
                        <a:rPr lang="es-PE" sz="800" b="1" i="0" u="none" strike="noStrike" dirty="0">
                          <a:solidFill>
                            <a:srgbClr val="000000"/>
                          </a:solidFill>
                          <a:effectLst/>
                          <a:latin typeface="Calibri" panose="020F0502020204030204" pitchFamily="34" charset="0"/>
                        </a:rPr>
                        <a:t>12</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rowSpan="3">
                  <a:txBody>
                    <a:bodyPr/>
                    <a:lstStyle/>
                    <a:p>
                      <a:pPr algn="ctr" fontAlgn="ctr"/>
                      <a:r>
                        <a:rPr lang="es-PE" sz="600" b="1" i="0" u="none" strike="noStrike">
                          <a:solidFill>
                            <a:srgbClr val="000000"/>
                          </a:solidFill>
                          <a:effectLst/>
                          <a:latin typeface="Calibri" panose="020F0502020204030204" pitchFamily="34" charset="0"/>
                        </a:rPr>
                        <a:t>PUCUSANA</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b"/>
                      <a:r>
                        <a:rPr lang="es-PE" sz="600" b="0" i="0" u="none" strike="noStrike" dirty="0">
                          <a:solidFill>
                            <a:srgbClr val="000000"/>
                          </a:solidFill>
                          <a:effectLst/>
                          <a:latin typeface="Arial" panose="020B0604020202020204" pitchFamily="34" charset="0"/>
                        </a:rPr>
                        <a:t>JUNTA VECINALES </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dirty="0">
                          <a:solidFill>
                            <a:srgbClr val="000000"/>
                          </a:solidFill>
                          <a:effectLst/>
                          <a:latin typeface="Calibri" panose="020F0502020204030204" pitchFamily="34" charset="0"/>
                        </a:rPr>
                        <a:t>6</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dirty="0">
                          <a:solidFill>
                            <a:srgbClr val="000000"/>
                          </a:solidFill>
                          <a:effectLst/>
                          <a:latin typeface="Calibri" panose="020F0502020204030204" pitchFamily="34" charset="0"/>
                        </a:rPr>
                        <a:t>60</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2355686843"/>
                  </a:ext>
                </a:extLst>
              </a:tr>
              <a:tr h="194754">
                <a:tc vMerge="1">
                  <a:txBody>
                    <a:bodyPr/>
                    <a:lstStyle/>
                    <a:p>
                      <a:endParaRPr lang="es-PE"/>
                    </a:p>
                  </a:txBody>
                  <a:tcPr/>
                </a:tc>
                <a:tc vMerge="1">
                  <a:txBody>
                    <a:bodyPr/>
                    <a:lstStyle/>
                    <a:p>
                      <a:endParaRPr lang="es-PE"/>
                    </a:p>
                  </a:txBody>
                  <a:tcPr/>
                </a:tc>
                <a:tc>
                  <a:txBody>
                    <a:bodyPr/>
                    <a:lstStyle/>
                    <a:p>
                      <a:pPr algn="l" fontAlgn="b"/>
                      <a:r>
                        <a:rPr lang="es-PE" sz="600" b="0" i="0" u="none" strike="noStrike" dirty="0">
                          <a:solidFill>
                            <a:srgbClr val="000000"/>
                          </a:solidFill>
                          <a:effectLst/>
                          <a:latin typeface="Arial" panose="020B0604020202020204" pitchFamily="34" charset="0"/>
                        </a:rPr>
                        <a:t>REDES COPERANTES</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dirty="0">
                          <a:solidFill>
                            <a:srgbClr val="000000"/>
                          </a:solidFill>
                          <a:effectLst/>
                          <a:latin typeface="Calibri" panose="020F0502020204030204" pitchFamily="34" charset="0"/>
                        </a:rPr>
                        <a:t>2</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dirty="0">
                          <a:solidFill>
                            <a:srgbClr val="000000"/>
                          </a:solidFill>
                          <a:effectLst/>
                          <a:latin typeface="Calibri" panose="020F0502020204030204" pitchFamily="34" charset="0"/>
                        </a:rPr>
                        <a:t>48</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4271327957"/>
                  </a:ext>
                </a:extLst>
              </a:tr>
              <a:tr h="110744">
                <a:tc vMerge="1">
                  <a:txBody>
                    <a:bodyPr/>
                    <a:lstStyle/>
                    <a:p>
                      <a:endParaRPr lang="es-PE"/>
                    </a:p>
                  </a:txBody>
                  <a:tcPr/>
                </a:tc>
                <a:tc vMerge="1">
                  <a:txBody>
                    <a:bodyPr/>
                    <a:lstStyle/>
                    <a:p>
                      <a:endParaRPr lang="es-PE"/>
                    </a:p>
                  </a:txBody>
                  <a:tcPr/>
                </a:tc>
                <a:tc>
                  <a:txBody>
                    <a:bodyPr/>
                    <a:lstStyle/>
                    <a:p>
                      <a:pPr algn="l" fontAlgn="b"/>
                      <a:r>
                        <a:rPr lang="es-PE" sz="600" b="0" i="0" u="none" strike="noStrike" dirty="0">
                          <a:solidFill>
                            <a:srgbClr val="000000"/>
                          </a:solidFill>
                          <a:effectLst/>
                          <a:latin typeface="Arial" panose="020B0604020202020204" pitchFamily="34" charset="0"/>
                        </a:rPr>
                        <a:t>CLUB DE MENORES </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dirty="0">
                          <a:solidFill>
                            <a:srgbClr val="000000"/>
                          </a:solidFill>
                          <a:effectLst/>
                          <a:latin typeface="Calibri" panose="020F0502020204030204" pitchFamily="34" charset="0"/>
                        </a:rPr>
                        <a:t>1</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dirty="0">
                          <a:solidFill>
                            <a:srgbClr val="000000"/>
                          </a:solidFill>
                          <a:effectLst/>
                          <a:latin typeface="Calibri" panose="020F0502020204030204" pitchFamily="34" charset="0"/>
                        </a:rPr>
                        <a:t>30</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2088822418"/>
                  </a:ext>
                </a:extLst>
              </a:tr>
              <a:tr h="110744">
                <a:tc rowSpan="3">
                  <a:txBody>
                    <a:bodyPr/>
                    <a:lstStyle/>
                    <a:p>
                      <a:pPr algn="ctr" fontAlgn="ctr"/>
                      <a:r>
                        <a:rPr lang="es-PE" sz="800" b="1" i="0" u="none" strike="noStrike" dirty="0">
                          <a:solidFill>
                            <a:srgbClr val="000000"/>
                          </a:solidFill>
                          <a:effectLst/>
                          <a:latin typeface="Calibri" panose="020F0502020204030204" pitchFamily="34" charset="0"/>
                        </a:rPr>
                        <a:t>13</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rowSpan="3">
                  <a:txBody>
                    <a:bodyPr/>
                    <a:lstStyle/>
                    <a:p>
                      <a:pPr algn="ctr" fontAlgn="ctr"/>
                      <a:r>
                        <a:rPr lang="es-PE" sz="600" b="1" i="0" u="none" strike="noStrike">
                          <a:solidFill>
                            <a:srgbClr val="000000"/>
                          </a:solidFill>
                          <a:effectLst/>
                          <a:latin typeface="Calibri" panose="020F0502020204030204" pitchFamily="34" charset="0"/>
                        </a:rPr>
                        <a:t>SMM</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b"/>
                      <a:r>
                        <a:rPr lang="es-PE" sz="600" b="0" i="0" u="none" strike="noStrike" dirty="0">
                          <a:solidFill>
                            <a:srgbClr val="000000"/>
                          </a:solidFill>
                          <a:effectLst/>
                          <a:latin typeface="Arial" panose="020B0604020202020204" pitchFamily="34" charset="0"/>
                        </a:rPr>
                        <a:t>JUNTA VECINALES </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dirty="0">
                          <a:solidFill>
                            <a:srgbClr val="000000"/>
                          </a:solidFill>
                          <a:effectLst/>
                          <a:latin typeface="Calibri" panose="020F0502020204030204" pitchFamily="34" charset="0"/>
                        </a:rPr>
                        <a:t>5</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dirty="0">
                          <a:solidFill>
                            <a:srgbClr val="000000"/>
                          </a:solidFill>
                          <a:effectLst/>
                          <a:latin typeface="Calibri" panose="020F0502020204030204" pitchFamily="34" charset="0"/>
                        </a:rPr>
                        <a:t>60</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220994030"/>
                  </a:ext>
                </a:extLst>
              </a:tr>
              <a:tr h="194754">
                <a:tc vMerge="1">
                  <a:txBody>
                    <a:bodyPr/>
                    <a:lstStyle/>
                    <a:p>
                      <a:endParaRPr lang="es-PE"/>
                    </a:p>
                  </a:txBody>
                  <a:tcPr/>
                </a:tc>
                <a:tc vMerge="1">
                  <a:txBody>
                    <a:bodyPr/>
                    <a:lstStyle/>
                    <a:p>
                      <a:endParaRPr lang="es-PE"/>
                    </a:p>
                  </a:txBody>
                  <a:tcPr/>
                </a:tc>
                <a:tc>
                  <a:txBody>
                    <a:bodyPr/>
                    <a:lstStyle/>
                    <a:p>
                      <a:pPr algn="l" fontAlgn="b"/>
                      <a:r>
                        <a:rPr lang="es-PE" sz="600" b="0" i="0" u="none" strike="noStrike" dirty="0">
                          <a:solidFill>
                            <a:srgbClr val="000000"/>
                          </a:solidFill>
                          <a:effectLst/>
                          <a:latin typeface="Arial" panose="020B0604020202020204" pitchFamily="34" charset="0"/>
                        </a:rPr>
                        <a:t>REDES COPERANTES</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a:solidFill>
                            <a:srgbClr val="000000"/>
                          </a:solidFill>
                          <a:effectLst/>
                          <a:latin typeface="Calibri" panose="020F0502020204030204" pitchFamily="34" charset="0"/>
                        </a:rPr>
                        <a:t>1</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dirty="0">
                          <a:solidFill>
                            <a:srgbClr val="000000"/>
                          </a:solidFill>
                          <a:effectLst/>
                          <a:latin typeface="Calibri" panose="020F0502020204030204" pitchFamily="34" charset="0"/>
                        </a:rPr>
                        <a:t>12</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1929188860"/>
                  </a:ext>
                </a:extLst>
              </a:tr>
              <a:tr h="110744">
                <a:tc vMerge="1">
                  <a:txBody>
                    <a:bodyPr/>
                    <a:lstStyle/>
                    <a:p>
                      <a:endParaRPr lang="es-PE"/>
                    </a:p>
                  </a:txBody>
                  <a:tcPr/>
                </a:tc>
                <a:tc vMerge="1">
                  <a:txBody>
                    <a:bodyPr/>
                    <a:lstStyle/>
                    <a:p>
                      <a:endParaRPr lang="es-PE"/>
                    </a:p>
                  </a:txBody>
                  <a:tcPr/>
                </a:tc>
                <a:tc>
                  <a:txBody>
                    <a:bodyPr/>
                    <a:lstStyle/>
                    <a:p>
                      <a:pPr algn="l" fontAlgn="b"/>
                      <a:r>
                        <a:rPr lang="es-PE" sz="600" b="0" i="0" u="none" strike="noStrike" dirty="0">
                          <a:solidFill>
                            <a:srgbClr val="000000"/>
                          </a:solidFill>
                          <a:effectLst/>
                          <a:latin typeface="Arial" panose="020B0604020202020204" pitchFamily="34" charset="0"/>
                        </a:rPr>
                        <a:t>CLUB DE MENORES </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a:solidFill>
                            <a:srgbClr val="000000"/>
                          </a:solidFill>
                          <a:effectLst/>
                          <a:latin typeface="Calibri" panose="020F0502020204030204" pitchFamily="34" charset="0"/>
                        </a:rPr>
                        <a:t>1</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dirty="0">
                          <a:solidFill>
                            <a:srgbClr val="000000"/>
                          </a:solidFill>
                          <a:effectLst/>
                          <a:latin typeface="Calibri" panose="020F0502020204030204" pitchFamily="34" charset="0"/>
                        </a:rPr>
                        <a:t>25</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1841713725"/>
                  </a:ext>
                </a:extLst>
              </a:tr>
              <a:tr h="110744">
                <a:tc>
                  <a:txBody>
                    <a:bodyPr/>
                    <a:lstStyle/>
                    <a:p>
                      <a:pPr algn="l" fontAlgn="b"/>
                      <a:endParaRPr lang="es-PE" sz="600" b="0" i="0" u="none" strike="noStrike">
                        <a:solidFill>
                          <a:srgbClr val="000000"/>
                        </a:solidFill>
                        <a:effectLst/>
                        <a:latin typeface="Calibri" panose="020F0502020204030204" pitchFamily="34" charset="0"/>
                      </a:endParaRPr>
                    </a:p>
                  </a:txBody>
                  <a:tcPr marL="5352" marR="5352" marT="535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s-PE" sz="600" b="0" i="0" u="none" strike="noStrike">
                        <a:solidFill>
                          <a:srgbClr val="000000"/>
                        </a:solidFill>
                        <a:effectLst/>
                        <a:latin typeface="Calibri" panose="020F0502020204030204" pitchFamily="34" charset="0"/>
                      </a:endParaRPr>
                    </a:p>
                  </a:txBody>
                  <a:tcPr marL="5352" marR="5352" marT="535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s-PE" sz="800" b="1" i="0" u="none" strike="noStrike" dirty="0">
                          <a:solidFill>
                            <a:srgbClr val="000000"/>
                          </a:solidFill>
                          <a:effectLst/>
                          <a:latin typeface="Arial" panose="020B0604020202020204" pitchFamily="34" charset="0"/>
                        </a:rPr>
                        <a:t>TOTAL</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PE" sz="800" b="1" i="0" u="none" strike="noStrike" dirty="0">
                          <a:solidFill>
                            <a:srgbClr val="000000"/>
                          </a:solidFill>
                          <a:effectLst/>
                          <a:latin typeface="Calibri" panose="020F0502020204030204" pitchFamily="34" charset="0"/>
                        </a:rPr>
                        <a:t>149</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PE" sz="800" b="1" i="0" u="none" strike="noStrike" dirty="0">
                          <a:solidFill>
                            <a:srgbClr val="000000"/>
                          </a:solidFill>
                          <a:effectLst/>
                          <a:latin typeface="Calibri" panose="020F0502020204030204" pitchFamily="34" charset="0"/>
                        </a:rPr>
                        <a:t>2376</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3852588357"/>
                  </a:ext>
                </a:extLst>
              </a:tr>
            </a:tbl>
          </a:graphicData>
        </a:graphic>
      </p:graphicFrame>
      <p:graphicFrame>
        <p:nvGraphicFramePr>
          <p:cNvPr id="5" name="Tabla 4">
            <a:extLst>
              <a:ext uri="{FF2B5EF4-FFF2-40B4-BE49-F238E27FC236}">
                <a16:creationId xmlns:a16="http://schemas.microsoft.com/office/drawing/2014/main" xmlns="" id="{5BA2480F-AAB0-14B9-FA52-0AC473012D5B}"/>
              </a:ext>
            </a:extLst>
          </p:cNvPr>
          <p:cNvGraphicFramePr>
            <a:graphicFrameLocks noGrp="1"/>
          </p:cNvGraphicFramePr>
          <p:nvPr>
            <p:extLst>
              <p:ext uri="{D42A27DB-BD31-4B8C-83A1-F6EECF244321}">
                <p14:modId xmlns:p14="http://schemas.microsoft.com/office/powerpoint/2010/main" val="1208988889"/>
              </p:ext>
            </p:extLst>
          </p:nvPr>
        </p:nvGraphicFramePr>
        <p:xfrm>
          <a:off x="6172200" y="669262"/>
          <a:ext cx="3124200" cy="6064039"/>
        </p:xfrm>
        <a:graphic>
          <a:graphicData uri="http://schemas.openxmlformats.org/drawingml/2006/table">
            <a:tbl>
              <a:tblPr/>
              <a:tblGrid>
                <a:gridCol w="476046">
                  <a:extLst>
                    <a:ext uri="{9D8B030D-6E8A-4147-A177-3AD203B41FA5}">
                      <a16:colId xmlns:a16="http://schemas.microsoft.com/office/drawing/2014/main" xmlns="" val="3212436657"/>
                    </a:ext>
                  </a:extLst>
                </a:gridCol>
                <a:gridCol w="658530">
                  <a:extLst>
                    <a:ext uri="{9D8B030D-6E8A-4147-A177-3AD203B41FA5}">
                      <a16:colId xmlns:a16="http://schemas.microsoft.com/office/drawing/2014/main" xmlns="" val="309686183"/>
                    </a:ext>
                  </a:extLst>
                </a:gridCol>
                <a:gridCol w="999024">
                  <a:extLst>
                    <a:ext uri="{9D8B030D-6E8A-4147-A177-3AD203B41FA5}">
                      <a16:colId xmlns:a16="http://schemas.microsoft.com/office/drawing/2014/main" xmlns="" val="1113542870"/>
                    </a:ext>
                  </a:extLst>
                </a:gridCol>
                <a:gridCol w="457200">
                  <a:extLst>
                    <a:ext uri="{9D8B030D-6E8A-4147-A177-3AD203B41FA5}">
                      <a16:colId xmlns:a16="http://schemas.microsoft.com/office/drawing/2014/main" xmlns="" val="4066128610"/>
                    </a:ext>
                  </a:extLst>
                </a:gridCol>
                <a:gridCol w="533400">
                  <a:extLst>
                    <a:ext uri="{9D8B030D-6E8A-4147-A177-3AD203B41FA5}">
                      <a16:colId xmlns:a16="http://schemas.microsoft.com/office/drawing/2014/main" xmlns="" val="2673757336"/>
                    </a:ext>
                  </a:extLst>
                </a:gridCol>
              </a:tblGrid>
              <a:tr h="326694">
                <a:tc gridSpan="5">
                  <a:txBody>
                    <a:bodyPr/>
                    <a:lstStyle/>
                    <a:p>
                      <a:pPr algn="ctr" fontAlgn="ctr"/>
                      <a:r>
                        <a:rPr lang="es-PE" sz="900" b="1" i="0" u="none" strike="noStrike" dirty="0">
                          <a:solidFill>
                            <a:srgbClr val="000000"/>
                          </a:solidFill>
                          <a:effectLst/>
                          <a:latin typeface="Calibri" panose="020F0502020204030204" pitchFamily="34" charset="0"/>
                        </a:rPr>
                        <a:t>CUADRO DE IMPLEMENTACION DE LOS PROGRAMAS PREVENTIVOS DEL PRIMER TRIMESTRE DEL 2023</a:t>
                      </a:r>
                    </a:p>
                  </a:txBody>
                  <a:tcPr marL="5352" marR="5352" marT="5352" marB="0" anchor="ctr">
                    <a:lnL>
                      <a:noFill/>
                    </a:lnL>
                    <a:lnR>
                      <a:noFill/>
                    </a:lnR>
                    <a:lnT>
                      <a:noFill/>
                    </a:lnT>
                    <a:lnB w="635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xmlns="" val="2486218195"/>
                  </a:ext>
                </a:extLst>
              </a:tr>
              <a:tr h="194754">
                <a:tc>
                  <a:txBody>
                    <a:bodyPr/>
                    <a:lstStyle/>
                    <a:p>
                      <a:pPr algn="ctr" fontAlgn="ctr"/>
                      <a:r>
                        <a:rPr lang="es-PE" sz="900" b="1" i="0" u="none" strike="noStrike" dirty="0">
                          <a:solidFill>
                            <a:srgbClr val="000000"/>
                          </a:solidFill>
                          <a:effectLst/>
                          <a:latin typeface="Calibri" panose="020F0502020204030204" pitchFamily="34" charset="0"/>
                        </a:rPr>
                        <a:t>N°</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PE" sz="600" b="1" i="0" u="none" strike="noStrike" dirty="0">
                          <a:solidFill>
                            <a:srgbClr val="000000"/>
                          </a:solidFill>
                          <a:effectLst/>
                          <a:latin typeface="Calibri" panose="020F0502020204030204" pitchFamily="34" charset="0"/>
                        </a:rPr>
                        <a:t>COMISARIAS</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PE" sz="600" b="1" i="0" u="none" strike="noStrike" dirty="0">
                          <a:solidFill>
                            <a:srgbClr val="000000"/>
                          </a:solidFill>
                          <a:effectLst/>
                          <a:latin typeface="Arial" panose="020B0604020202020204" pitchFamily="34" charset="0"/>
                        </a:rPr>
                        <a:t>PROGRAMA</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PE" sz="600" b="1" i="0" u="none" strike="noStrike" dirty="0">
                          <a:solidFill>
                            <a:srgbClr val="000000"/>
                          </a:solidFill>
                          <a:effectLst/>
                          <a:latin typeface="Calibri" panose="020F0502020204030204" pitchFamily="34" charset="0"/>
                        </a:rPr>
                        <a:t>CANTIDAD DE JUNTAS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PE" sz="600" b="1" i="0" u="none" strike="noStrike" dirty="0">
                          <a:solidFill>
                            <a:srgbClr val="000000"/>
                          </a:solidFill>
                          <a:effectLst/>
                          <a:latin typeface="Calibri" panose="020F0502020204030204" pitchFamily="34" charset="0"/>
                        </a:rPr>
                        <a:t>NUMERO DE INTEGRANTES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xmlns="" val="2216417642"/>
                  </a:ext>
                </a:extLst>
              </a:tr>
              <a:tr h="110744">
                <a:tc rowSpan="3">
                  <a:txBody>
                    <a:bodyPr/>
                    <a:lstStyle/>
                    <a:p>
                      <a:pPr algn="ctr" fontAlgn="ctr"/>
                      <a:r>
                        <a:rPr lang="es-PE" sz="800" b="1" i="0" u="none" strike="noStrike" dirty="0">
                          <a:solidFill>
                            <a:srgbClr val="000000"/>
                          </a:solidFill>
                          <a:effectLst/>
                          <a:latin typeface="Arial" panose="020B0604020202020204" pitchFamily="34" charset="0"/>
                        </a:rPr>
                        <a:t>1</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rowSpan="3">
                  <a:txBody>
                    <a:bodyPr/>
                    <a:lstStyle/>
                    <a:p>
                      <a:pPr algn="ctr" fontAlgn="ctr"/>
                      <a:r>
                        <a:rPr lang="es-PE" sz="600" b="1" i="0" u="none" strike="noStrike" dirty="0">
                          <a:solidFill>
                            <a:srgbClr val="000000"/>
                          </a:solidFill>
                          <a:effectLst/>
                          <a:latin typeface="Calibri" panose="020F0502020204030204" pitchFamily="34" charset="0"/>
                        </a:rPr>
                        <a:t>VMT</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b"/>
                      <a:r>
                        <a:rPr lang="es-PE" sz="600" b="0" i="0" u="none" strike="noStrike" dirty="0">
                          <a:solidFill>
                            <a:srgbClr val="000000"/>
                          </a:solidFill>
                          <a:effectLst/>
                          <a:latin typeface="Arial" panose="020B0604020202020204" pitchFamily="34" charset="0"/>
                        </a:rPr>
                        <a:t>JUNTA VECINALES </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dirty="0">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2522447535"/>
                  </a:ext>
                </a:extLst>
              </a:tr>
              <a:tr h="194754">
                <a:tc vMerge="1">
                  <a:txBody>
                    <a:bodyPr/>
                    <a:lstStyle/>
                    <a:p>
                      <a:endParaRPr lang="es-PE"/>
                    </a:p>
                  </a:txBody>
                  <a:tcPr/>
                </a:tc>
                <a:tc vMerge="1">
                  <a:txBody>
                    <a:bodyPr/>
                    <a:lstStyle/>
                    <a:p>
                      <a:endParaRPr lang="es-PE"/>
                    </a:p>
                  </a:txBody>
                  <a:tcPr/>
                </a:tc>
                <a:tc>
                  <a:txBody>
                    <a:bodyPr/>
                    <a:lstStyle/>
                    <a:p>
                      <a:pPr algn="l" fontAlgn="b"/>
                      <a:r>
                        <a:rPr lang="es-PE" sz="600" b="0" i="0" u="none" strike="noStrike" dirty="0">
                          <a:solidFill>
                            <a:srgbClr val="000000"/>
                          </a:solidFill>
                          <a:effectLst/>
                          <a:latin typeface="Arial" panose="020B0604020202020204" pitchFamily="34" charset="0"/>
                        </a:rPr>
                        <a:t>REDES COPERANTES</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dirty="0">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3405536438"/>
                  </a:ext>
                </a:extLst>
              </a:tr>
              <a:tr h="110744">
                <a:tc vMerge="1">
                  <a:txBody>
                    <a:bodyPr/>
                    <a:lstStyle/>
                    <a:p>
                      <a:endParaRPr lang="es-PE"/>
                    </a:p>
                  </a:txBody>
                  <a:tcPr/>
                </a:tc>
                <a:tc vMerge="1">
                  <a:txBody>
                    <a:bodyPr/>
                    <a:lstStyle/>
                    <a:p>
                      <a:endParaRPr lang="es-PE"/>
                    </a:p>
                  </a:txBody>
                  <a:tcPr/>
                </a:tc>
                <a:tc>
                  <a:txBody>
                    <a:bodyPr/>
                    <a:lstStyle/>
                    <a:p>
                      <a:pPr algn="l" fontAlgn="b"/>
                      <a:r>
                        <a:rPr lang="es-PE" sz="600" b="0" i="0" u="none" strike="noStrike" dirty="0">
                          <a:solidFill>
                            <a:srgbClr val="000000"/>
                          </a:solidFill>
                          <a:effectLst/>
                          <a:latin typeface="Arial" panose="020B0604020202020204" pitchFamily="34" charset="0"/>
                        </a:rPr>
                        <a:t>CLUB DE MENORES </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dirty="0">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a:solidFill>
                            <a:srgbClr val="000000"/>
                          </a:solidFill>
                          <a:effectLst/>
                          <a:latin typeface="Calibri" panose="020F0502020204030204" pitchFamily="34" charset="0"/>
                        </a:rPr>
                        <a:t>165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1833299052"/>
                  </a:ext>
                </a:extLst>
              </a:tr>
              <a:tr h="110744">
                <a:tc rowSpan="3">
                  <a:txBody>
                    <a:bodyPr/>
                    <a:lstStyle/>
                    <a:p>
                      <a:pPr algn="ctr" fontAlgn="ctr"/>
                      <a:r>
                        <a:rPr lang="es-PE" sz="800" b="1" i="0" u="none" strike="noStrike" dirty="0">
                          <a:solidFill>
                            <a:srgbClr val="000000"/>
                          </a:solidFill>
                          <a:effectLst/>
                          <a:latin typeface="Arial" panose="020B0604020202020204" pitchFamily="34" charset="0"/>
                        </a:rPr>
                        <a:t>2</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rowSpan="3">
                  <a:txBody>
                    <a:bodyPr/>
                    <a:lstStyle/>
                    <a:p>
                      <a:pPr algn="ctr" fontAlgn="ctr"/>
                      <a:r>
                        <a:rPr lang="es-PE" sz="600" b="1" i="0" u="none" strike="noStrike" dirty="0">
                          <a:solidFill>
                            <a:srgbClr val="000000"/>
                          </a:solidFill>
                          <a:effectLst/>
                          <a:latin typeface="Calibri" panose="020F0502020204030204" pitchFamily="34" charset="0"/>
                        </a:rPr>
                        <a:t>TABLADA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b"/>
                      <a:r>
                        <a:rPr lang="es-PE" sz="600" b="0" i="0" u="none" strike="noStrike" dirty="0">
                          <a:solidFill>
                            <a:srgbClr val="000000"/>
                          </a:solidFill>
                          <a:effectLst/>
                          <a:latin typeface="Arial" panose="020B0604020202020204" pitchFamily="34" charset="0"/>
                        </a:rPr>
                        <a:t>JUNTA VECINALES </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dirty="0">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209824715"/>
                  </a:ext>
                </a:extLst>
              </a:tr>
              <a:tr h="194754">
                <a:tc vMerge="1">
                  <a:txBody>
                    <a:bodyPr/>
                    <a:lstStyle/>
                    <a:p>
                      <a:endParaRPr lang="es-PE"/>
                    </a:p>
                  </a:txBody>
                  <a:tcPr/>
                </a:tc>
                <a:tc vMerge="1">
                  <a:txBody>
                    <a:bodyPr/>
                    <a:lstStyle/>
                    <a:p>
                      <a:endParaRPr lang="es-PE"/>
                    </a:p>
                  </a:txBody>
                  <a:tcPr/>
                </a:tc>
                <a:tc>
                  <a:txBody>
                    <a:bodyPr/>
                    <a:lstStyle/>
                    <a:p>
                      <a:pPr algn="l" fontAlgn="b"/>
                      <a:r>
                        <a:rPr lang="es-PE" sz="600" b="0" i="0" u="none" strike="noStrike" dirty="0">
                          <a:solidFill>
                            <a:srgbClr val="000000"/>
                          </a:solidFill>
                          <a:effectLst/>
                          <a:latin typeface="Arial" panose="020B0604020202020204" pitchFamily="34" charset="0"/>
                        </a:rPr>
                        <a:t>REDES COPERANTES</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dirty="0">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2775162196"/>
                  </a:ext>
                </a:extLst>
              </a:tr>
              <a:tr h="110744">
                <a:tc vMerge="1">
                  <a:txBody>
                    <a:bodyPr/>
                    <a:lstStyle/>
                    <a:p>
                      <a:endParaRPr lang="es-PE"/>
                    </a:p>
                  </a:txBody>
                  <a:tcPr/>
                </a:tc>
                <a:tc vMerge="1">
                  <a:txBody>
                    <a:bodyPr/>
                    <a:lstStyle/>
                    <a:p>
                      <a:endParaRPr lang="es-PE"/>
                    </a:p>
                  </a:txBody>
                  <a:tcPr/>
                </a:tc>
                <a:tc>
                  <a:txBody>
                    <a:bodyPr/>
                    <a:lstStyle/>
                    <a:p>
                      <a:pPr algn="l" fontAlgn="b"/>
                      <a:r>
                        <a:rPr lang="es-PE" sz="600" b="0" i="0" u="none" strike="noStrike" dirty="0">
                          <a:solidFill>
                            <a:srgbClr val="000000"/>
                          </a:solidFill>
                          <a:effectLst/>
                          <a:latin typeface="Arial" panose="020B0604020202020204" pitchFamily="34" charset="0"/>
                        </a:rPr>
                        <a:t>CLUB DE MENORES </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613373743"/>
                  </a:ext>
                </a:extLst>
              </a:tr>
              <a:tr h="110744">
                <a:tc rowSpan="3">
                  <a:txBody>
                    <a:bodyPr/>
                    <a:lstStyle/>
                    <a:p>
                      <a:pPr algn="ctr" fontAlgn="ctr"/>
                      <a:r>
                        <a:rPr lang="es-PE" sz="800" b="1" i="0" u="none" strike="noStrike" dirty="0">
                          <a:solidFill>
                            <a:srgbClr val="000000"/>
                          </a:solidFill>
                          <a:effectLst/>
                          <a:latin typeface="Arial" panose="020B0604020202020204" pitchFamily="34" charset="0"/>
                        </a:rPr>
                        <a:t>3</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rowSpan="3">
                  <a:txBody>
                    <a:bodyPr/>
                    <a:lstStyle/>
                    <a:p>
                      <a:pPr algn="ctr" fontAlgn="ctr"/>
                      <a:r>
                        <a:rPr lang="es-PE" sz="600" b="1" i="0" u="none" strike="noStrike">
                          <a:solidFill>
                            <a:srgbClr val="000000"/>
                          </a:solidFill>
                          <a:effectLst/>
                          <a:latin typeface="Calibri" panose="020F0502020204030204" pitchFamily="34" charset="0"/>
                        </a:rPr>
                        <a:t>MARIATEGUI</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b"/>
                      <a:r>
                        <a:rPr lang="es-PE" sz="600" b="0" i="0" u="none" strike="noStrike" dirty="0">
                          <a:solidFill>
                            <a:srgbClr val="000000"/>
                          </a:solidFill>
                          <a:effectLst/>
                          <a:latin typeface="Arial" panose="020B0604020202020204" pitchFamily="34" charset="0"/>
                        </a:rPr>
                        <a:t>JUNTA VECINALES </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dirty="0">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2701617191"/>
                  </a:ext>
                </a:extLst>
              </a:tr>
              <a:tr h="194754">
                <a:tc vMerge="1">
                  <a:txBody>
                    <a:bodyPr/>
                    <a:lstStyle/>
                    <a:p>
                      <a:endParaRPr lang="es-PE"/>
                    </a:p>
                  </a:txBody>
                  <a:tcPr/>
                </a:tc>
                <a:tc vMerge="1">
                  <a:txBody>
                    <a:bodyPr/>
                    <a:lstStyle/>
                    <a:p>
                      <a:endParaRPr lang="es-PE"/>
                    </a:p>
                  </a:txBody>
                  <a:tcPr/>
                </a:tc>
                <a:tc>
                  <a:txBody>
                    <a:bodyPr/>
                    <a:lstStyle/>
                    <a:p>
                      <a:pPr algn="l" fontAlgn="b"/>
                      <a:r>
                        <a:rPr lang="es-PE" sz="600" b="0" i="0" u="none" strike="noStrike" dirty="0">
                          <a:solidFill>
                            <a:srgbClr val="000000"/>
                          </a:solidFill>
                          <a:effectLst/>
                          <a:latin typeface="Arial" panose="020B0604020202020204" pitchFamily="34" charset="0"/>
                        </a:rPr>
                        <a:t>REDES COPERANTES</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s-PE" sz="650" b="1"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s-PE" sz="650" b="1"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178627647"/>
                  </a:ext>
                </a:extLst>
              </a:tr>
              <a:tr h="110744">
                <a:tc vMerge="1">
                  <a:txBody>
                    <a:bodyPr/>
                    <a:lstStyle/>
                    <a:p>
                      <a:endParaRPr lang="es-PE"/>
                    </a:p>
                  </a:txBody>
                  <a:tcPr/>
                </a:tc>
                <a:tc vMerge="1">
                  <a:txBody>
                    <a:bodyPr/>
                    <a:lstStyle/>
                    <a:p>
                      <a:endParaRPr lang="es-PE"/>
                    </a:p>
                  </a:txBody>
                  <a:tcPr/>
                </a:tc>
                <a:tc>
                  <a:txBody>
                    <a:bodyPr/>
                    <a:lstStyle/>
                    <a:p>
                      <a:pPr algn="l" fontAlgn="b"/>
                      <a:r>
                        <a:rPr lang="es-PE" sz="600" b="0" i="0" u="none" strike="noStrike" dirty="0">
                          <a:solidFill>
                            <a:srgbClr val="000000"/>
                          </a:solidFill>
                          <a:effectLst/>
                          <a:latin typeface="Arial" panose="020B0604020202020204" pitchFamily="34" charset="0"/>
                        </a:rPr>
                        <a:t>CLUB DE MENORES </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s-PE" sz="650" b="1"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s-PE" sz="650" b="1"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32346279"/>
                  </a:ext>
                </a:extLst>
              </a:tr>
              <a:tr h="110744">
                <a:tc rowSpan="3">
                  <a:txBody>
                    <a:bodyPr/>
                    <a:lstStyle/>
                    <a:p>
                      <a:pPr algn="ctr" fontAlgn="ctr"/>
                      <a:r>
                        <a:rPr lang="es-PE" sz="800" b="1" i="0" u="none" strike="noStrike" dirty="0">
                          <a:solidFill>
                            <a:srgbClr val="000000"/>
                          </a:solidFill>
                          <a:effectLst/>
                          <a:latin typeface="Arial" panose="020B0604020202020204" pitchFamily="34" charset="0"/>
                        </a:rPr>
                        <a:t>4</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rowSpan="3">
                  <a:txBody>
                    <a:bodyPr/>
                    <a:lstStyle/>
                    <a:p>
                      <a:pPr algn="ctr" fontAlgn="ctr"/>
                      <a:r>
                        <a:rPr lang="es-PE" sz="600" b="1" i="0" u="none" strike="noStrike">
                          <a:solidFill>
                            <a:srgbClr val="000000"/>
                          </a:solidFill>
                          <a:effectLst/>
                          <a:latin typeface="Calibri" panose="020F0502020204030204" pitchFamily="34" charset="0"/>
                        </a:rPr>
                        <a:t>JOSE GALVEZ</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b"/>
                      <a:r>
                        <a:rPr lang="es-PE" sz="600" b="0" i="0" u="none" strike="noStrike" dirty="0">
                          <a:solidFill>
                            <a:srgbClr val="000000"/>
                          </a:solidFill>
                          <a:effectLst/>
                          <a:latin typeface="Arial" panose="020B0604020202020204" pitchFamily="34" charset="0"/>
                        </a:rPr>
                        <a:t>JUNTA VECINALES </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s-PE" sz="650" b="1"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s-PE" sz="650" b="1" i="0" u="none" strike="noStrike" dirty="0">
                          <a:solidFill>
                            <a:srgbClr val="000000"/>
                          </a:solidFill>
                          <a:effectLst/>
                          <a:latin typeface="Calibri" panose="020F0502020204030204" pitchFamily="34" charset="0"/>
                        </a:rPr>
                        <a:t>120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1266047665"/>
                  </a:ext>
                </a:extLst>
              </a:tr>
              <a:tr h="194754">
                <a:tc vMerge="1">
                  <a:txBody>
                    <a:bodyPr/>
                    <a:lstStyle/>
                    <a:p>
                      <a:endParaRPr lang="es-PE"/>
                    </a:p>
                  </a:txBody>
                  <a:tcPr/>
                </a:tc>
                <a:tc vMerge="1">
                  <a:txBody>
                    <a:bodyPr/>
                    <a:lstStyle/>
                    <a:p>
                      <a:endParaRPr lang="es-PE"/>
                    </a:p>
                  </a:txBody>
                  <a:tcPr/>
                </a:tc>
                <a:tc>
                  <a:txBody>
                    <a:bodyPr/>
                    <a:lstStyle/>
                    <a:p>
                      <a:pPr algn="l" fontAlgn="b"/>
                      <a:r>
                        <a:rPr lang="es-PE" sz="600" b="0" i="0" u="none" strike="noStrike" dirty="0">
                          <a:solidFill>
                            <a:srgbClr val="000000"/>
                          </a:solidFill>
                          <a:effectLst/>
                          <a:latin typeface="Arial" panose="020B0604020202020204" pitchFamily="34" charset="0"/>
                        </a:rPr>
                        <a:t>REDES COPERANTES</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s-PE" sz="650" b="1"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s-PE" sz="650" b="1" i="0" u="none" strike="noStrike">
                          <a:solidFill>
                            <a:srgbClr val="000000"/>
                          </a:solidFill>
                          <a:effectLst/>
                          <a:latin typeface="Calibri" panose="020F0502020204030204" pitchFamily="34" charset="0"/>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1640305699"/>
                  </a:ext>
                </a:extLst>
              </a:tr>
              <a:tr h="110744">
                <a:tc vMerge="1">
                  <a:txBody>
                    <a:bodyPr/>
                    <a:lstStyle/>
                    <a:p>
                      <a:endParaRPr lang="es-PE"/>
                    </a:p>
                  </a:txBody>
                  <a:tcPr/>
                </a:tc>
                <a:tc vMerge="1">
                  <a:txBody>
                    <a:bodyPr/>
                    <a:lstStyle/>
                    <a:p>
                      <a:endParaRPr lang="es-PE"/>
                    </a:p>
                  </a:txBody>
                  <a:tcPr/>
                </a:tc>
                <a:tc>
                  <a:txBody>
                    <a:bodyPr/>
                    <a:lstStyle/>
                    <a:p>
                      <a:pPr algn="l" fontAlgn="b"/>
                      <a:r>
                        <a:rPr lang="es-PE" sz="600" b="0" i="0" u="none" strike="noStrike" dirty="0">
                          <a:solidFill>
                            <a:srgbClr val="000000"/>
                          </a:solidFill>
                          <a:effectLst/>
                          <a:latin typeface="Arial" panose="020B0604020202020204" pitchFamily="34" charset="0"/>
                        </a:rPr>
                        <a:t>CLUB DE MENORES </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s-PE" sz="650" b="1"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s-PE" sz="650" b="1"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2081852984"/>
                  </a:ext>
                </a:extLst>
              </a:tr>
              <a:tr h="110744">
                <a:tc rowSpan="3">
                  <a:txBody>
                    <a:bodyPr/>
                    <a:lstStyle/>
                    <a:p>
                      <a:pPr algn="ctr" fontAlgn="ctr"/>
                      <a:r>
                        <a:rPr lang="es-PE" sz="800" b="1" i="0" u="none" strike="noStrike" dirty="0">
                          <a:solidFill>
                            <a:srgbClr val="000000"/>
                          </a:solidFill>
                          <a:effectLst/>
                          <a:latin typeface="Arial" panose="020B0604020202020204" pitchFamily="34" charset="0"/>
                        </a:rPr>
                        <a:t>5</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rowSpan="3">
                  <a:txBody>
                    <a:bodyPr/>
                    <a:lstStyle/>
                    <a:p>
                      <a:pPr algn="ctr" fontAlgn="ctr"/>
                      <a:r>
                        <a:rPr lang="es-PE" sz="600" b="1" i="0" u="none" strike="noStrike">
                          <a:solidFill>
                            <a:srgbClr val="000000"/>
                          </a:solidFill>
                          <a:effectLst/>
                          <a:latin typeface="Calibri" panose="020F0502020204030204" pitchFamily="34" charset="0"/>
                        </a:rPr>
                        <a:t>NUEVA ESPERANZA</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b"/>
                      <a:r>
                        <a:rPr lang="es-PE" sz="600" b="0" i="0" u="none" strike="noStrike" dirty="0">
                          <a:solidFill>
                            <a:srgbClr val="000000"/>
                          </a:solidFill>
                          <a:effectLst/>
                          <a:latin typeface="Arial" panose="020B0604020202020204" pitchFamily="34" charset="0"/>
                        </a:rPr>
                        <a:t>JUNTA VECINALES </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s-PE" sz="650" b="1"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s-PE" sz="650" b="1" i="0" u="none" strike="noStrike">
                          <a:solidFill>
                            <a:srgbClr val="000000"/>
                          </a:solidFill>
                          <a:effectLst/>
                          <a:latin typeface="Calibri" panose="020F0502020204030204" pitchFamily="34" charset="0"/>
                        </a:rPr>
                        <a:t>211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1677876255"/>
                  </a:ext>
                </a:extLst>
              </a:tr>
              <a:tr h="194754">
                <a:tc vMerge="1">
                  <a:txBody>
                    <a:bodyPr/>
                    <a:lstStyle/>
                    <a:p>
                      <a:endParaRPr lang="es-PE"/>
                    </a:p>
                  </a:txBody>
                  <a:tcPr/>
                </a:tc>
                <a:tc vMerge="1">
                  <a:txBody>
                    <a:bodyPr/>
                    <a:lstStyle/>
                    <a:p>
                      <a:endParaRPr lang="es-PE"/>
                    </a:p>
                  </a:txBody>
                  <a:tcPr/>
                </a:tc>
                <a:tc>
                  <a:txBody>
                    <a:bodyPr/>
                    <a:lstStyle/>
                    <a:p>
                      <a:pPr algn="l" fontAlgn="b"/>
                      <a:r>
                        <a:rPr lang="es-PE" sz="600" b="0" i="0" u="none" strike="noStrike" dirty="0">
                          <a:solidFill>
                            <a:srgbClr val="000000"/>
                          </a:solidFill>
                          <a:effectLst/>
                          <a:latin typeface="Arial" panose="020B0604020202020204" pitchFamily="34" charset="0"/>
                        </a:rPr>
                        <a:t>REDES COPERANTES</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s-PE" sz="650" b="1"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s-PE" sz="650" b="1"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1497257869"/>
                  </a:ext>
                </a:extLst>
              </a:tr>
              <a:tr h="110744">
                <a:tc vMerge="1">
                  <a:txBody>
                    <a:bodyPr/>
                    <a:lstStyle/>
                    <a:p>
                      <a:endParaRPr lang="es-PE"/>
                    </a:p>
                  </a:txBody>
                  <a:tcPr/>
                </a:tc>
                <a:tc vMerge="1">
                  <a:txBody>
                    <a:bodyPr/>
                    <a:lstStyle/>
                    <a:p>
                      <a:endParaRPr lang="es-PE"/>
                    </a:p>
                  </a:txBody>
                  <a:tcPr/>
                </a:tc>
                <a:tc>
                  <a:txBody>
                    <a:bodyPr/>
                    <a:lstStyle/>
                    <a:p>
                      <a:pPr algn="l" fontAlgn="b"/>
                      <a:r>
                        <a:rPr lang="es-PE" sz="600" b="0" i="0" u="none" strike="noStrike" dirty="0">
                          <a:solidFill>
                            <a:srgbClr val="000000"/>
                          </a:solidFill>
                          <a:effectLst/>
                          <a:latin typeface="Arial" panose="020B0604020202020204" pitchFamily="34" charset="0"/>
                        </a:rPr>
                        <a:t>CLUB DE MENORES </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dirty="0">
                          <a:solidFill>
                            <a:srgbClr val="000000"/>
                          </a:solidFill>
                          <a:effectLst/>
                          <a:latin typeface="Calibri" panose="020F0502020204030204" pitchFamily="34"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4185743153"/>
                  </a:ext>
                </a:extLst>
              </a:tr>
              <a:tr h="110744">
                <a:tc rowSpan="3">
                  <a:txBody>
                    <a:bodyPr/>
                    <a:lstStyle/>
                    <a:p>
                      <a:pPr algn="ctr" fontAlgn="ctr"/>
                      <a:r>
                        <a:rPr lang="es-PE" sz="800" b="1" i="0" u="none" strike="noStrike" dirty="0">
                          <a:solidFill>
                            <a:srgbClr val="000000"/>
                          </a:solidFill>
                          <a:effectLst/>
                          <a:latin typeface="Arial" panose="020B0604020202020204" pitchFamily="34" charset="0"/>
                        </a:rPr>
                        <a:t>6</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rowSpan="3">
                  <a:txBody>
                    <a:bodyPr/>
                    <a:lstStyle/>
                    <a:p>
                      <a:pPr algn="ctr" fontAlgn="ctr"/>
                      <a:r>
                        <a:rPr lang="es-PE" sz="600" b="1" i="0" u="none" strike="noStrike">
                          <a:solidFill>
                            <a:srgbClr val="000000"/>
                          </a:solidFill>
                          <a:effectLst/>
                          <a:latin typeface="Calibri" panose="020F0502020204030204" pitchFamily="34" charset="0"/>
                        </a:rPr>
                        <a:t>VILLA ALEJANDRO</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b"/>
                      <a:r>
                        <a:rPr lang="es-PE" sz="600" b="0" i="0" u="none" strike="noStrike" dirty="0">
                          <a:solidFill>
                            <a:srgbClr val="000000"/>
                          </a:solidFill>
                          <a:effectLst/>
                          <a:latin typeface="Arial" panose="020B0604020202020204" pitchFamily="34" charset="0"/>
                        </a:rPr>
                        <a:t>JUNTA VECINALES </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1371158802"/>
                  </a:ext>
                </a:extLst>
              </a:tr>
              <a:tr h="194754">
                <a:tc vMerge="1">
                  <a:txBody>
                    <a:bodyPr/>
                    <a:lstStyle/>
                    <a:p>
                      <a:endParaRPr lang="es-PE"/>
                    </a:p>
                  </a:txBody>
                  <a:tcPr/>
                </a:tc>
                <a:tc vMerge="1">
                  <a:txBody>
                    <a:bodyPr/>
                    <a:lstStyle/>
                    <a:p>
                      <a:endParaRPr lang="es-PE"/>
                    </a:p>
                  </a:txBody>
                  <a:tcPr/>
                </a:tc>
                <a:tc>
                  <a:txBody>
                    <a:bodyPr/>
                    <a:lstStyle/>
                    <a:p>
                      <a:pPr algn="l" fontAlgn="b"/>
                      <a:r>
                        <a:rPr lang="es-PE" sz="600" b="0" i="0" u="none" strike="noStrike" dirty="0">
                          <a:solidFill>
                            <a:srgbClr val="000000"/>
                          </a:solidFill>
                          <a:effectLst/>
                          <a:latin typeface="Arial" panose="020B0604020202020204" pitchFamily="34" charset="0"/>
                        </a:rPr>
                        <a:t>REDES COPERANTES</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dirty="0">
                          <a:solidFill>
                            <a:srgbClr val="000000"/>
                          </a:solidFill>
                          <a:effectLst/>
                          <a:latin typeface="Calibri" panose="020F0502020204030204" pitchFamily="34" charset="0"/>
                        </a:rPr>
                        <a:t>155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474472214"/>
                  </a:ext>
                </a:extLst>
              </a:tr>
              <a:tr h="110744">
                <a:tc vMerge="1">
                  <a:txBody>
                    <a:bodyPr/>
                    <a:lstStyle/>
                    <a:p>
                      <a:endParaRPr lang="es-PE"/>
                    </a:p>
                  </a:txBody>
                  <a:tcPr/>
                </a:tc>
                <a:tc vMerge="1">
                  <a:txBody>
                    <a:bodyPr/>
                    <a:lstStyle/>
                    <a:p>
                      <a:endParaRPr lang="es-PE"/>
                    </a:p>
                  </a:txBody>
                  <a:tcPr/>
                </a:tc>
                <a:tc>
                  <a:txBody>
                    <a:bodyPr/>
                    <a:lstStyle/>
                    <a:p>
                      <a:pPr algn="l" fontAlgn="b"/>
                      <a:r>
                        <a:rPr lang="es-PE" sz="600" b="0" i="0" u="none" strike="noStrike" dirty="0">
                          <a:solidFill>
                            <a:srgbClr val="000000"/>
                          </a:solidFill>
                          <a:effectLst/>
                          <a:latin typeface="Arial" panose="020B0604020202020204" pitchFamily="34" charset="0"/>
                        </a:rPr>
                        <a:t>CLUB DE MENORES </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2242753494"/>
                  </a:ext>
                </a:extLst>
              </a:tr>
              <a:tr h="110744">
                <a:tc rowSpan="3">
                  <a:txBody>
                    <a:bodyPr/>
                    <a:lstStyle/>
                    <a:p>
                      <a:pPr algn="ctr" fontAlgn="ctr"/>
                      <a:r>
                        <a:rPr lang="es-PE" sz="800" b="1" i="0" u="none" strike="noStrike" dirty="0">
                          <a:solidFill>
                            <a:srgbClr val="000000"/>
                          </a:solidFill>
                          <a:effectLst/>
                          <a:latin typeface="Arial" panose="020B0604020202020204" pitchFamily="34" charset="0"/>
                        </a:rPr>
                        <a:t>7</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rowSpan="3">
                  <a:txBody>
                    <a:bodyPr/>
                    <a:lstStyle/>
                    <a:p>
                      <a:pPr algn="ctr" fontAlgn="ctr"/>
                      <a:r>
                        <a:rPr lang="es-PE" sz="600" b="1" i="0" u="none" strike="noStrike">
                          <a:solidFill>
                            <a:srgbClr val="000000"/>
                          </a:solidFill>
                          <a:effectLst/>
                          <a:latin typeface="Calibri" panose="020F0502020204030204" pitchFamily="34" charset="0"/>
                        </a:rPr>
                        <a:t>LURIN</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b"/>
                      <a:r>
                        <a:rPr lang="es-PE" sz="600" b="0" i="0" u="none" strike="noStrike" dirty="0">
                          <a:solidFill>
                            <a:srgbClr val="000000"/>
                          </a:solidFill>
                          <a:effectLst/>
                          <a:latin typeface="Arial" panose="020B0604020202020204" pitchFamily="34" charset="0"/>
                        </a:rPr>
                        <a:t>JUNTA VECINALES </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dirty="0">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515376920"/>
                  </a:ext>
                </a:extLst>
              </a:tr>
              <a:tr h="194754">
                <a:tc vMerge="1">
                  <a:txBody>
                    <a:bodyPr/>
                    <a:lstStyle/>
                    <a:p>
                      <a:endParaRPr lang="es-PE"/>
                    </a:p>
                  </a:txBody>
                  <a:tcPr/>
                </a:tc>
                <a:tc vMerge="1">
                  <a:txBody>
                    <a:bodyPr/>
                    <a:lstStyle/>
                    <a:p>
                      <a:endParaRPr lang="es-PE"/>
                    </a:p>
                  </a:txBody>
                  <a:tcPr/>
                </a:tc>
                <a:tc>
                  <a:txBody>
                    <a:bodyPr/>
                    <a:lstStyle/>
                    <a:p>
                      <a:pPr algn="l" fontAlgn="b"/>
                      <a:r>
                        <a:rPr lang="es-PE" sz="600" b="0" i="0" u="none" strike="noStrike" dirty="0">
                          <a:solidFill>
                            <a:srgbClr val="000000"/>
                          </a:solidFill>
                          <a:effectLst/>
                          <a:latin typeface="Arial" panose="020B0604020202020204" pitchFamily="34" charset="0"/>
                        </a:rPr>
                        <a:t>REDES COPERANTES</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dirty="0">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2511642770"/>
                  </a:ext>
                </a:extLst>
              </a:tr>
              <a:tr h="110744">
                <a:tc vMerge="1">
                  <a:txBody>
                    <a:bodyPr/>
                    <a:lstStyle/>
                    <a:p>
                      <a:endParaRPr lang="es-PE"/>
                    </a:p>
                  </a:txBody>
                  <a:tcPr/>
                </a:tc>
                <a:tc vMerge="1">
                  <a:txBody>
                    <a:bodyPr/>
                    <a:lstStyle/>
                    <a:p>
                      <a:endParaRPr lang="es-PE"/>
                    </a:p>
                  </a:txBody>
                  <a:tcPr/>
                </a:tc>
                <a:tc>
                  <a:txBody>
                    <a:bodyPr/>
                    <a:lstStyle/>
                    <a:p>
                      <a:pPr algn="l" fontAlgn="b"/>
                      <a:r>
                        <a:rPr lang="es-PE" sz="600" b="0" i="0" u="none" strike="noStrike" dirty="0">
                          <a:solidFill>
                            <a:srgbClr val="000000"/>
                          </a:solidFill>
                          <a:effectLst/>
                          <a:latin typeface="Arial" panose="020B0604020202020204" pitchFamily="34" charset="0"/>
                        </a:rPr>
                        <a:t>CLUB DE MENORES </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a:solidFill>
                            <a:srgbClr val="000000"/>
                          </a:solidFill>
                          <a:effectLst/>
                          <a:latin typeface="Calibri" panose="020F050202020403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1709468696"/>
                  </a:ext>
                </a:extLst>
              </a:tr>
              <a:tr h="110744">
                <a:tc rowSpan="3">
                  <a:txBody>
                    <a:bodyPr/>
                    <a:lstStyle/>
                    <a:p>
                      <a:pPr algn="ctr" fontAlgn="ctr"/>
                      <a:r>
                        <a:rPr lang="es-PE" sz="800" b="1" i="0" u="none" strike="noStrike" dirty="0">
                          <a:solidFill>
                            <a:srgbClr val="000000"/>
                          </a:solidFill>
                          <a:effectLst/>
                          <a:latin typeface="Arial" panose="020B0604020202020204" pitchFamily="34" charset="0"/>
                        </a:rPr>
                        <a:t>8</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rowSpan="3">
                  <a:txBody>
                    <a:bodyPr/>
                    <a:lstStyle/>
                    <a:p>
                      <a:pPr algn="ctr" fontAlgn="ctr"/>
                      <a:r>
                        <a:rPr lang="es-PE" sz="600" b="1" i="0" u="none" strike="noStrike">
                          <a:solidFill>
                            <a:srgbClr val="000000"/>
                          </a:solidFill>
                          <a:effectLst/>
                          <a:latin typeface="Calibri" panose="020F0502020204030204" pitchFamily="34" charset="0"/>
                        </a:rPr>
                        <a:t>PACHACAMAC</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b"/>
                      <a:r>
                        <a:rPr lang="es-PE" sz="600" b="0" i="0" u="none" strike="noStrike" dirty="0">
                          <a:solidFill>
                            <a:srgbClr val="000000"/>
                          </a:solidFill>
                          <a:effectLst/>
                          <a:latin typeface="Arial" panose="020B0604020202020204" pitchFamily="34" charset="0"/>
                        </a:rPr>
                        <a:t>JUNTA VECINALES </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dirty="0">
                          <a:solidFill>
                            <a:srgbClr val="000000"/>
                          </a:solidFill>
                          <a:effectLst/>
                          <a:latin typeface="Calibri" panose="020F050202020403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3761264707"/>
                  </a:ext>
                </a:extLst>
              </a:tr>
              <a:tr h="194754">
                <a:tc vMerge="1">
                  <a:txBody>
                    <a:bodyPr/>
                    <a:lstStyle/>
                    <a:p>
                      <a:endParaRPr lang="es-PE"/>
                    </a:p>
                  </a:txBody>
                  <a:tcPr/>
                </a:tc>
                <a:tc vMerge="1">
                  <a:txBody>
                    <a:bodyPr/>
                    <a:lstStyle/>
                    <a:p>
                      <a:endParaRPr lang="es-PE"/>
                    </a:p>
                  </a:txBody>
                  <a:tcPr/>
                </a:tc>
                <a:tc>
                  <a:txBody>
                    <a:bodyPr/>
                    <a:lstStyle/>
                    <a:p>
                      <a:pPr algn="l" fontAlgn="b"/>
                      <a:r>
                        <a:rPr lang="es-PE" sz="600" b="0" i="0" u="none" strike="noStrike" dirty="0">
                          <a:solidFill>
                            <a:srgbClr val="000000"/>
                          </a:solidFill>
                          <a:effectLst/>
                          <a:latin typeface="Arial" panose="020B0604020202020204" pitchFamily="34" charset="0"/>
                        </a:rPr>
                        <a:t>REDES COPERANTES</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dirty="0">
                          <a:solidFill>
                            <a:srgbClr val="000000"/>
                          </a:solidFill>
                          <a:effectLst/>
                          <a:latin typeface="Calibri" panose="020F0502020204030204" pitchFamily="34" charset="0"/>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3678131620"/>
                  </a:ext>
                </a:extLst>
              </a:tr>
              <a:tr h="110744">
                <a:tc vMerge="1">
                  <a:txBody>
                    <a:bodyPr/>
                    <a:lstStyle/>
                    <a:p>
                      <a:endParaRPr lang="es-PE"/>
                    </a:p>
                  </a:txBody>
                  <a:tcPr/>
                </a:tc>
                <a:tc vMerge="1">
                  <a:txBody>
                    <a:bodyPr/>
                    <a:lstStyle/>
                    <a:p>
                      <a:endParaRPr lang="es-PE"/>
                    </a:p>
                  </a:txBody>
                  <a:tcPr/>
                </a:tc>
                <a:tc>
                  <a:txBody>
                    <a:bodyPr/>
                    <a:lstStyle/>
                    <a:p>
                      <a:pPr algn="l" fontAlgn="b"/>
                      <a:r>
                        <a:rPr lang="es-PE" sz="600" b="0" i="0" u="none" strike="noStrike" dirty="0">
                          <a:solidFill>
                            <a:srgbClr val="000000"/>
                          </a:solidFill>
                          <a:effectLst/>
                          <a:latin typeface="Arial" panose="020B0604020202020204" pitchFamily="34" charset="0"/>
                        </a:rPr>
                        <a:t>CLUB DE MENORES </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dirty="0">
                          <a:solidFill>
                            <a:srgbClr val="000000"/>
                          </a:solidFill>
                          <a:effectLst/>
                          <a:latin typeface="Calibri" panose="020F050202020403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2437573406"/>
                  </a:ext>
                </a:extLst>
              </a:tr>
              <a:tr h="110744">
                <a:tc rowSpan="3">
                  <a:txBody>
                    <a:bodyPr/>
                    <a:lstStyle/>
                    <a:p>
                      <a:pPr algn="ctr" fontAlgn="ctr"/>
                      <a:r>
                        <a:rPr lang="es-PE" sz="800" b="1" i="0" u="none" strike="noStrike" dirty="0">
                          <a:solidFill>
                            <a:srgbClr val="000000"/>
                          </a:solidFill>
                          <a:effectLst/>
                          <a:latin typeface="Calibri" panose="020F0502020204030204" pitchFamily="34" charset="0"/>
                        </a:rPr>
                        <a:t>9</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rowSpan="3">
                  <a:txBody>
                    <a:bodyPr/>
                    <a:lstStyle/>
                    <a:p>
                      <a:pPr algn="ctr" fontAlgn="ctr"/>
                      <a:r>
                        <a:rPr lang="es-PE" sz="600" b="1" i="0" u="none" strike="noStrike">
                          <a:solidFill>
                            <a:srgbClr val="000000"/>
                          </a:solidFill>
                          <a:effectLst/>
                          <a:latin typeface="Calibri" panose="020F0502020204030204" pitchFamily="34" charset="0"/>
                        </a:rPr>
                        <a:t>SAN BARTOLO</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b"/>
                      <a:r>
                        <a:rPr lang="es-PE" sz="600" b="0" i="0" u="none" strike="noStrike" dirty="0">
                          <a:solidFill>
                            <a:srgbClr val="000000"/>
                          </a:solidFill>
                          <a:effectLst/>
                          <a:latin typeface="Arial" panose="020B0604020202020204" pitchFamily="34" charset="0"/>
                        </a:rPr>
                        <a:t>JUNTA VECINALES </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2895792354"/>
                  </a:ext>
                </a:extLst>
              </a:tr>
              <a:tr h="194754">
                <a:tc vMerge="1">
                  <a:txBody>
                    <a:bodyPr/>
                    <a:lstStyle/>
                    <a:p>
                      <a:endParaRPr lang="es-PE"/>
                    </a:p>
                  </a:txBody>
                  <a:tcPr/>
                </a:tc>
                <a:tc vMerge="1">
                  <a:txBody>
                    <a:bodyPr/>
                    <a:lstStyle/>
                    <a:p>
                      <a:endParaRPr lang="es-PE"/>
                    </a:p>
                  </a:txBody>
                  <a:tcPr/>
                </a:tc>
                <a:tc>
                  <a:txBody>
                    <a:bodyPr/>
                    <a:lstStyle/>
                    <a:p>
                      <a:pPr algn="l" fontAlgn="b"/>
                      <a:r>
                        <a:rPr lang="es-PE" sz="600" b="0" i="0" u="none" strike="noStrike" dirty="0">
                          <a:solidFill>
                            <a:srgbClr val="000000"/>
                          </a:solidFill>
                          <a:effectLst/>
                          <a:latin typeface="Arial" panose="020B0604020202020204" pitchFamily="34" charset="0"/>
                        </a:rPr>
                        <a:t>REDES COPERANTES</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dirty="0">
                          <a:solidFill>
                            <a:srgbClr val="000000"/>
                          </a:solidFill>
                          <a:effectLst/>
                          <a:latin typeface="Calibri" panose="020F0502020204030204" pitchFamily="34" charset="0"/>
                        </a:rPr>
                        <a:t>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835249343"/>
                  </a:ext>
                </a:extLst>
              </a:tr>
              <a:tr h="110744">
                <a:tc vMerge="1">
                  <a:txBody>
                    <a:bodyPr/>
                    <a:lstStyle/>
                    <a:p>
                      <a:endParaRPr lang="es-PE"/>
                    </a:p>
                  </a:txBody>
                  <a:tcPr/>
                </a:tc>
                <a:tc vMerge="1">
                  <a:txBody>
                    <a:bodyPr/>
                    <a:lstStyle/>
                    <a:p>
                      <a:endParaRPr lang="es-PE"/>
                    </a:p>
                  </a:txBody>
                  <a:tcPr/>
                </a:tc>
                <a:tc>
                  <a:txBody>
                    <a:bodyPr/>
                    <a:lstStyle/>
                    <a:p>
                      <a:pPr algn="l" fontAlgn="b"/>
                      <a:r>
                        <a:rPr lang="es-PE" sz="600" b="0" i="0" u="none" strike="noStrike" dirty="0">
                          <a:solidFill>
                            <a:srgbClr val="000000"/>
                          </a:solidFill>
                          <a:effectLst/>
                          <a:latin typeface="Arial" panose="020B0604020202020204" pitchFamily="34" charset="0"/>
                        </a:rPr>
                        <a:t>CLUB DE MENORES </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dirty="0">
                          <a:solidFill>
                            <a:srgbClr val="000000"/>
                          </a:solidFill>
                          <a:effectLst/>
                          <a:latin typeface="Calibri" panose="020F050202020403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2437667572"/>
                  </a:ext>
                </a:extLst>
              </a:tr>
              <a:tr h="110744">
                <a:tc rowSpan="3">
                  <a:txBody>
                    <a:bodyPr/>
                    <a:lstStyle/>
                    <a:p>
                      <a:pPr algn="ctr" fontAlgn="ctr"/>
                      <a:r>
                        <a:rPr lang="es-PE" sz="800" b="1" i="0" u="none" strike="noStrike" dirty="0">
                          <a:solidFill>
                            <a:srgbClr val="000000"/>
                          </a:solidFill>
                          <a:effectLst/>
                          <a:latin typeface="Calibri" panose="020F0502020204030204" pitchFamily="34" charset="0"/>
                        </a:rPr>
                        <a:t>10</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rowSpan="3">
                  <a:txBody>
                    <a:bodyPr/>
                    <a:lstStyle/>
                    <a:p>
                      <a:pPr algn="ctr" fontAlgn="ctr"/>
                      <a:r>
                        <a:rPr lang="es-PE" sz="600" b="1" i="0" u="none" strike="noStrike">
                          <a:solidFill>
                            <a:srgbClr val="000000"/>
                          </a:solidFill>
                          <a:effectLst/>
                          <a:latin typeface="Calibri" panose="020F0502020204030204" pitchFamily="34" charset="0"/>
                        </a:rPr>
                        <a:t>PUNTA NEGRA</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b"/>
                      <a:r>
                        <a:rPr lang="es-PE" sz="600" b="0" i="0" u="none" strike="noStrike" dirty="0">
                          <a:solidFill>
                            <a:srgbClr val="000000"/>
                          </a:solidFill>
                          <a:effectLst/>
                          <a:latin typeface="Arial" panose="020B0604020202020204" pitchFamily="34" charset="0"/>
                        </a:rPr>
                        <a:t>JUNTA VECINALES </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3011665788"/>
                  </a:ext>
                </a:extLst>
              </a:tr>
              <a:tr h="194754">
                <a:tc vMerge="1">
                  <a:txBody>
                    <a:bodyPr/>
                    <a:lstStyle/>
                    <a:p>
                      <a:endParaRPr lang="es-PE"/>
                    </a:p>
                  </a:txBody>
                  <a:tcPr/>
                </a:tc>
                <a:tc vMerge="1">
                  <a:txBody>
                    <a:bodyPr/>
                    <a:lstStyle/>
                    <a:p>
                      <a:endParaRPr lang="es-PE"/>
                    </a:p>
                  </a:txBody>
                  <a:tcPr/>
                </a:tc>
                <a:tc>
                  <a:txBody>
                    <a:bodyPr/>
                    <a:lstStyle/>
                    <a:p>
                      <a:pPr algn="l" fontAlgn="b"/>
                      <a:r>
                        <a:rPr lang="es-PE" sz="600" b="0" i="0" u="none" strike="noStrike" dirty="0">
                          <a:solidFill>
                            <a:srgbClr val="000000"/>
                          </a:solidFill>
                          <a:effectLst/>
                          <a:latin typeface="Arial" panose="020B0604020202020204" pitchFamily="34" charset="0"/>
                        </a:rPr>
                        <a:t>REDES COPERANTES</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dirty="0">
                          <a:solidFill>
                            <a:srgbClr val="000000"/>
                          </a:solidFill>
                          <a:effectLst/>
                          <a:latin typeface="Calibri" panose="020F0502020204030204" pitchFamily="34" charset="0"/>
                        </a:rPr>
                        <a:t>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268916551"/>
                  </a:ext>
                </a:extLst>
              </a:tr>
              <a:tr h="110744">
                <a:tc vMerge="1">
                  <a:txBody>
                    <a:bodyPr/>
                    <a:lstStyle/>
                    <a:p>
                      <a:endParaRPr lang="es-PE"/>
                    </a:p>
                  </a:txBody>
                  <a:tcPr/>
                </a:tc>
                <a:tc vMerge="1">
                  <a:txBody>
                    <a:bodyPr/>
                    <a:lstStyle/>
                    <a:p>
                      <a:endParaRPr lang="es-PE"/>
                    </a:p>
                  </a:txBody>
                  <a:tcPr/>
                </a:tc>
                <a:tc>
                  <a:txBody>
                    <a:bodyPr/>
                    <a:lstStyle/>
                    <a:p>
                      <a:pPr algn="l" fontAlgn="b"/>
                      <a:r>
                        <a:rPr lang="es-PE" sz="600" b="0" i="0" u="none" strike="noStrike" dirty="0">
                          <a:solidFill>
                            <a:srgbClr val="000000"/>
                          </a:solidFill>
                          <a:effectLst/>
                          <a:latin typeface="Arial" panose="020B0604020202020204" pitchFamily="34" charset="0"/>
                        </a:rPr>
                        <a:t>CLUB DE MENORES </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dirty="0">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1815183664"/>
                  </a:ext>
                </a:extLst>
              </a:tr>
              <a:tr h="110744">
                <a:tc rowSpan="3">
                  <a:txBody>
                    <a:bodyPr/>
                    <a:lstStyle/>
                    <a:p>
                      <a:pPr algn="ctr" fontAlgn="ctr"/>
                      <a:r>
                        <a:rPr lang="es-PE" sz="800" b="1" i="0" u="none" strike="noStrike" dirty="0">
                          <a:solidFill>
                            <a:srgbClr val="000000"/>
                          </a:solidFill>
                          <a:effectLst/>
                          <a:latin typeface="Calibri" panose="020F0502020204030204" pitchFamily="34" charset="0"/>
                        </a:rPr>
                        <a:t>11</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rowSpan="3">
                  <a:txBody>
                    <a:bodyPr/>
                    <a:lstStyle/>
                    <a:p>
                      <a:pPr algn="ctr" fontAlgn="ctr"/>
                      <a:r>
                        <a:rPr lang="es-PE" sz="600" b="1" i="0" u="none" strike="noStrike">
                          <a:solidFill>
                            <a:srgbClr val="000000"/>
                          </a:solidFill>
                          <a:effectLst/>
                          <a:latin typeface="Calibri" panose="020F0502020204030204" pitchFamily="34" charset="0"/>
                        </a:rPr>
                        <a:t>PUNTA HERMOSA</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b"/>
                      <a:r>
                        <a:rPr lang="es-PE" sz="600" b="0" i="0" u="none" strike="noStrike" dirty="0">
                          <a:solidFill>
                            <a:srgbClr val="000000"/>
                          </a:solidFill>
                          <a:effectLst/>
                          <a:latin typeface="Arial" panose="020B0604020202020204" pitchFamily="34" charset="0"/>
                        </a:rPr>
                        <a:t>JUNTA VECINALES </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dirty="0">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77813865"/>
                  </a:ext>
                </a:extLst>
              </a:tr>
              <a:tr h="194754">
                <a:tc vMerge="1">
                  <a:txBody>
                    <a:bodyPr/>
                    <a:lstStyle/>
                    <a:p>
                      <a:endParaRPr lang="es-PE"/>
                    </a:p>
                  </a:txBody>
                  <a:tcPr/>
                </a:tc>
                <a:tc vMerge="1">
                  <a:txBody>
                    <a:bodyPr/>
                    <a:lstStyle/>
                    <a:p>
                      <a:endParaRPr lang="es-PE"/>
                    </a:p>
                  </a:txBody>
                  <a:tcPr/>
                </a:tc>
                <a:tc>
                  <a:txBody>
                    <a:bodyPr/>
                    <a:lstStyle/>
                    <a:p>
                      <a:pPr algn="l" fontAlgn="b"/>
                      <a:r>
                        <a:rPr lang="es-PE" sz="600" b="0" i="0" u="none" strike="noStrike" dirty="0">
                          <a:solidFill>
                            <a:srgbClr val="000000"/>
                          </a:solidFill>
                          <a:effectLst/>
                          <a:latin typeface="Arial" panose="020B0604020202020204" pitchFamily="34" charset="0"/>
                        </a:rPr>
                        <a:t>REDES COPERANTES</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dirty="0">
                          <a:solidFill>
                            <a:srgbClr val="000000"/>
                          </a:solidFill>
                          <a:effectLst/>
                          <a:latin typeface="Calibri" panose="020F0502020204030204" pitchFamily="34" charset="0"/>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2342414458"/>
                  </a:ext>
                </a:extLst>
              </a:tr>
              <a:tr h="110744">
                <a:tc vMerge="1">
                  <a:txBody>
                    <a:bodyPr/>
                    <a:lstStyle/>
                    <a:p>
                      <a:endParaRPr lang="es-PE"/>
                    </a:p>
                  </a:txBody>
                  <a:tcPr/>
                </a:tc>
                <a:tc vMerge="1">
                  <a:txBody>
                    <a:bodyPr/>
                    <a:lstStyle/>
                    <a:p>
                      <a:endParaRPr lang="es-PE"/>
                    </a:p>
                  </a:txBody>
                  <a:tcPr/>
                </a:tc>
                <a:tc>
                  <a:txBody>
                    <a:bodyPr/>
                    <a:lstStyle/>
                    <a:p>
                      <a:pPr algn="l" fontAlgn="b"/>
                      <a:r>
                        <a:rPr lang="es-PE" sz="600" b="0" i="0" u="none" strike="noStrike" dirty="0">
                          <a:solidFill>
                            <a:srgbClr val="000000"/>
                          </a:solidFill>
                          <a:effectLst/>
                          <a:latin typeface="Arial" panose="020B0604020202020204" pitchFamily="34" charset="0"/>
                        </a:rPr>
                        <a:t>CLUB DE MENORES </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s-PE" sz="650" b="1"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s-PE" sz="650" b="1"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3188498943"/>
                  </a:ext>
                </a:extLst>
              </a:tr>
              <a:tr h="110744">
                <a:tc rowSpan="3">
                  <a:txBody>
                    <a:bodyPr/>
                    <a:lstStyle/>
                    <a:p>
                      <a:pPr algn="ctr" fontAlgn="ctr"/>
                      <a:r>
                        <a:rPr lang="es-PE" sz="800" b="1" i="0" u="none" strike="noStrike" dirty="0">
                          <a:solidFill>
                            <a:srgbClr val="000000"/>
                          </a:solidFill>
                          <a:effectLst/>
                          <a:latin typeface="Calibri" panose="020F0502020204030204" pitchFamily="34" charset="0"/>
                        </a:rPr>
                        <a:t>12</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rowSpan="3">
                  <a:txBody>
                    <a:bodyPr/>
                    <a:lstStyle/>
                    <a:p>
                      <a:pPr algn="ctr" fontAlgn="ctr"/>
                      <a:r>
                        <a:rPr lang="es-PE" sz="600" b="1" i="0" u="none" strike="noStrike">
                          <a:solidFill>
                            <a:srgbClr val="000000"/>
                          </a:solidFill>
                          <a:effectLst/>
                          <a:latin typeface="Calibri" panose="020F0502020204030204" pitchFamily="34" charset="0"/>
                        </a:rPr>
                        <a:t>PUCUSANA</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b"/>
                      <a:r>
                        <a:rPr lang="es-PE" sz="600" b="0" i="0" u="none" strike="noStrike" dirty="0">
                          <a:solidFill>
                            <a:srgbClr val="000000"/>
                          </a:solidFill>
                          <a:effectLst/>
                          <a:latin typeface="Arial" panose="020B0604020202020204" pitchFamily="34" charset="0"/>
                        </a:rPr>
                        <a:t>JUNTA VECINALES </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s-PE" sz="650" b="1"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s-PE" sz="650" b="1"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2355686843"/>
                  </a:ext>
                </a:extLst>
              </a:tr>
              <a:tr h="194754">
                <a:tc vMerge="1">
                  <a:txBody>
                    <a:bodyPr/>
                    <a:lstStyle/>
                    <a:p>
                      <a:endParaRPr lang="es-PE"/>
                    </a:p>
                  </a:txBody>
                  <a:tcPr/>
                </a:tc>
                <a:tc vMerge="1">
                  <a:txBody>
                    <a:bodyPr/>
                    <a:lstStyle/>
                    <a:p>
                      <a:endParaRPr lang="es-PE"/>
                    </a:p>
                  </a:txBody>
                  <a:tcPr/>
                </a:tc>
                <a:tc>
                  <a:txBody>
                    <a:bodyPr/>
                    <a:lstStyle/>
                    <a:p>
                      <a:pPr algn="l" fontAlgn="b"/>
                      <a:r>
                        <a:rPr lang="es-PE" sz="600" b="0" i="0" u="none" strike="noStrike" dirty="0">
                          <a:solidFill>
                            <a:srgbClr val="000000"/>
                          </a:solidFill>
                          <a:effectLst/>
                          <a:latin typeface="Arial" panose="020B0604020202020204" pitchFamily="34" charset="0"/>
                        </a:rPr>
                        <a:t>REDES COPERANTES</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s-PE" sz="650" b="1"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s-PE" sz="650" b="1" i="0" u="none" strike="noStrike" dirty="0">
                          <a:solidFill>
                            <a:srgbClr val="000000"/>
                          </a:solidFill>
                          <a:effectLst/>
                          <a:latin typeface="Calibri" panose="020F0502020204030204" pitchFamily="34" charset="0"/>
                        </a:rPr>
                        <a:t>175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4271327957"/>
                  </a:ext>
                </a:extLst>
              </a:tr>
              <a:tr h="110744">
                <a:tc vMerge="1">
                  <a:txBody>
                    <a:bodyPr/>
                    <a:lstStyle/>
                    <a:p>
                      <a:endParaRPr lang="es-PE"/>
                    </a:p>
                  </a:txBody>
                  <a:tcPr/>
                </a:tc>
                <a:tc vMerge="1">
                  <a:txBody>
                    <a:bodyPr/>
                    <a:lstStyle/>
                    <a:p>
                      <a:endParaRPr lang="es-PE"/>
                    </a:p>
                  </a:txBody>
                  <a:tcPr/>
                </a:tc>
                <a:tc>
                  <a:txBody>
                    <a:bodyPr/>
                    <a:lstStyle/>
                    <a:p>
                      <a:pPr algn="l" fontAlgn="b"/>
                      <a:r>
                        <a:rPr lang="es-PE" sz="600" b="0" i="0" u="none" strike="noStrike" dirty="0">
                          <a:solidFill>
                            <a:srgbClr val="000000"/>
                          </a:solidFill>
                          <a:effectLst/>
                          <a:latin typeface="Arial" panose="020B0604020202020204" pitchFamily="34" charset="0"/>
                        </a:rPr>
                        <a:t>CLUB DE MENORES </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s-PE" sz="650" b="1"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s-PE" sz="650" b="1" i="0" u="none" strike="noStrike" dirty="0">
                          <a:solidFill>
                            <a:srgbClr val="000000"/>
                          </a:solidFill>
                          <a:effectLst/>
                          <a:latin typeface="Calibri" panose="020F0502020204030204" pitchFamily="34" charset="0"/>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2088822418"/>
                  </a:ext>
                </a:extLst>
              </a:tr>
              <a:tr h="110744">
                <a:tc rowSpan="3">
                  <a:txBody>
                    <a:bodyPr/>
                    <a:lstStyle/>
                    <a:p>
                      <a:pPr algn="ctr" fontAlgn="ctr"/>
                      <a:r>
                        <a:rPr lang="es-PE" sz="800" b="1" i="0" u="none" strike="noStrike" dirty="0">
                          <a:solidFill>
                            <a:srgbClr val="000000"/>
                          </a:solidFill>
                          <a:effectLst/>
                          <a:latin typeface="Calibri" panose="020F0502020204030204" pitchFamily="34" charset="0"/>
                        </a:rPr>
                        <a:t>13</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rowSpan="3">
                  <a:txBody>
                    <a:bodyPr/>
                    <a:lstStyle/>
                    <a:p>
                      <a:pPr algn="ctr" fontAlgn="ctr"/>
                      <a:r>
                        <a:rPr lang="es-PE" sz="600" b="1" i="0" u="none" strike="noStrike">
                          <a:solidFill>
                            <a:srgbClr val="000000"/>
                          </a:solidFill>
                          <a:effectLst/>
                          <a:latin typeface="Calibri" panose="020F0502020204030204" pitchFamily="34" charset="0"/>
                        </a:rPr>
                        <a:t>SMM</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b"/>
                      <a:r>
                        <a:rPr lang="es-PE" sz="600" b="0" i="0" u="none" strike="noStrike" dirty="0">
                          <a:solidFill>
                            <a:srgbClr val="000000"/>
                          </a:solidFill>
                          <a:effectLst/>
                          <a:latin typeface="Arial" panose="020B0604020202020204" pitchFamily="34" charset="0"/>
                        </a:rPr>
                        <a:t>JUNTA VECINALES </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s-PE" sz="650" b="1"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s-PE" sz="650" b="1" i="0" u="none" strike="noStrike" dirty="0">
                          <a:solidFill>
                            <a:srgbClr val="000000"/>
                          </a:solidFill>
                          <a:effectLst/>
                          <a:latin typeface="Calibri" panose="020F0502020204030204" pitchFamily="34" charset="0"/>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220994030"/>
                  </a:ext>
                </a:extLst>
              </a:tr>
              <a:tr h="194754">
                <a:tc vMerge="1">
                  <a:txBody>
                    <a:bodyPr/>
                    <a:lstStyle/>
                    <a:p>
                      <a:endParaRPr lang="es-PE"/>
                    </a:p>
                  </a:txBody>
                  <a:tcPr/>
                </a:tc>
                <a:tc vMerge="1">
                  <a:txBody>
                    <a:bodyPr/>
                    <a:lstStyle/>
                    <a:p>
                      <a:endParaRPr lang="es-PE"/>
                    </a:p>
                  </a:txBody>
                  <a:tcPr/>
                </a:tc>
                <a:tc>
                  <a:txBody>
                    <a:bodyPr/>
                    <a:lstStyle/>
                    <a:p>
                      <a:pPr algn="l" fontAlgn="b"/>
                      <a:r>
                        <a:rPr lang="es-PE" sz="600" b="0" i="0" u="none" strike="noStrike" dirty="0">
                          <a:solidFill>
                            <a:srgbClr val="000000"/>
                          </a:solidFill>
                          <a:effectLst/>
                          <a:latin typeface="Arial" panose="020B0604020202020204" pitchFamily="34" charset="0"/>
                        </a:rPr>
                        <a:t>REDES COPERANTES</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s-PE" sz="650" b="1"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s-PE" sz="650" b="1" i="0" u="none" strike="noStrike" dirty="0">
                          <a:solidFill>
                            <a:srgbClr val="000000"/>
                          </a:solidFill>
                          <a:effectLst/>
                          <a:latin typeface="Calibri" panose="020F050202020403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1929188860"/>
                  </a:ext>
                </a:extLst>
              </a:tr>
              <a:tr h="110744">
                <a:tc vMerge="1">
                  <a:txBody>
                    <a:bodyPr/>
                    <a:lstStyle/>
                    <a:p>
                      <a:endParaRPr lang="es-PE"/>
                    </a:p>
                  </a:txBody>
                  <a:tcPr/>
                </a:tc>
                <a:tc vMerge="1">
                  <a:txBody>
                    <a:bodyPr/>
                    <a:lstStyle/>
                    <a:p>
                      <a:endParaRPr lang="es-PE"/>
                    </a:p>
                  </a:txBody>
                  <a:tcPr/>
                </a:tc>
                <a:tc>
                  <a:txBody>
                    <a:bodyPr/>
                    <a:lstStyle/>
                    <a:p>
                      <a:pPr algn="l" fontAlgn="b"/>
                      <a:r>
                        <a:rPr lang="es-PE" sz="600" b="0" i="0" u="none" strike="noStrike" dirty="0">
                          <a:solidFill>
                            <a:srgbClr val="000000"/>
                          </a:solidFill>
                          <a:effectLst/>
                          <a:latin typeface="Arial" panose="020B0604020202020204" pitchFamily="34" charset="0"/>
                        </a:rPr>
                        <a:t>CLUB DE MENORES </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s-PE" sz="650" b="1" i="0" u="none" strike="noStrike" dirty="0">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1841713725"/>
                  </a:ext>
                </a:extLst>
              </a:tr>
              <a:tr h="110744">
                <a:tc>
                  <a:txBody>
                    <a:bodyPr/>
                    <a:lstStyle/>
                    <a:p>
                      <a:pPr algn="l" fontAlgn="b"/>
                      <a:endParaRPr lang="es-PE" sz="600" b="0" i="0" u="none" strike="noStrike">
                        <a:solidFill>
                          <a:srgbClr val="000000"/>
                        </a:solidFill>
                        <a:effectLst/>
                        <a:latin typeface="Calibri" panose="020F0502020204030204" pitchFamily="34" charset="0"/>
                      </a:endParaRPr>
                    </a:p>
                  </a:txBody>
                  <a:tcPr marL="5352" marR="5352" marT="535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s-PE" sz="600" b="0" i="0" u="none" strike="noStrike">
                        <a:solidFill>
                          <a:srgbClr val="000000"/>
                        </a:solidFill>
                        <a:effectLst/>
                        <a:latin typeface="Calibri" panose="020F0502020204030204" pitchFamily="34" charset="0"/>
                      </a:endParaRPr>
                    </a:p>
                  </a:txBody>
                  <a:tcPr marL="5352" marR="5352" marT="535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s-PE" sz="800" b="1" i="0" u="none" strike="noStrike" dirty="0">
                          <a:solidFill>
                            <a:srgbClr val="000000"/>
                          </a:solidFill>
                          <a:effectLst/>
                          <a:latin typeface="Arial" panose="020B0604020202020204" pitchFamily="34" charset="0"/>
                        </a:rPr>
                        <a:t>TOTAL</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800" b="1" i="0" u="none" strike="noStrike" dirty="0">
                          <a:solidFill>
                            <a:srgbClr val="000000"/>
                          </a:solidFill>
                          <a:effectLst/>
                          <a:latin typeface="Calibri" panose="020F0502020204030204" pitchFamily="34" charset="0"/>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800" b="1" i="0" u="none" strike="noStrike" dirty="0">
                          <a:solidFill>
                            <a:srgbClr val="000000"/>
                          </a:solidFill>
                          <a:effectLst/>
                          <a:latin typeface="Calibri" panose="020F0502020204030204" pitchFamily="34" charset="0"/>
                        </a:rPr>
                        <a:t>1384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3852588357"/>
                  </a:ext>
                </a:extLst>
              </a:tr>
            </a:tbl>
          </a:graphicData>
        </a:graphic>
      </p:graphicFrame>
    </p:spTree>
    <p:extLst>
      <p:ext uri="{BB962C8B-B14F-4D97-AF65-F5344CB8AC3E}">
        <p14:creationId xmlns:p14="http://schemas.microsoft.com/office/powerpoint/2010/main" val="365750118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622</TotalTime>
  <Words>3694</Words>
  <Application>Microsoft Office PowerPoint</Application>
  <PresentationFormat>Panorámica</PresentationFormat>
  <Paragraphs>2256</Paragraphs>
  <Slides>24</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24</vt:i4>
      </vt:variant>
    </vt:vector>
  </HeadingPairs>
  <TitlesOfParts>
    <vt:vector size="31" baseType="lpstr">
      <vt:lpstr>Arial</vt:lpstr>
      <vt:lpstr>Arial Black</vt:lpstr>
      <vt:lpstr>Calibri</vt:lpstr>
      <vt:lpstr>Calibri Light</vt:lpstr>
      <vt:lpstr>Times New Roman</vt:lpstr>
      <vt:lpstr>Wingdings</vt:lpstr>
      <vt:lpstr>Office Theme</vt:lpstr>
      <vt:lpstr>POLICÍA NACIONAL DEL PERÚ</vt:lpstr>
      <vt:lpstr>POLICÍA NACIONAL DEL PERÚ</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 DE INICIO</dc:title>
  <dc:creator>Ana</dc:creator>
  <cp:lastModifiedBy>Carmen Estefania Luis Leonardo</cp:lastModifiedBy>
  <cp:revision>102</cp:revision>
  <dcterms:created xsi:type="dcterms:W3CDTF">2023-03-27T04:08:51Z</dcterms:created>
  <dcterms:modified xsi:type="dcterms:W3CDTF">2023-03-30T18:01:13Z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2017-06-29T00:00:00Z</vt:filetime>
  </property>
  <property fmtid="{D5CDD505-2E9C-101B-9397-08002B2CF9AE}" pid="3" name="Creator">
    <vt:lpwstr>Microsoft® PowerPoint® 2013</vt:lpwstr>
  </property>
  <property fmtid="{D5CDD505-2E9C-101B-9397-08002B2CF9AE}" pid="4" name="LastSaved">
    <vt:filetime>2023-03-27T00:00:00Z</vt:filetime>
  </property>
</Properties>
</file>