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402" r:id="rId2"/>
    <p:sldId id="396" r:id="rId3"/>
    <p:sldId id="400" r:id="rId4"/>
    <p:sldId id="401" r:id="rId5"/>
    <p:sldId id="395" r:id="rId6"/>
    <p:sldId id="408" r:id="rId7"/>
    <p:sldId id="410" r:id="rId8"/>
    <p:sldId id="407" r:id="rId9"/>
    <p:sldId id="409" r:id="rId10"/>
    <p:sldId id="406" r:id="rId11"/>
    <p:sldId id="411" r:id="rId12"/>
    <p:sldId id="405" r:id="rId13"/>
  </p:sldIdLst>
  <p:sldSz cx="12192000" cy="6858000"/>
  <p:notesSz cx="6888163" cy="100171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  <a:srgbClr val="0663FA"/>
    <a:srgbClr val="00CC00"/>
    <a:srgbClr val="9966FF"/>
    <a:srgbClr val="E81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6" autoAdjust="0"/>
    <p:restoredTop sz="94660"/>
  </p:normalViewPr>
  <p:slideViewPr>
    <p:cSldViewPr snapToGrid="0">
      <p:cViewPr varScale="1">
        <p:scale>
          <a:sx n="60" d="100"/>
          <a:sy n="60" d="100"/>
        </p:scale>
        <p:origin x="3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84871" cy="502596"/>
          </a:xfrm>
          <a:prstGeom prst="rect">
            <a:avLst/>
          </a:prstGeom>
        </p:spPr>
        <p:txBody>
          <a:bodyPr vert="horz" lIns="96612" tIns="48306" rIns="96612" bIns="48306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702" y="1"/>
            <a:ext cx="2984871" cy="502596"/>
          </a:xfrm>
          <a:prstGeom prst="rect">
            <a:avLst/>
          </a:prstGeom>
        </p:spPr>
        <p:txBody>
          <a:bodyPr vert="horz" lIns="96612" tIns="48306" rIns="96612" bIns="48306" rtlCol="0"/>
          <a:lstStyle>
            <a:lvl1pPr algn="r">
              <a:defRPr sz="1300"/>
            </a:lvl1pPr>
          </a:lstStyle>
          <a:p>
            <a:fld id="{FFBF23F5-7BE5-4A32-A7F6-2B3813F46E93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2" tIns="48306" rIns="96612" bIns="4830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0742"/>
            <a:ext cx="5510530" cy="3944243"/>
          </a:xfrm>
          <a:prstGeom prst="rect">
            <a:avLst/>
          </a:prstGeom>
        </p:spPr>
        <p:txBody>
          <a:bodyPr vert="horz" lIns="96612" tIns="48306" rIns="96612" bIns="4830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4" y="9514531"/>
            <a:ext cx="2984871" cy="502595"/>
          </a:xfrm>
          <a:prstGeom prst="rect">
            <a:avLst/>
          </a:prstGeom>
        </p:spPr>
        <p:txBody>
          <a:bodyPr vert="horz" lIns="96612" tIns="48306" rIns="96612" bIns="48306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702" y="9514531"/>
            <a:ext cx="2984871" cy="502595"/>
          </a:xfrm>
          <a:prstGeom prst="rect">
            <a:avLst/>
          </a:prstGeom>
        </p:spPr>
        <p:txBody>
          <a:bodyPr vert="horz" lIns="96612" tIns="48306" rIns="96612" bIns="48306" rtlCol="0" anchor="b"/>
          <a:lstStyle>
            <a:lvl1pPr algn="r">
              <a:defRPr sz="1300"/>
            </a:lvl1pPr>
          </a:lstStyle>
          <a:p>
            <a:fld id="{6DB9AB2F-8D4E-47C3-B985-8D68467B80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883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A06D40-D295-4157-9FE2-3C825F164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1B9A646-EF55-477C-8396-19B99EB50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D287A0E-C38D-4EB5-8413-8041B5B8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08DA-33D5-4865-B57F-68A3823BF50A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34E88E5-0192-4D88-83E0-BAEC2F21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BF417AC-C7E4-4EAF-AC59-439FA0B4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004F-29EE-4677-9CCD-FCEA8C19E0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990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15BC8D-0A36-4CEF-AEB0-A6147F6F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BD82CAF-65FC-4416-8549-580E931EB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7C7D97-A057-4A14-80E2-FD524B2F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08DA-33D5-4865-B57F-68A3823BF50A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1697998-827E-4F53-9A5E-70B604FE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2B6241E-BD5F-4115-8580-1D98938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004F-29EE-4677-9CCD-FCEA8C19E0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258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9A7FB07-48DE-4A16-8B84-A4E1441E2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352CA22-1FD5-46DF-845B-9ED668E89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AE9E409-A505-451A-AE92-6E7C3496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08DA-33D5-4865-B57F-68A3823BF50A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93B6568-A116-4DEF-A12D-C0B9E963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DCA1193-8A12-4786-B71B-3561B6492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004F-29EE-4677-9CCD-FCEA8C19E0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347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349953-ECE4-4DDB-9AC5-CC9B384C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064EBB-A372-4DEC-A261-DF71DCCCF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819070F-1A2E-4683-9A7F-8D9EAAEC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08DA-33D5-4865-B57F-68A3823BF50A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7EFA13-9201-4421-AD1A-A2B57D63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E2DB1B3-30AF-4569-95E5-0F655CCE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004F-29EE-4677-9CCD-FCEA8C19E0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433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813809-0BC3-45D4-8D23-53232CCB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3842EE5-8F87-4B9C-85D3-32230C81B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A97DA18-2764-45BE-A1F1-D7A7B4E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08DA-33D5-4865-B57F-68A3823BF50A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FE93C0F-024C-4ED5-9FEC-DC62B28A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05B74EE-DE30-492E-9D65-423620EC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004F-29EE-4677-9CCD-FCEA8C19E0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524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F97A4B-2D14-4ED2-9D80-0AC30675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AA916AF-0083-4A5F-A6F0-CA5F21DB9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B605308-F2D6-434D-B4BA-E1ABD0B35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8648B2E-5836-428C-B38F-F76804DE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08DA-33D5-4865-B57F-68A3823BF50A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8E0E2C5-96D8-4C64-BD4F-D28DA7EA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7AB4981-6179-4081-874D-079329F8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004F-29EE-4677-9CCD-FCEA8C19E0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230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A38942-99FB-4B78-BE26-47C3E3F8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FDDB2A1-F509-49BF-B6A6-00DC63163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ABF8602-AC5E-4E8D-85ED-AA4414007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858CB0B-17E0-426C-8FCF-902D37418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5D9E60B-A669-4D9A-8212-75D8A573B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044ACCA-5B6B-4C4D-88F1-AC072641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08DA-33D5-4865-B57F-68A3823BF50A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F49A7DA-240F-44DA-9FDF-C0CEC5B5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49CC73E-1BB7-4DBF-A10A-9E0B206F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004F-29EE-4677-9CCD-FCEA8C19E0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190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F8194E-345C-4EA3-ADE4-DD222548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0749EC8-8975-437B-BC78-E9EB391B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08DA-33D5-4865-B57F-68A3823BF50A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37448AE-4D7B-4E32-82BC-22D44513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D6180C5-9867-471B-ACBD-3329F21E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004F-29EE-4677-9CCD-FCEA8C19E0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44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83E6147-6792-4108-A643-6AB638FF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08DA-33D5-4865-B57F-68A3823BF50A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1555994-FBAB-4E92-A169-5B7C3D9E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6D085B1-0ABB-4EDD-86B3-834FF88D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004F-29EE-4677-9CCD-FCEA8C19E0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751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105BF6-36ED-4ECB-A0A7-1071AC1D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336737-8AD9-475C-AB79-B335AECBC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7C9DFCB-BCA1-45C0-9BB2-595D22BEB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23DC92F-78A0-4C4B-AB51-AFCCDD3B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08DA-33D5-4865-B57F-68A3823BF50A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8F4C12B-1DA1-46E6-97A1-772B6241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DAE55BA-C50F-4FC9-81CC-28C69706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004F-29EE-4677-9CCD-FCEA8C19E0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225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F3303B-2F60-42D0-91B1-C869275C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06C9AF4-0876-4910-88E6-0C93FF447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A316CC3-D02B-4BFB-88D2-FDE66EB82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362B91D-74BA-4922-8192-5BB39363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08DA-33D5-4865-B57F-68A3823BF50A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7EB59FE-6EF1-458C-93AB-8C4BDAEC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AA082B0-4D50-4B81-BA4B-B0A16630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004F-29EE-4677-9CCD-FCEA8C19E0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328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AD7FA65-91EC-48A7-B447-7E12ABAF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D1071A9-E8C8-4181-BFA3-4E32C5F22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47C4399-FEB4-4026-A21B-D71DBA0D9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408DA-33D5-4865-B57F-68A3823BF50A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45022FA-8371-424E-B7B7-198F7A394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000FD84-9216-4D0C-AB1E-77A163E66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1004F-29EE-4677-9CCD-FCEA8C19E0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076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0D64873D-058D-4D94-BE2A-919C7E669B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6B8C7B"/>
              </a:clrFrom>
              <a:clrTo>
                <a:srgbClr val="6B8C7B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-1" y="0"/>
            <a:ext cx="12191999" cy="692091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EC9A7168-A8A0-4457-916E-5B0D48C27599}"/>
              </a:ext>
            </a:extLst>
          </p:cNvPr>
          <p:cNvSpPr/>
          <p:nvPr/>
        </p:nvSpPr>
        <p:spPr>
          <a:xfrm>
            <a:off x="6489770" y="4936754"/>
            <a:ext cx="5306567" cy="74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Impact" panose="020B0806030902050204" pitchFamily="34" charset="0"/>
              </a:rPr>
              <a:t>CMDTE. PNP ALFREDO VELARDE ORDOÑEZ </a:t>
            </a:r>
          </a:p>
          <a:p>
            <a:pPr algn="ctr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latin typeface="Impact" panose="020B0806030902050204" pitchFamily="34" charset="0"/>
              </a:rPr>
              <a:t>JEFE DEL DEPINCRI SAN JUAN DE MIRAFLORES</a:t>
            </a:r>
          </a:p>
        </p:txBody>
      </p:sp>
      <p:sp>
        <p:nvSpPr>
          <p:cNvPr id="19" name="Marco 18">
            <a:extLst>
              <a:ext uri="{FF2B5EF4-FFF2-40B4-BE49-F238E27FC236}">
                <a16:creationId xmlns:a16="http://schemas.microsoft.com/office/drawing/2014/main" xmlns="" id="{498C85BD-C844-4438-A5A7-6A6D9AA47F2D}"/>
              </a:ext>
            </a:extLst>
          </p:cNvPr>
          <p:cNvSpPr/>
          <p:nvPr/>
        </p:nvSpPr>
        <p:spPr>
          <a:xfrm>
            <a:off x="121691" y="91319"/>
            <a:ext cx="11975335" cy="6703764"/>
          </a:xfrm>
          <a:prstGeom prst="frame">
            <a:avLst>
              <a:gd name="adj1" fmla="val 3954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34A3E2E-032A-4ACB-AAE9-D9E60144A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99" y="1193807"/>
            <a:ext cx="3431806" cy="434695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323A9C0-7106-4364-9D58-8B2759965CFF}"/>
              </a:ext>
            </a:extLst>
          </p:cNvPr>
          <p:cNvSpPr/>
          <p:nvPr/>
        </p:nvSpPr>
        <p:spPr>
          <a:xfrm>
            <a:off x="4417966" y="2137019"/>
            <a:ext cx="63954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DEPINCRI DE </a:t>
            </a:r>
          </a:p>
          <a:p>
            <a:pPr algn="ctr"/>
            <a:r>
              <a:rPr lang="es-MX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SAN JUAN DE MIRAFLORES</a:t>
            </a:r>
            <a:endParaRPr lang="es-PE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18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24C10AE-410B-41D8-9C70-75BCBA634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9E46962F-43E5-49C2-95BE-3BFEECA927D2}"/>
              </a:ext>
            </a:extLst>
          </p:cNvPr>
          <p:cNvGrpSpPr/>
          <p:nvPr/>
        </p:nvGrpSpPr>
        <p:grpSpPr>
          <a:xfrm>
            <a:off x="1" y="5096"/>
            <a:ext cx="12192000" cy="869432"/>
            <a:chOff x="929640" y="5097"/>
            <a:chExt cx="9906000" cy="523006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xmlns="" id="{260E4DB3-3745-4618-92CC-EE03725E671B}"/>
                </a:ext>
              </a:extLst>
            </p:cNvPr>
            <p:cNvGrpSpPr/>
            <p:nvPr/>
          </p:nvGrpSpPr>
          <p:grpSpPr>
            <a:xfrm>
              <a:off x="929640" y="5097"/>
              <a:ext cx="9906000" cy="523006"/>
              <a:chOff x="929640" y="5097"/>
              <a:chExt cx="9906000" cy="523006"/>
            </a:xfrm>
          </p:grpSpPr>
          <p:sp>
            <p:nvSpPr>
              <p:cNvPr id="6" name="AutoShape 4">
                <a:extLst>
                  <a:ext uri="{FF2B5EF4-FFF2-40B4-BE49-F238E27FC236}">
                    <a16:creationId xmlns:a16="http://schemas.microsoft.com/office/drawing/2014/main" xmlns="" id="{F609D7AE-6AF6-4DDA-AA29-2CCA39C07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" y="5097"/>
                <a:ext cx="9906000" cy="523006"/>
              </a:xfrm>
              <a:prstGeom prst="rect">
                <a:avLst/>
              </a:prstGeom>
              <a:solidFill>
                <a:srgbClr val="094B14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" sz="24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CASOS EMBLEMATICOS DEL 2022</a:t>
                </a:r>
              </a:p>
              <a:p>
                <a:pPr algn="ctr"/>
                <a:r>
                  <a:rPr lang="es-ES" sz="24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DEPINCRI SAN JUAN DE MIRAFLORES</a:t>
                </a:r>
              </a:p>
            </p:txBody>
          </p:sp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xmlns="" id="{09E1F016-271F-4B83-B85A-58DA939DB9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401" y="38860"/>
                <a:ext cx="508580" cy="455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1092744D-1EBC-43BF-B4B7-5F204A0C3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6796" y="51697"/>
              <a:ext cx="508580" cy="429806"/>
            </a:xfrm>
            <a:prstGeom prst="rect">
              <a:avLst/>
            </a:prstGeom>
          </p:spPr>
        </p:pic>
      </p:grpSp>
      <p:pic>
        <p:nvPicPr>
          <p:cNvPr id="15" name="Imagen 14" descr="C:\Users\KIMBERLEY\Downloads\WhatsApp Image 2022-10-19 at 6.02.52 PM.jpeg">
            <a:extLst>
              <a:ext uri="{FF2B5EF4-FFF2-40B4-BE49-F238E27FC236}">
                <a16:creationId xmlns:a16="http://schemas.microsoft.com/office/drawing/2014/main" xmlns="" id="{C4ADE3BF-6F2C-4D3F-B807-8C1FEA271CB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t="10229" r="8174" b="460"/>
          <a:stretch/>
        </p:blipFill>
        <p:spPr bwMode="auto">
          <a:xfrm>
            <a:off x="4641874" y="1233588"/>
            <a:ext cx="6947614" cy="5265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3C4A277A-C7B6-4375-AEE6-784A7C21AA4D}"/>
              </a:ext>
            </a:extLst>
          </p:cNvPr>
          <p:cNvSpPr txBox="1"/>
          <p:nvPr/>
        </p:nvSpPr>
        <p:spPr>
          <a:xfrm>
            <a:off x="360867" y="1390630"/>
            <a:ext cx="39201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DETENCION DE DONATO ZEVALLOS PEREZ (48), QUIEN SE ENCONTRARIA INMERSO EN LA PRESUNTA COMISION DEL DCSP-TID, HECHO OCURRIDO EL 19OCT2022, EN LA ASOC. DE VIV. LA FABELLA – SAN JUAN DE LURIGANCHO.</a:t>
            </a:r>
          </a:p>
          <a:p>
            <a:pPr algn="just"/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- SE COMISO 48 KILOS DE MARIHUANA.</a:t>
            </a:r>
            <a:endParaRPr lang="es-P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1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6D8F8B2-F584-405E-9F82-C594FFA82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7A62F48-13D5-4925-94E8-F9968D470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" t="5440" r="375" b="26681"/>
          <a:stretch/>
        </p:blipFill>
        <p:spPr>
          <a:xfrm>
            <a:off x="370498" y="1222745"/>
            <a:ext cx="11451004" cy="5050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215F7344-554F-41FE-8A87-F20F0B645A80}"/>
              </a:ext>
            </a:extLst>
          </p:cNvPr>
          <p:cNvGrpSpPr/>
          <p:nvPr/>
        </p:nvGrpSpPr>
        <p:grpSpPr>
          <a:xfrm>
            <a:off x="1" y="5096"/>
            <a:ext cx="12192000" cy="869432"/>
            <a:chOff x="929640" y="5097"/>
            <a:chExt cx="9906000" cy="523006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xmlns="" id="{3319A9B3-3457-48ED-917E-FF4F2792FBED}"/>
                </a:ext>
              </a:extLst>
            </p:cNvPr>
            <p:cNvGrpSpPr/>
            <p:nvPr/>
          </p:nvGrpSpPr>
          <p:grpSpPr>
            <a:xfrm>
              <a:off x="929640" y="5097"/>
              <a:ext cx="9906000" cy="523006"/>
              <a:chOff x="929640" y="5097"/>
              <a:chExt cx="9906000" cy="523006"/>
            </a:xfrm>
          </p:grpSpPr>
          <p:sp>
            <p:nvSpPr>
              <p:cNvPr id="7" name="AutoShape 4">
                <a:extLst>
                  <a:ext uri="{FF2B5EF4-FFF2-40B4-BE49-F238E27FC236}">
                    <a16:creationId xmlns:a16="http://schemas.microsoft.com/office/drawing/2014/main" xmlns="" id="{36DD3FE9-6531-458D-8128-852C5057A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" y="5097"/>
                <a:ext cx="9906000" cy="523006"/>
              </a:xfrm>
              <a:prstGeom prst="rect">
                <a:avLst/>
              </a:prstGeom>
              <a:solidFill>
                <a:srgbClr val="094B14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" sz="24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RANKING DE PRODUCCION POLICIAL DEPINCRIS DE </a:t>
                </a:r>
              </a:p>
              <a:p>
                <a:pPr algn="ctr"/>
                <a:r>
                  <a:rPr lang="es-ES" sz="24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LA REGION POLICIAL LIMA – DEL AÑO2022 (ENE-NOV2022)</a:t>
                </a:r>
              </a:p>
            </p:txBody>
          </p:sp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xmlns="" id="{52DC19BA-6709-4973-9BE6-4E7204CE73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401" y="38860"/>
                <a:ext cx="508580" cy="455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A5CA4F59-7198-497C-B5AA-D9218CD60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86796" y="51697"/>
              <a:ext cx="508580" cy="429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4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C960A1B-826B-4FE9-8C95-9F42CB1683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6B8C7B"/>
              </a:clrFrom>
              <a:clrTo>
                <a:srgbClr val="6B8C7B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-1" y="0"/>
            <a:ext cx="12191999" cy="692091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AF385A2-3D1B-4BC4-94AD-BDC538AECB3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8826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dirty="0">
              <a:latin typeface="Arial Narrow" panose="020B0606020202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F74E10A-72A7-481E-B40D-3927A173FAC6}"/>
              </a:ext>
            </a:extLst>
          </p:cNvPr>
          <p:cNvSpPr txBox="1"/>
          <p:nvPr/>
        </p:nvSpPr>
        <p:spPr>
          <a:xfrm>
            <a:off x="4370665" y="2711833"/>
            <a:ext cx="385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GRACIAS.</a:t>
            </a:r>
            <a:endParaRPr lang="es-PE" sz="48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1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4BD23E84-3A2C-4DA2-8161-D3D16F0B4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4213BACE-3605-4ED7-8853-57A9DB03151A}"/>
              </a:ext>
            </a:extLst>
          </p:cNvPr>
          <p:cNvGrpSpPr/>
          <p:nvPr/>
        </p:nvGrpSpPr>
        <p:grpSpPr>
          <a:xfrm>
            <a:off x="0" y="61223"/>
            <a:ext cx="12192000" cy="890773"/>
            <a:chOff x="929640" y="38860"/>
            <a:chExt cx="9906000" cy="53584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xmlns="" id="{A5190771-5B67-404F-B011-B7C9E1DC4AB5}"/>
                </a:ext>
              </a:extLst>
            </p:cNvPr>
            <p:cNvGrpSpPr/>
            <p:nvPr/>
          </p:nvGrpSpPr>
          <p:grpSpPr>
            <a:xfrm>
              <a:off x="929640" y="38860"/>
              <a:ext cx="9906000" cy="535843"/>
              <a:chOff x="929640" y="38860"/>
              <a:chExt cx="9906000" cy="535843"/>
            </a:xfrm>
          </p:grpSpPr>
          <p:sp>
            <p:nvSpPr>
              <p:cNvPr id="5" name="AutoShape 4">
                <a:extLst>
                  <a:ext uri="{FF2B5EF4-FFF2-40B4-BE49-F238E27FC236}">
                    <a16:creationId xmlns:a16="http://schemas.microsoft.com/office/drawing/2014/main" xmlns="" id="{A3E8ABAC-DCB1-45DD-BF04-2A80A2450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" y="51697"/>
                <a:ext cx="9906000" cy="523006"/>
              </a:xfrm>
              <a:prstGeom prst="rect">
                <a:avLst/>
              </a:prstGeom>
              <a:solidFill>
                <a:srgbClr val="094B14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CAPACIDAD OPERATIVA</a:t>
                </a:r>
              </a:p>
              <a:p>
                <a:pPr algn="ctr"/>
                <a:r>
                  <a:rPr lang="es-ES" sz="20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DEL DEPINCRI SAN JUAN DE MIRAFLORES</a:t>
                </a:r>
              </a:p>
              <a:p>
                <a:pPr algn="ctr"/>
                <a:endParaRPr lang="es-ES" sz="1350" b="1" dirty="0">
                  <a:solidFill>
                    <a:srgbClr val="FFFF00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xmlns="" id="{1075847F-801A-4697-BA40-3C1B65FCBE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401" y="38860"/>
                <a:ext cx="508580" cy="455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9180383D-CA05-4419-835F-38AF0168C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6796" y="51697"/>
              <a:ext cx="508580" cy="429806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4B3AAB0-37E4-4295-82E0-8D5D997A37A2}"/>
              </a:ext>
            </a:extLst>
          </p:cNvPr>
          <p:cNvSpPr txBox="1"/>
          <p:nvPr/>
        </p:nvSpPr>
        <p:spPr>
          <a:xfrm>
            <a:off x="417942" y="3215838"/>
            <a:ext cx="6990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Cambria" panose="02040503050406030204" pitchFamily="18" charset="0"/>
                <a:ea typeface="Cambria" panose="02040503050406030204" pitchFamily="18" charset="0"/>
              </a:rPr>
              <a:t>CUENTA CON 67 EFECTIVOS (04 OFICIALES, 62 SUBOFICIALES DISPONIBLES Y 1 SUBOFICIAL AISLADO).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Cambria" panose="02040503050406030204" pitchFamily="18" charset="0"/>
                <a:ea typeface="Cambria" panose="02040503050406030204" pitchFamily="18" charset="0"/>
              </a:rPr>
              <a:t>CUENTA CON 04 GRUPOS OPERATIVOS DE INVESTIGACION CRIMINAL Y CON UNA SECCION DE INTELIGENCIA.</a:t>
            </a:r>
            <a:endParaRPr lang="es-PE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5E7F6811-9CCD-4530-9DED-C89731E4ED08}"/>
              </a:ext>
            </a:extLst>
          </p:cNvPr>
          <p:cNvSpPr/>
          <p:nvPr/>
        </p:nvSpPr>
        <p:spPr>
          <a:xfrm>
            <a:off x="417942" y="1209386"/>
            <a:ext cx="67387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ES" sz="2800" dirty="0">
                <a:latin typeface="Impact" panose="020B0806030902050204" pitchFamily="34" charset="0"/>
              </a:rPr>
              <a:t>1. DEPINCRI SJM </a:t>
            </a:r>
          </a:p>
          <a:p>
            <a:pPr lvl="1" fontAlgn="ctr"/>
            <a:r>
              <a:rPr lang="es-ES" sz="2400" dirty="0">
                <a:latin typeface="Cambria" panose="02040503050406030204" pitchFamily="18" charset="0"/>
                <a:ea typeface="Cambria" panose="02040503050406030204" pitchFamily="18" charset="0"/>
              </a:rPr>
              <a:t>UBICADO EN LA AV. NEPONUCEMO VARGAS CDRA 03 – PAMPLONA BAJA – SJM</a:t>
            </a:r>
            <a:endParaRPr lang="es-ES" sz="2800" dirty="0">
              <a:latin typeface="Impact" panose="020B0806030902050204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BE9A9224-C54D-4B1D-B895-40C3667519E4}"/>
              </a:ext>
            </a:extLst>
          </p:cNvPr>
          <p:cNvSpPr txBox="1">
            <a:spLocks/>
          </p:cNvSpPr>
          <p:nvPr/>
        </p:nvSpPr>
        <p:spPr>
          <a:xfrm>
            <a:off x="-244586" y="5657756"/>
            <a:ext cx="8315667" cy="5759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800" dirty="0">
                <a:solidFill>
                  <a:schemeClr val="tx1"/>
                </a:solidFill>
                <a:latin typeface="Impact" panose="020B0806030902050204" pitchFamily="34" charset="0"/>
              </a:rPr>
              <a:t>3. VEHICULOS OPERATIVOS DEL ESTADO ASIGNADOS</a:t>
            </a:r>
            <a:endParaRPr lang="es-PE" sz="28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FCF5C6E-5C79-4D11-8A2C-0C1B543436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8" t="42175" r="563" b="1889"/>
          <a:stretch/>
        </p:blipFill>
        <p:spPr>
          <a:xfrm>
            <a:off x="7769935" y="2000535"/>
            <a:ext cx="3957873" cy="1917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D183861-332A-49ED-9DC2-66C9D5239C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39" t="3396" r="2446" b="3555"/>
          <a:stretch/>
        </p:blipFill>
        <p:spPr>
          <a:xfrm>
            <a:off x="7995390" y="4546835"/>
            <a:ext cx="3847750" cy="1764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18B2C4F-052B-4D79-8BEF-98BC999A21FA}"/>
              </a:ext>
            </a:extLst>
          </p:cNvPr>
          <p:cNvSpPr/>
          <p:nvPr/>
        </p:nvSpPr>
        <p:spPr>
          <a:xfrm>
            <a:off x="356619" y="2710376"/>
            <a:ext cx="6949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Impact" panose="020B0806030902050204" pitchFamily="34" charset="0"/>
              </a:rPr>
              <a:t>2. CANTIDAD DE RECURSOS HUMANOS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63445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C960A1B-826B-4FE9-8C95-9F42CB1683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6B8C7B"/>
              </a:clrFrom>
              <a:clrTo>
                <a:srgbClr val="6B8C7B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-1" y="0"/>
            <a:ext cx="12191999" cy="692091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69296563-5318-4FBE-BEDC-0EAE340244E1}"/>
              </a:ext>
            </a:extLst>
          </p:cNvPr>
          <p:cNvGrpSpPr/>
          <p:nvPr/>
        </p:nvGrpSpPr>
        <p:grpSpPr>
          <a:xfrm>
            <a:off x="0" y="61223"/>
            <a:ext cx="12192000" cy="890773"/>
            <a:chOff x="929640" y="38860"/>
            <a:chExt cx="9906000" cy="535843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xmlns="" id="{4353BD8E-23D2-4752-B60A-F8C8C34E5732}"/>
                </a:ext>
              </a:extLst>
            </p:cNvPr>
            <p:cNvGrpSpPr/>
            <p:nvPr/>
          </p:nvGrpSpPr>
          <p:grpSpPr>
            <a:xfrm>
              <a:off x="929640" y="38860"/>
              <a:ext cx="9906000" cy="535843"/>
              <a:chOff x="929640" y="38860"/>
              <a:chExt cx="9906000" cy="535843"/>
            </a:xfrm>
          </p:grpSpPr>
          <p:sp>
            <p:nvSpPr>
              <p:cNvPr id="7" name="AutoShape 4">
                <a:extLst>
                  <a:ext uri="{FF2B5EF4-FFF2-40B4-BE49-F238E27FC236}">
                    <a16:creationId xmlns:a16="http://schemas.microsoft.com/office/drawing/2014/main" xmlns="" id="{BA097254-7B8A-4256-8CDC-6CE4024AC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" y="51697"/>
                <a:ext cx="9906000" cy="523006"/>
              </a:xfrm>
              <a:prstGeom prst="rect">
                <a:avLst/>
              </a:prstGeom>
              <a:solidFill>
                <a:srgbClr val="094B14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ESTATEGIAS PARA COMBATIR LA DELINCUENCIA Y CRIMINALIDAD</a:t>
                </a:r>
                <a:endParaRPr lang="es-ES" sz="20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s-ES" sz="1350" b="1" dirty="0">
                  <a:solidFill>
                    <a:srgbClr val="FFFF00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xmlns="" id="{F5FA021A-2964-4BBD-955C-F86E8381A7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401" y="38860"/>
                <a:ext cx="508580" cy="455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D6388212-F21B-4279-A169-63F068583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6796" y="51697"/>
              <a:ext cx="508580" cy="429806"/>
            </a:xfrm>
            <a:prstGeom prst="rect">
              <a:avLst/>
            </a:prstGeom>
          </p:spPr>
        </p:pic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AF385A2-3D1B-4BC4-94AD-BDC538AECB3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8826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dirty="0">
              <a:latin typeface="Arial Narrow" panose="020B0606020202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6F7E6F9-CB35-4EAD-B027-EF9E91C976E0}"/>
              </a:ext>
            </a:extLst>
          </p:cNvPr>
          <p:cNvSpPr txBox="1"/>
          <p:nvPr/>
        </p:nvSpPr>
        <p:spPr>
          <a:xfrm>
            <a:off x="1040235" y="1210728"/>
            <a:ext cx="99325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dirty="0">
                <a:latin typeface="Cambria" panose="02040503050406030204" pitchFamily="18" charset="0"/>
                <a:ea typeface="Cambria" panose="02040503050406030204" pitchFamily="18" charset="0"/>
              </a:rPr>
              <a:t>COORDINACION CON EL GERENTE DE SEGURIDAD CIUDADANA Y SERENAZGO DE SAN JUAN DE MIRAFLORES.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dirty="0">
                <a:latin typeface="Cambria" panose="02040503050406030204" pitchFamily="18" charset="0"/>
                <a:ea typeface="Cambria" panose="02040503050406030204" pitchFamily="18" charset="0"/>
              </a:rPr>
              <a:t>COORDINACION CON EL ENCARGADO DE LAS JUNTAS VECINALES PAMPLONA 1 Y DEL ENCARGADO DE LA VIZUALIZACION DE CAMARAS ZONA K – SAN JUAN DE MIRAFLORES (JAIME ESPINOZA).</a:t>
            </a:r>
          </a:p>
          <a:p>
            <a:pPr algn="just"/>
            <a:endParaRPr lang="es-MX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dirty="0">
                <a:latin typeface="Cambria" panose="02040503050406030204" pitchFamily="18" charset="0"/>
                <a:ea typeface="Cambria" panose="02040503050406030204" pitchFamily="18" charset="0"/>
              </a:rPr>
              <a:t>CRUCE DE INFORMACION CON PERSONAL DE LAS COMISARIAS.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dirty="0">
                <a:latin typeface="Cambria" panose="02040503050406030204" pitchFamily="18" charset="0"/>
                <a:ea typeface="Cambria" panose="02040503050406030204" pitchFamily="18" charset="0"/>
              </a:rPr>
              <a:t>COORDINACION DIRECTA CON EL SERVICIO DE EMERGENCIA DEL HOSPITAL MARIA AUXILIADORA, MATERNO INFANTIL MANUEL BARRETO Y CLINICAS DE SAN JUAN DE MIRAFLORES (CLINICA SANTA MARTA, DIVINO NIÑO) </a:t>
            </a:r>
            <a:endParaRPr lang="es-P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1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C960A1B-826B-4FE9-8C95-9F42CB1683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6B8C7B"/>
              </a:clrFrom>
              <a:clrTo>
                <a:srgbClr val="6B8C7B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-1" y="0"/>
            <a:ext cx="12191999" cy="692091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69296563-5318-4FBE-BEDC-0EAE340244E1}"/>
              </a:ext>
            </a:extLst>
          </p:cNvPr>
          <p:cNvGrpSpPr/>
          <p:nvPr/>
        </p:nvGrpSpPr>
        <p:grpSpPr>
          <a:xfrm>
            <a:off x="0" y="61223"/>
            <a:ext cx="12192000" cy="890773"/>
            <a:chOff x="929640" y="38860"/>
            <a:chExt cx="9906000" cy="535843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xmlns="" id="{4353BD8E-23D2-4752-B60A-F8C8C34E5732}"/>
                </a:ext>
              </a:extLst>
            </p:cNvPr>
            <p:cNvGrpSpPr/>
            <p:nvPr/>
          </p:nvGrpSpPr>
          <p:grpSpPr>
            <a:xfrm>
              <a:off x="929640" y="38860"/>
              <a:ext cx="9906000" cy="535843"/>
              <a:chOff x="929640" y="38860"/>
              <a:chExt cx="9906000" cy="535843"/>
            </a:xfrm>
          </p:grpSpPr>
          <p:sp>
            <p:nvSpPr>
              <p:cNvPr id="7" name="AutoShape 4">
                <a:extLst>
                  <a:ext uri="{FF2B5EF4-FFF2-40B4-BE49-F238E27FC236}">
                    <a16:creationId xmlns:a16="http://schemas.microsoft.com/office/drawing/2014/main" xmlns="" id="{BA097254-7B8A-4256-8CDC-6CE4024AC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" y="51697"/>
                <a:ext cx="9906000" cy="523006"/>
              </a:xfrm>
              <a:prstGeom prst="rect">
                <a:avLst/>
              </a:prstGeom>
              <a:solidFill>
                <a:srgbClr val="094B14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ESTATEGIAS PARA COMBATIR LA DELINCUENCIA Y CRIMINALIDAD</a:t>
                </a:r>
                <a:endParaRPr lang="es-ES" sz="20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s-ES" sz="1350" b="1" dirty="0">
                  <a:solidFill>
                    <a:srgbClr val="FFFF00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xmlns="" id="{F5FA021A-2964-4BBD-955C-F86E8381A7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401" y="38860"/>
                <a:ext cx="508580" cy="455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D6388212-F21B-4279-A169-63F068583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6796" y="51697"/>
              <a:ext cx="508580" cy="429806"/>
            </a:xfrm>
            <a:prstGeom prst="rect">
              <a:avLst/>
            </a:prstGeom>
          </p:spPr>
        </p:pic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AF385A2-3D1B-4BC4-94AD-BDC538AECB3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8826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dirty="0">
              <a:latin typeface="Arial Narrow" panose="020B0606020202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551C3BC-6682-4408-B369-CFED85C4C131}"/>
              </a:ext>
            </a:extLst>
          </p:cNvPr>
          <p:cNvSpPr txBox="1"/>
          <p:nvPr/>
        </p:nvSpPr>
        <p:spPr>
          <a:xfrm>
            <a:off x="680904" y="1304967"/>
            <a:ext cx="108301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400" dirty="0">
                <a:latin typeface="Cambria" panose="02040503050406030204" pitchFamily="18" charset="0"/>
                <a:ea typeface="Cambria" panose="02040503050406030204" pitchFamily="18" charset="0"/>
              </a:rPr>
              <a:t>COORDINACION PERMANENTE Y DIRECTA CON EL MINISTERIO PUBLICO.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400" dirty="0">
                <a:latin typeface="Cambria" panose="02040503050406030204" pitchFamily="18" charset="0"/>
                <a:ea typeface="Cambria" panose="02040503050406030204" pitchFamily="18" charset="0"/>
              </a:rPr>
              <a:t>PERSONAL DEPINCRI DURANTE EL DIA (INCLUIDO MADRUGADAS) REALIZAR OPERATIVOS INOPINADOS EN LOS PUNTOS CRITICOS DE LA JUSDICCION.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400" dirty="0">
                <a:latin typeface="Cambria" panose="02040503050406030204" pitchFamily="18" charset="0"/>
                <a:ea typeface="Cambria" panose="02040503050406030204" pitchFamily="18" charset="0"/>
              </a:rPr>
              <a:t>COORDINACION CON EL PERSONAL DE SEGURIDAD DE LOS CENTROS COMERCIALES E HIPERMERCADOS.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400" dirty="0">
                <a:latin typeface="Cambria" panose="02040503050406030204" pitchFamily="18" charset="0"/>
                <a:ea typeface="Cambria" panose="02040503050406030204" pitchFamily="18" charset="0"/>
              </a:rPr>
              <a:t>OPERATIVOS CONSTANTES EN LOS LUGARES DE MAYOR INCIDENCIA DELICTIVA.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400" dirty="0">
                <a:latin typeface="Cambria" panose="02040503050406030204" pitchFamily="18" charset="0"/>
                <a:ea typeface="Cambria" panose="02040503050406030204" pitchFamily="18" charset="0"/>
              </a:rPr>
              <a:t>COORDINACION CON LA DIVPOL SUR 2, COMISARIAS, FISCALIA Y MUNICIPALIDADES PARA LA EJECUCION DE MEGA OPERATIVOS CONTRA LA PROSTITUCION.</a:t>
            </a:r>
            <a:endParaRPr lang="es-PE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4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n 202">
            <a:extLst>
              <a:ext uri="{FF2B5EF4-FFF2-40B4-BE49-F238E27FC236}">
                <a16:creationId xmlns:a16="http://schemas.microsoft.com/office/drawing/2014/main" xmlns="" id="{B58107BC-D692-47FE-8E51-1D4492296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0" y="5096"/>
            <a:ext cx="12192000" cy="869432"/>
            <a:chOff x="929640" y="5097"/>
            <a:chExt cx="9906000" cy="523006"/>
          </a:xfrm>
        </p:grpSpPr>
        <p:grpSp>
          <p:nvGrpSpPr>
            <p:cNvPr id="127" name="Grupo 126"/>
            <p:cNvGrpSpPr/>
            <p:nvPr/>
          </p:nvGrpSpPr>
          <p:grpSpPr>
            <a:xfrm>
              <a:off x="929640" y="5097"/>
              <a:ext cx="9906000" cy="523006"/>
              <a:chOff x="929640" y="5097"/>
              <a:chExt cx="9906000" cy="523006"/>
            </a:xfrm>
          </p:grpSpPr>
          <p:sp>
            <p:nvSpPr>
              <p:cNvPr id="128" name="AutoShape 4">
                <a:extLst>
                  <a:ext uri="{FF2B5EF4-FFF2-40B4-BE49-F238E27FC236}">
                    <a16:creationId xmlns:a16="http://schemas.microsoft.com/office/drawing/2014/main" xmlns="" id="{343185CC-273A-47C2-8776-26E068554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" y="5097"/>
                <a:ext cx="9906000" cy="523006"/>
              </a:xfrm>
              <a:prstGeom prst="rect">
                <a:avLst/>
              </a:prstGeom>
              <a:solidFill>
                <a:srgbClr val="094B14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" sz="20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CUADRO DE PRODUCCION DEL 2022</a:t>
                </a:r>
              </a:p>
              <a:p>
                <a:pPr algn="ctr"/>
                <a:r>
                  <a:rPr lang="es-ES" sz="135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DEL DEPINCRI SAN JUAN DE MIRAFLORES</a:t>
                </a:r>
              </a:p>
              <a:p>
                <a:pPr algn="ctr"/>
                <a:endParaRPr lang="es-ES" sz="1350" b="1" dirty="0">
                  <a:solidFill>
                    <a:srgbClr val="FFFF00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pic>
            <p:nvPicPr>
              <p:cNvPr id="129" name="Picture 3">
                <a:extLst>
                  <a:ext uri="{FF2B5EF4-FFF2-40B4-BE49-F238E27FC236}">
                    <a16:creationId xmlns:a16="http://schemas.microsoft.com/office/drawing/2014/main" xmlns="" id="{EE80D469-6229-4229-A2C7-8BAEE4AEFB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401" y="38860"/>
                <a:ext cx="508580" cy="455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1" name="Imagen 130">
              <a:extLst>
                <a:ext uri="{FF2B5EF4-FFF2-40B4-BE49-F238E27FC236}">
                  <a16:creationId xmlns:a16="http://schemas.microsoft.com/office/drawing/2014/main" xmlns="" id="{FD4AC720-4187-40F0-ADED-FC7AB98F5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6796" y="51697"/>
              <a:ext cx="508580" cy="4298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FF7F3F7-D83C-46FB-9734-6C001DD65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1" y="1251651"/>
            <a:ext cx="10848975" cy="5229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41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24C10AE-410B-41D8-9C70-75BCBA634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9E46962F-43E5-49C2-95BE-3BFEECA927D2}"/>
              </a:ext>
            </a:extLst>
          </p:cNvPr>
          <p:cNvGrpSpPr/>
          <p:nvPr/>
        </p:nvGrpSpPr>
        <p:grpSpPr>
          <a:xfrm>
            <a:off x="1" y="5096"/>
            <a:ext cx="12192000" cy="869432"/>
            <a:chOff x="929640" y="5097"/>
            <a:chExt cx="9906000" cy="523006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xmlns="" id="{260E4DB3-3745-4618-92CC-EE03725E671B}"/>
                </a:ext>
              </a:extLst>
            </p:cNvPr>
            <p:cNvGrpSpPr/>
            <p:nvPr/>
          </p:nvGrpSpPr>
          <p:grpSpPr>
            <a:xfrm>
              <a:off x="929640" y="5097"/>
              <a:ext cx="9906000" cy="523006"/>
              <a:chOff x="929640" y="5097"/>
              <a:chExt cx="9906000" cy="523006"/>
            </a:xfrm>
          </p:grpSpPr>
          <p:sp>
            <p:nvSpPr>
              <p:cNvPr id="6" name="AutoShape 4">
                <a:extLst>
                  <a:ext uri="{FF2B5EF4-FFF2-40B4-BE49-F238E27FC236}">
                    <a16:creationId xmlns:a16="http://schemas.microsoft.com/office/drawing/2014/main" xmlns="" id="{F609D7AE-6AF6-4DDA-AA29-2CCA39C07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" y="5097"/>
                <a:ext cx="9906000" cy="523006"/>
              </a:xfrm>
              <a:prstGeom prst="rect">
                <a:avLst/>
              </a:prstGeom>
              <a:solidFill>
                <a:srgbClr val="094B14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" sz="24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CASOS EMBLEMATICOS DEL 2022</a:t>
                </a:r>
              </a:p>
              <a:p>
                <a:pPr algn="ctr"/>
                <a:r>
                  <a:rPr lang="es-ES" sz="24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DEPINCRI SAN JUAN DE MIRAFLORES</a:t>
                </a:r>
              </a:p>
            </p:txBody>
          </p:sp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xmlns="" id="{09E1F016-271F-4B83-B85A-58DA939DB9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401" y="38860"/>
                <a:ext cx="508580" cy="455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1092744D-1EBC-43BF-B4B7-5F204A0C3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6796" y="51697"/>
              <a:ext cx="508580" cy="429806"/>
            </a:xfrm>
            <a:prstGeom prst="rect">
              <a:avLst/>
            </a:prstGeom>
          </p:spPr>
        </p:pic>
      </p:grpSp>
      <p:pic>
        <p:nvPicPr>
          <p:cNvPr id="8" name="Imagen 7" descr="C:\Users\SILVA\Downloads\WhatsApp Image 2022-07-09 at 7.15.58 PM.jpeg">
            <a:extLst>
              <a:ext uri="{FF2B5EF4-FFF2-40B4-BE49-F238E27FC236}">
                <a16:creationId xmlns:a16="http://schemas.microsoft.com/office/drawing/2014/main" xmlns="" id="{AFF635AC-1B1E-4617-A8AB-9A14EE766FA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3404" r="5648" b="1715"/>
          <a:stretch/>
        </p:blipFill>
        <p:spPr bwMode="auto">
          <a:xfrm>
            <a:off x="6340380" y="1193039"/>
            <a:ext cx="5409481" cy="3286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Imagen 5" descr="Comida sobre un papel blanco con letras negras&#10;&#10;Descripción generada automáticamente con confianza media">
            <a:extLst>
              <a:ext uri="{FF2B5EF4-FFF2-40B4-BE49-F238E27FC236}">
                <a16:creationId xmlns:a16="http://schemas.microsoft.com/office/drawing/2014/main" xmlns="" id="{DAA940B7-8515-4259-BC3C-85A2C1AEB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56" y="4802380"/>
            <a:ext cx="2655282" cy="176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6" descr="Texto&#10;&#10;Descripción generada automáticamente">
            <a:extLst>
              <a:ext uri="{FF2B5EF4-FFF2-40B4-BE49-F238E27FC236}">
                <a16:creationId xmlns:a16="http://schemas.microsoft.com/office/drawing/2014/main" xmlns="" id="{184A4499-3342-4FAF-B61F-ACA2A6A69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80" y="4802380"/>
            <a:ext cx="2542860" cy="169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2">
            <a:extLst>
              <a:ext uri="{FF2B5EF4-FFF2-40B4-BE49-F238E27FC236}">
                <a16:creationId xmlns:a16="http://schemas.microsoft.com/office/drawing/2014/main" xmlns="" id="{6BFABF94-B56F-4899-88A4-A4E82FC2A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1" y="4780144"/>
            <a:ext cx="2689506" cy="179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4">
            <a:extLst>
              <a:ext uri="{FF2B5EF4-FFF2-40B4-BE49-F238E27FC236}">
                <a16:creationId xmlns:a16="http://schemas.microsoft.com/office/drawing/2014/main" xmlns="" id="{19B69E9A-D824-4361-8042-0D5E1F64C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341" y="4780144"/>
            <a:ext cx="2542458" cy="169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C75225EC-FB42-4376-96C6-B19AE63C7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83D9E259-09CD-4F75-A893-49EA8C63F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81D39E3-A29C-424B-A749-4EA8ADDF6BD1}"/>
              </a:ext>
            </a:extLst>
          </p:cNvPr>
          <p:cNvSpPr txBox="1"/>
          <p:nvPr/>
        </p:nvSpPr>
        <p:spPr>
          <a:xfrm>
            <a:off x="297410" y="1339192"/>
            <a:ext cx="56715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DESARTICULACION DE LA BANDA CRIMINAL “LOS MINIUMS DE MATEO”, POR LA COMISION DEL DCSP-TID, HECHO OCURRIDO EL 09JUL2022, EN  CALLE MARIA PARADO DE BELLIDO MZ.B1 LT.1 A- CHORRILLOS. </a:t>
            </a:r>
          </a:p>
          <a:p>
            <a:pPr marL="285750" indent="-285750">
              <a:buFontTx/>
              <a:buChar char="-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DETENCION DE DOS PERSONAS.</a:t>
            </a:r>
          </a:p>
          <a:p>
            <a:pPr marL="285750" indent="-285750">
              <a:buFontTx/>
              <a:buChar char="-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SE INCAUTO: 24 MUNICIONES, 02 PASAMONTAÑAS, 02 ARMAS DE FUEGO (1 DE ELLAS PERTENECIA A LA PNP), 03 CACERINAS DE FUSIL, 01 CACERINA DE PISTOLA, 02 PELUCAS, 01 VEHICULO (AUTO).</a:t>
            </a:r>
          </a:p>
          <a:p>
            <a:pPr marL="285750" indent="-285750">
              <a:buFontTx/>
              <a:buChar char="-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 SE COMISO: 10 BOLSITAS DE MARIHUANA Y 0.300 GR DE MARIHUANA.</a:t>
            </a:r>
            <a:endParaRPr lang="es-P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6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ED19A71-4535-4E2D-A329-231EE7CEB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F3BEA68-7A86-421B-A6A3-078EB791F2BD}"/>
              </a:ext>
            </a:extLst>
          </p:cNvPr>
          <p:cNvGrpSpPr/>
          <p:nvPr/>
        </p:nvGrpSpPr>
        <p:grpSpPr>
          <a:xfrm>
            <a:off x="1" y="5096"/>
            <a:ext cx="12192000" cy="869432"/>
            <a:chOff x="929640" y="5097"/>
            <a:chExt cx="9906000" cy="523006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xmlns="" id="{96F47441-513F-49D0-938E-B9A9254A1170}"/>
                </a:ext>
              </a:extLst>
            </p:cNvPr>
            <p:cNvGrpSpPr/>
            <p:nvPr/>
          </p:nvGrpSpPr>
          <p:grpSpPr>
            <a:xfrm>
              <a:off x="929640" y="5097"/>
              <a:ext cx="9906000" cy="523006"/>
              <a:chOff x="929640" y="5097"/>
              <a:chExt cx="9906000" cy="523006"/>
            </a:xfrm>
          </p:grpSpPr>
          <p:sp>
            <p:nvSpPr>
              <p:cNvPr id="6" name="AutoShape 4">
                <a:extLst>
                  <a:ext uri="{FF2B5EF4-FFF2-40B4-BE49-F238E27FC236}">
                    <a16:creationId xmlns:a16="http://schemas.microsoft.com/office/drawing/2014/main" xmlns="" id="{FD5FA526-A1D9-4129-BA05-45EA8D053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" y="5097"/>
                <a:ext cx="9906000" cy="523006"/>
              </a:xfrm>
              <a:prstGeom prst="rect">
                <a:avLst/>
              </a:prstGeom>
              <a:solidFill>
                <a:srgbClr val="094B14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" sz="24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CASOS EMBLEMATICOS DEL 2022</a:t>
                </a:r>
              </a:p>
              <a:p>
                <a:pPr algn="ctr"/>
                <a:r>
                  <a:rPr lang="es-ES" sz="24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DEPINCRI SAN JUAN DE MIRAFLORES</a:t>
                </a:r>
              </a:p>
            </p:txBody>
          </p:sp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xmlns="" id="{A15B4A90-48D3-4146-B515-A79D1ABD95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401" y="38860"/>
                <a:ext cx="508580" cy="455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AE0E59DE-67BE-443C-A063-488E2B1CF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6796" y="51697"/>
              <a:ext cx="508580" cy="429806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94F91AE-6DCD-4B79-BD26-0E6BFC225E21}"/>
              </a:ext>
            </a:extLst>
          </p:cNvPr>
          <p:cNvSpPr txBox="1"/>
          <p:nvPr/>
        </p:nvSpPr>
        <p:spPr>
          <a:xfrm>
            <a:off x="605754" y="1550442"/>
            <a:ext cx="52814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DESARTICULACION DE LA BANDA CRIMINAL “LOS DESTRUCTORES DE PAMPLONA ALTA”, INMERSOS EN LA PRESUNTA COMISION DEL DCSP-TID, HECHO OCURRIDO EL 28JUL2022, EN LA MZ. E8 LT.01 AA.HH VIRGEN DEL BUEN PÁSO-SJM.</a:t>
            </a:r>
          </a:p>
          <a:p>
            <a:pPr algn="just"/>
            <a:endParaRPr lang="es-MX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DETENCION DE CINCO PERSONAS.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SE INCAUTO: 02 ARMA DE FUEGO (PISTOLAS), 27 MUNICIONES Y 01 AUTO  INCAUTADO.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 SE COMISO: 290 ENVOLTORIOS DE PASTA BASICA DE COCAINA (PBC) Y 05 BOLSITAS DE CANNABIS SATIVA (MARIHUANA).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DICHA BANDA ADORABA A LA DIOSA CUBANA OSHUM, DESPUES DE COMETER SUS DELITOS, LE OFRENDABAN LICOR. </a:t>
            </a:r>
            <a:endParaRPr lang="es-P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6BC5C13-24D1-4278-98EA-8AD63D8EAE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0" t="10504" r="19551" b="6295"/>
          <a:stretch/>
        </p:blipFill>
        <p:spPr>
          <a:xfrm>
            <a:off x="6736366" y="951995"/>
            <a:ext cx="4364026" cy="37055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358A3DD-F868-4D0C-A125-471B4F996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464" y="4735004"/>
            <a:ext cx="2641924" cy="19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2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ED19A71-4535-4E2D-A329-231EE7CEB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F3BEA68-7A86-421B-A6A3-078EB791F2BD}"/>
              </a:ext>
            </a:extLst>
          </p:cNvPr>
          <p:cNvGrpSpPr/>
          <p:nvPr/>
        </p:nvGrpSpPr>
        <p:grpSpPr>
          <a:xfrm>
            <a:off x="1" y="5096"/>
            <a:ext cx="12192000" cy="869432"/>
            <a:chOff x="929640" y="5097"/>
            <a:chExt cx="9906000" cy="523006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xmlns="" id="{96F47441-513F-49D0-938E-B9A9254A1170}"/>
                </a:ext>
              </a:extLst>
            </p:cNvPr>
            <p:cNvGrpSpPr/>
            <p:nvPr/>
          </p:nvGrpSpPr>
          <p:grpSpPr>
            <a:xfrm>
              <a:off x="929640" y="5097"/>
              <a:ext cx="9906000" cy="523006"/>
              <a:chOff x="929640" y="5097"/>
              <a:chExt cx="9906000" cy="523006"/>
            </a:xfrm>
          </p:grpSpPr>
          <p:sp>
            <p:nvSpPr>
              <p:cNvPr id="6" name="AutoShape 4">
                <a:extLst>
                  <a:ext uri="{FF2B5EF4-FFF2-40B4-BE49-F238E27FC236}">
                    <a16:creationId xmlns:a16="http://schemas.microsoft.com/office/drawing/2014/main" xmlns="" id="{FD5FA526-A1D9-4129-BA05-45EA8D053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" y="5097"/>
                <a:ext cx="9906000" cy="523006"/>
              </a:xfrm>
              <a:prstGeom prst="rect">
                <a:avLst/>
              </a:prstGeom>
              <a:solidFill>
                <a:srgbClr val="094B14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" sz="24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CASOS EMBLEMATICOS DEL 2022</a:t>
                </a:r>
              </a:p>
              <a:p>
                <a:pPr algn="ctr"/>
                <a:r>
                  <a:rPr lang="es-ES" sz="24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DEPINCRI SAN JUAN DE MIRAFLORES</a:t>
                </a:r>
              </a:p>
            </p:txBody>
          </p:sp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xmlns="" id="{A15B4A90-48D3-4146-B515-A79D1ABD95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401" y="38860"/>
                <a:ext cx="508580" cy="455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AE0E59DE-67BE-443C-A063-488E2B1CF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6796" y="51697"/>
              <a:ext cx="508580" cy="429806"/>
            </a:xfrm>
            <a:prstGeom prst="rect">
              <a:avLst/>
            </a:prstGeom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415A730-71F4-44E8-9AAC-618666A1D3C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83" y="1221548"/>
            <a:ext cx="7120570" cy="49134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838D0CA-383D-4EC7-80B1-3B984938D9FD}"/>
              </a:ext>
            </a:extLst>
          </p:cNvPr>
          <p:cNvSpPr txBox="1"/>
          <p:nvPr/>
        </p:nvSpPr>
        <p:spPr>
          <a:xfrm>
            <a:off x="297411" y="1339192"/>
            <a:ext cx="3891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DESARTICULACION DE LA BANDA CRIMINAL “YERBEROS DE SJM”, INMERSOS EN LA PRESUNTA COMISION DEL DCSP-TID, HECHO OCURRIDO EL 04AGO2022, EN  CALLE DULANTO N°941-ZONA D -SJM. 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DETENCION DE CINCO PERSONAS.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SE COMISO: 70 BOLSITAS DE MARIHUANA Y 2 KILOS DE MARIHUANA.</a:t>
            </a:r>
            <a:endParaRPr lang="es-P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ED19A71-4535-4E2D-A329-231EE7CEB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F3BEA68-7A86-421B-A6A3-078EB791F2BD}"/>
              </a:ext>
            </a:extLst>
          </p:cNvPr>
          <p:cNvGrpSpPr/>
          <p:nvPr/>
        </p:nvGrpSpPr>
        <p:grpSpPr>
          <a:xfrm>
            <a:off x="1" y="5096"/>
            <a:ext cx="12192000" cy="869432"/>
            <a:chOff x="929640" y="5097"/>
            <a:chExt cx="9906000" cy="523006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xmlns="" id="{96F47441-513F-49D0-938E-B9A9254A1170}"/>
                </a:ext>
              </a:extLst>
            </p:cNvPr>
            <p:cNvGrpSpPr/>
            <p:nvPr/>
          </p:nvGrpSpPr>
          <p:grpSpPr>
            <a:xfrm>
              <a:off x="929640" y="5097"/>
              <a:ext cx="9906000" cy="523006"/>
              <a:chOff x="929640" y="5097"/>
              <a:chExt cx="9906000" cy="523006"/>
            </a:xfrm>
          </p:grpSpPr>
          <p:sp>
            <p:nvSpPr>
              <p:cNvPr id="6" name="AutoShape 4">
                <a:extLst>
                  <a:ext uri="{FF2B5EF4-FFF2-40B4-BE49-F238E27FC236}">
                    <a16:creationId xmlns:a16="http://schemas.microsoft.com/office/drawing/2014/main" xmlns="" id="{FD5FA526-A1D9-4129-BA05-45EA8D053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" y="5097"/>
                <a:ext cx="9906000" cy="523006"/>
              </a:xfrm>
              <a:prstGeom prst="rect">
                <a:avLst/>
              </a:prstGeom>
              <a:solidFill>
                <a:srgbClr val="094B14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" sz="24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CASOS EMBLEMATICOS DEL 2022</a:t>
                </a:r>
              </a:p>
              <a:p>
                <a:pPr algn="ctr"/>
                <a:r>
                  <a:rPr lang="es-ES" sz="24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DEPINCRI SAN JUAN DE MIRAFLORES</a:t>
                </a:r>
              </a:p>
            </p:txBody>
          </p:sp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xmlns="" id="{A15B4A90-48D3-4146-B515-A79D1ABD95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401" y="38860"/>
                <a:ext cx="508580" cy="455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AE0E59DE-67BE-443C-A063-488E2B1CF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6796" y="51697"/>
              <a:ext cx="508580" cy="429806"/>
            </a:xfrm>
            <a:prstGeom prst="rect">
              <a:avLst/>
            </a:prstGeom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FF0D687-C06E-4ADD-8B2B-A02AB0F0099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31" y="1582340"/>
            <a:ext cx="5805678" cy="404228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E3BE9BD-AB87-42DF-B5CF-D1904B7977D8}"/>
              </a:ext>
            </a:extLst>
          </p:cNvPr>
          <p:cNvSpPr txBox="1"/>
          <p:nvPr/>
        </p:nvSpPr>
        <p:spPr>
          <a:xfrm>
            <a:off x="297410" y="1582340"/>
            <a:ext cx="52814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DESARTICULACION DE LA BANDA CRIMINAL “LOS PRIMOS DE CHUCKY”, INMERSOS EN LA PRESUNTA COMISION DEL DCSP-TID Y DCP- ROBO AGRAVADO, HECHO OCURRIDO EL 13OCT2022, EN LA BOTICA “PERUFARMA” SITO EN MZ.D LT.08 – ASOC. VIV. UNIVERSO – SJM.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DETENCION DE CINCO PERSONAS.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SE INCAUTO: 01 ARMA DE FUEGO, 02 REPLICAS DE ARMA DE FUEGO, 15 MUNICIONES , UN CHALECO CON INSCRIPCION DE “POLICIA”, 03 EQUIPOS CELULARES Y 01 VEHICULO (AUTO).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 SE COMISO: 08 BOLSITAS DE MARIHUANA Y 05 BOLSITAS DE CLORIDRATO DE COCAINA.</a:t>
            </a:r>
            <a:endParaRPr lang="es-P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434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3844</TotalTime>
  <Words>728</Words>
  <Application>Microsoft Office PowerPoint</Application>
  <PresentationFormat>Panorámica</PresentationFormat>
  <Paragraphs>65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Cambria</vt:lpstr>
      <vt:lpstr>Cambria Math</vt:lpstr>
      <vt:lpstr>Impact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OPERACIONES2016</dc:creator>
  <cp:lastModifiedBy>Carmen Estefania Luis Leonardo</cp:lastModifiedBy>
  <cp:revision>306</cp:revision>
  <cp:lastPrinted>2017-06-19T02:31:36Z</cp:lastPrinted>
  <dcterms:created xsi:type="dcterms:W3CDTF">2017-06-17T01:19:55Z</dcterms:created>
  <dcterms:modified xsi:type="dcterms:W3CDTF">2023-02-16T17:09:54Z</dcterms:modified>
</cp:coreProperties>
</file>