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8225"/>
  <p:embeddedFontLst>
    <p:embeddedFont>
      <p:font typeface="Arial Black" panose="020B0604020202020204" pitchFamily="34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i5nxgw6KWS03B5Z7xnCp5f3wfS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font" Target="fonts/font1.fntdata" /><Relationship Id="rId5" Type="http://schemas.openxmlformats.org/officeDocument/2006/relationships/slide" Target="slides/slide4.xml" /><Relationship Id="rId15" Type="http://customschemas.google.com/relationships/presentationmetadata" Target="metadata" /><Relationship Id="rId10" Type="http://schemas.openxmlformats.org/officeDocument/2006/relationships/notesMaster" Target="notesMasters/notesMaster1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1"/>
            <a:ext cx="2946275" cy="498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863" y="1"/>
            <a:ext cx="2946275" cy="498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5225" y="1241425"/>
            <a:ext cx="4467225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385" y="4778109"/>
            <a:ext cx="5436909" cy="390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429938"/>
            <a:ext cx="2946275" cy="498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863" y="9429938"/>
            <a:ext cx="2946275" cy="498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4401" y="4779637"/>
            <a:ext cx="5389084" cy="391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1241425"/>
            <a:ext cx="4468812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0385" y="4778109"/>
            <a:ext cx="5436909" cy="3909517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0385" y="4778109"/>
            <a:ext cx="5436909" cy="3909517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1ff42bea1_0_17:notes"/>
          <p:cNvSpPr txBox="1">
            <a:spLocks noGrp="1"/>
          </p:cNvSpPr>
          <p:nvPr>
            <p:ph type="body" idx="1"/>
          </p:nvPr>
        </p:nvSpPr>
        <p:spPr>
          <a:xfrm>
            <a:off x="680385" y="4778109"/>
            <a:ext cx="5436900" cy="3909600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131ff42bea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300" cy="335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>
            <a:spLocks noGrp="1"/>
          </p:cNvSpPr>
          <p:nvPr>
            <p:ph type="body" idx="1"/>
          </p:nvPr>
        </p:nvSpPr>
        <p:spPr>
          <a:xfrm>
            <a:off x="680385" y="4778109"/>
            <a:ext cx="5436909" cy="3909517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680385" y="4778109"/>
            <a:ext cx="5436909" cy="390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:notes"/>
          <p:cNvSpPr txBox="1">
            <a:spLocks noGrp="1"/>
          </p:cNvSpPr>
          <p:nvPr>
            <p:ph type="sldNum" idx="12"/>
          </p:nvPr>
        </p:nvSpPr>
        <p:spPr>
          <a:xfrm>
            <a:off x="3849863" y="9429938"/>
            <a:ext cx="2946275" cy="498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6:notes"/>
          <p:cNvSpPr txBox="1">
            <a:spLocks noGrp="1"/>
          </p:cNvSpPr>
          <p:nvPr>
            <p:ph type="body" idx="1"/>
          </p:nvPr>
        </p:nvSpPr>
        <p:spPr>
          <a:xfrm>
            <a:off x="680385" y="4778109"/>
            <a:ext cx="5436909" cy="390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6:notes"/>
          <p:cNvSpPr txBox="1">
            <a:spLocks noGrp="1"/>
          </p:cNvSpPr>
          <p:nvPr>
            <p:ph type="sldNum" idx="12"/>
          </p:nvPr>
        </p:nvSpPr>
        <p:spPr>
          <a:xfrm>
            <a:off x="3849863" y="9429938"/>
            <a:ext cx="2946275" cy="498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7:notes"/>
          <p:cNvSpPr txBox="1">
            <a:spLocks noGrp="1"/>
          </p:cNvSpPr>
          <p:nvPr>
            <p:ph type="body" idx="1"/>
          </p:nvPr>
        </p:nvSpPr>
        <p:spPr>
          <a:xfrm>
            <a:off x="680385" y="4778109"/>
            <a:ext cx="5436909" cy="390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7:notes"/>
          <p:cNvSpPr txBox="1">
            <a:spLocks noGrp="1"/>
          </p:cNvSpPr>
          <p:nvPr>
            <p:ph type="sldNum" idx="12"/>
          </p:nvPr>
        </p:nvSpPr>
        <p:spPr>
          <a:xfrm>
            <a:off x="3849863" y="9429938"/>
            <a:ext cx="2946275" cy="498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5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7285038" y="1828806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1722438" y="-838194"/>
            <a:ext cx="5851525" cy="80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54102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6172200" y="1600206"/>
            <a:ext cx="54102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3575050" y="273056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4.png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3469775" y="3025813"/>
            <a:ext cx="51249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 b="1" i="0" u="none" strike="noStrike" cap="none">
                <a:solidFill>
                  <a:srgbClr val="92D050"/>
                </a:solidFill>
                <a:latin typeface="Arial Black"/>
                <a:ea typeface="Arial Black"/>
                <a:cs typeface="Arial Black"/>
                <a:sym typeface="Arial Black"/>
              </a:rPr>
              <a:t>ACCIONES PARA GARANTIZAR LA SEGURIDAD JURÍDICA Y PREVENCIÓN DE FRAUDES</a:t>
            </a:r>
            <a:endParaRPr sz="2200" b="1">
              <a:solidFill>
                <a:srgbClr val="92D05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675" y="106025"/>
            <a:ext cx="2584524" cy="6391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76649" y="406725"/>
            <a:ext cx="1635724" cy="90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82824" y="5738202"/>
            <a:ext cx="1873663" cy="6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58065" y="5738202"/>
            <a:ext cx="1765710" cy="65940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7066103" y="4721260"/>
            <a:ext cx="1778700" cy="2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5"/>
              <a:buFont typeface="Arial"/>
              <a:buNone/>
            </a:pPr>
            <a:r>
              <a:rPr lang="es-ES" sz="825" b="1"/>
              <a:t>Junio </a:t>
            </a:r>
            <a:r>
              <a:rPr lang="es-ES" sz="825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3720000" y="4503425"/>
            <a:ext cx="5124900" cy="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5"/>
              <a:buFont typeface="Arial"/>
              <a:buNone/>
            </a:pPr>
            <a:r>
              <a:rPr lang="es-ES" sz="1275" b="1">
                <a:latin typeface="Arial Black"/>
                <a:ea typeface="Arial Black"/>
                <a:cs typeface="Arial Black"/>
                <a:sym typeface="Arial Black"/>
              </a:rPr>
              <a:t>Superintendencia Nacional de los Registros Públicos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/>
          <p:nvPr/>
        </p:nvSpPr>
        <p:spPr>
          <a:xfrm>
            <a:off x="900731" y="2811810"/>
            <a:ext cx="1061795" cy="1181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08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936375" y="3896078"/>
            <a:ext cx="327558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COORDINACIONES CON JEFES DE UAJ DE LAS ZONAS REGISTRALES</a:t>
            </a:r>
            <a:endParaRPr sz="1800" b="1">
              <a:solidFill>
                <a:srgbClr val="0C0C0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667" y="265208"/>
            <a:ext cx="1152128" cy="638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1590" y="394036"/>
            <a:ext cx="1302526" cy="50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324675" y="1132200"/>
            <a:ext cx="8753100" cy="59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Sistema Nacional de los Registros Públicos tiene la finalidad de mantener y preservar la unidad y coherencia del ejercicio de la función registral en todo el país, orientado a la 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especialización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simplificación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integración 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modernización 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la función, procedimientos y 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de todos los registros que lo integran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ese sentido, el registro proporciona 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información relevante e importante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los interesados como:</a:t>
            </a:r>
            <a:endParaRPr sz="180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19999" marR="0" lvl="0" indent="-3333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Saber quien es el propietario de determinado bien inscrito, si un bien tiene hipotecas, embargos, garantías mobiliarias o cualquier otro tipo de carga o gravamen.</a:t>
            </a:r>
            <a:endParaRPr sz="1800"/>
          </a:p>
          <a:p>
            <a:pPr marL="719999" marR="0" lvl="0" indent="-2190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19999" marR="0" lvl="0" indent="-3333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determinada persona jurídica se encuentra inscrita, así como saber quiénes son sus representantes legales y las facultades que éstos tienen.</a:t>
            </a:r>
            <a:endParaRPr sz="1800"/>
          </a:p>
          <a:p>
            <a:pPr marL="719999" marR="0" lvl="0" indent="-2190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19999" marR="0" lvl="0" indent="-3333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Derechos y situaciones jurídicas de las personas naturales como: poderes, divorcios, sucesiones intestadas, testamentos, inhabilitaciones, entre otros</a:t>
            </a:r>
            <a:endParaRPr sz="1800"/>
          </a:p>
          <a:p>
            <a:pPr marL="270510" marR="0" lvl="0" indent="-27051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0510" marR="0" lvl="0" indent="-27051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Dicha información resulta necesaria por cuanto permitirá la celebración de diferentes actos y contratos jurídicos.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1004933" y="505130"/>
            <a:ext cx="7392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Importancia del registro a cargo de Sunarp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/>
          <p:nvPr/>
        </p:nvSpPr>
        <p:spPr>
          <a:xfrm>
            <a:off x="900731" y="2811810"/>
            <a:ext cx="1061795" cy="1181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08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10" name="Google Shape;110;p3"/>
          <p:cNvSpPr/>
          <p:nvPr/>
        </p:nvSpPr>
        <p:spPr>
          <a:xfrm>
            <a:off x="936375" y="3896078"/>
            <a:ext cx="327558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COORDINACIONES CON JEFES DE UAJ DE LAS ZONAS REGISTRALES</a:t>
            </a:r>
            <a:endParaRPr sz="1800" b="1">
              <a:solidFill>
                <a:srgbClr val="0C0C0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667" y="265208"/>
            <a:ext cx="1152128" cy="638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1590" y="394036"/>
            <a:ext cx="1302526" cy="50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 txBox="1"/>
          <p:nvPr/>
        </p:nvSpPr>
        <p:spPr>
          <a:xfrm>
            <a:off x="472338" y="1312285"/>
            <a:ext cx="8274600" cy="55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Ahora, se debe tener en cuenta que todos los </a:t>
            </a:r>
            <a:r>
              <a:rPr lang="es-ES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derechos</a:t>
            </a: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titularidades </a:t>
            </a: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lang="es-ES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situaciones jurídicas</a:t>
            </a: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se inscriben y la cual posteriormente se publicita, </a:t>
            </a:r>
            <a:r>
              <a:rPr lang="es-ES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acceden al registro previa revisión, análisis y calificación registral </a:t>
            </a: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realiza el registrador público a los documentos que se presentan.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Dichos documentos para la respectiva calificación, pueden provenir de: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-"/>
            </a:pP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sede notarial, 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-"/>
            </a:pP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sede judicial y/o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-"/>
            </a:pPr>
            <a:r>
              <a:rPr lang="es-E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sede administrativa. </a:t>
            </a:r>
            <a:endParaRPr sz="160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913346" y="900580"/>
            <a:ext cx="7392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Importancia del registro a cargo de Sunarp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31ff42bea1_0_17"/>
          <p:cNvSpPr/>
          <p:nvPr/>
        </p:nvSpPr>
        <p:spPr>
          <a:xfrm>
            <a:off x="900731" y="2811810"/>
            <a:ext cx="1061700" cy="1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08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20" name="Google Shape;120;g131ff42bea1_0_17"/>
          <p:cNvSpPr/>
          <p:nvPr/>
        </p:nvSpPr>
        <p:spPr>
          <a:xfrm>
            <a:off x="936375" y="3896078"/>
            <a:ext cx="3275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COORDINACIONES CON JEFES DE UAJ DE LAS ZONAS REGISTRALES</a:t>
            </a:r>
            <a:endParaRPr sz="1800" b="1">
              <a:solidFill>
                <a:srgbClr val="0C0C0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21" name="Google Shape;121;g131ff42bea1_0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667" y="265208"/>
            <a:ext cx="1152129" cy="638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131ff42bea1_0_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1590" y="394036"/>
            <a:ext cx="1302525" cy="50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g131ff42bea1_0_17"/>
          <p:cNvSpPr txBox="1"/>
          <p:nvPr/>
        </p:nvSpPr>
        <p:spPr>
          <a:xfrm>
            <a:off x="472338" y="1312285"/>
            <a:ext cx="8274600" cy="53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alcances de la calificación registral antes descrita se refleja en que el registrador público verifique: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746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-"/>
            </a:pP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s-E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legalidad </a:t>
            </a: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los documentos,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746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-"/>
            </a:pP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cumplimiento de las </a:t>
            </a:r>
            <a:r>
              <a:rPr lang="es-E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formalidades,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746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-"/>
            </a:pP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s-E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capacidad </a:t>
            </a: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los otorgantes,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746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-"/>
            </a:pP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así como la </a:t>
            </a:r>
            <a:r>
              <a:rPr lang="es-E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validez </a:t>
            </a: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acto.</a:t>
            </a:r>
            <a:endParaRPr sz="170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importante resaltar que la inscripción que se realiza en registros otorga </a:t>
            </a:r>
            <a:r>
              <a:rPr lang="es-E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certeza y seguridad </a:t>
            </a:r>
            <a:r>
              <a:rPr lang="es-E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los derechos, titularidades y situaciones jurídicas, constituyéndose en garantía y protección frente a terceros.</a:t>
            </a:r>
            <a:endParaRPr sz="17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g131ff42bea1_0_17"/>
          <p:cNvSpPr txBox="1"/>
          <p:nvPr/>
        </p:nvSpPr>
        <p:spPr>
          <a:xfrm>
            <a:off x="913346" y="900580"/>
            <a:ext cx="7392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Importancia del registro a cargo de Sunarp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"/>
          <p:cNvSpPr/>
          <p:nvPr/>
        </p:nvSpPr>
        <p:spPr>
          <a:xfrm>
            <a:off x="900731" y="2811810"/>
            <a:ext cx="1061795" cy="1181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08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30" name="Google Shape;130;p4"/>
          <p:cNvSpPr/>
          <p:nvPr/>
        </p:nvSpPr>
        <p:spPr>
          <a:xfrm>
            <a:off x="936375" y="3896078"/>
            <a:ext cx="327558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COORDINACIONES CON JEFES DE UAJ DE LAS ZONAS REGISTRALES</a:t>
            </a:r>
            <a:endParaRPr sz="1800" b="1">
              <a:solidFill>
                <a:srgbClr val="0C0C0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31" name="Google Shape;13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667" y="265208"/>
            <a:ext cx="1152128" cy="638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1590" y="394036"/>
            <a:ext cx="1302526" cy="50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4"/>
          <p:cNvSpPr txBox="1"/>
          <p:nvPr/>
        </p:nvSpPr>
        <p:spPr>
          <a:xfrm>
            <a:off x="434714" y="1843950"/>
            <a:ext cx="8274600" cy="4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década atrás existía la posibilidad de inscripciones irregulares a través de dos modalidades: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9999" marR="0" lvl="0" indent="-3460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Presentación de documento falso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9999" marR="0" lvl="0" indent="-3460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Suplantación de identidad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Asimismo, una de las deficiencias detectadas en el registro fue la duplicidad de partidas registrales, generadas por la ausencia de información técnica y gráfica en los títulos archivados de los predios inscritos.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 txBox="1"/>
          <p:nvPr/>
        </p:nvSpPr>
        <p:spPr>
          <a:xfrm>
            <a:off x="913333" y="1074980"/>
            <a:ext cx="441537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Inscripciones Irregulares 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/>
          <p:nvPr/>
        </p:nvSpPr>
        <p:spPr>
          <a:xfrm>
            <a:off x="900731" y="2811810"/>
            <a:ext cx="1061795" cy="1181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08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41" name="Google Shape;141;p5"/>
          <p:cNvSpPr/>
          <p:nvPr/>
        </p:nvSpPr>
        <p:spPr>
          <a:xfrm>
            <a:off x="936375" y="3896078"/>
            <a:ext cx="327558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COORDINACIONES CON JEFES DE UAJ DE LAS ZONAS REGISTRALES</a:t>
            </a:r>
            <a:endParaRPr sz="1800" b="1">
              <a:solidFill>
                <a:srgbClr val="0C0C0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42" name="Google Shape;14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667" y="265208"/>
            <a:ext cx="1152128" cy="638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1590" y="394036"/>
            <a:ext cx="1302526" cy="50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5"/>
          <p:cNvSpPr txBox="1"/>
          <p:nvPr/>
        </p:nvSpPr>
        <p:spPr>
          <a:xfrm>
            <a:off x="689545" y="1905811"/>
            <a:ext cx="8274600" cy="62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evitar las inscripciones irregulares y el fraude, a los largo de las dos últimas décadas se han adoptando las siguientes acciones: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estableció la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presentación obligatoria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los partes notariales por el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notario 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su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dependiente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Implementación de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lector biométrico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comprobar la identidad de los presentantes de documentos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Implementación de la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 de Servicios Institucionales (PSI) 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notarios; mediante el cual el notario incorpora sus sellos, firmas, designa o remueve dependientes, autoriza a terceros a presentar títulos, entre otros.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presentación electrónica de los documentos con firma digital a través del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de Intermediación Digital - SID Sunarp.</a:t>
            </a:r>
            <a:endParaRPr b="1"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 txBox="1"/>
          <p:nvPr/>
        </p:nvSpPr>
        <p:spPr>
          <a:xfrm>
            <a:off x="595799" y="766438"/>
            <a:ext cx="79524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Acciones para garantizar la seguridad jurídica y prevención de fraudes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/>
          <p:nvPr/>
        </p:nvSpPr>
        <p:spPr>
          <a:xfrm>
            <a:off x="900731" y="2811810"/>
            <a:ext cx="1061795" cy="1181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08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52" name="Google Shape;152;p6"/>
          <p:cNvSpPr/>
          <p:nvPr/>
        </p:nvSpPr>
        <p:spPr>
          <a:xfrm>
            <a:off x="936375" y="3896078"/>
            <a:ext cx="327558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COORDINACIONES CON JEFES DE UAJ DE LAS ZONAS REGISTRALES</a:t>
            </a:r>
            <a:endParaRPr sz="1800" b="1">
              <a:solidFill>
                <a:srgbClr val="0C0C0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53" name="Google Shape;15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667" y="265208"/>
            <a:ext cx="1152128" cy="638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1590" y="394036"/>
            <a:ext cx="1302526" cy="50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6"/>
          <p:cNvSpPr txBox="1"/>
          <p:nvPr/>
        </p:nvSpPr>
        <p:spPr>
          <a:xfrm>
            <a:off x="689545" y="2210611"/>
            <a:ext cx="8274600" cy="563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implementó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Alerta Registral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para comunicar en tiempo real al titular o propietario de un bien sobre la presentación de determinada solicitud. 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implementó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Síguelo Sunarp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mediante el cual se puede realizar seguimiento de las solicitudes de inscripción  y publicidad.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anotación de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bloqueo 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presunta inscripción realizada en mérito a documentos falsos o suplantación de identidad.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Cancelación de asientos,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Sede Administrativa, realizados en mérito a documentos falsos o suplantación de identidad  (Ley 30313).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inmovilización 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partidas por el titular registral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913333" y="1074980"/>
            <a:ext cx="74043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Acciones para garantizar la seguridad jurídica y prevención de fraudes 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/>
          <p:nvPr/>
        </p:nvSpPr>
        <p:spPr>
          <a:xfrm>
            <a:off x="900731" y="2811810"/>
            <a:ext cx="1061795" cy="1181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08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936375" y="3896078"/>
            <a:ext cx="327558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360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COORDINACIONES CON JEFES DE UAJ DE LAS ZONAS REGISTRALES</a:t>
            </a:r>
            <a:endParaRPr sz="1800" b="1">
              <a:solidFill>
                <a:srgbClr val="0C0C0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64" name="Google Shape;16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4667" y="265208"/>
            <a:ext cx="1152128" cy="638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1590" y="394036"/>
            <a:ext cx="1302526" cy="50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7"/>
          <p:cNvSpPr txBox="1"/>
          <p:nvPr/>
        </p:nvSpPr>
        <p:spPr>
          <a:xfrm>
            <a:off x="689545" y="2210611"/>
            <a:ext cx="8274600" cy="5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Exigencia 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el acuerdo de la asamblea de comuneros que apruebe la transferencia de propiedad comunal, determine, identifique e individualice el predio cuya transferencia se autorice.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Actualización 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constante de la base gráfica histórica de predios inscritos.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Coordinación y apoyo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la entidades a cargo de la formalización de propiedad informal, así como a las entidades generadoras de catastro.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Cierre de partidas registrale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por duplicidad de inscripciones.</a:t>
            </a:r>
            <a:endParaRPr/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7"/>
          <p:cNvSpPr txBox="1"/>
          <p:nvPr/>
        </p:nvSpPr>
        <p:spPr>
          <a:xfrm>
            <a:off x="913333" y="1074980"/>
            <a:ext cx="740419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Acciones para garantizar la seguridad jurídica y prevención de fraudes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8</Slides>
  <Notes>8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 Enrique Carrasco Flores</dc:creator>
  <cp:lastModifiedBy>Rafael Pantoja Barboza</cp:lastModifiedBy>
  <cp:revision>2</cp:revision>
  <dcterms:modified xsi:type="dcterms:W3CDTF">2022-06-07T21:20:18Z</dcterms:modified>
</cp:coreProperties>
</file>