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6865" r:id="rId2"/>
    <p:sldId id="7012" r:id="rId3"/>
    <p:sldId id="7014" r:id="rId4"/>
    <p:sldId id="7013" r:id="rId5"/>
    <p:sldId id="6867" r:id="rId6"/>
    <p:sldId id="6866" r:id="rId7"/>
    <p:sldId id="7015" r:id="rId8"/>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spacho Viceministerial de Justicia 31" initials="DVdJ3" lastIdx="1" clrIdx="0"/>
  <p:cmAuthor id="2" name="Microsoft Office User" initials="MOU" lastIdx="22" clrIdx="1"/>
  <p:cmAuthor id="3" name="Claudia" initials="C" lastIdx="1" clrIdx="2"/>
  <p:cmAuthor id="4" name="LAIDA HERRERA MINAYA" initials="LHM"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0000"/>
    <a:srgbClr val="EF9B95"/>
    <a:srgbClr val="686464"/>
    <a:srgbClr val="45C3EB"/>
    <a:srgbClr val="33CCFF"/>
    <a:srgbClr val="7FC0F1"/>
    <a:srgbClr val="D75107"/>
    <a:srgbClr val="C30505"/>
    <a:srgbClr val="E13F33"/>
    <a:srgbClr val="E8E8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54" autoAdjust="0"/>
    <p:restoredTop sz="94403" autoAdjust="0"/>
  </p:normalViewPr>
  <p:slideViewPr>
    <p:cSldViewPr snapToGrid="0">
      <p:cViewPr varScale="1">
        <p:scale>
          <a:sx n="92" d="100"/>
          <a:sy n="92" d="100"/>
        </p:scale>
        <p:origin x="-750" y="-102"/>
      </p:cViewPr>
      <p:guideLst>
        <p:guide orient="horz" pos="2160"/>
        <p:guide pos="384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813" name="Marcador de encabezado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s-PE" dirty="0"/>
          </a:p>
        </p:txBody>
      </p:sp>
      <p:sp>
        <p:nvSpPr>
          <p:cNvPr id="1048814" name="Marcador de fecha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80BB781A-5B8A-4434-9817-DA1C32131786}" type="datetimeFigureOut">
              <a:rPr lang="es-PE" smtClean="0"/>
              <a:t>07/06/2022</a:t>
            </a:fld>
            <a:endParaRPr lang="es-PE" dirty="0"/>
          </a:p>
        </p:txBody>
      </p:sp>
      <p:sp>
        <p:nvSpPr>
          <p:cNvPr id="1048815" name="Marcador de pie de página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s-PE" dirty="0"/>
          </a:p>
        </p:txBody>
      </p:sp>
      <p:sp>
        <p:nvSpPr>
          <p:cNvPr id="1048816" name="Marcador de número de diapositiva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5254DE9A-7590-490D-B177-F791AFEF6AC0}" type="slidenum">
              <a:rPr lang="es-PE" smtClean="0"/>
              <a:t>‹Nº›</a:t>
            </a:fld>
            <a:endParaRPr lang="es-PE" dirty="0"/>
          </a:p>
        </p:txBody>
      </p:sp>
    </p:spTree>
    <p:extLst>
      <p:ext uri="{BB962C8B-B14F-4D97-AF65-F5344CB8AC3E}">
        <p14:creationId xmlns:p14="http://schemas.microsoft.com/office/powerpoint/2010/main" val="159422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807" name="Marcador de encabezado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s-PE" dirty="0"/>
          </a:p>
        </p:txBody>
      </p:sp>
      <p:sp>
        <p:nvSpPr>
          <p:cNvPr id="1048808" name="Marcador de fecha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5467AC60-4D4C-4CCE-B151-8E2D1FDCA9B8}" type="datetimeFigureOut">
              <a:rPr lang="es-PE" smtClean="0"/>
              <a:t>07/06/2022</a:t>
            </a:fld>
            <a:endParaRPr lang="es-PE" dirty="0"/>
          </a:p>
        </p:txBody>
      </p:sp>
      <p:sp>
        <p:nvSpPr>
          <p:cNvPr id="1048809" name="Marcador de imagen de diapositiva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s-PE" dirty="0"/>
          </a:p>
        </p:txBody>
      </p:sp>
      <p:sp>
        <p:nvSpPr>
          <p:cNvPr id="1048810" name="Marcador de notas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1048811" name="Marcador de pie de página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s-PE" dirty="0"/>
          </a:p>
        </p:txBody>
      </p:sp>
      <p:sp>
        <p:nvSpPr>
          <p:cNvPr id="1048812" name="Marcador de número de diapositiva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9BCB24-347E-464D-830B-64F14249472F}" type="slidenum">
              <a:rPr lang="es-PE" smtClean="0"/>
              <a:t>‹Nº›</a:t>
            </a:fld>
            <a:endParaRPr lang="es-PE" dirty="0"/>
          </a:p>
        </p:txBody>
      </p:sp>
    </p:spTree>
    <p:extLst>
      <p:ext uri="{BB962C8B-B14F-4D97-AF65-F5344CB8AC3E}">
        <p14:creationId xmlns:p14="http://schemas.microsoft.com/office/powerpoint/2010/main" val="164704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Marcador de imagen de diapositiva 1"/>
          <p:cNvSpPr>
            <a:spLocks noGrp="1" noRot="1" noChangeAspect="1"/>
          </p:cNvSpPr>
          <p:nvPr>
            <p:ph type="sldImg"/>
          </p:nvPr>
        </p:nvSpPr>
        <p:spPr/>
      </p:sp>
      <p:sp>
        <p:nvSpPr>
          <p:cNvPr id="1048590" name="Marcador de notas 2"/>
          <p:cNvSpPr>
            <a:spLocks noGrp="1"/>
          </p:cNvSpPr>
          <p:nvPr>
            <p:ph type="body" idx="1"/>
          </p:nvPr>
        </p:nvSpPr>
        <p:spPr/>
        <p:txBody>
          <a:bodyPr/>
          <a:lstStyle/>
          <a:p>
            <a:r>
              <a:rPr lang="es-PE" dirty="0"/>
              <a:t>El Ministerio de Justicia y Derechos Humanos se encuentra plenamente comprometido con la promoción de los derechos humanos de todos y todas, y con la optimización de los servicios de atención legal de manera transversal. En ese marco, el día de hoy, se expondrán los avances de la gestión en materia de reforma de justicia, mejoramiento del sistema penitenciario y derechos humanos.</a:t>
            </a:r>
          </a:p>
        </p:txBody>
      </p:sp>
      <p:sp>
        <p:nvSpPr>
          <p:cNvPr id="1048591" name="Marcador de número de diapositiva 3"/>
          <p:cNvSpPr>
            <a:spLocks noGrp="1"/>
          </p:cNvSpPr>
          <p:nvPr>
            <p:ph type="sldNum" sz="quarter" idx="10"/>
          </p:nvPr>
        </p:nvSpPr>
        <p:spPr/>
        <p:txBody>
          <a:bodyPr/>
          <a:lstStyle/>
          <a:p>
            <a:fld id="{499BCB24-347E-464D-830B-64F14249472F}" type="slidenum">
              <a:rPr lang="es-PE" smtClean="0"/>
              <a:t>1</a:t>
            </a:fld>
            <a:endParaRPr lang="es-PE" dirty="0"/>
          </a:p>
        </p:txBody>
      </p:sp>
    </p:spTree>
    <p:extLst>
      <p:ext uri="{BB962C8B-B14F-4D97-AF65-F5344CB8AC3E}">
        <p14:creationId xmlns:p14="http://schemas.microsoft.com/office/powerpoint/2010/main" val="1587188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Marcador de imagen de diapositiva 1"/>
          <p:cNvSpPr>
            <a:spLocks noGrp="1" noRot="1" noChangeAspect="1"/>
          </p:cNvSpPr>
          <p:nvPr>
            <p:ph type="sldImg"/>
          </p:nvPr>
        </p:nvSpPr>
        <p:spPr/>
      </p:sp>
      <p:sp>
        <p:nvSpPr>
          <p:cNvPr id="1048590" name="Marcador de notas 2"/>
          <p:cNvSpPr>
            <a:spLocks noGrp="1"/>
          </p:cNvSpPr>
          <p:nvPr>
            <p:ph type="body" idx="1"/>
          </p:nvPr>
        </p:nvSpPr>
        <p:spPr/>
        <p:txBody>
          <a:bodyPr/>
          <a:lstStyle/>
          <a:p>
            <a:r>
              <a:rPr lang="es-PE" dirty="0"/>
              <a:t>El Ministerio de Justicia y Derechos Humanos se encuentra plenamente comprometido con la promoción de los derechos humanos de todos y todas, y con la optimización de los servicios de atención legal de manera transversal. En ese marco, el día de hoy, se expondrán los avances de la gestión en materia de reforma de justicia, mejoramiento del sistema penitenciario y derechos humanos.</a:t>
            </a:r>
          </a:p>
        </p:txBody>
      </p:sp>
      <p:sp>
        <p:nvSpPr>
          <p:cNvPr id="1048591" name="Marcador de número de diapositiva 3"/>
          <p:cNvSpPr>
            <a:spLocks noGrp="1"/>
          </p:cNvSpPr>
          <p:nvPr>
            <p:ph type="sldNum" sz="quarter" idx="10"/>
          </p:nvPr>
        </p:nvSpPr>
        <p:spPr/>
        <p:txBody>
          <a:bodyPr/>
          <a:lstStyle/>
          <a:p>
            <a:fld id="{499BCB24-347E-464D-830B-64F14249472F}" type="slidenum">
              <a:rPr lang="es-PE" smtClean="0"/>
              <a:t>2</a:t>
            </a:fld>
            <a:endParaRPr lang="es-PE" dirty="0"/>
          </a:p>
        </p:txBody>
      </p:sp>
    </p:spTree>
    <p:extLst>
      <p:ext uri="{BB962C8B-B14F-4D97-AF65-F5344CB8AC3E}">
        <p14:creationId xmlns:p14="http://schemas.microsoft.com/office/powerpoint/2010/main" val="4170822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Marcador de imagen de diapositiva 1"/>
          <p:cNvSpPr>
            <a:spLocks noGrp="1" noRot="1" noChangeAspect="1"/>
          </p:cNvSpPr>
          <p:nvPr>
            <p:ph type="sldImg"/>
          </p:nvPr>
        </p:nvSpPr>
        <p:spPr/>
      </p:sp>
      <p:sp>
        <p:nvSpPr>
          <p:cNvPr id="1048590" name="Marcador de notas 2"/>
          <p:cNvSpPr>
            <a:spLocks noGrp="1"/>
          </p:cNvSpPr>
          <p:nvPr>
            <p:ph type="body" idx="1"/>
          </p:nvPr>
        </p:nvSpPr>
        <p:spPr/>
        <p:txBody>
          <a:bodyPr/>
          <a:lstStyle/>
          <a:p>
            <a:r>
              <a:rPr lang="es-PE" dirty="0"/>
              <a:t>El Ministerio de Justicia y Derechos Humanos se encuentra plenamente comprometido con la promoción de los derechos humanos de todos y todas, y con la optimización de los servicios de atención legal de manera transversal. En ese marco, el día de hoy, se expondrán los avances de la gestión en materia de reforma de justicia, mejoramiento del sistema penitenciario y derechos humanos.</a:t>
            </a:r>
          </a:p>
        </p:txBody>
      </p:sp>
      <p:sp>
        <p:nvSpPr>
          <p:cNvPr id="1048591" name="Marcador de número de diapositiva 3"/>
          <p:cNvSpPr>
            <a:spLocks noGrp="1"/>
          </p:cNvSpPr>
          <p:nvPr>
            <p:ph type="sldNum" sz="quarter" idx="10"/>
          </p:nvPr>
        </p:nvSpPr>
        <p:spPr/>
        <p:txBody>
          <a:bodyPr/>
          <a:lstStyle/>
          <a:p>
            <a:fld id="{499BCB24-347E-464D-830B-64F14249472F}" type="slidenum">
              <a:rPr lang="es-PE" smtClean="0"/>
              <a:t>3</a:t>
            </a:fld>
            <a:endParaRPr lang="es-PE" dirty="0"/>
          </a:p>
        </p:txBody>
      </p:sp>
    </p:spTree>
    <p:extLst>
      <p:ext uri="{BB962C8B-B14F-4D97-AF65-F5344CB8AC3E}">
        <p14:creationId xmlns:p14="http://schemas.microsoft.com/office/powerpoint/2010/main" val="1444898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Marcador de imagen de diapositiva 1"/>
          <p:cNvSpPr>
            <a:spLocks noGrp="1" noRot="1" noChangeAspect="1"/>
          </p:cNvSpPr>
          <p:nvPr>
            <p:ph type="sldImg"/>
          </p:nvPr>
        </p:nvSpPr>
        <p:spPr/>
      </p:sp>
      <p:sp>
        <p:nvSpPr>
          <p:cNvPr id="1048590" name="Marcador de notas 2"/>
          <p:cNvSpPr>
            <a:spLocks noGrp="1"/>
          </p:cNvSpPr>
          <p:nvPr>
            <p:ph type="body" idx="1"/>
          </p:nvPr>
        </p:nvSpPr>
        <p:spPr/>
        <p:txBody>
          <a:bodyPr/>
          <a:lstStyle/>
          <a:p>
            <a:r>
              <a:rPr lang="es-PE" dirty="0"/>
              <a:t>El Ministerio de Justicia y Derechos Humanos se encuentra plenamente comprometido con la promoción de los derechos humanos de todos y todas, y con la optimización de los servicios de atención legal de manera transversal. En ese marco, el día de hoy, se expondrán los avances de la gestión en materia de reforma de justicia, mejoramiento del sistema penitenciario y derechos humanos.</a:t>
            </a:r>
          </a:p>
        </p:txBody>
      </p:sp>
      <p:sp>
        <p:nvSpPr>
          <p:cNvPr id="1048591" name="Marcador de número de diapositiva 3"/>
          <p:cNvSpPr>
            <a:spLocks noGrp="1"/>
          </p:cNvSpPr>
          <p:nvPr>
            <p:ph type="sldNum" sz="quarter" idx="10"/>
          </p:nvPr>
        </p:nvSpPr>
        <p:spPr/>
        <p:txBody>
          <a:bodyPr/>
          <a:lstStyle/>
          <a:p>
            <a:fld id="{499BCB24-347E-464D-830B-64F14249472F}" type="slidenum">
              <a:rPr lang="es-PE" smtClean="0"/>
              <a:t>4</a:t>
            </a:fld>
            <a:endParaRPr lang="es-PE" dirty="0"/>
          </a:p>
        </p:txBody>
      </p:sp>
    </p:spTree>
    <p:extLst>
      <p:ext uri="{BB962C8B-B14F-4D97-AF65-F5344CB8AC3E}">
        <p14:creationId xmlns:p14="http://schemas.microsoft.com/office/powerpoint/2010/main" val="1954766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Marcador de imagen de diapositiva 1"/>
          <p:cNvSpPr>
            <a:spLocks noGrp="1" noRot="1" noChangeAspect="1"/>
          </p:cNvSpPr>
          <p:nvPr>
            <p:ph type="sldImg"/>
          </p:nvPr>
        </p:nvSpPr>
        <p:spPr/>
      </p:sp>
      <p:sp>
        <p:nvSpPr>
          <p:cNvPr id="1048590" name="Marcador de notas 2"/>
          <p:cNvSpPr>
            <a:spLocks noGrp="1"/>
          </p:cNvSpPr>
          <p:nvPr>
            <p:ph type="body" idx="1"/>
          </p:nvPr>
        </p:nvSpPr>
        <p:spPr/>
        <p:txBody>
          <a:bodyPr/>
          <a:lstStyle/>
          <a:p>
            <a:r>
              <a:rPr lang="es-PE" dirty="0"/>
              <a:t>El Ministerio de Justicia y Derechos Humanos se encuentra plenamente comprometido con la promoción de los derechos humanos de todos y todas, y con la optimización de los servicios de atención legal de manera transversal. En ese marco, el día de hoy, se expondrán los avances de la gestión en materia de reforma de justicia, mejoramiento del sistema penitenciario y derechos humanos.</a:t>
            </a:r>
          </a:p>
        </p:txBody>
      </p:sp>
      <p:sp>
        <p:nvSpPr>
          <p:cNvPr id="1048591" name="Marcador de número de diapositiva 3"/>
          <p:cNvSpPr>
            <a:spLocks noGrp="1"/>
          </p:cNvSpPr>
          <p:nvPr>
            <p:ph type="sldNum" sz="quarter" idx="10"/>
          </p:nvPr>
        </p:nvSpPr>
        <p:spPr/>
        <p:txBody>
          <a:bodyPr/>
          <a:lstStyle/>
          <a:p>
            <a:fld id="{499BCB24-347E-464D-830B-64F14249472F}" type="slidenum">
              <a:rPr lang="es-PE" smtClean="0"/>
              <a:t>5</a:t>
            </a:fld>
            <a:endParaRPr lang="es-PE" dirty="0"/>
          </a:p>
        </p:txBody>
      </p:sp>
    </p:spTree>
    <p:extLst>
      <p:ext uri="{BB962C8B-B14F-4D97-AF65-F5344CB8AC3E}">
        <p14:creationId xmlns:p14="http://schemas.microsoft.com/office/powerpoint/2010/main" val="4110806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Marcador de imagen de diapositiva 1"/>
          <p:cNvSpPr>
            <a:spLocks noGrp="1" noRot="1" noChangeAspect="1"/>
          </p:cNvSpPr>
          <p:nvPr>
            <p:ph type="sldImg"/>
          </p:nvPr>
        </p:nvSpPr>
        <p:spPr/>
      </p:sp>
      <p:sp>
        <p:nvSpPr>
          <p:cNvPr id="1048590" name="Marcador de notas 2"/>
          <p:cNvSpPr>
            <a:spLocks noGrp="1"/>
          </p:cNvSpPr>
          <p:nvPr>
            <p:ph type="body" idx="1"/>
          </p:nvPr>
        </p:nvSpPr>
        <p:spPr/>
        <p:txBody>
          <a:bodyPr/>
          <a:lstStyle/>
          <a:p>
            <a:r>
              <a:rPr lang="es-PE" dirty="0"/>
              <a:t>El Ministerio de Justicia y Derechos Humanos se encuentra plenamente comprometido con la promoción de los derechos humanos de todos y todas, y con la optimización de los servicios de atención legal de manera transversal. En ese marco, el día de hoy, se expondrán los avances de la gestión en materia de reforma de justicia, mejoramiento del sistema penitenciario y derechos humanos.</a:t>
            </a:r>
          </a:p>
        </p:txBody>
      </p:sp>
      <p:sp>
        <p:nvSpPr>
          <p:cNvPr id="1048591" name="Marcador de número de diapositiva 3"/>
          <p:cNvSpPr>
            <a:spLocks noGrp="1"/>
          </p:cNvSpPr>
          <p:nvPr>
            <p:ph type="sldNum" sz="quarter" idx="10"/>
          </p:nvPr>
        </p:nvSpPr>
        <p:spPr/>
        <p:txBody>
          <a:bodyPr/>
          <a:lstStyle/>
          <a:p>
            <a:fld id="{499BCB24-347E-464D-830B-64F14249472F}" type="slidenum">
              <a:rPr lang="es-PE" smtClean="0"/>
              <a:t>6</a:t>
            </a:fld>
            <a:endParaRPr lang="es-PE" dirty="0"/>
          </a:p>
        </p:txBody>
      </p:sp>
    </p:spTree>
    <p:extLst>
      <p:ext uri="{BB962C8B-B14F-4D97-AF65-F5344CB8AC3E}">
        <p14:creationId xmlns:p14="http://schemas.microsoft.com/office/powerpoint/2010/main" val="3703172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Marcador de imagen de diapositiva 1"/>
          <p:cNvSpPr>
            <a:spLocks noGrp="1" noRot="1" noChangeAspect="1"/>
          </p:cNvSpPr>
          <p:nvPr>
            <p:ph type="sldImg"/>
          </p:nvPr>
        </p:nvSpPr>
        <p:spPr/>
      </p:sp>
      <p:sp>
        <p:nvSpPr>
          <p:cNvPr id="1048590" name="Marcador de notas 2"/>
          <p:cNvSpPr>
            <a:spLocks noGrp="1"/>
          </p:cNvSpPr>
          <p:nvPr>
            <p:ph type="body" idx="1"/>
          </p:nvPr>
        </p:nvSpPr>
        <p:spPr/>
        <p:txBody>
          <a:bodyPr/>
          <a:lstStyle/>
          <a:p>
            <a:r>
              <a:rPr lang="es-PE" dirty="0"/>
              <a:t>El Ministerio de Justicia y Derechos Humanos se encuentra plenamente comprometido con la promoción de los derechos humanos de todos y todas, y con la optimización de los servicios de atención legal de manera transversal. En ese marco, el día de hoy, se expondrán los avances de la gestión en materia de reforma de justicia, mejoramiento del sistema penitenciario y derechos humanos.</a:t>
            </a:r>
          </a:p>
        </p:txBody>
      </p:sp>
      <p:sp>
        <p:nvSpPr>
          <p:cNvPr id="1048591" name="Marcador de número de diapositiva 3"/>
          <p:cNvSpPr>
            <a:spLocks noGrp="1"/>
          </p:cNvSpPr>
          <p:nvPr>
            <p:ph type="sldNum" sz="quarter" idx="10"/>
          </p:nvPr>
        </p:nvSpPr>
        <p:spPr/>
        <p:txBody>
          <a:bodyPr/>
          <a:lstStyle/>
          <a:p>
            <a:fld id="{499BCB24-347E-464D-830B-64F14249472F}" type="slidenum">
              <a:rPr lang="es-PE" smtClean="0"/>
              <a:t>7</a:t>
            </a:fld>
            <a:endParaRPr lang="es-PE" dirty="0"/>
          </a:p>
        </p:txBody>
      </p:sp>
    </p:spTree>
    <p:extLst>
      <p:ext uri="{BB962C8B-B14F-4D97-AF65-F5344CB8AC3E}">
        <p14:creationId xmlns:p14="http://schemas.microsoft.com/office/powerpoint/2010/main" val="3384248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048581"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1048582"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a:p>
        </p:txBody>
      </p:sp>
      <p:sp>
        <p:nvSpPr>
          <p:cNvPr id="1048583" name="Marcador de fecha 3"/>
          <p:cNvSpPr>
            <a:spLocks noGrp="1"/>
          </p:cNvSpPr>
          <p:nvPr>
            <p:ph type="dt" sz="half" idx="10"/>
          </p:nvPr>
        </p:nvSpPr>
        <p:spPr/>
        <p:txBody>
          <a:bodyPr/>
          <a:lstStyle/>
          <a:p>
            <a:fld id="{A8490AFF-68FF-48EC-974E-576DE3D7B9C3}" type="datetimeFigureOut">
              <a:rPr lang="en-US" smtClean="0"/>
              <a:t>6/7/2022</a:t>
            </a:fld>
            <a:endParaRPr lang="en-US" dirty="0"/>
          </a:p>
        </p:txBody>
      </p:sp>
      <p:sp>
        <p:nvSpPr>
          <p:cNvPr id="1048584" name="Marcador de pie de página 4"/>
          <p:cNvSpPr>
            <a:spLocks noGrp="1"/>
          </p:cNvSpPr>
          <p:nvPr>
            <p:ph type="ftr" sz="quarter" idx="11"/>
          </p:nvPr>
        </p:nvSpPr>
        <p:spPr/>
        <p:txBody>
          <a:bodyPr/>
          <a:lstStyle/>
          <a:p>
            <a:endParaRPr lang="en-US" dirty="0"/>
          </a:p>
        </p:txBody>
      </p:sp>
      <p:sp>
        <p:nvSpPr>
          <p:cNvPr id="1048585" name="Marcador de número de diapositiva 5"/>
          <p:cNvSpPr>
            <a:spLocks noGrp="1"/>
          </p:cNvSpPr>
          <p:nvPr>
            <p:ph type="sldNum" sz="quarter" idx="12"/>
          </p:nvPr>
        </p:nvSpPr>
        <p:spPr/>
        <p:txBody>
          <a:bodyPr/>
          <a:lstStyle/>
          <a:p>
            <a:fld id="{C8DE1A70-EB91-4E17-8D4D-B23C458E5051}" type="slidenum">
              <a:rPr lang="en-US" smtClean="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1048774" name="Título 1"/>
          <p:cNvSpPr>
            <a:spLocks noGrp="1"/>
          </p:cNvSpPr>
          <p:nvPr>
            <p:ph type="title"/>
          </p:nvPr>
        </p:nvSpPr>
        <p:spPr/>
        <p:txBody>
          <a:bodyPr/>
          <a:lstStyle/>
          <a:p>
            <a:r>
              <a:rPr lang="es-ES"/>
              <a:t>Haga clic para modificar el estilo de título del patrón</a:t>
            </a:r>
            <a:endParaRPr lang="en-US"/>
          </a:p>
        </p:txBody>
      </p:sp>
      <p:sp>
        <p:nvSpPr>
          <p:cNvPr id="1048775"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48776" name="Marcador de fecha 3"/>
          <p:cNvSpPr>
            <a:spLocks noGrp="1"/>
          </p:cNvSpPr>
          <p:nvPr>
            <p:ph type="dt" sz="half" idx="10"/>
          </p:nvPr>
        </p:nvSpPr>
        <p:spPr/>
        <p:txBody>
          <a:bodyPr/>
          <a:lstStyle/>
          <a:p>
            <a:fld id="{A8490AFF-68FF-48EC-974E-576DE3D7B9C3}" type="datetimeFigureOut">
              <a:rPr lang="en-US" smtClean="0"/>
              <a:t>6/7/2022</a:t>
            </a:fld>
            <a:endParaRPr lang="en-US" dirty="0"/>
          </a:p>
        </p:txBody>
      </p:sp>
      <p:sp>
        <p:nvSpPr>
          <p:cNvPr id="1048777" name="Marcador de pie de página 4"/>
          <p:cNvSpPr>
            <a:spLocks noGrp="1"/>
          </p:cNvSpPr>
          <p:nvPr>
            <p:ph type="ftr" sz="quarter" idx="11"/>
          </p:nvPr>
        </p:nvSpPr>
        <p:spPr/>
        <p:txBody>
          <a:bodyPr/>
          <a:lstStyle/>
          <a:p>
            <a:endParaRPr lang="en-US" dirty="0"/>
          </a:p>
        </p:txBody>
      </p:sp>
      <p:sp>
        <p:nvSpPr>
          <p:cNvPr id="1048778" name="Marcador de número de diapositiva 5"/>
          <p:cNvSpPr>
            <a:spLocks noGrp="1"/>
          </p:cNvSpPr>
          <p:nvPr>
            <p:ph type="sldNum" sz="quarter" idx="12"/>
          </p:nvPr>
        </p:nvSpPr>
        <p:spPr/>
        <p:txBody>
          <a:bodyPr/>
          <a:lstStyle/>
          <a:p>
            <a:fld id="{C8DE1A70-EB91-4E17-8D4D-B23C458E5051}" type="slidenum">
              <a:rPr lang="en-US" smtClean="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048763"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1048764"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48765" name="Marcador de fecha 3"/>
          <p:cNvSpPr>
            <a:spLocks noGrp="1"/>
          </p:cNvSpPr>
          <p:nvPr>
            <p:ph type="dt" sz="half" idx="10"/>
          </p:nvPr>
        </p:nvSpPr>
        <p:spPr/>
        <p:txBody>
          <a:bodyPr/>
          <a:lstStyle/>
          <a:p>
            <a:fld id="{A8490AFF-68FF-48EC-974E-576DE3D7B9C3}" type="datetimeFigureOut">
              <a:rPr lang="en-US" smtClean="0"/>
              <a:t>6/7/2022</a:t>
            </a:fld>
            <a:endParaRPr lang="en-US" dirty="0"/>
          </a:p>
        </p:txBody>
      </p:sp>
      <p:sp>
        <p:nvSpPr>
          <p:cNvPr id="1048766" name="Marcador de pie de página 4"/>
          <p:cNvSpPr>
            <a:spLocks noGrp="1"/>
          </p:cNvSpPr>
          <p:nvPr>
            <p:ph type="ftr" sz="quarter" idx="11"/>
          </p:nvPr>
        </p:nvSpPr>
        <p:spPr/>
        <p:txBody>
          <a:bodyPr/>
          <a:lstStyle/>
          <a:p>
            <a:endParaRPr lang="en-US" dirty="0"/>
          </a:p>
        </p:txBody>
      </p:sp>
      <p:sp>
        <p:nvSpPr>
          <p:cNvPr id="1048767" name="Marcador de número de diapositiva 5"/>
          <p:cNvSpPr>
            <a:spLocks noGrp="1"/>
          </p:cNvSpPr>
          <p:nvPr>
            <p:ph type="sldNum" sz="quarter" idx="12"/>
          </p:nvPr>
        </p:nvSpPr>
        <p:spPr/>
        <p:txBody>
          <a:bodyPr/>
          <a:lstStyle/>
          <a:p>
            <a:fld id="{C8DE1A70-EB91-4E17-8D4D-B23C458E5051}" type="slidenum">
              <a:rPr lang="en-US" smtClean="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048592" name="Título 1"/>
          <p:cNvSpPr>
            <a:spLocks noGrp="1"/>
          </p:cNvSpPr>
          <p:nvPr>
            <p:ph type="title"/>
          </p:nvPr>
        </p:nvSpPr>
        <p:spPr/>
        <p:txBody>
          <a:bodyPr/>
          <a:lstStyle/>
          <a:p>
            <a:r>
              <a:rPr lang="es-ES"/>
              <a:t>Haga clic para modificar el estilo de título del patrón</a:t>
            </a:r>
            <a:endParaRPr lang="en-US"/>
          </a:p>
        </p:txBody>
      </p:sp>
      <p:sp>
        <p:nvSpPr>
          <p:cNvPr id="104859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48594" name="Marcador de fecha 3"/>
          <p:cNvSpPr>
            <a:spLocks noGrp="1"/>
          </p:cNvSpPr>
          <p:nvPr>
            <p:ph type="dt" sz="half" idx="10"/>
          </p:nvPr>
        </p:nvSpPr>
        <p:spPr/>
        <p:txBody>
          <a:bodyPr/>
          <a:lstStyle/>
          <a:p>
            <a:fld id="{A8490AFF-68FF-48EC-974E-576DE3D7B9C3}" type="datetimeFigureOut">
              <a:rPr lang="en-US" smtClean="0"/>
              <a:t>6/7/2022</a:t>
            </a:fld>
            <a:endParaRPr lang="en-US" dirty="0"/>
          </a:p>
        </p:txBody>
      </p:sp>
      <p:sp>
        <p:nvSpPr>
          <p:cNvPr id="1048595" name="Marcador de pie de página 4"/>
          <p:cNvSpPr>
            <a:spLocks noGrp="1"/>
          </p:cNvSpPr>
          <p:nvPr>
            <p:ph type="ftr" sz="quarter" idx="11"/>
          </p:nvPr>
        </p:nvSpPr>
        <p:spPr/>
        <p:txBody>
          <a:bodyPr/>
          <a:lstStyle/>
          <a:p>
            <a:endParaRPr lang="en-US" dirty="0"/>
          </a:p>
        </p:txBody>
      </p:sp>
      <p:sp>
        <p:nvSpPr>
          <p:cNvPr id="1048596" name="Marcador de número de diapositiva 5"/>
          <p:cNvSpPr>
            <a:spLocks noGrp="1"/>
          </p:cNvSpPr>
          <p:nvPr>
            <p:ph type="sldNum" sz="quarter" idx="12"/>
          </p:nvPr>
        </p:nvSpPr>
        <p:spPr/>
        <p:txBody>
          <a:bodyPr/>
          <a:lstStyle/>
          <a:p>
            <a:fld id="{C8DE1A70-EB91-4E17-8D4D-B23C458E5051}" type="slidenum">
              <a:rPr lang="en-US" smtClean="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048779"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1048780"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1048781" name="Marcador de fecha 3"/>
          <p:cNvSpPr>
            <a:spLocks noGrp="1"/>
          </p:cNvSpPr>
          <p:nvPr>
            <p:ph type="dt" sz="half" idx="10"/>
          </p:nvPr>
        </p:nvSpPr>
        <p:spPr/>
        <p:txBody>
          <a:bodyPr/>
          <a:lstStyle/>
          <a:p>
            <a:fld id="{A8490AFF-68FF-48EC-974E-576DE3D7B9C3}" type="datetimeFigureOut">
              <a:rPr lang="en-US" smtClean="0"/>
              <a:t>6/7/2022</a:t>
            </a:fld>
            <a:endParaRPr lang="en-US" dirty="0"/>
          </a:p>
        </p:txBody>
      </p:sp>
      <p:sp>
        <p:nvSpPr>
          <p:cNvPr id="1048782" name="Marcador de pie de página 4"/>
          <p:cNvSpPr>
            <a:spLocks noGrp="1"/>
          </p:cNvSpPr>
          <p:nvPr>
            <p:ph type="ftr" sz="quarter" idx="11"/>
          </p:nvPr>
        </p:nvSpPr>
        <p:spPr/>
        <p:txBody>
          <a:bodyPr/>
          <a:lstStyle/>
          <a:p>
            <a:endParaRPr lang="en-US" dirty="0"/>
          </a:p>
        </p:txBody>
      </p:sp>
      <p:sp>
        <p:nvSpPr>
          <p:cNvPr id="1048783" name="Marcador de número de diapositiva 5"/>
          <p:cNvSpPr>
            <a:spLocks noGrp="1"/>
          </p:cNvSpPr>
          <p:nvPr>
            <p:ph type="sldNum" sz="quarter" idx="12"/>
          </p:nvPr>
        </p:nvSpPr>
        <p:spPr/>
        <p:txBody>
          <a:bodyPr/>
          <a:lstStyle/>
          <a:p>
            <a:fld id="{C8DE1A70-EB91-4E17-8D4D-B23C458E5051}" type="slidenum">
              <a:rPr lang="en-US" smtClean="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48784" name="Título 1"/>
          <p:cNvSpPr>
            <a:spLocks noGrp="1"/>
          </p:cNvSpPr>
          <p:nvPr>
            <p:ph type="title"/>
          </p:nvPr>
        </p:nvSpPr>
        <p:spPr/>
        <p:txBody>
          <a:bodyPr/>
          <a:lstStyle/>
          <a:p>
            <a:r>
              <a:rPr lang="es-ES"/>
              <a:t>Haga clic para modificar el estilo de título del patrón</a:t>
            </a:r>
            <a:endParaRPr lang="en-US"/>
          </a:p>
        </p:txBody>
      </p:sp>
      <p:sp>
        <p:nvSpPr>
          <p:cNvPr id="1048785"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48786"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48787" name="Marcador de fecha 4"/>
          <p:cNvSpPr>
            <a:spLocks noGrp="1"/>
          </p:cNvSpPr>
          <p:nvPr>
            <p:ph type="dt" sz="half" idx="10"/>
          </p:nvPr>
        </p:nvSpPr>
        <p:spPr/>
        <p:txBody>
          <a:bodyPr/>
          <a:lstStyle/>
          <a:p>
            <a:fld id="{A8490AFF-68FF-48EC-974E-576DE3D7B9C3}" type="datetimeFigureOut">
              <a:rPr lang="en-US" smtClean="0"/>
              <a:t>6/7/2022</a:t>
            </a:fld>
            <a:endParaRPr lang="en-US" dirty="0"/>
          </a:p>
        </p:txBody>
      </p:sp>
      <p:sp>
        <p:nvSpPr>
          <p:cNvPr id="1048788" name="Marcador de pie de página 5"/>
          <p:cNvSpPr>
            <a:spLocks noGrp="1"/>
          </p:cNvSpPr>
          <p:nvPr>
            <p:ph type="ftr" sz="quarter" idx="11"/>
          </p:nvPr>
        </p:nvSpPr>
        <p:spPr/>
        <p:txBody>
          <a:bodyPr/>
          <a:lstStyle/>
          <a:p>
            <a:endParaRPr lang="en-US" dirty="0"/>
          </a:p>
        </p:txBody>
      </p:sp>
      <p:sp>
        <p:nvSpPr>
          <p:cNvPr id="1048789" name="Marcador de número de diapositiva 6"/>
          <p:cNvSpPr>
            <a:spLocks noGrp="1"/>
          </p:cNvSpPr>
          <p:nvPr>
            <p:ph type="sldNum" sz="quarter" idx="12"/>
          </p:nvPr>
        </p:nvSpPr>
        <p:spPr/>
        <p:txBody>
          <a:bodyPr/>
          <a:lstStyle/>
          <a:p>
            <a:fld id="{C8DE1A70-EB91-4E17-8D4D-B23C458E5051}" type="slidenum">
              <a:rPr lang="en-US" smtClean="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48790"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1048791"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48792"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48793"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48794"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48795" name="Marcador de fecha 6"/>
          <p:cNvSpPr>
            <a:spLocks noGrp="1"/>
          </p:cNvSpPr>
          <p:nvPr>
            <p:ph type="dt" sz="half" idx="10"/>
          </p:nvPr>
        </p:nvSpPr>
        <p:spPr/>
        <p:txBody>
          <a:bodyPr/>
          <a:lstStyle/>
          <a:p>
            <a:fld id="{A8490AFF-68FF-48EC-974E-576DE3D7B9C3}" type="datetimeFigureOut">
              <a:rPr lang="en-US" smtClean="0"/>
              <a:t>6/7/2022</a:t>
            </a:fld>
            <a:endParaRPr lang="en-US" dirty="0"/>
          </a:p>
        </p:txBody>
      </p:sp>
      <p:sp>
        <p:nvSpPr>
          <p:cNvPr id="1048796" name="Marcador de pie de página 7"/>
          <p:cNvSpPr>
            <a:spLocks noGrp="1"/>
          </p:cNvSpPr>
          <p:nvPr>
            <p:ph type="ftr" sz="quarter" idx="11"/>
          </p:nvPr>
        </p:nvSpPr>
        <p:spPr/>
        <p:txBody>
          <a:bodyPr/>
          <a:lstStyle/>
          <a:p>
            <a:endParaRPr lang="en-US" dirty="0"/>
          </a:p>
        </p:txBody>
      </p:sp>
      <p:sp>
        <p:nvSpPr>
          <p:cNvPr id="1048797" name="Marcador de número de diapositiva 8"/>
          <p:cNvSpPr>
            <a:spLocks noGrp="1"/>
          </p:cNvSpPr>
          <p:nvPr>
            <p:ph type="sldNum" sz="quarter" idx="12"/>
          </p:nvPr>
        </p:nvSpPr>
        <p:spPr/>
        <p:txBody>
          <a:bodyPr/>
          <a:lstStyle/>
          <a:p>
            <a:fld id="{C8DE1A70-EB91-4E17-8D4D-B23C458E5051}" type="slidenum">
              <a:rPr lang="en-US" smtClean="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1048759" name="Título 1"/>
          <p:cNvSpPr>
            <a:spLocks noGrp="1"/>
          </p:cNvSpPr>
          <p:nvPr>
            <p:ph type="title"/>
          </p:nvPr>
        </p:nvSpPr>
        <p:spPr/>
        <p:txBody>
          <a:bodyPr/>
          <a:lstStyle/>
          <a:p>
            <a:r>
              <a:rPr lang="es-ES"/>
              <a:t>Haga clic para modificar el estilo de título del patrón</a:t>
            </a:r>
            <a:endParaRPr lang="en-US"/>
          </a:p>
        </p:txBody>
      </p:sp>
      <p:sp>
        <p:nvSpPr>
          <p:cNvPr id="1048760" name="Marcador de fecha 2"/>
          <p:cNvSpPr>
            <a:spLocks noGrp="1"/>
          </p:cNvSpPr>
          <p:nvPr>
            <p:ph type="dt" sz="half" idx="10"/>
          </p:nvPr>
        </p:nvSpPr>
        <p:spPr/>
        <p:txBody>
          <a:bodyPr/>
          <a:lstStyle/>
          <a:p>
            <a:fld id="{A8490AFF-68FF-48EC-974E-576DE3D7B9C3}" type="datetimeFigureOut">
              <a:rPr lang="en-US" smtClean="0"/>
              <a:t>6/7/2022</a:t>
            </a:fld>
            <a:endParaRPr lang="en-US" dirty="0"/>
          </a:p>
        </p:txBody>
      </p:sp>
      <p:sp>
        <p:nvSpPr>
          <p:cNvPr id="1048761" name="Marcador de pie de página 3"/>
          <p:cNvSpPr>
            <a:spLocks noGrp="1"/>
          </p:cNvSpPr>
          <p:nvPr>
            <p:ph type="ftr" sz="quarter" idx="11"/>
          </p:nvPr>
        </p:nvSpPr>
        <p:spPr/>
        <p:txBody>
          <a:bodyPr/>
          <a:lstStyle/>
          <a:p>
            <a:endParaRPr lang="en-US" dirty="0"/>
          </a:p>
        </p:txBody>
      </p:sp>
      <p:sp>
        <p:nvSpPr>
          <p:cNvPr id="1048762" name="Marcador de número de diapositiva 4"/>
          <p:cNvSpPr>
            <a:spLocks noGrp="1"/>
          </p:cNvSpPr>
          <p:nvPr>
            <p:ph type="sldNum" sz="quarter" idx="12"/>
          </p:nvPr>
        </p:nvSpPr>
        <p:spPr/>
        <p:txBody>
          <a:bodyPr/>
          <a:lstStyle/>
          <a:p>
            <a:fld id="{C8DE1A70-EB91-4E17-8D4D-B23C458E5051}" type="slidenum">
              <a:rPr lang="en-US" smtClean="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1048798" name="Marcador de fecha 1"/>
          <p:cNvSpPr>
            <a:spLocks noGrp="1"/>
          </p:cNvSpPr>
          <p:nvPr>
            <p:ph type="dt" sz="half" idx="10"/>
          </p:nvPr>
        </p:nvSpPr>
        <p:spPr/>
        <p:txBody>
          <a:bodyPr/>
          <a:lstStyle/>
          <a:p>
            <a:fld id="{A8490AFF-68FF-48EC-974E-576DE3D7B9C3}" type="datetimeFigureOut">
              <a:rPr lang="en-US" smtClean="0"/>
              <a:t>6/7/2022</a:t>
            </a:fld>
            <a:endParaRPr lang="en-US" dirty="0"/>
          </a:p>
        </p:txBody>
      </p:sp>
      <p:sp>
        <p:nvSpPr>
          <p:cNvPr id="1048799" name="Marcador de pie de página 2"/>
          <p:cNvSpPr>
            <a:spLocks noGrp="1"/>
          </p:cNvSpPr>
          <p:nvPr>
            <p:ph type="ftr" sz="quarter" idx="11"/>
          </p:nvPr>
        </p:nvSpPr>
        <p:spPr/>
        <p:txBody>
          <a:bodyPr/>
          <a:lstStyle/>
          <a:p>
            <a:endParaRPr lang="en-US" dirty="0"/>
          </a:p>
        </p:txBody>
      </p:sp>
      <p:sp>
        <p:nvSpPr>
          <p:cNvPr id="1048800" name="Marcador de número de diapositiva 3"/>
          <p:cNvSpPr>
            <a:spLocks noGrp="1"/>
          </p:cNvSpPr>
          <p:nvPr>
            <p:ph type="sldNum" sz="quarter" idx="12"/>
          </p:nvPr>
        </p:nvSpPr>
        <p:spPr/>
        <p:txBody>
          <a:bodyPr/>
          <a:lstStyle/>
          <a:p>
            <a:fld id="{C8DE1A70-EB91-4E17-8D4D-B23C458E5051}" type="slidenum">
              <a:rPr lang="en-US" smtClean="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048801"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1048802"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48803"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1048804" name="Marcador de fecha 4"/>
          <p:cNvSpPr>
            <a:spLocks noGrp="1"/>
          </p:cNvSpPr>
          <p:nvPr>
            <p:ph type="dt" sz="half" idx="10"/>
          </p:nvPr>
        </p:nvSpPr>
        <p:spPr/>
        <p:txBody>
          <a:bodyPr/>
          <a:lstStyle/>
          <a:p>
            <a:fld id="{A8490AFF-68FF-48EC-974E-576DE3D7B9C3}" type="datetimeFigureOut">
              <a:rPr lang="en-US" smtClean="0"/>
              <a:t>6/7/2022</a:t>
            </a:fld>
            <a:endParaRPr lang="en-US" dirty="0"/>
          </a:p>
        </p:txBody>
      </p:sp>
      <p:sp>
        <p:nvSpPr>
          <p:cNvPr id="1048805" name="Marcador de pie de página 5"/>
          <p:cNvSpPr>
            <a:spLocks noGrp="1"/>
          </p:cNvSpPr>
          <p:nvPr>
            <p:ph type="ftr" sz="quarter" idx="11"/>
          </p:nvPr>
        </p:nvSpPr>
        <p:spPr/>
        <p:txBody>
          <a:bodyPr/>
          <a:lstStyle/>
          <a:p>
            <a:endParaRPr lang="en-US" dirty="0"/>
          </a:p>
        </p:txBody>
      </p:sp>
      <p:sp>
        <p:nvSpPr>
          <p:cNvPr id="1048806" name="Marcador de número de diapositiva 6"/>
          <p:cNvSpPr>
            <a:spLocks noGrp="1"/>
          </p:cNvSpPr>
          <p:nvPr>
            <p:ph type="sldNum" sz="quarter" idx="12"/>
          </p:nvPr>
        </p:nvSpPr>
        <p:spPr/>
        <p:txBody>
          <a:bodyPr/>
          <a:lstStyle/>
          <a:p>
            <a:fld id="{C8DE1A70-EB91-4E17-8D4D-B23C458E5051}" type="slidenum">
              <a:rPr lang="en-US" smtClean="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48768"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1048769"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48770"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1048771" name="Marcador de fecha 4"/>
          <p:cNvSpPr>
            <a:spLocks noGrp="1"/>
          </p:cNvSpPr>
          <p:nvPr>
            <p:ph type="dt" sz="half" idx="10"/>
          </p:nvPr>
        </p:nvSpPr>
        <p:spPr/>
        <p:txBody>
          <a:bodyPr/>
          <a:lstStyle/>
          <a:p>
            <a:fld id="{A8490AFF-68FF-48EC-974E-576DE3D7B9C3}" type="datetimeFigureOut">
              <a:rPr lang="en-US" smtClean="0"/>
              <a:t>6/7/2022</a:t>
            </a:fld>
            <a:endParaRPr lang="en-US" dirty="0"/>
          </a:p>
        </p:txBody>
      </p:sp>
      <p:sp>
        <p:nvSpPr>
          <p:cNvPr id="1048772" name="Marcador de pie de página 5"/>
          <p:cNvSpPr>
            <a:spLocks noGrp="1"/>
          </p:cNvSpPr>
          <p:nvPr>
            <p:ph type="ftr" sz="quarter" idx="11"/>
          </p:nvPr>
        </p:nvSpPr>
        <p:spPr/>
        <p:txBody>
          <a:bodyPr/>
          <a:lstStyle/>
          <a:p>
            <a:endParaRPr lang="en-US" dirty="0"/>
          </a:p>
        </p:txBody>
      </p:sp>
      <p:sp>
        <p:nvSpPr>
          <p:cNvPr id="1048773" name="Marcador de número de diapositiva 6"/>
          <p:cNvSpPr>
            <a:spLocks noGrp="1"/>
          </p:cNvSpPr>
          <p:nvPr>
            <p:ph type="sldNum" sz="quarter" idx="12"/>
          </p:nvPr>
        </p:nvSpPr>
        <p:spPr/>
        <p:txBody>
          <a:bodyPr/>
          <a:lstStyle/>
          <a:p>
            <a:fld id="{C8DE1A70-EB91-4E17-8D4D-B23C458E5051}" type="slidenum">
              <a:rPr lang="en-US" smtClean="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1048577"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048578"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490AFF-68FF-48EC-974E-576DE3D7B9C3}" type="datetimeFigureOut">
              <a:rPr lang="en-US" smtClean="0"/>
              <a:t>6/7/2022</a:t>
            </a:fld>
            <a:endParaRPr lang="en-US" dirty="0"/>
          </a:p>
        </p:txBody>
      </p:sp>
      <p:sp>
        <p:nvSpPr>
          <p:cNvPr id="1048579"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048580"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DE1A70-EB91-4E17-8D4D-B23C458E5051}" type="slidenum">
              <a:rPr lang="en-US" smtClean="0"/>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5A673328-8094-4E46-9DCB-D0EEF5604563}"/>
              </a:ext>
            </a:extLst>
          </p:cNvPr>
          <p:cNvSpPr txBox="1"/>
          <p:nvPr/>
        </p:nvSpPr>
        <p:spPr>
          <a:xfrm>
            <a:off x="2050209" y="2232915"/>
            <a:ext cx="8091578" cy="1384995"/>
          </a:xfrm>
          <a:prstGeom prst="rect">
            <a:avLst/>
          </a:prstGeom>
          <a:noFill/>
        </p:spPr>
        <p:txBody>
          <a:bodyPr wrap="square" rtlCol="0">
            <a:spAutoFit/>
          </a:bodyPr>
          <a:lstStyle/>
          <a:p>
            <a:pPr algn="ctr"/>
            <a:r>
              <a:rPr lang="es-PE" sz="2800" b="1" dirty="0">
                <a:solidFill>
                  <a:srgbClr val="C00000"/>
                </a:solidFill>
                <a:effectLst/>
                <a:latin typeface="Arial" panose="020B0604020202020204" pitchFamily="34" charset="0"/>
                <a:ea typeface="Calibri" panose="020F0502020204030204" pitchFamily="34" charset="0"/>
              </a:rPr>
              <a:t>NOVENA SESIÓN ORDINARIA DE LA COMISIÓN ESPECIAL MULTIPARTIDARIA DE SEGURIDAD CIUDADANA</a:t>
            </a:r>
            <a:endParaRPr lang="es-PE" sz="4800" b="1" dirty="0">
              <a:solidFill>
                <a:srgbClr val="C00000"/>
              </a:solidFill>
              <a:latin typeface="Arial" panose="020B0604020202020204" pitchFamily="34" charset="0"/>
              <a:cs typeface="Arial" panose="020B0604020202020204" pitchFamily="34" charset="0"/>
            </a:endParaRPr>
          </a:p>
        </p:txBody>
      </p:sp>
      <p:sp>
        <p:nvSpPr>
          <p:cNvPr id="3" name="Rectángulo 2">
            <a:extLst>
              <a:ext uri="{FF2B5EF4-FFF2-40B4-BE49-F238E27FC236}">
                <a16:creationId xmlns:a16="http://schemas.microsoft.com/office/drawing/2014/main" xmlns="" id="{72B39E7B-6121-441A-B241-8D2D8202D181}"/>
              </a:ext>
            </a:extLst>
          </p:cNvPr>
          <p:cNvSpPr/>
          <p:nvPr/>
        </p:nvSpPr>
        <p:spPr>
          <a:xfrm>
            <a:off x="5483809" y="5056545"/>
            <a:ext cx="1778052" cy="461665"/>
          </a:xfrm>
          <a:prstGeom prst="rect">
            <a:avLst/>
          </a:prstGeom>
        </p:spPr>
        <p:txBody>
          <a:bodyPr wrap="none">
            <a:spAutoFit/>
          </a:bodyPr>
          <a:lstStyle/>
          <a:p>
            <a:pPr algn="ctr"/>
            <a:r>
              <a:rPr lang="es-PE" sz="2400" dirty="0">
                <a:latin typeface="Arial" panose="020B0604020202020204" pitchFamily="34" charset="0"/>
                <a:cs typeface="Arial" panose="020B0604020202020204" pitchFamily="34" charset="0"/>
              </a:rPr>
              <a:t>Junio, 2022</a:t>
            </a:r>
          </a:p>
        </p:txBody>
      </p:sp>
      <p:pic>
        <p:nvPicPr>
          <p:cNvPr id="7" name="Imagen 1">
            <a:extLst>
              <a:ext uri="{FF2B5EF4-FFF2-40B4-BE49-F238E27FC236}">
                <a16:creationId xmlns:a16="http://schemas.microsoft.com/office/drawing/2014/main" xmlns="" id="{81EB9222-6F79-401A-AAB5-25A10F7F23DA}"/>
              </a:ext>
            </a:extLst>
          </p:cNvPr>
          <p:cNvPicPr>
            <a:picLocks noChangeAspect="1"/>
          </p:cNvPicPr>
          <p:nvPr/>
        </p:nvPicPr>
        <p:blipFill rotWithShape="1">
          <a:blip r:embed="rId3"/>
          <a:srcRect t="96022"/>
          <a:stretch/>
        </p:blipFill>
        <p:spPr>
          <a:xfrm>
            <a:off x="-2" y="6584997"/>
            <a:ext cx="12192000" cy="273003"/>
          </a:xfrm>
          <a:prstGeom prst="rect">
            <a:avLst/>
          </a:prstGeom>
        </p:spPr>
      </p:pic>
      <p:pic>
        <p:nvPicPr>
          <p:cNvPr id="9" name="Imagen 8">
            <a:extLst>
              <a:ext uri="{FF2B5EF4-FFF2-40B4-BE49-F238E27FC236}">
                <a16:creationId xmlns:a16="http://schemas.microsoft.com/office/drawing/2014/main" xmlns="" id="{BB092F8F-6B37-47C5-8B5D-23A9CD76F056}"/>
              </a:ext>
            </a:extLst>
          </p:cNvPr>
          <p:cNvPicPr/>
          <p:nvPr/>
        </p:nvPicPr>
        <p:blipFill rotWithShape="1">
          <a:blip r:embed="rId4" cstate="print">
            <a:extLst>
              <a:ext uri="{28A0092B-C50C-407E-A947-70E740481C1C}">
                <a14:useLocalDpi xmlns:a14="http://schemas.microsoft.com/office/drawing/2010/main" val="0"/>
              </a:ext>
            </a:extLst>
          </a:blip>
          <a:srcRect l="56082" t="84847" r="10228" b="4492"/>
          <a:stretch/>
        </p:blipFill>
        <p:spPr>
          <a:xfrm>
            <a:off x="9503044" y="5445872"/>
            <a:ext cx="2546888" cy="1139125"/>
          </a:xfrm>
          <a:prstGeom prst="rect">
            <a:avLst/>
          </a:prstGeom>
        </p:spPr>
      </p:pic>
      <p:pic>
        <p:nvPicPr>
          <p:cNvPr id="12" name="Imagen 11">
            <a:extLst>
              <a:ext uri="{FF2B5EF4-FFF2-40B4-BE49-F238E27FC236}">
                <a16:creationId xmlns:a16="http://schemas.microsoft.com/office/drawing/2014/main" xmlns="" id="{3865E1DF-31B2-494C-A79C-4E29BD258874}"/>
              </a:ext>
            </a:extLst>
          </p:cNvPr>
          <p:cNvPicPr/>
          <p:nvPr/>
        </p:nvPicPr>
        <p:blipFill rotWithShape="1">
          <a:blip r:embed="rId5">
            <a:extLst>
              <a:ext uri="{28A0092B-C50C-407E-A947-70E740481C1C}">
                <a14:useLocalDpi xmlns:a14="http://schemas.microsoft.com/office/drawing/2010/main" val="0"/>
              </a:ext>
            </a:extLst>
          </a:blip>
          <a:srcRect l="24201" t="1513" r="44691" b="91233"/>
          <a:stretch/>
        </p:blipFill>
        <p:spPr>
          <a:xfrm>
            <a:off x="247973" y="153232"/>
            <a:ext cx="3448373" cy="1136427"/>
          </a:xfrm>
          <a:prstGeom prst="rect">
            <a:avLst/>
          </a:prstGeom>
        </p:spPr>
      </p:pic>
    </p:spTree>
    <p:extLst>
      <p:ext uri="{BB962C8B-B14F-4D97-AF65-F5344CB8AC3E}">
        <p14:creationId xmlns:p14="http://schemas.microsoft.com/office/powerpoint/2010/main" val="3749234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
            <a:extLst>
              <a:ext uri="{FF2B5EF4-FFF2-40B4-BE49-F238E27FC236}">
                <a16:creationId xmlns:a16="http://schemas.microsoft.com/office/drawing/2014/main" xmlns="" id="{81EB9222-6F79-401A-AAB5-25A10F7F23DA}"/>
              </a:ext>
            </a:extLst>
          </p:cNvPr>
          <p:cNvPicPr>
            <a:picLocks noChangeAspect="1"/>
          </p:cNvPicPr>
          <p:nvPr/>
        </p:nvPicPr>
        <p:blipFill rotWithShape="1">
          <a:blip r:embed="rId3"/>
          <a:srcRect t="96022"/>
          <a:stretch/>
        </p:blipFill>
        <p:spPr>
          <a:xfrm>
            <a:off x="-2" y="6584997"/>
            <a:ext cx="12192000" cy="273003"/>
          </a:xfrm>
          <a:prstGeom prst="rect">
            <a:avLst/>
          </a:prstGeom>
        </p:spPr>
      </p:pic>
      <p:pic>
        <p:nvPicPr>
          <p:cNvPr id="9" name="Imagen 8">
            <a:extLst>
              <a:ext uri="{FF2B5EF4-FFF2-40B4-BE49-F238E27FC236}">
                <a16:creationId xmlns:a16="http://schemas.microsoft.com/office/drawing/2014/main" xmlns="" id="{ECF043B7-8F4C-43D0-BD28-DA2839AB014F}"/>
              </a:ext>
            </a:extLst>
          </p:cNvPr>
          <p:cNvPicPr/>
          <p:nvPr/>
        </p:nvPicPr>
        <p:blipFill rotWithShape="1">
          <a:blip r:embed="rId4" cstate="print">
            <a:extLst>
              <a:ext uri="{28A0092B-C50C-407E-A947-70E740481C1C}">
                <a14:useLocalDpi xmlns:a14="http://schemas.microsoft.com/office/drawing/2010/main" val="0"/>
              </a:ext>
            </a:extLst>
          </a:blip>
          <a:srcRect l="24201" t="1513" r="44691" b="91233"/>
          <a:stretch/>
        </p:blipFill>
        <p:spPr>
          <a:xfrm>
            <a:off x="265226" y="71680"/>
            <a:ext cx="2659129" cy="856059"/>
          </a:xfrm>
          <a:prstGeom prst="rect">
            <a:avLst/>
          </a:prstGeom>
        </p:spPr>
      </p:pic>
      <p:pic>
        <p:nvPicPr>
          <p:cNvPr id="10" name="Imagen 9">
            <a:extLst>
              <a:ext uri="{FF2B5EF4-FFF2-40B4-BE49-F238E27FC236}">
                <a16:creationId xmlns:a16="http://schemas.microsoft.com/office/drawing/2014/main" xmlns="" id="{3C6B6B9F-DB2C-4C2C-A8F3-2C4DE8718F2D}"/>
              </a:ext>
            </a:extLst>
          </p:cNvPr>
          <p:cNvPicPr/>
          <p:nvPr/>
        </p:nvPicPr>
        <p:blipFill rotWithShape="1">
          <a:blip r:embed="rId5" cstate="print">
            <a:extLst>
              <a:ext uri="{28A0092B-C50C-407E-A947-70E740481C1C}">
                <a14:useLocalDpi xmlns:a14="http://schemas.microsoft.com/office/drawing/2010/main" val="0"/>
              </a:ext>
            </a:extLst>
          </a:blip>
          <a:srcRect l="56082" t="84847" r="10228" b="4492"/>
          <a:stretch/>
        </p:blipFill>
        <p:spPr>
          <a:xfrm>
            <a:off x="10110159" y="5779698"/>
            <a:ext cx="1738942" cy="805299"/>
          </a:xfrm>
          <a:prstGeom prst="rect">
            <a:avLst/>
          </a:prstGeom>
        </p:spPr>
      </p:pic>
      <p:sp>
        <p:nvSpPr>
          <p:cNvPr id="11" name="CuadroTexto 10">
            <a:extLst>
              <a:ext uri="{FF2B5EF4-FFF2-40B4-BE49-F238E27FC236}">
                <a16:creationId xmlns:a16="http://schemas.microsoft.com/office/drawing/2014/main" xmlns="" id="{24EC3A2C-ABCE-4970-A871-90BBECD37EAB}"/>
              </a:ext>
            </a:extLst>
          </p:cNvPr>
          <p:cNvSpPr txBox="1"/>
          <p:nvPr/>
        </p:nvSpPr>
        <p:spPr>
          <a:xfrm>
            <a:off x="935514" y="836121"/>
            <a:ext cx="10442727" cy="774507"/>
          </a:xfrm>
          <a:prstGeom prst="rect">
            <a:avLst/>
          </a:prstGeom>
          <a:noFill/>
        </p:spPr>
        <p:txBody>
          <a:bodyPr wrap="square">
            <a:spAutoFit/>
          </a:bodyPr>
          <a:lstStyle/>
          <a:p>
            <a:pPr lvl="0" algn="ctr">
              <a:lnSpc>
                <a:spcPct val="107000"/>
              </a:lnSpc>
              <a:spcAft>
                <a:spcPts val="800"/>
              </a:spcAft>
            </a:pPr>
            <a:r>
              <a:rPr lang="es-MX"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POLÍTICAS PARA EVITAR EXTORSIONES Y SECUESTROS PLANIFICADOS DESDE LOS </a:t>
            </a:r>
          </a:p>
          <a:p>
            <a:pPr lvl="0" algn="ctr">
              <a:lnSpc>
                <a:spcPct val="107000"/>
              </a:lnSpc>
              <a:spcAft>
                <a:spcPts val="800"/>
              </a:spcAft>
            </a:pPr>
            <a:r>
              <a:rPr lang="es-MX"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ESTABLECIMIENTOS PENITENCIARIOS (EEPP) </a:t>
            </a:r>
            <a:endParaRPr lang="es-PE"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CuadroTexto 11">
            <a:extLst>
              <a:ext uri="{FF2B5EF4-FFF2-40B4-BE49-F238E27FC236}">
                <a16:creationId xmlns:a16="http://schemas.microsoft.com/office/drawing/2014/main" xmlns="" id="{01FCE774-B3C9-4974-8711-4DB60AED2EB0}"/>
              </a:ext>
            </a:extLst>
          </p:cNvPr>
          <p:cNvSpPr txBox="1"/>
          <p:nvPr/>
        </p:nvSpPr>
        <p:spPr>
          <a:xfrm>
            <a:off x="342900" y="1706112"/>
            <a:ext cx="11190617" cy="4340419"/>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s-MX" sz="1600" dirty="0">
                <a:effectLst/>
                <a:latin typeface="Arial" panose="020B0604020202020204" pitchFamily="34" charset="0"/>
                <a:ea typeface="Calibri" panose="020F0502020204030204" pitchFamily="34" charset="0"/>
                <a:cs typeface="Arial" panose="020B0604020202020204" pitchFamily="34" charset="0"/>
              </a:rPr>
              <a:t>El </a:t>
            </a:r>
            <a:r>
              <a:rPr lang="es-MX" sz="1600" dirty="0">
                <a:latin typeface="Arial" panose="020B0604020202020204" pitchFamily="34" charset="0"/>
                <a:ea typeface="Calibri" panose="020F0502020204030204" pitchFamily="34" charset="0"/>
                <a:cs typeface="Arial" panose="020B0604020202020204" pitchFamily="34" charset="0"/>
              </a:rPr>
              <a:t>Instituto Nacional Penitenciario (</a:t>
            </a:r>
            <a:r>
              <a:rPr lang="es-MX" sz="1600" dirty="0">
                <a:effectLst/>
                <a:latin typeface="Arial" panose="020B0604020202020204" pitchFamily="34" charset="0"/>
                <a:ea typeface="Calibri" panose="020F0502020204030204" pitchFamily="34" charset="0"/>
                <a:cs typeface="Arial" panose="020B0604020202020204" pitchFamily="34" charset="0"/>
              </a:rPr>
              <a:t>INPE), en trabajo articulado con la Policía Nacional del Perú (PNP), realiza operativos ordinarios y extraordinarios</a:t>
            </a:r>
            <a:r>
              <a:rPr lang="es-MX" sz="1600" dirty="0">
                <a:latin typeface="Arial" panose="020B0604020202020204" pitchFamily="34" charset="0"/>
                <a:ea typeface="Calibri" panose="020F0502020204030204" pitchFamily="34" charset="0"/>
                <a:cs typeface="Arial" panose="020B0604020202020204" pitchFamily="34" charset="0"/>
              </a:rPr>
              <a:t> </a:t>
            </a:r>
            <a:r>
              <a:rPr lang="es-MX" sz="1600" dirty="0">
                <a:effectLst/>
                <a:latin typeface="Arial" panose="020B0604020202020204" pitchFamily="34" charset="0"/>
                <a:ea typeface="Calibri" panose="020F0502020204030204" pitchFamily="34" charset="0"/>
                <a:cs typeface="Arial" panose="020B0604020202020204" pitchFamily="34" charset="0"/>
              </a:rPr>
              <a:t>con el fin de </a:t>
            </a:r>
            <a:r>
              <a:rPr lang="es-MX" sz="1600" b="1" dirty="0">
                <a:effectLst/>
                <a:latin typeface="Arial" panose="020B0604020202020204" pitchFamily="34" charset="0"/>
                <a:ea typeface="Calibri" panose="020F0502020204030204" pitchFamily="34" charset="0"/>
                <a:cs typeface="Arial" panose="020B0604020202020204" pitchFamily="34" charset="0"/>
              </a:rPr>
              <a:t>incautar bienes prohibidos</a:t>
            </a:r>
            <a:r>
              <a:rPr lang="es-MX" sz="1600" dirty="0">
                <a:effectLst/>
                <a:latin typeface="Arial" panose="020B0604020202020204" pitchFamily="34" charset="0"/>
                <a:ea typeface="Calibri" panose="020F0502020204030204" pitchFamily="34" charset="0"/>
                <a:cs typeface="Arial" panose="020B0604020202020204" pitchFamily="34" charset="0"/>
              </a:rPr>
              <a:t>.  En lo que va del año se han realizado </a:t>
            </a:r>
            <a:r>
              <a:rPr lang="es-MX" sz="1600" b="1" dirty="0">
                <a:effectLst/>
                <a:latin typeface="Arial" panose="020B0604020202020204" pitchFamily="34" charset="0"/>
                <a:ea typeface="Calibri" panose="020F0502020204030204" pitchFamily="34" charset="0"/>
                <a:cs typeface="Arial" panose="020B0604020202020204" pitchFamily="34" charset="0"/>
              </a:rPr>
              <a:t>1225 operativos a nivel nacional</a:t>
            </a:r>
            <a:r>
              <a:rPr lang="es-MX" sz="1600" dirty="0">
                <a:effectLst/>
                <a:latin typeface="Arial" panose="020B0604020202020204" pitchFamily="34" charset="0"/>
                <a:ea typeface="Calibri" panose="020F0502020204030204" pitchFamily="34" charset="0"/>
                <a:cs typeface="Arial" panose="020B0604020202020204" pitchFamily="34" charset="0"/>
              </a:rPr>
              <a:t>, lográndose detectar e incautar 961 dispositivos celulares, 367 baterías de celular, 227 chips o microchips de celular, 304 cargadores de celular y 270 dispositivos de </a:t>
            </a:r>
            <a:r>
              <a:rPr lang="es-MX" sz="1600" i="1" dirty="0" err="1">
                <a:latin typeface="Arial" panose="020B0604020202020204" pitchFamily="34" charset="0"/>
                <a:ea typeface="Calibri" panose="020F0502020204030204" pitchFamily="34" charset="0"/>
                <a:cs typeface="Arial" panose="020B0604020202020204" pitchFamily="34" charset="0"/>
              </a:rPr>
              <a:t>h</a:t>
            </a:r>
            <a:r>
              <a:rPr lang="es-MX" sz="1600" i="1" dirty="0" err="1">
                <a:effectLst/>
                <a:latin typeface="Arial" panose="020B0604020202020204" pitchFamily="34" charset="0"/>
                <a:ea typeface="Calibri" panose="020F0502020204030204" pitchFamily="34" charset="0"/>
                <a:cs typeface="Arial" panose="020B0604020202020204" pitchFamily="34" charset="0"/>
              </a:rPr>
              <a:t>and</a:t>
            </a:r>
            <a:r>
              <a:rPr lang="es-MX" sz="1600" i="1" dirty="0">
                <a:effectLst/>
                <a:latin typeface="Arial" panose="020B0604020202020204" pitchFamily="34" charset="0"/>
                <a:ea typeface="Calibri" panose="020F0502020204030204" pitchFamily="34" charset="0"/>
                <a:cs typeface="Arial" panose="020B0604020202020204" pitchFamily="34" charset="0"/>
              </a:rPr>
              <a:t> free </a:t>
            </a:r>
            <a:r>
              <a:rPr lang="es-MX" sz="1600" dirty="0">
                <a:effectLst/>
                <a:latin typeface="Arial" panose="020B0604020202020204" pitchFamily="34" charset="0"/>
                <a:ea typeface="Calibri" panose="020F0502020204030204" pitchFamily="34" charset="0"/>
                <a:cs typeface="Arial" panose="020B0604020202020204" pitchFamily="34" charset="0"/>
              </a:rPr>
              <a:t>de celular.</a:t>
            </a:r>
          </a:p>
          <a:p>
            <a:pPr marL="285750" indent="-285750" algn="just">
              <a:lnSpc>
                <a:spcPct val="107000"/>
              </a:lnSpc>
              <a:spcAft>
                <a:spcPts val="800"/>
              </a:spcAft>
              <a:buFont typeface="Arial" panose="020B0604020202020204" pitchFamily="34" charset="0"/>
              <a:buChar char="•"/>
            </a:pPr>
            <a:r>
              <a:rPr lang="es-MX" sz="1600" dirty="0">
                <a:effectLst/>
                <a:latin typeface="Arial" panose="020B0604020202020204" pitchFamily="34" charset="0"/>
                <a:ea typeface="Calibri" panose="020F0502020204030204" pitchFamily="34" charset="0"/>
                <a:cs typeface="Arial" panose="020B0604020202020204" pitchFamily="34" charset="0"/>
              </a:rPr>
              <a:t>El último operativo desarrollado fue el día jueves 2 de junio, en los pabellones 1 y 2 del Establecimiento Penitenciario Miguel Castro </a:t>
            </a:r>
            <a:r>
              <a:rPr lang="es-MX" sz="1600" dirty="0" err="1">
                <a:effectLst/>
                <a:latin typeface="Arial" panose="020B0604020202020204" pitchFamily="34" charset="0"/>
                <a:ea typeface="Calibri" panose="020F0502020204030204" pitchFamily="34" charset="0"/>
                <a:cs typeface="Arial" panose="020B0604020202020204" pitchFamily="34" charset="0"/>
              </a:rPr>
              <a:t>Castro</a:t>
            </a:r>
            <a:r>
              <a:rPr lang="es-MX" sz="1600" dirty="0">
                <a:effectLst/>
                <a:latin typeface="Arial" panose="020B0604020202020204" pitchFamily="34" charset="0"/>
                <a:ea typeface="Calibri" panose="020F0502020204030204" pitchFamily="34" charset="0"/>
                <a:cs typeface="Arial" panose="020B0604020202020204" pitchFamily="34" charset="0"/>
              </a:rPr>
              <a:t>, en la que participaron 60 agentes de Grupo de Operaciones Especiales (GOES) del INPE y 69 efectivos de la Policía Nacional del Perú. Como resultado se logró decomisar 14 equipos telefónicos, 7 </a:t>
            </a:r>
            <a:r>
              <a:rPr lang="es-MX" sz="1600" dirty="0" err="1">
                <a:effectLst/>
                <a:latin typeface="Arial" panose="020B0604020202020204" pitchFamily="34" charset="0"/>
                <a:ea typeface="Calibri" panose="020F0502020204030204" pitchFamily="34" charset="0"/>
                <a:cs typeface="Arial" panose="020B0604020202020204" pitchFamily="34" charset="0"/>
              </a:rPr>
              <a:t>routers</a:t>
            </a:r>
            <a:r>
              <a:rPr lang="es-MX" sz="1600" dirty="0">
                <a:effectLst/>
                <a:latin typeface="Arial" panose="020B0604020202020204" pitchFamily="34" charset="0"/>
                <a:ea typeface="Calibri" panose="020F0502020204030204" pitchFamily="34" charset="0"/>
                <a:cs typeface="Arial" panose="020B0604020202020204" pitchFamily="34" charset="0"/>
              </a:rPr>
              <a:t> artesanales de wifi, cargadores y cables de celulares.</a:t>
            </a:r>
          </a:p>
          <a:p>
            <a:pPr marL="285750" indent="-285750" algn="just">
              <a:lnSpc>
                <a:spcPct val="107000"/>
              </a:lnSpc>
              <a:spcAft>
                <a:spcPts val="800"/>
              </a:spcAft>
              <a:buFont typeface="Arial" panose="020B0604020202020204" pitchFamily="34" charset="0"/>
              <a:buChar char="•"/>
            </a:pPr>
            <a:r>
              <a:rPr lang="es-MX" sz="1600" dirty="0">
                <a:effectLst/>
                <a:latin typeface="Arial" panose="020B0604020202020204" pitchFamily="34" charset="0"/>
                <a:ea typeface="Calibri" panose="020F0502020204030204" pitchFamily="34" charset="0"/>
                <a:cs typeface="Arial" panose="020B0604020202020204" pitchFamily="34" charset="0"/>
              </a:rPr>
              <a:t>En lo que respecta a las medidas para reducir el ingreso de objetos prohibidos, estas se desarrollan mediante el uso de dispositivos tecnológicos, tales como </a:t>
            </a:r>
            <a:r>
              <a:rPr lang="es-MX" sz="1600" b="1" dirty="0">
                <a:effectLst/>
                <a:latin typeface="Arial" panose="020B0604020202020204" pitchFamily="34" charset="0"/>
                <a:ea typeface="Calibri" panose="020F0502020204030204" pitchFamily="34" charset="0"/>
                <a:cs typeface="Arial" panose="020B0604020202020204" pitchFamily="34" charset="0"/>
              </a:rPr>
              <a:t>Rayos X, Detectores de Metales y Dispositivos de </a:t>
            </a:r>
            <a:r>
              <a:rPr lang="es-MX" sz="1600" b="1" i="1" dirty="0" err="1">
                <a:effectLst/>
                <a:latin typeface="Arial" panose="020B0604020202020204" pitchFamily="34" charset="0"/>
                <a:ea typeface="Calibri" panose="020F0502020204030204" pitchFamily="34" charset="0"/>
                <a:cs typeface="Arial" panose="020B0604020202020204" pitchFamily="34" charset="0"/>
              </a:rPr>
              <a:t>Body</a:t>
            </a:r>
            <a:r>
              <a:rPr lang="es-MX" sz="1600" b="1" i="1" dirty="0">
                <a:effectLst/>
                <a:latin typeface="Arial" panose="020B0604020202020204" pitchFamily="34" charset="0"/>
                <a:ea typeface="Calibri" panose="020F0502020204030204" pitchFamily="34" charset="0"/>
                <a:cs typeface="Arial" panose="020B0604020202020204" pitchFamily="34" charset="0"/>
              </a:rPr>
              <a:t> </a:t>
            </a:r>
            <a:r>
              <a:rPr lang="es-MX" sz="1600" b="1" i="1" dirty="0" err="1">
                <a:effectLst/>
                <a:latin typeface="Arial" panose="020B0604020202020204" pitchFamily="34" charset="0"/>
                <a:ea typeface="Calibri" panose="020F0502020204030204" pitchFamily="34" charset="0"/>
                <a:cs typeface="Arial" panose="020B0604020202020204" pitchFamily="34" charset="0"/>
              </a:rPr>
              <a:t>Scam</a:t>
            </a:r>
            <a:r>
              <a:rPr lang="es-MX" sz="1600" dirty="0">
                <a:effectLst/>
                <a:latin typeface="Arial" panose="020B0604020202020204" pitchFamily="34" charset="0"/>
                <a:ea typeface="Calibri" panose="020F0502020204030204" pitchFamily="34" charset="0"/>
                <a:cs typeface="Arial" panose="020B0604020202020204" pitchFamily="34" charset="0"/>
              </a:rPr>
              <a:t>. A la fecha, se cuenta con 65 dispositivos de Rayos X, en 26 </a:t>
            </a:r>
            <a:r>
              <a:rPr lang="es-MX" sz="1600" dirty="0">
                <a:latin typeface="Arial" panose="020B0604020202020204" pitchFamily="34" charset="0"/>
                <a:ea typeface="Calibri" panose="020F0502020204030204" pitchFamily="34" charset="0"/>
                <a:cs typeface="Arial" panose="020B0604020202020204" pitchFamily="34" charset="0"/>
              </a:rPr>
              <a:t>EEPP</a:t>
            </a:r>
            <a:r>
              <a:rPr lang="es-MX" sz="1600" dirty="0">
                <a:effectLst/>
                <a:latin typeface="Arial" panose="020B0604020202020204" pitchFamily="34" charset="0"/>
                <a:ea typeface="Calibri" panose="020F0502020204030204" pitchFamily="34" charset="0"/>
                <a:cs typeface="Arial" panose="020B0604020202020204" pitchFamily="34" charset="0"/>
              </a:rPr>
              <a:t>. Asimismo, se cuenta con 32 detectores de metales, en 18 recintos penitenciarios. </a:t>
            </a:r>
            <a:endParaRPr lang="es-PE" sz="1600"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800"/>
              </a:spcAft>
              <a:buFont typeface="Arial" panose="020B0604020202020204" pitchFamily="34" charset="0"/>
              <a:buChar char="•"/>
            </a:pPr>
            <a:r>
              <a:rPr lang="es-MX" sz="1600" dirty="0">
                <a:effectLst/>
                <a:latin typeface="Arial" panose="020B0604020202020204" pitchFamily="34" charset="0"/>
                <a:ea typeface="Calibri" panose="020F0502020204030204" pitchFamily="34" charset="0"/>
                <a:cs typeface="Arial" panose="020B0604020202020204" pitchFamily="34" charset="0"/>
              </a:rPr>
              <a:t>En lo que va del año </a:t>
            </a:r>
            <a:r>
              <a:rPr lang="es-MX" sz="1600" b="1" dirty="0">
                <a:effectLst/>
                <a:latin typeface="Arial" panose="020B0604020202020204" pitchFamily="34" charset="0"/>
                <a:ea typeface="Calibri" panose="020F0502020204030204" pitchFamily="34" charset="0"/>
                <a:cs typeface="Arial" panose="020B0604020202020204" pitchFamily="34" charset="0"/>
              </a:rPr>
              <a:t>se ha logrado intervenir a 200 personas en los ingresos </a:t>
            </a:r>
            <a:r>
              <a:rPr lang="es-MX" sz="1600" dirty="0">
                <a:effectLst/>
                <a:latin typeface="Arial" panose="020B0604020202020204" pitchFamily="34" charset="0"/>
                <a:ea typeface="Calibri" panose="020F0502020204030204" pitchFamily="34" charset="0"/>
                <a:cs typeface="Arial" panose="020B0604020202020204" pitchFamily="34" charset="0"/>
              </a:rPr>
              <a:t>a establecimientos penitenciarios a nivel nacional, lográndose detectar, entre otros objetos, 73 dispositivos celulares, 37 baterías de celular, 41 chips o microchips de celular, 22 cargadores de celular y 25 dispositivos de </a:t>
            </a:r>
            <a:r>
              <a:rPr lang="es-MX" sz="1600" i="1" dirty="0" err="1">
                <a:effectLst/>
                <a:latin typeface="Arial" panose="020B0604020202020204" pitchFamily="34" charset="0"/>
                <a:ea typeface="Calibri" panose="020F0502020204030204" pitchFamily="34" charset="0"/>
                <a:cs typeface="Arial" panose="020B0604020202020204" pitchFamily="34" charset="0"/>
              </a:rPr>
              <a:t>hand</a:t>
            </a:r>
            <a:r>
              <a:rPr lang="es-MX" sz="1600" i="1" dirty="0">
                <a:effectLst/>
                <a:latin typeface="Arial" panose="020B0604020202020204" pitchFamily="34" charset="0"/>
                <a:ea typeface="Calibri" panose="020F0502020204030204" pitchFamily="34" charset="0"/>
                <a:cs typeface="Arial" panose="020B0604020202020204" pitchFamily="34" charset="0"/>
              </a:rPr>
              <a:t> free </a:t>
            </a:r>
            <a:r>
              <a:rPr lang="es-MX" sz="1600" dirty="0">
                <a:effectLst/>
                <a:latin typeface="Arial" panose="020B0604020202020204" pitchFamily="34" charset="0"/>
                <a:ea typeface="Calibri" panose="020F0502020204030204" pitchFamily="34" charset="0"/>
                <a:cs typeface="Arial" panose="020B0604020202020204" pitchFamily="34" charset="0"/>
              </a:rPr>
              <a:t>de celular. </a:t>
            </a:r>
            <a:endParaRPr lang="es-PE"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21930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
            <a:extLst>
              <a:ext uri="{FF2B5EF4-FFF2-40B4-BE49-F238E27FC236}">
                <a16:creationId xmlns:a16="http://schemas.microsoft.com/office/drawing/2014/main" xmlns="" id="{81EB9222-6F79-401A-AAB5-25A10F7F23DA}"/>
              </a:ext>
            </a:extLst>
          </p:cNvPr>
          <p:cNvPicPr>
            <a:picLocks noChangeAspect="1"/>
          </p:cNvPicPr>
          <p:nvPr/>
        </p:nvPicPr>
        <p:blipFill rotWithShape="1">
          <a:blip r:embed="rId3"/>
          <a:srcRect t="96022"/>
          <a:stretch/>
        </p:blipFill>
        <p:spPr>
          <a:xfrm>
            <a:off x="-2" y="6584997"/>
            <a:ext cx="12192000" cy="273003"/>
          </a:xfrm>
          <a:prstGeom prst="rect">
            <a:avLst/>
          </a:prstGeom>
        </p:spPr>
      </p:pic>
      <p:pic>
        <p:nvPicPr>
          <p:cNvPr id="9" name="Imagen 8">
            <a:extLst>
              <a:ext uri="{FF2B5EF4-FFF2-40B4-BE49-F238E27FC236}">
                <a16:creationId xmlns:a16="http://schemas.microsoft.com/office/drawing/2014/main" xmlns="" id="{ECF043B7-8F4C-43D0-BD28-DA2839AB014F}"/>
              </a:ext>
            </a:extLst>
          </p:cNvPr>
          <p:cNvPicPr/>
          <p:nvPr/>
        </p:nvPicPr>
        <p:blipFill rotWithShape="1">
          <a:blip r:embed="rId4" cstate="print">
            <a:extLst>
              <a:ext uri="{28A0092B-C50C-407E-A947-70E740481C1C}">
                <a14:useLocalDpi xmlns:a14="http://schemas.microsoft.com/office/drawing/2010/main" val="0"/>
              </a:ext>
            </a:extLst>
          </a:blip>
          <a:srcRect l="24201" t="1513" r="44691" b="91233"/>
          <a:stretch/>
        </p:blipFill>
        <p:spPr>
          <a:xfrm>
            <a:off x="247973" y="153232"/>
            <a:ext cx="2819077" cy="854099"/>
          </a:xfrm>
          <a:prstGeom prst="rect">
            <a:avLst/>
          </a:prstGeom>
        </p:spPr>
      </p:pic>
      <p:pic>
        <p:nvPicPr>
          <p:cNvPr id="10" name="Imagen 9">
            <a:extLst>
              <a:ext uri="{FF2B5EF4-FFF2-40B4-BE49-F238E27FC236}">
                <a16:creationId xmlns:a16="http://schemas.microsoft.com/office/drawing/2014/main" xmlns="" id="{3C6B6B9F-DB2C-4C2C-A8F3-2C4DE8718F2D}"/>
              </a:ext>
            </a:extLst>
          </p:cNvPr>
          <p:cNvPicPr/>
          <p:nvPr/>
        </p:nvPicPr>
        <p:blipFill rotWithShape="1">
          <a:blip r:embed="rId5" cstate="print">
            <a:extLst>
              <a:ext uri="{28A0092B-C50C-407E-A947-70E740481C1C}">
                <a14:useLocalDpi xmlns:a14="http://schemas.microsoft.com/office/drawing/2010/main" val="0"/>
              </a:ext>
            </a:extLst>
          </a:blip>
          <a:srcRect l="56082" t="84847" r="10228" b="4492"/>
          <a:stretch/>
        </p:blipFill>
        <p:spPr>
          <a:xfrm>
            <a:off x="10331719" y="5981700"/>
            <a:ext cx="1517381" cy="603297"/>
          </a:xfrm>
          <a:prstGeom prst="rect">
            <a:avLst/>
          </a:prstGeom>
        </p:spPr>
      </p:pic>
      <p:sp>
        <p:nvSpPr>
          <p:cNvPr id="11" name="CuadroTexto 10">
            <a:extLst>
              <a:ext uri="{FF2B5EF4-FFF2-40B4-BE49-F238E27FC236}">
                <a16:creationId xmlns:a16="http://schemas.microsoft.com/office/drawing/2014/main" xmlns="" id="{24EC3A2C-ABCE-4970-A871-90BBECD37EAB}"/>
              </a:ext>
            </a:extLst>
          </p:cNvPr>
          <p:cNvSpPr txBox="1"/>
          <p:nvPr/>
        </p:nvSpPr>
        <p:spPr>
          <a:xfrm>
            <a:off x="909635" y="1088301"/>
            <a:ext cx="10442727" cy="736355"/>
          </a:xfrm>
          <a:prstGeom prst="rect">
            <a:avLst/>
          </a:prstGeom>
          <a:noFill/>
        </p:spPr>
        <p:txBody>
          <a:bodyPr wrap="square">
            <a:spAutoFit/>
          </a:bodyPr>
          <a:lstStyle/>
          <a:p>
            <a:pPr lvl="0" algn="ctr">
              <a:lnSpc>
                <a:spcPct val="107000"/>
              </a:lnSpc>
              <a:spcAft>
                <a:spcPts val="800"/>
              </a:spcAft>
            </a:pPr>
            <a:r>
              <a:rPr lang="es-MX"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MEDIDAS QUE SE ESTÁN IMPLEMENTANDO PARA EL CORRECTO FUNCIONAMIENTO DE BLOQUEADORES DE CELULARES EN LOS EEPP DEL PAÍS</a:t>
            </a:r>
            <a:endParaRPr lang="es-PE"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CuadroTexto 11">
            <a:extLst>
              <a:ext uri="{FF2B5EF4-FFF2-40B4-BE49-F238E27FC236}">
                <a16:creationId xmlns:a16="http://schemas.microsoft.com/office/drawing/2014/main" xmlns="" id="{01FCE774-B3C9-4974-8711-4DB60AED2EB0}"/>
              </a:ext>
            </a:extLst>
          </p:cNvPr>
          <p:cNvSpPr txBox="1"/>
          <p:nvPr/>
        </p:nvSpPr>
        <p:spPr>
          <a:xfrm>
            <a:off x="351526" y="2146776"/>
            <a:ext cx="11190617" cy="4332981"/>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s-MX" sz="1600" dirty="0">
                <a:effectLst/>
                <a:latin typeface="Arial" panose="020B0604020202020204" pitchFamily="34" charset="0"/>
                <a:ea typeface="Calibri" panose="020F0502020204030204" pitchFamily="34" charset="0"/>
                <a:cs typeface="Arial" panose="020B0604020202020204" pitchFamily="34" charset="0"/>
              </a:rPr>
              <a:t>El 17 de octubre de 2014, el Ministerio de Justicia y Derechos Humanos, en su calidad de contratista suscribió con la empresa </a:t>
            </a:r>
            <a:r>
              <a:rPr lang="es-MX" sz="1600" b="1" dirty="0" err="1">
                <a:effectLst/>
                <a:latin typeface="Arial" panose="020B0604020202020204" pitchFamily="34" charset="0"/>
                <a:ea typeface="Calibri" panose="020F0502020204030204" pitchFamily="34" charset="0"/>
                <a:cs typeface="Arial" panose="020B0604020202020204" pitchFamily="34" charset="0"/>
              </a:rPr>
              <a:t>Prisontec</a:t>
            </a:r>
            <a:r>
              <a:rPr lang="es-MX" sz="1600" b="1" dirty="0">
                <a:effectLst/>
                <a:latin typeface="Arial" panose="020B0604020202020204" pitchFamily="34" charset="0"/>
                <a:ea typeface="Calibri" panose="020F0502020204030204" pitchFamily="34" charset="0"/>
                <a:cs typeface="Arial" panose="020B0604020202020204" pitchFamily="34" charset="0"/>
              </a:rPr>
              <a:t> S.A.C.</a:t>
            </a:r>
            <a:r>
              <a:rPr lang="es-MX" sz="1600" dirty="0">
                <a:effectLst/>
                <a:latin typeface="Arial" panose="020B0604020202020204" pitchFamily="34" charset="0"/>
                <a:ea typeface="Calibri" panose="020F0502020204030204" pitchFamily="34" charset="0"/>
                <a:cs typeface="Arial" panose="020B0604020202020204" pitchFamily="34" charset="0"/>
              </a:rPr>
              <a:t>, el Contrato Innominado de Prestación de Servicios de Seguridad Tecnológica en las Prisiones (CIPS), el mismo que tiene como objetivo la </a:t>
            </a:r>
            <a:r>
              <a:rPr lang="es-MX" sz="1600" b="1" dirty="0">
                <a:effectLst/>
                <a:latin typeface="Arial" panose="020B0604020202020204" pitchFamily="34" charset="0"/>
                <a:ea typeface="Calibri" panose="020F0502020204030204" pitchFamily="34" charset="0"/>
                <a:cs typeface="Arial" panose="020B0604020202020204" pitchFamily="34" charset="0"/>
              </a:rPr>
              <a:t>implementación de un sistema de seguridad </a:t>
            </a:r>
            <a:r>
              <a:rPr lang="es-MX" sz="1600" dirty="0">
                <a:effectLst/>
                <a:latin typeface="Arial" panose="020B0604020202020204" pitchFamily="34" charset="0"/>
                <a:ea typeface="Calibri" panose="020F0502020204030204" pitchFamily="34" charset="0"/>
                <a:cs typeface="Arial" panose="020B0604020202020204" pitchFamily="34" charset="0"/>
              </a:rPr>
              <a:t>consistente en el bloqueo o inhibición de señales radioeléctricas en 33 establecimientos penitenciarios a nivel nacional, recibiendo a su vez la empresa prestadora, la exclusividad del servicio de telefonía pública. </a:t>
            </a:r>
            <a:endParaRPr lang="es-PE" sz="1600"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800"/>
              </a:spcAft>
              <a:buFont typeface="Arial" panose="020B0604020202020204" pitchFamily="34" charset="0"/>
              <a:buChar char="•"/>
            </a:pPr>
            <a:r>
              <a:rPr lang="es-MX" sz="1600" dirty="0">
                <a:effectLst/>
                <a:latin typeface="Arial" panose="020B0604020202020204" pitchFamily="34" charset="0"/>
                <a:ea typeface="Calibri" panose="020F0502020204030204" pitchFamily="34" charset="0"/>
                <a:cs typeface="Arial" panose="020B0604020202020204" pitchFamily="34" charset="0"/>
              </a:rPr>
              <a:t>Sobre la ejecución del contrato CIPS, se han reportado serias deficiencias respecto a su efectividad, ya que a pesar de encontrarse en funcionamiento los equipos de bloqueo continúan detectándose señal al interior de los penales, situación que es aprovechada por los internos miembros de organizaciones delictivas para realizar llamadas desde intramuros. </a:t>
            </a:r>
          </a:p>
          <a:p>
            <a:pPr marL="285750" indent="-285750" algn="just">
              <a:lnSpc>
                <a:spcPct val="107000"/>
              </a:lnSpc>
              <a:spcAft>
                <a:spcPts val="800"/>
              </a:spcAft>
              <a:buFont typeface="Arial" panose="020B0604020202020204" pitchFamily="34" charset="0"/>
              <a:buChar char="•"/>
            </a:pPr>
            <a:r>
              <a:rPr lang="es-MX" sz="1600" dirty="0">
                <a:latin typeface="Arial" panose="020B0604020202020204" pitchFamily="34" charset="0"/>
                <a:ea typeface="Calibri" panose="020F0502020204030204" pitchFamily="34" charset="0"/>
                <a:cs typeface="Arial" panose="020B0604020202020204" pitchFamily="34" charset="0"/>
              </a:rPr>
              <a:t>A</a:t>
            </a:r>
            <a:r>
              <a:rPr lang="es-MX" sz="1600" dirty="0">
                <a:effectLst/>
                <a:latin typeface="Arial" panose="020B0604020202020204" pitchFamily="34" charset="0"/>
                <a:ea typeface="Calibri" panose="020F0502020204030204" pitchFamily="34" charset="0"/>
                <a:cs typeface="Arial" panose="020B0604020202020204" pitchFamily="34" charset="0"/>
              </a:rPr>
              <a:t>nte las deficiencias presentadas en el servicio de bloqueo y/o inhibición de señales, se ha conformado una Mesa Técnica de Trabajo integrada por la Oficina General de Administración del MINJUSDH en su calidad de Administradora del Contrato, la Oficina General de Inversiones del MINJUSDH</a:t>
            </a:r>
            <a:r>
              <a:rPr lang="es-MX" sz="1600" dirty="0">
                <a:latin typeface="Arial" panose="020B0604020202020204" pitchFamily="34" charset="0"/>
                <a:ea typeface="Calibri" panose="020F0502020204030204" pitchFamily="34" charset="0"/>
                <a:cs typeface="Arial" panose="020B0604020202020204" pitchFamily="34" charset="0"/>
              </a:rPr>
              <a:t>, </a:t>
            </a:r>
            <a:r>
              <a:rPr lang="es-MX" sz="1600" dirty="0">
                <a:effectLst/>
                <a:latin typeface="Arial" panose="020B0604020202020204" pitchFamily="34" charset="0"/>
                <a:ea typeface="Calibri" panose="020F0502020204030204" pitchFamily="34" charset="0"/>
                <a:cs typeface="Arial" panose="020B0604020202020204" pitchFamily="34" charset="0"/>
              </a:rPr>
              <a:t>en su calidad de Supervisora del Contrato y el INPE</a:t>
            </a:r>
            <a:r>
              <a:rPr lang="es-MX" sz="1600" dirty="0">
                <a:latin typeface="Arial" panose="020B0604020202020204" pitchFamily="34" charset="0"/>
                <a:ea typeface="Calibri" panose="020F0502020204030204" pitchFamily="34" charset="0"/>
                <a:cs typeface="Arial" panose="020B0604020202020204" pitchFamily="34" charset="0"/>
              </a:rPr>
              <a:t>, </a:t>
            </a:r>
            <a:r>
              <a:rPr lang="es-MX" sz="1600" dirty="0">
                <a:effectLst/>
                <a:latin typeface="Arial" panose="020B0604020202020204" pitchFamily="34" charset="0"/>
                <a:ea typeface="Calibri" panose="020F0502020204030204" pitchFamily="34" charset="0"/>
                <a:cs typeface="Arial" panose="020B0604020202020204" pitchFamily="34" charset="0"/>
              </a:rPr>
              <a:t> en su calidad de beneficiaria del servicio, a través de su Dirección de Seguridad Penitenciaria, a fin que el alcance del servicio de bloqueadores se brinde de manera eficiente.</a:t>
            </a:r>
            <a:endParaRPr lang="es-PE" sz="16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800"/>
              </a:spcAft>
              <a:buFont typeface="Arial" panose="020B0604020202020204" pitchFamily="34" charset="0"/>
              <a:buChar char="•"/>
            </a:pPr>
            <a:endParaRPr lang="es-PE"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67767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
            <a:extLst>
              <a:ext uri="{FF2B5EF4-FFF2-40B4-BE49-F238E27FC236}">
                <a16:creationId xmlns:a16="http://schemas.microsoft.com/office/drawing/2014/main" xmlns="" id="{81EB9222-6F79-401A-AAB5-25A10F7F23DA}"/>
              </a:ext>
            </a:extLst>
          </p:cNvPr>
          <p:cNvPicPr>
            <a:picLocks noChangeAspect="1"/>
          </p:cNvPicPr>
          <p:nvPr/>
        </p:nvPicPr>
        <p:blipFill rotWithShape="1">
          <a:blip r:embed="rId3"/>
          <a:srcRect t="96022"/>
          <a:stretch/>
        </p:blipFill>
        <p:spPr>
          <a:xfrm>
            <a:off x="-2" y="6584997"/>
            <a:ext cx="12192000" cy="273003"/>
          </a:xfrm>
          <a:prstGeom prst="rect">
            <a:avLst/>
          </a:prstGeom>
        </p:spPr>
      </p:pic>
      <p:pic>
        <p:nvPicPr>
          <p:cNvPr id="8" name="Imagen 7">
            <a:extLst>
              <a:ext uri="{FF2B5EF4-FFF2-40B4-BE49-F238E27FC236}">
                <a16:creationId xmlns:a16="http://schemas.microsoft.com/office/drawing/2014/main" xmlns="" id="{3063EFAD-6DA7-4077-BE83-EA8616158E5A}"/>
              </a:ext>
            </a:extLst>
          </p:cNvPr>
          <p:cNvPicPr>
            <a:picLocks noChangeAspect="1"/>
          </p:cNvPicPr>
          <p:nvPr/>
        </p:nvPicPr>
        <p:blipFill>
          <a:blip r:embed="rId4"/>
          <a:stretch>
            <a:fillRect/>
          </a:stretch>
        </p:blipFill>
        <p:spPr>
          <a:xfrm>
            <a:off x="11021358" y="5454872"/>
            <a:ext cx="816074" cy="1063369"/>
          </a:xfrm>
          <a:prstGeom prst="rect">
            <a:avLst/>
          </a:prstGeom>
        </p:spPr>
      </p:pic>
      <p:pic>
        <p:nvPicPr>
          <p:cNvPr id="9" name="Imagen 8">
            <a:extLst>
              <a:ext uri="{FF2B5EF4-FFF2-40B4-BE49-F238E27FC236}">
                <a16:creationId xmlns:a16="http://schemas.microsoft.com/office/drawing/2014/main" xmlns="" id="{ECF043B7-8F4C-43D0-BD28-DA2839AB014F}"/>
              </a:ext>
            </a:extLst>
          </p:cNvPr>
          <p:cNvPicPr/>
          <p:nvPr/>
        </p:nvPicPr>
        <p:blipFill rotWithShape="1">
          <a:blip r:embed="rId5" cstate="print">
            <a:extLst>
              <a:ext uri="{28A0092B-C50C-407E-A947-70E740481C1C}">
                <a14:useLocalDpi xmlns:a14="http://schemas.microsoft.com/office/drawing/2010/main" val="0"/>
              </a:ext>
            </a:extLst>
          </a:blip>
          <a:srcRect l="24201" t="1513" r="44691" b="91233"/>
          <a:stretch/>
        </p:blipFill>
        <p:spPr>
          <a:xfrm>
            <a:off x="247974" y="153233"/>
            <a:ext cx="2676202" cy="766101"/>
          </a:xfrm>
          <a:prstGeom prst="rect">
            <a:avLst/>
          </a:prstGeom>
        </p:spPr>
      </p:pic>
      <p:pic>
        <p:nvPicPr>
          <p:cNvPr id="10" name="Imagen 9">
            <a:extLst>
              <a:ext uri="{FF2B5EF4-FFF2-40B4-BE49-F238E27FC236}">
                <a16:creationId xmlns:a16="http://schemas.microsoft.com/office/drawing/2014/main" xmlns="" id="{3C6B6B9F-DB2C-4C2C-A8F3-2C4DE8718F2D}"/>
              </a:ext>
            </a:extLst>
          </p:cNvPr>
          <p:cNvPicPr/>
          <p:nvPr/>
        </p:nvPicPr>
        <p:blipFill rotWithShape="1">
          <a:blip r:embed="rId6" cstate="print">
            <a:extLst>
              <a:ext uri="{28A0092B-C50C-407E-A947-70E740481C1C}">
                <a14:useLocalDpi xmlns:a14="http://schemas.microsoft.com/office/drawing/2010/main" val="0"/>
              </a:ext>
            </a:extLst>
          </a:blip>
          <a:srcRect l="56082" t="84847" r="10228" b="4492"/>
          <a:stretch/>
        </p:blipFill>
        <p:spPr>
          <a:xfrm>
            <a:off x="9503044" y="5445872"/>
            <a:ext cx="2546888" cy="1139125"/>
          </a:xfrm>
          <a:prstGeom prst="rect">
            <a:avLst/>
          </a:prstGeom>
        </p:spPr>
      </p:pic>
      <p:sp>
        <p:nvSpPr>
          <p:cNvPr id="11" name="CuadroTexto 10">
            <a:extLst>
              <a:ext uri="{FF2B5EF4-FFF2-40B4-BE49-F238E27FC236}">
                <a16:creationId xmlns:a16="http://schemas.microsoft.com/office/drawing/2014/main" xmlns="" id="{AECAF237-B72A-4C5B-B195-3E6331C8A2EF}"/>
              </a:ext>
            </a:extLst>
          </p:cNvPr>
          <p:cNvSpPr txBox="1"/>
          <p:nvPr/>
        </p:nvSpPr>
        <p:spPr>
          <a:xfrm>
            <a:off x="361950" y="986090"/>
            <a:ext cx="5343525" cy="369332"/>
          </a:xfrm>
          <a:prstGeom prst="rect">
            <a:avLst/>
          </a:prstGeom>
          <a:noFill/>
        </p:spPr>
        <p:txBody>
          <a:bodyPr wrap="square">
            <a:spAutoFit/>
          </a:bodyPr>
          <a:lstStyle/>
          <a:p>
            <a:pPr algn="ctr"/>
            <a:r>
              <a:rPr lang="es-MX"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POLÍTICAS DE REINSERCIÓN SOCIAL DE LOS INTERNOS</a:t>
            </a:r>
            <a:endParaRPr lang="es-PE" dirty="0">
              <a:solidFill>
                <a:srgbClr val="C00000"/>
              </a:solidFill>
            </a:endParaRPr>
          </a:p>
        </p:txBody>
      </p:sp>
      <p:sp>
        <p:nvSpPr>
          <p:cNvPr id="12" name="CuadroTexto 11">
            <a:extLst>
              <a:ext uri="{FF2B5EF4-FFF2-40B4-BE49-F238E27FC236}">
                <a16:creationId xmlns:a16="http://schemas.microsoft.com/office/drawing/2014/main" xmlns="" id="{33A2E9D5-36DF-47D9-8310-FAFA7FDFBD9C}"/>
              </a:ext>
            </a:extLst>
          </p:cNvPr>
          <p:cNvSpPr txBox="1"/>
          <p:nvPr/>
        </p:nvSpPr>
        <p:spPr>
          <a:xfrm>
            <a:off x="142068" y="1529605"/>
            <a:ext cx="5649132" cy="4881208"/>
          </a:xfrm>
          <a:prstGeom prst="rect">
            <a:avLst/>
          </a:prstGeom>
          <a:noFill/>
        </p:spPr>
        <p:txBody>
          <a:bodyPr wrap="square">
            <a:spAutoFit/>
          </a:bodyPr>
          <a:lstStyle/>
          <a:p>
            <a:pPr marL="285750" lvl="0" indent="-285750" algn="just">
              <a:lnSpc>
                <a:spcPct val="107000"/>
              </a:lnSpc>
              <a:buFont typeface="Arial" panose="020B0604020202020204" pitchFamily="34" charset="0"/>
              <a:buChar char="•"/>
            </a:pPr>
            <a:r>
              <a:rPr lang="es-MX" sz="1600" b="1" dirty="0">
                <a:effectLst/>
                <a:latin typeface="Arial" panose="020B0604020202020204" pitchFamily="34" charset="0"/>
                <a:ea typeface="Calibri" panose="020F0502020204030204" pitchFamily="34" charset="0"/>
                <a:cs typeface="Arial" panose="020B0604020202020204" pitchFamily="34" charset="0"/>
              </a:rPr>
              <a:t>Modalidad de Educación Básica Alternativa (EBA)</a:t>
            </a:r>
            <a:r>
              <a:rPr lang="es-MX" sz="1600" dirty="0">
                <a:effectLst/>
                <a:latin typeface="Arial" panose="020B0604020202020204" pitchFamily="34" charset="0"/>
                <a:ea typeface="Calibri" panose="020F0502020204030204" pitchFamily="34" charset="0"/>
                <a:cs typeface="Arial" panose="020B0604020202020204" pitchFamily="34" charset="0"/>
              </a:rPr>
              <a:t>, en convenio con el Ministerio de Educación. Es un servicio brindado a internos e internas que no accedieron o no culminaron Educación Básica. Se ofrecen las  modalidades:</a:t>
            </a:r>
            <a:r>
              <a:rPr lang="es-PE" sz="1600" b="1" i="1" dirty="0">
                <a:latin typeface="Arial" panose="020B0604020202020204" pitchFamily="34" charset="0"/>
                <a:ea typeface="Calibri" panose="020F0502020204030204" pitchFamily="34" charset="0"/>
                <a:cs typeface="Arial" panose="020B0604020202020204" pitchFamily="34" charset="0"/>
              </a:rPr>
              <a:t> a) </a:t>
            </a:r>
            <a:r>
              <a:rPr lang="es-MX" sz="1600" dirty="0">
                <a:effectLst/>
                <a:latin typeface="Arial" panose="020B0604020202020204" pitchFamily="34" charset="0"/>
                <a:ea typeface="Calibri" panose="020F0502020204030204" pitchFamily="34" charset="0"/>
                <a:cs typeface="Arial" panose="020B0604020202020204" pitchFamily="34" charset="0"/>
              </a:rPr>
              <a:t>Programa de Educación Básica Alternativa de Jóvenes y Adultos (PEBAJA), </a:t>
            </a:r>
            <a:r>
              <a:rPr lang="es-MX" sz="1600" b="1" i="1" dirty="0">
                <a:effectLst/>
                <a:latin typeface="Arial" panose="020B0604020202020204" pitchFamily="34" charset="0"/>
                <a:ea typeface="Calibri" panose="020F0502020204030204" pitchFamily="34" charset="0"/>
                <a:cs typeface="Arial" panose="020B0604020202020204" pitchFamily="34" charset="0"/>
              </a:rPr>
              <a:t>b)</a:t>
            </a:r>
            <a:r>
              <a:rPr lang="es-MX" sz="1600" dirty="0">
                <a:effectLst/>
                <a:latin typeface="Arial" panose="020B0604020202020204" pitchFamily="34" charset="0"/>
                <a:ea typeface="Calibri" panose="020F0502020204030204" pitchFamily="34" charset="0"/>
                <a:cs typeface="Arial" panose="020B0604020202020204" pitchFamily="34" charset="0"/>
              </a:rPr>
              <a:t> el Programa de Alfabetización y Continuidad Educativa (PACE) y la </a:t>
            </a:r>
            <a:r>
              <a:rPr lang="es-MX" sz="1600" b="1" i="1" dirty="0">
                <a:effectLst/>
                <a:latin typeface="Arial" panose="020B0604020202020204" pitchFamily="34" charset="0"/>
                <a:ea typeface="Calibri" panose="020F0502020204030204" pitchFamily="34" charset="0"/>
                <a:cs typeface="Arial" panose="020B0604020202020204" pitchFamily="34" charset="0"/>
              </a:rPr>
              <a:t>c)</a:t>
            </a:r>
            <a:r>
              <a:rPr lang="es-MX" sz="1600" dirty="0">
                <a:effectLst/>
                <a:latin typeface="Arial" panose="020B0604020202020204" pitchFamily="34" charset="0"/>
                <a:ea typeface="Calibri" panose="020F0502020204030204" pitchFamily="34" charset="0"/>
                <a:cs typeface="Arial" panose="020B0604020202020204" pitchFamily="34" charset="0"/>
              </a:rPr>
              <a:t> Educación Técnico Productiva (ETP)</a:t>
            </a:r>
            <a:r>
              <a:rPr lang="es-MX" sz="1600" dirty="0">
                <a:latin typeface="Arial" panose="020B0604020202020204" pitchFamily="34" charset="0"/>
                <a:ea typeface="Calibri" panose="020F0502020204030204" pitchFamily="34" charset="0"/>
                <a:cs typeface="Arial" panose="020B0604020202020204" pitchFamily="34" charset="0"/>
              </a:rPr>
              <a:t>. </a:t>
            </a:r>
          </a:p>
          <a:p>
            <a:pPr marL="285750" lvl="0" indent="-285750" algn="just">
              <a:lnSpc>
                <a:spcPct val="107000"/>
              </a:lnSpc>
              <a:buFont typeface="Arial" panose="020B0604020202020204" pitchFamily="34" charset="0"/>
              <a:buChar char="•"/>
            </a:pPr>
            <a:endParaRPr lang="es-MX" sz="1600" dirty="0">
              <a:latin typeface="Arial" panose="020B0604020202020204" pitchFamily="34" charset="0"/>
              <a:ea typeface="Calibri" panose="020F0502020204030204" pitchFamily="34" charset="0"/>
              <a:cs typeface="Arial" panose="020B0604020202020204" pitchFamily="34" charset="0"/>
            </a:endParaRPr>
          </a:p>
          <a:p>
            <a:pPr marL="285750" lvl="0" indent="-285750" algn="just">
              <a:lnSpc>
                <a:spcPct val="107000"/>
              </a:lnSpc>
              <a:buFont typeface="Arial" panose="020B0604020202020204" pitchFamily="34" charset="0"/>
              <a:buChar char="•"/>
            </a:pPr>
            <a:r>
              <a:rPr lang="es-MX" sz="1600" dirty="0">
                <a:effectLst/>
                <a:latin typeface="Arial" panose="020B0604020202020204" pitchFamily="34" charset="0"/>
                <a:ea typeface="Calibri" panose="020F0502020204030204" pitchFamily="34" charset="0"/>
                <a:cs typeface="Arial" panose="020B0604020202020204" pitchFamily="34" charset="0"/>
              </a:rPr>
              <a:t>Además, existen los siguientes </a:t>
            </a:r>
            <a:r>
              <a:rPr lang="es-MX" sz="1600" b="1" dirty="0">
                <a:effectLst/>
                <a:latin typeface="Arial" panose="020B0604020202020204" pitchFamily="34" charset="0"/>
                <a:ea typeface="Calibri" panose="020F0502020204030204" pitchFamily="34" charset="0"/>
                <a:cs typeface="Arial" panose="020B0604020202020204" pitchFamily="34" charset="0"/>
              </a:rPr>
              <a:t>pr</a:t>
            </a:r>
            <a:r>
              <a:rPr lang="es-MX" sz="1600" b="1" dirty="0">
                <a:latin typeface="Arial" panose="020B0604020202020204" pitchFamily="34" charset="0"/>
                <a:ea typeface="Calibri" panose="020F0502020204030204" pitchFamily="34" charset="0"/>
                <a:cs typeface="Arial" panose="020B0604020202020204" pitchFamily="34" charset="0"/>
              </a:rPr>
              <a:t>ogramas</a:t>
            </a:r>
            <a:r>
              <a:rPr lang="es-MX" sz="1600" dirty="0">
                <a:latin typeface="Arial" panose="020B0604020202020204" pitchFamily="34" charset="0"/>
                <a:ea typeface="Calibri" panose="020F0502020204030204" pitchFamily="34" charset="0"/>
                <a:cs typeface="Arial" panose="020B0604020202020204" pitchFamily="34" charset="0"/>
              </a:rPr>
              <a:t> </a:t>
            </a:r>
            <a:r>
              <a:rPr lang="es-MX" sz="1600" b="1" dirty="0">
                <a:latin typeface="Arial" panose="020B0604020202020204" pitchFamily="34" charset="0"/>
                <a:ea typeface="Calibri" panose="020F0502020204030204" pitchFamily="34" charset="0"/>
                <a:cs typeface="Arial" panose="020B0604020202020204" pitchFamily="34" charset="0"/>
              </a:rPr>
              <a:t>de intervención:</a:t>
            </a:r>
            <a:r>
              <a:rPr lang="es-MX" sz="1600" dirty="0">
                <a:latin typeface="Arial" panose="020B0604020202020204" pitchFamily="34" charset="0"/>
                <a:ea typeface="Calibri" panose="020F0502020204030204" pitchFamily="34" charset="0"/>
                <a:cs typeface="Arial" panose="020B0604020202020204" pitchFamily="34" charset="0"/>
              </a:rPr>
              <a:t> </a:t>
            </a:r>
            <a:r>
              <a:rPr lang="es-MX" sz="1600" b="1" i="1" dirty="0">
                <a:latin typeface="Arial" panose="020B0604020202020204" pitchFamily="34" charset="0"/>
                <a:ea typeface="Calibri" panose="020F0502020204030204" pitchFamily="34" charset="0"/>
                <a:cs typeface="Arial" panose="020B0604020202020204" pitchFamily="34" charset="0"/>
              </a:rPr>
              <a:t>a)</a:t>
            </a:r>
            <a:r>
              <a:rPr lang="es-MX" sz="1600" dirty="0">
                <a:latin typeface="Arial" panose="020B0604020202020204" pitchFamily="34" charset="0"/>
                <a:ea typeface="Calibri" panose="020F0502020204030204" pitchFamily="34" charset="0"/>
                <a:cs typeface="Arial" panose="020B0604020202020204" pitchFamily="34" charset="0"/>
              </a:rPr>
              <a:t> </a:t>
            </a:r>
            <a:r>
              <a:rPr lang="es-MX" sz="1600" dirty="0">
                <a:effectLst/>
                <a:latin typeface="Arial" panose="020B0604020202020204" pitchFamily="34" charset="0"/>
                <a:ea typeface="Calibri" panose="020F0502020204030204" pitchFamily="34" charset="0"/>
                <a:cs typeface="Arial" panose="020B0604020202020204" pitchFamily="34" charset="0"/>
              </a:rPr>
              <a:t>Programa para personas con Abuso y Dependencia de Sustancias Psicoactivas recluidas en los Establecimientos Penitenciarios (INPE-DEVIDA); </a:t>
            </a:r>
            <a:r>
              <a:rPr lang="es-MX" sz="1600" b="1" i="1" dirty="0">
                <a:effectLst/>
                <a:latin typeface="Arial" panose="020B0604020202020204" pitchFamily="34" charset="0"/>
                <a:ea typeface="Calibri" panose="020F0502020204030204" pitchFamily="34" charset="0"/>
                <a:cs typeface="Arial" panose="020B0604020202020204" pitchFamily="34" charset="0"/>
              </a:rPr>
              <a:t>b) </a:t>
            </a:r>
            <a:r>
              <a:rPr lang="es-MX" sz="1600" dirty="0">
                <a:effectLst/>
                <a:latin typeface="Arial" panose="020B0604020202020204" pitchFamily="34" charset="0"/>
                <a:ea typeface="Calibri" panose="020F0502020204030204" pitchFamily="34" charset="0"/>
                <a:cs typeface="Arial" panose="020B0604020202020204" pitchFamily="34" charset="0"/>
              </a:rPr>
              <a:t>Programa de Intervención </a:t>
            </a:r>
            <a:r>
              <a:rPr lang="es-MX" sz="1600" i="1" dirty="0">
                <a:effectLst/>
                <a:latin typeface="Arial" panose="020B0604020202020204" pitchFamily="34" charset="0"/>
                <a:ea typeface="Calibri" panose="020F0502020204030204" pitchFamily="34" charset="0"/>
                <a:cs typeface="Arial" panose="020B0604020202020204" pitchFamily="34" charset="0"/>
              </a:rPr>
              <a:t>“Construyendo Rutas de Esperanza y Oportunidades – CREO” </a:t>
            </a:r>
            <a:r>
              <a:rPr lang="es-MX" sz="1600" dirty="0">
                <a:effectLst/>
                <a:latin typeface="Arial" panose="020B0604020202020204" pitchFamily="34" charset="0"/>
                <a:ea typeface="Calibri" panose="020F0502020204030204" pitchFamily="34" charset="0"/>
                <a:cs typeface="Arial" panose="020B0604020202020204" pitchFamily="34" charset="0"/>
              </a:rPr>
              <a:t>y, </a:t>
            </a:r>
            <a:r>
              <a:rPr lang="es-MX" sz="1600" b="1" i="1" dirty="0">
                <a:effectLst/>
                <a:latin typeface="Arial" panose="020B0604020202020204" pitchFamily="34" charset="0"/>
                <a:ea typeface="Calibri" panose="020F0502020204030204" pitchFamily="34" charset="0"/>
                <a:cs typeface="Arial" panose="020B0604020202020204" pitchFamily="34" charset="0"/>
              </a:rPr>
              <a:t>c)</a:t>
            </a:r>
            <a:r>
              <a:rPr lang="es-MX" sz="1600" dirty="0">
                <a:effectLst/>
                <a:latin typeface="Arial" panose="020B0604020202020204" pitchFamily="34" charset="0"/>
                <a:ea typeface="Calibri" panose="020F0502020204030204" pitchFamily="34" charset="0"/>
                <a:cs typeface="Arial" panose="020B0604020202020204" pitchFamily="34" charset="0"/>
              </a:rPr>
              <a:t> Programa de Intervención para Agresores Sexuales - TAS.</a:t>
            </a:r>
            <a:endParaRPr lang="es-PE" sz="1600" dirty="0">
              <a:effectLst/>
              <a:latin typeface="Arial" panose="020B0604020202020204" pitchFamily="34" charset="0"/>
              <a:ea typeface="Calibri" panose="020F0502020204030204" pitchFamily="34" charset="0"/>
              <a:cs typeface="Arial" panose="020B0604020202020204" pitchFamily="34" charset="0"/>
            </a:endParaRPr>
          </a:p>
          <a:p>
            <a:pPr marL="285750" lvl="0" indent="-285750" algn="just">
              <a:lnSpc>
                <a:spcPct val="107000"/>
              </a:lnSpc>
              <a:buFont typeface="Arial" panose="020B0604020202020204" pitchFamily="34" charset="0"/>
              <a:buChar char="•"/>
            </a:pP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PE" dirty="0"/>
          </a:p>
        </p:txBody>
      </p:sp>
      <p:sp>
        <p:nvSpPr>
          <p:cNvPr id="15" name="CuadroTexto 14">
            <a:extLst>
              <a:ext uri="{FF2B5EF4-FFF2-40B4-BE49-F238E27FC236}">
                <a16:creationId xmlns:a16="http://schemas.microsoft.com/office/drawing/2014/main" xmlns="" id="{FE9A47E8-685F-417D-AC8C-25BCF98E2884}"/>
              </a:ext>
            </a:extLst>
          </p:cNvPr>
          <p:cNvSpPr txBox="1"/>
          <p:nvPr/>
        </p:nvSpPr>
        <p:spPr>
          <a:xfrm>
            <a:off x="6734175" y="536283"/>
            <a:ext cx="4953000" cy="646331"/>
          </a:xfrm>
          <a:prstGeom prst="rect">
            <a:avLst/>
          </a:prstGeom>
          <a:noFill/>
        </p:spPr>
        <p:txBody>
          <a:bodyPr wrap="square">
            <a:spAutoFit/>
          </a:bodyPr>
          <a:lstStyle/>
          <a:p>
            <a:pPr algn="ctr"/>
            <a:r>
              <a:rPr lang="es-MX"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MEDIDAS PARA FORTALECER LA LUCHA CONTRA LA CORRUPCIÓN DENTRO DEL PERSONAL DE INPE </a:t>
            </a:r>
            <a:endParaRPr lang="es-PE" dirty="0">
              <a:solidFill>
                <a:srgbClr val="C00000"/>
              </a:solidFill>
            </a:endParaRPr>
          </a:p>
        </p:txBody>
      </p:sp>
      <p:sp>
        <p:nvSpPr>
          <p:cNvPr id="16" name="CuadroTexto 15">
            <a:extLst>
              <a:ext uri="{FF2B5EF4-FFF2-40B4-BE49-F238E27FC236}">
                <a16:creationId xmlns:a16="http://schemas.microsoft.com/office/drawing/2014/main" xmlns="" id="{18C61D3A-2544-41DF-9CCD-55572E372630}"/>
              </a:ext>
            </a:extLst>
          </p:cNvPr>
          <p:cNvSpPr txBox="1"/>
          <p:nvPr/>
        </p:nvSpPr>
        <p:spPr>
          <a:xfrm>
            <a:off x="6626497" y="1325988"/>
            <a:ext cx="4898753" cy="4757328"/>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r>
              <a:rPr lang="es-MX" sz="1600" dirty="0">
                <a:effectLst/>
                <a:latin typeface="Arial" panose="020B0604020202020204" pitchFamily="34" charset="0"/>
                <a:ea typeface="Calibri" panose="020F0502020204030204" pitchFamily="34" charset="0"/>
                <a:cs typeface="Arial" panose="020B0604020202020204" pitchFamily="34" charset="0"/>
              </a:rPr>
              <a:t>Se ha aprobado la </a:t>
            </a:r>
            <a:r>
              <a:rPr lang="es-MX" sz="1600" b="1" dirty="0">
                <a:effectLst/>
                <a:latin typeface="Arial" panose="020B0604020202020204" pitchFamily="34" charset="0"/>
                <a:ea typeface="Calibri" panose="020F0502020204030204" pitchFamily="34" charset="0"/>
                <a:cs typeface="Arial" panose="020B0604020202020204" pitchFamily="34" charset="0"/>
              </a:rPr>
              <a:t>Directiva </a:t>
            </a:r>
            <a:r>
              <a:rPr lang="es-MX" sz="1600" b="1" i="1" dirty="0">
                <a:effectLst/>
                <a:latin typeface="Arial" panose="020B0604020202020204" pitchFamily="34" charset="0"/>
                <a:ea typeface="Calibri" panose="020F0502020204030204" pitchFamily="34" charset="0"/>
                <a:cs typeface="Arial" panose="020B0604020202020204" pitchFamily="34" charset="0"/>
              </a:rPr>
              <a:t>“Gestión de denuncias por presuntos actos de corrupción en el Instituto Nacional Penitenciario”.  </a:t>
            </a:r>
            <a:r>
              <a:rPr lang="es-MX" sz="1600" dirty="0">
                <a:effectLst/>
                <a:latin typeface="Arial" panose="020B0604020202020204" pitchFamily="34" charset="0"/>
                <a:ea typeface="Calibri" panose="020F0502020204030204" pitchFamily="34" charset="0"/>
                <a:cs typeface="Arial" panose="020B0604020202020204" pitchFamily="34" charset="0"/>
              </a:rPr>
              <a:t>En esta se establecen los mecanismos y canales para la atención de denuncias, así como el otorgamiento de medidas de protección al denunciante y las sanciones en los que casos que las denuncias se hayan realizado de mala fe.  </a:t>
            </a:r>
            <a:endParaRPr lang="es-PE" sz="16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800"/>
              </a:spcAft>
              <a:buFont typeface="Arial" panose="020B0604020202020204" pitchFamily="34" charset="0"/>
              <a:buChar char="•"/>
            </a:pPr>
            <a:r>
              <a:rPr lang="es-MX" sz="1600" dirty="0">
                <a:effectLst/>
                <a:latin typeface="Arial" panose="020B0604020202020204" pitchFamily="34" charset="0"/>
                <a:ea typeface="Calibri" panose="020F0502020204030204" pitchFamily="34" charset="0"/>
                <a:cs typeface="Arial" panose="020B0604020202020204" pitchFamily="34" charset="0"/>
              </a:rPr>
              <a:t>Por otra parte, la Oficina de Asuntos Internos desarrolla </a:t>
            </a:r>
            <a:r>
              <a:rPr lang="es-MX" sz="1600" b="1" dirty="0">
                <a:effectLst/>
                <a:latin typeface="Arial" panose="020B0604020202020204" pitchFamily="34" charset="0"/>
                <a:ea typeface="Calibri" panose="020F0502020204030204" pitchFamily="34" charset="0"/>
                <a:cs typeface="Arial" panose="020B0604020202020204" pitchFamily="34" charset="0"/>
              </a:rPr>
              <a:t>visitas preventivas</a:t>
            </a:r>
            <a:r>
              <a:rPr lang="es-MX" sz="1600" dirty="0">
                <a:effectLst/>
                <a:latin typeface="Arial" panose="020B0604020202020204" pitchFamily="34" charset="0"/>
                <a:ea typeface="Calibri" panose="020F0502020204030204" pitchFamily="34" charset="0"/>
                <a:cs typeface="Arial" panose="020B0604020202020204" pitchFamily="34" charset="0"/>
              </a:rPr>
              <a:t>, con el objeto de fiscalizar el correcto desarrollo de las labores de los funcionarios del INPE. </a:t>
            </a:r>
            <a:endParaRPr lang="es-PE" sz="1600" dirty="0">
              <a:effectLst/>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800"/>
              </a:spcAft>
              <a:buFont typeface="Arial" panose="020B0604020202020204" pitchFamily="34" charset="0"/>
              <a:buChar char="•"/>
            </a:pPr>
            <a:r>
              <a:rPr lang="es-MX" sz="1600" dirty="0">
                <a:effectLst/>
                <a:latin typeface="Arial" panose="020B0604020202020204" pitchFamily="34" charset="0"/>
                <a:ea typeface="Calibri" panose="020F0502020204030204" pitchFamily="34" charset="0"/>
                <a:cs typeface="Arial" panose="020B0604020202020204" pitchFamily="34" charset="0"/>
              </a:rPr>
              <a:t>Finalmente, a fin de concientizar a los funcionarios de nuestra institución, se desarrollan </a:t>
            </a:r>
            <a:r>
              <a:rPr lang="es-MX" sz="1600" b="1" dirty="0">
                <a:effectLst/>
                <a:latin typeface="Arial" panose="020B0604020202020204" pitchFamily="34" charset="0"/>
                <a:ea typeface="Calibri" panose="020F0502020204030204" pitchFamily="34" charset="0"/>
                <a:cs typeface="Arial" panose="020B0604020202020204" pitchFamily="34" charset="0"/>
              </a:rPr>
              <a:t>capacitaciones sobre Ética y Corrupción de Funcionarios. </a:t>
            </a:r>
            <a:endParaRPr lang="es-PE" sz="16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36812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
            <a:extLst>
              <a:ext uri="{FF2B5EF4-FFF2-40B4-BE49-F238E27FC236}">
                <a16:creationId xmlns:a16="http://schemas.microsoft.com/office/drawing/2014/main" xmlns="" id="{81EB9222-6F79-401A-AAB5-25A10F7F23DA}"/>
              </a:ext>
            </a:extLst>
          </p:cNvPr>
          <p:cNvPicPr>
            <a:picLocks noChangeAspect="1"/>
          </p:cNvPicPr>
          <p:nvPr/>
        </p:nvPicPr>
        <p:blipFill rotWithShape="1">
          <a:blip r:embed="rId3"/>
          <a:srcRect t="96022"/>
          <a:stretch/>
        </p:blipFill>
        <p:spPr>
          <a:xfrm>
            <a:off x="-2" y="6584997"/>
            <a:ext cx="12192000" cy="273003"/>
          </a:xfrm>
          <a:prstGeom prst="rect">
            <a:avLst/>
          </a:prstGeom>
        </p:spPr>
      </p:pic>
      <p:pic>
        <p:nvPicPr>
          <p:cNvPr id="9" name="Imagen 8">
            <a:extLst>
              <a:ext uri="{FF2B5EF4-FFF2-40B4-BE49-F238E27FC236}">
                <a16:creationId xmlns:a16="http://schemas.microsoft.com/office/drawing/2014/main" xmlns="" id="{78F3F616-64F4-4F3B-9D00-D3D07AF3A7EE}"/>
              </a:ext>
            </a:extLst>
          </p:cNvPr>
          <p:cNvPicPr/>
          <p:nvPr/>
        </p:nvPicPr>
        <p:blipFill rotWithShape="1">
          <a:blip r:embed="rId4" cstate="print">
            <a:extLst>
              <a:ext uri="{28A0092B-C50C-407E-A947-70E740481C1C}">
                <a14:useLocalDpi xmlns:a14="http://schemas.microsoft.com/office/drawing/2010/main" val="0"/>
              </a:ext>
            </a:extLst>
          </a:blip>
          <a:srcRect l="24201" t="1513" r="44691" b="91233"/>
          <a:stretch/>
        </p:blipFill>
        <p:spPr>
          <a:xfrm>
            <a:off x="247974" y="153233"/>
            <a:ext cx="3107702" cy="959576"/>
          </a:xfrm>
          <a:prstGeom prst="rect">
            <a:avLst/>
          </a:prstGeom>
        </p:spPr>
      </p:pic>
      <p:pic>
        <p:nvPicPr>
          <p:cNvPr id="10" name="Imagen 9">
            <a:extLst>
              <a:ext uri="{FF2B5EF4-FFF2-40B4-BE49-F238E27FC236}">
                <a16:creationId xmlns:a16="http://schemas.microsoft.com/office/drawing/2014/main" xmlns="" id="{EA7EBEA4-83BB-427A-8351-9C85231D078F}"/>
              </a:ext>
            </a:extLst>
          </p:cNvPr>
          <p:cNvPicPr/>
          <p:nvPr/>
        </p:nvPicPr>
        <p:blipFill rotWithShape="1">
          <a:blip r:embed="rId5" cstate="print">
            <a:extLst>
              <a:ext uri="{28A0092B-C50C-407E-A947-70E740481C1C}">
                <a14:useLocalDpi xmlns:a14="http://schemas.microsoft.com/office/drawing/2010/main" val="0"/>
              </a:ext>
            </a:extLst>
          </a:blip>
          <a:srcRect l="56082" t="84847" r="10228" b="4492"/>
          <a:stretch/>
        </p:blipFill>
        <p:spPr>
          <a:xfrm>
            <a:off x="9503044" y="5445872"/>
            <a:ext cx="2546888" cy="1139125"/>
          </a:xfrm>
          <a:prstGeom prst="rect">
            <a:avLst/>
          </a:prstGeom>
        </p:spPr>
      </p:pic>
      <p:sp>
        <p:nvSpPr>
          <p:cNvPr id="6" name="CuadroTexto 5">
            <a:extLst>
              <a:ext uri="{FF2B5EF4-FFF2-40B4-BE49-F238E27FC236}">
                <a16:creationId xmlns:a16="http://schemas.microsoft.com/office/drawing/2014/main" xmlns="" id="{229C26AA-A06B-45D0-B9E3-566C354F0834}"/>
              </a:ext>
            </a:extLst>
          </p:cNvPr>
          <p:cNvSpPr txBox="1"/>
          <p:nvPr/>
        </p:nvSpPr>
        <p:spPr>
          <a:xfrm>
            <a:off x="1435123" y="1097496"/>
            <a:ext cx="9813900" cy="461665"/>
          </a:xfrm>
          <a:prstGeom prst="rect">
            <a:avLst/>
          </a:prstGeom>
          <a:noFill/>
        </p:spPr>
        <p:txBody>
          <a:bodyPr wrap="square">
            <a:spAutoFit/>
          </a:bodyPr>
          <a:lstStyle/>
          <a:p>
            <a:pPr algn="ctr" rtl="0">
              <a:spcBef>
                <a:spcPts val="0"/>
              </a:spcBef>
              <a:spcAft>
                <a:spcPts val="0"/>
              </a:spcAft>
            </a:pPr>
            <a:r>
              <a:rPr lang="es-PE" sz="2400" b="1" i="0" u="none" strike="noStrike" dirty="0">
                <a:solidFill>
                  <a:srgbClr val="C00000"/>
                </a:solidFill>
                <a:effectLst/>
                <a:latin typeface="Calibri" panose="020F0502020204030204" pitchFamily="34" charset="0"/>
              </a:rPr>
              <a:t>CONTROL Y PREVENCIÓN DE SUPERPOSICIONES DE PREDIOS (SUNARP) </a:t>
            </a:r>
            <a:endParaRPr lang="es-PE" sz="2400" b="1" dirty="0">
              <a:solidFill>
                <a:srgbClr val="C00000"/>
              </a:solidFill>
              <a:effectLst/>
            </a:endParaRPr>
          </a:p>
        </p:txBody>
      </p:sp>
      <p:sp>
        <p:nvSpPr>
          <p:cNvPr id="8" name="CuadroTexto 7">
            <a:extLst>
              <a:ext uri="{FF2B5EF4-FFF2-40B4-BE49-F238E27FC236}">
                <a16:creationId xmlns:a16="http://schemas.microsoft.com/office/drawing/2014/main" xmlns="" id="{9DB0C7B4-AA32-4305-ADAE-5B2654AE4B8D}"/>
              </a:ext>
            </a:extLst>
          </p:cNvPr>
          <p:cNvSpPr txBox="1"/>
          <p:nvPr/>
        </p:nvSpPr>
        <p:spPr>
          <a:xfrm>
            <a:off x="853293" y="1879058"/>
            <a:ext cx="10485409" cy="3785652"/>
          </a:xfrm>
          <a:prstGeom prst="rect">
            <a:avLst/>
          </a:prstGeom>
          <a:noFill/>
        </p:spPr>
        <p:txBody>
          <a:bodyPr wrap="square">
            <a:spAutoFit/>
          </a:bodyPr>
          <a:lstStyle/>
          <a:p>
            <a:pPr marL="285750" marR="5715" indent="-285750" algn="just">
              <a:buFont typeface="Arial" panose="020B0604020202020204" pitchFamily="34" charset="0"/>
              <a:buChar char="•"/>
            </a:pPr>
            <a:r>
              <a:rPr lang="es-PE" sz="1600" dirty="0">
                <a:solidFill>
                  <a:srgbClr val="000000"/>
                </a:solidFill>
                <a:effectLst/>
                <a:latin typeface="Arial" panose="020B0604020202020204" pitchFamily="34" charset="0"/>
                <a:ea typeface="Arial" panose="020B0604020202020204" pitchFamily="34" charset="0"/>
              </a:rPr>
              <a:t>Se habilitó el uso del </a:t>
            </a:r>
            <a:r>
              <a:rPr lang="es-PE" sz="1600" b="1" dirty="0">
                <a:solidFill>
                  <a:srgbClr val="000000"/>
                </a:solidFill>
                <a:effectLst/>
                <a:latin typeface="Arial" panose="020B0604020202020204" pitchFamily="34" charset="0"/>
                <a:ea typeface="Arial" panose="020B0604020202020204" pitchFamily="34" charset="0"/>
              </a:rPr>
              <a:t>lector biométrico </a:t>
            </a:r>
            <a:r>
              <a:rPr lang="es-PE" sz="1600" dirty="0">
                <a:solidFill>
                  <a:srgbClr val="000000"/>
                </a:solidFill>
                <a:effectLst/>
                <a:latin typeface="Arial" panose="020B0604020202020204" pitchFamily="34" charset="0"/>
                <a:ea typeface="Arial" panose="020B0604020202020204" pitchFamily="34" charset="0"/>
              </a:rPr>
              <a:t>para comprobar la identidad de los presentantes de títulos y evitar la suplantación.</a:t>
            </a:r>
          </a:p>
          <a:p>
            <a:pPr marL="285750" marR="5715" indent="-285750" algn="just">
              <a:buFont typeface="Arial" panose="020B0604020202020204" pitchFamily="34" charset="0"/>
              <a:buChar char="•"/>
            </a:pPr>
            <a:r>
              <a:rPr lang="es-PE" sz="1600" dirty="0">
                <a:solidFill>
                  <a:srgbClr val="333333"/>
                </a:solidFill>
                <a:effectLst/>
                <a:latin typeface="Arial" panose="020B0604020202020204" pitchFamily="34" charset="0"/>
                <a:ea typeface="Arial" panose="020B0604020202020204" pitchFamily="34" charset="0"/>
              </a:rPr>
              <a:t>Se  ha  implementado  </a:t>
            </a:r>
            <a:r>
              <a:rPr lang="es-PE" sz="1600" dirty="0">
                <a:solidFill>
                  <a:srgbClr val="000000"/>
                </a:solidFill>
                <a:effectLst/>
                <a:latin typeface="Arial" panose="020B0604020202020204" pitchFamily="34" charset="0"/>
                <a:ea typeface="Arial" panose="020B0604020202020204" pitchFamily="34" charset="0"/>
              </a:rPr>
              <a:t>la  </a:t>
            </a:r>
            <a:r>
              <a:rPr lang="es-PE" sz="1600" b="1" dirty="0">
                <a:solidFill>
                  <a:srgbClr val="000000"/>
                </a:solidFill>
                <a:effectLst/>
                <a:latin typeface="Arial" panose="020B0604020202020204" pitchFamily="34" charset="0"/>
                <a:ea typeface="Arial" panose="020B0604020202020204" pitchFamily="34" charset="0"/>
              </a:rPr>
              <a:t>Plataforma  de  Servicios  Institucionales  para  Notarios </a:t>
            </a:r>
            <a:r>
              <a:rPr lang="es-PE" sz="1600" dirty="0">
                <a:solidFill>
                  <a:srgbClr val="000000"/>
                </a:solidFill>
                <a:effectLst/>
                <a:latin typeface="Arial" panose="020B0604020202020204" pitchFamily="34" charset="0"/>
                <a:ea typeface="Arial" panose="020B0604020202020204" pitchFamily="34" charset="0"/>
              </a:rPr>
              <a:t>(PSI),  mediante  el  cual  el  notario  incorpora  sus  sellos,  firmas,  designa  o  remueve  dependientes, autoriza a terceros a presentar títulos, entre otros.</a:t>
            </a:r>
          </a:p>
          <a:p>
            <a:pPr marL="285750" marR="5715" indent="-285750" algn="just">
              <a:buFont typeface="Arial" panose="020B0604020202020204" pitchFamily="34" charset="0"/>
              <a:buChar char="•"/>
            </a:pPr>
            <a:r>
              <a:rPr lang="es-PE" sz="1600" dirty="0">
                <a:solidFill>
                  <a:srgbClr val="222222"/>
                </a:solidFill>
                <a:effectLst/>
                <a:latin typeface="Arial" panose="020B0604020202020204" pitchFamily="34" charset="0"/>
                <a:ea typeface="Arial" panose="020B0604020202020204" pitchFamily="34" charset="0"/>
              </a:rPr>
              <a:t>Se  coordinó  e  implementó  la i</a:t>
            </a:r>
            <a:r>
              <a:rPr lang="es-PE" sz="1600" dirty="0">
                <a:solidFill>
                  <a:srgbClr val="000000"/>
                </a:solidFill>
                <a:effectLst/>
                <a:latin typeface="Arial" panose="020B0604020202020204" pitchFamily="34" charset="0"/>
                <a:ea typeface="Arial" panose="020B0604020202020204" pitchFamily="34" charset="0"/>
              </a:rPr>
              <a:t>ncorporación  de  actos  inscribibles  para  su  tramitación  electrónica  con  firma  digital  a  través  del </a:t>
            </a:r>
            <a:r>
              <a:rPr lang="es-PE" sz="1600" b="1" dirty="0">
                <a:solidFill>
                  <a:srgbClr val="000000"/>
                </a:solidFill>
                <a:effectLst/>
                <a:latin typeface="Arial" panose="020B0604020202020204" pitchFamily="34" charset="0"/>
                <a:ea typeface="Arial" panose="020B0604020202020204" pitchFamily="34" charset="0"/>
              </a:rPr>
              <a:t> Sistema  de  Intermediación Digital de la Sunarp (SID-SUNARP). </a:t>
            </a:r>
          </a:p>
          <a:p>
            <a:pPr marL="285750" marR="5715" indent="-285750" algn="just">
              <a:buFont typeface="Arial" panose="020B0604020202020204" pitchFamily="34" charset="0"/>
              <a:buChar char="•"/>
            </a:pPr>
            <a:r>
              <a:rPr lang="es-PE" sz="1600" dirty="0">
                <a:solidFill>
                  <a:srgbClr val="333333"/>
                </a:solidFill>
                <a:effectLst/>
                <a:latin typeface="Arial" panose="020B0604020202020204" pitchFamily="34" charset="0"/>
                <a:ea typeface="Arial" panose="020B0604020202020204" pitchFamily="34" charset="0"/>
              </a:rPr>
              <a:t>Como  la  SUNARP  no  genera  catastro  sino  administra  una  Base  Gráfica Registral,  se  viene  interactuando  permanentemente  con  las entidades  que  sí  generan  catastro  (Instituto  Geográfico  Nacional  -  IGN,  COFOPRI,  los  Gobiernos  Municipales,  etc.). </a:t>
            </a:r>
          </a:p>
          <a:p>
            <a:pPr marL="285750" marR="5715" indent="-285750" algn="just">
              <a:buFont typeface="Arial" panose="020B0604020202020204" pitchFamily="34" charset="0"/>
              <a:buChar char="•"/>
            </a:pPr>
            <a:r>
              <a:rPr lang="es-PE" sz="1600" b="1" dirty="0">
                <a:latin typeface="Arial" panose="020B0604020202020204" pitchFamily="34" charset="0"/>
                <a:ea typeface="Arial" panose="020B0604020202020204" pitchFamily="34" charset="0"/>
              </a:rPr>
              <a:t>Actualización contra el fraude: </a:t>
            </a:r>
            <a:r>
              <a:rPr lang="es-PE" sz="1600" dirty="0">
                <a:solidFill>
                  <a:srgbClr val="000000"/>
                </a:solidFill>
                <a:effectLst/>
                <a:latin typeface="Arial" panose="020B0604020202020204" pitchFamily="34" charset="0"/>
                <a:ea typeface="Arial" panose="020B0604020202020204" pitchFamily="34" charset="0"/>
              </a:rPr>
              <a:t>desde el año 2015 se impulsaron reformas como la Ley </a:t>
            </a:r>
            <a:r>
              <a:rPr lang="es-PE" sz="1600" dirty="0" err="1">
                <a:solidFill>
                  <a:srgbClr val="000000"/>
                </a:solidFill>
                <a:effectLst/>
                <a:latin typeface="Arial" panose="020B0604020202020204" pitchFamily="34" charset="0"/>
                <a:ea typeface="Arial" panose="020B0604020202020204" pitchFamily="34" charset="0"/>
              </a:rPr>
              <a:t>Nº</a:t>
            </a:r>
            <a:r>
              <a:rPr lang="es-PE" sz="1600" dirty="0">
                <a:solidFill>
                  <a:srgbClr val="000000"/>
                </a:solidFill>
                <a:effectLst/>
                <a:latin typeface="Arial" panose="020B0604020202020204" pitchFamily="34" charset="0"/>
                <a:ea typeface="Arial" panose="020B0604020202020204" pitchFamily="34" charset="0"/>
              </a:rPr>
              <a:t> 30313, Decreto Legislativo </a:t>
            </a:r>
            <a:r>
              <a:rPr lang="es-PE" sz="1600" dirty="0" err="1">
                <a:solidFill>
                  <a:srgbClr val="000000"/>
                </a:solidFill>
                <a:effectLst/>
                <a:latin typeface="Arial" panose="020B0604020202020204" pitchFamily="34" charset="0"/>
                <a:ea typeface="Arial" panose="020B0604020202020204" pitchFamily="34" charset="0"/>
              </a:rPr>
              <a:t>Nº</a:t>
            </a:r>
            <a:r>
              <a:rPr lang="es-PE" sz="1600" dirty="0">
                <a:solidFill>
                  <a:srgbClr val="000000"/>
                </a:solidFill>
                <a:effectLst/>
                <a:latin typeface="Arial" panose="020B0604020202020204" pitchFamily="34" charset="0"/>
                <a:ea typeface="Arial" panose="020B0604020202020204" pitchFamily="34" charset="0"/>
              </a:rPr>
              <a:t> 1231 y el Decreto Legislativo </a:t>
            </a:r>
            <a:r>
              <a:rPr lang="es-PE" sz="1600" dirty="0" err="1">
                <a:solidFill>
                  <a:srgbClr val="000000"/>
                </a:solidFill>
                <a:effectLst/>
                <a:latin typeface="Arial" panose="020B0604020202020204" pitchFamily="34" charset="0"/>
                <a:ea typeface="Arial" panose="020B0604020202020204" pitchFamily="34" charset="0"/>
              </a:rPr>
              <a:t>Nº</a:t>
            </a:r>
            <a:r>
              <a:rPr lang="es-PE" sz="1600" dirty="0">
                <a:solidFill>
                  <a:srgbClr val="000000"/>
                </a:solidFill>
                <a:effectLst/>
                <a:latin typeface="Arial" panose="020B0604020202020204" pitchFamily="34" charset="0"/>
                <a:ea typeface="Arial" panose="020B0604020202020204" pitchFamily="34" charset="0"/>
              </a:rPr>
              <a:t> 1232. Asimismo, se han actualizado los sistemas de alerta  registral,  la  inmovilización  de  partidas,  el  bloqueo  por  presunta  falsificación,  la  anotación  por  presunta  falsedad  de  instrumentos  </a:t>
            </a:r>
            <a:r>
              <a:rPr lang="es-PE" sz="1600" dirty="0" err="1">
                <a:solidFill>
                  <a:srgbClr val="000000"/>
                </a:solidFill>
                <a:effectLst/>
                <a:latin typeface="Arial" panose="020B0604020202020204" pitchFamily="34" charset="0"/>
                <a:ea typeface="Arial" panose="020B0604020202020204" pitchFamily="34" charset="0"/>
              </a:rPr>
              <a:t>extra-protocolares</a:t>
            </a:r>
            <a:r>
              <a:rPr lang="es-PE" sz="1600" dirty="0">
                <a:solidFill>
                  <a:srgbClr val="000000"/>
                </a:solidFill>
                <a:effectLst/>
                <a:latin typeface="Arial" panose="020B0604020202020204" pitchFamily="34" charset="0"/>
                <a:ea typeface="Arial" panose="020B0604020202020204" pitchFamily="34" charset="0"/>
              </a:rPr>
              <a:t>  y  constancias  de  quórum  de  personas  jurídicas,  así  como  las  anotaciones  por  presunta  falsedad  tramitadas por las notarías. </a:t>
            </a:r>
          </a:p>
        </p:txBody>
      </p:sp>
    </p:spTree>
    <p:extLst>
      <p:ext uri="{BB962C8B-B14F-4D97-AF65-F5344CB8AC3E}">
        <p14:creationId xmlns:p14="http://schemas.microsoft.com/office/powerpoint/2010/main" val="2132450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1">
            <a:extLst>
              <a:ext uri="{FF2B5EF4-FFF2-40B4-BE49-F238E27FC236}">
                <a16:creationId xmlns:a16="http://schemas.microsoft.com/office/drawing/2014/main" xmlns="" id="{81EB9222-6F79-401A-AAB5-25A10F7F23DA}"/>
              </a:ext>
            </a:extLst>
          </p:cNvPr>
          <p:cNvPicPr>
            <a:picLocks noChangeAspect="1"/>
          </p:cNvPicPr>
          <p:nvPr/>
        </p:nvPicPr>
        <p:blipFill rotWithShape="1">
          <a:blip r:embed="rId3"/>
          <a:srcRect t="96022"/>
          <a:stretch/>
        </p:blipFill>
        <p:spPr>
          <a:xfrm>
            <a:off x="-2" y="6584997"/>
            <a:ext cx="12192000" cy="273003"/>
          </a:xfrm>
          <a:prstGeom prst="rect">
            <a:avLst/>
          </a:prstGeom>
        </p:spPr>
      </p:pic>
      <p:pic>
        <p:nvPicPr>
          <p:cNvPr id="9" name="Imagen 8">
            <a:extLst>
              <a:ext uri="{FF2B5EF4-FFF2-40B4-BE49-F238E27FC236}">
                <a16:creationId xmlns:a16="http://schemas.microsoft.com/office/drawing/2014/main" xmlns="" id="{363DFD2A-0655-47B8-96AD-E6AFDB1ABE9B}"/>
              </a:ext>
            </a:extLst>
          </p:cNvPr>
          <p:cNvPicPr/>
          <p:nvPr/>
        </p:nvPicPr>
        <p:blipFill rotWithShape="1">
          <a:blip r:embed="rId4">
            <a:extLst>
              <a:ext uri="{28A0092B-C50C-407E-A947-70E740481C1C}">
                <a14:useLocalDpi xmlns:a14="http://schemas.microsoft.com/office/drawing/2010/main" val="0"/>
              </a:ext>
            </a:extLst>
          </a:blip>
          <a:srcRect l="24201" t="1513" r="44691" b="91233"/>
          <a:stretch/>
        </p:blipFill>
        <p:spPr>
          <a:xfrm>
            <a:off x="247973" y="153232"/>
            <a:ext cx="3448373" cy="1136427"/>
          </a:xfrm>
          <a:prstGeom prst="rect">
            <a:avLst/>
          </a:prstGeom>
        </p:spPr>
      </p:pic>
      <p:pic>
        <p:nvPicPr>
          <p:cNvPr id="10" name="Imagen 9">
            <a:extLst>
              <a:ext uri="{FF2B5EF4-FFF2-40B4-BE49-F238E27FC236}">
                <a16:creationId xmlns:a16="http://schemas.microsoft.com/office/drawing/2014/main" xmlns="" id="{F82B6DA3-1199-44DF-96CB-C0096B15D414}"/>
              </a:ext>
            </a:extLst>
          </p:cNvPr>
          <p:cNvPicPr/>
          <p:nvPr/>
        </p:nvPicPr>
        <p:blipFill rotWithShape="1">
          <a:blip r:embed="rId5" cstate="print">
            <a:extLst>
              <a:ext uri="{28A0092B-C50C-407E-A947-70E740481C1C}">
                <a14:useLocalDpi xmlns:a14="http://schemas.microsoft.com/office/drawing/2010/main" val="0"/>
              </a:ext>
            </a:extLst>
          </a:blip>
          <a:srcRect l="56082" t="84847" r="10228" b="4492"/>
          <a:stretch/>
        </p:blipFill>
        <p:spPr>
          <a:xfrm>
            <a:off x="9503044" y="5445872"/>
            <a:ext cx="2546888" cy="1139125"/>
          </a:xfrm>
          <a:prstGeom prst="rect">
            <a:avLst/>
          </a:prstGeom>
        </p:spPr>
      </p:pic>
      <p:sp>
        <p:nvSpPr>
          <p:cNvPr id="8" name="CuadroTexto 7">
            <a:extLst>
              <a:ext uri="{FF2B5EF4-FFF2-40B4-BE49-F238E27FC236}">
                <a16:creationId xmlns:a16="http://schemas.microsoft.com/office/drawing/2014/main" xmlns="" id="{3BC9AA48-ED2F-4ADE-801D-6C96E083F410}"/>
              </a:ext>
            </a:extLst>
          </p:cNvPr>
          <p:cNvSpPr txBox="1"/>
          <p:nvPr/>
        </p:nvSpPr>
        <p:spPr>
          <a:xfrm>
            <a:off x="372870" y="1261084"/>
            <a:ext cx="11571157" cy="670120"/>
          </a:xfrm>
          <a:prstGeom prst="rect">
            <a:avLst/>
          </a:prstGeom>
          <a:noFill/>
        </p:spPr>
        <p:txBody>
          <a:bodyPr wrap="square">
            <a:spAutoFit/>
          </a:bodyPr>
          <a:lstStyle/>
          <a:p>
            <a:pPr algn="ctr">
              <a:lnSpc>
                <a:spcPct val="107000"/>
              </a:lnSpc>
              <a:spcAft>
                <a:spcPts val="800"/>
              </a:spcAft>
            </a:pPr>
            <a:r>
              <a:rPr lang="es-PE" b="1" dirty="0">
                <a:solidFill>
                  <a:srgbClr val="C00000"/>
                </a:solidFill>
                <a:latin typeface="Arial" panose="020B0604020202020204" pitchFamily="34" charset="0"/>
                <a:ea typeface="Calibri" panose="020F0502020204030204" pitchFamily="34" charset="0"/>
                <a:cs typeface="Times New Roman" panose="02020603050405020304" pitchFamily="18" charset="0"/>
              </a:rPr>
              <a:t>BIENES </a:t>
            </a:r>
            <a:r>
              <a:rPr lang="es-PE" sz="18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ADMINISTRADOS POR EL PRONABI HAN SIDO ASIGNADOS A LOS MUNICIPIOS PROVINCIALES Y DISTRITALES PARA LA LUCHA CONTRA LA INSEGURIDAD CIUDADANA Y A LA PNP</a:t>
            </a:r>
            <a:endParaRPr lang="es-PE"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uadroTexto 10">
            <a:extLst>
              <a:ext uri="{FF2B5EF4-FFF2-40B4-BE49-F238E27FC236}">
                <a16:creationId xmlns:a16="http://schemas.microsoft.com/office/drawing/2014/main" xmlns="" id="{844477A0-9E8B-48B6-8C76-D095A4AC05CC}"/>
              </a:ext>
            </a:extLst>
          </p:cNvPr>
          <p:cNvSpPr txBox="1"/>
          <p:nvPr/>
        </p:nvSpPr>
        <p:spPr>
          <a:xfrm>
            <a:off x="876996" y="2169135"/>
            <a:ext cx="10220325" cy="863570"/>
          </a:xfrm>
          <a:prstGeom prst="rect">
            <a:avLst/>
          </a:prstGeom>
          <a:noFill/>
        </p:spPr>
        <p:txBody>
          <a:bodyPr wrap="square">
            <a:spAutoFit/>
          </a:bodyPr>
          <a:lstStyle/>
          <a:p>
            <a:pPr algn="just">
              <a:lnSpc>
                <a:spcPct val="107000"/>
              </a:lnSpc>
              <a:spcAft>
                <a:spcPts val="800"/>
              </a:spcAft>
            </a:pPr>
            <a:r>
              <a:rPr lang="es-PE" sz="1600" dirty="0">
                <a:effectLst/>
                <a:latin typeface="Arial" panose="020B0604020202020204" pitchFamily="34" charset="0"/>
                <a:ea typeface="Calibri" panose="020F0502020204030204" pitchFamily="34" charset="0"/>
                <a:cs typeface="Arial" panose="020B0604020202020204" pitchFamily="34" charset="0"/>
              </a:rPr>
              <a:t>PRONABI ha logrado consolidar el apoyo a sus usuarios internos y externos mediante la atención a favor de otras instituciones públicas. Ello, con el objeto que dichas instituciones cumplan con satisfacer sus propias necesidades en el fortalecimiento de la seguridad ciudadana.</a:t>
            </a:r>
          </a:p>
        </p:txBody>
      </p:sp>
      <p:graphicFrame>
        <p:nvGraphicFramePr>
          <p:cNvPr id="3" name="Tabla 2">
            <a:extLst>
              <a:ext uri="{FF2B5EF4-FFF2-40B4-BE49-F238E27FC236}">
                <a16:creationId xmlns:a16="http://schemas.microsoft.com/office/drawing/2014/main" xmlns="" id="{BBA56718-EE59-4ABA-89F7-203862E655A3}"/>
              </a:ext>
            </a:extLst>
          </p:cNvPr>
          <p:cNvGraphicFramePr>
            <a:graphicFrameLocks noGrp="1"/>
          </p:cNvGraphicFramePr>
          <p:nvPr>
            <p:extLst>
              <p:ext uri="{D42A27DB-BD31-4B8C-83A1-F6EECF244321}">
                <p14:modId xmlns:p14="http://schemas.microsoft.com/office/powerpoint/2010/main" val="3428187677"/>
              </p:ext>
            </p:extLst>
          </p:nvPr>
        </p:nvGraphicFramePr>
        <p:xfrm>
          <a:off x="3133725" y="3622801"/>
          <a:ext cx="5848348" cy="2472065"/>
        </p:xfrm>
        <a:graphic>
          <a:graphicData uri="http://schemas.openxmlformats.org/drawingml/2006/table">
            <a:tbl>
              <a:tblPr firstRow="1" firstCol="1" bandRow="1">
                <a:tableStyleId>{5C22544A-7EE6-4342-B048-85BDC9FD1C3A}</a:tableStyleId>
              </a:tblPr>
              <a:tblGrid>
                <a:gridCol w="1265043">
                  <a:extLst>
                    <a:ext uri="{9D8B030D-6E8A-4147-A177-3AD203B41FA5}">
                      <a16:colId xmlns:a16="http://schemas.microsoft.com/office/drawing/2014/main" xmlns="" val="2969340145"/>
                    </a:ext>
                  </a:extLst>
                </a:gridCol>
                <a:gridCol w="1540513">
                  <a:extLst>
                    <a:ext uri="{9D8B030D-6E8A-4147-A177-3AD203B41FA5}">
                      <a16:colId xmlns:a16="http://schemas.microsoft.com/office/drawing/2014/main" xmlns="" val="2545854210"/>
                    </a:ext>
                  </a:extLst>
                </a:gridCol>
                <a:gridCol w="1528319">
                  <a:extLst>
                    <a:ext uri="{9D8B030D-6E8A-4147-A177-3AD203B41FA5}">
                      <a16:colId xmlns:a16="http://schemas.microsoft.com/office/drawing/2014/main" xmlns="" val="2475868707"/>
                    </a:ext>
                  </a:extLst>
                </a:gridCol>
                <a:gridCol w="1514473">
                  <a:extLst>
                    <a:ext uri="{9D8B030D-6E8A-4147-A177-3AD203B41FA5}">
                      <a16:colId xmlns:a16="http://schemas.microsoft.com/office/drawing/2014/main" xmlns="" val="1050029190"/>
                    </a:ext>
                  </a:extLst>
                </a:gridCol>
              </a:tblGrid>
              <a:tr h="401591">
                <a:tc>
                  <a:txBody>
                    <a:bodyPr/>
                    <a:lstStyle/>
                    <a:p>
                      <a:pPr>
                        <a:lnSpc>
                          <a:spcPct val="107000"/>
                        </a:lnSpc>
                      </a:pPr>
                      <a:endParaRPr lang="es-PE" sz="11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PE" sz="1100">
                          <a:effectLst/>
                        </a:rPr>
                        <a:t>MUNICIPALIDAD DISTRITAL</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PE" sz="1100">
                          <a:effectLst/>
                        </a:rPr>
                        <a:t>MUNICIPALIDAD PROVINCIAL</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PE" sz="1100">
                          <a:effectLst/>
                        </a:rPr>
                        <a:t>POLICÍA NACIONAL DEL PERÚ</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3571527025"/>
                  </a:ext>
                </a:extLst>
              </a:tr>
              <a:tr h="295782">
                <a:tc>
                  <a:txBody>
                    <a:bodyPr/>
                    <a:lstStyle/>
                    <a:p>
                      <a:pPr algn="ctr">
                        <a:lnSpc>
                          <a:spcPct val="107000"/>
                        </a:lnSpc>
                        <a:spcAft>
                          <a:spcPts val="800"/>
                        </a:spcAft>
                      </a:pPr>
                      <a:r>
                        <a:rPr lang="es-PE" sz="1100">
                          <a:effectLst/>
                        </a:rPr>
                        <a:t>AÑO 2017</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PE" sz="1100">
                          <a:effectLst/>
                        </a:rPr>
                        <a:t>69</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PE" sz="1100">
                          <a:effectLst/>
                        </a:rPr>
                        <a:t>12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PE" sz="1100">
                          <a:effectLst/>
                        </a:rPr>
                        <a:t>54</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247029619"/>
                  </a:ext>
                </a:extLst>
              </a:tr>
              <a:tr h="295782">
                <a:tc>
                  <a:txBody>
                    <a:bodyPr/>
                    <a:lstStyle/>
                    <a:p>
                      <a:pPr algn="ctr">
                        <a:lnSpc>
                          <a:spcPct val="107000"/>
                        </a:lnSpc>
                        <a:spcAft>
                          <a:spcPts val="800"/>
                        </a:spcAft>
                      </a:pPr>
                      <a:r>
                        <a:rPr lang="es-PE" sz="1100">
                          <a:effectLst/>
                        </a:rPr>
                        <a:t>AÑO 2018</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PE" sz="1100">
                          <a:effectLst/>
                        </a:rPr>
                        <a:t>106</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PE" sz="1100">
                          <a:effectLst/>
                        </a:rPr>
                        <a:t>21</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PE" sz="1100">
                          <a:effectLst/>
                        </a:rPr>
                        <a:t>159</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3096413032"/>
                  </a:ext>
                </a:extLst>
              </a:tr>
              <a:tr h="295782">
                <a:tc>
                  <a:txBody>
                    <a:bodyPr/>
                    <a:lstStyle/>
                    <a:p>
                      <a:pPr algn="ctr">
                        <a:lnSpc>
                          <a:spcPct val="107000"/>
                        </a:lnSpc>
                        <a:spcAft>
                          <a:spcPts val="800"/>
                        </a:spcAft>
                      </a:pPr>
                      <a:r>
                        <a:rPr lang="es-PE" sz="1100">
                          <a:effectLst/>
                        </a:rPr>
                        <a:t>AÑO 2019</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PE" sz="1100">
                          <a:effectLst/>
                        </a:rPr>
                        <a:t>352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PE" sz="1100">
                          <a:effectLst/>
                        </a:rPr>
                        <a:t>30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PE" sz="1100">
                          <a:effectLst/>
                        </a:rPr>
                        <a:t>200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3462304562"/>
                  </a:ext>
                </a:extLst>
              </a:tr>
              <a:tr h="295782">
                <a:tc>
                  <a:txBody>
                    <a:bodyPr/>
                    <a:lstStyle/>
                    <a:p>
                      <a:pPr algn="ctr">
                        <a:lnSpc>
                          <a:spcPct val="107000"/>
                        </a:lnSpc>
                        <a:spcAft>
                          <a:spcPts val="800"/>
                        </a:spcAft>
                      </a:pPr>
                      <a:r>
                        <a:rPr lang="es-PE" sz="1100">
                          <a:effectLst/>
                        </a:rPr>
                        <a:t>AÑO 2020</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PE" sz="1100">
                          <a:effectLst/>
                        </a:rPr>
                        <a:t>156</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PE" sz="1100">
                          <a:effectLst/>
                        </a:rPr>
                        <a:t>33</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PE" sz="1100">
                          <a:effectLst/>
                        </a:rPr>
                        <a:t>52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2354062430"/>
                  </a:ext>
                </a:extLst>
              </a:tr>
              <a:tr h="295782">
                <a:tc>
                  <a:txBody>
                    <a:bodyPr/>
                    <a:lstStyle/>
                    <a:p>
                      <a:pPr algn="ctr">
                        <a:lnSpc>
                          <a:spcPct val="107000"/>
                        </a:lnSpc>
                        <a:spcAft>
                          <a:spcPts val="800"/>
                        </a:spcAft>
                      </a:pPr>
                      <a:r>
                        <a:rPr lang="es-PE" sz="1100">
                          <a:effectLst/>
                        </a:rPr>
                        <a:t>AÑO 2021</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PE" sz="1100">
                          <a:effectLst/>
                        </a:rPr>
                        <a:t>218</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PE" sz="1100">
                          <a:effectLst/>
                        </a:rPr>
                        <a:t>36</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PE" sz="1100">
                          <a:effectLst/>
                        </a:rPr>
                        <a:t>102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2625498747"/>
                  </a:ext>
                </a:extLst>
              </a:tr>
              <a:tr h="295782">
                <a:tc>
                  <a:txBody>
                    <a:bodyPr/>
                    <a:lstStyle/>
                    <a:p>
                      <a:pPr algn="ctr">
                        <a:lnSpc>
                          <a:spcPct val="107000"/>
                        </a:lnSpc>
                        <a:spcAft>
                          <a:spcPts val="800"/>
                        </a:spcAft>
                      </a:pPr>
                      <a:r>
                        <a:rPr lang="es-PE" sz="1100">
                          <a:effectLst/>
                        </a:rPr>
                        <a:t>AÑO 2022</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PE" sz="1100">
                          <a:effectLst/>
                        </a:rPr>
                        <a:t>67</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PE" sz="1100">
                          <a:effectLst/>
                        </a:rPr>
                        <a:t>9</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PE" sz="1100" dirty="0">
                          <a:effectLst/>
                        </a:rPr>
                        <a:t>38</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388697475"/>
                  </a:ext>
                </a:extLst>
              </a:tr>
              <a:tr h="295782">
                <a:tc>
                  <a:txBody>
                    <a:bodyPr/>
                    <a:lstStyle/>
                    <a:p>
                      <a:pPr algn="ctr">
                        <a:lnSpc>
                          <a:spcPct val="107000"/>
                        </a:lnSpc>
                        <a:spcAft>
                          <a:spcPts val="800"/>
                        </a:spcAft>
                      </a:pPr>
                      <a:r>
                        <a:rPr lang="es-PE" sz="1100">
                          <a:effectLst/>
                        </a:rPr>
                        <a:t>TOTAL</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PE" sz="1100">
                          <a:effectLst/>
                        </a:rPr>
                        <a:t>968</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PE" sz="1100">
                          <a:effectLst/>
                        </a:rPr>
                        <a:t>141</a:t>
                      </a:r>
                      <a:endParaRPr lang="es-PE"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es-PE" sz="1100" dirty="0">
                          <a:effectLst/>
                        </a:rPr>
                        <a:t>605</a:t>
                      </a:r>
                      <a:endParaRPr lang="es-P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3568210449"/>
                  </a:ext>
                </a:extLst>
              </a:tr>
            </a:tbl>
          </a:graphicData>
        </a:graphic>
      </p:graphicFrame>
      <p:sp>
        <p:nvSpPr>
          <p:cNvPr id="13" name="CuadroTexto 12">
            <a:extLst>
              <a:ext uri="{FF2B5EF4-FFF2-40B4-BE49-F238E27FC236}">
                <a16:creationId xmlns:a16="http://schemas.microsoft.com/office/drawing/2014/main" xmlns="" id="{C5B5E8A6-66E9-456F-B69C-EE823A69520F}"/>
              </a:ext>
            </a:extLst>
          </p:cNvPr>
          <p:cNvSpPr txBox="1"/>
          <p:nvPr/>
        </p:nvSpPr>
        <p:spPr>
          <a:xfrm>
            <a:off x="2160034" y="3221122"/>
            <a:ext cx="7795729" cy="311239"/>
          </a:xfrm>
          <a:prstGeom prst="rect">
            <a:avLst/>
          </a:prstGeom>
          <a:noFill/>
        </p:spPr>
        <p:txBody>
          <a:bodyPr wrap="square">
            <a:spAutoFit/>
          </a:bodyPr>
          <a:lstStyle/>
          <a:p>
            <a:pPr algn="ctr">
              <a:lnSpc>
                <a:spcPct val="107000"/>
              </a:lnSpc>
              <a:spcAft>
                <a:spcPts val="800"/>
              </a:spcAft>
            </a:pPr>
            <a:r>
              <a:rPr lang="es-PE" sz="1400" b="1" i="1" dirty="0">
                <a:effectLst/>
                <a:latin typeface="Arial" panose="020B0604020202020204" pitchFamily="34" charset="0"/>
                <a:ea typeface="Calibri" panose="020F0502020204030204" pitchFamily="34" charset="0"/>
                <a:cs typeface="Times New Roman" panose="02020603050405020304" pitchFamily="18" charset="0"/>
              </a:rPr>
              <a:t>Bienes entregados por PRONABI 2017-2022</a:t>
            </a:r>
            <a:endParaRPr lang="es-PE" sz="1400" b="1"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630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5A673328-8094-4E46-9DCB-D0EEF5604563}"/>
              </a:ext>
            </a:extLst>
          </p:cNvPr>
          <p:cNvSpPr txBox="1"/>
          <p:nvPr/>
        </p:nvSpPr>
        <p:spPr>
          <a:xfrm>
            <a:off x="2050209" y="3152498"/>
            <a:ext cx="8091578" cy="430887"/>
          </a:xfrm>
          <a:prstGeom prst="rect">
            <a:avLst/>
          </a:prstGeom>
          <a:noFill/>
        </p:spPr>
        <p:txBody>
          <a:bodyPr wrap="square" rtlCol="0">
            <a:spAutoFit/>
          </a:bodyPr>
          <a:lstStyle/>
          <a:p>
            <a:pPr algn="ctr"/>
            <a:r>
              <a:rPr lang="es-PE" sz="2200" b="1" dirty="0">
                <a:effectLst/>
                <a:latin typeface="Arial" panose="020B0604020202020204" pitchFamily="34" charset="0"/>
                <a:ea typeface="Calibri" panose="020F0502020204030204" pitchFamily="34" charset="0"/>
              </a:rPr>
              <a:t>Muchas gracias </a:t>
            </a:r>
            <a:endParaRPr lang="es-PE" sz="2200" b="1" dirty="0">
              <a:latin typeface="Arial" panose="020B0604020202020204" pitchFamily="34" charset="0"/>
              <a:cs typeface="Arial" panose="020B0604020202020204" pitchFamily="34" charset="0"/>
            </a:endParaRPr>
          </a:p>
        </p:txBody>
      </p:sp>
      <p:pic>
        <p:nvPicPr>
          <p:cNvPr id="7" name="Imagen 1">
            <a:extLst>
              <a:ext uri="{FF2B5EF4-FFF2-40B4-BE49-F238E27FC236}">
                <a16:creationId xmlns:a16="http://schemas.microsoft.com/office/drawing/2014/main" xmlns="" id="{81EB9222-6F79-401A-AAB5-25A10F7F23DA}"/>
              </a:ext>
            </a:extLst>
          </p:cNvPr>
          <p:cNvPicPr>
            <a:picLocks noChangeAspect="1"/>
          </p:cNvPicPr>
          <p:nvPr/>
        </p:nvPicPr>
        <p:blipFill rotWithShape="1">
          <a:blip r:embed="rId3"/>
          <a:srcRect t="96022"/>
          <a:stretch/>
        </p:blipFill>
        <p:spPr>
          <a:xfrm>
            <a:off x="-2" y="6584997"/>
            <a:ext cx="12192000" cy="273003"/>
          </a:xfrm>
          <a:prstGeom prst="rect">
            <a:avLst/>
          </a:prstGeom>
        </p:spPr>
      </p:pic>
      <p:pic>
        <p:nvPicPr>
          <p:cNvPr id="9" name="Imagen 8">
            <a:extLst>
              <a:ext uri="{FF2B5EF4-FFF2-40B4-BE49-F238E27FC236}">
                <a16:creationId xmlns:a16="http://schemas.microsoft.com/office/drawing/2014/main" xmlns="" id="{BB092F8F-6B37-47C5-8B5D-23A9CD76F056}"/>
              </a:ext>
            </a:extLst>
          </p:cNvPr>
          <p:cNvPicPr/>
          <p:nvPr/>
        </p:nvPicPr>
        <p:blipFill rotWithShape="1">
          <a:blip r:embed="rId4" cstate="print">
            <a:extLst>
              <a:ext uri="{28A0092B-C50C-407E-A947-70E740481C1C}">
                <a14:useLocalDpi xmlns:a14="http://schemas.microsoft.com/office/drawing/2010/main" val="0"/>
              </a:ext>
            </a:extLst>
          </a:blip>
          <a:srcRect l="56082" t="84847" r="10228" b="4492"/>
          <a:stretch/>
        </p:blipFill>
        <p:spPr>
          <a:xfrm>
            <a:off x="9503044" y="5445872"/>
            <a:ext cx="2546888" cy="1139125"/>
          </a:xfrm>
          <a:prstGeom prst="rect">
            <a:avLst/>
          </a:prstGeom>
        </p:spPr>
      </p:pic>
      <p:pic>
        <p:nvPicPr>
          <p:cNvPr id="12" name="Imagen 11">
            <a:extLst>
              <a:ext uri="{FF2B5EF4-FFF2-40B4-BE49-F238E27FC236}">
                <a16:creationId xmlns:a16="http://schemas.microsoft.com/office/drawing/2014/main" xmlns="" id="{3865E1DF-31B2-494C-A79C-4E29BD258874}"/>
              </a:ext>
            </a:extLst>
          </p:cNvPr>
          <p:cNvPicPr/>
          <p:nvPr/>
        </p:nvPicPr>
        <p:blipFill rotWithShape="1">
          <a:blip r:embed="rId5">
            <a:extLst>
              <a:ext uri="{28A0092B-C50C-407E-A947-70E740481C1C}">
                <a14:useLocalDpi xmlns:a14="http://schemas.microsoft.com/office/drawing/2010/main" val="0"/>
              </a:ext>
            </a:extLst>
          </a:blip>
          <a:srcRect l="24201" t="1513" r="44691" b="91233"/>
          <a:stretch/>
        </p:blipFill>
        <p:spPr>
          <a:xfrm>
            <a:off x="247973" y="153232"/>
            <a:ext cx="3448373" cy="1136427"/>
          </a:xfrm>
          <a:prstGeom prst="rect">
            <a:avLst/>
          </a:prstGeom>
        </p:spPr>
      </p:pic>
    </p:spTree>
    <p:extLst>
      <p:ext uri="{BB962C8B-B14F-4D97-AF65-F5344CB8AC3E}">
        <p14:creationId xmlns:p14="http://schemas.microsoft.com/office/powerpoint/2010/main" val="372084494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16750</TotalTime>
  <Words>1645</Words>
  <Application>Microsoft Office PowerPoint</Application>
  <PresentationFormat>Personalizado</PresentationFormat>
  <Paragraphs>75</Paragraphs>
  <Slides>7</Slides>
  <Notes>7</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ccucho</dc:creator>
  <cp:lastModifiedBy>Carmen Estefania Luis Leonardo</cp:lastModifiedBy>
  <cp:revision>472</cp:revision>
  <cp:lastPrinted>2022-02-09T21:49:22Z</cp:lastPrinted>
  <dcterms:created xsi:type="dcterms:W3CDTF">2020-08-04T03:14:58Z</dcterms:created>
  <dcterms:modified xsi:type="dcterms:W3CDTF">2022-06-07T22:06:15Z</dcterms:modified>
</cp:coreProperties>
</file>