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11"/>
  </p:notesMasterIdLst>
  <p:handoutMasterIdLst>
    <p:handoutMasterId r:id="rId12"/>
  </p:handoutMasterIdLst>
  <p:sldIdLst>
    <p:sldId id="351" r:id="rId2"/>
    <p:sldId id="491" r:id="rId3"/>
    <p:sldId id="492" r:id="rId4"/>
    <p:sldId id="493" r:id="rId5"/>
    <p:sldId id="494" r:id="rId6"/>
    <p:sldId id="497" r:id="rId7"/>
    <p:sldId id="495" r:id="rId8"/>
    <p:sldId id="496" r:id="rId9"/>
    <p:sldId id="362" r:id="rId10"/>
  </p:sldIdLst>
  <p:sldSz cx="12192000" cy="6858000"/>
  <p:notesSz cx="6810375" cy="994251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0" autoAdjust="0"/>
    <p:restoredTop sz="93842" autoAdjust="0"/>
  </p:normalViewPr>
  <p:slideViewPr>
    <p:cSldViewPr snapToGrid="0" showGuides="1">
      <p:cViewPr varScale="1">
        <p:scale>
          <a:sx n="93" d="100"/>
          <a:sy n="93" d="100"/>
        </p:scale>
        <p:origin x="11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3BB0F-7872-46F3-A046-5970F1ED000F}"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PE"/>
        </a:p>
      </dgm:t>
    </dgm:pt>
    <dgm:pt modelId="{7316C084-2CF1-4CC9-8C72-17F4A00B1935}">
      <dgm:prSet phldrT="[Texto]" custT="1"/>
      <dgm:spPr/>
      <dgm:t>
        <a:bodyPr/>
        <a:lstStyle/>
        <a:p>
          <a:r>
            <a:rPr lang="es-ES" sz="1200" b="1" dirty="0"/>
            <a:t>Motivos por los cuales no se encuentra en funcionamiento el Sistema Automatizado de Identificación Dactilar-AFIS administrado por la Policía Nacional del Perú.</a:t>
          </a:r>
          <a:endParaRPr lang="es-PE"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44FC41D-095C-4293-A1C8-0290BC21EA3B}" type="parTrans" cxnId="{5F1195CE-C1FD-4749-BE40-7F9023503E2D}">
      <dgm:prSet/>
      <dgm:spPr/>
      <dgm:t>
        <a:bodyPr/>
        <a:lstStyle/>
        <a:p>
          <a:endParaRPr lang="es-PE" sz="4800" b="1"/>
        </a:p>
      </dgm:t>
    </dgm:pt>
    <dgm:pt modelId="{42E4DBDA-E203-4CEB-9373-C7059E614F8E}" type="sibTrans" cxnId="{5F1195CE-C1FD-4749-BE40-7F9023503E2D}">
      <dgm:prSet/>
      <dgm:spPr/>
      <dgm:t>
        <a:bodyPr/>
        <a:lstStyle/>
        <a:p>
          <a:endParaRPr lang="es-PE" sz="4800" b="1"/>
        </a:p>
      </dgm:t>
    </dgm:pt>
    <dgm:pt modelId="{DC93BB18-CC00-41D0-9BE6-9010401044E6}">
      <dgm:prSet phldrT="[Texto]" custT="1"/>
      <dgm:spPr/>
      <dgm:t>
        <a:bodyPr/>
        <a:lstStyle/>
        <a:p>
          <a:r>
            <a:rPr lang="es-ES" sz="1200" b="1" dirty="0"/>
            <a:t>Qué Direcciones o Áreas usuarias de la Policía Nacional del Perú encuentran limitadas sus funciones ante la falta de funcionamiento el Sistema Automatizado de Identificación Dactilar-AFIS.</a:t>
          </a:r>
          <a:endParaRPr lang="es-PE"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8E9F73D8-ADB2-4249-B043-9BEB8DDA90ED}" type="parTrans" cxnId="{77E8E59D-6ECE-48AB-BD7F-B2C35D7706CE}">
      <dgm:prSet/>
      <dgm:spPr/>
      <dgm:t>
        <a:bodyPr/>
        <a:lstStyle/>
        <a:p>
          <a:endParaRPr lang="es-PE" sz="4800" b="1"/>
        </a:p>
      </dgm:t>
    </dgm:pt>
    <dgm:pt modelId="{2A2008B6-494F-4A85-BB6C-2F1D0DB93300}" type="sibTrans" cxnId="{77E8E59D-6ECE-48AB-BD7F-B2C35D7706CE}">
      <dgm:prSet/>
      <dgm:spPr/>
      <dgm:t>
        <a:bodyPr/>
        <a:lstStyle/>
        <a:p>
          <a:endParaRPr lang="es-PE" sz="4800" b="1"/>
        </a:p>
      </dgm:t>
    </dgm:pt>
    <dgm:pt modelId="{B7BF391D-326A-4701-98F4-93600F3DBC71}">
      <dgm:prSet phldrT="[Texto]" custT="1"/>
      <dgm:spPr/>
      <dgm:t>
        <a:bodyPr/>
        <a:lstStyle/>
        <a:p>
          <a:r>
            <a:rPr lang="es-ES" sz="1200" b="1" dirty="0"/>
            <a:t>Informe que técnicas se han tomado para la identificación de los sujetos de delito, teniendo en cuenta que es una herramienta indispensable en la criminalística de identificación de personas.</a:t>
          </a:r>
          <a:endParaRPr lang="es-PE"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E253883-A416-4BB2-88BE-2C0BE3874369}" type="parTrans" cxnId="{5D5B888D-299B-45A6-B17E-90D963723869}">
      <dgm:prSet/>
      <dgm:spPr/>
      <dgm:t>
        <a:bodyPr/>
        <a:lstStyle/>
        <a:p>
          <a:endParaRPr lang="es-PE" sz="4800" b="1"/>
        </a:p>
      </dgm:t>
    </dgm:pt>
    <dgm:pt modelId="{8E46A219-0AA3-4F9D-8ABF-6911133EC590}" type="sibTrans" cxnId="{5D5B888D-299B-45A6-B17E-90D963723869}">
      <dgm:prSet/>
      <dgm:spPr/>
      <dgm:t>
        <a:bodyPr/>
        <a:lstStyle/>
        <a:p>
          <a:endParaRPr lang="es-PE" sz="4800" b="1"/>
        </a:p>
      </dgm:t>
    </dgm:pt>
    <dgm:pt modelId="{46A91F20-94E8-4DA8-A786-321FA5E9414C}">
      <dgm:prSet phldrT="[Texto]" custT="1"/>
      <dgm:spPr/>
      <dgm:t>
        <a:bodyPr/>
        <a:lstStyle/>
        <a:p>
          <a:pPr>
            <a:buFont typeface="+mj-lt"/>
            <a:buAutoNum type="arabicPeriod"/>
          </a:pPr>
          <a:r>
            <a:rPr lang="es-ES" sz="1200" b="1" dirty="0"/>
            <a:t>Informe como se está llevando a cabo el proceso de identificación dactilar en los primeros cuatro meses del año 2022.</a:t>
          </a:r>
          <a:endParaRPr lang="es-PE"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B92EA77-D031-493C-BBB0-277FC76BAC7E}" type="parTrans" cxnId="{4DF89B16-5D6E-4A7D-BB2A-7B3AC28B7CFF}">
      <dgm:prSet/>
      <dgm:spPr/>
      <dgm:t>
        <a:bodyPr/>
        <a:lstStyle/>
        <a:p>
          <a:endParaRPr lang="es-PE" sz="4800" b="1"/>
        </a:p>
      </dgm:t>
    </dgm:pt>
    <dgm:pt modelId="{D16C008D-10F2-44C7-9F8E-2A257CAF6EEB}" type="sibTrans" cxnId="{4DF89B16-5D6E-4A7D-BB2A-7B3AC28B7CFF}">
      <dgm:prSet/>
      <dgm:spPr/>
      <dgm:t>
        <a:bodyPr/>
        <a:lstStyle/>
        <a:p>
          <a:endParaRPr lang="es-PE" sz="4800" b="1"/>
        </a:p>
      </dgm:t>
    </dgm:pt>
    <dgm:pt modelId="{EBA8D659-95F2-4C82-87BE-851D9ADD967E}">
      <dgm:prSet phldrT="[Texto]" custT="1"/>
      <dgm:spPr/>
      <dgm:t>
        <a:bodyPr/>
        <a:lstStyle/>
        <a:p>
          <a:pPr>
            <a:buFont typeface="+mj-lt"/>
            <a:buAutoNum type="arabicPeriod"/>
          </a:pPr>
          <a:r>
            <a:rPr lang="es-ES" sz="1200" b="1" dirty="0"/>
            <a:t>Informe los motivos por los cuales no se ha considerado en el presupuesto institucional la continuidad de dicho servicio, teniendo en cuenta el importante respaldo tecnológico y científico a las labores criminalísticas.</a:t>
          </a:r>
          <a:endParaRPr lang="es-PE"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D676E64F-F804-484D-B2F7-375406226A89}" type="parTrans" cxnId="{897C6E86-C02E-4EAE-BF67-97D11061DDB4}">
      <dgm:prSet/>
      <dgm:spPr/>
      <dgm:t>
        <a:bodyPr/>
        <a:lstStyle/>
        <a:p>
          <a:endParaRPr lang="es-PE" sz="4800" b="1"/>
        </a:p>
      </dgm:t>
    </dgm:pt>
    <dgm:pt modelId="{57466E0E-2C9F-4047-91C1-30D9A671BBA9}" type="sibTrans" cxnId="{897C6E86-C02E-4EAE-BF67-97D11061DDB4}">
      <dgm:prSet/>
      <dgm:spPr/>
      <dgm:t>
        <a:bodyPr/>
        <a:lstStyle/>
        <a:p>
          <a:endParaRPr lang="es-PE" sz="4800" b="1"/>
        </a:p>
      </dgm:t>
    </dgm:pt>
    <dgm:pt modelId="{DE65D882-7FDD-4EAD-B9BD-140D44E6247B}">
      <dgm:prSet phldrT="[Texto]" custT="1"/>
      <dgm:spPr/>
      <dgm:t>
        <a:bodyPr/>
        <a:lstStyle/>
        <a:p>
          <a:r>
            <a:rPr lang="es-ES" sz="1200" b="1" dirty="0"/>
            <a:t>Informe sobre las opciones de solución que se han tomado para volver a contar con el funcionamiento Sistema Automatizado de Identificación Dactilar-AFIS.</a:t>
          </a:r>
          <a:endParaRPr lang="es-PE"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EC00A52-4D8F-44D8-8BA5-C4E11DEFFD68}" type="parTrans" cxnId="{34858050-9261-46FE-AFE5-9752FE1015A9}">
      <dgm:prSet/>
      <dgm:spPr/>
      <dgm:t>
        <a:bodyPr/>
        <a:lstStyle/>
        <a:p>
          <a:endParaRPr lang="es-PE" sz="4800" b="1"/>
        </a:p>
      </dgm:t>
    </dgm:pt>
    <dgm:pt modelId="{E23C2BA6-C610-41A5-B68C-558A00EB06C8}" type="sibTrans" cxnId="{34858050-9261-46FE-AFE5-9752FE1015A9}">
      <dgm:prSet/>
      <dgm:spPr/>
      <dgm:t>
        <a:bodyPr/>
        <a:lstStyle/>
        <a:p>
          <a:endParaRPr lang="es-PE" sz="4800" b="1"/>
        </a:p>
      </dgm:t>
    </dgm:pt>
    <dgm:pt modelId="{319B2110-AED2-4B48-A9CE-ADDFBCE00582}" type="pres">
      <dgm:prSet presAssocID="{9653BB0F-7872-46F3-A046-5970F1ED000F}" presName="linear" presStyleCnt="0">
        <dgm:presLayoutVars>
          <dgm:dir/>
          <dgm:animLvl val="lvl"/>
          <dgm:resizeHandles val="exact"/>
        </dgm:presLayoutVars>
      </dgm:prSet>
      <dgm:spPr/>
    </dgm:pt>
    <dgm:pt modelId="{E8425CDB-0D53-4A2F-BE2C-19C3C0D841C1}" type="pres">
      <dgm:prSet presAssocID="{7316C084-2CF1-4CC9-8C72-17F4A00B1935}" presName="parentLin" presStyleCnt="0"/>
      <dgm:spPr/>
    </dgm:pt>
    <dgm:pt modelId="{80748A6B-CF80-48B5-A5E7-F3409B2E8416}" type="pres">
      <dgm:prSet presAssocID="{7316C084-2CF1-4CC9-8C72-17F4A00B1935}" presName="parentLeftMargin" presStyleLbl="node1" presStyleIdx="0" presStyleCnt="6"/>
      <dgm:spPr/>
    </dgm:pt>
    <dgm:pt modelId="{367A7A3F-3A2F-43B7-B115-F8C6BDF4FC80}" type="pres">
      <dgm:prSet presAssocID="{7316C084-2CF1-4CC9-8C72-17F4A00B1935}" presName="parentText" presStyleLbl="node1" presStyleIdx="0" presStyleCnt="6" custScaleX="140834">
        <dgm:presLayoutVars>
          <dgm:chMax val="0"/>
          <dgm:bulletEnabled val="1"/>
        </dgm:presLayoutVars>
      </dgm:prSet>
      <dgm:spPr/>
    </dgm:pt>
    <dgm:pt modelId="{04665295-CC98-4D20-8305-369AF72BABA5}" type="pres">
      <dgm:prSet presAssocID="{7316C084-2CF1-4CC9-8C72-17F4A00B1935}" presName="negativeSpace" presStyleCnt="0"/>
      <dgm:spPr/>
    </dgm:pt>
    <dgm:pt modelId="{59E08C0A-8CD6-4472-8ADA-FB61366BC8BF}" type="pres">
      <dgm:prSet presAssocID="{7316C084-2CF1-4CC9-8C72-17F4A00B1935}" presName="childText" presStyleLbl="conFgAcc1" presStyleIdx="0" presStyleCnt="6">
        <dgm:presLayoutVars>
          <dgm:bulletEnabled val="1"/>
        </dgm:presLayoutVars>
      </dgm:prSet>
      <dgm:spPr/>
    </dgm:pt>
    <dgm:pt modelId="{D76B43B0-C1E7-4072-A6CB-5BA975CC1370}" type="pres">
      <dgm:prSet presAssocID="{42E4DBDA-E203-4CEB-9373-C7059E614F8E}" presName="spaceBetweenRectangles" presStyleCnt="0"/>
      <dgm:spPr/>
    </dgm:pt>
    <dgm:pt modelId="{5A6992AF-6208-46D8-988D-AEA5135A9199}" type="pres">
      <dgm:prSet presAssocID="{DC93BB18-CC00-41D0-9BE6-9010401044E6}" presName="parentLin" presStyleCnt="0"/>
      <dgm:spPr/>
    </dgm:pt>
    <dgm:pt modelId="{5223CA4E-1BC8-45C0-BD54-856E2300D2A2}" type="pres">
      <dgm:prSet presAssocID="{DC93BB18-CC00-41D0-9BE6-9010401044E6}" presName="parentLeftMargin" presStyleLbl="node1" presStyleIdx="0" presStyleCnt="6"/>
      <dgm:spPr/>
    </dgm:pt>
    <dgm:pt modelId="{B4360590-BC0D-4253-83F8-48848AF9B616}" type="pres">
      <dgm:prSet presAssocID="{DC93BB18-CC00-41D0-9BE6-9010401044E6}" presName="parentText" presStyleLbl="node1" presStyleIdx="1" presStyleCnt="6" custScaleX="142857">
        <dgm:presLayoutVars>
          <dgm:chMax val="0"/>
          <dgm:bulletEnabled val="1"/>
        </dgm:presLayoutVars>
      </dgm:prSet>
      <dgm:spPr/>
    </dgm:pt>
    <dgm:pt modelId="{62C34D0B-39CC-4F38-8AA1-0902EE2E3987}" type="pres">
      <dgm:prSet presAssocID="{DC93BB18-CC00-41D0-9BE6-9010401044E6}" presName="negativeSpace" presStyleCnt="0"/>
      <dgm:spPr/>
    </dgm:pt>
    <dgm:pt modelId="{B0A578B2-1874-4B71-8DA8-ADDF50E0F890}" type="pres">
      <dgm:prSet presAssocID="{DC93BB18-CC00-41D0-9BE6-9010401044E6}" presName="childText" presStyleLbl="conFgAcc1" presStyleIdx="1" presStyleCnt="6">
        <dgm:presLayoutVars>
          <dgm:bulletEnabled val="1"/>
        </dgm:presLayoutVars>
      </dgm:prSet>
      <dgm:spPr/>
    </dgm:pt>
    <dgm:pt modelId="{B33F1CBB-F950-433C-872D-D7B907E7260D}" type="pres">
      <dgm:prSet presAssocID="{2A2008B6-494F-4A85-BB6C-2F1D0DB93300}" presName="spaceBetweenRectangles" presStyleCnt="0"/>
      <dgm:spPr/>
    </dgm:pt>
    <dgm:pt modelId="{06E78284-6EDD-4C13-AE70-DC6E3AD88914}" type="pres">
      <dgm:prSet presAssocID="{B7BF391D-326A-4701-98F4-93600F3DBC71}" presName="parentLin" presStyleCnt="0"/>
      <dgm:spPr/>
    </dgm:pt>
    <dgm:pt modelId="{D3A2479A-86C8-49A8-BF0E-ACF6697BDD71}" type="pres">
      <dgm:prSet presAssocID="{B7BF391D-326A-4701-98F4-93600F3DBC71}" presName="parentLeftMargin" presStyleLbl="node1" presStyleIdx="1" presStyleCnt="6"/>
      <dgm:spPr/>
    </dgm:pt>
    <dgm:pt modelId="{BBE4B788-8FCB-4B17-AEBB-97B5C3DEFC56}" type="pres">
      <dgm:prSet presAssocID="{B7BF391D-326A-4701-98F4-93600F3DBC71}" presName="parentText" presStyleLbl="node1" presStyleIdx="2" presStyleCnt="6" custScaleX="142857">
        <dgm:presLayoutVars>
          <dgm:chMax val="0"/>
          <dgm:bulletEnabled val="1"/>
        </dgm:presLayoutVars>
      </dgm:prSet>
      <dgm:spPr/>
    </dgm:pt>
    <dgm:pt modelId="{A1CC9B56-6BAE-478D-A9CE-8ADA722B7362}" type="pres">
      <dgm:prSet presAssocID="{B7BF391D-326A-4701-98F4-93600F3DBC71}" presName="negativeSpace" presStyleCnt="0"/>
      <dgm:spPr/>
    </dgm:pt>
    <dgm:pt modelId="{50D50CEF-C5D1-41AE-941A-E826C86270F4}" type="pres">
      <dgm:prSet presAssocID="{B7BF391D-326A-4701-98F4-93600F3DBC71}" presName="childText" presStyleLbl="conFgAcc1" presStyleIdx="2" presStyleCnt="6">
        <dgm:presLayoutVars>
          <dgm:bulletEnabled val="1"/>
        </dgm:presLayoutVars>
      </dgm:prSet>
      <dgm:spPr/>
    </dgm:pt>
    <dgm:pt modelId="{AC838930-F373-44BE-8229-33FE323076FD}" type="pres">
      <dgm:prSet presAssocID="{8E46A219-0AA3-4F9D-8ABF-6911133EC590}" presName="spaceBetweenRectangles" presStyleCnt="0"/>
      <dgm:spPr/>
    </dgm:pt>
    <dgm:pt modelId="{F05422C5-43DD-4E9E-979C-0214895B226F}" type="pres">
      <dgm:prSet presAssocID="{46A91F20-94E8-4DA8-A786-321FA5E9414C}" presName="parentLin" presStyleCnt="0"/>
      <dgm:spPr/>
    </dgm:pt>
    <dgm:pt modelId="{5FE753A7-0D77-452C-8E61-72117D24B778}" type="pres">
      <dgm:prSet presAssocID="{46A91F20-94E8-4DA8-A786-321FA5E9414C}" presName="parentLeftMargin" presStyleLbl="node1" presStyleIdx="2" presStyleCnt="6"/>
      <dgm:spPr/>
    </dgm:pt>
    <dgm:pt modelId="{BED08CEC-ECB7-4D3D-8F18-6B82BA76E32F}" type="pres">
      <dgm:prSet presAssocID="{46A91F20-94E8-4DA8-A786-321FA5E9414C}" presName="parentText" presStyleLbl="node1" presStyleIdx="3" presStyleCnt="6" custScaleX="142857">
        <dgm:presLayoutVars>
          <dgm:chMax val="0"/>
          <dgm:bulletEnabled val="1"/>
        </dgm:presLayoutVars>
      </dgm:prSet>
      <dgm:spPr/>
    </dgm:pt>
    <dgm:pt modelId="{8FD74D3F-67CE-4786-8AFA-B348C21CC127}" type="pres">
      <dgm:prSet presAssocID="{46A91F20-94E8-4DA8-A786-321FA5E9414C}" presName="negativeSpace" presStyleCnt="0"/>
      <dgm:spPr/>
    </dgm:pt>
    <dgm:pt modelId="{E82CD8B3-1CAC-4B83-ADA8-F6C0227ED803}" type="pres">
      <dgm:prSet presAssocID="{46A91F20-94E8-4DA8-A786-321FA5E9414C}" presName="childText" presStyleLbl="conFgAcc1" presStyleIdx="3" presStyleCnt="6">
        <dgm:presLayoutVars>
          <dgm:bulletEnabled val="1"/>
        </dgm:presLayoutVars>
      </dgm:prSet>
      <dgm:spPr/>
    </dgm:pt>
    <dgm:pt modelId="{81D7651E-E945-44B1-AE2B-560F87E08C42}" type="pres">
      <dgm:prSet presAssocID="{D16C008D-10F2-44C7-9F8E-2A257CAF6EEB}" presName="spaceBetweenRectangles" presStyleCnt="0"/>
      <dgm:spPr/>
    </dgm:pt>
    <dgm:pt modelId="{1E692E94-DD0A-4F02-8AC8-1AB19C5AD6A4}" type="pres">
      <dgm:prSet presAssocID="{EBA8D659-95F2-4C82-87BE-851D9ADD967E}" presName="parentLin" presStyleCnt="0"/>
      <dgm:spPr/>
    </dgm:pt>
    <dgm:pt modelId="{C0DA986B-53C0-44DB-A4A0-07CC0BE1798D}" type="pres">
      <dgm:prSet presAssocID="{EBA8D659-95F2-4C82-87BE-851D9ADD967E}" presName="parentLeftMargin" presStyleLbl="node1" presStyleIdx="3" presStyleCnt="6"/>
      <dgm:spPr/>
    </dgm:pt>
    <dgm:pt modelId="{02A6C1E7-4C2D-4C9F-9A5E-F50B533F9A70}" type="pres">
      <dgm:prSet presAssocID="{EBA8D659-95F2-4C82-87BE-851D9ADD967E}" presName="parentText" presStyleLbl="node1" presStyleIdx="4" presStyleCnt="6" custScaleX="142857">
        <dgm:presLayoutVars>
          <dgm:chMax val="0"/>
          <dgm:bulletEnabled val="1"/>
        </dgm:presLayoutVars>
      </dgm:prSet>
      <dgm:spPr/>
    </dgm:pt>
    <dgm:pt modelId="{CE032B6A-38B8-4D1B-AC8D-59DE059AA558}" type="pres">
      <dgm:prSet presAssocID="{EBA8D659-95F2-4C82-87BE-851D9ADD967E}" presName="negativeSpace" presStyleCnt="0"/>
      <dgm:spPr/>
    </dgm:pt>
    <dgm:pt modelId="{5D01665B-DA3F-42BA-87A0-BAA16EE2509F}" type="pres">
      <dgm:prSet presAssocID="{EBA8D659-95F2-4C82-87BE-851D9ADD967E}" presName="childText" presStyleLbl="conFgAcc1" presStyleIdx="4" presStyleCnt="6">
        <dgm:presLayoutVars>
          <dgm:bulletEnabled val="1"/>
        </dgm:presLayoutVars>
      </dgm:prSet>
      <dgm:spPr/>
    </dgm:pt>
    <dgm:pt modelId="{78D75E44-F2B2-48D2-9BCA-D067D179B24A}" type="pres">
      <dgm:prSet presAssocID="{57466E0E-2C9F-4047-91C1-30D9A671BBA9}" presName="spaceBetweenRectangles" presStyleCnt="0"/>
      <dgm:spPr/>
    </dgm:pt>
    <dgm:pt modelId="{9ADC588E-A94D-4BA9-901D-634786BDAF43}" type="pres">
      <dgm:prSet presAssocID="{DE65D882-7FDD-4EAD-B9BD-140D44E6247B}" presName="parentLin" presStyleCnt="0"/>
      <dgm:spPr/>
    </dgm:pt>
    <dgm:pt modelId="{A2159C14-6A01-47D8-A31A-07C3FEB2E9A1}" type="pres">
      <dgm:prSet presAssocID="{DE65D882-7FDD-4EAD-B9BD-140D44E6247B}" presName="parentLeftMargin" presStyleLbl="node1" presStyleIdx="4" presStyleCnt="6"/>
      <dgm:spPr/>
    </dgm:pt>
    <dgm:pt modelId="{9D90E5EF-D258-4E86-A77B-AA6A97AB0CD3}" type="pres">
      <dgm:prSet presAssocID="{DE65D882-7FDD-4EAD-B9BD-140D44E6247B}" presName="parentText" presStyleLbl="node1" presStyleIdx="5" presStyleCnt="6" custScaleX="142857">
        <dgm:presLayoutVars>
          <dgm:chMax val="0"/>
          <dgm:bulletEnabled val="1"/>
        </dgm:presLayoutVars>
      </dgm:prSet>
      <dgm:spPr/>
    </dgm:pt>
    <dgm:pt modelId="{8C3A3E0E-A721-476F-B974-A3CC3C544B2E}" type="pres">
      <dgm:prSet presAssocID="{DE65D882-7FDD-4EAD-B9BD-140D44E6247B}" presName="negativeSpace" presStyleCnt="0"/>
      <dgm:spPr/>
    </dgm:pt>
    <dgm:pt modelId="{08561428-A177-4414-97F5-175C812C1AB8}" type="pres">
      <dgm:prSet presAssocID="{DE65D882-7FDD-4EAD-B9BD-140D44E6247B}" presName="childText" presStyleLbl="conFgAcc1" presStyleIdx="5" presStyleCnt="6">
        <dgm:presLayoutVars>
          <dgm:bulletEnabled val="1"/>
        </dgm:presLayoutVars>
      </dgm:prSet>
      <dgm:spPr/>
    </dgm:pt>
  </dgm:ptLst>
  <dgm:cxnLst>
    <dgm:cxn modelId="{CB472206-39C3-4335-B8CD-CEFD6577DA55}" type="presOf" srcId="{DC93BB18-CC00-41D0-9BE6-9010401044E6}" destId="{B4360590-BC0D-4253-83F8-48848AF9B616}" srcOrd="1" destOrd="0" presId="urn:microsoft.com/office/officeart/2005/8/layout/list1"/>
    <dgm:cxn modelId="{4DF89B16-5D6E-4A7D-BB2A-7B3AC28B7CFF}" srcId="{9653BB0F-7872-46F3-A046-5970F1ED000F}" destId="{46A91F20-94E8-4DA8-A786-321FA5E9414C}" srcOrd="3" destOrd="0" parTransId="{4B92EA77-D031-493C-BBB0-277FC76BAC7E}" sibTransId="{D16C008D-10F2-44C7-9F8E-2A257CAF6EEB}"/>
    <dgm:cxn modelId="{BF8B7B1F-F297-46A9-A401-0CCE37ADC316}" type="presOf" srcId="{B7BF391D-326A-4701-98F4-93600F3DBC71}" destId="{BBE4B788-8FCB-4B17-AEBB-97B5C3DEFC56}" srcOrd="1" destOrd="0" presId="urn:microsoft.com/office/officeart/2005/8/layout/list1"/>
    <dgm:cxn modelId="{7D40062B-CEA3-4F0D-B01B-0BE35B303109}" type="presOf" srcId="{7316C084-2CF1-4CC9-8C72-17F4A00B1935}" destId="{80748A6B-CF80-48B5-A5E7-F3409B2E8416}" srcOrd="0" destOrd="0" presId="urn:microsoft.com/office/officeart/2005/8/layout/list1"/>
    <dgm:cxn modelId="{91C2035B-2CD0-49DA-9869-FC4F4234BB3E}" type="presOf" srcId="{DE65D882-7FDD-4EAD-B9BD-140D44E6247B}" destId="{A2159C14-6A01-47D8-A31A-07C3FEB2E9A1}" srcOrd="0" destOrd="0" presId="urn:microsoft.com/office/officeart/2005/8/layout/list1"/>
    <dgm:cxn modelId="{34858050-9261-46FE-AFE5-9752FE1015A9}" srcId="{9653BB0F-7872-46F3-A046-5970F1ED000F}" destId="{DE65D882-7FDD-4EAD-B9BD-140D44E6247B}" srcOrd="5" destOrd="0" parTransId="{BEC00A52-4D8F-44D8-8BA5-C4E11DEFFD68}" sibTransId="{E23C2BA6-C610-41A5-B68C-558A00EB06C8}"/>
    <dgm:cxn modelId="{8D8CDA79-DAD9-4161-BC6B-47ABF0EB04F8}" type="presOf" srcId="{9653BB0F-7872-46F3-A046-5970F1ED000F}" destId="{319B2110-AED2-4B48-A9CE-ADDFBCE00582}" srcOrd="0" destOrd="0" presId="urn:microsoft.com/office/officeart/2005/8/layout/list1"/>
    <dgm:cxn modelId="{897C6E86-C02E-4EAE-BF67-97D11061DDB4}" srcId="{9653BB0F-7872-46F3-A046-5970F1ED000F}" destId="{EBA8D659-95F2-4C82-87BE-851D9ADD967E}" srcOrd="4" destOrd="0" parTransId="{D676E64F-F804-484D-B2F7-375406226A89}" sibTransId="{57466E0E-2C9F-4047-91C1-30D9A671BBA9}"/>
    <dgm:cxn modelId="{37C4ED87-F967-46F4-91B7-5B4CE09A6484}" type="presOf" srcId="{B7BF391D-326A-4701-98F4-93600F3DBC71}" destId="{D3A2479A-86C8-49A8-BF0E-ACF6697BDD71}" srcOrd="0" destOrd="0" presId="urn:microsoft.com/office/officeart/2005/8/layout/list1"/>
    <dgm:cxn modelId="{5D5B888D-299B-45A6-B17E-90D963723869}" srcId="{9653BB0F-7872-46F3-A046-5970F1ED000F}" destId="{B7BF391D-326A-4701-98F4-93600F3DBC71}" srcOrd="2" destOrd="0" parTransId="{5E253883-A416-4BB2-88BE-2C0BE3874369}" sibTransId="{8E46A219-0AA3-4F9D-8ABF-6911133EC590}"/>
    <dgm:cxn modelId="{52F6588E-E160-4DF3-ACC6-7B10B1426BBE}" type="presOf" srcId="{46A91F20-94E8-4DA8-A786-321FA5E9414C}" destId="{5FE753A7-0D77-452C-8E61-72117D24B778}" srcOrd="0" destOrd="0" presId="urn:microsoft.com/office/officeart/2005/8/layout/list1"/>
    <dgm:cxn modelId="{9EC4F29B-889E-4FC9-991F-D1424AF79DDF}" type="presOf" srcId="{EBA8D659-95F2-4C82-87BE-851D9ADD967E}" destId="{02A6C1E7-4C2D-4C9F-9A5E-F50B533F9A70}" srcOrd="1" destOrd="0" presId="urn:microsoft.com/office/officeart/2005/8/layout/list1"/>
    <dgm:cxn modelId="{77E8E59D-6ECE-48AB-BD7F-B2C35D7706CE}" srcId="{9653BB0F-7872-46F3-A046-5970F1ED000F}" destId="{DC93BB18-CC00-41D0-9BE6-9010401044E6}" srcOrd="1" destOrd="0" parTransId="{8E9F73D8-ADB2-4249-B043-9BEB8DDA90ED}" sibTransId="{2A2008B6-494F-4A85-BB6C-2F1D0DB93300}"/>
    <dgm:cxn modelId="{9458FF9D-C08D-4FD0-9C71-17938C119DC7}" type="presOf" srcId="{7316C084-2CF1-4CC9-8C72-17F4A00B1935}" destId="{367A7A3F-3A2F-43B7-B115-F8C6BDF4FC80}" srcOrd="1" destOrd="0" presId="urn:microsoft.com/office/officeart/2005/8/layout/list1"/>
    <dgm:cxn modelId="{46AE0BC8-69A4-4A09-9D7B-78BD244557FC}" type="presOf" srcId="{DE65D882-7FDD-4EAD-B9BD-140D44E6247B}" destId="{9D90E5EF-D258-4E86-A77B-AA6A97AB0CD3}" srcOrd="1" destOrd="0" presId="urn:microsoft.com/office/officeart/2005/8/layout/list1"/>
    <dgm:cxn modelId="{1FB3D3C8-EEFE-4CA5-9017-232ACDB9BED7}" type="presOf" srcId="{DC93BB18-CC00-41D0-9BE6-9010401044E6}" destId="{5223CA4E-1BC8-45C0-BD54-856E2300D2A2}" srcOrd="0" destOrd="0" presId="urn:microsoft.com/office/officeart/2005/8/layout/list1"/>
    <dgm:cxn modelId="{5F1195CE-C1FD-4749-BE40-7F9023503E2D}" srcId="{9653BB0F-7872-46F3-A046-5970F1ED000F}" destId="{7316C084-2CF1-4CC9-8C72-17F4A00B1935}" srcOrd="0" destOrd="0" parTransId="{C44FC41D-095C-4293-A1C8-0290BC21EA3B}" sibTransId="{42E4DBDA-E203-4CEB-9373-C7059E614F8E}"/>
    <dgm:cxn modelId="{0233C0E4-71FB-4C10-807C-0E8A144F657A}" type="presOf" srcId="{EBA8D659-95F2-4C82-87BE-851D9ADD967E}" destId="{C0DA986B-53C0-44DB-A4A0-07CC0BE1798D}" srcOrd="0" destOrd="0" presId="urn:microsoft.com/office/officeart/2005/8/layout/list1"/>
    <dgm:cxn modelId="{A80732F7-351E-48AC-A57F-F09EEB3F93CB}" type="presOf" srcId="{46A91F20-94E8-4DA8-A786-321FA5E9414C}" destId="{BED08CEC-ECB7-4D3D-8F18-6B82BA76E32F}" srcOrd="1" destOrd="0" presId="urn:microsoft.com/office/officeart/2005/8/layout/list1"/>
    <dgm:cxn modelId="{138BF08F-E7AA-416E-8254-667B1FF0938A}" type="presParOf" srcId="{319B2110-AED2-4B48-A9CE-ADDFBCE00582}" destId="{E8425CDB-0D53-4A2F-BE2C-19C3C0D841C1}" srcOrd="0" destOrd="0" presId="urn:microsoft.com/office/officeart/2005/8/layout/list1"/>
    <dgm:cxn modelId="{473E1A5E-4BE7-465C-8F30-392CE29E9335}" type="presParOf" srcId="{E8425CDB-0D53-4A2F-BE2C-19C3C0D841C1}" destId="{80748A6B-CF80-48B5-A5E7-F3409B2E8416}" srcOrd="0" destOrd="0" presId="urn:microsoft.com/office/officeart/2005/8/layout/list1"/>
    <dgm:cxn modelId="{84E6D2D8-8F1A-450C-972A-2810416284ED}" type="presParOf" srcId="{E8425CDB-0D53-4A2F-BE2C-19C3C0D841C1}" destId="{367A7A3F-3A2F-43B7-B115-F8C6BDF4FC80}" srcOrd="1" destOrd="0" presId="urn:microsoft.com/office/officeart/2005/8/layout/list1"/>
    <dgm:cxn modelId="{83CF7ED9-4651-4C82-9A24-98C862621352}" type="presParOf" srcId="{319B2110-AED2-4B48-A9CE-ADDFBCE00582}" destId="{04665295-CC98-4D20-8305-369AF72BABA5}" srcOrd="1" destOrd="0" presId="urn:microsoft.com/office/officeart/2005/8/layout/list1"/>
    <dgm:cxn modelId="{44694DC6-68C6-41B5-8137-6E40D67E1742}" type="presParOf" srcId="{319B2110-AED2-4B48-A9CE-ADDFBCE00582}" destId="{59E08C0A-8CD6-4472-8ADA-FB61366BC8BF}" srcOrd="2" destOrd="0" presId="urn:microsoft.com/office/officeart/2005/8/layout/list1"/>
    <dgm:cxn modelId="{F333D517-F546-4E89-A5D1-572C90169BE0}" type="presParOf" srcId="{319B2110-AED2-4B48-A9CE-ADDFBCE00582}" destId="{D76B43B0-C1E7-4072-A6CB-5BA975CC1370}" srcOrd="3" destOrd="0" presId="urn:microsoft.com/office/officeart/2005/8/layout/list1"/>
    <dgm:cxn modelId="{51905D1D-A72D-4EDA-A8B3-7F05390F6913}" type="presParOf" srcId="{319B2110-AED2-4B48-A9CE-ADDFBCE00582}" destId="{5A6992AF-6208-46D8-988D-AEA5135A9199}" srcOrd="4" destOrd="0" presId="urn:microsoft.com/office/officeart/2005/8/layout/list1"/>
    <dgm:cxn modelId="{048C6B39-8CB2-44F2-BA0D-8D5D65CA15EE}" type="presParOf" srcId="{5A6992AF-6208-46D8-988D-AEA5135A9199}" destId="{5223CA4E-1BC8-45C0-BD54-856E2300D2A2}" srcOrd="0" destOrd="0" presId="urn:microsoft.com/office/officeart/2005/8/layout/list1"/>
    <dgm:cxn modelId="{82ECAD1C-A1D1-423C-9378-36D9FFE7481E}" type="presParOf" srcId="{5A6992AF-6208-46D8-988D-AEA5135A9199}" destId="{B4360590-BC0D-4253-83F8-48848AF9B616}" srcOrd="1" destOrd="0" presId="urn:microsoft.com/office/officeart/2005/8/layout/list1"/>
    <dgm:cxn modelId="{5B0FB601-08F9-4109-8D3D-6A45C1500738}" type="presParOf" srcId="{319B2110-AED2-4B48-A9CE-ADDFBCE00582}" destId="{62C34D0B-39CC-4F38-8AA1-0902EE2E3987}" srcOrd="5" destOrd="0" presId="urn:microsoft.com/office/officeart/2005/8/layout/list1"/>
    <dgm:cxn modelId="{597ACD39-73AE-41F0-BDFB-5A6E7989DDD0}" type="presParOf" srcId="{319B2110-AED2-4B48-A9CE-ADDFBCE00582}" destId="{B0A578B2-1874-4B71-8DA8-ADDF50E0F890}" srcOrd="6" destOrd="0" presId="urn:microsoft.com/office/officeart/2005/8/layout/list1"/>
    <dgm:cxn modelId="{827E3EF6-2166-40A6-B09B-332B24770823}" type="presParOf" srcId="{319B2110-AED2-4B48-A9CE-ADDFBCE00582}" destId="{B33F1CBB-F950-433C-872D-D7B907E7260D}" srcOrd="7" destOrd="0" presId="urn:microsoft.com/office/officeart/2005/8/layout/list1"/>
    <dgm:cxn modelId="{B865049C-AEB1-4521-8A5B-AC8E6F9A3DF7}" type="presParOf" srcId="{319B2110-AED2-4B48-A9CE-ADDFBCE00582}" destId="{06E78284-6EDD-4C13-AE70-DC6E3AD88914}" srcOrd="8" destOrd="0" presId="urn:microsoft.com/office/officeart/2005/8/layout/list1"/>
    <dgm:cxn modelId="{0A5C680B-8CE9-44AA-8004-90CC7331429E}" type="presParOf" srcId="{06E78284-6EDD-4C13-AE70-DC6E3AD88914}" destId="{D3A2479A-86C8-49A8-BF0E-ACF6697BDD71}" srcOrd="0" destOrd="0" presId="urn:microsoft.com/office/officeart/2005/8/layout/list1"/>
    <dgm:cxn modelId="{CB9E1706-53B6-4638-82FC-196835D1F925}" type="presParOf" srcId="{06E78284-6EDD-4C13-AE70-DC6E3AD88914}" destId="{BBE4B788-8FCB-4B17-AEBB-97B5C3DEFC56}" srcOrd="1" destOrd="0" presId="urn:microsoft.com/office/officeart/2005/8/layout/list1"/>
    <dgm:cxn modelId="{F8FBE723-886A-4183-9DEA-7AF5B471BD51}" type="presParOf" srcId="{319B2110-AED2-4B48-A9CE-ADDFBCE00582}" destId="{A1CC9B56-6BAE-478D-A9CE-8ADA722B7362}" srcOrd="9" destOrd="0" presId="urn:microsoft.com/office/officeart/2005/8/layout/list1"/>
    <dgm:cxn modelId="{0A9193A3-7217-450F-ABCA-597BC9E4E5F8}" type="presParOf" srcId="{319B2110-AED2-4B48-A9CE-ADDFBCE00582}" destId="{50D50CEF-C5D1-41AE-941A-E826C86270F4}" srcOrd="10" destOrd="0" presId="urn:microsoft.com/office/officeart/2005/8/layout/list1"/>
    <dgm:cxn modelId="{3E231069-2FF2-4E03-924B-3698D90BAEA4}" type="presParOf" srcId="{319B2110-AED2-4B48-A9CE-ADDFBCE00582}" destId="{AC838930-F373-44BE-8229-33FE323076FD}" srcOrd="11" destOrd="0" presId="urn:microsoft.com/office/officeart/2005/8/layout/list1"/>
    <dgm:cxn modelId="{293DDD65-52B9-46ED-ACEA-D4C231452FD3}" type="presParOf" srcId="{319B2110-AED2-4B48-A9CE-ADDFBCE00582}" destId="{F05422C5-43DD-4E9E-979C-0214895B226F}" srcOrd="12" destOrd="0" presId="urn:microsoft.com/office/officeart/2005/8/layout/list1"/>
    <dgm:cxn modelId="{44CDC878-4B3F-44FD-AE9D-1E048483B450}" type="presParOf" srcId="{F05422C5-43DD-4E9E-979C-0214895B226F}" destId="{5FE753A7-0D77-452C-8E61-72117D24B778}" srcOrd="0" destOrd="0" presId="urn:microsoft.com/office/officeart/2005/8/layout/list1"/>
    <dgm:cxn modelId="{8E5A0743-936B-4447-AAED-06C5BAF37022}" type="presParOf" srcId="{F05422C5-43DD-4E9E-979C-0214895B226F}" destId="{BED08CEC-ECB7-4D3D-8F18-6B82BA76E32F}" srcOrd="1" destOrd="0" presId="urn:microsoft.com/office/officeart/2005/8/layout/list1"/>
    <dgm:cxn modelId="{21C642DC-A689-4405-96FF-1A06B602DA9D}" type="presParOf" srcId="{319B2110-AED2-4B48-A9CE-ADDFBCE00582}" destId="{8FD74D3F-67CE-4786-8AFA-B348C21CC127}" srcOrd="13" destOrd="0" presId="urn:microsoft.com/office/officeart/2005/8/layout/list1"/>
    <dgm:cxn modelId="{34BC6E30-A96A-4E18-B692-000B5D0B4D03}" type="presParOf" srcId="{319B2110-AED2-4B48-A9CE-ADDFBCE00582}" destId="{E82CD8B3-1CAC-4B83-ADA8-F6C0227ED803}" srcOrd="14" destOrd="0" presId="urn:microsoft.com/office/officeart/2005/8/layout/list1"/>
    <dgm:cxn modelId="{7EEB65B5-DA42-46D7-A0EA-B8272FC13FCE}" type="presParOf" srcId="{319B2110-AED2-4B48-A9CE-ADDFBCE00582}" destId="{81D7651E-E945-44B1-AE2B-560F87E08C42}" srcOrd="15" destOrd="0" presId="urn:microsoft.com/office/officeart/2005/8/layout/list1"/>
    <dgm:cxn modelId="{E916D68C-4269-4A24-8F97-F76EEBE582E2}" type="presParOf" srcId="{319B2110-AED2-4B48-A9CE-ADDFBCE00582}" destId="{1E692E94-DD0A-4F02-8AC8-1AB19C5AD6A4}" srcOrd="16" destOrd="0" presId="urn:microsoft.com/office/officeart/2005/8/layout/list1"/>
    <dgm:cxn modelId="{6D3EFF3C-B3AE-4158-96AE-C432F06C036B}" type="presParOf" srcId="{1E692E94-DD0A-4F02-8AC8-1AB19C5AD6A4}" destId="{C0DA986B-53C0-44DB-A4A0-07CC0BE1798D}" srcOrd="0" destOrd="0" presId="urn:microsoft.com/office/officeart/2005/8/layout/list1"/>
    <dgm:cxn modelId="{85FA4364-7550-412A-99B6-60B7F5182841}" type="presParOf" srcId="{1E692E94-DD0A-4F02-8AC8-1AB19C5AD6A4}" destId="{02A6C1E7-4C2D-4C9F-9A5E-F50B533F9A70}" srcOrd="1" destOrd="0" presId="urn:microsoft.com/office/officeart/2005/8/layout/list1"/>
    <dgm:cxn modelId="{8C1F852F-AD1C-4900-B5D8-8369104EB17E}" type="presParOf" srcId="{319B2110-AED2-4B48-A9CE-ADDFBCE00582}" destId="{CE032B6A-38B8-4D1B-AC8D-59DE059AA558}" srcOrd="17" destOrd="0" presId="urn:microsoft.com/office/officeart/2005/8/layout/list1"/>
    <dgm:cxn modelId="{9EADEE7A-1576-43E6-87A9-B57C48C71A6F}" type="presParOf" srcId="{319B2110-AED2-4B48-A9CE-ADDFBCE00582}" destId="{5D01665B-DA3F-42BA-87A0-BAA16EE2509F}" srcOrd="18" destOrd="0" presId="urn:microsoft.com/office/officeart/2005/8/layout/list1"/>
    <dgm:cxn modelId="{C7601085-B73D-4636-AB93-4856C8DFC1DA}" type="presParOf" srcId="{319B2110-AED2-4B48-A9CE-ADDFBCE00582}" destId="{78D75E44-F2B2-48D2-9BCA-D067D179B24A}" srcOrd="19" destOrd="0" presId="urn:microsoft.com/office/officeart/2005/8/layout/list1"/>
    <dgm:cxn modelId="{D5409D84-E095-4D61-8D38-2F31CAA778F4}" type="presParOf" srcId="{319B2110-AED2-4B48-A9CE-ADDFBCE00582}" destId="{9ADC588E-A94D-4BA9-901D-634786BDAF43}" srcOrd="20" destOrd="0" presId="urn:microsoft.com/office/officeart/2005/8/layout/list1"/>
    <dgm:cxn modelId="{7A9127A9-3897-404D-939C-2FA068C29D79}" type="presParOf" srcId="{9ADC588E-A94D-4BA9-901D-634786BDAF43}" destId="{A2159C14-6A01-47D8-A31A-07C3FEB2E9A1}" srcOrd="0" destOrd="0" presId="urn:microsoft.com/office/officeart/2005/8/layout/list1"/>
    <dgm:cxn modelId="{4AEF322C-9250-452E-98D2-C2FF775D099A}" type="presParOf" srcId="{9ADC588E-A94D-4BA9-901D-634786BDAF43}" destId="{9D90E5EF-D258-4E86-A77B-AA6A97AB0CD3}" srcOrd="1" destOrd="0" presId="urn:microsoft.com/office/officeart/2005/8/layout/list1"/>
    <dgm:cxn modelId="{9C14DE96-4559-409C-842B-D50A90DABE15}" type="presParOf" srcId="{319B2110-AED2-4B48-A9CE-ADDFBCE00582}" destId="{8C3A3E0E-A721-476F-B974-A3CC3C544B2E}" srcOrd="21" destOrd="0" presId="urn:microsoft.com/office/officeart/2005/8/layout/list1"/>
    <dgm:cxn modelId="{EF963F21-F97C-4D27-AF4F-5C75AE0E0DFF}" type="presParOf" srcId="{319B2110-AED2-4B48-A9CE-ADDFBCE00582}" destId="{08561428-A177-4414-97F5-175C812C1AB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31CB0-2A8B-4172-8EA1-4A5BEE0D4967}"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PE"/>
        </a:p>
      </dgm:t>
    </dgm:pt>
    <dgm:pt modelId="{57D62501-C02A-461B-A3E8-E8C29091E353}">
      <dgm:prSet phldrT="[Texto]" custT="1"/>
      <dgm:spPr/>
      <dgm:t>
        <a:bodyPr/>
        <a:lstStyle/>
        <a:p>
          <a:pPr algn="just"/>
          <a:r>
            <a:rPr lang="es-ES" sz="1400" dirty="0"/>
            <a:t>La DIRCRI PNP en el año 2021 formuló la </a:t>
          </a:r>
          <a:r>
            <a:rPr lang="es-ES" sz="1400" b="1" dirty="0"/>
            <a:t>IOARR de “Adquisición de sistemas de procesamiento y almacenamiento (servidores, </a:t>
          </a:r>
          <a:r>
            <a:rPr lang="es-ES" sz="1400" b="1" dirty="0" err="1"/>
            <a:t>storage</a:t>
          </a:r>
          <a:r>
            <a:rPr lang="es-ES" sz="1400" b="1" dirty="0"/>
            <a:t>, librerías de respaldo, </a:t>
          </a:r>
          <a:r>
            <a:rPr lang="es-ES" sz="1400" b="1" dirty="0" err="1"/>
            <a:t>cloudbridge</a:t>
          </a:r>
          <a:r>
            <a:rPr lang="es-ES" sz="1400" b="1" dirty="0"/>
            <a:t>), estación de trabajo, software y centro de datos de CUI 2523819”, </a:t>
          </a:r>
          <a:r>
            <a:rPr lang="es-ES" sz="1400" dirty="0"/>
            <a:t>para reponer y activar el funcionamiento del sistema, </a:t>
          </a:r>
          <a:r>
            <a:rPr lang="es-ES" sz="1400" u="sng" dirty="0"/>
            <a:t>a la fecha, el expediente se derivó de DIRPLAINS PNP a la UE 026 DIREICAJ PNP para la gestión del financiamiento por ser de su competencia funcional.</a:t>
          </a:r>
          <a:endParaRPr lang="es-PE" sz="1400" u="sng" dirty="0"/>
        </a:p>
      </dgm:t>
    </dgm:pt>
    <dgm:pt modelId="{B1E434D3-FC79-48AB-B22A-38FA4AFF5917}" type="parTrans" cxnId="{19F5ACA8-1519-4C0E-B4BD-79510E35B151}">
      <dgm:prSet/>
      <dgm:spPr/>
      <dgm:t>
        <a:bodyPr/>
        <a:lstStyle/>
        <a:p>
          <a:endParaRPr lang="es-PE" sz="1400"/>
        </a:p>
      </dgm:t>
    </dgm:pt>
    <dgm:pt modelId="{611DBAF2-ED96-4980-898C-CB7985DA9FCE}" type="sibTrans" cxnId="{19F5ACA8-1519-4C0E-B4BD-79510E35B151}">
      <dgm:prSet/>
      <dgm:spPr/>
      <dgm:t>
        <a:bodyPr/>
        <a:lstStyle/>
        <a:p>
          <a:endParaRPr lang="es-PE" sz="1400"/>
        </a:p>
      </dgm:t>
    </dgm:pt>
    <dgm:pt modelId="{C40FC41E-C088-4BCC-974D-40BCC4C3482B}">
      <dgm:prSet phldrT="[Texto]" custT="1"/>
      <dgm:spPr/>
      <dgm:t>
        <a:bodyPr/>
        <a:lstStyle/>
        <a:p>
          <a:pPr algn="just">
            <a:buFont typeface="+mj-lt"/>
            <a:buAutoNum type="alphaLcPeriod"/>
          </a:pPr>
          <a:r>
            <a:rPr lang="es-PE" sz="1400" dirty="0"/>
            <a:t>La OGAF MININTER comunicó que el Proyecto de Inversión de CUI 2147770 “Mejoramiento de la capacidad resolutiva de la División de Identificación Criminalística de la DIRCRI PNP (por el cual se adquirió el sistema AFIS en el AF-2012) se encuentra en proceso de cierre por generar duplicidad con la IOARR antes mencionada.</a:t>
          </a:r>
        </a:p>
      </dgm:t>
    </dgm:pt>
    <dgm:pt modelId="{DD30A9E0-B7C5-4BB9-90B7-B0BA39133205}" type="parTrans" cxnId="{1577CC30-0916-495D-A3BA-15DAE084BBEB}">
      <dgm:prSet/>
      <dgm:spPr/>
      <dgm:t>
        <a:bodyPr/>
        <a:lstStyle/>
        <a:p>
          <a:endParaRPr lang="es-PE" sz="1400"/>
        </a:p>
      </dgm:t>
    </dgm:pt>
    <dgm:pt modelId="{BEA0F668-E926-4820-8A14-30E3DE21D36B}" type="sibTrans" cxnId="{1577CC30-0916-495D-A3BA-15DAE084BBEB}">
      <dgm:prSet/>
      <dgm:spPr/>
      <dgm:t>
        <a:bodyPr/>
        <a:lstStyle/>
        <a:p>
          <a:endParaRPr lang="es-PE" sz="1400"/>
        </a:p>
      </dgm:t>
    </dgm:pt>
    <dgm:pt modelId="{9F0C6083-D5D1-4308-A75C-AEDC97F70461}">
      <dgm:prSet phldrT="[Texto]" custT="1"/>
      <dgm:spPr/>
      <dgm:t>
        <a:bodyPr/>
        <a:lstStyle/>
        <a:p>
          <a:pPr algn="just"/>
          <a:r>
            <a:rPr lang="es-PE" sz="1400" u="sng" dirty="0"/>
            <a:t>Se viene gestionando el financiamiento </a:t>
          </a:r>
          <a:r>
            <a:rPr lang="es-PE" sz="1400" dirty="0"/>
            <a:t>para la adquisición de la IOARR a través de la UE026 DIREICAJ y de la OGAF -MININTER</a:t>
          </a:r>
        </a:p>
      </dgm:t>
    </dgm:pt>
    <dgm:pt modelId="{865446B6-1AFE-47D6-9967-EE3240F31593}" type="parTrans" cxnId="{BF268EF7-B4C0-4E22-9947-D58D441173E9}">
      <dgm:prSet/>
      <dgm:spPr/>
      <dgm:t>
        <a:bodyPr/>
        <a:lstStyle/>
        <a:p>
          <a:endParaRPr lang="es-PE" sz="1400"/>
        </a:p>
      </dgm:t>
    </dgm:pt>
    <dgm:pt modelId="{F3F88B70-C67C-4130-8E73-96B8B5C8207F}" type="sibTrans" cxnId="{BF268EF7-B4C0-4E22-9947-D58D441173E9}">
      <dgm:prSet/>
      <dgm:spPr/>
      <dgm:t>
        <a:bodyPr/>
        <a:lstStyle/>
        <a:p>
          <a:endParaRPr lang="es-PE" sz="1400"/>
        </a:p>
      </dgm:t>
    </dgm:pt>
    <dgm:pt modelId="{5A299303-2CDB-4C38-9235-884015647005}" type="pres">
      <dgm:prSet presAssocID="{67831CB0-2A8B-4172-8EA1-4A5BEE0D4967}" presName="linear" presStyleCnt="0">
        <dgm:presLayoutVars>
          <dgm:animLvl val="lvl"/>
          <dgm:resizeHandles val="exact"/>
        </dgm:presLayoutVars>
      </dgm:prSet>
      <dgm:spPr/>
    </dgm:pt>
    <dgm:pt modelId="{64303A86-97FD-47B5-9FC2-0A8002B0AC1C}" type="pres">
      <dgm:prSet presAssocID="{57D62501-C02A-461B-A3E8-E8C29091E353}" presName="parentText" presStyleLbl="node1" presStyleIdx="0" presStyleCnt="3" custLinFactY="-1976" custLinFactNeighborX="22024" custLinFactNeighborY="-100000">
        <dgm:presLayoutVars>
          <dgm:chMax val="0"/>
          <dgm:bulletEnabled val="1"/>
        </dgm:presLayoutVars>
      </dgm:prSet>
      <dgm:spPr/>
    </dgm:pt>
    <dgm:pt modelId="{2A244F95-FE52-46C3-B459-B45BF402250F}" type="pres">
      <dgm:prSet presAssocID="{611DBAF2-ED96-4980-898C-CB7985DA9FCE}" presName="spacer" presStyleCnt="0"/>
      <dgm:spPr/>
    </dgm:pt>
    <dgm:pt modelId="{1C425EBC-2B98-4180-9387-6314454A2A05}" type="pres">
      <dgm:prSet presAssocID="{C40FC41E-C088-4BCC-974D-40BCC4C3482B}" presName="parentText" presStyleLbl="node1" presStyleIdx="1" presStyleCnt="3" custScaleY="80651">
        <dgm:presLayoutVars>
          <dgm:chMax val="0"/>
          <dgm:bulletEnabled val="1"/>
        </dgm:presLayoutVars>
      </dgm:prSet>
      <dgm:spPr/>
    </dgm:pt>
    <dgm:pt modelId="{8951191D-9E48-4C14-89BC-2ACF5B684FA5}" type="pres">
      <dgm:prSet presAssocID="{BEA0F668-E926-4820-8A14-30E3DE21D36B}" presName="spacer" presStyleCnt="0"/>
      <dgm:spPr/>
    </dgm:pt>
    <dgm:pt modelId="{5EE511D8-7CC6-4263-9CAB-A96E82307274}" type="pres">
      <dgm:prSet presAssocID="{9F0C6083-D5D1-4308-A75C-AEDC97F70461}" presName="parentText" presStyleLbl="node1" presStyleIdx="2" presStyleCnt="3" custScaleY="67867">
        <dgm:presLayoutVars>
          <dgm:chMax val="0"/>
          <dgm:bulletEnabled val="1"/>
        </dgm:presLayoutVars>
      </dgm:prSet>
      <dgm:spPr/>
    </dgm:pt>
  </dgm:ptLst>
  <dgm:cxnLst>
    <dgm:cxn modelId="{B907EC2A-28ED-4119-B3A9-94A49144F167}" type="presOf" srcId="{57D62501-C02A-461B-A3E8-E8C29091E353}" destId="{64303A86-97FD-47B5-9FC2-0A8002B0AC1C}" srcOrd="0" destOrd="0" presId="urn:microsoft.com/office/officeart/2005/8/layout/vList2"/>
    <dgm:cxn modelId="{1577CC30-0916-495D-A3BA-15DAE084BBEB}" srcId="{67831CB0-2A8B-4172-8EA1-4A5BEE0D4967}" destId="{C40FC41E-C088-4BCC-974D-40BCC4C3482B}" srcOrd="1" destOrd="0" parTransId="{DD30A9E0-B7C5-4BB9-90B7-B0BA39133205}" sibTransId="{BEA0F668-E926-4820-8A14-30E3DE21D36B}"/>
    <dgm:cxn modelId="{BED48765-EC66-43E8-8C35-98A9D1ACAD88}" type="presOf" srcId="{67831CB0-2A8B-4172-8EA1-4A5BEE0D4967}" destId="{5A299303-2CDB-4C38-9235-884015647005}" srcOrd="0" destOrd="0" presId="urn:microsoft.com/office/officeart/2005/8/layout/vList2"/>
    <dgm:cxn modelId="{B122CD8D-D152-4037-9CA1-F2DA57F8F405}" type="presOf" srcId="{C40FC41E-C088-4BCC-974D-40BCC4C3482B}" destId="{1C425EBC-2B98-4180-9387-6314454A2A05}" srcOrd="0" destOrd="0" presId="urn:microsoft.com/office/officeart/2005/8/layout/vList2"/>
    <dgm:cxn modelId="{4946DD97-2541-49ED-8E89-3B745143CCFA}" type="presOf" srcId="{9F0C6083-D5D1-4308-A75C-AEDC97F70461}" destId="{5EE511D8-7CC6-4263-9CAB-A96E82307274}" srcOrd="0" destOrd="0" presId="urn:microsoft.com/office/officeart/2005/8/layout/vList2"/>
    <dgm:cxn modelId="{19F5ACA8-1519-4C0E-B4BD-79510E35B151}" srcId="{67831CB0-2A8B-4172-8EA1-4A5BEE0D4967}" destId="{57D62501-C02A-461B-A3E8-E8C29091E353}" srcOrd="0" destOrd="0" parTransId="{B1E434D3-FC79-48AB-B22A-38FA4AFF5917}" sibTransId="{611DBAF2-ED96-4980-898C-CB7985DA9FCE}"/>
    <dgm:cxn modelId="{BF268EF7-B4C0-4E22-9947-D58D441173E9}" srcId="{67831CB0-2A8B-4172-8EA1-4A5BEE0D4967}" destId="{9F0C6083-D5D1-4308-A75C-AEDC97F70461}" srcOrd="2" destOrd="0" parTransId="{865446B6-1AFE-47D6-9967-EE3240F31593}" sibTransId="{F3F88B70-C67C-4130-8E73-96B8B5C8207F}"/>
    <dgm:cxn modelId="{25F552F2-9924-46F9-85A2-AD0E84FA74C1}" type="presParOf" srcId="{5A299303-2CDB-4C38-9235-884015647005}" destId="{64303A86-97FD-47B5-9FC2-0A8002B0AC1C}" srcOrd="0" destOrd="0" presId="urn:microsoft.com/office/officeart/2005/8/layout/vList2"/>
    <dgm:cxn modelId="{2C1FCCB7-6D5C-4005-BD6C-35F5AA4C36CE}" type="presParOf" srcId="{5A299303-2CDB-4C38-9235-884015647005}" destId="{2A244F95-FE52-46C3-B459-B45BF402250F}" srcOrd="1" destOrd="0" presId="urn:microsoft.com/office/officeart/2005/8/layout/vList2"/>
    <dgm:cxn modelId="{6BA77411-0915-4928-A726-B9CF13BDC803}" type="presParOf" srcId="{5A299303-2CDB-4C38-9235-884015647005}" destId="{1C425EBC-2B98-4180-9387-6314454A2A05}" srcOrd="2" destOrd="0" presId="urn:microsoft.com/office/officeart/2005/8/layout/vList2"/>
    <dgm:cxn modelId="{FE3C8A53-75AB-42E8-8F7D-249F3F0A59D1}" type="presParOf" srcId="{5A299303-2CDB-4C38-9235-884015647005}" destId="{8951191D-9E48-4C14-89BC-2ACF5B684FA5}" srcOrd="3" destOrd="0" presId="urn:microsoft.com/office/officeart/2005/8/layout/vList2"/>
    <dgm:cxn modelId="{B3FE0930-2DA8-43ED-8435-90F05F8A2EAC}" type="presParOf" srcId="{5A299303-2CDB-4C38-9235-884015647005}" destId="{5EE511D8-7CC6-4263-9CAB-A96E823072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08C0A-8CD6-4472-8ADA-FB61366BC8BF}">
      <dsp:nvSpPr>
        <dsp:cNvPr id="0" name=""/>
        <dsp:cNvSpPr/>
      </dsp:nvSpPr>
      <dsp:spPr>
        <a:xfrm>
          <a:off x="0" y="290434"/>
          <a:ext cx="6255846" cy="478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7A7A3F-3A2F-43B7-B115-F8C6BDF4FC80}">
      <dsp:nvSpPr>
        <dsp:cNvPr id="0" name=""/>
        <dsp:cNvSpPr/>
      </dsp:nvSpPr>
      <dsp:spPr>
        <a:xfrm>
          <a:off x="301795" y="9994"/>
          <a:ext cx="5950433" cy="560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19" tIns="0" rIns="165519" bIns="0" numCol="1" spcCol="1270" anchor="ctr" anchorCtr="0">
          <a:noAutofit/>
        </a:bodyPr>
        <a:lstStyle/>
        <a:p>
          <a:pPr marL="0" lvl="0" indent="0" algn="l" defTabSz="533400">
            <a:lnSpc>
              <a:spcPct val="90000"/>
            </a:lnSpc>
            <a:spcBef>
              <a:spcPct val="0"/>
            </a:spcBef>
            <a:spcAft>
              <a:spcPct val="35000"/>
            </a:spcAft>
            <a:buNone/>
          </a:pPr>
          <a:r>
            <a:rPr lang="es-ES" sz="1200" b="1" kern="1200" dirty="0"/>
            <a:t>Motivos por los cuales no se encuentra en funcionamiento el Sistema Automatizado de Identificación Dactilar-AFIS administrado por la Policía Nacional del Perú.</a:t>
          </a:r>
          <a:endParaRPr lang="es-PE" sz="1200" b="1" kern="1200" dirty="0"/>
        </a:p>
      </dsp:txBody>
      <dsp:txXfrm>
        <a:off x="329175" y="37374"/>
        <a:ext cx="5895673" cy="506120"/>
      </dsp:txXfrm>
    </dsp:sp>
    <dsp:sp modelId="{B0A578B2-1874-4B71-8DA8-ADDF50E0F890}">
      <dsp:nvSpPr>
        <dsp:cNvPr id="0" name=""/>
        <dsp:cNvSpPr/>
      </dsp:nvSpPr>
      <dsp:spPr>
        <a:xfrm>
          <a:off x="0" y="1152274"/>
          <a:ext cx="6255846" cy="478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360590-BC0D-4253-83F8-48848AF9B616}">
      <dsp:nvSpPr>
        <dsp:cNvPr id="0" name=""/>
        <dsp:cNvSpPr/>
      </dsp:nvSpPr>
      <dsp:spPr>
        <a:xfrm>
          <a:off x="297824" y="871834"/>
          <a:ext cx="5956488" cy="560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19" tIns="0" rIns="165519" bIns="0" numCol="1" spcCol="1270" anchor="ctr" anchorCtr="0">
          <a:noAutofit/>
        </a:bodyPr>
        <a:lstStyle/>
        <a:p>
          <a:pPr marL="0" lvl="0" indent="0" algn="l" defTabSz="533400">
            <a:lnSpc>
              <a:spcPct val="90000"/>
            </a:lnSpc>
            <a:spcBef>
              <a:spcPct val="0"/>
            </a:spcBef>
            <a:spcAft>
              <a:spcPct val="35000"/>
            </a:spcAft>
            <a:buNone/>
          </a:pPr>
          <a:r>
            <a:rPr lang="es-ES" sz="1200" b="1" kern="1200" dirty="0"/>
            <a:t>Qué Direcciones o Áreas usuarias de la Policía Nacional del Perú encuentran limitadas sus funciones ante la falta de funcionamiento el Sistema Automatizado de Identificación Dactilar-AFIS.</a:t>
          </a:r>
          <a:endParaRPr lang="es-PE" sz="1200" b="1" kern="1200" dirty="0"/>
        </a:p>
      </dsp:txBody>
      <dsp:txXfrm>
        <a:off x="325204" y="899214"/>
        <a:ext cx="5901728" cy="506120"/>
      </dsp:txXfrm>
    </dsp:sp>
    <dsp:sp modelId="{50D50CEF-C5D1-41AE-941A-E826C86270F4}">
      <dsp:nvSpPr>
        <dsp:cNvPr id="0" name=""/>
        <dsp:cNvSpPr/>
      </dsp:nvSpPr>
      <dsp:spPr>
        <a:xfrm>
          <a:off x="0" y="2014114"/>
          <a:ext cx="6255846" cy="478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E4B788-8FCB-4B17-AEBB-97B5C3DEFC56}">
      <dsp:nvSpPr>
        <dsp:cNvPr id="0" name=""/>
        <dsp:cNvSpPr/>
      </dsp:nvSpPr>
      <dsp:spPr>
        <a:xfrm>
          <a:off x="297824" y="1733674"/>
          <a:ext cx="5956488" cy="560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19" tIns="0" rIns="165519" bIns="0" numCol="1" spcCol="1270" anchor="ctr" anchorCtr="0">
          <a:noAutofit/>
        </a:bodyPr>
        <a:lstStyle/>
        <a:p>
          <a:pPr marL="0" lvl="0" indent="0" algn="l" defTabSz="533400">
            <a:lnSpc>
              <a:spcPct val="90000"/>
            </a:lnSpc>
            <a:spcBef>
              <a:spcPct val="0"/>
            </a:spcBef>
            <a:spcAft>
              <a:spcPct val="35000"/>
            </a:spcAft>
            <a:buNone/>
          </a:pPr>
          <a:r>
            <a:rPr lang="es-ES" sz="1200" b="1" kern="1200" dirty="0"/>
            <a:t>Informe que técnicas se han tomado para la identificación de los sujetos de delito, teniendo en cuenta que es una herramienta indispensable en la criminalística de identificación de personas.</a:t>
          </a:r>
          <a:endParaRPr lang="es-PE" sz="1200" b="1" kern="1200" dirty="0"/>
        </a:p>
      </dsp:txBody>
      <dsp:txXfrm>
        <a:off x="325204" y="1761054"/>
        <a:ext cx="5901728" cy="506120"/>
      </dsp:txXfrm>
    </dsp:sp>
    <dsp:sp modelId="{E82CD8B3-1CAC-4B83-ADA8-F6C0227ED803}">
      <dsp:nvSpPr>
        <dsp:cNvPr id="0" name=""/>
        <dsp:cNvSpPr/>
      </dsp:nvSpPr>
      <dsp:spPr>
        <a:xfrm>
          <a:off x="0" y="2875954"/>
          <a:ext cx="6255846" cy="478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D08CEC-ECB7-4D3D-8F18-6B82BA76E32F}">
      <dsp:nvSpPr>
        <dsp:cNvPr id="0" name=""/>
        <dsp:cNvSpPr/>
      </dsp:nvSpPr>
      <dsp:spPr>
        <a:xfrm>
          <a:off x="297824" y="2595514"/>
          <a:ext cx="5956488" cy="560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19" tIns="0" rIns="165519" bIns="0" numCol="1" spcCol="1270" anchor="ctr" anchorCtr="0">
          <a:noAutofit/>
        </a:bodyPr>
        <a:lstStyle/>
        <a:p>
          <a:pPr marL="0" lvl="0" indent="0" algn="l" defTabSz="533400">
            <a:lnSpc>
              <a:spcPct val="90000"/>
            </a:lnSpc>
            <a:spcBef>
              <a:spcPct val="0"/>
            </a:spcBef>
            <a:spcAft>
              <a:spcPct val="35000"/>
            </a:spcAft>
            <a:buFont typeface="+mj-lt"/>
            <a:buNone/>
          </a:pPr>
          <a:r>
            <a:rPr lang="es-ES" sz="1200" b="1" kern="1200" dirty="0"/>
            <a:t>Informe como se está llevando a cabo el proceso de identificación dactilar en los primeros cuatro meses del año 2022.</a:t>
          </a:r>
          <a:endParaRPr lang="es-PE" sz="1200" b="1" kern="1200" dirty="0"/>
        </a:p>
      </dsp:txBody>
      <dsp:txXfrm>
        <a:off x="325204" y="2622894"/>
        <a:ext cx="5901728" cy="506120"/>
      </dsp:txXfrm>
    </dsp:sp>
    <dsp:sp modelId="{5D01665B-DA3F-42BA-87A0-BAA16EE2509F}">
      <dsp:nvSpPr>
        <dsp:cNvPr id="0" name=""/>
        <dsp:cNvSpPr/>
      </dsp:nvSpPr>
      <dsp:spPr>
        <a:xfrm>
          <a:off x="0" y="3737794"/>
          <a:ext cx="6255846" cy="478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6C1E7-4C2D-4C9F-9A5E-F50B533F9A70}">
      <dsp:nvSpPr>
        <dsp:cNvPr id="0" name=""/>
        <dsp:cNvSpPr/>
      </dsp:nvSpPr>
      <dsp:spPr>
        <a:xfrm>
          <a:off x="297824" y="3457354"/>
          <a:ext cx="5956488" cy="560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19" tIns="0" rIns="165519" bIns="0" numCol="1" spcCol="1270" anchor="ctr" anchorCtr="0">
          <a:noAutofit/>
        </a:bodyPr>
        <a:lstStyle/>
        <a:p>
          <a:pPr marL="0" lvl="0" indent="0" algn="l" defTabSz="533400">
            <a:lnSpc>
              <a:spcPct val="90000"/>
            </a:lnSpc>
            <a:spcBef>
              <a:spcPct val="0"/>
            </a:spcBef>
            <a:spcAft>
              <a:spcPct val="35000"/>
            </a:spcAft>
            <a:buFont typeface="+mj-lt"/>
            <a:buNone/>
          </a:pPr>
          <a:r>
            <a:rPr lang="es-ES" sz="1200" b="1" kern="1200" dirty="0"/>
            <a:t>Informe los motivos por los cuales no se ha considerado en el presupuesto institucional la continuidad de dicho servicio, teniendo en cuenta el importante respaldo tecnológico y científico a las labores criminalísticas.</a:t>
          </a:r>
          <a:endParaRPr lang="es-PE" sz="1200" b="1" kern="1200" dirty="0"/>
        </a:p>
      </dsp:txBody>
      <dsp:txXfrm>
        <a:off x="325204" y="3484734"/>
        <a:ext cx="5901728" cy="506120"/>
      </dsp:txXfrm>
    </dsp:sp>
    <dsp:sp modelId="{08561428-A177-4414-97F5-175C812C1AB8}">
      <dsp:nvSpPr>
        <dsp:cNvPr id="0" name=""/>
        <dsp:cNvSpPr/>
      </dsp:nvSpPr>
      <dsp:spPr>
        <a:xfrm>
          <a:off x="0" y="4599634"/>
          <a:ext cx="6255846" cy="478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0E5EF-D258-4E86-A77B-AA6A97AB0CD3}">
      <dsp:nvSpPr>
        <dsp:cNvPr id="0" name=""/>
        <dsp:cNvSpPr/>
      </dsp:nvSpPr>
      <dsp:spPr>
        <a:xfrm>
          <a:off x="297824" y="4319194"/>
          <a:ext cx="5956488" cy="560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19" tIns="0" rIns="165519" bIns="0" numCol="1" spcCol="1270" anchor="ctr" anchorCtr="0">
          <a:noAutofit/>
        </a:bodyPr>
        <a:lstStyle/>
        <a:p>
          <a:pPr marL="0" lvl="0" indent="0" algn="l" defTabSz="533400">
            <a:lnSpc>
              <a:spcPct val="90000"/>
            </a:lnSpc>
            <a:spcBef>
              <a:spcPct val="0"/>
            </a:spcBef>
            <a:spcAft>
              <a:spcPct val="35000"/>
            </a:spcAft>
            <a:buNone/>
          </a:pPr>
          <a:r>
            <a:rPr lang="es-ES" sz="1200" b="1" kern="1200" dirty="0"/>
            <a:t>Informe sobre las opciones de solución que se han tomado para volver a contar con el funcionamiento Sistema Automatizado de Identificación Dactilar-AFIS.</a:t>
          </a:r>
          <a:endParaRPr lang="es-PE" sz="1200" b="1" kern="1200" dirty="0"/>
        </a:p>
      </dsp:txBody>
      <dsp:txXfrm>
        <a:off x="325204" y="4346574"/>
        <a:ext cx="5901728"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03A86-97FD-47B5-9FC2-0A8002B0AC1C}">
      <dsp:nvSpPr>
        <dsp:cNvPr id="0" name=""/>
        <dsp:cNvSpPr/>
      </dsp:nvSpPr>
      <dsp:spPr>
        <a:xfrm>
          <a:off x="0" y="0"/>
          <a:ext cx="6119727" cy="142271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t>La DIRCRI PNP en el año 2021 formuló la </a:t>
          </a:r>
          <a:r>
            <a:rPr lang="es-ES" sz="1400" b="1" kern="1200" dirty="0"/>
            <a:t>IOARR de “Adquisición de sistemas de procesamiento y almacenamiento (servidores, </a:t>
          </a:r>
          <a:r>
            <a:rPr lang="es-ES" sz="1400" b="1" kern="1200" dirty="0" err="1"/>
            <a:t>storage</a:t>
          </a:r>
          <a:r>
            <a:rPr lang="es-ES" sz="1400" b="1" kern="1200" dirty="0"/>
            <a:t>, librerías de respaldo, </a:t>
          </a:r>
          <a:r>
            <a:rPr lang="es-ES" sz="1400" b="1" kern="1200" dirty="0" err="1"/>
            <a:t>cloudbridge</a:t>
          </a:r>
          <a:r>
            <a:rPr lang="es-ES" sz="1400" b="1" kern="1200" dirty="0"/>
            <a:t>), estación de trabajo, software y centro de datos de CUI 2523819”, </a:t>
          </a:r>
          <a:r>
            <a:rPr lang="es-ES" sz="1400" kern="1200" dirty="0"/>
            <a:t>para reponer y activar el funcionamiento del sistema, </a:t>
          </a:r>
          <a:r>
            <a:rPr lang="es-ES" sz="1400" u="sng" kern="1200" dirty="0"/>
            <a:t>a la fecha, el expediente se derivó de DIRPLAINS PNP a la UE 026 DIREICAJ PNP para la gestión del financiamiento por ser de su competencia funcional.</a:t>
          </a:r>
          <a:endParaRPr lang="es-PE" sz="1400" u="sng" kern="1200" dirty="0"/>
        </a:p>
      </dsp:txBody>
      <dsp:txXfrm>
        <a:off x="69451" y="69451"/>
        <a:ext cx="5980825" cy="1283817"/>
      </dsp:txXfrm>
    </dsp:sp>
    <dsp:sp modelId="{1C425EBC-2B98-4180-9387-6314454A2A05}">
      <dsp:nvSpPr>
        <dsp:cNvPr id="0" name=""/>
        <dsp:cNvSpPr/>
      </dsp:nvSpPr>
      <dsp:spPr>
        <a:xfrm>
          <a:off x="0" y="1640223"/>
          <a:ext cx="6119727" cy="114743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mj-lt"/>
            <a:buNone/>
          </a:pPr>
          <a:r>
            <a:rPr lang="es-PE" sz="1400" kern="1200" dirty="0"/>
            <a:t>La OGAF MININTER comunicó que el Proyecto de Inversión de CUI 2147770 “Mejoramiento de la capacidad resolutiva de la División de Identificación Criminalística de la DIRCRI PNP (por el cual se adquirió el sistema AFIS en el AF-2012) se encuentra en proceso de cierre por generar duplicidad con la IOARR antes mencionada.</a:t>
          </a:r>
        </a:p>
      </dsp:txBody>
      <dsp:txXfrm>
        <a:off x="56013" y="1696236"/>
        <a:ext cx="6007701" cy="1035411"/>
      </dsp:txXfrm>
    </dsp:sp>
    <dsp:sp modelId="{5EE511D8-7CC6-4263-9CAB-A96E82307274}">
      <dsp:nvSpPr>
        <dsp:cNvPr id="0" name=""/>
        <dsp:cNvSpPr/>
      </dsp:nvSpPr>
      <dsp:spPr>
        <a:xfrm>
          <a:off x="0" y="2971981"/>
          <a:ext cx="6119727" cy="96555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PE" sz="1400" u="sng" kern="1200" dirty="0"/>
            <a:t>Se viene gestionando el financiamiento </a:t>
          </a:r>
          <a:r>
            <a:rPr lang="es-PE" sz="1400" kern="1200" dirty="0"/>
            <a:t>para la adquisición de la IOARR a través de la UE026 DIREICAJ y de la OGAF -MININTER</a:t>
          </a:r>
        </a:p>
      </dsp:txBody>
      <dsp:txXfrm>
        <a:off x="47135" y="3019116"/>
        <a:ext cx="6025457" cy="8712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2951851" cy="498634"/>
          </a:xfrm>
          <a:prstGeom prst="rect">
            <a:avLst/>
          </a:prstGeom>
        </p:spPr>
        <p:txBody>
          <a:bodyPr vert="horz" lIns="91449" tIns="45725" rIns="91449" bIns="45725" rtlCol="0"/>
          <a:lstStyle>
            <a:lvl1pPr algn="l">
              <a:defRPr sz="1200"/>
            </a:lvl1pPr>
          </a:lstStyle>
          <a:p>
            <a:endParaRPr lang="es-PE"/>
          </a:p>
        </p:txBody>
      </p:sp>
      <p:sp>
        <p:nvSpPr>
          <p:cNvPr id="3" name="Marcador de fecha 2"/>
          <p:cNvSpPr>
            <a:spLocks noGrp="1"/>
          </p:cNvSpPr>
          <p:nvPr>
            <p:ph type="dt" sz="quarter" idx="1"/>
          </p:nvPr>
        </p:nvSpPr>
        <p:spPr>
          <a:xfrm>
            <a:off x="3856938" y="2"/>
            <a:ext cx="2951850" cy="498634"/>
          </a:xfrm>
          <a:prstGeom prst="rect">
            <a:avLst/>
          </a:prstGeom>
        </p:spPr>
        <p:txBody>
          <a:bodyPr vert="horz" lIns="91449" tIns="45725" rIns="91449" bIns="45725" rtlCol="0"/>
          <a:lstStyle>
            <a:lvl1pPr algn="r">
              <a:defRPr sz="1200"/>
            </a:lvl1pPr>
          </a:lstStyle>
          <a:p>
            <a:fld id="{41F37A7F-2942-4506-9631-223C215DFD4C}" type="datetimeFigureOut">
              <a:rPr lang="es-PE" smtClean="0"/>
              <a:t>3/05/2022</a:t>
            </a:fld>
            <a:endParaRPr lang="es-PE"/>
          </a:p>
        </p:txBody>
      </p:sp>
      <p:sp>
        <p:nvSpPr>
          <p:cNvPr id="4" name="Marcador de pie de página 3"/>
          <p:cNvSpPr>
            <a:spLocks noGrp="1"/>
          </p:cNvSpPr>
          <p:nvPr>
            <p:ph type="ftr" sz="quarter" idx="2"/>
          </p:nvPr>
        </p:nvSpPr>
        <p:spPr>
          <a:xfrm>
            <a:off x="1" y="9443881"/>
            <a:ext cx="2951851" cy="498634"/>
          </a:xfrm>
          <a:prstGeom prst="rect">
            <a:avLst/>
          </a:prstGeom>
        </p:spPr>
        <p:txBody>
          <a:bodyPr vert="horz" lIns="91449" tIns="45725" rIns="91449" bIns="45725"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56938" y="9443881"/>
            <a:ext cx="2951850" cy="498634"/>
          </a:xfrm>
          <a:prstGeom prst="rect">
            <a:avLst/>
          </a:prstGeom>
        </p:spPr>
        <p:txBody>
          <a:bodyPr vert="horz" lIns="91449" tIns="45725" rIns="91449" bIns="45725" rtlCol="0" anchor="b"/>
          <a:lstStyle>
            <a:lvl1pPr algn="r">
              <a:defRPr sz="1200"/>
            </a:lvl1pPr>
          </a:lstStyle>
          <a:p>
            <a:fld id="{332A7A06-D1A7-4192-B844-C26F878FA2EB}" type="slidenum">
              <a:rPr lang="es-PE" smtClean="0"/>
              <a:t>‹Nº›</a:t>
            </a:fld>
            <a:endParaRPr lang="es-PE"/>
          </a:p>
        </p:txBody>
      </p:sp>
    </p:spTree>
    <p:extLst>
      <p:ext uri="{BB962C8B-B14F-4D97-AF65-F5344CB8AC3E}">
        <p14:creationId xmlns:p14="http://schemas.microsoft.com/office/powerpoint/2010/main" val="4011542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3"/>
            <a:ext cx="2951163" cy="498852"/>
          </a:xfrm>
          <a:prstGeom prst="rect">
            <a:avLst/>
          </a:prstGeom>
        </p:spPr>
        <p:txBody>
          <a:bodyPr vert="horz" lIns="91449" tIns="45725" rIns="91449" bIns="45725" rtlCol="0"/>
          <a:lstStyle>
            <a:lvl1pPr algn="l">
              <a:defRPr sz="1200"/>
            </a:lvl1pPr>
          </a:lstStyle>
          <a:p>
            <a:endParaRPr lang="es-PE"/>
          </a:p>
        </p:txBody>
      </p:sp>
      <p:sp>
        <p:nvSpPr>
          <p:cNvPr id="3" name="Marcador de fecha 2"/>
          <p:cNvSpPr>
            <a:spLocks noGrp="1"/>
          </p:cNvSpPr>
          <p:nvPr>
            <p:ph type="dt" idx="1"/>
          </p:nvPr>
        </p:nvSpPr>
        <p:spPr>
          <a:xfrm>
            <a:off x="3857638" y="3"/>
            <a:ext cx="2951163" cy="498852"/>
          </a:xfrm>
          <a:prstGeom prst="rect">
            <a:avLst/>
          </a:prstGeom>
        </p:spPr>
        <p:txBody>
          <a:bodyPr vert="horz" lIns="91449" tIns="45725" rIns="91449" bIns="45725" rtlCol="0"/>
          <a:lstStyle>
            <a:lvl1pPr algn="r">
              <a:defRPr sz="1200"/>
            </a:lvl1pPr>
          </a:lstStyle>
          <a:p>
            <a:fld id="{E8D74694-4DD0-40ED-A550-10C174FE9264}" type="datetimeFigureOut">
              <a:rPr lang="es-PE" smtClean="0"/>
              <a:t>3/05/2022</a:t>
            </a:fld>
            <a:endParaRPr lang="es-PE"/>
          </a:p>
        </p:txBody>
      </p:sp>
      <p:sp>
        <p:nvSpPr>
          <p:cNvPr id="4" name="Marcador de imagen de diapositiva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9" tIns="45725" rIns="91449" bIns="45725" rtlCol="0" anchor="ctr"/>
          <a:lstStyle/>
          <a:p>
            <a:endParaRPr lang="es-PE"/>
          </a:p>
        </p:txBody>
      </p:sp>
      <p:sp>
        <p:nvSpPr>
          <p:cNvPr id="5" name="Marcador de notas 4"/>
          <p:cNvSpPr>
            <a:spLocks noGrp="1"/>
          </p:cNvSpPr>
          <p:nvPr>
            <p:ph type="body" sz="quarter" idx="3"/>
          </p:nvPr>
        </p:nvSpPr>
        <p:spPr>
          <a:xfrm>
            <a:off x="681038" y="4784837"/>
            <a:ext cx="5448300" cy="3914864"/>
          </a:xfrm>
          <a:prstGeom prst="rect">
            <a:avLst/>
          </a:prstGeom>
        </p:spPr>
        <p:txBody>
          <a:bodyPr vert="horz" lIns="91449" tIns="45725" rIns="91449" bIns="4572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43663"/>
            <a:ext cx="2951163" cy="498851"/>
          </a:xfrm>
          <a:prstGeom prst="rect">
            <a:avLst/>
          </a:prstGeom>
        </p:spPr>
        <p:txBody>
          <a:bodyPr vert="horz" lIns="91449" tIns="45725" rIns="91449" bIns="457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7638" y="9443663"/>
            <a:ext cx="2951163" cy="498851"/>
          </a:xfrm>
          <a:prstGeom prst="rect">
            <a:avLst/>
          </a:prstGeom>
        </p:spPr>
        <p:txBody>
          <a:bodyPr vert="horz" lIns="91449" tIns="45725" rIns="91449" bIns="45725" rtlCol="0" anchor="b"/>
          <a:lstStyle>
            <a:lvl1pPr algn="r">
              <a:defRPr sz="1200"/>
            </a:lvl1pPr>
          </a:lstStyle>
          <a:p>
            <a:fld id="{54CEB4B0-6722-4DC2-8391-1F5211FE57D4}" type="slidenum">
              <a:rPr lang="es-PE" smtClean="0"/>
              <a:t>‹Nº›</a:t>
            </a:fld>
            <a:endParaRPr lang="es-PE"/>
          </a:p>
        </p:txBody>
      </p:sp>
    </p:spTree>
    <p:extLst>
      <p:ext uri="{BB962C8B-B14F-4D97-AF65-F5344CB8AC3E}">
        <p14:creationId xmlns:p14="http://schemas.microsoft.com/office/powerpoint/2010/main" val="367514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99DC9BE-8102-4ADA-9C69-422E2361041F}" type="slidenum">
              <a:rPr lang="es-ES" smtClean="0"/>
              <a:t>2</a:t>
            </a:fld>
            <a:endParaRPr lang="es-ES" dirty="0"/>
          </a:p>
        </p:txBody>
      </p:sp>
    </p:spTree>
    <p:extLst>
      <p:ext uri="{BB962C8B-B14F-4D97-AF65-F5344CB8AC3E}">
        <p14:creationId xmlns:p14="http://schemas.microsoft.com/office/powerpoint/2010/main" val="787383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0580"/>
          </a:xfrm>
          <a:prstGeom prst="rect">
            <a:avLst/>
          </a:prstGeom>
        </p:spPr>
      </p:pic>
    </p:spTree>
    <p:extLst>
      <p:ext uri="{BB962C8B-B14F-4D97-AF65-F5344CB8AC3E}">
        <p14:creationId xmlns:p14="http://schemas.microsoft.com/office/powerpoint/2010/main" val="177647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628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2815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rtlCol="0">
            <a:normAutofit/>
          </a:bodyPr>
          <a:lstStyle>
            <a:lvl1pPr>
              <a:defRPr sz="3000"/>
            </a:lvl1pPr>
          </a:lstStyle>
          <a:p>
            <a:pPr rtl="0"/>
            <a:r>
              <a:rPr lang="es-ES" noProof="0" dirty="0"/>
              <a:t>Escala de tiempo del proyecto</a:t>
            </a:r>
          </a:p>
        </p:txBody>
      </p:sp>
      <p:sp>
        <p:nvSpPr>
          <p:cNvPr id="3" name="Marcador de contenido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452292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cxnSp>
        <p:nvCxnSpPr>
          <p:cNvPr id="21" name="Conector recto 20">
            <a:extLst>
              <a:ext uri="{FF2B5EF4-FFF2-40B4-BE49-F238E27FC236}">
                <a16:creationId xmlns:a16="http://schemas.microsoft.com/office/drawing/2014/main" id="{303706AB-7768-4239-93C0-28F2AC35B71A}"/>
              </a:ext>
            </a:extLst>
          </p:cNvPr>
          <p:cNvCxnSpPr/>
          <p:nvPr userDrawn="1"/>
        </p:nvCxnSpPr>
        <p:spPr>
          <a:xfrm>
            <a:off x="2324557" y="1181100"/>
            <a:ext cx="630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95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935638"/>
          </a:xfrm>
          <a:prstGeom prst="rect">
            <a:avLst/>
          </a:prstGeom>
        </p:spPr>
      </p:pic>
    </p:spTree>
    <p:extLst>
      <p:ext uri="{BB962C8B-B14F-4D97-AF65-F5344CB8AC3E}">
        <p14:creationId xmlns:p14="http://schemas.microsoft.com/office/powerpoint/2010/main" val="421717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2566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1724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503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2469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0498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73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609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902E2-2FDE-4C3D-9FC8-C58299878C96}" type="datetimeFigureOut">
              <a:rPr lang="es-ES" smtClean="0">
                <a:solidFill>
                  <a:prstClr val="black">
                    <a:tint val="75000"/>
                  </a:prstClr>
                </a:solidFill>
              </a:rPr>
              <a:pPr/>
              <a:t>03/05/2022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2F39E-4ADF-4E05-95A5-96DCE12DE3D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30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5653871" y="5836809"/>
            <a:ext cx="6413819" cy="5830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2000" b="1" dirty="0">
                <a:solidFill>
                  <a:schemeClr val="bg1"/>
                </a:solidFill>
              </a:rPr>
              <a:t>General PNP Luis Miguel GAMARRA CHAVARRY</a:t>
            </a:r>
          </a:p>
          <a:p>
            <a:pPr algn="r"/>
            <a:r>
              <a:rPr lang="es-ES" sz="2000" b="1" dirty="0">
                <a:solidFill>
                  <a:schemeClr val="bg1"/>
                </a:solidFill>
              </a:rPr>
              <a:t>DIRECTOR DE CRIMINALÍSTICA PNP</a:t>
            </a:r>
          </a:p>
          <a:p>
            <a:pPr algn="r"/>
            <a:endParaRPr lang="es-ES" sz="2000" b="1" dirty="0">
              <a:solidFill>
                <a:schemeClr val="bg1"/>
              </a:solidFill>
            </a:endParaRPr>
          </a:p>
          <a:p>
            <a:pPr algn="r"/>
            <a:endParaRPr lang="es-ES" sz="3200" b="1" dirty="0">
              <a:solidFill>
                <a:schemeClr val="bg1"/>
              </a:solidFill>
            </a:endParaRPr>
          </a:p>
        </p:txBody>
      </p:sp>
      <p:sp>
        <p:nvSpPr>
          <p:cNvPr id="5" name="Subtítulo 2"/>
          <p:cNvSpPr>
            <a:spLocks noGrp="1"/>
          </p:cNvSpPr>
          <p:nvPr>
            <p:ph type="subTitle" idx="1"/>
          </p:nvPr>
        </p:nvSpPr>
        <p:spPr>
          <a:xfrm>
            <a:off x="4961262" y="2609228"/>
            <a:ext cx="7106428" cy="1425961"/>
          </a:xfrm>
        </p:spPr>
        <p:txBody>
          <a:bodyPr>
            <a:noAutofit/>
          </a:bodyPr>
          <a:lstStyle/>
          <a:p>
            <a:r>
              <a:rPr lang="es-ES" sz="3600" b="1" dirty="0">
                <a:solidFill>
                  <a:schemeClr val="bg1"/>
                </a:solidFill>
                <a:latin typeface="Arial Black" panose="020B0A04020102020204" pitchFamily="34" charset="0"/>
                <a:cs typeface="Arial" panose="020B0604020202020204" pitchFamily="34" charset="0"/>
              </a:rPr>
              <a:t>DIRECCIÓN DE CRIMINALÍSTICA</a:t>
            </a:r>
          </a:p>
        </p:txBody>
      </p:sp>
    </p:spTree>
    <p:extLst>
      <p:ext uri="{BB962C8B-B14F-4D97-AF65-F5344CB8AC3E}">
        <p14:creationId xmlns:p14="http://schemas.microsoft.com/office/powerpoint/2010/main" val="253663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68C131BB-A186-48DF-A15A-EEFAA63BE873}"/>
              </a:ext>
            </a:extLst>
          </p:cNvPr>
          <p:cNvSpPr txBox="1"/>
          <p:nvPr/>
        </p:nvSpPr>
        <p:spPr>
          <a:xfrm>
            <a:off x="1656369" y="278234"/>
            <a:ext cx="9551821" cy="461665"/>
          </a:xfrm>
          <a:prstGeom prst="rect">
            <a:avLst/>
          </a:prstGeom>
          <a:noFill/>
        </p:spPr>
        <p:txBody>
          <a:bodyPr wrap="square">
            <a:spAutoFit/>
          </a:bodyPr>
          <a:lstStyle/>
          <a:p>
            <a:pPr lvl="0" algn="ctr"/>
            <a:r>
              <a:rPr lang="es-ES" sz="2400" b="1" dirty="0">
                <a:solidFill>
                  <a:schemeClr val="bg1"/>
                </a:solidFill>
              </a:rPr>
              <a:t>COMISIÓN ESPECIAL MULTIPARTIDARIA DE SEGURIDAD CIUDADANA</a:t>
            </a:r>
            <a:endParaRPr lang="es-PE" sz="2400" b="1" dirty="0">
              <a:solidFill>
                <a:schemeClr val="bg1"/>
              </a:solidFill>
            </a:endParaRPr>
          </a:p>
        </p:txBody>
      </p:sp>
      <p:sp>
        <p:nvSpPr>
          <p:cNvPr id="12" name="CuadroTexto 11">
            <a:extLst>
              <a:ext uri="{FF2B5EF4-FFF2-40B4-BE49-F238E27FC236}">
                <a16:creationId xmlns:a16="http://schemas.microsoft.com/office/drawing/2014/main" id="{B76EF4C2-7DEF-498C-BCEB-1641294F7F3E}"/>
              </a:ext>
            </a:extLst>
          </p:cNvPr>
          <p:cNvSpPr txBox="1"/>
          <p:nvPr/>
        </p:nvSpPr>
        <p:spPr>
          <a:xfrm>
            <a:off x="3137782" y="642130"/>
            <a:ext cx="6097508" cy="369332"/>
          </a:xfrm>
          <a:prstGeom prst="rect">
            <a:avLst/>
          </a:prstGeom>
          <a:noFill/>
        </p:spPr>
        <p:txBody>
          <a:bodyPr wrap="square">
            <a:spAutoFit/>
          </a:bodyPr>
          <a:lstStyle/>
          <a:p>
            <a:pPr algn="ctr"/>
            <a:r>
              <a:rPr lang="es-ES" sz="1800" b="1" dirty="0">
                <a:solidFill>
                  <a:schemeClr val="bg1"/>
                </a:solidFill>
              </a:rPr>
              <a:t>CONGRESO DE LA REPÚBLICA DEL PERÚ</a:t>
            </a:r>
            <a:endParaRPr lang="es-PE" dirty="0"/>
          </a:p>
        </p:txBody>
      </p:sp>
      <p:graphicFrame>
        <p:nvGraphicFramePr>
          <p:cNvPr id="17" name="Diagrama 16">
            <a:extLst>
              <a:ext uri="{FF2B5EF4-FFF2-40B4-BE49-F238E27FC236}">
                <a16:creationId xmlns:a16="http://schemas.microsoft.com/office/drawing/2014/main" id="{EA94F32E-ECF1-4192-8E0D-AF50442AFFF1}"/>
              </a:ext>
            </a:extLst>
          </p:cNvPr>
          <p:cNvGraphicFramePr/>
          <p:nvPr>
            <p:extLst>
              <p:ext uri="{D42A27DB-BD31-4B8C-83A1-F6EECF244321}">
                <p14:modId xmlns:p14="http://schemas.microsoft.com/office/powerpoint/2010/main" val="1753859462"/>
              </p:ext>
            </p:extLst>
          </p:nvPr>
        </p:nvGraphicFramePr>
        <p:xfrm>
          <a:off x="5502970" y="1491337"/>
          <a:ext cx="6255846" cy="5088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F4FE185C-7182-43AF-BB52-29A5AD820D38}"/>
              </a:ext>
            </a:extLst>
          </p:cNvPr>
          <p:cNvSpPr/>
          <p:nvPr/>
        </p:nvSpPr>
        <p:spPr>
          <a:xfrm>
            <a:off x="169075" y="2712989"/>
            <a:ext cx="4230909" cy="2246769"/>
          </a:xfrm>
          <a:prstGeom prst="rect">
            <a:avLst/>
          </a:prstGeom>
          <a:noFill/>
        </p:spPr>
        <p:txBody>
          <a:bodyPr wrap="square" lIns="91440" tIns="45720" rIns="91440" bIns="45720">
            <a:spAutoFit/>
          </a:bodyPr>
          <a:lstStyle/>
          <a:p>
            <a:pPr algn="ctr"/>
            <a:r>
              <a:rPr lang="pt-B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Invitación a </a:t>
            </a:r>
            <a:r>
              <a:rPr lang="pt-BR"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la</a:t>
            </a:r>
            <a:r>
              <a:rPr lang="pt-B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VI Sesión Ordinaria de la Comisión Especial Multipartidaria de Seguridad Ciudadana - CEMSC</a:t>
            </a:r>
          </a:p>
        </p:txBody>
      </p:sp>
      <p:sp>
        <p:nvSpPr>
          <p:cNvPr id="8" name="Flecha: a la derecha 7">
            <a:extLst>
              <a:ext uri="{FF2B5EF4-FFF2-40B4-BE49-F238E27FC236}">
                <a16:creationId xmlns:a16="http://schemas.microsoft.com/office/drawing/2014/main" id="{D8524461-0E45-4995-842F-6FB0D220FD0F}"/>
              </a:ext>
            </a:extLst>
          </p:cNvPr>
          <p:cNvSpPr/>
          <p:nvPr/>
        </p:nvSpPr>
        <p:spPr>
          <a:xfrm>
            <a:off x="4607445" y="3383700"/>
            <a:ext cx="688064" cy="90534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6201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DEF4BB-CC61-4B01-BF20-8521C588A43E}"/>
              </a:ext>
            </a:extLst>
          </p:cNvPr>
          <p:cNvSpPr txBox="1"/>
          <p:nvPr/>
        </p:nvSpPr>
        <p:spPr>
          <a:xfrm>
            <a:off x="1320089" y="330419"/>
            <a:ext cx="10078224" cy="523220"/>
          </a:xfrm>
          <a:prstGeom prst="rect">
            <a:avLst/>
          </a:prstGeom>
          <a:noFill/>
        </p:spPr>
        <p:txBody>
          <a:bodyPr wrap="square">
            <a:spAutoFit/>
          </a:bodyPr>
          <a:lstStyle/>
          <a:p>
            <a:pPr lvl="0" algn="ctr"/>
            <a:r>
              <a:rPr lang="es-ES" sz="2800" b="1" dirty="0">
                <a:solidFill>
                  <a:schemeClr val="bg1"/>
                </a:solidFill>
              </a:rPr>
              <a:t>Motivos por los que NO se encuentra en funcionamiento el AFIS</a:t>
            </a:r>
          </a:p>
        </p:txBody>
      </p:sp>
      <p:sp>
        <p:nvSpPr>
          <p:cNvPr id="6" name="CuadroTexto 5">
            <a:extLst>
              <a:ext uri="{FF2B5EF4-FFF2-40B4-BE49-F238E27FC236}">
                <a16:creationId xmlns:a16="http://schemas.microsoft.com/office/drawing/2014/main" id="{48BB5988-D597-4FCA-9973-C91DCDD3A1A8}"/>
              </a:ext>
            </a:extLst>
          </p:cNvPr>
          <p:cNvSpPr txBox="1"/>
          <p:nvPr/>
        </p:nvSpPr>
        <p:spPr>
          <a:xfrm>
            <a:off x="2278810" y="1156207"/>
            <a:ext cx="8306938" cy="1200329"/>
          </a:xfrm>
          <a:prstGeom prst="rect">
            <a:avLst/>
          </a:prstGeom>
          <a:noFill/>
        </p:spPr>
        <p:txBody>
          <a:bodyPr wrap="square" rtlCol="0">
            <a:spAutoFit/>
          </a:bodyPr>
          <a:lstStyle/>
          <a:p>
            <a:pPr algn="just"/>
            <a:r>
              <a:rPr lang="es-ES" sz="1800" dirty="0">
                <a:solidFill>
                  <a:schemeClr val="bg1"/>
                </a:solidFill>
                <a:effectLst/>
                <a:latin typeface="Arial" panose="020B0604020202020204" pitchFamily="34" charset="0"/>
                <a:ea typeface="Calibri" panose="020F0502020204030204" pitchFamily="34" charset="0"/>
              </a:rPr>
              <a:t>En el AF-2020 la Comisión de Evaluación de Sistemas Informáticos de DIRCRI PNP (dispuesta por el COMGEN PNP) concluyó que </a:t>
            </a:r>
            <a:r>
              <a:rPr lang="es-ES" sz="1800" b="1" dirty="0">
                <a:solidFill>
                  <a:schemeClr val="bg1"/>
                </a:solidFill>
                <a:effectLst/>
                <a:latin typeface="Arial" panose="020B0604020202020204" pitchFamily="34" charset="0"/>
                <a:ea typeface="Calibri" panose="020F0502020204030204" pitchFamily="34" charset="0"/>
              </a:rPr>
              <a:t>el mantenimiento del sistema AFIS era muy oneroso </a:t>
            </a:r>
            <a:r>
              <a:rPr lang="es-ES" sz="1800" dirty="0">
                <a:solidFill>
                  <a:schemeClr val="bg1"/>
                </a:solidFill>
                <a:effectLst/>
                <a:latin typeface="Arial" panose="020B0604020202020204" pitchFamily="34" charset="0"/>
                <a:ea typeface="Calibri" panose="020F0502020204030204" pitchFamily="34" charset="0"/>
              </a:rPr>
              <a:t>y el que el sistema presentaba obsolescencia tecnológica; </a:t>
            </a:r>
            <a:r>
              <a:rPr lang="es-ES" sz="1800" u="sng" dirty="0">
                <a:solidFill>
                  <a:schemeClr val="bg1"/>
                </a:solidFill>
                <a:effectLst/>
                <a:latin typeface="Arial" panose="020B0604020202020204" pitchFamily="34" charset="0"/>
                <a:ea typeface="Calibri" panose="020F0502020204030204" pitchFamily="34" charset="0"/>
              </a:rPr>
              <a:t>recomendando la reposición de la infraestructura tecnológica</a:t>
            </a:r>
            <a:r>
              <a:rPr lang="es-ES" sz="1800" dirty="0">
                <a:solidFill>
                  <a:schemeClr val="bg1"/>
                </a:solidFill>
                <a:effectLst/>
                <a:latin typeface="Arial" panose="020B0604020202020204" pitchFamily="34" charset="0"/>
                <a:ea typeface="Calibri" panose="020F0502020204030204" pitchFamily="34" charset="0"/>
              </a:rPr>
              <a:t>; </a:t>
            </a:r>
            <a:endParaRPr lang="es-PE" dirty="0">
              <a:solidFill>
                <a:schemeClr val="bg1"/>
              </a:solidFill>
            </a:endParaRPr>
          </a:p>
        </p:txBody>
      </p:sp>
      <p:grpSp>
        <p:nvGrpSpPr>
          <p:cNvPr id="12" name="Grupo 11">
            <a:extLst>
              <a:ext uri="{FF2B5EF4-FFF2-40B4-BE49-F238E27FC236}">
                <a16:creationId xmlns:a16="http://schemas.microsoft.com/office/drawing/2014/main" id="{9D82DF11-FBDC-44EE-A83F-12B8DEA2D9E8}"/>
              </a:ext>
            </a:extLst>
          </p:cNvPr>
          <p:cNvGrpSpPr/>
          <p:nvPr/>
        </p:nvGrpSpPr>
        <p:grpSpPr>
          <a:xfrm>
            <a:off x="385898" y="2791614"/>
            <a:ext cx="7005131" cy="3756695"/>
            <a:chOff x="385898" y="2791614"/>
            <a:chExt cx="7005131" cy="3756695"/>
          </a:xfrm>
        </p:grpSpPr>
        <p:grpSp>
          <p:nvGrpSpPr>
            <p:cNvPr id="11" name="Grupo 10">
              <a:extLst>
                <a:ext uri="{FF2B5EF4-FFF2-40B4-BE49-F238E27FC236}">
                  <a16:creationId xmlns:a16="http://schemas.microsoft.com/office/drawing/2014/main" id="{724EABDE-010D-4E3A-9B20-30C3A02FB11B}"/>
                </a:ext>
              </a:extLst>
            </p:cNvPr>
            <p:cNvGrpSpPr/>
            <p:nvPr/>
          </p:nvGrpSpPr>
          <p:grpSpPr>
            <a:xfrm>
              <a:off x="385898" y="2791614"/>
              <a:ext cx="7005131" cy="3756695"/>
              <a:chOff x="576020" y="2720659"/>
              <a:chExt cx="7005131" cy="3756695"/>
            </a:xfrm>
          </p:grpSpPr>
          <p:pic>
            <p:nvPicPr>
              <p:cNvPr id="4" name="Imagen 3">
                <a:extLst>
                  <a:ext uri="{FF2B5EF4-FFF2-40B4-BE49-F238E27FC236}">
                    <a16:creationId xmlns:a16="http://schemas.microsoft.com/office/drawing/2014/main" id="{38765FC7-F4AC-4E03-804A-EB5E17EF3A64}"/>
                  </a:ext>
                </a:extLst>
              </p:cNvPr>
              <p:cNvPicPr/>
              <p:nvPr/>
            </p:nvPicPr>
            <p:blipFill rotWithShape="1">
              <a:blip r:embed="rId2"/>
              <a:srcRect l="5518" t="16753" r="9448" b="6147"/>
              <a:stretch/>
            </p:blipFill>
            <p:spPr bwMode="auto">
              <a:xfrm>
                <a:off x="576020" y="2720659"/>
                <a:ext cx="7005131" cy="3756695"/>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0D17113A-4CDA-4F66-9634-6ACA13F6FB1C}"/>
                  </a:ext>
                </a:extLst>
              </p:cNvPr>
              <p:cNvPicPr/>
              <p:nvPr/>
            </p:nvPicPr>
            <p:blipFill>
              <a:blip r:embed="rId3">
                <a:extLst>
                  <a:ext uri="{28A0092B-C50C-407E-A947-70E740481C1C}">
                    <a14:useLocalDpi xmlns:a14="http://schemas.microsoft.com/office/drawing/2010/main" val="0"/>
                  </a:ext>
                </a:extLst>
              </a:blip>
              <a:stretch>
                <a:fillRect/>
              </a:stretch>
            </p:blipFill>
            <p:spPr>
              <a:xfrm>
                <a:off x="3105339" y="4285111"/>
                <a:ext cx="986827" cy="230771"/>
              </a:xfrm>
              <a:prstGeom prst="rect">
                <a:avLst/>
              </a:prstGeom>
            </p:spPr>
          </p:pic>
          <p:pic>
            <p:nvPicPr>
              <p:cNvPr id="9" name="Imagen 8">
                <a:extLst>
                  <a:ext uri="{FF2B5EF4-FFF2-40B4-BE49-F238E27FC236}">
                    <a16:creationId xmlns:a16="http://schemas.microsoft.com/office/drawing/2014/main" id="{B3FAA4E6-4352-43B0-8CDB-971B9A61E8F7}"/>
                  </a:ext>
                </a:extLst>
              </p:cNvPr>
              <p:cNvPicPr/>
              <p:nvPr/>
            </p:nvPicPr>
            <p:blipFill>
              <a:blip r:embed="rId4">
                <a:extLst>
                  <a:ext uri="{28A0092B-C50C-407E-A947-70E740481C1C}">
                    <a14:useLocalDpi xmlns:a14="http://schemas.microsoft.com/office/drawing/2010/main" val="0"/>
                  </a:ext>
                </a:extLst>
              </a:blip>
              <a:stretch>
                <a:fillRect/>
              </a:stretch>
            </p:blipFill>
            <p:spPr>
              <a:xfrm>
                <a:off x="5209552" y="5255380"/>
                <a:ext cx="882650" cy="170130"/>
              </a:xfrm>
              <a:prstGeom prst="rect">
                <a:avLst/>
              </a:prstGeom>
            </p:spPr>
          </p:pic>
          <p:pic>
            <p:nvPicPr>
              <p:cNvPr id="10" name="Imagen 9">
                <a:extLst>
                  <a:ext uri="{FF2B5EF4-FFF2-40B4-BE49-F238E27FC236}">
                    <a16:creationId xmlns:a16="http://schemas.microsoft.com/office/drawing/2014/main" id="{0D918CC9-2D03-4090-A7C7-AB705FF8A791}"/>
                  </a:ext>
                </a:extLst>
              </p:cNvPr>
              <p:cNvPicPr/>
              <p:nvPr/>
            </p:nvPicPr>
            <p:blipFill>
              <a:blip r:embed="rId5">
                <a:extLst>
                  <a:ext uri="{28A0092B-C50C-407E-A947-70E740481C1C}">
                    <a14:useLocalDpi xmlns:a14="http://schemas.microsoft.com/office/drawing/2010/main" val="0"/>
                  </a:ext>
                </a:extLst>
              </a:blip>
              <a:stretch>
                <a:fillRect/>
              </a:stretch>
            </p:blipFill>
            <p:spPr>
              <a:xfrm>
                <a:off x="908421" y="5077580"/>
                <a:ext cx="1016000" cy="177800"/>
              </a:xfrm>
              <a:prstGeom prst="rect">
                <a:avLst/>
              </a:prstGeom>
            </p:spPr>
          </p:pic>
        </p:grpSp>
        <p:sp>
          <p:nvSpPr>
            <p:cNvPr id="7" name="Rectángulo 6">
              <a:extLst>
                <a:ext uri="{FF2B5EF4-FFF2-40B4-BE49-F238E27FC236}">
                  <a16:creationId xmlns:a16="http://schemas.microsoft.com/office/drawing/2014/main" id="{C77E6E17-9BB5-4672-AD63-D993F8FF6263}"/>
                </a:ext>
              </a:extLst>
            </p:cNvPr>
            <p:cNvSpPr/>
            <p:nvPr/>
          </p:nvSpPr>
          <p:spPr>
            <a:xfrm>
              <a:off x="2928796" y="2793923"/>
              <a:ext cx="1946495" cy="230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5" name="CuadroTexto 14">
            <a:extLst>
              <a:ext uri="{FF2B5EF4-FFF2-40B4-BE49-F238E27FC236}">
                <a16:creationId xmlns:a16="http://schemas.microsoft.com/office/drawing/2014/main" id="{8164D7C8-8C84-438D-BF52-B917CC8E5172}"/>
              </a:ext>
            </a:extLst>
          </p:cNvPr>
          <p:cNvSpPr txBox="1"/>
          <p:nvPr/>
        </p:nvSpPr>
        <p:spPr>
          <a:xfrm>
            <a:off x="8610925" y="3667775"/>
            <a:ext cx="3077481" cy="1569660"/>
          </a:xfrm>
          <a:prstGeom prst="rect">
            <a:avLst/>
          </a:prstGeom>
          <a:noFill/>
          <a:ln w="38100">
            <a:solidFill>
              <a:schemeClr val="accent4">
                <a:lumMod val="60000"/>
                <a:lumOff val="40000"/>
              </a:schemeClr>
            </a:solidFill>
            <a:prstDash val="sysDash"/>
          </a:ln>
        </p:spPr>
        <p:txBody>
          <a:bodyPr wrap="square">
            <a:spAutoFit/>
          </a:bodyPr>
          <a:lstStyle/>
          <a:p>
            <a:pPr algn="just"/>
            <a:r>
              <a:rPr lang="es-ES" sz="1600" dirty="0">
                <a:solidFill>
                  <a:schemeClr val="bg1"/>
                </a:solidFill>
              </a:rPr>
              <a:t>El sistema AFIS paralizó sus actividades el </a:t>
            </a:r>
            <a:r>
              <a:rPr lang="es-ES" sz="1600" b="1" dirty="0">
                <a:solidFill>
                  <a:schemeClr val="bg1"/>
                </a:solidFill>
              </a:rPr>
              <a:t>03SET2021</a:t>
            </a:r>
            <a:r>
              <a:rPr lang="es-ES" sz="1600" dirty="0">
                <a:solidFill>
                  <a:schemeClr val="bg1"/>
                </a:solidFill>
              </a:rPr>
              <a:t>, debido a la falta del servicio de soporte técnico y mantenimiento especializado que le permitiera continuidad operativa. </a:t>
            </a:r>
            <a:endParaRPr lang="es-PE" sz="1600" dirty="0">
              <a:solidFill>
                <a:schemeClr val="bg1"/>
              </a:solidFill>
            </a:endParaRPr>
          </a:p>
        </p:txBody>
      </p:sp>
      <p:sp>
        <p:nvSpPr>
          <p:cNvPr id="16" name="Flecha: a la derecha 15">
            <a:extLst>
              <a:ext uri="{FF2B5EF4-FFF2-40B4-BE49-F238E27FC236}">
                <a16:creationId xmlns:a16="http://schemas.microsoft.com/office/drawing/2014/main" id="{A09DF17B-99A9-451C-BDBF-42DF15F8DBAA}"/>
              </a:ext>
            </a:extLst>
          </p:cNvPr>
          <p:cNvSpPr/>
          <p:nvPr/>
        </p:nvSpPr>
        <p:spPr>
          <a:xfrm>
            <a:off x="7619270" y="4018778"/>
            <a:ext cx="688064" cy="905346"/>
          </a:xfrm>
          <a:prstGeom prst="rightArrow">
            <a:avLst/>
          </a:prstGeom>
          <a:no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8011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DEF4BB-CC61-4B01-BF20-8521C588A43E}"/>
              </a:ext>
            </a:extLst>
          </p:cNvPr>
          <p:cNvSpPr txBox="1"/>
          <p:nvPr/>
        </p:nvSpPr>
        <p:spPr>
          <a:xfrm>
            <a:off x="1175233" y="547702"/>
            <a:ext cx="10078224" cy="954107"/>
          </a:xfrm>
          <a:prstGeom prst="rect">
            <a:avLst/>
          </a:prstGeom>
          <a:noFill/>
        </p:spPr>
        <p:txBody>
          <a:bodyPr wrap="square">
            <a:spAutoFit/>
          </a:bodyPr>
          <a:lstStyle/>
          <a:p>
            <a:pPr lvl="0" algn="ctr"/>
            <a:r>
              <a:rPr lang="es-ES" sz="2800" b="1" dirty="0">
                <a:solidFill>
                  <a:schemeClr val="bg1"/>
                </a:solidFill>
              </a:rPr>
              <a:t>Direcciones o Áreas usuarias de la PNP que encuentran sus funciones limitadas ante la falta del AFIS</a:t>
            </a:r>
          </a:p>
        </p:txBody>
      </p:sp>
      <p:grpSp>
        <p:nvGrpSpPr>
          <p:cNvPr id="13" name="Grupo 12">
            <a:extLst>
              <a:ext uri="{FF2B5EF4-FFF2-40B4-BE49-F238E27FC236}">
                <a16:creationId xmlns:a16="http://schemas.microsoft.com/office/drawing/2014/main" id="{002FF6BF-0749-48AC-964C-C6D339D6BACD}"/>
              </a:ext>
            </a:extLst>
          </p:cNvPr>
          <p:cNvGrpSpPr/>
          <p:nvPr/>
        </p:nvGrpSpPr>
        <p:grpSpPr>
          <a:xfrm>
            <a:off x="1094751" y="2164464"/>
            <a:ext cx="10002497" cy="3403417"/>
            <a:chOff x="1921567" y="2245945"/>
            <a:chExt cx="8875267" cy="4113427"/>
          </a:xfrm>
        </p:grpSpPr>
        <p:sp>
          <p:nvSpPr>
            <p:cNvPr id="14" name="Forma libre: forma 13">
              <a:extLst>
                <a:ext uri="{FF2B5EF4-FFF2-40B4-BE49-F238E27FC236}">
                  <a16:creationId xmlns:a16="http://schemas.microsoft.com/office/drawing/2014/main" id="{11CD190B-F1E5-49C2-87CC-CB34897E9208}"/>
                </a:ext>
              </a:extLst>
            </p:cNvPr>
            <p:cNvSpPr/>
            <p:nvPr/>
          </p:nvSpPr>
          <p:spPr>
            <a:xfrm>
              <a:off x="1930371" y="2245945"/>
              <a:ext cx="2700506" cy="1080202"/>
            </a:xfrm>
            <a:custGeom>
              <a:avLst/>
              <a:gdLst>
                <a:gd name="connsiteX0" fmla="*/ 0 w 2700506"/>
                <a:gd name="connsiteY0" fmla="*/ 0 h 1080202"/>
                <a:gd name="connsiteX1" fmla="*/ 2700506 w 2700506"/>
                <a:gd name="connsiteY1" fmla="*/ 0 h 1080202"/>
                <a:gd name="connsiteX2" fmla="*/ 2700506 w 2700506"/>
                <a:gd name="connsiteY2" fmla="*/ 1080202 h 1080202"/>
                <a:gd name="connsiteX3" fmla="*/ 0 w 2700506"/>
                <a:gd name="connsiteY3" fmla="*/ 1080202 h 1080202"/>
                <a:gd name="connsiteX4" fmla="*/ 0 w 2700506"/>
                <a:gd name="connsiteY4" fmla="*/ 0 h 108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506" h="1080202">
                  <a:moveTo>
                    <a:pt x="0" y="0"/>
                  </a:moveTo>
                  <a:lnTo>
                    <a:pt x="2700506" y="0"/>
                  </a:lnTo>
                  <a:lnTo>
                    <a:pt x="2700506" y="1080202"/>
                  </a:lnTo>
                  <a:lnTo>
                    <a:pt x="0" y="1080202"/>
                  </a:lnTo>
                  <a:lnTo>
                    <a:pt x="0" y="0"/>
                  </a:lnTo>
                  <a:close/>
                </a:path>
              </a:pathLst>
            </a:custGeom>
            <a:solidFill>
              <a:schemeClr val="accent6">
                <a:lumMod val="20000"/>
                <a:lumOff val="80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t>SEDES </a:t>
              </a:r>
              <a:r>
                <a:rPr lang="es-ES" b="1" dirty="0"/>
                <a:t>PNP </a:t>
              </a:r>
              <a:r>
                <a:rPr lang="es-ES" sz="1800" b="1" kern="1200" dirty="0"/>
                <a:t>AFIS A NIVEL NACIONAL</a:t>
              </a:r>
              <a:endParaRPr lang="es-PE" sz="1800" b="1" kern="1200" dirty="0"/>
            </a:p>
          </p:txBody>
        </p:sp>
        <p:sp>
          <p:nvSpPr>
            <p:cNvPr id="17" name="Forma libre: forma 16">
              <a:extLst>
                <a:ext uri="{FF2B5EF4-FFF2-40B4-BE49-F238E27FC236}">
                  <a16:creationId xmlns:a16="http://schemas.microsoft.com/office/drawing/2014/main" id="{28F2E29B-0A7C-4397-8584-2126D54E5F7E}"/>
                </a:ext>
              </a:extLst>
            </p:cNvPr>
            <p:cNvSpPr/>
            <p:nvPr/>
          </p:nvSpPr>
          <p:spPr>
            <a:xfrm>
              <a:off x="1921567" y="3326148"/>
              <a:ext cx="2718113" cy="3033224"/>
            </a:xfrm>
            <a:custGeom>
              <a:avLst/>
              <a:gdLst>
                <a:gd name="connsiteX0" fmla="*/ 0 w 2718113"/>
                <a:gd name="connsiteY0" fmla="*/ 0 h 3033224"/>
                <a:gd name="connsiteX1" fmla="*/ 2718113 w 2718113"/>
                <a:gd name="connsiteY1" fmla="*/ 0 h 3033224"/>
                <a:gd name="connsiteX2" fmla="*/ 2718113 w 2718113"/>
                <a:gd name="connsiteY2" fmla="*/ 3033224 h 3033224"/>
                <a:gd name="connsiteX3" fmla="*/ 0 w 2718113"/>
                <a:gd name="connsiteY3" fmla="*/ 3033224 h 3033224"/>
                <a:gd name="connsiteX4" fmla="*/ 0 w 271811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113" h="3033224">
                  <a:moveTo>
                    <a:pt x="0" y="0"/>
                  </a:moveTo>
                  <a:lnTo>
                    <a:pt x="2718113" y="0"/>
                  </a:lnTo>
                  <a:lnTo>
                    <a:pt x="2718113" y="3033224"/>
                  </a:lnTo>
                  <a:lnTo>
                    <a:pt x="0" y="3033224"/>
                  </a:lnTo>
                  <a:lnTo>
                    <a:pt x="0" y="0"/>
                  </a:lnTo>
                  <a:close/>
                </a:path>
              </a:pathLst>
            </a:custGeom>
          </p:spPr>
          <p:style>
            <a:lnRef idx="2">
              <a:schemeClr val="dk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Font typeface="+mj-lt"/>
                <a:buNone/>
              </a:pPr>
              <a:r>
                <a:rPr lang="es-ES" sz="1800" kern="1200" dirty="0"/>
                <a:t>	Sede Central (Av. Aramburú 550 - Surquillo), Sede Carceleta Judicial de Lima, Sedes de DIRINCRI, DIRANDRO, DIRCOTE, DIPROVE, Callao, Arequipa, Chiclayo, Cusco, Iquitos, Huancayo, Trujillo, Tacna y Tarapoto.</a:t>
              </a:r>
              <a:endParaRPr lang="es-PE" sz="1800" kern="1200" dirty="0"/>
            </a:p>
          </p:txBody>
        </p:sp>
        <p:sp>
          <p:nvSpPr>
            <p:cNvPr id="18" name="Forma libre: forma 17">
              <a:extLst>
                <a:ext uri="{FF2B5EF4-FFF2-40B4-BE49-F238E27FC236}">
                  <a16:creationId xmlns:a16="http://schemas.microsoft.com/office/drawing/2014/main" id="{2E42BAC5-0A93-40C8-B0E7-69A5A285112C}"/>
                </a:ext>
              </a:extLst>
            </p:cNvPr>
            <p:cNvSpPr/>
            <p:nvPr/>
          </p:nvSpPr>
          <p:spPr>
            <a:xfrm>
              <a:off x="5017751" y="2245945"/>
              <a:ext cx="2700506" cy="1080202"/>
            </a:xfrm>
            <a:custGeom>
              <a:avLst/>
              <a:gdLst>
                <a:gd name="connsiteX0" fmla="*/ 0 w 2700506"/>
                <a:gd name="connsiteY0" fmla="*/ 0 h 1080202"/>
                <a:gd name="connsiteX1" fmla="*/ 2700506 w 2700506"/>
                <a:gd name="connsiteY1" fmla="*/ 0 h 1080202"/>
                <a:gd name="connsiteX2" fmla="*/ 2700506 w 2700506"/>
                <a:gd name="connsiteY2" fmla="*/ 1080202 h 1080202"/>
                <a:gd name="connsiteX3" fmla="*/ 0 w 2700506"/>
                <a:gd name="connsiteY3" fmla="*/ 1080202 h 1080202"/>
                <a:gd name="connsiteX4" fmla="*/ 0 w 2700506"/>
                <a:gd name="connsiteY4" fmla="*/ 0 h 108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506" h="1080202">
                  <a:moveTo>
                    <a:pt x="0" y="0"/>
                  </a:moveTo>
                  <a:lnTo>
                    <a:pt x="2700506" y="0"/>
                  </a:lnTo>
                  <a:lnTo>
                    <a:pt x="2700506" y="1080202"/>
                  </a:lnTo>
                  <a:lnTo>
                    <a:pt x="0" y="1080202"/>
                  </a:lnTo>
                  <a:lnTo>
                    <a:pt x="0" y="0"/>
                  </a:lnTo>
                  <a:close/>
                </a:path>
              </a:pathLst>
            </a:custGeom>
            <a:solidFill>
              <a:schemeClr val="accent6">
                <a:lumMod val="20000"/>
                <a:lumOff val="80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t>DIRECCIONES ESPECIALIZADAS PNP</a:t>
              </a:r>
              <a:endParaRPr lang="es-PE" sz="1800" b="1" kern="1200" dirty="0"/>
            </a:p>
          </p:txBody>
        </p:sp>
        <p:sp>
          <p:nvSpPr>
            <p:cNvPr id="19" name="Forma libre: forma 18">
              <a:extLst>
                <a:ext uri="{FF2B5EF4-FFF2-40B4-BE49-F238E27FC236}">
                  <a16:creationId xmlns:a16="http://schemas.microsoft.com/office/drawing/2014/main" id="{C9A9A72A-EB76-40C5-BFC9-78AABCB54B3A}"/>
                </a:ext>
              </a:extLst>
            </p:cNvPr>
            <p:cNvSpPr/>
            <p:nvPr/>
          </p:nvSpPr>
          <p:spPr>
            <a:xfrm>
              <a:off x="5017751" y="3326148"/>
              <a:ext cx="2700506" cy="3033224"/>
            </a:xfrm>
            <a:custGeom>
              <a:avLst/>
              <a:gdLst>
                <a:gd name="connsiteX0" fmla="*/ 0 w 2700506"/>
                <a:gd name="connsiteY0" fmla="*/ 0 h 3033224"/>
                <a:gd name="connsiteX1" fmla="*/ 2700506 w 2700506"/>
                <a:gd name="connsiteY1" fmla="*/ 0 h 3033224"/>
                <a:gd name="connsiteX2" fmla="*/ 2700506 w 2700506"/>
                <a:gd name="connsiteY2" fmla="*/ 3033224 h 3033224"/>
                <a:gd name="connsiteX3" fmla="*/ 0 w 2700506"/>
                <a:gd name="connsiteY3" fmla="*/ 3033224 h 3033224"/>
                <a:gd name="connsiteX4" fmla="*/ 0 w 2700506"/>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506" h="3033224">
                  <a:moveTo>
                    <a:pt x="0" y="0"/>
                  </a:moveTo>
                  <a:lnTo>
                    <a:pt x="2700506" y="0"/>
                  </a:lnTo>
                  <a:lnTo>
                    <a:pt x="2700506" y="3033224"/>
                  </a:lnTo>
                  <a:lnTo>
                    <a:pt x="0" y="3033224"/>
                  </a:lnTo>
                  <a:lnTo>
                    <a:pt x="0" y="0"/>
                  </a:lnTo>
                  <a:close/>
                </a:path>
              </a:pathLst>
            </a:custGeom>
          </p:spPr>
          <p:style>
            <a:lnRef idx="2">
              <a:schemeClr val="dk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t>Divisiones de Investigación Criminal-</a:t>
              </a:r>
              <a:r>
                <a:rPr lang="es-ES" sz="1800" kern="1200" dirty="0" err="1"/>
                <a:t>DIVINCRIs</a:t>
              </a:r>
              <a:r>
                <a:rPr lang="es-ES" sz="1800" kern="1200" dirty="0"/>
                <a:t> a nivel nacional, Oficinas de Criminalística, INTERPOL, Inspectoría General,  Regionales de la PNP y Comisarías a nivel nacional.</a:t>
              </a:r>
              <a:endParaRPr lang="es-PE" sz="1800" kern="1200" dirty="0"/>
            </a:p>
          </p:txBody>
        </p:sp>
        <p:sp>
          <p:nvSpPr>
            <p:cNvPr id="20" name="Forma libre: forma 19">
              <a:extLst>
                <a:ext uri="{FF2B5EF4-FFF2-40B4-BE49-F238E27FC236}">
                  <a16:creationId xmlns:a16="http://schemas.microsoft.com/office/drawing/2014/main" id="{088EDA60-2360-4551-9716-D898FF6F9505}"/>
                </a:ext>
              </a:extLst>
            </p:cNvPr>
            <p:cNvSpPr/>
            <p:nvPr/>
          </p:nvSpPr>
          <p:spPr>
            <a:xfrm>
              <a:off x="8096328" y="2245945"/>
              <a:ext cx="2700506" cy="1080202"/>
            </a:xfrm>
            <a:custGeom>
              <a:avLst/>
              <a:gdLst>
                <a:gd name="connsiteX0" fmla="*/ 0 w 2700506"/>
                <a:gd name="connsiteY0" fmla="*/ 0 h 1080202"/>
                <a:gd name="connsiteX1" fmla="*/ 2700506 w 2700506"/>
                <a:gd name="connsiteY1" fmla="*/ 0 h 1080202"/>
                <a:gd name="connsiteX2" fmla="*/ 2700506 w 2700506"/>
                <a:gd name="connsiteY2" fmla="*/ 1080202 h 1080202"/>
                <a:gd name="connsiteX3" fmla="*/ 0 w 2700506"/>
                <a:gd name="connsiteY3" fmla="*/ 1080202 h 1080202"/>
                <a:gd name="connsiteX4" fmla="*/ 0 w 2700506"/>
                <a:gd name="connsiteY4" fmla="*/ 0 h 108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506" h="1080202">
                  <a:moveTo>
                    <a:pt x="0" y="0"/>
                  </a:moveTo>
                  <a:lnTo>
                    <a:pt x="2700506" y="0"/>
                  </a:lnTo>
                  <a:lnTo>
                    <a:pt x="2700506" y="1080202"/>
                  </a:lnTo>
                  <a:lnTo>
                    <a:pt x="0" y="1080202"/>
                  </a:lnTo>
                  <a:lnTo>
                    <a:pt x="0" y="0"/>
                  </a:lnTo>
                  <a:close/>
                </a:path>
              </a:pathLst>
            </a:custGeom>
            <a:solidFill>
              <a:schemeClr val="accent6">
                <a:lumMod val="20000"/>
                <a:lumOff val="80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PE" sz="1800" b="1" kern="1200" dirty="0"/>
                <a:t>OTRAS ENTIDADES PÚBLICAS</a:t>
              </a:r>
            </a:p>
          </p:txBody>
        </p:sp>
        <p:sp>
          <p:nvSpPr>
            <p:cNvPr id="21" name="Forma libre: forma 20">
              <a:extLst>
                <a:ext uri="{FF2B5EF4-FFF2-40B4-BE49-F238E27FC236}">
                  <a16:creationId xmlns:a16="http://schemas.microsoft.com/office/drawing/2014/main" id="{66EE5893-5D14-462C-82B4-CC37FC1319BC}"/>
                </a:ext>
              </a:extLst>
            </p:cNvPr>
            <p:cNvSpPr/>
            <p:nvPr/>
          </p:nvSpPr>
          <p:spPr>
            <a:xfrm>
              <a:off x="8096328" y="3326148"/>
              <a:ext cx="2700506" cy="3033224"/>
            </a:xfrm>
            <a:custGeom>
              <a:avLst/>
              <a:gdLst>
                <a:gd name="connsiteX0" fmla="*/ 0 w 2700506"/>
                <a:gd name="connsiteY0" fmla="*/ 0 h 3033224"/>
                <a:gd name="connsiteX1" fmla="*/ 2700506 w 2700506"/>
                <a:gd name="connsiteY1" fmla="*/ 0 h 3033224"/>
                <a:gd name="connsiteX2" fmla="*/ 2700506 w 2700506"/>
                <a:gd name="connsiteY2" fmla="*/ 3033224 h 3033224"/>
                <a:gd name="connsiteX3" fmla="*/ 0 w 2700506"/>
                <a:gd name="connsiteY3" fmla="*/ 3033224 h 3033224"/>
                <a:gd name="connsiteX4" fmla="*/ 0 w 2700506"/>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506" h="3033224">
                  <a:moveTo>
                    <a:pt x="0" y="0"/>
                  </a:moveTo>
                  <a:lnTo>
                    <a:pt x="2700506" y="0"/>
                  </a:lnTo>
                  <a:lnTo>
                    <a:pt x="2700506" y="3033224"/>
                  </a:lnTo>
                  <a:lnTo>
                    <a:pt x="0" y="3033224"/>
                  </a:lnTo>
                  <a:lnTo>
                    <a:pt x="0" y="0"/>
                  </a:lnTo>
                  <a:close/>
                </a:path>
              </a:pathLst>
            </a:custGeom>
          </p:spPr>
          <p:style>
            <a:lnRef idx="2">
              <a:schemeClr val="dk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t>Poder Judicial, Ministerio Público, RENIEC, Ministerio de la Mujer y Poblaciones Vulnerables, SUCAMEC y Fuero Militar Policial.</a:t>
              </a:r>
              <a:endParaRPr lang="es-PE" sz="1800" kern="1200" dirty="0"/>
            </a:p>
          </p:txBody>
        </p:sp>
      </p:grpSp>
    </p:spTree>
    <p:extLst>
      <p:ext uri="{BB962C8B-B14F-4D97-AF65-F5344CB8AC3E}">
        <p14:creationId xmlns:p14="http://schemas.microsoft.com/office/powerpoint/2010/main" val="2502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DEF4BB-CC61-4B01-BF20-8521C588A43E}"/>
              </a:ext>
            </a:extLst>
          </p:cNvPr>
          <p:cNvSpPr txBox="1"/>
          <p:nvPr/>
        </p:nvSpPr>
        <p:spPr>
          <a:xfrm>
            <a:off x="1879277" y="432565"/>
            <a:ext cx="9491876" cy="1077218"/>
          </a:xfrm>
          <a:prstGeom prst="rect">
            <a:avLst/>
          </a:prstGeom>
          <a:noFill/>
        </p:spPr>
        <p:txBody>
          <a:bodyPr wrap="square">
            <a:spAutoFit/>
          </a:bodyPr>
          <a:lstStyle/>
          <a:p>
            <a:pPr lvl="0" algn="ctr"/>
            <a:r>
              <a:rPr lang="es-ES" sz="3200" b="1" dirty="0">
                <a:solidFill>
                  <a:schemeClr val="bg1"/>
                </a:solidFill>
              </a:rPr>
              <a:t>Técnicas utilizadas para la identificación de personas (sin AFIS)</a:t>
            </a:r>
          </a:p>
        </p:txBody>
      </p:sp>
      <p:grpSp>
        <p:nvGrpSpPr>
          <p:cNvPr id="2" name="Grupo 1">
            <a:extLst>
              <a:ext uri="{FF2B5EF4-FFF2-40B4-BE49-F238E27FC236}">
                <a16:creationId xmlns:a16="http://schemas.microsoft.com/office/drawing/2014/main" id="{A66E9C73-AF0E-46E1-8CB5-E2BC0FA93D59}"/>
              </a:ext>
            </a:extLst>
          </p:cNvPr>
          <p:cNvGrpSpPr/>
          <p:nvPr/>
        </p:nvGrpSpPr>
        <p:grpSpPr>
          <a:xfrm>
            <a:off x="169302" y="2543038"/>
            <a:ext cx="2525793" cy="2067835"/>
            <a:chOff x="1375648" y="2262791"/>
            <a:chExt cx="3085144" cy="2067835"/>
          </a:xfrm>
        </p:grpSpPr>
        <p:grpSp>
          <p:nvGrpSpPr>
            <p:cNvPr id="11" name="Grupo 10">
              <a:extLst>
                <a:ext uri="{FF2B5EF4-FFF2-40B4-BE49-F238E27FC236}">
                  <a16:creationId xmlns:a16="http://schemas.microsoft.com/office/drawing/2014/main" id="{515E4585-5F62-4425-BF2D-29AA5365348F}"/>
                </a:ext>
              </a:extLst>
            </p:cNvPr>
            <p:cNvGrpSpPr/>
            <p:nvPr/>
          </p:nvGrpSpPr>
          <p:grpSpPr>
            <a:xfrm>
              <a:off x="1375648" y="3595512"/>
              <a:ext cx="3085144" cy="735114"/>
              <a:chOff x="1804302" y="1655108"/>
              <a:chExt cx="3085144" cy="735114"/>
            </a:xfrm>
          </p:grpSpPr>
          <p:sp>
            <p:nvSpPr>
              <p:cNvPr id="15" name="Rectángulo: esquinas redondeadas 14">
                <a:extLst>
                  <a:ext uri="{FF2B5EF4-FFF2-40B4-BE49-F238E27FC236}">
                    <a16:creationId xmlns:a16="http://schemas.microsoft.com/office/drawing/2014/main" id="{6FAAD4FA-8A8A-42A6-8709-33D7E3A1B809}"/>
                  </a:ext>
                </a:extLst>
              </p:cNvPr>
              <p:cNvSpPr/>
              <p:nvPr/>
            </p:nvSpPr>
            <p:spPr>
              <a:xfrm>
                <a:off x="2095008" y="1655108"/>
                <a:ext cx="2740617" cy="735114"/>
              </a:xfrm>
              <a:prstGeom prst="round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6" name="Rectángulo: esquinas redondeadas 4">
                <a:extLst>
                  <a:ext uri="{FF2B5EF4-FFF2-40B4-BE49-F238E27FC236}">
                    <a16:creationId xmlns:a16="http://schemas.microsoft.com/office/drawing/2014/main" id="{A29B7A86-0462-4D72-ADB9-9F735CAAD873}"/>
                  </a:ext>
                </a:extLst>
              </p:cNvPr>
              <p:cNvSpPr txBox="1"/>
              <p:nvPr/>
            </p:nvSpPr>
            <p:spPr>
              <a:xfrm>
                <a:off x="1804302" y="1726878"/>
                <a:ext cx="3085144" cy="663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0097" tIns="76200" rIns="76200" bIns="76200" numCol="1" spcCol="1270" anchor="ctr" anchorCtr="0">
                <a:noAutofit/>
              </a:bodyPr>
              <a:lstStyle/>
              <a:p>
                <a:pPr marL="0" lvl="0" indent="0" algn="l" defTabSz="889000">
                  <a:lnSpc>
                    <a:spcPct val="90000"/>
                  </a:lnSpc>
                  <a:spcBef>
                    <a:spcPct val="0"/>
                  </a:spcBef>
                  <a:spcAft>
                    <a:spcPct val="35000"/>
                  </a:spcAft>
                  <a:buNone/>
                </a:pPr>
                <a:r>
                  <a:rPr lang="es-PE" sz="2000" kern="1200" dirty="0">
                    <a:solidFill>
                      <a:schemeClr val="tx1"/>
                    </a:solidFill>
                    <a:latin typeface="Aharoni" panose="02010803020104030203" pitchFamily="2" charset="-79"/>
                    <a:cs typeface="Aharoni" panose="02010803020104030203" pitchFamily="2" charset="-79"/>
                  </a:rPr>
                  <a:t>Identificación de personas</a:t>
                </a:r>
              </a:p>
            </p:txBody>
          </p:sp>
        </p:grpSp>
        <p:sp>
          <p:nvSpPr>
            <p:cNvPr id="12" name="Elipse 11">
              <a:extLst>
                <a:ext uri="{FF2B5EF4-FFF2-40B4-BE49-F238E27FC236}">
                  <a16:creationId xmlns:a16="http://schemas.microsoft.com/office/drawing/2014/main" id="{98800E4A-1604-4526-8288-37D4255B5E45}"/>
                </a:ext>
              </a:extLst>
            </p:cNvPr>
            <p:cNvSpPr/>
            <p:nvPr/>
          </p:nvSpPr>
          <p:spPr>
            <a:xfrm>
              <a:off x="2158010" y="2262791"/>
              <a:ext cx="1757306" cy="1270602"/>
            </a:xfrm>
            <a:prstGeom prst="ellipse">
              <a:avLst/>
            </a:prstGeom>
            <a:blipFill>
              <a:blip r:embed="rId2">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5">
                <a:tint val="50000"/>
                <a:hueOff val="-7388970"/>
                <a:satOff val="-12997"/>
                <a:lumOff val="-1672"/>
                <a:alphaOff val="0"/>
              </a:schemeClr>
            </a:effectRef>
            <a:fontRef idx="minor">
              <a:schemeClr val="lt1">
                <a:hueOff val="0"/>
                <a:satOff val="0"/>
                <a:lumOff val="0"/>
                <a:alphaOff val="0"/>
              </a:schemeClr>
            </a:fontRef>
          </p:style>
        </p:sp>
      </p:grpSp>
      <p:grpSp>
        <p:nvGrpSpPr>
          <p:cNvPr id="26" name="Grupo 25">
            <a:extLst>
              <a:ext uri="{FF2B5EF4-FFF2-40B4-BE49-F238E27FC236}">
                <a16:creationId xmlns:a16="http://schemas.microsoft.com/office/drawing/2014/main" id="{1F969864-40A3-4C40-925D-D7A09E2A8C45}"/>
              </a:ext>
            </a:extLst>
          </p:cNvPr>
          <p:cNvGrpSpPr/>
          <p:nvPr/>
        </p:nvGrpSpPr>
        <p:grpSpPr>
          <a:xfrm>
            <a:off x="3082202" y="2221471"/>
            <a:ext cx="8642036" cy="2851566"/>
            <a:chOff x="3652570" y="2040739"/>
            <a:chExt cx="8122583" cy="3303902"/>
          </a:xfrm>
        </p:grpSpPr>
        <p:sp>
          <p:nvSpPr>
            <p:cNvPr id="27" name="Forma libre: forma 26">
              <a:extLst>
                <a:ext uri="{FF2B5EF4-FFF2-40B4-BE49-F238E27FC236}">
                  <a16:creationId xmlns:a16="http://schemas.microsoft.com/office/drawing/2014/main" id="{BCE10DCE-AA56-4A8C-8B5B-61F27BD589B0}"/>
                </a:ext>
              </a:extLst>
            </p:cNvPr>
            <p:cNvSpPr/>
            <p:nvPr/>
          </p:nvSpPr>
          <p:spPr>
            <a:xfrm rot="16200000">
              <a:off x="3233808" y="2477278"/>
              <a:ext cx="3286125" cy="2448602"/>
            </a:xfrm>
            <a:custGeom>
              <a:avLst/>
              <a:gdLst>
                <a:gd name="connsiteX0" fmla="*/ 0 w 2448601"/>
                <a:gd name="connsiteY0" fmla="*/ 122430 h 3286124"/>
                <a:gd name="connsiteX1" fmla="*/ 122430 w 2448601"/>
                <a:gd name="connsiteY1" fmla="*/ 0 h 3286124"/>
                <a:gd name="connsiteX2" fmla="*/ 2326171 w 2448601"/>
                <a:gd name="connsiteY2" fmla="*/ 0 h 3286124"/>
                <a:gd name="connsiteX3" fmla="*/ 2448601 w 2448601"/>
                <a:gd name="connsiteY3" fmla="*/ 122430 h 3286124"/>
                <a:gd name="connsiteX4" fmla="*/ 2448601 w 2448601"/>
                <a:gd name="connsiteY4" fmla="*/ 3163694 h 3286124"/>
                <a:gd name="connsiteX5" fmla="*/ 2326171 w 2448601"/>
                <a:gd name="connsiteY5" fmla="*/ 3286124 h 3286124"/>
                <a:gd name="connsiteX6" fmla="*/ 122430 w 2448601"/>
                <a:gd name="connsiteY6" fmla="*/ 3286124 h 3286124"/>
                <a:gd name="connsiteX7" fmla="*/ 0 w 2448601"/>
                <a:gd name="connsiteY7" fmla="*/ 3163694 h 3286124"/>
                <a:gd name="connsiteX8" fmla="*/ 0 w 2448601"/>
                <a:gd name="connsiteY8" fmla="*/ 122430 h 328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601" h="3286124">
                  <a:moveTo>
                    <a:pt x="2357374" y="1"/>
                  </a:moveTo>
                  <a:cubicBezTo>
                    <a:pt x="2407757" y="1"/>
                    <a:pt x="2448601" y="73563"/>
                    <a:pt x="2448601" y="164307"/>
                  </a:cubicBezTo>
                  <a:lnTo>
                    <a:pt x="2448601" y="3121817"/>
                  </a:lnTo>
                  <a:cubicBezTo>
                    <a:pt x="2448601" y="3212561"/>
                    <a:pt x="2407757" y="3286123"/>
                    <a:pt x="2357374" y="3286123"/>
                  </a:cubicBezTo>
                  <a:lnTo>
                    <a:pt x="91227" y="3286123"/>
                  </a:lnTo>
                  <a:cubicBezTo>
                    <a:pt x="40844" y="3286123"/>
                    <a:pt x="0" y="3212561"/>
                    <a:pt x="0" y="3121817"/>
                  </a:cubicBezTo>
                  <a:lnTo>
                    <a:pt x="0" y="164307"/>
                  </a:lnTo>
                  <a:cubicBezTo>
                    <a:pt x="0" y="73563"/>
                    <a:pt x="40844" y="1"/>
                    <a:pt x="91227" y="1"/>
                  </a:cubicBezTo>
                  <a:lnTo>
                    <a:pt x="2357374" y="1"/>
                  </a:lnTo>
                  <a:close/>
                </a:path>
              </a:pathLst>
            </a:custGeom>
            <a:solidFill>
              <a:schemeClr val="accent5">
                <a:lumMod val="75000"/>
                <a:alpha val="90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591501" tIns="96012" rIns="124462" bIns="1958881" numCol="1" spcCol="1270" anchor="t" anchorCtr="0">
              <a:noAutofit/>
            </a:bodyPr>
            <a:lstStyle/>
            <a:p>
              <a:pPr marL="0" lvl="0" indent="0" algn="r" defTabSz="1244600">
                <a:lnSpc>
                  <a:spcPct val="90000"/>
                </a:lnSpc>
                <a:spcBef>
                  <a:spcPct val="0"/>
                </a:spcBef>
                <a:spcAft>
                  <a:spcPct val="35000"/>
                </a:spcAft>
                <a:buNone/>
              </a:pPr>
              <a:r>
                <a:rPr lang="es-ES" sz="2800" kern="1200" dirty="0"/>
                <a:t> </a:t>
              </a:r>
              <a:endParaRPr lang="es-PE" sz="2800" kern="1200" dirty="0"/>
            </a:p>
          </p:txBody>
        </p:sp>
        <p:sp>
          <p:nvSpPr>
            <p:cNvPr id="28" name="Forma libre: forma 27">
              <a:extLst>
                <a:ext uri="{FF2B5EF4-FFF2-40B4-BE49-F238E27FC236}">
                  <a16:creationId xmlns:a16="http://schemas.microsoft.com/office/drawing/2014/main" id="{7A9844AC-7EE2-4869-A553-4DC1148A5764}"/>
                </a:ext>
              </a:extLst>
            </p:cNvPr>
            <p:cNvSpPr/>
            <p:nvPr/>
          </p:nvSpPr>
          <p:spPr>
            <a:xfrm>
              <a:off x="4163303" y="2058517"/>
              <a:ext cx="1824207" cy="3286124"/>
            </a:xfrm>
            <a:custGeom>
              <a:avLst/>
              <a:gdLst>
                <a:gd name="connsiteX0" fmla="*/ 0 w 1824207"/>
                <a:gd name="connsiteY0" fmla="*/ 0 h 3286124"/>
                <a:gd name="connsiteX1" fmla="*/ 1824207 w 1824207"/>
                <a:gd name="connsiteY1" fmla="*/ 0 h 3286124"/>
                <a:gd name="connsiteX2" fmla="*/ 1824207 w 1824207"/>
                <a:gd name="connsiteY2" fmla="*/ 3286124 h 3286124"/>
                <a:gd name="connsiteX3" fmla="*/ 0 w 1824207"/>
                <a:gd name="connsiteY3" fmla="*/ 3286124 h 3286124"/>
                <a:gd name="connsiteX4" fmla="*/ 0 w 1824207"/>
                <a:gd name="connsiteY4" fmla="*/ 0 h 32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07" h="3286124">
                  <a:moveTo>
                    <a:pt x="0" y="0"/>
                  </a:moveTo>
                  <a:lnTo>
                    <a:pt x="1824207" y="0"/>
                  </a:lnTo>
                  <a:lnTo>
                    <a:pt x="1824207" y="3286124"/>
                  </a:lnTo>
                  <a:lnTo>
                    <a:pt x="0" y="3286124"/>
                  </a:lnTo>
                  <a:lnTo>
                    <a:pt x="0" y="0"/>
                  </a:lnTo>
                  <a:close/>
                </a:path>
              </a:pathLst>
            </a:custGeom>
            <a:noFill/>
            <a:ln>
              <a:noFill/>
            </a:ln>
            <a:sp3d/>
          </p:spPr>
          <p:style>
            <a:lnRef idx="2">
              <a:scrgbClr r="0" g="0" b="0"/>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s-ES" sz="2000" b="1" kern="1200" dirty="0"/>
                <a:t>Enrolamiento en vivo</a:t>
              </a:r>
            </a:p>
            <a:p>
              <a:pPr marL="0" lvl="0" indent="0" algn="l" defTabSz="889000">
                <a:lnSpc>
                  <a:spcPct val="90000"/>
                </a:lnSpc>
                <a:spcBef>
                  <a:spcPct val="0"/>
                </a:spcBef>
                <a:spcAft>
                  <a:spcPct val="35000"/>
                </a:spcAft>
                <a:buNone/>
              </a:pPr>
              <a:r>
                <a:rPr lang="es-ES" sz="1200" b="0" kern="1200" dirty="0"/>
                <a:t>En detenidos, intervenidos, retenidos, agraviados e incapacitados</a:t>
              </a:r>
            </a:p>
            <a:p>
              <a:pPr marL="0" lvl="0" indent="0" algn="just" defTabSz="889000">
                <a:lnSpc>
                  <a:spcPct val="90000"/>
                </a:lnSpc>
                <a:spcBef>
                  <a:spcPct val="0"/>
                </a:spcBef>
                <a:spcAft>
                  <a:spcPct val="35000"/>
                </a:spcAft>
                <a:buNone/>
              </a:pPr>
              <a:r>
                <a:rPr lang="es-ES" sz="1200" b="0" kern="1200" dirty="0"/>
                <a:t>- Toma de impresiones papilares (dactilares y palmares) en duplicado</a:t>
              </a:r>
            </a:p>
            <a:p>
              <a:pPr marL="0" lvl="0" indent="0" algn="l" defTabSz="889000">
                <a:lnSpc>
                  <a:spcPct val="90000"/>
                </a:lnSpc>
                <a:spcBef>
                  <a:spcPct val="0"/>
                </a:spcBef>
                <a:spcAft>
                  <a:spcPct val="35000"/>
                </a:spcAft>
                <a:buNone/>
              </a:pPr>
              <a:r>
                <a:rPr lang="es-ES" sz="1200" b="0" kern="1200" dirty="0"/>
                <a:t>- autenticación e identificación a través de la plataforma biométrica del RENIEC (usando lector biométrico </a:t>
              </a:r>
              <a:r>
                <a:rPr lang="es-ES" sz="1200" b="0" kern="1200" dirty="0" err="1"/>
                <a:t>bidactilar</a:t>
              </a:r>
              <a:r>
                <a:rPr lang="es-ES" sz="1200" b="0" kern="1200" dirty="0"/>
                <a:t>).</a:t>
              </a:r>
              <a:endParaRPr lang="es-PE" sz="1200" b="0" kern="1200" dirty="0"/>
            </a:p>
            <a:p>
              <a:pPr marL="0" lvl="0" indent="0" algn="l" defTabSz="622300">
                <a:lnSpc>
                  <a:spcPct val="90000"/>
                </a:lnSpc>
                <a:spcBef>
                  <a:spcPct val="0"/>
                </a:spcBef>
                <a:spcAft>
                  <a:spcPct val="35000"/>
                </a:spcAft>
                <a:buNone/>
              </a:pPr>
              <a:r>
                <a:rPr lang="es-ES" sz="1400" kern="1200" dirty="0"/>
                <a:t> </a:t>
              </a:r>
              <a:endParaRPr lang="es-PE" sz="1400" kern="1200" dirty="0"/>
            </a:p>
          </p:txBody>
        </p:sp>
        <p:sp>
          <p:nvSpPr>
            <p:cNvPr id="29" name="Forma libre: forma 28">
              <a:extLst>
                <a:ext uri="{FF2B5EF4-FFF2-40B4-BE49-F238E27FC236}">
                  <a16:creationId xmlns:a16="http://schemas.microsoft.com/office/drawing/2014/main" id="{C72AF315-95DA-40E5-A7E7-668A9FDFE980}"/>
                </a:ext>
              </a:extLst>
            </p:cNvPr>
            <p:cNvSpPr/>
            <p:nvPr/>
          </p:nvSpPr>
          <p:spPr>
            <a:xfrm rot="16200000">
              <a:off x="5928589" y="2314583"/>
              <a:ext cx="3286125" cy="2738438"/>
            </a:xfrm>
            <a:custGeom>
              <a:avLst/>
              <a:gdLst>
                <a:gd name="connsiteX0" fmla="*/ 0 w 2738437"/>
                <a:gd name="connsiteY0" fmla="*/ 136922 h 3286124"/>
                <a:gd name="connsiteX1" fmla="*/ 136922 w 2738437"/>
                <a:gd name="connsiteY1" fmla="*/ 0 h 3286124"/>
                <a:gd name="connsiteX2" fmla="*/ 2601515 w 2738437"/>
                <a:gd name="connsiteY2" fmla="*/ 0 h 3286124"/>
                <a:gd name="connsiteX3" fmla="*/ 2738437 w 2738437"/>
                <a:gd name="connsiteY3" fmla="*/ 136922 h 3286124"/>
                <a:gd name="connsiteX4" fmla="*/ 2738437 w 2738437"/>
                <a:gd name="connsiteY4" fmla="*/ 3149202 h 3286124"/>
                <a:gd name="connsiteX5" fmla="*/ 2601515 w 2738437"/>
                <a:gd name="connsiteY5" fmla="*/ 3286124 h 3286124"/>
                <a:gd name="connsiteX6" fmla="*/ 136922 w 2738437"/>
                <a:gd name="connsiteY6" fmla="*/ 3286124 h 3286124"/>
                <a:gd name="connsiteX7" fmla="*/ 0 w 2738437"/>
                <a:gd name="connsiteY7" fmla="*/ 3149202 h 3286124"/>
                <a:gd name="connsiteX8" fmla="*/ 0 w 2738437"/>
                <a:gd name="connsiteY8" fmla="*/ 136922 h 328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37" h="3286124">
                  <a:moveTo>
                    <a:pt x="2624335" y="1"/>
                  </a:moveTo>
                  <a:cubicBezTo>
                    <a:pt x="2687352" y="1"/>
                    <a:pt x="2738437" y="73563"/>
                    <a:pt x="2738437" y="164307"/>
                  </a:cubicBezTo>
                  <a:lnTo>
                    <a:pt x="2738437" y="3121817"/>
                  </a:lnTo>
                  <a:cubicBezTo>
                    <a:pt x="2738437" y="3212561"/>
                    <a:pt x="2687352" y="3286123"/>
                    <a:pt x="2624335" y="3286123"/>
                  </a:cubicBezTo>
                  <a:lnTo>
                    <a:pt x="114102" y="3286123"/>
                  </a:lnTo>
                  <a:cubicBezTo>
                    <a:pt x="51085" y="3286123"/>
                    <a:pt x="0" y="3212561"/>
                    <a:pt x="0" y="3121817"/>
                  </a:cubicBezTo>
                  <a:lnTo>
                    <a:pt x="0" y="164307"/>
                  </a:lnTo>
                  <a:cubicBezTo>
                    <a:pt x="0" y="73563"/>
                    <a:pt x="51085" y="1"/>
                    <a:pt x="114102" y="1"/>
                  </a:cubicBezTo>
                  <a:lnTo>
                    <a:pt x="2624335" y="1"/>
                  </a:lnTo>
                  <a:close/>
                </a:path>
              </a:pathLst>
            </a:custGeom>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txBody>
            <a:bodyPr spcFirstLastPara="0" vert="horz" wrap="square" lIns="591502" tIns="96012" rIns="124460" bIns="2190750" numCol="1" spcCol="1270" anchor="t" anchorCtr="0">
              <a:noAutofit/>
            </a:bodyPr>
            <a:lstStyle/>
            <a:p>
              <a:pPr marL="0" lvl="0" indent="0" algn="r" defTabSz="1244600">
                <a:lnSpc>
                  <a:spcPct val="90000"/>
                </a:lnSpc>
                <a:spcBef>
                  <a:spcPct val="0"/>
                </a:spcBef>
                <a:spcAft>
                  <a:spcPct val="35000"/>
                </a:spcAft>
                <a:buNone/>
              </a:pPr>
              <a:endParaRPr lang="es-PE" sz="2800" kern="1200" dirty="0"/>
            </a:p>
          </p:txBody>
        </p:sp>
        <p:sp>
          <p:nvSpPr>
            <p:cNvPr id="30" name="Diagrama de flujo: extraer 29">
              <a:extLst>
                <a:ext uri="{FF2B5EF4-FFF2-40B4-BE49-F238E27FC236}">
                  <a16:creationId xmlns:a16="http://schemas.microsoft.com/office/drawing/2014/main" id="{DBC14446-C1F5-4734-9015-A12A14852C9E}"/>
                </a:ext>
              </a:extLst>
            </p:cNvPr>
            <p:cNvSpPr/>
            <p:nvPr/>
          </p:nvSpPr>
          <p:spPr>
            <a:xfrm rot="5400000">
              <a:off x="5974599" y="4653153"/>
              <a:ext cx="483050" cy="410765"/>
            </a:xfrm>
            <a:prstGeom prst="flowChartExtract">
              <a:avLst/>
            </a:prstGeom>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Forma libre: forma 30">
              <a:extLst>
                <a:ext uri="{FF2B5EF4-FFF2-40B4-BE49-F238E27FC236}">
                  <a16:creationId xmlns:a16="http://schemas.microsoft.com/office/drawing/2014/main" id="{C30B1D20-E09E-4280-9D1B-75AC8C0B718C}"/>
                </a:ext>
              </a:extLst>
            </p:cNvPr>
            <p:cNvSpPr/>
            <p:nvPr/>
          </p:nvSpPr>
          <p:spPr>
            <a:xfrm>
              <a:off x="6750120" y="2040740"/>
              <a:ext cx="2040135" cy="3286124"/>
            </a:xfrm>
            <a:custGeom>
              <a:avLst/>
              <a:gdLst>
                <a:gd name="connsiteX0" fmla="*/ 0 w 2040135"/>
                <a:gd name="connsiteY0" fmla="*/ 0 h 3286124"/>
                <a:gd name="connsiteX1" fmla="*/ 2040135 w 2040135"/>
                <a:gd name="connsiteY1" fmla="*/ 0 h 3286124"/>
                <a:gd name="connsiteX2" fmla="*/ 2040135 w 2040135"/>
                <a:gd name="connsiteY2" fmla="*/ 3286124 h 3286124"/>
                <a:gd name="connsiteX3" fmla="*/ 0 w 2040135"/>
                <a:gd name="connsiteY3" fmla="*/ 3286124 h 3286124"/>
                <a:gd name="connsiteX4" fmla="*/ 0 w 2040135"/>
                <a:gd name="connsiteY4" fmla="*/ 0 h 32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135" h="3286124">
                  <a:moveTo>
                    <a:pt x="0" y="0"/>
                  </a:moveTo>
                  <a:lnTo>
                    <a:pt x="2040135" y="0"/>
                  </a:lnTo>
                  <a:lnTo>
                    <a:pt x="2040135" y="3286124"/>
                  </a:lnTo>
                  <a:lnTo>
                    <a:pt x="0" y="3286124"/>
                  </a:lnTo>
                  <a:lnTo>
                    <a:pt x="0" y="0"/>
                  </a:lnTo>
                  <a:close/>
                </a:path>
              </a:pathLst>
            </a:custGeom>
            <a:noFill/>
            <a:ln>
              <a:noFill/>
            </a:ln>
            <a:sp3d/>
          </p:spPr>
          <p:style>
            <a:lnRef idx="2">
              <a:scrgbClr r="0" g="0" b="0"/>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s-ES" sz="2000" b="1" kern="1200" dirty="0"/>
                <a:t>Análisis pericial</a:t>
              </a:r>
            </a:p>
            <a:p>
              <a:pPr marL="0" lvl="0" indent="0" algn="l" defTabSz="889000">
                <a:lnSpc>
                  <a:spcPct val="90000"/>
                </a:lnSpc>
                <a:spcBef>
                  <a:spcPct val="0"/>
                </a:spcBef>
                <a:spcAft>
                  <a:spcPct val="35000"/>
                </a:spcAft>
                <a:buNone/>
              </a:pPr>
              <a:r>
                <a:rPr lang="es-ES" sz="1200" kern="1200" dirty="0"/>
                <a:t>En huellas latentes – escena del crimen y documentos cuestionados:</a:t>
              </a:r>
            </a:p>
            <a:p>
              <a:pPr marL="0" lvl="0" indent="0" algn="l" defTabSz="889000">
                <a:lnSpc>
                  <a:spcPct val="90000"/>
                </a:lnSpc>
                <a:spcBef>
                  <a:spcPct val="0"/>
                </a:spcBef>
                <a:spcAft>
                  <a:spcPct val="35000"/>
                </a:spcAft>
                <a:buNone/>
              </a:pPr>
              <a:r>
                <a:rPr lang="es-ES" sz="1200" kern="1200" dirty="0"/>
                <a:t>- Búsqueda en el archivo cromático de incriminados, solo si se cuenta con fórmula dactiloscópica o candidatos (sospechosos) y,</a:t>
              </a:r>
            </a:p>
            <a:p>
              <a:pPr marL="0" lvl="0" indent="0" algn="l" defTabSz="889000">
                <a:lnSpc>
                  <a:spcPct val="90000"/>
                </a:lnSpc>
                <a:spcBef>
                  <a:spcPct val="0"/>
                </a:spcBef>
                <a:spcAft>
                  <a:spcPct val="35000"/>
                </a:spcAft>
                <a:buNone/>
              </a:pPr>
              <a:r>
                <a:rPr lang="es-ES" sz="1200" kern="1200" dirty="0"/>
                <a:t>- consulta en línea al archivo magnético del registro único de personas naturales del RENIEC de las identidades (nombres y apellidos) o por el número de DNI/CUI.</a:t>
              </a:r>
              <a:endParaRPr lang="es-PE" sz="1200" kern="1200" dirty="0"/>
            </a:p>
          </p:txBody>
        </p:sp>
        <p:sp>
          <p:nvSpPr>
            <p:cNvPr id="32" name="Forma libre: forma 31">
              <a:extLst>
                <a:ext uri="{FF2B5EF4-FFF2-40B4-BE49-F238E27FC236}">
                  <a16:creationId xmlns:a16="http://schemas.microsoft.com/office/drawing/2014/main" id="{6C0E00E0-4609-4961-AEAE-14F0C8DEEDC6}"/>
                </a:ext>
              </a:extLst>
            </p:cNvPr>
            <p:cNvSpPr/>
            <p:nvPr/>
          </p:nvSpPr>
          <p:spPr>
            <a:xfrm rot="16200000">
              <a:off x="8762871" y="2314583"/>
              <a:ext cx="3286125" cy="2738438"/>
            </a:xfrm>
            <a:custGeom>
              <a:avLst/>
              <a:gdLst>
                <a:gd name="connsiteX0" fmla="*/ 0 w 2738437"/>
                <a:gd name="connsiteY0" fmla="*/ 136922 h 3286124"/>
                <a:gd name="connsiteX1" fmla="*/ 136922 w 2738437"/>
                <a:gd name="connsiteY1" fmla="*/ 0 h 3286124"/>
                <a:gd name="connsiteX2" fmla="*/ 2601515 w 2738437"/>
                <a:gd name="connsiteY2" fmla="*/ 0 h 3286124"/>
                <a:gd name="connsiteX3" fmla="*/ 2738437 w 2738437"/>
                <a:gd name="connsiteY3" fmla="*/ 136922 h 3286124"/>
                <a:gd name="connsiteX4" fmla="*/ 2738437 w 2738437"/>
                <a:gd name="connsiteY4" fmla="*/ 3149202 h 3286124"/>
                <a:gd name="connsiteX5" fmla="*/ 2601515 w 2738437"/>
                <a:gd name="connsiteY5" fmla="*/ 3286124 h 3286124"/>
                <a:gd name="connsiteX6" fmla="*/ 136922 w 2738437"/>
                <a:gd name="connsiteY6" fmla="*/ 3286124 h 3286124"/>
                <a:gd name="connsiteX7" fmla="*/ 0 w 2738437"/>
                <a:gd name="connsiteY7" fmla="*/ 3149202 h 3286124"/>
                <a:gd name="connsiteX8" fmla="*/ 0 w 2738437"/>
                <a:gd name="connsiteY8" fmla="*/ 136922 h 328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37" h="3286124">
                  <a:moveTo>
                    <a:pt x="2624335" y="1"/>
                  </a:moveTo>
                  <a:cubicBezTo>
                    <a:pt x="2687352" y="1"/>
                    <a:pt x="2738437" y="73563"/>
                    <a:pt x="2738437" y="164307"/>
                  </a:cubicBezTo>
                  <a:lnTo>
                    <a:pt x="2738437" y="3121817"/>
                  </a:lnTo>
                  <a:cubicBezTo>
                    <a:pt x="2738437" y="3212561"/>
                    <a:pt x="2687352" y="3286123"/>
                    <a:pt x="2624335" y="3286123"/>
                  </a:cubicBezTo>
                  <a:lnTo>
                    <a:pt x="114102" y="3286123"/>
                  </a:lnTo>
                  <a:cubicBezTo>
                    <a:pt x="51085" y="3286123"/>
                    <a:pt x="0" y="3212561"/>
                    <a:pt x="0" y="3121817"/>
                  </a:cubicBezTo>
                  <a:lnTo>
                    <a:pt x="0" y="164307"/>
                  </a:lnTo>
                  <a:cubicBezTo>
                    <a:pt x="0" y="73563"/>
                    <a:pt x="51085" y="1"/>
                    <a:pt x="114102" y="1"/>
                  </a:cubicBezTo>
                  <a:lnTo>
                    <a:pt x="2624335" y="1"/>
                  </a:lnTo>
                  <a:close/>
                </a:path>
              </a:pathLst>
            </a:cu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91502" tIns="96013" rIns="124460" bIns="2190749" numCol="1" spcCol="1270" anchor="t" anchorCtr="0">
              <a:noAutofit/>
            </a:bodyPr>
            <a:lstStyle/>
            <a:p>
              <a:pPr marL="0" lvl="0" indent="0" algn="r" defTabSz="1244600">
                <a:lnSpc>
                  <a:spcPct val="90000"/>
                </a:lnSpc>
                <a:spcBef>
                  <a:spcPct val="0"/>
                </a:spcBef>
                <a:spcAft>
                  <a:spcPct val="35000"/>
                </a:spcAft>
                <a:buNone/>
              </a:pPr>
              <a:endParaRPr lang="es-PE" sz="2800" kern="1200" dirty="0"/>
            </a:p>
          </p:txBody>
        </p:sp>
        <p:sp>
          <p:nvSpPr>
            <p:cNvPr id="33" name="Diagrama de flujo: extraer 32">
              <a:extLst>
                <a:ext uri="{FF2B5EF4-FFF2-40B4-BE49-F238E27FC236}">
                  <a16:creationId xmlns:a16="http://schemas.microsoft.com/office/drawing/2014/main" id="{C8A83C41-8E92-4C85-AAEB-A8FE2E391CF6}"/>
                </a:ext>
              </a:extLst>
            </p:cNvPr>
            <p:cNvSpPr/>
            <p:nvPr/>
          </p:nvSpPr>
          <p:spPr>
            <a:xfrm rot="5400000">
              <a:off x="8808882" y="4653153"/>
              <a:ext cx="483050" cy="410765"/>
            </a:xfrm>
            <a:prstGeom prst="flowChartExtract">
              <a:avLst/>
            </a:prstGeom>
          </p:spPr>
          <p:style>
            <a:lnRef idx="2">
              <a:schemeClr val="accent1">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Forma libre: forma 33">
              <a:extLst>
                <a:ext uri="{FF2B5EF4-FFF2-40B4-BE49-F238E27FC236}">
                  <a16:creationId xmlns:a16="http://schemas.microsoft.com/office/drawing/2014/main" id="{2C1FE916-7B9D-48D4-9009-93E6DC45C653}"/>
                </a:ext>
              </a:extLst>
            </p:cNvPr>
            <p:cNvSpPr/>
            <p:nvPr/>
          </p:nvSpPr>
          <p:spPr>
            <a:xfrm>
              <a:off x="9584403" y="2040740"/>
              <a:ext cx="2040135" cy="3286124"/>
            </a:xfrm>
            <a:custGeom>
              <a:avLst/>
              <a:gdLst>
                <a:gd name="connsiteX0" fmla="*/ 0 w 2040135"/>
                <a:gd name="connsiteY0" fmla="*/ 0 h 3286124"/>
                <a:gd name="connsiteX1" fmla="*/ 2040135 w 2040135"/>
                <a:gd name="connsiteY1" fmla="*/ 0 h 3286124"/>
                <a:gd name="connsiteX2" fmla="*/ 2040135 w 2040135"/>
                <a:gd name="connsiteY2" fmla="*/ 3286124 h 3286124"/>
                <a:gd name="connsiteX3" fmla="*/ 0 w 2040135"/>
                <a:gd name="connsiteY3" fmla="*/ 3286124 h 3286124"/>
                <a:gd name="connsiteX4" fmla="*/ 0 w 2040135"/>
                <a:gd name="connsiteY4" fmla="*/ 0 h 32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135" h="3286124">
                  <a:moveTo>
                    <a:pt x="0" y="0"/>
                  </a:moveTo>
                  <a:lnTo>
                    <a:pt x="2040135" y="0"/>
                  </a:lnTo>
                  <a:lnTo>
                    <a:pt x="2040135" y="3286124"/>
                  </a:lnTo>
                  <a:lnTo>
                    <a:pt x="0" y="3286124"/>
                  </a:lnTo>
                  <a:lnTo>
                    <a:pt x="0" y="0"/>
                  </a:lnTo>
                  <a:close/>
                </a:path>
              </a:pathLst>
            </a:custGeom>
            <a:noFill/>
            <a:ln>
              <a:noFill/>
            </a:ln>
            <a:sp3d/>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0" tIns="61722" rIns="0" bIns="0" numCol="1" spcCol="1270" anchor="t" anchorCtr="0">
              <a:noAutofit/>
            </a:bodyPr>
            <a:lstStyle/>
            <a:p>
              <a:pPr marL="0" lvl="0" indent="0" algn="just" defTabSz="800100">
                <a:lnSpc>
                  <a:spcPct val="90000"/>
                </a:lnSpc>
                <a:spcBef>
                  <a:spcPct val="0"/>
                </a:spcBef>
                <a:spcAft>
                  <a:spcPct val="35000"/>
                </a:spcAft>
                <a:buNone/>
              </a:pPr>
              <a:r>
                <a:rPr lang="es-ES" sz="1800" b="1" kern="1200" dirty="0"/>
                <a:t>Identificación de personas y cadáveres</a:t>
              </a:r>
              <a:r>
                <a:rPr lang="es-ES" sz="1800" kern="1200" dirty="0"/>
                <a:t> </a:t>
              </a:r>
              <a:r>
                <a:rPr lang="es-ES" sz="1800" b="1" kern="1200" dirty="0"/>
                <a:t>(NN)</a:t>
              </a:r>
            </a:p>
            <a:p>
              <a:pPr marL="0" lvl="0" indent="0" algn="l" defTabSz="800100">
                <a:lnSpc>
                  <a:spcPct val="90000"/>
                </a:lnSpc>
                <a:spcBef>
                  <a:spcPct val="0"/>
                </a:spcBef>
                <a:spcAft>
                  <a:spcPct val="35000"/>
                </a:spcAft>
                <a:buNone/>
              </a:pPr>
              <a:r>
                <a:rPr lang="es-ES" sz="1200" b="0" kern="1200" dirty="0"/>
                <a:t>búsqueda en el archivo cromático de incriminados y consulta en línea al archivo magnético del Registro Único de Personas Naturales (RUIPN) del RENIEC, de la identidad de la persona o cadáver (NN).</a:t>
              </a:r>
            </a:p>
            <a:p>
              <a:pPr marL="0" lvl="0" indent="0" algn="l" defTabSz="800100">
                <a:lnSpc>
                  <a:spcPct val="90000"/>
                </a:lnSpc>
                <a:spcBef>
                  <a:spcPct val="0"/>
                </a:spcBef>
                <a:spcAft>
                  <a:spcPct val="35000"/>
                </a:spcAft>
                <a:buNone/>
              </a:pPr>
              <a:endParaRPr lang="es-PE" sz="1500" kern="1200" dirty="0"/>
            </a:p>
          </p:txBody>
        </p:sp>
      </p:grpSp>
    </p:spTree>
    <p:extLst>
      <p:ext uri="{BB962C8B-B14F-4D97-AF65-F5344CB8AC3E}">
        <p14:creationId xmlns:p14="http://schemas.microsoft.com/office/powerpoint/2010/main" val="410606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DEF4BB-CC61-4B01-BF20-8521C588A43E}"/>
              </a:ext>
            </a:extLst>
          </p:cNvPr>
          <p:cNvSpPr txBox="1"/>
          <p:nvPr/>
        </p:nvSpPr>
        <p:spPr>
          <a:xfrm>
            <a:off x="1879277" y="432565"/>
            <a:ext cx="9491876" cy="1077218"/>
          </a:xfrm>
          <a:prstGeom prst="rect">
            <a:avLst/>
          </a:prstGeom>
          <a:noFill/>
        </p:spPr>
        <p:txBody>
          <a:bodyPr wrap="square">
            <a:spAutoFit/>
          </a:bodyPr>
          <a:lstStyle/>
          <a:p>
            <a:pPr lvl="0" algn="ctr"/>
            <a:r>
              <a:rPr lang="es-ES" sz="3200" b="1" dirty="0">
                <a:solidFill>
                  <a:schemeClr val="bg1"/>
                </a:solidFill>
              </a:rPr>
              <a:t>Cómo se realiza el proceso de identificación dactilar en los primeros cuatro meses del año 2022</a:t>
            </a:r>
          </a:p>
        </p:txBody>
      </p:sp>
      <p:grpSp>
        <p:nvGrpSpPr>
          <p:cNvPr id="17" name="Grupo 16">
            <a:extLst>
              <a:ext uri="{FF2B5EF4-FFF2-40B4-BE49-F238E27FC236}">
                <a16:creationId xmlns:a16="http://schemas.microsoft.com/office/drawing/2014/main" id="{29E44FFB-0F1A-42FF-938B-A42BD4A935C4}"/>
              </a:ext>
            </a:extLst>
          </p:cNvPr>
          <p:cNvGrpSpPr/>
          <p:nvPr/>
        </p:nvGrpSpPr>
        <p:grpSpPr>
          <a:xfrm>
            <a:off x="2685035" y="1887926"/>
            <a:ext cx="9187960" cy="654158"/>
            <a:chOff x="3652570" y="2011798"/>
            <a:chExt cx="8266126" cy="3332843"/>
          </a:xfrm>
        </p:grpSpPr>
        <p:sp>
          <p:nvSpPr>
            <p:cNvPr id="18" name="Forma libre: forma 17">
              <a:extLst>
                <a:ext uri="{FF2B5EF4-FFF2-40B4-BE49-F238E27FC236}">
                  <a16:creationId xmlns:a16="http://schemas.microsoft.com/office/drawing/2014/main" id="{E3704430-7130-4B11-9931-EF88E8DE6D5D}"/>
                </a:ext>
              </a:extLst>
            </p:cNvPr>
            <p:cNvSpPr/>
            <p:nvPr/>
          </p:nvSpPr>
          <p:spPr>
            <a:xfrm rot="16200000">
              <a:off x="3233808" y="2477278"/>
              <a:ext cx="3286125" cy="2448602"/>
            </a:xfrm>
            <a:custGeom>
              <a:avLst/>
              <a:gdLst>
                <a:gd name="connsiteX0" fmla="*/ 0 w 2448601"/>
                <a:gd name="connsiteY0" fmla="*/ 122430 h 3286124"/>
                <a:gd name="connsiteX1" fmla="*/ 122430 w 2448601"/>
                <a:gd name="connsiteY1" fmla="*/ 0 h 3286124"/>
                <a:gd name="connsiteX2" fmla="*/ 2326171 w 2448601"/>
                <a:gd name="connsiteY2" fmla="*/ 0 h 3286124"/>
                <a:gd name="connsiteX3" fmla="*/ 2448601 w 2448601"/>
                <a:gd name="connsiteY3" fmla="*/ 122430 h 3286124"/>
                <a:gd name="connsiteX4" fmla="*/ 2448601 w 2448601"/>
                <a:gd name="connsiteY4" fmla="*/ 3163694 h 3286124"/>
                <a:gd name="connsiteX5" fmla="*/ 2326171 w 2448601"/>
                <a:gd name="connsiteY5" fmla="*/ 3286124 h 3286124"/>
                <a:gd name="connsiteX6" fmla="*/ 122430 w 2448601"/>
                <a:gd name="connsiteY6" fmla="*/ 3286124 h 3286124"/>
                <a:gd name="connsiteX7" fmla="*/ 0 w 2448601"/>
                <a:gd name="connsiteY7" fmla="*/ 3163694 h 3286124"/>
                <a:gd name="connsiteX8" fmla="*/ 0 w 2448601"/>
                <a:gd name="connsiteY8" fmla="*/ 122430 h 328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601" h="3286124">
                  <a:moveTo>
                    <a:pt x="2357374" y="1"/>
                  </a:moveTo>
                  <a:cubicBezTo>
                    <a:pt x="2407757" y="1"/>
                    <a:pt x="2448601" y="73563"/>
                    <a:pt x="2448601" y="164307"/>
                  </a:cubicBezTo>
                  <a:lnTo>
                    <a:pt x="2448601" y="3121817"/>
                  </a:lnTo>
                  <a:cubicBezTo>
                    <a:pt x="2448601" y="3212561"/>
                    <a:pt x="2407757" y="3286123"/>
                    <a:pt x="2357374" y="3286123"/>
                  </a:cubicBezTo>
                  <a:lnTo>
                    <a:pt x="91227" y="3286123"/>
                  </a:lnTo>
                  <a:cubicBezTo>
                    <a:pt x="40844" y="3286123"/>
                    <a:pt x="0" y="3212561"/>
                    <a:pt x="0" y="3121817"/>
                  </a:cubicBezTo>
                  <a:lnTo>
                    <a:pt x="0" y="164307"/>
                  </a:lnTo>
                  <a:cubicBezTo>
                    <a:pt x="0" y="73563"/>
                    <a:pt x="40844" y="1"/>
                    <a:pt x="91227" y="1"/>
                  </a:cubicBezTo>
                  <a:lnTo>
                    <a:pt x="2357374" y="1"/>
                  </a:lnTo>
                  <a:close/>
                </a:path>
              </a:pathLst>
            </a:custGeom>
            <a:solidFill>
              <a:schemeClr val="accent5">
                <a:lumMod val="75000"/>
                <a:alpha val="90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591501" tIns="96012" rIns="124462" bIns="1958881" numCol="1" spcCol="1270" anchor="t" anchorCtr="0">
              <a:noAutofit/>
            </a:bodyPr>
            <a:lstStyle/>
            <a:p>
              <a:pPr marL="0" lvl="0" indent="0" algn="r" defTabSz="1244600">
                <a:lnSpc>
                  <a:spcPct val="90000"/>
                </a:lnSpc>
                <a:spcBef>
                  <a:spcPct val="0"/>
                </a:spcBef>
                <a:spcAft>
                  <a:spcPct val="35000"/>
                </a:spcAft>
                <a:buNone/>
              </a:pPr>
              <a:r>
                <a:rPr lang="es-ES" sz="2800" kern="1200" dirty="0"/>
                <a:t> </a:t>
              </a:r>
              <a:endParaRPr lang="es-PE" sz="2800" kern="1200" dirty="0"/>
            </a:p>
          </p:txBody>
        </p:sp>
        <p:sp>
          <p:nvSpPr>
            <p:cNvPr id="19" name="Forma libre: forma 18">
              <a:extLst>
                <a:ext uri="{FF2B5EF4-FFF2-40B4-BE49-F238E27FC236}">
                  <a16:creationId xmlns:a16="http://schemas.microsoft.com/office/drawing/2014/main" id="{C620EBD8-7C6C-40FF-B9C9-9074B6735809}"/>
                </a:ext>
              </a:extLst>
            </p:cNvPr>
            <p:cNvSpPr/>
            <p:nvPr/>
          </p:nvSpPr>
          <p:spPr>
            <a:xfrm>
              <a:off x="4163303" y="2058517"/>
              <a:ext cx="1824207" cy="3286124"/>
            </a:xfrm>
            <a:custGeom>
              <a:avLst/>
              <a:gdLst>
                <a:gd name="connsiteX0" fmla="*/ 0 w 1824207"/>
                <a:gd name="connsiteY0" fmla="*/ 0 h 3286124"/>
                <a:gd name="connsiteX1" fmla="*/ 1824207 w 1824207"/>
                <a:gd name="connsiteY1" fmla="*/ 0 h 3286124"/>
                <a:gd name="connsiteX2" fmla="*/ 1824207 w 1824207"/>
                <a:gd name="connsiteY2" fmla="*/ 3286124 h 3286124"/>
                <a:gd name="connsiteX3" fmla="*/ 0 w 1824207"/>
                <a:gd name="connsiteY3" fmla="*/ 3286124 h 3286124"/>
                <a:gd name="connsiteX4" fmla="*/ 0 w 1824207"/>
                <a:gd name="connsiteY4" fmla="*/ 0 h 32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07" h="3286124">
                  <a:moveTo>
                    <a:pt x="0" y="0"/>
                  </a:moveTo>
                  <a:lnTo>
                    <a:pt x="1824207" y="0"/>
                  </a:lnTo>
                  <a:lnTo>
                    <a:pt x="1824207" y="3286124"/>
                  </a:lnTo>
                  <a:lnTo>
                    <a:pt x="0" y="3286124"/>
                  </a:lnTo>
                  <a:lnTo>
                    <a:pt x="0" y="0"/>
                  </a:lnTo>
                  <a:close/>
                </a:path>
              </a:pathLst>
            </a:custGeom>
            <a:noFill/>
            <a:ln>
              <a:noFill/>
            </a:ln>
            <a:sp3d/>
          </p:spPr>
          <p:style>
            <a:lnRef idx="2">
              <a:scrgbClr r="0" g="0" b="0"/>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s-ES" sz="2000" b="1" kern="1200" dirty="0"/>
                <a:t>Enrolamiento en vivo</a:t>
              </a:r>
            </a:p>
            <a:p>
              <a:pPr marL="0" lvl="0" indent="0" algn="l" defTabSz="622300">
                <a:lnSpc>
                  <a:spcPct val="90000"/>
                </a:lnSpc>
                <a:spcBef>
                  <a:spcPct val="0"/>
                </a:spcBef>
                <a:spcAft>
                  <a:spcPct val="35000"/>
                </a:spcAft>
                <a:buNone/>
              </a:pPr>
              <a:r>
                <a:rPr lang="es-ES" sz="1400" kern="1200" dirty="0"/>
                <a:t> </a:t>
              </a:r>
              <a:endParaRPr lang="es-PE" sz="1400" kern="1200" dirty="0"/>
            </a:p>
          </p:txBody>
        </p:sp>
        <p:sp>
          <p:nvSpPr>
            <p:cNvPr id="20" name="Forma libre: forma 19">
              <a:extLst>
                <a:ext uri="{FF2B5EF4-FFF2-40B4-BE49-F238E27FC236}">
                  <a16:creationId xmlns:a16="http://schemas.microsoft.com/office/drawing/2014/main" id="{BE6801EE-57F7-4764-A1D7-8947989CA8A3}"/>
                </a:ext>
              </a:extLst>
            </p:cNvPr>
            <p:cNvSpPr/>
            <p:nvPr/>
          </p:nvSpPr>
          <p:spPr>
            <a:xfrm rot="16200000">
              <a:off x="5937972" y="2285642"/>
              <a:ext cx="3286126" cy="2738438"/>
            </a:xfrm>
            <a:custGeom>
              <a:avLst/>
              <a:gdLst>
                <a:gd name="connsiteX0" fmla="*/ 0 w 2738437"/>
                <a:gd name="connsiteY0" fmla="*/ 136922 h 3286124"/>
                <a:gd name="connsiteX1" fmla="*/ 136922 w 2738437"/>
                <a:gd name="connsiteY1" fmla="*/ 0 h 3286124"/>
                <a:gd name="connsiteX2" fmla="*/ 2601515 w 2738437"/>
                <a:gd name="connsiteY2" fmla="*/ 0 h 3286124"/>
                <a:gd name="connsiteX3" fmla="*/ 2738437 w 2738437"/>
                <a:gd name="connsiteY3" fmla="*/ 136922 h 3286124"/>
                <a:gd name="connsiteX4" fmla="*/ 2738437 w 2738437"/>
                <a:gd name="connsiteY4" fmla="*/ 3149202 h 3286124"/>
                <a:gd name="connsiteX5" fmla="*/ 2601515 w 2738437"/>
                <a:gd name="connsiteY5" fmla="*/ 3286124 h 3286124"/>
                <a:gd name="connsiteX6" fmla="*/ 136922 w 2738437"/>
                <a:gd name="connsiteY6" fmla="*/ 3286124 h 3286124"/>
                <a:gd name="connsiteX7" fmla="*/ 0 w 2738437"/>
                <a:gd name="connsiteY7" fmla="*/ 3149202 h 3286124"/>
                <a:gd name="connsiteX8" fmla="*/ 0 w 2738437"/>
                <a:gd name="connsiteY8" fmla="*/ 136922 h 328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37" h="3286124">
                  <a:moveTo>
                    <a:pt x="2624335" y="1"/>
                  </a:moveTo>
                  <a:cubicBezTo>
                    <a:pt x="2687352" y="1"/>
                    <a:pt x="2738437" y="73563"/>
                    <a:pt x="2738437" y="164307"/>
                  </a:cubicBezTo>
                  <a:lnTo>
                    <a:pt x="2738437" y="3121817"/>
                  </a:lnTo>
                  <a:cubicBezTo>
                    <a:pt x="2738437" y="3212561"/>
                    <a:pt x="2687352" y="3286123"/>
                    <a:pt x="2624335" y="3286123"/>
                  </a:cubicBezTo>
                  <a:lnTo>
                    <a:pt x="114102" y="3286123"/>
                  </a:lnTo>
                  <a:cubicBezTo>
                    <a:pt x="51085" y="3286123"/>
                    <a:pt x="0" y="3212561"/>
                    <a:pt x="0" y="3121817"/>
                  </a:cubicBezTo>
                  <a:lnTo>
                    <a:pt x="0" y="164307"/>
                  </a:lnTo>
                  <a:cubicBezTo>
                    <a:pt x="0" y="73563"/>
                    <a:pt x="51085" y="1"/>
                    <a:pt x="114102" y="1"/>
                  </a:cubicBezTo>
                  <a:lnTo>
                    <a:pt x="2624335" y="1"/>
                  </a:lnTo>
                  <a:close/>
                </a:path>
              </a:pathLst>
            </a:custGeom>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txBody>
            <a:bodyPr spcFirstLastPara="0" vert="horz" wrap="square" lIns="591502" tIns="96012" rIns="124460" bIns="2190750" numCol="1" spcCol="1270" anchor="t" anchorCtr="0">
              <a:noAutofit/>
            </a:bodyPr>
            <a:lstStyle/>
            <a:p>
              <a:pPr marL="0" lvl="0" indent="0" algn="ctr" defTabSz="1244600">
                <a:lnSpc>
                  <a:spcPct val="90000"/>
                </a:lnSpc>
                <a:spcBef>
                  <a:spcPct val="0"/>
                </a:spcBef>
                <a:spcAft>
                  <a:spcPct val="35000"/>
                </a:spcAft>
                <a:buNone/>
              </a:pPr>
              <a:endParaRPr lang="es-PE" sz="2800" kern="1200" dirty="0"/>
            </a:p>
          </p:txBody>
        </p:sp>
        <p:sp>
          <p:nvSpPr>
            <p:cNvPr id="22" name="Forma libre: forma 21">
              <a:extLst>
                <a:ext uri="{FF2B5EF4-FFF2-40B4-BE49-F238E27FC236}">
                  <a16:creationId xmlns:a16="http://schemas.microsoft.com/office/drawing/2014/main" id="{B9E95FB0-60D7-4238-8D31-A3ECCEF71E63}"/>
                </a:ext>
              </a:extLst>
            </p:cNvPr>
            <p:cNvSpPr/>
            <p:nvPr/>
          </p:nvSpPr>
          <p:spPr>
            <a:xfrm>
              <a:off x="6538077" y="2058518"/>
              <a:ext cx="2040135" cy="3286123"/>
            </a:xfrm>
            <a:custGeom>
              <a:avLst/>
              <a:gdLst>
                <a:gd name="connsiteX0" fmla="*/ 0 w 2040135"/>
                <a:gd name="connsiteY0" fmla="*/ 0 h 3286124"/>
                <a:gd name="connsiteX1" fmla="*/ 2040135 w 2040135"/>
                <a:gd name="connsiteY1" fmla="*/ 0 h 3286124"/>
                <a:gd name="connsiteX2" fmla="*/ 2040135 w 2040135"/>
                <a:gd name="connsiteY2" fmla="*/ 3286124 h 3286124"/>
                <a:gd name="connsiteX3" fmla="*/ 0 w 2040135"/>
                <a:gd name="connsiteY3" fmla="*/ 3286124 h 3286124"/>
                <a:gd name="connsiteX4" fmla="*/ 0 w 2040135"/>
                <a:gd name="connsiteY4" fmla="*/ 0 h 32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135" h="3286124">
                  <a:moveTo>
                    <a:pt x="0" y="0"/>
                  </a:moveTo>
                  <a:lnTo>
                    <a:pt x="2040135" y="0"/>
                  </a:lnTo>
                  <a:lnTo>
                    <a:pt x="2040135" y="3286124"/>
                  </a:lnTo>
                  <a:lnTo>
                    <a:pt x="0" y="3286124"/>
                  </a:lnTo>
                  <a:lnTo>
                    <a:pt x="0" y="0"/>
                  </a:lnTo>
                  <a:close/>
                </a:path>
              </a:pathLst>
            </a:custGeom>
            <a:noFill/>
            <a:ln>
              <a:noFill/>
            </a:ln>
            <a:sp3d/>
          </p:spPr>
          <p:style>
            <a:lnRef idx="2">
              <a:scrgbClr r="0" g="0" b="0"/>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r>
                <a:rPr lang="es-ES" sz="2000" b="1" kern="1200" dirty="0"/>
                <a:t>Análisis pericial</a:t>
              </a:r>
            </a:p>
          </p:txBody>
        </p:sp>
        <p:sp>
          <p:nvSpPr>
            <p:cNvPr id="23" name="Forma libre: forma 22">
              <a:extLst>
                <a:ext uri="{FF2B5EF4-FFF2-40B4-BE49-F238E27FC236}">
                  <a16:creationId xmlns:a16="http://schemas.microsoft.com/office/drawing/2014/main" id="{ADFA64C3-0323-4602-8CA0-A212A6D82A4C}"/>
                </a:ext>
              </a:extLst>
            </p:cNvPr>
            <p:cNvSpPr/>
            <p:nvPr/>
          </p:nvSpPr>
          <p:spPr>
            <a:xfrm rot="16200000">
              <a:off x="8834643" y="2242812"/>
              <a:ext cx="3286123" cy="2881982"/>
            </a:xfrm>
            <a:custGeom>
              <a:avLst/>
              <a:gdLst>
                <a:gd name="connsiteX0" fmla="*/ 0 w 2738437"/>
                <a:gd name="connsiteY0" fmla="*/ 136922 h 3286124"/>
                <a:gd name="connsiteX1" fmla="*/ 136922 w 2738437"/>
                <a:gd name="connsiteY1" fmla="*/ 0 h 3286124"/>
                <a:gd name="connsiteX2" fmla="*/ 2601515 w 2738437"/>
                <a:gd name="connsiteY2" fmla="*/ 0 h 3286124"/>
                <a:gd name="connsiteX3" fmla="*/ 2738437 w 2738437"/>
                <a:gd name="connsiteY3" fmla="*/ 136922 h 3286124"/>
                <a:gd name="connsiteX4" fmla="*/ 2738437 w 2738437"/>
                <a:gd name="connsiteY4" fmla="*/ 3149202 h 3286124"/>
                <a:gd name="connsiteX5" fmla="*/ 2601515 w 2738437"/>
                <a:gd name="connsiteY5" fmla="*/ 3286124 h 3286124"/>
                <a:gd name="connsiteX6" fmla="*/ 136922 w 2738437"/>
                <a:gd name="connsiteY6" fmla="*/ 3286124 h 3286124"/>
                <a:gd name="connsiteX7" fmla="*/ 0 w 2738437"/>
                <a:gd name="connsiteY7" fmla="*/ 3149202 h 3286124"/>
                <a:gd name="connsiteX8" fmla="*/ 0 w 2738437"/>
                <a:gd name="connsiteY8" fmla="*/ 136922 h 328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37" h="3286124">
                  <a:moveTo>
                    <a:pt x="2624335" y="1"/>
                  </a:moveTo>
                  <a:cubicBezTo>
                    <a:pt x="2687352" y="1"/>
                    <a:pt x="2738437" y="73563"/>
                    <a:pt x="2738437" y="164307"/>
                  </a:cubicBezTo>
                  <a:lnTo>
                    <a:pt x="2738437" y="3121817"/>
                  </a:lnTo>
                  <a:cubicBezTo>
                    <a:pt x="2738437" y="3212561"/>
                    <a:pt x="2687352" y="3286123"/>
                    <a:pt x="2624335" y="3286123"/>
                  </a:cubicBezTo>
                  <a:lnTo>
                    <a:pt x="114102" y="3286123"/>
                  </a:lnTo>
                  <a:cubicBezTo>
                    <a:pt x="51085" y="3286123"/>
                    <a:pt x="0" y="3212561"/>
                    <a:pt x="0" y="3121817"/>
                  </a:cubicBezTo>
                  <a:lnTo>
                    <a:pt x="0" y="164307"/>
                  </a:lnTo>
                  <a:cubicBezTo>
                    <a:pt x="0" y="73563"/>
                    <a:pt x="51085" y="1"/>
                    <a:pt x="114102" y="1"/>
                  </a:cubicBezTo>
                  <a:lnTo>
                    <a:pt x="2624335" y="1"/>
                  </a:lnTo>
                  <a:close/>
                </a:path>
              </a:pathLst>
            </a:cu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91502" tIns="96013" rIns="124460" bIns="2190749" numCol="1" spcCol="1270" anchor="t" anchorCtr="0">
              <a:noAutofit/>
            </a:bodyPr>
            <a:lstStyle/>
            <a:p>
              <a:pPr marL="0" lvl="0" indent="0" algn="r" defTabSz="1244600">
                <a:lnSpc>
                  <a:spcPct val="90000"/>
                </a:lnSpc>
                <a:spcBef>
                  <a:spcPct val="0"/>
                </a:spcBef>
                <a:spcAft>
                  <a:spcPct val="35000"/>
                </a:spcAft>
                <a:buNone/>
              </a:pPr>
              <a:endParaRPr lang="es-PE" sz="2800" kern="1200" dirty="0"/>
            </a:p>
          </p:txBody>
        </p:sp>
        <p:sp>
          <p:nvSpPr>
            <p:cNvPr id="25" name="Forma libre: forma 24">
              <a:extLst>
                <a:ext uri="{FF2B5EF4-FFF2-40B4-BE49-F238E27FC236}">
                  <a16:creationId xmlns:a16="http://schemas.microsoft.com/office/drawing/2014/main" id="{847AC039-B81F-44F5-85E2-1BBC986D22BE}"/>
                </a:ext>
              </a:extLst>
            </p:cNvPr>
            <p:cNvSpPr/>
            <p:nvPr/>
          </p:nvSpPr>
          <p:spPr>
            <a:xfrm>
              <a:off x="9196713" y="2040742"/>
              <a:ext cx="2427825" cy="3286123"/>
            </a:xfrm>
            <a:custGeom>
              <a:avLst/>
              <a:gdLst>
                <a:gd name="connsiteX0" fmla="*/ 0 w 2040135"/>
                <a:gd name="connsiteY0" fmla="*/ 0 h 3286124"/>
                <a:gd name="connsiteX1" fmla="*/ 2040135 w 2040135"/>
                <a:gd name="connsiteY1" fmla="*/ 0 h 3286124"/>
                <a:gd name="connsiteX2" fmla="*/ 2040135 w 2040135"/>
                <a:gd name="connsiteY2" fmla="*/ 3286124 h 3286124"/>
                <a:gd name="connsiteX3" fmla="*/ 0 w 2040135"/>
                <a:gd name="connsiteY3" fmla="*/ 3286124 h 3286124"/>
                <a:gd name="connsiteX4" fmla="*/ 0 w 2040135"/>
                <a:gd name="connsiteY4" fmla="*/ 0 h 328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135" h="3286124">
                  <a:moveTo>
                    <a:pt x="0" y="0"/>
                  </a:moveTo>
                  <a:lnTo>
                    <a:pt x="2040135" y="0"/>
                  </a:lnTo>
                  <a:lnTo>
                    <a:pt x="2040135" y="3286124"/>
                  </a:lnTo>
                  <a:lnTo>
                    <a:pt x="0" y="3286124"/>
                  </a:lnTo>
                  <a:lnTo>
                    <a:pt x="0" y="0"/>
                  </a:lnTo>
                  <a:close/>
                </a:path>
              </a:pathLst>
            </a:custGeom>
            <a:noFill/>
            <a:ln>
              <a:noFill/>
            </a:ln>
            <a:sp3d/>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s-ES" sz="1800" b="1" kern="1200" dirty="0"/>
                <a:t>Identificación de personas y cadáveres</a:t>
              </a:r>
              <a:r>
                <a:rPr lang="es-ES" sz="1800" kern="1200" dirty="0"/>
                <a:t> </a:t>
              </a:r>
              <a:r>
                <a:rPr lang="es-ES" sz="1800" b="1" kern="1200" dirty="0"/>
                <a:t>(NN)</a:t>
              </a:r>
            </a:p>
            <a:p>
              <a:pPr marL="0" lvl="0" indent="0" algn="ctr" defTabSz="800100">
                <a:lnSpc>
                  <a:spcPct val="90000"/>
                </a:lnSpc>
                <a:spcBef>
                  <a:spcPct val="0"/>
                </a:spcBef>
                <a:spcAft>
                  <a:spcPct val="35000"/>
                </a:spcAft>
                <a:buNone/>
              </a:pPr>
              <a:endParaRPr lang="es-PE" sz="1500" kern="1200" dirty="0"/>
            </a:p>
          </p:txBody>
        </p:sp>
      </p:grpSp>
      <p:pic>
        <p:nvPicPr>
          <p:cNvPr id="35" name="Imagen 34">
            <a:extLst>
              <a:ext uri="{FF2B5EF4-FFF2-40B4-BE49-F238E27FC236}">
                <a16:creationId xmlns:a16="http://schemas.microsoft.com/office/drawing/2014/main" id="{6EB52BD8-566E-410D-B8D6-AADED3F4CF25}"/>
              </a:ext>
            </a:extLst>
          </p:cNvPr>
          <p:cNvPicPr/>
          <p:nvPr/>
        </p:nvPicPr>
        <p:blipFill rotWithShape="1">
          <a:blip r:embed="rId2" cstate="print">
            <a:extLst>
              <a:ext uri="{28A0092B-C50C-407E-A947-70E740481C1C}">
                <a14:useLocalDpi xmlns:a14="http://schemas.microsoft.com/office/drawing/2010/main" val="0"/>
              </a:ext>
            </a:extLst>
          </a:blip>
          <a:srcRect l="36336" t="16618" r="36501" b="20359"/>
          <a:stretch/>
        </p:blipFill>
        <p:spPr bwMode="auto">
          <a:xfrm>
            <a:off x="2696011" y="2869811"/>
            <a:ext cx="2297503" cy="3527083"/>
          </a:xfrm>
          <a:prstGeom prst="rect">
            <a:avLst/>
          </a:prstGeom>
          <a:ln w="28575">
            <a:solidFill>
              <a:schemeClr val="tx1"/>
            </a:solidFill>
          </a:ln>
          <a:extLst>
            <a:ext uri="{53640926-AAD7-44D8-BBD7-CCE9431645EC}">
              <a14:shadowObscured xmlns:a14="http://schemas.microsoft.com/office/drawing/2010/main"/>
            </a:ext>
          </a:extLst>
        </p:spPr>
      </p:pic>
      <p:sp>
        <p:nvSpPr>
          <p:cNvPr id="36" name="CuadroTexto 35">
            <a:extLst>
              <a:ext uri="{FF2B5EF4-FFF2-40B4-BE49-F238E27FC236}">
                <a16:creationId xmlns:a16="http://schemas.microsoft.com/office/drawing/2014/main" id="{9D910CC3-AEED-4F5D-8818-7C965B7C1487}"/>
              </a:ext>
            </a:extLst>
          </p:cNvPr>
          <p:cNvSpPr txBox="1"/>
          <p:nvPr/>
        </p:nvSpPr>
        <p:spPr>
          <a:xfrm>
            <a:off x="270713" y="3118847"/>
            <a:ext cx="2046975" cy="2308324"/>
          </a:xfrm>
          <a:prstGeom prst="rect">
            <a:avLst/>
          </a:prstGeom>
          <a:noFill/>
        </p:spPr>
        <p:txBody>
          <a:bodyPr wrap="square" rtlCol="0">
            <a:spAutoFit/>
          </a:bodyPr>
          <a:lstStyle/>
          <a:p>
            <a:pPr algn="just"/>
            <a:r>
              <a:rPr lang="es-PE" sz="1600" dirty="0">
                <a:solidFill>
                  <a:schemeClr val="bg1"/>
                </a:solidFill>
              </a:rPr>
              <a:t>En el proceso de identificación dactilar se siguen las técnicas mencionadas de Enrolamiento en vivo, Análisis pericial e identificación de personas y cadáveres (NN)</a:t>
            </a:r>
          </a:p>
        </p:txBody>
      </p:sp>
      <p:pic>
        <p:nvPicPr>
          <p:cNvPr id="37" name="Imagen 36">
            <a:extLst>
              <a:ext uri="{FF2B5EF4-FFF2-40B4-BE49-F238E27FC236}">
                <a16:creationId xmlns:a16="http://schemas.microsoft.com/office/drawing/2014/main" id="{9E61269B-1D01-4E5C-8FEE-08889AC69CB9}"/>
              </a:ext>
            </a:extLst>
          </p:cNvPr>
          <p:cNvPicPr/>
          <p:nvPr/>
        </p:nvPicPr>
        <p:blipFill rotWithShape="1">
          <a:blip r:embed="rId3" cstate="print">
            <a:extLst>
              <a:ext uri="{28A0092B-C50C-407E-A947-70E740481C1C}">
                <a14:useLocalDpi xmlns:a14="http://schemas.microsoft.com/office/drawing/2010/main" val="0"/>
              </a:ext>
            </a:extLst>
          </a:blip>
          <a:srcRect l="36865" t="15991" r="37559" b="23495"/>
          <a:stretch/>
        </p:blipFill>
        <p:spPr bwMode="auto">
          <a:xfrm>
            <a:off x="5124642" y="2869811"/>
            <a:ext cx="2170605" cy="3527083"/>
          </a:xfrm>
          <a:prstGeom prst="rect">
            <a:avLst/>
          </a:prstGeom>
          <a:ln w="28575">
            <a:solidFill>
              <a:schemeClr val="tx1"/>
            </a:solidFill>
          </a:ln>
          <a:extLst>
            <a:ext uri="{53640926-AAD7-44D8-BBD7-CCE9431645EC}">
              <a14:shadowObscured xmlns:a14="http://schemas.microsoft.com/office/drawing/2010/main"/>
            </a:ext>
          </a:extLst>
        </p:spPr>
      </p:pic>
      <p:pic>
        <p:nvPicPr>
          <p:cNvPr id="38" name="Imagen 37">
            <a:extLst>
              <a:ext uri="{FF2B5EF4-FFF2-40B4-BE49-F238E27FC236}">
                <a16:creationId xmlns:a16="http://schemas.microsoft.com/office/drawing/2014/main" id="{98A7843C-2B8B-4BC0-A8FA-90581D792E34}"/>
              </a:ext>
            </a:extLst>
          </p:cNvPr>
          <p:cNvPicPr/>
          <p:nvPr/>
        </p:nvPicPr>
        <p:blipFill rotWithShape="1">
          <a:blip r:embed="rId4" cstate="print">
            <a:extLst>
              <a:ext uri="{28A0092B-C50C-407E-A947-70E740481C1C}">
                <a14:useLocalDpi xmlns:a14="http://schemas.microsoft.com/office/drawing/2010/main" val="0"/>
              </a:ext>
            </a:extLst>
          </a:blip>
          <a:srcRect l="35983" t="15677" r="37383" b="19105"/>
          <a:stretch/>
        </p:blipFill>
        <p:spPr bwMode="auto">
          <a:xfrm>
            <a:off x="7462027" y="2869811"/>
            <a:ext cx="2122094" cy="3527082"/>
          </a:xfrm>
          <a:prstGeom prst="rect">
            <a:avLst/>
          </a:prstGeom>
          <a:ln w="28575">
            <a:solidFill>
              <a:schemeClr val="tx1"/>
            </a:solid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8413B823-2F46-4425-AFD0-ECF176B003B2}"/>
              </a:ext>
            </a:extLst>
          </p:cNvPr>
          <p:cNvPicPr>
            <a:picLocks noChangeAspect="1"/>
          </p:cNvPicPr>
          <p:nvPr/>
        </p:nvPicPr>
        <p:blipFill>
          <a:blip r:embed="rId5"/>
          <a:stretch>
            <a:fillRect/>
          </a:stretch>
        </p:blipFill>
        <p:spPr>
          <a:xfrm>
            <a:off x="9750901" y="2869811"/>
            <a:ext cx="2122094" cy="3555624"/>
          </a:xfrm>
          <a:prstGeom prst="rect">
            <a:avLst/>
          </a:prstGeom>
          <a:ln w="25400">
            <a:solidFill>
              <a:schemeClr val="tx1"/>
            </a:solidFill>
          </a:ln>
        </p:spPr>
      </p:pic>
    </p:spTree>
    <p:extLst>
      <p:ext uri="{BB962C8B-B14F-4D97-AF65-F5344CB8AC3E}">
        <p14:creationId xmlns:p14="http://schemas.microsoft.com/office/powerpoint/2010/main" val="11550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263F6BF-4D59-4E0E-AECE-36C41FBDB947}"/>
              </a:ext>
            </a:extLst>
          </p:cNvPr>
          <p:cNvSpPr txBox="1"/>
          <p:nvPr/>
        </p:nvSpPr>
        <p:spPr>
          <a:xfrm>
            <a:off x="1216418" y="220381"/>
            <a:ext cx="10078224" cy="954107"/>
          </a:xfrm>
          <a:prstGeom prst="rect">
            <a:avLst/>
          </a:prstGeom>
          <a:noFill/>
        </p:spPr>
        <p:txBody>
          <a:bodyPr wrap="square">
            <a:spAutoFit/>
          </a:bodyPr>
          <a:lstStyle/>
          <a:p>
            <a:pPr lvl="0" algn="ctr"/>
            <a:r>
              <a:rPr lang="es-ES" sz="2800" b="1" dirty="0">
                <a:solidFill>
                  <a:schemeClr val="bg1"/>
                </a:solidFill>
              </a:rPr>
              <a:t>Motivos por los que no se ha considerado en el Presupuesto Institucional la continuidad de dicho servicio  - AFIS</a:t>
            </a:r>
          </a:p>
        </p:txBody>
      </p:sp>
      <p:pic>
        <p:nvPicPr>
          <p:cNvPr id="6" name="Imagen 5">
            <a:extLst>
              <a:ext uri="{FF2B5EF4-FFF2-40B4-BE49-F238E27FC236}">
                <a16:creationId xmlns:a16="http://schemas.microsoft.com/office/drawing/2014/main" id="{D8A38F27-E103-4387-9A7B-F3871EAD845F}"/>
              </a:ext>
            </a:extLst>
          </p:cNvPr>
          <p:cNvPicPr>
            <a:picLocks noChangeAspect="1"/>
          </p:cNvPicPr>
          <p:nvPr/>
        </p:nvPicPr>
        <p:blipFill>
          <a:blip r:embed="rId2"/>
          <a:stretch>
            <a:fillRect/>
          </a:stretch>
        </p:blipFill>
        <p:spPr>
          <a:xfrm>
            <a:off x="6325454" y="1938618"/>
            <a:ext cx="5353797" cy="2249535"/>
          </a:xfrm>
          <a:prstGeom prst="rect">
            <a:avLst/>
          </a:prstGeom>
          <a:solidFill>
            <a:schemeClr val="accent4">
              <a:lumMod val="60000"/>
              <a:lumOff val="40000"/>
            </a:schemeClr>
          </a:solidFill>
          <a:ln w="19050">
            <a:solidFill>
              <a:schemeClr val="tx1"/>
            </a:solidFill>
          </a:ln>
        </p:spPr>
      </p:pic>
      <p:sp>
        <p:nvSpPr>
          <p:cNvPr id="8" name="CuadroTexto 7">
            <a:extLst>
              <a:ext uri="{FF2B5EF4-FFF2-40B4-BE49-F238E27FC236}">
                <a16:creationId xmlns:a16="http://schemas.microsoft.com/office/drawing/2014/main" id="{0CA270D2-2A9A-4D9E-B1F0-1636593C94BD}"/>
              </a:ext>
            </a:extLst>
          </p:cNvPr>
          <p:cNvSpPr txBox="1"/>
          <p:nvPr/>
        </p:nvSpPr>
        <p:spPr>
          <a:xfrm>
            <a:off x="348360" y="2097818"/>
            <a:ext cx="5165997" cy="1661993"/>
          </a:xfrm>
          <a:prstGeom prst="rect">
            <a:avLst/>
          </a:prstGeom>
          <a:noFill/>
        </p:spPr>
        <p:txBody>
          <a:bodyPr wrap="square" rtlCol="0">
            <a:spAutoFit/>
          </a:bodyPr>
          <a:lstStyle/>
          <a:p>
            <a:pPr algn="just"/>
            <a:r>
              <a:rPr lang="es-E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 la programación del presupuesto institucional (PIA) </a:t>
            </a:r>
            <a:r>
              <a:rPr lang="es-ES" sz="1200" dirty="0">
                <a:solidFill>
                  <a:schemeClr val="bg1"/>
                </a:solidFill>
                <a:latin typeface="Arial" panose="020B0604020202020204" pitchFamily="34" charset="0"/>
                <a:cs typeface="Times New Roman" panose="02020603050405020304" pitchFamily="18" charset="0"/>
              </a:rPr>
              <a:t>de los años </a:t>
            </a:r>
            <a:r>
              <a:rPr lang="es-ES" b="1" dirty="0">
                <a:solidFill>
                  <a:schemeClr val="accent4"/>
                </a:solidFill>
                <a:effectLst/>
                <a:latin typeface="Arial" panose="020B0604020202020204" pitchFamily="34" charset="0"/>
                <a:ea typeface="Calibri" panose="020F0502020204030204" pitchFamily="34" charset="0"/>
                <a:cs typeface="Times New Roman" panose="02020603050405020304" pitchFamily="18" charset="0"/>
              </a:rPr>
              <a:t>2019, 2020, 2021, </a:t>
            </a:r>
            <a:r>
              <a:rPr lang="es-E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SÍ </a:t>
            </a:r>
            <a:r>
              <a:rPr lang="es-E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 consideró la continuidad del servicio del soporte técnico del mantenimiento correctivo y preventivo del Sistema AFIS </a:t>
            </a:r>
            <a:r>
              <a:rPr lang="es-ES" sz="12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TENIENDO COMO FUENTE DE FINANCIAMIENTO LOS RECURSOS DIRECTAMENTE RECAUDADOS (RDR)</a:t>
            </a:r>
            <a:r>
              <a:rPr lang="es-E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en la especifica de gastos 2.3.2.7.4.3 Soporte Técnico, por el monto total de S/ 9’000,000.00 </a:t>
            </a:r>
            <a:r>
              <a:rPr lang="es-PE"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NUEVE MILLONES 00/100 SOLES (S/ 7.5MM – AFIS y S/ 1.5MM – IBIS).</a:t>
            </a:r>
            <a:endParaRPr lang="es-PE" sz="1200" dirty="0">
              <a:solidFill>
                <a:schemeClr val="bg1"/>
              </a:solidFill>
            </a:endParaRPr>
          </a:p>
        </p:txBody>
      </p:sp>
      <p:sp>
        <p:nvSpPr>
          <p:cNvPr id="9" name="Flecha: a la derecha 8">
            <a:extLst>
              <a:ext uri="{FF2B5EF4-FFF2-40B4-BE49-F238E27FC236}">
                <a16:creationId xmlns:a16="http://schemas.microsoft.com/office/drawing/2014/main" id="{49D9BA95-D276-4D15-BE72-3B3376F30EC8}"/>
              </a:ext>
            </a:extLst>
          </p:cNvPr>
          <p:cNvSpPr/>
          <p:nvPr/>
        </p:nvSpPr>
        <p:spPr>
          <a:xfrm>
            <a:off x="5728123" y="2598849"/>
            <a:ext cx="527407" cy="780836"/>
          </a:xfrm>
          <a:prstGeom prst="rightArrow">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solidFill>
                <a:schemeClr val="accent4">
                  <a:lumMod val="60000"/>
                  <a:lumOff val="40000"/>
                </a:schemeClr>
              </a:solidFill>
            </a:endParaRPr>
          </a:p>
        </p:txBody>
      </p:sp>
      <p:sp>
        <p:nvSpPr>
          <p:cNvPr id="10" name="CuadroTexto 9">
            <a:extLst>
              <a:ext uri="{FF2B5EF4-FFF2-40B4-BE49-F238E27FC236}">
                <a16:creationId xmlns:a16="http://schemas.microsoft.com/office/drawing/2014/main" id="{A170A468-36B9-448F-B6E8-9706594BE0CA}"/>
              </a:ext>
            </a:extLst>
          </p:cNvPr>
          <p:cNvSpPr txBox="1"/>
          <p:nvPr/>
        </p:nvSpPr>
        <p:spPr>
          <a:xfrm>
            <a:off x="6325454" y="1234345"/>
            <a:ext cx="5353797" cy="646331"/>
          </a:xfrm>
          <a:prstGeom prst="rect">
            <a:avLst/>
          </a:prstGeom>
          <a:noFill/>
          <a:ln>
            <a:solidFill>
              <a:schemeClr val="tx1">
                <a:lumMod val="65000"/>
                <a:lumOff val="35000"/>
              </a:schemeClr>
            </a:solidFill>
          </a:ln>
        </p:spPr>
        <p:txBody>
          <a:bodyPr wrap="square" rtlCol="0">
            <a:spAutoFit/>
          </a:bodyPr>
          <a:lstStyle/>
          <a:p>
            <a:pPr algn="ctr"/>
            <a:r>
              <a:rPr lang="es-PE" dirty="0">
                <a:solidFill>
                  <a:schemeClr val="accent4">
                    <a:lumMod val="60000"/>
                    <a:lumOff val="40000"/>
                  </a:schemeClr>
                </a:solidFill>
              </a:rPr>
              <a:t>CONSULTA SIAF – AMIGABLE </a:t>
            </a:r>
          </a:p>
          <a:p>
            <a:pPr algn="ctr"/>
            <a:r>
              <a:rPr lang="es-PE" dirty="0">
                <a:solidFill>
                  <a:schemeClr val="accent4">
                    <a:lumMod val="60000"/>
                    <a:lumOff val="40000"/>
                  </a:schemeClr>
                </a:solidFill>
              </a:rPr>
              <a:t>(MINISTERIO DE ECONOMÍA Y FINANZAS- MEF)</a:t>
            </a:r>
          </a:p>
        </p:txBody>
      </p:sp>
      <p:sp>
        <p:nvSpPr>
          <p:cNvPr id="11" name="CuadroTexto 10">
            <a:extLst>
              <a:ext uri="{FF2B5EF4-FFF2-40B4-BE49-F238E27FC236}">
                <a16:creationId xmlns:a16="http://schemas.microsoft.com/office/drawing/2014/main" id="{1504B4DD-188F-4C16-B8F2-070EB15B8090}"/>
              </a:ext>
            </a:extLst>
          </p:cNvPr>
          <p:cNvSpPr txBox="1"/>
          <p:nvPr/>
        </p:nvSpPr>
        <p:spPr>
          <a:xfrm>
            <a:off x="512747" y="4822149"/>
            <a:ext cx="5001610" cy="1415772"/>
          </a:xfrm>
          <a:prstGeom prst="rect">
            <a:avLst/>
          </a:prstGeom>
          <a:noFill/>
        </p:spPr>
        <p:txBody>
          <a:bodyPr wrap="square" rtlCol="0">
            <a:spAutoFit/>
          </a:bodyPr>
          <a:lstStyle/>
          <a:p>
            <a:pPr algn="just"/>
            <a:r>
              <a:rPr lang="es-E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 el </a:t>
            </a:r>
            <a:r>
              <a:rPr lang="es-ES" sz="1400" b="1" dirty="0">
                <a:solidFill>
                  <a:schemeClr val="accent4"/>
                </a:solidFill>
                <a:effectLst/>
                <a:latin typeface="Arial" panose="020B0604020202020204" pitchFamily="34" charset="0"/>
                <a:ea typeface="Calibri" panose="020F0502020204030204" pitchFamily="34" charset="0"/>
                <a:cs typeface="Times New Roman" panose="02020603050405020304" pitchFamily="18" charset="0"/>
              </a:rPr>
              <a:t>AF-2022</a:t>
            </a:r>
            <a:r>
              <a:rPr lang="es-ES"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la DIRCRI PNP cuenta con una programación de                  S/ 5’045,000.00 como Presupuesto Institucional Modificado (PIM) en la fuente de financiamiento de RDR; </a:t>
            </a:r>
            <a:r>
              <a:rPr lang="es-ES" sz="12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sin embargo, no sería posible financiar el costo del soporte técnico debido a que la modificación del TUPA MININTER originará que los ingresos por RDR disminuyan en -60% por la reducción de las tasas del certificado de antecedentes policiales.</a:t>
            </a:r>
            <a:endParaRPr lang="es-PE" sz="1200" b="1" u="sng" dirty="0">
              <a:solidFill>
                <a:schemeClr val="bg1"/>
              </a:solidFill>
            </a:endParaRPr>
          </a:p>
        </p:txBody>
      </p:sp>
      <p:sp>
        <p:nvSpPr>
          <p:cNvPr id="12" name="Flecha: a la derecha 11">
            <a:extLst>
              <a:ext uri="{FF2B5EF4-FFF2-40B4-BE49-F238E27FC236}">
                <a16:creationId xmlns:a16="http://schemas.microsoft.com/office/drawing/2014/main" id="{473A95C1-D65C-4670-9428-97C3502E9F76}"/>
              </a:ext>
            </a:extLst>
          </p:cNvPr>
          <p:cNvSpPr/>
          <p:nvPr/>
        </p:nvSpPr>
        <p:spPr>
          <a:xfrm>
            <a:off x="5678744" y="5236563"/>
            <a:ext cx="527407" cy="780836"/>
          </a:xfrm>
          <a:prstGeom prst="rightArrow">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solidFill>
                <a:schemeClr val="accent4">
                  <a:lumMod val="60000"/>
                  <a:lumOff val="40000"/>
                </a:schemeClr>
              </a:solidFill>
            </a:endParaRPr>
          </a:p>
        </p:txBody>
      </p:sp>
      <p:pic>
        <p:nvPicPr>
          <p:cNvPr id="16" name="Imagen 15">
            <a:extLst>
              <a:ext uri="{FF2B5EF4-FFF2-40B4-BE49-F238E27FC236}">
                <a16:creationId xmlns:a16="http://schemas.microsoft.com/office/drawing/2014/main" id="{00AB1EEF-46AB-4382-82DE-31BC6D14D5D6}"/>
              </a:ext>
            </a:extLst>
          </p:cNvPr>
          <p:cNvPicPr>
            <a:picLocks noChangeAspect="1"/>
          </p:cNvPicPr>
          <p:nvPr/>
        </p:nvPicPr>
        <p:blipFill>
          <a:blip r:embed="rId3"/>
          <a:stretch>
            <a:fillRect/>
          </a:stretch>
        </p:blipFill>
        <p:spPr>
          <a:xfrm>
            <a:off x="6325454" y="4349491"/>
            <a:ext cx="5353797" cy="2249536"/>
          </a:xfrm>
          <a:prstGeom prst="rect">
            <a:avLst/>
          </a:prstGeom>
        </p:spPr>
      </p:pic>
      <p:sp>
        <p:nvSpPr>
          <p:cNvPr id="17" name="Rectángulo 16">
            <a:extLst>
              <a:ext uri="{FF2B5EF4-FFF2-40B4-BE49-F238E27FC236}">
                <a16:creationId xmlns:a16="http://schemas.microsoft.com/office/drawing/2014/main" id="{21BFB276-40E8-430C-B10B-DC749DEED156}"/>
              </a:ext>
            </a:extLst>
          </p:cNvPr>
          <p:cNvSpPr/>
          <p:nvPr/>
        </p:nvSpPr>
        <p:spPr>
          <a:xfrm>
            <a:off x="10839235" y="5876817"/>
            <a:ext cx="840015" cy="722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FF0000"/>
                </a:solidFill>
              </a:ln>
              <a:noFill/>
            </a:endParaRPr>
          </a:p>
        </p:txBody>
      </p:sp>
    </p:spTree>
    <p:extLst>
      <p:ext uri="{BB962C8B-B14F-4D97-AF65-F5344CB8AC3E}">
        <p14:creationId xmlns:p14="http://schemas.microsoft.com/office/powerpoint/2010/main" val="27990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DEF4BB-CC61-4B01-BF20-8521C588A43E}"/>
              </a:ext>
            </a:extLst>
          </p:cNvPr>
          <p:cNvSpPr txBox="1"/>
          <p:nvPr/>
        </p:nvSpPr>
        <p:spPr>
          <a:xfrm>
            <a:off x="1889551" y="347902"/>
            <a:ext cx="9491876" cy="1077218"/>
          </a:xfrm>
          <a:prstGeom prst="rect">
            <a:avLst/>
          </a:prstGeom>
          <a:noFill/>
        </p:spPr>
        <p:txBody>
          <a:bodyPr wrap="square">
            <a:spAutoFit/>
          </a:bodyPr>
          <a:lstStyle/>
          <a:p>
            <a:pPr lvl="0" algn="ctr"/>
            <a:r>
              <a:rPr lang="es-ES" sz="3200" b="1" dirty="0">
                <a:solidFill>
                  <a:schemeClr val="bg1"/>
                </a:solidFill>
              </a:rPr>
              <a:t>Opciones de solución adoptadas para contar con el funcionamiento del AFIS</a:t>
            </a:r>
          </a:p>
        </p:txBody>
      </p:sp>
      <p:graphicFrame>
        <p:nvGraphicFramePr>
          <p:cNvPr id="4" name="Diagrama 3">
            <a:extLst>
              <a:ext uri="{FF2B5EF4-FFF2-40B4-BE49-F238E27FC236}">
                <a16:creationId xmlns:a16="http://schemas.microsoft.com/office/drawing/2014/main" id="{F7418BDB-78EE-4DF7-A2EE-8A47E255112C}"/>
              </a:ext>
            </a:extLst>
          </p:cNvPr>
          <p:cNvGraphicFramePr/>
          <p:nvPr>
            <p:extLst>
              <p:ext uri="{D42A27DB-BD31-4B8C-83A1-F6EECF244321}">
                <p14:modId xmlns:p14="http://schemas.microsoft.com/office/powerpoint/2010/main" val="2598306663"/>
              </p:ext>
            </p:extLst>
          </p:nvPr>
        </p:nvGraphicFramePr>
        <p:xfrm>
          <a:off x="5901036" y="1999957"/>
          <a:ext cx="6119727" cy="397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 name="Imagen 36">
            <a:extLst>
              <a:ext uri="{FF2B5EF4-FFF2-40B4-BE49-F238E27FC236}">
                <a16:creationId xmlns:a16="http://schemas.microsoft.com/office/drawing/2014/main" id="{87B535CB-DCB1-4A07-A123-584D2648895F}"/>
              </a:ext>
            </a:extLst>
          </p:cNvPr>
          <p:cNvPicPr>
            <a:picLocks noChangeAspect="1"/>
          </p:cNvPicPr>
          <p:nvPr/>
        </p:nvPicPr>
        <p:blipFill>
          <a:blip r:embed="rId7"/>
          <a:stretch>
            <a:fillRect/>
          </a:stretch>
        </p:blipFill>
        <p:spPr>
          <a:xfrm>
            <a:off x="1532842" y="2434045"/>
            <a:ext cx="3534309" cy="3601088"/>
          </a:xfrm>
          <a:prstGeom prst="rect">
            <a:avLst/>
          </a:prstGeom>
        </p:spPr>
      </p:pic>
      <p:pic>
        <p:nvPicPr>
          <p:cNvPr id="7" name="Imagen 6">
            <a:extLst>
              <a:ext uri="{FF2B5EF4-FFF2-40B4-BE49-F238E27FC236}">
                <a16:creationId xmlns:a16="http://schemas.microsoft.com/office/drawing/2014/main" id="{09DA29A9-AFB1-4FBF-808B-B6288B1D663C}"/>
              </a:ext>
            </a:extLst>
          </p:cNvPr>
          <p:cNvPicPr>
            <a:picLocks noChangeAspect="1"/>
          </p:cNvPicPr>
          <p:nvPr/>
        </p:nvPicPr>
        <p:blipFill>
          <a:blip r:embed="rId8"/>
          <a:stretch>
            <a:fillRect/>
          </a:stretch>
        </p:blipFill>
        <p:spPr>
          <a:xfrm>
            <a:off x="85774" y="2933717"/>
            <a:ext cx="1222782" cy="2103205"/>
          </a:xfrm>
          <a:prstGeom prst="rect">
            <a:avLst/>
          </a:prstGeom>
        </p:spPr>
      </p:pic>
      <p:sp>
        <p:nvSpPr>
          <p:cNvPr id="38" name="Flecha: a la derecha 37">
            <a:extLst>
              <a:ext uri="{FF2B5EF4-FFF2-40B4-BE49-F238E27FC236}">
                <a16:creationId xmlns:a16="http://schemas.microsoft.com/office/drawing/2014/main" id="{60478015-0AB1-43E0-AC01-D4935FB7C00E}"/>
              </a:ext>
            </a:extLst>
          </p:cNvPr>
          <p:cNvSpPr/>
          <p:nvPr/>
        </p:nvSpPr>
        <p:spPr>
          <a:xfrm>
            <a:off x="5206490" y="3594903"/>
            <a:ext cx="527407" cy="780836"/>
          </a:xfrm>
          <a:prstGeom prst="rightArrow">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solidFill>
                <a:schemeClr val="accent4">
                  <a:lumMod val="60000"/>
                  <a:lumOff val="40000"/>
                </a:schemeClr>
              </a:solidFill>
            </a:endParaRPr>
          </a:p>
        </p:txBody>
      </p:sp>
      <p:sp>
        <p:nvSpPr>
          <p:cNvPr id="9" name="CuadroTexto 8">
            <a:extLst>
              <a:ext uri="{FF2B5EF4-FFF2-40B4-BE49-F238E27FC236}">
                <a16:creationId xmlns:a16="http://schemas.microsoft.com/office/drawing/2014/main" id="{0CBD731D-D9B7-45FE-AE44-053D3F84114E}"/>
              </a:ext>
            </a:extLst>
          </p:cNvPr>
          <p:cNvSpPr txBox="1"/>
          <p:nvPr/>
        </p:nvSpPr>
        <p:spPr>
          <a:xfrm>
            <a:off x="85774" y="1782901"/>
            <a:ext cx="5035770" cy="830997"/>
          </a:xfrm>
          <a:prstGeom prst="rect">
            <a:avLst/>
          </a:prstGeom>
          <a:noFill/>
        </p:spPr>
        <p:txBody>
          <a:bodyPr wrap="square" rtlCol="0">
            <a:spAutoFit/>
          </a:bodyPr>
          <a:lstStyle/>
          <a:p>
            <a:pPr algn="ctr"/>
            <a:r>
              <a:rPr lang="es-ES" sz="1200" b="1" dirty="0">
                <a:solidFill>
                  <a:schemeClr val="bg1"/>
                </a:solidFill>
              </a:rPr>
              <a:t>IOARR de “Adquisición de sistemas de procesamiento y almacenamiento (servidores, </a:t>
            </a:r>
            <a:r>
              <a:rPr lang="es-ES" sz="1200" b="1" dirty="0" err="1">
                <a:solidFill>
                  <a:schemeClr val="bg1"/>
                </a:solidFill>
              </a:rPr>
              <a:t>storage</a:t>
            </a:r>
            <a:r>
              <a:rPr lang="es-ES" sz="1200" b="1" dirty="0">
                <a:solidFill>
                  <a:schemeClr val="bg1"/>
                </a:solidFill>
              </a:rPr>
              <a:t>, librerías de respaldo, </a:t>
            </a:r>
            <a:r>
              <a:rPr lang="es-ES" sz="1200" b="1" dirty="0" err="1">
                <a:solidFill>
                  <a:schemeClr val="bg1"/>
                </a:solidFill>
              </a:rPr>
              <a:t>cloudbridge</a:t>
            </a:r>
            <a:r>
              <a:rPr lang="es-ES" sz="1200" b="1" dirty="0">
                <a:solidFill>
                  <a:schemeClr val="bg1"/>
                </a:solidFill>
              </a:rPr>
              <a:t>), estación de trabajo, software y centro de datos de CUI 2523819”</a:t>
            </a:r>
          </a:p>
          <a:p>
            <a:pPr algn="ctr"/>
            <a:r>
              <a:rPr lang="es-PE" sz="1200" b="1" dirty="0">
                <a:solidFill>
                  <a:schemeClr val="bg1"/>
                </a:solidFill>
              </a:rPr>
              <a:t> </a:t>
            </a:r>
          </a:p>
        </p:txBody>
      </p:sp>
      <p:sp>
        <p:nvSpPr>
          <p:cNvPr id="13" name="Rectángulo 12">
            <a:extLst>
              <a:ext uri="{FF2B5EF4-FFF2-40B4-BE49-F238E27FC236}">
                <a16:creationId xmlns:a16="http://schemas.microsoft.com/office/drawing/2014/main" id="{13B42669-A9E1-4708-BF2D-B4C3E29B0F9B}"/>
              </a:ext>
            </a:extLst>
          </p:cNvPr>
          <p:cNvSpPr/>
          <p:nvPr/>
        </p:nvSpPr>
        <p:spPr>
          <a:xfrm>
            <a:off x="85774" y="1750692"/>
            <a:ext cx="5035770" cy="4469259"/>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625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BA9F8C3-8692-4D02-9F72-192989B95C0C}"/>
              </a:ext>
            </a:extLst>
          </p:cNvPr>
          <p:cNvSpPr txBox="1"/>
          <p:nvPr/>
        </p:nvSpPr>
        <p:spPr>
          <a:xfrm>
            <a:off x="2068321" y="2662501"/>
            <a:ext cx="7719646" cy="1277273"/>
          </a:xfrm>
          <a:prstGeom prst="rect">
            <a:avLst/>
          </a:prstGeom>
          <a:noFill/>
        </p:spPr>
        <p:txBody>
          <a:bodyPr wrap="square" rtlCol="0">
            <a:spAutoFit/>
          </a:bodyPr>
          <a:lstStyle/>
          <a:p>
            <a:pPr algn="ctr"/>
            <a:r>
              <a:rPr lang="es-ES" sz="7700" dirty="0">
                <a:solidFill>
                  <a:schemeClr val="bg1"/>
                </a:solidFill>
                <a:effectLst>
                  <a:outerShdw blurRad="38100" dist="38100" dir="2700000" algn="tl">
                    <a:srgbClr val="000000">
                      <a:alpha val="43137"/>
                    </a:srgbClr>
                  </a:outerShdw>
                </a:effectLst>
              </a:rPr>
              <a:t>GRACIAS</a:t>
            </a:r>
            <a:endParaRPr lang="en-US" sz="77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88625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17085</TotalTime>
  <Words>1032</Words>
  <Application>Microsoft Office PowerPoint</Application>
  <PresentationFormat>Panorámica</PresentationFormat>
  <Paragraphs>56</Paragraphs>
  <Slides>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Aharoni</vt:lpstr>
      <vt:lpstr>Arial</vt:lpstr>
      <vt:lpstr>Arial Black</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POLICÍA NACIONAL DEL PERÚ</dc:title>
  <dc:creator>ROJASPNP</dc:creator>
  <cp:lastModifiedBy>Cap Pérez Grecco</cp:lastModifiedBy>
  <cp:revision>581</cp:revision>
  <cp:lastPrinted>2022-03-10T01:40:13Z</cp:lastPrinted>
  <dcterms:created xsi:type="dcterms:W3CDTF">2016-07-02T19:01:52Z</dcterms:created>
  <dcterms:modified xsi:type="dcterms:W3CDTF">2022-05-03T18:20:16Z</dcterms:modified>
</cp:coreProperties>
</file>