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media/image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602" r:id="rId3"/>
    <p:sldId id="613" r:id="rId4"/>
    <p:sldId id="620" r:id="rId5"/>
    <p:sldId id="604" r:id="rId6"/>
    <p:sldId id="603" r:id="rId7"/>
    <p:sldId id="605" r:id="rId8"/>
    <p:sldId id="623" r:id="rId9"/>
    <p:sldId id="622" r:id="rId10"/>
    <p:sldId id="607" r:id="rId11"/>
    <p:sldId id="608" r:id="rId12"/>
    <p:sldId id="614" r:id="rId13"/>
    <p:sldId id="615" r:id="rId14"/>
    <p:sldId id="610" r:id="rId15"/>
    <p:sldId id="617" r:id="rId16"/>
    <p:sldId id="285" r:id="rId17"/>
  </p:sldIdLst>
  <p:sldSz cx="12192000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hGo3x7skqT781kOa+eewGXA9k/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379" autoAdjust="0"/>
  </p:normalViewPr>
  <p:slideViewPr>
    <p:cSldViewPr snapToGrid="0">
      <p:cViewPr varScale="1">
        <p:scale>
          <a:sx n="60" d="100"/>
          <a:sy n="60" d="100"/>
        </p:scale>
        <p:origin x="111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4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mori\Downloads\WhatsApp%20Image%202023-05-18%20at%2011.27.36%20A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Libro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mori\Downloads\123%20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ASALARIADOS INFORMALES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Hoja1!$D$12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90-436C-9215-857CABD9140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90-436C-9215-857CABD9140B}"/>
              </c:ext>
            </c:extLst>
          </c:dPt>
          <c:dLbls>
            <c:dLbl>
              <c:idx val="0"/>
              <c:layout>
                <c:manualLayout>
                  <c:x val="-5.0636559653028497E-2"/>
                  <c:y val="0.1802356712230396"/>
                </c:manualLayout>
              </c:layout>
              <c:tx>
                <c:rich>
                  <a:bodyPr/>
                  <a:lstStyle/>
                  <a:p>
                    <a:fld id="{9AD6C3A1-A618-4608-A5D1-A1B41D4F7000}" type="VALUE">
                      <a:rPr lang="en-US" sz="1000" b="1" smtClean="0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n-US" b="1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sz="900" b="1" i="0" u="none" strike="noStrike" baseline="0" dirty="0">
                        <a:effectLst/>
                      </a:rPr>
                      <a:t>22,323 </a:t>
                    </a:r>
                  </a:p>
                  <a:p>
                    <a:r>
                      <a:rPr lang="en-US" sz="900" b="1" i="0" u="none" strike="noStrike" baseline="0" dirty="0">
                        <a:effectLst/>
                      </a:rPr>
                      <a:t>TRABAJADORES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01090935913427"/>
                      <c:h val="0.146642162593208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090-436C-9215-857CABD9140B}"/>
                </c:ext>
              </c:extLst>
            </c:dLbl>
            <c:dLbl>
              <c:idx val="1"/>
              <c:layout>
                <c:manualLayout>
                  <c:x val="8.3188633715689672E-2"/>
                  <c:y val="-0.182407219916665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01B3242-BA9F-4257-BA0B-097CED9EA587}" type="VALUE">
                      <a:rPr lang="en-US" sz="1000" b="1" smtClean="0">
                        <a:solidFill>
                          <a:schemeClr val="tx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</a:defRPr>
                      </a:pPr>
                      <a:t>[VALOR]</a:t>
                    </a:fld>
                    <a:endParaRPr lang="en-US" sz="1000" b="1" dirty="0">
                      <a:solidFill>
                        <a:schemeClr val="tx1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defRPr>
                    </a:pPr>
                    <a:r>
                      <a:rPr lang="en-US" sz="900" b="1" kern="100" dirty="0">
                        <a:effectLst/>
                      </a:rPr>
                      <a:t>67,387  TRABAJADORES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900" b="0" i="0" u="none" strike="noStrike" kern="1200" baseline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1911706699832"/>
                      <c:h val="0.183924068337243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090-436C-9215-857CABD91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Hoja1!$C$13:$C$14</c:f>
              <c:strCache>
                <c:ptCount val="2"/>
                <c:pt idx="0">
                  <c:v>SECTOR FORMAL</c:v>
                </c:pt>
                <c:pt idx="1">
                  <c:v>SECTOR INFORMAL</c:v>
                </c:pt>
              </c:strCache>
            </c:strRef>
          </c:cat>
          <c:val>
            <c:numRef>
              <c:f>Hoja1!$D$13:$D$14</c:f>
              <c:numCache>
                <c:formatCode>0.00%</c:formatCode>
                <c:ptCount val="2"/>
                <c:pt idx="0">
                  <c:v>0.249</c:v>
                </c:pt>
                <c:pt idx="1">
                  <c:v>0.751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90-436C-9215-857CABD9140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s-PE" sz="18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Informal dentro del sector informal</a:t>
            </a:r>
          </a:p>
        </c:rich>
      </c:tx>
      <c:layout>
        <c:manualLayout>
          <c:xMode val="edge"/>
          <c:yMode val="edge"/>
          <c:x val="0.12275844680703932"/>
          <c:y val="4.57516496840614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'Table 1'!$H$35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80C-4C09-9E78-EF99A92524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80C-4C09-9E78-EF99A92524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80C-4C09-9E78-EF99A92524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80C-4C09-9E78-EF99A9252435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80C-4C09-9E78-EF99A925243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80C-4C09-9E78-EF99A9252435}"/>
              </c:ext>
            </c:extLst>
          </c:dPt>
          <c:dLbls>
            <c:dLbl>
              <c:idx val="4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B8CE892-FFB5-478E-82A9-3D9EFFD75012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[PORCENTAJE]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80C-4C09-9E78-EF99A92524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'Table 1'!$G$36:$G$41</c:f>
              <c:strCache>
                <c:ptCount val="6"/>
                <c:pt idx="0">
                  <c:v>PUNO</c:v>
                </c:pt>
                <c:pt idx="1">
                  <c:v>LA LIBERTAD</c:v>
                </c:pt>
                <c:pt idx="2">
                  <c:v>AYACUCHO</c:v>
                </c:pt>
                <c:pt idx="3">
                  <c:v>AREQUIPA</c:v>
                </c:pt>
                <c:pt idx="4">
                  <c:v>MADRE DE DIOS</c:v>
                </c:pt>
                <c:pt idx="5">
                  <c:v>OTROS</c:v>
                </c:pt>
              </c:strCache>
            </c:strRef>
          </c:cat>
          <c:val>
            <c:numRef>
              <c:f>'Table 1'!$H$36:$H$41</c:f>
              <c:numCache>
                <c:formatCode>0.00%</c:formatCode>
                <c:ptCount val="6"/>
                <c:pt idx="0">
                  <c:v>0.46100000000000002</c:v>
                </c:pt>
                <c:pt idx="1">
                  <c:v>0.11799999999999999</c:v>
                </c:pt>
                <c:pt idx="2">
                  <c:v>7.8E-2</c:v>
                </c:pt>
                <c:pt idx="3">
                  <c:v>7.2999999999999995E-2</c:v>
                </c:pt>
                <c:pt idx="4">
                  <c:v>5.6000000000000001E-2</c:v>
                </c:pt>
                <c:pt idx="5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80C-4C09-9E78-EF99A925243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2175696523852277E-2"/>
          <c:y val="0.35621510514645166"/>
          <c:w val="0.24887760424475602"/>
          <c:h val="0.44609762616356208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s-P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Informal dentro del sector formal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'Table 1'!$H$43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EF7-49FD-B699-1FF471DA62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EF7-49FD-B699-1FF471DA62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EF7-49FD-B699-1FF471DA62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EF7-49FD-B699-1FF471DA62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EF7-49FD-B699-1FF471DA62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EF7-49FD-B699-1FF471DA62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'Table 1'!$G$44:$G$49</c:f>
              <c:strCache>
                <c:ptCount val="6"/>
                <c:pt idx="0">
                  <c:v>JUNÍN</c:v>
                </c:pt>
                <c:pt idx="1">
                  <c:v>LA LIBERTAD </c:v>
                </c:pt>
                <c:pt idx="2">
                  <c:v>LIMA METROPOLITANA</c:v>
                </c:pt>
                <c:pt idx="3">
                  <c:v>PUNO </c:v>
                </c:pt>
                <c:pt idx="4">
                  <c:v>CUSCO</c:v>
                </c:pt>
                <c:pt idx="5">
                  <c:v>OTROS</c:v>
                </c:pt>
              </c:strCache>
            </c:strRef>
          </c:cat>
          <c:val>
            <c:numRef>
              <c:f>'Table 1'!$H$44:$H$49</c:f>
              <c:numCache>
                <c:formatCode>0.00%</c:formatCode>
                <c:ptCount val="6"/>
                <c:pt idx="0">
                  <c:v>0.16400000000000001</c:v>
                </c:pt>
                <c:pt idx="1">
                  <c:v>0.154</c:v>
                </c:pt>
                <c:pt idx="2">
                  <c:v>0.13600000000000001</c:v>
                </c:pt>
                <c:pt idx="3">
                  <c:v>7.8E-2</c:v>
                </c:pt>
                <c:pt idx="4">
                  <c:v>7.4999999999999997E-2</c:v>
                </c:pt>
                <c:pt idx="5">
                  <c:v>0.39300000000000002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EF7-49FD-B699-1FF471DA62D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4519499723187267E-2"/>
          <c:y val="0.2858917145769525"/>
          <c:w val="0.27044349200142459"/>
          <c:h val="0.47275606771175532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s-P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B90-41A4-B4BF-CDDA94180C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B90-41A4-B4BF-CDDA94180C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B90-41A4-B4BF-CDDA94180C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B90-41A4-B4BF-CDDA94180C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B90-41A4-B4BF-CDDA94180C1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B90-41A4-B4BF-CDDA94180C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Hoja6!$K$46:$K$51</c:f>
              <c:strCache>
                <c:ptCount val="6"/>
                <c:pt idx="0">
                  <c:v>LIMA METROPOLITANA</c:v>
                </c:pt>
                <c:pt idx="1">
                  <c:v>LA LIBERTAD</c:v>
                </c:pt>
                <c:pt idx="2">
                  <c:v>AREQUIPA</c:v>
                </c:pt>
                <c:pt idx="3">
                  <c:v>ANCASH</c:v>
                </c:pt>
                <c:pt idx="4">
                  <c:v>PASCO</c:v>
                </c:pt>
                <c:pt idx="5">
                  <c:v>OTRAS REGIONES</c:v>
                </c:pt>
              </c:strCache>
            </c:strRef>
          </c:cat>
          <c:val>
            <c:numRef>
              <c:f>Hoja6!$L$46:$L$51</c:f>
              <c:numCache>
                <c:formatCode>#,##0</c:formatCode>
                <c:ptCount val="6"/>
                <c:pt idx="0">
                  <c:v>5783</c:v>
                </c:pt>
                <c:pt idx="1">
                  <c:v>1013</c:v>
                </c:pt>
                <c:pt idx="2" formatCode="General">
                  <c:v>937</c:v>
                </c:pt>
                <c:pt idx="3" formatCode="General">
                  <c:v>594</c:v>
                </c:pt>
                <c:pt idx="4" formatCode="General">
                  <c:v>583</c:v>
                </c:pt>
                <c:pt idx="5" formatCode="General">
                  <c:v>2771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90-41A4-B4BF-CDDA94180C1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88C-478F-83A4-34C7DEAB3C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88C-478F-83A4-34C7DEAB3CD6}"/>
              </c:ext>
            </c:extLst>
          </c:dPt>
          <c:dLbls>
            <c:dLbl>
              <c:idx val="0"/>
              <c:layout>
                <c:manualLayout>
                  <c:x val="-0.165373518159702"/>
                  <c:y val="0.1521863929146537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8C-478F-83A4-34C7DEAB3CD6}"/>
                </c:ext>
              </c:extLst>
            </c:dLbl>
            <c:dLbl>
              <c:idx val="1"/>
              <c:layout>
                <c:manualLayout>
                  <c:x val="0.20627547062406476"/>
                  <c:y val="-0.1828627214170692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8C-478F-83A4-34C7DEAB3C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Hoja2!$C$12:$C$13</c:f>
              <c:strCache>
                <c:ptCount val="2"/>
                <c:pt idx="0">
                  <c:v>ACTA</c:v>
                </c:pt>
                <c:pt idx="1">
                  <c:v>INFORME</c:v>
                </c:pt>
              </c:strCache>
            </c:strRef>
          </c:cat>
          <c:val>
            <c:numRef>
              <c:f>Hoja2!$D$12:$D$13</c:f>
              <c:numCache>
                <c:formatCode>General</c:formatCode>
                <c:ptCount val="2"/>
                <c:pt idx="0">
                  <c:v>2980</c:v>
                </c:pt>
                <c:pt idx="1">
                  <c:v>9230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8C-478F-83A4-34C7DEAB3CD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dirty="0"/>
              <a:t>RESULTADO IRE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Hoja2!$C$17</c:f>
              <c:strCache>
                <c:ptCount val="1"/>
                <c:pt idx="0">
                  <c:v>ACTA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Hoja2!$D$16:$M$16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Hoja2!$D$17:$M$17</c:f>
              <c:numCache>
                <c:formatCode>General</c:formatCode>
                <c:ptCount val="10"/>
                <c:pt idx="0">
                  <c:v>51</c:v>
                </c:pt>
                <c:pt idx="1">
                  <c:v>232</c:v>
                </c:pt>
                <c:pt idx="2">
                  <c:v>196</c:v>
                </c:pt>
                <c:pt idx="3">
                  <c:v>201</c:v>
                </c:pt>
                <c:pt idx="4">
                  <c:v>175</c:v>
                </c:pt>
                <c:pt idx="5">
                  <c:v>263</c:v>
                </c:pt>
                <c:pt idx="6">
                  <c:v>311</c:v>
                </c:pt>
                <c:pt idx="7">
                  <c:v>614</c:v>
                </c:pt>
                <c:pt idx="8">
                  <c:v>527</c:v>
                </c:pt>
                <c:pt idx="9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5A-46FC-BE58-5331BA4635A0}"/>
            </c:ext>
          </c:extLst>
        </c:ser>
        <c:ser>
          <c:idx val="1"/>
          <c:order val="1"/>
          <c:tx>
            <c:strRef>
              <c:f>Hoja2!$C$18</c:f>
              <c:strCache>
                <c:ptCount val="1"/>
                <c:pt idx="0">
                  <c:v>INFORME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Hoja2!$D$16:$M$16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Hoja2!$D$18:$M$18</c:f>
              <c:numCache>
                <c:formatCode>General</c:formatCode>
                <c:ptCount val="10"/>
                <c:pt idx="0">
                  <c:v>259</c:v>
                </c:pt>
                <c:pt idx="1">
                  <c:v>558</c:v>
                </c:pt>
                <c:pt idx="2">
                  <c:v>717</c:v>
                </c:pt>
                <c:pt idx="3">
                  <c:v>881</c:v>
                </c:pt>
                <c:pt idx="4">
                  <c:v>914</c:v>
                </c:pt>
                <c:pt idx="5" formatCode="#,##0">
                  <c:v>1098</c:v>
                </c:pt>
                <c:pt idx="6">
                  <c:v>875</c:v>
                </c:pt>
                <c:pt idx="7" formatCode="#,##0">
                  <c:v>1054</c:v>
                </c:pt>
                <c:pt idx="8">
                  <c:v>975</c:v>
                </c:pt>
                <c:pt idx="9">
                  <c:v>280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5A-46FC-BE58-5331BA463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911904"/>
        <c:axId val="515912624"/>
      </c:lineChart>
      <c:catAx>
        <c:axId val="5159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15912624"/>
        <c:crosses val="autoZero"/>
        <c:auto val="1"/>
        <c:lblAlgn val="ctr"/>
        <c:lblOffset val="100"/>
        <c:noMultiLvlLbl val="0"/>
      </c:catAx>
      <c:valAx>
        <c:axId val="51591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1591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dirty="0"/>
              <a:t>RESULTADO GORE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Hoja2!$C$27</c:f>
              <c:strCache>
                <c:ptCount val="1"/>
                <c:pt idx="0">
                  <c:v>ACTA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Hoja2!$D$26:$M$26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Hoja2!$D$27:$M$27</c:f>
              <c:numCache>
                <c:formatCode>General</c:formatCode>
                <c:ptCount val="10"/>
                <c:pt idx="0">
                  <c:v>63</c:v>
                </c:pt>
                <c:pt idx="1">
                  <c:v>37</c:v>
                </c:pt>
                <c:pt idx="2">
                  <c:v>37</c:v>
                </c:pt>
                <c:pt idx="3">
                  <c:v>21</c:v>
                </c:pt>
                <c:pt idx="4">
                  <c:v>28</c:v>
                </c:pt>
                <c:pt idx="5">
                  <c:v>38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84-4C39-BE0C-FD63E52238F7}"/>
            </c:ext>
          </c:extLst>
        </c:ser>
        <c:ser>
          <c:idx val="1"/>
          <c:order val="1"/>
          <c:tx>
            <c:strRef>
              <c:f>Hoja2!$C$28</c:f>
              <c:strCache>
                <c:ptCount val="1"/>
                <c:pt idx="0">
                  <c:v>INFORME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Hoja2!$D$26:$M$26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Hoja2!$D$28:$M$28</c:f>
              <c:numCache>
                <c:formatCode>General</c:formatCode>
                <c:ptCount val="10"/>
                <c:pt idx="0">
                  <c:v>432</c:v>
                </c:pt>
                <c:pt idx="1">
                  <c:v>167</c:v>
                </c:pt>
                <c:pt idx="2">
                  <c:v>144</c:v>
                </c:pt>
                <c:pt idx="3">
                  <c:v>277</c:v>
                </c:pt>
                <c:pt idx="4">
                  <c:v>260</c:v>
                </c:pt>
                <c:pt idx="5">
                  <c:v>253</c:v>
                </c:pt>
                <c:pt idx="6">
                  <c:v>37</c:v>
                </c:pt>
                <c:pt idx="7">
                  <c:v>42</c:v>
                </c:pt>
                <c:pt idx="8">
                  <c:v>7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84-4C39-BE0C-FD63E5223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0746144"/>
        <c:axId val="520746864"/>
      </c:lineChart>
      <c:catAx>
        <c:axId val="52074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20746864"/>
        <c:crosses val="autoZero"/>
        <c:auto val="1"/>
        <c:lblAlgn val="ctr"/>
        <c:lblOffset val="100"/>
        <c:noMultiLvlLbl val="0"/>
      </c:catAx>
      <c:valAx>
        <c:axId val="52074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2074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Hoja10!$F$7:$F$28</c:f>
              <c:strCache>
                <c:ptCount val="22"/>
                <c:pt idx="0">
                  <c:v>LIMA METROPOLITANA</c:v>
                </c:pt>
                <c:pt idx="1">
                  <c:v>LA LIBERTAD</c:v>
                </c:pt>
                <c:pt idx="2">
                  <c:v>ANCASH</c:v>
                </c:pt>
                <c:pt idx="3">
                  <c:v>HUANCAVELICA</c:v>
                </c:pt>
                <c:pt idx="4">
                  <c:v>CAJAMARCA</c:v>
                </c:pt>
                <c:pt idx="5">
                  <c:v>ICA</c:v>
                </c:pt>
                <c:pt idx="6">
                  <c:v>AREQUIPA</c:v>
                </c:pt>
                <c:pt idx="7">
                  <c:v>LIMA PROVINCIA</c:v>
                </c:pt>
                <c:pt idx="8">
                  <c:v>JUNIN</c:v>
                </c:pt>
                <c:pt idx="9">
                  <c:v>MADRE DE DIOS</c:v>
                </c:pt>
                <c:pt idx="10">
                  <c:v>AYACUCHO</c:v>
                </c:pt>
                <c:pt idx="11">
                  <c:v>PASCO</c:v>
                </c:pt>
                <c:pt idx="12">
                  <c:v>PUNO</c:v>
                </c:pt>
                <c:pt idx="13">
                  <c:v>PIURA</c:v>
                </c:pt>
                <c:pt idx="14">
                  <c:v>CUSCO</c:v>
                </c:pt>
                <c:pt idx="15">
                  <c:v>TACNA</c:v>
                </c:pt>
                <c:pt idx="16">
                  <c:v>APURIMAC</c:v>
                </c:pt>
                <c:pt idx="17">
                  <c:v>MOQUEGUA</c:v>
                </c:pt>
                <c:pt idx="18">
                  <c:v>LAMBAYEQUE</c:v>
                </c:pt>
                <c:pt idx="19">
                  <c:v>UCAYALI</c:v>
                </c:pt>
                <c:pt idx="20">
                  <c:v>LORETO</c:v>
                </c:pt>
                <c:pt idx="21">
                  <c:v>CALLAO</c:v>
                </c:pt>
              </c:strCache>
            </c:strRef>
          </c:cat>
          <c:val>
            <c:numRef>
              <c:f>Hoja10!$G$7:$G$28</c:f>
              <c:numCache>
                <c:formatCode>General</c:formatCode>
                <c:ptCount val="22"/>
                <c:pt idx="0">
                  <c:v>562</c:v>
                </c:pt>
                <c:pt idx="1">
                  <c:v>67</c:v>
                </c:pt>
                <c:pt idx="2">
                  <c:v>55</c:v>
                </c:pt>
                <c:pt idx="3">
                  <c:v>33</c:v>
                </c:pt>
                <c:pt idx="4">
                  <c:v>28</c:v>
                </c:pt>
                <c:pt idx="5">
                  <c:v>27</c:v>
                </c:pt>
                <c:pt idx="6">
                  <c:v>26</c:v>
                </c:pt>
                <c:pt idx="7">
                  <c:v>19</c:v>
                </c:pt>
                <c:pt idx="8">
                  <c:v>19</c:v>
                </c:pt>
                <c:pt idx="9">
                  <c:v>17</c:v>
                </c:pt>
                <c:pt idx="10">
                  <c:v>15</c:v>
                </c:pt>
                <c:pt idx="11">
                  <c:v>12</c:v>
                </c:pt>
                <c:pt idx="12">
                  <c:v>10</c:v>
                </c:pt>
                <c:pt idx="13">
                  <c:v>9</c:v>
                </c:pt>
                <c:pt idx="14">
                  <c:v>6</c:v>
                </c:pt>
                <c:pt idx="15">
                  <c:v>5</c:v>
                </c:pt>
                <c:pt idx="16">
                  <c:v>5</c:v>
                </c:pt>
                <c:pt idx="17">
                  <c:v>4</c:v>
                </c:pt>
                <c:pt idx="18">
                  <c:v>3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5-448B-85E4-4E377B015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25932792"/>
        <c:axId val="525933152"/>
      </c:barChart>
      <c:catAx>
        <c:axId val="525932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25933152"/>
        <c:crosses val="autoZero"/>
        <c:auto val="1"/>
        <c:lblAlgn val="ctr"/>
        <c:lblOffset val="100"/>
        <c:noMultiLvlLbl val="0"/>
      </c:catAx>
      <c:valAx>
        <c:axId val="52593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25932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Hoja4!$F$15</c:f>
              <c:strCache>
                <c:ptCount val="1"/>
                <c:pt idx="0">
                  <c:v>Orientados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Hoja4!$E$16:$E$25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Hoja4!$F$16:$F$25</c:f>
              <c:numCache>
                <c:formatCode>General</c:formatCode>
                <c:ptCount val="10"/>
                <c:pt idx="0">
                  <c:v>135</c:v>
                </c:pt>
                <c:pt idx="1">
                  <c:v>488</c:v>
                </c:pt>
                <c:pt idx="2">
                  <c:v>200</c:v>
                </c:pt>
                <c:pt idx="3">
                  <c:v>263</c:v>
                </c:pt>
                <c:pt idx="4" formatCode="#,##0">
                  <c:v>2572</c:v>
                </c:pt>
                <c:pt idx="5" formatCode="#,##0">
                  <c:v>2789</c:v>
                </c:pt>
                <c:pt idx="6">
                  <c:v>216</c:v>
                </c:pt>
                <c:pt idx="7">
                  <c:v>472</c:v>
                </c:pt>
                <c:pt idx="8">
                  <c:v>310</c:v>
                </c:pt>
                <c:pt idx="9">
                  <c:v>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FF-4D92-B1A4-F0D17C8C938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6041872"/>
        <c:axId val="566034672"/>
      </c:lineChart>
      <c:catAx>
        <c:axId val="56604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66034672"/>
        <c:crosses val="autoZero"/>
        <c:auto val="1"/>
        <c:lblAlgn val="ctr"/>
        <c:lblOffset val="100"/>
        <c:noMultiLvlLbl val="0"/>
      </c:catAx>
      <c:valAx>
        <c:axId val="56603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6604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4109" cy="4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7352" y="0"/>
            <a:ext cx="3044109" cy="4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983" y="4479624"/>
            <a:ext cx="5619136" cy="366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3123"/>
            <a:ext cx="3044109" cy="4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7352" y="8843123"/>
            <a:ext cx="3044109" cy="4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754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41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4DEE-33F6-47A8-8CAB-04F213AC1E63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19/05/2023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5D72-0F08-4AF4-8461-EC47A06D272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66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4DEE-33F6-47A8-8CAB-04F213AC1E63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19/05/2023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5D72-0F08-4AF4-8461-EC47A06D272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20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4DEE-33F6-47A8-8CAB-04F213AC1E63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19/05/2023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5D72-0F08-4AF4-8461-EC47A06D272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375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4DEE-33F6-47A8-8CAB-04F213AC1E63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19/05/2023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5D72-0F08-4AF4-8461-EC47A06D272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355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4DEE-33F6-47A8-8CAB-04F213AC1E63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19/05/2023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5D72-0F08-4AF4-8461-EC47A06D272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230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4DEE-33F6-47A8-8CAB-04F213AC1E63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19/05/2023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5D72-0F08-4AF4-8461-EC47A06D272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698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4DEE-33F6-47A8-8CAB-04F213AC1E63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19/05/2023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5D72-0F08-4AF4-8461-EC47A06D272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799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4DEE-33F6-47A8-8CAB-04F213AC1E63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19/05/2023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5D72-0F08-4AF4-8461-EC47A06D272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26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4DEE-33F6-47A8-8CAB-04F213AC1E63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19/05/2023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5D72-0F08-4AF4-8461-EC47A06D272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8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4DEE-33F6-47A8-8CAB-04F213AC1E63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19/05/2023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5D72-0F08-4AF4-8461-EC47A06D272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3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4DEE-33F6-47A8-8CAB-04F213AC1E63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19/05/2023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5D72-0F08-4AF4-8461-EC47A06D272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71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4DEE-33F6-47A8-8CAB-04F213AC1E63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19/05/2023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35D72-0F08-4AF4-8461-EC47A06D272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9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5A709-05E3-E08C-9503-8BA04FBE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6" y="2373344"/>
            <a:ext cx="10792968" cy="2111312"/>
          </a:xfrm>
        </p:spPr>
        <p:txBody>
          <a:bodyPr>
            <a:normAutofit/>
          </a:bodyPr>
          <a:lstStyle/>
          <a:p>
            <a:pPr algn="ctr"/>
            <a:r>
              <a:rPr kumimoji="0" lang="es-E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  <a:cs typeface="Calibri"/>
                <a:sym typeface="Calibri"/>
              </a:rPr>
              <a:t>Informalidad en el sector económico Explotación de Minas y Canteras</a:t>
            </a:r>
            <a:endParaRPr lang="es-PE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7285157-D54D-DF29-20BE-4334DF8C1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612" y="5680364"/>
            <a:ext cx="2200709" cy="917863"/>
          </a:xfrm>
          <a:prstGeom prst="rect">
            <a:avLst/>
          </a:prstGeom>
        </p:spPr>
      </p:pic>
      <p:pic>
        <p:nvPicPr>
          <p:cNvPr id="1026" name="Picture 2" descr="sunafil">
            <a:extLst>
              <a:ext uri="{FF2B5EF4-FFF2-40B4-BE49-F238E27FC236}">
                <a16:creationId xmlns:a16="http://schemas.microsoft.com/office/drawing/2014/main" id="{ADF001E7-B856-9845-E1C0-D6A382C99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68" y="490886"/>
            <a:ext cx="3164464" cy="6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2893A40-E4D0-D96C-6B18-EF72A7872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490886"/>
            <a:ext cx="3164464" cy="6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399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3F7FF30-DEBF-1F1D-2505-D24A9460C77F}"/>
              </a:ext>
            </a:extLst>
          </p:cNvPr>
          <p:cNvSpPr txBox="1"/>
          <p:nvPr/>
        </p:nvSpPr>
        <p:spPr>
          <a:xfrm>
            <a:off x="4174836" y="1201540"/>
            <a:ext cx="4442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Resultados de inspección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6A54B62-DBDB-9701-D394-83BA9F130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069386"/>
              </p:ext>
            </p:extLst>
          </p:nvPr>
        </p:nvGraphicFramePr>
        <p:xfrm>
          <a:off x="464635" y="1918062"/>
          <a:ext cx="9077121" cy="1510938"/>
        </p:xfrm>
        <a:graphic>
          <a:graphicData uri="http://schemas.openxmlformats.org/drawingml/2006/table">
            <a:tbl>
              <a:tblPr/>
              <a:tblGrid>
                <a:gridCol w="571307">
                  <a:extLst>
                    <a:ext uri="{9D8B030D-6E8A-4147-A177-3AD203B41FA5}">
                      <a16:colId xmlns:a16="http://schemas.microsoft.com/office/drawing/2014/main" val="3707665001"/>
                    </a:ext>
                  </a:extLst>
                </a:gridCol>
                <a:gridCol w="825174">
                  <a:extLst>
                    <a:ext uri="{9D8B030D-6E8A-4147-A177-3AD203B41FA5}">
                      <a16:colId xmlns:a16="http://schemas.microsoft.com/office/drawing/2014/main" val="518966578"/>
                    </a:ext>
                  </a:extLst>
                </a:gridCol>
                <a:gridCol w="698240">
                  <a:extLst>
                    <a:ext uri="{9D8B030D-6E8A-4147-A177-3AD203B41FA5}">
                      <a16:colId xmlns:a16="http://schemas.microsoft.com/office/drawing/2014/main" val="869629284"/>
                    </a:ext>
                  </a:extLst>
                </a:gridCol>
                <a:gridCol w="698240">
                  <a:extLst>
                    <a:ext uri="{9D8B030D-6E8A-4147-A177-3AD203B41FA5}">
                      <a16:colId xmlns:a16="http://schemas.microsoft.com/office/drawing/2014/main" val="3693360729"/>
                    </a:ext>
                  </a:extLst>
                </a:gridCol>
                <a:gridCol w="698240">
                  <a:extLst>
                    <a:ext uri="{9D8B030D-6E8A-4147-A177-3AD203B41FA5}">
                      <a16:colId xmlns:a16="http://schemas.microsoft.com/office/drawing/2014/main" val="2463407217"/>
                    </a:ext>
                  </a:extLst>
                </a:gridCol>
                <a:gridCol w="698240">
                  <a:extLst>
                    <a:ext uri="{9D8B030D-6E8A-4147-A177-3AD203B41FA5}">
                      <a16:colId xmlns:a16="http://schemas.microsoft.com/office/drawing/2014/main" val="2308694423"/>
                    </a:ext>
                  </a:extLst>
                </a:gridCol>
                <a:gridCol w="698240">
                  <a:extLst>
                    <a:ext uri="{9D8B030D-6E8A-4147-A177-3AD203B41FA5}">
                      <a16:colId xmlns:a16="http://schemas.microsoft.com/office/drawing/2014/main" val="2683478878"/>
                    </a:ext>
                  </a:extLst>
                </a:gridCol>
                <a:gridCol w="698240">
                  <a:extLst>
                    <a:ext uri="{9D8B030D-6E8A-4147-A177-3AD203B41FA5}">
                      <a16:colId xmlns:a16="http://schemas.microsoft.com/office/drawing/2014/main" val="2064310908"/>
                    </a:ext>
                  </a:extLst>
                </a:gridCol>
                <a:gridCol w="698240">
                  <a:extLst>
                    <a:ext uri="{9D8B030D-6E8A-4147-A177-3AD203B41FA5}">
                      <a16:colId xmlns:a16="http://schemas.microsoft.com/office/drawing/2014/main" val="3315094374"/>
                    </a:ext>
                  </a:extLst>
                </a:gridCol>
                <a:gridCol w="698240">
                  <a:extLst>
                    <a:ext uri="{9D8B030D-6E8A-4147-A177-3AD203B41FA5}">
                      <a16:colId xmlns:a16="http://schemas.microsoft.com/office/drawing/2014/main" val="2098535059"/>
                    </a:ext>
                  </a:extLst>
                </a:gridCol>
                <a:gridCol w="698240">
                  <a:extLst>
                    <a:ext uri="{9D8B030D-6E8A-4147-A177-3AD203B41FA5}">
                      <a16:colId xmlns:a16="http://schemas.microsoft.com/office/drawing/2014/main" val="1347607480"/>
                    </a:ext>
                  </a:extLst>
                </a:gridCol>
                <a:gridCol w="698240">
                  <a:extLst>
                    <a:ext uri="{9D8B030D-6E8A-4147-A177-3AD203B41FA5}">
                      <a16:colId xmlns:a16="http://schemas.microsoft.com/office/drawing/2014/main" val="4272627719"/>
                    </a:ext>
                  </a:extLst>
                </a:gridCol>
                <a:gridCol w="698240">
                  <a:extLst>
                    <a:ext uri="{9D8B030D-6E8A-4147-A177-3AD203B41FA5}">
                      <a16:colId xmlns:a16="http://schemas.microsoft.com/office/drawing/2014/main" val="3757984551"/>
                    </a:ext>
                  </a:extLst>
                </a:gridCol>
              </a:tblGrid>
              <a:tr h="251823">
                <a:tc>
                  <a:txBody>
                    <a:bodyPr/>
                    <a:lstStyle/>
                    <a:p>
                      <a:pPr algn="ctr" fontAlgn="ctr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36302"/>
                  </a:ext>
                </a:extLst>
              </a:tr>
              <a:tr h="2518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IRE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ACTA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2,750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475766"/>
                  </a:ext>
                </a:extLst>
              </a:tr>
              <a:tr h="25182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509483"/>
                  </a:ext>
                </a:extLst>
              </a:tr>
              <a:tr h="2518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GORE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ACTA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238319"/>
                  </a:ext>
                </a:extLst>
              </a:tr>
              <a:tr h="25182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931288"/>
                  </a:ext>
                </a:extLst>
              </a:tr>
              <a:tr h="2518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12,210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790457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19C34CF-1478-84F3-E16D-4CA00128FA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549700"/>
              </p:ext>
            </p:extLst>
          </p:nvPr>
        </p:nvGraphicFramePr>
        <p:xfrm>
          <a:off x="9708011" y="1310671"/>
          <a:ext cx="2483989" cy="24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42F7011-373E-9748-32FC-5223CC0796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65611"/>
              </p:ext>
            </p:extLst>
          </p:nvPr>
        </p:nvGraphicFramePr>
        <p:xfrm>
          <a:off x="689813" y="37009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9D8C17B-29D0-870E-F1EA-5C39BABAAB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016237"/>
              </p:ext>
            </p:extLst>
          </p:nvPr>
        </p:nvGraphicFramePr>
        <p:xfrm>
          <a:off x="5661891" y="37009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D5E58654-91E6-594C-0965-95E49187C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364" y="6149777"/>
            <a:ext cx="1699491" cy="588697"/>
          </a:xfrm>
          <a:prstGeom prst="rect">
            <a:avLst/>
          </a:prstGeom>
        </p:spPr>
      </p:pic>
      <p:pic>
        <p:nvPicPr>
          <p:cNvPr id="3" name="Picture 2" descr="sunafil">
            <a:extLst>
              <a:ext uri="{FF2B5EF4-FFF2-40B4-BE49-F238E27FC236}">
                <a16:creationId xmlns:a16="http://schemas.microsoft.com/office/drawing/2014/main" id="{A4CC476E-9FC3-1073-7EA5-E8BB6E999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897" y="452211"/>
            <a:ext cx="3016872" cy="5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0F4063F-7586-E072-14EF-9B24806C2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10" y="452211"/>
            <a:ext cx="3016872" cy="5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711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BC30F3C-4F51-4F23-B91B-A0A4ED44B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210674"/>
              </p:ext>
            </p:extLst>
          </p:nvPr>
        </p:nvGraphicFramePr>
        <p:xfrm>
          <a:off x="518160" y="1828548"/>
          <a:ext cx="5449653" cy="4843854"/>
        </p:xfrm>
        <a:graphic>
          <a:graphicData uri="http://schemas.openxmlformats.org/drawingml/2006/table">
            <a:tbl>
              <a:tblPr/>
              <a:tblGrid>
                <a:gridCol w="1146721">
                  <a:extLst>
                    <a:ext uri="{9D8B030D-6E8A-4147-A177-3AD203B41FA5}">
                      <a16:colId xmlns:a16="http://schemas.microsoft.com/office/drawing/2014/main" val="2747684038"/>
                    </a:ext>
                  </a:extLst>
                </a:gridCol>
                <a:gridCol w="384845">
                  <a:extLst>
                    <a:ext uri="{9D8B030D-6E8A-4147-A177-3AD203B41FA5}">
                      <a16:colId xmlns:a16="http://schemas.microsoft.com/office/drawing/2014/main" val="3549452153"/>
                    </a:ext>
                  </a:extLst>
                </a:gridCol>
                <a:gridCol w="384845">
                  <a:extLst>
                    <a:ext uri="{9D8B030D-6E8A-4147-A177-3AD203B41FA5}">
                      <a16:colId xmlns:a16="http://schemas.microsoft.com/office/drawing/2014/main" val="3773298179"/>
                    </a:ext>
                  </a:extLst>
                </a:gridCol>
                <a:gridCol w="384845">
                  <a:extLst>
                    <a:ext uri="{9D8B030D-6E8A-4147-A177-3AD203B41FA5}">
                      <a16:colId xmlns:a16="http://schemas.microsoft.com/office/drawing/2014/main" val="1183528043"/>
                    </a:ext>
                  </a:extLst>
                </a:gridCol>
                <a:gridCol w="384845">
                  <a:extLst>
                    <a:ext uri="{9D8B030D-6E8A-4147-A177-3AD203B41FA5}">
                      <a16:colId xmlns:a16="http://schemas.microsoft.com/office/drawing/2014/main" val="770713329"/>
                    </a:ext>
                  </a:extLst>
                </a:gridCol>
                <a:gridCol w="384845">
                  <a:extLst>
                    <a:ext uri="{9D8B030D-6E8A-4147-A177-3AD203B41FA5}">
                      <a16:colId xmlns:a16="http://schemas.microsoft.com/office/drawing/2014/main" val="2447677288"/>
                    </a:ext>
                  </a:extLst>
                </a:gridCol>
                <a:gridCol w="384845">
                  <a:extLst>
                    <a:ext uri="{9D8B030D-6E8A-4147-A177-3AD203B41FA5}">
                      <a16:colId xmlns:a16="http://schemas.microsoft.com/office/drawing/2014/main" val="259645859"/>
                    </a:ext>
                  </a:extLst>
                </a:gridCol>
                <a:gridCol w="384845">
                  <a:extLst>
                    <a:ext uri="{9D8B030D-6E8A-4147-A177-3AD203B41FA5}">
                      <a16:colId xmlns:a16="http://schemas.microsoft.com/office/drawing/2014/main" val="2379396786"/>
                    </a:ext>
                  </a:extLst>
                </a:gridCol>
                <a:gridCol w="384845">
                  <a:extLst>
                    <a:ext uri="{9D8B030D-6E8A-4147-A177-3AD203B41FA5}">
                      <a16:colId xmlns:a16="http://schemas.microsoft.com/office/drawing/2014/main" val="3407438360"/>
                    </a:ext>
                  </a:extLst>
                </a:gridCol>
                <a:gridCol w="384845">
                  <a:extLst>
                    <a:ext uri="{9D8B030D-6E8A-4147-A177-3AD203B41FA5}">
                      <a16:colId xmlns:a16="http://schemas.microsoft.com/office/drawing/2014/main" val="2637356130"/>
                    </a:ext>
                  </a:extLst>
                </a:gridCol>
                <a:gridCol w="384845">
                  <a:extLst>
                    <a:ext uri="{9D8B030D-6E8A-4147-A177-3AD203B41FA5}">
                      <a16:colId xmlns:a16="http://schemas.microsoft.com/office/drawing/2014/main" val="2238013039"/>
                    </a:ext>
                  </a:extLst>
                </a:gridCol>
                <a:gridCol w="454482">
                  <a:extLst>
                    <a:ext uri="{9D8B030D-6E8A-4147-A177-3AD203B41FA5}">
                      <a16:colId xmlns:a16="http://schemas.microsoft.com/office/drawing/2014/main" val="1004380154"/>
                    </a:ext>
                  </a:extLst>
                </a:gridCol>
              </a:tblGrid>
              <a:tr h="17940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REGIÓN/PERIODO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660584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023964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428004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760579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532685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980088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5442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JUNÍN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352273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553805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696359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MOQUEGUA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594313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 PROVINCIA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196860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LORETO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367958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48982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TACNA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913642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928389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146289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491586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CALLAO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453647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MADRE DE DIOS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194413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HUÁNUCO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090988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APURÍMAC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79882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UCAYALI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67948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079672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MARTIN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960531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TUMBES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789353"/>
                  </a:ext>
                </a:extLst>
              </a:tr>
              <a:tr h="1794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48725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03F10C2-E104-9539-7290-F1BC46D0CF15}"/>
              </a:ext>
            </a:extLst>
          </p:cNvPr>
          <p:cNvSpPr txBox="1"/>
          <p:nvPr/>
        </p:nvSpPr>
        <p:spPr>
          <a:xfrm>
            <a:off x="3006804" y="956732"/>
            <a:ext cx="6343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Resultados de inspección – por región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F2BCA1-7D0C-1F89-23C0-14045E88082B}"/>
              </a:ext>
            </a:extLst>
          </p:cNvPr>
          <p:cNvSpPr txBox="1"/>
          <p:nvPr/>
        </p:nvSpPr>
        <p:spPr>
          <a:xfrm>
            <a:off x="1897510" y="1430363"/>
            <a:ext cx="3117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Informes entre el 2014 al 2023</a:t>
            </a:r>
            <a:endParaRPr lang="es-P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8C4E09A-EAA6-C550-A70C-BBF3B4B00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704343"/>
              </p:ext>
            </p:extLst>
          </p:nvPr>
        </p:nvGraphicFramePr>
        <p:xfrm>
          <a:off x="6178602" y="1828548"/>
          <a:ext cx="5523434" cy="4803078"/>
        </p:xfrm>
        <a:graphic>
          <a:graphicData uri="http://schemas.openxmlformats.org/drawingml/2006/table">
            <a:tbl>
              <a:tblPr/>
              <a:tblGrid>
                <a:gridCol w="1182832">
                  <a:extLst>
                    <a:ext uri="{9D8B030D-6E8A-4147-A177-3AD203B41FA5}">
                      <a16:colId xmlns:a16="http://schemas.microsoft.com/office/drawing/2014/main" val="3380345473"/>
                    </a:ext>
                  </a:extLst>
                </a:gridCol>
                <a:gridCol w="372965">
                  <a:extLst>
                    <a:ext uri="{9D8B030D-6E8A-4147-A177-3AD203B41FA5}">
                      <a16:colId xmlns:a16="http://schemas.microsoft.com/office/drawing/2014/main" val="1343756180"/>
                    </a:ext>
                  </a:extLst>
                </a:gridCol>
                <a:gridCol w="372965">
                  <a:extLst>
                    <a:ext uri="{9D8B030D-6E8A-4147-A177-3AD203B41FA5}">
                      <a16:colId xmlns:a16="http://schemas.microsoft.com/office/drawing/2014/main" val="2612011254"/>
                    </a:ext>
                  </a:extLst>
                </a:gridCol>
                <a:gridCol w="372965">
                  <a:extLst>
                    <a:ext uri="{9D8B030D-6E8A-4147-A177-3AD203B41FA5}">
                      <a16:colId xmlns:a16="http://schemas.microsoft.com/office/drawing/2014/main" val="1120138845"/>
                    </a:ext>
                  </a:extLst>
                </a:gridCol>
                <a:gridCol w="372965">
                  <a:extLst>
                    <a:ext uri="{9D8B030D-6E8A-4147-A177-3AD203B41FA5}">
                      <a16:colId xmlns:a16="http://schemas.microsoft.com/office/drawing/2014/main" val="248468190"/>
                    </a:ext>
                  </a:extLst>
                </a:gridCol>
                <a:gridCol w="372965">
                  <a:extLst>
                    <a:ext uri="{9D8B030D-6E8A-4147-A177-3AD203B41FA5}">
                      <a16:colId xmlns:a16="http://schemas.microsoft.com/office/drawing/2014/main" val="3050625515"/>
                    </a:ext>
                  </a:extLst>
                </a:gridCol>
                <a:gridCol w="372965">
                  <a:extLst>
                    <a:ext uri="{9D8B030D-6E8A-4147-A177-3AD203B41FA5}">
                      <a16:colId xmlns:a16="http://schemas.microsoft.com/office/drawing/2014/main" val="28673508"/>
                    </a:ext>
                  </a:extLst>
                </a:gridCol>
                <a:gridCol w="372965">
                  <a:extLst>
                    <a:ext uri="{9D8B030D-6E8A-4147-A177-3AD203B41FA5}">
                      <a16:colId xmlns:a16="http://schemas.microsoft.com/office/drawing/2014/main" val="2220988758"/>
                    </a:ext>
                  </a:extLst>
                </a:gridCol>
                <a:gridCol w="372965">
                  <a:extLst>
                    <a:ext uri="{9D8B030D-6E8A-4147-A177-3AD203B41FA5}">
                      <a16:colId xmlns:a16="http://schemas.microsoft.com/office/drawing/2014/main" val="1587094015"/>
                    </a:ext>
                  </a:extLst>
                </a:gridCol>
                <a:gridCol w="372965">
                  <a:extLst>
                    <a:ext uri="{9D8B030D-6E8A-4147-A177-3AD203B41FA5}">
                      <a16:colId xmlns:a16="http://schemas.microsoft.com/office/drawing/2014/main" val="4220401977"/>
                    </a:ext>
                  </a:extLst>
                </a:gridCol>
                <a:gridCol w="372965">
                  <a:extLst>
                    <a:ext uri="{9D8B030D-6E8A-4147-A177-3AD203B41FA5}">
                      <a16:colId xmlns:a16="http://schemas.microsoft.com/office/drawing/2014/main" val="1716933446"/>
                    </a:ext>
                  </a:extLst>
                </a:gridCol>
                <a:gridCol w="610952">
                  <a:extLst>
                    <a:ext uri="{9D8B030D-6E8A-4147-A177-3AD203B41FA5}">
                      <a16:colId xmlns:a16="http://schemas.microsoft.com/office/drawing/2014/main" val="2584055510"/>
                    </a:ext>
                  </a:extLst>
                </a:gridCol>
              </a:tblGrid>
              <a:tr h="1863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REGIÓN/PERIODO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323772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03326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128955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414222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808335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254716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625362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JUNÍN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814662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75908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7426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MOQUEGUA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011658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 PROVINCIA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955395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LORETO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34011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713682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TACNA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50327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PUNO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56899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444765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346988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CALLAO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815990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MADRE DE DIOS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76973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HUÁNUCO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82767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APURÍMAC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669074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UCAYALI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755538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023936"/>
                  </a:ext>
                </a:extLst>
              </a:tr>
              <a:tr h="1863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TUMBES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152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68" marR="8368" marT="8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92071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2F641B4-24D0-C90E-48C6-CCB9F2EFCFF3}"/>
              </a:ext>
            </a:extLst>
          </p:cNvPr>
          <p:cNvSpPr txBox="1"/>
          <p:nvPr/>
        </p:nvSpPr>
        <p:spPr>
          <a:xfrm>
            <a:off x="7774232" y="1430363"/>
            <a:ext cx="3117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Actas entre el 2014 al 2023</a:t>
            </a:r>
            <a:endParaRPr lang="es-P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sunafil">
            <a:extLst>
              <a:ext uri="{FF2B5EF4-FFF2-40B4-BE49-F238E27FC236}">
                <a16:creationId xmlns:a16="http://schemas.microsoft.com/office/drawing/2014/main" id="{21CB81CD-3307-69F2-C548-CB90C6CC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897" y="452211"/>
            <a:ext cx="3016872" cy="5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B6F4A07D-A231-DA8F-4E37-31E9BB745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39" y="451252"/>
            <a:ext cx="3016872" cy="5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691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DEB7E33-8A56-5EB5-BC61-A0709694A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71198"/>
              </p:ext>
            </p:extLst>
          </p:nvPr>
        </p:nvGraphicFramePr>
        <p:xfrm>
          <a:off x="748394" y="1538761"/>
          <a:ext cx="5615483" cy="4704552"/>
        </p:xfrm>
        <a:graphic>
          <a:graphicData uri="http://schemas.openxmlformats.org/drawingml/2006/table">
            <a:tbl>
              <a:tblPr/>
              <a:tblGrid>
                <a:gridCol w="1423848">
                  <a:extLst>
                    <a:ext uri="{9D8B030D-6E8A-4147-A177-3AD203B41FA5}">
                      <a16:colId xmlns:a16="http://schemas.microsoft.com/office/drawing/2014/main" val="3007540840"/>
                    </a:ext>
                  </a:extLst>
                </a:gridCol>
                <a:gridCol w="381388">
                  <a:extLst>
                    <a:ext uri="{9D8B030D-6E8A-4147-A177-3AD203B41FA5}">
                      <a16:colId xmlns:a16="http://schemas.microsoft.com/office/drawing/2014/main" val="833357733"/>
                    </a:ext>
                  </a:extLst>
                </a:gridCol>
                <a:gridCol w="381388">
                  <a:extLst>
                    <a:ext uri="{9D8B030D-6E8A-4147-A177-3AD203B41FA5}">
                      <a16:colId xmlns:a16="http://schemas.microsoft.com/office/drawing/2014/main" val="413800772"/>
                    </a:ext>
                  </a:extLst>
                </a:gridCol>
                <a:gridCol w="381388">
                  <a:extLst>
                    <a:ext uri="{9D8B030D-6E8A-4147-A177-3AD203B41FA5}">
                      <a16:colId xmlns:a16="http://schemas.microsoft.com/office/drawing/2014/main" val="926187609"/>
                    </a:ext>
                  </a:extLst>
                </a:gridCol>
                <a:gridCol w="381388">
                  <a:extLst>
                    <a:ext uri="{9D8B030D-6E8A-4147-A177-3AD203B41FA5}">
                      <a16:colId xmlns:a16="http://schemas.microsoft.com/office/drawing/2014/main" val="1417865948"/>
                    </a:ext>
                  </a:extLst>
                </a:gridCol>
                <a:gridCol w="381388">
                  <a:extLst>
                    <a:ext uri="{9D8B030D-6E8A-4147-A177-3AD203B41FA5}">
                      <a16:colId xmlns:a16="http://schemas.microsoft.com/office/drawing/2014/main" val="2693995028"/>
                    </a:ext>
                  </a:extLst>
                </a:gridCol>
                <a:gridCol w="381388">
                  <a:extLst>
                    <a:ext uri="{9D8B030D-6E8A-4147-A177-3AD203B41FA5}">
                      <a16:colId xmlns:a16="http://schemas.microsoft.com/office/drawing/2014/main" val="3200541423"/>
                    </a:ext>
                  </a:extLst>
                </a:gridCol>
                <a:gridCol w="381388">
                  <a:extLst>
                    <a:ext uri="{9D8B030D-6E8A-4147-A177-3AD203B41FA5}">
                      <a16:colId xmlns:a16="http://schemas.microsoft.com/office/drawing/2014/main" val="2083625647"/>
                    </a:ext>
                  </a:extLst>
                </a:gridCol>
                <a:gridCol w="381388">
                  <a:extLst>
                    <a:ext uri="{9D8B030D-6E8A-4147-A177-3AD203B41FA5}">
                      <a16:colId xmlns:a16="http://schemas.microsoft.com/office/drawing/2014/main" val="1342890888"/>
                    </a:ext>
                  </a:extLst>
                </a:gridCol>
                <a:gridCol w="381388">
                  <a:extLst>
                    <a:ext uri="{9D8B030D-6E8A-4147-A177-3AD203B41FA5}">
                      <a16:colId xmlns:a16="http://schemas.microsoft.com/office/drawing/2014/main" val="673573594"/>
                    </a:ext>
                  </a:extLst>
                </a:gridCol>
                <a:gridCol w="381388">
                  <a:extLst>
                    <a:ext uri="{9D8B030D-6E8A-4147-A177-3AD203B41FA5}">
                      <a16:colId xmlns:a16="http://schemas.microsoft.com/office/drawing/2014/main" val="3298172121"/>
                    </a:ext>
                  </a:extLst>
                </a:gridCol>
                <a:gridCol w="377755">
                  <a:extLst>
                    <a:ext uri="{9D8B030D-6E8A-4147-A177-3AD203B41FA5}">
                      <a16:colId xmlns:a16="http://schemas.microsoft.com/office/drawing/2014/main" val="3509609088"/>
                    </a:ext>
                  </a:extLst>
                </a:gridCol>
              </a:tblGrid>
              <a:tr h="17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REGION 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50392"/>
                  </a:ext>
                </a:extLst>
              </a:tr>
              <a:tr h="424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 METROPOLITANA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093650"/>
                  </a:ext>
                </a:extLst>
              </a:tr>
              <a:tr h="17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735787"/>
                  </a:ext>
                </a:extLst>
              </a:tr>
              <a:tr h="17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877269"/>
                  </a:ext>
                </a:extLst>
              </a:tr>
              <a:tr h="2856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062544"/>
                  </a:ext>
                </a:extLst>
              </a:tr>
              <a:tr h="17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251646"/>
                  </a:ext>
                </a:extLst>
              </a:tr>
              <a:tr h="17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675085"/>
                  </a:ext>
                </a:extLst>
              </a:tr>
              <a:tr h="1675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01911"/>
                  </a:ext>
                </a:extLst>
              </a:tr>
              <a:tr h="2856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 PROVINCIA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904315"/>
                  </a:ext>
                </a:extLst>
              </a:tr>
              <a:tr h="17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JUNIN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421927"/>
                  </a:ext>
                </a:extLst>
              </a:tr>
              <a:tr h="2856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MADRE DE DIOS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331088"/>
                  </a:ext>
                </a:extLst>
              </a:tr>
              <a:tr h="17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562646"/>
                  </a:ext>
                </a:extLst>
              </a:tr>
              <a:tr h="17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940479"/>
                  </a:ext>
                </a:extLst>
              </a:tr>
              <a:tr h="17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PUNO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390448"/>
                  </a:ext>
                </a:extLst>
              </a:tr>
              <a:tr h="17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579441"/>
                  </a:ext>
                </a:extLst>
              </a:tr>
              <a:tr h="17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683116"/>
                  </a:ext>
                </a:extLst>
              </a:tr>
              <a:tr h="17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TACNA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644671"/>
                  </a:ext>
                </a:extLst>
              </a:tr>
              <a:tr h="17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APURIMAC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204207"/>
                  </a:ext>
                </a:extLst>
              </a:tr>
              <a:tr h="17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MOQUEGUA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728613"/>
                  </a:ext>
                </a:extLst>
              </a:tr>
              <a:tr h="17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06807"/>
                  </a:ext>
                </a:extLst>
              </a:tr>
              <a:tr h="17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UCAYALI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078867"/>
                  </a:ext>
                </a:extLst>
              </a:tr>
              <a:tr h="17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LORETO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864166"/>
                  </a:ext>
                </a:extLst>
              </a:tr>
              <a:tr h="17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CALLAO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88529"/>
                  </a:ext>
                </a:extLst>
              </a:tr>
              <a:tr h="17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09090A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7541" marR="7541" marT="75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54277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07E906C-C620-322F-A671-8D17B8DDA04F}"/>
              </a:ext>
            </a:extLst>
          </p:cNvPr>
          <p:cNvSpPr txBox="1"/>
          <p:nvPr/>
        </p:nvSpPr>
        <p:spPr>
          <a:xfrm>
            <a:off x="1627142" y="946865"/>
            <a:ext cx="9473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Resoluciones de multa en primera instancia - por región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1AC99FC-7C12-ED2F-0B68-9713C99FF5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892380"/>
              </p:ext>
            </p:extLst>
          </p:nvPr>
        </p:nvGraphicFramePr>
        <p:xfrm>
          <a:off x="6538936" y="1917330"/>
          <a:ext cx="5381625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8F99C579-4DD7-1412-583A-4FE39305B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64" y="6149777"/>
            <a:ext cx="1699491" cy="588697"/>
          </a:xfrm>
          <a:prstGeom prst="rect">
            <a:avLst/>
          </a:prstGeom>
        </p:spPr>
      </p:pic>
      <p:pic>
        <p:nvPicPr>
          <p:cNvPr id="12" name="Picture 2" descr="sunafil">
            <a:extLst>
              <a:ext uri="{FF2B5EF4-FFF2-40B4-BE49-F238E27FC236}">
                <a16:creationId xmlns:a16="http://schemas.microsoft.com/office/drawing/2014/main" id="{EA9D9D10-51E4-542D-1F82-2578568C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897" y="452211"/>
            <a:ext cx="3016872" cy="5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F5299FC5-6895-2BB9-A3E3-3E7161250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10" y="452211"/>
            <a:ext cx="3016872" cy="5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620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9E3BB-8B67-92F5-24E0-7D45C9FEB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306" y="971886"/>
            <a:ext cx="9421383" cy="836465"/>
          </a:xfrm>
        </p:spPr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Orientaciones y asistencias técnicas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BFDC989-ABFA-50E8-3FD5-707FA914D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805896"/>
              </p:ext>
            </p:extLst>
          </p:nvPr>
        </p:nvGraphicFramePr>
        <p:xfrm>
          <a:off x="1006473" y="2158080"/>
          <a:ext cx="10130561" cy="1400175"/>
        </p:xfrm>
        <a:graphic>
          <a:graphicData uri="http://schemas.openxmlformats.org/drawingml/2006/table">
            <a:tbl>
              <a:tblPr/>
              <a:tblGrid>
                <a:gridCol w="978379">
                  <a:extLst>
                    <a:ext uri="{9D8B030D-6E8A-4147-A177-3AD203B41FA5}">
                      <a16:colId xmlns:a16="http://schemas.microsoft.com/office/drawing/2014/main" val="693916493"/>
                    </a:ext>
                  </a:extLst>
                </a:gridCol>
                <a:gridCol w="978379">
                  <a:extLst>
                    <a:ext uri="{9D8B030D-6E8A-4147-A177-3AD203B41FA5}">
                      <a16:colId xmlns:a16="http://schemas.microsoft.com/office/drawing/2014/main" val="3122030976"/>
                    </a:ext>
                  </a:extLst>
                </a:gridCol>
                <a:gridCol w="743073">
                  <a:extLst>
                    <a:ext uri="{9D8B030D-6E8A-4147-A177-3AD203B41FA5}">
                      <a16:colId xmlns:a16="http://schemas.microsoft.com/office/drawing/2014/main" val="1329978433"/>
                    </a:ext>
                  </a:extLst>
                </a:gridCol>
                <a:gridCol w="743073">
                  <a:extLst>
                    <a:ext uri="{9D8B030D-6E8A-4147-A177-3AD203B41FA5}">
                      <a16:colId xmlns:a16="http://schemas.microsoft.com/office/drawing/2014/main" val="2118012554"/>
                    </a:ext>
                  </a:extLst>
                </a:gridCol>
                <a:gridCol w="743073">
                  <a:extLst>
                    <a:ext uri="{9D8B030D-6E8A-4147-A177-3AD203B41FA5}">
                      <a16:colId xmlns:a16="http://schemas.microsoft.com/office/drawing/2014/main" val="2045462378"/>
                    </a:ext>
                  </a:extLst>
                </a:gridCol>
                <a:gridCol w="743073">
                  <a:extLst>
                    <a:ext uri="{9D8B030D-6E8A-4147-A177-3AD203B41FA5}">
                      <a16:colId xmlns:a16="http://schemas.microsoft.com/office/drawing/2014/main" val="270686766"/>
                    </a:ext>
                  </a:extLst>
                </a:gridCol>
                <a:gridCol w="743073">
                  <a:extLst>
                    <a:ext uri="{9D8B030D-6E8A-4147-A177-3AD203B41FA5}">
                      <a16:colId xmlns:a16="http://schemas.microsoft.com/office/drawing/2014/main" val="799392497"/>
                    </a:ext>
                  </a:extLst>
                </a:gridCol>
                <a:gridCol w="743073">
                  <a:extLst>
                    <a:ext uri="{9D8B030D-6E8A-4147-A177-3AD203B41FA5}">
                      <a16:colId xmlns:a16="http://schemas.microsoft.com/office/drawing/2014/main" val="1083237974"/>
                    </a:ext>
                  </a:extLst>
                </a:gridCol>
                <a:gridCol w="743073">
                  <a:extLst>
                    <a:ext uri="{9D8B030D-6E8A-4147-A177-3AD203B41FA5}">
                      <a16:colId xmlns:a16="http://schemas.microsoft.com/office/drawing/2014/main" val="2315107002"/>
                    </a:ext>
                  </a:extLst>
                </a:gridCol>
                <a:gridCol w="743073">
                  <a:extLst>
                    <a:ext uri="{9D8B030D-6E8A-4147-A177-3AD203B41FA5}">
                      <a16:colId xmlns:a16="http://schemas.microsoft.com/office/drawing/2014/main" val="2730817042"/>
                    </a:ext>
                  </a:extLst>
                </a:gridCol>
                <a:gridCol w="743073">
                  <a:extLst>
                    <a:ext uri="{9D8B030D-6E8A-4147-A177-3AD203B41FA5}">
                      <a16:colId xmlns:a16="http://schemas.microsoft.com/office/drawing/2014/main" val="1752786198"/>
                    </a:ext>
                  </a:extLst>
                </a:gridCol>
                <a:gridCol w="743073">
                  <a:extLst>
                    <a:ext uri="{9D8B030D-6E8A-4147-A177-3AD203B41FA5}">
                      <a16:colId xmlns:a16="http://schemas.microsoft.com/office/drawing/2014/main" val="3924046351"/>
                    </a:ext>
                  </a:extLst>
                </a:gridCol>
                <a:gridCol w="743073">
                  <a:extLst>
                    <a:ext uri="{9D8B030D-6E8A-4147-A177-3AD203B41FA5}">
                      <a16:colId xmlns:a16="http://schemas.microsoft.com/office/drawing/2014/main" val="73351082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COMP.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TIPO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s-PE" sz="1000" b="1" i="0" u="none" strike="noStrike" dirty="0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s-PE" sz="1000" b="1" i="0" u="none" strike="noStrike" dirty="0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076867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IRE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pc="-5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ORIENTACIONES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78382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ORIENTADOS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2,030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2,753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6,708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164511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GORE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spc="-5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ORIENTACIONES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48631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ORIENTADOS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4184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Orientaciones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3185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Orientados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2,572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2,789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  <a:endParaRPr lang="es-PE" sz="10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7,581</a:t>
                      </a:r>
                      <a:endParaRPr lang="es-PE" sz="1000" b="1" i="0" u="none" strike="noStrike" dirty="0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66275"/>
                  </a:ext>
                </a:extLst>
              </a:tr>
            </a:tbl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469E4D3-1D88-13F2-58AB-6DC8936601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207353"/>
              </p:ext>
            </p:extLst>
          </p:nvPr>
        </p:nvGraphicFramePr>
        <p:xfrm>
          <a:off x="2618509" y="3558255"/>
          <a:ext cx="69549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61AAD03-9F80-5F7B-D08D-F6EE4700187C}"/>
              </a:ext>
            </a:extLst>
          </p:cNvPr>
          <p:cNvSpPr txBox="1"/>
          <p:nvPr/>
        </p:nvSpPr>
        <p:spPr>
          <a:xfrm>
            <a:off x="4070203" y="1751457"/>
            <a:ext cx="4051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Órdenes de orientación y orientados</a:t>
            </a:r>
            <a:endParaRPr lang="es-P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184CBD-FDFA-D3C0-E612-01D2D8671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64" y="6149777"/>
            <a:ext cx="1699491" cy="588697"/>
          </a:xfrm>
          <a:prstGeom prst="rect">
            <a:avLst/>
          </a:prstGeom>
        </p:spPr>
      </p:pic>
      <p:pic>
        <p:nvPicPr>
          <p:cNvPr id="7" name="Picture 2" descr="sunafil">
            <a:extLst>
              <a:ext uri="{FF2B5EF4-FFF2-40B4-BE49-F238E27FC236}">
                <a16:creationId xmlns:a16="http://schemas.microsoft.com/office/drawing/2014/main" id="{5CA47CB2-908B-47DA-33A7-AE74AB385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79" y="452211"/>
            <a:ext cx="3016872" cy="5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D422D40-1A08-B35B-E0B3-1851A1ACA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10" y="452211"/>
            <a:ext cx="3016872" cy="5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71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65FF4B2-60F4-CDC6-F170-FED6F8A1A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4" y="6149777"/>
            <a:ext cx="1699491" cy="588697"/>
          </a:xfrm>
          <a:prstGeom prst="rect">
            <a:avLst/>
          </a:prstGeom>
        </p:spPr>
      </p:pic>
      <p:pic>
        <p:nvPicPr>
          <p:cNvPr id="5" name="Picture 2" descr="sunafil">
            <a:extLst>
              <a:ext uri="{FF2B5EF4-FFF2-40B4-BE49-F238E27FC236}">
                <a16:creationId xmlns:a16="http://schemas.microsoft.com/office/drawing/2014/main" id="{85FE4E32-0952-0771-CAA3-2AA281B9F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952" y="442480"/>
            <a:ext cx="3016872" cy="55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DE325C3-918C-D703-1E85-A0AC20556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57" y="442481"/>
            <a:ext cx="3016872" cy="55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2B197E3-5986-9184-8E63-B8A696602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394414"/>
              </p:ext>
            </p:extLst>
          </p:nvPr>
        </p:nvGraphicFramePr>
        <p:xfrm>
          <a:off x="952798" y="2249849"/>
          <a:ext cx="3254189" cy="3402810"/>
        </p:xfrm>
        <a:graphic>
          <a:graphicData uri="http://schemas.openxmlformats.org/drawingml/2006/table">
            <a:tbl>
              <a:tblPr/>
              <a:tblGrid>
                <a:gridCol w="1308425">
                  <a:extLst>
                    <a:ext uri="{9D8B030D-6E8A-4147-A177-3AD203B41FA5}">
                      <a16:colId xmlns:a16="http://schemas.microsoft.com/office/drawing/2014/main" val="412451480"/>
                    </a:ext>
                  </a:extLst>
                </a:gridCol>
                <a:gridCol w="433304">
                  <a:extLst>
                    <a:ext uri="{9D8B030D-6E8A-4147-A177-3AD203B41FA5}">
                      <a16:colId xmlns:a16="http://schemas.microsoft.com/office/drawing/2014/main" val="2156639840"/>
                    </a:ext>
                  </a:extLst>
                </a:gridCol>
                <a:gridCol w="361750">
                  <a:extLst>
                    <a:ext uri="{9D8B030D-6E8A-4147-A177-3AD203B41FA5}">
                      <a16:colId xmlns:a16="http://schemas.microsoft.com/office/drawing/2014/main" val="3402333133"/>
                    </a:ext>
                  </a:extLst>
                </a:gridCol>
                <a:gridCol w="361750">
                  <a:extLst>
                    <a:ext uri="{9D8B030D-6E8A-4147-A177-3AD203B41FA5}">
                      <a16:colId xmlns:a16="http://schemas.microsoft.com/office/drawing/2014/main" val="2822258588"/>
                    </a:ext>
                  </a:extLst>
                </a:gridCol>
                <a:gridCol w="361750">
                  <a:extLst>
                    <a:ext uri="{9D8B030D-6E8A-4147-A177-3AD203B41FA5}">
                      <a16:colId xmlns:a16="http://schemas.microsoft.com/office/drawing/2014/main" val="2232568975"/>
                    </a:ext>
                  </a:extLst>
                </a:gridCol>
                <a:gridCol w="427210">
                  <a:extLst>
                    <a:ext uri="{9D8B030D-6E8A-4147-A177-3AD203B41FA5}">
                      <a16:colId xmlns:a16="http://schemas.microsoft.com/office/drawing/2014/main" val="849038808"/>
                    </a:ext>
                  </a:extLst>
                </a:gridCol>
              </a:tblGrid>
              <a:tr h="22685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REGIÓN/PERIODO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495970"/>
                  </a:ext>
                </a:extLst>
              </a:tr>
              <a:tr h="22685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22221"/>
                  </a:ext>
                </a:extLst>
              </a:tr>
              <a:tr h="22685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APURIMAC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481511"/>
                  </a:ext>
                </a:extLst>
              </a:tr>
              <a:tr h="22685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060042"/>
                  </a:ext>
                </a:extLst>
              </a:tr>
              <a:tr h="22685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100916"/>
                  </a:ext>
                </a:extLst>
              </a:tr>
              <a:tr h="22685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475108"/>
                  </a:ext>
                </a:extLst>
              </a:tr>
              <a:tr h="22685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403559"/>
                  </a:ext>
                </a:extLst>
              </a:tr>
              <a:tr h="22685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324734"/>
                  </a:ext>
                </a:extLst>
              </a:tr>
              <a:tr h="22685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451691"/>
                  </a:ext>
                </a:extLst>
              </a:tr>
              <a:tr h="22685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604978"/>
                  </a:ext>
                </a:extLst>
              </a:tr>
              <a:tr h="22685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238509"/>
                  </a:ext>
                </a:extLst>
              </a:tr>
              <a:tr h="22685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 PROVINCIA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130820"/>
                  </a:ext>
                </a:extLst>
              </a:tr>
              <a:tr h="22685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MADRE DE DIOS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750092"/>
                  </a:ext>
                </a:extLst>
              </a:tr>
              <a:tr h="22685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27606"/>
                  </a:ext>
                </a:extLst>
              </a:tr>
              <a:tr h="22685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124303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0DC4AF5E-1000-FA30-0C03-68FFC5480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514059"/>
              </p:ext>
            </p:extLst>
          </p:nvPr>
        </p:nvGraphicFramePr>
        <p:xfrm>
          <a:off x="5243606" y="1635123"/>
          <a:ext cx="6185116" cy="4195935"/>
        </p:xfrm>
        <a:graphic>
          <a:graphicData uri="http://schemas.openxmlformats.org/drawingml/2006/table">
            <a:tbl>
              <a:tblPr/>
              <a:tblGrid>
                <a:gridCol w="1054987">
                  <a:extLst>
                    <a:ext uri="{9D8B030D-6E8A-4147-A177-3AD203B41FA5}">
                      <a16:colId xmlns:a16="http://schemas.microsoft.com/office/drawing/2014/main" val="3973181391"/>
                    </a:ext>
                  </a:extLst>
                </a:gridCol>
                <a:gridCol w="271504">
                  <a:extLst>
                    <a:ext uri="{9D8B030D-6E8A-4147-A177-3AD203B41FA5}">
                      <a16:colId xmlns:a16="http://schemas.microsoft.com/office/drawing/2014/main" val="2275259632"/>
                    </a:ext>
                  </a:extLst>
                </a:gridCol>
                <a:gridCol w="271504">
                  <a:extLst>
                    <a:ext uri="{9D8B030D-6E8A-4147-A177-3AD203B41FA5}">
                      <a16:colId xmlns:a16="http://schemas.microsoft.com/office/drawing/2014/main" val="2868341446"/>
                    </a:ext>
                  </a:extLst>
                </a:gridCol>
                <a:gridCol w="271504">
                  <a:extLst>
                    <a:ext uri="{9D8B030D-6E8A-4147-A177-3AD203B41FA5}">
                      <a16:colId xmlns:a16="http://schemas.microsoft.com/office/drawing/2014/main" val="1320026363"/>
                    </a:ext>
                  </a:extLst>
                </a:gridCol>
                <a:gridCol w="271504">
                  <a:extLst>
                    <a:ext uri="{9D8B030D-6E8A-4147-A177-3AD203B41FA5}">
                      <a16:colId xmlns:a16="http://schemas.microsoft.com/office/drawing/2014/main" val="3073884928"/>
                    </a:ext>
                  </a:extLst>
                </a:gridCol>
                <a:gridCol w="320633">
                  <a:extLst>
                    <a:ext uri="{9D8B030D-6E8A-4147-A177-3AD203B41FA5}">
                      <a16:colId xmlns:a16="http://schemas.microsoft.com/office/drawing/2014/main" val="2516400181"/>
                    </a:ext>
                  </a:extLst>
                </a:gridCol>
                <a:gridCol w="620580">
                  <a:extLst>
                    <a:ext uri="{9D8B030D-6E8A-4147-A177-3AD203B41FA5}">
                      <a16:colId xmlns:a16="http://schemas.microsoft.com/office/drawing/2014/main" val="1534278555"/>
                    </a:ext>
                  </a:extLst>
                </a:gridCol>
                <a:gridCol w="620580">
                  <a:extLst>
                    <a:ext uri="{9D8B030D-6E8A-4147-A177-3AD203B41FA5}">
                      <a16:colId xmlns:a16="http://schemas.microsoft.com/office/drawing/2014/main" val="1742833307"/>
                    </a:ext>
                  </a:extLst>
                </a:gridCol>
                <a:gridCol w="620580">
                  <a:extLst>
                    <a:ext uri="{9D8B030D-6E8A-4147-A177-3AD203B41FA5}">
                      <a16:colId xmlns:a16="http://schemas.microsoft.com/office/drawing/2014/main" val="3071612652"/>
                    </a:ext>
                  </a:extLst>
                </a:gridCol>
                <a:gridCol w="620580">
                  <a:extLst>
                    <a:ext uri="{9D8B030D-6E8A-4147-A177-3AD203B41FA5}">
                      <a16:colId xmlns:a16="http://schemas.microsoft.com/office/drawing/2014/main" val="482482669"/>
                    </a:ext>
                  </a:extLst>
                </a:gridCol>
                <a:gridCol w="620580">
                  <a:extLst>
                    <a:ext uri="{9D8B030D-6E8A-4147-A177-3AD203B41FA5}">
                      <a16:colId xmlns:a16="http://schemas.microsoft.com/office/drawing/2014/main" val="83081454"/>
                    </a:ext>
                  </a:extLst>
                </a:gridCol>
                <a:gridCol w="620580">
                  <a:extLst>
                    <a:ext uri="{9D8B030D-6E8A-4147-A177-3AD203B41FA5}">
                      <a16:colId xmlns:a16="http://schemas.microsoft.com/office/drawing/2014/main" val="4068666430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REGIÓN/PERIODO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33827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1204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APURIMAC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97003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50228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2890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56909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CALLAO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14569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53036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9480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HUÁNUCO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67334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8160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JUNÍN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49680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87338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15884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32075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 PROVINCIA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33741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LORETO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59523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MADRE DE DIOS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54173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MOQUEGUA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17043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NULL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69464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52446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9022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PUNO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97128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MARTIN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80807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TACNA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0662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TUMBES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01668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UCAYALI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0" marR="7770" marT="7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64240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BF7835B7-CC9B-2E53-5F46-8F0463F46FB1}"/>
              </a:ext>
            </a:extLst>
          </p:cNvPr>
          <p:cNvSpPr txBox="1"/>
          <p:nvPr/>
        </p:nvSpPr>
        <p:spPr>
          <a:xfrm>
            <a:off x="763278" y="1723499"/>
            <a:ext cx="3633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Asistencias técnicas – por región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8FA73F-ADB6-7F2E-A7EF-D30F89D6EBCB}"/>
              </a:ext>
            </a:extLst>
          </p:cNvPr>
          <p:cNvSpPr txBox="1"/>
          <p:nvPr/>
        </p:nvSpPr>
        <p:spPr>
          <a:xfrm>
            <a:off x="6923932" y="1131658"/>
            <a:ext cx="3337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Orientación– por región</a:t>
            </a:r>
          </a:p>
        </p:txBody>
      </p:sp>
    </p:spTree>
    <p:extLst>
      <p:ext uri="{BB962C8B-B14F-4D97-AF65-F5344CB8AC3E}">
        <p14:creationId xmlns:p14="http://schemas.microsoft.com/office/powerpoint/2010/main" val="852361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0034AC5-B07A-4808-91EF-B600EC2B52FA}"/>
              </a:ext>
            </a:extLst>
          </p:cNvPr>
          <p:cNvSpPr txBox="1"/>
          <p:nvPr/>
        </p:nvSpPr>
        <p:spPr>
          <a:xfrm>
            <a:off x="1563548" y="2653938"/>
            <a:ext cx="9447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Muchas gracias …</a:t>
            </a: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5B83B37C-18BA-E1F7-0F63-5AE4D12A808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8560" y="5821681"/>
            <a:ext cx="7903971" cy="87172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33B964A-BBCB-E4B5-9DEF-830367825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97" y="805359"/>
            <a:ext cx="3016872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41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8D3CEFC-5903-41BD-159F-2CA533BA0A01}"/>
              </a:ext>
            </a:extLst>
          </p:cNvPr>
          <p:cNvSpPr txBox="1">
            <a:spLocks/>
          </p:cNvSpPr>
          <p:nvPr/>
        </p:nvSpPr>
        <p:spPr>
          <a:xfrm>
            <a:off x="6243631" y="1227258"/>
            <a:ext cx="4958080" cy="76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Informalidad laboral </a:t>
            </a:r>
            <a:endParaRPr lang="es-P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A450840-BF29-96C1-301B-9BC2FA86B09B}"/>
              </a:ext>
            </a:extLst>
          </p:cNvPr>
          <p:cNvSpPr txBox="1">
            <a:spLocks/>
          </p:cNvSpPr>
          <p:nvPr/>
        </p:nvSpPr>
        <p:spPr>
          <a:xfrm>
            <a:off x="2983102" y="1479634"/>
            <a:ext cx="3260529" cy="76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4E0F660-7122-6FD2-BAD4-C0E8D7B4F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085" y="4053727"/>
            <a:ext cx="3470080" cy="23133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190C0D8-7581-199A-301E-42B34D3B9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612" y="5680364"/>
            <a:ext cx="2200709" cy="917863"/>
          </a:xfrm>
          <a:prstGeom prst="rect">
            <a:avLst/>
          </a:prstGeom>
        </p:spPr>
      </p:pic>
      <p:pic>
        <p:nvPicPr>
          <p:cNvPr id="12" name="Picture 2" descr="sunafil">
            <a:extLst>
              <a:ext uri="{FF2B5EF4-FFF2-40B4-BE49-F238E27FC236}">
                <a16:creationId xmlns:a16="http://schemas.microsoft.com/office/drawing/2014/main" id="{2B487581-8791-903B-9D1C-AB95517DD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68" y="490886"/>
            <a:ext cx="3164464" cy="6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C16FDA2-BC3F-246F-1D5B-8F2FDC4B5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490886"/>
            <a:ext cx="3164464" cy="6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BD1A25-A14D-CB11-5B1C-8749BB262127}"/>
              </a:ext>
            </a:extLst>
          </p:cNvPr>
          <p:cNvSpPr txBox="1"/>
          <p:nvPr/>
        </p:nvSpPr>
        <p:spPr>
          <a:xfrm>
            <a:off x="3840480" y="1981735"/>
            <a:ext cx="69799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0" i="0" dirty="0">
                <a:solidFill>
                  <a:srgbClr val="4D5156"/>
                </a:solidFill>
                <a:effectLst/>
                <a:latin typeface="Google Sans"/>
              </a:rPr>
              <a:t>La informalidad laboral alude a </a:t>
            </a:r>
            <a:r>
              <a:rPr lang="es-ES" sz="2400" b="0" i="0" dirty="0">
                <a:solidFill>
                  <a:srgbClr val="040C28"/>
                </a:solidFill>
                <a:effectLst/>
                <a:latin typeface="Google Sans"/>
              </a:rPr>
              <a:t>todas las actividades económicas y ocupaciones que -en la legislación o en la práctica- no están cubiertas o están insuficientemente contempladas por sistemas formales</a:t>
            </a:r>
            <a:r>
              <a:rPr lang="es-ES" sz="2400" b="0" i="0" dirty="0">
                <a:solidFill>
                  <a:srgbClr val="4D5156"/>
                </a:solidFill>
                <a:effectLst/>
                <a:latin typeface="Google Sans"/>
              </a:rPr>
              <a:t> 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6158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A450840-BF29-96C1-301B-9BC2FA86B09B}"/>
              </a:ext>
            </a:extLst>
          </p:cNvPr>
          <p:cNvSpPr txBox="1">
            <a:spLocks/>
          </p:cNvSpPr>
          <p:nvPr/>
        </p:nvSpPr>
        <p:spPr>
          <a:xfrm>
            <a:off x="2983102" y="1479634"/>
            <a:ext cx="3260529" cy="76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lang="es-P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  <a:cs typeface="Calibri"/>
              <a:sym typeface="Calibri"/>
            </a:endParaRPr>
          </a:p>
        </p:txBody>
      </p:sp>
      <p:pic>
        <p:nvPicPr>
          <p:cNvPr id="12" name="Picture 2" descr="sunafil">
            <a:extLst>
              <a:ext uri="{FF2B5EF4-FFF2-40B4-BE49-F238E27FC236}">
                <a16:creationId xmlns:a16="http://schemas.microsoft.com/office/drawing/2014/main" id="{2B487581-8791-903B-9D1C-AB95517DD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68" y="490886"/>
            <a:ext cx="3164464" cy="6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C16FDA2-BC3F-246F-1D5B-8F2FDC4B5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45" y="490886"/>
            <a:ext cx="3164464" cy="6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0AD238-5DA0-0684-D366-337CEF082F49}"/>
              </a:ext>
            </a:extLst>
          </p:cNvPr>
          <p:cNvSpPr txBox="1">
            <a:spLocks/>
          </p:cNvSpPr>
          <p:nvPr/>
        </p:nvSpPr>
        <p:spPr>
          <a:xfrm>
            <a:off x="399288" y="1479634"/>
            <a:ext cx="11393424" cy="76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Informalidad en el sector económico Explotación de Minas y Canteras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2D801D3-4850-755F-75F7-72C818E098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54" t="17558" r="20273" b="18687"/>
          <a:stretch/>
        </p:blipFill>
        <p:spPr bwMode="auto">
          <a:xfrm>
            <a:off x="1910080" y="2235200"/>
            <a:ext cx="7975599" cy="4135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3464B35-9377-0C5B-0068-F1E218F0F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5324" y="5810703"/>
            <a:ext cx="2200709" cy="91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1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604AB-6C68-B5B0-A20B-48311966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542" y="1086390"/>
            <a:ext cx="11393424" cy="760983"/>
          </a:xfrm>
        </p:spPr>
        <p:txBody>
          <a:bodyPr>
            <a:norm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Informalidad en el sector económico Explotación de Minas y Canteras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BF4FAB-B359-711A-A9E4-0147C2D5368C}"/>
              </a:ext>
            </a:extLst>
          </p:cNvPr>
          <p:cNvSpPr txBox="1"/>
          <p:nvPr/>
        </p:nvSpPr>
        <p:spPr>
          <a:xfrm>
            <a:off x="156464" y="2047428"/>
            <a:ext cx="8601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El 3% de los asalariados privados trabajan en el </a:t>
            </a:r>
            <a:r>
              <a:rPr lang="es-ES" sz="2000" b="1" dirty="0"/>
              <a:t>sector minería</a:t>
            </a:r>
            <a:endParaRPr lang="es-PE" sz="2000" b="1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5A29A1C-043B-C723-EDCC-98B8B5185E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857746"/>
              </p:ext>
            </p:extLst>
          </p:nvPr>
        </p:nvGraphicFramePr>
        <p:xfrm>
          <a:off x="7801104" y="2057083"/>
          <a:ext cx="3511297" cy="383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84FDA3EE-1A72-7BCA-79DC-65DC14257C6C}"/>
              </a:ext>
            </a:extLst>
          </p:cNvPr>
          <p:cNvSpPr/>
          <p:nvPr/>
        </p:nvSpPr>
        <p:spPr>
          <a:xfrm>
            <a:off x="1695012" y="2807969"/>
            <a:ext cx="621468" cy="1032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ACBA491-BCF5-796D-50F5-E9E5A107E65D}"/>
              </a:ext>
            </a:extLst>
          </p:cNvPr>
          <p:cNvSpPr txBox="1"/>
          <p:nvPr/>
        </p:nvSpPr>
        <p:spPr>
          <a:xfrm>
            <a:off x="499572" y="4022859"/>
            <a:ext cx="2803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/>
              <a:t>43.4% son informales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9235CD0-D17F-8B43-ED25-2D2540DECFDF}"/>
              </a:ext>
            </a:extLst>
          </p:cNvPr>
          <p:cNvSpPr txBox="1"/>
          <p:nvPr/>
        </p:nvSpPr>
        <p:spPr>
          <a:xfrm>
            <a:off x="5058061" y="4022859"/>
            <a:ext cx="2452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000" dirty="0"/>
              <a:t>89,710 trabajadores</a:t>
            </a:r>
          </a:p>
        </p:txBody>
      </p:sp>
      <p:sp>
        <p:nvSpPr>
          <p:cNvPr id="15" name="Flecha: a la izquierda y derecha 14">
            <a:extLst>
              <a:ext uri="{FF2B5EF4-FFF2-40B4-BE49-F238E27FC236}">
                <a16:creationId xmlns:a16="http://schemas.microsoft.com/office/drawing/2014/main" id="{7DED086B-AEAA-0286-3CF8-3616759B1455}"/>
              </a:ext>
            </a:extLst>
          </p:cNvPr>
          <p:cNvSpPr/>
          <p:nvPr/>
        </p:nvSpPr>
        <p:spPr>
          <a:xfrm>
            <a:off x="3647324" y="4000907"/>
            <a:ext cx="1119848" cy="5431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E5D4D3-B278-5F1C-951C-5624B503A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69" y="5889371"/>
            <a:ext cx="2098067" cy="788520"/>
          </a:xfrm>
          <a:prstGeom prst="rect">
            <a:avLst/>
          </a:prstGeom>
        </p:spPr>
      </p:pic>
      <p:pic>
        <p:nvPicPr>
          <p:cNvPr id="4" name="Picture 2" descr="sunafil">
            <a:extLst>
              <a:ext uri="{FF2B5EF4-FFF2-40B4-BE49-F238E27FC236}">
                <a16:creationId xmlns:a16="http://schemas.microsoft.com/office/drawing/2014/main" id="{D0D0AE98-AA4D-666B-C3E4-0D8511DE1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58" y="421879"/>
            <a:ext cx="3016872" cy="5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21B93D-7CEF-0951-EF98-C2E9E8078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92" y="421879"/>
            <a:ext cx="3016872" cy="5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0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3C40F24-D8FA-3E47-DF5A-27C893DB3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718105"/>
              </p:ext>
            </p:extLst>
          </p:nvPr>
        </p:nvGraphicFramePr>
        <p:xfrm>
          <a:off x="568960" y="1473958"/>
          <a:ext cx="5632410" cy="4933796"/>
        </p:xfrm>
        <a:graphic>
          <a:graphicData uri="http://schemas.openxmlformats.org/drawingml/2006/table">
            <a:tbl>
              <a:tblPr firstRow="1" firstCol="1" bandRow="1"/>
              <a:tblGrid>
                <a:gridCol w="1646352">
                  <a:extLst>
                    <a:ext uri="{9D8B030D-6E8A-4147-A177-3AD203B41FA5}">
                      <a16:colId xmlns:a16="http://schemas.microsoft.com/office/drawing/2014/main" val="650916023"/>
                    </a:ext>
                  </a:extLst>
                </a:gridCol>
                <a:gridCol w="1646352">
                  <a:extLst>
                    <a:ext uri="{9D8B030D-6E8A-4147-A177-3AD203B41FA5}">
                      <a16:colId xmlns:a16="http://schemas.microsoft.com/office/drawing/2014/main" val="3870606640"/>
                    </a:ext>
                  </a:extLst>
                </a:gridCol>
                <a:gridCol w="1541658">
                  <a:extLst>
                    <a:ext uri="{9D8B030D-6E8A-4147-A177-3AD203B41FA5}">
                      <a16:colId xmlns:a16="http://schemas.microsoft.com/office/drawing/2014/main" val="843140389"/>
                    </a:ext>
                  </a:extLst>
                </a:gridCol>
                <a:gridCol w="798048">
                  <a:extLst>
                    <a:ext uri="{9D8B030D-6E8A-4147-A177-3AD203B41FA5}">
                      <a16:colId xmlns:a16="http://schemas.microsoft.com/office/drawing/2014/main" val="138158608"/>
                    </a:ext>
                  </a:extLst>
                </a:gridCol>
              </a:tblGrid>
              <a:tr h="18509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Región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Empleo informal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Empleo</a:t>
                      </a:r>
                      <a:b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Informal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69780"/>
                  </a:ext>
                </a:extLst>
              </a:tr>
              <a:tr h="30442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Dentro del Sector Informal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Dentro del Sector Formal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152680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Puno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28,058</a:t>
                      </a: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1,733</a:t>
                      </a: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29,791 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209740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Libertad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7,921</a:t>
                      </a: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3,444</a:t>
                      </a: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11,365 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790038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Lima Metropolitana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3,597 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3,038</a:t>
                      </a: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6,635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338415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Ayacucho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5,242</a:t>
                      </a: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1,213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6,455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656120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Arequipa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4,893</a:t>
                      </a: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1,427 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6,320 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193181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Cusco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3,114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1,684</a:t>
                      </a: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4,798 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809187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Junín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243 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3,672</a:t>
                      </a: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3,915 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474143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Madre de Dios</a:t>
                      </a:r>
                      <a:endParaRPr lang="es-PE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3,741 </a:t>
                      </a:r>
                      <a:endParaRPr lang="es-PE" sz="12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 </a:t>
                      </a:r>
                      <a:endParaRPr lang="es-PE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3,840 </a:t>
                      </a:r>
                      <a:endParaRPr lang="es-PE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82902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Cajamarca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2,420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1,329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3,749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551107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Apurímac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2,339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462 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2,801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367205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Ica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2,282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333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2,615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703571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Piura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1,458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783 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2,241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882471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Huancavelica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349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877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1,226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192975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Pasco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173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812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985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588944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Lima Provincias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193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625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818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470974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Callao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786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 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786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542312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Huánuco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 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363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363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407513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 Martin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193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140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333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329258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Amazonas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130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230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986554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Ancash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189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189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468906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Loreto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146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146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711188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Tacna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385510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Tumbes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711440"/>
                  </a:ext>
                </a:extLst>
              </a:tr>
              <a:tr h="1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General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67,387 </a:t>
                      </a:r>
                      <a:endParaRPr lang="es-PE" sz="9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22,323 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9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89,710 </a:t>
                      </a:r>
                      <a:endParaRPr lang="es-PE" sz="9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46" marR="59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15201"/>
                  </a:ext>
                </a:extLst>
              </a:tr>
            </a:tbl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25D537D2-3326-FF98-9370-16902DA018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399113"/>
              </p:ext>
            </p:extLst>
          </p:nvPr>
        </p:nvGraphicFramePr>
        <p:xfrm>
          <a:off x="6810375" y="409575"/>
          <a:ext cx="4902237" cy="2914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E9FB4CC7-4CF6-3827-7507-801C4A67B0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512474"/>
              </p:ext>
            </p:extLst>
          </p:nvPr>
        </p:nvGraphicFramePr>
        <p:xfrm>
          <a:off x="6810375" y="3324224"/>
          <a:ext cx="5104534" cy="2914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6D03873E-8132-90ED-34D8-2E11DFD458E2}"/>
              </a:ext>
            </a:extLst>
          </p:cNvPr>
          <p:cNvSpPr txBox="1"/>
          <p:nvPr/>
        </p:nvSpPr>
        <p:spPr>
          <a:xfrm>
            <a:off x="479388" y="1008239"/>
            <a:ext cx="67078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Informalidad en el sector económico Explotación de Minas y Canteras</a:t>
            </a:r>
            <a:endParaRPr lang="es-PE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BEBA0E7-018C-FAB4-CC6F-BA7084E87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364" y="6149777"/>
            <a:ext cx="1699491" cy="588697"/>
          </a:xfrm>
          <a:prstGeom prst="rect">
            <a:avLst/>
          </a:prstGeom>
        </p:spPr>
      </p:pic>
      <p:pic>
        <p:nvPicPr>
          <p:cNvPr id="3" name="Picture 2" descr="sunafil">
            <a:extLst>
              <a:ext uri="{FF2B5EF4-FFF2-40B4-BE49-F238E27FC236}">
                <a16:creationId xmlns:a16="http://schemas.microsoft.com/office/drawing/2014/main" id="{6C72F572-64D4-3C6B-E350-647EBE33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897" y="452211"/>
            <a:ext cx="3016872" cy="5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5789722-6BFD-6BF5-3EB5-EFFBAAE30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10" y="452211"/>
            <a:ext cx="3016872" cy="5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63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81A75-A195-6F08-9A0C-E077FCF9C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629" y="933735"/>
            <a:ext cx="6019800" cy="758000"/>
          </a:xfrm>
        </p:spPr>
        <p:txBody>
          <a:bodyPr>
            <a:normAutofit/>
          </a:bodyPr>
          <a:lstStyle/>
          <a:p>
            <a:r>
              <a:rPr lang="es-P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Información de la PLAME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412E51D-E9C8-2223-FF70-4BEAEEDA6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712869"/>
              </p:ext>
            </p:extLst>
          </p:nvPr>
        </p:nvGraphicFramePr>
        <p:xfrm>
          <a:off x="1705748" y="1619854"/>
          <a:ext cx="4321650" cy="5067296"/>
        </p:xfrm>
        <a:graphic>
          <a:graphicData uri="http://schemas.openxmlformats.org/drawingml/2006/table">
            <a:tbl>
              <a:tblPr/>
              <a:tblGrid>
                <a:gridCol w="1208939">
                  <a:extLst>
                    <a:ext uri="{9D8B030D-6E8A-4147-A177-3AD203B41FA5}">
                      <a16:colId xmlns:a16="http://schemas.microsoft.com/office/drawing/2014/main" val="2786630904"/>
                    </a:ext>
                  </a:extLst>
                </a:gridCol>
                <a:gridCol w="1095592">
                  <a:extLst>
                    <a:ext uri="{9D8B030D-6E8A-4147-A177-3AD203B41FA5}">
                      <a16:colId xmlns:a16="http://schemas.microsoft.com/office/drawing/2014/main" val="2677391149"/>
                    </a:ext>
                  </a:extLst>
                </a:gridCol>
                <a:gridCol w="982430">
                  <a:extLst>
                    <a:ext uri="{9D8B030D-6E8A-4147-A177-3AD203B41FA5}">
                      <a16:colId xmlns:a16="http://schemas.microsoft.com/office/drawing/2014/main" val="2696141898"/>
                    </a:ext>
                  </a:extLst>
                </a:gridCol>
                <a:gridCol w="1034689">
                  <a:extLst>
                    <a:ext uri="{9D8B030D-6E8A-4147-A177-3AD203B41FA5}">
                      <a16:colId xmlns:a16="http://schemas.microsoft.com/office/drawing/2014/main" val="3599528160"/>
                    </a:ext>
                  </a:extLst>
                </a:gridCol>
              </a:tblGrid>
              <a:tr h="1819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Región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Empresas PLAME Feb.2023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171676"/>
                  </a:ext>
                </a:extLst>
              </a:tr>
              <a:tr h="174122">
                <a:tc vMerge="1">
                  <a:txBody>
                    <a:bodyPr/>
                    <a:lstStyle/>
                    <a:p>
                      <a:pPr algn="l" fontAlgn="ctr"/>
                      <a:r>
                        <a:rPr lang="es-P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Región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Empresas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Trabajadores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Locadores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32193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Amazonas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60945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Ancash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733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026681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Apurímac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192207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Arequipa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490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6,938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543551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Ayacucho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021859"/>
                  </a:ext>
                </a:extLst>
              </a:tr>
              <a:tr h="1641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Cajamarca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257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680772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Callao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936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827036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Cuseo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2,259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033379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Huancavelica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614396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Huánuco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676065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1,255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288201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Junín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410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448156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Libertad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543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4,269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475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069327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Lambayeque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826102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Urna Metropolitana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1,088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83,693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3,556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794357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Urna Provincias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968281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Loreto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758452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Madre de Dios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242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955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74005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Moquegua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608128"/>
                  </a:ext>
                </a:extLst>
              </a:tr>
              <a:tr h="1641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Paseo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1,034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512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575435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Piura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1,410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411803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Puno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1,046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6,953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756506"/>
                  </a:ext>
                </a:extLst>
              </a:tr>
              <a:tr h="2040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Martín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424877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Tacna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987404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Tumbes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101622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Ucayali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719307"/>
                  </a:ext>
                </a:extLst>
              </a:tr>
              <a:tr h="1741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General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4,304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112,635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5,553</a:t>
                      </a:r>
                    </a:p>
                  </a:txBody>
                  <a:tcPr marL="5579" marR="5579" marT="5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5405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52BB096-D528-C0C5-66BA-C4E9296D0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91255"/>
              </p:ext>
            </p:extLst>
          </p:nvPr>
        </p:nvGraphicFramePr>
        <p:xfrm>
          <a:off x="6625748" y="3429000"/>
          <a:ext cx="4938019" cy="1161066"/>
        </p:xfrm>
        <a:graphic>
          <a:graphicData uri="http://schemas.openxmlformats.org/drawingml/2006/table">
            <a:tbl>
              <a:tblPr/>
              <a:tblGrid>
                <a:gridCol w="999459">
                  <a:extLst>
                    <a:ext uri="{9D8B030D-6E8A-4147-A177-3AD203B41FA5}">
                      <a16:colId xmlns:a16="http://schemas.microsoft.com/office/drawing/2014/main" val="2526203678"/>
                    </a:ext>
                  </a:extLst>
                </a:gridCol>
                <a:gridCol w="393856">
                  <a:extLst>
                    <a:ext uri="{9D8B030D-6E8A-4147-A177-3AD203B41FA5}">
                      <a16:colId xmlns:a16="http://schemas.microsoft.com/office/drawing/2014/main" val="3018794060"/>
                    </a:ext>
                  </a:extLst>
                </a:gridCol>
                <a:gridCol w="393856">
                  <a:extLst>
                    <a:ext uri="{9D8B030D-6E8A-4147-A177-3AD203B41FA5}">
                      <a16:colId xmlns:a16="http://schemas.microsoft.com/office/drawing/2014/main" val="4014662079"/>
                    </a:ext>
                  </a:extLst>
                </a:gridCol>
                <a:gridCol w="393856">
                  <a:extLst>
                    <a:ext uri="{9D8B030D-6E8A-4147-A177-3AD203B41FA5}">
                      <a16:colId xmlns:a16="http://schemas.microsoft.com/office/drawing/2014/main" val="1543105798"/>
                    </a:ext>
                  </a:extLst>
                </a:gridCol>
                <a:gridCol w="393856">
                  <a:extLst>
                    <a:ext uri="{9D8B030D-6E8A-4147-A177-3AD203B41FA5}">
                      <a16:colId xmlns:a16="http://schemas.microsoft.com/office/drawing/2014/main" val="3872835120"/>
                    </a:ext>
                  </a:extLst>
                </a:gridCol>
                <a:gridCol w="393856">
                  <a:extLst>
                    <a:ext uri="{9D8B030D-6E8A-4147-A177-3AD203B41FA5}">
                      <a16:colId xmlns:a16="http://schemas.microsoft.com/office/drawing/2014/main" val="2895000606"/>
                    </a:ext>
                  </a:extLst>
                </a:gridCol>
                <a:gridCol w="393856">
                  <a:extLst>
                    <a:ext uri="{9D8B030D-6E8A-4147-A177-3AD203B41FA5}">
                      <a16:colId xmlns:a16="http://schemas.microsoft.com/office/drawing/2014/main" val="3918747232"/>
                    </a:ext>
                  </a:extLst>
                </a:gridCol>
                <a:gridCol w="393856">
                  <a:extLst>
                    <a:ext uri="{9D8B030D-6E8A-4147-A177-3AD203B41FA5}">
                      <a16:colId xmlns:a16="http://schemas.microsoft.com/office/drawing/2014/main" val="945555361"/>
                    </a:ext>
                  </a:extLst>
                </a:gridCol>
                <a:gridCol w="393856">
                  <a:extLst>
                    <a:ext uri="{9D8B030D-6E8A-4147-A177-3AD203B41FA5}">
                      <a16:colId xmlns:a16="http://schemas.microsoft.com/office/drawing/2014/main" val="4283728991"/>
                    </a:ext>
                  </a:extLst>
                </a:gridCol>
                <a:gridCol w="393856">
                  <a:extLst>
                    <a:ext uri="{9D8B030D-6E8A-4147-A177-3AD203B41FA5}">
                      <a16:colId xmlns:a16="http://schemas.microsoft.com/office/drawing/2014/main" val="1509532053"/>
                    </a:ext>
                  </a:extLst>
                </a:gridCol>
                <a:gridCol w="393856">
                  <a:extLst>
                    <a:ext uri="{9D8B030D-6E8A-4147-A177-3AD203B41FA5}">
                      <a16:colId xmlns:a16="http://schemas.microsoft.com/office/drawing/2014/main" val="2109757905"/>
                    </a:ext>
                  </a:extLst>
                </a:gridCol>
              </a:tblGrid>
              <a:tr h="387022"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Inspecciones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362084"/>
                  </a:ext>
                </a:extLst>
              </a:tr>
              <a:tr h="387022"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Inspecciones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792475"/>
                  </a:ext>
                </a:extLst>
              </a:tr>
              <a:tr h="387022"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Empresas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12176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22C236F-3752-98D5-7497-0111914C40FE}"/>
              </a:ext>
            </a:extLst>
          </p:cNvPr>
          <p:cNvSpPr txBox="1"/>
          <p:nvPr/>
        </p:nvSpPr>
        <p:spPr>
          <a:xfrm>
            <a:off x="6625748" y="2803644"/>
            <a:ext cx="5035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Cantidad empresas fiscalizadas entre el 2014 al 2023</a:t>
            </a:r>
            <a:endParaRPr lang="es-PE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0D99FF9-CE9C-6B38-7B5C-DC86CC6EF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806" y="5917080"/>
            <a:ext cx="2098067" cy="788520"/>
          </a:xfrm>
          <a:prstGeom prst="rect">
            <a:avLst/>
          </a:prstGeom>
        </p:spPr>
      </p:pic>
      <p:pic>
        <p:nvPicPr>
          <p:cNvPr id="7" name="Picture 2" descr="sunafil">
            <a:extLst>
              <a:ext uri="{FF2B5EF4-FFF2-40B4-BE49-F238E27FC236}">
                <a16:creationId xmlns:a16="http://schemas.microsoft.com/office/drawing/2014/main" id="{71F50AF5-A23E-2B28-75EE-1761017D0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95" y="449588"/>
            <a:ext cx="3016872" cy="5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CB3C592-0B7A-99DC-63AF-72D94FF23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57" y="449588"/>
            <a:ext cx="3016872" cy="5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6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0D99FF9-CE9C-6B38-7B5C-DC86CC6EF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806" y="5917080"/>
            <a:ext cx="2098067" cy="788520"/>
          </a:xfrm>
          <a:prstGeom prst="rect">
            <a:avLst/>
          </a:prstGeom>
        </p:spPr>
      </p:pic>
      <p:pic>
        <p:nvPicPr>
          <p:cNvPr id="7" name="Picture 2" descr="sunafil">
            <a:extLst>
              <a:ext uri="{FF2B5EF4-FFF2-40B4-BE49-F238E27FC236}">
                <a16:creationId xmlns:a16="http://schemas.microsoft.com/office/drawing/2014/main" id="{71F50AF5-A23E-2B28-75EE-1761017D0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95" y="449588"/>
            <a:ext cx="3016872" cy="5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CB3C592-0B7A-99DC-63AF-72D94FF23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57" y="449588"/>
            <a:ext cx="3016872" cy="5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BF7A5C93-AF2A-95C4-6C93-4ACE75BB2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42" y="1696085"/>
            <a:ext cx="10798097" cy="2479675"/>
          </a:xfrm>
        </p:spPr>
        <p:txBody>
          <a:bodyPr/>
          <a:lstStyle/>
          <a:p>
            <a:pPr algn="ctr"/>
            <a:r>
              <a:rPr lang="es-PE" b="1" dirty="0"/>
              <a:t>INSPECCIONES LABORALES Y SEGURIDAD Y SALUD EN EL TRABAJO</a:t>
            </a:r>
          </a:p>
        </p:txBody>
      </p:sp>
    </p:spTree>
    <p:extLst>
      <p:ext uri="{BB962C8B-B14F-4D97-AF65-F5344CB8AC3E}">
        <p14:creationId xmlns:p14="http://schemas.microsoft.com/office/powerpoint/2010/main" val="3827887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2702CC-2D3F-1944-8E9C-AC720917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680">
            <a:off x="9133840" y="1076960"/>
            <a:ext cx="2489199" cy="14137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F0C9713-D28D-9678-51D7-1E04D298B1ED}"/>
              </a:ext>
            </a:extLst>
          </p:cNvPr>
          <p:cNvSpPr txBox="1"/>
          <p:nvPr/>
        </p:nvSpPr>
        <p:spPr>
          <a:xfrm>
            <a:off x="680720" y="1086540"/>
            <a:ext cx="8636000" cy="5435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8740" marR="0" lvl="0" indent="44958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Subcapítulo II</a:t>
            </a:r>
            <a:endParaRPr kumimoji="0" lang="es-PE" sz="11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899160" marR="0" lvl="0" indent="44958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Otras autoridades competentes </a:t>
            </a:r>
            <a:endParaRPr kumimoji="0" lang="es-PE" sz="11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Superintendencia Nacional de Fiscalización Laboral (SUNAFIL) y Organismo Supervisor de la Inversión en Energía y Minería (OSINERGMIN)</a:t>
            </a:r>
            <a:endParaRPr kumimoji="0" lang="es-PE" sz="11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ART. 9</a:t>
            </a:r>
            <a:r>
              <a:rPr kumimoji="0" lang="es-PE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.- </a:t>
            </a:r>
            <a:r>
              <a:rPr kumimoji="0" lang="es-PE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La SUNAFIL</a:t>
            </a:r>
            <a:r>
              <a:rPr kumimoji="0" lang="es-PE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es la autoridad competente para la supervisión y fiscalización del cumplimiento de las disposiciones legales y técnicas relacionadas con la Seguridad y Salud Ocupacional en la </a:t>
            </a:r>
            <a:r>
              <a:rPr kumimoji="0" lang="es-PE" sz="1600" b="1" i="0" u="sng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Gran y Mediana Minería</a:t>
            </a:r>
            <a:r>
              <a:rPr kumimoji="0" lang="es-PE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en el marco de la Ley </a:t>
            </a:r>
            <a:r>
              <a:rPr kumimoji="0" lang="es-PE" sz="11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N°</a:t>
            </a:r>
            <a:r>
              <a:rPr kumimoji="0" lang="es-PE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29981.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El OSINERGMIN es la autoridad competente para supervisar y fiscalizar el cumplimiento de las disposiciones legales y técnicas relacionadas con la seguridad de la infraestructura en la Gran y Mediana Minería, en el marco de la Ley </a:t>
            </a:r>
            <a:r>
              <a:rPr kumimoji="0" lang="es-PE" sz="11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N°</a:t>
            </a:r>
            <a:r>
              <a:rPr kumimoji="0" lang="es-PE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29901 y el Decreto Supremo </a:t>
            </a:r>
            <a:r>
              <a:rPr kumimoji="0" lang="es-PE" sz="11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N°</a:t>
            </a:r>
            <a:r>
              <a:rPr kumimoji="0" lang="es-PE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088-2013-PCM*.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ART. 10.- (…..)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Subcapítulo III</a:t>
            </a:r>
            <a:endParaRPr kumimoji="0" lang="es-PE" sz="11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Gobiernos Regionales</a:t>
            </a:r>
            <a:endParaRPr kumimoji="0" lang="es-PE" sz="11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ART. 11</a:t>
            </a:r>
            <a:r>
              <a:rPr kumimoji="0" lang="es-PE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.- </a:t>
            </a:r>
            <a:r>
              <a:rPr kumimoji="0" lang="es-PE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Los gobiernos regionales, a través de la </a:t>
            </a:r>
            <a:r>
              <a:rPr kumimoji="0" lang="es-PE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Gerencia o Dirección Regional de Energía y Minas</a:t>
            </a:r>
            <a:r>
              <a:rPr kumimoji="0" lang="es-PE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son la autoridad competente para verificar el cumplimiento del presente reglamento parala </a:t>
            </a:r>
            <a:r>
              <a:rPr kumimoji="0" lang="es-PE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Pequeña Minería y Minería Artesanal</a:t>
            </a:r>
            <a:r>
              <a:rPr kumimoji="0" lang="es-PE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en los siguientes aspectos: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a) Fiscalizar las actividades mineras en lo que respecta al cumplimiento de las normas de Seguridad y Salud Ocupacional.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b) Disponer la investigación de accidentes mortales y casos de emergencia.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c) Ordenar la paralización temporal de actividades en cualquier área de trabajo de la unidad minera, cuando existan indicios de peligro inminente, con la finalidad de proteger la vida y salud de los trabajadores, equipos, maquinarias y ambiente de trabajo, y la reanudación de las actividades cuando considere que la situación de peligro ha sido remediada o solucionada.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d) Resolver las denuncias presentadas contra los titulares de actividad minera en materia de Seguridad y Salud Ocupacional.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e) Otras que se señale en disposiciones sobre la materia.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AB98F8C-ECC4-BAD4-492F-72095166B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492" y="5780223"/>
            <a:ext cx="2200709" cy="917863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30825C19-A61D-FC55-AB24-C185A0C9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57" y="449588"/>
            <a:ext cx="3016872" cy="5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unafil">
            <a:extLst>
              <a:ext uri="{FF2B5EF4-FFF2-40B4-BE49-F238E27FC236}">
                <a16:creationId xmlns:a16="http://schemas.microsoft.com/office/drawing/2014/main" id="{270ABD95-42BB-0C03-77E8-D111B1B96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935" y="449588"/>
            <a:ext cx="3016872" cy="5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73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8B3C1F8-1FF0-1190-B568-706AD0F25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607249"/>
              </p:ext>
            </p:extLst>
          </p:nvPr>
        </p:nvGraphicFramePr>
        <p:xfrm>
          <a:off x="341833" y="1586332"/>
          <a:ext cx="7472127" cy="4869885"/>
        </p:xfrm>
        <a:graphic>
          <a:graphicData uri="http://schemas.openxmlformats.org/drawingml/2006/table">
            <a:tbl>
              <a:tblPr/>
              <a:tblGrid>
                <a:gridCol w="789737">
                  <a:extLst>
                    <a:ext uri="{9D8B030D-6E8A-4147-A177-3AD203B41FA5}">
                      <a16:colId xmlns:a16="http://schemas.microsoft.com/office/drawing/2014/main" val="1818544407"/>
                    </a:ext>
                  </a:extLst>
                </a:gridCol>
                <a:gridCol w="607490">
                  <a:extLst>
                    <a:ext uri="{9D8B030D-6E8A-4147-A177-3AD203B41FA5}">
                      <a16:colId xmlns:a16="http://schemas.microsoft.com/office/drawing/2014/main" val="2086954073"/>
                    </a:ext>
                  </a:extLst>
                </a:gridCol>
                <a:gridCol w="607490">
                  <a:extLst>
                    <a:ext uri="{9D8B030D-6E8A-4147-A177-3AD203B41FA5}">
                      <a16:colId xmlns:a16="http://schemas.microsoft.com/office/drawing/2014/main" val="4159219613"/>
                    </a:ext>
                  </a:extLst>
                </a:gridCol>
                <a:gridCol w="607490">
                  <a:extLst>
                    <a:ext uri="{9D8B030D-6E8A-4147-A177-3AD203B41FA5}">
                      <a16:colId xmlns:a16="http://schemas.microsoft.com/office/drawing/2014/main" val="758752921"/>
                    </a:ext>
                  </a:extLst>
                </a:gridCol>
                <a:gridCol w="607490">
                  <a:extLst>
                    <a:ext uri="{9D8B030D-6E8A-4147-A177-3AD203B41FA5}">
                      <a16:colId xmlns:a16="http://schemas.microsoft.com/office/drawing/2014/main" val="1514094365"/>
                    </a:ext>
                  </a:extLst>
                </a:gridCol>
                <a:gridCol w="607490">
                  <a:extLst>
                    <a:ext uri="{9D8B030D-6E8A-4147-A177-3AD203B41FA5}">
                      <a16:colId xmlns:a16="http://schemas.microsoft.com/office/drawing/2014/main" val="1660318525"/>
                    </a:ext>
                  </a:extLst>
                </a:gridCol>
                <a:gridCol w="607490">
                  <a:extLst>
                    <a:ext uri="{9D8B030D-6E8A-4147-A177-3AD203B41FA5}">
                      <a16:colId xmlns:a16="http://schemas.microsoft.com/office/drawing/2014/main" val="3917555052"/>
                    </a:ext>
                  </a:extLst>
                </a:gridCol>
                <a:gridCol w="607490">
                  <a:extLst>
                    <a:ext uri="{9D8B030D-6E8A-4147-A177-3AD203B41FA5}">
                      <a16:colId xmlns:a16="http://schemas.microsoft.com/office/drawing/2014/main" val="2449627800"/>
                    </a:ext>
                  </a:extLst>
                </a:gridCol>
                <a:gridCol w="607490">
                  <a:extLst>
                    <a:ext uri="{9D8B030D-6E8A-4147-A177-3AD203B41FA5}">
                      <a16:colId xmlns:a16="http://schemas.microsoft.com/office/drawing/2014/main" val="659682998"/>
                    </a:ext>
                  </a:extLst>
                </a:gridCol>
                <a:gridCol w="607490">
                  <a:extLst>
                    <a:ext uri="{9D8B030D-6E8A-4147-A177-3AD203B41FA5}">
                      <a16:colId xmlns:a16="http://schemas.microsoft.com/office/drawing/2014/main" val="1649955338"/>
                    </a:ext>
                  </a:extLst>
                </a:gridCol>
                <a:gridCol w="607490">
                  <a:extLst>
                    <a:ext uri="{9D8B030D-6E8A-4147-A177-3AD203B41FA5}">
                      <a16:colId xmlns:a16="http://schemas.microsoft.com/office/drawing/2014/main" val="1613505104"/>
                    </a:ext>
                  </a:extLst>
                </a:gridCol>
                <a:gridCol w="607490">
                  <a:extLst>
                    <a:ext uri="{9D8B030D-6E8A-4147-A177-3AD203B41FA5}">
                      <a16:colId xmlns:a16="http://schemas.microsoft.com/office/drawing/2014/main" val="857566082"/>
                    </a:ext>
                  </a:extLst>
                </a:gridCol>
              </a:tblGrid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  <a:endParaRPr lang="es-PE" sz="8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s-PE" sz="8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s-PE" sz="8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s-PE" sz="8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s-PE" sz="8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s-PE" sz="800" b="1" i="0" u="none" strike="noStrike" dirty="0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s-PE" sz="8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s-PE" sz="8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s-PE" sz="8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es-PE" sz="8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s-PE" sz="8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PE" sz="8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448607"/>
                  </a:ext>
                </a:extLst>
              </a:tr>
              <a:tr h="290739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LIMA METROPOLITANA</a:t>
                      </a:r>
                      <a:endParaRPr lang="es-P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5,783</a:t>
                      </a:r>
                      <a:endParaRPr lang="es-P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09597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  <a:endParaRPr lang="es-P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1,013</a:t>
                      </a:r>
                      <a:endParaRPr lang="es-P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126177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  <a:endParaRPr lang="es-P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937</a:t>
                      </a:r>
                      <a:endParaRPr lang="es-P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107974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760679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208983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017589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JUNIN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22315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413339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216184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MOQUEGUA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655532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 PROVINCIA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178523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LORETO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335331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847692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TACNA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820246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PUNO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10925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151562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96831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CALLAO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744798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MADRE DE DIOS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0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0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0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0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50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70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660138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HUANUCO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377715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APURIMAC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352382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UCAYALI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503094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112099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TUMBES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169991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MARTIN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217099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247738"/>
                  </a:ext>
                </a:extLst>
              </a:tr>
              <a:tr h="1695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PE" sz="8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  <a:endParaRPr lang="es-PE" sz="8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994</a:t>
                      </a:r>
                      <a:endParaRPr lang="es-PE" sz="8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1,094</a:t>
                      </a:r>
                      <a:endParaRPr lang="es-PE" sz="8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1,380</a:t>
                      </a:r>
                      <a:endParaRPr lang="es-PE" sz="8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1,377</a:t>
                      </a:r>
                      <a:endParaRPr lang="es-PE" sz="8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1,652</a:t>
                      </a:r>
                      <a:endParaRPr lang="es-PE" sz="8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1,225</a:t>
                      </a:r>
                      <a:endParaRPr lang="es-PE" sz="8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1,712</a:t>
                      </a:r>
                      <a:endParaRPr lang="es-PE" sz="8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1,511</a:t>
                      </a:r>
                      <a:endParaRPr lang="es-PE" sz="800" b="1" i="0" u="none" strike="noStrike" dirty="0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  <a:endParaRPr lang="es-PE" sz="800" b="1" i="0" u="none" strike="noStrike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90909"/>
                          </a:solidFill>
                          <a:effectLst/>
                          <a:latin typeface="Calibri" panose="020F0502020204030204" pitchFamily="34" charset="0"/>
                        </a:rPr>
                        <a:t>12,210</a:t>
                      </a:r>
                      <a:endParaRPr lang="es-PE" sz="800" b="1" i="0" u="none" strike="noStrike" dirty="0">
                        <a:solidFill>
                          <a:srgbClr val="0909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6" marR="7216" marT="72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703362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60214F8-8A0C-7FF3-E9F2-9A8A9DD488CD}"/>
              </a:ext>
            </a:extLst>
          </p:cNvPr>
          <p:cNvSpPr txBox="1"/>
          <p:nvPr/>
        </p:nvSpPr>
        <p:spPr>
          <a:xfrm>
            <a:off x="4424134" y="890961"/>
            <a:ext cx="4747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Inspecciones por región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F9B38AD-9DDC-5888-260E-EE9734838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4" y="6149777"/>
            <a:ext cx="1699491" cy="588697"/>
          </a:xfrm>
          <a:prstGeom prst="rect">
            <a:avLst/>
          </a:prstGeom>
        </p:spPr>
      </p:pic>
      <p:pic>
        <p:nvPicPr>
          <p:cNvPr id="4" name="Picture 2" descr="sunafil">
            <a:extLst>
              <a:ext uri="{FF2B5EF4-FFF2-40B4-BE49-F238E27FC236}">
                <a16:creationId xmlns:a16="http://schemas.microsoft.com/office/drawing/2014/main" id="{8710DF20-2FEF-1658-24E3-5817E138E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897" y="452211"/>
            <a:ext cx="3016872" cy="5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3CFA248-3776-329C-CD7F-A956616F1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10" y="452211"/>
            <a:ext cx="3016872" cy="5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C8F77A6-22F9-F688-214C-015EE477C6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616665"/>
              </p:ext>
            </p:extLst>
          </p:nvPr>
        </p:nvGraphicFramePr>
        <p:xfrm>
          <a:off x="7943273" y="2057400"/>
          <a:ext cx="4248727" cy="307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7092225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2651</Words>
  <Application>Microsoft Office PowerPoint</Application>
  <PresentationFormat>Panorámica</PresentationFormat>
  <Paragraphs>2135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Bahnschrift</vt:lpstr>
      <vt:lpstr>Calibri</vt:lpstr>
      <vt:lpstr>Calibri Light</vt:lpstr>
      <vt:lpstr>Google Sans</vt:lpstr>
      <vt:lpstr>Times New Roman</vt:lpstr>
      <vt:lpstr>1_Tema de Office</vt:lpstr>
      <vt:lpstr>2_Tema de Office</vt:lpstr>
      <vt:lpstr>Informalidad en el sector económico Explotación de Minas y Canteras</vt:lpstr>
      <vt:lpstr>Presentación de PowerPoint</vt:lpstr>
      <vt:lpstr>Presentación de PowerPoint</vt:lpstr>
      <vt:lpstr>Informalidad en el sector económico Explotación de Minas y Canteras</vt:lpstr>
      <vt:lpstr>Presentación de PowerPoint</vt:lpstr>
      <vt:lpstr>Información de la PLAME</vt:lpstr>
      <vt:lpstr>INSPECCIONES LABORALES Y SEGURIDAD Y SALUD EN EL TRABAJO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Orientaciones y asistencias técnicas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Jimena Burga</cp:lastModifiedBy>
  <cp:revision>24</cp:revision>
  <dcterms:created xsi:type="dcterms:W3CDTF">2018-06-26T21:25:53Z</dcterms:created>
  <dcterms:modified xsi:type="dcterms:W3CDTF">2023-05-20T04:36:44Z</dcterms:modified>
</cp:coreProperties>
</file>