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8" r:id="rId4"/>
    <p:sldId id="484" r:id="rId5"/>
    <p:sldId id="493" r:id="rId6"/>
    <p:sldId id="1396" r:id="rId7"/>
    <p:sldId id="501" r:id="rId8"/>
    <p:sldId id="257" r:id="rId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4"/>
    <p:restoredTop sz="96421"/>
  </p:normalViewPr>
  <p:slideViewPr>
    <p:cSldViewPr snapToGrid="0">
      <p:cViewPr>
        <p:scale>
          <a:sx n="76" d="100"/>
          <a:sy n="76" d="100"/>
        </p:scale>
        <p:origin x="-68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Pedro%20Zapana\Downloads\REINFO_02-09-21_datos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89661710042699"/>
          <c:y val="3.8798066937982871E-2"/>
          <c:w val="0.65999798086073724"/>
          <c:h val="0.862805329678593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Grafico!$AV$3</c:f>
              <c:strCache>
                <c:ptCount val="1"/>
                <c:pt idx="0">
                  <c:v>SUSPENDIDO</c:v>
                </c:pt>
              </c:strCache>
            </c:strRef>
          </c:tx>
          <c:spPr>
            <a:solidFill>
              <a:srgbClr val="1F4E78"/>
            </a:solidFill>
            <a:ln>
              <a:noFill/>
            </a:ln>
            <a:effectLst/>
          </c:spPr>
          <c:invertIfNegative val="0"/>
          <c:cat>
            <c:strRef>
              <c:f>Grafico!$AU$4:$AU$28</c:f>
              <c:strCache>
                <c:ptCount val="25"/>
                <c:pt idx="0">
                  <c:v>CALLAO</c:v>
                </c:pt>
                <c:pt idx="1">
                  <c:v>UCAYALI</c:v>
                </c:pt>
                <c:pt idx="2">
                  <c:v>LORETO</c:v>
                </c:pt>
                <c:pt idx="3">
                  <c:v>TUMBES</c:v>
                </c:pt>
                <c:pt idx="4">
                  <c:v>SAN MARTIN</c:v>
                </c:pt>
                <c:pt idx="5">
                  <c:v>AMAZONAS</c:v>
                </c:pt>
                <c:pt idx="6">
                  <c:v>MOQUEGUA</c:v>
                </c:pt>
                <c:pt idx="7">
                  <c:v>LAMBAYEQUE</c:v>
                </c:pt>
                <c:pt idx="8">
                  <c:v>TACNA</c:v>
                </c:pt>
                <c:pt idx="9">
                  <c:v>HUANUCO</c:v>
                </c:pt>
                <c:pt idx="10">
                  <c:v>PASCO</c:v>
                </c:pt>
                <c:pt idx="11">
                  <c:v>CAJAMARCA</c:v>
                </c:pt>
                <c:pt idx="12">
                  <c:v>JUNIN</c:v>
                </c:pt>
                <c:pt idx="13">
                  <c:v>HUANCAVELICA</c:v>
                </c:pt>
                <c:pt idx="14">
                  <c:v>PIURA</c:v>
                </c:pt>
                <c:pt idx="15">
                  <c:v>ICA</c:v>
                </c:pt>
                <c:pt idx="16">
                  <c:v>LIMA</c:v>
                </c:pt>
                <c:pt idx="17">
                  <c:v>CUSCO</c:v>
                </c:pt>
                <c:pt idx="18">
                  <c:v>ANCASH</c:v>
                </c:pt>
                <c:pt idx="19">
                  <c:v>LA LIBERTAD</c:v>
                </c:pt>
                <c:pt idx="20">
                  <c:v>APURIMAC</c:v>
                </c:pt>
                <c:pt idx="21">
                  <c:v>AYACUCHO</c:v>
                </c:pt>
                <c:pt idx="22">
                  <c:v>MADRE DE DIOS</c:v>
                </c:pt>
                <c:pt idx="23">
                  <c:v>PUNO</c:v>
                </c:pt>
                <c:pt idx="24">
                  <c:v>AREQUIPA</c:v>
                </c:pt>
              </c:strCache>
            </c:strRef>
          </c:cat>
          <c:val>
            <c:numRef>
              <c:f>Grafico!$AV$4:$AV$28</c:f>
              <c:numCache>
                <c:formatCode>General</c:formatCode>
                <c:ptCount val="25"/>
                <c:pt idx="0">
                  <c:v>11</c:v>
                </c:pt>
                <c:pt idx="1">
                  <c:v>71</c:v>
                </c:pt>
                <c:pt idx="2">
                  <c:v>66</c:v>
                </c:pt>
                <c:pt idx="3">
                  <c:v>93</c:v>
                </c:pt>
                <c:pt idx="4">
                  <c:v>165</c:v>
                </c:pt>
                <c:pt idx="5">
                  <c:v>202</c:v>
                </c:pt>
                <c:pt idx="6">
                  <c:v>245</c:v>
                </c:pt>
                <c:pt idx="7">
                  <c:v>6</c:v>
                </c:pt>
                <c:pt idx="8">
                  <c:v>374</c:v>
                </c:pt>
                <c:pt idx="9">
                  <c:v>711</c:v>
                </c:pt>
                <c:pt idx="10">
                  <c:v>919</c:v>
                </c:pt>
                <c:pt idx="11">
                  <c:v>884</c:v>
                </c:pt>
                <c:pt idx="12">
                  <c:v>1091</c:v>
                </c:pt>
                <c:pt idx="13">
                  <c:v>1288</c:v>
                </c:pt>
                <c:pt idx="14">
                  <c:v>1712</c:v>
                </c:pt>
                <c:pt idx="15">
                  <c:v>2075</c:v>
                </c:pt>
                <c:pt idx="16">
                  <c:v>2435</c:v>
                </c:pt>
                <c:pt idx="17">
                  <c:v>3139</c:v>
                </c:pt>
                <c:pt idx="18">
                  <c:v>3798</c:v>
                </c:pt>
                <c:pt idx="19">
                  <c:v>4864</c:v>
                </c:pt>
                <c:pt idx="20">
                  <c:v>5923</c:v>
                </c:pt>
                <c:pt idx="21">
                  <c:v>6428</c:v>
                </c:pt>
                <c:pt idx="22">
                  <c:v>6582</c:v>
                </c:pt>
                <c:pt idx="23">
                  <c:v>6884</c:v>
                </c:pt>
                <c:pt idx="24">
                  <c:v>12495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A2-477D-97E0-F5A32B138E7C}"/>
            </c:ext>
          </c:extLst>
        </c:ser>
        <c:ser>
          <c:idx val="1"/>
          <c:order val="1"/>
          <c:tx>
            <c:strRef>
              <c:f>Grafico!$AX$3</c:f>
              <c:strCache>
                <c:ptCount val="1"/>
                <c:pt idx="0">
                  <c:v>VIGENTE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Grafico!$AU$4:$AU$28</c:f>
              <c:strCache>
                <c:ptCount val="25"/>
                <c:pt idx="0">
                  <c:v>CALLAO</c:v>
                </c:pt>
                <c:pt idx="1">
                  <c:v>UCAYALI</c:v>
                </c:pt>
                <c:pt idx="2">
                  <c:v>LORETO</c:v>
                </c:pt>
                <c:pt idx="3">
                  <c:v>TUMBES</c:v>
                </c:pt>
                <c:pt idx="4">
                  <c:v>SAN MARTIN</c:v>
                </c:pt>
                <c:pt idx="5">
                  <c:v>AMAZONAS</c:v>
                </c:pt>
                <c:pt idx="6">
                  <c:v>MOQUEGUA</c:v>
                </c:pt>
                <c:pt idx="7">
                  <c:v>LAMBAYEQUE</c:v>
                </c:pt>
                <c:pt idx="8">
                  <c:v>TACNA</c:v>
                </c:pt>
                <c:pt idx="9">
                  <c:v>HUANUCO</c:v>
                </c:pt>
                <c:pt idx="10">
                  <c:v>PASCO</c:v>
                </c:pt>
                <c:pt idx="11">
                  <c:v>CAJAMARCA</c:v>
                </c:pt>
                <c:pt idx="12">
                  <c:v>JUNIN</c:v>
                </c:pt>
                <c:pt idx="13">
                  <c:v>HUANCAVELICA</c:v>
                </c:pt>
                <c:pt idx="14">
                  <c:v>PIURA</c:v>
                </c:pt>
                <c:pt idx="15">
                  <c:v>ICA</c:v>
                </c:pt>
                <c:pt idx="16">
                  <c:v>LIMA</c:v>
                </c:pt>
                <c:pt idx="17">
                  <c:v>CUSCO</c:v>
                </c:pt>
                <c:pt idx="18">
                  <c:v>ANCASH</c:v>
                </c:pt>
                <c:pt idx="19">
                  <c:v>LA LIBERTAD</c:v>
                </c:pt>
                <c:pt idx="20">
                  <c:v>APURIMAC</c:v>
                </c:pt>
                <c:pt idx="21">
                  <c:v>AYACUCHO</c:v>
                </c:pt>
                <c:pt idx="22">
                  <c:v>MADRE DE DIOS</c:v>
                </c:pt>
                <c:pt idx="23">
                  <c:v>PUNO</c:v>
                </c:pt>
                <c:pt idx="24">
                  <c:v>AREQUIPA</c:v>
                </c:pt>
              </c:strCache>
            </c:strRef>
          </c:cat>
          <c:val>
            <c:numRef>
              <c:f>Grafico!$AX$4:$AX$28</c:f>
              <c:numCache>
                <c:formatCode>General</c:formatCode>
                <c:ptCount val="25"/>
                <c:pt idx="0">
                  <c:v>14</c:v>
                </c:pt>
                <c:pt idx="1">
                  <c:v>21</c:v>
                </c:pt>
                <c:pt idx="2">
                  <c:v>76</c:v>
                </c:pt>
                <c:pt idx="3">
                  <c:v>89</c:v>
                </c:pt>
                <c:pt idx="4">
                  <c:v>119</c:v>
                </c:pt>
                <c:pt idx="5">
                  <c:v>86</c:v>
                </c:pt>
                <c:pt idx="6">
                  <c:v>132</c:v>
                </c:pt>
                <c:pt idx="7">
                  <c:v>415</c:v>
                </c:pt>
                <c:pt idx="8">
                  <c:v>236</c:v>
                </c:pt>
                <c:pt idx="9">
                  <c:v>348</c:v>
                </c:pt>
                <c:pt idx="10">
                  <c:v>314</c:v>
                </c:pt>
                <c:pt idx="11">
                  <c:v>411</c:v>
                </c:pt>
                <c:pt idx="12">
                  <c:v>630</c:v>
                </c:pt>
                <c:pt idx="13">
                  <c:v>607</c:v>
                </c:pt>
                <c:pt idx="14">
                  <c:v>424</c:v>
                </c:pt>
                <c:pt idx="15">
                  <c:v>624</c:v>
                </c:pt>
                <c:pt idx="16">
                  <c:v>1041</c:v>
                </c:pt>
                <c:pt idx="17">
                  <c:v>901</c:v>
                </c:pt>
                <c:pt idx="18">
                  <c:v>841</c:v>
                </c:pt>
                <c:pt idx="19">
                  <c:v>2163</c:v>
                </c:pt>
                <c:pt idx="20">
                  <c:v>1805</c:v>
                </c:pt>
                <c:pt idx="21">
                  <c:v>1641</c:v>
                </c:pt>
                <c:pt idx="22">
                  <c:v>2993</c:v>
                </c:pt>
                <c:pt idx="23">
                  <c:v>5605</c:v>
                </c:pt>
                <c:pt idx="24">
                  <c:v>4439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A2-477D-97E0-F5A32B138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74771584"/>
        <c:axId val="175588480"/>
      </c:barChart>
      <c:catAx>
        <c:axId val="174771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75588480"/>
        <c:crosses val="autoZero"/>
        <c:auto val="1"/>
        <c:lblAlgn val="ctr"/>
        <c:lblOffset val="100"/>
        <c:noMultiLvlLbl val="0"/>
      </c:catAx>
      <c:valAx>
        <c:axId val="175588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B0F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7477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rgbClr val="00B0F0"/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47BE5-FBCB-E442-A335-4D3DD1580BC7}" type="datetimeFigureOut">
              <a:rPr lang="es-PE" smtClean="0"/>
              <a:t>19/05/2023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FC3A2-85C1-CE4A-9E2C-04C86A520B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615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1207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2237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618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A51-4381-458C-B565-861E80E88A78}" type="slidenum">
              <a:rPr lang="es-PE" smtClean="0"/>
              <a:pPr/>
              <a:t>4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5536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A51-4381-458C-B565-861E80E88A78}" type="slidenum">
              <a:rPr lang="es-PE" smtClean="0"/>
              <a:pPr/>
              <a:t>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4763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E2A51-4381-458C-B565-861E80E88A78}" type="slidenum">
              <a:rPr lang="es-PE" smtClean="0"/>
              <a:pPr/>
              <a:t>7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65010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FC3A2-85C1-CE4A-9E2C-04C86A520BBA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833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6094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20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DA4305-E731-7BF1-BE6F-BBC30157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C00000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7ED3093-3DB3-30D4-44EA-0E3FDD8E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4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4702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69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97CE23A-BEA4-6FB2-386D-65EEFE02B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9749" y="3366819"/>
            <a:ext cx="6032500" cy="27051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F8ED6B0-E615-9C59-8A0D-9D60F075DCFE}"/>
              </a:ext>
            </a:extLst>
          </p:cNvPr>
          <p:cNvSpPr txBox="1"/>
          <p:nvPr userDrawn="1"/>
        </p:nvSpPr>
        <p:spPr>
          <a:xfrm>
            <a:off x="2932386" y="1884980"/>
            <a:ext cx="6327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8000" b="0" dirty="0">
                <a:solidFill>
                  <a:schemeClr val="bg1"/>
                </a:solidFill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864017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487527C-F865-464D-AAD5-15A68B23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E2EB255-F322-47F4-8264-4AB6A1E18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C6D7-FF4E-4D13-8099-C48A4E753DA8}" type="datetimeFigureOut">
              <a:rPr lang="es-PE" smtClean="0"/>
              <a:t>19/05/2023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C33C92C-0E7B-474E-AF28-F80049C5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0F65EEDF-664D-45CD-9DA3-64AEEB34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3396-A6AD-47C0-89D9-67B0FE3E6D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1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1010D0C-FA2E-E67B-9668-E50212A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1172641"/>
            <a:ext cx="10557639" cy="366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28D1B71-25E5-3E0F-F8B1-BAE99C833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180" y="5118538"/>
            <a:ext cx="10557639" cy="140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70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2" r:id="rId5"/>
    <p:sldLayoutId id="214748365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="" xmlns:a16="http://schemas.microsoft.com/office/drawing/2014/main" id="{47143D13-01D4-0073-0931-7D7FA48CAC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76398"/>
            <a:ext cx="9144000" cy="2026026"/>
          </a:xfrm>
        </p:spPr>
        <p:txBody>
          <a:bodyPr>
            <a:normAutofit/>
          </a:bodyPr>
          <a:lstStyle/>
          <a:p>
            <a:r>
              <a:rPr lang="es-PE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Asuntos prioritarios relacionados al Proceso de Formalización Minera Integral de la pequeña minería y minería artesanal</a:t>
            </a:r>
            <a:endParaRPr lang="es-PE" sz="3000" dirty="0">
              <a:solidFill>
                <a:schemeClr val="bg1"/>
              </a:solidFill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="" xmlns:a16="http://schemas.microsoft.com/office/drawing/2014/main" id="{259DE663-8478-752F-399F-005CEA3DC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2228"/>
            <a:ext cx="9144000" cy="1497972"/>
          </a:xfrm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Dirección General de Formalización Minera</a:t>
            </a:r>
          </a:p>
          <a:p>
            <a:r>
              <a:rPr lang="es-MX" dirty="0">
                <a:solidFill>
                  <a:schemeClr val="bg1"/>
                </a:solidFill>
              </a:rPr>
              <a:t>MINEM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ángulo 79">
            <a:extLst>
              <a:ext uri="{FF2B5EF4-FFF2-40B4-BE49-F238E27FC236}">
                <a16:creationId xmlns="" xmlns:a16="http://schemas.microsoft.com/office/drawing/2014/main" id="{294D7F88-B854-D5B2-5464-17660C9411AA}"/>
              </a:ext>
            </a:extLst>
          </p:cNvPr>
          <p:cNvSpPr/>
          <p:nvPr/>
        </p:nvSpPr>
        <p:spPr>
          <a:xfrm>
            <a:off x="3959609" y="723220"/>
            <a:ext cx="49213" cy="5778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PE" dirty="0"/>
          </a:p>
        </p:txBody>
      </p:sp>
      <p:sp>
        <p:nvSpPr>
          <p:cNvPr id="82" name="Rectángulo 81">
            <a:extLst>
              <a:ext uri="{FF2B5EF4-FFF2-40B4-BE49-F238E27FC236}">
                <a16:creationId xmlns="" xmlns:a16="http://schemas.microsoft.com/office/drawing/2014/main" id="{F75FDE14-B265-83C0-5072-0F1209A7C705}"/>
              </a:ext>
            </a:extLst>
          </p:cNvPr>
          <p:cNvSpPr/>
          <p:nvPr/>
        </p:nvSpPr>
        <p:spPr>
          <a:xfrm>
            <a:off x="3914525" y="1182006"/>
            <a:ext cx="47625" cy="9683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PE" dirty="0"/>
          </a:p>
        </p:txBody>
      </p:sp>
      <p:grpSp>
        <p:nvGrpSpPr>
          <p:cNvPr id="114" name="Grupo 113">
            <a:extLst>
              <a:ext uri="{FF2B5EF4-FFF2-40B4-BE49-F238E27FC236}">
                <a16:creationId xmlns="" xmlns:a16="http://schemas.microsoft.com/office/drawing/2014/main" id="{8222C759-17A3-8E93-F3DE-FFBE841C9E36}"/>
              </a:ext>
            </a:extLst>
          </p:cNvPr>
          <p:cNvGrpSpPr/>
          <p:nvPr/>
        </p:nvGrpSpPr>
        <p:grpSpPr>
          <a:xfrm>
            <a:off x="3653222" y="735841"/>
            <a:ext cx="8277607" cy="1261884"/>
            <a:chOff x="3636487" y="1342154"/>
            <a:chExt cx="8277607" cy="1261884"/>
          </a:xfrm>
        </p:grpSpPr>
        <p:sp>
          <p:nvSpPr>
            <p:cNvPr id="83" name="Elipse 82">
              <a:extLst>
                <a:ext uri="{FF2B5EF4-FFF2-40B4-BE49-F238E27FC236}">
                  <a16:creationId xmlns="" xmlns:a16="http://schemas.microsoft.com/office/drawing/2014/main" id="{75D934CB-C607-DF35-54D6-41B5E5201D09}"/>
                </a:ext>
              </a:extLst>
            </p:cNvPr>
            <p:cNvSpPr/>
            <p:nvPr/>
          </p:nvSpPr>
          <p:spPr>
            <a:xfrm>
              <a:off x="3636487" y="1346995"/>
              <a:ext cx="536575" cy="542925"/>
            </a:xfrm>
            <a:prstGeom prst="ellipse">
              <a:avLst/>
            </a:prstGeom>
            <a:solidFill>
              <a:srgbClr val="FFE7E7"/>
            </a:solid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84" name="Rectángulo 41">
              <a:extLst>
                <a:ext uri="{FF2B5EF4-FFF2-40B4-BE49-F238E27FC236}">
                  <a16:creationId xmlns="" xmlns:a16="http://schemas.microsoft.com/office/drawing/2014/main" id="{5C3D9A98-43F3-1FE6-A5B1-A45A1AE8A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840" y="1432245"/>
              <a:ext cx="2301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1</a:t>
              </a:r>
            </a:p>
          </p:txBody>
        </p:sp>
        <p:sp>
          <p:nvSpPr>
            <p:cNvPr id="95" name="CuadroTexto 21">
              <a:extLst>
                <a:ext uri="{FF2B5EF4-FFF2-40B4-BE49-F238E27FC236}">
                  <a16:creationId xmlns="" xmlns:a16="http://schemas.microsoft.com/office/drawing/2014/main" id="{45EB5054-E2AA-0AA3-C2B0-D604D2D33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415" y="1342154"/>
              <a:ext cx="7577679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P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Aprobación de la Primera Política Minera del Sub-Sector minero (D.S. 016-2022-EM):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P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“Política Nacional Multisectorial para la Pequeña Minería y Minería Artesanal al 2030”</a:t>
              </a:r>
            </a:p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s-ES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La </a:t>
              </a:r>
              <a:r>
                <a:rPr lang="es-ES" sz="1200" b="1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Política Nacional PMMA tiene una proyección al año 2030</a:t>
              </a:r>
              <a:r>
                <a:rPr lang="es-ES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, pretende fortalecer, promocionar y </a:t>
              </a:r>
              <a:r>
                <a:rPr lang="es-ES" sz="1200" b="1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lograr una </a:t>
              </a:r>
              <a:r>
                <a:rPr lang="es-ES" sz="1200" b="1" i="1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“Pequeña Minería y Minería Artesanal responsable y sostenible con el Estado, sociedad y medio ambiente”</a:t>
              </a:r>
              <a:r>
                <a:rPr lang="es-ES" sz="1200" i="1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.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s-ES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Establece </a:t>
              </a:r>
              <a:r>
                <a:rPr lang="es-ES" sz="1200" b="1" dirty="0">
                  <a:latin typeface="+mj-lt"/>
                  <a:ea typeface="Calibri" panose="020F0502020204030204" pitchFamily="34" charset="0"/>
                </a:rPr>
                <a:t>04 objetivos prioritarios, 17 Lineamientos y 19 servicios </a:t>
              </a:r>
              <a:r>
                <a:rPr lang="es-ES" sz="1200" dirty="0">
                  <a:solidFill>
                    <a:schemeClr val="accent1"/>
                  </a:solidFill>
                  <a:latin typeface="+mj-lt"/>
                </a:rPr>
                <a:t>orientados </a:t>
              </a:r>
              <a:r>
                <a:rPr lang="es-ES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a reducir la insostenibilidad ambiental, social y económica en las actividades de pequeña minería y minería artesanal.</a:t>
              </a:r>
              <a:endParaRPr lang="es-PE" sz="1200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endParaRPr>
            </a:p>
          </p:txBody>
        </p:sp>
      </p:grpSp>
      <p:grpSp>
        <p:nvGrpSpPr>
          <p:cNvPr id="101" name="Grupo 100">
            <a:extLst>
              <a:ext uri="{FF2B5EF4-FFF2-40B4-BE49-F238E27FC236}">
                <a16:creationId xmlns="" xmlns:a16="http://schemas.microsoft.com/office/drawing/2014/main" id="{6C7B77D0-B495-DECC-EF6F-93F98D934F7D}"/>
              </a:ext>
            </a:extLst>
          </p:cNvPr>
          <p:cNvGrpSpPr/>
          <p:nvPr/>
        </p:nvGrpSpPr>
        <p:grpSpPr>
          <a:xfrm>
            <a:off x="3639728" y="2067038"/>
            <a:ext cx="8291101" cy="1101645"/>
            <a:chOff x="3622993" y="2725738"/>
            <a:chExt cx="8291101" cy="1101645"/>
          </a:xfrm>
        </p:grpSpPr>
        <p:sp>
          <p:nvSpPr>
            <p:cNvPr id="85" name="Rectángulo 84">
              <a:extLst>
                <a:ext uri="{FF2B5EF4-FFF2-40B4-BE49-F238E27FC236}">
                  <a16:creationId xmlns="" xmlns:a16="http://schemas.microsoft.com/office/drawing/2014/main" id="{1666D57D-3304-07ED-EB5A-6DC330E24FC7}"/>
                </a:ext>
              </a:extLst>
            </p:cNvPr>
            <p:cNvSpPr/>
            <p:nvPr/>
          </p:nvSpPr>
          <p:spPr>
            <a:xfrm>
              <a:off x="3897790" y="2729707"/>
              <a:ext cx="45719" cy="109767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dirty="0"/>
            </a:p>
          </p:txBody>
        </p:sp>
        <p:sp>
          <p:nvSpPr>
            <p:cNvPr id="86" name="Elipse 85">
              <a:extLst>
                <a:ext uri="{FF2B5EF4-FFF2-40B4-BE49-F238E27FC236}">
                  <a16:creationId xmlns="" xmlns:a16="http://schemas.microsoft.com/office/drawing/2014/main" id="{C696EEBA-F2FD-685E-B073-0372CAC9DF70}"/>
                </a:ext>
              </a:extLst>
            </p:cNvPr>
            <p:cNvSpPr/>
            <p:nvPr/>
          </p:nvSpPr>
          <p:spPr>
            <a:xfrm>
              <a:off x="3622993" y="2725738"/>
              <a:ext cx="534988" cy="541338"/>
            </a:xfrm>
            <a:prstGeom prst="ellipse">
              <a:avLst/>
            </a:prstGeom>
            <a:pattFill prst="ltUpDiag">
              <a:fgClr>
                <a:srgbClr val="FFE7E7"/>
              </a:fgClr>
              <a:bgClr>
                <a:schemeClr val="bg1"/>
              </a:bgClr>
            </a:patt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87" name="Rectángulo 45">
              <a:extLst>
                <a:ext uri="{FF2B5EF4-FFF2-40B4-BE49-F238E27FC236}">
                  <a16:creationId xmlns="" xmlns:a16="http://schemas.microsoft.com/office/drawing/2014/main" id="{EE8A2974-A445-C92F-F5D6-FDC7BF657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471" y="2798917"/>
              <a:ext cx="2746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2</a:t>
              </a:r>
            </a:p>
          </p:txBody>
        </p:sp>
        <p:sp>
          <p:nvSpPr>
            <p:cNvPr id="96" name="CuadroTexto 21">
              <a:extLst>
                <a:ext uri="{FF2B5EF4-FFF2-40B4-BE49-F238E27FC236}">
                  <a16:creationId xmlns="" xmlns:a16="http://schemas.microsoft.com/office/drawing/2014/main" id="{4C51D6BF-86F0-3109-6A45-319B5E6A1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415" y="2725738"/>
              <a:ext cx="7577679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Estado del Proceso de Formalización Minera Integral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A enero 2023, a nivel nacional, se cuenta con </a:t>
              </a:r>
              <a:r>
                <a:rPr lang="es-MX" altLang="es-PE" sz="1200" b="1" dirty="0">
                  <a:solidFill>
                    <a:schemeClr val="accent1"/>
                  </a:solidFill>
                  <a:latin typeface="+mj-lt"/>
                </a:rPr>
                <a:t>87,621 inscripciones en el REINFO</a:t>
              </a: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, entre personas naturales y jurídicas (asociaciones, cooperativas mineras, comunidades, empresas, etc.) de las cuales </a:t>
              </a:r>
              <a:r>
                <a:rPr lang="es-MX" altLang="es-PE" sz="1200" b="1" dirty="0">
                  <a:solidFill>
                    <a:schemeClr val="accent1"/>
                  </a:solidFill>
                  <a:latin typeface="+mj-lt"/>
                </a:rPr>
                <a:t>25,073 inscripciones</a:t>
              </a: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 (28.6% del total nacional) se encuentran en estado </a:t>
              </a:r>
              <a:r>
                <a:rPr lang="es-MX" altLang="es-PE" sz="1200" b="1" dirty="0">
                  <a:solidFill>
                    <a:schemeClr val="accent1"/>
                  </a:solidFill>
                  <a:latin typeface="+mj-lt"/>
                </a:rPr>
                <a:t>VIGENTE </a:t>
              </a: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y</a:t>
              </a:r>
              <a:r>
                <a:rPr lang="es-MX" altLang="es-PE" sz="1200" b="1" dirty="0">
                  <a:solidFill>
                    <a:schemeClr val="accent1"/>
                  </a:solidFill>
                  <a:latin typeface="+mj-lt"/>
                </a:rPr>
                <a:t> 62,548 inscripciones</a:t>
              </a: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 (71.4% del total nacional) se encuentran en estado </a:t>
              </a:r>
              <a:r>
                <a:rPr lang="es-MX" altLang="es-PE" sz="1200" b="1" dirty="0">
                  <a:solidFill>
                    <a:schemeClr val="accent1"/>
                  </a:solidFill>
                  <a:latin typeface="+mj-lt"/>
                </a:rPr>
                <a:t>SUSPENDIDO.</a:t>
              </a:r>
              <a:endParaRPr lang="es-PE" altLang="es-PE" sz="1200" b="1" dirty="0">
                <a:solidFill>
                  <a:schemeClr val="accent1"/>
                </a:solidFill>
                <a:latin typeface="+mj-lt"/>
              </a:endParaRPr>
            </a:p>
          </p:txBody>
        </p:sp>
      </p:grpSp>
      <p:sp>
        <p:nvSpPr>
          <p:cNvPr id="98" name="Rectángulo 97">
            <a:extLst>
              <a:ext uri="{FF2B5EF4-FFF2-40B4-BE49-F238E27FC236}">
                <a16:creationId xmlns="" xmlns:a16="http://schemas.microsoft.com/office/drawing/2014/main" id="{E08F7797-A6DE-0B4F-1F24-12AB8FA4801C}"/>
              </a:ext>
            </a:extLst>
          </p:cNvPr>
          <p:cNvSpPr/>
          <p:nvPr/>
        </p:nvSpPr>
        <p:spPr>
          <a:xfrm>
            <a:off x="3912938" y="4059984"/>
            <a:ext cx="46671" cy="20781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PE"/>
          </a:p>
        </p:txBody>
      </p:sp>
      <p:grpSp>
        <p:nvGrpSpPr>
          <p:cNvPr id="100" name="Grupo 99">
            <a:extLst>
              <a:ext uri="{FF2B5EF4-FFF2-40B4-BE49-F238E27FC236}">
                <a16:creationId xmlns="" xmlns:a16="http://schemas.microsoft.com/office/drawing/2014/main" id="{CD3E83E0-188E-B00D-A835-2BCF2EAFC8EC}"/>
              </a:ext>
            </a:extLst>
          </p:cNvPr>
          <p:cNvGrpSpPr/>
          <p:nvPr/>
        </p:nvGrpSpPr>
        <p:grpSpPr>
          <a:xfrm>
            <a:off x="3664653" y="3016399"/>
            <a:ext cx="8266176" cy="969962"/>
            <a:chOff x="3650140" y="3636645"/>
            <a:chExt cx="8266176" cy="969962"/>
          </a:xfrm>
        </p:grpSpPr>
        <p:sp>
          <p:nvSpPr>
            <p:cNvPr id="97" name="Rectángulo 96">
              <a:extLst>
                <a:ext uri="{FF2B5EF4-FFF2-40B4-BE49-F238E27FC236}">
                  <a16:creationId xmlns="" xmlns:a16="http://schemas.microsoft.com/office/drawing/2014/main" id="{5BAD73A4-14A5-C549-A733-3B60694BB29A}"/>
                </a:ext>
              </a:extLst>
            </p:cNvPr>
            <p:cNvSpPr/>
            <p:nvPr/>
          </p:nvSpPr>
          <p:spPr>
            <a:xfrm>
              <a:off x="3898424" y="3636645"/>
              <a:ext cx="49213" cy="9699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/>
            </a:p>
          </p:txBody>
        </p:sp>
        <p:sp>
          <p:nvSpPr>
            <p:cNvPr id="89" name="Elipse 88">
              <a:extLst>
                <a:ext uri="{FF2B5EF4-FFF2-40B4-BE49-F238E27FC236}">
                  <a16:creationId xmlns="" xmlns:a16="http://schemas.microsoft.com/office/drawing/2014/main" id="{BB6D77E7-A7CD-30B2-CA19-F0A9F283D9EA}"/>
                </a:ext>
              </a:extLst>
            </p:cNvPr>
            <p:cNvSpPr/>
            <p:nvPr/>
          </p:nvSpPr>
          <p:spPr>
            <a:xfrm>
              <a:off x="3650140" y="3726973"/>
              <a:ext cx="536575" cy="541338"/>
            </a:xfrm>
            <a:prstGeom prst="ellipse">
              <a:avLst/>
            </a:prstGeom>
            <a:solidFill>
              <a:srgbClr val="FFE7E7"/>
            </a:solid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90" name="Rectángulo 49">
              <a:extLst>
                <a:ext uri="{FF2B5EF4-FFF2-40B4-BE49-F238E27FC236}">
                  <a16:creationId xmlns="" xmlns:a16="http://schemas.microsoft.com/office/drawing/2014/main" id="{C2DE659B-8933-7200-3D7C-E9CB7F072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8253" y="3801586"/>
              <a:ext cx="2714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>
                  <a:solidFill>
                    <a:srgbClr val="595959"/>
                  </a:solidFill>
                  <a:latin typeface="Sansation" pitchFamily="2" charset="0"/>
                </a:rPr>
                <a:t>3</a:t>
              </a:r>
            </a:p>
          </p:txBody>
        </p:sp>
        <p:sp>
          <p:nvSpPr>
            <p:cNvPr id="99" name="CuadroTexto 21">
              <a:extLst>
                <a:ext uri="{FF2B5EF4-FFF2-40B4-BE49-F238E27FC236}">
                  <a16:creationId xmlns="" xmlns:a16="http://schemas.microsoft.com/office/drawing/2014/main" id="{20805053-0293-9249-8B84-3A576D99A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8637" y="3775868"/>
              <a:ext cx="757767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Mineros formalizados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A la fecha, se tiene un acumulado de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11,101 mineros formalizados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a nivel nacional.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95CBBCF0-1FB7-AD93-54E3-337D81D67A4F}"/>
              </a:ext>
            </a:extLst>
          </p:cNvPr>
          <p:cNvGrpSpPr/>
          <p:nvPr/>
        </p:nvGrpSpPr>
        <p:grpSpPr>
          <a:xfrm>
            <a:off x="3666875" y="3777502"/>
            <a:ext cx="8263954" cy="1600438"/>
            <a:chOff x="3666875" y="3874460"/>
            <a:chExt cx="8263954" cy="1600438"/>
          </a:xfrm>
        </p:grpSpPr>
        <p:sp>
          <p:nvSpPr>
            <p:cNvPr id="91" name="Elipse 90">
              <a:extLst>
                <a:ext uri="{FF2B5EF4-FFF2-40B4-BE49-F238E27FC236}">
                  <a16:creationId xmlns="" xmlns:a16="http://schemas.microsoft.com/office/drawing/2014/main" id="{24F08B93-FBE4-36EC-11BF-78FDB36CA9C7}"/>
                </a:ext>
              </a:extLst>
            </p:cNvPr>
            <p:cNvSpPr/>
            <p:nvPr/>
          </p:nvSpPr>
          <p:spPr>
            <a:xfrm>
              <a:off x="3666875" y="3970606"/>
              <a:ext cx="534988" cy="541338"/>
            </a:xfrm>
            <a:prstGeom prst="ellipse">
              <a:avLst/>
            </a:prstGeom>
            <a:pattFill prst="ltUpDiag">
              <a:fgClr>
                <a:srgbClr val="FFE7E7"/>
              </a:fgClr>
              <a:bgClr>
                <a:schemeClr val="bg1"/>
              </a:bgClr>
            </a:patt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92" name="Rectángulo 45">
              <a:extLst>
                <a:ext uri="{FF2B5EF4-FFF2-40B4-BE49-F238E27FC236}">
                  <a16:creationId xmlns="" xmlns:a16="http://schemas.microsoft.com/office/drawing/2014/main" id="{B8EE64FA-DD5E-4C9D-DC8D-C0A924DFB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4988" y="4083319"/>
              <a:ext cx="2746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4</a:t>
              </a:r>
            </a:p>
          </p:txBody>
        </p:sp>
        <p:sp>
          <p:nvSpPr>
            <p:cNvPr id="111" name="CuadroTexto 21">
              <a:extLst>
                <a:ext uri="{FF2B5EF4-FFF2-40B4-BE49-F238E27FC236}">
                  <a16:creationId xmlns="" xmlns:a16="http://schemas.microsoft.com/office/drawing/2014/main" id="{52DAD33F-7550-4D26-5D3F-75FFF86C5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150" y="3874460"/>
              <a:ext cx="7577679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Programa de sostenibilidad para mineros formalizados</a:t>
              </a:r>
            </a:p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El Programa busca consolidar la formalización minera a través del soporte y asistencia técnica continua a los pequeños mineros y mineros artesanales formalizados. 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A la fecha se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ha logrado capacitar más de 2,100 mineros formalizados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diferentes regiones del país. Al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2023, esperamos incluir en el programa a otro grupo de 2000 beneficiados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.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Se completó la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Primera Pasantía Minera en Tecnologías Limpias para el beneficio del oro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con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 más de 150 mineros formales beneficiados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. Al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2023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esperamos realizar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4 Pasantías en tecnologías limpias en Puno y Madre de Dios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 y, contar con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una participación aproximada de 400 mineros beneficiados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.</a:t>
              </a:r>
            </a:p>
          </p:txBody>
        </p:sp>
      </p:grpSp>
      <p:pic>
        <p:nvPicPr>
          <p:cNvPr id="112" name="Imagen 4">
            <a:extLst>
              <a:ext uri="{FF2B5EF4-FFF2-40B4-BE49-F238E27FC236}">
                <a16:creationId xmlns="" xmlns:a16="http://schemas.microsoft.com/office/drawing/2014/main" id="{0F090003-5A23-EF63-E842-5B066FF6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3" y="1034347"/>
            <a:ext cx="2057576" cy="279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Imagen 116">
            <a:extLst>
              <a:ext uri="{FF2B5EF4-FFF2-40B4-BE49-F238E27FC236}">
                <a16:creationId xmlns="" xmlns:a16="http://schemas.microsoft.com/office/drawing/2014/main" id="{BB4CCCC5-BF2C-53B6-0861-0802BB7E9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172" y="2247279"/>
            <a:ext cx="1254568" cy="1972235"/>
          </a:xfrm>
          <a:prstGeom prst="rect">
            <a:avLst/>
          </a:prstGeom>
        </p:spPr>
      </p:pic>
      <p:pic>
        <p:nvPicPr>
          <p:cNvPr id="125" name="Imagen 124">
            <a:extLst>
              <a:ext uri="{FF2B5EF4-FFF2-40B4-BE49-F238E27FC236}">
                <a16:creationId xmlns="" xmlns:a16="http://schemas.microsoft.com/office/drawing/2014/main" id="{DB2B4CE0-FD13-9B29-EE50-87E3710344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9" b="13633"/>
          <a:stretch/>
        </p:blipFill>
        <p:spPr>
          <a:xfrm>
            <a:off x="673717" y="4413155"/>
            <a:ext cx="2593469" cy="1494585"/>
          </a:xfrm>
          <a:prstGeom prst="rect">
            <a:avLst/>
          </a:prstGeom>
        </p:spPr>
      </p:pic>
      <p:grpSp>
        <p:nvGrpSpPr>
          <p:cNvPr id="126" name="Grupo 125">
            <a:extLst>
              <a:ext uri="{FF2B5EF4-FFF2-40B4-BE49-F238E27FC236}">
                <a16:creationId xmlns="" xmlns:a16="http://schemas.microsoft.com/office/drawing/2014/main" id="{2BED3FD4-9048-0A56-BD83-DBEE06C0C932}"/>
              </a:ext>
            </a:extLst>
          </p:cNvPr>
          <p:cNvGrpSpPr/>
          <p:nvPr/>
        </p:nvGrpSpPr>
        <p:grpSpPr>
          <a:xfrm>
            <a:off x="3664653" y="5360265"/>
            <a:ext cx="8266176" cy="1095335"/>
            <a:chOff x="3650140" y="3726973"/>
            <a:chExt cx="8266176" cy="1095335"/>
          </a:xfrm>
        </p:grpSpPr>
        <p:sp>
          <p:nvSpPr>
            <p:cNvPr id="128" name="Elipse 127">
              <a:extLst>
                <a:ext uri="{FF2B5EF4-FFF2-40B4-BE49-F238E27FC236}">
                  <a16:creationId xmlns="" xmlns:a16="http://schemas.microsoft.com/office/drawing/2014/main" id="{DEAC0EE2-B049-26D3-1F40-AC567E250DFE}"/>
                </a:ext>
              </a:extLst>
            </p:cNvPr>
            <p:cNvSpPr/>
            <p:nvPr/>
          </p:nvSpPr>
          <p:spPr>
            <a:xfrm>
              <a:off x="3650140" y="3726973"/>
              <a:ext cx="536575" cy="541338"/>
            </a:xfrm>
            <a:prstGeom prst="ellipse">
              <a:avLst/>
            </a:prstGeom>
            <a:solidFill>
              <a:srgbClr val="FFE7E7"/>
            </a:solid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129" name="Rectángulo 49">
              <a:extLst>
                <a:ext uri="{FF2B5EF4-FFF2-40B4-BE49-F238E27FC236}">
                  <a16:creationId xmlns="" xmlns:a16="http://schemas.microsoft.com/office/drawing/2014/main" id="{8CC3DB53-74E7-0519-452A-394E4C42A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8253" y="3801586"/>
              <a:ext cx="2714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5</a:t>
              </a:r>
            </a:p>
          </p:txBody>
        </p:sp>
        <p:sp>
          <p:nvSpPr>
            <p:cNvPr id="130" name="CuadroTexto 21">
              <a:extLst>
                <a:ext uri="{FF2B5EF4-FFF2-40B4-BE49-F238E27FC236}">
                  <a16:creationId xmlns="" xmlns:a16="http://schemas.microsoft.com/office/drawing/2014/main" id="{BB2A2C5C-2CF7-ED11-3F22-62F99700B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8637" y="3775868"/>
              <a:ext cx="7577679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Transferencias de recursos a Gobiernos Regionales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el 2022,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se logró efectuar transferencias financieras para 24 Gobiernos Regionales por el monto de S/. 5´910,000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(Cinco millones novecientos diez mil soles) sobre la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base un Plan de Trabajo</a:t>
              </a:r>
            </a:p>
            <a:p>
              <a:pPr marL="171450" lvl="0" indent="-171450" algn="just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El ultimo trimestre, el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MINEM ha logrado que por primera vez se incrementen los recursos a transferirse a los Gobiernos Regionales hasta por la suma de S/.</a:t>
              </a:r>
              <a:r>
                <a:rPr lang="es-PE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14 052,000.00</a:t>
              </a:r>
              <a:r>
                <a:rPr lang="es-PE" sz="1200" dirty="0">
                  <a:solidFill>
                    <a:schemeClr val="accent1"/>
                  </a:solidFill>
                  <a:latin typeface="+mj-lt"/>
                  <a:cs typeface="+mj-cs"/>
                </a:rPr>
                <a:t> en la Ley de Presupuesto Público para el año 2023.</a:t>
              </a:r>
              <a:endParaRPr lang="es-MX" altLang="es-ES" sz="1200" dirty="0">
                <a:solidFill>
                  <a:schemeClr val="accent1"/>
                </a:solidFill>
                <a:latin typeface="+mj-lt"/>
                <a:cs typeface="+mj-cs"/>
              </a:endParaRPr>
            </a:p>
          </p:txBody>
        </p:sp>
      </p:grpSp>
      <p:sp>
        <p:nvSpPr>
          <p:cNvPr id="131" name="CuadroTexto 130">
            <a:extLst>
              <a:ext uri="{FF2B5EF4-FFF2-40B4-BE49-F238E27FC236}">
                <a16:creationId xmlns="" xmlns:a16="http://schemas.microsoft.com/office/drawing/2014/main" id="{04EC1E79-2BEB-1C9E-C54F-231A0C324630}"/>
              </a:ext>
            </a:extLst>
          </p:cNvPr>
          <p:cNvSpPr txBox="1"/>
          <p:nvPr/>
        </p:nvSpPr>
        <p:spPr>
          <a:xfrm>
            <a:off x="2301008" y="-62138"/>
            <a:ext cx="819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Asuntos prioritarios relacionados al Proceso de Formalización Minera Integral de la pequeña minería y minería artesanal </a:t>
            </a:r>
          </a:p>
        </p:txBody>
      </p:sp>
    </p:spTree>
    <p:extLst>
      <p:ext uri="{BB962C8B-B14F-4D97-AF65-F5344CB8AC3E}">
        <p14:creationId xmlns:p14="http://schemas.microsoft.com/office/powerpoint/2010/main" val="37236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GOLD Perú en PERUMIN 35: inclusión y prácticas responsables de la  pequeña minería y minería artesanal | planetGOLD">
            <a:extLst>
              <a:ext uri="{FF2B5EF4-FFF2-40B4-BE49-F238E27FC236}">
                <a16:creationId xmlns="" xmlns:a16="http://schemas.microsoft.com/office/drawing/2014/main" id="{2FD8B2CF-BE6C-CE3D-A1B4-4C139754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1" y="4142695"/>
            <a:ext cx="2682995" cy="178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5FE0B2EF-9A0D-6778-F19B-E6415384EA84}"/>
              </a:ext>
            </a:extLst>
          </p:cNvPr>
          <p:cNvSpPr/>
          <p:nvPr/>
        </p:nvSpPr>
        <p:spPr>
          <a:xfrm>
            <a:off x="3915890" y="788362"/>
            <a:ext cx="45719" cy="1663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PE" dirty="0"/>
          </a:p>
        </p:txBody>
      </p:sp>
      <p:grpSp>
        <p:nvGrpSpPr>
          <p:cNvPr id="4" name="Grupo 3">
            <a:extLst>
              <a:ext uri="{FF2B5EF4-FFF2-40B4-BE49-F238E27FC236}">
                <a16:creationId xmlns="" xmlns:a16="http://schemas.microsoft.com/office/drawing/2014/main" id="{E70CFC57-336E-6706-9690-053407EEE328}"/>
              </a:ext>
            </a:extLst>
          </p:cNvPr>
          <p:cNvGrpSpPr/>
          <p:nvPr/>
        </p:nvGrpSpPr>
        <p:grpSpPr>
          <a:xfrm>
            <a:off x="3641093" y="698271"/>
            <a:ext cx="8277607" cy="1231106"/>
            <a:chOff x="3636487" y="1342154"/>
            <a:chExt cx="8277607" cy="1231106"/>
          </a:xfrm>
        </p:grpSpPr>
        <p:sp>
          <p:nvSpPr>
            <p:cNvPr id="5" name="Elipse 4">
              <a:extLst>
                <a:ext uri="{FF2B5EF4-FFF2-40B4-BE49-F238E27FC236}">
                  <a16:creationId xmlns="" xmlns:a16="http://schemas.microsoft.com/office/drawing/2014/main" id="{99278546-DF59-9DD3-51D6-7CD5EE85853C}"/>
                </a:ext>
              </a:extLst>
            </p:cNvPr>
            <p:cNvSpPr/>
            <p:nvPr/>
          </p:nvSpPr>
          <p:spPr>
            <a:xfrm>
              <a:off x="3636487" y="1346995"/>
              <a:ext cx="536575" cy="542925"/>
            </a:xfrm>
            <a:prstGeom prst="ellipse">
              <a:avLst/>
            </a:prstGeom>
            <a:solidFill>
              <a:srgbClr val="FFE7E7"/>
            </a:solid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6" name="Rectángulo 41">
              <a:extLst>
                <a:ext uri="{FF2B5EF4-FFF2-40B4-BE49-F238E27FC236}">
                  <a16:creationId xmlns="" xmlns:a16="http://schemas.microsoft.com/office/drawing/2014/main" id="{6E8A5302-6E8F-EEFC-3C21-7D80DA0D5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840" y="1432245"/>
              <a:ext cx="23018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6</a:t>
              </a:r>
            </a:p>
          </p:txBody>
        </p:sp>
        <p:sp>
          <p:nvSpPr>
            <p:cNvPr id="7" name="CuadroTexto 21">
              <a:extLst>
                <a:ext uri="{FF2B5EF4-FFF2-40B4-BE49-F238E27FC236}">
                  <a16:creationId xmlns="" xmlns:a16="http://schemas.microsoft.com/office/drawing/2014/main" id="{CF1985E8-630E-A183-CE55-5EE242988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6415" y="1342154"/>
              <a:ext cx="7577679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MX" altLang="es-PE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Proyecto de Ley de Pequeña Minería y Minería Artesanal</a:t>
              </a:r>
            </a:p>
            <a:p>
              <a:pPr marL="171450" indent="-171450" algn="just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s-MX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Mediante Resolución de Secretaria de Gestión Social y Diálogo </a:t>
              </a:r>
              <a:r>
                <a:rPr lang="es-MX" sz="1200" dirty="0" err="1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N°</a:t>
              </a:r>
              <a:r>
                <a:rPr lang="es-MX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 017-2022-PCM/SGDS se creó la “</a:t>
              </a:r>
              <a:r>
                <a:rPr lang="es-MX" sz="1200" b="1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Mesa Técnica que contribuya a las mejoras normativas en materia de minería artesanal y pequeña minería, en el ámbito nacional</a:t>
              </a:r>
              <a:r>
                <a:rPr lang="es-MX" sz="1200" dirty="0">
                  <a:solidFill>
                    <a:schemeClr val="accent1"/>
                  </a:solidFill>
                  <a:latin typeface="+mj-lt"/>
                  <a:ea typeface="Calibri" panose="020F0502020204030204" pitchFamily="34" charset="0"/>
                </a:rPr>
                <a:t>”, el cual, está </a:t>
              </a:r>
              <a:r>
                <a:rPr lang="es-MX" altLang="es-PE" sz="1200" dirty="0">
                  <a:solidFill>
                    <a:schemeClr val="accent1"/>
                  </a:solidFill>
                  <a:latin typeface="+mj-lt"/>
                </a:rPr>
                <a:t>esta integrado por PCM (quien la preside), MINEM, MIDAGRI, MINCUL, MININTER, MEF y Gremios Mineros.</a:t>
              </a:r>
              <a:endParaRPr lang="es-MX" sz="1200" dirty="0">
                <a:solidFill>
                  <a:schemeClr val="accent1"/>
                </a:solidFill>
                <a:latin typeface="+mj-lt"/>
              </a:endParaRPr>
            </a:p>
            <a:p>
              <a:pPr marL="171450" indent="-171450" algn="just" eaLnBrk="1" hangingPunct="1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s-MX" sz="1200" dirty="0">
                  <a:solidFill>
                    <a:schemeClr val="accent1"/>
                  </a:solidFill>
                  <a:latin typeface="+mj-lt"/>
                </a:rPr>
                <a:t>El </a:t>
              </a:r>
              <a:r>
                <a:rPr lang="es-MX" sz="1200" b="1" dirty="0">
                  <a:solidFill>
                    <a:schemeClr val="accent1"/>
                  </a:solidFill>
                  <a:latin typeface="+mj-lt"/>
                </a:rPr>
                <a:t>proyecto se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</a:rPr>
                <a:t>viene construyendo sobre la base de la Política Nacional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</a:rPr>
                <a:t>, y de los aportes de las diferentes entidades públicas y privadas, especialistas, gremios y la sociedad civil.</a:t>
              </a:r>
              <a:endParaRPr lang="es-PE" sz="12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CD33AADE-6EC2-C8D6-A539-04E6A5A2AD60}"/>
              </a:ext>
            </a:extLst>
          </p:cNvPr>
          <p:cNvGrpSpPr/>
          <p:nvPr/>
        </p:nvGrpSpPr>
        <p:grpSpPr>
          <a:xfrm>
            <a:off x="3659019" y="1929377"/>
            <a:ext cx="8324223" cy="3793869"/>
            <a:chOff x="3622993" y="2596378"/>
            <a:chExt cx="8324223" cy="3793869"/>
          </a:xfrm>
        </p:grpSpPr>
        <p:sp>
          <p:nvSpPr>
            <p:cNvPr id="9" name="Rectángulo 8">
              <a:extLst>
                <a:ext uri="{FF2B5EF4-FFF2-40B4-BE49-F238E27FC236}">
                  <a16:creationId xmlns="" xmlns:a16="http://schemas.microsoft.com/office/drawing/2014/main" id="{8F051396-6D8F-2FAD-AD75-73F459C36568}"/>
                </a:ext>
              </a:extLst>
            </p:cNvPr>
            <p:cNvSpPr/>
            <p:nvPr/>
          </p:nvSpPr>
          <p:spPr>
            <a:xfrm>
              <a:off x="3897790" y="2729707"/>
              <a:ext cx="45719" cy="36605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dirty="0"/>
            </a:p>
          </p:txBody>
        </p:sp>
        <p:sp>
          <p:nvSpPr>
            <p:cNvPr id="10" name="Elipse 9">
              <a:extLst>
                <a:ext uri="{FF2B5EF4-FFF2-40B4-BE49-F238E27FC236}">
                  <a16:creationId xmlns="" xmlns:a16="http://schemas.microsoft.com/office/drawing/2014/main" id="{3D390FE9-A338-4FCB-4128-CCDC3250F68E}"/>
                </a:ext>
              </a:extLst>
            </p:cNvPr>
            <p:cNvSpPr/>
            <p:nvPr/>
          </p:nvSpPr>
          <p:spPr>
            <a:xfrm>
              <a:off x="3622993" y="2725738"/>
              <a:ext cx="534988" cy="541338"/>
            </a:xfrm>
            <a:prstGeom prst="ellipse">
              <a:avLst/>
            </a:prstGeom>
            <a:pattFill prst="ltUpDiag">
              <a:fgClr>
                <a:srgbClr val="FFE7E7"/>
              </a:fgClr>
              <a:bgClr>
                <a:schemeClr val="bg1"/>
              </a:bgClr>
            </a:patt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11" name="Rectángulo 45">
              <a:extLst>
                <a:ext uri="{FF2B5EF4-FFF2-40B4-BE49-F238E27FC236}">
                  <a16:creationId xmlns="" xmlns:a16="http://schemas.microsoft.com/office/drawing/2014/main" id="{91957D04-26B4-CE22-2B9C-11388D7DD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245" y="2800229"/>
              <a:ext cx="2746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7</a:t>
              </a:r>
            </a:p>
          </p:txBody>
        </p:sp>
        <p:sp>
          <p:nvSpPr>
            <p:cNvPr id="12" name="CuadroTexto 21">
              <a:extLst>
                <a:ext uri="{FF2B5EF4-FFF2-40B4-BE49-F238E27FC236}">
                  <a16:creationId xmlns="" xmlns:a16="http://schemas.microsoft.com/office/drawing/2014/main" id="{1F821FAF-6454-62B8-BBDC-FF30CD836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9537" y="2596378"/>
              <a:ext cx="7577679" cy="236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Fortalecimiento de Capacidades y Asistencia a Mineros en vías de Formalización y funcionarios y/o servidores Públicos de las DREM/GREM </a:t>
              </a:r>
            </a:p>
            <a:p>
              <a:pPr marL="171450" marR="0" lvl="0" indent="-17145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Desde el 2020 al 2022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se logrado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brindar asistencia técnica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a más de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2,000 mineros en vías de formalización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cuanto a la elaboración de instrumentos ambientales, expedientes técnicos y otros requisitos técnico - legales.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el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año 2023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se espera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capacitar y asistir técnicamente a 1,000 mineros en vías de formalización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lang="es-MX" altLang="es-ES" sz="1200" dirty="0">
                <a:solidFill>
                  <a:schemeClr val="accent1"/>
                </a:solidFill>
                <a:latin typeface="+mj-lt"/>
                <a:cs typeface="+mj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el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año 2022 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se ha logrado capacitar a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800 funcionarios y servidores públicos de las 25 DREM/GREM en diferentes temas relacionados al Proceso de Formalización Minera Integral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.</a:t>
              </a:r>
            </a:p>
            <a:p>
              <a:pPr marL="171450" indent="-171450"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En el año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2023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 se espera realizar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24 talleres presenciales de capacitación y 64 capacitaciones a los Gobiernos Regionales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con ello, se espera capacitar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 a más de 200 funcionarios y servidores públicos de las DREM/GREM.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lang="es-MX" altLang="es-ES" sz="1200" dirty="0">
                <a:solidFill>
                  <a:schemeClr val="accent1"/>
                </a:solidFill>
                <a:latin typeface="+mj-lt"/>
                <a:cs typeface="+mj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endParaRPr lang="es-MX" altLang="es-ES" sz="1200" dirty="0">
                <a:solidFill>
                  <a:schemeClr val="accent1"/>
                </a:solidFill>
                <a:latin typeface="+mj-lt"/>
                <a:cs typeface="+mj-cs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="" xmlns:a16="http://schemas.microsoft.com/office/drawing/2014/main" id="{227D1780-CC4F-5B27-F6A3-60C1DD508B94}"/>
              </a:ext>
            </a:extLst>
          </p:cNvPr>
          <p:cNvGrpSpPr/>
          <p:nvPr/>
        </p:nvGrpSpPr>
        <p:grpSpPr>
          <a:xfrm>
            <a:off x="3647957" y="3997431"/>
            <a:ext cx="8289636" cy="1077218"/>
            <a:chOff x="3621406" y="4010823"/>
            <a:chExt cx="8289636" cy="1077218"/>
          </a:xfrm>
        </p:grpSpPr>
        <p:sp>
          <p:nvSpPr>
            <p:cNvPr id="16" name="Elipse 15">
              <a:extLst>
                <a:ext uri="{FF2B5EF4-FFF2-40B4-BE49-F238E27FC236}">
                  <a16:creationId xmlns="" xmlns:a16="http://schemas.microsoft.com/office/drawing/2014/main" id="{FA60D00C-ACE6-7D8D-FD15-EDBA0EF3E9C9}"/>
                </a:ext>
              </a:extLst>
            </p:cNvPr>
            <p:cNvSpPr/>
            <p:nvPr/>
          </p:nvSpPr>
          <p:spPr>
            <a:xfrm>
              <a:off x="3621406" y="4051998"/>
              <a:ext cx="536575" cy="541338"/>
            </a:xfrm>
            <a:prstGeom prst="ellipse">
              <a:avLst/>
            </a:prstGeom>
            <a:solidFill>
              <a:srgbClr val="FFE7E7"/>
            </a:solid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17" name="Rectángulo 49">
              <a:extLst>
                <a:ext uri="{FF2B5EF4-FFF2-40B4-BE49-F238E27FC236}">
                  <a16:creationId xmlns="" xmlns:a16="http://schemas.microsoft.com/office/drawing/2014/main" id="{976F62C8-700B-ED8B-8379-E33FB24D4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420" y="4137723"/>
              <a:ext cx="2714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8</a:t>
              </a:r>
            </a:p>
          </p:txBody>
        </p:sp>
        <p:sp>
          <p:nvSpPr>
            <p:cNvPr id="18" name="CuadroTexto 21">
              <a:extLst>
                <a:ext uri="{FF2B5EF4-FFF2-40B4-BE49-F238E27FC236}">
                  <a16:creationId xmlns="" xmlns:a16="http://schemas.microsoft.com/office/drawing/2014/main" id="{C1C479D1-84DA-0467-43C9-5B8F5D986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363" y="4010823"/>
              <a:ext cx="757767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Se ha logrado incrementar el número de mineros en vías de formalización con instrumentos de gestión ambiental presentados ante las Gobiernos Regionales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Se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logró incrementar la cantidad de mineros en vías de formalización con instrumento de gestión ambiental presentado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pasando de 7,616 (en el 2020) </a:t>
              </a: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a más de 25,000 (a enero 2023)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lo que se traduce es un avance importante del proceso de formalización a nivel nacional por el compromiso que se asume para la adopción de buenas prácticas.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3481336A-4360-AB60-2937-F8C331510F4C}"/>
              </a:ext>
            </a:extLst>
          </p:cNvPr>
          <p:cNvGrpSpPr/>
          <p:nvPr/>
        </p:nvGrpSpPr>
        <p:grpSpPr>
          <a:xfrm>
            <a:off x="3641093" y="5103159"/>
            <a:ext cx="8263954" cy="1261884"/>
            <a:chOff x="3639506" y="4858846"/>
            <a:chExt cx="8263954" cy="1261884"/>
          </a:xfrm>
        </p:grpSpPr>
        <p:sp>
          <p:nvSpPr>
            <p:cNvPr id="20" name="Elipse 19">
              <a:extLst>
                <a:ext uri="{FF2B5EF4-FFF2-40B4-BE49-F238E27FC236}">
                  <a16:creationId xmlns="" xmlns:a16="http://schemas.microsoft.com/office/drawing/2014/main" id="{712D3BB1-87A2-2BE7-9405-0AE5F04A6BFC}"/>
                </a:ext>
              </a:extLst>
            </p:cNvPr>
            <p:cNvSpPr/>
            <p:nvPr/>
          </p:nvSpPr>
          <p:spPr>
            <a:xfrm>
              <a:off x="3639506" y="4954992"/>
              <a:ext cx="534988" cy="541338"/>
            </a:xfrm>
            <a:prstGeom prst="ellipse">
              <a:avLst/>
            </a:prstGeom>
            <a:pattFill prst="ltUpDiag">
              <a:fgClr>
                <a:srgbClr val="FFE7E7"/>
              </a:fgClr>
              <a:bgClr>
                <a:schemeClr val="bg1"/>
              </a:bgClr>
            </a:pattFill>
            <a:ln w="12700"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s-PE" sz="1400" b="1" dirty="0">
                <a:latin typeface="Sansation" panose="02000000000000000000" pitchFamily="2" charset="0"/>
              </a:endParaRPr>
            </a:p>
          </p:txBody>
        </p:sp>
        <p:sp>
          <p:nvSpPr>
            <p:cNvPr id="21" name="Rectángulo 45">
              <a:extLst>
                <a:ext uri="{FF2B5EF4-FFF2-40B4-BE49-F238E27FC236}">
                  <a16:creationId xmlns="" xmlns:a16="http://schemas.microsoft.com/office/drawing/2014/main" id="{2A5C9C0D-65C0-B8D7-A86C-A9A1E282A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619" y="5067705"/>
              <a:ext cx="2746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PE" altLang="es-ES" sz="1800" b="1" dirty="0">
                  <a:solidFill>
                    <a:srgbClr val="595959"/>
                  </a:solidFill>
                  <a:latin typeface="Sansation" pitchFamily="2" charset="0"/>
                </a:rPr>
                <a:t>9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="" xmlns:a16="http://schemas.microsoft.com/office/drawing/2014/main" id="{858D2F81-AF79-4D9A-CA10-8792B1F44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5781" y="4858846"/>
              <a:ext cx="7577679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/>
                  <a:cs typeface="+mj-cs"/>
                </a:rPr>
                <a:t>Promoción y difusión de experiencias exitosas de Pequeña Minería y Minería Artesanal en la 35va Convención Minera PERUMIN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MX" altLang="es-ES" sz="1200" b="1" dirty="0">
                  <a:solidFill>
                    <a:schemeClr val="accent1"/>
                  </a:solidFill>
                  <a:latin typeface="+mj-lt"/>
                  <a:cs typeface="+mj-cs"/>
                </a:rPr>
                <a:t>Por primera vez, el MINEM gestionó la participación 8 delegaciones de mineros formales del estrato de la Pequeña Minería y Minería Artesanal en la 35va edición de la Convención Minera - PERUMIN 2022</a:t>
              </a:r>
              <a:r>
                <a:rPr lang="es-MX" altLang="es-ES" sz="1200" dirty="0">
                  <a:solidFill>
                    <a:schemeClr val="accent1"/>
                  </a:solidFill>
                  <a:latin typeface="+mj-lt"/>
                  <a:cs typeface="+mj-cs"/>
                </a:rPr>
                <a:t>, realizado del 26 al 30 de setiembre del 2022, en la ciudad de Arequipa, permitiendo difundir las experiencias exitosas de las Regiones de Puno, Arequipa, Apurímac, La Libertad y Madre de Dios.</a:t>
              </a:r>
            </a:p>
          </p:txBody>
        </p:sp>
      </p:grpSp>
      <p:pic>
        <p:nvPicPr>
          <p:cNvPr id="26" name="Imagen 19">
            <a:extLst>
              <a:ext uri="{FF2B5EF4-FFF2-40B4-BE49-F238E27FC236}">
                <a16:creationId xmlns="" xmlns:a16="http://schemas.microsoft.com/office/drawing/2014/main" id="{1897C573-8F54-383F-D09E-E0C16953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/>
          <a:stretch>
            <a:fillRect/>
          </a:stretch>
        </p:blipFill>
        <p:spPr bwMode="auto">
          <a:xfrm>
            <a:off x="407430" y="983276"/>
            <a:ext cx="2568900" cy="15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0E39FFD5-FCFF-4392-FC21-10DB8E717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11" y="2502602"/>
            <a:ext cx="2476202" cy="16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938000" y="6519446"/>
            <a:ext cx="5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bg1"/>
                </a:solidFill>
                <a:latin typeface="Bree Peru" panose="02000503000000020004" pitchFamily="2" charset="77"/>
              </a:rPr>
              <a:t>5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083AE4CF-6648-4C42-9865-1719806F4F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gency FB" panose="020B0503020202020204" pitchFamily="34" charset="0"/>
                <a:ea typeface="Arial Unicode MS" panose="020B0604020202020204"/>
                <a:cs typeface="Microsoft Uighur" panose="02000000000000000000" pitchFamily="2" charset="-78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2800" kern="0" spc="600" dirty="0">
                <a:latin typeface="+mn-lt"/>
              </a:rPr>
              <a:t>  ESTADO DE LAS INSCRIPCIONES EN EL REINFO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="" xmlns:a16="http://schemas.microsoft.com/office/drawing/2014/main" id="{DFD46959-E819-42DB-834E-F89B5BEE24A7}"/>
              </a:ext>
            </a:extLst>
          </p:cNvPr>
          <p:cNvGraphicFramePr>
            <a:graphicFrameLocks/>
          </p:cNvGraphicFramePr>
          <p:nvPr/>
        </p:nvGraphicFramePr>
        <p:xfrm>
          <a:off x="7896674" y="1213460"/>
          <a:ext cx="4041326" cy="5305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8BCBEB9B-FEF2-B343-771D-041EBFE405FB}"/>
              </a:ext>
            </a:extLst>
          </p:cNvPr>
          <p:cNvSpPr/>
          <p:nvPr/>
        </p:nvSpPr>
        <p:spPr>
          <a:xfrm>
            <a:off x="209550" y="2537972"/>
            <a:ext cx="2535480" cy="167128"/>
          </a:xfrm>
          <a:prstGeom prst="rect">
            <a:avLst/>
          </a:prstGeom>
          <a:noFill/>
          <a:ln w="2222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6DC62AC-16EE-F67E-8074-4E8C6704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052706"/>
            <a:ext cx="7493462" cy="56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938000" y="6519446"/>
            <a:ext cx="5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bg1"/>
                </a:solidFill>
                <a:latin typeface="Bree Peru" panose="02000503000000020004" pitchFamily="2" charset="77"/>
              </a:rPr>
              <a:t>5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083AE4CF-6648-4C42-9865-1719806F4F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gency FB" panose="020B0503020202020204" pitchFamily="34" charset="0"/>
                <a:ea typeface="Arial Unicode MS" panose="020B0604020202020204"/>
                <a:cs typeface="Microsoft Uighur" panose="02000000000000000000" pitchFamily="2" charset="-78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2800" kern="0" spc="600" dirty="0">
                <a:latin typeface="+mn-lt"/>
              </a:rPr>
              <a:t> REINFO EN LA REGIÓN DE MADRE DE DIOS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ECB7732-E724-127F-0AF6-153F02821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56" y="749300"/>
            <a:ext cx="11761644" cy="59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A123500-D15D-47B1-BEE6-3307213D5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840718"/>
            <a:ext cx="7962900" cy="5678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2 Marcador de contenido">
            <a:extLst>
              <a:ext uri="{FF2B5EF4-FFF2-40B4-BE49-F238E27FC236}">
                <a16:creationId xmlns="" xmlns:a16="http://schemas.microsoft.com/office/drawing/2014/main" id="{9EF52857-AE8D-41CF-AFD2-54FB573F0C20}"/>
              </a:ext>
            </a:extLst>
          </p:cNvPr>
          <p:cNvSpPr txBox="1">
            <a:spLocks/>
          </p:cNvSpPr>
          <p:nvPr/>
        </p:nvSpPr>
        <p:spPr>
          <a:xfrm>
            <a:off x="2352718" y="6519446"/>
            <a:ext cx="4384882" cy="3385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1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Fuente: REINFO a Febrero 2023- DGFM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="" xmlns:a16="http://schemas.microsoft.com/office/drawing/2014/main" id="{3D87B901-B8D8-4CBF-9129-3B50B96B2C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gency FB" panose="020B0503020202020204" pitchFamily="34" charset="0"/>
                <a:ea typeface="Arial Unicode MS" panose="020B0604020202020204"/>
                <a:cs typeface="Microsoft Uighur" panose="02000000000000000000" pitchFamily="2" charset="-78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2800" kern="0" spc="600" dirty="0">
                <a:latin typeface="+mn-lt"/>
              </a:rPr>
              <a:t> FORMALIZADOS REGIÓN DE MADRE DE DIOS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7D24D4E-9507-4AA2-B833-43946456B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0" y="1003721"/>
            <a:ext cx="3850826" cy="27556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B64A48D1-700D-48F2-A9D3-032F22929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0" y="4013773"/>
            <a:ext cx="385082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1938000" y="6519446"/>
            <a:ext cx="5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>
                <a:solidFill>
                  <a:schemeClr val="bg1"/>
                </a:solidFill>
                <a:latin typeface="Bree Peru" panose="02000503000000020004" pitchFamily="2" charset="77"/>
              </a:rPr>
              <a:t>5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="" xmlns:a16="http://schemas.microsoft.com/office/drawing/2014/main" id="{083AE4CF-6648-4C42-9865-1719806F4F8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9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gency FB" panose="020B0503020202020204" pitchFamily="34" charset="0"/>
                <a:ea typeface="Arial Unicode MS" panose="020B0604020202020204"/>
                <a:cs typeface="Microsoft Uighur" panose="02000000000000000000" pitchFamily="2" charset="-78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PE" sz="2800" kern="0" spc="600" dirty="0">
                <a:latin typeface="+mn-lt"/>
              </a:rPr>
              <a:t> SOBRE CONCESIONES EXTINGUIDAS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EEDCB114-6221-4D08-A4C1-FDA5D0111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84" y="884517"/>
            <a:ext cx="3499141" cy="32619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A1FD3B7-653B-4A83-94BC-6D166EE0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546" y="4207515"/>
            <a:ext cx="3402016" cy="24812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8A20863-E4FC-BFD0-01EA-10FAF53BF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38" y="929720"/>
            <a:ext cx="8330546" cy="56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PT-2023-MINEM" id="{AF431863-C8BF-E440-B58F-47B882D26FB0}" vid="{91712E2E-BB07-FC44-AF03-7F6C1F51D29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</TotalTime>
  <Words>899</Words>
  <Application>Microsoft Office PowerPoint</Application>
  <PresentationFormat>Personalizado</PresentationFormat>
  <Paragraphs>56</Paragraphs>
  <Slides>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 2013 - 2022</vt:lpstr>
      <vt:lpstr>Asuntos prioritarios relacionados al Proceso de Formalización Minera Integral de la pequeña minería y minería artesanal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Usuario de Windows</cp:lastModifiedBy>
  <cp:revision>19</cp:revision>
  <dcterms:created xsi:type="dcterms:W3CDTF">2022-12-27T17:10:32Z</dcterms:created>
  <dcterms:modified xsi:type="dcterms:W3CDTF">2023-05-20T04:16:05Z</dcterms:modified>
</cp:coreProperties>
</file>