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96" r:id="rId5"/>
  </p:sldMasterIdLst>
  <p:notesMasterIdLst>
    <p:notesMasterId r:id="rId26"/>
  </p:notesMasterIdLst>
  <p:sldIdLst>
    <p:sldId id="8549" r:id="rId6"/>
    <p:sldId id="8740" r:id="rId7"/>
    <p:sldId id="258" r:id="rId8"/>
    <p:sldId id="347" r:id="rId9"/>
    <p:sldId id="348" r:id="rId10"/>
    <p:sldId id="323" r:id="rId11"/>
    <p:sldId id="324" r:id="rId12"/>
    <p:sldId id="325" r:id="rId13"/>
    <p:sldId id="327" r:id="rId14"/>
    <p:sldId id="8741" r:id="rId15"/>
    <p:sldId id="328" r:id="rId16"/>
    <p:sldId id="329" r:id="rId17"/>
    <p:sldId id="8743" r:id="rId18"/>
    <p:sldId id="268" r:id="rId19"/>
    <p:sldId id="269" r:id="rId20"/>
    <p:sldId id="8744" r:id="rId21"/>
    <p:sldId id="8733" r:id="rId22"/>
    <p:sldId id="8737" r:id="rId23"/>
    <p:sldId id="8730" r:id="rId24"/>
    <p:sldId id="8739" r:id="rId2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FF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lia\Downloads\Diagn&#243;stico%20-%20gr&#225;fico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\Downloads\PET%20desagregad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gabriel\Downloads\PEA%20asalariada%20AL.xls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lia\Downloads\Diagn&#243;stico%20-%20gr&#225;fico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9fdd4569979fe118/Documents/CONFIEP_ACTEMP/Diagn&#243;stico/Gr&#225;ficos%20-%20diagn&#243;stic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9fdd4569979fe118/Documents/CONFIEP_ACTEMP/Diagn&#243;stico/Gr&#225;ficos%20-%20diagn&#243;stico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lia\Downloads\Diagn&#243;stico%20-%20gr&#225;fico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lia\Downloads\412019021p1g047%20(1)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lia\Downloads\Diagn&#243;stico%20-%20gr&#225;ficos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lia\Downloads\Diagn&#243;stico%20-%20gr&#225;ficos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ngrid\Desktop\Nueva%20carpeta\1.%20PPT%20Resultados%20%20por%20cap&#237;tulos%20ENIIMSEC%202018_29.11.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61835076081727"/>
          <c:y val="5.0925925925925923E-2"/>
          <c:w val="0.87838164923918272"/>
          <c:h val="0.841674686497521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Mipyme!$A$10:$A$14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Mipyme!$B$10:$B$14</c:f>
              <c:numCache>
                <c:formatCode>General</c:formatCode>
                <c:ptCount val="5"/>
                <c:pt idx="0">
                  <c:v>1682681</c:v>
                </c:pt>
                <c:pt idx="1">
                  <c:v>1728777</c:v>
                </c:pt>
                <c:pt idx="2">
                  <c:v>1899584</c:v>
                </c:pt>
                <c:pt idx="3">
                  <c:v>2211981</c:v>
                </c:pt>
                <c:pt idx="4">
                  <c:v>2377244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B-4A61-A4C6-D54C5BDE4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459584"/>
        <c:axId val="285461120"/>
      </c:barChart>
      <c:catAx>
        <c:axId val="28545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PE"/>
          </a:p>
        </c:txPr>
        <c:crossAx val="285461120"/>
        <c:crosses val="autoZero"/>
        <c:auto val="1"/>
        <c:lblAlgn val="ctr"/>
        <c:lblOffset val="100"/>
        <c:noMultiLvlLbl val="0"/>
      </c:catAx>
      <c:valAx>
        <c:axId val="28546112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PE"/>
          </a:p>
        </c:txPr>
        <c:crossAx val="28545958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Garamond" panose="02020404030301010803" pitchFamily="18" charset="0"/>
        </a:defRPr>
      </a:pPr>
      <a:endParaRPr lang="es-P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99-3845-B7E9-C2785CBF65EA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99-3845-B7E9-C2785CBF65E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B99-3845-B7E9-C2785CBF65E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B99-3845-B7E9-C2785CBF65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Hoja1!$C$37:$D$37</c:f>
              <c:strCache>
                <c:ptCount val="2"/>
                <c:pt idx="0">
                  <c:v>Formal</c:v>
                </c:pt>
                <c:pt idx="1">
                  <c:v>Informal</c:v>
                </c:pt>
              </c:strCache>
            </c:strRef>
          </c:cat>
          <c:val>
            <c:numRef>
              <c:f>Hoja1!$C$38:$D$38</c:f>
              <c:numCache>
                <c:formatCode>0.0%</c:formatCode>
                <c:ptCount val="2"/>
                <c:pt idx="0">
                  <c:v>0.23153039452186755</c:v>
                </c:pt>
                <c:pt idx="1">
                  <c:v>0.76846960547813248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99-3845-B7E9-C2785CBF6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s-PE" sz="1400" b="1" i="0" u="none" strike="noStrike" dirty="0">
                <a:solidFill>
                  <a:srgbClr val="7030A0"/>
                </a:solidFill>
                <a:effectLst/>
                <a:latin typeface="+mj-lt"/>
              </a:rPr>
              <a:t>Trabajadores asalariados 2019</a:t>
            </a:r>
          </a:p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s-PE" sz="1400" b="0" i="0" u="none" strike="noStrike" baseline="0" dirty="0">
                <a:solidFill>
                  <a:srgbClr val="7030A0"/>
                </a:solidFill>
                <a:effectLst/>
                <a:latin typeface="+mj-lt"/>
              </a:rPr>
              <a:t>(% del empleo total) </a:t>
            </a:r>
            <a:endParaRPr lang="es-PE" sz="1400" b="0" i="0" u="none" strike="noStrike" dirty="0">
              <a:solidFill>
                <a:srgbClr val="7030A0"/>
              </a:solidFill>
              <a:effectLst/>
              <a:latin typeface="+mj-lt"/>
            </a:endParaRPr>
          </a:p>
        </c:rich>
      </c:tx>
      <c:layout>
        <c:manualLayout>
          <c:xMode val="edge"/>
          <c:yMode val="edge"/>
          <c:x val="0.39731915610487889"/>
          <c:y val="2.88944820778949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1156873971172373E-2"/>
          <c:y val="0.10981137247084621"/>
          <c:w val="0.95107417313436804"/>
          <c:h val="0.489229293332004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94B-884E-9BEC-65934298EB16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94B-884E-9BEC-65934298EB16}"/>
              </c:ext>
            </c:extLst>
          </c:dPt>
          <c:dLbls>
            <c:dLbl>
              <c:idx val="6"/>
              <c:numFmt formatCode="#,##0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  <a:latin typeface="+mj-lt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94B-884E-9BEC-65934298EB16}"/>
                </c:ext>
              </c:extLst>
            </c:dLbl>
            <c:dLbl>
              <c:idx val="17"/>
              <c:numFmt formatCode="#,##0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+mj-lt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94B-884E-9BEC-65934298EB16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7030A0"/>
                    </a:solidFill>
                    <a:latin typeface="+mj-lt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Hoja1!$A$2:$A$20</c:f>
              <c:strCache>
                <c:ptCount val="19"/>
                <c:pt idx="0">
                  <c:v>Argentina</c:v>
                </c:pt>
                <c:pt idx="1">
                  <c:v>Costa Rica</c:v>
                </c:pt>
                <c:pt idx="2">
                  <c:v>Chile</c:v>
                </c:pt>
                <c:pt idx="3">
                  <c:v>Uruguay</c:v>
                </c:pt>
                <c:pt idx="4">
                  <c:v>México</c:v>
                </c:pt>
                <c:pt idx="5">
                  <c:v>Brasil</c:v>
                </c:pt>
                <c:pt idx="6">
                  <c:v>América Latina y el Caribe</c:v>
                </c:pt>
                <c:pt idx="7">
                  <c:v>El Salvador</c:v>
                </c:pt>
                <c:pt idx="8">
                  <c:v>Panamá</c:v>
                </c:pt>
                <c:pt idx="9">
                  <c:v>Guatemala</c:v>
                </c:pt>
                <c:pt idx="10">
                  <c:v>República Dominicana</c:v>
                </c:pt>
                <c:pt idx="11">
                  <c:v>Nicaragua</c:v>
                </c:pt>
                <c:pt idx="12">
                  <c:v>Paraguay</c:v>
                </c:pt>
                <c:pt idx="13">
                  <c:v>Venezuela</c:v>
                </c:pt>
                <c:pt idx="14">
                  <c:v>Colombia</c:v>
                </c:pt>
                <c:pt idx="15">
                  <c:v>Honduras</c:v>
                </c:pt>
                <c:pt idx="16">
                  <c:v>Ecuador</c:v>
                </c:pt>
                <c:pt idx="17">
                  <c:v>Perú</c:v>
                </c:pt>
                <c:pt idx="18">
                  <c:v>Bolivia</c:v>
                </c:pt>
              </c:strCache>
            </c:strRef>
          </c:cat>
          <c:val>
            <c:numRef>
              <c:f>Hoja1!$B$2:$B$20</c:f>
              <c:numCache>
                <c:formatCode>_(* #,##0_);_(* \(#,##0\);_(* "-"??_);_(@_)</c:formatCode>
                <c:ptCount val="19"/>
                <c:pt idx="0">
                  <c:v>73.489997863769503</c:v>
                </c:pt>
                <c:pt idx="1">
                  <c:v>73.360000610351605</c:v>
                </c:pt>
                <c:pt idx="2">
                  <c:v>72.790000915527301</c:v>
                </c:pt>
                <c:pt idx="3">
                  <c:v>71.459999084472699</c:v>
                </c:pt>
                <c:pt idx="4">
                  <c:v>68.050003051757798</c:v>
                </c:pt>
                <c:pt idx="5">
                  <c:v>66.919998168945298</c:v>
                </c:pt>
                <c:pt idx="6">
                  <c:v>62.147051987541687</c:v>
                </c:pt>
                <c:pt idx="7">
                  <c:v>60.869998931884801</c:v>
                </c:pt>
                <c:pt idx="8">
                  <c:v>60.819999694824197</c:v>
                </c:pt>
                <c:pt idx="9">
                  <c:v>60.810001373291001</c:v>
                </c:pt>
                <c:pt idx="10">
                  <c:v>58.2299995422363</c:v>
                </c:pt>
                <c:pt idx="11">
                  <c:v>57.299999237060497</c:v>
                </c:pt>
                <c:pt idx="12">
                  <c:v>56.990001678466797</c:v>
                </c:pt>
                <c:pt idx="13">
                  <c:v>56.369998931884801</c:v>
                </c:pt>
                <c:pt idx="14">
                  <c:v>50.439998626708999</c:v>
                </c:pt>
                <c:pt idx="15">
                  <c:v>49.819999694824197</c:v>
                </c:pt>
                <c:pt idx="16">
                  <c:v>48.7700004577637</c:v>
                </c:pt>
                <c:pt idx="17">
                  <c:v>44.540000915527301</c:v>
                </c:pt>
                <c:pt idx="18">
                  <c:v>31.75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4B-884E-9BEC-65934298E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785552"/>
        <c:axId val="1"/>
      </c:barChart>
      <c:catAx>
        <c:axId val="1582785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_tradnl" sz="1200" b="0" dirty="0">
                    <a:latin typeface="+mn-lt"/>
                  </a:rPr>
                  <a:t>Fuente: Banco Mundial</a:t>
                </a:r>
              </a:p>
            </c:rich>
          </c:tx>
          <c:layout>
            <c:manualLayout>
              <c:xMode val="edge"/>
              <c:yMode val="edge"/>
              <c:x val="1.0701686838736038E-3"/>
              <c:y val="0.95244508288033591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00" b="0">
                <a:latin typeface="+mj-lt"/>
                <a:cs typeface="Times New Roman" panose="02020603050405020304" pitchFamily="18" charset="0"/>
              </a:defRPr>
            </a:pPr>
            <a:endParaRPr lang="es-P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90"/>
          <c:min val="2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5827855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139951846830832E-2"/>
          <c:y val="0.10285068533100029"/>
          <c:w val="0.81684447876080024"/>
          <c:h val="0.750097696121318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DD-44E5-B37C-BDEF74A337E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DD-44E5-B37C-BDEF74A337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DD-44E5-B37C-BDEF74A337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DD-44E5-B37C-BDEF74A337E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DD-44E5-B37C-BDEF74A337EB}"/>
                </c:ext>
              </c:extLst>
            </c:dLbl>
            <c:dLbl>
              <c:idx val="1"/>
              <c:layout>
                <c:manualLayout>
                  <c:x val="2.921205034985476E-2"/>
                  <c:y val="0.10532398293963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56062515754979"/>
                      <c:h val="0.10416666666666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7DD-44E5-B37C-BDEF74A337EB}"/>
                </c:ext>
              </c:extLst>
            </c:dLbl>
            <c:dLbl>
              <c:idx val="2"/>
              <c:layout>
                <c:manualLayout>
                  <c:x val="-0.22111078443539192"/>
                  <c:y val="3.132238236137643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Mediana</a:t>
                    </a:r>
                    <a:endParaRPr lang="en-US" dirty="0"/>
                  </a:p>
                  <a:p>
                    <a:fld id="{772F1386-C959-4E92-B064-535E9A968D13}" type="VALUE">
                      <a:rPr lang="en-US" smtClean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DD-44E5-B37C-BDEF74A337EB}"/>
                </c:ext>
              </c:extLst>
            </c:dLbl>
            <c:dLbl>
              <c:idx val="3"/>
              <c:layout>
                <c:manualLayout>
                  <c:x val="0.28698061309793166"/>
                  <c:y val="6.51775654812130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Gran</a:t>
                    </a:r>
                  </a:p>
                  <a:p>
                    <a:fld id="{9FA09237-5D5E-47D1-A371-DA95CFAEA3BA}" type="VALUE">
                      <a:rPr lang="en-US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269062563096655"/>
                      <c:h val="0.284869202120198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DD-44E5-B37C-BDEF74A33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Mipyme!$A$26:$A$29</c:f>
              <c:strCache>
                <c:ptCount val="4"/>
                <c:pt idx="0">
                  <c:v>Microempresas</c:v>
                </c:pt>
                <c:pt idx="1">
                  <c:v>Pequeña empresa</c:v>
                </c:pt>
                <c:pt idx="2">
                  <c:v>Mediana empresa</c:v>
                </c:pt>
                <c:pt idx="3">
                  <c:v>Gran empresa</c:v>
                </c:pt>
              </c:strCache>
            </c:strRef>
          </c:cat>
          <c:val>
            <c:numRef>
              <c:f>Mipyme!$C$26:$C$29</c:f>
              <c:numCache>
                <c:formatCode>0.0</c:formatCode>
                <c:ptCount val="4"/>
                <c:pt idx="0">
                  <c:v>96.039393643572652</c:v>
                </c:pt>
                <c:pt idx="1">
                  <c:v>3.4379777616798521</c:v>
                </c:pt>
                <c:pt idx="2">
                  <c:v>0.12305276437176264</c:v>
                </c:pt>
                <c:pt idx="3">
                  <c:v>0.39957583037572358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DD-44E5-B37C-BDEF74A33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48895720390758E-2"/>
          <c:y val="0.85533604441647704"/>
          <c:w val="0.96881873884746006"/>
          <c:h val="0.1418863188976378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Garamond" panose="02020404030301010803" pitchFamily="18" charset="0"/>
        </a:defRPr>
      </a:pPr>
      <a:endParaRPr lang="es-P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22452875208781E-3"/>
          <c:y val="8.1761292932603424E-2"/>
          <c:w val="0.99623252551398456"/>
          <c:h val="0.75861881287501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'[Gráficos - diagnóstico.xlsx]BIDeconomics'!$C$3</c:f>
              <c:strCache>
                <c:ptCount val="1"/>
                <c:pt idx="0">
                  <c:v>Perú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B30-44AF-BD3C-BA247A76F953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30-44AF-BD3C-BA247A76F953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B30-44AF-BD3C-BA247A76F95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30-44AF-BD3C-BA247A76F953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B30-44AF-BD3C-BA247A76F953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368-4CB6-B600-97799D52A585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30-44AF-BD3C-BA247A76F9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'[Gráficos - diagnóstico.xlsx]BIDeconomics'!$A$4:$B$11</c:f>
              <c:multiLvlStrCache>
                <c:ptCount val="8"/>
                <c:lvl>
                  <c:pt idx="0">
                    <c:v>Empresas</c:v>
                  </c:pt>
                  <c:pt idx="1">
                    <c:v>Empleo</c:v>
                  </c:pt>
                  <c:pt idx="2">
                    <c:v>Empresas</c:v>
                  </c:pt>
                  <c:pt idx="3">
                    <c:v>Empleo</c:v>
                  </c:pt>
                  <c:pt idx="4">
                    <c:v>Empresas</c:v>
                  </c:pt>
                  <c:pt idx="5">
                    <c:v>Empleo</c:v>
                  </c:pt>
                  <c:pt idx="6">
                    <c:v>Empresas</c:v>
                  </c:pt>
                  <c:pt idx="7">
                    <c:v>Empleo</c:v>
                  </c:pt>
                </c:lvl>
                <c:lvl>
                  <c:pt idx="0">
                    <c:v>Microempresa</c:v>
                  </c:pt>
                  <c:pt idx="2">
                    <c:v>Pequeña</c:v>
                  </c:pt>
                  <c:pt idx="4">
                    <c:v>Mediana</c:v>
                  </c:pt>
                  <c:pt idx="6">
                    <c:v>Grande</c:v>
                  </c:pt>
                </c:lvl>
              </c:multiLvlStrCache>
            </c:multiLvlStrRef>
          </c:cat>
          <c:val>
            <c:numRef>
              <c:f>'[Gráficos - diagnóstico.xlsx]BIDeconomics'!$C$4:$C$11</c:f>
              <c:numCache>
                <c:formatCode>General</c:formatCode>
                <c:ptCount val="8"/>
                <c:pt idx="0">
                  <c:v>95</c:v>
                </c:pt>
                <c:pt idx="1">
                  <c:v>72</c:v>
                </c:pt>
                <c:pt idx="2">
                  <c:v>4</c:v>
                </c:pt>
                <c:pt idx="3">
                  <c:v>15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9-4CED-806A-85238C1C3983}"/>
            </c:ext>
          </c:extLst>
        </c:ser>
        <c:ser>
          <c:idx val="1"/>
          <c:order val="1"/>
          <c:tx>
            <c:strRef>
              <c:f>'[Gráficos - diagnóstico.xlsx]BIDeconomics'!$D$3</c:f>
              <c:strCache>
                <c:ptCount val="1"/>
                <c:pt idx="0">
                  <c:v>Región andina (sin Perú)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'[Gráficos - diagnóstico.xlsx]BIDeconomics'!$A$4:$B$11</c:f>
              <c:multiLvlStrCache>
                <c:ptCount val="8"/>
                <c:lvl>
                  <c:pt idx="0">
                    <c:v>Empresas</c:v>
                  </c:pt>
                  <c:pt idx="1">
                    <c:v>Empleo</c:v>
                  </c:pt>
                  <c:pt idx="2">
                    <c:v>Empresas</c:v>
                  </c:pt>
                  <c:pt idx="3">
                    <c:v>Empleo</c:v>
                  </c:pt>
                  <c:pt idx="4">
                    <c:v>Empresas</c:v>
                  </c:pt>
                  <c:pt idx="5">
                    <c:v>Empleo</c:v>
                  </c:pt>
                  <c:pt idx="6">
                    <c:v>Empresas</c:v>
                  </c:pt>
                  <c:pt idx="7">
                    <c:v>Empleo</c:v>
                  </c:pt>
                </c:lvl>
                <c:lvl>
                  <c:pt idx="0">
                    <c:v>Microempresa</c:v>
                  </c:pt>
                  <c:pt idx="2">
                    <c:v>Pequeña</c:v>
                  </c:pt>
                  <c:pt idx="4">
                    <c:v>Mediana</c:v>
                  </c:pt>
                  <c:pt idx="6">
                    <c:v>Grande</c:v>
                  </c:pt>
                </c:lvl>
              </c:multiLvlStrCache>
            </c:multiLvlStrRef>
          </c:cat>
          <c:val>
            <c:numRef>
              <c:f>'[Gráficos - diagnóstico.xlsx]BIDeconomics'!$D$4:$D$11</c:f>
              <c:numCache>
                <c:formatCode>General</c:formatCode>
                <c:ptCount val="8"/>
                <c:pt idx="0">
                  <c:v>93</c:v>
                </c:pt>
                <c:pt idx="1">
                  <c:v>32</c:v>
                </c:pt>
                <c:pt idx="2">
                  <c:v>6</c:v>
                </c:pt>
                <c:pt idx="3">
                  <c:v>18</c:v>
                </c:pt>
                <c:pt idx="4">
                  <c:v>1</c:v>
                </c:pt>
                <c:pt idx="5">
                  <c:v>15</c:v>
                </c:pt>
                <c:pt idx="6">
                  <c:v>0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9-4CED-806A-85238C1C3983}"/>
            </c:ext>
          </c:extLst>
        </c:ser>
        <c:ser>
          <c:idx val="2"/>
          <c:order val="2"/>
          <c:tx>
            <c:strRef>
              <c:f>'[Gráficos - diagnóstico.xlsx]BIDeconomics'!$E$3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'[Gráficos - diagnóstico.xlsx]BIDeconomics'!$A$4:$B$11</c:f>
              <c:multiLvlStrCache>
                <c:ptCount val="8"/>
                <c:lvl>
                  <c:pt idx="0">
                    <c:v>Empresas</c:v>
                  </c:pt>
                  <c:pt idx="1">
                    <c:v>Empleo</c:v>
                  </c:pt>
                  <c:pt idx="2">
                    <c:v>Empresas</c:v>
                  </c:pt>
                  <c:pt idx="3">
                    <c:v>Empleo</c:v>
                  </c:pt>
                  <c:pt idx="4">
                    <c:v>Empresas</c:v>
                  </c:pt>
                  <c:pt idx="5">
                    <c:v>Empleo</c:v>
                  </c:pt>
                  <c:pt idx="6">
                    <c:v>Empresas</c:v>
                  </c:pt>
                  <c:pt idx="7">
                    <c:v>Empleo</c:v>
                  </c:pt>
                </c:lvl>
                <c:lvl>
                  <c:pt idx="0">
                    <c:v>Microempresa</c:v>
                  </c:pt>
                  <c:pt idx="2">
                    <c:v>Pequeña</c:v>
                  </c:pt>
                  <c:pt idx="4">
                    <c:v>Mediana</c:v>
                  </c:pt>
                  <c:pt idx="6">
                    <c:v>Grande</c:v>
                  </c:pt>
                </c:lvl>
              </c:multiLvlStrCache>
            </c:multiLvlStrRef>
          </c:cat>
          <c:val>
            <c:numRef>
              <c:f>'[Gráficos - diagnóstico.xlsx]BIDeconomics'!$E$4:$E$11</c:f>
              <c:numCache>
                <c:formatCode>General</c:formatCode>
                <c:ptCount val="8"/>
                <c:pt idx="0">
                  <c:v>90</c:v>
                </c:pt>
                <c:pt idx="1">
                  <c:v>29</c:v>
                </c:pt>
                <c:pt idx="2">
                  <c:v>8</c:v>
                </c:pt>
                <c:pt idx="3">
                  <c:v>20</c:v>
                </c:pt>
                <c:pt idx="4">
                  <c:v>1</c:v>
                </c:pt>
                <c:pt idx="5">
                  <c:v>17</c:v>
                </c:pt>
                <c:pt idx="6">
                  <c:v>0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9-4CED-806A-85238C1C39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086592"/>
        <c:axId val="149088128"/>
      </c:barChart>
      <c:catAx>
        <c:axId val="1490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PE"/>
          </a:p>
        </c:txPr>
        <c:crossAx val="149088128"/>
        <c:crosses val="autoZero"/>
        <c:auto val="1"/>
        <c:lblAlgn val="ctr"/>
        <c:lblOffset val="100"/>
        <c:noMultiLvlLbl val="0"/>
      </c:catAx>
      <c:valAx>
        <c:axId val="14908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908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391573212439353"/>
          <c:y val="9.9339655975870175E-2"/>
          <c:w val="0.50468627431608692"/>
          <c:h val="7.922719795995834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Garamond" panose="02020404030301010803" pitchFamily="18" charset="0"/>
        </a:defRPr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0925990944069924E-2"/>
          <c:w val="1"/>
          <c:h val="0.83197506561679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'Presión trib'!$Z$3</c:f>
              <c:strCache>
                <c:ptCount val="1"/>
                <c:pt idx="0">
                  <c:v>Micro empresa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'Presión trib'!$AA$2:$AB$2</c:f>
              <c:strCache>
                <c:ptCount val="2"/>
                <c:pt idx="0">
                  <c:v>Contribuyentes</c:v>
                </c:pt>
                <c:pt idx="1">
                  <c:v>Recaudación</c:v>
                </c:pt>
              </c:strCache>
            </c:strRef>
          </c:cat>
          <c:val>
            <c:numRef>
              <c:f>'Presión trib'!$AA$3:$AB$3</c:f>
              <c:numCache>
                <c:formatCode>General</c:formatCode>
                <c:ptCount val="2"/>
                <c:pt idx="0">
                  <c:v>94.8</c:v>
                </c:pt>
                <c:pt idx="1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4-4A93-9D9A-648C661484E2}"/>
            </c:ext>
          </c:extLst>
        </c:ser>
        <c:ser>
          <c:idx val="1"/>
          <c:order val="1"/>
          <c:tx>
            <c:strRef>
              <c:f>'Presión trib'!$Z$4</c:f>
              <c:strCache>
                <c:ptCount val="1"/>
                <c:pt idx="0">
                  <c:v>Pequeña</c:v>
                </c:pt>
              </c:strCache>
            </c:strRef>
          </c:tx>
          <c:spPr>
            <a:solidFill>
              <a:srgbClr val="A28E6A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'Presión trib'!$AA$2:$AB$2</c:f>
              <c:strCache>
                <c:ptCount val="2"/>
                <c:pt idx="0">
                  <c:v>Contribuyentes</c:v>
                </c:pt>
                <c:pt idx="1">
                  <c:v>Recaudación</c:v>
                </c:pt>
              </c:strCache>
            </c:strRef>
          </c:cat>
          <c:val>
            <c:numRef>
              <c:f>'Presión trib'!$AA$4:$AB$4</c:f>
              <c:numCache>
                <c:formatCode>General</c:formatCode>
                <c:ptCount val="2"/>
                <c:pt idx="0">
                  <c:v>4.5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4-4A93-9D9A-648C661484E2}"/>
            </c:ext>
          </c:extLst>
        </c:ser>
        <c:ser>
          <c:idx val="2"/>
          <c:order val="2"/>
          <c:tx>
            <c:strRef>
              <c:f>'Presión trib'!$Z$5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A4-4A93-9D9A-648C66148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'Presión trib'!$AA$2:$AB$2</c:f>
              <c:strCache>
                <c:ptCount val="2"/>
                <c:pt idx="0">
                  <c:v>Contribuyentes</c:v>
                </c:pt>
                <c:pt idx="1">
                  <c:v>Recaudación</c:v>
                </c:pt>
              </c:strCache>
            </c:strRef>
          </c:cat>
          <c:val>
            <c:numRef>
              <c:f>'Presión trib'!$AA$5:$AB$5</c:f>
              <c:numCache>
                <c:formatCode>General</c:formatCode>
                <c:ptCount val="2"/>
                <c:pt idx="0">
                  <c:v>0.2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A4-4A93-9D9A-648C661484E2}"/>
            </c:ext>
          </c:extLst>
        </c:ser>
        <c:ser>
          <c:idx val="3"/>
          <c:order val="3"/>
          <c:tx>
            <c:strRef>
              <c:f>'Presión trib'!$Z$6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rgbClr val="855D5D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A4-4A93-9D9A-648C66148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'Presión trib'!$AA$2:$AB$2</c:f>
              <c:strCache>
                <c:ptCount val="2"/>
                <c:pt idx="0">
                  <c:v>Contribuyentes</c:v>
                </c:pt>
                <c:pt idx="1">
                  <c:v>Recaudación</c:v>
                </c:pt>
              </c:strCache>
            </c:strRef>
          </c:cat>
          <c:val>
            <c:numRef>
              <c:f>'Presión trib'!$AA$6:$AB$6</c:f>
              <c:numCache>
                <c:formatCode>General</c:formatCode>
                <c:ptCount val="2"/>
                <c:pt idx="0">
                  <c:v>0.6</c:v>
                </c:pt>
                <c:pt idx="1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A4-4A93-9D9A-648C66148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5747871"/>
        <c:axId val="1865749119"/>
      </c:barChart>
      <c:catAx>
        <c:axId val="186574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PE"/>
          </a:p>
        </c:txPr>
        <c:crossAx val="1865749119"/>
        <c:crosses val="autoZero"/>
        <c:auto val="1"/>
        <c:lblAlgn val="ctr"/>
        <c:lblOffset val="100"/>
        <c:noMultiLvlLbl val="0"/>
      </c:catAx>
      <c:valAx>
        <c:axId val="18657491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574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5161125692621428E-3"/>
          <c:w val="0.99722222222222223"/>
          <c:h val="9.9965368912219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Garamond" panose="02020404030301010803" pitchFamily="18" charset="0"/>
        </a:defRPr>
      </a:pPr>
      <a:endParaRPr lang="es-P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59275345853688"/>
          <c:y val="3.4196450350769354E-2"/>
          <c:w val="0.55888452900102248"/>
          <c:h val="0.623983842168427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91-4260-B694-EFA649CF13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91-4260-B694-EFA649CF13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91-4260-B694-EFA649CF13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91-4260-B694-EFA649CF13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91-4260-B694-EFA649CF13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91-4260-B694-EFA649CF1362}"/>
              </c:ext>
            </c:extLst>
          </c:dPt>
          <c:dPt>
            <c:idx val="6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091-4260-B694-EFA649CF136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091-4260-B694-EFA649CF1362}"/>
              </c:ext>
            </c:extLst>
          </c:dPt>
          <c:dPt>
            <c:idx val="8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091-4260-B694-EFA649CF1362}"/>
              </c:ext>
            </c:extLst>
          </c:dPt>
          <c:dLbls>
            <c:dLbl>
              <c:idx val="0"/>
              <c:tx>
                <c:rich>
                  <a:bodyPr rot="0" vert="horz"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fld id="{EAA25E44-AF74-4C99-81AA-52F393574477}" type="VALUE">
                      <a:rPr lang="en-US" sz="180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91-4260-B694-EFA649CF1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Territorial!$A$52:$A$60</c:f>
              <c:strCache>
                <c:ptCount val="9"/>
                <c:pt idx="0">
                  <c:v>Lima</c:v>
                </c:pt>
                <c:pt idx="1">
                  <c:v>Arequipa</c:v>
                </c:pt>
                <c:pt idx="2">
                  <c:v>La Libertad</c:v>
                </c:pt>
                <c:pt idx="3">
                  <c:v>Piura</c:v>
                </c:pt>
                <c:pt idx="4">
                  <c:v>Cusco</c:v>
                </c:pt>
                <c:pt idx="5">
                  <c:v>Junín</c:v>
                </c:pt>
                <c:pt idx="6">
                  <c:v>Lambayeque</c:v>
                </c:pt>
                <c:pt idx="7">
                  <c:v>Callao</c:v>
                </c:pt>
                <c:pt idx="8">
                  <c:v>Otras regiones</c:v>
                </c:pt>
              </c:strCache>
            </c:strRef>
          </c:cat>
          <c:val>
            <c:numRef>
              <c:f>Territorial!$C$52:$C$60</c:f>
              <c:numCache>
                <c:formatCode>0</c:formatCode>
                <c:ptCount val="9"/>
                <c:pt idx="0">
                  <c:v>72.402222921254065</c:v>
                </c:pt>
                <c:pt idx="1">
                  <c:v>3.1456432840515887</c:v>
                </c:pt>
                <c:pt idx="2">
                  <c:v>3.2714690154136519</c:v>
                </c:pt>
                <c:pt idx="3">
                  <c:v>2.5584565376952919</c:v>
                </c:pt>
                <c:pt idx="4">
                  <c:v>1.1219461046450667</c:v>
                </c:pt>
                <c:pt idx="5">
                  <c:v>1.0380622837370241</c:v>
                </c:pt>
                <c:pt idx="6">
                  <c:v>1.4050540002097096</c:v>
                </c:pt>
                <c:pt idx="7">
                  <c:v>3.7223445527943801</c:v>
                </c:pt>
                <c:pt idx="8">
                  <c:v>11.334801300199217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091-4260-B694-EFA649CF1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206935426079514E-2"/>
          <c:y val="0.72845944442818256"/>
          <c:w val="0.90470675627255803"/>
          <c:h val="0.244143273912322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Garamond" panose="02020404030301010803" pitchFamily="18" charset="0"/>
        </a:defRPr>
      </a:pPr>
      <a:endParaRPr lang="es-P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263944971395946E-2"/>
          <c:y val="0.17261787563956568"/>
          <c:w val="0.95973605502860404"/>
          <c:h val="0.46464914849183581"/>
        </c:manualLayout>
      </c:layout>
      <c:lineChart>
        <c:grouping val="standard"/>
        <c:varyColors val="0"/>
        <c:ser>
          <c:idx val="0"/>
          <c:order val="0"/>
          <c:tx>
            <c:strRef>
              <c:f>'Figure 4.7'!$B$42</c:f>
              <c:strCache>
                <c:ptCount val="1"/>
                <c:pt idx="0">
                  <c:v>Cuenta en institución financiera, ingreso, 40% más pobre (% mayores de 15 años)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F47920"/>
              </a:solidFill>
              <a:ln w="3175">
                <a:solidFill>
                  <a:srgbClr val="F47920"/>
                </a:solidFill>
                <a:prstDash val="solid"/>
              </a:ln>
              <a:effectLst/>
            </c:spPr>
          </c:marker>
          <c:cat>
            <c:strRef>
              <c:f>'Figure 4.7'!$A$43:$A$62</c:f>
              <c:strCache>
                <c:ptCount val="20"/>
                <c:pt idx="0">
                  <c:v>Haiti</c:v>
                </c:pt>
                <c:pt idx="1">
                  <c:v>Nicaragua</c:v>
                </c:pt>
                <c:pt idx="2">
                  <c:v>El Salvador</c:v>
                </c:pt>
                <c:pt idx="3">
                  <c:v>Paraguay</c:v>
                </c:pt>
                <c:pt idx="4">
                  <c:v>México</c:v>
                </c:pt>
                <c:pt idx="5">
                  <c:v>Perú</c:v>
                </c:pt>
                <c:pt idx="6">
                  <c:v>Guatemala</c:v>
                </c:pt>
                <c:pt idx="7">
                  <c:v>Honduras</c:v>
                </c:pt>
                <c:pt idx="8">
                  <c:v>Panamá</c:v>
                </c:pt>
                <c:pt idx="9">
                  <c:v>Ecuador</c:v>
                </c:pt>
                <c:pt idx="10">
                  <c:v>Colombia</c:v>
                </c:pt>
                <c:pt idx="11">
                  <c:v>Promedio ALC</c:v>
                </c:pt>
                <c:pt idx="12">
                  <c:v>Argentina</c:v>
                </c:pt>
                <c:pt idx="13">
                  <c:v>Bolivia</c:v>
                </c:pt>
                <c:pt idx="14">
                  <c:v>R. Dominicana</c:v>
                </c:pt>
                <c:pt idx="15">
                  <c:v>Brasil</c:v>
                </c:pt>
                <c:pt idx="16">
                  <c:v>Costa Rica</c:v>
                </c:pt>
                <c:pt idx="17">
                  <c:v>Venezuela</c:v>
                </c:pt>
                <c:pt idx="18">
                  <c:v>Chile</c:v>
                </c:pt>
                <c:pt idx="19">
                  <c:v>Ingresos altos</c:v>
                </c:pt>
              </c:strCache>
            </c:strRef>
          </c:cat>
          <c:val>
            <c:numRef>
              <c:f>'Figure 4.7'!$B$43:$B$62</c:f>
              <c:numCache>
                <c:formatCode>General</c:formatCode>
                <c:ptCount val="20"/>
                <c:pt idx="0">
                  <c:v>14.7847442626953</c:v>
                </c:pt>
                <c:pt idx="1">
                  <c:v>17.692550659179702</c:v>
                </c:pt>
                <c:pt idx="2">
                  <c:v>17.977533340454102</c:v>
                </c:pt>
                <c:pt idx="3">
                  <c:v>22.561813354492202</c:v>
                </c:pt>
                <c:pt idx="4">
                  <c:v>24.631162643432599</c:v>
                </c:pt>
                <c:pt idx="5">
                  <c:v>26.464452743530298</c:v>
                </c:pt>
                <c:pt idx="6">
                  <c:v>30.026582717895501</c:v>
                </c:pt>
                <c:pt idx="7" formatCode="0.0">
                  <c:v>31.3934230804443</c:v>
                </c:pt>
                <c:pt idx="8">
                  <c:v>32.492111206054702</c:v>
                </c:pt>
                <c:pt idx="9">
                  <c:v>33.3950805664063</c:v>
                </c:pt>
                <c:pt idx="10">
                  <c:v>33.669151306152301</c:v>
                </c:pt>
                <c:pt idx="11" formatCode="0.0">
                  <c:v>35.646192444695359</c:v>
                </c:pt>
                <c:pt idx="12">
                  <c:v>37.442344665527301</c:v>
                </c:pt>
                <c:pt idx="13">
                  <c:v>38.1636962890625</c:v>
                </c:pt>
                <c:pt idx="14">
                  <c:v>40.053443908691399</c:v>
                </c:pt>
                <c:pt idx="15">
                  <c:v>56.625240325927699</c:v>
                </c:pt>
                <c:pt idx="16">
                  <c:v>58.0312309265137</c:v>
                </c:pt>
                <c:pt idx="17">
                  <c:v>59.4975776672363</c:v>
                </c:pt>
                <c:pt idx="18">
                  <c:v>66.729324340820298</c:v>
                </c:pt>
                <c:pt idx="19">
                  <c:v>90.018753051757798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1D-4597-BDA3-B98C7ECE9A32}"/>
            </c:ext>
          </c:extLst>
        </c:ser>
        <c:ser>
          <c:idx val="1"/>
          <c:order val="1"/>
          <c:tx>
            <c:strRef>
              <c:f>'Figure 4.7'!$C$42</c:f>
              <c:strCache>
                <c:ptCount val="1"/>
                <c:pt idx="0">
                  <c:v>Cuenta en institución financiera, ingreso, 40% más rico (% mayores de 15 años)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47920"/>
              </a:solidFill>
              <a:ln w="3175">
                <a:solidFill>
                  <a:srgbClr val="F47920"/>
                </a:solidFill>
                <a:prstDash val="solid"/>
              </a:ln>
              <a:effectLst/>
            </c:spPr>
          </c:marker>
          <c:cat>
            <c:strRef>
              <c:f>'Figure 4.7'!$A$43:$A$62</c:f>
              <c:strCache>
                <c:ptCount val="20"/>
                <c:pt idx="0">
                  <c:v>Haiti</c:v>
                </c:pt>
                <c:pt idx="1">
                  <c:v>Nicaragua</c:v>
                </c:pt>
                <c:pt idx="2">
                  <c:v>El Salvador</c:v>
                </c:pt>
                <c:pt idx="3">
                  <c:v>Paraguay</c:v>
                </c:pt>
                <c:pt idx="4">
                  <c:v>México</c:v>
                </c:pt>
                <c:pt idx="5">
                  <c:v>Perú</c:v>
                </c:pt>
                <c:pt idx="6">
                  <c:v>Guatemala</c:v>
                </c:pt>
                <c:pt idx="7">
                  <c:v>Honduras</c:v>
                </c:pt>
                <c:pt idx="8">
                  <c:v>Panamá</c:v>
                </c:pt>
                <c:pt idx="9">
                  <c:v>Ecuador</c:v>
                </c:pt>
                <c:pt idx="10">
                  <c:v>Colombia</c:v>
                </c:pt>
                <c:pt idx="11">
                  <c:v>Promedio ALC</c:v>
                </c:pt>
                <c:pt idx="12">
                  <c:v>Argentina</c:v>
                </c:pt>
                <c:pt idx="13">
                  <c:v>Bolivia</c:v>
                </c:pt>
                <c:pt idx="14">
                  <c:v>R. Dominicana</c:v>
                </c:pt>
                <c:pt idx="15">
                  <c:v>Brasil</c:v>
                </c:pt>
                <c:pt idx="16">
                  <c:v>Costa Rica</c:v>
                </c:pt>
                <c:pt idx="17">
                  <c:v>Venezuela</c:v>
                </c:pt>
                <c:pt idx="18">
                  <c:v>Chile</c:v>
                </c:pt>
                <c:pt idx="19">
                  <c:v>Ingresos altos</c:v>
                </c:pt>
              </c:strCache>
            </c:strRef>
          </c:cat>
          <c:val>
            <c:numRef>
              <c:f>'Figure 4.7'!$C$43:$C$62</c:f>
              <c:numCache>
                <c:formatCode>General</c:formatCode>
                <c:ptCount val="20"/>
                <c:pt idx="0">
                  <c:v>37.1188774108887</c:v>
                </c:pt>
                <c:pt idx="1">
                  <c:v>35.577049255371101</c:v>
                </c:pt>
                <c:pt idx="2">
                  <c:v>36.903820037841797</c:v>
                </c:pt>
                <c:pt idx="3">
                  <c:v>36.742725372314503</c:v>
                </c:pt>
                <c:pt idx="4">
                  <c:v>42.348911285400398</c:v>
                </c:pt>
                <c:pt idx="5">
                  <c:v>52.667201995849602</c:v>
                </c:pt>
                <c:pt idx="6">
                  <c:v>52.451057434082003</c:v>
                </c:pt>
                <c:pt idx="7">
                  <c:v>50.629035949707003</c:v>
                </c:pt>
                <c:pt idx="8">
                  <c:v>54.684383392333999</c:v>
                </c:pt>
                <c:pt idx="9">
                  <c:v>62.502201080322301</c:v>
                </c:pt>
                <c:pt idx="10">
                  <c:v>52.3389892578125</c:v>
                </c:pt>
                <c:pt idx="11" formatCode="0.0">
                  <c:v>55.971689224243178</c:v>
                </c:pt>
                <c:pt idx="12">
                  <c:v>54.883056640625</c:v>
                </c:pt>
                <c:pt idx="13">
                  <c:v>59.902053833007798</c:v>
                </c:pt>
                <c:pt idx="14">
                  <c:v>64.541557312011705</c:v>
                </c:pt>
                <c:pt idx="15">
                  <c:v>78.974914550781307</c:v>
                </c:pt>
                <c:pt idx="16">
                  <c:v>74.342445373535199</c:v>
                </c:pt>
                <c:pt idx="17">
                  <c:v>82.328964233398395</c:v>
                </c:pt>
                <c:pt idx="18">
                  <c:v>78.553161621093807</c:v>
                </c:pt>
                <c:pt idx="19">
                  <c:v>96.112098693847699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1D-4597-BDA3-B98C7ECE9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95221248"/>
        <c:axId val="95223168"/>
      </c:lineChart>
      <c:catAx>
        <c:axId val="9522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>
            <a:solidFill>
              <a:sysClr val="window" lastClr="FFFFFF">
                <a:lumMod val="65000"/>
              </a:sys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/>
            </a:pPr>
            <a:endParaRPr lang="es-PE"/>
          </a:p>
        </c:txPr>
        <c:crossAx val="95223168"/>
        <c:crosses val="autoZero"/>
        <c:auto val="1"/>
        <c:lblAlgn val="ctr"/>
        <c:lblOffset val="0"/>
        <c:tickLblSkip val="1"/>
        <c:noMultiLvlLbl val="0"/>
      </c:catAx>
      <c:valAx>
        <c:axId val="95223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>
            <a:solidFill>
              <a:sysClr val="window" lastClr="FFFFFF">
                <a:lumMod val="65000"/>
              </a:sys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s-PE"/>
          </a:p>
        </c:txPr>
        <c:crossAx val="95221248"/>
        <c:crosses val="autoZero"/>
        <c:crossBetween val="between"/>
      </c:valAx>
      <c:spPr>
        <a:noFill/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r"/>
      <c:layout>
        <c:manualLayout>
          <c:xMode val="edge"/>
          <c:yMode val="edge"/>
          <c:x val="0"/>
          <c:y val="0"/>
          <c:w val="0.99213931748653716"/>
          <c:h val="0.11693898505314461"/>
        </c:manualLayout>
      </c:layout>
      <c:overlay val="1"/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1100"/>
          </a:pPr>
          <a:endParaRPr lang="es-PE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Garamond" panose="02020404030301010803" pitchFamily="18" charset="0"/>
          <a:ea typeface="Calibri"/>
          <a:cs typeface="Calibri"/>
        </a:defRPr>
      </a:pPr>
      <a:endParaRPr lang="es-P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6440346675544766E-2"/>
          <c:w val="1"/>
          <c:h val="0.83315147544739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Hoja3!$I$79</c:f>
              <c:strCache>
                <c:ptCount val="1"/>
                <c:pt idx="0">
                  <c:v>Tasa de inclusión financiera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Hoja3!$A$80:$H$82</c:f>
              <c:strCache>
                <c:ptCount val="3"/>
                <c:pt idx="0">
                  <c:v>Mype</c:v>
                </c:pt>
                <c:pt idx="1">
                  <c:v>Mediana</c:v>
                </c:pt>
                <c:pt idx="2">
                  <c:v>Gran empresa</c:v>
                </c:pt>
              </c:strCache>
            </c:strRef>
          </c:cat>
          <c:val>
            <c:numRef>
              <c:f>Hoja3!$I$80:$I$82</c:f>
              <c:numCache>
                <c:formatCode>General</c:formatCode>
                <c:ptCount val="3"/>
                <c:pt idx="0">
                  <c:v>5.6</c:v>
                </c:pt>
                <c:pt idx="1">
                  <c:v>62.8</c:v>
                </c:pt>
                <c:pt idx="2">
                  <c:v>72.8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3-4E9D-A707-1306D8025596}"/>
            </c:ext>
          </c:extLst>
        </c:ser>
        <c:ser>
          <c:idx val="1"/>
          <c:order val="1"/>
          <c:tx>
            <c:strRef>
              <c:f>Hoja3!$J$79</c:f>
              <c:strCache>
                <c:ptCount val="1"/>
                <c:pt idx="0">
                  <c:v>Participación del monto colocado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Hoja3!$A$80:$H$82</c:f>
              <c:strCache>
                <c:ptCount val="3"/>
                <c:pt idx="0">
                  <c:v>Mype</c:v>
                </c:pt>
                <c:pt idx="1">
                  <c:v>Mediana</c:v>
                </c:pt>
                <c:pt idx="2">
                  <c:v>Gran empresa</c:v>
                </c:pt>
              </c:strCache>
            </c:strRef>
          </c:cat>
          <c:val>
            <c:numRef>
              <c:f>Hoja3!$J$80:$J$82</c:f>
              <c:numCache>
                <c:formatCode>0.0</c:formatCode>
                <c:ptCount val="3"/>
                <c:pt idx="0">
                  <c:v>2.2956531319070996</c:v>
                </c:pt>
                <c:pt idx="1">
                  <c:v>20.900496450482333</c:v>
                </c:pt>
                <c:pt idx="2">
                  <c:v>76.803850417610562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E3-4E9D-A707-1306D8025596}"/>
            </c:ext>
          </c:extLst>
        </c:ser>
        <c:ser>
          <c:idx val="2"/>
          <c:order val="2"/>
          <c:tx>
            <c:strRef>
              <c:f>Hoja3!$K$79</c:f>
              <c:strCache>
                <c:ptCount val="1"/>
                <c:pt idx="0">
                  <c:v>Tasa de interés bancaria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Hoja3!$A$80:$H$82</c:f>
              <c:strCache>
                <c:ptCount val="3"/>
                <c:pt idx="0">
                  <c:v>Mype</c:v>
                </c:pt>
                <c:pt idx="1">
                  <c:v>Mediana</c:v>
                </c:pt>
                <c:pt idx="2">
                  <c:v>Gran empresa</c:v>
                </c:pt>
              </c:strCache>
            </c:strRef>
          </c:cat>
          <c:val>
            <c:numRef>
              <c:f>Hoja3!$K$80:$K$82</c:f>
              <c:numCache>
                <c:formatCode>General</c:formatCode>
                <c:ptCount val="3"/>
                <c:pt idx="0">
                  <c:v>24.7</c:v>
                </c:pt>
                <c:pt idx="1">
                  <c:v>9.3000000000000007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E3-4E9D-A707-1306D8025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6549120"/>
        <c:axId val="286550656"/>
      </c:barChart>
      <c:catAx>
        <c:axId val="28654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PE"/>
          </a:p>
        </c:txPr>
        <c:crossAx val="286550656"/>
        <c:crosses val="autoZero"/>
        <c:auto val="1"/>
        <c:lblAlgn val="ctr"/>
        <c:lblOffset val="100"/>
        <c:noMultiLvlLbl val="0"/>
      </c:catAx>
      <c:valAx>
        <c:axId val="286550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654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3.2902315824141992E-2"/>
          <c:w val="1"/>
          <c:h val="0.1015862446704541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Garamond" panose="02020404030301010803" pitchFamily="18" charset="0"/>
        </a:defRPr>
      </a:pPr>
      <a:endParaRPr lang="es-P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016243303957142E-2"/>
          <c:y val="5.0925925925925923E-2"/>
          <c:w val="0.92396751339208572"/>
          <c:h val="0.83056903960581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Innovación!$B$4</c:f>
              <c:strCache>
                <c:ptCount val="1"/>
                <c:pt idx="0">
                  <c:v>Obtuvo resultados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Innovación!$C$3:$D$3</c:f>
              <c:strCache>
                <c:ptCount val="2"/>
                <c:pt idx="0">
                  <c:v>Pyme</c:v>
                </c:pt>
                <c:pt idx="1">
                  <c:v>Gran empresa</c:v>
                </c:pt>
              </c:strCache>
            </c:strRef>
          </c:cat>
          <c:val>
            <c:numRef>
              <c:f>Innovación!$C$4:$D$4</c:f>
              <c:numCache>
                <c:formatCode>0</c:formatCode>
                <c:ptCount val="2"/>
                <c:pt idx="0">
                  <c:v>50.3</c:v>
                </c:pt>
                <c:pt idx="1">
                  <c:v>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4-4E35-8444-D66BD52E6457}"/>
            </c:ext>
          </c:extLst>
        </c:ser>
        <c:ser>
          <c:idx val="1"/>
          <c:order val="1"/>
          <c:tx>
            <c:strRef>
              <c:f>Innovación!$B$5</c:f>
              <c:strCache>
                <c:ptCount val="1"/>
                <c:pt idx="0">
                  <c:v>No logró resultados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Innovación!$C$3:$D$3</c:f>
              <c:strCache>
                <c:ptCount val="2"/>
                <c:pt idx="0">
                  <c:v>Pyme</c:v>
                </c:pt>
                <c:pt idx="1">
                  <c:v>Gran empresa</c:v>
                </c:pt>
              </c:strCache>
            </c:strRef>
          </c:cat>
          <c:val>
            <c:numRef>
              <c:f>Innovación!$C$5:$D$5</c:f>
              <c:numCache>
                <c:formatCode>0</c:formatCode>
                <c:ptCount val="2"/>
                <c:pt idx="0">
                  <c:v>2.2000000000000002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4-4E35-8444-D66BD52E6457}"/>
            </c:ext>
          </c:extLst>
        </c:ser>
        <c:ser>
          <c:idx val="2"/>
          <c:order val="2"/>
          <c:tx>
            <c:strRef>
              <c:f>Innovación!$B$6</c:f>
              <c:strCache>
                <c:ptCount val="1"/>
                <c:pt idx="0">
                  <c:v>Empresas no innovativas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Innovación!$C$3:$D$3</c:f>
              <c:strCache>
                <c:ptCount val="2"/>
                <c:pt idx="0">
                  <c:v>Pyme</c:v>
                </c:pt>
                <c:pt idx="1">
                  <c:v>Gran empresa</c:v>
                </c:pt>
              </c:strCache>
            </c:strRef>
          </c:cat>
          <c:val>
            <c:numRef>
              <c:f>Innovación!$C$6:$D$6</c:f>
              <c:numCache>
                <c:formatCode>0</c:formatCode>
                <c:ptCount val="2"/>
                <c:pt idx="0">
                  <c:v>47.4</c:v>
                </c:pt>
                <c:pt idx="1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4-4E35-8444-D66BD52E64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7992064"/>
        <c:axId val="288006144"/>
      </c:barChart>
      <c:catAx>
        <c:axId val="28799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PE"/>
          </a:p>
        </c:txPr>
        <c:crossAx val="288006144"/>
        <c:crosses val="autoZero"/>
        <c:auto val="1"/>
        <c:lblAlgn val="ctr"/>
        <c:lblOffset val="100"/>
        <c:noMultiLvlLbl val="0"/>
      </c:catAx>
      <c:valAx>
        <c:axId val="2880061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879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0.98985643901821763"/>
          <c:h val="0.1796585427483716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Garamond" panose="02020404030301010803" pitchFamily="18" charset="0"/>
        </a:defRPr>
      </a:pPr>
      <a:endParaRPr lang="es-P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36473629617595"/>
          <c:y val="4.4044044044044044E-2"/>
          <c:w val="0.46619546731307671"/>
          <c:h val="0.93207935032106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'15-16'!$G$9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6F-4671-B427-E94BA31AAF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'15-16'!$A$10:$A$13</c:f>
              <c:strCache>
                <c:ptCount val="4"/>
                <c:pt idx="0">
                  <c:v>INNOVATE PERÚ (Start Up Perú, FIDECOM-FINCYT, Programa de Apoyo a Clúster - PAC)</c:v>
                </c:pt>
                <c:pt idx="1">
                  <c:v>Programas de apoyo a la ciencia, tecnología e innovación 
tecnológica: CONCYTEC / FONDECYT / CIENCIACTIVA</c:v>
                </c:pt>
                <c:pt idx="2">
                  <c:v>Incentivo tributario para proyectos de I+D+i (Ley N° 30309)</c:v>
                </c:pt>
                <c:pt idx="3">
                  <c:v>Total</c:v>
                </c:pt>
              </c:strCache>
            </c:strRef>
          </c:cat>
          <c:val>
            <c:numRef>
              <c:f>'15-16'!$G$10:$G$13</c:f>
              <c:numCache>
                <c:formatCode>0.0%</c:formatCode>
                <c:ptCount val="4"/>
                <c:pt idx="0">
                  <c:v>0.22607465795464463</c:v>
                </c:pt>
                <c:pt idx="1">
                  <c:v>0.27543931752728662</c:v>
                </c:pt>
                <c:pt idx="2">
                  <c:v>0.12425072659619762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6F-4671-B427-E94BA31AA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3121408"/>
        <c:axId val="305529984"/>
      </c:barChart>
      <c:catAx>
        <c:axId val="2931214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s-PE"/>
          </a:p>
        </c:txPr>
        <c:crossAx val="305529984"/>
        <c:crosses val="autoZero"/>
        <c:auto val="1"/>
        <c:lblAlgn val="ctr"/>
        <c:lblOffset val="100"/>
        <c:noMultiLvlLbl val="0"/>
      </c:catAx>
      <c:valAx>
        <c:axId val="305529984"/>
        <c:scaling>
          <c:orientation val="minMax"/>
          <c:max val="0.60000000000000009"/>
        </c:scaling>
        <c:delete val="1"/>
        <c:axPos val="b"/>
        <c:numFmt formatCode="0.0%" sourceLinked="1"/>
        <c:majorTickMark val="out"/>
        <c:minorTickMark val="none"/>
        <c:tickLblPos val="nextTo"/>
        <c:crossAx val="293121408"/>
        <c:crosses val="max"/>
        <c:crossBetween val="between"/>
        <c:majorUnit val="0.150000000000000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Garamond" panose="02020404030301010803" pitchFamily="18" charset="0"/>
        </a:defRPr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298B-88CF-425B-9A05-DDDF39FF28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01419-6F8D-4FBE-B4E0-03CEBD528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ecb19678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ecb19678_2_8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05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134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627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324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lef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95235" y="1682540"/>
            <a:ext cx="10801531" cy="4676471"/>
          </a:xfrm>
        </p:spPr>
        <p:txBody>
          <a:bodyPr/>
          <a:lstStyle>
            <a:lvl1pPr marL="0" indent="0">
              <a:defRPr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457042" cy="68593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826"/>
            <a:endParaRPr lang="en-US" sz="1764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5236" y="246453"/>
            <a:ext cx="10801531" cy="252000"/>
          </a:xfrm>
        </p:spPr>
        <p:txBody>
          <a:bodyPr vert="horz" lIns="36000" tIns="36000" rIns="36000" bIns="36000" numCol="1" rtlCol="0" anchor="b" anchorCtr="0">
            <a:noAutofit/>
          </a:bodyPr>
          <a:lstStyle>
            <a:lvl1pPr>
              <a:spcAft>
                <a:spcPts val="0"/>
              </a:spcAft>
              <a:defRPr lang="en-US" sz="1212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039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None/>
              <a:defRPr sz="1039">
                <a:solidFill>
                  <a:schemeClr val="bg1">
                    <a:lumMod val="65000"/>
                  </a:schemeClr>
                </a:solidFill>
              </a:defRPr>
            </a:lvl3pPr>
            <a:lvl4pPr marL="0" indent="0">
              <a:buNone/>
              <a:defRPr sz="1039">
                <a:solidFill>
                  <a:schemeClr val="bg1">
                    <a:lumMod val="65000"/>
                  </a:schemeClr>
                </a:solidFill>
              </a:defRPr>
            </a:lvl4pPr>
          </a:lstStyle>
          <a:p>
            <a:pPr marL="0" lvl="0" indent="0" algn="l" defTabSz="791779" rtl="0" eaLnBrk="1" latinLnBrk="0" hangingPunct="1">
              <a:lnSpc>
                <a:spcPts val="1039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Super title here – ignore when not needed or add space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8294A9-7420-4CE9-B6CB-4E6559C326F2}"/>
              </a:ext>
            </a:extLst>
          </p:cNvPr>
          <p:cNvSpPr/>
          <p:nvPr userDrawn="1"/>
        </p:nvSpPr>
        <p:spPr>
          <a:xfrm>
            <a:off x="695235" y="6121400"/>
            <a:ext cx="11496765" cy="4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sz="1000" b="1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1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F4E2-5722-49E6-B808-345FA9E28276}" type="datetime1">
              <a:rPr lang="es-MX" smtClean="0"/>
              <a:t>10/11/2022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116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242B-D272-4142-8891-1D566212B0E1}" type="datetime1">
              <a:rPr lang="es-MX" smtClean="0"/>
              <a:t>10/11/2022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86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F54D-1A2A-4E79-966E-25982CE0482A}" type="datetime1">
              <a:rPr lang="es-MX" smtClean="0"/>
              <a:t>10/11/2022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766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24B3-9270-4B9C-B048-0023A57B401C}" type="datetime1">
              <a:rPr lang="es-MX" smtClean="0"/>
              <a:t>10/11/2022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381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4B15-F8AE-4ABA-B31C-25BE48DEF180}" type="datetime1">
              <a:rPr lang="es-MX" smtClean="0"/>
              <a:t>10/11/2022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847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906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Only">
  <p:cSld name="1_Title Only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/>
          <p:nvPr/>
        </p:nvSpPr>
        <p:spPr>
          <a:xfrm rot="10800000" flipH="1">
            <a:off x="7821167" y="0"/>
            <a:ext cx="4370833" cy="6858000"/>
          </a:xfrm>
          <a:custGeom>
            <a:avLst/>
            <a:gdLst/>
            <a:ahLst/>
            <a:cxnLst/>
            <a:rect l="l" t="t" r="r" b="b"/>
            <a:pathLst>
              <a:path w="4370705" h="6858000" extrusionOk="0">
                <a:moveTo>
                  <a:pt x="4370578" y="0"/>
                </a:moveTo>
                <a:lnTo>
                  <a:pt x="2114677" y="0"/>
                </a:lnTo>
                <a:lnTo>
                  <a:pt x="0" y="6857995"/>
                </a:lnTo>
                <a:lnTo>
                  <a:pt x="4370578" y="6857995"/>
                </a:lnTo>
                <a:lnTo>
                  <a:pt x="4370578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5"/>
          <p:cNvSpPr/>
          <p:nvPr/>
        </p:nvSpPr>
        <p:spPr>
          <a:xfrm>
            <a:off x="7821167" y="0"/>
            <a:ext cx="4370705" cy="6858000"/>
          </a:xfrm>
          <a:custGeom>
            <a:avLst/>
            <a:gdLst/>
            <a:ahLst/>
            <a:cxnLst/>
            <a:rect l="l" t="t" r="r" b="b"/>
            <a:pathLst>
              <a:path w="4370705" h="6858000" extrusionOk="0">
                <a:moveTo>
                  <a:pt x="4370578" y="0"/>
                </a:moveTo>
                <a:lnTo>
                  <a:pt x="2114677" y="0"/>
                </a:lnTo>
                <a:lnTo>
                  <a:pt x="0" y="6857995"/>
                </a:lnTo>
                <a:lnTo>
                  <a:pt x="4370578" y="6857995"/>
                </a:lnTo>
                <a:lnTo>
                  <a:pt x="4370578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87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 lef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95235" y="1682540"/>
            <a:ext cx="10801531" cy="4676471"/>
          </a:xfrm>
        </p:spPr>
        <p:txBody>
          <a:bodyPr/>
          <a:lstStyle>
            <a:lvl1pPr marL="0" indent="0">
              <a:defRPr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5236" y="246453"/>
            <a:ext cx="10801531" cy="252000"/>
          </a:xfrm>
        </p:spPr>
        <p:txBody>
          <a:bodyPr vert="horz" lIns="36000" tIns="36000" rIns="36000" bIns="36000" numCol="1" rtlCol="0" anchor="b" anchorCtr="0">
            <a:noAutofit/>
          </a:bodyPr>
          <a:lstStyle>
            <a:lvl1pPr>
              <a:spcAft>
                <a:spcPts val="0"/>
              </a:spcAft>
              <a:defRPr lang="en-US" sz="1212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039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None/>
              <a:defRPr sz="1039">
                <a:solidFill>
                  <a:schemeClr val="bg1">
                    <a:lumMod val="65000"/>
                  </a:schemeClr>
                </a:solidFill>
              </a:defRPr>
            </a:lvl3pPr>
            <a:lvl4pPr marL="0" indent="0">
              <a:buNone/>
              <a:defRPr sz="1039">
                <a:solidFill>
                  <a:schemeClr val="bg1">
                    <a:lumMod val="65000"/>
                  </a:schemeClr>
                </a:solidFill>
              </a:defRPr>
            </a:lvl4pPr>
          </a:lstStyle>
          <a:p>
            <a:pPr marL="0" lvl="0" indent="0" algn="l" defTabSz="791779" rtl="0" eaLnBrk="1" latinLnBrk="0" hangingPunct="1">
              <a:lnSpc>
                <a:spcPts val="1039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Super title here – ignore when not needed or add space</a:t>
            </a:r>
          </a:p>
        </p:txBody>
      </p:sp>
    </p:spTree>
    <p:extLst>
      <p:ext uri="{BB962C8B-B14F-4D97-AF65-F5344CB8AC3E}">
        <p14:creationId xmlns:p14="http://schemas.microsoft.com/office/powerpoint/2010/main" val="15537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C0A0-4153-9B41-A47C-0C1A9848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94356-74E0-C546-905D-C8006BC44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C484-6B26-1F45-A03C-3519F268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1C51-6E18-49F5-8097-695B8CEFB22A}" type="datetime1">
              <a:rPr lang="es-MX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6DD74-4E90-6F49-A1CA-8563D1ED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EB2EF-708D-4B4F-A4DC-2B6B79B9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6E24-3858-B846-9485-A05B2296A6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D8C9-6E70-4758-8328-B8B15BBB235C}" type="datetime1">
              <a:rPr lang="es-MX" smtClean="0"/>
              <a:t>10/11/2022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234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107-C769-4BC9-8171-5DB2E4172D1C}" type="datetime1">
              <a:rPr lang="es-MX" smtClean="0"/>
              <a:t>10/11/2022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090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44FA-24ED-44F1-B628-34661232023A}" type="datetime1">
              <a:rPr lang="es-MX" smtClean="0"/>
              <a:t>10/11/2022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59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3AB-7BC8-4B69-AAF7-43BDC4BAE775}" type="datetime1">
              <a:rPr lang="es-MX" smtClean="0"/>
              <a:t>10/11/2022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6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E9FF-7DBA-4B6D-965F-13CDC35762A9}" type="datetime1">
              <a:rPr lang="es-MX" smtClean="0"/>
              <a:t>10/11/2022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62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8376-7CDD-45E5-991B-F0778CB2EB55}" type="datetime1">
              <a:rPr lang="es-MX" smtClean="0"/>
              <a:t>10/11/2022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203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236" y="498990"/>
            <a:ext cx="10801531" cy="928063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237" y="1682540"/>
            <a:ext cx="10801529" cy="4349960"/>
          </a:xfrm>
          <a:prstGeom prst="rect">
            <a:avLst/>
          </a:prstGeom>
        </p:spPr>
        <p:txBody>
          <a:bodyPr vert="horz" lIns="36000" tIns="36000" rIns="36000" bIns="36000" numCol="3" spcCol="144000" rtlCol="0" anchor="t" anchorCtr="0">
            <a:noAutofit/>
          </a:bodyPr>
          <a:lstStyle/>
          <a:p>
            <a:pPr marL="0" lvl="0" indent="0" algn="l" defTabSz="791779" rtl="0" eaLnBrk="1" latinLnBrk="0" hangingPunct="1">
              <a:lnSpc>
                <a:spcPts val="1039"/>
              </a:lnSpc>
              <a:spcBef>
                <a:spcPts val="0"/>
              </a:spcBef>
              <a:spcAft>
                <a:spcPts val="520"/>
              </a:spcAft>
            </a:pPr>
            <a:r>
              <a:rPr lang="en-US"/>
              <a:t>Click to edit Master text styles</a:t>
            </a:r>
          </a:p>
          <a:p>
            <a:pPr marL="0" lvl="1" indent="0" algn="l" defTabSz="79177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791779" rtl="0" eaLnBrk="1" latinLnBrk="0" hangingPunct="1">
              <a:lnSpc>
                <a:spcPts val="1039"/>
              </a:lnSpc>
              <a:spcBef>
                <a:spcPts val="0"/>
              </a:spcBef>
              <a:buFontTx/>
              <a:buNone/>
            </a:pPr>
            <a:r>
              <a:rPr lang="en-US"/>
              <a:t>Third level</a:t>
            </a:r>
          </a:p>
          <a:p>
            <a:pPr marL="75604" lvl="3" indent="-75604" algn="l" defTabSz="791779" rtl="0" eaLnBrk="1" latinLnBrk="0" hangingPunct="1">
              <a:lnSpc>
                <a:spcPts val="1039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158081" lvl="4" indent="-82477" algn="l" defTabSz="791779" rtl="0" eaLnBrk="1" latinLnBrk="0" hangingPunct="1">
              <a:lnSpc>
                <a:spcPts val="1039"/>
              </a:lnSpc>
              <a:spcBef>
                <a:spcPts val="0"/>
              </a:spcBef>
              <a:buFont typeface="Univers 45 Light" pitchFamily="2" charset="0"/>
              <a:buChar char="–"/>
            </a:pPr>
            <a:r>
              <a:rPr lang="en-US"/>
              <a:t>Fifth level</a:t>
            </a:r>
          </a:p>
        </p:txBody>
      </p:sp>
      <p:pic>
        <p:nvPicPr>
          <p:cNvPr id="5" name="Picture 4" descr="KPMG_NoCP_PMS287_US_283_6779.eps">
            <a:extLst>
              <a:ext uri="{FF2B5EF4-FFF2-40B4-BE49-F238E27FC236}">
                <a16:creationId xmlns:a16="http://schemas.microsoft.com/office/drawing/2014/main" id="{E988E57E-533F-449B-BA58-7ACA79CC9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24107" r="10265" b="24107"/>
          <a:stretch/>
        </p:blipFill>
        <p:spPr>
          <a:xfrm>
            <a:off x="695232" y="6227777"/>
            <a:ext cx="827215" cy="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5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l" defTabSz="791779" rtl="0" eaLnBrk="1" latinLnBrk="0" hangingPunct="1">
        <a:lnSpc>
          <a:spcPts val="4330"/>
        </a:lnSpc>
        <a:spcBef>
          <a:spcPct val="0"/>
        </a:spcBef>
        <a:buNone/>
        <a:tabLst>
          <a:tab pos="467586" algn="l"/>
        </a:tabLst>
        <a:defRPr lang="en-US" sz="4676" kern="1200" dirty="0">
          <a:solidFill>
            <a:schemeClr val="tx2"/>
          </a:solidFill>
          <a:latin typeface="KPMG Extralight" panose="020B0303030202040204" pitchFamily="34" charset="0"/>
          <a:ea typeface="+mj-ea"/>
          <a:cs typeface="+mj-cs"/>
        </a:defRPr>
      </a:lvl1pPr>
    </p:titleStyle>
    <p:bodyStyle>
      <a:lvl1pPr marL="0" indent="0" algn="l" defTabSz="311724" rtl="0" eaLnBrk="1" latinLnBrk="0" hangingPunct="1">
        <a:lnSpc>
          <a:spcPct val="100000"/>
        </a:lnSpc>
        <a:spcBef>
          <a:spcPts val="0"/>
        </a:spcBef>
        <a:spcAft>
          <a:spcPts val="260"/>
        </a:spcAft>
        <a:buClr>
          <a:schemeClr val="tx2"/>
        </a:buClr>
        <a:buFont typeface="Arial" panose="020B0604020202020204" pitchFamily="34" charset="0"/>
        <a:buNone/>
        <a:defRPr lang="en-US" sz="779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310663" rtl="0" eaLnBrk="1" latinLnBrk="0" hangingPunct="1">
        <a:lnSpc>
          <a:spcPct val="100000"/>
        </a:lnSpc>
        <a:spcBef>
          <a:spcPts val="260"/>
        </a:spcBef>
        <a:spcAft>
          <a:spcPts val="0"/>
        </a:spcAft>
        <a:buFontTx/>
        <a:buNone/>
        <a:defRPr lang="en-US" sz="1039" b="1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310663" rtl="0" eaLnBrk="1" latinLnBrk="0" hangingPunct="1">
        <a:lnSpc>
          <a:spcPct val="100000"/>
        </a:lnSpc>
        <a:spcBef>
          <a:spcPts val="260"/>
        </a:spcBef>
        <a:spcAft>
          <a:spcPts val="0"/>
        </a:spcAft>
        <a:buClr>
          <a:srgbClr val="00338D"/>
        </a:buClr>
        <a:buFont typeface="Arial" panose="020B0604020202020204" pitchFamily="34" charset="0"/>
        <a:buNone/>
        <a:defRPr lang="en-US" sz="866" kern="1200" dirty="0" smtClean="0">
          <a:solidFill>
            <a:schemeClr val="accent3"/>
          </a:solidFill>
          <a:latin typeface="+mn-lt"/>
          <a:ea typeface="+mn-ea"/>
          <a:cs typeface="+mn-cs"/>
        </a:defRPr>
      </a:lvl3pPr>
      <a:lvl4pPr marL="78354" indent="-78354" algn="l" defTabSz="310663" rtl="0" eaLnBrk="1" latinLnBrk="0" hangingPunct="1">
        <a:lnSpc>
          <a:spcPct val="100000"/>
        </a:lnSpc>
        <a:spcBef>
          <a:spcPts val="260"/>
        </a:spcBef>
        <a:spcAft>
          <a:spcPts val="0"/>
        </a:spcAft>
        <a:buClr>
          <a:srgbClr val="00338D"/>
        </a:buClr>
        <a:buFont typeface="Arial" panose="020B0604020202020204" pitchFamily="34" charset="0"/>
        <a:buChar char="-"/>
        <a:defRPr lang="en-US" sz="779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24063" indent="-148459" algn="l" defTabSz="310663" rtl="0" eaLnBrk="1" latinLnBrk="0" hangingPunct="1">
        <a:lnSpc>
          <a:spcPct val="100000"/>
        </a:lnSpc>
        <a:spcBef>
          <a:spcPts val="260"/>
        </a:spcBef>
        <a:spcAft>
          <a:spcPts val="0"/>
        </a:spcAft>
        <a:buClr>
          <a:srgbClr val="00338D"/>
        </a:buClr>
        <a:buFont typeface="Arial" panose="020B0604020202020204" pitchFamily="34" charset="0"/>
        <a:buChar char="―"/>
        <a:defRPr lang="en-US" sz="779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623448" indent="-124690" algn="l" defTabSz="791779" rtl="0" eaLnBrk="1" latinLnBrk="0" hangingPunct="1">
        <a:lnSpc>
          <a:spcPct val="100000"/>
        </a:lnSpc>
        <a:spcBef>
          <a:spcPts val="0"/>
        </a:spcBef>
        <a:spcAft>
          <a:spcPts val="520"/>
        </a:spcAft>
        <a:buClr>
          <a:schemeClr val="tx2"/>
        </a:buClr>
        <a:buFont typeface="Arial" panose="020B0604020202020204" pitchFamily="34" charset="0"/>
        <a:buChar char="-"/>
        <a:defRPr sz="866" kern="1200">
          <a:solidFill>
            <a:schemeClr val="tx2"/>
          </a:solidFill>
          <a:latin typeface="+mn-lt"/>
          <a:ea typeface="+mn-ea"/>
          <a:cs typeface="+mn-cs"/>
        </a:defRPr>
      </a:lvl6pPr>
      <a:lvl7pPr marL="810482" indent="-187034" algn="l" defTabSz="791779" rtl="0" eaLnBrk="1" latinLnBrk="0" hangingPunct="1">
        <a:lnSpc>
          <a:spcPct val="100000"/>
        </a:lnSpc>
        <a:spcBef>
          <a:spcPts val="0"/>
        </a:spcBef>
        <a:spcAft>
          <a:spcPts val="520"/>
        </a:spcAft>
        <a:buClr>
          <a:schemeClr val="tx2"/>
        </a:buClr>
        <a:buFont typeface="Arial" panose="020B0604020202020204" pitchFamily="34" charset="0"/>
        <a:buChar char="—"/>
        <a:defRPr sz="866" kern="1200">
          <a:solidFill>
            <a:schemeClr val="tx2"/>
          </a:solidFill>
          <a:latin typeface="+mn-lt"/>
          <a:ea typeface="+mn-ea"/>
          <a:cs typeface="+mn-cs"/>
        </a:defRPr>
      </a:lvl7pPr>
      <a:lvl8pPr marL="935172" indent="-124690" algn="l" defTabSz="791779" rtl="0" eaLnBrk="1" latinLnBrk="0" hangingPunct="1">
        <a:lnSpc>
          <a:spcPct val="100000"/>
        </a:lnSpc>
        <a:spcBef>
          <a:spcPts val="0"/>
        </a:spcBef>
        <a:spcAft>
          <a:spcPts val="520"/>
        </a:spcAft>
        <a:buClr>
          <a:schemeClr val="tx2"/>
        </a:buClr>
        <a:buFont typeface="Arial" panose="020B0604020202020204" pitchFamily="34" charset="0"/>
        <a:buChar char="-"/>
        <a:defRPr sz="866" kern="1200">
          <a:solidFill>
            <a:schemeClr val="tx2"/>
          </a:solidFill>
          <a:latin typeface="+mn-lt"/>
          <a:ea typeface="+mn-ea"/>
          <a:cs typeface="+mn-cs"/>
        </a:defRPr>
      </a:lvl8pPr>
      <a:lvl9pPr marL="3365061" indent="-197945" algn="l" defTabSz="791779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779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889" algn="l" defTabSz="791779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779" algn="l" defTabSz="791779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668" algn="l" defTabSz="791779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558" algn="l" defTabSz="791779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447" algn="l" defTabSz="791779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337" algn="l" defTabSz="791779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226" algn="l" defTabSz="791779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116" algn="l" defTabSz="791779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99">
          <p15:clr>
            <a:srgbClr val="F26B43"/>
          </p15:clr>
        </p15:guide>
        <p15:guide id="2" pos="397">
          <p15:clr>
            <a:srgbClr val="F26B43"/>
          </p15:clr>
        </p15:guide>
        <p15:guide id="3" pos="6565">
          <p15:clr>
            <a:srgbClr val="F26B43"/>
          </p15:clr>
        </p15:guide>
        <p15:guide id="4" orient="horz" pos="1043">
          <p15:clr>
            <a:srgbClr val="F26B43"/>
          </p15:clr>
        </p15:guide>
        <p15:guide id="5" orient="horz" pos="90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pos="6883">
          <p15:clr>
            <a:srgbClr val="F26B43"/>
          </p15:clr>
        </p15:guide>
        <p15:guide id="8" pos="79">
          <p15:clr>
            <a:srgbClr val="F26B43"/>
          </p15:clr>
        </p15:guide>
        <p15:guide id="9" orient="horz" pos="363">
          <p15:clr>
            <a:srgbClr val="F26B43"/>
          </p15:clr>
        </p15:guide>
        <p15:guide id="10" orient="horz" pos="462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7CD0B-53CD-499F-AFEE-5F9148A9EF45}" type="datetime1">
              <a:rPr lang="es-MX" smtClean="0"/>
              <a:t>10/11/2022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52F46-6F86-400A-905C-9476608090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920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734"/>
            <a:ext cx="12192000" cy="352213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614700" y="3037300"/>
            <a:ext cx="843600" cy="96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0375700" y="2059333"/>
            <a:ext cx="843600" cy="96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0" y="1992167"/>
            <a:ext cx="12216000" cy="3522000"/>
          </a:xfrm>
          <a:prstGeom prst="rect">
            <a:avLst/>
          </a:prstGeom>
          <a:solidFill>
            <a:srgbClr val="6425A0">
              <a:alpha val="75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6078000" y="2234567"/>
            <a:ext cx="36000" cy="3037200"/>
          </a:xfrm>
          <a:prstGeom prst="rect">
            <a:avLst/>
          </a:prstGeom>
          <a:solidFill>
            <a:srgbClr val="FFFFFF">
              <a:alpha val="5461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14700" y="1992167"/>
            <a:ext cx="51272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Grupo de Trabajo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Competitividad, Productividad y Formalización de la Economía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Comisión Especial Multipartidaria Capital Perú </a:t>
            </a:r>
          </a:p>
        </p:txBody>
      </p:sp>
      <p:sp>
        <p:nvSpPr>
          <p:cNvPr id="75" name="Google Shape;75;p14"/>
          <p:cNvSpPr txBox="1"/>
          <p:nvPr/>
        </p:nvSpPr>
        <p:spPr>
          <a:xfrm>
            <a:off x="6096000" y="1992167"/>
            <a:ext cx="60600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en-US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3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noviembre</a:t>
            </a:r>
            <a:r>
              <a:rPr lang="en-US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</a:t>
            </a:r>
            <a:r>
              <a:rPr kumimoji="0" lang="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2022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24145" t="9487" r="24305" b="5580"/>
          <a:stretch/>
        </p:blipFill>
        <p:spPr>
          <a:xfrm>
            <a:off x="614700" y="347399"/>
            <a:ext cx="1476000" cy="14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8411100" y="5514167"/>
            <a:ext cx="3668800" cy="13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DDEA884-E7C6-C7EE-3199-0B36EBE9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2F46-6F86-400A-905C-947660809062}" type="slidenum">
              <a:rPr lang="es-PE" smtClean="0"/>
              <a:t>1</a:t>
            </a:fld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0B2390-012A-195A-E87D-7722F02A1E02}"/>
              </a:ext>
            </a:extLst>
          </p:cNvPr>
          <p:cNvSpPr/>
          <p:nvPr/>
        </p:nvSpPr>
        <p:spPr>
          <a:xfrm>
            <a:off x="4457995" y="5671282"/>
            <a:ext cx="3240010" cy="276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78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 idx="4294967295"/>
          </p:nvPr>
        </p:nvSpPr>
        <p:spPr>
          <a:xfrm>
            <a:off x="1037031" y="464068"/>
            <a:ext cx="3761104" cy="383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31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5930"/>
              </a:spcBef>
              <a:spcAft>
                <a:spcPts val="0"/>
              </a:spcAft>
              <a:buSzPts val="1400"/>
              <a:buNone/>
            </a:pPr>
            <a:r>
              <a:rPr lang="es-ES" sz="9600" dirty="0">
                <a:solidFill>
                  <a:srgbClr val="D9D9D9"/>
                </a:solidFill>
              </a:rPr>
              <a:t>2</a:t>
            </a:r>
            <a:endParaRPr sz="9600" dirty="0"/>
          </a:p>
          <a:p>
            <a:pPr marL="12700" lvl="0" indent="0" algn="l" rtl="0">
              <a:lnSpc>
                <a:spcPct val="100000"/>
              </a:lnSpc>
              <a:spcBef>
                <a:spcPts val="2185"/>
              </a:spcBef>
              <a:spcAft>
                <a:spcPts val="0"/>
              </a:spcAft>
              <a:buSzPts val="1400"/>
              <a:buNone/>
            </a:pPr>
            <a:r>
              <a:rPr lang="es-ES" sz="3600" dirty="0">
                <a:solidFill>
                  <a:srgbClr val="62239F"/>
                </a:solidFill>
              </a:rPr>
              <a:t>Inclusión financiera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162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9">
            <a:extLst>
              <a:ext uri="{FF2B5EF4-FFF2-40B4-BE49-F238E27FC236}">
                <a16:creationId xmlns:a16="http://schemas.microsoft.com/office/drawing/2014/main" id="{6BA91B4C-4F93-4D69-859E-651A252A7196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567DC-64CC-4661-9F6C-CA3EB484FCA8}"/>
              </a:ext>
            </a:extLst>
          </p:cNvPr>
          <p:cNvSpPr txBox="1"/>
          <p:nvPr/>
        </p:nvSpPr>
        <p:spPr>
          <a:xfrm>
            <a:off x="195844" y="132845"/>
            <a:ext cx="1183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Bajo acceso al sistema financiero en el Perú genera acceso al mercado informal de créditos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69513-8233-4A82-8AA3-81240F5F907A}"/>
              </a:ext>
            </a:extLst>
          </p:cNvPr>
          <p:cNvSpPr txBox="1"/>
          <p:nvPr/>
        </p:nvSpPr>
        <p:spPr>
          <a:xfrm>
            <a:off x="372019" y="1219797"/>
            <a:ext cx="11312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/>
              <a:t>Los niveles de acceso financiero del Perú se encuentran entre los más bajos de América Latina.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/>
              <a:t>Dos principales desafíos: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/>
              <a:t>Alta penetración del crédito informal y ahorro fuera del sistema financiero.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/>
              <a:t>Acceso limitado de las empresas al mercado de capitales.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FEF866D-4947-46C9-92AA-EAAF5CF616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872447"/>
              </p:ext>
            </p:extLst>
          </p:nvPr>
        </p:nvGraphicFramePr>
        <p:xfrm>
          <a:off x="2743200" y="3044858"/>
          <a:ext cx="6181751" cy="355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5">
            <a:extLst>
              <a:ext uri="{FF2B5EF4-FFF2-40B4-BE49-F238E27FC236}">
                <a16:creationId xmlns:a16="http://schemas.microsoft.com/office/drawing/2014/main" id="{962173D2-EB4D-4215-BF85-9F877E18274E}"/>
              </a:ext>
            </a:extLst>
          </p:cNvPr>
          <p:cNvSpPr txBox="1"/>
          <p:nvPr/>
        </p:nvSpPr>
        <p:spPr>
          <a:xfrm>
            <a:off x="272498" y="6515277"/>
            <a:ext cx="6094674" cy="34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OECD, Banco Mundial. </a:t>
            </a:r>
            <a:endParaRPr lang="es-P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106048F3-C027-43A6-A154-7506140BD412}"/>
              </a:ext>
            </a:extLst>
          </p:cNvPr>
          <p:cNvSpPr txBox="1"/>
          <p:nvPr/>
        </p:nvSpPr>
        <p:spPr>
          <a:xfrm>
            <a:off x="3231956" y="2346901"/>
            <a:ext cx="5117328" cy="71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América Latina y El Caribe: inclusión financiera según nivel de ingreso, 2017</a:t>
            </a:r>
            <a:endParaRPr lang="es-PE" sz="18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4BDF6DF-E7E9-DDBA-FC0F-D0EFCB7F79B6}"/>
              </a:ext>
            </a:extLst>
          </p:cNvPr>
          <p:cNvSpPr/>
          <p:nvPr/>
        </p:nvSpPr>
        <p:spPr>
          <a:xfrm>
            <a:off x="4641470" y="4338205"/>
            <a:ext cx="264728" cy="1631089"/>
          </a:xfrm>
          <a:prstGeom prst="rect">
            <a:avLst/>
          </a:prstGeom>
          <a:solidFill>
            <a:srgbClr val="FF0000">
              <a:alpha val="34000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B114804-B921-0D85-5554-A262E560DFE8}"/>
              </a:ext>
            </a:extLst>
          </p:cNvPr>
          <p:cNvSpPr/>
          <p:nvPr/>
        </p:nvSpPr>
        <p:spPr>
          <a:xfrm>
            <a:off x="8349284" y="3886200"/>
            <a:ext cx="264728" cy="2083094"/>
          </a:xfrm>
          <a:prstGeom prst="rect">
            <a:avLst/>
          </a:prstGeom>
          <a:solidFill>
            <a:schemeClr val="accent5">
              <a:alpha val="34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64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9">
            <a:extLst>
              <a:ext uri="{FF2B5EF4-FFF2-40B4-BE49-F238E27FC236}">
                <a16:creationId xmlns:a16="http://schemas.microsoft.com/office/drawing/2014/main" id="{DD7BB656-9457-40BD-9AF8-DCAACE2D5AC8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88040BA5-2FA1-43E3-AB8F-9443A72AE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622091"/>
              </p:ext>
            </p:extLst>
          </p:nvPr>
        </p:nvGraphicFramePr>
        <p:xfrm>
          <a:off x="1097280" y="2983075"/>
          <a:ext cx="10058400" cy="244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5">
            <a:extLst>
              <a:ext uri="{FF2B5EF4-FFF2-40B4-BE49-F238E27FC236}">
                <a16:creationId xmlns:a16="http://schemas.microsoft.com/office/drawing/2014/main" id="{FEEDEB38-57A1-4D33-9405-45B1534B8C9A}"/>
              </a:ext>
            </a:extLst>
          </p:cNvPr>
          <p:cNvSpPr txBox="1"/>
          <p:nvPr/>
        </p:nvSpPr>
        <p:spPr>
          <a:xfrm>
            <a:off x="1263191" y="2234153"/>
            <a:ext cx="9892487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MX" sz="18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Principales indicadores de inclusión financiera según tamaño de empresa, 2018</a:t>
            </a:r>
            <a:endParaRPr lang="es-PE" sz="18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MX" sz="18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(%)</a:t>
            </a:r>
            <a:endParaRPr lang="es-PE" sz="18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F6A3B0B6-5DDD-406C-94C0-62B6CC101FF9}"/>
              </a:ext>
            </a:extLst>
          </p:cNvPr>
          <p:cNvSpPr txBox="1"/>
          <p:nvPr/>
        </p:nvSpPr>
        <p:spPr>
          <a:xfrm>
            <a:off x="1097280" y="5930640"/>
            <a:ext cx="4850958" cy="280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PRODUCE.</a:t>
            </a:r>
            <a:endParaRPr lang="es-PE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E7BAE-FF0F-4616-BD91-2D2693B426F9}"/>
              </a:ext>
            </a:extLst>
          </p:cNvPr>
          <p:cNvSpPr txBox="1"/>
          <p:nvPr/>
        </p:nvSpPr>
        <p:spPr>
          <a:xfrm>
            <a:off x="330924" y="300682"/>
            <a:ext cx="115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bg1"/>
                </a:solidFill>
              </a:rPr>
              <a:t>Mypes</a:t>
            </a:r>
            <a:r>
              <a:rPr lang="es-ES" sz="2800" dirty="0">
                <a:solidFill>
                  <a:schemeClr val="bg1"/>
                </a:solidFill>
              </a:rPr>
              <a:t> tienen poca participación en la colocación de créditos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50F11-4CB9-4BF8-8EC8-FA2BF8F3F4A4}"/>
              </a:ext>
            </a:extLst>
          </p:cNvPr>
          <p:cNvSpPr txBox="1"/>
          <p:nvPr/>
        </p:nvSpPr>
        <p:spPr>
          <a:xfrm>
            <a:off x="431073" y="1275976"/>
            <a:ext cx="11312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/>
              <a:t>Las grandes empresas concentran alrededor de tres cuartos del monto total colocado, mientras que en las </a:t>
            </a:r>
            <a:r>
              <a:rPr lang="es-ES" sz="1600" dirty="0" err="1"/>
              <a:t>Mypes</a:t>
            </a:r>
            <a:r>
              <a:rPr lang="es-ES" sz="1600" dirty="0"/>
              <a:t> esta proporción asciende a 2.3% del total y además, enfrentan tasas de interés más altas que las medianas y grandes empresas.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FEB479-3014-282F-8872-E906EBBDF83E}"/>
              </a:ext>
            </a:extLst>
          </p:cNvPr>
          <p:cNvSpPr/>
          <p:nvPr/>
        </p:nvSpPr>
        <p:spPr>
          <a:xfrm>
            <a:off x="1263191" y="3766845"/>
            <a:ext cx="3201282" cy="181517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97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 idx="4294967295"/>
          </p:nvPr>
        </p:nvSpPr>
        <p:spPr>
          <a:xfrm>
            <a:off x="1037031" y="464068"/>
            <a:ext cx="3761104" cy="395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31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5930"/>
              </a:spcBef>
              <a:spcAft>
                <a:spcPts val="0"/>
              </a:spcAft>
              <a:buSzPts val="1400"/>
              <a:buNone/>
            </a:pPr>
            <a:r>
              <a:rPr lang="es-ES" sz="9600" dirty="0">
                <a:solidFill>
                  <a:srgbClr val="D9D9D9"/>
                </a:solidFill>
              </a:rPr>
              <a:t>3</a:t>
            </a:r>
            <a:endParaRPr sz="9600" dirty="0"/>
          </a:p>
          <a:p>
            <a:pPr marL="12700" lvl="0" indent="0" algn="l" rtl="0">
              <a:lnSpc>
                <a:spcPct val="100000"/>
              </a:lnSpc>
              <a:spcBef>
                <a:spcPts val="2185"/>
              </a:spcBef>
              <a:spcAft>
                <a:spcPts val="0"/>
              </a:spcAft>
              <a:buSzPts val="1400"/>
              <a:buNone/>
            </a:pPr>
            <a:r>
              <a:rPr lang="es-PE" dirty="0">
                <a:solidFill>
                  <a:srgbClr val="7030A0"/>
                </a:solidFill>
              </a:rPr>
              <a:t>Innovación</a:t>
            </a:r>
            <a:endParaRPr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8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;p9">
            <a:extLst>
              <a:ext uri="{FF2B5EF4-FFF2-40B4-BE49-F238E27FC236}">
                <a16:creationId xmlns:a16="http://schemas.microsoft.com/office/drawing/2014/main" id="{002DBB29-E094-4EA0-B25D-B49CD05094D9}"/>
              </a:ext>
            </a:extLst>
          </p:cNvPr>
          <p:cNvSpPr/>
          <p:nvPr/>
        </p:nvSpPr>
        <p:spPr>
          <a:xfrm>
            <a:off x="0" y="1"/>
            <a:ext cx="12223804" cy="1121790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7008B8-60CC-49B2-BE81-D1AC70FB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92" y="1235680"/>
            <a:ext cx="10746377" cy="75537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baja productividad también está relacionada con la baja capacidad de innovación de las empresas. Las Pyme registran bajos niveles de innovación.</a:t>
            </a:r>
            <a:endParaRPr lang="es-PE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4E0B49A-A91C-4216-86C8-10DFBEB4C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265710"/>
              </p:ext>
            </p:extLst>
          </p:nvPr>
        </p:nvGraphicFramePr>
        <p:xfrm>
          <a:off x="3596640" y="3072978"/>
          <a:ext cx="4937760" cy="313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8BEE553-7B5D-41D5-AAB5-91B67FB6E4C9}"/>
              </a:ext>
            </a:extLst>
          </p:cNvPr>
          <p:cNvSpPr txBox="1"/>
          <p:nvPr/>
        </p:nvSpPr>
        <p:spPr>
          <a:xfrm>
            <a:off x="3596640" y="6535079"/>
            <a:ext cx="4850958" cy="280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PRODUCE.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D5FFCF-FBCA-4E18-9732-2B84BDD667B1}"/>
              </a:ext>
            </a:extLst>
          </p:cNvPr>
          <p:cNvSpPr txBox="1"/>
          <p:nvPr/>
        </p:nvSpPr>
        <p:spPr>
          <a:xfrm>
            <a:off x="3596640" y="2104943"/>
            <a:ext cx="4998720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MX" sz="18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Resultados de innovación según tamaño de empresa, 2015-2017</a:t>
            </a:r>
            <a:endParaRPr lang="es-PE" sz="18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8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(%)</a:t>
            </a:r>
            <a:endParaRPr lang="es-PE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A39A8-D193-482D-97FC-6E8F05EBA12B}"/>
              </a:ext>
            </a:extLst>
          </p:cNvPr>
          <p:cNvSpPr txBox="1"/>
          <p:nvPr/>
        </p:nvSpPr>
        <p:spPr>
          <a:xfrm>
            <a:off x="309154" y="299286"/>
            <a:ext cx="115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Poca innovación que no permite aumentar la productividad</a:t>
            </a:r>
          </a:p>
        </p:txBody>
      </p:sp>
    </p:spTree>
    <p:extLst>
      <p:ext uri="{BB962C8B-B14F-4D97-AF65-F5344CB8AC3E}">
        <p14:creationId xmlns:p14="http://schemas.microsoft.com/office/powerpoint/2010/main" val="205139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C4512D-BBD7-4158-B675-D861EE21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CFD2BC1-B463-4647-8F05-D0D443266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65339"/>
              </p:ext>
            </p:extLst>
          </p:nvPr>
        </p:nvGraphicFramePr>
        <p:xfrm>
          <a:off x="3282462" y="2273722"/>
          <a:ext cx="4998719" cy="384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26F1D43-9E19-41C4-A784-BDB65A7FDFB1}"/>
              </a:ext>
            </a:extLst>
          </p:cNvPr>
          <p:cNvSpPr txBox="1"/>
          <p:nvPr/>
        </p:nvSpPr>
        <p:spPr>
          <a:xfrm>
            <a:off x="3356342" y="6399672"/>
            <a:ext cx="4850958" cy="280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PRODUCE.</a:t>
            </a:r>
            <a:endParaRPr lang="es-PE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255D16-5F03-41BF-AD51-75552DE608A8}"/>
              </a:ext>
            </a:extLst>
          </p:cNvPr>
          <p:cNvSpPr txBox="1"/>
          <p:nvPr/>
        </p:nvSpPr>
        <p:spPr>
          <a:xfrm>
            <a:off x="3282462" y="1467827"/>
            <a:ext cx="4998720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PE" sz="18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Empresas que conocen los programas de apoyo a la innovación, 2015 -2017</a:t>
            </a:r>
            <a:endParaRPr lang="es-PE" sz="18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PE" sz="18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(%)</a:t>
            </a:r>
            <a:endParaRPr lang="es-PE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808E5-1AD5-44EB-B755-6DA2F6D52AF9}"/>
              </a:ext>
            </a:extLst>
          </p:cNvPr>
          <p:cNvSpPr txBox="1"/>
          <p:nvPr/>
        </p:nvSpPr>
        <p:spPr>
          <a:xfrm>
            <a:off x="229212" y="83778"/>
            <a:ext cx="11512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El sector empresarial tiene poco conocimiento de los programas de apoyo a la innovación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321AB21-F4CC-797C-B650-0462A26B6282}"/>
              </a:ext>
            </a:extLst>
          </p:cNvPr>
          <p:cNvSpPr/>
          <p:nvPr/>
        </p:nvSpPr>
        <p:spPr>
          <a:xfrm>
            <a:off x="4932138" y="5139631"/>
            <a:ext cx="3201282" cy="91260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28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 idx="4294967295"/>
          </p:nvPr>
        </p:nvSpPr>
        <p:spPr>
          <a:xfrm>
            <a:off x="1037031" y="464068"/>
            <a:ext cx="3761104" cy="395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31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5930"/>
              </a:spcBef>
              <a:spcAft>
                <a:spcPts val="0"/>
              </a:spcAft>
              <a:buSzPts val="1400"/>
              <a:buNone/>
            </a:pPr>
            <a:r>
              <a:rPr lang="es-ES" sz="9600" dirty="0">
                <a:solidFill>
                  <a:srgbClr val="D9D9D9"/>
                </a:solidFill>
              </a:rPr>
              <a:t>4</a:t>
            </a:r>
            <a:endParaRPr sz="9600" dirty="0"/>
          </a:p>
          <a:p>
            <a:pPr marL="12700" lvl="0" indent="0" algn="l" rtl="0">
              <a:lnSpc>
                <a:spcPct val="100000"/>
              </a:lnSpc>
              <a:spcBef>
                <a:spcPts val="2185"/>
              </a:spcBef>
              <a:spcAft>
                <a:spcPts val="0"/>
              </a:spcAft>
              <a:buSzPts val="1400"/>
              <a:buNone/>
            </a:pPr>
            <a:r>
              <a:rPr lang="es-ES" sz="3600" dirty="0">
                <a:solidFill>
                  <a:srgbClr val="62239F"/>
                </a:solidFill>
              </a:rPr>
              <a:t>Empleo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630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;p9">
            <a:extLst>
              <a:ext uri="{FF2B5EF4-FFF2-40B4-BE49-F238E27FC236}">
                <a16:creationId xmlns:a16="http://schemas.microsoft.com/office/drawing/2014/main" id="{70C47CCA-52B4-9C0A-3444-0BADE34C8B22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2F2BCB-C7A0-48AE-5CD9-533C57B16C77}"/>
              </a:ext>
            </a:extLst>
          </p:cNvPr>
          <p:cNvSpPr/>
          <p:nvPr/>
        </p:nvSpPr>
        <p:spPr>
          <a:xfrm>
            <a:off x="4354320" y="1272174"/>
            <a:ext cx="2811518" cy="493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+mj-lt"/>
              </a:rPr>
              <a:t>Población en Edad de Trabajar (PET)</a:t>
            </a:r>
          </a:p>
          <a:p>
            <a:pPr algn="ctr"/>
            <a:r>
              <a:rPr lang="es-ES_tradnl" sz="1400" dirty="0">
                <a:latin typeface="+mj-lt"/>
              </a:rPr>
              <a:t>25,250,742 (100%)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835C968-6E93-D1AA-77B1-12058DE7CC40}"/>
              </a:ext>
            </a:extLst>
          </p:cNvPr>
          <p:cNvSpPr/>
          <p:nvPr/>
        </p:nvSpPr>
        <p:spPr>
          <a:xfrm>
            <a:off x="4354320" y="2172981"/>
            <a:ext cx="2811518" cy="493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+mj-lt"/>
              </a:rPr>
              <a:t>Población Desempleada</a:t>
            </a:r>
          </a:p>
          <a:p>
            <a:pPr algn="ctr"/>
            <a:r>
              <a:rPr lang="es-ES_tradnl" sz="1400" dirty="0">
                <a:latin typeface="+mj-lt"/>
              </a:rPr>
              <a:t>1,029,281 (4.1%)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23DCF7F-88A0-6ADD-3BAA-9C81BDC455B2}"/>
              </a:ext>
            </a:extLst>
          </p:cNvPr>
          <p:cNvSpPr/>
          <p:nvPr/>
        </p:nvSpPr>
        <p:spPr>
          <a:xfrm>
            <a:off x="441851" y="2172981"/>
            <a:ext cx="2811518" cy="493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+mj-lt"/>
              </a:rPr>
              <a:t>Población Ocupada (PEA Ocupada)</a:t>
            </a:r>
          </a:p>
          <a:p>
            <a:pPr algn="ctr"/>
            <a:r>
              <a:rPr lang="es-ES_tradnl" sz="1400" dirty="0">
                <a:latin typeface="+mj-lt"/>
              </a:rPr>
              <a:t>17,120,141 (67.8%)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8243A01-A5AE-2999-40F1-8E8D69F60520}"/>
              </a:ext>
            </a:extLst>
          </p:cNvPr>
          <p:cNvSpPr/>
          <p:nvPr/>
        </p:nvSpPr>
        <p:spPr>
          <a:xfrm>
            <a:off x="8266789" y="2172010"/>
            <a:ext cx="2811518" cy="493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+mj-lt"/>
              </a:rPr>
              <a:t>Población Laboral Inactiva</a:t>
            </a:r>
          </a:p>
          <a:p>
            <a:pPr algn="ctr"/>
            <a:r>
              <a:rPr lang="es-ES_tradnl" sz="1400" dirty="0">
                <a:latin typeface="+mj-lt"/>
              </a:rPr>
              <a:t>7,101,320 (28.1%)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931ADCA-368B-5EC4-185C-657018B14F1D}"/>
              </a:ext>
            </a:extLst>
          </p:cNvPr>
          <p:cNvSpPr/>
          <p:nvPr/>
        </p:nvSpPr>
        <p:spPr>
          <a:xfrm>
            <a:off x="429748" y="3076601"/>
            <a:ext cx="2397880" cy="493563"/>
          </a:xfrm>
          <a:prstGeom prst="rect">
            <a:avLst/>
          </a:prstGeom>
          <a:solidFill>
            <a:srgbClr val="521B93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err="1">
                <a:solidFill>
                  <a:schemeClr val="tx1"/>
                </a:solidFill>
                <a:latin typeface="+mj-lt"/>
              </a:rPr>
              <a:t>Trab</a:t>
            </a:r>
            <a:r>
              <a:rPr lang="es-ES_tradnl" sz="1400" dirty="0">
                <a:solidFill>
                  <a:schemeClr val="tx1"/>
                </a:solidFill>
                <a:latin typeface="+mj-lt"/>
              </a:rPr>
              <a:t>. Del Hogar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344,219 (1.4%)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AD85547-0A6A-B0C2-3766-F2AFA05611FC}"/>
              </a:ext>
            </a:extLst>
          </p:cNvPr>
          <p:cNvSpPr/>
          <p:nvPr/>
        </p:nvSpPr>
        <p:spPr>
          <a:xfrm>
            <a:off x="626059" y="3714940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26,968 (0.1%)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70504BE-A009-1E2D-4D3B-31C4E50E2990}"/>
              </a:ext>
            </a:extLst>
          </p:cNvPr>
          <p:cNvSpPr/>
          <p:nvPr/>
        </p:nvSpPr>
        <p:spPr>
          <a:xfrm>
            <a:off x="626058" y="4343354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Informales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317,251 (1.3%)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5DE8A92-0B1C-43FE-6CBA-C91BF0BA5533}"/>
              </a:ext>
            </a:extLst>
          </p:cNvPr>
          <p:cNvSpPr/>
          <p:nvPr/>
        </p:nvSpPr>
        <p:spPr>
          <a:xfrm>
            <a:off x="429746" y="4984437"/>
            <a:ext cx="2397881" cy="493563"/>
          </a:xfrm>
          <a:prstGeom prst="rect">
            <a:avLst/>
          </a:prstGeom>
          <a:solidFill>
            <a:srgbClr val="521B93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Empleadores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556,570 (2.2%)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B3D0D10-4C5F-82B2-6802-D41C282081AD}"/>
              </a:ext>
            </a:extLst>
          </p:cNvPr>
          <p:cNvSpPr/>
          <p:nvPr/>
        </p:nvSpPr>
        <p:spPr>
          <a:xfrm>
            <a:off x="629792" y="5625590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235,623 (0.9%)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F59E2C-D726-3260-27AB-5158AB7DA154}"/>
              </a:ext>
            </a:extLst>
          </p:cNvPr>
          <p:cNvSpPr/>
          <p:nvPr/>
        </p:nvSpPr>
        <p:spPr>
          <a:xfrm>
            <a:off x="629791" y="6254004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Informales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320,947 (1.3%)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CE6102A-CE4B-713B-234B-5947888EAF22}"/>
              </a:ext>
            </a:extLst>
          </p:cNvPr>
          <p:cNvSpPr/>
          <p:nvPr/>
        </p:nvSpPr>
        <p:spPr>
          <a:xfrm>
            <a:off x="3472493" y="3073788"/>
            <a:ext cx="2397880" cy="493563"/>
          </a:xfrm>
          <a:prstGeom prst="rect">
            <a:avLst/>
          </a:prstGeom>
          <a:solidFill>
            <a:srgbClr val="521B93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Asalariado público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1,315,179 (5.2%)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0F4A512-0F74-267C-8513-D17360979A5D}"/>
              </a:ext>
            </a:extLst>
          </p:cNvPr>
          <p:cNvSpPr/>
          <p:nvPr/>
        </p:nvSpPr>
        <p:spPr>
          <a:xfrm>
            <a:off x="6515238" y="3071846"/>
            <a:ext cx="2397880" cy="493563"/>
          </a:xfrm>
          <a:prstGeom prst="rect">
            <a:avLst/>
          </a:prstGeom>
          <a:solidFill>
            <a:srgbClr val="521B93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Asalariado privado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6,441,881 (25.5%)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5F0D4F8-E3EC-A584-A425-2FCCA8651447}"/>
              </a:ext>
            </a:extLst>
          </p:cNvPr>
          <p:cNvSpPr/>
          <p:nvPr/>
        </p:nvSpPr>
        <p:spPr>
          <a:xfrm>
            <a:off x="3472493" y="4984437"/>
            <a:ext cx="2397881" cy="493563"/>
          </a:xfrm>
          <a:prstGeom prst="rect">
            <a:avLst/>
          </a:prstGeom>
          <a:solidFill>
            <a:srgbClr val="521B93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Independientes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6,543,382 (25.9%)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BAC1630-79F7-6E7E-D764-3CB76879346A}"/>
              </a:ext>
            </a:extLst>
          </p:cNvPr>
          <p:cNvSpPr/>
          <p:nvPr/>
        </p:nvSpPr>
        <p:spPr>
          <a:xfrm>
            <a:off x="6515237" y="4984437"/>
            <a:ext cx="2397881" cy="493563"/>
          </a:xfrm>
          <a:prstGeom prst="rect">
            <a:avLst/>
          </a:prstGeom>
          <a:solidFill>
            <a:srgbClr val="521B93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err="1">
                <a:solidFill>
                  <a:schemeClr val="tx1"/>
                </a:solidFill>
                <a:latin typeface="+mj-lt"/>
              </a:rPr>
              <a:t>Trab</a:t>
            </a:r>
            <a:r>
              <a:rPr lang="es-ES_tradnl" sz="1400" dirty="0">
                <a:solidFill>
                  <a:schemeClr val="tx1"/>
                </a:solidFill>
                <a:latin typeface="+mj-lt"/>
              </a:rPr>
              <a:t>. Familiar no Remunerado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1,918,911 (7.6%)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14BF-9A35-A79D-EA7E-B77290BAB890}"/>
              </a:ext>
            </a:extLst>
          </p:cNvPr>
          <p:cNvSpPr/>
          <p:nvPr/>
        </p:nvSpPr>
        <p:spPr>
          <a:xfrm>
            <a:off x="3668802" y="3707862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1,027,900 (4.1%)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9A96B38-FEE9-BDDE-17BB-E26D40F26FB7}"/>
              </a:ext>
            </a:extLst>
          </p:cNvPr>
          <p:cNvSpPr/>
          <p:nvPr/>
        </p:nvSpPr>
        <p:spPr>
          <a:xfrm>
            <a:off x="3668801" y="4332354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Informales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287,279 (1.1%)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D6256B8-02B7-2CCA-C745-61CC151D82E9}"/>
              </a:ext>
            </a:extLst>
          </p:cNvPr>
          <p:cNvSpPr/>
          <p:nvPr/>
        </p:nvSpPr>
        <p:spPr>
          <a:xfrm>
            <a:off x="6711544" y="3723929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2,079,578 (8.2%)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19752B3-85D3-A580-5FE1-779179BED48F}"/>
              </a:ext>
            </a:extLst>
          </p:cNvPr>
          <p:cNvSpPr/>
          <p:nvPr/>
        </p:nvSpPr>
        <p:spPr>
          <a:xfrm>
            <a:off x="6711542" y="4350996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Informales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4,362,303 (17.3%)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90657FD-A560-99AB-7265-C5FBA8E5CB78}"/>
              </a:ext>
            </a:extLst>
          </p:cNvPr>
          <p:cNvSpPr/>
          <p:nvPr/>
        </p:nvSpPr>
        <p:spPr>
          <a:xfrm>
            <a:off x="3668800" y="5625520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593,764 (2.4%)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C5198C1-F49D-2E06-9664-EF39C3051E3C}"/>
              </a:ext>
            </a:extLst>
          </p:cNvPr>
          <p:cNvSpPr/>
          <p:nvPr/>
        </p:nvSpPr>
        <p:spPr>
          <a:xfrm>
            <a:off x="3668799" y="6252586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Informales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5,949,618 (23.6%)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3CEFD77-D5AF-E8A6-44CC-90930F962A77}"/>
              </a:ext>
            </a:extLst>
          </p:cNvPr>
          <p:cNvSpPr/>
          <p:nvPr/>
        </p:nvSpPr>
        <p:spPr>
          <a:xfrm>
            <a:off x="6715283" y="5625520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0 (0.0%)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DA08DF4-3670-2CB0-A0D5-5AF15AAA15EE}"/>
              </a:ext>
            </a:extLst>
          </p:cNvPr>
          <p:cNvSpPr/>
          <p:nvPr/>
        </p:nvSpPr>
        <p:spPr>
          <a:xfrm>
            <a:off x="6715283" y="6252586"/>
            <a:ext cx="2005261" cy="4935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Informales</a:t>
            </a:r>
          </a:p>
          <a:p>
            <a:pPr algn="ctr"/>
            <a:r>
              <a:rPr lang="es-ES_tradnl" sz="1400" dirty="0">
                <a:solidFill>
                  <a:schemeClr val="tx1"/>
                </a:solidFill>
                <a:latin typeface="+mj-lt"/>
              </a:rPr>
              <a:t>1,918,911 (7.6%)</a:t>
            </a:r>
          </a:p>
        </p:txBody>
      </p:sp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991A421D-6164-2A72-D160-D257D42F7F9E}"/>
              </a:ext>
            </a:extLst>
          </p:cNvPr>
          <p:cNvGraphicFramePr>
            <a:graphicFrameLocks/>
          </p:cNvGraphicFramePr>
          <p:nvPr/>
        </p:nvGraphicFramePr>
        <p:xfrm>
          <a:off x="8913118" y="3961721"/>
          <a:ext cx="3475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ctángulo 31">
            <a:extLst>
              <a:ext uri="{FF2B5EF4-FFF2-40B4-BE49-F238E27FC236}">
                <a16:creationId xmlns:a16="http://schemas.microsoft.com/office/drawing/2014/main" id="{0149828D-9264-8DFB-A0A4-D6735E389718}"/>
              </a:ext>
            </a:extLst>
          </p:cNvPr>
          <p:cNvSpPr/>
          <p:nvPr/>
        </p:nvSpPr>
        <p:spPr>
          <a:xfrm>
            <a:off x="9734081" y="3429000"/>
            <a:ext cx="1833324" cy="357153"/>
          </a:xfrm>
          <a:prstGeom prst="rect">
            <a:avLst/>
          </a:prstGeom>
          <a:solidFill>
            <a:srgbClr val="521B93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solidFill>
                  <a:schemeClr val="tx1"/>
                </a:solidFill>
              </a:rPr>
              <a:t>Total PEA Ocupada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D918615A-13DD-258E-A0F0-83245A69F513}"/>
              </a:ext>
            </a:extLst>
          </p:cNvPr>
          <p:cNvCxnSpPr>
            <a:stCxn id="2" idx="2"/>
            <a:endCxn id="7" idx="0"/>
          </p:cNvCxnSpPr>
          <p:nvPr/>
        </p:nvCxnSpPr>
        <p:spPr>
          <a:xfrm>
            <a:off x="5760079" y="1765737"/>
            <a:ext cx="0" cy="4072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>
            <a:extLst>
              <a:ext uri="{FF2B5EF4-FFF2-40B4-BE49-F238E27FC236}">
                <a16:creationId xmlns:a16="http://schemas.microsoft.com/office/drawing/2014/main" id="{6C6E9ACE-818E-AA06-DF72-D539F8E1ED0B}"/>
              </a:ext>
            </a:extLst>
          </p:cNvPr>
          <p:cNvCxnSpPr>
            <a:cxnSpLocks/>
            <a:stCxn id="8" idx="0"/>
            <a:endCxn id="9" idx="0"/>
          </p:cNvCxnSpPr>
          <p:nvPr/>
        </p:nvCxnSpPr>
        <p:spPr>
          <a:xfrm rot="5400000" flipH="1" flipV="1">
            <a:off x="5759594" y="-1739973"/>
            <a:ext cx="971" cy="7824938"/>
          </a:xfrm>
          <a:prstGeom prst="bentConnector3">
            <a:avLst>
              <a:gd name="adj1" fmla="val 23642739"/>
            </a:avLst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54">
            <a:extLst>
              <a:ext uri="{FF2B5EF4-FFF2-40B4-BE49-F238E27FC236}">
                <a16:creationId xmlns:a16="http://schemas.microsoft.com/office/drawing/2014/main" id="{9D175321-5483-67B1-D0FF-27A47EA72A1D}"/>
              </a:ext>
            </a:extLst>
          </p:cNvPr>
          <p:cNvCxnSpPr>
            <a:stCxn id="8" idx="1"/>
            <a:endCxn id="10" idx="1"/>
          </p:cNvCxnSpPr>
          <p:nvPr/>
        </p:nvCxnSpPr>
        <p:spPr>
          <a:xfrm rot="10800000" flipV="1">
            <a:off x="429749" y="2419763"/>
            <a:ext cx="12103" cy="903620"/>
          </a:xfrm>
          <a:prstGeom prst="bentConnector3">
            <a:avLst>
              <a:gd name="adj1" fmla="val 1988788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C2872E6D-29AA-6B9D-C18F-00E19163AB7B}"/>
              </a:ext>
            </a:extLst>
          </p:cNvPr>
          <p:cNvCxnSpPr>
            <a:stCxn id="10" idx="3"/>
            <a:endCxn id="19" idx="1"/>
          </p:cNvCxnSpPr>
          <p:nvPr/>
        </p:nvCxnSpPr>
        <p:spPr>
          <a:xfrm flipV="1">
            <a:off x="2827628" y="3320570"/>
            <a:ext cx="644865" cy="281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E693295-5269-EC13-12BA-B39B47282DCB}"/>
              </a:ext>
            </a:extLst>
          </p:cNvPr>
          <p:cNvCxnSpPr/>
          <p:nvPr/>
        </p:nvCxnSpPr>
        <p:spPr>
          <a:xfrm flipV="1">
            <a:off x="5858268" y="3315814"/>
            <a:ext cx="644865" cy="281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14DB0A6F-2454-8FA8-B82F-1BEB4596F8C9}"/>
              </a:ext>
            </a:extLst>
          </p:cNvPr>
          <p:cNvCxnSpPr/>
          <p:nvPr/>
        </p:nvCxnSpPr>
        <p:spPr>
          <a:xfrm flipV="1">
            <a:off x="2827625" y="5228405"/>
            <a:ext cx="644865" cy="281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0A864A5B-384C-CD7B-0958-42653294C83B}"/>
              </a:ext>
            </a:extLst>
          </p:cNvPr>
          <p:cNvCxnSpPr/>
          <p:nvPr/>
        </p:nvCxnSpPr>
        <p:spPr>
          <a:xfrm flipV="1">
            <a:off x="5870369" y="5228405"/>
            <a:ext cx="644865" cy="281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angular 61">
            <a:extLst>
              <a:ext uri="{FF2B5EF4-FFF2-40B4-BE49-F238E27FC236}">
                <a16:creationId xmlns:a16="http://schemas.microsoft.com/office/drawing/2014/main" id="{40E40A9D-5F80-CDD7-0822-1B169D43960D}"/>
              </a:ext>
            </a:extLst>
          </p:cNvPr>
          <p:cNvCxnSpPr>
            <a:stCxn id="8" idx="1"/>
            <a:endCxn id="15" idx="1"/>
          </p:cNvCxnSpPr>
          <p:nvPr/>
        </p:nvCxnSpPr>
        <p:spPr>
          <a:xfrm rot="10800000" flipV="1">
            <a:off x="429747" y="2419763"/>
            <a:ext cx="12105" cy="2811456"/>
          </a:xfrm>
          <a:prstGeom prst="bentConnector3">
            <a:avLst>
              <a:gd name="adj1" fmla="val 2769922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F3C8F162-42C1-8F0D-C1F8-42C36DE14220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1628688" y="3570164"/>
            <a:ext cx="2" cy="14477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35965F70-486E-861E-1B99-84FAD3A51793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1628689" y="4208503"/>
            <a:ext cx="1" cy="13485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7BB0FDED-EF77-9B23-22C8-F12DA8A7248C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1628687" y="5478000"/>
            <a:ext cx="3736" cy="1475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71B0D460-AB50-C794-79AF-BFA881625C17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1632422" y="6119153"/>
            <a:ext cx="1" cy="13485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B760489D-9763-8F60-84F2-29F2373C3E9A}"/>
              </a:ext>
            </a:extLst>
          </p:cNvPr>
          <p:cNvCxnSpPr>
            <a:stCxn id="19" idx="2"/>
            <a:endCxn id="23" idx="0"/>
          </p:cNvCxnSpPr>
          <p:nvPr/>
        </p:nvCxnSpPr>
        <p:spPr>
          <a:xfrm>
            <a:off x="4671433" y="3567351"/>
            <a:ext cx="0" cy="14051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7CA6F97D-6411-CD35-5A7A-B4956F6E6658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 flipH="1">
            <a:off x="4671432" y="4201425"/>
            <a:ext cx="1" cy="13092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65AAD283-033A-3A78-9204-C89914C92B8F}"/>
              </a:ext>
            </a:extLst>
          </p:cNvPr>
          <p:cNvCxnSpPr>
            <a:stCxn id="21" idx="2"/>
            <a:endCxn id="27" idx="0"/>
          </p:cNvCxnSpPr>
          <p:nvPr/>
        </p:nvCxnSpPr>
        <p:spPr>
          <a:xfrm flipH="1">
            <a:off x="4671431" y="5478000"/>
            <a:ext cx="3" cy="14752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F0EACEFE-4BAC-8713-7C84-62DBB66C9AF0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 flipH="1">
            <a:off x="4671430" y="6119083"/>
            <a:ext cx="1" cy="1335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435CE19A-B2EC-A43F-1747-4A0175A7F12A}"/>
              </a:ext>
            </a:extLst>
          </p:cNvPr>
          <p:cNvCxnSpPr>
            <a:stCxn id="20" idx="2"/>
            <a:endCxn id="25" idx="0"/>
          </p:cNvCxnSpPr>
          <p:nvPr/>
        </p:nvCxnSpPr>
        <p:spPr>
          <a:xfrm flipH="1">
            <a:off x="7714175" y="3565409"/>
            <a:ext cx="3" cy="15852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158DD102-009C-BB9A-0512-9B11FD932EDE}"/>
              </a:ext>
            </a:extLst>
          </p:cNvPr>
          <p:cNvCxnSpPr>
            <a:stCxn id="25" idx="2"/>
            <a:endCxn id="26" idx="0"/>
          </p:cNvCxnSpPr>
          <p:nvPr/>
        </p:nvCxnSpPr>
        <p:spPr>
          <a:xfrm flipH="1">
            <a:off x="7714173" y="4217492"/>
            <a:ext cx="2" cy="1335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DA2BAE17-7617-2100-B071-87BD112973CB}"/>
              </a:ext>
            </a:extLst>
          </p:cNvPr>
          <p:cNvCxnSpPr>
            <a:stCxn id="22" idx="2"/>
            <a:endCxn id="29" idx="0"/>
          </p:cNvCxnSpPr>
          <p:nvPr/>
        </p:nvCxnSpPr>
        <p:spPr>
          <a:xfrm>
            <a:off x="7714178" y="5478000"/>
            <a:ext cx="3736" cy="14752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70661540-A58F-7A34-5916-D0BA0A51B5D6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>
            <a:off x="7717914" y="6119083"/>
            <a:ext cx="0" cy="1335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8">
            <a:extLst>
              <a:ext uri="{FF2B5EF4-FFF2-40B4-BE49-F238E27FC236}">
                <a16:creationId xmlns:a16="http://schemas.microsoft.com/office/drawing/2014/main" id="{847BF7DF-BA09-5D78-B279-281D19DDC255}"/>
              </a:ext>
            </a:extLst>
          </p:cNvPr>
          <p:cNvSpPr txBox="1"/>
          <p:nvPr/>
        </p:nvSpPr>
        <p:spPr>
          <a:xfrm>
            <a:off x="260092" y="252159"/>
            <a:ext cx="115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Distribución de la Población en Edad de Trabajar</a:t>
            </a:r>
          </a:p>
        </p:txBody>
      </p:sp>
    </p:spTree>
    <p:extLst>
      <p:ext uri="{BB962C8B-B14F-4D97-AF65-F5344CB8AC3E}">
        <p14:creationId xmlns:p14="http://schemas.microsoft.com/office/powerpoint/2010/main" val="14722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Graphic spid="31" grpId="0">
        <p:bldAsOne/>
      </p:bldGraphic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;p9">
            <a:extLst>
              <a:ext uri="{FF2B5EF4-FFF2-40B4-BE49-F238E27FC236}">
                <a16:creationId xmlns:a16="http://schemas.microsoft.com/office/drawing/2014/main" id="{70C47CCA-52B4-9C0A-3444-0BADE34C8B22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16199117-EA3C-D5DE-6D46-2538DF4AC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39725"/>
              </p:ext>
            </p:extLst>
          </p:nvPr>
        </p:nvGraphicFramePr>
        <p:xfrm>
          <a:off x="441851" y="2704059"/>
          <a:ext cx="11336168" cy="2543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021">
                  <a:extLst>
                    <a:ext uri="{9D8B030D-6E8A-4147-A177-3AD203B41FA5}">
                      <a16:colId xmlns:a16="http://schemas.microsoft.com/office/drawing/2014/main" val="1744686921"/>
                    </a:ext>
                  </a:extLst>
                </a:gridCol>
                <a:gridCol w="1417021">
                  <a:extLst>
                    <a:ext uri="{9D8B030D-6E8A-4147-A177-3AD203B41FA5}">
                      <a16:colId xmlns:a16="http://schemas.microsoft.com/office/drawing/2014/main" val="4074309474"/>
                    </a:ext>
                  </a:extLst>
                </a:gridCol>
                <a:gridCol w="1417021">
                  <a:extLst>
                    <a:ext uri="{9D8B030D-6E8A-4147-A177-3AD203B41FA5}">
                      <a16:colId xmlns:a16="http://schemas.microsoft.com/office/drawing/2014/main" val="1718656212"/>
                    </a:ext>
                  </a:extLst>
                </a:gridCol>
                <a:gridCol w="1417021">
                  <a:extLst>
                    <a:ext uri="{9D8B030D-6E8A-4147-A177-3AD203B41FA5}">
                      <a16:colId xmlns:a16="http://schemas.microsoft.com/office/drawing/2014/main" val="3596550638"/>
                    </a:ext>
                  </a:extLst>
                </a:gridCol>
                <a:gridCol w="1417021">
                  <a:extLst>
                    <a:ext uri="{9D8B030D-6E8A-4147-A177-3AD203B41FA5}">
                      <a16:colId xmlns:a16="http://schemas.microsoft.com/office/drawing/2014/main" val="176607829"/>
                    </a:ext>
                  </a:extLst>
                </a:gridCol>
                <a:gridCol w="1417021">
                  <a:extLst>
                    <a:ext uri="{9D8B030D-6E8A-4147-A177-3AD203B41FA5}">
                      <a16:colId xmlns:a16="http://schemas.microsoft.com/office/drawing/2014/main" val="3696084271"/>
                    </a:ext>
                  </a:extLst>
                </a:gridCol>
                <a:gridCol w="1417021">
                  <a:extLst>
                    <a:ext uri="{9D8B030D-6E8A-4147-A177-3AD203B41FA5}">
                      <a16:colId xmlns:a16="http://schemas.microsoft.com/office/drawing/2014/main" val="3174025922"/>
                    </a:ext>
                  </a:extLst>
                </a:gridCol>
                <a:gridCol w="1417021">
                  <a:extLst>
                    <a:ext uri="{9D8B030D-6E8A-4147-A177-3AD203B41FA5}">
                      <a16:colId xmlns:a16="http://schemas.microsoft.com/office/drawing/2014/main" val="1374435317"/>
                    </a:ext>
                  </a:extLst>
                </a:gridCol>
              </a:tblGrid>
              <a:tr h="46060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(en millones)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PEA Ocupada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Año móvil: Jul - Jun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E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E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2022/2019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E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2022/2021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37907"/>
                  </a:ext>
                </a:extLst>
              </a:tr>
              <a:tr h="460609">
                <a:tc vMerge="1">
                  <a:txBody>
                    <a:bodyPr/>
                    <a:lstStyle/>
                    <a:p>
                      <a:endParaRPr lang="es-PE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Jul19-Jun20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Jul20-Jun21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Jul21-Jun22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Var. %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Var. cantidad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Var. %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Var. cantidad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609392"/>
                  </a:ext>
                </a:extLst>
              </a:tr>
              <a:tr h="643590">
                <a:tc>
                  <a:txBody>
                    <a:bodyPr/>
                    <a:lstStyle/>
                    <a:p>
                      <a:r>
                        <a:rPr lang="es-PE" sz="1400" dirty="0"/>
                        <a:t>Empleo Adecuado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FF0000"/>
                          </a:solidFill>
                        </a:rPr>
                        <a:t>-4.1%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FF0000"/>
                          </a:solidFill>
                        </a:rPr>
                        <a:t>-390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22.0%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1.6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1492075"/>
                  </a:ext>
                </a:extLst>
              </a:tr>
              <a:tr h="460609">
                <a:tc>
                  <a:txBody>
                    <a:bodyPr/>
                    <a:lstStyle/>
                    <a:p>
                      <a:r>
                        <a:rPr lang="es-PE" sz="1400" dirty="0"/>
                        <a:t>Subempleo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8.8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FF0000"/>
                          </a:solidFill>
                        </a:rPr>
                        <a:t>14.7%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rgbClr val="FF0000"/>
                          </a:solidFill>
                        </a:rPr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-2.9%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-252 mil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32592"/>
                  </a:ext>
                </a:extLst>
              </a:tr>
              <a:tr h="460609">
                <a:tc>
                  <a:txBody>
                    <a:bodyPr/>
                    <a:lstStyle/>
                    <a:p>
                      <a:r>
                        <a:rPr lang="es-PE" sz="14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15.8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16.2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17.6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4.1%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698 mil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8.6%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/>
                        <a:t>1.4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7031792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49E1400-FADC-745F-275F-1C54D0BAD8AB}"/>
              </a:ext>
            </a:extLst>
          </p:cNvPr>
          <p:cNvSpPr txBox="1"/>
          <p:nvPr/>
        </p:nvSpPr>
        <p:spPr>
          <a:xfrm>
            <a:off x="441851" y="6240661"/>
            <a:ext cx="946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Fuente: INEI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DC92543C-E2E3-EEF1-FEFC-16A610132B3A}"/>
              </a:ext>
            </a:extLst>
          </p:cNvPr>
          <p:cNvSpPr txBox="1"/>
          <p:nvPr/>
        </p:nvSpPr>
        <p:spPr>
          <a:xfrm>
            <a:off x="342707" y="300682"/>
            <a:ext cx="115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El empleo se ha recuperado pero en condiciones precarias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D4D2653-8B04-6D9E-FA3C-7763887C9B8A}"/>
              </a:ext>
            </a:extLst>
          </p:cNvPr>
          <p:cNvSpPr/>
          <p:nvPr/>
        </p:nvSpPr>
        <p:spPr>
          <a:xfrm>
            <a:off x="6550925" y="3697084"/>
            <a:ext cx="600502" cy="60050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97AB0FC-F3BF-0392-5FD2-81FE91DA63F3}"/>
              </a:ext>
            </a:extLst>
          </p:cNvPr>
          <p:cNvSpPr/>
          <p:nvPr/>
        </p:nvSpPr>
        <p:spPr>
          <a:xfrm>
            <a:off x="7833815" y="3670946"/>
            <a:ext cx="791570" cy="60980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3466E75-85CB-4734-AC40-AD3C33BBD455}"/>
              </a:ext>
            </a:extLst>
          </p:cNvPr>
          <p:cNvSpPr/>
          <p:nvPr/>
        </p:nvSpPr>
        <p:spPr>
          <a:xfrm>
            <a:off x="6550925" y="4304480"/>
            <a:ext cx="600502" cy="46813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631217E-DBC0-B9F5-B082-1930AC9E0FC3}"/>
              </a:ext>
            </a:extLst>
          </p:cNvPr>
          <p:cNvSpPr/>
          <p:nvPr/>
        </p:nvSpPr>
        <p:spPr>
          <a:xfrm>
            <a:off x="7929349" y="4343596"/>
            <a:ext cx="600502" cy="46813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4298A77-D2D1-020B-CBAC-9740ADA01B1E}"/>
              </a:ext>
            </a:extLst>
          </p:cNvPr>
          <p:cNvSpPr/>
          <p:nvPr/>
        </p:nvSpPr>
        <p:spPr>
          <a:xfrm>
            <a:off x="499907" y="3697084"/>
            <a:ext cx="966035" cy="58366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444D604-F78D-2093-EA98-5C029A3A0CB1}"/>
              </a:ext>
            </a:extLst>
          </p:cNvPr>
          <p:cNvSpPr/>
          <p:nvPr/>
        </p:nvSpPr>
        <p:spPr>
          <a:xfrm>
            <a:off x="499907" y="4438761"/>
            <a:ext cx="966035" cy="24030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428CB27-5EE5-4250-DECD-E84DBDB5C835}"/>
              </a:ext>
            </a:extLst>
          </p:cNvPr>
          <p:cNvCxnSpPr>
            <a:stCxn id="12" idx="3"/>
          </p:cNvCxnSpPr>
          <p:nvPr/>
        </p:nvCxnSpPr>
        <p:spPr>
          <a:xfrm flipV="1">
            <a:off x="1465942" y="3988915"/>
            <a:ext cx="497580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F6C1F2D-EA65-D164-22FB-1C7943BC6B25}"/>
              </a:ext>
            </a:extLst>
          </p:cNvPr>
          <p:cNvCxnSpPr>
            <a:cxnSpLocks/>
          </p:cNvCxnSpPr>
          <p:nvPr/>
        </p:nvCxnSpPr>
        <p:spPr>
          <a:xfrm>
            <a:off x="1465942" y="4558915"/>
            <a:ext cx="50087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6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;p9">
            <a:extLst>
              <a:ext uri="{FF2B5EF4-FFF2-40B4-BE49-F238E27FC236}">
                <a16:creationId xmlns:a16="http://schemas.microsoft.com/office/drawing/2014/main" id="{70C47CCA-52B4-9C0A-3444-0BADE34C8B22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BE3E65F-8D21-9D5A-6E5F-CD73D309F3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20904"/>
              </p:ext>
            </p:extLst>
          </p:nvPr>
        </p:nvGraphicFramePr>
        <p:xfrm>
          <a:off x="465112" y="1618957"/>
          <a:ext cx="11261776" cy="471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8">
            <a:extLst>
              <a:ext uri="{FF2B5EF4-FFF2-40B4-BE49-F238E27FC236}">
                <a16:creationId xmlns:a16="http://schemas.microsoft.com/office/drawing/2014/main" id="{4A94FC8B-5F5D-457A-24A6-A7653D2B5C06}"/>
              </a:ext>
            </a:extLst>
          </p:cNvPr>
          <p:cNvSpPr txBox="1"/>
          <p:nvPr/>
        </p:nvSpPr>
        <p:spPr>
          <a:xfrm>
            <a:off x="214157" y="300682"/>
            <a:ext cx="115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Perú presenta baja proporción de trabajadores asalariados en 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4381AE-B882-50CE-D01E-644929DBC6E6}"/>
              </a:ext>
            </a:extLst>
          </p:cNvPr>
          <p:cNvSpPr/>
          <p:nvPr/>
        </p:nvSpPr>
        <p:spPr>
          <a:xfrm>
            <a:off x="10358652" y="2670986"/>
            <a:ext cx="559558" cy="236106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728A5E4-7248-8C15-CE25-01BC992BB3E5}"/>
              </a:ext>
            </a:extLst>
          </p:cNvPr>
          <p:cNvCxnSpPr/>
          <p:nvPr/>
        </p:nvCxnSpPr>
        <p:spPr>
          <a:xfrm flipH="1">
            <a:off x="695325" y="3642014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2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;p9">
            <a:extLst>
              <a:ext uri="{FF2B5EF4-FFF2-40B4-BE49-F238E27FC236}">
                <a16:creationId xmlns:a16="http://schemas.microsoft.com/office/drawing/2014/main" id="{63618828-1060-4303-AF80-6F197BB60090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B1437-7522-49FA-B11C-16F433DEED50}"/>
              </a:ext>
            </a:extLst>
          </p:cNvPr>
          <p:cNvSpPr txBox="1"/>
          <p:nvPr/>
        </p:nvSpPr>
        <p:spPr>
          <a:xfrm>
            <a:off x="190649" y="300682"/>
            <a:ext cx="115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Índice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861786-647D-C0C3-438F-7E6FD76194FA}"/>
              </a:ext>
            </a:extLst>
          </p:cNvPr>
          <p:cNvSpPr txBox="1"/>
          <p:nvPr/>
        </p:nvSpPr>
        <p:spPr>
          <a:xfrm>
            <a:off x="878031" y="1849403"/>
            <a:ext cx="3832716" cy="3894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s-MX" sz="3200" dirty="0"/>
              <a:t>Productividad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MX" sz="3200" dirty="0"/>
              <a:t>Inclusión Financiera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MX" sz="3200" dirty="0"/>
              <a:t>Innovación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MX" sz="3200" dirty="0"/>
              <a:t>Empleo</a:t>
            </a:r>
          </a:p>
        </p:txBody>
      </p:sp>
    </p:spTree>
    <p:extLst>
      <p:ext uri="{BB962C8B-B14F-4D97-AF65-F5344CB8AC3E}">
        <p14:creationId xmlns:p14="http://schemas.microsoft.com/office/powerpoint/2010/main" val="3967494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;p9">
            <a:extLst>
              <a:ext uri="{FF2B5EF4-FFF2-40B4-BE49-F238E27FC236}">
                <a16:creationId xmlns:a16="http://schemas.microsoft.com/office/drawing/2014/main" id="{70C47CCA-52B4-9C0A-3444-0BADE34C8B22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4A94FC8B-5F5D-457A-24A6-A7653D2B5C06}"/>
              </a:ext>
            </a:extLst>
          </p:cNvPr>
          <p:cNvSpPr txBox="1"/>
          <p:nvPr/>
        </p:nvSpPr>
        <p:spPr>
          <a:xfrm>
            <a:off x="152342" y="97073"/>
            <a:ext cx="11512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Régimen general laboral presenta los mayores costos extrasalariales de la región</a:t>
            </a:r>
          </a:p>
        </p:txBody>
      </p:sp>
      <p:pic>
        <p:nvPicPr>
          <p:cNvPr id="5" name="Imagen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F4195A67-F799-4937-FE05-54F155A4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61" y="1660889"/>
            <a:ext cx="8885967" cy="45865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DA43F50-AF5D-E760-F1B5-163B1AEF4B41}"/>
              </a:ext>
            </a:extLst>
          </p:cNvPr>
          <p:cNvSpPr/>
          <p:nvPr/>
        </p:nvSpPr>
        <p:spPr>
          <a:xfrm>
            <a:off x="2374710" y="2344002"/>
            <a:ext cx="873456" cy="362234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A0D670-6ECD-EB60-F6CE-1B66779B9BDB}"/>
              </a:ext>
            </a:extLst>
          </p:cNvPr>
          <p:cNvSpPr/>
          <p:nvPr/>
        </p:nvSpPr>
        <p:spPr>
          <a:xfrm>
            <a:off x="6450022" y="2344002"/>
            <a:ext cx="777922" cy="362234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87C4EA4-4433-1326-08C8-CDAB955D7722}"/>
              </a:ext>
            </a:extLst>
          </p:cNvPr>
          <p:cNvSpPr/>
          <p:nvPr/>
        </p:nvSpPr>
        <p:spPr>
          <a:xfrm>
            <a:off x="9305497" y="2344002"/>
            <a:ext cx="1178894" cy="362234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660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 idx="4294967295"/>
          </p:nvPr>
        </p:nvSpPr>
        <p:spPr>
          <a:xfrm>
            <a:off x="1037031" y="464068"/>
            <a:ext cx="3761104" cy="395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31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5930"/>
              </a:spcBef>
              <a:spcAft>
                <a:spcPts val="0"/>
              </a:spcAft>
              <a:buSzPts val="1400"/>
              <a:buNone/>
            </a:pPr>
            <a:r>
              <a:rPr lang="es-ES" sz="9600" dirty="0">
                <a:solidFill>
                  <a:srgbClr val="D9D9D9"/>
                </a:solidFill>
              </a:rPr>
              <a:t>1</a:t>
            </a:r>
            <a:endParaRPr sz="9600" dirty="0"/>
          </a:p>
          <a:p>
            <a:pPr marL="12700" lvl="0" indent="0" algn="l" rtl="0">
              <a:lnSpc>
                <a:spcPct val="100000"/>
              </a:lnSpc>
              <a:spcBef>
                <a:spcPts val="2185"/>
              </a:spcBef>
              <a:spcAft>
                <a:spcPts val="0"/>
              </a:spcAft>
              <a:buSzPts val="1400"/>
              <a:buNone/>
            </a:pPr>
            <a:r>
              <a:rPr lang="es-ES" sz="3600" dirty="0">
                <a:solidFill>
                  <a:srgbClr val="62239F"/>
                </a:solidFill>
              </a:rPr>
              <a:t>Productividad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;p9">
            <a:extLst>
              <a:ext uri="{FF2B5EF4-FFF2-40B4-BE49-F238E27FC236}">
                <a16:creationId xmlns:a16="http://schemas.microsoft.com/office/drawing/2014/main" id="{63618828-1060-4303-AF80-6F197BB60090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B1437-7522-49FA-B11C-16F433DEED50}"/>
              </a:ext>
            </a:extLst>
          </p:cNvPr>
          <p:cNvSpPr txBox="1"/>
          <p:nvPr/>
        </p:nvSpPr>
        <p:spPr>
          <a:xfrm>
            <a:off x="190649" y="300682"/>
            <a:ext cx="115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Mayor productividad empresarial se traduce mayores beneficios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478DB2B-F861-40B7-9DA3-668F6A227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89" y="1300899"/>
            <a:ext cx="7697362" cy="5534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75762A-5C2C-46B8-B86D-C3A1088DD8AB}"/>
              </a:ext>
            </a:extLst>
          </p:cNvPr>
          <p:cNvSpPr txBox="1"/>
          <p:nvPr/>
        </p:nvSpPr>
        <p:spPr>
          <a:xfrm>
            <a:off x="332257" y="2187426"/>
            <a:ext cx="435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Reducción de costos de entrada (financieros, tributarios, logísticos) sí tiene un impacto en la formalización empresarial pero acotado. 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Saltos en productividad generan un “círculo virtuoso”.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C2ECBAB-1862-612A-3901-3F730C706430}"/>
              </a:ext>
            </a:extLst>
          </p:cNvPr>
          <p:cNvSpPr/>
          <p:nvPr/>
        </p:nvSpPr>
        <p:spPr>
          <a:xfrm>
            <a:off x="7098826" y="4075739"/>
            <a:ext cx="176645" cy="181841"/>
          </a:xfrm>
          <a:prstGeom prst="ellipse">
            <a:avLst/>
          </a:prstGeom>
          <a:solidFill>
            <a:srgbClr val="7030A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17434AC-94F7-CF93-642F-E4AD06A5AF9D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512377" y="4166660"/>
            <a:ext cx="158644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A0642338-4E63-38A0-67C3-DA419E7B4FDC}"/>
              </a:ext>
            </a:extLst>
          </p:cNvPr>
          <p:cNvSpPr/>
          <p:nvPr/>
        </p:nvSpPr>
        <p:spPr>
          <a:xfrm>
            <a:off x="10371445" y="3227312"/>
            <a:ext cx="176645" cy="181841"/>
          </a:xfrm>
          <a:prstGeom prst="ellipse">
            <a:avLst/>
          </a:prstGeom>
          <a:solidFill>
            <a:srgbClr val="7030A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51722B2-736D-EB52-3588-7ADD4BF32C01}"/>
              </a:ext>
            </a:extLst>
          </p:cNvPr>
          <p:cNvCxnSpPr>
            <a:cxnSpLocks/>
          </p:cNvCxnSpPr>
          <p:nvPr/>
        </p:nvCxnSpPr>
        <p:spPr>
          <a:xfrm flipH="1">
            <a:off x="5512377" y="3318232"/>
            <a:ext cx="485906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9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0;p9">
            <a:extLst>
              <a:ext uri="{FF2B5EF4-FFF2-40B4-BE49-F238E27FC236}">
                <a16:creationId xmlns:a16="http://schemas.microsoft.com/office/drawing/2014/main" id="{C2D0BB7D-C95A-44B7-A429-A3DBF2B198DC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D5BDD4E1-E222-4781-A458-E093F184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2" y="1307465"/>
            <a:ext cx="4865268" cy="2521559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754D0C67-F33D-4C38-9BAC-F860584D9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3947941"/>
            <a:ext cx="4723634" cy="2564846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74096231-BAA1-4692-BAA9-C3C44CB42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60" y="1124585"/>
            <a:ext cx="4458847" cy="54288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FFCD10-039A-43D4-889D-0CF484B60231}"/>
              </a:ext>
            </a:extLst>
          </p:cNvPr>
          <p:cNvSpPr/>
          <p:nvPr/>
        </p:nvSpPr>
        <p:spPr>
          <a:xfrm>
            <a:off x="302763" y="1440320"/>
            <a:ext cx="748937" cy="664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99B150-BF55-4A26-80B9-CDDB863E8CDC}"/>
              </a:ext>
            </a:extLst>
          </p:cNvPr>
          <p:cNvSpPr/>
          <p:nvPr/>
        </p:nvSpPr>
        <p:spPr>
          <a:xfrm>
            <a:off x="457202" y="3566611"/>
            <a:ext cx="748937" cy="15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217DC6-A36D-4D1B-B7E6-32274BC82900}"/>
              </a:ext>
            </a:extLst>
          </p:cNvPr>
          <p:cNvSpPr/>
          <p:nvPr/>
        </p:nvSpPr>
        <p:spPr>
          <a:xfrm>
            <a:off x="1515293" y="3122959"/>
            <a:ext cx="1358536" cy="185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9E2D4-11A7-4441-A272-04D9AB34F8D9}"/>
              </a:ext>
            </a:extLst>
          </p:cNvPr>
          <p:cNvSpPr/>
          <p:nvPr/>
        </p:nvSpPr>
        <p:spPr>
          <a:xfrm>
            <a:off x="2625636" y="5990003"/>
            <a:ext cx="1358536" cy="185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D1AF7B1-66D7-EF80-BB75-622DA95121B8}"/>
              </a:ext>
            </a:extLst>
          </p:cNvPr>
          <p:cNvSpPr txBox="1"/>
          <p:nvPr/>
        </p:nvSpPr>
        <p:spPr>
          <a:xfrm>
            <a:off x="190649" y="300682"/>
            <a:ext cx="115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Exceso de regímenes tributarios contribuyen al enanismo empresarial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;p9">
            <a:extLst>
              <a:ext uri="{FF2B5EF4-FFF2-40B4-BE49-F238E27FC236}">
                <a16:creationId xmlns:a16="http://schemas.microsoft.com/office/drawing/2014/main" id="{6E37257D-C006-4E16-87DD-CF06D776E58F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61A1D-46DF-4DDA-BE7B-601B3E9B7578}"/>
              </a:ext>
            </a:extLst>
          </p:cNvPr>
          <p:cNvSpPr txBox="1"/>
          <p:nvPr/>
        </p:nvSpPr>
        <p:spPr>
          <a:xfrm>
            <a:off x="330925" y="1311640"/>
            <a:ext cx="11312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dirty="0"/>
              <a:t>No existen barreras de entrada para la creación de </a:t>
            </a:r>
            <a:r>
              <a:rPr lang="es-ES" sz="1600" dirty="0" err="1"/>
              <a:t>Mipyme</a:t>
            </a:r>
            <a:r>
              <a:rPr lang="es-ES" sz="1600" dirty="0"/>
              <a:t>. Según PRODUCE, entre 2015 y 2019 el número de </a:t>
            </a:r>
            <a:r>
              <a:rPr lang="es-ES" sz="1600" dirty="0" err="1"/>
              <a:t>Mipyme</a:t>
            </a:r>
            <a:r>
              <a:rPr lang="es-ES" sz="1600" dirty="0"/>
              <a:t> -micro, pequeñas y medianas empresas- formales creció a un ritmo promedio de 9% cada año.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dirty="0"/>
              <a:t>El problema está en sostener un proceso de crecimiento empresarial i.e. que den el salto </a:t>
            </a:r>
          </a:p>
        </p:txBody>
      </p:sp>
      <p:graphicFrame>
        <p:nvGraphicFramePr>
          <p:cNvPr id="4" name="Gráfico 8">
            <a:extLst>
              <a:ext uri="{FF2B5EF4-FFF2-40B4-BE49-F238E27FC236}">
                <a16:creationId xmlns:a16="http://schemas.microsoft.com/office/drawing/2014/main" id="{309C01CE-FA63-4BD1-9A2A-1A3A4AAFA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629919"/>
              </p:ext>
            </p:extLst>
          </p:nvPr>
        </p:nvGraphicFramePr>
        <p:xfrm>
          <a:off x="611581" y="3734590"/>
          <a:ext cx="4456767" cy="243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9">
            <a:extLst>
              <a:ext uri="{FF2B5EF4-FFF2-40B4-BE49-F238E27FC236}">
                <a16:creationId xmlns:a16="http://schemas.microsoft.com/office/drawing/2014/main" id="{5E99F533-F33E-4253-84C5-E996A21CE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171374"/>
              </p:ext>
            </p:extLst>
          </p:nvPr>
        </p:nvGraphicFramePr>
        <p:xfrm>
          <a:off x="6629714" y="3560705"/>
          <a:ext cx="4967577" cy="263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11">
            <a:extLst>
              <a:ext uri="{FF2B5EF4-FFF2-40B4-BE49-F238E27FC236}">
                <a16:creationId xmlns:a16="http://schemas.microsoft.com/office/drawing/2014/main" id="{B96C4190-EAA7-41AC-8C36-264AB8E87713}"/>
              </a:ext>
            </a:extLst>
          </p:cNvPr>
          <p:cNvSpPr txBox="1"/>
          <p:nvPr/>
        </p:nvSpPr>
        <p:spPr>
          <a:xfrm>
            <a:off x="476576" y="2702651"/>
            <a:ext cx="4967577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MX" sz="18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Evolución de las </a:t>
            </a:r>
            <a:r>
              <a:rPr lang="es-MX" sz="1800" b="1" dirty="0" err="1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Mipyme</a:t>
            </a:r>
            <a:r>
              <a:rPr lang="es-MX" sz="18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formales, 2015-2019</a:t>
            </a:r>
            <a:endParaRPr lang="es-PE" sz="18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8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(miles)</a:t>
            </a:r>
            <a:endParaRPr lang="es-PE" dirty="0">
              <a:solidFill>
                <a:srgbClr val="7030A0"/>
              </a:solidFill>
            </a:endParaRPr>
          </a:p>
        </p:txBody>
      </p:sp>
      <p:sp>
        <p:nvSpPr>
          <p:cNvPr id="7" name="CuadroTexto 13">
            <a:extLst>
              <a:ext uri="{FF2B5EF4-FFF2-40B4-BE49-F238E27FC236}">
                <a16:creationId xmlns:a16="http://schemas.microsoft.com/office/drawing/2014/main" id="{886FCA1F-B407-4B30-A5FF-0A63198A7DDF}"/>
              </a:ext>
            </a:extLst>
          </p:cNvPr>
          <p:cNvSpPr txBox="1"/>
          <p:nvPr/>
        </p:nvSpPr>
        <p:spPr>
          <a:xfrm>
            <a:off x="6511580" y="2685274"/>
            <a:ext cx="5203844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MX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Empresas formales según tamaño de empresa, 2019</a:t>
            </a:r>
            <a:endParaRPr lang="es-PE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MX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(% del total de empresas)</a:t>
            </a:r>
            <a:endParaRPr lang="es-PE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15">
            <a:extLst>
              <a:ext uri="{FF2B5EF4-FFF2-40B4-BE49-F238E27FC236}">
                <a16:creationId xmlns:a16="http://schemas.microsoft.com/office/drawing/2014/main" id="{F5BD5A08-BDBC-49DF-8A9F-61CF7EAA0A47}"/>
              </a:ext>
            </a:extLst>
          </p:cNvPr>
          <p:cNvSpPr txBox="1"/>
          <p:nvPr/>
        </p:nvSpPr>
        <p:spPr>
          <a:xfrm>
            <a:off x="260782" y="6417277"/>
            <a:ext cx="4850958" cy="280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PRODUCE</a:t>
            </a:r>
            <a:endParaRPr lang="es-PE" sz="1200" dirty="0"/>
          </a:p>
        </p:txBody>
      </p:sp>
      <p:sp>
        <p:nvSpPr>
          <p:cNvPr id="9" name="CuadroTexto 16">
            <a:extLst>
              <a:ext uri="{FF2B5EF4-FFF2-40B4-BE49-F238E27FC236}">
                <a16:creationId xmlns:a16="http://schemas.microsoft.com/office/drawing/2014/main" id="{12E2AD60-16A5-43A9-869E-041ED464B2A6}"/>
              </a:ext>
            </a:extLst>
          </p:cNvPr>
          <p:cNvSpPr txBox="1"/>
          <p:nvPr/>
        </p:nvSpPr>
        <p:spPr>
          <a:xfrm>
            <a:off x="6629714" y="6417277"/>
            <a:ext cx="4850958" cy="280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PRODUCE</a:t>
            </a:r>
            <a:endParaRPr lang="es-PE" sz="12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1844656-C5FB-A477-3A1A-0CB560A9FB97}"/>
              </a:ext>
            </a:extLst>
          </p:cNvPr>
          <p:cNvSpPr/>
          <p:nvPr/>
        </p:nvSpPr>
        <p:spPr>
          <a:xfrm>
            <a:off x="7511151" y="3542447"/>
            <a:ext cx="873457" cy="56529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2644F3D-E0C5-E311-FD5D-3329BDB10E21}"/>
              </a:ext>
            </a:extLst>
          </p:cNvPr>
          <p:cNvSpPr/>
          <p:nvPr/>
        </p:nvSpPr>
        <p:spPr>
          <a:xfrm>
            <a:off x="10120148" y="3813721"/>
            <a:ext cx="873457" cy="56529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B688C7F-8005-83BF-5DC2-05DB4273DCEF}"/>
              </a:ext>
            </a:extLst>
          </p:cNvPr>
          <p:cNvSpPr txBox="1"/>
          <p:nvPr/>
        </p:nvSpPr>
        <p:spPr>
          <a:xfrm>
            <a:off x="190649" y="300682"/>
            <a:ext cx="115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Tejido empresarial con un problema de enanismo visible</a:t>
            </a:r>
          </a:p>
        </p:txBody>
      </p:sp>
    </p:spTree>
    <p:extLst>
      <p:ext uri="{BB962C8B-B14F-4D97-AF65-F5344CB8AC3E}">
        <p14:creationId xmlns:p14="http://schemas.microsoft.com/office/powerpoint/2010/main" val="20876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ADDDE7-6C69-4CA5-9606-631D59890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4C6102A3-AE03-4E0C-8BB1-258D7428A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442083"/>
              </p:ext>
            </p:extLst>
          </p:nvPr>
        </p:nvGraphicFramePr>
        <p:xfrm>
          <a:off x="975358" y="2195009"/>
          <a:ext cx="10058400" cy="390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5">
            <a:extLst>
              <a:ext uri="{FF2B5EF4-FFF2-40B4-BE49-F238E27FC236}">
                <a16:creationId xmlns:a16="http://schemas.microsoft.com/office/drawing/2014/main" id="{39F1CC6B-5B37-464F-BCB4-99A4F633D75F}"/>
              </a:ext>
            </a:extLst>
          </p:cNvPr>
          <p:cNvSpPr txBox="1"/>
          <p:nvPr/>
        </p:nvSpPr>
        <p:spPr>
          <a:xfrm>
            <a:off x="1097278" y="6325225"/>
            <a:ext cx="6096000" cy="34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MX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BID (2021)</a:t>
            </a:r>
            <a:endParaRPr lang="es-P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9BED9DE5-B8D2-4C34-B164-0AA638D8AD7B}"/>
              </a:ext>
            </a:extLst>
          </p:cNvPr>
          <p:cNvSpPr txBox="1"/>
          <p:nvPr/>
        </p:nvSpPr>
        <p:spPr>
          <a:xfrm>
            <a:off x="975359" y="1627610"/>
            <a:ext cx="10273084" cy="71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18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Distribución de empresas y empleo por tamaño de empresa en la región andina y la OECD</a:t>
            </a:r>
            <a:endParaRPr lang="es-PE" sz="18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s-MX" sz="18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(%)</a:t>
            </a:r>
            <a:endParaRPr lang="es-PE" sz="18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B5139-0B65-4EF3-867E-72BE124D21B3}"/>
              </a:ext>
            </a:extLst>
          </p:cNvPr>
          <p:cNvSpPr txBox="1"/>
          <p:nvPr/>
        </p:nvSpPr>
        <p:spPr>
          <a:xfrm>
            <a:off x="230777" y="101554"/>
            <a:ext cx="11512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En Perú, las microempresas aportan el 72% del empleo, mientras que en los países OECD es el 29%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A7D287C-25CD-0F6A-105B-A3461068EA35}"/>
              </a:ext>
            </a:extLst>
          </p:cNvPr>
          <p:cNvSpPr/>
          <p:nvPr/>
        </p:nvSpPr>
        <p:spPr>
          <a:xfrm>
            <a:off x="2311976" y="2732808"/>
            <a:ext cx="633846" cy="623455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54B140F-1BE1-C9F1-3893-06F9F98BC22C}"/>
              </a:ext>
            </a:extLst>
          </p:cNvPr>
          <p:cNvSpPr/>
          <p:nvPr/>
        </p:nvSpPr>
        <p:spPr>
          <a:xfrm>
            <a:off x="2880012" y="4205006"/>
            <a:ext cx="633846" cy="623455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FC8F69F-6529-A369-7A3A-0EC9497B52C9}"/>
              </a:ext>
            </a:extLst>
          </p:cNvPr>
          <p:cNvSpPr/>
          <p:nvPr/>
        </p:nvSpPr>
        <p:spPr>
          <a:xfrm>
            <a:off x="9758794" y="4558144"/>
            <a:ext cx="633846" cy="623455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C6616AA-2BBA-8081-403C-9A2085F4DB58}"/>
              </a:ext>
            </a:extLst>
          </p:cNvPr>
          <p:cNvSpPr/>
          <p:nvPr/>
        </p:nvSpPr>
        <p:spPr>
          <a:xfrm>
            <a:off x="10399913" y="3949832"/>
            <a:ext cx="633846" cy="623455"/>
          </a:xfrm>
          <a:prstGeom prst="ellipse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1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;p9">
            <a:extLst>
              <a:ext uri="{FF2B5EF4-FFF2-40B4-BE49-F238E27FC236}">
                <a16:creationId xmlns:a16="http://schemas.microsoft.com/office/drawing/2014/main" id="{6C7AB52A-87B5-4154-AE61-2C01B12A7418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AA042046-B386-4276-9121-220420DC65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0946" y="2509405"/>
            <a:ext cx="5365618" cy="3912177"/>
          </a:xfrm>
          <a:prstGeom prst="rect">
            <a:avLst/>
          </a:prstGeom>
        </p:spPr>
      </p:pic>
      <p:graphicFrame>
        <p:nvGraphicFramePr>
          <p:cNvPr id="3" name="Gráfico 4">
            <a:extLst>
              <a:ext uri="{FF2B5EF4-FFF2-40B4-BE49-F238E27FC236}">
                <a16:creationId xmlns:a16="http://schemas.microsoft.com/office/drawing/2014/main" id="{1C9C8C0F-893A-40CE-9A47-D7A686BD4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866116"/>
              </p:ext>
            </p:extLst>
          </p:nvPr>
        </p:nvGraphicFramePr>
        <p:xfrm>
          <a:off x="6583682" y="3539898"/>
          <a:ext cx="5059679" cy="237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5">
            <a:extLst>
              <a:ext uri="{FF2B5EF4-FFF2-40B4-BE49-F238E27FC236}">
                <a16:creationId xmlns:a16="http://schemas.microsoft.com/office/drawing/2014/main" id="{0D4E5020-467E-4C56-9685-04A2A2BE8F17}"/>
              </a:ext>
            </a:extLst>
          </p:cNvPr>
          <p:cNvSpPr txBox="1"/>
          <p:nvPr/>
        </p:nvSpPr>
        <p:spPr>
          <a:xfrm>
            <a:off x="6262255" y="6476652"/>
            <a:ext cx="4998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MEF.</a:t>
            </a:r>
            <a:endParaRPr lang="es-PE" sz="1200" dirty="0"/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96502805-06FC-44A3-AA21-DF56E85EC1D6}"/>
              </a:ext>
            </a:extLst>
          </p:cNvPr>
          <p:cNvSpPr txBox="1"/>
          <p:nvPr/>
        </p:nvSpPr>
        <p:spPr>
          <a:xfrm>
            <a:off x="6692833" y="1686547"/>
            <a:ext cx="49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Estructura de contribuyentes y recaudación según tamaño de empresa</a:t>
            </a:r>
            <a:endParaRPr lang="es-PE" dirty="0"/>
          </a:p>
          <a:p>
            <a:r>
              <a:rPr lang="es-MX" dirty="0"/>
              <a:t>(%)</a:t>
            </a:r>
            <a:endParaRPr lang="es-PE" dirty="0"/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2980CDE3-3BCB-409F-871F-7D7ECDA02BE3}"/>
              </a:ext>
            </a:extLst>
          </p:cNvPr>
          <p:cNvSpPr txBox="1"/>
          <p:nvPr/>
        </p:nvSpPr>
        <p:spPr>
          <a:xfrm>
            <a:off x="681892" y="1531004"/>
            <a:ext cx="49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Productividad laboral de las empresas según tamaño de empresa y actividad económica, 2017</a:t>
            </a:r>
            <a:endParaRPr lang="es-PE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(miles de S/)</a:t>
            </a:r>
            <a:endParaRPr lang="es-PE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F7042A1C-503F-4797-ABD1-062FC971A9C1}"/>
              </a:ext>
            </a:extLst>
          </p:cNvPr>
          <p:cNvSpPr txBox="1"/>
          <p:nvPr/>
        </p:nvSpPr>
        <p:spPr>
          <a:xfrm>
            <a:off x="566650" y="6476653"/>
            <a:ext cx="4998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IPE.</a:t>
            </a:r>
            <a:endParaRPr lang="es-PE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87A97-6930-47DD-B338-CB87743BA491}"/>
              </a:ext>
            </a:extLst>
          </p:cNvPr>
          <p:cNvSpPr txBox="1"/>
          <p:nvPr/>
        </p:nvSpPr>
        <p:spPr>
          <a:xfrm>
            <a:off x="230777" y="300682"/>
            <a:ext cx="115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Las empresas formales son 3.6 veces más productivas que las informales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3CB9061-1EC8-5F4F-7F3E-DA1F8ACA3F75}"/>
              </a:ext>
            </a:extLst>
          </p:cNvPr>
          <p:cNvSpPr/>
          <p:nvPr/>
        </p:nvSpPr>
        <p:spPr>
          <a:xfrm>
            <a:off x="1449532" y="6239742"/>
            <a:ext cx="2337954" cy="18184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6D9098F-99E1-D418-B90E-239BA824295C}"/>
              </a:ext>
            </a:extLst>
          </p:cNvPr>
          <p:cNvSpPr/>
          <p:nvPr/>
        </p:nvSpPr>
        <p:spPr>
          <a:xfrm>
            <a:off x="3787486" y="6239742"/>
            <a:ext cx="1170288" cy="18184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0467FA6-030E-3F1D-9980-2283D05273D4}"/>
              </a:ext>
            </a:extLst>
          </p:cNvPr>
          <p:cNvCxnSpPr/>
          <p:nvPr/>
        </p:nvCxnSpPr>
        <p:spPr>
          <a:xfrm>
            <a:off x="8349095" y="4795405"/>
            <a:ext cx="1485900" cy="79490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7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0;p9">
            <a:extLst>
              <a:ext uri="{FF2B5EF4-FFF2-40B4-BE49-F238E27FC236}">
                <a16:creationId xmlns:a16="http://schemas.microsoft.com/office/drawing/2014/main" id="{75F02326-5B46-4A0F-860F-5385DE742F1F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DC2539A4-C5D5-4D7E-A7D8-B9A037553F1C}"/>
              </a:ext>
            </a:extLst>
          </p:cNvPr>
          <p:cNvSpPr txBox="1"/>
          <p:nvPr/>
        </p:nvSpPr>
        <p:spPr>
          <a:xfrm>
            <a:off x="2566836" y="6565829"/>
            <a:ext cx="4850958" cy="280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PRODUCE.</a:t>
            </a:r>
            <a:endParaRPr lang="es-PE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BC737-096A-4DF4-ABBC-B7E37E936B85}"/>
              </a:ext>
            </a:extLst>
          </p:cNvPr>
          <p:cNvSpPr txBox="1"/>
          <p:nvPr/>
        </p:nvSpPr>
        <p:spPr>
          <a:xfrm>
            <a:off x="230777" y="307486"/>
            <a:ext cx="115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Grandes empresas formales se concentran principalmente en Lima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66E681A-FE8F-E626-BE04-1A6CAD34E2F6}"/>
              </a:ext>
            </a:extLst>
          </p:cNvPr>
          <p:cNvGrpSpPr/>
          <p:nvPr/>
        </p:nvGrpSpPr>
        <p:grpSpPr>
          <a:xfrm>
            <a:off x="2325536" y="1432071"/>
            <a:ext cx="6462864" cy="4782958"/>
            <a:chOff x="661836" y="1826925"/>
            <a:chExt cx="5059681" cy="3916648"/>
          </a:xfrm>
        </p:grpSpPr>
        <p:graphicFrame>
          <p:nvGraphicFramePr>
            <p:cNvPr id="3" name="Gráfico 4">
              <a:extLst>
                <a:ext uri="{FF2B5EF4-FFF2-40B4-BE49-F238E27FC236}">
                  <a16:creationId xmlns:a16="http://schemas.microsoft.com/office/drawing/2014/main" id="{59298E76-B0A1-4AEB-B189-40D3F526B28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27828602"/>
                </p:ext>
              </p:extLst>
            </p:nvPr>
          </p:nvGraphicFramePr>
          <p:xfrm>
            <a:off x="661836" y="2891574"/>
            <a:ext cx="5059681" cy="2851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CuadroTexto 10">
              <a:extLst>
                <a:ext uri="{FF2B5EF4-FFF2-40B4-BE49-F238E27FC236}">
                  <a16:creationId xmlns:a16="http://schemas.microsoft.com/office/drawing/2014/main" id="{5B891067-4C52-4476-BAF0-E34BAF3F530B}"/>
                </a:ext>
              </a:extLst>
            </p:cNvPr>
            <p:cNvSpPr txBox="1"/>
            <p:nvPr/>
          </p:nvSpPr>
          <p:spPr>
            <a:xfrm>
              <a:off x="661837" y="1826925"/>
              <a:ext cx="505968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s-MX" dirty="0"/>
                <a:t>Distribución de las grandes empresas formales según regiones, 2019</a:t>
              </a:r>
              <a:endParaRPr lang="es-PE" dirty="0"/>
            </a:p>
            <a:p>
              <a:r>
                <a:rPr lang="es-MX" dirty="0"/>
                <a:t>(%)</a:t>
              </a:r>
              <a:endParaRPr lang="es-PE" dirty="0"/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E93C505F-0AF3-E0D7-1BAA-5A7B5E79396D}"/>
                </a:ext>
              </a:extLst>
            </p:cNvPr>
            <p:cNvSpPr/>
            <p:nvPr/>
          </p:nvSpPr>
          <p:spPr>
            <a:xfrm>
              <a:off x="1036320" y="4913194"/>
              <a:ext cx="669650" cy="3228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CA2CDD5-BBF0-9F97-D518-D8DC66D628DB}"/>
                </a:ext>
              </a:extLst>
            </p:cNvPr>
            <p:cNvSpPr/>
            <p:nvPr/>
          </p:nvSpPr>
          <p:spPr>
            <a:xfrm>
              <a:off x="3454249" y="4199368"/>
              <a:ext cx="669650" cy="3228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0000"/>
                </a:solidFill>
              </a:endParaRPr>
            </a:p>
          </p:txBody>
        </p:sp>
      </p:grp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F972FBD-1D36-6D1E-1322-40E29CDD6002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 flipV="1">
            <a:off x="3659236" y="4526396"/>
            <a:ext cx="2233123" cy="8717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KPMG_Talkbook_4x3_1021_2015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1DA"/>
        </a:solidFill>
        <a:ln>
          <a:solidFill>
            <a:schemeClr val="bg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 anchor="ctr" anchorCtr="0">
        <a:noAutofit/>
      </a:bodyPr>
      <a:lstStyle>
        <a:defPPr>
          <a:spcAft>
            <a:spcPts val="600"/>
          </a:spcAft>
          <a:defRPr sz="1000" b="1" dirty="0" err="1">
            <a:solidFill>
              <a:srgbClr val="00338D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1" id="{B20BE69B-3DC5-4CC3-A986-06296AAEE383}" vid="{D2CEC4CD-9195-4950-8A3A-F92E43466932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142B302BAC24597E418D73A98AE76" ma:contentTypeVersion="13" ma:contentTypeDescription="Create a new document." ma:contentTypeScope="" ma:versionID="6b3252afe7bf5c3633157518368b3808">
  <xsd:schema xmlns:xsd="http://www.w3.org/2001/XMLSchema" xmlns:xs="http://www.w3.org/2001/XMLSchema" xmlns:p="http://schemas.microsoft.com/office/2006/metadata/properties" xmlns:ns3="cdb3989b-2418-4932-b043-d390997bf17e" xmlns:ns4="bc305476-70a2-44a8-a2b5-955a2de9cf19" targetNamespace="http://schemas.microsoft.com/office/2006/metadata/properties" ma:root="true" ma:fieldsID="8510282d8599df29350d222253f16187" ns3:_="" ns4:_="">
    <xsd:import namespace="cdb3989b-2418-4932-b043-d390997bf17e"/>
    <xsd:import namespace="bc305476-70a2-44a8-a2b5-955a2de9cf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3989b-2418-4932-b043-d390997bf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05476-70a2-44a8-a2b5-955a2de9cf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0122F6-81D8-4733-890C-E230E2EAF9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CEECC7-8601-453B-B477-4C48644DCFA5}">
  <ds:schemaRefs>
    <ds:schemaRef ds:uri="bc305476-70a2-44a8-a2b5-955a2de9cf19"/>
    <ds:schemaRef ds:uri="cdb3989b-2418-4932-b043-d390997bf1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0D0FBC8-6A67-48E1-BB88-97061D9C1C2E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bc305476-70a2-44a8-a2b5-955a2de9cf19"/>
    <ds:schemaRef ds:uri="cdb3989b-2418-4932-b043-d390997bf1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6623</TotalTime>
  <Words>793</Words>
  <Application>Microsoft Office PowerPoint</Application>
  <PresentationFormat>Panorámica</PresentationFormat>
  <Paragraphs>171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KPMG Extralight</vt:lpstr>
      <vt:lpstr>Univers 45 Light</vt:lpstr>
      <vt:lpstr>Wingdings</vt:lpstr>
      <vt:lpstr>2_KPMG_Talkbook_4x3_1021_2015</vt:lpstr>
      <vt:lpstr>3_Tema de Office</vt:lpstr>
      <vt:lpstr>Presentación de PowerPoint</vt:lpstr>
      <vt:lpstr>Presentación de PowerPoint</vt:lpstr>
      <vt:lpstr>1 Productividad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 Inclusión financiera</vt:lpstr>
      <vt:lpstr>Presentación de PowerPoint</vt:lpstr>
      <vt:lpstr>Presentación de PowerPoint</vt:lpstr>
      <vt:lpstr>3 Innovación</vt:lpstr>
      <vt:lpstr>La baja productividad también está relacionada con la baja capacidad de innovación de las empresas. Las Pyme registran bajos niveles de innovación.</vt:lpstr>
      <vt:lpstr>Presentación de PowerPoint</vt:lpstr>
      <vt:lpstr>4 Empleo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Msantana</dc:creator>
  <cp:lastModifiedBy>Gabriel Ramon</cp:lastModifiedBy>
  <cp:revision>174</cp:revision>
  <cp:lastPrinted>2022-08-15T18:01:33Z</cp:lastPrinted>
  <dcterms:created xsi:type="dcterms:W3CDTF">2021-03-01T16:44:33Z</dcterms:created>
  <dcterms:modified xsi:type="dcterms:W3CDTF">2022-11-11T03:53:55Z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0x010100953142B302BAC24597E418D73A98AE76</vt:lpwstr>
  </property>
</Properties>
</file>