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5" r:id="rId3"/>
    <p:sldId id="280" r:id="rId4"/>
    <p:sldId id="300" r:id="rId5"/>
    <p:sldId id="279" r:id="rId6"/>
    <p:sldId id="301" r:id="rId7"/>
    <p:sldId id="299" r:id="rId8"/>
    <p:sldId id="302" r:id="rId9"/>
    <p:sldId id="297" r:id="rId10"/>
    <p:sldId id="306" r:id="rId11"/>
    <p:sldId id="304" r:id="rId12"/>
    <p:sldId id="305" r:id="rId13"/>
    <p:sldId id="307" r:id="rId14"/>
    <p:sldId id="310" r:id="rId15"/>
    <p:sldId id="309" r:id="rId16"/>
    <p:sldId id="308" r:id="rId17"/>
    <p:sldId id="311" r:id="rId18"/>
    <p:sldId id="312" r:id="rId19"/>
    <p:sldId id="257" r:id="rId20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251"/>
    <a:srgbClr val="8E5353"/>
    <a:srgbClr val="E6E6E6"/>
    <a:srgbClr val="C3002F"/>
    <a:srgbClr val="941812"/>
    <a:srgbClr val="FFFFFF"/>
    <a:srgbClr val="E0E0E0"/>
    <a:srgbClr val="787878"/>
    <a:srgbClr val="A8A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DCFB07-74EA-4139-8787-308020371196}" v="134" dt="2022-10-17T23:32:55.5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18" autoAdjust="0"/>
  </p:normalViewPr>
  <p:slideViewPr>
    <p:cSldViewPr snapToGrid="0">
      <p:cViewPr varScale="1">
        <p:scale>
          <a:sx n="73" d="100"/>
          <a:sy n="73" d="100"/>
        </p:scale>
        <p:origin x="9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47D5C-7DB9-48B9-99E0-A09440E11824}" type="datetimeFigureOut">
              <a:rPr lang="es-PE" smtClean="0"/>
              <a:t>17/10/2022</a:t>
            </a:fld>
            <a:endParaRPr lang="es-PE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1B3B4-C335-43C0-B562-0051A735542A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89677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A4C52-81D2-E541-9B53-693A0681388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970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A4C52-81D2-E541-9B53-693A0681388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120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A4C52-81D2-E541-9B53-693A0681388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545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A4C52-81D2-E541-9B53-693A0681388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831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A4C52-81D2-E541-9B53-693A0681388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137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A4C52-81D2-E541-9B53-693A0681388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36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A4C52-81D2-E541-9B53-693A0681388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28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A4C52-81D2-E541-9B53-693A0681388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542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938" y="642938"/>
            <a:ext cx="66167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A4C52-81D2-E541-9B53-693A0681388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95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938" y="642938"/>
            <a:ext cx="66167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A4C52-81D2-E541-9B53-693A0681388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942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A4C52-81D2-E541-9B53-693A0681388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93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A4C52-81D2-E541-9B53-693A0681388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37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938" y="642938"/>
            <a:ext cx="66167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A4C52-81D2-E541-9B53-693A0681388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636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938" y="642938"/>
            <a:ext cx="66167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A4C52-81D2-E541-9B53-693A0681388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326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A4C52-81D2-E541-9B53-693A0681388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870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A4C52-81D2-E541-9B53-693A0681388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964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24D05-3DCE-4A76-AA43-524F5F17A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72B76A2-C961-4E56-91CD-A9F5613539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8384B2-6C4E-4C56-AD41-300952207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43D9-5007-4E0B-868E-1F91D63A402D}" type="datetimeFigureOut">
              <a:rPr lang="es-PE" smtClean="0"/>
              <a:t>17/10/2022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579468-2D23-4F96-B781-BC8ACDCBC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ADA077-7967-4580-A9F4-04B64C619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0245-A191-49C1-90E2-5349447F148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05424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F07675-9F72-41F5-BDBF-C10CE357C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47794E-B679-4862-99DB-7FE543800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28E482-ECA2-4B99-8DEA-163BB4B35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43D9-5007-4E0B-868E-1F91D63A402D}" type="datetimeFigureOut">
              <a:rPr lang="es-PE" smtClean="0"/>
              <a:t>17/10/2022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1745BF-EFF8-4129-B506-4AC26993E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EDB104-A8DF-4CB4-847A-3BCA4DF4A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0245-A191-49C1-90E2-5349447F148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8548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46F0CA6-84A2-4590-99BD-2C7D86D8F7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2646C8-AEF7-46E1-86E8-19A512129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E77BE3-C2BF-446B-87AD-46E690E01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43D9-5007-4E0B-868E-1F91D63A402D}" type="datetimeFigureOut">
              <a:rPr lang="es-PE" smtClean="0"/>
              <a:t>17/10/2022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A752A7-2247-4B82-9C38-6E84F37D9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68E890-92FE-455A-9D00-7E119E98D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0245-A191-49C1-90E2-5349447F148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2296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12592B-3DBC-4C4C-A508-EE217CE5D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686CBE-3EF0-4858-BD3B-3AFD393F4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FB418C-8655-4F06-9C3B-6F6E88716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43D9-5007-4E0B-868E-1F91D63A402D}" type="datetimeFigureOut">
              <a:rPr lang="es-PE" smtClean="0"/>
              <a:t>17/10/2022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F949AC-17CD-49D7-95B2-C39D90819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578B70-CB9C-4BD5-9805-85DA3A430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0245-A191-49C1-90E2-5349447F148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41153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FE068E-DBD3-4E33-89D4-92420A0D3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D221C6-9BA0-4A74-9503-C55300396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1D8E17-2A43-4B90-B158-85D3AD7CB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43D9-5007-4E0B-868E-1F91D63A402D}" type="datetimeFigureOut">
              <a:rPr lang="es-PE" smtClean="0"/>
              <a:t>17/10/2022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32800E-445C-467D-B36F-4C6976B1F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44827B-8F25-46D4-94F5-ACD81B95D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0245-A191-49C1-90E2-5349447F148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4366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8CDC7D-FCD9-4EB6-B4E7-16DCC389B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7A455D-4A11-43E3-880D-D81474921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7024254-1819-4F1F-AD52-E943FECA7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A6E579-C905-4D55-90FB-EE6341AC0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43D9-5007-4E0B-868E-1F91D63A402D}" type="datetimeFigureOut">
              <a:rPr lang="es-PE" smtClean="0"/>
              <a:t>17/10/2022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0AEC09-80E1-43F4-AFAB-A4DA765B1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F2565B-B121-47EB-8256-80ECC9C9C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0245-A191-49C1-90E2-5349447F148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10143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96DE2E-28D0-46A5-B2B9-0D1E02F68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C2B166-D34E-4EC4-88FB-F6C307FB4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46744A-F7CA-432C-A78C-A8FFF48C2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B0C4348-F5D9-4326-ADDC-1D18A64F19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C1A20AC-7AA8-4577-AB82-DC5B52366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9991E7B-7A52-4EF6-B527-977B1C836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43D9-5007-4E0B-868E-1F91D63A402D}" type="datetimeFigureOut">
              <a:rPr lang="es-PE" smtClean="0"/>
              <a:t>17/10/2022</a:t>
            </a:fld>
            <a:endParaRPr lang="es-PE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8F1ECED-B7EC-485E-BB8E-3ED19A466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4040CB0-EA13-4578-8AD7-4347A65E2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0245-A191-49C1-90E2-5349447F148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15114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FD3AB-D93A-423D-A60B-97E4607BD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F6EAF5-D27D-4A5B-A6BA-689939F2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43D9-5007-4E0B-868E-1F91D63A402D}" type="datetimeFigureOut">
              <a:rPr lang="es-PE" smtClean="0"/>
              <a:t>17/10/2022</a:t>
            </a:fld>
            <a:endParaRPr lang="es-PE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5AC4A72-728A-4B09-87D4-47723D8EF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D71D01B-C5C0-46B4-B459-E9A47104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0245-A191-49C1-90E2-5349447F148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65626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3A1580-4208-4995-86C3-54BD6E7A0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43D9-5007-4E0B-868E-1F91D63A402D}" type="datetimeFigureOut">
              <a:rPr lang="es-PE" smtClean="0"/>
              <a:t>17/10/2022</a:t>
            </a:fld>
            <a:endParaRPr lang="es-PE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F54127-273C-4DA2-A206-C957A274C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6134C0C-995C-4FF5-AB0A-87823A391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0245-A191-49C1-90E2-5349447F148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261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A71F4-39B2-4859-AB73-1AEE17E24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2125D9-6E86-47D3-B732-426A471C1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17A692-457D-4A8D-A02E-06D11D061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F9E83C1-9FFE-4B61-8A72-A8CFD52C2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43D9-5007-4E0B-868E-1F91D63A402D}" type="datetimeFigureOut">
              <a:rPr lang="es-PE" smtClean="0"/>
              <a:t>17/10/2022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EF8A07B-515F-4079-AB2F-217657D83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71665A-902D-4E96-9825-3B933D0B1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0245-A191-49C1-90E2-5349447F148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9844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2295FC-B40F-4961-8FA3-09AEA707D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666331-6EBF-4FDC-8D51-C0C68E2D6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42FEC3-3A90-460D-A198-54CB6AD719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DD1814-9465-49B5-88F4-25DE14989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43D9-5007-4E0B-868E-1F91D63A402D}" type="datetimeFigureOut">
              <a:rPr lang="es-PE" smtClean="0"/>
              <a:t>17/10/2022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854397-CF53-42BF-88FB-AF8222D21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20AB4B-9C2B-46B9-A7CD-E9B8F017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0245-A191-49C1-90E2-5349447F148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3872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7374B61-7A86-4CEB-AD92-131C6834A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5735D7-E05C-46EC-AE9E-0FE9BA323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0DB573-C594-40B2-92E6-4247FE8A20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143D9-5007-4E0B-868E-1F91D63A402D}" type="datetimeFigureOut">
              <a:rPr lang="es-PE" smtClean="0"/>
              <a:t>17/10/2022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5445DB-C960-4773-8075-62E5547C21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04A44E-4556-4573-87BE-7EA160CEF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90245-A191-49C1-90E2-5349447F148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0451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emf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emf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emf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emf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emf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emf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emf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24949-1628-4A10-AC71-B0DB8C3A3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064" y="1215189"/>
            <a:ext cx="9144000" cy="2804361"/>
          </a:xfrm>
        </p:spPr>
        <p:txBody>
          <a:bodyPr>
            <a:normAutofit/>
          </a:bodyPr>
          <a:lstStyle/>
          <a:p>
            <a:pPr algn="l"/>
            <a:r>
              <a:rPr lang="es-PE" sz="4400" dirty="0">
                <a:solidFill>
                  <a:schemeClr val="bg1"/>
                </a:solidFill>
                <a:latin typeface="Arial Black"/>
              </a:rPr>
              <a:t>Panorama de las mypes en el Perú</a:t>
            </a:r>
            <a:br>
              <a:rPr lang="es-PE" sz="4400" dirty="0">
                <a:latin typeface="Arial Black" panose="020B0A04020102020204" pitchFamily="34" charset="0"/>
              </a:rPr>
            </a:br>
            <a:endParaRPr lang="es-PE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28A69E9-192E-40F0-90C9-5D3C41E35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004" y="4935537"/>
            <a:ext cx="4519996" cy="16002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E9071B5-6805-49E2-A862-EE2B421A45F4}"/>
              </a:ext>
            </a:extLst>
          </p:cNvPr>
          <p:cNvSpPr txBox="1"/>
          <p:nvPr/>
        </p:nvSpPr>
        <p:spPr>
          <a:xfrm>
            <a:off x="826477" y="537893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PE" dirty="0">
                <a:solidFill>
                  <a:schemeClr val="bg1"/>
                </a:solidFill>
                <a:latin typeface="Arial"/>
                <a:cs typeface="Arial"/>
              </a:rPr>
              <a:t>Octubre 2022</a:t>
            </a:r>
            <a:endParaRPr lang="es-E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3018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áfico 11">
            <a:extLst>
              <a:ext uri="{FF2B5EF4-FFF2-40B4-BE49-F238E27FC236}">
                <a16:creationId xmlns:a16="http://schemas.microsoft.com/office/drawing/2014/main" id="{4597279D-07A9-416D-8B88-69B6AD0C2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40416" y="6165304"/>
            <a:ext cx="1645016" cy="480475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74EEAE81-7BAB-4584-B8FC-85FE45F6BAFA}"/>
              </a:ext>
            </a:extLst>
          </p:cNvPr>
          <p:cNvSpPr/>
          <p:nvPr/>
        </p:nvSpPr>
        <p:spPr>
          <a:xfrm>
            <a:off x="308258" y="6254244"/>
            <a:ext cx="64790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XII CUMBRE PYME  #HECHOENELMUNDO</a:t>
            </a:r>
            <a:endParaRPr lang="es-P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074CF26-C49A-45E1-8F05-29FD54BA5DA8}"/>
              </a:ext>
            </a:extLst>
          </p:cNvPr>
          <p:cNvSpPr txBox="1">
            <a:spLocks/>
          </p:cNvSpPr>
          <p:nvPr/>
        </p:nvSpPr>
        <p:spPr>
          <a:xfrm>
            <a:off x="308258" y="619283"/>
            <a:ext cx="11521280" cy="41116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r>
              <a:rPr lang="es-PE" sz="3000" dirty="0">
                <a:solidFill>
                  <a:schemeClr val="tx1"/>
                </a:solidFill>
                <a:latin typeface="+mj-lt"/>
                <a:cs typeface="+mj-cs"/>
              </a:rPr>
              <a:t>Proyecto de Ley: Ley que crea el nuevo Régimen Tributario 2023</a:t>
            </a:r>
          </a:p>
        </p:txBody>
      </p:sp>
      <p:pic>
        <p:nvPicPr>
          <p:cNvPr id="5" name="Imagen 4" descr="Texto, Carta&#10;&#10;Descripción generada automáticamente">
            <a:extLst>
              <a:ext uri="{FF2B5EF4-FFF2-40B4-BE49-F238E27FC236}">
                <a16:creationId xmlns:a16="http://schemas.microsoft.com/office/drawing/2014/main" id="{45869A01-3E06-F3C8-73EC-5173EE269F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826" y="1396438"/>
            <a:ext cx="3479606" cy="5009103"/>
          </a:xfrm>
          <a:prstGeom prst="rect">
            <a:avLst/>
          </a:prstGeom>
        </p:spPr>
      </p:pic>
      <p:sp>
        <p:nvSpPr>
          <p:cNvPr id="6" name="Text Box 11">
            <a:extLst>
              <a:ext uri="{FF2B5EF4-FFF2-40B4-BE49-F238E27FC236}">
                <a16:creationId xmlns:a16="http://schemas.microsoft.com/office/drawing/2014/main" id="{6D9789BE-B902-2B06-B343-4558F25C2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58" y="1329729"/>
            <a:ext cx="6479086" cy="331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85750" indent="-28575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737373"/>
                </a:solidFill>
                <a:latin typeface="Arial" charset="0"/>
              </a:rPr>
              <a:t>El PL busca crear el Régimen de Inclusión y Promoción Empresarial (RIPE) el cual, según el documento, tiene como fin “incentivar la formalización empresarial y consecuentemente mejorar la recaudación tributaria”</a:t>
            </a:r>
          </a:p>
          <a:p>
            <a:pPr marL="285750" indent="-28575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737373"/>
                </a:solidFill>
                <a:latin typeface="Arial" charset="0"/>
              </a:rPr>
              <a:t>Actualmente se cuenta con 4 Regímenes Tributarios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rgbClr val="737373"/>
                </a:solidFill>
                <a:latin typeface="Arial" charset="0"/>
              </a:rPr>
              <a:t>Nuevo Régimen Único Simplificado (NRUS)</a:t>
            </a:r>
            <a:endParaRPr lang="es-US" dirty="0">
              <a:solidFill>
                <a:srgbClr val="737373"/>
              </a:solidFill>
              <a:latin typeface="Arial" charset="0"/>
            </a:endParaRP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rgbClr val="737373"/>
                </a:solidFill>
                <a:latin typeface="Arial" charset="0"/>
              </a:rPr>
              <a:t>Régimen Especial de Renta (RER)</a:t>
            </a:r>
            <a:endParaRPr lang="es-US" dirty="0">
              <a:solidFill>
                <a:srgbClr val="737373"/>
              </a:solidFill>
              <a:latin typeface="Arial" charset="0"/>
            </a:endParaRP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rgbClr val="737373"/>
                </a:solidFill>
                <a:latin typeface="Arial" charset="0"/>
              </a:rPr>
              <a:t>Régimen MYPE Tributario (RMT)</a:t>
            </a:r>
            <a:endParaRPr lang="es-US" dirty="0">
              <a:solidFill>
                <a:srgbClr val="737373"/>
              </a:solidFill>
              <a:latin typeface="Arial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rgbClr val="737373"/>
                </a:solidFill>
                <a:latin typeface="Arial" charset="0"/>
              </a:rPr>
              <a:t>Régimen General (REG)</a:t>
            </a:r>
          </a:p>
          <a:p>
            <a:pPr algn="just" eaLnBrk="1" hangingPunct="1">
              <a:spcBef>
                <a:spcPct val="50000"/>
              </a:spcBef>
            </a:pPr>
            <a:endParaRPr lang="es-ES" dirty="0">
              <a:solidFill>
                <a:srgbClr val="737373"/>
              </a:solidFill>
              <a:latin typeface="Arial" charset="0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0B5E70C4-7520-4955-1ECC-CB6040F06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58" y="4649099"/>
            <a:ext cx="647908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85750" indent="-28575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737373"/>
                </a:solidFill>
                <a:latin typeface="Arial" charset="0"/>
              </a:rPr>
              <a:t>El RIPE tiene como finalidad “reemplazar en el mediano plazo al Régimen MYPE Tributario y está diseñado para que se convierta en un estadío de transición e incentivo hacia el Régimen General”. Con este, se eliminaría el NRUS y el RER.</a:t>
            </a:r>
          </a:p>
        </p:txBody>
      </p:sp>
    </p:spTree>
    <p:extLst>
      <p:ext uri="{BB962C8B-B14F-4D97-AF65-F5344CB8AC3E}">
        <p14:creationId xmlns:p14="http://schemas.microsoft.com/office/powerpoint/2010/main" val="1990289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áfico 11">
            <a:extLst>
              <a:ext uri="{FF2B5EF4-FFF2-40B4-BE49-F238E27FC236}">
                <a16:creationId xmlns:a16="http://schemas.microsoft.com/office/drawing/2014/main" id="{4597279D-07A9-416D-8B88-69B6AD0C2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40416" y="6165304"/>
            <a:ext cx="1645016" cy="480475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74EEAE81-7BAB-4584-B8FC-85FE45F6BAFA}"/>
              </a:ext>
            </a:extLst>
          </p:cNvPr>
          <p:cNvSpPr/>
          <p:nvPr/>
        </p:nvSpPr>
        <p:spPr>
          <a:xfrm>
            <a:off x="308258" y="6254244"/>
            <a:ext cx="64790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XII CUMBRE PYME  #HECHOENELMUNDO</a:t>
            </a:r>
            <a:endParaRPr lang="es-P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074CF26-C49A-45E1-8F05-29FD54BA5DA8}"/>
              </a:ext>
            </a:extLst>
          </p:cNvPr>
          <p:cNvSpPr txBox="1">
            <a:spLocks/>
          </p:cNvSpPr>
          <p:nvPr/>
        </p:nvSpPr>
        <p:spPr>
          <a:xfrm>
            <a:off x="308258" y="619283"/>
            <a:ext cx="11521280" cy="41116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r>
              <a:rPr lang="es-PE" sz="3000" dirty="0">
                <a:solidFill>
                  <a:schemeClr val="tx1"/>
                </a:solidFill>
                <a:latin typeface="+mj-lt"/>
                <a:cs typeface="+mj-cs"/>
              </a:rPr>
              <a:t>Mypes: informalidad no ha variado sustancialmente en el tiempo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D799327-7B77-93DA-14A9-65DA995C05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8636" y="2681440"/>
            <a:ext cx="7240524" cy="3483864"/>
          </a:xfrm>
          <a:prstGeom prst="rect">
            <a:avLst/>
          </a:prstGeom>
        </p:spPr>
      </p:pic>
      <p:sp>
        <p:nvSpPr>
          <p:cNvPr id="4" name="Text Box 11">
            <a:extLst>
              <a:ext uri="{FF2B5EF4-FFF2-40B4-BE49-F238E27FC236}">
                <a16:creationId xmlns:a16="http://schemas.microsoft.com/office/drawing/2014/main" id="{820FDA4C-D735-4D94-7207-AD00F8771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58" y="1329729"/>
            <a:ext cx="104201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s-ES" dirty="0">
                <a:solidFill>
                  <a:srgbClr val="737373"/>
                </a:solidFill>
                <a:latin typeface="Arial" charset="0"/>
              </a:rPr>
              <a:t>Actualmente, existen 4 Regímenes Tributarios; sin embargo, informalidad de las mypes viene aumentando en los últimos años; además de no haber variado significativamente entre 2007 y 2021.</a:t>
            </a:r>
          </a:p>
        </p:txBody>
      </p:sp>
    </p:spTree>
    <p:extLst>
      <p:ext uri="{BB962C8B-B14F-4D97-AF65-F5344CB8AC3E}">
        <p14:creationId xmlns:p14="http://schemas.microsoft.com/office/powerpoint/2010/main" val="2935039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áfico 11">
            <a:extLst>
              <a:ext uri="{FF2B5EF4-FFF2-40B4-BE49-F238E27FC236}">
                <a16:creationId xmlns:a16="http://schemas.microsoft.com/office/drawing/2014/main" id="{4597279D-07A9-416D-8B88-69B6AD0C2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40416" y="6165304"/>
            <a:ext cx="1645016" cy="480475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1074CF26-C49A-45E1-8F05-29FD54BA5DA8}"/>
              </a:ext>
            </a:extLst>
          </p:cNvPr>
          <p:cNvSpPr txBox="1">
            <a:spLocks/>
          </p:cNvSpPr>
          <p:nvPr/>
        </p:nvSpPr>
        <p:spPr>
          <a:xfrm>
            <a:off x="308258" y="619283"/>
            <a:ext cx="11521280" cy="41116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r>
              <a:rPr lang="es-PE" sz="3000" dirty="0">
                <a:solidFill>
                  <a:schemeClr val="tx1"/>
                </a:solidFill>
                <a:latin typeface="+mj-lt"/>
                <a:cs typeface="+mj-cs"/>
              </a:rPr>
              <a:t>Retos a la formalización: brecha de información</a:t>
            </a:r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id="{16C11934-9A48-A883-29B6-A82348952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58" y="1329729"/>
            <a:ext cx="5931768" cy="521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85750" indent="-28575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737373"/>
                </a:solidFill>
                <a:latin typeface="Arial" charset="0"/>
              </a:rPr>
              <a:t>El documento “Impacto del régimen especial de la pequeña empresa en la informalidad laboral”, elaborado para el Consejo Privado de Competitividad, muestra que:</a:t>
            </a:r>
          </a:p>
          <a:p>
            <a:pPr marL="1028700" lvl="1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737373"/>
                </a:solidFill>
                <a:latin typeface="Arial" charset="0"/>
              </a:rPr>
              <a:t>La implementación del Régimen Especial de la Pequeña Empresa tuvo un efecto positivo y significativo sobre los niveles de formalidad, reduciendo la tasa de informalidad a nivel nacional en 7.9 pp. desde su implementación.</a:t>
            </a:r>
          </a:p>
          <a:p>
            <a:pPr lvl="1" indent="0" algn="just" eaLnBrk="1" hangingPunct="1">
              <a:spcBef>
                <a:spcPct val="50000"/>
              </a:spcBef>
            </a:pPr>
            <a:endParaRPr lang="es-ES" dirty="0">
              <a:solidFill>
                <a:srgbClr val="737373"/>
              </a:solidFill>
              <a:latin typeface="Arial" charset="0"/>
            </a:endParaRPr>
          </a:p>
          <a:p>
            <a:pPr marL="1028700" lvl="1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737373"/>
                </a:solidFill>
                <a:latin typeface="Arial" charset="0"/>
              </a:rPr>
              <a:t>La evidencia presentada en el estudio muestra que regímenes laborales simplificados orientados a empresas que parten de una base mínima de productividad, como la pequeña empresa, tienen un efecto positivo sobre la formalidad, el cual persiste en el tiempo.</a:t>
            </a:r>
          </a:p>
        </p:txBody>
      </p:sp>
      <p:pic>
        <p:nvPicPr>
          <p:cNvPr id="4" name="Imagen 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23535AB7-183A-976D-A1F3-D15F7B0B48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335" y="1259759"/>
            <a:ext cx="3458323" cy="49789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27294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1074CF26-C49A-45E1-8F05-29FD54BA5DA8}"/>
              </a:ext>
            </a:extLst>
          </p:cNvPr>
          <p:cNvSpPr txBox="1">
            <a:spLocks/>
          </p:cNvSpPr>
          <p:nvPr/>
        </p:nvSpPr>
        <p:spPr>
          <a:xfrm>
            <a:off x="308258" y="619283"/>
            <a:ext cx="11521280" cy="41116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r>
              <a:rPr lang="es-PE" sz="3000" dirty="0">
                <a:solidFill>
                  <a:schemeClr val="tx1"/>
                </a:solidFill>
                <a:latin typeface="+mj-lt"/>
                <a:cs typeface="+mj-cs"/>
              </a:rPr>
              <a:t>Retos a la formalización: brecha de información</a:t>
            </a:r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id="{16C11934-9A48-A883-29B6-A82348952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287" y="1959881"/>
            <a:ext cx="4471619" cy="4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85750" indent="-28575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737373"/>
                </a:solidFill>
                <a:latin typeface="Arial" charset="0"/>
              </a:rPr>
              <a:t>Al analizar el efecto del Régimen Especial de la Pequeña Empresa por años, entre 2010 y 2011 no se observa una reducción significativa de la informalidad.</a:t>
            </a:r>
          </a:p>
          <a:p>
            <a:pPr algn="just" eaLnBrk="1" hangingPunct="1">
              <a:spcBef>
                <a:spcPct val="50000"/>
              </a:spcBef>
            </a:pPr>
            <a:endParaRPr lang="es-ES" dirty="0">
              <a:solidFill>
                <a:srgbClr val="737373"/>
              </a:solidFill>
              <a:latin typeface="Arial" charset="0"/>
            </a:endParaRPr>
          </a:p>
          <a:p>
            <a:pPr algn="just" eaLnBrk="1" hangingPunct="1">
              <a:spcBef>
                <a:spcPct val="50000"/>
              </a:spcBef>
            </a:pPr>
            <a:endParaRPr lang="es-ES" dirty="0">
              <a:solidFill>
                <a:srgbClr val="737373"/>
              </a:solidFill>
              <a:latin typeface="Arial" charset="0"/>
            </a:endParaRPr>
          </a:p>
          <a:p>
            <a:pPr marL="285750" indent="-28575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737373"/>
                </a:solidFill>
                <a:latin typeface="Arial" charset="0"/>
              </a:rPr>
              <a:t>Según los autores del documento, es posible que este limitado efecto se deba a la desinformación que hasta el día de hoy tienen los pequeños empresarios sobre la existencia del régimen. </a:t>
            </a:r>
          </a:p>
        </p:txBody>
      </p:sp>
      <p:pic>
        <p:nvPicPr>
          <p:cNvPr id="1026" name="Picture 2" descr="ComexPerú - Sociedad de Comercio Exterior del Perú">
            <a:extLst>
              <a:ext uri="{FF2B5EF4-FFF2-40B4-BE49-F238E27FC236}">
                <a16:creationId xmlns:a16="http://schemas.microsoft.com/office/drawing/2014/main" id="{325E65C7-097F-BBBF-7FDC-6F3C8549B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095" y="1290467"/>
            <a:ext cx="5043443" cy="264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úmero de mypes informales aumentó en 1.8 puntos porcentuales durante el  2018 | MYPES.pe">
            <a:extLst>
              <a:ext uri="{FF2B5EF4-FFF2-40B4-BE49-F238E27FC236}">
                <a16:creationId xmlns:a16="http://schemas.microsoft.com/office/drawing/2014/main" id="{620294DF-049C-43D7-B82F-FEA4A322A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095" y="4014290"/>
            <a:ext cx="5043443" cy="236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341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1074CF26-C49A-45E1-8F05-29FD54BA5DA8}"/>
              </a:ext>
            </a:extLst>
          </p:cNvPr>
          <p:cNvSpPr txBox="1">
            <a:spLocks/>
          </p:cNvSpPr>
          <p:nvPr/>
        </p:nvSpPr>
        <p:spPr>
          <a:xfrm>
            <a:off x="308258" y="619283"/>
            <a:ext cx="11521280" cy="41116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r>
              <a:rPr lang="es-PE" sz="3000" dirty="0">
                <a:solidFill>
                  <a:schemeClr val="tx1"/>
                </a:solidFill>
                <a:latin typeface="+mj-lt"/>
                <a:cs typeface="+mj-cs"/>
              </a:rPr>
              <a:t>6 de cada 10 mypes a nivel nacional desconocen los regímenes laborales especiales para estos negocios</a:t>
            </a: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5B76C8B6-DB7E-067C-0983-30BF37806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287" y="1959881"/>
            <a:ext cx="4471619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85750" indent="-28575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737373"/>
                </a:solidFill>
                <a:latin typeface="Arial" charset="0"/>
              </a:rPr>
              <a:t>Según una encuesta realizada por Mibanco en 2019, un 64% de mypes a nivel nacional reportaron no conocer los regímenes laborales especiales para las Mypes</a:t>
            </a:r>
          </a:p>
          <a:p>
            <a:pPr algn="just" eaLnBrk="1" hangingPunct="1">
              <a:spcBef>
                <a:spcPct val="50000"/>
              </a:spcBef>
            </a:pPr>
            <a:endParaRPr lang="es-ES" dirty="0">
              <a:solidFill>
                <a:srgbClr val="737373"/>
              </a:solidFill>
              <a:latin typeface="Arial" charset="0"/>
            </a:endParaRPr>
          </a:p>
          <a:p>
            <a:pPr algn="just" eaLnBrk="1" hangingPunct="1">
              <a:spcBef>
                <a:spcPct val="50000"/>
              </a:spcBef>
            </a:pPr>
            <a:endParaRPr lang="es-ES" dirty="0">
              <a:solidFill>
                <a:srgbClr val="737373"/>
              </a:solidFill>
              <a:latin typeface="Arial" charset="0"/>
            </a:endParaRPr>
          </a:p>
          <a:p>
            <a:pPr marL="285750" indent="-28575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737373"/>
                </a:solidFill>
                <a:latin typeface="Arial" charset="0"/>
              </a:rPr>
              <a:t>Un desconocimiento de los actuales regímenes laborales reduciría el impacto positivo de estos sobre la formalidad de las mypes.</a:t>
            </a:r>
          </a:p>
        </p:txBody>
      </p:sp>
      <p:pic>
        <p:nvPicPr>
          <p:cNvPr id="4" name="Picture 2" descr="▷ Perú: ¿Cómo elegir el régimen tributario para tu Pyme?">
            <a:extLst>
              <a:ext uri="{FF2B5EF4-FFF2-40B4-BE49-F238E27FC236}">
                <a16:creationId xmlns:a16="http://schemas.microsoft.com/office/drawing/2014/main" id="{B9CD532E-DF81-C37E-5D40-4B177B9A8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58115"/>
            <a:ext cx="5172610" cy="295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756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74EEAE81-7BAB-4584-B8FC-85FE45F6BAFA}"/>
              </a:ext>
            </a:extLst>
          </p:cNvPr>
          <p:cNvSpPr/>
          <p:nvPr/>
        </p:nvSpPr>
        <p:spPr>
          <a:xfrm>
            <a:off x="308258" y="6254244"/>
            <a:ext cx="64790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XII CUMBRE PYME  #HECHOENELMUNDO</a:t>
            </a:r>
            <a:endParaRPr lang="es-P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074CF26-C49A-45E1-8F05-29FD54BA5DA8}"/>
              </a:ext>
            </a:extLst>
          </p:cNvPr>
          <p:cNvSpPr txBox="1">
            <a:spLocks/>
          </p:cNvSpPr>
          <p:nvPr/>
        </p:nvSpPr>
        <p:spPr>
          <a:xfrm>
            <a:off x="308258" y="619283"/>
            <a:ext cx="11521280" cy="41116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r>
              <a:rPr lang="es-PE" sz="3000" dirty="0">
                <a:solidFill>
                  <a:schemeClr val="tx1"/>
                </a:solidFill>
                <a:latin typeface="+mj-lt"/>
                <a:cs typeface="+mj-cs"/>
              </a:rPr>
              <a:t>Alta tasa de informalidad en mypes, pese a contar con regímenes diferenciados 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820FDA4C-D735-4D94-7207-AD00F8771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58" y="1507253"/>
            <a:ext cx="6182978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85750" indent="-28575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737373"/>
                </a:solidFill>
                <a:latin typeface="Arial" charset="0"/>
              </a:rPr>
              <a:t>Según datos de Produce (2019), cerca del 50% de mypes formales están inscritas en el NRUS, el cual según el PL sería derogado.</a:t>
            </a:r>
          </a:p>
          <a:p>
            <a:pPr algn="just" eaLnBrk="1" hangingPunct="1">
              <a:spcBef>
                <a:spcPct val="50000"/>
              </a:spcBef>
            </a:pPr>
            <a:endParaRPr lang="es-ES" dirty="0">
              <a:solidFill>
                <a:srgbClr val="737373"/>
              </a:solidFill>
              <a:latin typeface="Arial" charset="0"/>
            </a:endParaRPr>
          </a:p>
          <a:p>
            <a:pPr marL="1028700" lvl="1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737373"/>
                </a:solidFill>
                <a:latin typeface="Arial" charset="0"/>
              </a:rPr>
              <a:t>En este régimen, las personas naturales con negocio pagan S/ 20 mensual (hasta S/ 5,000 de ingresos) o S/ 50 mensual (hasta S/ 8,000). Esto es un 0.4% y 0.625% del total de ingresos, respectivamente (considerando el límite superior de ingresos).</a:t>
            </a:r>
          </a:p>
          <a:p>
            <a:pPr lvl="1" indent="0" algn="just" eaLnBrk="1" hangingPunct="1">
              <a:spcBef>
                <a:spcPct val="50000"/>
              </a:spcBef>
            </a:pPr>
            <a:endParaRPr lang="es-ES" dirty="0">
              <a:solidFill>
                <a:srgbClr val="737373"/>
              </a:solidFill>
              <a:latin typeface="Arial" charset="0"/>
            </a:endParaRPr>
          </a:p>
          <a:p>
            <a:pPr marL="1028700" lvl="1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737373"/>
                </a:solidFill>
                <a:latin typeface="Arial" charset="0"/>
              </a:rPr>
              <a:t>Bajo el nuevo Régimen, estas personas se ubicarían en el tramo 1 o 2 de la tasa impositiva propuesta, pagando 2.68% o 5.36%, respectivamente.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E0A92E1-972C-7B75-470A-35BBB4583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115" y="1807800"/>
            <a:ext cx="4046019" cy="439917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E59C80C-BBF6-BFC9-9D88-E2671680AEEA}"/>
              </a:ext>
            </a:extLst>
          </p:cNvPr>
          <p:cNvSpPr txBox="1"/>
          <p:nvPr/>
        </p:nvSpPr>
        <p:spPr>
          <a:xfrm>
            <a:off x="8088923" y="1246906"/>
            <a:ext cx="3215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Tasa de impuesto a la renta propuesta en el Proyecto de Ley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682D65F-D9BB-18F4-014B-B3AAD00C92E4}"/>
              </a:ext>
            </a:extLst>
          </p:cNvPr>
          <p:cNvSpPr txBox="1"/>
          <p:nvPr/>
        </p:nvSpPr>
        <p:spPr>
          <a:xfrm>
            <a:off x="7655114" y="6206970"/>
            <a:ext cx="40460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Fuente: Proyecto de Ley N° 2751 / 2022 - CR</a:t>
            </a:r>
          </a:p>
        </p:txBody>
      </p:sp>
    </p:spTree>
    <p:extLst>
      <p:ext uri="{BB962C8B-B14F-4D97-AF65-F5344CB8AC3E}">
        <p14:creationId xmlns:p14="http://schemas.microsoft.com/office/powerpoint/2010/main" val="3000825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1074CF26-C49A-45E1-8F05-29FD54BA5DA8}"/>
              </a:ext>
            </a:extLst>
          </p:cNvPr>
          <p:cNvSpPr txBox="1">
            <a:spLocks/>
          </p:cNvSpPr>
          <p:nvPr/>
        </p:nvSpPr>
        <p:spPr>
          <a:xfrm>
            <a:off x="308258" y="619283"/>
            <a:ext cx="11521280" cy="41116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r>
              <a:rPr lang="es-PE" sz="3000" dirty="0">
                <a:solidFill>
                  <a:schemeClr val="tx1"/>
                </a:solidFill>
                <a:latin typeface="+mj-lt"/>
                <a:cs typeface="+mj-cs"/>
              </a:rPr>
              <a:t>Alta tasa de informalidad en mypes, pese a contar con regímenes diferenciados 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820FDA4C-D735-4D94-7207-AD00F8771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56" y="1371938"/>
            <a:ext cx="663515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85750" indent="-28575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737373"/>
                </a:solidFill>
                <a:latin typeface="Arial" charset="0"/>
              </a:rPr>
              <a:t>Además, aproximadamente un 18% de mypes formales están inscritas bajo el RER, el cual también sería derogado.</a:t>
            </a:r>
          </a:p>
          <a:p>
            <a:pPr algn="just" eaLnBrk="1" hangingPunct="1">
              <a:spcBef>
                <a:spcPct val="50000"/>
              </a:spcBef>
            </a:pPr>
            <a:endParaRPr lang="es-ES" dirty="0">
              <a:solidFill>
                <a:srgbClr val="737373"/>
              </a:solidFill>
              <a:latin typeface="Arial" charset="0"/>
            </a:endParaRPr>
          </a:p>
          <a:p>
            <a:pPr marL="1028700" lvl="1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737373"/>
                </a:solidFill>
                <a:latin typeface="Arial" charset="0"/>
              </a:rPr>
              <a:t>Siguiendo el ejercicio anterior, las mypes bajo este régimen pagan 1.5% de sus ingresos netos mensuales (ingreso neto anual hasta S/ 525,000).</a:t>
            </a:r>
          </a:p>
          <a:p>
            <a:pPr lvl="1" indent="0" algn="just" eaLnBrk="1" hangingPunct="1">
              <a:spcBef>
                <a:spcPct val="50000"/>
              </a:spcBef>
            </a:pPr>
            <a:endParaRPr lang="es-ES" dirty="0">
              <a:solidFill>
                <a:srgbClr val="737373"/>
              </a:solidFill>
              <a:latin typeface="Arial" charset="0"/>
            </a:endParaRPr>
          </a:p>
          <a:p>
            <a:pPr marL="1028700" lvl="1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737373"/>
                </a:solidFill>
                <a:latin typeface="Arial" charset="0"/>
              </a:rPr>
              <a:t>Bajo el nuevo régimen propuesto, estas unidades de negocio se encontrarían entre los tramos 1 y 5 de la tasa impositiva propuesta, pagando hasta un 13.41% de Impuesto a la Renta.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E0A92E1-972C-7B75-470A-35BBB4583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115" y="1807800"/>
            <a:ext cx="4046019" cy="439917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E59C80C-BBF6-BFC9-9D88-E2671680AEEA}"/>
              </a:ext>
            </a:extLst>
          </p:cNvPr>
          <p:cNvSpPr txBox="1"/>
          <p:nvPr/>
        </p:nvSpPr>
        <p:spPr>
          <a:xfrm>
            <a:off x="8088923" y="1246906"/>
            <a:ext cx="3215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Tasa de impuesto a la renta propuesta en el Proyecto de Ley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682D65F-D9BB-18F4-014B-B3AAD00C92E4}"/>
              </a:ext>
            </a:extLst>
          </p:cNvPr>
          <p:cNvSpPr txBox="1"/>
          <p:nvPr/>
        </p:nvSpPr>
        <p:spPr>
          <a:xfrm>
            <a:off x="7655114" y="6206970"/>
            <a:ext cx="40460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Fuente: Proyecto de Ley N° 2751 / 2022 - CR</a:t>
            </a:r>
          </a:p>
        </p:txBody>
      </p:sp>
    </p:spTree>
    <p:extLst>
      <p:ext uri="{BB962C8B-B14F-4D97-AF65-F5344CB8AC3E}">
        <p14:creationId xmlns:p14="http://schemas.microsoft.com/office/powerpoint/2010/main" val="1618567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1074CF26-C49A-45E1-8F05-29FD54BA5DA8}"/>
              </a:ext>
            </a:extLst>
          </p:cNvPr>
          <p:cNvSpPr txBox="1">
            <a:spLocks/>
          </p:cNvSpPr>
          <p:nvPr/>
        </p:nvSpPr>
        <p:spPr>
          <a:xfrm>
            <a:off x="308258" y="619283"/>
            <a:ext cx="11521280" cy="41116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r>
              <a:rPr lang="es-PE" sz="3000" dirty="0">
                <a:solidFill>
                  <a:schemeClr val="tx1"/>
                </a:solidFill>
                <a:latin typeface="+mj-lt"/>
                <a:cs typeface="+mj-cs"/>
              </a:rPr>
              <a:t>Modificaciones tributarias no son condición suficiente para incentivar la formalización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820FDA4C-D735-4D94-7207-AD00F8771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58" y="1443841"/>
            <a:ext cx="4705871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85750" indent="-28575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737373"/>
                </a:solidFill>
                <a:latin typeface="Arial" charset="0"/>
              </a:rPr>
              <a:t>La evidencia sugiere que no es necesariamente cierto que los regímenes con los que se cuenta actualmente no ayuden a reducir la informalidad, sino que existen un alto desconocimiento de estos por parte de los micro y pequeños empresarios.</a:t>
            </a:r>
          </a:p>
          <a:p>
            <a:pPr algn="just" eaLnBrk="1" hangingPunct="1">
              <a:spcBef>
                <a:spcPct val="50000"/>
              </a:spcBef>
            </a:pPr>
            <a:endParaRPr lang="es-ES" dirty="0">
              <a:solidFill>
                <a:srgbClr val="737373"/>
              </a:solidFill>
              <a:latin typeface="Arial" charset="0"/>
            </a:endParaRPr>
          </a:p>
          <a:p>
            <a:pPr marL="285750" indent="-28575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737373"/>
                </a:solidFill>
                <a:latin typeface="Arial" charset="0"/>
              </a:rPr>
              <a:t>Incentivar la formalización de las mypes debe ir de la mano de incrementar la productividad de estas, además de aumentar los beneficios percibidos por los microempresarios de ser formal.</a:t>
            </a:r>
          </a:p>
        </p:txBody>
      </p:sp>
      <p:pic>
        <p:nvPicPr>
          <p:cNvPr id="2050" name="Picture 2" descr="Produce | Mypes | Gobierno fija meta para formalizar al 60% de mypes en  cinco años | NNDC | ECONOMIA | GESTIÓN">
            <a:extLst>
              <a:ext uri="{FF2B5EF4-FFF2-40B4-BE49-F238E27FC236}">
                <a16:creationId xmlns:a16="http://schemas.microsoft.com/office/drawing/2014/main" id="{F16C80F9-3A1B-22CB-3ABD-E4A65074E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171" y="2006373"/>
            <a:ext cx="5000749" cy="284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350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1074CF26-C49A-45E1-8F05-29FD54BA5DA8}"/>
              </a:ext>
            </a:extLst>
          </p:cNvPr>
          <p:cNvSpPr txBox="1">
            <a:spLocks/>
          </p:cNvSpPr>
          <p:nvPr/>
        </p:nvSpPr>
        <p:spPr>
          <a:xfrm>
            <a:off x="308258" y="619283"/>
            <a:ext cx="11521280" cy="41116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r>
              <a:rPr lang="es-PE" sz="3000" dirty="0">
                <a:solidFill>
                  <a:schemeClr val="tx1"/>
                </a:solidFill>
                <a:latin typeface="+mj-lt"/>
                <a:cs typeface="+mj-cs"/>
              </a:rPr>
              <a:t>Modificaciones tributarias no son condición suficiente para incentivar la formalización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820FDA4C-D735-4D94-7207-AD00F8771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58" y="1443841"/>
            <a:ext cx="4705871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85750" indent="-28575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737373"/>
                </a:solidFill>
                <a:latin typeface="Arial" charset="0"/>
              </a:rPr>
              <a:t>El rol del Gobierno en la promoción de la formalización de las mypes debe considerar:</a:t>
            </a:r>
          </a:p>
          <a:p>
            <a:pPr marL="1028700" lvl="1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737373"/>
                </a:solidFill>
                <a:latin typeface="Arial" charset="0"/>
              </a:rPr>
              <a:t>Actividades de promoción para estas unidades de negocio.</a:t>
            </a:r>
          </a:p>
          <a:p>
            <a:pPr lvl="1" indent="0" algn="just" eaLnBrk="1" hangingPunct="1">
              <a:spcBef>
                <a:spcPct val="50000"/>
              </a:spcBef>
            </a:pPr>
            <a:endParaRPr lang="es-ES" dirty="0">
              <a:solidFill>
                <a:srgbClr val="737373"/>
              </a:solidFill>
              <a:latin typeface="Arial" charset="0"/>
            </a:endParaRPr>
          </a:p>
          <a:p>
            <a:pPr marL="1028700" lvl="1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737373"/>
                </a:solidFill>
                <a:latin typeface="Arial" charset="0"/>
              </a:rPr>
              <a:t>Permitir el acceso a los servicios básicos para la adecuada operación de los negocios a nivel nacional.</a:t>
            </a:r>
          </a:p>
          <a:p>
            <a:pPr marL="1028700" lvl="1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s-ES" dirty="0">
              <a:solidFill>
                <a:srgbClr val="737373"/>
              </a:solidFill>
              <a:latin typeface="Arial" charset="0"/>
            </a:endParaRPr>
          </a:p>
          <a:p>
            <a:pPr marL="1028700" lvl="1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737373"/>
                </a:solidFill>
                <a:latin typeface="Arial" charset="0"/>
              </a:rPr>
              <a:t>Gasto de Gobiernos Locales destinado a proyectos de incentivo al comercio.</a:t>
            </a:r>
          </a:p>
        </p:txBody>
      </p:sp>
      <p:pic>
        <p:nvPicPr>
          <p:cNvPr id="3074" name="Picture 2" descr="FAE-Mype y Reactiva Perú: Cómo acceder, requisitos y diferencias">
            <a:extLst>
              <a:ext uri="{FF2B5EF4-FFF2-40B4-BE49-F238E27FC236}">
                <a16:creationId xmlns:a16="http://schemas.microsoft.com/office/drawing/2014/main" id="{A8F55FF2-C0BD-066E-C648-A5CCEB177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898" y="2039266"/>
            <a:ext cx="5297953" cy="277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301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Texto&#10;&#10;Descripción generada automáticamente">
            <a:extLst>
              <a:ext uri="{FF2B5EF4-FFF2-40B4-BE49-F238E27FC236}">
                <a16:creationId xmlns:a16="http://schemas.microsoft.com/office/drawing/2014/main" id="{D7582540-4FD7-4EA9-B6DB-9345CCDDF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405" y="3036554"/>
            <a:ext cx="3568483" cy="11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73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289" y="556353"/>
            <a:ext cx="10972800" cy="411162"/>
          </a:xfrm>
        </p:spPr>
        <p:txBody>
          <a:bodyPr>
            <a:noAutofit/>
          </a:bodyPr>
          <a:lstStyle/>
          <a:p>
            <a:r>
              <a:rPr lang="es-PE" sz="3000" b="1" dirty="0"/>
              <a:t>96% de las empresas en el Perú son Mypes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8548443" y="4269820"/>
            <a:ext cx="33991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s-ES" sz="160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600" b="1" dirty="0">
                <a:solidFill>
                  <a:srgbClr val="8DA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28.7%</a:t>
            </a:r>
            <a:r>
              <a:rPr lang="es-ES" sz="160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operan en Lima Metropolitana.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7E373D18-A8E9-40D2-8229-DF7C601B4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8442" y="2233947"/>
            <a:ext cx="33991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s-ES" sz="160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600" b="1" dirty="0">
                <a:solidFill>
                  <a:srgbClr val="8DA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91.8%</a:t>
            </a:r>
            <a:r>
              <a:rPr lang="es-ES" sz="1600" dirty="0">
                <a:solidFill>
                  <a:srgbClr val="8DA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están ubicadas en zonas urbanas.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9FB0F031-9122-4CBB-B96D-5B84184FF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40416" y="6165304"/>
            <a:ext cx="1645016" cy="4804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0EB1BA9-5A39-EEFA-1857-297FB17BC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289" y="1463622"/>
            <a:ext cx="7829545" cy="467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78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8472746" y="3139593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600" dirty="0">
                <a:solidFill>
                  <a:srgbClr val="737373"/>
                </a:solidFill>
                <a:latin typeface="Arial" charset="0"/>
              </a:rPr>
              <a:t>La recuperación en el número de mypes fue 75.9%, luego de la caída en el nivel de estas en 2020.</a:t>
            </a:r>
            <a:endParaRPr lang="es-PE" sz="2000" b="1" dirty="0">
              <a:solidFill>
                <a:srgbClr val="737373"/>
              </a:solidFill>
              <a:latin typeface="Arial" charset="0"/>
            </a:endParaRP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5C50BB78-A8B2-481A-978A-499FB9869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40416" y="6165304"/>
            <a:ext cx="1645016" cy="480475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E520E405-833A-4589-8DE6-AD36D67C8274}"/>
              </a:ext>
            </a:extLst>
          </p:cNvPr>
          <p:cNvSpPr txBox="1">
            <a:spLocks/>
          </p:cNvSpPr>
          <p:nvPr/>
        </p:nvSpPr>
        <p:spPr>
          <a:xfrm>
            <a:off x="308258" y="509136"/>
            <a:ext cx="10972800" cy="41116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r>
              <a:rPr lang="es-PE" sz="3000" dirty="0">
                <a:solidFill>
                  <a:schemeClr val="tx1"/>
                </a:solidFill>
                <a:latin typeface="+mj-lt"/>
                <a:cs typeface="+mj-cs"/>
              </a:rPr>
              <a:t>Recuperación de la Covid-19: # de mypes creció 75.9%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C3C64CB-2DA8-4F93-948C-C9D67F0CE222}"/>
              </a:ext>
            </a:extLst>
          </p:cNvPr>
          <p:cNvSpPr txBox="1"/>
          <p:nvPr/>
        </p:nvSpPr>
        <p:spPr>
          <a:xfrm>
            <a:off x="8472746" y="1552892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600" dirty="0">
                <a:solidFill>
                  <a:srgbClr val="737373"/>
                </a:solidFill>
                <a:latin typeface="Arial" charset="0"/>
              </a:rPr>
              <a:t>En 2021, el número de mypes pasó de </a:t>
            </a:r>
            <a:r>
              <a:rPr lang="es-PE" sz="2000" b="1" dirty="0">
                <a:solidFill>
                  <a:srgbClr val="8DAB55"/>
                </a:solidFill>
                <a:latin typeface="Arial" charset="0"/>
              </a:rPr>
              <a:t>3.11</a:t>
            </a:r>
            <a:r>
              <a:rPr lang="es-PE" sz="1600" dirty="0">
                <a:solidFill>
                  <a:srgbClr val="737373"/>
                </a:solidFill>
                <a:latin typeface="Arial" charset="0"/>
              </a:rPr>
              <a:t> millones a </a:t>
            </a:r>
            <a:r>
              <a:rPr lang="es-PE" sz="2000" b="1" dirty="0">
                <a:solidFill>
                  <a:srgbClr val="8DAB55"/>
                </a:solidFill>
                <a:latin typeface="Arial" charset="0"/>
              </a:rPr>
              <a:t>5.46 millones</a:t>
            </a:r>
            <a:endParaRPr lang="es-PE" sz="2000" b="1" dirty="0">
              <a:solidFill>
                <a:srgbClr val="737373"/>
              </a:solidFill>
              <a:latin typeface="Arial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74D3687-7EDF-9C4C-FE55-65DAD334B2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841" y="1969590"/>
            <a:ext cx="7084282" cy="400774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351513E-363F-ED2A-3638-924418E83DE3}"/>
              </a:ext>
            </a:extLst>
          </p:cNvPr>
          <p:cNvSpPr txBox="1"/>
          <p:nvPr/>
        </p:nvSpPr>
        <p:spPr>
          <a:xfrm>
            <a:off x="8472746" y="4847969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600" dirty="0">
                <a:solidFill>
                  <a:srgbClr val="737373"/>
                </a:solidFill>
                <a:latin typeface="Arial" charset="0"/>
              </a:rPr>
              <a:t>Sin embargo, el número de mypes en 2021 es un 9.8% menos que lo registrado en 2019.</a:t>
            </a:r>
            <a:endParaRPr lang="es-PE" sz="2000" b="1" dirty="0">
              <a:solidFill>
                <a:srgbClr val="73737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584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8400738" y="2967946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600" dirty="0">
                <a:solidFill>
                  <a:srgbClr val="737373"/>
                </a:solidFill>
                <a:latin typeface="Arial" charset="0"/>
              </a:rPr>
              <a:t>Entre 2020 y 2021, las mypes dedicadas a Comercio crecieron en </a:t>
            </a:r>
            <a:r>
              <a:rPr lang="es-PE" sz="2000" b="1" dirty="0">
                <a:solidFill>
                  <a:srgbClr val="8DAB55"/>
                </a:solidFill>
                <a:latin typeface="Arial" charset="0"/>
              </a:rPr>
              <a:t>86.1%</a:t>
            </a:r>
            <a:r>
              <a:rPr lang="es-PE" sz="2000" b="1" dirty="0">
                <a:solidFill>
                  <a:srgbClr val="737373"/>
                </a:solidFill>
                <a:latin typeface="Arial" charset="0"/>
              </a:rPr>
              <a:t>. </a:t>
            </a:r>
            <a:r>
              <a:rPr lang="es-PE" sz="1600" dirty="0">
                <a:solidFill>
                  <a:srgbClr val="737373"/>
                </a:solidFill>
                <a:latin typeface="Arial" charset="0"/>
              </a:rPr>
              <a:t>Al comparar con 2019, estas cayeron un 2.7%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5C50BB78-A8B2-481A-978A-499FB9869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40416" y="6165304"/>
            <a:ext cx="1645016" cy="480475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E520E405-833A-4589-8DE6-AD36D67C8274}"/>
              </a:ext>
            </a:extLst>
          </p:cNvPr>
          <p:cNvSpPr txBox="1">
            <a:spLocks/>
          </p:cNvSpPr>
          <p:nvPr/>
        </p:nvSpPr>
        <p:spPr>
          <a:xfrm>
            <a:off x="308258" y="509136"/>
            <a:ext cx="10972800" cy="41116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r>
              <a:rPr lang="es-PE" sz="3000" dirty="0">
                <a:solidFill>
                  <a:schemeClr val="tx1"/>
                </a:solidFill>
                <a:latin typeface="+mj-lt"/>
                <a:cs typeface="+mj-cs"/>
              </a:rPr>
              <a:t>47% de las mypes se dedican al sector servicios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0A7A096-A2BA-48D1-B6DA-04426FC8785D}"/>
              </a:ext>
            </a:extLst>
          </p:cNvPr>
          <p:cNvSpPr txBox="1"/>
          <p:nvPr/>
        </p:nvSpPr>
        <p:spPr>
          <a:xfrm>
            <a:off x="8400738" y="1371355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600" dirty="0">
                <a:solidFill>
                  <a:srgbClr val="737373"/>
                </a:solidFill>
                <a:latin typeface="Arial" charset="0"/>
              </a:rPr>
              <a:t>Entre 2020 y 2021, las mypes dedicadas a Producción crecieron en </a:t>
            </a:r>
            <a:r>
              <a:rPr lang="es-PE" sz="2000" b="1" dirty="0">
                <a:solidFill>
                  <a:srgbClr val="8DAB55"/>
                </a:solidFill>
                <a:latin typeface="Arial" charset="0"/>
              </a:rPr>
              <a:t>92.5%</a:t>
            </a:r>
            <a:r>
              <a:rPr lang="es-PE" sz="2000" b="1" dirty="0">
                <a:solidFill>
                  <a:srgbClr val="737373"/>
                </a:solidFill>
                <a:latin typeface="Arial" charset="0"/>
              </a:rPr>
              <a:t>. </a:t>
            </a:r>
            <a:r>
              <a:rPr lang="es-PE" sz="1600" dirty="0">
                <a:solidFill>
                  <a:srgbClr val="737373"/>
                </a:solidFill>
                <a:latin typeface="Arial" charset="0"/>
              </a:rPr>
              <a:t>Al comparar con 2019, el crecimiento fue de 0.5%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ED61C4D-BDA3-3832-D2F8-0B1537913A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942" y="1806632"/>
            <a:ext cx="6905052" cy="370762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A870040-FD72-19C0-8735-288486E04668}"/>
              </a:ext>
            </a:extLst>
          </p:cNvPr>
          <p:cNvSpPr txBox="1"/>
          <p:nvPr/>
        </p:nvSpPr>
        <p:spPr>
          <a:xfrm>
            <a:off x="8400738" y="4564537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600" dirty="0">
                <a:solidFill>
                  <a:srgbClr val="737373"/>
                </a:solidFill>
                <a:latin typeface="Arial" charset="0"/>
              </a:rPr>
              <a:t>Entre 2020 y 2021, las mypes dedicadas a Comercio crecieron en </a:t>
            </a:r>
            <a:r>
              <a:rPr lang="es-PE" sz="2000" b="1" dirty="0">
                <a:solidFill>
                  <a:srgbClr val="8DAB55"/>
                </a:solidFill>
                <a:latin typeface="Arial" charset="0"/>
              </a:rPr>
              <a:t>63.6%</a:t>
            </a:r>
            <a:r>
              <a:rPr lang="es-PE" sz="2000" b="1" dirty="0">
                <a:solidFill>
                  <a:srgbClr val="737373"/>
                </a:solidFill>
                <a:latin typeface="Arial" charset="0"/>
              </a:rPr>
              <a:t>. </a:t>
            </a:r>
            <a:r>
              <a:rPr lang="es-PE" sz="1600" dirty="0">
                <a:solidFill>
                  <a:srgbClr val="737373"/>
                </a:solidFill>
                <a:latin typeface="Arial" charset="0"/>
              </a:rPr>
              <a:t>Al comparar con 2019, estas cayeron un 18.1%</a:t>
            </a:r>
          </a:p>
        </p:txBody>
      </p:sp>
    </p:spTree>
    <p:extLst>
      <p:ext uri="{BB962C8B-B14F-4D97-AF65-F5344CB8AC3E}">
        <p14:creationId xmlns:p14="http://schemas.microsoft.com/office/powerpoint/2010/main" val="1023166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1">
            <a:extLst>
              <a:ext uri="{FF2B5EF4-FFF2-40B4-BE49-F238E27FC236}">
                <a16:creationId xmlns:a16="http://schemas.microsoft.com/office/drawing/2014/main" id="{7E373D18-A8E9-40D2-8229-DF7C601B4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0524" y="5068340"/>
            <a:ext cx="27543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s-ES" dirty="0">
                <a:solidFill>
                  <a:srgbClr val="737373"/>
                </a:solidFill>
                <a:latin typeface="Arial" charset="0"/>
              </a:rPr>
              <a:t>Las ventas de las mypes representan un </a:t>
            </a:r>
            <a:r>
              <a:rPr lang="es-ES" sz="2400" b="1" dirty="0">
                <a:solidFill>
                  <a:srgbClr val="8DAB55"/>
                </a:solidFill>
                <a:latin typeface="Arial" charset="0"/>
              </a:rPr>
              <a:t>12% </a:t>
            </a:r>
            <a:r>
              <a:rPr lang="es-ES" dirty="0">
                <a:solidFill>
                  <a:srgbClr val="737373"/>
                </a:solidFill>
                <a:latin typeface="Arial" charset="0"/>
              </a:rPr>
              <a:t>de la producción nacional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4597279D-07A9-416D-8B88-69B6AD0C2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40416" y="6165304"/>
            <a:ext cx="1645016" cy="480475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1074CF26-C49A-45E1-8F05-29FD54BA5DA8}"/>
              </a:ext>
            </a:extLst>
          </p:cNvPr>
          <p:cNvSpPr txBox="1">
            <a:spLocks/>
          </p:cNvSpPr>
          <p:nvPr/>
        </p:nvSpPr>
        <p:spPr>
          <a:xfrm>
            <a:off x="308258" y="619283"/>
            <a:ext cx="11521280" cy="41116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r>
              <a:rPr lang="es-PE" sz="3000" dirty="0">
                <a:solidFill>
                  <a:schemeClr val="tx1"/>
                </a:solidFill>
                <a:latin typeface="+mj-lt"/>
                <a:cs typeface="+mj-cs"/>
              </a:rPr>
              <a:t>Mypes: ventas representan un 12% de la producción nacional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C4F91CC-1DF1-DDEB-DA21-9F6888F30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9892" y="1708468"/>
            <a:ext cx="8478012" cy="2595372"/>
          </a:xfrm>
          <a:prstGeom prst="rect">
            <a:avLst/>
          </a:prstGeom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id="{8E36B573-76A3-721A-2292-0394C760C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5982" y="4976006"/>
            <a:ext cx="35554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s-ES" dirty="0">
                <a:solidFill>
                  <a:srgbClr val="737373"/>
                </a:solidFill>
                <a:latin typeface="Arial" charset="0"/>
              </a:rPr>
              <a:t>Si bien las ventas totales crecieron un 78% entre 2020 y 2021, al compararlo con 2019 estas fueron un 27% menor.</a:t>
            </a:r>
          </a:p>
        </p:txBody>
      </p:sp>
    </p:spTree>
    <p:extLst>
      <p:ext uri="{BB962C8B-B14F-4D97-AF65-F5344CB8AC3E}">
        <p14:creationId xmlns:p14="http://schemas.microsoft.com/office/powerpoint/2010/main" val="3868164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>
            <a:extLst>
              <a:ext uri="{FF2B5EF4-FFF2-40B4-BE49-F238E27FC236}">
                <a16:creationId xmlns:a16="http://schemas.microsoft.com/office/drawing/2014/main" id="{7E373D18-A8E9-40D2-8229-DF7C601B4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54" y="4604373"/>
            <a:ext cx="374441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s-ES" dirty="0">
                <a:solidFill>
                  <a:srgbClr val="737373"/>
                </a:solidFill>
                <a:latin typeface="Arial" charset="0"/>
              </a:rPr>
              <a:t>Entre 2020 y 2021, el empleo aumentó en </a:t>
            </a:r>
            <a:r>
              <a:rPr lang="es-ES" sz="2400" b="1" dirty="0">
                <a:solidFill>
                  <a:srgbClr val="8DAB55"/>
                </a:solidFill>
                <a:latin typeface="Arial" charset="0"/>
              </a:rPr>
              <a:t>72.4%</a:t>
            </a:r>
            <a:r>
              <a:rPr lang="es-ES" b="1" dirty="0">
                <a:solidFill>
                  <a:srgbClr val="737373"/>
                </a:solidFill>
                <a:latin typeface="Arial" charset="0"/>
              </a:rPr>
              <a:t>, </a:t>
            </a:r>
            <a:r>
              <a:rPr lang="es-ES" dirty="0">
                <a:solidFill>
                  <a:srgbClr val="737373"/>
                </a:solidFill>
                <a:latin typeface="Arial" charset="0"/>
              </a:rPr>
              <a:t>al pasar de 4.5 a 7.7 millones de trabajadores.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8832304" y="4508557"/>
            <a:ext cx="284431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s-ES" sz="2400" b="1" dirty="0">
                <a:solidFill>
                  <a:srgbClr val="8DAB55"/>
                </a:solidFill>
                <a:latin typeface="Arial" charset="0"/>
              </a:rPr>
              <a:t>86.3%</a:t>
            </a:r>
            <a:r>
              <a:rPr lang="es-ES" dirty="0">
                <a:solidFill>
                  <a:srgbClr val="737373"/>
                </a:solidFill>
                <a:latin typeface="Arial" charset="0"/>
              </a:rPr>
              <a:t> son informales, al no estar registradas en Sunat.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4597279D-07A9-416D-8B88-69B6AD0C2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40416" y="6165304"/>
            <a:ext cx="1645016" cy="480475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74EEAE81-7BAB-4584-B8FC-85FE45F6BAFA}"/>
              </a:ext>
            </a:extLst>
          </p:cNvPr>
          <p:cNvSpPr/>
          <p:nvPr/>
        </p:nvSpPr>
        <p:spPr>
          <a:xfrm>
            <a:off x="308258" y="6254244"/>
            <a:ext cx="64790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XII CUMBRE PYME  #HECHOENELMUNDO</a:t>
            </a:r>
            <a:endParaRPr lang="es-P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074CF26-C49A-45E1-8F05-29FD54BA5DA8}"/>
              </a:ext>
            </a:extLst>
          </p:cNvPr>
          <p:cNvSpPr txBox="1">
            <a:spLocks/>
          </p:cNvSpPr>
          <p:nvPr/>
        </p:nvSpPr>
        <p:spPr>
          <a:xfrm>
            <a:off x="308258" y="619283"/>
            <a:ext cx="11521280" cy="41116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r>
              <a:rPr lang="es-PE" sz="3000" dirty="0">
                <a:solidFill>
                  <a:schemeClr val="tx1"/>
                </a:solidFill>
                <a:latin typeface="+mj-lt"/>
                <a:cs typeface="+mj-cs"/>
              </a:rPr>
              <a:t>Mypes: empleo aumentó en 72.4% e informalidad aumentó a 86.3%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013284C-ED97-9C64-3A2E-3ECA136309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9048" y="1213123"/>
            <a:ext cx="7653904" cy="2896201"/>
          </a:xfrm>
          <a:prstGeom prst="rect">
            <a:avLst/>
          </a:prstGeom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id="{C342B02F-56D2-EF9D-5492-D5CF81682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4829" y="4600890"/>
            <a:ext cx="37444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s-ES" dirty="0">
                <a:solidFill>
                  <a:srgbClr val="737373"/>
                </a:solidFill>
                <a:latin typeface="Arial" charset="0"/>
              </a:rPr>
              <a:t>Al comparar el empleo con lo registrado en 2019, este es 11.5% menor.</a:t>
            </a:r>
          </a:p>
        </p:txBody>
      </p:sp>
    </p:spTree>
    <p:extLst>
      <p:ext uri="{BB962C8B-B14F-4D97-AF65-F5344CB8AC3E}">
        <p14:creationId xmlns:p14="http://schemas.microsoft.com/office/powerpoint/2010/main" val="2414290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1426952E-80E8-4329-B28D-37B17ECE89E7}"/>
              </a:ext>
            </a:extLst>
          </p:cNvPr>
          <p:cNvSpPr/>
          <p:nvPr/>
        </p:nvSpPr>
        <p:spPr>
          <a:xfrm>
            <a:off x="310396" y="1386241"/>
            <a:ext cx="7729820" cy="4419023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800" cap="none" dirty="0">
              <a:solidFill>
                <a:schemeClr val="bg1"/>
              </a:solidFill>
              <a:latin typeface="Gill Sans M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605112" y="3036504"/>
            <a:ext cx="28803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400" dirty="0">
                <a:solidFill>
                  <a:srgbClr val="737373"/>
                </a:solidFill>
                <a:latin typeface="Arial" charset="0"/>
              </a:rPr>
              <a:t>Las ventas mensuales promedio de las mypes del sector Producción fueron de </a:t>
            </a:r>
            <a:br>
              <a:rPr lang="es-PE" sz="1400" dirty="0">
                <a:solidFill>
                  <a:srgbClr val="737373"/>
                </a:solidFill>
                <a:latin typeface="Arial" charset="0"/>
              </a:rPr>
            </a:br>
            <a:r>
              <a:rPr lang="es-PE" sz="2000" b="1" dirty="0">
                <a:solidFill>
                  <a:srgbClr val="8DAB55"/>
                </a:solidFill>
                <a:latin typeface="Arial" charset="0"/>
              </a:rPr>
              <a:t>S/ 1,626</a:t>
            </a:r>
            <a:r>
              <a:rPr lang="es-PE" sz="1400" dirty="0">
                <a:solidFill>
                  <a:srgbClr val="737373"/>
                </a:solidFill>
                <a:latin typeface="Arial" charset="0"/>
              </a:rPr>
              <a:t>, una reducción de  </a:t>
            </a:r>
            <a:r>
              <a:rPr lang="es-PE" sz="2000" b="1" dirty="0">
                <a:solidFill>
                  <a:srgbClr val="8DAB55"/>
                </a:solidFill>
                <a:latin typeface="Arial" charset="0"/>
              </a:rPr>
              <a:t>4.5%</a:t>
            </a:r>
            <a:r>
              <a:rPr lang="es-PE" sz="1400" dirty="0">
                <a:solidFill>
                  <a:srgbClr val="737373"/>
                </a:solidFill>
                <a:latin typeface="Arial" charset="0"/>
              </a:rPr>
              <a:t> respecto a 2020.</a:t>
            </a:r>
            <a:endParaRPr lang="es-PE" dirty="0">
              <a:solidFill>
                <a:srgbClr val="737373"/>
              </a:solidFill>
              <a:latin typeface="Arial" charset="0"/>
            </a:endParaRP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5C50BB78-A8B2-481A-978A-499FB9869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40416" y="6165304"/>
            <a:ext cx="1645016" cy="480475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C7C5A8E1-4991-481A-83AA-9BC7896DA98B}"/>
              </a:ext>
            </a:extLst>
          </p:cNvPr>
          <p:cNvSpPr/>
          <p:nvPr/>
        </p:nvSpPr>
        <p:spPr>
          <a:xfrm>
            <a:off x="308258" y="6254244"/>
            <a:ext cx="64790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XII CUMBRE PYME  #HECHOENELMUNDO</a:t>
            </a:r>
            <a:endParaRPr lang="es-P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F08482D-4EB8-4AA3-BB2A-B6C8B33173B4}"/>
              </a:ext>
            </a:extLst>
          </p:cNvPr>
          <p:cNvSpPr txBox="1"/>
          <p:nvPr/>
        </p:nvSpPr>
        <p:spPr>
          <a:xfrm>
            <a:off x="8605112" y="1556792"/>
            <a:ext cx="28803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400" dirty="0">
                <a:solidFill>
                  <a:srgbClr val="737373"/>
                </a:solidFill>
                <a:latin typeface="Arial" charset="0"/>
              </a:rPr>
              <a:t>Las ventas mensuales promedio de las mypes del sector Comercio fueron de </a:t>
            </a:r>
            <a:r>
              <a:rPr lang="es-PE" sz="2000" b="1" dirty="0">
                <a:solidFill>
                  <a:srgbClr val="8DAB55"/>
                </a:solidFill>
                <a:latin typeface="Arial" charset="0"/>
              </a:rPr>
              <a:t>S/ 2,663</a:t>
            </a:r>
            <a:r>
              <a:rPr lang="es-PE" sz="1400" dirty="0">
                <a:solidFill>
                  <a:srgbClr val="737373"/>
                </a:solidFill>
                <a:latin typeface="Arial" charset="0"/>
              </a:rPr>
              <a:t>, una reducción de </a:t>
            </a:r>
            <a:r>
              <a:rPr lang="es-PE" sz="2000" b="1" dirty="0">
                <a:solidFill>
                  <a:srgbClr val="8DAB55"/>
                </a:solidFill>
                <a:latin typeface="Arial" charset="0"/>
              </a:rPr>
              <a:t>12.1%</a:t>
            </a:r>
            <a:r>
              <a:rPr lang="es-PE" sz="1400" dirty="0">
                <a:solidFill>
                  <a:srgbClr val="737373"/>
                </a:solidFill>
                <a:latin typeface="Arial" charset="0"/>
              </a:rPr>
              <a:t> respecto a 2020.</a:t>
            </a:r>
            <a:endParaRPr lang="es-PE" b="1" dirty="0">
              <a:solidFill>
                <a:srgbClr val="737373"/>
              </a:solidFill>
              <a:latin typeface="Arial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B04060F-ED43-4F8A-BA4D-E3C6630980F7}"/>
              </a:ext>
            </a:extLst>
          </p:cNvPr>
          <p:cNvSpPr txBox="1"/>
          <p:nvPr/>
        </p:nvSpPr>
        <p:spPr>
          <a:xfrm>
            <a:off x="8605112" y="4514098"/>
            <a:ext cx="28803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400" dirty="0">
                <a:solidFill>
                  <a:srgbClr val="737373"/>
                </a:solidFill>
                <a:latin typeface="Arial" charset="0"/>
              </a:rPr>
              <a:t>Las ventas mensuales promedio de las mypes del sector Servicios fueron de </a:t>
            </a:r>
            <a:r>
              <a:rPr lang="es-PE" sz="2000" b="1" dirty="0">
                <a:solidFill>
                  <a:srgbClr val="8DAB55"/>
                </a:solidFill>
                <a:latin typeface="Arial" charset="0"/>
              </a:rPr>
              <a:t>S/ 1,708</a:t>
            </a:r>
            <a:r>
              <a:rPr lang="es-PE" sz="1400" dirty="0">
                <a:solidFill>
                  <a:srgbClr val="737373"/>
                </a:solidFill>
                <a:latin typeface="Arial" charset="0"/>
              </a:rPr>
              <a:t>,</a:t>
            </a:r>
            <a:r>
              <a:rPr lang="es-PE" dirty="0">
                <a:solidFill>
                  <a:srgbClr val="737373"/>
                </a:solidFill>
                <a:latin typeface="Arial" charset="0"/>
              </a:rPr>
              <a:t> </a:t>
            </a:r>
            <a:r>
              <a:rPr lang="es-PE" sz="1400" dirty="0">
                <a:solidFill>
                  <a:srgbClr val="737373"/>
                </a:solidFill>
                <a:latin typeface="Arial" charset="0"/>
              </a:rPr>
              <a:t>un aumento de</a:t>
            </a:r>
            <a:r>
              <a:rPr lang="es-PE" sz="1600" dirty="0">
                <a:solidFill>
                  <a:srgbClr val="737373"/>
                </a:solidFill>
                <a:latin typeface="Arial" charset="0"/>
              </a:rPr>
              <a:t> </a:t>
            </a:r>
            <a:r>
              <a:rPr lang="es-PE" sz="2000" b="1" dirty="0">
                <a:solidFill>
                  <a:srgbClr val="8DAB55"/>
                </a:solidFill>
                <a:latin typeface="Arial" charset="0"/>
              </a:rPr>
              <a:t>6.2%</a:t>
            </a:r>
            <a:r>
              <a:rPr lang="es-PE" dirty="0">
                <a:solidFill>
                  <a:srgbClr val="737373"/>
                </a:solidFill>
                <a:latin typeface="Arial" charset="0"/>
              </a:rPr>
              <a:t> </a:t>
            </a:r>
            <a:r>
              <a:rPr lang="es-PE" sz="1400" dirty="0">
                <a:solidFill>
                  <a:srgbClr val="737373"/>
                </a:solidFill>
                <a:latin typeface="Arial" charset="0"/>
              </a:rPr>
              <a:t>respecto a 2020.</a:t>
            </a:r>
            <a:endParaRPr lang="es-PE" b="1" dirty="0">
              <a:solidFill>
                <a:srgbClr val="737373"/>
              </a:solidFill>
              <a:latin typeface="Arial" charset="0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1B92D0EB-2F31-4260-8AC6-1A87D420BD01}"/>
              </a:ext>
            </a:extLst>
          </p:cNvPr>
          <p:cNvSpPr txBox="1">
            <a:spLocks/>
          </p:cNvSpPr>
          <p:nvPr/>
        </p:nvSpPr>
        <p:spPr>
          <a:xfrm>
            <a:off x="310396" y="504174"/>
            <a:ext cx="11449272" cy="41116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r>
              <a:rPr lang="es-PE" sz="3000" dirty="0">
                <a:solidFill>
                  <a:schemeClr val="tx1"/>
                </a:solidFill>
                <a:latin typeface="+mj-lt"/>
                <a:cs typeface="+mj-cs"/>
              </a:rPr>
              <a:t>Mypes de comercio sufrieron mayor caída en ventas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FD3CB98-80F6-AE40-964C-A9AAEB212E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847" y="1720218"/>
            <a:ext cx="7690917" cy="341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73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1426952E-80E8-4329-B28D-37B17ECE89E7}"/>
              </a:ext>
            </a:extLst>
          </p:cNvPr>
          <p:cNvSpPr/>
          <p:nvPr/>
        </p:nvSpPr>
        <p:spPr>
          <a:xfrm>
            <a:off x="310396" y="1386241"/>
            <a:ext cx="7729820" cy="4419023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800" cap="none" dirty="0">
              <a:solidFill>
                <a:schemeClr val="bg1"/>
              </a:solidFill>
              <a:latin typeface="Gill Sans M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605112" y="3036504"/>
            <a:ext cx="28803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400" dirty="0">
                <a:solidFill>
                  <a:srgbClr val="737373"/>
                </a:solidFill>
                <a:latin typeface="Arial" charset="0"/>
              </a:rPr>
              <a:t>Las ventas mensuales promedio de las mypes del sector Producción fueron de </a:t>
            </a:r>
            <a:br>
              <a:rPr lang="es-PE" sz="1400" dirty="0">
                <a:solidFill>
                  <a:srgbClr val="737373"/>
                </a:solidFill>
                <a:latin typeface="Arial" charset="0"/>
              </a:rPr>
            </a:br>
            <a:r>
              <a:rPr lang="es-PE" sz="2000" b="1" dirty="0">
                <a:solidFill>
                  <a:srgbClr val="8DAB55"/>
                </a:solidFill>
                <a:latin typeface="Arial" charset="0"/>
              </a:rPr>
              <a:t>S/ 1,626</a:t>
            </a:r>
            <a:r>
              <a:rPr lang="es-PE" sz="1400" dirty="0">
                <a:solidFill>
                  <a:srgbClr val="737373"/>
                </a:solidFill>
                <a:latin typeface="Arial" charset="0"/>
              </a:rPr>
              <a:t>, una reducción de  </a:t>
            </a:r>
            <a:r>
              <a:rPr lang="es-PE" sz="2000" b="1" dirty="0">
                <a:solidFill>
                  <a:srgbClr val="8DAB55"/>
                </a:solidFill>
                <a:latin typeface="Arial" charset="0"/>
              </a:rPr>
              <a:t>4.5%</a:t>
            </a:r>
            <a:r>
              <a:rPr lang="es-PE" sz="1400" dirty="0">
                <a:solidFill>
                  <a:srgbClr val="737373"/>
                </a:solidFill>
                <a:latin typeface="Arial" charset="0"/>
              </a:rPr>
              <a:t> respecto a 2020.</a:t>
            </a:r>
            <a:endParaRPr lang="es-PE" dirty="0">
              <a:solidFill>
                <a:srgbClr val="737373"/>
              </a:solidFill>
              <a:latin typeface="Arial" charset="0"/>
            </a:endParaRP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5C50BB78-A8B2-481A-978A-499FB9869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40416" y="6165304"/>
            <a:ext cx="1645016" cy="480475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C7C5A8E1-4991-481A-83AA-9BC7896DA98B}"/>
              </a:ext>
            </a:extLst>
          </p:cNvPr>
          <p:cNvSpPr/>
          <p:nvPr/>
        </p:nvSpPr>
        <p:spPr>
          <a:xfrm>
            <a:off x="308258" y="6254244"/>
            <a:ext cx="64790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XII CUMBRE PYME  #HECHOENELMUNDO</a:t>
            </a:r>
            <a:endParaRPr lang="es-P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F08482D-4EB8-4AA3-BB2A-B6C8B33173B4}"/>
              </a:ext>
            </a:extLst>
          </p:cNvPr>
          <p:cNvSpPr txBox="1"/>
          <p:nvPr/>
        </p:nvSpPr>
        <p:spPr>
          <a:xfrm>
            <a:off x="8605112" y="1556792"/>
            <a:ext cx="28803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400" dirty="0">
                <a:solidFill>
                  <a:srgbClr val="737373"/>
                </a:solidFill>
                <a:latin typeface="Arial" charset="0"/>
              </a:rPr>
              <a:t>Las ventas mensuales promedio de las mypes del sector Comercio fueron de </a:t>
            </a:r>
            <a:r>
              <a:rPr lang="es-PE" sz="2000" b="1" dirty="0">
                <a:solidFill>
                  <a:srgbClr val="8DAB55"/>
                </a:solidFill>
                <a:latin typeface="Arial" charset="0"/>
              </a:rPr>
              <a:t>S/ 2,663</a:t>
            </a:r>
            <a:r>
              <a:rPr lang="es-PE" sz="1400" dirty="0">
                <a:solidFill>
                  <a:srgbClr val="737373"/>
                </a:solidFill>
                <a:latin typeface="Arial" charset="0"/>
              </a:rPr>
              <a:t>, una reducción de </a:t>
            </a:r>
            <a:r>
              <a:rPr lang="es-PE" sz="2000" b="1" dirty="0">
                <a:solidFill>
                  <a:srgbClr val="8DAB55"/>
                </a:solidFill>
                <a:latin typeface="Arial" charset="0"/>
              </a:rPr>
              <a:t>12.1%</a:t>
            </a:r>
            <a:r>
              <a:rPr lang="es-PE" sz="1400" dirty="0">
                <a:solidFill>
                  <a:srgbClr val="737373"/>
                </a:solidFill>
                <a:latin typeface="Arial" charset="0"/>
              </a:rPr>
              <a:t> respecto a 2020.</a:t>
            </a:r>
            <a:endParaRPr lang="es-PE" b="1" dirty="0">
              <a:solidFill>
                <a:srgbClr val="737373"/>
              </a:solidFill>
              <a:latin typeface="Arial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B04060F-ED43-4F8A-BA4D-E3C6630980F7}"/>
              </a:ext>
            </a:extLst>
          </p:cNvPr>
          <p:cNvSpPr txBox="1"/>
          <p:nvPr/>
        </p:nvSpPr>
        <p:spPr>
          <a:xfrm>
            <a:off x="8605112" y="4514098"/>
            <a:ext cx="28803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400" dirty="0">
                <a:solidFill>
                  <a:srgbClr val="737373"/>
                </a:solidFill>
                <a:latin typeface="Arial" charset="0"/>
              </a:rPr>
              <a:t>Las ventas mensuales promedio de las mypes del sector Servicios fueron de </a:t>
            </a:r>
            <a:r>
              <a:rPr lang="es-PE" sz="2000" b="1" dirty="0">
                <a:solidFill>
                  <a:srgbClr val="8DAB55"/>
                </a:solidFill>
                <a:latin typeface="Arial" charset="0"/>
              </a:rPr>
              <a:t>S/ 1,708</a:t>
            </a:r>
            <a:r>
              <a:rPr lang="es-PE" sz="1400" dirty="0">
                <a:solidFill>
                  <a:srgbClr val="737373"/>
                </a:solidFill>
                <a:latin typeface="Arial" charset="0"/>
              </a:rPr>
              <a:t>,</a:t>
            </a:r>
            <a:r>
              <a:rPr lang="es-PE" dirty="0">
                <a:solidFill>
                  <a:srgbClr val="737373"/>
                </a:solidFill>
                <a:latin typeface="Arial" charset="0"/>
              </a:rPr>
              <a:t> </a:t>
            </a:r>
            <a:r>
              <a:rPr lang="es-PE" sz="1400" dirty="0">
                <a:solidFill>
                  <a:srgbClr val="737373"/>
                </a:solidFill>
                <a:latin typeface="Arial" charset="0"/>
              </a:rPr>
              <a:t>un aumento de</a:t>
            </a:r>
            <a:r>
              <a:rPr lang="es-PE" sz="1600" dirty="0">
                <a:solidFill>
                  <a:srgbClr val="737373"/>
                </a:solidFill>
                <a:latin typeface="Arial" charset="0"/>
              </a:rPr>
              <a:t> </a:t>
            </a:r>
            <a:r>
              <a:rPr lang="es-PE" sz="2000" b="1" dirty="0">
                <a:solidFill>
                  <a:srgbClr val="8DAB55"/>
                </a:solidFill>
                <a:latin typeface="Arial" charset="0"/>
              </a:rPr>
              <a:t>6.2%</a:t>
            </a:r>
            <a:r>
              <a:rPr lang="es-PE" dirty="0">
                <a:solidFill>
                  <a:srgbClr val="737373"/>
                </a:solidFill>
                <a:latin typeface="Arial" charset="0"/>
              </a:rPr>
              <a:t> </a:t>
            </a:r>
            <a:r>
              <a:rPr lang="es-PE" sz="1400" dirty="0">
                <a:solidFill>
                  <a:srgbClr val="737373"/>
                </a:solidFill>
                <a:latin typeface="Arial" charset="0"/>
              </a:rPr>
              <a:t>respecto a 2020.</a:t>
            </a:r>
            <a:endParaRPr lang="es-PE" b="1" dirty="0">
              <a:solidFill>
                <a:srgbClr val="737373"/>
              </a:solidFill>
              <a:latin typeface="Arial" charset="0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1B92D0EB-2F31-4260-8AC6-1A87D420BD01}"/>
              </a:ext>
            </a:extLst>
          </p:cNvPr>
          <p:cNvSpPr txBox="1">
            <a:spLocks/>
          </p:cNvSpPr>
          <p:nvPr/>
        </p:nvSpPr>
        <p:spPr>
          <a:xfrm>
            <a:off x="310396" y="504174"/>
            <a:ext cx="11449272" cy="41116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r>
              <a:rPr lang="es-PE" sz="3000" dirty="0">
                <a:solidFill>
                  <a:schemeClr val="tx1"/>
                </a:solidFill>
                <a:latin typeface="+mj-lt"/>
                <a:cs typeface="+mj-cs"/>
              </a:rPr>
              <a:t>Mypes de comercio sufrieron mayor caída en ventas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6DC67D3-5108-065C-0D98-7A0444B315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880" y="2419088"/>
            <a:ext cx="7410851" cy="258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77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apa&#10;&#10;Descripción generada automáticamente">
            <a:extLst>
              <a:ext uri="{FF2B5EF4-FFF2-40B4-BE49-F238E27FC236}">
                <a16:creationId xmlns:a16="http://schemas.microsoft.com/office/drawing/2014/main" id="{F546DC01-4A45-6AF8-6EBE-AB0C85AD12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00"/>
          <a:stretch/>
        </p:blipFill>
        <p:spPr>
          <a:xfrm>
            <a:off x="4253557" y="1734697"/>
            <a:ext cx="3278322" cy="4394257"/>
          </a:xfrm>
          <a:prstGeom prst="rect">
            <a:avLst/>
          </a:prstGeom>
        </p:spPr>
      </p:pic>
      <p:pic>
        <p:nvPicPr>
          <p:cNvPr id="8" name="Imagen 7" descr="Mapa&#10;&#10;Descripción generada automáticamente">
            <a:extLst>
              <a:ext uri="{FF2B5EF4-FFF2-40B4-BE49-F238E27FC236}">
                <a16:creationId xmlns:a16="http://schemas.microsoft.com/office/drawing/2014/main" id="{91958156-B60A-4A44-B063-A907F800CF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26"/>
          <a:stretch/>
        </p:blipFill>
        <p:spPr>
          <a:xfrm>
            <a:off x="677580" y="1687734"/>
            <a:ext cx="3324225" cy="448818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018F1D1-B720-41ED-920B-09B580F5C5C2}"/>
              </a:ext>
            </a:extLst>
          </p:cNvPr>
          <p:cNvSpPr txBox="1"/>
          <p:nvPr/>
        </p:nvSpPr>
        <p:spPr>
          <a:xfrm>
            <a:off x="8638849" y="1268760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600" dirty="0">
                <a:solidFill>
                  <a:srgbClr val="737373"/>
                </a:solidFill>
                <a:latin typeface="Arial" charset="0"/>
              </a:rPr>
              <a:t>En comparación con 2020, los departamentos con mayor proporción de mypes informales siguen ubicándose en la zona norte y oriente del país.</a:t>
            </a:r>
            <a:endParaRPr lang="es-PE" sz="2000" b="1" dirty="0">
              <a:solidFill>
                <a:srgbClr val="737373"/>
              </a:solidFill>
              <a:latin typeface="Arial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12DBCE7-7B6E-47B0-922D-37F8A1777B6A}"/>
              </a:ext>
            </a:extLst>
          </p:cNvPr>
          <p:cNvSpPr txBox="1"/>
          <p:nvPr/>
        </p:nvSpPr>
        <p:spPr>
          <a:xfrm>
            <a:off x="8688288" y="2795444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600" dirty="0">
                <a:solidFill>
                  <a:srgbClr val="737373"/>
                </a:solidFill>
                <a:latin typeface="Arial" charset="0"/>
              </a:rPr>
              <a:t>Por el contrario, los departamentos con menor número relativo de mypes informales se siguen ubicando en la zona sur del país.</a:t>
            </a:r>
            <a:endParaRPr lang="es-PE" sz="2000" b="1" dirty="0">
              <a:solidFill>
                <a:srgbClr val="737373"/>
              </a:solidFill>
              <a:latin typeface="Arial" charset="0"/>
            </a:endParaRPr>
          </a:p>
        </p:txBody>
      </p:sp>
      <p:sp>
        <p:nvSpPr>
          <p:cNvPr id="13" name="Marcador de contenido 3">
            <a:extLst>
              <a:ext uri="{FF2B5EF4-FFF2-40B4-BE49-F238E27FC236}">
                <a16:creationId xmlns:a16="http://schemas.microsoft.com/office/drawing/2014/main" id="{AF507329-36EB-42FB-ABBE-D90103842EFB}"/>
              </a:ext>
            </a:extLst>
          </p:cNvPr>
          <p:cNvSpPr txBox="1">
            <a:spLocks/>
          </p:cNvSpPr>
          <p:nvPr/>
        </p:nvSpPr>
        <p:spPr>
          <a:xfrm>
            <a:off x="2495600" y="1351122"/>
            <a:ext cx="4968552" cy="67322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ea typeface="+mn-ea"/>
                <a:cs typeface="Gill Sans M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ea typeface="+mn-ea"/>
                <a:cs typeface="Gill Sans M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ea typeface="+mn-ea"/>
                <a:cs typeface="Gill Sans M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ea typeface="+mn-ea"/>
                <a:cs typeface="Gill Sans M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Proporción de mypes informales por departamento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51D27159-3011-443C-A668-E6520C24AB9D}"/>
              </a:ext>
            </a:extLst>
          </p:cNvPr>
          <p:cNvSpPr txBox="1">
            <a:spLocks/>
          </p:cNvSpPr>
          <p:nvPr/>
        </p:nvSpPr>
        <p:spPr>
          <a:xfrm>
            <a:off x="360844" y="164951"/>
            <a:ext cx="11063748" cy="576064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r>
              <a:rPr lang="es-PE" sz="3000" dirty="0">
                <a:solidFill>
                  <a:schemeClr val="tx1"/>
                </a:solidFill>
                <a:latin typeface="+mj-lt"/>
                <a:cs typeface="+mj-cs"/>
              </a:rPr>
              <a:t>Mayor informalidad se da en norte y oriente del Perú</a:t>
            </a:r>
          </a:p>
        </p:txBody>
      </p:sp>
      <p:sp>
        <p:nvSpPr>
          <p:cNvPr id="15" name="Marcador de contenido 3">
            <a:extLst>
              <a:ext uri="{FF2B5EF4-FFF2-40B4-BE49-F238E27FC236}">
                <a16:creationId xmlns:a16="http://schemas.microsoft.com/office/drawing/2014/main" id="{BCE67B9D-BA66-46BA-B9BE-6020B4B6025B}"/>
              </a:ext>
            </a:extLst>
          </p:cNvPr>
          <p:cNvSpPr txBox="1">
            <a:spLocks/>
          </p:cNvSpPr>
          <p:nvPr/>
        </p:nvSpPr>
        <p:spPr>
          <a:xfrm>
            <a:off x="839416" y="1819770"/>
            <a:ext cx="1152128" cy="673224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4F81BD"/>
                </a:solidFill>
                <a:latin typeface="Gill Sans MT"/>
                <a:ea typeface="+mn-ea"/>
                <a:cs typeface="Gill Sans M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ea typeface="+mn-ea"/>
                <a:cs typeface="Gill Sans M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ea typeface="+mn-ea"/>
                <a:cs typeface="Gill Sans M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ea typeface="+mn-ea"/>
                <a:cs typeface="Gill Sans M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US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16" name="Marcador de contenido 3">
            <a:extLst>
              <a:ext uri="{FF2B5EF4-FFF2-40B4-BE49-F238E27FC236}">
                <a16:creationId xmlns:a16="http://schemas.microsoft.com/office/drawing/2014/main" id="{4065C80A-7A05-44CF-9F0C-9898190D38BC}"/>
              </a:ext>
            </a:extLst>
          </p:cNvPr>
          <p:cNvSpPr txBox="1">
            <a:spLocks/>
          </p:cNvSpPr>
          <p:nvPr/>
        </p:nvSpPr>
        <p:spPr>
          <a:xfrm>
            <a:off x="6691390" y="1823426"/>
            <a:ext cx="1152128" cy="673224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4F81BD"/>
                </a:solidFill>
                <a:latin typeface="Gill Sans MT"/>
                <a:ea typeface="+mn-ea"/>
                <a:cs typeface="Gill Sans M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ea typeface="+mn-ea"/>
                <a:cs typeface="Gill Sans M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ea typeface="+mn-ea"/>
                <a:cs typeface="Gill Sans M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ea typeface="+mn-ea"/>
                <a:cs typeface="Gill Sans M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US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0FCA6F0-35E3-48FA-8B44-49F5381AC785}"/>
              </a:ext>
            </a:extLst>
          </p:cNvPr>
          <p:cNvSpPr txBox="1"/>
          <p:nvPr/>
        </p:nvSpPr>
        <p:spPr>
          <a:xfrm>
            <a:off x="8680781" y="4429794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600" dirty="0">
                <a:solidFill>
                  <a:srgbClr val="737373"/>
                </a:solidFill>
                <a:latin typeface="Arial" charset="0"/>
              </a:rPr>
              <a:t>Aquellos departamentos que han reducido su tasa de informalidad entre 2020 y 2021 son Madre de Dios, Amazonas, Callao, Pasco, Puno y Tumbes</a:t>
            </a:r>
            <a:endParaRPr lang="es-PE" sz="2000" b="1" dirty="0">
              <a:solidFill>
                <a:srgbClr val="73737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149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1434</Words>
  <Application>Microsoft Office PowerPoint</Application>
  <PresentationFormat>Panorámica</PresentationFormat>
  <Paragraphs>109</Paragraphs>
  <Slides>19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Courier New</vt:lpstr>
      <vt:lpstr>Gill Sans MT</vt:lpstr>
      <vt:lpstr>Tema de Office</vt:lpstr>
      <vt:lpstr>Panorama de las mypes en el Perú </vt:lpstr>
      <vt:lpstr>96% de las empresas en el Perú son Mypes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TITULO1</dc:title>
  <dc:creator>eliana garcia</dc:creator>
  <cp:lastModifiedBy>Rafael Zacnich</cp:lastModifiedBy>
  <cp:revision>2</cp:revision>
  <dcterms:created xsi:type="dcterms:W3CDTF">2020-09-25T23:16:14Z</dcterms:created>
  <dcterms:modified xsi:type="dcterms:W3CDTF">2022-10-18T02:48:35Z</dcterms:modified>
</cp:coreProperties>
</file>