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1" r:id="rId4"/>
    <p:sldId id="262" r:id="rId5"/>
    <p:sldId id="263" r:id="rId6"/>
    <p:sldId id="272" r:id="rId7"/>
    <p:sldId id="264" r:id="rId8"/>
    <p:sldId id="273" r:id="rId9"/>
    <p:sldId id="279" r:id="rId10"/>
    <p:sldId id="280" r:id="rId11"/>
    <p:sldId id="274" r:id="rId12"/>
    <p:sldId id="276" r:id="rId13"/>
    <p:sldId id="281" r:id="rId14"/>
    <p:sldId id="278" r:id="rId15"/>
    <p:sldId id="270" r:id="rId16"/>
  </p:sldIdLst>
  <p:sldSz cx="24384000" cy="13716000"/>
  <p:notesSz cx="6858000" cy="9144000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>
        <a:ln>
          <a:noFill/>
        </a:ln>
        <a:solidFill>
          <a:srgbClr val="FFFFFF"/>
        </a:solidFill>
        <a:effectLst/>
        <a:latin typeface="Helvetica Neue"/>
        <a:ea typeface="Helvetica Neue"/>
        <a:cs typeface="Helvetica Neue"/>
        <a:sym typeface="Helvetica Neue"/>
      </a:defRPr>
    </a:lvl1pPr>
    <a:lvl2pPr marL="0" marR="0" lvl="1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>
        <a:ln>
          <a:noFill/>
        </a:ln>
        <a:solidFill>
          <a:srgbClr val="FFFFFF"/>
        </a:solidFill>
        <a:effectLst/>
        <a:latin typeface="Helvetica Neue"/>
        <a:ea typeface="Helvetica Neue"/>
        <a:cs typeface="Helvetica Neue"/>
        <a:sym typeface="Helvetica Neue"/>
      </a:defRPr>
    </a:lvl2pPr>
    <a:lvl3pPr marL="0" marR="0" lvl="2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>
        <a:ln>
          <a:noFill/>
        </a:ln>
        <a:solidFill>
          <a:srgbClr val="FFFFFF"/>
        </a:solidFill>
        <a:effectLst/>
        <a:latin typeface="Helvetica Neue"/>
        <a:ea typeface="Helvetica Neue"/>
        <a:cs typeface="Helvetica Neue"/>
        <a:sym typeface="Helvetica Neue"/>
      </a:defRPr>
    </a:lvl3pPr>
    <a:lvl4pPr marL="0" marR="0" lvl="3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>
        <a:ln>
          <a:noFill/>
        </a:ln>
        <a:solidFill>
          <a:srgbClr val="FFFFFF"/>
        </a:solidFill>
        <a:effectLst/>
        <a:latin typeface="Helvetica Neue"/>
        <a:ea typeface="Helvetica Neue"/>
        <a:cs typeface="Helvetica Neue"/>
        <a:sym typeface="Helvetica Neue"/>
      </a:defRPr>
    </a:lvl4pPr>
    <a:lvl5pPr marL="0" marR="0" lvl="4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>
        <a:ln>
          <a:noFill/>
        </a:ln>
        <a:solidFill>
          <a:srgbClr val="FFFFFF"/>
        </a:solidFill>
        <a:effectLst/>
        <a:latin typeface="Helvetica Neue"/>
        <a:ea typeface="Helvetica Neue"/>
        <a:cs typeface="Helvetica Neue"/>
        <a:sym typeface="Helvetica Neue"/>
      </a:defRPr>
    </a:lvl5pPr>
    <a:lvl6pPr marL="0" marR="0" lvl="5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>
        <a:ln>
          <a:noFill/>
        </a:ln>
        <a:solidFill>
          <a:srgbClr val="FFFFFF"/>
        </a:solidFill>
        <a:effectLst/>
        <a:latin typeface="Helvetica Neue"/>
        <a:ea typeface="Helvetica Neue"/>
        <a:cs typeface="Helvetica Neue"/>
        <a:sym typeface="Helvetica Neue"/>
      </a:defRPr>
    </a:lvl6pPr>
    <a:lvl7pPr marL="0" marR="0" lvl="6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>
        <a:ln>
          <a:noFill/>
        </a:ln>
        <a:solidFill>
          <a:srgbClr val="FFFFFF"/>
        </a:solidFill>
        <a:effectLst/>
        <a:latin typeface="Helvetica Neue"/>
        <a:ea typeface="Helvetica Neue"/>
        <a:cs typeface="Helvetica Neue"/>
        <a:sym typeface="Helvetica Neue"/>
      </a:defRPr>
    </a:lvl7pPr>
    <a:lvl8pPr marL="0" marR="0" lvl="7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>
        <a:ln>
          <a:noFill/>
        </a:ln>
        <a:solidFill>
          <a:srgbClr val="FFFFFF"/>
        </a:solidFill>
        <a:effectLst/>
        <a:latin typeface="Helvetica Neue"/>
        <a:ea typeface="Helvetica Neue"/>
        <a:cs typeface="Helvetica Neue"/>
        <a:sym typeface="Helvetica Neue"/>
      </a:defRPr>
    </a:lvl8pPr>
    <a:lvl9pPr marL="0" marR="0" lvl="8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>
        <a:ln>
          <a:noFill/>
        </a:ln>
        <a:solidFill>
          <a:srgbClr val="FFFFFF"/>
        </a:solidFill>
        <a:effectLst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10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Enero - Febrero 2023</a:t>
            </a:r>
          </a:p>
          <a:p>
            <a:pPr>
              <a:defRPr/>
            </a:pPr>
            <a:r>
              <a:rPr lang="en-US"/>
              <a:t>No tradicional</a:t>
            </a:r>
          </a:p>
        </c:rich>
      </c:tx>
      <c:layout>
        <c:manualLayout>
          <c:xMode val="edge"/>
          <c:yMode val="edge"/>
          <c:x val="0.72767411479692434"/>
          <c:y val="6.1336339116155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'Sectores Económicos - Exportaci'!$C$16</c:f>
              <c:strCache>
                <c:ptCount val="1"/>
                <c:pt idx="0">
                  <c:v>2023</c:v>
                </c:pt>
              </c:strCache>
            </c:strRef>
          </c:tx>
          <c:explosion val="2"/>
          <c:dPt>
            <c:idx val="0"/>
            <c:bubble3D val="0"/>
            <c:explosion val="1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F1A-4E69-9B53-7D23FA5E70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F1A-4E69-9B53-7D23FA5E70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F1A-4E69-9B53-7D23FA5E70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F1A-4E69-9B53-7D23FA5E70D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F1A-4E69-9B53-7D23FA5E70D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EF1A-4E69-9B53-7D23FA5E70D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EF1A-4E69-9B53-7D23FA5E70D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EF1A-4E69-9B53-7D23FA5E70D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EF1A-4E69-9B53-7D23FA5E70D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EF1A-4E69-9B53-7D23FA5E70D3}"/>
              </c:ext>
            </c:extLst>
          </c:dPt>
          <c:dLbls>
            <c:dLbl>
              <c:idx val="0"/>
              <c:layout>
                <c:manualLayout>
                  <c:x val="-2.790913269858631E-2"/>
                  <c:y val="0.324286651973205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1A-4E69-9B53-7D23FA5E70D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F1A-4E69-9B53-7D23FA5E70D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EF1A-4E69-9B53-7D23FA5E70D3}"/>
                </c:ext>
              </c:extLst>
            </c:dLbl>
            <c:dLbl>
              <c:idx val="3"/>
              <c:layout>
                <c:manualLayout>
                  <c:x val="-5.2591161616685124E-2"/>
                  <c:y val="3.47536808828264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1A-4E69-9B53-7D23FA5E70D3}"/>
                </c:ext>
              </c:extLst>
            </c:dLbl>
            <c:dLbl>
              <c:idx val="4"/>
              <c:layout>
                <c:manualLayout>
                  <c:x val="-7.8581873154254126E-4"/>
                  <c:y val="-9.96840434065106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1A-4E69-9B53-7D23FA5E70D3}"/>
                </c:ext>
              </c:extLst>
            </c:dLbl>
            <c:dLbl>
              <c:idx val="5"/>
              <c:layout>
                <c:manualLayout>
                  <c:x val="-6.6706267493491261E-2"/>
                  <c:y val="-6.051283552381231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1A-4E69-9B53-7D23FA5E70D3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EF1A-4E69-9B53-7D23FA5E70D3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EF1A-4E69-9B53-7D23FA5E70D3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EF1A-4E69-9B53-7D23FA5E70D3}"/>
                </c:ext>
              </c:extLst>
            </c:dLbl>
            <c:dLbl>
              <c:idx val="9"/>
              <c:layout>
                <c:manualLayout>
                  <c:x val="6.7022665239735352E-2"/>
                  <c:y val="-5.36504479626498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F1A-4E69-9B53-7D23FA5E70D3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'Sectores Económicos - Exportaci'!$B$18:$B$27</c:f>
              <c:strCache>
                <c:ptCount val="10"/>
                <c:pt idx="0">
                  <c:v>AGROPECUARIO Y AGROINDUSTRIAS</c:v>
                </c:pt>
                <c:pt idx="1">
                  <c:v>TEXTIL</c:v>
                </c:pt>
                <c:pt idx="2">
                  <c:v>PRENDAS DE VESTIR</c:v>
                </c:pt>
                <c:pt idx="3">
                  <c:v>PESCA</c:v>
                </c:pt>
                <c:pt idx="4">
                  <c:v>METAL - MECANICO</c:v>
                </c:pt>
                <c:pt idx="5">
                  <c:v>QUIMICO</c:v>
                </c:pt>
                <c:pt idx="6">
                  <c:v>SIDERURGICO Y METALURGICO</c:v>
                </c:pt>
                <c:pt idx="7">
                  <c:v>MINERIA NO METALICA</c:v>
                </c:pt>
                <c:pt idx="8">
                  <c:v>MADERAS</c:v>
                </c:pt>
                <c:pt idx="9">
                  <c:v>VARIOS</c:v>
                </c:pt>
              </c:strCache>
            </c:strRef>
          </c:cat>
          <c:val>
            <c:numRef>
              <c:f>'Sectores Económicos - Exportaci'!$C$18:$C$27</c:f>
              <c:numCache>
                <c:formatCode>#,##0</c:formatCode>
                <c:ptCount val="10"/>
                <c:pt idx="0">
                  <c:v>1589216.7855699901</c:v>
                </c:pt>
                <c:pt idx="1">
                  <c:v>74215.451290000201</c:v>
                </c:pt>
                <c:pt idx="2">
                  <c:v>210646.58962999901</c:v>
                </c:pt>
                <c:pt idx="3">
                  <c:v>348469.55267999897</c:v>
                </c:pt>
                <c:pt idx="4">
                  <c:v>101973.621940001</c:v>
                </c:pt>
                <c:pt idx="5">
                  <c:v>291653.75032999902</c:v>
                </c:pt>
                <c:pt idx="6">
                  <c:v>243645.68799000001</c:v>
                </c:pt>
                <c:pt idx="7">
                  <c:v>222772.26407999999</c:v>
                </c:pt>
                <c:pt idx="8">
                  <c:v>16840.04119</c:v>
                </c:pt>
                <c:pt idx="9">
                  <c:v>65332.502229999998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F1A-4E69-9B53-7D23FA5E70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s-P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Enero - Febrero 2023</a:t>
            </a:r>
          </a:p>
          <a:p>
            <a:pPr>
              <a:defRPr/>
            </a:pPr>
            <a:r>
              <a:rPr lang="en-US"/>
              <a:t>No tradicional</a:t>
            </a:r>
          </a:p>
        </c:rich>
      </c:tx>
      <c:layout>
        <c:manualLayout>
          <c:xMode val="edge"/>
          <c:yMode val="edge"/>
          <c:x val="0.72767411479692434"/>
          <c:y val="6.1336339116155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786134-A30A-4980-A55F-F8C2FEE5980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712EEC80-6A8E-41DD-81D9-975D1BD01FAA}">
      <dgm:prSet phldrT="[Texto]"/>
      <dgm:spPr/>
      <dgm:t>
        <a:bodyPr/>
        <a:lstStyle/>
        <a:p>
          <a:r>
            <a:rPr lang="es-ES" dirty="0"/>
            <a:t>Competencia</a:t>
          </a:r>
          <a:endParaRPr lang="es-PE" dirty="0"/>
        </a:p>
      </dgm:t>
    </dgm:pt>
    <dgm:pt modelId="{6EAA8D7C-DFB4-497D-9FB9-B9B2890A77C6}" type="parTrans" cxnId="{4C0C24F8-418E-4EF2-BBAE-80C486B7DFB3}">
      <dgm:prSet/>
      <dgm:spPr/>
      <dgm:t>
        <a:bodyPr/>
        <a:lstStyle/>
        <a:p>
          <a:endParaRPr lang="es-PE"/>
        </a:p>
      </dgm:t>
    </dgm:pt>
    <dgm:pt modelId="{8ABF0BCD-3C15-4B48-85A0-3630760353AD}" type="sibTrans" cxnId="{4C0C24F8-418E-4EF2-BBAE-80C486B7DFB3}">
      <dgm:prSet/>
      <dgm:spPr/>
      <dgm:t>
        <a:bodyPr/>
        <a:lstStyle/>
        <a:p>
          <a:endParaRPr lang="es-PE"/>
        </a:p>
      </dgm:t>
    </dgm:pt>
    <dgm:pt modelId="{4D9264DF-21A2-4468-873E-8BAFDF0529D2}">
      <dgm:prSet phldrT="[Texto]"/>
      <dgm:spPr/>
      <dgm:t>
        <a:bodyPr/>
        <a:lstStyle/>
        <a:p>
          <a:r>
            <a:rPr lang="es-ES" b="0" i="0" dirty="0"/>
            <a:t>El mercado  es altamente competitivo, y las pymes pueden enfrentar dificultades para competir con empresas más grandes y establecidas en el mercado. La adopción de estrategias de marketing efectivas y la diferenciación de los productos y servicios son fundamentales para destacar en el mercado y ganar cuota de mercado.</a:t>
          </a:r>
          <a:endParaRPr lang="es-PE" dirty="0"/>
        </a:p>
      </dgm:t>
    </dgm:pt>
    <dgm:pt modelId="{34783B0C-76E9-4290-8059-751B1A99FD3F}" type="parTrans" cxnId="{B3F0DF18-9AAD-4BA3-BBB5-592744ACCF46}">
      <dgm:prSet/>
      <dgm:spPr/>
      <dgm:t>
        <a:bodyPr/>
        <a:lstStyle/>
        <a:p>
          <a:endParaRPr lang="es-PE"/>
        </a:p>
      </dgm:t>
    </dgm:pt>
    <dgm:pt modelId="{1C8BE680-D52A-4C88-9EB2-2DDD3B8C7832}" type="sibTrans" cxnId="{B3F0DF18-9AAD-4BA3-BBB5-592744ACCF46}">
      <dgm:prSet/>
      <dgm:spPr/>
      <dgm:t>
        <a:bodyPr/>
        <a:lstStyle/>
        <a:p>
          <a:endParaRPr lang="es-PE"/>
        </a:p>
      </dgm:t>
    </dgm:pt>
    <dgm:pt modelId="{0065273F-1561-42DF-8420-F4CBFC56E22A}">
      <dgm:prSet phldrT="[Texto]"/>
      <dgm:spPr/>
      <dgm:t>
        <a:bodyPr/>
        <a:lstStyle/>
        <a:p>
          <a:r>
            <a:rPr lang="es-ES" dirty="0"/>
            <a:t>Acceso  Financiamiento</a:t>
          </a:r>
          <a:endParaRPr lang="es-PE" dirty="0"/>
        </a:p>
      </dgm:t>
    </dgm:pt>
    <dgm:pt modelId="{DBBDF303-6FA4-4905-8586-BC030B705D39}" type="parTrans" cxnId="{1B6D0538-6A0D-4981-A32B-54EBE6202FD0}">
      <dgm:prSet/>
      <dgm:spPr/>
      <dgm:t>
        <a:bodyPr/>
        <a:lstStyle/>
        <a:p>
          <a:endParaRPr lang="es-PE"/>
        </a:p>
      </dgm:t>
    </dgm:pt>
    <dgm:pt modelId="{BD9439D3-6703-4555-BC5D-EA137F5D4716}" type="sibTrans" cxnId="{1B6D0538-6A0D-4981-A32B-54EBE6202FD0}">
      <dgm:prSet/>
      <dgm:spPr/>
      <dgm:t>
        <a:bodyPr/>
        <a:lstStyle/>
        <a:p>
          <a:endParaRPr lang="es-PE"/>
        </a:p>
      </dgm:t>
    </dgm:pt>
    <dgm:pt modelId="{2C4627F5-8749-42AE-BD20-49074BC05EF4}">
      <dgm:prSet phldrT="[Texto]"/>
      <dgm:spPr/>
      <dgm:t>
        <a:bodyPr/>
        <a:lstStyle/>
        <a:p>
          <a:r>
            <a:rPr lang="es-ES" b="0" i="0" dirty="0"/>
            <a:t>Un reto latente para las pymes en el Perú es el acceso a financiamiento. Y este aspecto puede afectar la viabilidad a largo plazo de estas empresas en el, ya que para ser competitivas deben cumplir con ciertos estándares. El capital es necesario para que se pueda invertir en tecnología, marketing y expansión del negocio, por ejemplo.</a:t>
          </a:r>
          <a:endParaRPr lang="es-PE" dirty="0"/>
        </a:p>
      </dgm:t>
    </dgm:pt>
    <dgm:pt modelId="{267FEAC7-7E3C-4A47-A01F-5913DEFE36CF}" type="parTrans" cxnId="{BC41084F-57D1-4A33-BB5A-72B073A8FB5B}">
      <dgm:prSet/>
      <dgm:spPr/>
      <dgm:t>
        <a:bodyPr/>
        <a:lstStyle/>
        <a:p>
          <a:endParaRPr lang="es-PE"/>
        </a:p>
      </dgm:t>
    </dgm:pt>
    <dgm:pt modelId="{F4B66F0A-16DE-480B-ABEB-3B99B86C2563}" type="sibTrans" cxnId="{BC41084F-57D1-4A33-BB5A-72B073A8FB5B}">
      <dgm:prSet/>
      <dgm:spPr/>
      <dgm:t>
        <a:bodyPr/>
        <a:lstStyle/>
        <a:p>
          <a:endParaRPr lang="es-PE"/>
        </a:p>
      </dgm:t>
    </dgm:pt>
    <dgm:pt modelId="{B821B9FD-AB6C-42A3-9712-94AAA85E804F}">
      <dgm:prSet phldrT="[Texto]"/>
      <dgm:spPr/>
      <dgm:t>
        <a:bodyPr/>
        <a:lstStyle/>
        <a:p>
          <a:r>
            <a:rPr lang="es-ES" dirty="0"/>
            <a:t>Adaptación al Cambio</a:t>
          </a:r>
          <a:endParaRPr lang="es-PE" dirty="0"/>
        </a:p>
      </dgm:t>
    </dgm:pt>
    <dgm:pt modelId="{189DB6FA-41CC-4E2A-869D-8B240E2F993D}" type="parTrans" cxnId="{FC413D8A-EBD3-4DA2-AA82-6FB44E77F323}">
      <dgm:prSet/>
      <dgm:spPr/>
      <dgm:t>
        <a:bodyPr/>
        <a:lstStyle/>
        <a:p>
          <a:endParaRPr lang="es-PE"/>
        </a:p>
      </dgm:t>
    </dgm:pt>
    <dgm:pt modelId="{2BAE70BC-32C1-4B4F-AEA7-40CED5876509}" type="sibTrans" cxnId="{FC413D8A-EBD3-4DA2-AA82-6FB44E77F323}">
      <dgm:prSet/>
      <dgm:spPr/>
      <dgm:t>
        <a:bodyPr/>
        <a:lstStyle/>
        <a:p>
          <a:endParaRPr lang="es-PE"/>
        </a:p>
      </dgm:t>
    </dgm:pt>
    <dgm:pt modelId="{0FE4A11B-0170-4910-907D-CB4D5E4040C0}">
      <dgm:prSet phldrT="[Texto]"/>
      <dgm:spPr/>
      <dgm:t>
        <a:bodyPr/>
        <a:lstStyle/>
        <a:p>
          <a:r>
            <a:rPr lang="es-ES" dirty="0"/>
            <a:t>El mercado es un entorno en constante cambio, y las pymes deben estar preparadas para adaptarse a las nuevas tendencias y desafíos que surjan. La capacidad de innovación y la flexibilidad son fundamentales para mantenerse competitivo </a:t>
          </a:r>
          <a:r>
            <a:rPr lang="es-ES" dirty="0" err="1"/>
            <a:t>competitivo</a:t>
          </a:r>
          <a:r>
            <a:rPr lang="es-ES" dirty="0"/>
            <a:t>.</a:t>
          </a:r>
          <a:endParaRPr lang="es-PE" dirty="0"/>
        </a:p>
      </dgm:t>
    </dgm:pt>
    <dgm:pt modelId="{5346A8C6-C1F3-493A-A5EF-127D726D8E30}" type="parTrans" cxnId="{A3C4E4EB-9BFE-4766-9203-0F267CEF4FE3}">
      <dgm:prSet/>
      <dgm:spPr/>
      <dgm:t>
        <a:bodyPr/>
        <a:lstStyle/>
        <a:p>
          <a:endParaRPr lang="es-PE"/>
        </a:p>
      </dgm:t>
    </dgm:pt>
    <dgm:pt modelId="{5FF3159A-AA5C-4351-87F9-1B604DF9C9D9}" type="sibTrans" cxnId="{A3C4E4EB-9BFE-4766-9203-0F267CEF4FE3}">
      <dgm:prSet/>
      <dgm:spPr/>
      <dgm:t>
        <a:bodyPr/>
        <a:lstStyle/>
        <a:p>
          <a:endParaRPr lang="es-PE"/>
        </a:p>
      </dgm:t>
    </dgm:pt>
    <dgm:pt modelId="{6C7D17D0-6EFE-4C9F-876B-E7D3254CC742}">
      <dgm:prSet phldrT="[Texto]"/>
      <dgm:spPr/>
      <dgm:t>
        <a:bodyPr/>
        <a:lstStyle/>
        <a:p>
          <a:r>
            <a:rPr lang="es-ES" dirty="0"/>
            <a:t>Sobrerregulación y Coyuntura</a:t>
          </a:r>
          <a:endParaRPr lang="es-PE" dirty="0"/>
        </a:p>
      </dgm:t>
    </dgm:pt>
    <dgm:pt modelId="{A7A70427-054A-4DDE-ADD0-B12F55A71F50}" type="parTrans" cxnId="{F2FBF806-879E-432E-AA87-0FF801BC0596}">
      <dgm:prSet/>
      <dgm:spPr/>
      <dgm:t>
        <a:bodyPr/>
        <a:lstStyle/>
        <a:p>
          <a:endParaRPr lang="es-PE"/>
        </a:p>
      </dgm:t>
    </dgm:pt>
    <dgm:pt modelId="{166DB6B1-E66F-43A5-A862-AB963F92222A}" type="sibTrans" cxnId="{F2FBF806-879E-432E-AA87-0FF801BC0596}">
      <dgm:prSet/>
      <dgm:spPr/>
      <dgm:t>
        <a:bodyPr/>
        <a:lstStyle/>
        <a:p>
          <a:endParaRPr lang="es-PE"/>
        </a:p>
      </dgm:t>
    </dgm:pt>
    <dgm:pt modelId="{FE6D63EE-AC51-4CBB-8A49-11B6C0FC2C7E}">
      <dgm:prSet/>
      <dgm:spPr/>
      <dgm:t>
        <a:bodyPr/>
        <a:lstStyle/>
        <a:p>
          <a:r>
            <a:rPr lang="es-ES" dirty="0"/>
            <a:t>Regulaciones del Estado, Regulaciones del exterior así  como y la coyuntura local y global.</a:t>
          </a:r>
          <a:endParaRPr lang="es-PE" dirty="0"/>
        </a:p>
      </dgm:t>
    </dgm:pt>
    <dgm:pt modelId="{8C067656-5881-4D43-B670-29B64010FB1A}" type="parTrans" cxnId="{F873EAC6-EEB3-4CDA-8593-8B12BBFF10B7}">
      <dgm:prSet/>
      <dgm:spPr/>
      <dgm:t>
        <a:bodyPr/>
        <a:lstStyle/>
        <a:p>
          <a:endParaRPr lang="es-PE"/>
        </a:p>
      </dgm:t>
    </dgm:pt>
    <dgm:pt modelId="{66ADFAC0-7D63-46F6-AC98-A4573368BFAF}" type="sibTrans" cxnId="{F873EAC6-EEB3-4CDA-8593-8B12BBFF10B7}">
      <dgm:prSet/>
      <dgm:spPr/>
      <dgm:t>
        <a:bodyPr/>
        <a:lstStyle/>
        <a:p>
          <a:endParaRPr lang="es-PE"/>
        </a:p>
      </dgm:t>
    </dgm:pt>
    <dgm:pt modelId="{8ACFBF5C-B37D-4D53-A173-D367100934C1}">
      <dgm:prSet/>
      <dgm:spPr/>
      <dgm:t>
        <a:bodyPr/>
        <a:lstStyle/>
        <a:p>
          <a:r>
            <a:rPr lang="es-ES" dirty="0"/>
            <a:t>Asociatividad</a:t>
          </a:r>
          <a:endParaRPr lang="es-PE" dirty="0"/>
        </a:p>
      </dgm:t>
    </dgm:pt>
    <dgm:pt modelId="{32E83A5A-0CA8-4681-A826-233FEBBCD615}" type="parTrans" cxnId="{E83D8B01-E025-47C9-81C9-6BE104EEC830}">
      <dgm:prSet/>
      <dgm:spPr/>
      <dgm:t>
        <a:bodyPr/>
        <a:lstStyle/>
        <a:p>
          <a:endParaRPr lang="es-PE"/>
        </a:p>
      </dgm:t>
    </dgm:pt>
    <dgm:pt modelId="{E7BAD97D-4EC1-46F3-BD23-39F3D2AA686E}" type="sibTrans" cxnId="{E83D8B01-E025-47C9-81C9-6BE104EEC830}">
      <dgm:prSet/>
      <dgm:spPr/>
      <dgm:t>
        <a:bodyPr/>
        <a:lstStyle/>
        <a:p>
          <a:endParaRPr lang="es-PE"/>
        </a:p>
      </dgm:t>
    </dgm:pt>
    <dgm:pt modelId="{AF773882-011C-4184-82CD-AEED6A4DEE16}">
      <dgm:prSet/>
      <dgm:spPr/>
      <dgm:t>
        <a:bodyPr/>
        <a:lstStyle/>
        <a:p>
          <a:r>
            <a:rPr lang="es-ES" dirty="0"/>
            <a:t>Para poder cumplir con las demandas de los mercados internacionales</a:t>
          </a:r>
          <a:endParaRPr lang="es-PE" dirty="0"/>
        </a:p>
      </dgm:t>
    </dgm:pt>
    <dgm:pt modelId="{5DB934CB-0EF1-4241-8E0D-27F8ABB297E8}" type="parTrans" cxnId="{3354B8E3-14A2-4F0F-9A64-338F07104EAD}">
      <dgm:prSet/>
      <dgm:spPr/>
    </dgm:pt>
    <dgm:pt modelId="{5ECAFF28-DD6E-4EBE-B87A-67E9F966B57B}" type="sibTrans" cxnId="{3354B8E3-14A2-4F0F-9A64-338F07104EAD}">
      <dgm:prSet/>
      <dgm:spPr/>
    </dgm:pt>
    <dgm:pt modelId="{DAB042EA-7444-4BB1-9781-8D972C21D994}">
      <dgm:prSet/>
      <dgm:spPr/>
      <dgm:t>
        <a:bodyPr/>
        <a:lstStyle/>
        <a:p>
          <a:r>
            <a:rPr lang="es-ES" dirty="0"/>
            <a:t>Para poder cumplir con lo estándares </a:t>
          </a:r>
          <a:r>
            <a:rPr lang="es-ES" dirty="0" err="1"/>
            <a:t>globables</a:t>
          </a:r>
          <a:endParaRPr lang="es-PE" dirty="0"/>
        </a:p>
      </dgm:t>
    </dgm:pt>
    <dgm:pt modelId="{33ACBEF6-BA97-4620-A1E8-1CA08E8DAD80}" type="parTrans" cxnId="{8B71611C-E7F2-4B9E-B80E-307D1E0CB972}">
      <dgm:prSet/>
      <dgm:spPr/>
    </dgm:pt>
    <dgm:pt modelId="{66725ED9-5B39-4F11-94B9-D1F6E0C8F9C5}" type="sibTrans" cxnId="{8B71611C-E7F2-4B9E-B80E-307D1E0CB972}">
      <dgm:prSet/>
      <dgm:spPr/>
    </dgm:pt>
    <dgm:pt modelId="{EAD627D9-61E8-4839-8703-8CB31D5C5BAF}" type="pres">
      <dgm:prSet presAssocID="{EA786134-A30A-4980-A55F-F8C2FEE5980F}" presName="Name0" presStyleCnt="0">
        <dgm:presLayoutVars>
          <dgm:dir/>
          <dgm:animLvl val="lvl"/>
          <dgm:resizeHandles val="exact"/>
        </dgm:presLayoutVars>
      </dgm:prSet>
      <dgm:spPr/>
    </dgm:pt>
    <dgm:pt modelId="{3657FE1B-D41B-4396-8199-4C3FB2E3BC0D}" type="pres">
      <dgm:prSet presAssocID="{712EEC80-6A8E-41DD-81D9-975D1BD01FAA}" presName="composite" presStyleCnt="0"/>
      <dgm:spPr/>
    </dgm:pt>
    <dgm:pt modelId="{5326CF8D-A915-431E-B944-13B7C4BA8B27}" type="pres">
      <dgm:prSet presAssocID="{712EEC80-6A8E-41DD-81D9-975D1BD01FAA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C1CFC5B4-4A8F-45DE-B0FD-27BFAA85F1E5}" type="pres">
      <dgm:prSet presAssocID="{712EEC80-6A8E-41DD-81D9-975D1BD01FAA}" presName="desTx" presStyleLbl="alignAccFollowNode1" presStyleIdx="0" presStyleCnt="5">
        <dgm:presLayoutVars>
          <dgm:bulletEnabled val="1"/>
        </dgm:presLayoutVars>
      </dgm:prSet>
      <dgm:spPr/>
    </dgm:pt>
    <dgm:pt modelId="{C07F4FA9-3630-4DBB-B893-021BD2C1A1EB}" type="pres">
      <dgm:prSet presAssocID="{8ABF0BCD-3C15-4B48-85A0-3630760353AD}" presName="space" presStyleCnt="0"/>
      <dgm:spPr/>
    </dgm:pt>
    <dgm:pt modelId="{83A3D00E-C64D-4EDE-9142-A9C0D622766B}" type="pres">
      <dgm:prSet presAssocID="{0065273F-1561-42DF-8420-F4CBFC56E22A}" presName="composite" presStyleCnt="0"/>
      <dgm:spPr/>
    </dgm:pt>
    <dgm:pt modelId="{31806211-B955-49AD-A522-9EFD225E67DA}" type="pres">
      <dgm:prSet presAssocID="{0065273F-1561-42DF-8420-F4CBFC56E22A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DA130EEE-91CB-4900-A468-A55E7DD0989B}" type="pres">
      <dgm:prSet presAssocID="{0065273F-1561-42DF-8420-F4CBFC56E22A}" presName="desTx" presStyleLbl="alignAccFollowNode1" presStyleIdx="1" presStyleCnt="5">
        <dgm:presLayoutVars>
          <dgm:bulletEnabled val="1"/>
        </dgm:presLayoutVars>
      </dgm:prSet>
      <dgm:spPr/>
    </dgm:pt>
    <dgm:pt modelId="{426696AD-6467-4260-A5C9-3C2762C4F3B7}" type="pres">
      <dgm:prSet presAssocID="{BD9439D3-6703-4555-BC5D-EA137F5D4716}" presName="space" presStyleCnt="0"/>
      <dgm:spPr/>
    </dgm:pt>
    <dgm:pt modelId="{1E4CBA67-8A57-4066-A73E-6A05F84ED855}" type="pres">
      <dgm:prSet presAssocID="{B821B9FD-AB6C-42A3-9712-94AAA85E804F}" presName="composite" presStyleCnt="0"/>
      <dgm:spPr/>
    </dgm:pt>
    <dgm:pt modelId="{2B964252-08E6-4929-9C44-AE9928B5E7C3}" type="pres">
      <dgm:prSet presAssocID="{B821B9FD-AB6C-42A3-9712-94AAA85E804F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9F481E17-8E7C-42ED-B3FE-B52456EC6ED7}" type="pres">
      <dgm:prSet presAssocID="{B821B9FD-AB6C-42A3-9712-94AAA85E804F}" presName="desTx" presStyleLbl="alignAccFollowNode1" presStyleIdx="2" presStyleCnt="5">
        <dgm:presLayoutVars>
          <dgm:bulletEnabled val="1"/>
        </dgm:presLayoutVars>
      </dgm:prSet>
      <dgm:spPr/>
    </dgm:pt>
    <dgm:pt modelId="{4008AD60-E117-48F0-89C3-DF7ADFDD32AE}" type="pres">
      <dgm:prSet presAssocID="{2BAE70BC-32C1-4B4F-AEA7-40CED5876509}" presName="space" presStyleCnt="0"/>
      <dgm:spPr/>
    </dgm:pt>
    <dgm:pt modelId="{54021341-9D20-4973-AB03-899FB6969546}" type="pres">
      <dgm:prSet presAssocID="{6C7D17D0-6EFE-4C9F-876B-E7D3254CC742}" presName="composite" presStyleCnt="0"/>
      <dgm:spPr/>
    </dgm:pt>
    <dgm:pt modelId="{E681FB6D-15A7-43DB-A20E-831D9D1BC7F7}" type="pres">
      <dgm:prSet presAssocID="{6C7D17D0-6EFE-4C9F-876B-E7D3254CC742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E4E4408F-0066-4095-BE34-0416B31956C9}" type="pres">
      <dgm:prSet presAssocID="{6C7D17D0-6EFE-4C9F-876B-E7D3254CC742}" presName="desTx" presStyleLbl="alignAccFollowNode1" presStyleIdx="3" presStyleCnt="5" custLinFactNeighborX="-2333" custLinFactNeighborY="265">
        <dgm:presLayoutVars>
          <dgm:bulletEnabled val="1"/>
        </dgm:presLayoutVars>
      </dgm:prSet>
      <dgm:spPr/>
    </dgm:pt>
    <dgm:pt modelId="{930A8334-6726-4CBB-B125-136ED22D1C88}" type="pres">
      <dgm:prSet presAssocID="{166DB6B1-E66F-43A5-A862-AB963F92222A}" presName="space" presStyleCnt="0"/>
      <dgm:spPr/>
    </dgm:pt>
    <dgm:pt modelId="{8FDA62AF-D48F-4F3D-B238-BDFD530940B2}" type="pres">
      <dgm:prSet presAssocID="{8ACFBF5C-B37D-4D53-A173-D367100934C1}" presName="composite" presStyleCnt="0"/>
      <dgm:spPr/>
    </dgm:pt>
    <dgm:pt modelId="{4419F54E-26AE-4B21-8EDF-FBEAD208BAF5}" type="pres">
      <dgm:prSet presAssocID="{8ACFBF5C-B37D-4D53-A173-D367100934C1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C0C680F9-AA22-4614-9CA7-AE796B32060C}" type="pres">
      <dgm:prSet presAssocID="{8ACFBF5C-B37D-4D53-A173-D367100934C1}" presName="desTx" presStyleLbl="alignAccFollowNode1" presStyleIdx="4" presStyleCnt="5" custLinFactNeighborX="261" custLinFactNeighborY="-1232">
        <dgm:presLayoutVars>
          <dgm:bulletEnabled val="1"/>
        </dgm:presLayoutVars>
      </dgm:prSet>
      <dgm:spPr/>
    </dgm:pt>
  </dgm:ptLst>
  <dgm:cxnLst>
    <dgm:cxn modelId="{E83D8B01-E025-47C9-81C9-6BE104EEC830}" srcId="{EA786134-A30A-4980-A55F-F8C2FEE5980F}" destId="{8ACFBF5C-B37D-4D53-A173-D367100934C1}" srcOrd="4" destOrd="0" parTransId="{32E83A5A-0CA8-4681-A826-233FEBBCD615}" sibTransId="{E7BAD97D-4EC1-46F3-BD23-39F3D2AA686E}"/>
    <dgm:cxn modelId="{F2FBF806-879E-432E-AA87-0FF801BC0596}" srcId="{EA786134-A30A-4980-A55F-F8C2FEE5980F}" destId="{6C7D17D0-6EFE-4C9F-876B-E7D3254CC742}" srcOrd="3" destOrd="0" parTransId="{A7A70427-054A-4DDE-ADD0-B12F55A71F50}" sibTransId="{166DB6B1-E66F-43A5-A862-AB963F92222A}"/>
    <dgm:cxn modelId="{61E77809-5919-40A0-B3B3-F5D1CB652ECE}" type="presOf" srcId="{DAB042EA-7444-4BB1-9781-8D972C21D994}" destId="{C0C680F9-AA22-4614-9CA7-AE796B32060C}" srcOrd="0" destOrd="1" presId="urn:microsoft.com/office/officeart/2005/8/layout/hList1"/>
    <dgm:cxn modelId="{B3F0DF18-9AAD-4BA3-BBB5-592744ACCF46}" srcId="{712EEC80-6A8E-41DD-81D9-975D1BD01FAA}" destId="{4D9264DF-21A2-4468-873E-8BAFDF0529D2}" srcOrd="0" destOrd="0" parTransId="{34783B0C-76E9-4290-8059-751B1A99FD3F}" sibTransId="{1C8BE680-D52A-4C88-9EB2-2DDD3B8C7832}"/>
    <dgm:cxn modelId="{E87EA81A-0BFC-4D78-B2B6-720C6F6D432A}" type="presOf" srcId="{712EEC80-6A8E-41DD-81D9-975D1BD01FAA}" destId="{5326CF8D-A915-431E-B944-13B7C4BA8B27}" srcOrd="0" destOrd="0" presId="urn:microsoft.com/office/officeart/2005/8/layout/hList1"/>
    <dgm:cxn modelId="{8B71611C-E7F2-4B9E-B80E-307D1E0CB972}" srcId="{8ACFBF5C-B37D-4D53-A173-D367100934C1}" destId="{DAB042EA-7444-4BB1-9781-8D972C21D994}" srcOrd="1" destOrd="0" parTransId="{33ACBEF6-BA97-4620-A1E8-1CA08E8DAD80}" sibTransId="{66725ED9-5B39-4F11-94B9-D1F6E0C8F9C5}"/>
    <dgm:cxn modelId="{1B6D0538-6A0D-4981-A32B-54EBE6202FD0}" srcId="{EA786134-A30A-4980-A55F-F8C2FEE5980F}" destId="{0065273F-1561-42DF-8420-F4CBFC56E22A}" srcOrd="1" destOrd="0" parTransId="{DBBDF303-6FA4-4905-8586-BC030B705D39}" sibTransId="{BD9439D3-6703-4555-BC5D-EA137F5D4716}"/>
    <dgm:cxn modelId="{0BD62B3E-03A8-4B7B-8550-3CF37ED12FEC}" type="presOf" srcId="{6C7D17D0-6EFE-4C9F-876B-E7D3254CC742}" destId="{E681FB6D-15A7-43DB-A20E-831D9D1BC7F7}" srcOrd="0" destOrd="0" presId="urn:microsoft.com/office/officeart/2005/8/layout/hList1"/>
    <dgm:cxn modelId="{4A3DD262-309F-44D5-9CAD-BBF4AC03A10D}" type="presOf" srcId="{2C4627F5-8749-42AE-BD20-49074BC05EF4}" destId="{DA130EEE-91CB-4900-A468-A55E7DD0989B}" srcOrd="0" destOrd="0" presId="urn:microsoft.com/office/officeart/2005/8/layout/hList1"/>
    <dgm:cxn modelId="{D1AB4E6D-0D95-43A9-A589-67018A3325FB}" type="presOf" srcId="{4D9264DF-21A2-4468-873E-8BAFDF0529D2}" destId="{C1CFC5B4-4A8F-45DE-B0FD-27BFAA85F1E5}" srcOrd="0" destOrd="0" presId="urn:microsoft.com/office/officeart/2005/8/layout/hList1"/>
    <dgm:cxn modelId="{BC41084F-57D1-4A33-BB5A-72B073A8FB5B}" srcId="{0065273F-1561-42DF-8420-F4CBFC56E22A}" destId="{2C4627F5-8749-42AE-BD20-49074BC05EF4}" srcOrd="0" destOrd="0" parTransId="{267FEAC7-7E3C-4A47-A01F-5913DEFE36CF}" sibTransId="{F4B66F0A-16DE-480B-ABEB-3B99B86C2563}"/>
    <dgm:cxn modelId="{220B2457-BDDE-46FB-AC09-320092F74D02}" type="presOf" srcId="{AF773882-011C-4184-82CD-AEED6A4DEE16}" destId="{C0C680F9-AA22-4614-9CA7-AE796B32060C}" srcOrd="0" destOrd="0" presId="urn:microsoft.com/office/officeart/2005/8/layout/hList1"/>
    <dgm:cxn modelId="{FC413D8A-EBD3-4DA2-AA82-6FB44E77F323}" srcId="{EA786134-A30A-4980-A55F-F8C2FEE5980F}" destId="{B821B9FD-AB6C-42A3-9712-94AAA85E804F}" srcOrd="2" destOrd="0" parTransId="{189DB6FA-41CC-4E2A-869D-8B240E2F993D}" sibTransId="{2BAE70BC-32C1-4B4F-AEA7-40CED5876509}"/>
    <dgm:cxn modelId="{2559A894-9F03-4276-BFA7-7CADC6B17668}" type="presOf" srcId="{FE6D63EE-AC51-4CBB-8A49-11B6C0FC2C7E}" destId="{E4E4408F-0066-4095-BE34-0416B31956C9}" srcOrd="0" destOrd="0" presId="urn:microsoft.com/office/officeart/2005/8/layout/hList1"/>
    <dgm:cxn modelId="{856732B0-9227-4A50-87D7-F7F9D734FD45}" type="presOf" srcId="{8ACFBF5C-B37D-4D53-A173-D367100934C1}" destId="{4419F54E-26AE-4B21-8EDF-FBEAD208BAF5}" srcOrd="0" destOrd="0" presId="urn:microsoft.com/office/officeart/2005/8/layout/hList1"/>
    <dgm:cxn modelId="{7242FCBA-4705-406D-A04E-DFE3D97AF64A}" type="presOf" srcId="{EA786134-A30A-4980-A55F-F8C2FEE5980F}" destId="{EAD627D9-61E8-4839-8703-8CB31D5C5BAF}" srcOrd="0" destOrd="0" presId="urn:microsoft.com/office/officeart/2005/8/layout/hList1"/>
    <dgm:cxn modelId="{F873EAC6-EEB3-4CDA-8593-8B12BBFF10B7}" srcId="{6C7D17D0-6EFE-4C9F-876B-E7D3254CC742}" destId="{FE6D63EE-AC51-4CBB-8A49-11B6C0FC2C7E}" srcOrd="0" destOrd="0" parTransId="{8C067656-5881-4D43-B670-29B64010FB1A}" sibTransId="{66ADFAC0-7D63-46F6-AC98-A4573368BFAF}"/>
    <dgm:cxn modelId="{F81CCEE2-EF47-4EF0-9F45-3479D5B75B14}" type="presOf" srcId="{B821B9FD-AB6C-42A3-9712-94AAA85E804F}" destId="{2B964252-08E6-4929-9C44-AE9928B5E7C3}" srcOrd="0" destOrd="0" presId="urn:microsoft.com/office/officeart/2005/8/layout/hList1"/>
    <dgm:cxn modelId="{3354B8E3-14A2-4F0F-9A64-338F07104EAD}" srcId="{8ACFBF5C-B37D-4D53-A173-D367100934C1}" destId="{AF773882-011C-4184-82CD-AEED6A4DEE16}" srcOrd="0" destOrd="0" parTransId="{5DB934CB-0EF1-4241-8E0D-27F8ABB297E8}" sibTransId="{5ECAFF28-DD6E-4EBE-B87A-67E9F966B57B}"/>
    <dgm:cxn modelId="{B8A305E4-2AAC-440B-8A55-EFCDF7B84ED5}" type="presOf" srcId="{0FE4A11B-0170-4910-907D-CB4D5E4040C0}" destId="{9F481E17-8E7C-42ED-B3FE-B52456EC6ED7}" srcOrd="0" destOrd="0" presId="urn:microsoft.com/office/officeart/2005/8/layout/hList1"/>
    <dgm:cxn modelId="{4EF857E6-F088-405A-BE0A-0A1EBE794478}" type="presOf" srcId="{0065273F-1561-42DF-8420-F4CBFC56E22A}" destId="{31806211-B955-49AD-A522-9EFD225E67DA}" srcOrd="0" destOrd="0" presId="urn:microsoft.com/office/officeart/2005/8/layout/hList1"/>
    <dgm:cxn modelId="{A3C4E4EB-9BFE-4766-9203-0F267CEF4FE3}" srcId="{B821B9FD-AB6C-42A3-9712-94AAA85E804F}" destId="{0FE4A11B-0170-4910-907D-CB4D5E4040C0}" srcOrd="0" destOrd="0" parTransId="{5346A8C6-C1F3-493A-A5EF-127D726D8E30}" sibTransId="{5FF3159A-AA5C-4351-87F9-1B604DF9C9D9}"/>
    <dgm:cxn modelId="{4C0C24F8-418E-4EF2-BBAE-80C486B7DFB3}" srcId="{EA786134-A30A-4980-A55F-F8C2FEE5980F}" destId="{712EEC80-6A8E-41DD-81D9-975D1BD01FAA}" srcOrd="0" destOrd="0" parTransId="{6EAA8D7C-DFB4-497D-9FB9-B9B2890A77C6}" sibTransId="{8ABF0BCD-3C15-4B48-85A0-3630760353AD}"/>
    <dgm:cxn modelId="{FA62C735-F18D-4C8E-BA4F-F3FB56BB1FB6}" type="presParOf" srcId="{EAD627D9-61E8-4839-8703-8CB31D5C5BAF}" destId="{3657FE1B-D41B-4396-8199-4C3FB2E3BC0D}" srcOrd="0" destOrd="0" presId="urn:microsoft.com/office/officeart/2005/8/layout/hList1"/>
    <dgm:cxn modelId="{12961DE6-24F4-4DD0-AABA-EB5EA8E7CEF2}" type="presParOf" srcId="{3657FE1B-D41B-4396-8199-4C3FB2E3BC0D}" destId="{5326CF8D-A915-431E-B944-13B7C4BA8B27}" srcOrd="0" destOrd="0" presId="urn:microsoft.com/office/officeart/2005/8/layout/hList1"/>
    <dgm:cxn modelId="{322297B2-F009-4C37-9257-BA730BA97486}" type="presParOf" srcId="{3657FE1B-D41B-4396-8199-4C3FB2E3BC0D}" destId="{C1CFC5B4-4A8F-45DE-B0FD-27BFAA85F1E5}" srcOrd="1" destOrd="0" presId="urn:microsoft.com/office/officeart/2005/8/layout/hList1"/>
    <dgm:cxn modelId="{4916A053-1524-42C0-BE6D-16F9B90141A1}" type="presParOf" srcId="{EAD627D9-61E8-4839-8703-8CB31D5C5BAF}" destId="{C07F4FA9-3630-4DBB-B893-021BD2C1A1EB}" srcOrd="1" destOrd="0" presId="urn:microsoft.com/office/officeart/2005/8/layout/hList1"/>
    <dgm:cxn modelId="{E32044EA-91AA-466B-BEA2-9DD185B503AB}" type="presParOf" srcId="{EAD627D9-61E8-4839-8703-8CB31D5C5BAF}" destId="{83A3D00E-C64D-4EDE-9142-A9C0D622766B}" srcOrd="2" destOrd="0" presId="urn:microsoft.com/office/officeart/2005/8/layout/hList1"/>
    <dgm:cxn modelId="{1AE7DE73-D677-4465-8D88-61A844675164}" type="presParOf" srcId="{83A3D00E-C64D-4EDE-9142-A9C0D622766B}" destId="{31806211-B955-49AD-A522-9EFD225E67DA}" srcOrd="0" destOrd="0" presId="urn:microsoft.com/office/officeart/2005/8/layout/hList1"/>
    <dgm:cxn modelId="{C7652E83-8F55-4EFB-B80D-2B0A93607FF3}" type="presParOf" srcId="{83A3D00E-C64D-4EDE-9142-A9C0D622766B}" destId="{DA130EEE-91CB-4900-A468-A55E7DD0989B}" srcOrd="1" destOrd="0" presId="urn:microsoft.com/office/officeart/2005/8/layout/hList1"/>
    <dgm:cxn modelId="{21580186-27AA-4B73-87DD-1FE343AFC0B6}" type="presParOf" srcId="{EAD627D9-61E8-4839-8703-8CB31D5C5BAF}" destId="{426696AD-6467-4260-A5C9-3C2762C4F3B7}" srcOrd="3" destOrd="0" presId="urn:microsoft.com/office/officeart/2005/8/layout/hList1"/>
    <dgm:cxn modelId="{FC3C8DC0-EA56-4E86-9E7D-B3AF2FF4C66A}" type="presParOf" srcId="{EAD627D9-61E8-4839-8703-8CB31D5C5BAF}" destId="{1E4CBA67-8A57-4066-A73E-6A05F84ED855}" srcOrd="4" destOrd="0" presId="urn:microsoft.com/office/officeart/2005/8/layout/hList1"/>
    <dgm:cxn modelId="{73178EE6-522C-4BB2-8D9F-228C50FCC104}" type="presParOf" srcId="{1E4CBA67-8A57-4066-A73E-6A05F84ED855}" destId="{2B964252-08E6-4929-9C44-AE9928B5E7C3}" srcOrd="0" destOrd="0" presId="urn:microsoft.com/office/officeart/2005/8/layout/hList1"/>
    <dgm:cxn modelId="{4A39FAF5-330E-481B-AD7B-8F3BF2882B0A}" type="presParOf" srcId="{1E4CBA67-8A57-4066-A73E-6A05F84ED855}" destId="{9F481E17-8E7C-42ED-B3FE-B52456EC6ED7}" srcOrd="1" destOrd="0" presId="urn:microsoft.com/office/officeart/2005/8/layout/hList1"/>
    <dgm:cxn modelId="{73491BDE-E237-4F65-A4C7-BA356D1E4E83}" type="presParOf" srcId="{EAD627D9-61E8-4839-8703-8CB31D5C5BAF}" destId="{4008AD60-E117-48F0-89C3-DF7ADFDD32AE}" srcOrd="5" destOrd="0" presId="urn:microsoft.com/office/officeart/2005/8/layout/hList1"/>
    <dgm:cxn modelId="{592FEDEC-B0A2-44A9-A281-606ABF78AEA0}" type="presParOf" srcId="{EAD627D9-61E8-4839-8703-8CB31D5C5BAF}" destId="{54021341-9D20-4973-AB03-899FB6969546}" srcOrd="6" destOrd="0" presId="urn:microsoft.com/office/officeart/2005/8/layout/hList1"/>
    <dgm:cxn modelId="{1E5DDA23-AE18-4E6A-8F7B-34C2AED219C6}" type="presParOf" srcId="{54021341-9D20-4973-AB03-899FB6969546}" destId="{E681FB6D-15A7-43DB-A20E-831D9D1BC7F7}" srcOrd="0" destOrd="0" presId="urn:microsoft.com/office/officeart/2005/8/layout/hList1"/>
    <dgm:cxn modelId="{54EB8689-F096-4895-A589-13A69A9D75A6}" type="presParOf" srcId="{54021341-9D20-4973-AB03-899FB6969546}" destId="{E4E4408F-0066-4095-BE34-0416B31956C9}" srcOrd="1" destOrd="0" presId="urn:microsoft.com/office/officeart/2005/8/layout/hList1"/>
    <dgm:cxn modelId="{CA2C57D2-506D-4611-A707-8269C24A719E}" type="presParOf" srcId="{EAD627D9-61E8-4839-8703-8CB31D5C5BAF}" destId="{930A8334-6726-4CBB-B125-136ED22D1C88}" srcOrd="7" destOrd="0" presId="urn:microsoft.com/office/officeart/2005/8/layout/hList1"/>
    <dgm:cxn modelId="{1D3D39A5-A7EC-4B90-B315-AE6B48AEEA77}" type="presParOf" srcId="{EAD627D9-61E8-4839-8703-8CB31D5C5BAF}" destId="{8FDA62AF-D48F-4F3D-B238-BDFD530940B2}" srcOrd="8" destOrd="0" presId="urn:microsoft.com/office/officeart/2005/8/layout/hList1"/>
    <dgm:cxn modelId="{F2BB2022-67CB-44FA-9537-121E3A536F57}" type="presParOf" srcId="{8FDA62AF-D48F-4F3D-B238-BDFD530940B2}" destId="{4419F54E-26AE-4B21-8EDF-FBEAD208BAF5}" srcOrd="0" destOrd="0" presId="urn:microsoft.com/office/officeart/2005/8/layout/hList1"/>
    <dgm:cxn modelId="{0112C0DD-B696-4B50-83C5-4B8609E6C1CF}" type="presParOf" srcId="{8FDA62AF-D48F-4F3D-B238-BDFD530940B2}" destId="{C0C680F9-AA22-4614-9CA7-AE796B32060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6CF8D-A915-431E-B944-13B7C4BA8B27}">
      <dsp:nvSpPr>
        <dsp:cNvPr id="0" name=""/>
        <dsp:cNvSpPr/>
      </dsp:nvSpPr>
      <dsp:spPr>
        <a:xfrm>
          <a:off x="8094" y="225370"/>
          <a:ext cx="3102754" cy="9369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Competencia</a:t>
          </a:r>
          <a:endParaRPr lang="es-PE" sz="2700" kern="1200" dirty="0"/>
        </a:p>
      </dsp:txBody>
      <dsp:txXfrm>
        <a:off x="8094" y="225370"/>
        <a:ext cx="3102754" cy="936928"/>
      </dsp:txXfrm>
    </dsp:sp>
    <dsp:sp modelId="{C1CFC5B4-4A8F-45DE-B0FD-27BFAA85F1E5}">
      <dsp:nvSpPr>
        <dsp:cNvPr id="0" name=""/>
        <dsp:cNvSpPr/>
      </dsp:nvSpPr>
      <dsp:spPr>
        <a:xfrm>
          <a:off x="8094" y="1162299"/>
          <a:ext cx="3102754" cy="94496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b="0" i="0" kern="1200" dirty="0"/>
            <a:t>El mercado  es altamente competitivo, y las pymes pueden enfrentar dificultades para competir con empresas más grandes y establecidas en el mercado. La adopción de estrategias de marketing efectivas y la diferenciación de los productos y servicios son fundamentales para destacar en el mercado y ganar cuota de mercado.</a:t>
          </a:r>
          <a:endParaRPr lang="es-PE" sz="2700" kern="1200" dirty="0"/>
        </a:p>
      </dsp:txBody>
      <dsp:txXfrm>
        <a:off x="8094" y="1162299"/>
        <a:ext cx="3102754" cy="9449662"/>
      </dsp:txXfrm>
    </dsp:sp>
    <dsp:sp modelId="{31806211-B955-49AD-A522-9EFD225E67DA}">
      <dsp:nvSpPr>
        <dsp:cNvPr id="0" name=""/>
        <dsp:cNvSpPr/>
      </dsp:nvSpPr>
      <dsp:spPr>
        <a:xfrm>
          <a:off x="3545233" y="225370"/>
          <a:ext cx="3102754" cy="9369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Acceso  Financiamiento</a:t>
          </a:r>
          <a:endParaRPr lang="es-PE" sz="2700" kern="1200" dirty="0"/>
        </a:p>
      </dsp:txBody>
      <dsp:txXfrm>
        <a:off x="3545233" y="225370"/>
        <a:ext cx="3102754" cy="936928"/>
      </dsp:txXfrm>
    </dsp:sp>
    <dsp:sp modelId="{DA130EEE-91CB-4900-A468-A55E7DD0989B}">
      <dsp:nvSpPr>
        <dsp:cNvPr id="0" name=""/>
        <dsp:cNvSpPr/>
      </dsp:nvSpPr>
      <dsp:spPr>
        <a:xfrm>
          <a:off x="3545233" y="1162299"/>
          <a:ext cx="3102754" cy="94496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b="0" i="0" kern="1200" dirty="0"/>
            <a:t>Un reto latente para las pymes en el Perú es el acceso a financiamiento. Y este aspecto puede afectar la viabilidad a largo plazo de estas empresas en el, ya que para ser competitivas deben cumplir con ciertos estándares. El capital es necesario para que se pueda invertir en tecnología, marketing y expansión del negocio, por ejemplo.</a:t>
          </a:r>
          <a:endParaRPr lang="es-PE" sz="2700" kern="1200" dirty="0"/>
        </a:p>
      </dsp:txBody>
      <dsp:txXfrm>
        <a:off x="3545233" y="1162299"/>
        <a:ext cx="3102754" cy="9449662"/>
      </dsp:txXfrm>
    </dsp:sp>
    <dsp:sp modelId="{2B964252-08E6-4929-9C44-AE9928B5E7C3}">
      <dsp:nvSpPr>
        <dsp:cNvPr id="0" name=""/>
        <dsp:cNvSpPr/>
      </dsp:nvSpPr>
      <dsp:spPr>
        <a:xfrm>
          <a:off x="7082373" y="225370"/>
          <a:ext cx="3102754" cy="9369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Adaptación al Cambio</a:t>
          </a:r>
          <a:endParaRPr lang="es-PE" sz="2700" kern="1200" dirty="0"/>
        </a:p>
      </dsp:txBody>
      <dsp:txXfrm>
        <a:off x="7082373" y="225370"/>
        <a:ext cx="3102754" cy="936928"/>
      </dsp:txXfrm>
    </dsp:sp>
    <dsp:sp modelId="{9F481E17-8E7C-42ED-B3FE-B52456EC6ED7}">
      <dsp:nvSpPr>
        <dsp:cNvPr id="0" name=""/>
        <dsp:cNvSpPr/>
      </dsp:nvSpPr>
      <dsp:spPr>
        <a:xfrm>
          <a:off x="7082373" y="1162299"/>
          <a:ext cx="3102754" cy="94496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kern="1200" dirty="0"/>
            <a:t>El mercado es un entorno en constante cambio, y las pymes deben estar preparadas para adaptarse a las nuevas tendencias y desafíos que surjan. La capacidad de innovación y la flexibilidad son fundamentales para mantenerse competitivo </a:t>
          </a:r>
          <a:r>
            <a:rPr lang="es-ES" sz="2700" kern="1200" dirty="0" err="1"/>
            <a:t>competitivo</a:t>
          </a:r>
          <a:r>
            <a:rPr lang="es-ES" sz="2700" kern="1200" dirty="0"/>
            <a:t>.</a:t>
          </a:r>
          <a:endParaRPr lang="es-PE" sz="2700" kern="1200" dirty="0"/>
        </a:p>
      </dsp:txBody>
      <dsp:txXfrm>
        <a:off x="7082373" y="1162299"/>
        <a:ext cx="3102754" cy="9449662"/>
      </dsp:txXfrm>
    </dsp:sp>
    <dsp:sp modelId="{E681FB6D-15A7-43DB-A20E-831D9D1BC7F7}">
      <dsp:nvSpPr>
        <dsp:cNvPr id="0" name=""/>
        <dsp:cNvSpPr/>
      </dsp:nvSpPr>
      <dsp:spPr>
        <a:xfrm>
          <a:off x="10619513" y="225370"/>
          <a:ext cx="3102754" cy="9369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Sobrerregulación y Coyuntura</a:t>
          </a:r>
          <a:endParaRPr lang="es-PE" sz="2700" kern="1200" dirty="0"/>
        </a:p>
      </dsp:txBody>
      <dsp:txXfrm>
        <a:off x="10619513" y="225370"/>
        <a:ext cx="3102754" cy="936928"/>
      </dsp:txXfrm>
    </dsp:sp>
    <dsp:sp modelId="{E4E4408F-0066-4095-BE34-0416B31956C9}">
      <dsp:nvSpPr>
        <dsp:cNvPr id="0" name=""/>
        <dsp:cNvSpPr/>
      </dsp:nvSpPr>
      <dsp:spPr>
        <a:xfrm>
          <a:off x="10547125" y="1187341"/>
          <a:ext cx="3102754" cy="94496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kern="1200" dirty="0"/>
            <a:t>Regulaciones del Estado, Regulaciones del exterior así  como y la coyuntura local y global.</a:t>
          </a:r>
          <a:endParaRPr lang="es-PE" sz="2700" kern="1200" dirty="0"/>
        </a:p>
      </dsp:txBody>
      <dsp:txXfrm>
        <a:off x="10547125" y="1187341"/>
        <a:ext cx="3102754" cy="9449662"/>
      </dsp:txXfrm>
    </dsp:sp>
    <dsp:sp modelId="{4419F54E-26AE-4B21-8EDF-FBEAD208BAF5}">
      <dsp:nvSpPr>
        <dsp:cNvPr id="0" name=""/>
        <dsp:cNvSpPr/>
      </dsp:nvSpPr>
      <dsp:spPr>
        <a:xfrm>
          <a:off x="14156652" y="225370"/>
          <a:ext cx="3102754" cy="9369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Asociatividad</a:t>
          </a:r>
          <a:endParaRPr lang="es-PE" sz="2700" kern="1200" dirty="0"/>
        </a:p>
      </dsp:txBody>
      <dsp:txXfrm>
        <a:off x="14156652" y="225370"/>
        <a:ext cx="3102754" cy="936928"/>
      </dsp:txXfrm>
    </dsp:sp>
    <dsp:sp modelId="{C0C680F9-AA22-4614-9CA7-AE796B32060C}">
      <dsp:nvSpPr>
        <dsp:cNvPr id="0" name=""/>
        <dsp:cNvSpPr/>
      </dsp:nvSpPr>
      <dsp:spPr>
        <a:xfrm>
          <a:off x="14164746" y="1045879"/>
          <a:ext cx="3102754" cy="94496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kern="1200" dirty="0"/>
            <a:t>Para poder cumplir con las demandas de los mercados internacionales</a:t>
          </a:r>
          <a:endParaRPr lang="es-PE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kern="1200" dirty="0"/>
            <a:t>Para poder cumplir con lo estándares </a:t>
          </a:r>
          <a:r>
            <a:rPr lang="es-ES" sz="2700" kern="1200" dirty="0" err="1"/>
            <a:t>globables</a:t>
          </a:r>
          <a:endParaRPr lang="es-PE" sz="2700" kern="1200" dirty="0"/>
        </a:p>
      </dsp:txBody>
      <dsp:txXfrm>
        <a:off x="14164746" y="1045879"/>
        <a:ext cx="3102754" cy="9449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04697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ítulo de capitulo"/>
          <p:cNvSpPr txBox="1">
            <a:spLocks noGrp="1"/>
          </p:cNvSpPr>
          <p:nvPr>
            <p:ph type="body" sz="quarter" idx="13"/>
          </p:nvPr>
        </p:nvSpPr>
        <p:spPr>
          <a:xfrm>
            <a:off x="5702299" y="5088665"/>
            <a:ext cx="12979401" cy="306070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1733930">
              <a:spcBef>
                <a:spcPts val="0"/>
              </a:spcBef>
              <a:buClrTx/>
              <a:buSzTx/>
              <a:buNone/>
              <a:defRPr sz="20000" cap="all">
                <a:solidFill>
                  <a:srgbClr val="FE3035"/>
                </a:solidFill>
                <a:latin typeface="Ayer Medium"/>
                <a:ea typeface="Ayer Medium"/>
                <a:cs typeface="Ayer Medium"/>
                <a:sym typeface="Ayer Medium"/>
              </a:defRPr>
            </a:lvl1pPr>
          </a:lstStyle>
          <a:p>
            <a:r>
              <a:t>Título de capitulo</a:t>
            </a:r>
          </a:p>
        </p:txBody>
      </p:sp>
      <p:sp>
        <p:nvSpPr>
          <p:cNvPr id="118" name="Descripción y de talle…"/>
          <p:cNvSpPr txBox="1">
            <a:spLocks noGrp="1"/>
          </p:cNvSpPr>
          <p:nvPr>
            <p:ph type="body" sz="quarter" idx="14"/>
          </p:nvPr>
        </p:nvSpPr>
        <p:spPr>
          <a:xfrm>
            <a:off x="10793539" y="8149365"/>
            <a:ext cx="2796922" cy="99588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indent="0" algn="ctr" defTabSz="1733930">
              <a:spcBef>
                <a:spcPts val="0"/>
              </a:spcBef>
              <a:buClrTx/>
              <a:buSzTx/>
              <a:buNone/>
              <a:defRPr sz="1800" cap="all">
                <a:solidFill>
                  <a:srgbClr val="FE3035"/>
                </a:solidFill>
                <a:latin typeface="Akkurat"/>
                <a:ea typeface="Akkurat"/>
                <a:cs typeface="Akkurat"/>
                <a:sym typeface="Akkurat"/>
              </a:defRPr>
            </a:pPr>
            <a:r>
              <a:t>Descripción y de talle</a:t>
            </a:r>
          </a:p>
          <a:p>
            <a:pPr marL="0" indent="0" algn="ctr" defTabSz="1733930">
              <a:spcBef>
                <a:spcPts val="0"/>
              </a:spcBef>
              <a:buClrTx/>
              <a:buSzTx/>
              <a:buNone/>
              <a:defRPr sz="1800" cap="all">
                <a:solidFill>
                  <a:srgbClr val="FE3035"/>
                </a:solidFill>
                <a:latin typeface="Akkurat"/>
                <a:ea typeface="Akkurat"/>
                <a:cs typeface="Akkurat"/>
                <a:sym typeface="Akkurat"/>
              </a:defRPr>
            </a:pPr>
            <a:r>
              <a:t>De capitulo</a:t>
            </a:r>
          </a:p>
        </p:txBody>
      </p:sp>
      <p:sp>
        <p:nvSpPr>
          <p:cNvPr id="119" name="Descripción y de talle…"/>
          <p:cNvSpPr txBox="1">
            <a:spLocks noGrp="1"/>
          </p:cNvSpPr>
          <p:nvPr>
            <p:ph type="body" sz="quarter" idx="15"/>
          </p:nvPr>
        </p:nvSpPr>
        <p:spPr>
          <a:xfrm>
            <a:off x="10793539" y="4208007"/>
            <a:ext cx="2796922" cy="69108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indent="0" algn="ctr" defTabSz="1733930">
              <a:spcBef>
                <a:spcPts val="0"/>
              </a:spcBef>
              <a:buClrTx/>
              <a:buSzTx/>
              <a:buNone/>
              <a:defRPr sz="1800" cap="all">
                <a:solidFill>
                  <a:srgbClr val="FE3035"/>
                </a:solidFill>
                <a:latin typeface="Akkurat"/>
                <a:ea typeface="Akkurat"/>
                <a:cs typeface="Akkurat"/>
                <a:sym typeface="Akkurat"/>
              </a:defRPr>
            </a:pPr>
            <a:r>
              <a:t>Descripción y de talle</a:t>
            </a:r>
          </a:p>
          <a:p>
            <a:pPr marL="0" indent="0" algn="ctr" defTabSz="1733930">
              <a:spcBef>
                <a:spcPts val="0"/>
              </a:spcBef>
              <a:buClrTx/>
              <a:buSzTx/>
              <a:buNone/>
              <a:defRPr sz="1800" cap="all">
                <a:solidFill>
                  <a:srgbClr val="FE3035"/>
                </a:solidFill>
                <a:latin typeface="Akkurat"/>
                <a:ea typeface="Akkurat"/>
                <a:cs typeface="Akkurat"/>
                <a:sym typeface="Akkurat"/>
              </a:defRPr>
            </a:pPr>
            <a:r>
              <a:t>De capitulo</a:t>
            </a:r>
          </a:p>
        </p:txBody>
      </p:sp>
      <p:sp>
        <p:nvSpPr>
          <p:cNvPr id="120" name="perluchi.com"/>
          <p:cNvSpPr txBox="1"/>
          <p:nvPr/>
        </p:nvSpPr>
        <p:spPr>
          <a:xfrm>
            <a:off x="396334" y="13180288"/>
            <a:ext cx="2514141" cy="28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 defTabSz="587022">
              <a:defRPr sz="1200" b="0" cap="all">
                <a:solidFill>
                  <a:srgbClr val="FE3035"/>
                </a:solidFill>
                <a:latin typeface="Akkurat"/>
                <a:ea typeface="Akkurat"/>
                <a:cs typeface="Akkurat"/>
                <a:sym typeface="Akkurat"/>
              </a:defRPr>
            </a:lvl1pPr>
          </a:lstStyle>
          <a:p>
            <a:r>
              <a:t>perluchi.com</a:t>
            </a:r>
          </a:p>
        </p:txBody>
      </p:sp>
      <p:sp>
        <p:nvSpPr>
          <p:cNvPr id="121" name="@perluchi"/>
          <p:cNvSpPr txBox="1"/>
          <p:nvPr/>
        </p:nvSpPr>
        <p:spPr>
          <a:xfrm>
            <a:off x="10944107" y="13180288"/>
            <a:ext cx="2514141" cy="28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defTabSz="587022">
              <a:defRPr sz="1200" b="0" cap="all">
                <a:solidFill>
                  <a:srgbClr val="FE3035"/>
                </a:solidFill>
                <a:latin typeface="Akkurat"/>
                <a:ea typeface="Akkurat"/>
                <a:cs typeface="Akkurat"/>
                <a:sym typeface="Akkurat"/>
              </a:defRPr>
            </a:lvl1pPr>
          </a:lstStyle>
          <a:p>
            <a:r>
              <a:t>@perluchi</a:t>
            </a:r>
          </a:p>
        </p:txBody>
      </p:sp>
      <p:sp>
        <p:nvSpPr>
          <p:cNvPr id="122" name="Febrero 2022"/>
          <p:cNvSpPr txBox="1"/>
          <p:nvPr/>
        </p:nvSpPr>
        <p:spPr>
          <a:xfrm>
            <a:off x="21491880" y="13180288"/>
            <a:ext cx="2514141" cy="28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r" defTabSz="587022">
              <a:defRPr sz="1200" b="0" cap="all">
                <a:solidFill>
                  <a:srgbClr val="FE3035"/>
                </a:solidFill>
                <a:latin typeface="Akkurat"/>
                <a:ea typeface="Akkurat"/>
                <a:cs typeface="Akkurat"/>
                <a:sym typeface="Akkurat"/>
              </a:defRPr>
            </a:lvl1pPr>
          </a:lstStyle>
          <a:p>
            <a:r>
              <a:t>Febrero 2022</a:t>
            </a:r>
          </a:p>
        </p:txBody>
      </p:sp>
      <p:sp>
        <p:nvSpPr>
          <p:cNvPr id="123" name="Line"/>
          <p:cNvSpPr/>
          <p:nvPr/>
        </p:nvSpPr>
        <p:spPr>
          <a:xfrm>
            <a:off x="396334" y="1205031"/>
            <a:ext cx="23609688" cy="1"/>
          </a:xfrm>
          <a:prstGeom prst="line">
            <a:avLst/>
          </a:prstGeom>
          <a:ln w="12700">
            <a:solidFill>
              <a:srgbClr val="FE3035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defRPr sz="2400" b="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Image"/>
          <p:cNvSpPr>
            <a:spLocks noGrp="1"/>
          </p:cNvSpPr>
          <p:nvPr>
            <p:ph type="pic" idx="13"/>
          </p:nvPr>
        </p:nvSpPr>
        <p:spPr>
          <a:xfrm>
            <a:off x="-1" y="-2284154"/>
            <a:ext cx="12192001" cy="182843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Image"/>
          <p:cNvSpPr>
            <a:spLocks noGrp="1"/>
          </p:cNvSpPr>
          <p:nvPr>
            <p:ph type="pic" idx="14"/>
          </p:nvPr>
        </p:nvSpPr>
        <p:spPr>
          <a:xfrm>
            <a:off x="12192000" y="0"/>
            <a:ext cx="12192000" cy="1371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3" name="perluchi.com"/>
          <p:cNvSpPr txBox="1">
            <a:spLocks noGrp="1"/>
          </p:cNvSpPr>
          <p:nvPr>
            <p:ph type="body" sz="quarter" idx="15"/>
          </p:nvPr>
        </p:nvSpPr>
        <p:spPr>
          <a:xfrm>
            <a:off x="396334" y="13180288"/>
            <a:ext cx="2514141" cy="2886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defTabSz="587022">
              <a:spcBef>
                <a:spcPts val="0"/>
              </a:spcBef>
              <a:buClrTx/>
              <a:buSzTx/>
              <a:buNone/>
              <a:defRPr sz="1200" cap="all">
                <a:latin typeface="Akkurat"/>
                <a:ea typeface="Akkurat"/>
                <a:cs typeface="Akkurat"/>
                <a:sym typeface="Akkurat"/>
              </a:defRPr>
            </a:lvl1pPr>
          </a:lstStyle>
          <a:p>
            <a:r>
              <a:t>perluchi.com</a:t>
            </a:r>
          </a:p>
        </p:txBody>
      </p:sp>
      <p:sp>
        <p:nvSpPr>
          <p:cNvPr id="134" name="@perluchi"/>
          <p:cNvSpPr txBox="1">
            <a:spLocks noGrp="1"/>
          </p:cNvSpPr>
          <p:nvPr>
            <p:ph type="body" sz="quarter" idx="16"/>
          </p:nvPr>
        </p:nvSpPr>
        <p:spPr>
          <a:xfrm>
            <a:off x="10944107" y="13180288"/>
            <a:ext cx="2514141" cy="2886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587022">
              <a:spcBef>
                <a:spcPts val="0"/>
              </a:spcBef>
              <a:buClrTx/>
              <a:buSzTx/>
              <a:buNone/>
              <a:defRPr sz="1200" cap="all">
                <a:latin typeface="Akkurat"/>
                <a:ea typeface="Akkurat"/>
                <a:cs typeface="Akkurat"/>
                <a:sym typeface="Akkurat"/>
              </a:defRPr>
            </a:lvl1pPr>
          </a:lstStyle>
          <a:p>
            <a:r>
              <a:t>@perluchi</a:t>
            </a:r>
          </a:p>
        </p:txBody>
      </p:sp>
      <p:sp>
        <p:nvSpPr>
          <p:cNvPr id="135" name="Febrero 2022"/>
          <p:cNvSpPr txBox="1">
            <a:spLocks noGrp="1"/>
          </p:cNvSpPr>
          <p:nvPr>
            <p:ph type="body" sz="quarter" idx="17"/>
          </p:nvPr>
        </p:nvSpPr>
        <p:spPr>
          <a:xfrm>
            <a:off x="21491880" y="13180288"/>
            <a:ext cx="2514141" cy="2886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 defTabSz="587022">
              <a:spcBef>
                <a:spcPts val="0"/>
              </a:spcBef>
              <a:buClrTx/>
              <a:buSzTx/>
              <a:buNone/>
              <a:defRPr sz="1200" cap="all">
                <a:latin typeface="Akkurat"/>
                <a:ea typeface="Akkurat"/>
                <a:cs typeface="Akkurat"/>
                <a:sym typeface="Akkurat"/>
              </a:defRPr>
            </a:lvl1pPr>
          </a:lstStyle>
          <a:p>
            <a:r>
              <a:t>Febrero 2022</a:t>
            </a:r>
          </a:p>
        </p:txBody>
      </p:sp>
      <p:sp>
        <p:nvSpPr>
          <p:cNvPr id="136" name="Rectangle"/>
          <p:cNvSpPr>
            <a:spLocks noGrp="1"/>
          </p:cNvSpPr>
          <p:nvPr>
            <p:ph type="body" sz="half" idx="18"/>
          </p:nvPr>
        </p:nvSpPr>
        <p:spPr>
          <a:xfrm>
            <a:off x="7595548" y="2645469"/>
            <a:ext cx="9211258" cy="8425062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ClrTx/>
              <a:buSzTx/>
              <a:buNone/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7" name="Lorem ipsum dolor sit amet, consectetur adipiscing elit. Duis libero nisi, feugiat sed nisi a, vestibulum varius velit. Pellentesque turpis lectus, ornare ac metus nec, pretium ultricies lorem."/>
          <p:cNvSpPr txBox="1">
            <a:spLocks noGrp="1"/>
          </p:cNvSpPr>
          <p:nvPr>
            <p:ph type="body" sz="quarter" idx="19"/>
          </p:nvPr>
        </p:nvSpPr>
        <p:spPr>
          <a:xfrm>
            <a:off x="8742446" y="5419863"/>
            <a:ext cx="6899108" cy="31768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173393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3000" cap="all">
                <a:solidFill>
                  <a:srgbClr val="FE3035"/>
                </a:solidFill>
                <a:latin typeface="Akkurat"/>
                <a:ea typeface="Akkurat"/>
                <a:cs typeface="Akkurat"/>
                <a:sym typeface="Akkurat"/>
              </a:defRPr>
            </a:lvl1pPr>
          </a:lstStyle>
          <a:p>
            <a:r>
              <a:t>Lorem ipsum dolor sit amet, consectetur adipiscing elit. Duis libero nisi, feugiat sed nisi a, vestibulum varius velit. Pellentesque turpis lectus, ornare ac metus nec, pretium ultricies lorem. 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0" r:id="rId4"/>
    <p:sldLayoutId id="2147483661" r:id="rId5"/>
    <p:sldLayoutId id="2147483662" r:id="rId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2.xml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://marketingestrategicodos.blogspot.com/2017/06/tamano-de-empresas-en-el-ecuador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estrategiaparaexportar.odoo.dev/blog/nuestro-blog-1/post/tienes-clara-tu-propuesta-de-valor-para-exportar-17" TargetMode="Externa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1.xls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62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32" y="6068832"/>
            <a:ext cx="2878136" cy="1578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5B95E2-1404-DD45-9877-5E210B108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276" y="3868900"/>
            <a:ext cx="11179448" cy="597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4772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85" y="660307"/>
            <a:ext cx="2878136" cy="15783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briendo un mundo…">
            <a:extLst>
              <a:ext uri="{FF2B5EF4-FFF2-40B4-BE49-F238E27FC236}">
                <a16:creationId xmlns:a16="http://schemas.microsoft.com/office/drawing/2014/main" id="{44CDD7EE-9875-B483-1E83-515654651329}"/>
              </a:ext>
            </a:extLst>
          </p:cNvPr>
          <p:cNvSpPr txBox="1"/>
          <p:nvPr/>
        </p:nvSpPr>
        <p:spPr>
          <a:xfrm>
            <a:off x="4323793" y="1024230"/>
            <a:ext cx="17267501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lang="es-PE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 Mercados  (solo no tradicionales)</a:t>
            </a:r>
            <a:endParaRPr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F7D8F21-8DE7-C7E5-A559-EBF0CAC70F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546521"/>
              </p:ext>
            </p:extLst>
          </p:nvPr>
        </p:nvGraphicFramePr>
        <p:xfrm>
          <a:off x="2695019" y="3452813"/>
          <a:ext cx="14530514" cy="820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076875" imgH="2866882" progId="Excel.Sheet.12">
                  <p:embed/>
                </p:oleObj>
              </mc:Choice>
              <mc:Fallback>
                <p:oleObj name="Worksheet" r:id="rId3" imgW="5076875" imgH="286688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5019" y="3452813"/>
                        <a:ext cx="14530514" cy="820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2398AE20-85B9-6CAF-E930-3206A8419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4982" y="3452813"/>
            <a:ext cx="5862821" cy="40072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3DCCB21-8963-FE31-158F-3AE7E26E1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4981" y="7748461"/>
            <a:ext cx="5862821" cy="39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099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85" y="660307"/>
            <a:ext cx="2878136" cy="157833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E71CF15C-4617-147D-3EA8-6DE90D6015AA}"/>
              </a:ext>
            </a:extLst>
          </p:cNvPr>
          <p:cNvGraphicFramePr>
            <a:graphicFrameLocks/>
          </p:cNvGraphicFramePr>
          <p:nvPr/>
        </p:nvGraphicFramePr>
        <p:xfrm>
          <a:off x="8867555" y="3059289"/>
          <a:ext cx="16161488" cy="8974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Abriendo un mundo…">
            <a:extLst>
              <a:ext uri="{FF2B5EF4-FFF2-40B4-BE49-F238E27FC236}">
                <a16:creationId xmlns:a16="http://schemas.microsoft.com/office/drawing/2014/main" id="{44CDD7EE-9875-B483-1E83-515654651329}"/>
              </a:ext>
            </a:extLst>
          </p:cNvPr>
          <p:cNvSpPr txBox="1"/>
          <p:nvPr/>
        </p:nvSpPr>
        <p:spPr>
          <a:xfrm>
            <a:off x="4323793" y="1024230"/>
            <a:ext cx="17267501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lang="es-ES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Retos </a:t>
            </a:r>
            <a:r>
              <a:rPr lang="es-ES" sz="5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Mypes</a:t>
            </a:r>
            <a:r>
              <a:rPr lang="es-ES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Peru</a:t>
            </a:r>
            <a:endParaRPr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4E535EE-5C84-FBEB-F0EF-298ED4F0F4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4581578"/>
              </p:ext>
            </p:extLst>
          </p:nvPr>
        </p:nvGraphicFramePr>
        <p:xfrm>
          <a:off x="3804206" y="2013413"/>
          <a:ext cx="17267501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204127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85" y="660307"/>
            <a:ext cx="2878136" cy="15783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briendo un mundo…">
            <a:extLst>
              <a:ext uri="{FF2B5EF4-FFF2-40B4-BE49-F238E27FC236}">
                <a16:creationId xmlns:a16="http://schemas.microsoft.com/office/drawing/2014/main" id="{44CDD7EE-9875-B483-1E83-515654651329}"/>
              </a:ext>
            </a:extLst>
          </p:cNvPr>
          <p:cNvSpPr txBox="1"/>
          <p:nvPr/>
        </p:nvSpPr>
        <p:spPr>
          <a:xfrm>
            <a:off x="4323793" y="1024230"/>
            <a:ext cx="17267501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lang="es-ES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Retos y Demandas Mercados Internacionales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A4C860-CF20-94BB-50A0-6B43D1DA4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08"/>
          <a:stretch/>
        </p:blipFill>
        <p:spPr>
          <a:xfrm>
            <a:off x="621285" y="2559104"/>
            <a:ext cx="22488525" cy="1095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238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85" y="660307"/>
            <a:ext cx="2878136" cy="15783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briendo un mundo…">
            <a:extLst>
              <a:ext uri="{FF2B5EF4-FFF2-40B4-BE49-F238E27FC236}">
                <a16:creationId xmlns:a16="http://schemas.microsoft.com/office/drawing/2014/main" id="{44CDD7EE-9875-B483-1E83-515654651329}"/>
              </a:ext>
            </a:extLst>
          </p:cNvPr>
          <p:cNvSpPr txBox="1"/>
          <p:nvPr/>
        </p:nvSpPr>
        <p:spPr>
          <a:xfrm>
            <a:off x="4323793" y="1024230"/>
            <a:ext cx="17267501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endParaRPr lang="es-ES"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Gráfico 6" descr="Cabeza con engranajes con relleno sólido">
            <a:extLst>
              <a:ext uri="{FF2B5EF4-FFF2-40B4-BE49-F238E27FC236}">
                <a16:creationId xmlns:a16="http://schemas.microsoft.com/office/drawing/2014/main" id="{38ECDD4D-D214-54EE-E599-99BAC43E8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285" y="3805237"/>
            <a:ext cx="6105525" cy="61055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9F7F2B2-CD7C-B4F4-661D-324BB51EEA79}"/>
              </a:ext>
            </a:extLst>
          </p:cNvPr>
          <p:cNvSpPr txBox="1"/>
          <p:nvPr/>
        </p:nvSpPr>
        <p:spPr>
          <a:xfrm>
            <a:off x="7093743" y="4919007"/>
            <a:ext cx="13851731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¿ Cómo podemos ayudar a que las Empresas y en especial la </a:t>
            </a:r>
            <a:r>
              <a:rPr lang="es-ES" sz="4000" dirty="0" err="1">
                <a:solidFill>
                  <a:schemeClr val="bg1"/>
                </a:solidFill>
              </a:rPr>
              <a:t>Mypes</a:t>
            </a:r>
            <a:r>
              <a:rPr lang="es-ES" sz="4000" dirty="0">
                <a:solidFill>
                  <a:schemeClr val="bg1"/>
                </a:solidFill>
              </a:rPr>
              <a:t>  cumplan todo esto</a:t>
            </a:r>
          </a:p>
          <a:p>
            <a:endParaRPr lang="es-ES" sz="4000" dirty="0">
              <a:solidFill>
                <a:schemeClr val="bg1"/>
              </a:solidFill>
            </a:endParaRPr>
          </a:p>
          <a:p>
            <a:r>
              <a:rPr lang="es-ES" sz="4000" dirty="0">
                <a:solidFill>
                  <a:schemeClr val="bg1"/>
                </a:solidFill>
              </a:rPr>
              <a:t>Ayudándolas a ser competitivas, sin sobre regularlas </a:t>
            </a:r>
            <a:r>
              <a:rPr lang="es-ES" sz="4000" dirty="0"/>
              <a:t>innecesariamente  </a:t>
            </a:r>
            <a:r>
              <a:rPr lang="es-ES" dirty="0"/>
              <a:t>y logrando que cumplan las exigencia globales </a:t>
            </a:r>
          </a:p>
        </p:txBody>
      </p:sp>
    </p:spTree>
    <p:extLst>
      <p:ext uri="{BB962C8B-B14F-4D97-AF65-F5344CB8AC3E}">
        <p14:creationId xmlns:p14="http://schemas.microsoft.com/office/powerpoint/2010/main" val="301454791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85" y="660307"/>
            <a:ext cx="2878136" cy="15783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briendo un mundo…">
            <a:extLst>
              <a:ext uri="{FF2B5EF4-FFF2-40B4-BE49-F238E27FC236}">
                <a16:creationId xmlns:a16="http://schemas.microsoft.com/office/drawing/2014/main" id="{44CDD7EE-9875-B483-1E83-515654651329}"/>
              </a:ext>
            </a:extLst>
          </p:cNvPr>
          <p:cNvSpPr txBox="1"/>
          <p:nvPr/>
        </p:nvSpPr>
        <p:spPr>
          <a:xfrm>
            <a:off x="4323793" y="1024230"/>
            <a:ext cx="17267501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lang="es-ES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Marco Legal</a:t>
            </a:r>
            <a:endParaRPr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4D60EAE-0E21-1FB6-B376-8D52E37B72C5}"/>
              </a:ext>
            </a:extLst>
          </p:cNvPr>
          <p:cNvSpPr txBox="1"/>
          <p:nvPr/>
        </p:nvSpPr>
        <p:spPr>
          <a:xfrm>
            <a:off x="1" y="3163091"/>
            <a:ext cx="1218723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accent3"/>
                </a:solidFill>
                <a:latin typeface="Museo Sans 900" panose="02000000000000000000" pitchFamily="50" charset="0"/>
              </a:rPr>
              <a:t>PROYECTO DE LEY QUE MODIFICA LA LEY</a:t>
            </a:r>
            <a:br>
              <a:rPr lang="es-ES" sz="3200" dirty="0">
                <a:solidFill>
                  <a:schemeClr val="accent3"/>
                </a:solidFill>
                <a:latin typeface="Museo Sans 900" panose="02000000000000000000" pitchFamily="50" charset="0"/>
              </a:rPr>
            </a:br>
            <a:r>
              <a:rPr lang="es-ES" sz="3200" dirty="0">
                <a:solidFill>
                  <a:schemeClr val="accent3"/>
                </a:solidFill>
                <a:latin typeface="Museo Sans 900" panose="02000000000000000000" pitchFamily="50" charset="0"/>
              </a:rPr>
              <a:t>27037, LEY DE PROMOCIÓN DE LA</a:t>
            </a:r>
            <a:br>
              <a:rPr lang="es-ES" sz="3200" dirty="0">
                <a:solidFill>
                  <a:schemeClr val="accent3"/>
                </a:solidFill>
                <a:latin typeface="Museo Sans 900" panose="02000000000000000000" pitchFamily="50" charset="0"/>
              </a:rPr>
            </a:br>
            <a:r>
              <a:rPr lang="es-ES" sz="3200" dirty="0">
                <a:solidFill>
                  <a:schemeClr val="accent3"/>
                </a:solidFill>
                <a:latin typeface="Museo Sans 900" panose="02000000000000000000" pitchFamily="50" charset="0"/>
              </a:rPr>
              <a:t>INVERSIÓN EN LA AMAZONÍA</a:t>
            </a:r>
            <a:endParaRPr lang="es-PE" dirty="0">
              <a:solidFill>
                <a:schemeClr val="accent3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C2D6F8-2942-A147-59F3-708AD8D92C19}"/>
              </a:ext>
            </a:extLst>
          </p:cNvPr>
          <p:cNvSpPr txBox="1"/>
          <p:nvPr/>
        </p:nvSpPr>
        <p:spPr>
          <a:xfrm>
            <a:off x="327393" y="5657198"/>
            <a:ext cx="12187236" cy="65922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Skeena Display" pitchFamily="2" charset="0"/>
              </a:rPr>
              <a:t>Comprende Loreto, Madre de Dios, Ucayali, Amazonas y San Martín.</a:t>
            </a:r>
          </a:p>
          <a:p>
            <a:endParaRPr lang="es-ES" sz="3200" dirty="0">
              <a:solidFill>
                <a:schemeClr val="bg1"/>
              </a:solidFill>
              <a:latin typeface="Skeena Display" pitchFamily="2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Skeena Display" pitchFamily="2" charset="0"/>
              </a:rPr>
              <a:t>Considera a la silvicultura y la comercialización de créditos de carbono (REDD+) proveniente de actividades de conservación y mantenimiento de bosques o zonas forestadas que se realicen en la zona.</a:t>
            </a:r>
          </a:p>
          <a:p>
            <a:endParaRPr lang="es-ES" sz="3200" dirty="0">
              <a:solidFill>
                <a:schemeClr val="bg1"/>
              </a:solidFill>
              <a:latin typeface="Skeena Display" pitchFamily="2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Skeena Display" pitchFamily="2" charset="0"/>
              </a:rPr>
              <a:t>Fuente para el Impuesto a la Renta de la comercialización de créditos de carbono proveniente de actividades forestales o medioambientales en la Amazonia.</a:t>
            </a:r>
          </a:p>
          <a:p>
            <a:endParaRPr lang="es-ES" sz="3200" dirty="0">
              <a:solidFill>
                <a:schemeClr val="bg1"/>
              </a:solidFill>
              <a:latin typeface="Skeena Display" pitchFamily="2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Skeena Display" pitchFamily="2" charset="0"/>
              </a:rPr>
              <a:t>Reconocimiento de costos para la comercialización de los créditos de carbono.</a:t>
            </a:r>
            <a:endParaRPr lang="es-PE" sz="3200" dirty="0">
              <a:solidFill>
                <a:schemeClr val="bg1"/>
              </a:solidFill>
              <a:latin typeface="Skeena Display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CC16872-421E-E236-610E-9A36088715AB}"/>
              </a:ext>
            </a:extLst>
          </p:cNvPr>
          <p:cNvSpPr txBox="1"/>
          <p:nvPr/>
        </p:nvSpPr>
        <p:spPr>
          <a:xfrm>
            <a:off x="12196765" y="3440089"/>
            <a:ext cx="12187236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3"/>
                </a:solidFill>
              </a:rPr>
              <a:t>IMPLEMENTACIÓN DEL SHIHUAHUACO</a:t>
            </a:r>
          </a:p>
          <a:p>
            <a:r>
              <a:rPr lang="es-ES" dirty="0">
                <a:solidFill>
                  <a:schemeClr val="accent3"/>
                </a:solidFill>
              </a:rPr>
              <a:t> Y TAHUARI A CITES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4BAAD85D-8AE6-E915-8D8E-02A7F1D83FD5}"/>
              </a:ext>
            </a:extLst>
          </p:cNvPr>
          <p:cNvSpPr txBox="1">
            <a:spLocks/>
          </p:cNvSpPr>
          <p:nvPr/>
        </p:nvSpPr>
        <p:spPr>
          <a:xfrm>
            <a:off x="14283957" y="6021122"/>
            <a:ext cx="9772650" cy="5909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dirty="0">
                <a:solidFill>
                  <a:schemeClr val="bg1"/>
                </a:solidFill>
                <a:latin typeface="Skeena Display" pitchFamily="2" charset="0"/>
              </a:rPr>
              <a:t>Forestal referente a la verificación del 100%, para que especies CITES se verifique por muestreo.</a:t>
            </a:r>
          </a:p>
          <a:p>
            <a:pPr algn="ctr"/>
            <a:endParaRPr lang="es-ES" sz="3200" dirty="0">
              <a:solidFill>
                <a:schemeClr val="bg1"/>
              </a:solidFill>
              <a:latin typeface="Skeena Display" pitchFamily="2" charset="0"/>
            </a:endParaRP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Skeena Display" pitchFamily="2" charset="0"/>
              </a:rPr>
              <a:t>CITES - Convención que regula el Comercio Internacional de Especies Amenazadas de Fauna y Flora Silvestres.</a:t>
            </a:r>
          </a:p>
          <a:p>
            <a:endParaRPr lang="es-ES" sz="2400" dirty="0">
              <a:latin typeface="Skeena Display" pitchFamily="2" charset="0"/>
            </a:endParaRPr>
          </a:p>
          <a:p>
            <a:endParaRPr lang="es-ES" sz="2400" dirty="0">
              <a:latin typeface="Skeena Display" pitchFamily="2" charset="0"/>
            </a:endParaRPr>
          </a:p>
          <a:p>
            <a:endParaRPr lang="es-ES" sz="2400" dirty="0">
              <a:latin typeface="Skeena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9660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exels-maria-geller-2127007.jpg" descr="pexels-maria-geller-2127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38" y="-644141"/>
            <a:ext cx="24501476" cy="16334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E8B1478-20F4-0948-830C-F078F1D4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565" y="5188816"/>
            <a:ext cx="6242869" cy="33383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exels-pixabay-248877.jpg" descr="pexels-pixabay-248877.jpg"/>
          <p:cNvPicPr>
            <a:picLocks noChangeAspect="1"/>
          </p:cNvPicPr>
          <p:nvPr/>
        </p:nvPicPr>
        <p:blipFill>
          <a:blip r:embed="rId2"/>
          <a:srcRect b="4708"/>
          <a:stretch>
            <a:fillRect/>
          </a:stretch>
        </p:blipFill>
        <p:spPr>
          <a:xfrm>
            <a:off x="0" y="-960276"/>
            <a:ext cx="24384000" cy="1644935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Rectangle"/>
          <p:cNvSpPr/>
          <p:nvPr/>
        </p:nvSpPr>
        <p:spPr>
          <a:xfrm>
            <a:off x="0" y="-794021"/>
            <a:ext cx="24384000" cy="16283097"/>
          </a:xfrm>
          <a:prstGeom prst="rect">
            <a:avLst/>
          </a:prstGeom>
          <a:solidFill>
            <a:srgbClr val="000000">
              <a:alpha val="3156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0" name="Abriendo un mundo…"/>
          <p:cNvSpPr txBox="1"/>
          <p:nvPr/>
        </p:nvSpPr>
        <p:spPr>
          <a:xfrm>
            <a:off x="5792012" y="5575598"/>
            <a:ext cx="12799979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0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lang="es-PE" b="0" dirty="0">
                <a:latin typeface="Verdana" panose="020B0604030504040204" pitchFamily="34" charset="0"/>
                <a:ea typeface="Verdana" panose="020B0604030504040204" pitchFamily="34" charset="0"/>
                <a:cs typeface="Waseem" pitchFamily="2" charset="-78"/>
              </a:rPr>
              <a:t>Abriendo un </a:t>
            </a:r>
            <a:r>
              <a:rPr lang="es-PE" dirty="0">
                <a:solidFill>
                  <a:srgbClr val="1262F8"/>
                </a:solidFill>
                <a:latin typeface="Verdana" panose="020B0604030504040204" pitchFamily="34" charset="0"/>
                <a:ea typeface="Verdana" panose="020B0604030504040204" pitchFamily="34" charset="0"/>
                <a:cs typeface="Waseem" pitchFamily="2" charset="-78"/>
                <a:sym typeface="PP Neue Montreal Regular"/>
              </a:rPr>
              <a:t>mundo</a:t>
            </a:r>
          </a:p>
          <a:p>
            <a:pPr>
              <a:lnSpc>
                <a:spcPct val="80000"/>
              </a:lnSpc>
              <a:defRPr sz="10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lang="es-PE" b="0" dirty="0">
                <a:latin typeface="Verdana" panose="020B0604030504040204" pitchFamily="34" charset="0"/>
                <a:ea typeface="Verdana" panose="020B0604030504040204" pitchFamily="34" charset="0"/>
                <a:cs typeface="Waseem" pitchFamily="2" charset="-78"/>
              </a:rPr>
              <a:t>de oportunidades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62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596A22B-9FF2-098A-11C3-E704D62E4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991" y="-1"/>
            <a:ext cx="7486650" cy="4991100"/>
          </a:xfrm>
          <a:prstGeom prst="rect">
            <a:avLst/>
          </a:prstGeom>
        </p:spPr>
      </p:pic>
      <p:pic>
        <p:nvPicPr>
          <p:cNvPr id="16" name="Imagen 15" descr="Imagen que contiene edificio, ventana, grande, parado&#10;&#10;Descripción generada automáticamente">
            <a:extLst>
              <a:ext uri="{FF2B5EF4-FFF2-40B4-BE49-F238E27FC236}">
                <a16:creationId xmlns:a16="http://schemas.microsoft.com/office/drawing/2014/main" id="{F73A2B59-AEED-446E-3A75-C854AB150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618" y="8613559"/>
            <a:ext cx="7630346" cy="5086897"/>
          </a:xfrm>
          <a:prstGeom prst="rect">
            <a:avLst/>
          </a:prstGeom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32" y="6068832"/>
            <a:ext cx="2878136" cy="157833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ircle"/>
          <p:cNvSpPr/>
          <p:nvPr/>
        </p:nvSpPr>
        <p:spPr>
          <a:xfrm>
            <a:off x="13556753" y="2266503"/>
            <a:ext cx="8802094" cy="880209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78" name="Negocios…"/>
          <p:cNvSpPr txBox="1"/>
          <p:nvPr/>
        </p:nvSpPr>
        <p:spPr>
          <a:xfrm>
            <a:off x="13680389" y="5286658"/>
            <a:ext cx="8554821" cy="276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>
                <a:solidFill>
                  <a:srgbClr val="1262F8"/>
                </a:solidFill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kumimoji="0" lang="es-PE" sz="5400" b="0" i="0" u="none" strike="noStrike" kern="0" cap="none" spc="0" normalizeH="0" baseline="0" noProof="0" dirty="0">
                <a:ln>
                  <a:noFill/>
                </a:ln>
                <a:solidFill>
                  <a:srgbClr val="1262F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PP Editorial New Ultralight"/>
              </a:rPr>
              <a:t>Situación y Problemática de la MYPE Exportadora- Madre de Dios</a:t>
            </a:r>
          </a:p>
        </p:txBody>
      </p:sp>
      <p:pic>
        <p:nvPicPr>
          <p:cNvPr id="6" name="Imagen 5" descr="Una rebanada de fruta&#10;&#10;Descripción generada automáticamente con confianza media">
            <a:extLst>
              <a:ext uri="{FF2B5EF4-FFF2-40B4-BE49-F238E27FC236}">
                <a16:creationId xmlns:a16="http://schemas.microsoft.com/office/drawing/2014/main" id="{F235BC3F-6868-679E-2366-7562F04D8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6391776" cy="43719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DB9C729-D8DB-A704-AB77-2CA433295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5202" y="8959427"/>
            <a:ext cx="7575861" cy="53364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E5C5F85-0876-435B-CDF8-9A70500184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735" t="34766" r="35939" b="21875"/>
          <a:stretch/>
        </p:blipFill>
        <p:spPr>
          <a:xfrm>
            <a:off x="0" y="4331681"/>
            <a:ext cx="4449065" cy="5611887"/>
          </a:xfrm>
          <a:prstGeom prst="rect">
            <a:avLst/>
          </a:prstGeom>
        </p:spPr>
      </p:pic>
      <p:pic>
        <p:nvPicPr>
          <p:cNvPr id="14" name="Imagen 13" descr="Comida en una mesa&#10;&#10;Descripción generada automáticamente con confianza media">
            <a:extLst>
              <a:ext uri="{FF2B5EF4-FFF2-40B4-BE49-F238E27FC236}">
                <a16:creationId xmlns:a16="http://schemas.microsoft.com/office/drawing/2014/main" id="{7D2B37EC-E212-FB6F-DCF5-2DD325D71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2477" y="3983871"/>
            <a:ext cx="8643487" cy="574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0193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39" y="814906"/>
            <a:ext cx="2224812" cy="123633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briendo un mundo…">
            <a:extLst>
              <a:ext uri="{FF2B5EF4-FFF2-40B4-BE49-F238E27FC236}">
                <a16:creationId xmlns:a16="http://schemas.microsoft.com/office/drawing/2014/main" id="{4F58A141-D1A2-7B2F-64E4-4DFDAB934B8F}"/>
              </a:ext>
            </a:extLst>
          </p:cNvPr>
          <p:cNvSpPr txBox="1"/>
          <p:nvPr/>
        </p:nvSpPr>
        <p:spPr>
          <a:xfrm>
            <a:off x="3558249" y="1128267"/>
            <a:ext cx="17267501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lang="es-PE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Exportaciones Peruanas – Sectores Económicos</a:t>
            </a:r>
            <a:endParaRPr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52C3A46-A96E-4340-92F9-AA977EE43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996307"/>
              </p:ext>
            </p:extLst>
          </p:nvPr>
        </p:nvGraphicFramePr>
        <p:xfrm>
          <a:off x="1212579" y="2635641"/>
          <a:ext cx="21958841" cy="9874250"/>
        </p:xfrm>
        <a:graphic>
          <a:graphicData uri="http://schemas.openxmlformats.org/drawingml/2006/table">
            <a:tbl>
              <a:tblPr/>
              <a:tblGrid>
                <a:gridCol w="7455297">
                  <a:extLst>
                    <a:ext uri="{9D8B030D-6E8A-4147-A177-3AD203B41FA5}">
                      <a16:colId xmlns:a16="http://schemas.microsoft.com/office/drawing/2014/main" val="3295567221"/>
                    </a:ext>
                  </a:extLst>
                </a:gridCol>
                <a:gridCol w="2035209">
                  <a:extLst>
                    <a:ext uri="{9D8B030D-6E8A-4147-A177-3AD203B41FA5}">
                      <a16:colId xmlns:a16="http://schemas.microsoft.com/office/drawing/2014/main" val="2882154709"/>
                    </a:ext>
                  </a:extLst>
                </a:gridCol>
                <a:gridCol w="2035209">
                  <a:extLst>
                    <a:ext uri="{9D8B030D-6E8A-4147-A177-3AD203B41FA5}">
                      <a16:colId xmlns:a16="http://schemas.microsoft.com/office/drawing/2014/main" val="3980058707"/>
                    </a:ext>
                  </a:extLst>
                </a:gridCol>
                <a:gridCol w="2035209">
                  <a:extLst>
                    <a:ext uri="{9D8B030D-6E8A-4147-A177-3AD203B41FA5}">
                      <a16:colId xmlns:a16="http://schemas.microsoft.com/office/drawing/2014/main" val="325455106"/>
                    </a:ext>
                  </a:extLst>
                </a:gridCol>
                <a:gridCol w="2035209">
                  <a:extLst>
                    <a:ext uri="{9D8B030D-6E8A-4147-A177-3AD203B41FA5}">
                      <a16:colId xmlns:a16="http://schemas.microsoft.com/office/drawing/2014/main" val="2667531109"/>
                    </a:ext>
                  </a:extLst>
                </a:gridCol>
                <a:gridCol w="2035209">
                  <a:extLst>
                    <a:ext uri="{9D8B030D-6E8A-4147-A177-3AD203B41FA5}">
                      <a16:colId xmlns:a16="http://schemas.microsoft.com/office/drawing/2014/main" val="4052154275"/>
                    </a:ext>
                  </a:extLst>
                </a:gridCol>
                <a:gridCol w="2270866">
                  <a:extLst>
                    <a:ext uri="{9D8B030D-6E8A-4147-A177-3AD203B41FA5}">
                      <a16:colId xmlns:a16="http://schemas.microsoft.com/office/drawing/2014/main" val="1345865409"/>
                    </a:ext>
                  </a:extLst>
                </a:gridCol>
                <a:gridCol w="2056633">
                  <a:extLst>
                    <a:ext uri="{9D8B030D-6E8A-4147-A177-3AD203B41FA5}">
                      <a16:colId xmlns:a16="http://schemas.microsoft.com/office/drawing/2014/main" val="148395945"/>
                    </a:ext>
                  </a:extLst>
                </a:gridCol>
              </a:tblGrid>
              <a:tr h="34310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Últimos 5 años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PE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Valor FOB (Miles US$)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553922"/>
                  </a:ext>
                </a:extLst>
              </a:tr>
              <a:tr h="68621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Var.% 2022/2021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Part</a:t>
                      </a:r>
                      <a:r>
                        <a:rPr lang="es-PE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.% 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238747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47,542,799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46,443,885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41,229,850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60,919,778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63,432,518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4.12%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083438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 TRADICIONAL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34,526,930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32,622,315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28,545,277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44,767,094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45,179,764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0.92%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71.22%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846075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AGRO TRADICIONAL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749,161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773,091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727,083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857,719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1,350,763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57.48%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2.13%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431678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PESCA TRADICIONAL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1,936,251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1,928,939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1,540,208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2,337,198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2,381,211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1.88%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3.75%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79314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PETROLEO Y GAS NATURAL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4,147,761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3,117,734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1,447,952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3,895,754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6,151,329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57.9%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9.7%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977612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MINERIA TRADICIONAL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27,693,758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26,802,551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24,830,034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37,676,423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35,296,461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-6.32%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55.64%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184430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 NO TRADICIONAL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13,015,870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13,821,570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12,684,573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16,152,683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18,252,754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28.78%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536620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AGROPECUARIO Y AGROINDUSTRIAS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5,761,379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6,321,662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6,724,245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7,909,913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8,498,820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7.45%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13.4%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079672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TEXTIL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433,362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377,560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283,497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458,790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477,532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4.09%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0.75%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258286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PRENDAS DE VESTIR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950,801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978,585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727,530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1,107,623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1,397,292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26.15%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2.2%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030751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PESCA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1,328,565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1,591,868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1,268,632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1,476,475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1,568,545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6.24%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2.47%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516724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METAL - MECANICO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594,533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572,669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463,503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574,942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660,868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14.95%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1.04%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5567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QUIMICO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1,531,078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1,599,995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1,519,696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1,904,662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2,345,255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23.13%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3.7%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984189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SIDERURGICO Y METALURGICO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1,181,307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1,191,761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853,547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1,493,334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1,638,081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9.69%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2.58%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6781979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MINERIA NO METALICA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611,506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606,210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433,228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674,881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1,092,761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61.92%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1.72%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7638520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MADERAS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123,032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124,869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93,900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123,316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126,558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2.63%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720899"/>
                  </a:ext>
                </a:extLst>
              </a:tr>
              <a:tr h="34310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VARIOS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500,306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456,384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316,795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428,749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446,976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4.25%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525684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28A65DC-02DF-8986-A8EC-7A6360032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559753"/>
              </p:ext>
            </p:extLst>
          </p:nvPr>
        </p:nvGraphicFramePr>
        <p:xfrm>
          <a:off x="1212579" y="12789890"/>
          <a:ext cx="5944298" cy="5613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944298">
                  <a:extLst>
                    <a:ext uri="{9D8B030D-6E8A-4147-A177-3AD203B41FA5}">
                      <a16:colId xmlns:a16="http://schemas.microsoft.com/office/drawing/2014/main" val="164873983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PE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Elaboración: ADEX DATA TRADE</a:t>
                      </a:r>
                      <a:endParaRPr lang="es-PE" sz="18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074245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PE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Fuente: Aduanas - Perú</a:t>
                      </a:r>
                      <a:endParaRPr lang="es-PE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3370536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85" y="660307"/>
            <a:ext cx="2878136" cy="157833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E71CF15C-4617-147D-3EA8-6DE90D6015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3685890"/>
              </p:ext>
            </p:extLst>
          </p:nvPr>
        </p:nvGraphicFramePr>
        <p:xfrm>
          <a:off x="8867555" y="3059289"/>
          <a:ext cx="16161488" cy="8974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86B0AE6-0CF1-3244-1937-E61814510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713020"/>
              </p:ext>
            </p:extLst>
          </p:nvPr>
        </p:nvGraphicFramePr>
        <p:xfrm>
          <a:off x="370777" y="3847897"/>
          <a:ext cx="8246271" cy="7397750"/>
        </p:xfrm>
        <a:graphic>
          <a:graphicData uri="http://schemas.openxmlformats.org/drawingml/2006/table">
            <a:tbl>
              <a:tblPr/>
              <a:tblGrid>
                <a:gridCol w="5801190">
                  <a:extLst>
                    <a:ext uri="{9D8B030D-6E8A-4147-A177-3AD203B41FA5}">
                      <a16:colId xmlns:a16="http://schemas.microsoft.com/office/drawing/2014/main" val="551393365"/>
                    </a:ext>
                  </a:extLst>
                </a:gridCol>
                <a:gridCol w="2445081">
                  <a:extLst>
                    <a:ext uri="{9D8B030D-6E8A-4147-A177-3AD203B41FA5}">
                      <a16:colId xmlns:a16="http://schemas.microsoft.com/office/drawing/2014/main" val="3432176476"/>
                    </a:ext>
                  </a:extLst>
                </a:gridCol>
              </a:tblGrid>
              <a:tr h="79831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Ene – Feb 2023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Valor FOB (Miles US$)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363516"/>
                  </a:ext>
                </a:extLst>
              </a:tr>
              <a:tr h="41461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19982"/>
                  </a:ext>
                </a:extLst>
              </a:tr>
              <a:tr h="40173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 NO TRADICIONAL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3,164,766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435407"/>
                  </a:ext>
                </a:extLst>
              </a:tr>
              <a:tr h="798310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AGROPECUARIO Y AGROINDUSTRIAS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1,589,217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480228"/>
                  </a:ext>
                </a:extLst>
              </a:tr>
              <a:tr h="40173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TEXTIL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74,215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747617"/>
                  </a:ext>
                </a:extLst>
              </a:tr>
              <a:tr h="40173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PRENDAS DE VESTIR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210,647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099491"/>
                  </a:ext>
                </a:extLst>
              </a:tr>
              <a:tr h="40173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PESCA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348,470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736237"/>
                  </a:ext>
                </a:extLst>
              </a:tr>
              <a:tr h="40173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METAL - MECANICO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101,974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219479"/>
                  </a:ext>
                </a:extLst>
              </a:tr>
              <a:tr h="40173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QUIMICO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291,654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461136"/>
                  </a:ext>
                </a:extLst>
              </a:tr>
              <a:tr h="414610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SIDERURGICO Y METALURGICO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243,646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976190"/>
                  </a:ext>
                </a:extLst>
              </a:tr>
              <a:tr h="40173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MINERIA NO METALICA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222,772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057414"/>
                  </a:ext>
                </a:extLst>
              </a:tr>
              <a:tr h="40173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MADERAS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16,840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405161"/>
                  </a:ext>
                </a:extLst>
              </a:tr>
              <a:tr h="401737">
                <a:tc>
                  <a:txBody>
                    <a:bodyPr/>
                    <a:lstStyle/>
                    <a:p>
                      <a:pPr algn="l" fontAlgn="b"/>
                      <a:r>
                        <a:rPr lang="es-PE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VARIOS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65,333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085953"/>
                  </a:ext>
                </a:extLst>
              </a:tr>
            </a:tbl>
          </a:graphicData>
        </a:graphic>
      </p:graphicFrame>
      <p:sp>
        <p:nvSpPr>
          <p:cNvPr id="6" name="Abriendo un mundo…">
            <a:extLst>
              <a:ext uri="{FF2B5EF4-FFF2-40B4-BE49-F238E27FC236}">
                <a16:creationId xmlns:a16="http://schemas.microsoft.com/office/drawing/2014/main" id="{44CDD7EE-9875-B483-1E83-515654651329}"/>
              </a:ext>
            </a:extLst>
          </p:cNvPr>
          <p:cNvSpPr txBox="1"/>
          <p:nvPr/>
        </p:nvSpPr>
        <p:spPr>
          <a:xfrm>
            <a:off x="4323793" y="1024230"/>
            <a:ext cx="17267501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lang="es-PE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Exportaciones Peruanas – No Tradicionales</a:t>
            </a:r>
            <a:endParaRPr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7060ADF-4C5E-B315-38B4-5C468485E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985381"/>
              </p:ext>
            </p:extLst>
          </p:nvPr>
        </p:nvGraphicFramePr>
        <p:xfrm>
          <a:off x="370777" y="11480496"/>
          <a:ext cx="5944298" cy="5613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944298">
                  <a:extLst>
                    <a:ext uri="{9D8B030D-6E8A-4147-A177-3AD203B41FA5}">
                      <a16:colId xmlns:a16="http://schemas.microsoft.com/office/drawing/2014/main" val="16487398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PE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Elaboración: ADEX DATA TRADE</a:t>
                      </a:r>
                      <a:endParaRPr lang="es-PE" sz="18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074245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PE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Fuente: Aduanas - Perú</a:t>
                      </a:r>
                      <a:endParaRPr lang="es-PE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33705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1399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0811449" y="550599"/>
            <a:ext cx="2658278" cy="14772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briendo un mundo…">
            <a:extLst>
              <a:ext uri="{FF2B5EF4-FFF2-40B4-BE49-F238E27FC236}">
                <a16:creationId xmlns:a16="http://schemas.microsoft.com/office/drawing/2014/main" id="{003895A4-C3A9-D7F7-E011-CF2F6E4E6AC9}"/>
              </a:ext>
            </a:extLst>
          </p:cNvPr>
          <p:cNvSpPr txBox="1"/>
          <p:nvPr/>
        </p:nvSpPr>
        <p:spPr>
          <a:xfrm>
            <a:off x="2243412" y="846318"/>
            <a:ext cx="19004039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lang="es-ES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s-PE" sz="5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aracterización</a:t>
            </a:r>
            <a:r>
              <a:rPr lang="es-PE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es-PE" sz="5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Mypes</a:t>
            </a:r>
            <a:r>
              <a:rPr lang="es-PE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Exportadoras  en el Perú </a:t>
            </a:r>
            <a:endParaRPr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A22CA4-C343-2F86-285B-77936796E043}"/>
              </a:ext>
            </a:extLst>
          </p:cNvPr>
          <p:cNvSpPr txBox="1"/>
          <p:nvPr/>
        </p:nvSpPr>
        <p:spPr>
          <a:xfrm>
            <a:off x="877909" y="1696807"/>
            <a:ext cx="23217983" cy="120956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endParaRPr lang="es-E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Perú tiene más de </a:t>
            </a:r>
            <a:r>
              <a:rPr lang="es-ES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7,600 empresas exportadoras</a:t>
            </a:r>
            <a:r>
              <a:rPr lang="es-ES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de las cuales cerca del </a:t>
            </a:r>
            <a:r>
              <a:rPr lang="es-ES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94% son </a:t>
            </a:r>
            <a:r>
              <a:rPr lang="es-ES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mipyme</a:t>
            </a:r>
            <a:r>
              <a:rPr lang="es-ES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distintos sectores y regiones del país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Total de firmas exportadoras 4,617 son microempresas (60.4% del total); 2,452, pequeñas (32.1%); 107, medianas (1.4%); y 471, grandes (6.2%). Esta categorización no incluye a personas naturales.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es-ES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Tamaño de las exportadoras se basa en la </a:t>
            </a:r>
            <a:r>
              <a:rPr lang="es-ES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Ley N° 30056</a:t>
            </a:r>
            <a:r>
              <a:rPr lang="es-ES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según la cual una microempresa tiene ventas anuales de hasta 150 unidades impositivas tributarias (UIT). La pequeña empresa factura entre 150 a 1,700 UIT, la mediana entre 1,700 a 2,300 UIT y una gran compañía más de 2,300 UIT.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Las </a:t>
            </a:r>
            <a:r>
              <a:rPr lang="es-ES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mipymes</a:t>
            </a:r>
            <a:r>
              <a:rPr lang="es-ES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exportadoras llegan a 7,176 (93.8% del total de empresas</a:t>
            </a:r>
            <a:r>
              <a:rPr lang="es-ES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), pero si hablamos en términos de valor, las micro, pequeñas y medianas empresas </a:t>
            </a:r>
            <a:r>
              <a:rPr lang="es-ES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solo aportan el 4.5% del monto </a:t>
            </a:r>
            <a:r>
              <a:rPr lang="es-ES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los envíos peruanos al exterior.</a:t>
            </a:r>
          </a:p>
          <a:p>
            <a:pPr algn="l"/>
            <a:endParaRPr lang="es-ES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bg1"/>
                </a:solidFill>
              </a:rPr>
              <a:t>Los sectores con mayor número de empresas exportadoras fueron </a:t>
            </a:r>
            <a:r>
              <a:rPr lang="es-ES" dirty="0">
                <a:solidFill>
                  <a:srgbClr val="00B0F0"/>
                </a:solidFill>
              </a:rPr>
              <a:t>agroindustria (2,087</a:t>
            </a:r>
            <a:r>
              <a:rPr lang="es-ES" b="0" dirty="0">
                <a:solidFill>
                  <a:srgbClr val="00B0F0"/>
                </a:solidFill>
              </a:rPr>
              <a:t>), prendas de vestir (1,901), metalmecánica </a:t>
            </a:r>
            <a:r>
              <a:rPr lang="es-ES" dirty="0">
                <a:solidFill>
                  <a:srgbClr val="00B0F0"/>
                </a:solidFill>
              </a:rPr>
              <a:t>(1,791) y varios rubros (1,665).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dirty="0">
              <a:solidFill>
                <a:srgbClr val="00B0F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B0F0"/>
                </a:solidFill>
              </a:rPr>
              <a:t>El  46.2% de las empresas exportadoras (3,532) enviaron un único producto, </a:t>
            </a:r>
            <a:r>
              <a:rPr lang="es-ES" b="0" dirty="0">
                <a:solidFill>
                  <a:schemeClr val="bg1"/>
                </a:solidFill>
              </a:rPr>
              <a:t>lo cual evidencia la vulnerabilidad de la mayoría de esas compañías frente a cualquier shock externo, principalmente las </a:t>
            </a:r>
            <a:r>
              <a:rPr lang="es-ES" b="0" dirty="0" err="1">
                <a:solidFill>
                  <a:schemeClr val="bg1"/>
                </a:solidFill>
              </a:rPr>
              <a:t>mipymes</a:t>
            </a:r>
            <a:r>
              <a:rPr lang="es-ES" b="0" dirty="0">
                <a:solidFill>
                  <a:schemeClr val="bg1"/>
                </a:solidFill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dirty="0">
              <a:solidFill>
                <a:srgbClr val="00B0F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00B0F0"/>
                </a:solidFill>
              </a:rPr>
              <a:t>El 57.2% del total de las exportadoras (4,371) tuvieron un único mercado de destino</a:t>
            </a:r>
            <a:r>
              <a:rPr lang="es-PE" b="0" dirty="0">
                <a:solidFill>
                  <a:schemeClr val="bg1"/>
                </a:solidFill>
              </a:rPr>
              <a:t>; el principal fue Estados Unidos. En contraste, el 4.9% de compañías exportadoras (377) lograron una diversificación alta, al tener 10 o más países de destino.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941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0847813" y="846319"/>
            <a:ext cx="2658278" cy="14772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briendo un mundo…">
            <a:extLst>
              <a:ext uri="{FF2B5EF4-FFF2-40B4-BE49-F238E27FC236}">
                <a16:creationId xmlns:a16="http://schemas.microsoft.com/office/drawing/2014/main" id="{003895A4-C3A9-D7F7-E011-CF2F6E4E6AC9}"/>
              </a:ext>
            </a:extLst>
          </p:cNvPr>
          <p:cNvSpPr txBox="1"/>
          <p:nvPr/>
        </p:nvSpPr>
        <p:spPr>
          <a:xfrm>
            <a:off x="-1899598" y="758933"/>
            <a:ext cx="19004039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lnSpc>
                <a:spcPct val="90000"/>
              </a:lnSpc>
              <a:defRPr sz="8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lang="es-ES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s-PE" sz="5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eporte</a:t>
            </a:r>
            <a:r>
              <a:rPr lang="es-PE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Empresas Exportadoras </a:t>
            </a:r>
            <a:endParaRPr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9917ABA-42CF-5886-9872-576332A2F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477924"/>
              </p:ext>
            </p:extLst>
          </p:nvPr>
        </p:nvGraphicFramePr>
        <p:xfrm>
          <a:off x="673838" y="2323531"/>
          <a:ext cx="13800018" cy="4433570"/>
        </p:xfrm>
        <a:graphic>
          <a:graphicData uri="http://schemas.openxmlformats.org/drawingml/2006/table">
            <a:tbl>
              <a:tblPr/>
              <a:tblGrid>
                <a:gridCol w="6607826">
                  <a:extLst>
                    <a:ext uri="{9D8B030D-6E8A-4147-A177-3AD203B41FA5}">
                      <a16:colId xmlns:a16="http://schemas.microsoft.com/office/drawing/2014/main" val="1819982991"/>
                    </a:ext>
                  </a:extLst>
                </a:gridCol>
                <a:gridCol w="2697073">
                  <a:extLst>
                    <a:ext uri="{9D8B030D-6E8A-4147-A177-3AD203B41FA5}">
                      <a16:colId xmlns:a16="http://schemas.microsoft.com/office/drawing/2014/main" val="2741364692"/>
                    </a:ext>
                  </a:extLst>
                </a:gridCol>
                <a:gridCol w="2697073">
                  <a:extLst>
                    <a:ext uri="{9D8B030D-6E8A-4147-A177-3AD203B41FA5}">
                      <a16:colId xmlns:a16="http://schemas.microsoft.com/office/drawing/2014/main" val="792185961"/>
                    </a:ext>
                  </a:extLst>
                </a:gridCol>
                <a:gridCol w="1798046">
                  <a:extLst>
                    <a:ext uri="{9D8B030D-6E8A-4147-A177-3AD203B41FA5}">
                      <a16:colId xmlns:a16="http://schemas.microsoft.com/office/drawing/2014/main" val="1115897172"/>
                    </a:ext>
                  </a:extLst>
                </a:gridCol>
              </a:tblGrid>
              <a:tr h="2597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N° de Empresas según Tamaño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PE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Enero - Setiembre 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656929"/>
                  </a:ext>
                </a:extLst>
              </a:tr>
              <a:tr h="51958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  <a:r>
                        <a:rPr lang="es-PE" sz="3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de empresas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Var.%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Part.%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320705"/>
                  </a:ext>
                </a:extLst>
              </a:tr>
              <a:tr h="259794">
                <a:tc>
                  <a:txBody>
                    <a:bodyPr/>
                    <a:lstStyle/>
                    <a:p>
                      <a:pPr algn="l" fontAlgn="b"/>
                      <a:r>
                        <a:rPr lang="pt-BR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N° de Empresas </a:t>
                      </a:r>
                      <a:r>
                        <a:rPr lang="pt-BR" sz="3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Totales</a:t>
                      </a:r>
                      <a:r>
                        <a:rPr lang="pt-BR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(Stock)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7,333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8.5%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491649"/>
                  </a:ext>
                </a:extLst>
              </a:tr>
              <a:tr h="259794">
                <a:tc>
                  <a:txBody>
                    <a:bodyPr/>
                    <a:lstStyle/>
                    <a:p>
                      <a:pPr algn="l" fontAlgn="b"/>
                      <a:r>
                        <a:rPr lang="es-PE" sz="3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Microempresa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4,521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61.7%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248774"/>
                  </a:ext>
                </a:extLst>
              </a:tr>
              <a:tr h="259794">
                <a:tc>
                  <a:txBody>
                    <a:bodyPr/>
                    <a:lstStyle/>
                    <a:p>
                      <a:pPr algn="l" fontAlgn="b"/>
                      <a:r>
                        <a:rPr lang="es-PE" sz="3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Pequeña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2,268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11.1%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30.9%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580804"/>
                  </a:ext>
                </a:extLst>
              </a:tr>
              <a:tr h="259794">
                <a:tc>
                  <a:txBody>
                    <a:bodyPr/>
                    <a:lstStyle/>
                    <a:p>
                      <a:pPr algn="l" fontAlgn="b"/>
                      <a:r>
                        <a:rPr lang="es-PE" sz="3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19.6%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1.7%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521511"/>
                  </a:ext>
                </a:extLst>
              </a:tr>
              <a:tr h="259794">
                <a:tc>
                  <a:txBody>
                    <a:bodyPr/>
                    <a:lstStyle/>
                    <a:p>
                      <a:pPr algn="l" fontAlgn="b"/>
                      <a:r>
                        <a:rPr lang="es-PE" sz="3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Grande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-10.2%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5.8%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9153380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40629D1-A772-A284-ED5A-8F432AD7B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435527"/>
              </p:ext>
            </p:extLst>
          </p:nvPr>
        </p:nvGraphicFramePr>
        <p:xfrm>
          <a:off x="673838" y="8015262"/>
          <a:ext cx="13800018" cy="4091316"/>
        </p:xfrm>
        <a:graphic>
          <a:graphicData uri="http://schemas.openxmlformats.org/drawingml/2006/table">
            <a:tbl>
              <a:tblPr/>
              <a:tblGrid>
                <a:gridCol w="6484095">
                  <a:extLst>
                    <a:ext uri="{9D8B030D-6E8A-4147-A177-3AD203B41FA5}">
                      <a16:colId xmlns:a16="http://schemas.microsoft.com/office/drawing/2014/main" val="2991921777"/>
                    </a:ext>
                  </a:extLst>
                </a:gridCol>
                <a:gridCol w="2943643">
                  <a:extLst>
                    <a:ext uri="{9D8B030D-6E8A-4147-A177-3AD203B41FA5}">
                      <a16:colId xmlns:a16="http://schemas.microsoft.com/office/drawing/2014/main" val="3186666677"/>
                    </a:ext>
                  </a:extLst>
                </a:gridCol>
                <a:gridCol w="2186140">
                  <a:extLst>
                    <a:ext uri="{9D8B030D-6E8A-4147-A177-3AD203B41FA5}">
                      <a16:colId xmlns:a16="http://schemas.microsoft.com/office/drawing/2014/main" val="2797244559"/>
                    </a:ext>
                  </a:extLst>
                </a:gridCol>
                <a:gridCol w="2186140">
                  <a:extLst>
                    <a:ext uri="{9D8B030D-6E8A-4147-A177-3AD203B41FA5}">
                      <a16:colId xmlns:a16="http://schemas.microsoft.com/office/drawing/2014/main" val="1654411205"/>
                    </a:ext>
                  </a:extLst>
                </a:gridCol>
              </a:tblGrid>
              <a:tr h="3828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3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Valor Exportado según Tamaño de Empresa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PE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Enero - Setiembre 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406182"/>
                  </a:ext>
                </a:extLst>
              </a:tr>
              <a:tr h="38287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Mill.US$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Var. 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Part.%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53640"/>
                  </a:ext>
                </a:extLst>
              </a:tr>
              <a:tr h="382878">
                <a:tc>
                  <a:txBody>
                    <a:bodyPr/>
                    <a:lstStyle/>
                    <a:p>
                      <a:pPr algn="l" fontAlgn="b"/>
                      <a:r>
                        <a:rPr lang="es-PE" sz="3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Exportaciones (FOB)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47,827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11.1%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707482"/>
                  </a:ext>
                </a:extLst>
              </a:tr>
              <a:tr h="382878">
                <a:tc>
                  <a:txBody>
                    <a:bodyPr/>
                    <a:lstStyle/>
                    <a:p>
                      <a:pPr algn="l" fontAlgn="b"/>
                      <a:r>
                        <a:rPr lang="es-PE" sz="3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Grande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45,610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14.1%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95.4%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286413"/>
                  </a:ext>
                </a:extLst>
              </a:tr>
              <a:tr h="382878">
                <a:tc>
                  <a:txBody>
                    <a:bodyPr/>
                    <a:lstStyle/>
                    <a:p>
                      <a:pPr algn="l" fontAlgn="b"/>
                      <a:r>
                        <a:rPr lang="es-PE" sz="3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Pequeña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1,587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27.9%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3.3%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188162"/>
                  </a:ext>
                </a:extLst>
              </a:tr>
              <a:tr h="382878">
                <a:tc>
                  <a:txBody>
                    <a:bodyPr/>
                    <a:lstStyle/>
                    <a:p>
                      <a:pPr algn="l" fontAlgn="b"/>
                      <a:r>
                        <a:rPr lang="es-PE" sz="3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Mediana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449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72.0%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0.9%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52610"/>
                  </a:ext>
                </a:extLst>
              </a:tr>
              <a:tr h="761376">
                <a:tc>
                  <a:txBody>
                    <a:bodyPr/>
                    <a:lstStyle/>
                    <a:p>
                      <a:pPr algn="l" fontAlgn="b"/>
                      <a:r>
                        <a:rPr lang="es-PE" sz="3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Microempresa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-26.3%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4347703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2513370-E742-9C34-9DDE-6F76C2FC0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38" y="12290500"/>
            <a:ext cx="7601524" cy="5077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F09F033-5D9A-F5F8-8CF7-752B3FDBB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38" y="6990851"/>
            <a:ext cx="7601524" cy="507709"/>
          </a:xfrm>
          <a:prstGeom prst="rect">
            <a:avLst/>
          </a:prstGeom>
        </p:spPr>
      </p:pic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45BD8888-615F-8B3B-F5A8-8ABCCD833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5985"/>
          <a:stretch/>
        </p:blipFill>
        <p:spPr>
          <a:xfrm>
            <a:off x="20033767" y="3767868"/>
            <a:ext cx="4105760" cy="4654307"/>
          </a:xfrm>
          <a:prstGeom prst="flowChartAlternateProcess">
            <a:avLst/>
          </a:prstGeom>
        </p:spPr>
      </p:pic>
      <p:pic>
        <p:nvPicPr>
          <p:cNvPr id="12" name="Imagen 11" descr="Diagrama&#10;&#10;Descripción generada automáticamente">
            <a:extLst>
              <a:ext uri="{FF2B5EF4-FFF2-40B4-BE49-F238E27FC236}">
                <a16:creationId xmlns:a16="http://schemas.microsoft.com/office/drawing/2014/main" id="{22BBA9D4-8B9D-47A1-668E-60542658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534" r="44451"/>
          <a:stretch/>
        </p:blipFill>
        <p:spPr>
          <a:xfrm>
            <a:off x="15456114" y="2278692"/>
            <a:ext cx="4105759" cy="4654306"/>
          </a:xfrm>
          <a:prstGeom prst="flowChartAlternateProcess">
            <a:avLst/>
          </a:prstGeom>
        </p:spPr>
      </p:pic>
      <p:pic>
        <p:nvPicPr>
          <p:cNvPr id="14" name="Imagen 1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A5DD60E1-93FE-9B19-C560-52B418020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4815603" y="9063761"/>
            <a:ext cx="9323924" cy="3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8166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85" y="660307"/>
            <a:ext cx="2878136" cy="15783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briendo un mundo…">
            <a:extLst>
              <a:ext uri="{FF2B5EF4-FFF2-40B4-BE49-F238E27FC236}">
                <a16:creationId xmlns:a16="http://schemas.microsoft.com/office/drawing/2014/main" id="{44CDD7EE-9875-B483-1E83-515654651329}"/>
              </a:ext>
            </a:extLst>
          </p:cNvPr>
          <p:cNvSpPr txBox="1"/>
          <p:nvPr/>
        </p:nvSpPr>
        <p:spPr>
          <a:xfrm>
            <a:off x="4323793" y="650282"/>
            <a:ext cx="17267501" cy="159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lang="es-PE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Productos Exportados Madre de Dios (Tradicionales y No Tradicionales)</a:t>
            </a:r>
            <a:endParaRPr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4DD6D570-7FF1-C4F3-7116-7F11823FB0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059638"/>
              </p:ext>
            </p:extLst>
          </p:nvPr>
        </p:nvGraphicFramePr>
        <p:xfrm>
          <a:off x="2880650" y="2084048"/>
          <a:ext cx="18622699" cy="10971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363023" imgH="6105444" progId="Excel.Sheet.12">
                  <p:embed/>
                </p:oleObj>
              </mc:Choice>
              <mc:Fallback>
                <p:oleObj name="Worksheet" r:id="rId4" imgW="10363023" imgH="610544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0650" y="2084048"/>
                        <a:ext cx="18622699" cy="10971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34359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85" y="660307"/>
            <a:ext cx="2878136" cy="15783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briendo un mundo…">
            <a:extLst>
              <a:ext uri="{FF2B5EF4-FFF2-40B4-BE49-F238E27FC236}">
                <a16:creationId xmlns:a16="http://schemas.microsoft.com/office/drawing/2014/main" id="{44CDD7EE-9875-B483-1E83-515654651329}"/>
              </a:ext>
            </a:extLst>
          </p:cNvPr>
          <p:cNvSpPr txBox="1"/>
          <p:nvPr/>
        </p:nvSpPr>
        <p:spPr>
          <a:xfrm>
            <a:off x="4323793" y="650282"/>
            <a:ext cx="17267501" cy="159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r>
              <a:rPr lang="es-PE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Exportación por Subsectores Madre de Dios</a:t>
            </a:r>
          </a:p>
          <a:p>
            <a:pPr algn="l">
              <a:lnSpc>
                <a:spcPct val="90000"/>
              </a:lnSpc>
              <a:defRPr sz="8000" b="0">
                <a:latin typeface="PP Editorial New Ultralight"/>
                <a:ea typeface="PP Editorial New Ultralight"/>
                <a:cs typeface="PP Editorial New Ultralight"/>
                <a:sym typeface="PP Editorial New Ultralight"/>
              </a:defRPr>
            </a:pPr>
            <a:endParaRPr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C65D9FD-9C7A-B007-D3B5-38B2E3EED3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34434"/>
              </p:ext>
            </p:extLst>
          </p:nvPr>
        </p:nvGraphicFramePr>
        <p:xfrm>
          <a:off x="1394166" y="4257244"/>
          <a:ext cx="21595667" cy="6715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381828" imgH="2295620" progId="Excel.Sheet.12">
                  <p:embed/>
                </p:oleObj>
              </mc:Choice>
              <mc:Fallback>
                <p:oleObj name="Worksheet" r:id="rId3" imgW="7381828" imgH="22956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4166" y="4257244"/>
                        <a:ext cx="21595667" cy="6715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20787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1126</Words>
  <Application>Microsoft Office PowerPoint</Application>
  <PresentationFormat>Personalizado</PresentationFormat>
  <Paragraphs>286</Paragraphs>
  <Slides>15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7" baseType="lpstr">
      <vt:lpstr>Akkurat</vt:lpstr>
      <vt:lpstr>Arial</vt:lpstr>
      <vt:lpstr>Ayer Medium</vt:lpstr>
      <vt:lpstr>Calibri</vt:lpstr>
      <vt:lpstr>Helvetica Neue</vt:lpstr>
      <vt:lpstr>Helvetica Neue Light</vt:lpstr>
      <vt:lpstr>Helvetica Neue Medium</vt:lpstr>
      <vt:lpstr>Museo Sans 900</vt:lpstr>
      <vt:lpstr>Skeena Display</vt:lpstr>
      <vt:lpstr>Verdana</vt:lpstr>
      <vt:lpstr>Black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Lucia Rodriguez Zunino</dc:creator>
  <cp:lastModifiedBy>Jimena Burga</cp:lastModifiedBy>
  <cp:revision>6</cp:revision>
  <dcterms:modified xsi:type="dcterms:W3CDTF">2023-05-20T04:35:19Z</dcterms:modified>
</cp:coreProperties>
</file>