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1"/>
  </p:notesMasterIdLst>
  <p:handoutMasterIdLst>
    <p:handoutMasterId r:id="rId82"/>
  </p:handoutMasterIdLst>
  <p:sldIdLst>
    <p:sldId id="681" r:id="rId2"/>
    <p:sldId id="682" r:id="rId3"/>
    <p:sldId id="684" r:id="rId4"/>
    <p:sldId id="690" r:id="rId5"/>
    <p:sldId id="691" r:id="rId6"/>
    <p:sldId id="692" r:id="rId7"/>
    <p:sldId id="693" r:id="rId8"/>
    <p:sldId id="694" r:id="rId9"/>
    <p:sldId id="695" r:id="rId10"/>
    <p:sldId id="696" r:id="rId11"/>
    <p:sldId id="697" r:id="rId12"/>
    <p:sldId id="698" r:id="rId13"/>
    <p:sldId id="699" r:id="rId14"/>
    <p:sldId id="700" r:id="rId15"/>
    <p:sldId id="701" r:id="rId16"/>
    <p:sldId id="702" r:id="rId17"/>
    <p:sldId id="772" r:id="rId18"/>
    <p:sldId id="773" r:id="rId19"/>
    <p:sldId id="703" r:id="rId20"/>
    <p:sldId id="760" r:id="rId21"/>
    <p:sldId id="762" r:id="rId22"/>
    <p:sldId id="763" r:id="rId23"/>
    <p:sldId id="707" r:id="rId24"/>
    <p:sldId id="708" r:id="rId25"/>
    <p:sldId id="774" r:id="rId26"/>
    <p:sldId id="711" r:id="rId27"/>
    <p:sldId id="712" r:id="rId28"/>
    <p:sldId id="775" r:id="rId29"/>
    <p:sldId id="776" r:id="rId30"/>
    <p:sldId id="777" r:id="rId31"/>
    <p:sldId id="778" r:id="rId32"/>
    <p:sldId id="764" r:id="rId33"/>
    <p:sldId id="719" r:id="rId34"/>
    <p:sldId id="720" r:id="rId35"/>
    <p:sldId id="721" r:id="rId36"/>
    <p:sldId id="722" r:id="rId37"/>
    <p:sldId id="779" r:id="rId38"/>
    <p:sldId id="724" r:id="rId39"/>
    <p:sldId id="725" r:id="rId40"/>
    <p:sldId id="780" r:id="rId41"/>
    <p:sldId id="781" r:id="rId42"/>
    <p:sldId id="782" r:id="rId43"/>
    <p:sldId id="783" r:id="rId44"/>
    <p:sldId id="766" r:id="rId45"/>
    <p:sldId id="729" r:id="rId46"/>
    <p:sldId id="784" r:id="rId47"/>
    <p:sldId id="731" r:id="rId48"/>
    <p:sldId id="767" r:id="rId49"/>
    <p:sldId id="732" r:id="rId50"/>
    <p:sldId id="786" r:id="rId51"/>
    <p:sldId id="787" r:id="rId52"/>
    <p:sldId id="788" r:id="rId53"/>
    <p:sldId id="789" r:id="rId54"/>
    <p:sldId id="790" r:id="rId55"/>
    <p:sldId id="791" r:id="rId56"/>
    <p:sldId id="793" r:id="rId57"/>
    <p:sldId id="794" r:id="rId58"/>
    <p:sldId id="795" r:id="rId59"/>
    <p:sldId id="796" r:id="rId60"/>
    <p:sldId id="797" r:id="rId61"/>
    <p:sldId id="798" r:id="rId62"/>
    <p:sldId id="799" r:id="rId63"/>
    <p:sldId id="800" r:id="rId64"/>
    <p:sldId id="768" r:id="rId65"/>
    <p:sldId id="737" r:id="rId66"/>
    <p:sldId id="801" r:id="rId67"/>
    <p:sldId id="802" r:id="rId68"/>
    <p:sldId id="803" r:id="rId69"/>
    <p:sldId id="769" r:id="rId70"/>
    <p:sldId id="740" r:id="rId71"/>
    <p:sldId id="741" r:id="rId72"/>
    <p:sldId id="770" r:id="rId73"/>
    <p:sldId id="742" r:id="rId74"/>
    <p:sldId id="804" r:id="rId75"/>
    <p:sldId id="805" r:id="rId76"/>
    <p:sldId id="771" r:id="rId77"/>
    <p:sldId id="744" r:id="rId78"/>
    <p:sldId id="746" r:id="rId79"/>
    <p:sldId id="747" r:id="rId80"/>
  </p:sldIdLst>
  <p:sldSz cx="9144000" cy="6119813"/>
  <p:notesSz cx="6797675" cy="9926638"/>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2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LADI" initials="V"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6"/>
    <a:srgbClr val="0000CC"/>
    <a:srgbClr val="800000"/>
    <a:srgbClr val="541C00"/>
    <a:srgbClr val="762700"/>
    <a:srgbClr val="FFD9D9"/>
    <a:srgbClr val="E9E6D7"/>
    <a:srgbClr val="99330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726" autoAdjust="0"/>
  </p:normalViewPr>
  <p:slideViewPr>
    <p:cSldViewPr>
      <p:cViewPr varScale="1">
        <p:scale>
          <a:sx n="80" d="100"/>
          <a:sy n="80" d="100"/>
        </p:scale>
        <p:origin x="1140" y="90"/>
      </p:cViewPr>
      <p:guideLst>
        <p:guide orient="horz" pos="1928"/>
        <p:guide pos="2880"/>
      </p:guideLst>
    </p:cSldViewPr>
  </p:slideViewPr>
  <p:notesTextViewPr>
    <p:cViewPr>
      <p:scale>
        <a:sx n="125" d="100"/>
        <a:sy n="125" d="100"/>
      </p:scale>
      <p:origin x="0" y="0"/>
    </p:cViewPr>
  </p:notesTextViewPr>
  <p:sorterViewPr>
    <p:cViewPr>
      <p:scale>
        <a:sx n="33" d="100"/>
        <a:sy n="33" d="100"/>
      </p:scale>
      <p:origin x="0" y="-12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RCY\Desktop\ppto%20congreso%202021\PROYECTO%20DEL%20PRESUPUESTO%20PARA%20EL%20A&#209;O%202021_ULTIM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RENCIA%20RP\Desktop\ppto%20congreso%202021\PROYECTO%20DEL%20PRESUPUESTO%20PARA%20EL%20A&#209;O%202021_ULTIM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ERENCIA%20RP\Desktop\ppto%20congreso%202021\PROYECTO%20DEL%20PRESUPUESTO%20PARA%20EL%20A&#209;O%202021_ULTIM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ERENCIA%20RP\Desktop\ppto%20congreso%202021\PROYECTO%20DEL%20PRESUPUESTO%20PARA%20EL%20A&#209;O%202021_ULTIM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1434820647417"/>
          <c:y val="9.9955526392534272E-2"/>
          <c:w val="0.4634601924759405"/>
          <c:h val="0.7724336541265675"/>
        </c:manualLayout>
      </c:layout>
      <c:pieChart>
        <c:varyColors val="1"/>
        <c:ser>
          <c:idx val="0"/>
          <c:order val="0"/>
          <c:spPr>
            <a:scene3d>
              <a:camera prst="orthographicFront"/>
              <a:lightRig rig="threePt" dir="t">
                <a:rot lat="0" lon="0" rev="1200000"/>
              </a:lightRig>
            </a:scene3d>
            <a:sp3d>
              <a:bevelT w="63500" h="25400"/>
            </a:sp3d>
          </c:spPr>
          <c:dPt>
            <c:idx val="0"/>
            <c:bubble3D val="0"/>
            <c:explosion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dkEdge">
                <a:bevelT w="88900" h="25400"/>
              </a:sp3d>
            </c:spPr>
            <c:extLst>
              <c:ext xmlns:c16="http://schemas.microsoft.com/office/drawing/2014/chart" uri="{C3380CC4-5D6E-409C-BE32-E72D297353CC}">
                <c16:uniqueId val="{00000001-B6A5-4094-864D-D300B48A2F82}"/>
              </c:ext>
            </c:extLst>
          </c:dPt>
          <c:dPt>
            <c:idx val="1"/>
            <c:bubble3D val="0"/>
            <c:explosion val="1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B6A5-4094-864D-D300B48A2F82}"/>
              </c:ext>
            </c:extLst>
          </c:dPt>
          <c:dPt>
            <c:idx val="2"/>
            <c:bubble3D val="0"/>
            <c:explosion val="12"/>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B6A5-4094-864D-D300B48A2F82}"/>
              </c:ext>
            </c:extLst>
          </c:dPt>
          <c:dLbls>
            <c:dLbl>
              <c:idx val="0"/>
              <c:layout>
                <c:manualLayout>
                  <c:x val="1.1867454068241469E-2"/>
                  <c:y val="7.2871099445902593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62%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A5-4094-864D-D300B48A2F82}"/>
                </c:ext>
              </c:extLst>
            </c:dLbl>
            <c:dLbl>
              <c:idx val="1"/>
              <c:layout>
                <c:manualLayout>
                  <c:x val="-6.0553368328958882E-3"/>
                  <c:y val="-1.869787109944590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10%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A5-4094-864D-D300B48A2F82}"/>
                </c:ext>
              </c:extLst>
            </c:dLbl>
            <c:dLbl>
              <c:idx val="2"/>
              <c:layout>
                <c:manualLayout>
                  <c:x val="5.0216535433070869E-3"/>
                  <c:y val="2.5850102070574511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28%</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A5-4094-864D-D300B48A2F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extLst>
          </c:dLbls>
          <c:cat>
            <c:strRef>
              <c:f>'EJEC 2019'!$F$6:$F$8</c:f>
              <c:strCache>
                <c:ptCount val="3"/>
                <c:pt idx="0">
                  <c:v>PPR</c:v>
                </c:pt>
                <c:pt idx="1">
                  <c:v>AC</c:v>
                </c:pt>
                <c:pt idx="2">
                  <c:v>APNOP</c:v>
                </c:pt>
              </c:strCache>
            </c:strRef>
          </c:cat>
          <c:val>
            <c:numRef>
              <c:f>'EJEC 2019'!$G$6:$G$8</c:f>
              <c:numCache>
                <c:formatCode>General</c:formatCode>
                <c:ptCount val="3"/>
                <c:pt idx="0">
                  <c:v>70</c:v>
                </c:pt>
                <c:pt idx="1">
                  <c:v>8</c:v>
                </c:pt>
                <c:pt idx="2">
                  <c:v>22</c:v>
                </c:pt>
              </c:numCache>
            </c:numRef>
          </c:val>
          <c:extLst>
            <c:ext xmlns:c16="http://schemas.microsoft.com/office/drawing/2014/chart" uri="{C3380CC4-5D6E-409C-BE32-E72D297353CC}">
              <c16:uniqueId val="{00000006-B6A5-4094-864D-D300B48A2F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0249562554680646E-2"/>
          <c:y val="0.8726687809857101"/>
          <c:w val="0.65427626097100322"/>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1434820647417"/>
          <c:y val="9.9955526392534272E-2"/>
          <c:w val="0.4634601924759405"/>
          <c:h val="0.7724336541265675"/>
        </c:manualLayout>
      </c:layout>
      <c:pieChart>
        <c:varyColors val="1"/>
        <c:ser>
          <c:idx val="0"/>
          <c:order val="0"/>
          <c:spPr>
            <a:scene3d>
              <a:camera prst="orthographicFront"/>
              <a:lightRig rig="threePt" dir="t">
                <a:rot lat="0" lon="0" rev="1200000"/>
              </a:lightRig>
            </a:scene3d>
            <a:sp3d>
              <a:bevelT w="63500" h="25400"/>
            </a:sp3d>
          </c:spPr>
          <c:explosion val="1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dkEdge">
                <a:bevelT w="88900" h="25400"/>
              </a:sp3d>
            </c:spPr>
            <c:extLst>
              <c:ext xmlns:c16="http://schemas.microsoft.com/office/drawing/2014/chart" uri="{C3380CC4-5D6E-409C-BE32-E72D297353CC}">
                <c16:uniqueId val="{00000001-3845-4CF6-9AB6-2256F5201EC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3845-4CF6-9AB6-2256F5201ECA}"/>
              </c:ext>
            </c:extLst>
          </c:dPt>
          <c:dPt>
            <c:idx val="2"/>
            <c:bubble3D val="0"/>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3845-4CF6-9AB6-2256F5201ECA}"/>
              </c:ext>
            </c:extLst>
          </c:dPt>
          <c:dLbls>
            <c:dLbl>
              <c:idx val="0"/>
              <c:layout>
                <c:manualLayout>
                  <c:x val="1.1867454068241469E-2"/>
                  <c:y val="7.2871099445902593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64%</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45-4CF6-9AB6-2256F5201ECA}"/>
                </c:ext>
              </c:extLst>
            </c:dLbl>
            <c:dLbl>
              <c:idx val="1"/>
              <c:layout>
                <c:manualLayout>
                  <c:x val="-6.0553368328958882E-3"/>
                  <c:y val="-1.869787109944590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6%</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45-4CF6-9AB6-2256F5201ECA}"/>
                </c:ext>
              </c:extLst>
            </c:dLbl>
            <c:dLbl>
              <c:idx val="2"/>
              <c:layout>
                <c:manualLayout>
                  <c:x val="-1.6337283278797725E-3"/>
                  <c:y val="7.4044050773063095E-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30%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45-4CF6-9AB6-2256F5201E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extLst>
          </c:dLbls>
          <c:cat>
            <c:strRef>
              <c:f>GRAFICOS!$F$6:$F$8</c:f>
              <c:strCache>
                <c:ptCount val="3"/>
                <c:pt idx="0">
                  <c:v>PPR</c:v>
                </c:pt>
                <c:pt idx="1">
                  <c:v>AC</c:v>
                </c:pt>
                <c:pt idx="2">
                  <c:v>APNOP</c:v>
                </c:pt>
              </c:strCache>
            </c:strRef>
          </c:cat>
          <c:val>
            <c:numRef>
              <c:f>GRAFICOS!$G$6:$G$8</c:f>
              <c:numCache>
                <c:formatCode>General</c:formatCode>
                <c:ptCount val="3"/>
                <c:pt idx="0">
                  <c:v>64</c:v>
                </c:pt>
                <c:pt idx="1">
                  <c:v>6</c:v>
                </c:pt>
                <c:pt idx="2">
                  <c:v>30</c:v>
                </c:pt>
              </c:numCache>
            </c:numRef>
          </c:val>
          <c:extLst>
            <c:ext xmlns:c16="http://schemas.microsoft.com/office/drawing/2014/chart" uri="{C3380CC4-5D6E-409C-BE32-E72D297353CC}">
              <c16:uniqueId val="{00000006-3845-4CF6-9AB6-2256F5201EC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0249562554680646E-2"/>
          <c:y val="0.8726687809857101"/>
          <c:w val="0.41544291338582678"/>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1434820647417"/>
          <c:y val="9.9955526392534272E-2"/>
          <c:w val="0.4634601924759405"/>
          <c:h val="0.772433654126567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5302913612235175E-2"/>
          <c:y val="0.88781165802007056"/>
          <c:w val="0.51110093228812614"/>
          <c:h val="0.106106372120151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1434820647417"/>
          <c:y val="9.9955526392534272E-2"/>
          <c:w val="0.4634601924759405"/>
          <c:h val="0.7724336541265675"/>
        </c:manualLayout>
      </c:layout>
      <c:pieChart>
        <c:varyColors val="1"/>
        <c:ser>
          <c:idx val="0"/>
          <c:order val="0"/>
          <c:spPr>
            <a:scene3d>
              <a:camera prst="orthographicFront"/>
              <a:lightRig rig="threePt" dir="t">
                <a:rot lat="0" lon="0" rev="1200000"/>
              </a:lightRig>
            </a:scene3d>
            <a:sp3d>
              <a:bevelT w="63500" h="25400"/>
            </a:sp3d>
          </c:spPr>
          <c:explosion val="1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dkEdge">
                <a:bevelT w="88900" h="25400"/>
              </a:sp3d>
            </c:spPr>
            <c:extLst>
              <c:ext xmlns:c16="http://schemas.microsoft.com/office/drawing/2014/chart" uri="{C3380CC4-5D6E-409C-BE32-E72D297353CC}">
                <c16:uniqueId val="{00000001-148E-40FE-86C4-2BC0FC178B3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148E-40FE-86C4-2BC0FC178B3D}"/>
              </c:ext>
            </c:extLst>
          </c:dPt>
          <c:dPt>
            <c:idx val="2"/>
            <c:bubble3D val="0"/>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148E-40FE-86C4-2BC0FC178B3D}"/>
              </c:ext>
            </c:extLst>
          </c:dPt>
          <c:dLbls>
            <c:dLbl>
              <c:idx val="0"/>
              <c:layout>
                <c:manualLayout>
                  <c:x val="1.1867454068241469E-2"/>
                  <c:y val="7.2871099445902593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72%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48E-40FE-86C4-2BC0FC178B3D}"/>
                </c:ext>
              </c:extLst>
            </c:dLbl>
            <c:dLbl>
              <c:idx val="1"/>
              <c:layout>
                <c:manualLayout>
                  <c:x val="-6.0553368328958882E-3"/>
                  <c:y val="-1.869787109944590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6%</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8E-40FE-86C4-2BC0FC178B3D}"/>
                </c:ext>
              </c:extLst>
            </c:dLbl>
            <c:dLbl>
              <c:idx val="2"/>
              <c:layout>
                <c:manualLayout>
                  <c:x val="-1.6337283278797725E-3"/>
                  <c:y val="7.4044050773063095E-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22%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48E-40FE-86C4-2BC0FC178B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extLst>
          </c:dLbls>
          <c:cat>
            <c:strRef>
              <c:f>GRAFICOS!$F$6:$F$8</c:f>
              <c:strCache>
                <c:ptCount val="3"/>
                <c:pt idx="0">
                  <c:v>PPR</c:v>
                </c:pt>
                <c:pt idx="1">
                  <c:v>AC</c:v>
                </c:pt>
                <c:pt idx="2">
                  <c:v>APNOP</c:v>
                </c:pt>
              </c:strCache>
            </c:strRef>
          </c:cat>
          <c:val>
            <c:numRef>
              <c:f>GRAFICOS!$G$6:$G$8</c:f>
              <c:numCache>
                <c:formatCode>General</c:formatCode>
                <c:ptCount val="3"/>
                <c:pt idx="0">
                  <c:v>64</c:v>
                </c:pt>
                <c:pt idx="1">
                  <c:v>6</c:v>
                </c:pt>
                <c:pt idx="2">
                  <c:v>30</c:v>
                </c:pt>
              </c:numCache>
            </c:numRef>
          </c:val>
          <c:extLst>
            <c:ext xmlns:c16="http://schemas.microsoft.com/office/drawing/2014/chart" uri="{C3380CC4-5D6E-409C-BE32-E72D297353CC}">
              <c16:uniqueId val="{00000006-148E-40FE-86C4-2BC0FC178B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0249562554680646E-2"/>
          <c:y val="0.8726687809857101"/>
          <c:w val="0.50273038058725927"/>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3"/>
            <a:ext cx="2946400" cy="496889"/>
          </a:xfrm>
          <a:prstGeom prst="rect">
            <a:avLst/>
          </a:prstGeom>
        </p:spPr>
        <p:txBody>
          <a:bodyPr vert="horz" lIns="91432" tIns="45715" rIns="91432" bIns="45715" rtlCol="0"/>
          <a:lstStyle>
            <a:lvl1pPr algn="l">
              <a:defRPr sz="1200">
                <a:latin typeface="Arial" charset="0"/>
                <a:cs typeface="Arial" charset="0"/>
              </a:defRPr>
            </a:lvl1pPr>
          </a:lstStyle>
          <a:p>
            <a:pPr>
              <a:defRPr/>
            </a:pPr>
            <a:endParaRPr lang="es-PE"/>
          </a:p>
        </p:txBody>
      </p:sp>
      <p:sp>
        <p:nvSpPr>
          <p:cNvPr id="3" name="2 Marcador de fecha"/>
          <p:cNvSpPr>
            <a:spLocks noGrp="1"/>
          </p:cNvSpPr>
          <p:nvPr>
            <p:ph type="dt" sz="quarter" idx="1"/>
          </p:nvPr>
        </p:nvSpPr>
        <p:spPr>
          <a:xfrm>
            <a:off x="3849689" y="3"/>
            <a:ext cx="2946400" cy="496889"/>
          </a:xfrm>
          <a:prstGeom prst="rect">
            <a:avLst/>
          </a:prstGeom>
        </p:spPr>
        <p:txBody>
          <a:bodyPr vert="horz" lIns="91432" tIns="45715" rIns="91432" bIns="45715" rtlCol="0"/>
          <a:lstStyle>
            <a:lvl1pPr algn="r">
              <a:defRPr sz="1200">
                <a:latin typeface="Arial" charset="0"/>
                <a:cs typeface="Arial" charset="0"/>
              </a:defRPr>
            </a:lvl1pPr>
          </a:lstStyle>
          <a:p>
            <a:pPr>
              <a:defRPr/>
            </a:pPr>
            <a:fld id="{3426CF2A-DC95-4D91-90E2-DF24945BC3F5}" type="datetimeFigureOut">
              <a:rPr lang="es-PE"/>
              <a:pPr>
                <a:defRPr/>
              </a:pPr>
              <a:t>11/10/2021</a:t>
            </a:fld>
            <a:endParaRPr lang="es-PE"/>
          </a:p>
        </p:txBody>
      </p:sp>
      <p:sp>
        <p:nvSpPr>
          <p:cNvPr id="4" name="3 Marcador de pie de página"/>
          <p:cNvSpPr>
            <a:spLocks noGrp="1"/>
          </p:cNvSpPr>
          <p:nvPr>
            <p:ph type="ftr" sz="quarter" idx="2"/>
          </p:nvPr>
        </p:nvSpPr>
        <p:spPr>
          <a:xfrm>
            <a:off x="1" y="9428165"/>
            <a:ext cx="2946400" cy="496887"/>
          </a:xfrm>
          <a:prstGeom prst="rect">
            <a:avLst/>
          </a:prstGeom>
        </p:spPr>
        <p:txBody>
          <a:bodyPr vert="horz" lIns="91432" tIns="45715" rIns="91432" bIns="45715" rtlCol="0" anchor="b"/>
          <a:lstStyle>
            <a:lvl1pPr algn="l">
              <a:defRPr sz="1200">
                <a:latin typeface="Arial" charset="0"/>
                <a:cs typeface="Arial" charset="0"/>
              </a:defRPr>
            </a:lvl1pPr>
          </a:lstStyle>
          <a:p>
            <a:pPr>
              <a:defRPr/>
            </a:pPr>
            <a:endParaRPr lang="es-PE"/>
          </a:p>
        </p:txBody>
      </p:sp>
      <p:sp>
        <p:nvSpPr>
          <p:cNvPr id="5" name="4 Marcador de número de diapositiva"/>
          <p:cNvSpPr>
            <a:spLocks noGrp="1"/>
          </p:cNvSpPr>
          <p:nvPr>
            <p:ph type="sldNum" sz="quarter" idx="3"/>
          </p:nvPr>
        </p:nvSpPr>
        <p:spPr>
          <a:xfrm>
            <a:off x="3849689" y="9428165"/>
            <a:ext cx="2946400" cy="496887"/>
          </a:xfrm>
          <a:prstGeom prst="rect">
            <a:avLst/>
          </a:prstGeom>
        </p:spPr>
        <p:txBody>
          <a:bodyPr vert="horz" lIns="91432" tIns="45715" rIns="91432" bIns="45715" rtlCol="0" anchor="b"/>
          <a:lstStyle>
            <a:lvl1pPr algn="r">
              <a:defRPr sz="1200">
                <a:latin typeface="Arial" charset="0"/>
                <a:cs typeface="Arial" charset="0"/>
              </a:defRPr>
            </a:lvl1pPr>
          </a:lstStyle>
          <a:p>
            <a:pPr>
              <a:defRPr/>
            </a:pPr>
            <a:fld id="{7F55EE43-4125-48DA-BA04-C5C94AA67384}" type="slidenum">
              <a:rPr lang="es-PE"/>
              <a:pPr>
                <a:defRPr/>
              </a:pPr>
              <a:t>‹Nº›</a:t>
            </a:fld>
            <a:endParaRPr lang="es-PE"/>
          </a:p>
        </p:txBody>
      </p:sp>
    </p:spTree>
    <p:extLst>
      <p:ext uri="{BB962C8B-B14F-4D97-AF65-F5344CB8AC3E}">
        <p14:creationId xmlns:p14="http://schemas.microsoft.com/office/powerpoint/2010/main" val="7209245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3"/>
            <a:ext cx="2946400" cy="496889"/>
          </a:xfrm>
          <a:prstGeom prst="rect">
            <a:avLst/>
          </a:prstGeom>
        </p:spPr>
        <p:txBody>
          <a:bodyPr vert="horz" lIns="91432" tIns="45715" rIns="91432" bIns="45715" rtlCol="0"/>
          <a:lstStyle>
            <a:lvl1pPr algn="l" fontAlgn="auto">
              <a:spcBef>
                <a:spcPts val="0"/>
              </a:spcBef>
              <a:spcAft>
                <a:spcPts val="0"/>
              </a:spcAft>
              <a:defRPr sz="1200">
                <a:latin typeface="+mn-lt"/>
                <a:cs typeface="+mn-cs"/>
              </a:defRPr>
            </a:lvl1pPr>
          </a:lstStyle>
          <a:p>
            <a:pPr>
              <a:defRPr/>
            </a:pPr>
            <a:endParaRPr lang="es-PE"/>
          </a:p>
        </p:txBody>
      </p:sp>
      <p:sp>
        <p:nvSpPr>
          <p:cNvPr id="3" name="2 Marcador de fecha"/>
          <p:cNvSpPr>
            <a:spLocks noGrp="1"/>
          </p:cNvSpPr>
          <p:nvPr>
            <p:ph type="dt" idx="1"/>
          </p:nvPr>
        </p:nvSpPr>
        <p:spPr>
          <a:xfrm>
            <a:off x="3849689" y="3"/>
            <a:ext cx="2946400" cy="496889"/>
          </a:xfrm>
          <a:prstGeom prst="rect">
            <a:avLst/>
          </a:prstGeom>
        </p:spPr>
        <p:txBody>
          <a:bodyPr vert="horz" lIns="91432" tIns="45715" rIns="91432" bIns="45715" rtlCol="0"/>
          <a:lstStyle>
            <a:lvl1pPr algn="r" fontAlgn="auto">
              <a:spcBef>
                <a:spcPts val="0"/>
              </a:spcBef>
              <a:spcAft>
                <a:spcPts val="0"/>
              </a:spcAft>
              <a:defRPr sz="1200">
                <a:latin typeface="+mn-lt"/>
                <a:cs typeface="+mn-cs"/>
              </a:defRPr>
            </a:lvl1pPr>
          </a:lstStyle>
          <a:p>
            <a:pPr>
              <a:defRPr/>
            </a:pPr>
            <a:fld id="{2E89DCA8-29F4-4A44-A404-438BBCD4273B}" type="datetimeFigureOut">
              <a:rPr lang="es-PE"/>
              <a:pPr>
                <a:defRPr/>
              </a:pPr>
              <a:t>11/10/2021</a:t>
            </a:fld>
            <a:endParaRPr lang="es-PE"/>
          </a:p>
        </p:txBody>
      </p:sp>
      <p:sp>
        <p:nvSpPr>
          <p:cNvPr id="4" name="3 Marcador de imagen de diapositiva"/>
          <p:cNvSpPr>
            <a:spLocks noGrp="1" noRot="1" noChangeAspect="1"/>
          </p:cNvSpPr>
          <p:nvPr>
            <p:ph type="sldImg" idx="2"/>
          </p:nvPr>
        </p:nvSpPr>
        <p:spPr>
          <a:xfrm>
            <a:off x="619125" y="744538"/>
            <a:ext cx="5559425" cy="3722687"/>
          </a:xfrm>
          <a:prstGeom prst="rect">
            <a:avLst/>
          </a:prstGeom>
          <a:noFill/>
          <a:ln w="12700">
            <a:solidFill>
              <a:prstClr val="black"/>
            </a:solidFill>
          </a:ln>
        </p:spPr>
        <p:txBody>
          <a:bodyPr vert="horz" lIns="91432" tIns="45715" rIns="91432" bIns="45715" rtlCol="0" anchor="ctr"/>
          <a:lstStyle/>
          <a:p>
            <a:pPr lvl="0"/>
            <a:endParaRPr lang="es-PE" noProof="0"/>
          </a:p>
        </p:txBody>
      </p:sp>
      <p:sp>
        <p:nvSpPr>
          <p:cNvPr id="5" name="4 Marcador de notas"/>
          <p:cNvSpPr>
            <a:spLocks noGrp="1"/>
          </p:cNvSpPr>
          <p:nvPr>
            <p:ph type="body" sz="quarter" idx="3"/>
          </p:nvPr>
        </p:nvSpPr>
        <p:spPr>
          <a:xfrm>
            <a:off x="679455" y="4714880"/>
            <a:ext cx="5438775" cy="4467225"/>
          </a:xfrm>
          <a:prstGeom prst="rect">
            <a:avLst/>
          </a:prstGeom>
        </p:spPr>
        <p:txBody>
          <a:bodyPr vert="horz" lIns="91432" tIns="45715" rIns="91432" bIns="45715"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1" y="9428165"/>
            <a:ext cx="2946400" cy="496887"/>
          </a:xfrm>
          <a:prstGeom prst="rect">
            <a:avLst/>
          </a:prstGeom>
        </p:spPr>
        <p:txBody>
          <a:bodyPr vert="horz" lIns="91432" tIns="45715" rIns="91432" bIns="45715" rtlCol="0" anchor="b"/>
          <a:lstStyle>
            <a:lvl1pPr algn="l" fontAlgn="auto">
              <a:spcBef>
                <a:spcPts val="0"/>
              </a:spcBef>
              <a:spcAft>
                <a:spcPts val="0"/>
              </a:spcAft>
              <a:defRPr sz="1200">
                <a:latin typeface="+mn-lt"/>
                <a:cs typeface="+mn-cs"/>
              </a:defRPr>
            </a:lvl1pPr>
          </a:lstStyle>
          <a:p>
            <a:pPr>
              <a:defRPr/>
            </a:pPr>
            <a:endParaRPr lang="es-PE"/>
          </a:p>
        </p:txBody>
      </p:sp>
      <p:sp>
        <p:nvSpPr>
          <p:cNvPr id="7" name="6 Marcador de número de diapositiva"/>
          <p:cNvSpPr>
            <a:spLocks noGrp="1"/>
          </p:cNvSpPr>
          <p:nvPr>
            <p:ph type="sldNum" sz="quarter" idx="5"/>
          </p:nvPr>
        </p:nvSpPr>
        <p:spPr>
          <a:xfrm>
            <a:off x="3849689" y="9428165"/>
            <a:ext cx="2946400" cy="496887"/>
          </a:xfrm>
          <a:prstGeom prst="rect">
            <a:avLst/>
          </a:prstGeom>
        </p:spPr>
        <p:txBody>
          <a:bodyPr vert="horz" lIns="91432" tIns="45715" rIns="91432" bIns="45715" rtlCol="0" anchor="b"/>
          <a:lstStyle>
            <a:lvl1pPr algn="r" fontAlgn="auto">
              <a:spcBef>
                <a:spcPts val="0"/>
              </a:spcBef>
              <a:spcAft>
                <a:spcPts val="0"/>
              </a:spcAft>
              <a:defRPr sz="1200">
                <a:latin typeface="+mn-lt"/>
                <a:cs typeface="+mn-cs"/>
              </a:defRPr>
            </a:lvl1pPr>
          </a:lstStyle>
          <a:p>
            <a:pPr>
              <a:defRPr/>
            </a:pPr>
            <a:fld id="{1EE7DD95-DCDB-4419-A356-C4222831DA4E}" type="slidenum">
              <a:rPr lang="es-PE"/>
              <a:pPr>
                <a:defRPr/>
              </a:pPr>
              <a:t>‹Nº›</a:t>
            </a:fld>
            <a:endParaRPr lang="es-PE"/>
          </a:p>
        </p:txBody>
      </p:sp>
    </p:spTree>
    <p:extLst>
      <p:ext uri="{BB962C8B-B14F-4D97-AF65-F5344CB8AC3E}">
        <p14:creationId xmlns:p14="http://schemas.microsoft.com/office/powerpoint/2010/main" val="314040580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Tree>
    <p:extLst>
      <p:ext uri="{BB962C8B-B14F-4D97-AF65-F5344CB8AC3E}">
        <p14:creationId xmlns:p14="http://schemas.microsoft.com/office/powerpoint/2010/main" val="48606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11</a:t>
            </a:fld>
            <a:endParaRPr lang="es-PE"/>
          </a:p>
        </p:txBody>
      </p:sp>
    </p:spTree>
    <p:extLst>
      <p:ext uri="{BB962C8B-B14F-4D97-AF65-F5344CB8AC3E}">
        <p14:creationId xmlns:p14="http://schemas.microsoft.com/office/powerpoint/2010/main" val="142692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12</a:t>
            </a:fld>
            <a:endParaRPr lang="es-PE"/>
          </a:p>
        </p:txBody>
      </p:sp>
    </p:spTree>
    <p:extLst>
      <p:ext uri="{BB962C8B-B14F-4D97-AF65-F5344CB8AC3E}">
        <p14:creationId xmlns:p14="http://schemas.microsoft.com/office/powerpoint/2010/main" val="17543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13</a:t>
            </a:fld>
            <a:endParaRPr lang="es-PE"/>
          </a:p>
        </p:txBody>
      </p:sp>
    </p:spTree>
    <p:extLst>
      <p:ext uri="{BB962C8B-B14F-4D97-AF65-F5344CB8AC3E}">
        <p14:creationId xmlns:p14="http://schemas.microsoft.com/office/powerpoint/2010/main" val="57495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14</a:t>
            </a:fld>
            <a:endParaRPr lang="es-PE"/>
          </a:p>
        </p:txBody>
      </p:sp>
    </p:spTree>
    <p:extLst>
      <p:ext uri="{BB962C8B-B14F-4D97-AF65-F5344CB8AC3E}">
        <p14:creationId xmlns:p14="http://schemas.microsoft.com/office/powerpoint/2010/main" val="244376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15</a:t>
            </a:fld>
            <a:endParaRPr lang="es-PE"/>
          </a:p>
        </p:txBody>
      </p:sp>
    </p:spTree>
    <p:extLst>
      <p:ext uri="{BB962C8B-B14F-4D97-AF65-F5344CB8AC3E}">
        <p14:creationId xmlns:p14="http://schemas.microsoft.com/office/powerpoint/2010/main" val="268560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16</a:t>
            </a:fld>
            <a:endParaRPr lang="es-PE"/>
          </a:p>
        </p:txBody>
      </p:sp>
    </p:spTree>
    <p:extLst>
      <p:ext uri="{BB962C8B-B14F-4D97-AF65-F5344CB8AC3E}">
        <p14:creationId xmlns:p14="http://schemas.microsoft.com/office/powerpoint/2010/main" val="37221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17</a:t>
            </a:fld>
            <a:endParaRPr lang="es-PE"/>
          </a:p>
        </p:txBody>
      </p:sp>
    </p:spTree>
    <p:extLst>
      <p:ext uri="{BB962C8B-B14F-4D97-AF65-F5344CB8AC3E}">
        <p14:creationId xmlns:p14="http://schemas.microsoft.com/office/powerpoint/2010/main" val="254917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18</a:t>
            </a:fld>
            <a:endParaRPr lang="es-PE"/>
          </a:p>
        </p:txBody>
      </p:sp>
    </p:spTree>
    <p:extLst>
      <p:ext uri="{BB962C8B-B14F-4D97-AF65-F5344CB8AC3E}">
        <p14:creationId xmlns:p14="http://schemas.microsoft.com/office/powerpoint/2010/main" val="29074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19</a:t>
            </a:fld>
            <a:endParaRPr lang="es-PE"/>
          </a:p>
        </p:txBody>
      </p:sp>
    </p:spTree>
    <p:extLst>
      <p:ext uri="{BB962C8B-B14F-4D97-AF65-F5344CB8AC3E}">
        <p14:creationId xmlns:p14="http://schemas.microsoft.com/office/powerpoint/2010/main" val="345287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20</a:t>
            </a:fld>
            <a:endParaRPr lang="es-PE" dirty="0"/>
          </a:p>
        </p:txBody>
      </p:sp>
    </p:spTree>
    <p:extLst>
      <p:ext uri="{BB962C8B-B14F-4D97-AF65-F5344CB8AC3E}">
        <p14:creationId xmlns:p14="http://schemas.microsoft.com/office/powerpoint/2010/main" val="155617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2</a:t>
            </a:fld>
            <a:endParaRPr lang="es-PE" dirty="0"/>
          </a:p>
        </p:txBody>
      </p:sp>
    </p:spTree>
    <p:extLst>
      <p:ext uri="{BB962C8B-B14F-4D97-AF65-F5344CB8AC3E}">
        <p14:creationId xmlns:p14="http://schemas.microsoft.com/office/powerpoint/2010/main" val="347177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21</a:t>
            </a:fld>
            <a:endParaRPr lang="es-PE"/>
          </a:p>
        </p:txBody>
      </p:sp>
    </p:spTree>
    <p:extLst>
      <p:ext uri="{BB962C8B-B14F-4D97-AF65-F5344CB8AC3E}">
        <p14:creationId xmlns:p14="http://schemas.microsoft.com/office/powerpoint/2010/main" val="424356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22</a:t>
            </a:fld>
            <a:endParaRPr lang="es-PE"/>
          </a:p>
        </p:txBody>
      </p:sp>
    </p:spTree>
    <p:extLst>
      <p:ext uri="{BB962C8B-B14F-4D97-AF65-F5344CB8AC3E}">
        <p14:creationId xmlns:p14="http://schemas.microsoft.com/office/powerpoint/2010/main" val="7629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23</a:t>
            </a:fld>
            <a:endParaRPr lang="es-PE"/>
          </a:p>
        </p:txBody>
      </p:sp>
    </p:spTree>
    <p:extLst>
      <p:ext uri="{BB962C8B-B14F-4D97-AF65-F5344CB8AC3E}">
        <p14:creationId xmlns:p14="http://schemas.microsoft.com/office/powerpoint/2010/main" val="302502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24</a:t>
            </a:fld>
            <a:endParaRPr lang="es-PE"/>
          </a:p>
        </p:txBody>
      </p:sp>
    </p:spTree>
    <p:extLst>
      <p:ext uri="{BB962C8B-B14F-4D97-AF65-F5344CB8AC3E}">
        <p14:creationId xmlns:p14="http://schemas.microsoft.com/office/powerpoint/2010/main" val="3049103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25</a:t>
            </a:fld>
            <a:endParaRPr lang="es-PE"/>
          </a:p>
        </p:txBody>
      </p:sp>
    </p:spTree>
    <p:extLst>
      <p:ext uri="{BB962C8B-B14F-4D97-AF65-F5344CB8AC3E}">
        <p14:creationId xmlns:p14="http://schemas.microsoft.com/office/powerpoint/2010/main" val="120594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26</a:t>
            </a:fld>
            <a:endParaRPr lang="es-PE"/>
          </a:p>
        </p:txBody>
      </p:sp>
    </p:spTree>
    <p:extLst>
      <p:ext uri="{BB962C8B-B14F-4D97-AF65-F5344CB8AC3E}">
        <p14:creationId xmlns:p14="http://schemas.microsoft.com/office/powerpoint/2010/main" val="287824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27</a:t>
            </a:fld>
            <a:endParaRPr lang="es-PE"/>
          </a:p>
        </p:txBody>
      </p:sp>
    </p:spTree>
    <p:extLst>
      <p:ext uri="{BB962C8B-B14F-4D97-AF65-F5344CB8AC3E}">
        <p14:creationId xmlns:p14="http://schemas.microsoft.com/office/powerpoint/2010/main" val="3948659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28</a:t>
            </a:fld>
            <a:endParaRPr lang="es-PE"/>
          </a:p>
        </p:txBody>
      </p:sp>
    </p:spTree>
    <p:extLst>
      <p:ext uri="{BB962C8B-B14F-4D97-AF65-F5344CB8AC3E}">
        <p14:creationId xmlns:p14="http://schemas.microsoft.com/office/powerpoint/2010/main" val="765921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29</a:t>
            </a:fld>
            <a:endParaRPr lang="es-PE"/>
          </a:p>
        </p:txBody>
      </p:sp>
    </p:spTree>
    <p:extLst>
      <p:ext uri="{BB962C8B-B14F-4D97-AF65-F5344CB8AC3E}">
        <p14:creationId xmlns:p14="http://schemas.microsoft.com/office/powerpoint/2010/main" val="2313458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30</a:t>
            </a:fld>
            <a:endParaRPr lang="es-PE"/>
          </a:p>
        </p:txBody>
      </p:sp>
    </p:spTree>
    <p:extLst>
      <p:ext uri="{BB962C8B-B14F-4D97-AF65-F5344CB8AC3E}">
        <p14:creationId xmlns:p14="http://schemas.microsoft.com/office/powerpoint/2010/main" val="129555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a:t>
            </a:fld>
            <a:endParaRPr lang="es-PE"/>
          </a:p>
        </p:txBody>
      </p:sp>
    </p:spTree>
    <p:extLst>
      <p:ext uri="{BB962C8B-B14F-4D97-AF65-F5344CB8AC3E}">
        <p14:creationId xmlns:p14="http://schemas.microsoft.com/office/powerpoint/2010/main" val="1556433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31</a:t>
            </a:fld>
            <a:endParaRPr lang="es-PE"/>
          </a:p>
        </p:txBody>
      </p:sp>
    </p:spTree>
    <p:extLst>
      <p:ext uri="{BB962C8B-B14F-4D97-AF65-F5344CB8AC3E}">
        <p14:creationId xmlns:p14="http://schemas.microsoft.com/office/powerpoint/2010/main" val="125028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32</a:t>
            </a:fld>
            <a:endParaRPr lang="es-PE" dirty="0"/>
          </a:p>
        </p:txBody>
      </p:sp>
    </p:spTree>
    <p:extLst>
      <p:ext uri="{BB962C8B-B14F-4D97-AF65-F5344CB8AC3E}">
        <p14:creationId xmlns:p14="http://schemas.microsoft.com/office/powerpoint/2010/main" val="2440948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33</a:t>
            </a:fld>
            <a:endParaRPr lang="es-PE"/>
          </a:p>
        </p:txBody>
      </p:sp>
    </p:spTree>
    <p:extLst>
      <p:ext uri="{BB962C8B-B14F-4D97-AF65-F5344CB8AC3E}">
        <p14:creationId xmlns:p14="http://schemas.microsoft.com/office/powerpoint/2010/main" val="3948427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34</a:t>
            </a:fld>
            <a:endParaRPr lang="es-PE"/>
          </a:p>
        </p:txBody>
      </p:sp>
    </p:spTree>
    <p:extLst>
      <p:ext uri="{BB962C8B-B14F-4D97-AF65-F5344CB8AC3E}">
        <p14:creationId xmlns:p14="http://schemas.microsoft.com/office/powerpoint/2010/main" val="3418704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35</a:t>
            </a:fld>
            <a:endParaRPr lang="es-PE"/>
          </a:p>
        </p:txBody>
      </p:sp>
    </p:spTree>
    <p:extLst>
      <p:ext uri="{BB962C8B-B14F-4D97-AF65-F5344CB8AC3E}">
        <p14:creationId xmlns:p14="http://schemas.microsoft.com/office/powerpoint/2010/main" val="893621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36</a:t>
            </a:fld>
            <a:endParaRPr lang="es-PE"/>
          </a:p>
        </p:txBody>
      </p:sp>
    </p:spTree>
    <p:extLst>
      <p:ext uri="{BB962C8B-B14F-4D97-AF65-F5344CB8AC3E}">
        <p14:creationId xmlns:p14="http://schemas.microsoft.com/office/powerpoint/2010/main" val="766800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37</a:t>
            </a:fld>
            <a:endParaRPr lang="es-PE"/>
          </a:p>
        </p:txBody>
      </p:sp>
    </p:spTree>
    <p:extLst>
      <p:ext uri="{BB962C8B-B14F-4D97-AF65-F5344CB8AC3E}">
        <p14:creationId xmlns:p14="http://schemas.microsoft.com/office/powerpoint/2010/main" val="743852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38</a:t>
            </a:fld>
            <a:endParaRPr lang="es-PE"/>
          </a:p>
        </p:txBody>
      </p:sp>
    </p:spTree>
    <p:extLst>
      <p:ext uri="{BB962C8B-B14F-4D97-AF65-F5344CB8AC3E}">
        <p14:creationId xmlns:p14="http://schemas.microsoft.com/office/powerpoint/2010/main" val="2686750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39</a:t>
            </a:fld>
            <a:endParaRPr lang="es-PE"/>
          </a:p>
        </p:txBody>
      </p:sp>
    </p:spTree>
    <p:extLst>
      <p:ext uri="{BB962C8B-B14F-4D97-AF65-F5344CB8AC3E}">
        <p14:creationId xmlns:p14="http://schemas.microsoft.com/office/powerpoint/2010/main" val="146698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40</a:t>
            </a:fld>
            <a:endParaRPr lang="es-PE"/>
          </a:p>
        </p:txBody>
      </p:sp>
    </p:spTree>
    <p:extLst>
      <p:ext uri="{BB962C8B-B14F-4D97-AF65-F5344CB8AC3E}">
        <p14:creationId xmlns:p14="http://schemas.microsoft.com/office/powerpoint/2010/main" val="56707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4</a:t>
            </a:fld>
            <a:endParaRPr lang="es-PE" dirty="0"/>
          </a:p>
        </p:txBody>
      </p:sp>
    </p:spTree>
    <p:extLst>
      <p:ext uri="{BB962C8B-B14F-4D97-AF65-F5344CB8AC3E}">
        <p14:creationId xmlns:p14="http://schemas.microsoft.com/office/powerpoint/2010/main" val="3087954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41</a:t>
            </a:fld>
            <a:endParaRPr lang="es-PE"/>
          </a:p>
        </p:txBody>
      </p:sp>
    </p:spTree>
    <p:extLst>
      <p:ext uri="{BB962C8B-B14F-4D97-AF65-F5344CB8AC3E}">
        <p14:creationId xmlns:p14="http://schemas.microsoft.com/office/powerpoint/2010/main" val="3531130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42</a:t>
            </a:fld>
            <a:endParaRPr lang="es-PE"/>
          </a:p>
        </p:txBody>
      </p:sp>
    </p:spTree>
    <p:extLst>
      <p:ext uri="{BB962C8B-B14F-4D97-AF65-F5344CB8AC3E}">
        <p14:creationId xmlns:p14="http://schemas.microsoft.com/office/powerpoint/2010/main" val="2040166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43</a:t>
            </a:fld>
            <a:endParaRPr lang="es-PE"/>
          </a:p>
        </p:txBody>
      </p:sp>
    </p:spTree>
    <p:extLst>
      <p:ext uri="{BB962C8B-B14F-4D97-AF65-F5344CB8AC3E}">
        <p14:creationId xmlns:p14="http://schemas.microsoft.com/office/powerpoint/2010/main" val="217958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44</a:t>
            </a:fld>
            <a:endParaRPr lang="es-PE" dirty="0"/>
          </a:p>
        </p:txBody>
      </p:sp>
    </p:spTree>
    <p:extLst>
      <p:ext uri="{BB962C8B-B14F-4D97-AF65-F5344CB8AC3E}">
        <p14:creationId xmlns:p14="http://schemas.microsoft.com/office/powerpoint/2010/main" val="1737075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45</a:t>
            </a:fld>
            <a:endParaRPr lang="es-PE"/>
          </a:p>
        </p:txBody>
      </p:sp>
    </p:spTree>
    <p:extLst>
      <p:ext uri="{BB962C8B-B14F-4D97-AF65-F5344CB8AC3E}">
        <p14:creationId xmlns:p14="http://schemas.microsoft.com/office/powerpoint/2010/main" val="327946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46</a:t>
            </a:fld>
            <a:endParaRPr lang="es-PE"/>
          </a:p>
        </p:txBody>
      </p:sp>
    </p:spTree>
    <p:extLst>
      <p:ext uri="{BB962C8B-B14F-4D97-AF65-F5344CB8AC3E}">
        <p14:creationId xmlns:p14="http://schemas.microsoft.com/office/powerpoint/2010/main" val="451855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47</a:t>
            </a:fld>
            <a:endParaRPr lang="es-PE"/>
          </a:p>
        </p:txBody>
      </p:sp>
    </p:spTree>
    <p:extLst>
      <p:ext uri="{BB962C8B-B14F-4D97-AF65-F5344CB8AC3E}">
        <p14:creationId xmlns:p14="http://schemas.microsoft.com/office/powerpoint/2010/main" val="3462343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48</a:t>
            </a:fld>
            <a:endParaRPr lang="es-PE" dirty="0"/>
          </a:p>
        </p:txBody>
      </p:sp>
    </p:spTree>
    <p:extLst>
      <p:ext uri="{BB962C8B-B14F-4D97-AF65-F5344CB8AC3E}">
        <p14:creationId xmlns:p14="http://schemas.microsoft.com/office/powerpoint/2010/main" val="405397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49</a:t>
            </a:fld>
            <a:endParaRPr lang="es-PE"/>
          </a:p>
        </p:txBody>
      </p:sp>
    </p:spTree>
    <p:extLst>
      <p:ext uri="{BB962C8B-B14F-4D97-AF65-F5344CB8AC3E}">
        <p14:creationId xmlns:p14="http://schemas.microsoft.com/office/powerpoint/2010/main" val="590092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50</a:t>
            </a:fld>
            <a:endParaRPr lang="es-PE"/>
          </a:p>
        </p:txBody>
      </p:sp>
    </p:spTree>
    <p:extLst>
      <p:ext uri="{BB962C8B-B14F-4D97-AF65-F5344CB8AC3E}">
        <p14:creationId xmlns:p14="http://schemas.microsoft.com/office/powerpoint/2010/main" val="158181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5600B1EE-33BE-4D11-B15E-ACEBE39C6B98}" type="slidenum">
              <a:rPr lang="es-PE" smtClean="0">
                <a:solidFill>
                  <a:prstClr val="black"/>
                </a:solidFill>
              </a:rPr>
              <a:pPr/>
              <a:t>5</a:t>
            </a:fld>
            <a:endParaRPr lang="es-PE">
              <a:solidFill>
                <a:prstClr val="black"/>
              </a:solidFill>
            </a:endParaRPr>
          </a:p>
        </p:txBody>
      </p:sp>
    </p:spTree>
    <p:extLst>
      <p:ext uri="{BB962C8B-B14F-4D97-AF65-F5344CB8AC3E}">
        <p14:creationId xmlns:p14="http://schemas.microsoft.com/office/powerpoint/2010/main" val="1728141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51</a:t>
            </a:fld>
            <a:endParaRPr lang="es-PE"/>
          </a:p>
        </p:txBody>
      </p:sp>
    </p:spTree>
    <p:extLst>
      <p:ext uri="{BB962C8B-B14F-4D97-AF65-F5344CB8AC3E}">
        <p14:creationId xmlns:p14="http://schemas.microsoft.com/office/powerpoint/2010/main" val="3661418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52</a:t>
            </a:fld>
            <a:endParaRPr lang="es-PE"/>
          </a:p>
        </p:txBody>
      </p:sp>
    </p:spTree>
    <p:extLst>
      <p:ext uri="{BB962C8B-B14F-4D97-AF65-F5344CB8AC3E}">
        <p14:creationId xmlns:p14="http://schemas.microsoft.com/office/powerpoint/2010/main" val="3440151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53</a:t>
            </a:fld>
            <a:endParaRPr lang="es-PE"/>
          </a:p>
        </p:txBody>
      </p:sp>
    </p:spTree>
    <p:extLst>
      <p:ext uri="{BB962C8B-B14F-4D97-AF65-F5344CB8AC3E}">
        <p14:creationId xmlns:p14="http://schemas.microsoft.com/office/powerpoint/2010/main" val="2348634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54</a:t>
            </a:fld>
            <a:endParaRPr lang="es-PE"/>
          </a:p>
        </p:txBody>
      </p:sp>
    </p:spTree>
    <p:extLst>
      <p:ext uri="{BB962C8B-B14F-4D97-AF65-F5344CB8AC3E}">
        <p14:creationId xmlns:p14="http://schemas.microsoft.com/office/powerpoint/2010/main" val="3852448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55</a:t>
            </a:fld>
            <a:endParaRPr lang="es-PE"/>
          </a:p>
        </p:txBody>
      </p:sp>
    </p:spTree>
    <p:extLst>
      <p:ext uri="{BB962C8B-B14F-4D97-AF65-F5344CB8AC3E}">
        <p14:creationId xmlns:p14="http://schemas.microsoft.com/office/powerpoint/2010/main" val="3027835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56</a:t>
            </a:fld>
            <a:endParaRPr lang="es-PE"/>
          </a:p>
        </p:txBody>
      </p:sp>
    </p:spTree>
    <p:extLst>
      <p:ext uri="{BB962C8B-B14F-4D97-AF65-F5344CB8AC3E}">
        <p14:creationId xmlns:p14="http://schemas.microsoft.com/office/powerpoint/2010/main" val="761183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57</a:t>
            </a:fld>
            <a:endParaRPr lang="es-PE"/>
          </a:p>
        </p:txBody>
      </p:sp>
    </p:spTree>
    <p:extLst>
      <p:ext uri="{BB962C8B-B14F-4D97-AF65-F5344CB8AC3E}">
        <p14:creationId xmlns:p14="http://schemas.microsoft.com/office/powerpoint/2010/main" val="828736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58</a:t>
            </a:fld>
            <a:endParaRPr lang="es-PE"/>
          </a:p>
        </p:txBody>
      </p:sp>
    </p:spTree>
    <p:extLst>
      <p:ext uri="{BB962C8B-B14F-4D97-AF65-F5344CB8AC3E}">
        <p14:creationId xmlns:p14="http://schemas.microsoft.com/office/powerpoint/2010/main" val="933469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59</a:t>
            </a:fld>
            <a:endParaRPr lang="es-PE"/>
          </a:p>
        </p:txBody>
      </p:sp>
    </p:spTree>
    <p:extLst>
      <p:ext uri="{BB962C8B-B14F-4D97-AF65-F5344CB8AC3E}">
        <p14:creationId xmlns:p14="http://schemas.microsoft.com/office/powerpoint/2010/main" val="20901356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60</a:t>
            </a:fld>
            <a:endParaRPr lang="es-PE"/>
          </a:p>
        </p:txBody>
      </p:sp>
    </p:spTree>
    <p:extLst>
      <p:ext uri="{BB962C8B-B14F-4D97-AF65-F5344CB8AC3E}">
        <p14:creationId xmlns:p14="http://schemas.microsoft.com/office/powerpoint/2010/main" val="181212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5600B1EE-33BE-4D11-B15E-ACEBE39C6B98}" type="slidenum">
              <a:rPr lang="es-PE" smtClean="0">
                <a:solidFill>
                  <a:prstClr val="black"/>
                </a:solidFill>
              </a:rPr>
              <a:pPr/>
              <a:t>7</a:t>
            </a:fld>
            <a:endParaRPr lang="es-PE">
              <a:solidFill>
                <a:prstClr val="black"/>
              </a:solidFill>
            </a:endParaRPr>
          </a:p>
        </p:txBody>
      </p:sp>
    </p:spTree>
    <p:extLst>
      <p:ext uri="{BB962C8B-B14F-4D97-AF65-F5344CB8AC3E}">
        <p14:creationId xmlns:p14="http://schemas.microsoft.com/office/powerpoint/2010/main" val="2991028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61</a:t>
            </a:fld>
            <a:endParaRPr lang="es-PE"/>
          </a:p>
        </p:txBody>
      </p:sp>
    </p:spTree>
    <p:extLst>
      <p:ext uri="{BB962C8B-B14F-4D97-AF65-F5344CB8AC3E}">
        <p14:creationId xmlns:p14="http://schemas.microsoft.com/office/powerpoint/2010/main" val="2797175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62</a:t>
            </a:fld>
            <a:endParaRPr lang="es-PE"/>
          </a:p>
        </p:txBody>
      </p:sp>
    </p:spTree>
    <p:extLst>
      <p:ext uri="{BB962C8B-B14F-4D97-AF65-F5344CB8AC3E}">
        <p14:creationId xmlns:p14="http://schemas.microsoft.com/office/powerpoint/2010/main" val="1354456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63</a:t>
            </a:fld>
            <a:endParaRPr lang="es-PE"/>
          </a:p>
        </p:txBody>
      </p:sp>
    </p:spTree>
    <p:extLst>
      <p:ext uri="{BB962C8B-B14F-4D97-AF65-F5344CB8AC3E}">
        <p14:creationId xmlns:p14="http://schemas.microsoft.com/office/powerpoint/2010/main" val="380040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64</a:t>
            </a:fld>
            <a:endParaRPr lang="es-PE" dirty="0"/>
          </a:p>
        </p:txBody>
      </p:sp>
    </p:spTree>
    <p:extLst>
      <p:ext uri="{BB962C8B-B14F-4D97-AF65-F5344CB8AC3E}">
        <p14:creationId xmlns:p14="http://schemas.microsoft.com/office/powerpoint/2010/main" val="2642306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65</a:t>
            </a:fld>
            <a:endParaRPr lang="es-PE" dirty="0"/>
          </a:p>
        </p:txBody>
      </p:sp>
    </p:spTree>
    <p:extLst>
      <p:ext uri="{BB962C8B-B14F-4D97-AF65-F5344CB8AC3E}">
        <p14:creationId xmlns:p14="http://schemas.microsoft.com/office/powerpoint/2010/main" val="924338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66</a:t>
            </a:fld>
            <a:endParaRPr lang="es-PE" dirty="0"/>
          </a:p>
        </p:txBody>
      </p:sp>
    </p:spTree>
    <p:extLst>
      <p:ext uri="{BB962C8B-B14F-4D97-AF65-F5344CB8AC3E}">
        <p14:creationId xmlns:p14="http://schemas.microsoft.com/office/powerpoint/2010/main" val="2198147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67</a:t>
            </a:fld>
            <a:endParaRPr lang="es-PE" dirty="0"/>
          </a:p>
        </p:txBody>
      </p:sp>
    </p:spTree>
    <p:extLst>
      <p:ext uri="{BB962C8B-B14F-4D97-AF65-F5344CB8AC3E}">
        <p14:creationId xmlns:p14="http://schemas.microsoft.com/office/powerpoint/2010/main" val="1398633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68</a:t>
            </a:fld>
            <a:endParaRPr lang="es-PE" dirty="0"/>
          </a:p>
        </p:txBody>
      </p:sp>
    </p:spTree>
    <p:extLst>
      <p:ext uri="{BB962C8B-B14F-4D97-AF65-F5344CB8AC3E}">
        <p14:creationId xmlns:p14="http://schemas.microsoft.com/office/powerpoint/2010/main" val="20395588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69</a:t>
            </a:fld>
            <a:endParaRPr lang="es-PE" dirty="0"/>
          </a:p>
        </p:txBody>
      </p:sp>
    </p:spTree>
    <p:extLst>
      <p:ext uri="{BB962C8B-B14F-4D97-AF65-F5344CB8AC3E}">
        <p14:creationId xmlns:p14="http://schemas.microsoft.com/office/powerpoint/2010/main" val="2346550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70</a:t>
            </a:fld>
            <a:endParaRPr lang="es-PE" dirty="0"/>
          </a:p>
        </p:txBody>
      </p:sp>
    </p:spTree>
    <p:extLst>
      <p:ext uri="{BB962C8B-B14F-4D97-AF65-F5344CB8AC3E}">
        <p14:creationId xmlns:p14="http://schemas.microsoft.com/office/powerpoint/2010/main" val="202956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8</a:t>
            </a:fld>
            <a:endParaRPr lang="es-PE" dirty="0"/>
          </a:p>
        </p:txBody>
      </p:sp>
    </p:spTree>
    <p:extLst>
      <p:ext uri="{BB962C8B-B14F-4D97-AF65-F5344CB8AC3E}">
        <p14:creationId xmlns:p14="http://schemas.microsoft.com/office/powerpoint/2010/main" val="3194177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71</a:t>
            </a:fld>
            <a:endParaRPr lang="es-PE"/>
          </a:p>
        </p:txBody>
      </p:sp>
    </p:spTree>
    <p:extLst>
      <p:ext uri="{BB962C8B-B14F-4D97-AF65-F5344CB8AC3E}">
        <p14:creationId xmlns:p14="http://schemas.microsoft.com/office/powerpoint/2010/main" val="13682506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72</a:t>
            </a:fld>
            <a:endParaRPr lang="es-PE" dirty="0"/>
          </a:p>
        </p:txBody>
      </p:sp>
    </p:spTree>
    <p:extLst>
      <p:ext uri="{BB962C8B-B14F-4D97-AF65-F5344CB8AC3E}">
        <p14:creationId xmlns:p14="http://schemas.microsoft.com/office/powerpoint/2010/main" val="24931400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73</a:t>
            </a:fld>
            <a:endParaRPr lang="es-PE"/>
          </a:p>
        </p:txBody>
      </p:sp>
    </p:spTree>
    <p:extLst>
      <p:ext uri="{BB962C8B-B14F-4D97-AF65-F5344CB8AC3E}">
        <p14:creationId xmlns:p14="http://schemas.microsoft.com/office/powerpoint/2010/main" val="12206703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74</a:t>
            </a:fld>
            <a:endParaRPr lang="es-PE"/>
          </a:p>
        </p:txBody>
      </p:sp>
    </p:spTree>
    <p:extLst>
      <p:ext uri="{BB962C8B-B14F-4D97-AF65-F5344CB8AC3E}">
        <p14:creationId xmlns:p14="http://schemas.microsoft.com/office/powerpoint/2010/main" val="30327481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75</a:t>
            </a:fld>
            <a:endParaRPr lang="es-PE"/>
          </a:p>
        </p:txBody>
      </p:sp>
    </p:spTree>
    <p:extLst>
      <p:ext uri="{BB962C8B-B14F-4D97-AF65-F5344CB8AC3E}">
        <p14:creationId xmlns:p14="http://schemas.microsoft.com/office/powerpoint/2010/main" val="4856472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600B1EE-33BE-4D11-B15E-ACEBE39C6B98}" type="slidenum">
              <a:rPr lang="es-PE" smtClean="0"/>
              <a:t>76</a:t>
            </a:fld>
            <a:endParaRPr lang="es-PE" dirty="0"/>
          </a:p>
        </p:txBody>
      </p:sp>
    </p:spTree>
    <p:extLst>
      <p:ext uri="{BB962C8B-B14F-4D97-AF65-F5344CB8AC3E}">
        <p14:creationId xmlns:p14="http://schemas.microsoft.com/office/powerpoint/2010/main" val="38433669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2843">
              <a:defRPr/>
            </a:pPr>
            <a:r>
              <a:rPr lang="en-US" dirty="0" err="1"/>
              <a:t>Esta</a:t>
            </a:r>
            <a:r>
              <a:rPr lang="en-US" dirty="0"/>
              <a:t> ppt solo </a:t>
            </a:r>
            <a:r>
              <a:rPr lang="en-US" dirty="0" err="1"/>
              <a:t>deberá</a:t>
            </a:r>
            <a:r>
              <a:rPr lang="en-US" dirty="0"/>
              <a:t> </a:t>
            </a:r>
            <a:r>
              <a:rPr lang="en-US" dirty="0" err="1"/>
              <a:t>elaborarse</a:t>
            </a:r>
            <a:r>
              <a:rPr lang="en-US" dirty="0"/>
              <a:t> por los </a:t>
            </a:r>
            <a:r>
              <a:rPr lang="en-US" dirty="0" err="1"/>
              <a:t>Pliegos</a:t>
            </a:r>
            <a:r>
              <a:rPr lang="en-US" dirty="0"/>
              <a:t> que </a:t>
            </a:r>
            <a:r>
              <a:rPr lang="en-US" dirty="0" err="1"/>
              <a:t>cuentan</a:t>
            </a:r>
            <a:r>
              <a:rPr lang="en-US" dirty="0"/>
              <a:t> con </a:t>
            </a:r>
            <a:r>
              <a:rPr lang="en-US" dirty="0" err="1"/>
              <a:t>Unidades</a:t>
            </a:r>
            <a:r>
              <a:rPr lang="en-US" dirty="0"/>
              <a:t> </a:t>
            </a:r>
            <a:r>
              <a:rPr lang="en-US" dirty="0" err="1"/>
              <a:t>Ejecutoras</a:t>
            </a:r>
            <a:r>
              <a:rPr lang="en-US" dirty="0"/>
              <a:t> </a:t>
            </a:r>
            <a:r>
              <a:rPr lang="en-US" dirty="0" err="1"/>
              <a:t>Especiales</a:t>
            </a:r>
            <a:endParaRPr lang="en-US" dirty="0"/>
          </a:p>
          <a:p>
            <a:endParaRPr lang="en-US"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77</a:t>
            </a:fld>
            <a:endParaRPr lang="es-PE"/>
          </a:p>
        </p:txBody>
      </p:sp>
    </p:spTree>
    <p:extLst>
      <p:ext uri="{BB962C8B-B14F-4D97-AF65-F5344CB8AC3E}">
        <p14:creationId xmlns:p14="http://schemas.microsoft.com/office/powerpoint/2010/main" val="2495292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2843">
              <a:defRPr/>
            </a:pPr>
            <a:r>
              <a:rPr lang="en-US" dirty="0" err="1"/>
              <a:t>Esta</a:t>
            </a:r>
            <a:r>
              <a:rPr lang="en-US" dirty="0"/>
              <a:t> ppt solo </a:t>
            </a:r>
            <a:r>
              <a:rPr lang="en-US" dirty="0" err="1"/>
              <a:t>deberá</a:t>
            </a:r>
            <a:r>
              <a:rPr lang="en-US" dirty="0"/>
              <a:t> </a:t>
            </a:r>
            <a:r>
              <a:rPr lang="en-US" dirty="0" err="1"/>
              <a:t>elaborarse</a:t>
            </a:r>
            <a:r>
              <a:rPr lang="en-US" dirty="0"/>
              <a:t> por los </a:t>
            </a:r>
            <a:r>
              <a:rPr lang="en-US" dirty="0" err="1"/>
              <a:t>Pliegos</a:t>
            </a:r>
            <a:r>
              <a:rPr lang="en-US" dirty="0"/>
              <a:t> que </a:t>
            </a:r>
            <a:r>
              <a:rPr lang="en-US" dirty="0" err="1"/>
              <a:t>cuentan</a:t>
            </a:r>
            <a:r>
              <a:rPr lang="en-US" dirty="0"/>
              <a:t> con </a:t>
            </a:r>
            <a:r>
              <a:rPr lang="en-US" dirty="0" err="1"/>
              <a:t>Unidades</a:t>
            </a:r>
            <a:r>
              <a:rPr lang="en-US" dirty="0"/>
              <a:t> </a:t>
            </a:r>
            <a:r>
              <a:rPr lang="en-US" dirty="0" err="1"/>
              <a:t>Ejecutoras</a:t>
            </a:r>
            <a:r>
              <a:rPr lang="en-US" dirty="0"/>
              <a:t> </a:t>
            </a:r>
            <a:r>
              <a:rPr lang="en-US" dirty="0" err="1"/>
              <a:t>Especiales</a:t>
            </a:r>
            <a:endParaRPr lang="en-US" dirty="0"/>
          </a:p>
          <a:p>
            <a:endParaRPr lang="en-US"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78</a:t>
            </a:fld>
            <a:endParaRPr lang="es-PE"/>
          </a:p>
        </p:txBody>
      </p:sp>
    </p:spTree>
    <p:extLst>
      <p:ext uri="{BB962C8B-B14F-4D97-AF65-F5344CB8AC3E}">
        <p14:creationId xmlns:p14="http://schemas.microsoft.com/office/powerpoint/2010/main" val="29751530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2843">
              <a:defRPr/>
            </a:pPr>
            <a:r>
              <a:rPr lang="en-US" dirty="0" err="1"/>
              <a:t>Esta</a:t>
            </a:r>
            <a:r>
              <a:rPr lang="en-US" dirty="0"/>
              <a:t> ppt solo </a:t>
            </a:r>
            <a:r>
              <a:rPr lang="en-US" dirty="0" err="1"/>
              <a:t>deberá</a:t>
            </a:r>
            <a:r>
              <a:rPr lang="en-US" dirty="0"/>
              <a:t> </a:t>
            </a:r>
            <a:r>
              <a:rPr lang="en-US" dirty="0" err="1"/>
              <a:t>elaborarse</a:t>
            </a:r>
            <a:r>
              <a:rPr lang="en-US" dirty="0"/>
              <a:t> por los </a:t>
            </a:r>
            <a:r>
              <a:rPr lang="en-US" dirty="0" err="1"/>
              <a:t>Pliegos</a:t>
            </a:r>
            <a:r>
              <a:rPr lang="en-US" dirty="0"/>
              <a:t> que </a:t>
            </a:r>
            <a:r>
              <a:rPr lang="en-US" dirty="0" err="1"/>
              <a:t>cuentan</a:t>
            </a:r>
            <a:r>
              <a:rPr lang="en-US" dirty="0"/>
              <a:t> con </a:t>
            </a:r>
            <a:r>
              <a:rPr lang="en-US" dirty="0" err="1"/>
              <a:t>Unidades</a:t>
            </a:r>
            <a:r>
              <a:rPr lang="en-US" dirty="0"/>
              <a:t> </a:t>
            </a:r>
            <a:r>
              <a:rPr lang="en-US" dirty="0" err="1"/>
              <a:t>Ejecutoras</a:t>
            </a:r>
            <a:r>
              <a:rPr lang="en-US" dirty="0"/>
              <a:t> </a:t>
            </a:r>
            <a:r>
              <a:rPr lang="en-US" dirty="0" err="1"/>
              <a:t>Especiales</a:t>
            </a:r>
            <a:endParaRPr lang="en-US" dirty="0"/>
          </a:p>
          <a:p>
            <a:endParaRPr lang="en-US" dirty="0"/>
          </a:p>
        </p:txBody>
      </p:sp>
      <p:sp>
        <p:nvSpPr>
          <p:cNvPr id="4" name="Marcador de número de diapositiva 3"/>
          <p:cNvSpPr>
            <a:spLocks noGrp="1"/>
          </p:cNvSpPr>
          <p:nvPr>
            <p:ph type="sldNum" sz="quarter" idx="5"/>
          </p:nvPr>
        </p:nvSpPr>
        <p:spPr/>
        <p:txBody>
          <a:bodyPr/>
          <a:lstStyle/>
          <a:p>
            <a:fld id="{AB4B1C6A-A128-4B59-A276-A739D0E7FE57}" type="slidenum">
              <a:rPr lang="es-PE" smtClean="0"/>
              <a:pPr/>
              <a:t>79</a:t>
            </a:fld>
            <a:endParaRPr lang="es-PE"/>
          </a:p>
        </p:txBody>
      </p:sp>
    </p:spTree>
    <p:extLst>
      <p:ext uri="{BB962C8B-B14F-4D97-AF65-F5344CB8AC3E}">
        <p14:creationId xmlns:p14="http://schemas.microsoft.com/office/powerpoint/2010/main" val="123671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9</a:t>
            </a:fld>
            <a:endParaRPr lang="es-PE"/>
          </a:p>
        </p:txBody>
      </p:sp>
    </p:spTree>
    <p:extLst>
      <p:ext uri="{BB962C8B-B14F-4D97-AF65-F5344CB8AC3E}">
        <p14:creationId xmlns:p14="http://schemas.microsoft.com/office/powerpoint/2010/main" val="428321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B4B1C6A-A128-4B59-A276-A739D0E7FE57}" type="slidenum">
              <a:rPr lang="es-PE" smtClean="0"/>
              <a:pPr/>
              <a:t>10</a:t>
            </a:fld>
            <a:endParaRPr lang="es-PE"/>
          </a:p>
        </p:txBody>
      </p:sp>
    </p:spTree>
    <p:extLst>
      <p:ext uri="{BB962C8B-B14F-4D97-AF65-F5344CB8AC3E}">
        <p14:creationId xmlns:p14="http://schemas.microsoft.com/office/powerpoint/2010/main" val="157149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01110"/>
            <a:ext cx="7772400" cy="1311793"/>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467896"/>
            <a:ext cx="6400800" cy="1563952"/>
          </a:xfrm>
        </p:spPr>
        <p:txBody>
          <a:bodyPr/>
          <a:lstStyle>
            <a:lvl1pPr marL="0" indent="0" algn="ctr">
              <a:buNone/>
              <a:defRPr>
                <a:solidFill>
                  <a:schemeClr val="tx1">
                    <a:tint val="75000"/>
                  </a:schemeClr>
                </a:solidFill>
              </a:defRPr>
            </a:lvl1pPr>
            <a:lvl2pPr marL="408008" indent="0" algn="ctr">
              <a:buNone/>
              <a:defRPr>
                <a:solidFill>
                  <a:schemeClr val="tx1">
                    <a:tint val="75000"/>
                  </a:schemeClr>
                </a:solidFill>
              </a:defRPr>
            </a:lvl2pPr>
            <a:lvl3pPr marL="816017" indent="0" algn="ctr">
              <a:buNone/>
              <a:defRPr>
                <a:solidFill>
                  <a:schemeClr val="tx1">
                    <a:tint val="75000"/>
                  </a:schemeClr>
                </a:solidFill>
              </a:defRPr>
            </a:lvl3pPr>
            <a:lvl4pPr marL="1224025" indent="0" algn="ctr">
              <a:buNone/>
              <a:defRPr>
                <a:solidFill>
                  <a:schemeClr val="tx1">
                    <a:tint val="75000"/>
                  </a:schemeClr>
                </a:solidFill>
              </a:defRPr>
            </a:lvl4pPr>
            <a:lvl5pPr marL="1632033" indent="0" algn="ctr">
              <a:buNone/>
              <a:defRPr>
                <a:solidFill>
                  <a:schemeClr val="tx1">
                    <a:tint val="75000"/>
                  </a:schemeClr>
                </a:solidFill>
              </a:defRPr>
            </a:lvl5pPr>
            <a:lvl6pPr marL="2040042" indent="0" algn="ctr">
              <a:buNone/>
              <a:defRPr>
                <a:solidFill>
                  <a:schemeClr val="tx1">
                    <a:tint val="75000"/>
                  </a:schemeClr>
                </a:solidFill>
              </a:defRPr>
            </a:lvl6pPr>
            <a:lvl7pPr marL="2448050" indent="0" algn="ctr">
              <a:buNone/>
              <a:defRPr>
                <a:solidFill>
                  <a:schemeClr val="tx1">
                    <a:tint val="75000"/>
                  </a:schemeClr>
                </a:solidFill>
              </a:defRPr>
            </a:lvl7pPr>
            <a:lvl8pPr marL="2856058" indent="0" algn="ctr">
              <a:buNone/>
              <a:defRPr>
                <a:solidFill>
                  <a:schemeClr val="tx1">
                    <a:tint val="75000"/>
                  </a:schemeClr>
                </a:solidFill>
              </a:defRPr>
            </a:lvl8pPr>
            <a:lvl9pPr marL="3264066"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341630AF-87C9-4BFE-8DD0-09252AA8537B}" type="datetime1">
              <a:rPr lang="es-PE" smtClean="0"/>
              <a:t>11/10/2021</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79D395A0-AAB2-4322-B427-41330CBDABE1}" type="slidenum">
              <a:rPr lang="es-PE"/>
              <a:pPr>
                <a:defRPr/>
              </a:pPr>
              <a:t>‹Nº›</a:t>
            </a:fld>
            <a:endParaRPr lang="es-PE"/>
          </a:p>
        </p:txBody>
      </p:sp>
    </p:spTree>
    <p:extLst>
      <p:ext uri="{BB962C8B-B14F-4D97-AF65-F5344CB8AC3E}">
        <p14:creationId xmlns:p14="http://schemas.microsoft.com/office/powerpoint/2010/main" val="188897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90B5F01A-BC81-412A-9533-9ACC34AC4E86}" type="datetime1">
              <a:rPr lang="es-PE" smtClean="0"/>
              <a:t>11/10/2021</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39AAB863-8508-4223-9214-0733E8219204}" type="slidenum">
              <a:rPr lang="es-PE"/>
              <a:pPr>
                <a:defRPr/>
              </a:pPr>
              <a:t>‹Nº›</a:t>
            </a:fld>
            <a:endParaRPr lang="es-PE"/>
          </a:p>
        </p:txBody>
      </p:sp>
    </p:spTree>
    <p:extLst>
      <p:ext uri="{BB962C8B-B14F-4D97-AF65-F5344CB8AC3E}">
        <p14:creationId xmlns:p14="http://schemas.microsoft.com/office/powerpoint/2010/main" val="132185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45078"/>
            <a:ext cx="2057400" cy="5221674"/>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45078"/>
            <a:ext cx="6019800" cy="522167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D8C258E1-0ECB-491F-BD80-92507CE2A4C0}" type="datetime1">
              <a:rPr lang="es-PE" smtClean="0"/>
              <a:t>11/10/2021</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9949596C-3203-4211-B692-F35D260ECD70}" type="slidenum">
              <a:rPr lang="es-PE"/>
              <a:pPr>
                <a:defRPr/>
              </a:pPr>
              <a:t>‹Nº›</a:t>
            </a:fld>
            <a:endParaRPr lang="es-PE"/>
          </a:p>
        </p:txBody>
      </p:sp>
    </p:spTree>
    <p:extLst>
      <p:ext uri="{BB962C8B-B14F-4D97-AF65-F5344CB8AC3E}">
        <p14:creationId xmlns:p14="http://schemas.microsoft.com/office/powerpoint/2010/main" val="32651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ABFC9024-D244-4B15-AD43-5907FDBE0D28}" type="datetime1">
              <a:rPr lang="es-PE" smtClean="0"/>
              <a:t>11/10/2021</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82C98E93-BF40-4483-A9F3-9D3F978CE9E8}" type="slidenum">
              <a:rPr lang="es-PE"/>
              <a:pPr>
                <a:defRPr/>
              </a:pPr>
              <a:t>‹Nº›</a:t>
            </a:fld>
            <a:endParaRPr lang="es-PE"/>
          </a:p>
        </p:txBody>
      </p:sp>
    </p:spTree>
    <p:extLst>
      <p:ext uri="{BB962C8B-B14F-4D97-AF65-F5344CB8AC3E}">
        <p14:creationId xmlns:p14="http://schemas.microsoft.com/office/powerpoint/2010/main" val="33386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932547"/>
            <a:ext cx="7772400" cy="1215463"/>
          </a:xfrm>
        </p:spPr>
        <p:txBody>
          <a:bodyPr anchor="t"/>
          <a:lstStyle>
            <a:lvl1pPr algn="l">
              <a:defRPr sz="357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593839"/>
            <a:ext cx="7772400" cy="1338709"/>
          </a:xfrm>
        </p:spPr>
        <p:txBody>
          <a:bodyPr anchor="b"/>
          <a:lstStyle>
            <a:lvl1pPr marL="0" indent="0">
              <a:buNone/>
              <a:defRPr sz="1784">
                <a:solidFill>
                  <a:schemeClr val="tx1">
                    <a:tint val="75000"/>
                  </a:schemeClr>
                </a:solidFill>
              </a:defRPr>
            </a:lvl1pPr>
            <a:lvl2pPr marL="408008" indent="0">
              <a:buNone/>
              <a:defRPr sz="1606">
                <a:solidFill>
                  <a:schemeClr val="tx1">
                    <a:tint val="75000"/>
                  </a:schemeClr>
                </a:solidFill>
              </a:defRPr>
            </a:lvl2pPr>
            <a:lvl3pPr marL="816017" indent="0">
              <a:buNone/>
              <a:defRPr sz="1428">
                <a:solidFill>
                  <a:schemeClr val="tx1">
                    <a:tint val="75000"/>
                  </a:schemeClr>
                </a:solidFill>
              </a:defRPr>
            </a:lvl3pPr>
            <a:lvl4pPr marL="1224025" indent="0">
              <a:buNone/>
              <a:defRPr sz="1249">
                <a:solidFill>
                  <a:schemeClr val="tx1">
                    <a:tint val="75000"/>
                  </a:schemeClr>
                </a:solidFill>
              </a:defRPr>
            </a:lvl4pPr>
            <a:lvl5pPr marL="1632033" indent="0">
              <a:buNone/>
              <a:defRPr sz="1249">
                <a:solidFill>
                  <a:schemeClr val="tx1">
                    <a:tint val="75000"/>
                  </a:schemeClr>
                </a:solidFill>
              </a:defRPr>
            </a:lvl5pPr>
            <a:lvl6pPr marL="2040042" indent="0">
              <a:buNone/>
              <a:defRPr sz="1249">
                <a:solidFill>
                  <a:schemeClr val="tx1">
                    <a:tint val="75000"/>
                  </a:schemeClr>
                </a:solidFill>
              </a:defRPr>
            </a:lvl6pPr>
            <a:lvl7pPr marL="2448050" indent="0">
              <a:buNone/>
              <a:defRPr sz="1249">
                <a:solidFill>
                  <a:schemeClr val="tx1">
                    <a:tint val="75000"/>
                  </a:schemeClr>
                </a:solidFill>
              </a:defRPr>
            </a:lvl7pPr>
            <a:lvl8pPr marL="2856058" indent="0">
              <a:buNone/>
              <a:defRPr sz="1249">
                <a:solidFill>
                  <a:schemeClr val="tx1">
                    <a:tint val="75000"/>
                  </a:schemeClr>
                </a:solidFill>
              </a:defRPr>
            </a:lvl8pPr>
            <a:lvl9pPr marL="3264066" indent="0">
              <a:buNone/>
              <a:defRPr sz="1249">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2EAE9A5-74CF-4768-B797-17C9D8ED681F}" type="datetime1">
              <a:rPr lang="es-PE" smtClean="0"/>
              <a:t>11/10/2021</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5374502-854F-4342-BED5-ED38F419DE6F}" type="slidenum">
              <a:rPr lang="es-PE"/>
              <a:pPr>
                <a:defRPr/>
              </a:pPr>
              <a:t>‹Nº›</a:t>
            </a:fld>
            <a:endParaRPr lang="es-PE"/>
          </a:p>
        </p:txBody>
      </p:sp>
    </p:spTree>
    <p:extLst>
      <p:ext uri="{BB962C8B-B14F-4D97-AF65-F5344CB8AC3E}">
        <p14:creationId xmlns:p14="http://schemas.microsoft.com/office/powerpoint/2010/main" val="26311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427957"/>
            <a:ext cx="4038600" cy="4038795"/>
          </a:xfrm>
        </p:spPr>
        <p:txBody>
          <a:bodyPr/>
          <a:lstStyle>
            <a:lvl1pPr>
              <a:defRPr sz="2499"/>
            </a:lvl1pPr>
            <a:lvl2pPr>
              <a:defRPr sz="2142"/>
            </a:lvl2pPr>
            <a:lvl3pPr>
              <a:defRPr sz="1784"/>
            </a:lvl3pPr>
            <a:lvl4pPr>
              <a:defRPr sz="1606"/>
            </a:lvl4pPr>
            <a:lvl5pPr>
              <a:defRPr sz="1606"/>
            </a:lvl5pPr>
            <a:lvl6pPr>
              <a:defRPr sz="1606"/>
            </a:lvl6pPr>
            <a:lvl7pPr>
              <a:defRPr sz="1606"/>
            </a:lvl7pPr>
            <a:lvl8pPr>
              <a:defRPr sz="1606"/>
            </a:lvl8pPr>
            <a:lvl9pPr>
              <a:defRPr sz="160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427957"/>
            <a:ext cx="4038600" cy="4038795"/>
          </a:xfrm>
        </p:spPr>
        <p:txBody>
          <a:bodyPr/>
          <a:lstStyle>
            <a:lvl1pPr>
              <a:defRPr sz="2499"/>
            </a:lvl1pPr>
            <a:lvl2pPr>
              <a:defRPr sz="2142"/>
            </a:lvl2pPr>
            <a:lvl3pPr>
              <a:defRPr sz="1784"/>
            </a:lvl3pPr>
            <a:lvl4pPr>
              <a:defRPr sz="1606"/>
            </a:lvl4pPr>
            <a:lvl5pPr>
              <a:defRPr sz="1606"/>
            </a:lvl5pPr>
            <a:lvl6pPr>
              <a:defRPr sz="1606"/>
            </a:lvl6pPr>
            <a:lvl7pPr>
              <a:defRPr sz="1606"/>
            </a:lvl7pPr>
            <a:lvl8pPr>
              <a:defRPr sz="1606"/>
            </a:lvl8pPr>
            <a:lvl9pPr>
              <a:defRPr sz="160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p:cNvSpPr>
            <a:spLocks noGrp="1"/>
          </p:cNvSpPr>
          <p:nvPr>
            <p:ph type="dt" sz="half" idx="10"/>
          </p:nvPr>
        </p:nvSpPr>
        <p:spPr/>
        <p:txBody>
          <a:bodyPr/>
          <a:lstStyle>
            <a:lvl1pPr>
              <a:defRPr/>
            </a:lvl1pPr>
          </a:lstStyle>
          <a:p>
            <a:pPr>
              <a:defRPr/>
            </a:pPr>
            <a:fld id="{8173B785-AC5D-48EB-8FA3-D770C5B862E1}" type="datetime1">
              <a:rPr lang="es-PE" smtClean="0"/>
              <a:t>11/10/2021</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6D9CF12-C34E-48D5-A83C-DAD9FD8B0737}" type="slidenum">
              <a:rPr lang="es-PE"/>
              <a:pPr>
                <a:defRPr/>
              </a:pPr>
              <a:t>‹Nº›</a:t>
            </a:fld>
            <a:endParaRPr lang="es-PE"/>
          </a:p>
        </p:txBody>
      </p:sp>
    </p:spTree>
    <p:extLst>
      <p:ext uri="{BB962C8B-B14F-4D97-AF65-F5344CB8AC3E}">
        <p14:creationId xmlns:p14="http://schemas.microsoft.com/office/powerpoint/2010/main" val="2788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369875"/>
            <a:ext cx="4040188" cy="570899"/>
          </a:xfrm>
        </p:spPr>
        <p:txBody>
          <a:bodyPr anchor="b"/>
          <a:lstStyle>
            <a:lvl1pPr marL="0" indent="0">
              <a:buNone/>
              <a:defRPr sz="2142" b="1"/>
            </a:lvl1pPr>
            <a:lvl2pPr marL="408008" indent="0">
              <a:buNone/>
              <a:defRPr sz="1784" b="1"/>
            </a:lvl2pPr>
            <a:lvl3pPr marL="816017" indent="0">
              <a:buNone/>
              <a:defRPr sz="1606" b="1"/>
            </a:lvl3pPr>
            <a:lvl4pPr marL="1224025" indent="0">
              <a:buNone/>
              <a:defRPr sz="1428" b="1"/>
            </a:lvl4pPr>
            <a:lvl5pPr marL="1632033" indent="0">
              <a:buNone/>
              <a:defRPr sz="1428" b="1"/>
            </a:lvl5pPr>
            <a:lvl6pPr marL="2040042" indent="0">
              <a:buNone/>
              <a:defRPr sz="1428" b="1"/>
            </a:lvl6pPr>
            <a:lvl7pPr marL="2448050" indent="0">
              <a:buNone/>
              <a:defRPr sz="1428" b="1"/>
            </a:lvl7pPr>
            <a:lvl8pPr marL="2856058" indent="0">
              <a:buNone/>
              <a:defRPr sz="1428" b="1"/>
            </a:lvl8pPr>
            <a:lvl9pPr marL="3264066" indent="0">
              <a:buNone/>
              <a:defRPr sz="1428" b="1"/>
            </a:lvl9pPr>
          </a:lstStyle>
          <a:p>
            <a:pPr lvl="0"/>
            <a:r>
              <a:rPr lang="es-ES"/>
              <a:t>Haga clic para modificar el estilo de texto del patrón</a:t>
            </a:r>
          </a:p>
        </p:txBody>
      </p:sp>
      <p:sp>
        <p:nvSpPr>
          <p:cNvPr id="4" name="3 Marcador de contenido"/>
          <p:cNvSpPr>
            <a:spLocks noGrp="1"/>
          </p:cNvSpPr>
          <p:nvPr>
            <p:ph sz="half" idx="2"/>
          </p:nvPr>
        </p:nvSpPr>
        <p:spPr>
          <a:xfrm>
            <a:off x="457200" y="1940774"/>
            <a:ext cx="4040188" cy="3525976"/>
          </a:xfrm>
        </p:spPr>
        <p:txBody>
          <a:bodyPr/>
          <a:lstStyle>
            <a:lvl1pPr>
              <a:defRPr sz="2142"/>
            </a:lvl1pPr>
            <a:lvl2pPr>
              <a:defRPr sz="1784"/>
            </a:lvl2pPr>
            <a:lvl3pPr>
              <a:defRPr sz="1606"/>
            </a:lvl3pPr>
            <a:lvl4pPr>
              <a:defRPr sz="1428"/>
            </a:lvl4pPr>
            <a:lvl5pPr>
              <a:defRPr sz="1428"/>
            </a:lvl5pPr>
            <a:lvl6pPr>
              <a:defRPr sz="1428"/>
            </a:lvl6pPr>
            <a:lvl7pPr>
              <a:defRPr sz="1428"/>
            </a:lvl7pPr>
            <a:lvl8pPr>
              <a:defRPr sz="1428"/>
            </a:lvl8pPr>
            <a:lvl9pPr>
              <a:defRPr sz="142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30" y="1369875"/>
            <a:ext cx="4041775" cy="570899"/>
          </a:xfrm>
        </p:spPr>
        <p:txBody>
          <a:bodyPr anchor="b"/>
          <a:lstStyle>
            <a:lvl1pPr marL="0" indent="0">
              <a:buNone/>
              <a:defRPr sz="2142" b="1"/>
            </a:lvl1pPr>
            <a:lvl2pPr marL="408008" indent="0">
              <a:buNone/>
              <a:defRPr sz="1784" b="1"/>
            </a:lvl2pPr>
            <a:lvl3pPr marL="816017" indent="0">
              <a:buNone/>
              <a:defRPr sz="1606" b="1"/>
            </a:lvl3pPr>
            <a:lvl4pPr marL="1224025" indent="0">
              <a:buNone/>
              <a:defRPr sz="1428" b="1"/>
            </a:lvl4pPr>
            <a:lvl5pPr marL="1632033" indent="0">
              <a:buNone/>
              <a:defRPr sz="1428" b="1"/>
            </a:lvl5pPr>
            <a:lvl6pPr marL="2040042" indent="0">
              <a:buNone/>
              <a:defRPr sz="1428" b="1"/>
            </a:lvl6pPr>
            <a:lvl7pPr marL="2448050" indent="0">
              <a:buNone/>
              <a:defRPr sz="1428" b="1"/>
            </a:lvl7pPr>
            <a:lvl8pPr marL="2856058" indent="0">
              <a:buNone/>
              <a:defRPr sz="1428" b="1"/>
            </a:lvl8pPr>
            <a:lvl9pPr marL="3264066" indent="0">
              <a:buNone/>
              <a:defRPr sz="1428" b="1"/>
            </a:lvl9pPr>
          </a:lstStyle>
          <a:p>
            <a:pPr lvl="0"/>
            <a:r>
              <a:rPr lang="es-ES"/>
              <a:t>Haga clic para modificar el estilo de texto del patrón</a:t>
            </a:r>
          </a:p>
        </p:txBody>
      </p:sp>
      <p:sp>
        <p:nvSpPr>
          <p:cNvPr id="6" name="5 Marcador de contenido"/>
          <p:cNvSpPr>
            <a:spLocks noGrp="1"/>
          </p:cNvSpPr>
          <p:nvPr>
            <p:ph sz="quarter" idx="4"/>
          </p:nvPr>
        </p:nvSpPr>
        <p:spPr>
          <a:xfrm>
            <a:off x="4645030" y="1940774"/>
            <a:ext cx="4041775" cy="3525976"/>
          </a:xfrm>
        </p:spPr>
        <p:txBody>
          <a:bodyPr/>
          <a:lstStyle>
            <a:lvl1pPr>
              <a:defRPr sz="2142"/>
            </a:lvl1pPr>
            <a:lvl2pPr>
              <a:defRPr sz="1784"/>
            </a:lvl2pPr>
            <a:lvl3pPr>
              <a:defRPr sz="1606"/>
            </a:lvl3pPr>
            <a:lvl4pPr>
              <a:defRPr sz="1428"/>
            </a:lvl4pPr>
            <a:lvl5pPr>
              <a:defRPr sz="1428"/>
            </a:lvl5pPr>
            <a:lvl6pPr>
              <a:defRPr sz="1428"/>
            </a:lvl6pPr>
            <a:lvl7pPr>
              <a:defRPr sz="1428"/>
            </a:lvl7pPr>
            <a:lvl8pPr>
              <a:defRPr sz="1428"/>
            </a:lvl8pPr>
            <a:lvl9pPr>
              <a:defRPr sz="142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p:cNvSpPr>
            <a:spLocks noGrp="1"/>
          </p:cNvSpPr>
          <p:nvPr>
            <p:ph type="dt" sz="half" idx="10"/>
          </p:nvPr>
        </p:nvSpPr>
        <p:spPr/>
        <p:txBody>
          <a:bodyPr/>
          <a:lstStyle>
            <a:lvl1pPr>
              <a:defRPr/>
            </a:lvl1pPr>
          </a:lstStyle>
          <a:p>
            <a:pPr>
              <a:defRPr/>
            </a:pPr>
            <a:fld id="{0DB7E077-E7E1-43DF-BF15-D4E07EF55D8B}" type="datetime1">
              <a:rPr lang="es-PE" smtClean="0"/>
              <a:t>11/10/2021</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15BAF578-66CF-46C5-BA8F-5FB10994C73D}" type="slidenum">
              <a:rPr lang="es-PE"/>
              <a:pPr>
                <a:defRPr/>
              </a:pPr>
              <a:t>‹Nº›</a:t>
            </a:fld>
            <a:endParaRPr lang="es-PE"/>
          </a:p>
        </p:txBody>
      </p:sp>
    </p:spTree>
    <p:extLst>
      <p:ext uri="{BB962C8B-B14F-4D97-AF65-F5344CB8AC3E}">
        <p14:creationId xmlns:p14="http://schemas.microsoft.com/office/powerpoint/2010/main" val="21228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9C077D18-BEB5-404A-82ED-36B3EBDD338E}" type="datetime1">
              <a:rPr lang="es-PE" smtClean="0"/>
              <a:t>11/10/2021</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EF8C99C1-7019-447D-AA5E-F9F98E5C6E82}" type="slidenum">
              <a:rPr lang="es-PE"/>
              <a:pPr>
                <a:defRPr/>
              </a:pPr>
              <a:t>‹Nº›</a:t>
            </a:fld>
            <a:endParaRPr lang="es-PE"/>
          </a:p>
        </p:txBody>
      </p:sp>
    </p:spTree>
    <p:extLst>
      <p:ext uri="{BB962C8B-B14F-4D97-AF65-F5344CB8AC3E}">
        <p14:creationId xmlns:p14="http://schemas.microsoft.com/office/powerpoint/2010/main" val="229091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EA33C71-B71B-4F02-B79B-5696077303C0}" type="datetime1">
              <a:rPr lang="es-PE" smtClean="0"/>
              <a:t>11/10/2021</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037258-BEF2-4802-BF43-B8FF59289E13}" type="slidenum">
              <a:rPr lang="es-PE"/>
              <a:pPr>
                <a:defRPr/>
              </a:pPr>
              <a:t>‹Nº›</a:t>
            </a:fld>
            <a:endParaRPr lang="es-PE"/>
          </a:p>
        </p:txBody>
      </p:sp>
    </p:spTree>
    <p:extLst>
      <p:ext uri="{BB962C8B-B14F-4D97-AF65-F5344CB8AC3E}">
        <p14:creationId xmlns:p14="http://schemas.microsoft.com/office/powerpoint/2010/main" val="150918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43662"/>
            <a:ext cx="3008313" cy="1036969"/>
          </a:xfrm>
        </p:spPr>
        <p:txBody>
          <a:bodyPr anchor="b"/>
          <a:lstStyle>
            <a:lvl1pPr algn="l">
              <a:defRPr sz="1784"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43660"/>
            <a:ext cx="5111750" cy="5223091"/>
          </a:xfrm>
        </p:spPr>
        <p:txBody>
          <a:bodyPr/>
          <a:lstStyle>
            <a:lvl1pPr>
              <a:defRPr sz="2856"/>
            </a:lvl1pPr>
            <a:lvl2pPr>
              <a:defRPr sz="2499"/>
            </a:lvl2pPr>
            <a:lvl3pPr>
              <a:defRPr sz="2142"/>
            </a:lvl3pPr>
            <a:lvl4pPr>
              <a:defRPr sz="1784"/>
            </a:lvl4pPr>
            <a:lvl5pPr>
              <a:defRPr sz="1784"/>
            </a:lvl5pPr>
            <a:lvl6pPr>
              <a:defRPr sz="1784"/>
            </a:lvl6pPr>
            <a:lvl7pPr>
              <a:defRPr sz="1784"/>
            </a:lvl7pPr>
            <a:lvl8pPr>
              <a:defRPr sz="1784"/>
            </a:lvl8pPr>
            <a:lvl9pPr>
              <a:defRPr sz="178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5" y="1280629"/>
            <a:ext cx="3008313" cy="4186123"/>
          </a:xfrm>
        </p:spPr>
        <p:txBody>
          <a:bodyPr/>
          <a:lstStyle>
            <a:lvl1pPr marL="0" indent="0">
              <a:buNone/>
              <a:defRPr sz="1249"/>
            </a:lvl1pPr>
            <a:lvl2pPr marL="408008" indent="0">
              <a:buNone/>
              <a:defRPr sz="1071"/>
            </a:lvl2pPr>
            <a:lvl3pPr marL="816017" indent="0">
              <a:buNone/>
              <a:defRPr sz="892"/>
            </a:lvl3pPr>
            <a:lvl4pPr marL="1224025" indent="0">
              <a:buNone/>
              <a:defRPr sz="803"/>
            </a:lvl4pPr>
            <a:lvl5pPr marL="1632033" indent="0">
              <a:buNone/>
              <a:defRPr sz="803"/>
            </a:lvl5pPr>
            <a:lvl6pPr marL="2040042" indent="0">
              <a:buNone/>
              <a:defRPr sz="803"/>
            </a:lvl6pPr>
            <a:lvl7pPr marL="2448050" indent="0">
              <a:buNone/>
              <a:defRPr sz="803"/>
            </a:lvl7pPr>
            <a:lvl8pPr marL="2856058" indent="0">
              <a:buNone/>
              <a:defRPr sz="803"/>
            </a:lvl8pPr>
            <a:lvl9pPr marL="3264066" indent="0">
              <a:buNone/>
              <a:defRPr sz="803"/>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93876FD-5A7B-402A-B804-7F0D8B3BB07E}" type="datetime1">
              <a:rPr lang="es-PE" smtClean="0"/>
              <a:t>11/10/2021</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4B0EA462-097E-4F61-91A7-0FEF10459FF4}" type="slidenum">
              <a:rPr lang="es-PE"/>
              <a:pPr>
                <a:defRPr/>
              </a:pPr>
              <a:t>‹Nº›</a:t>
            </a:fld>
            <a:endParaRPr lang="es-PE"/>
          </a:p>
        </p:txBody>
      </p:sp>
    </p:spTree>
    <p:extLst>
      <p:ext uri="{BB962C8B-B14F-4D97-AF65-F5344CB8AC3E}">
        <p14:creationId xmlns:p14="http://schemas.microsoft.com/office/powerpoint/2010/main" val="166011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283871"/>
            <a:ext cx="5486400" cy="505735"/>
          </a:xfrm>
        </p:spPr>
        <p:txBody>
          <a:bodyPr anchor="b"/>
          <a:lstStyle>
            <a:lvl1pPr algn="l">
              <a:defRPr sz="1784"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546817"/>
            <a:ext cx="5486400" cy="3671888"/>
          </a:xfrm>
        </p:spPr>
        <p:txBody>
          <a:bodyPr rtlCol="0">
            <a:normAutofit/>
          </a:bodyPr>
          <a:lstStyle>
            <a:lvl1pPr marL="0" indent="0">
              <a:buNone/>
              <a:defRPr sz="2856"/>
            </a:lvl1pPr>
            <a:lvl2pPr marL="408008" indent="0">
              <a:buNone/>
              <a:defRPr sz="2499"/>
            </a:lvl2pPr>
            <a:lvl3pPr marL="816017" indent="0">
              <a:buNone/>
              <a:defRPr sz="2142"/>
            </a:lvl3pPr>
            <a:lvl4pPr marL="1224025" indent="0">
              <a:buNone/>
              <a:defRPr sz="1784"/>
            </a:lvl4pPr>
            <a:lvl5pPr marL="1632033" indent="0">
              <a:buNone/>
              <a:defRPr sz="1784"/>
            </a:lvl5pPr>
            <a:lvl6pPr marL="2040042" indent="0">
              <a:buNone/>
              <a:defRPr sz="1784"/>
            </a:lvl6pPr>
            <a:lvl7pPr marL="2448050" indent="0">
              <a:buNone/>
              <a:defRPr sz="1784"/>
            </a:lvl7pPr>
            <a:lvl8pPr marL="2856058" indent="0">
              <a:buNone/>
              <a:defRPr sz="1784"/>
            </a:lvl8pPr>
            <a:lvl9pPr marL="3264066" indent="0">
              <a:buNone/>
              <a:defRPr sz="1784"/>
            </a:lvl9pPr>
          </a:lstStyle>
          <a:p>
            <a:pPr lvl="0"/>
            <a:endParaRPr lang="es-PE" noProof="0"/>
          </a:p>
        </p:txBody>
      </p:sp>
      <p:sp>
        <p:nvSpPr>
          <p:cNvPr id="4" name="3 Marcador de texto"/>
          <p:cNvSpPr>
            <a:spLocks noGrp="1"/>
          </p:cNvSpPr>
          <p:nvPr>
            <p:ph type="body" sz="half" idx="2"/>
          </p:nvPr>
        </p:nvSpPr>
        <p:spPr>
          <a:xfrm>
            <a:off x="1792288" y="4789606"/>
            <a:ext cx="5486400" cy="718227"/>
          </a:xfrm>
        </p:spPr>
        <p:txBody>
          <a:bodyPr/>
          <a:lstStyle>
            <a:lvl1pPr marL="0" indent="0">
              <a:buNone/>
              <a:defRPr sz="1249"/>
            </a:lvl1pPr>
            <a:lvl2pPr marL="408008" indent="0">
              <a:buNone/>
              <a:defRPr sz="1071"/>
            </a:lvl2pPr>
            <a:lvl3pPr marL="816017" indent="0">
              <a:buNone/>
              <a:defRPr sz="892"/>
            </a:lvl3pPr>
            <a:lvl4pPr marL="1224025" indent="0">
              <a:buNone/>
              <a:defRPr sz="803"/>
            </a:lvl4pPr>
            <a:lvl5pPr marL="1632033" indent="0">
              <a:buNone/>
              <a:defRPr sz="803"/>
            </a:lvl5pPr>
            <a:lvl6pPr marL="2040042" indent="0">
              <a:buNone/>
              <a:defRPr sz="803"/>
            </a:lvl6pPr>
            <a:lvl7pPr marL="2448050" indent="0">
              <a:buNone/>
              <a:defRPr sz="803"/>
            </a:lvl7pPr>
            <a:lvl8pPr marL="2856058" indent="0">
              <a:buNone/>
              <a:defRPr sz="803"/>
            </a:lvl8pPr>
            <a:lvl9pPr marL="3264066" indent="0">
              <a:buNone/>
              <a:defRPr sz="803"/>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DC90E9B-6AE4-4244-95EE-46AB34F5541D}" type="datetime1">
              <a:rPr lang="es-PE" smtClean="0"/>
              <a:t>11/10/2021</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58C62B81-CA07-4238-8F18-E6D10BAD192D}" type="slidenum">
              <a:rPr lang="es-PE"/>
              <a:pPr>
                <a:defRPr/>
              </a:pPr>
              <a:t>‹Nº›</a:t>
            </a:fld>
            <a:endParaRPr lang="es-PE"/>
          </a:p>
        </p:txBody>
      </p:sp>
    </p:spTree>
    <p:extLst>
      <p:ext uri="{BB962C8B-B14F-4D97-AF65-F5344CB8AC3E}">
        <p14:creationId xmlns:p14="http://schemas.microsoft.com/office/powerpoint/2010/main" val="12154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45076"/>
            <a:ext cx="8229600"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2 Marcador de texto"/>
          <p:cNvSpPr>
            <a:spLocks noGrp="1"/>
          </p:cNvSpPr>
          <p:nvPr>
            <p:ph type="body" idx="1"/>
          </p:nvPr>
        </p:nvSpPr>
        <p:spPr bwMode="auto">
          <a:xfrm>
            <a:off x="457200" y="1427957"/>
            <a:ext cx="8229600" cy="403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3 Marcador de fecha"/>
          <p:cNvSpPr>
            <a:spLocks noGrp="1"/>
          </p:cNvSpPr>
          <p:nvPr>
            <p:ph type="dt" sz="half" idx="2"/>
          </p:nvPr>
        </p:nvSpPr>
        <p:spPr>
          <a:xfrm>
            <a:off x="457200" y="5672163"/>
            <a:ext cx="2133600" cy="325823"/>
          </a:xfrm>
          <a:prstGeom prst="rect">
            <a:avLst/>
          </a:prstGeom>
        </p:spPr>
        <p:txBody>
          <a:bodyPr vert="horz" lIns="91440" tIns="45720" rIns="91440" bIns="45720" rtlCol="0" anchor="ctr"/>
          <a:lstStyle>
            <a:lvl1pPr algn="l" fontAlgn="auto">
              <a:spcBef>
                <a:spcPts val="0"/>
              </a:spcBef>
              <a:spcAft>
                <a:spcPts val="0"/>
              </a:spcAft>
              <a:defRPr sz="1071">
                <a:solidFill>
                  <a:schemeClr val="tx1">
                    <a:tint val="75000"/>
                  </a:schemeClr>
                </a:solidFill>
                <a:latin typeface="+mn-lt"/>
                <a:cs typeface="+mn-cs"/>
              </a:defRPr>
            </a:lvl1pPr>
          </a:lstStyle>
          <a:p>
            <a:pPr>
              <a:defRPr/>
            </a:pPr>
            <a:fld id="{98949D02-D684-4E07-93F4-8B1F9A5FD6F2}" type="datetime1">
              <a:rPr lang="es-PE" smtClean="0"/>
              <a:t>11/10/2021</a:t>
            </a:fld>
            <a:endParaRPr lang="es-PE"/>
          </a:p>
        </p:txBody>
      </p:sp>
      <p:sp>
        <p:nvSpPr>
          <p:cNvPr id="5" name="4 Marcador de pie de página"/>
          <p:cNvSpPr>
            <a:spLocks noGrp="1"/>
          </p:cNvSpPr>
          <p:nvPr>
            <p:ph type="ftr" sz="quarter" idx="3"/>
          </p:nvPr>
        </p:nvSpPr>
        <p:spPr>
          <a:xfrm>
            <a:off x="3124200" y="5672163"/>
            <a:ext cx="2895600" cy="325823"/>
          </a:xfrm>
          <a:prstGeom prst="rect">
            <a:avLst/>
          </a:prstGeom>
        </p:spPr>
        <p:txBody>
          <a:bodyPr vert="horz" lIns="91440" tIns="45720" rIns="91440" bIns="45720" rtlCol="0" anchor="ctr"/>
          <a:lstStyle>
            <a:lvl1pPr algn="ctr" fontAlgn="auto">
              <a:spcBef>
                <a:spcPts val="0"/>
              </a:spcBef>
              <a:spcAft>
                <a:spcPts val="0"/>
              </a:spcAft>
              <a:defRPr sz="1071">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5672163"/>
            <a:ext cx="2133600" cy="325823"/>
          </a:xfrm>
          <a:prstGeom prst="rect">
            <a:avLst/>
          </a:prstGeom>
        </p:spPr>
        <p:txBody>
          <a:bodyPr vert="horz" lIns="91440" tIns="45720" rIns="91440" bIns="45720" rtlCol="0" anchor="ctr"/>
          <a:lstStyle>
            <a:lvl1pPr algn="r" fontAlgn="auto">
              <a:spcBef>
                <a:spcPts val="0"/>
              </a:spcBef>
              <a:spcAft>
                <a:spcPts val="0"/>
              </a:spcAft>
              <a:defRPr sz="1071">
                <a:solidFill>
                  <a:schemeClr val="tx1">
                    <a:tint val="75000"/>
                  </a:schemeClr>
                </a:solidFill>
                <a:latin typeface="+mn-lt"/>
                <a:cs typeface="+mn-cs"/>
              </a:defRPr>
            </a:lvl1pPr>
          </a:lstStyle>
          <a:p>
            <a:pPr>
              <a:defRPr/>
            </a:pPr>
            <a:fld id="{0E71A870-8D44-40BB-A236-0FF3F6890946}"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927" kern="1200">
          <a:solidFill>
            <a:schemeClr val="tx1"/>
          </a:solidFill>
          <a:latin typeface="+mj-lt"/>
          <a:ea typeface="+mj-ea"/>
          <a:cs typeface="+mj-cs"/>
        </a:defRPr>
      </a:lvl1pPr>
      <a:lvl2pPr algn="ctr" rtl="0" eaLnBrk="0" fontAlgn="base" hangingPunct="0">
        <a:spcBef>
          <a:spcPct val="0"/>
        </a:spcBef>
        <a:spcAft>
          <a:spcPct val="0"/>
        </a:spcAft>
        <a:defRPr sz="3927">
          <a:solidFill>
            <a:schemeClr val="tx1"/>
          </a:solidFill>
          <a:latin typeface="Calibri" pitchFamily="34" charset="0"/>
        </a:defRPr>
      </a:lvl2pPr>
      <a:lvl3pPr algn="ctr" rtl="0" eaLnBrk="0" fontAlgn="base" hangingPunct="0">
        <a:spcBef>
          <a:spcPct val="0"/>
        </a:spcBef>
        <a:spcAft>
          <a:spcPct val="0"/>
        </a:spcAft>
        <a:defRPr sz="3927">
          <a:solidFill>
            <a:schemeClr val="tx1"/>
          </a:solidFill>
          <a:latin typeface="Calibri" pitchFamily="34" charset="0"/>
        </a:defRPr>
      </a:lvl3pPr>
      <a:lvl4pPr algn="ctr" rtl="0" eaLnBrk="0" fontAlgn="base" hangingPunct="0">
        <a:spcBef>
          <a:spcPct val="0"/>
        </a:spcBef>
        <a:spcAft>
          <a:spcPct val="0"/>
        </a:spcAft>
        <a:defRPr sz="3927">
          <a:solidFill>
            <a:schemeClr val="tx1"/>
          </a:solidFill>
          <a:latin typeface="Calibri" pitchFamily="34" charset="0"/>
        </a:defRPr>
      </a:lvl4pPr>
      <a:lvl5pPr algn="ctr" rtl="0" eaLnBrk="0" fontAlgn="base" hangingPunct="0">
        <a:spcBef>
          <a:spcPct val="0"/>
        </a:spcBef>
        <a:spcAft>
          <a:spcPct val="0"/>
        </a:spcAft>
        <a:defRPr sz="3927">
          <a:solidFill>
            <a:schemeClr val="tx1"/>
          </a:solidFill>
          <a:latin typeface="Calibri" pitchFamily="34" charset="0"/>
        </a:defRPr>
      </a:lvl5pPr>
      <a:lvl6pPr marL="408008" algn="ctr" rtl="0" fontAlgn="base">
        <a:spcBef>
          <a:spcPct val="0"/>
        </a:spcBef>
        <a:spcAft>
          <a:spcPct val="0"/>
        </a:spcAft>
        <a:defRPr sz="3927">
          <a:solidFill>
            <a:schemeClr val="tx1"/>
          </a:solidFill>
          <a:latin typeface="Calibri" pitchFamily="34" charset="0"/>
        </a:defRPr>
      </a:lvl6pPr>
      <a:lvl7pPr marL="816017" algn="ctr" rtl="0" fontAlgn="base">
        <a:spcBef>
          <a:spcPct val="0"/>
        </a:spcBef>
        <a:spcAft>
          <a:spcPct val="0"/>
        </a:spcAft>
        <a:defRPr sz="3927">
          <a:solidFill>
            <a:schemeClr val="tx1"/>
          </a:solidFill>
          <a:latin typeface="Calibri" pitchFamily="34" charset="0"/>
        </a:defRPr>
      </a:lvl7pPr>
      <a:lvl8pPr marL="1224025" algn="ctr" rtl="0" fontAlgn="base">
        <a:spcBef>
          <a:spcPct val="0"/>
        </a:spcBef>
        <a:spcAft>
          <a:spcPct val="0"/>
        </a:spcAft>
        <a:defRPr sz="3927">
          <a:solidFill>
            <a:schemeClr val="tx1"/>
          </a:solidFill>
          <a:latin typeface="Calibri" pitchFamily="34" charset="0"/>
        </a:defRPr>
      </a:lvl8pPr>
      <a:lvl9pPr marL="1632033" algn="ctr" rtl="0" fontAlgn="base">
        <a:spcBef>
          <a:spcPct val="0"/>
        </a:spcBef>
        <a:spcAft>
          <a:spcPct val="0"/>
        </a:spcAft>
        <a:defRPr sz="3927">
          <a:solidFill>
            <a:schemeClr val="tx1"/>
          </a:solidFill>
          <a:latin typeface="Calibri" pitchFamily="34" charset="0"/>
        </a:defRPr>
      </a:lvl9pPr>
    </p:titleStyle>
    <p:bodyStyle>
      <a:lvl1pPr marL="306007" indent="-306007" algn="l" rtl="0" eaLnBrk="0" fontAlgn="base" hangingPunct="0">
        <a:spcBef>
          <a:spcPct val="20000"/>
        </a:spcBef>
        <a:spcAft>
          <a:spcPct val="0"/>
        </a:spcAft>
        <a:buFont typeface="Arial" charset="0"/>
        <a:buChar char="•"/>
        <a:defRPr sz="2856" kern="1200">
          <a:solidFill>
            <a:schemeClr val="tx1"/>
          </a:solidFill>
          <a:latin typeface="+mn-lt"/>
          <a:ea typeface="+mn-ea"/>
          <a:cs typeface="+mn-cs"/>
        </a:defRPr>
      </a:lvl1pPr>
      <a:lvl2pPr marL="663014" indent="-255006" algn="l" rtl="0" eaLnBrk="0" fontAlgn="base" hangingPunct="0">
        <a:spcBef>
          <a:spcPct val="20000"/>
        </a:spcBef>
        <a:spcAft>
          <a:spcPct val="0"/>
        </a:spcAft>
        <a:buFont typeface="Arial" charset="0"/>
        <a:buChar char="–"/>
        <a:defRPr sz="2499" kern="1200">
          <a:solidFill>
            <a:schemeClr val="tx1"/>
          </a:solidFill>
          <a:latin typeface="+mn-lt"/>
          <a:ea typeface="+mn-ea"/>
          <a:cs typeface="+mn-cs"/>
        </a:defRPr>
      </a:lvl2pPr>
      <a:lvl3pPr marL="1020020" indent="-204004" algn="l" rtl="0" eaLnBrk="0" fontAlgn="base" hangingPunct="0">
        <a:spcBef>
          <a:spcPct val="20000"/>
        </a:spcBef>
        <a:spcAft>
          <a:spcPct val="0"/>
        </a:spcAft>
        <a:buFont typeface="Arial" charset="0"/>
        <a:buChar char="•"/>
        <a:defRPr sz="2142" kern="1200">
          <a:solidFill>
            <a:schemeClr val="tx1"/>
          </a:solidFill>
          <a:latin typeface="+mn-lt"/>
          <a:ea typeface="+mn-ea"/>
          <a:cs typeface="+mn-cs"/>
        </a:defRPr>
      </a:lvl3pPr>
      <a:lvl4pPr marL="1428029" indent="-204004" algn="l" rtl="0" eaLnBrk="0" fontAlgn="base" hangingPunct="0">
        <a:spcBef>
          <a:spcPct val="20000"/>
        </a:spcBef>
        <a:spcAft>
          <a:spcPct val="0"/>
        </a:spcAft>
        <a:buFont typeface="Arial" charset="0"/>
        <a:buChar char="–"/>
        <a:defRPr sz="1784" kern="1200">
          <a:solidFill>
            <a:schemeClr val="tx1"/>
          </a:solidFill>
          <a:latin typeface="+mn-lt"/>
          <a:ea typeface="+mn-ea"/>
          <a:cs typeface="+mn-cs"/>
        </a:defRPr>
      </a:lvl4pPr>
      <a:lvl5pPr marL="1836037" indent="-204004" algn="l" rtl="0" eaLnBrk="0" fontAlgn="base" hangingPunct="0">
        <a:spcBef>
          <a:spcPct val="20000"/>
        </a:spcBef>
        <a:spcAft>
          <a:spcPct val="0"/>
        </a:spcAft>
        <a:buFont typeface="Arial" charset="0"/>
        <a:buChar char="»"/>
        <a:defRPr sz="1784" kern="1200">
          <a:solidFill>
            <a:schemeClr val="tx1"/>
          </a:solidFill>
          <a:latin typeface="+mn-lt"/>
          <a:ea typeface="+mn-ea"/>
          <a:cs typeface="+mn-cs"/>
        </a:defRPr>
      </a:lvl5pPr>
      <a:lvl6pPr marL="2244045" indent="-204004" algn="l" defTabSz="816017"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6pPr>
      <a:lvl7pPr marL="2652054" indent="-204004" algn="l" defTabSz="816017"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7pPr>
      <a:lvl8pPr marL="3060062" indent="-204004" algn="l" defTabSz="816017"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8pPr>
      <a:lvl9pPr marL="3468071" indent="-204004" algn="l" defTabSz="816017"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9pPr>
    </p:bodyStyle>
    <p:otherStyle>
      <a:defPPr>
        <a:defRPr lang="es-PE"/>
      </a:defPPr>
      <a:lvl1pPr marL="0" algn="l" defTabSz="816017" rtl="0" eaLnBrk="1" latinLnBrk="0" hangingPunct="1">
        <a:defRPr sz="1606" kern="1200">
          <a:solidFill>
            <a:schemeClr val="tx1"/>
          </a:solidFill>
          <a:latin typeface="+mn-lt"/>
          <a:ea typeface="+mn-ea"/>
          <a:cs typeface="+mn-cs"/>
        </a:defRPr>
      </a:lvl1pPr>
      <a:lvl2pPr marL="408008" algn="l" defTabSz="816017" rtl="0" eaLnBrk="1" latinLnBrk="0" hangingPunct="1">
        <a:defRPr sz="1606" kern="1200">
          <a:solidFill>
            <a:schemeClr val="tx1"/>
          </a:solidFill>
          <a:latin typeface="+mn-lt"/>
          <a:ea typeface="+mn-ea"/>
          <a:cs typeface="+mn-cs"/>
        </a:defRPr>
      </a:lvl2pPr>
      <a:lvl3pPr marL="816017" algn="l" defTabSz="816017" rtl="0" eaLnBrk="1" latinLnBrk="0" hangingPunct="1">
        <a:defRPr sz="1606" kern="1200">
          <a:solidFill>
            <a:schemeClr val="tx1"/>
          </a:solidFill>
          <a:latin typeface="+mn-lt"/>
          <a:ea typeface="+mn-ea"/>
          <a:cs typeface="+mn-cs"/>
        </a:defRPr>
      </a:lvl3pPr>
      <a:lvl4pPr marL="1224025" algn="l" defTabSz="816017" rtl="0" eaLnBrk="1" latinLnBrk="0" hangingPunct="1">
        <a:defRPr sz="1606" kern="1200">
          <a:solidFill>
            <a:schemeClr val="tx1"/>
          </a:solidFill>
          <a:latin typeface="+mn-lt"/>
          <a:ea typeface="+mn-ea"/>
          <a:cs typeface="+mn-cs"/>
        </a:defRPr>
      </a:lvl4pPr>
      <a:lvl5pPr marL="1632033" algn="l" defTabSz="816017" rtl="0" eaLnBrk="1" latinLnBrk="0" hangingPunct="1">
        <a:defRPr sz="1606" kern="1200">
          <a:solidFill>
            <a:schemeClr val="tx1"/>
          </a:solidFill>
          <a:latin typeface="+mn-lt"/>
          <a:ea typeface="+mn-ea"/>
          <a:cs typeface="+mn-cs"/>
        </a:defRPr>
      </a:lvl5pPr>
      <a:lvl6pPr marL="2040042" algn="l" defTabSz="816017" rtl="0" eaLnBrk="1" latinLnBrk="0" hangingPunct="1">
        <a:defRPr sz="1606" kern="1200">
          <a:solidFill>
            <a:schemeClr val="tx1"/>
          </a:solidFill>
          <a:latin typeface="+mn-lt"/>
          <a:ea typeface="+mn-ea"/>
          <a:cs typeface="+mn-cs"/>
        </a:defRPr>
      </a:lvl6pPr>
      <a:lvl7pPr marL="2448050" algn="l" defTabSz="816017" rtl="0" eaLnBrk="1" latinLnBrk="0" hangingPunct="1">
        <a:defRPr sz="1606" kern="1200">
          <a:solidFill>
            <a:schemeClr val="tx1"/>
          </a:solidFill>
          <a:latin typeface="+mn-lt"/>
          <a:ea typeface="+mn-ea"/>
          <a:cs typeface="+mn-cs"/>
        </a:defRPr>
      </a:lvl7pPr>
      <a:lvl8pPr marL="2856058" algn="l" defTabSz="816017" rtl="0" eaLnBrk="1" latinLnBrk="0" hangingPunct="1">
        <a:defRPr sz="1606" kern="1200">
          <a:solidFill>
            <a:schemeClr val="tx1"/>
          </a:solidFill>
          <a:latin typeface="+mn-lt"/>
          <a:ea typeface="+mn-ea"/>
          <a:cs typeface="+mn-cs"/>
        </a:defRPr>
      </a:lvl8pPr>
      <a:lvl9pPr marL="3264066" algn="l" defTabSz="816017" rtl="0" eaLnBrk="1" latinLnBrk="0" hangingPunct="1">
        <a:defRPr sz="16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Rectángulo"/>
          <p:cNvSpPr/>
          <p:nvPr/>
        </p:nvSpPr>
        <p:spPr>
          <a:xfrm>
            <a:off x="2483768" y="173774"/>
            <a:ext cx="4752528" cy="415458"/>
          </a:xfrm>
          <a:prstGeom prst="rect">
            <a:avLst/>
          </a:prstGeom>
        </p:spPr>
        <p:txBody>
          <a:bodyPr wrap="square">
            <a:spAutoFit/>
          </a:bodyPr>
          <a:lstStyle/>
          <a:p>
            <a:pPr algn="ctr">
              <a:defRPr/>
            </a:pPr>
            <a:r>
              <a:rPr lang="es-ES" sz="2100" b="1" kern="10" dirty="0">
                <a:ln w="9525">
                  <a:solidFill>
                    <a:srgbClr val="333300"/>
                  </a:solidFill>
                  <a:round/>
                  <a:headEnd/>
                  <a:tailEnd/>
                </a:ln>
                <a:solidFill>
                  <a:srgbClr val="0000CC"/>
                </a:solidFill>
                <a:effectLst>
                  <a:outerShdw blurRad="38100" dist="38100" dir="2700000" algn="tl">
                    <a:srgbClr val="000000">
                      <a:alpha val="43137"/>
                    </a:srgbClr>
                  </a:outerShdw>
                </a:effectLst>
                <a:latin typeface="Arial Black" pitchFamily="34" charset="0"/>
                <a:cs typeface="Arial" pitchFamily="34" charset="0"/>
              </a:rPr>
              <a:t>GOBIERNO REGIONAL PUNO </a:t>
            </a:r>
            <a:endParaRPr lang="es-ES" sz="2100" dirty="0">
              <a:solidFill>
                <a:srgbClr val="0000CC"/>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1 Título"/>
          <p:cNvSpPr>
            <a:spLocks noGrp="1"/>
          </p:cNvSpPr>
          <p:nvPr>
            <p:ph type="ctrTitle"/>
          </p:nvPr>
        </p:nvSpPr>
        <p:spPr>
          <a:xfrm>
            <a:off x="4499992" y="1040289"/>
            <a:ext cx="4050684" cy="16391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E" altLang="es-PE" sz="2100" b="1" dirty="0">
                <a:ln w="11430"/>
                <a:solidFill>
                  <a:schemeClr val="tx1">
                    <a:lumMod val="95000"/>
                    <a:lumOff val="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PROYECTO DE</a:t>
            </a:r>
            <a:br>
              <a:rPr lang="es-PE" altLang="es-PE" sz="2100" b="1" dirty="0">
                <a:ln w="11430"/>
                <a:solidFill>
                  <a:schemeClr val="tx1">
                    <a:lumMod val="95000"/>
                    <a:lumOff val="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s-PE" altLang="es-PE" sz="2100" b="1" dirty="0">
                <a:ln w="11430"/>
                <a:solidFill>
                  <a:schemeClr val="tx1">
                    <a:lumMod val="95000"/>
                    <a:lumOff val="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PRESUPUESTO DEL SECTOR PÚBLICO PARA EL AÑO FISCAL 2022</a:t>
            </a:r>
          </a:p>
        </p:txBody>
      </p:sp>
      <p:sp>
        <p:nvSpPr>
          <p:cNvPr id="10" name="9 Rectángulo"/>
          <p:cNvSpPr/>
          <p:nvPr/>
        </p:nvSpPr>
        <p:spPr>
          <a:xfrm>
            <a:off x="4824046" y="4298903"/>
            <a:ext cx="3402574" cy="646411"/>
          </a:xfrm>
          <a:prstGeom prst="rect">
            <a:avLst/>
          </a:prstGeom>
        </p:spPr>
        <p:txBody>
          <a:bodyPr wrap="square">
            <a:spAutoFit/>
          </a:bodyPr>
          <a:lstStyle/>
          <a:p>
            <a:pPr algn="ctr">
              <a:defRPr/>
            </a:pPr>
            <a:r>
              <a:rPr lang="es-PE" b="1" i="1" kern="10" dirty="0">
                <a:ln w="1905"/>
                <a:solidFill>
                  <a:srgbClr val="000066"/>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Prof. Agustín Luque </a:t>
            </a:r>
            <a:r>
              <a:rPr lang="es-PE" b="1" i="1" kern="10" dirty="0" err="1">
                <a:ln w="1905"/>
                <a:solidFill>
                  <a:srgbClr val="000066"/>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Chayña</a:t>
            </a:r>
            <a:endParaRPr lang="es-PE" b="1" i="1" kern="10" dirty="0">
              <a:ln w="1905"/>
              <a:solidFill>
                <a:srgbClr val="000066"/>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algn="ctr">
              <a:defRPr/>
            </a:pPr>
            <a:r>
              <a:rPr lang="es-PE" kern="10" dirty="0">
                <a:ln w="9525">
                  <a:solidFill>
                    <a:srgbClr val="333300"/>
                  </a:solidFill>
                  <a:round/>
                  <a:headEnd/>
                  <a:tailEnd/>
                </a:ln>
                <a:solidFill>
                  <a:srgbClr val="000066"/>
                </a:solidFill>
                <a:latin typeface="Arial" panose="020B0604020202020204" pitchFamily="34" charset="0"/>
                <a:cs typeface="Arial" panose="020B0604020202020204" pitchFamily="34" charset="0"/>
              </a:rPr>
              <a:t>Gobernador Regional</a:t>
            </a:r>
          </a:p>
        </p:txBody>
      </p:sp>
      <p:sp>
        <p:nvSpPr>
          <p:cNvPr id="11" name="2 Subtítulo"/>
          <p:cNvSpPr>
            <a:spLocks noGrp="1"/>
          </p:cNvSpPr>
          <p:nvPr>
            <p:ph type="subTitle" idx="1"/>
          </p:nvPr>
        </p:nvSpPr>
        <p:spPr>
          <a:xfrm>
            <a:off x="5652120" y="5292154"/>
            <a:ext cx="2065583" cy="378064"/>
          </a:xfrm>
        </p:spPr>
        <p:txBody>
          <a:bodyPr>
            <a:noAutofit/>
          </a:bodyPr>
          <a:lstStyle/>
          <a:p>
            <a:r>
              <a:rPr lang="es-ES" altLang="es-PE" sz="1350" b="1" i="1" dirty="0">
                <a:ln w="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Puno, Octubre 2021</a:t>
            </a:r>
            <a:r>
              <a:rPr lang="es-ES" altLang="es-PE" sz="1350" b="1" dirty="0">
                <a:ln w="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pic>
        <p:nvPicPr>
          <p:cNvPr id="7" name="Picture 18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387" t="11243" r="4925" b="11478"/>
          <a:stretch/>
        </p:blipFill>
        <p:spPr bwMode="auto">
          <a:xfrm>
            <a:off x="611560" y="971674"/>
            <a:ext cx="3428851" cy="5007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a:extLst>
              <a:ext uri="{FF2B5EF4-FFF2-40B4-BE49-F238E27FC236}">
                <a16:creationId xmlns:a16="http://schemas.microsoft.com/office/drawing/2014/main" id="{D845F393-6081-41AA-96E6-48D675B54877}"/>
              </a:ext>
            </a:extLst>
          </p:cNvPr>
          <p:cNvSpPr txBox="1">
            <a:spLocks/>
          </p:cNvSpPr>
          <p:nvPr/>
        </p:nvSpPr>
        <p:spPr>
          <a:xfrm>
            <a:off x="4400456" y="3034856"/>
            <a:ext cx="4249755" cy="936011"/>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68584" tIns="34292" rIns="68584" bIns="34292" rtlCol="0" anchor="b">
            <a:noAutofit/>
          </a:bodyPr>
          <a:lstStyle>
            <a:lvl1pPr algn="ctr" defTabSz="686440" rtl="0" eaLnBrk="1" latinLnBrk="0" hangingPunct="1">
              <a:lnSpc>
                <a:spcPct val="90000"/>
              </a:lnSpc>
              <a:spcBef>
                <a:spcPct val="0"/>
              </a:spcBef>
              <a:buNone/>
              <a:defRPr sz="4504" kern="1200">
                <a:solidFill>
                  <a:schemeClr val="tx1"/>
                </a:solidFill>
                <a:latin typeface="+mj-lt"/>
                <a:ea typeface="+mj-ea"/>
                <a:cs typeface="+mj-cs"/>
              </a:defRPr>
            </a:lvl1pPr>
          </a:lstStyle>
          <a:p>
            <a:pPr>
              <a:lnSpc>
                <a:spcPct val="100000"/>
              </a:lnSpc>
            </a:pPr>
            <a:r>
              <a:rPr lang="es-ES" sz="2400" b="1" dirty="0">
                <a:solidFill>
                  <a:srgbClr val="002060"/>
                </a:solidFill>
                <a:latin typeface="Arial Narrow" panose="020B0606020202030204" pitchFamily="34" charset="0"/>
              </a:rPr>
              <a:t>Pliego: 458</a:t>
            </a:r>
          </a:p>
          <a:p>
            <a:pPr>
              <a:lnSpc>
                <a:spcPct val="100000"/>
              </a:lnSpc>
            </a:pPr>
            <a:r>
              <a:rPr lang="es-ES" sz="1800" b="1" dirty="0">
                <a:solidFill>
                  <a:srgbClr val="541C00"/>
                </a:solidFill>
                <a:latin typeface="Arial Narrow" panose="020B0606020202030204" pitchFamily="34" charset="0"/>
              </a:rPr>
              <a:t>GOBIERNO REGIONAL DEL DEPARTAMENTO DE PUNO</a:t>
            </a:r>
          </a:p>
        </p:txBody>
      </p:sp>
    </p:spTree>
    <p:extLst>
      <p:ext uri="{BB962C8B-B14F-4D97-AF65-F5344CB8AC3E}">
        <p14:creationId xmlns:p14="http://schemas.microsoft.com/office/powerpoint/2010/main" val="6574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663760" y="1223040"/>
            <a:ext cx="7857106" cy="756746"/>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En el año 2020 a nivel de genérica de gasto, los Gastos Corrientes tiene una ejecución financiera del 97.7%, los Gastos de Capital cuenta con una ejecución del 89.3% y el Servicio de la Deuda con una ejecución del 84.4%, respecto al PIM.</a:t>
            </a:r>
          </a:p>
        </p:txBody>
      </p:sp>
      <p:graphicFrame>
        <p:nvGraphicFramePr>
          <p:cNvPr id="2" name="Tabla 1"/>
          <p:cNvGraphicFramePr>
            <a:graphicFrameLocks noGrp="1"/>
          </p:cNvGraphicFramePr>
          <p:nvPr>
            <p:extLst>
              <p:ext uri="{D42A27DB-BD31-4B8C-83A1-F6EECF244321}">
                <p14:modId xmlns:p14="http://schemas.microsoft.com/office/powerpoint/2010/main" val="516708133"/>
              </p:ext>
            </p:extLst>
          </p:nvPr>
        </p:nvGraphicFramePr>
        <p:xfrm>
          <a:off x="611560" y="2051793"/>
          <a:ext cx="7857106" cy="3672409"/>
        </p:xfrm>
        <a:graphic>
          <a:graphicData uri="http://schemas.openxmlformats.org/drawingml/2006/table">
            <a:tbl>
              <a:tblPr/>
              <a:tblGrid>
                <a:gridCol w="4179994">
                  <a:extLst>
                    <a:ext uri="{9D8B030D-6E8A-4147-A177-3AD203B41FA5}">
                      <a16:colId xmlns:a16="http://schemas.microsoft.com/office/drawing/2014/main" val="3483254400"/>
                    </a:ext>
                  </a:extLst>
                </a:gridCol>
                <a:gridCol w="1409346">
                  <a:extLst>
                    <a:ext uri="{9D8B030D-6E8A-4147-A177-3AD203B41FA5}">
                      <a16:colId xmlns:a16="http://schemas.microsoft.com/office/drawing/2014/main" val="3070895640"/>
                    </a:ext>
                  </a:extLst>
                </a:gridCol>
                <a:gridCol w="1409346">
                  <a:extLst>
                    <a:ext uri="{9D8B030D-6E8A-4147-A177-3AD203B41FA5}">
                      <a16:colId xmlns:a16="http://schemas.microsoft.com/office/drawing/2014/main" val="447279603"/>
                    </a:ext>
                  </a:extLst>
                </a:gridCol>
                <a:gridCol w="858420">
                  <a:extLst>
                    <a:ext uri="{9D8B030D-6E8A-4147-A177-3AD203B41FA5}">
                      <a16:colId xmlns:a16="http://schemas.microsoft.com/office/drawing/2014/main" val="1631001489"/>
                    </a:ext>
                  </a:extLst>
                </a:gridCol>
              </a:tblGrid>
              <a:tr h="502940">
                <a:tc>
                  <a:txBody>
                    <a:bodyPr/>
                    <a:lstStyle/>
                    <a:p>
                      <a:pPr algn="ctr" rtl="0" fontAlgn="ctr"/>
                      <a:r>
                        <a:rPr lang="es-PE" sz="1500" b="1" i="0" u="none" strike="noStrike">
                          <a:solidFill>
                            <a:srgbClr val="FFFFFF"/>
                          </a:solidFill>
                          <a:effectLst/>
                          <a:latin typeface="Calibri" panose="020F0502020204030204" pitchFamily="34" charset="0"/>
                        </a:rPr>
                        <a:t>GENÉRICA DE GASTO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DEVENGADO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EJECUC.</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650257512"/>
                  </a:ext>
                </a:extLst>
              </a:tr>
              <a:tr h="265704">
                <a:tc>
                  <a:txBody>
                    <a:bodyPr/>
                    <a:lstStyle/>
                    <a:p>
                      <a:pPr algn="l" rtl="0" fontAlgn="ctr"/>
                      <a:r>
                        <a:rPr lang="es-PE" sz="1600" b="1" i="0" u="none" strike="noStrike">
                          <a:solidFill>
                            <a:srgbClr val="0000F6"/>
                          </a:solidFill>
                          <a:effectLst/>
                          <a:latin typeface="Arial Narrow" panose="020B0606020202030204" pitchFamily="34" charset="0"/>
                        </a:rPr>
                        <a:t>GASTOS CORRIENTES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1,880,476,717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1,837,398,711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97.7%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37222539"/>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2.1 Personal y Obligaciones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1,364,888,962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1,360,941,721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99.7%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84600350"/>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2.2 Pensiones y Otras Prestaciones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103,003,529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101,830,135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98.9%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23876677"/>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2.3 Bienes y Servicios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328,726,792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291,308,448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88.6%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2814379"/>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2.4 Donaciones y Transferencias Corrientes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268,174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268,174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28433994"/>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2.5 Otros Gastos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83,589,260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83,050,233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99.4%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54799330"/>
                  </a:ext>
                </a:extLst>
              </a:tr>
              <a:tr h="265704">
                <a:tc>
                  <a:txBody>
                    <a:bodyPr/>
                    <a:lstStyle/>
                    <a:p>
                      <a:pPr algn="l" rtl="0" fontAlgn="ctr"/>
                      <a:r>
                        <a:rPr lang="es-PE" sz="1600" b="1" i="0" u="none" strike="noStrike">
                          <a:solidFill>
                            <a:srgbClr val="0000F6"/>
                          </a:solidFill>
                          <a:effectLst/>
                          <a:latin typeface="Arial Narrow" panose="020B0606020202030204" pitchFamily="34" charset="0"/>
                        </a:rPr>
                        <a:t>GASTOS DE CAPITAL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337,824,659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301,740,093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89.3%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19197293"/>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2.4 Donaciones y Transferencias de Capital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5,258,360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5,258,360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64032461"/>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2.6 Adquisición de Activos no Financieros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332,566,299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296,481,733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89.1%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27203480"/>
                  </a:ext>
                </a:extLst>
              </a:tr>
              <a:tr h="265704">
                <a:tc>
                  <a:txBody>
                    <a:bodyPr/>
                    <a:lstStyle/>
                    <a:p>
                      <a:pPr algn="l" rtl="0" fontAlgn="ctr"/>
                      <a:r>
                        <a:rPr lang="es-PE" sz="1600" b="1" i="0" u="none" strike="noStrike">
                          <a:solidFill>
                            <a:srgbClr val="0000F6"/>
                          </a:solidFill>
                          <a:effectLst/>
                          <a:latin typeface="Arial Narrow" panose="020B0606020202030204" pitchFamily="34" charset="0"/>
                        </a:rPr>
                        <a:t>SERVICIO DE LA DEUDA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8,436,567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7,124,208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F6"/>
                          </a:solidFill>
                          <a:effectLst/>
                          <a:latin typeface="Arial Narrow" panose="020B0606020202030204" pitchFamily="34" charset="0"/>
                        </a:rPr>
                        <a:t>84.4%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94626356"/>
                  </a:ext>
                </a:extLst>
              </a:tr>
              <a:tr h="265704">
                <a:tc>
                  <a:txBody>
                    <a:bodyPr/>
                    <a:lstStyle/>
                    <a:p>
                      <a:pPr algn="l" rtl="0" fontAlgn="ctr"/>
                      <a:r>
                        <a:rPr lang="es-PE" sz="1600" b="1" i="0" u="none" strike="noStrike">
                          <a:solidFill>
                            <a:srgbClr val="000066"/>
                          </a:solidFill>
                          <a:effectLst/>
                          <a:latin typeface="Arial Narrow" panose="020B0606020202030204" pitchFamily="34" charset="0"/>
                        </a:rPr>
                        <a:t>2.8 Servicio de la Deuda Pública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8,436,567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7,124,208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84.4%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5343560"/>
                  </a:ext>
                </a:extLst>
              </a:tr>
              <a:tr h="246725">
                <a:tc>
                  <a:txBody>
                    <a:bodyPr/>
                    <a:lstStyle/>
                    <a:p>
                      <a:pPr algn="ctr" rtl="0" fontAlgn="ctr"/>
                      <a:r>
                        <a:rPr lang="es-PE" sz="15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2,226,737,943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2,146,263,012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96.4%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547467389"/>
                  </a:ext>
                </a:extLst>
              </a:tr>
            </a:tbl>
          </a:graphicData>
        </a:graphic>
      </p:graphicFrame>
      <p:sp>
        <p:nvSpPr>
          <p:cNvPr id="6" name="2 Redondear rectángulo de esquina del mismo lado"/>
          <p:cNvSpPr/>
          <p:nvPr/>
        </p:nvSpPr>
        <p:spPr>
          <a:xfrm rot="10800000" flipV="1">
            <a:off x="2123728" y="251594"/>
            <a:ext cx="5904656" cy="720079"/>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 EJECUCIÓN FINANCIERA POR GENÉRICA DE GASTO DEL PRESUPUESTO DEL AÑO FISCAL 2020</a:t>
            </a:r>
          </a:p>
        </p:txBody>
      </p:sp>
    </p:spTree>
    <p:extLst>
      <p:ext uri="{BB962C8B-B14F-4D97-AF65-F5344CB8AC3E}">
        <p14:creationId xmlns:p14="http://schemas.microsoft.com/office/powerpoint/2010/main" val="80675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57349" y="971674"/>
            <a:ext cx="8047099" cy="584519"/>
          </a:xfrm>
          <a:prstGeom prst="rect">
            <a:avLst/>
          </a:prstGeom>
        </p:spPr>
        <p:txBody>
          <a:bodyPr wrap="square">
            <a:spAutoFit/>
          </a:bodyPr>
          <a:lstStyle/>
          <a:p>
            <a:pPr algn="just"/>
            <a:r>
              <a:rPr lang="es-ES" sz="1599" dirty="0">
                <a:solidFill>
                  <a:srgbClr val="000066"/>
                </a:solidFill>
                <a:effectLst>
                  <a:outerShdw blurRad="38100" dist="38100" dir="2700000" algn="tl">
                    <a:srgbClr val="000000">
                      <a:alpha val="43137"/>
                    </a:srgbClr>
                  </a:outerShdw>
                </a:effectLst>
              </a:rPr>
              <a:t>A nivel de </a:t>
            </a:r>
            <a:r>
              <a:rPr lang="es-ES" sz="1599" dirty="0">
                <a:solidFill>
                  <a:srgbClr val="C00000"/>
                </a:solidFill>
                <a:effectLst>
                  <a:outerShdw blurRad="38100" dist="38100" dir="2700000" algn="tl">
                    <a:srgbClr val="000000">
                      <a:alpha val="43137"/>
                    </a:srgbClr>
                  </a:outerShdw>
                </a:effectLst>
              </a:rPr>
              <a:t>Categorías Presupuestales</a:t>
            </a:r>
            <a:r>
              <a:rPr lang="es-ES" sz="1599" dirty="0">
                <a:solidFill>
                  <a:srgbClr val="000066"/>
                </a:solidFill>
                <a:effectLst>
                  <a:outerShdw blurRad="38100" dist="38100" dir="2700000" algn="tl">
                    <a:srgbClr val="000000">
                      <a:alpha val="43137"/>
                    </a:srgbClr>
                  </a:outerShdw>
                </a:effectLst>
              </a:rPr>
              <a:t>, los (</a:t>
            </a:r>
            <a:r>
              <a:rPr lang="es-ES" sz="1599" dirty="0" err="1">
                <a:solidFill>
                  <a:srgbClr val="000066"/>
                </a:solidFill>
                <a:effectLst>
                  <a:outerShdw blurRad="38100" dist="38100" dir="2700000" algn="tl">
                    <a:srgbClr val="000000">
                      <a:alpha val="43137"/>
                    </a:srgbClr>
                  </a:outerShdw>
                </a:effectLst>
              </a:rPr>
              <a:t>PPR</a:t>
            </a:r>
            <a:r>
              <a:rPr lang="es-ES" sz="1599" dirty="0">
                <a:solidFill>
                  <a:srgbClr val="000066"/>
                </a:solidFill>
                <a:effectLst>
                  <a:outerShdw blurRad="38100" dist="38100" dir="2700000" algn="tl">
                    <a:srgbClr val="000000">
                      <a:alpha val="43137"/>
                    </a:srgbClr>
                  </a:outerShdw>
                </a:effectLst>
              </a:rPr>
              <a:t>) han tenido un avance del 97.1%, las Acciones Centrales una ejecución del 96.5% y las (</a:t>
            </a:r>
            <a:r>
              <a:rPr lang="es-ES" sz="1599" dirty="0" err="1">
                <a:solidFill>
                  <a:srgbClr val="000066"/>
                </a:solidFill>
                <a:effectLst>
                  <a:outerShdw blurRad="38100" dist="38100" dir="2700000" algn="tl">
                    <a:srgbClr val="000000">
                      <a:alpha val="43137"/>
                    </a:srgbClr>
                  </a:outerShdw>
                </a:effectLst>
              </a:rPr>
              <a:t>APNOP</a:t>
            </a:r>
            <a:r>
              <a:rPr lang="es-ES" sz="1599" dirty="0">
                <a:solidFill>
                  <a:srgbClr val="000066"/>
                </a:solidFill>
                <a:effectLst>
                  <a:outerShdw blurRad="38100" dist="38100" dir="2700000" algn="tl">
                    <a:srgbClr val="000000">
                      <a:alpha val="43137"/>
                    </a:srgbClr>
                  </a:outerShdw>
                </a:effectLst>
              </a:rPr>
              <a:t>) con un avance del 94.9%.</a:t>
            </a:r>
          </a:p>
        </p:txBody>
      </p:sp>
      <p:sp>
        <p:nvSpPr>
          <p:cNvPr id="3" name="CuadroTexto 2"/>
          <p:cNvSpPr txBox="1"/>
          <p:nvPr/>
        </p:nvSpPr>
        <p:spPr>
          <a:xfrm>
            <a:off x="539552" y="3635970"/>
            <a:ext cx="4848750" cy="1168910"/>
          </a:xfrm>
          <a:prstGeom prst="rect">
            <a:avLst/>
          </a:prstGeom>
          <a:noFill/>
        </p:spPr>
        <p:txBody>
          <a:bodyPr wrap="square" rtlCol="0">
            <a:spAutoFit/>
          </a:bodyPr>
          <a:lstStyle/>
          <a:p>
            <a:pPr algn="just"/>
            <a:r>
              <a:rPr lang="es-ES" sz="1399" b="1" dirty="0">
                <a:solidFill>
                  <a:srgbClr val="000066"/>
                </a:solidFill>
                <a:latin typeface="Arial" panose="020B0604020202020204" pitchFamily="34" charset="0"/>
                <a:cs typeface="Arial" panose="020B0604020202020204" pitchFamily="34" charset="0"/>
              </a:rPr>
              <a:t>Por otro lado el 62% del presupuesto se asignó a Programas Presupuestales con Enfoque a Resultados, el 10% para las Acciones Centrales y el 28% para las Asignaciones Presupuestales que no Resultan en Productos.</a:t>
            </a:r>
          </a:p>
        </p:txBody>
      </p:sp>
      <p:graphicFrame>
        <p:nvGraphicFramePr>
          <p:cNvPr id="19" name="Gráfico 18"/>
          <p:cNvGraphicFramePr>
            <a:graphicFrameLocks/>
          </p:cNvGraphicFramePr>
          <p:nvPr>
            <p:extLst>
              <p:ext uri="{D42A27DB-BD31-4B8C-83A1-F6EECF244321}">
                <p14:modId xmlns:p14="http://schemas.microsoft.com/office/powerpoint/2010/main" val="1974777243"/>
              </p:ext>
            </p:extLst>
          </p:nvPr>
        </p:nvGraphicFramePr>
        <p:xfrm>
          <a:off x="5436096" y="3419946"/>
          <a:ext cx="3456384"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475009295"/>
              </p:ext>
            </p:extLst>
          </p:nvPr>
        </p:nvGraphicFramePr>
        <p:xfrm>
          <a:off x="557348" y="1706664"/>
          <a:ext cx="8047098" cy="1569264"/>
        </p:xfrm>
        <a:graphic>
          <a:graphicData uri="http://schemas.openxmlformats.org/drawingml/2006/table">
            <a:tbl>
              <a:tblPr/>
              <a:tblGrid>
                <a:gridCol w="4796805">
                  <a:extLst>
                    <a:ext uri="{9D8B030D-6E8A-4147-A177-3AD203B41FA5}">
                      <a16:colId xmlns:a16="http://schemas.microsoft.com/office/drawing/2014/main" val="3740988877"/>
                    </a:ext>
                  </a:extLst>
                </a:gridCol>
                <a:gridCol w="1231966">
                  <a:extLst>
                    <a:ext uri="{9D8B030D-6E8A-4147-A177-3AD203B41FA5}">
                      <a16:colId xmlns:a16="http://schemas.microsoft.com/office/drawing/2014/main" val="3665114679"/>
                    </a:ext>
                  </a:extLst>
                </a:gridCol>
                <a:gridCol w="1231966">
                  <a:extLst>
                    <a:ext uri="{9D8B030D-6E8A-4147-A177-3AD203B41FA5}">
                      <a16:colId xmlns:a16="http://schemas.microsoft.com/office/drawing/2014/main" val="520982700"/>
                    </a:ext>
                  </a:extLst>
                </a:gridCol>
                <a:gridCol w="786361">
                  <a:extLst>
                    <a:ext uri="{9D8B030D-6E8A-4147-A177-3AD203B41FA5}">
                      <a16:colId xmlns:a16="http://schemas.microsoft.com/office/drawing/2014/main" val="2913813757"/>
                    </a:ext>
                  </a:extLst>
                </a:gridCol>
              </a:tblGrid>
              <a:tr h="264813">
                <a:tc>
                  <a:txBody>
                    <a:bodyPr/>
                    <a:lstStyle/>
                    <a:p>
                      <a:pPr algn="ctr" rtl="0" fontAlgn="ctr"/>
                      <a:r>
                        <a:rPr lang="es-PE" sz="1500" b="1" i="0" u="none" strike="noStrike">
                          <a:solidFill>
                            <a:srgbClr val="FFFFFF"/>
                          </a:solidFill>
                          <a:effectLst/>
                          <a:latin typeface="Calibri" panose="020F0502020204030204" pitchFamily="34" charset="0"/>
                        </a:rPr>
                        <a:t>CATEGORIA PRESUPUESTAL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EJECUCION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155659990"/>
                  </a:ext>
                </a:extLst>
              </a:tr>
              <a:tr h="264813">
                <a:tc>
                  <a:txBody>
                    <a:bodyPr/>
                    <a:lstStyle/>
                    <a:p>
                      <a:pPr algn="l" rtl="0" fontAlgn="ctr"/>
                      <a:r>
                        <a:rPr lang="es-PE" sz="1500" b="1" i="0" u="none" strike="noStrike" dirty="0">
                          <a:solidFill>
                            <a:srgbClr val="000066"/>
                          </a:solidFill>
                          <a:effectLst/>
                          <a:latin typeface="Arial Narrow" panose="020B0606020202030204" pitchFamily="34" charset="0"/>
                        </a:rPr>
                        <a:t>Programas Presupuestales con Enfoque a Resultados (</a:t>
                      </a:r>
                      <a:r>
                        <a:rPr lang="es-PE" sz="1500" b="1" i="0" u="none" strike="noStrike" dirty="0" err="1">
                          <a:solidFill>
                            <a:srgbClr val="000066"/>
                          </a:solidFill>
                          <a:effectLst/>
                          <a:latin typeface="Arial Narrow" panose="020B0606020202030204" pitchFamily="34" charset="0"/>
                        </a:rPr>
                        <a:t>PPR</a:t>
                      </a:r>
                      <a:r>
                        <a:rPr lang="es-PE" sz="1500" b="1" i="0" u="none" strike="noStrike" dirty="0">
                          <a:solidFill>
                            <a:srgbClr val="000066"/>
                          </a:solidFill>
                          <a:effectLst/>
                          <a:latin typeface="Arial Narrow" panose="020B0606020202030204" pitchFamily="34" charset="0"/>
                        </a:rPr>
                        <a:t>)</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1,387,458,929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1,346,701,243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4715626"/>
                  </a:ext>
                </a:extLst>
              </a:tr>
              <a:tr h="264813">
                <a:tc>
                  <a:txBody>
                    <a:bodyPr/>
                    <a:lstStyle/>
                    <a:p>
                      <a:pPr algn="l" rtl="0" fontAlgn="ctr"/>
                      <a:r>
                        <a:rPr lang="es-PE" sz="1500" b="1" i="0" u="none" strike="noStrike">
                          <a:solidFill>
                            <a:srgbClr val="000066"/>
                          </a:solidFill>
                          <a:effectLst/>
                          <a:latin typeface="Arial Narrow" panose="020B0606020202030204" pitchFamily="34" charset="0"/>
                        </a:rPr>
                        <a:t>Acciones Centrales (AC)</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209,789,051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202,416,813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96.5%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94120310"/>
                  </a:ext>
                </a:extLst>
              </a:tr>
              <a:tr h="519819">
                <a:tc>
                  <a:txBody>
                    <a:bodyPr/>
                    <a:lstStyle/>
                    <a:p>
                      <a:pPr algn="l" rtl="0" fontAlgn="ctr"/>
                      <a:r>
                        <a:rPr lang="es-PE" sz="1500" b="1" i="0" u="none" strike="noStrike">
                          <a:solidFill>
                            <a:srgbClr val="000066"/>
                          </a:solidFill>
                          <a:effectLst/>
                          <a:latin typeface="Arial Narrow" panose="020B0606020202030204" pitchFamily="34" charset="0"/>
                        </a:rPr>
                        <a:t>Asignaciones Presupuestales que no Resultan en Productos (APNOP)</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629,489,963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597,144,956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94.9%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99221453"/>
                  </a:ext>
                </a:extLst>
              </a:tr>
              <a:tr h="255006">
                <a:tc>
                  <a:txBody>
                    <a:bodyPr/>
                    <a:lstStyle/>
                    <a:p>
                      <a:pPr algn="ctr" rtl="0" fontAlgn="ctr"/>
                      <a:r>
                        <a:rPr lang="es-PE" sz="15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2,226,737,943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2,146,263,012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96.4%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110459030"/>
                  </a:ext>
                </a:extLst>
              </a:tr>
            </a:tbl>
          </a:graphicData>
        </a:graphic>
      </p:graphicFrame>
      <p:sp>
        <p:nvSpPr>
          <p:cNvPr id="8" name="2 Redondear rectángulo de esquina del mismo lado"/>
          <p:cNvSpPr/>
          <p:nvPr/>
        </p:nvSpPr>
        <p:spPr>
          <a:xfrm rot="10800000" flipV="1">
            <a:off x="1979712" y="179586"/>
            <a:ext cx="6048672" cy="720079"/>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 EJECUCIÓN FINANCIERA POR </a:t>
            </a:r>
            <a:r>
              <a:rPr lang="es-PE" b="1" dirty="0" err="1">
                <a:solidFill>
                  <a:srgbClr val="FFFFFF"/>
                </a:solidFill>
                <a:latin typeface="Arial Narrow" panose="020B0606020202030204" pitchFamily="34" charset="0"/>
                <a:ea typeface="Times New Roman"/>
                <a:cs typeface="Arial" pitchFamily="34" charset="0"/>
              </a:rPr>
              <a:t>CATEGORIA</a:t>
            </a:r>
            <a:r>
              <a:rPr lang="es-PE" b="1" dirty="0">
                <a:solidFill>
                  <a:srgbClr val="FFFFFF"/>
                </a:solidFill>
                <a:latin typeface="Arial Narrow" panose="020B0606020202030204" pitchFamily="34" charset="0"/>
                <a:ea typeface="Times New Roman"/>
                <a:cs typeface="Arial" pitchFamily="34" charset="0"/>
              </a:rPr>
              <a:t> PRESUPUESTAL DEL PRESUPUESTO DEL AÑO FISCAL 2020</a:t>
            </a:r>
          </a:p>
        </p:txBody>
      </p:sp>
    </p:spTree>
    <p:extLst>
      <p:ext uri="{BB962C8B-B14F-4D97-AF65-F5344CB8AC3E}">
        <p14:creationId xmlns:p14="http://schemas.microsoft.com/office/powerpoint/2010/main" val="130500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483534" y="971674"/>
            <a:ext cx="8480954" cy="535275"/>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En el año 2020, se ha ejecutado (31) Programas Presupuestales con un presupuesto de S/. 1,387’458,929, obteniéndose una ejecución del 97.1% (S/. 1,346’701,243).</a:t>
            </a: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 II.1 EJECUCIÓN FINANCIERA DE PROGRAMAS PRESUPUESTALES CON ENFOQUE A RESULTADOS 2020 </a:t>
            </a:r>
          </a:p>
        </p:txBody>
      </p:sp>
      <p:graphicFrame>
        <p:nvGraphicFramePr>
          <p:cNvPr id="3" name="Tabla 2"/>
          <p:cNvGraphicFramePr>
            <a:graphicFrameLocks noGrp="1"/>
          </p:cNvGraphicFramePr>
          <p:nvPr>
            <p:extLst>
              <p:ext uri="{D42A27DB-BD31-4B8C-83A1-F6EECF244321}">
                <p14:modId xmlns:p14="http://schemas.microsoft.com/office/powerpoint/2010/main" val="3660613"/>
              </p:ext>
            </p:extLst>
          </p:nvPr>
        </p:nvGraphicFramePr>
        <p:xfrm>
          <a:off x="179512" y="1580482"/>
          <a:ext cx="8784977" cy="4431752"/>
        </p:xfrm>
        <a:graphic>
          <a:graphicData uri="http://schemas.openxmlformats.org/drawingml/2006/table">
            <a:tbl>
              <a:tblPr/>
              <a:tblGrid>
                <a:gridCol w="5837155">
                  <a:extLst>
                    <a:ext uri="{9D8B030D-6E8A-4147-A177-3AD203B41FA5}">
                      <a16:colId xmlns:a16="http://schemas.microsoft.com/office/drawing/2014/main" val="3340539137"/>
                    </a:ext>
                  </a:extLst>
                </a:gridCol>
                <a:gridCol w="1122980">
                  <a:extLst>
                    <a:ext uri="{9D8B030D-6E8A-4147-A177-3AD203B41FA5}">
                      <a16:colId xmlns:a16="http://schemas.microsoft.com/office/drawing/2014/main" val="3719590492"/>
                    </a:ext>
                  </a:extLst>
                </a:gridCol>
                <a:gridCol w="1122980">
                  <a:extLst>
                    <a:ext uri="{9D8B030D-6E8A-4147-A177-3AD203B41FA5}">
                      <a16:colId xmlns:a16="http://schemas.microsoft.com/office/drawing/2014/main" val="3239615328"/>
                    </a:ext>
                  </a:extLst>
                </a:gridCol>
                <a:gridCol w="701862">
                  <a:extLst>
                    <a:ext uri="{9D8B030D-6E8A-4147-A177-3AD203B41FA5}">
                      <a16:colId xmlns:a16="http://schemas.microsoft.com/office/drawing/2014/main" val="4052497934"/>
                    </a:ext>
                  </a:extLst>
                </a:gridCol>
              </a:tblGrid>
              <a:tr h="221454">
                <a:tc>
                  <a:txBody>
                    <a:bodyPr/>
                    <a:lstStyle/>
                    <a:p>
                      <a:pPr algn="ctr" rtl="0" fontAlgn="ctr"/>
                      <a:r>
                        <a:rPr lang="es-PE" sz="1400" b="1" i="0" u="none" strike="noStrike" dirty="0">
                          <a:solidFill>
                            <a:srgbClr val="FFFFFF"/>
                          </a:solidFill>
                          <a:effectLst/>
                          <a:latin typeface="Calibri" panose="020F0502020204030204" pitchFamily="34" charset="0"/>
                        </a:rPr>
                        <a:t>PROGRAMAS PRESUPUESTALES CON ENFOQUE A RESULTADOS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err="1">
                          <a:solidFill>
                            <a:srgbClr val="FFFFFF"/>
                          </a:solidFill>
                          <a:effectLst/>
                          <a:latin typeface="Calibri" panose="020F0502020204030204" pitchFamily="34" charset="0"/>
                        </a:rPr>
                        <a:t>PIM</a:t>
                      </a:r>
                      <a:r>
                        <a:rPr lang="es-PE" sz="1400" b="1" i="0" u="none" strike="noStrike" dirty="0">
                          <a:solidFill>
                            <a:srgbClr val="FFFFFF"/>
                          </a:solidFill>
                          <a:effectLst/>
                          <a:latin typeface="Calibri" panose="020F0502020204030204" pitchFamily="34" charset="0"/>
                        </a:rPr>
                        <a:t> 2020</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Calibri" panose="020F0502020204030204" pitchFamily="34" charset="0"/>
                        </a:rPr>
                        <a:t>EJECUCIÓN</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Calibri" panose="020F0502020204030204" pitchFamily="34" charset="0"/>
                        </a:rPr>
                        <a:t>% </a:t>
                      </a:r>
                      <a:r>
                        <a:rPr lang="es-PE" sz="1400" b="1" i="0" u="none" strike="noStrike" dirty="0" err="1">
                          <a:solidFill>
                            <a:srgbClr val="FFFFFF"/>
                          </a:solidFill>
                          <a:effectLst/>
                          <a:latin typeface="Calibri" panose="020F0502020204030204" pitchFamily="34" charset="0"/>
                        </a:rPr>
                        <a:t>EJEC</a:t>
                      </a:r>
                      <a:r>
                        <a:rPr lang="es-PE" sz="1400" b="1" i="0" u="none" strike="noStrike" dirty="0">
                          <a:solidFill>
                            <a:srgbClr val="FFFFFF"/>
                          </a:solidFill>
                          <a:effectLst/>
                          <a:latin typeface="Calibri" panose="020F0502020204030204" pitchFamily="34" charset="0"/>
                        </a:rPr>
                        <a:t>.</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947427477"/>
                  </a:ext>
                </a:extLst>
              </a:tr>
              <a:tr h="212936">
                <a:tc>
                  <a:txBody>
                    <a:bodyPr/>
                    <a:lstStyle/>
                    <a:p>
                      <a:pPr algn="l" rtl="0" fontAlgn="ctr"/>
                      <a:r>
                        <a:rPr lang="es-PE" sz="1400" b="1" i="0" u="none" strike="noStrike" dirty="0">
                          <a:solidFill>
                            <a:srgbClr val="0000CC"/>
                          </a:solidFill>
                          <a:effectLst/>
                          <a:latin typeface="Arial Narrow" panose="020B0606020202030204" pitchFamily="34" charset="0"/>
                        </a:rPr>
                        <a:t>0001: Programa Articulado Nutricional</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102,287,097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99,943,798</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97.7%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57573882"/>
                  </a:ext>
                </a:extLst>
              </a:tr>
              <a:tr h="212936">
                <a:tc>
                  <a:txBody>
                    <a:bodyPr/>
                    <a:lstStyle/>
                    <a:p>
                      <a:pPr algn="l" rtl="0" fontAlgn="ctr"/>
                      <a:r>
                        <a:rPr lang="es-PE" sz="1400" b="1" i="0" u="none" strike="noStrike" dirty="0">
                          <a:solidFill>
                            <a:srgbClr val="0000CC"/>
                          </a:solidFill>
                          <a:effectLst/>
                          <a:latin typeface="Arial Narrow" panose="020B0606020202030204" pitchFamily="34" charset="0"/>
                        </a:rPr>
                        <a:t>0002: Salud Materno Neonatal</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66,771,467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CC"/>
                          </a:solidFill>
                          <a:effectLst/>
                          <a:latin typeface="Arial Narrow" panose="020B0606020202030204" pitchFamily="34" charset="0"/>
                        </a:rPr>
                        <a:t>64,752,245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97.0%</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83708570"/>
                  </a:ext>
                </a:extLst>
              </a:tr>
              <a:tr h="212936">
                <a:tc>
                  <a:txBody>
                    <a:bodyPr/>
                    <a:lstStyle/>
                    <a:p>
                      <a:pPr algn="l" rtl="0" fontAlgn="ctr"/>
                      <a:r>
                        <a:rPr lang="es-PE" sz="1400" b="1" i="0" u="none" strike="noStrike" dirty="0">
                          <a:solidFill>
                            <a:srgbClr val="000066"/>
                          </a:solidFill>
                          <a:effectLst/>
                          <a:latin typeface="Arial Narrow" panose="020B0606020202030204" pitchFamily="34" charset="0"/>
                        </a:rPr>
                        <a:t>0016: </a:t>
                      </a:r>
                      <a:r>
                        <a:rPr lang="es-PE" sz="1400" b="1" i="0" u="none" strike="noStrike" dirty="0" err="1">
                          <a:solidFill>
                            <a:srgbClr val="000066"/>
                          </a:solidFill>
                          <a:effectLst/>
                          <a:latin typeface="Arial Narrow" panose="020B0606020202030204" pitchFamily="34" charset="0"/>
                        </a:rPr>
                        <a:t>TBC</a:t>
                      </a:r>
                      <a:r>
                        <a:rPr lang="es-PE" sz="1400" b="1" i="0" u="none" strike="noStrike" dirty="0">
                          <a:solidFill>
                            <a:srgbClr val="000066"/>
                          </a:solidFill>
                          <a:effectLst/>
                          <a:latin typeface="Arial Narrow" panose="020B0606020202030204" pitchFamily="34" charset="0"/>
                        </a:rPr>
                        <a:t>-VIH/SIDA</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16,705,109</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16,583,745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99.3%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08024197"/>
                  </a:ext>
                </a:extLst>
              </a:tr>
              <a:tr h="212936">
                <a:tc>
                  <a:txBody>
                    <a:bodyPr/>
                    <a:lstStyle/>
                    <a:p>
                      <a:pPr algn="l" rtl="0" fontAlgn="ctr"/>
                      <a:r>
                        <a:rPr lang="es-PE" sz="1400" b="1" i="0" u="none" strike="noStrike" dirty="0">
                          <a:solidFill>
                            <a:srgbClr val="000066"/>
                          </a:solidFill>
                          <a:effectLst/>
                          <a:latin typeface="Arial Narrow" panose="020B0606020202030204" pitchFamily="34" charset="0"/>
                        </a:rPr>
                        <a:t>0017: Enfermedades </a:t>
                      </a:r>
                      <a:r>
                        <a:rPr lang="es-PE" sz="1400" b="1" i="0" u="none" strike="noStrike" dirty="0" err="1">
                          <a:solidFill>
                            <a:srgbClr val="000066"/>
                          </a:solidFill>
                          <a:effectLst/>
                          <a:latin typeface="Arial Narrow" panose="020B0606020202030204" pitchFamily="34" charset="0"/>
                        </a:rPr>
                        <a:t>Metaxenicas</a:t>
                      </a:r>
                      <a:r>
                        <a:rPr lang="es-PE" sz="1400" b="1" i="0" u="none" strike="noStrike" dirty="0">
                          <a:solidFill>
                            <a:srgbClr val="000066"/>
                          </a:solidFill>
                          <a:effectLst/>
                          <a:latin typeface="Arial Narrow" panose="020B0606020202030204" pitchFamily="34" charset="0"/>
                        </a:rPr>
                        <a:t> y Zoonosis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8,015,092</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7,993,874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99.7%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61495466"/>
                  </a:ext>
                </a:extLst>
              </a:tr>
              <a:tr h="212936">
                <a:tc>
                  <a:txBody>
                    <a:bodyPr/>
                    <a:lstStyle/>
                    <a:p>
                      <a:pPr algn="l" rtl="0" fontAlgn="ctr"/>
                      <a:r>
                        <a:rPr lang="es-PE" sz="1400" b="1" i="0" u="none" strike="noStrike" dirty="0">
                          <a:solidFill>
                            <a:srgbClr val="0000CC"/>
                          </a:solidFill>
                          <a:effectLst/>
                          <a:latin typeface="Arial Narrow" panose="020B0606020202030204" pitchFamily="34" charset="0"/>
                        </a:rPr>
                        <a:t>0018: Enfermedades no Transmisibles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21,570,891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21,035,706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97.5%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12745795"/>
                  </a:ext>
                </a:extLst>
              </a:tr>
              <a:tr h="212936">
                <a:tc>
                  <a:txBody>
                    <a:bodyPr/>
                    <a:lstStyle/>
                    <a:p>
                      <a:pPr algn="l" rtl="0" fontAlgn="ctr"/>
                      <a:r>
                        <a:rPr lang="es-PE" sz="1400" b="1" i="0" u="none" strike="noStrike">
                          <a:solidFill>
                            <a:srgbClr val="000066"/>
                          </a:solidFill>
                          <a:effectLst/>
                          <a:latin typeface="Arial Narrow" panose="020B0606020202030204" pitchFamily="34" charset="0"/>
                        </a:rPr>
                        <a:t>0024: Prevención y Control del Cáncer</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11,065,673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10,983,074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99.3%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65248351"/>
                  </a:ext>
                </a:extLst>
              </a:tr>
              <a:tr h="212936">
                <a:tc>
                  <a:txBody>
                    <a:bodyPr/>
                    <a:lstStyle/>
                    <a:p>
                      <a:pPr algn="l" rtl="0" fontAlgn="ctr"/>
                      <a:r>
                        <a:rPr lang="es-PE" sz="1400" b="1" i="0" u="none" strike="noStrike" dirty="0">
                          <a:solidFill>
                            <a:srgbClr val="000066"/>
                          </a:solidFill>
                          <a:effectLst/>
                          <a:latin typeface="Arial Narrow" panose="020B0606020202030204" pitchFamily="34" charset="0"/>
                        </a:rPr>
                        <a:t>0041: Mejora de la Inocuidad Agroalimentaria</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7,968</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1,500</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18.8%</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94438911"/>
                  </a:ext>
                </a:extLst>
              </a:tr>
              <a:tr h="212936">
                <a:tc>
                  <a:txBody>
                    <a:bodyPr/>
                    <a:lstStyle/>
                    <a:p>
                      <a:pPr algn="l" rtl="0" fontAlgn="ctr"/>
                      <a:r>
                        <a:rPr lang="es-PE" sz="1400" b="1" i="0" u="none" strike="noStrike" dirty="0">
                          <a:solidFill>
                            <a:srgbClr val="0000CC"/>
                          </a:solidFill>
                          <a:effectLst/>
                          <a:latin typeface="Arial Narrow" panose="020B0606020202030204" pitchFamily="34" charset="0"/>
                        </a:rPr>
                        <a:t>0042: Aprovechamiento de los Recursos Hídricos para uso Agrario</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23,971,765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CC"/>
                          </a:solidFill>
                          <a:effectLst/>
                          <a:latin typeface="Arial Narrow" panose="020B0606020202030204" pitchFamily="34" charset="0"/>
                        </a:rPr>
                        <a:t>22,340,716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93.2%</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96609897"/>
                  </a:ext>
                </a:extLst>
              </a:tr>
              <a:tr h="212936">
                <a:tc>
                  <a:txBody>
                    <a:bodyPr/>
                    <a:lstStyle/>
                    <a:p>
                      <a:pPr algn="l" rtl="0" fontAlgn="ctr"/>
                      <a:r>
                        <a:rPr lang="es-PE" sz="1400" b="1" i="0" u="none" strike="noStrike" dirty="0">
                          <a:solidFill>
                            <a:srgbClr val="000066"/>
                          </a:solidFill>
                          <a:effectLst/>
                          <a:latin typeface="Arial Narrow" panose="020B0606020202030204" pitchFamily="34" charset="0"/>
                        </a:rPr>
                        <a:t>0051: Prevención y Tratamiento del Consumo de Drogas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682,448</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666,177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97.6%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90984477"/>
                  </a:ext>
                </a:extLst>
              </a:tr>
              <a:tr h="212936">
                <a:tc>
                  <a:txBody>
                    <a:bodyPr/>
                    <a:lstStyle/>
                    <a:p>
                      <a:pPr algn="l" rtl="0" fontAlgn="ctr"/>
                      <a:r>
                        <a:rPr lang="es-PE" sz="1400" b="1" i="0" u="none" strike="noStrike" dirty="0">
                          <a:solidFill>
                            <a:srgbClr val="000066"/>
                          </a:solidFill>
                          <a:effectLst/>
                          <a:latin typeface="Arial Narrow" panose="020B0606020202030204" pitchFamily="34" charset="0"/>
                        </a:rPr>
                        <a:t>0068: Reducción De Vulnerabilidad Y Atención De Emergencias Por Desastres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14,518,028</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13,232,369</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91.1%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79394572"/>
                  </a:ext>
                </a:extLst>
              </a:tr>
              <a:tr h="212936">
                <a:tc>
                  <a:txBody>
                    <a:bodyPr/>
                    <a:lstStyle/>
                    <a:p>
                      <a:pPr algn="l" rtl="0" fontAlgn="ctr"/>
                      <a:r>
                        <a:rPr lang="es-PE" sz="1400" b="1" i="0" u="none" strike="noStrike">
                          <a:solidFill>
                            <a:srgbClr val="000066"/>
                          </a:solidFill>
                          <a:effectLst/>
                          <a:latin typeface="Arial Narrow" panose="020B0606020202030204" pitchFamily="34" charset="0"/>
                        </a:rPr>
                        <a:t>0080: Lucha Contra la Violencia Familiar</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2,197,781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2,166,467</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98.6%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57605094"/>
                  </a:ext>
                </a:extLst>
              </a:tr>
              <a:tr h="212936">
                <a:tc>
                  <a:txBody>
                    <a:bodyPr/>
                    <a:lstStyle/>
                    <a:p>
                      <a:pPr algn="l" rtl="0" fontAlgn="ctr"/>
                      <a:r>
                        <a:rPr lang="pt-BR" sz="1400" b="1" i="0" u="none" strike="noStrike" dirty="0">
                          <a:solidFill>
                            <a:srgbClr val="000066"/>
                          </a:solidFill>
                          <a:effectLst/>
                          <a:latin typeface="Arial Narrow" panose="020B0606020202030204" pitchFamily="34" charset="0"/>
                        </a:rPr>
                        <a:t>0083: Programa Nacional de </a:t>
                      </a:r>
                      <a:r>
                        <a:rPr lang="pt-BR" sz="1400" b="1" i="0" u="none" strike="noStrike" dirty="0" err="1">
                          <a:solidFill>
                            <a:srgbClr val="000066"/>
                          </a:solidFill>
                          <a:effectLst/>
                          <a:latin typeface="Arial Narrow" panose="020B0606020202030204" pitchFamily="34" charset="0"/>
                        </a:rPr>
                        <a:t>Saneamiento</a:t>
                      </a:r>
                      <a:r>
                        <a:rPr lang="pt-BR" sz="1400" b="1" i="0" u="none" strike="noStrike" dirty="0">
                          <a:solidFill>
                            <a:srgbClr val="000066"/>
                          </a:solidFill>
                          <a:effectLst/>
                          <a:latin typeface="Arial Narrow" panose="020B0606020202030204" pitchFamily="34" charset="0"/>
                        </a:rPr>
                        <a:t> Rural</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672,806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269,919</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40.1%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04006487"/>
                  </a:ext>
                </a:extLst>
              </a:tr>
              <a:tr h="212936">
                <a:tc>
                  <a:txBody>
                    <a:bodyPr/>
                    <a:lstStyle/>
                    <a:p>
                      <a:pPr algn="l" rtl="0" fontAlgn="ctr"/>
                      <a:r>
                        <a:rPr lang="es-PE" sz="1400" b="1" i="0" u="none" strike="noStrike" dirty="0">
                          <a:solidFill>
                            <a:srgbClr val="0000CC"/>
                          </a:solidFill>
                          <a:effectLst/>
                          <a:latin typeface="Arial Narrow" panose="020B0606020202030204" pitchFamily="34" charset="0"/>
                        </a:rPr>
                        <a:t>0090: Logros de Aprendizaje de Estudiantes de la Educación Básica Regular</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966,693,365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962,178,973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99.5%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08170058"/>
                  </a:ext>
                </a:extLst>
              </a:tr>
              <a:tr h="212936">
                <a:tc>
                  <a:txBody>
                    <a:bodyPr/>
                    <a:lstStyle/>
                    <a:p>
                      <a:pPr algn="l" rtl="0" fontAlgn="ctr"/>
                      <a:r>
                        <a:rPr lang="es-PE" sz="1400" b="1" i="0" u="none" strike="noStrike">
                          <a:solidFill>
                            <a:srgbClr val="000066"/>
                          </a:solidFill>
                          <a:effectLst/>
                          <a:latin typeface="Arial Narrow" panose="020B0606020202030204" pitchFamily="34" charset="0"/>
                        </a:rPr>
                        <a:t>0093: Desarrollo Productivo de las Empresas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55,244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54,294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98.3%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68043053"/>
                  </a:ext>
                </a:extLst>
              </a:tr>
              <a:tr h="212936">
                <a:tc>
                  <a:txBody>
                    <a:bodyPr/>
                    <a:lstStyle/>
                    <a:p>
                      <a:pPr algn="l" rtl="0" fontAlgn="ctr"/>
                      <a:r>
                        <a:rPr lang="es-PE" sz="1400" b="1" i="0" u="none" strike="noStrike">
                          <a:solidFill>
                            <a:srgbClr val="000066"/>
                          </a:solidFill>
                          <a:effectLst/>
                          <a:latin typeface="Arial Narrow" panose="020B0606020202030204" pitchFamily="34" charset="0"/>
                        </a:rPr>
                        <a:t>0094: Ordenamiento y Desarrollo de la Acuicultura</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55,513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54,470</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98.1%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56760363"/>
                  </a:ext>
                </a:extLst>
              </a:tr>
              <a:tr h="212936">
                <a:tc>
                  <a:txBody>
                    <a:bodyPr/>
                    <a:lstStyle/>
                    <a:p>
                      <a:pPr algn="l" rtl="0" fontAlgn="ctr"/>
                      <a:r>
                        <a:rPr lang="es-PE" sz="1400" b="1" i="0" u="none" strike="noStrike">
                          <a:solidFill>
                            <a:srgbClr val="000066"/>
                          </a:solidFill>
                          <a:effectLst/>
                          <a:latin typeface="Arial Narrow" panose="020B0606020202030204" pitchFamily="34" charset="0"/>
                        </a:rPr>
                        <a:t>0095: Fortalecimiento de la Pesca Artesanal</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3,708,986</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2,612,863</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70.4%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25117641"/>
                  </a:ext>
                </a:extLst>
              </a:tr>
              <a:tr h="247006">
                <a:tc>
                  <a:txBody>
                    <a:bodyPr/>
                    <a:lstStyle/>
                    <a:p>
                      <a:pPr algn="l" rtl="0" fontAlgn="ctr"/>
                      <a:r>
                        <a:rPr lang="es-PE" sz="1400" b="1" i="0" u="none" strike="noStrike" dirty="0">
                          <a:solidFill>
                            <a:srgbClr val="000066"/>
                          </a:solidFill>
                          <a:effectLst/>
                          <a:latin typeface="Arial Narrow" panose="020B0606020202030204" pitchFamily="34" charset="0"/>
                        </a:rPr>
                        <a:t>0101: Incremento de la Práctica de Actividades Físicas, Deportivas y Recreativas en la Población Peruana</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11,497,502</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10,237,954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89.0%</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4735647"/>
                  </a:ext>
                </a:extLst>
              </a:tr>
              <a:tr h="229970">
                <a:tc>
                  <a:txBody>
                    <a:bodyPr/>
                    <a:lstStyle/>
                    <a:p>
                      <a:pPr algn="l" rtl="0" fontAlgn="ctr"/>
                      <a:r>
                        <a:rPr lang="es-PE" sz="1400" b="1" i="0" u="none" strike="noStrike">
                          <a:solidFill>
                            <a:srgbClr val="000066"/>
                          </a:solidFill>
                          <a:effectLst/>
                          <a:latin typeface="Arial Narrow" panose="020B0606020202030204" pitchFamily="34" charset="0"/>
                        </a:rPr>
                        <a:t>0103: Fortalecimiento de las Condiciones Laborales</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2,184,334</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1,014,801</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46.5%</a:t>
                      </a:r>
                    </a:p>
                  </a:txBody>
                  <a:tcPr marL="8219" marR="8219" marT="82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63418900"/>
                  </a:ext>
                </a:extLst>
              </a:tr>
            </a:tbl>
          </a:graphicData>
        </a:graphic>
      </p:graphicFrame>
    </p:spTree>
    <p:extLst>
      <p:ext uri="{BB962C8B-B14F-4D97-AF65-F5344CB8AC3E}">
        <p14:creationId xmlns:p14="http://schemas.microsoft.com/office/powerpoint/2010/main" val="112564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 II.1 EJECUCIÓN FINANCIERA DE PROGRAMAS PRESUPUESTALES CON ENFOQUE A RESULTADOS 2020</a:t>
            </a:r>
          </a:p>
        </p:txBody>
      </p:sp>
      <p:graphicFrame>
        <p:nvGraphicFramePr>
          <p:cNvPr id="5" name="Tabla 4"/>
          <p:cNvGraphicFramePr>
            <a:graphicFrameLocks noGrp="1"/>
          </p:cNvGraphicFramePr>
          <p:nvPr>
            <p:extLst>
              <p:ext uri="{D42A27DB-BD31-4B8C-83A1-F6EECF244321}">
                <p14:modId xmlns:p14="http://schemas.microsoft.com/office/powerpoint/2010/main" val="674502120"/>
              </p:ext>
            </p:extLst>
          </p:nvPr>
        </p:nvGraphicFramePr>
        <p:xfrm>
          <a:off x="179513" y="1043682"/>
          <a:ext cx="8784975" cy="4797487"/>
        </p:xfrm>
        <a:graphic>
          <a:graphicData uri="http://schemas.openxmlformats.org/drawingml/2006/table">
            <a:tbl>
              <a:tblPr/>
              <a:tblGrid>
                <a:gridCol w="5865340">
                  <a:extLst>
                    <a:ext uri="{9D8B030D-6E8A-4147-A177-3AD203B41FA5}">
                      <a16:colId xmlns:a16="http://schemas.microsoft.com/office/drawing/2014/main" val="2680183543"/>
                    </a:ext>
                  </a:extLst>
                </a:gridCol>
                <a:gridCol w="1112242">
                  <a:extLst>
                    <a:ext uri="{9D8B030D-6E8A-4147-A177-3AD203B41FA5}">
                      <a16:colId xmlns:a16="http://schemas.microsoft.com/office/drawing/2014/main" val="3719585133"/>
                    </a:ext>
                  </a:extLst>
                </a:gridCol>
                <a:gridCol w="1112242">
                  <a:extLst>
                    <a:ext uri="{9D8B030D-6E8A-4147-A177-3AD203B41FA5}">
                      <a16:colId xmlns:a16="http://schemas.microsoft.com/office/drawing/2014/main" val="2474430812"/>
                    </a:ext>
                  </a:extLst>
                </a:gridCol>
                <a:gridCol w="695151">
                  <a:extLst>
                    <a:ext uri="{9D8B030D-6E8A-4147-A177-3AD203B41FA5}">
                      <a16:colId xmlns:a16="http://schemas.microsoft.com/office/drawing/2014/main" val="4140994708"/>
                    </a:ext>
                  </a:extLst>
                </a:gridCol>
              </a:tblGrid>
              <a:tr h="224925">
                <a:tc>
                  <a:txBody>
                    <a:bodyPr/>
                    <a:lstStyle/>
                    <a:p>
                      <a:pPr algn="ctr" rtl="0" fontAlgn="ctr"/>
                      <a:r>
                        <a:rPr lang="es-PE" sz="1450" b="1" i="0" u="none" strike="noStrike" dirty="0">
                          <a:solidFill>
                            <a:srgbClr val="FFFFFF"/>
                          </a:solidFill>
                          <a:effectLst/>
                          <a:latin typeface="Calibri" panose="020F0502020204030204" pitchFamily="34" charset="0"/>
                        </a:rPr>
                        <a:t>PROGRAMAS PRESUPUESTALES CON ENFOQUE A RESULTADOS</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PIM 2020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EJECUCION</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 EJEC.</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896678158"/>
                  </a:ext>
                </a:extLst>
              </a:tr>
              <a:tr h="231625">
                <a:tc>
                  <a:txBody>
                    <a:bodyPr/>
                    <a:lstStyle/>
                    <a:p>
                      <a:pPr algn="l" rtl="0" fontAlgn="ctr"/>
                      <a:r>
                        <a:rPr lang="es-PE" sz="1450" b="1" i="0" u="none" strike="noStrike" dirty="0">
                          <a:solidFill>
                            <a:srgbClr val="000066"/>
                          </a:solidFill>
                          <a:effectLst/>
                          <a:latin typeface="Arial Narrow" panose="020B0606020202030204" pitchFamily="34" charset="0"/>
                        </a:rPr>
                        <a:t>0104: Reducción de la Mortalidad por Emergencias y Urgencias Médicas</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5,153,234</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5,105,179</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99.1%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19474007"/>
                  </a:ext>
                </a:extLst>
              </a:tr>
              <a:tr h="257360">
                <a:tc>
                  <a:txBody>
                    <a:bodyPr/>
                    <a:lstStyle/>
                    <a:p>
                      <a:pPr algn="l" rtl="0" fontAlgn="ctr"/>
                      <a:r>
                        <a:rPr lang="es-PE" sz="1450" b="1" i="0" u="none" strike="noStrike" dirty="0">
                          <a:solidFill>
                            <a:srgbClr val="000066"/>
                          </a:solidFill>
                          <a:effectLst/>
                          <a:latin typeface="Arial Narrow" panose="020B0606020202030204" pitchFamily="34" charset="0"/>
                        </a:rPr>
                        <a:t>0106: Inclusión Niños, Niñas y Jóvenes </a:t>
                      </a:r>
                      <a:r>
                        <a:rPr lang="es-PE" sz="1450" b="1" i="0" u="none" strike="noStrike" dirty="0" err="1">
                          <a:solidFill>
                            <a:srgbClr val="000066"/>
                          </a:solidFill>
                          <a:effectLst/>
                          <a:latin typeface="Arial Narrow" panose="020B0606020202030204" pitchFamily="34" charset="0"/>
                        </a:rPr>
                        <a:t>Discap</a:t>
                      </a:r>
                      <a:r>
                        <a:rPr lang="es-PE" sz="1450" b="1" i="0" u="none" strike="noStrike" dirty="0">
                          <a:solidFill>
                            <a:srgbClr val="000066"/>
                          </a:solidFill>
                          <a:effectLst/>
                          <a:latin typeface="Arial Narrow" panose="020B0606020202030204" pitchFamily="34" charset="0"/>
                        </a:rPr>
                        <a:t>. </a:t>
                      </a:r>
                      <a:r>
                        <a:rPr lang="es-PE" sz="1450" b="1" i="0" u="none" strike="noStrike" dirty="0" err="1">
                          <a:solidFill>
                            <a:srgbClr val="000066"/>
                          </a:solidFill>
                          <a:effectLst/>
                          <a:latin typeface="Arial Narrow" panose="020B0606020202030204" pitchFamily="34" charset="0"/>
                        </a:rPr>
                        <a:t>Educ</a:t>
                      </a:r>
                      <a:r>
                        <a:rPr lang="es-PE" sz="1450" b="1" i="0" u="none" strike="noStrike" dirty="0">
                          <a:solidFill>
                            <a:srgbClr val="000066"/>
                          </a:solidFill>
                          <a:effectLst/>
                          <a:latin typeface="Arial Narrow" panose="020B0606020202030204" pitchFamily="34" charset="0"/>
                        </a:rPr>
                        <a:t>. Básica y Técnico Productiva</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4,320,807</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4,268,651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98.8%</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70201009"/>
                  </a:ext>
                </a:extLst>
              </a:tr>
              <a:tr h="454670">
                <a:tc>
                  <a:txBody>
                    <a:bodyPr/>
                    <a:lstStyle/>
                    <a:p>
                      <a:pPr algn="l" rtl="0" fontAlgn="ctr"/>
                      <a:r>
                        <a:rPr lang="es-PE" sz="1450" b="1" i="0" u="none" strike="noStrike" dirty="0">
                          <a:solidFill>
                            <a:srgbClr val="000066"/>
                          </a:solidFill>
                          <a:effectLst/>
                          <a:latin typeface="Arial Narrow" panose="020B0606020202030204" pitchFamily="34" charset="0"/>
                        </a:rPr>
                        <a:t>0107: Mejora de la Formación en Carreras Docentes en Institutos de Educación Superior No Universitaria</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11,200,883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10,243,106</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91.4%</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86609254"/>
                  </a:ext>
                </a:extLst>
              </a:tr>
              <a:tr h="231625">
                <a:tc>
                  <a:txBody>
                    <a:bodyPr/>
                    <a:lstStyle/>
                    <a:p>
                      <a:pPr algn="l" rtl="0" fontAlgn="ctr"/>
                      <a:r>
                        <a:rPr lang="es-PE" sz="1450" b="1" i="0" u="none" strike="noStrike" dirty="0">
                          <a:solidFill>
                            <a:srgbClr val="000066"/>
                          </a:solidFill>
                          <a:effectLst/>
                          <a:latin typeface="Arial Narrow" panose="020B0606020202030204" pitchFamily="34" charset="0"/>
                        </a:rPr>
                        <a:t>0116: Mejoramiento de la Empleabilidad e Inserción Laboral-</a:t>
                      </a:r>
                      <a:r>
                        <a:rPr lang="es-PE" sz="1450" b="1" i="0" u="none" strike="noStrike" dirty="0" err="1">
                          <a:solidFill>
                            <a:srgbClr val="000066"/>
                          </a:solidFill>
                          <a:effectLst/>
                          <a:latin typeface="Arial Narrow" panose="020B0606020202030204" pitchFamily="34" charset="0"/>
                        </a:rPr>
                        <a:t>Proempleo</a:t>
                      </a:r>
                      <a:endParaRPr lang="es-PE" sz="1450" b="1" i="0" u="none" strike="noStrike" dirty="0">
                        <a:solidFill>
                          <a:srgbClr val="000066"/>
                        </a:solidFill>
                        <a:effectLst/>
                        <a:latin typeface="Arial Narrow" panose="020B0606020202030204" pitchFamily="34" charset="0"/>
                      </a:endParaRP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35,149</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17,875</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 </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36877128"/>
                  </a:ext>
                </a:extLst>
              </a:tr>
              <a:tr h="231625">
                <a:tc>
                  <a:txBody>
                    <a:bodyPr/>
                    <a:lstStyle/>
                    <a:p>
                      <a:pPr algn="l" rtl="0" fontAlgn="ctr"/>
                      <a:r>
                        <a:rPr lang="es-PE" sz="1450" b="1" i="0" u="none" strike="noStrike" dirty="0">
                          <a:solidFill>
                            <a:srgbClr val="000066"/>
                          </a:solidFill>
                          <a:effectLst/>
                          <a:latin typeface="Arial Narrow" panose="020B0606020202030204" pitchFamily="34" charset="0"/>
                        </a:rPr>
                        <a:t>0121: Mejora de la Articulación de Pequeños Productores al Mercado</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19,753,977</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15,266,063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77.3%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88275548"/>
                  </a:ext>
                </a:extLst>
              </a:tr>
              <a:tr h="231625">
                <a:tc>
                  <a:txBody>
                    <a:bodyPr/>
                    <a:lstStyle/>
                    <a:p>
                      <a:pPr algn="l" rtl="0" fontAlgn="ctr"/>
                      <a:r>
                        <a:rPr lang="es-PE" sz="1450" b="1" i="0" u="none" strike="noStrike" dirty="0">
                          <a:solidFill>
                            <a:srgbClr val="000066"/>
                          </a:solidFill>
                          <a:effectLst/>
                          <a:latin typeface="Arial Narrow" panose="020B0606020202030204" pitchFamily="34" charset="0"/>
                        </a:rPr>
                        <a:t>0126: Formalización Minera de la Pequeña Minería y Minería Artesanal</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811,063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546,770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67.4%</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96089123"/>
                  </a:ext>
                </a:extLst>
              </a:tr>
              <a:tr h="257360">
                <a:tc>
                  <a:txBody>
                    <a:bodyPr/>
                    <a:lstStyle/>
                    <a:p>
                      <a:pPr algn="l" rtl="0" fontAlgn="ctr"/>
                      <a:r>
                        <a:rPr lang="es-PE" sz="1450" b="1" i="0" u="none" strike="noStrike" dirty="0">
                          <a:solidFill>
                            <a:srgbClr val="000066"/>
                          </a:solidFill>
                          <a:effectLst/>
                          <a:latin typeface="Arial Narrow" panose="020B0606020202030204" pitchFamily="34" charset="0"/>
                        </a:rPr>
                        <a:t>0129: Prevención y Manejo Condiciones Sec. de Salud Personas con Discapacidad</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1,462,124</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1,449,966</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99.2%</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09162633"/>
                  </a:ext>
                </a:extLst>
              </a:tr>
              <a:tr h="454670">
                <a:tc>
                  <a:txBody>
                    <a:bodyPr/>
                    <a:lstStyle/>
                    <a:p>
                      <a:pPr algn="l" rtl="0" fontAlgn="ctr"/>
                      <a:r>
                        <a:rPr lang="es-PE" sz="1450" b="1" i="0" u="none" strike="noStrike" dirty="0">
                          <a:solidFill>
                            <a:srgbClr val="000066"/>
                          </a:solidFill>
                          <a:effectLst/>
                          <a:latin typeface="Arial Narrow" panose="020B0606020202030204" pitchFamily="34" charset="0"/>
                        </a:rPr>
                        <a:t>0130: Competitividad y Aprovechamiento Sostenible Recursos Forestales y de la Fauna Silvestre</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3,897,211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3,714,342</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95.3%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70950024"/>
                  </a:ext>
                </a:extLst>
              </a:tr>
              <a:tr h="231625">
                <a:tc>
                  <a:txBody>
                    <a:bodyPr/>
                    <a:lstStyle/>
                    <a:p>
                      <a:pPr algn="l" rtl="0" fontAlgn="ctr"/>
                      <a:r>
                        <a:rPr lang="es-PE" sz="1450" b="1" i="0" u="none" strike="noStrike" dirty="0">
                          <a:solidFill>
                            <a:srgbClr val="000066"/>
                          </a:solidFill>
                          <a:effectLst/>
                          <a:latin typeface="Arial Narrow" panose="020B0606020202030204" pitchFamily="34" charset="0"/>
                        </a:rPr>
                        <a:t>0131: Control y Prevención en Salud Mental</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11,588,640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10,675,405</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92.1%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90559921"/>
                  </a:ext>
                </a:extLst>
              </a:tr>
              <a:tr h="231625">
                <a:tc>
                  <a:txBody>
                    <a:bodyPr/>
                    <a:lstStyle/>
                    <a:p>
                      <a:pPr algn="l" rtl="0" fontAlgn="ctr"/>
                      <a:r>
                        <a:rPr lang="es-PE" sz="1450" b="1" i="0" u="none" strike="noStrike" dirty="0">
                          <a:solidFill>
                            <a:srgbClr val="0000CC"/>
                          </a:solidFill>
                          <a:effectLst/>
                          <a:latin typeface="Arial Narrow" panose="020B0606020202030204" pitchFamily="34" charset="0"/>
                        </a:rPr>
                        <a:t>0138: Reducción del Costo, Tiempo e Inseguridad en el Sistema de Transporte</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74,110,251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57,090,149</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77.0%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27324326"/>
                  </a:ext>
                </a:extLst>
              </a:tr>
              <a:tr h="454670">
                <a:tc>
                  <a:txBody>
                    <a:bodyPr/>
                    <a:lstStyle/>
                    <a:p>
                      <a:pPr algn="l" rtl="0" fontAlgn="ctr"/>
                      <a:r>
                        <a:rPr lang="es-PE" sz="1450" b="1" i="0" u="none" strike="noStrike">
                          <a:solidFill>
                            <a:srgbClr val="000066"/>
                          </a:solidFill>
                          <a:effectLst/>
                          <a:latin typeface="Arial Narrow" panose="020B0606020202030204" pitchFamily="34" charset="0"/>
                        </a:rPr>
                        <a:t>0144: Conservación y Uso Sostenible de Ecosistemas para la Provisión de Servicios Ecosistémicos</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149,698</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7,106</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4.7%</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47616421"/>
                  </a:ext>
                </a:extLst>
              </a:tr>
              <a:tr h="231625">
                <a:tc>
                  <a:txBody>
                    <a:bodyPr/>
                    <a:lstStyle/>
                    <a:p>
                      <a:pPr algn="l" rtl="0" fontAlgn="ctr"/>
                      <a:r>
                        <a:rPr lang="es-PE" sz="1450" b="1" i="0" u="none" strike="noStrike">
                          <a:solidFill>
                            <a:srgbClr val="000066"/>
                          </a:solidFill>
                          <a:effectLst/>
                          <a:latin typeface="Arial Narrow" panose="020B0606020202030204" pitchFamily="34" charset="0"/>
                        </a:rPr>
                        <a:t>0147: Fortalecimiento de la Educación Superior Tecnológica</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1,068,075</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1,046,711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98.0%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72293099"/>
                  </a:ext>
                </a:extLst>
              </a:tr>
              <a:tr h="454670">
                <a:tc>
                  <a:txBody>
                    <a:bodyPr/>
                    <a:lstStyle/>
                    <a:p>
                      <a:pPr algn="l" rtl="0" fontAlgn="ctr"/>
                      <a:r>
                        <a:rPr lang="es-PE" sz="1450" b="1" i="0" u="none" strike="noStrike">
                          <a:solidFill>
                            <a:srgbClr val="000066"/>
                          </a:solidFill>
                          <a:effectLst/>
                          <a:latin typeface="Arial Narrow" panose="020B0606020202030204" pitchFamily="34" charset="0"/>
                        </a:rPr>
                        <a:t>0150: Incremento en el Acceso de la Población a los Servicios Educativos Públicos de la Educación Básica</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1,246,748</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1,146,975</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92.0%</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62624428"/>
                  </a:ext>
                </a:extLst>
              </a:tr>
              <a:tr h="224925">
                <a:tc>
                  <a:txBody>
                    <a:bodyPr/>
                    <a:lstStyle/>
                    <a:p>
                      <a:pPr algn="ctr" rtl="0" fontAlgn="ctr"/>
                      <a:r>
                        <a:rPr lang="es-PE" sz="1450" b="1" i="0" u="none" strike="noStrike">
                          <a:solidFill>
                            <a:srgbClr val="FFFFFF"/>
                          </a:solidFill>
                          <a:effectLst/>
                          <a:latin typeface="Calibri" panose="020F0502020204030204" pitchFamily="34" charset="0"/>
                        </a:rPr>
                        <a:t>TOTAL</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450" b="1" i="0" u="none" strike="noStrike">
                          <a:solidFill>
                            <a:srgbClr val="FFFFFF"/>
                          </a:solidFill>
                          <a:effectLst/>
                          <a:latin typeface="Calibri" panose="020F0502020204030204" pitchFamily="34" charset="0"/>
                        </a:rPr>
                        <a:t>1,387,458,929</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450" b="1" i="0" u="none" strike="noStrike">
                          <a:solidFill>
                            <a:srgbClr val="FFFFFF"/>
                          </a:solidFill>
                          <a:effectLst/>
                          <a:latin typeface="Calibri" panose="020F0502020204030204" pitchFamily="34" charset="0"/>
                        </a:rPr>
                        <a:t>1,346,701,243</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450" b="1" i="0" u="none" strike="noStrike" dirty="0">
                          <a:solidFill>
                            <a:srgbClr val="FFFFFF"/>
                          </a:solidFill>
                          <a:effectLst/>
                          <a:latin typeface="Calibri" panose="020F0502020204030204" pitchFamily="34" charset="0"/>
                        </a:rPr>
                        <a:t>97.1%</a:t>
                      </a:r>
                    </a:p>
                  </a:txBody>
                  <a:tcPr marL="7888" marR="7888" marT="788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753343542"/>
                  </a:ext>
                </a:extLst>
              </a:tr>
            </a:tbl>
          </a:graphicData>
        </a:graphic>
      </p:graphicFrame>
    </p:spTree>
    <p:extLst>
      <p:ext uri="{BB962C8B-B14F-4D97-AF65-F5344CB8AC3E}">
        <p14:creationId xmlns:p14="http://schemas.microsoft.com/office/powerpoint/2010/main" val="230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611559" y="1107235"/>
            <a:ext cx="7920881" cy="830612"/>
          </a:xfrm>
          <a:prstGeom prst="rect">
            <a:avLst/>
          </a:prstGeom>
        </p:spPr>
        <p:txBody>
          <a:bodyPr wrap="square">
            <a:spAutoFit/>
          </a:bodyPr>
          <a:lstStyle/>
          <a:p>
            <a:pPr algn="just"/>
            <a:r>
              <a:rPr lang="es-ES" sz="1599" dirty="0">
                <a:solidFill>
                  <a:srgbClr val="000066"/>
                </a:solidFill>
                <a:effectLst>
                  <a:outerShdw blurRad="38100" dist="38100" dir="2700000" algn="tl">
                    <a:srgbClr val="000000">
                      <a:alpha val="43137"/>
                    </a:srgbClr>
                  </a:outerShdw>
                </a:effectLst>
              </a:rPr>
              <a:t>En el ejercicio 2020 se ha asignado un presupuesto de S/. 209’789,051 para la ejecución de (07) Acciones Centrales, obteniéndose una ejecución del 96.5% (S/. 202’416,813).</a:t>
            </a:r>
          </a:p>
        </p:txBody>
      </p:sp>
      <p:sp>
        <p:nvSpPr>
          <p:cNvPr id="6" name="2 Redondear rectángulo de esquina del mismo lado"/>
          <p:cNvSpPr/>
          <p:nvPr/>
        </p:nvSpPr>
        <p:spPr>
          <a:xfrm rot="10800000" flipV="1">
            <a:off x="1619672" y="179587"/>
            <a:ext cx="7056784" cy="432048"/>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II.2 EJECUCIÓN FINANCIERA DE LAS ACCIONES CENTRALES (AC) 2020</a:t>
            </a:r>
          </a:p>
        </p:txBody>
      </p:sp>
      <p:graphicFrame>
        <p:nvGraphicFramePr>
          <p:cNvPr id="3" name="Tabla 2"/>
          <p:cNvGraphicFramePr>
            <a:graphicFrameLocks noGrp="1"/>
          </p:cNvGraphicFramePr>
          <p:nvPr>
            <p:extLst>
              <p:ext uri="{D42A27DB-BD31-4B8C-83A1-F6EECF244321}">
                <p14:modId xmlns:p14="http://schemas.microsoft.com/office/powerpoint/2010/main" val="1270414357"/>
              </p:ext>
            </p:extLst>
          </p:nvPr>
        </p:nvGraphicFramePr>
        <p:xfrm>
          <a:off x="539552" y="2051794"/>
          <a:ext cx="7992888" cy="2664293"/>
        </p:xfrm>
        <a:graphic>
          <a:graphicData uri="http://schemas.openxmlformats.org/drawingml/2006/table">
            <a:tbl>
              <a:tblPr/>
              <a:tblGrid>
                <a:gridCol w="4657924">
                  <a:extLst>
                    <a:ext uri="{9D8B030D-6E8A-4147-A177-3AD203B41FA5}">
                      <a16:colId xmlns:a16="http://schemas.microsoft.com/office/drawing/2014/main" val="2123798288"/>
                    </a:ext>
                  </a:extLst>
                </a:gridCol>
                <a:gridCol w="1254057">
                  <a:extLst>
                    <a:ext uri="{9D8B030D-6E8A-4147-A177-3AD203B41FA5}">
                      <a16:colId xmlns:a16="http://schemas.microsoft.com/office/drawing/2014/main" val="336397700"/>
                    </a:ext>
                  </a:extLst>
                </a:gridCol>
                <a:gridCol w="1254057">
                  <a:extLst>
                    <a:ext uri="{9D8B030D-6E8A-4147-A177-3AD203B41FA5}">
                      <a16:colId xmlns:a16="http://schemas.microsoft.com/office/drawing/2014/main" val="1088085854"/>
                    </a:ext>
                  </a:extLst>
                </a:gridCol>
                <a:gridCol w="826850">
                  <a:extLst>
                    <a:ext uri="{9D8B030D-6E8A-4147-A177-3AD203B41FA5}">
                      <a16:colId xmlns:a16="http://schemas.microsoft.com/office/drawing/2014/main" val="913587403"/>
                    </a:ext>
                  </a:extLst>
                </a:gridCol>
              </a:tblGrid>
              <a:tr h="288632">
                <a:tc>
                  <a:txBody>
                    <a:bodyPr/>
                    <a:lstStyle/>
                    <a:p>
                      <a:pPr algn="ctr" rtl="0" fontAlgn="ctr"/>
                      <a:r>
                        <a:rPr lang="es-PE" sz="1600" b="1" i="0" u="none" strike="noStrike" dirty="0">
                          <a:solidFill>
                            <a:srgbClr val="FFFFFF"/>
                          </a:solidFill>
                          <a:effectLst/>
                          <a:latin typeface="Calibri" panose="020F0502020204030204" pitchFamily="34" charset="0"/>
                        </a:rPr>
                        <a:t>ACCIONES CENTRALES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600" b="1" i="0" u="none" strike="noStrike" dirty="0" err="1">
                          <a:solidFill>
                            <a:srgbClr val="FFFFFF"/>
                          </a:solidFill>
                          <a:effectLst/>
                          <a:latin typeface="Calibri" panose="020F0502020204030204" pitchFamily="34" charset="0"/>
                        </a:rPr>
                        <a:t>PIM</a:t>
                      </a:r>
                      <a:r>
                        <a:rPr lang="es-PE" sz="1600" b="1" i="0" u="none" strike="noStrike" dirty="0">
                          <a:solidFill>
                            <a:srgbClr val="FFFFFF"/>
                          </a:solidFill>
                          <a:effectLst/>
                          <a:latin typeface="Calibri" panose="020F0502020204030204" pitchFamily="34" charset="0"/>
                        </a:rPr>
                        <a:t> 2020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600" b="1" i="0" u="none" strike="noStrike">
                          <a:solidFill>
                            <a:srgbClr val="FFFFFF"/>
                          </a:solidFill>
                          <a:effectLst/>
                          <a:latin typeface="Calibri" panose="020F0502020204030204" pitchFamily="34" charset="0"/>
                        </a:rPr>
                        <a:t>EJECUCION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600" b="1" i="0" u="none" strike="noStrike">
                          <a:solidFill>
                            <a:srgbClr val="FFFFFF"/>
                          </a:solidFill>
                          <a:effectLst/>
                          <a:latin typeface="Calibri" panose="020F0502020204030204" pitchFamily="34" charset="0"/>
                        </a:rPr>
                        <a:t>% EJEC.</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994490167"/>
                  </a:ext>
                </a:extLst>
              </a:tr>
              <a:tr h="299733">
                <a:tc>
                  <a:txBody>
                    <a:bodyPr/>
                    <a:lstStyle/>
                    <a:p>
                      <a:pPr algn="l" rtl="0" fontAlgn="ctr"/>
                      <a:r>
                        <a:rPr lang="es-PE" sz="1600" b="1" i="0" u="none" strike="noStrike" dirty="0">
                          <a:solidFill>
                            <a:srgbClr val="000066"/>
                          </a:solidFill>
                          <a:effectLst/>
                          <a:latin typeface="Arial Narrow" panose="020B0606020202030204" pitchFamily="34" charset="0"/>
                        </a:rPr>
                        <a:t>5000001: Planeamiento y Presupuesto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6,554,481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6,009,421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91.7%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69473512"/>
                  </a:ext>
                </a:extLst>
              </a:tr>
              <a:tr h="299733">
                <a:tc>
                  <a:txBody>
                    <a:bodyPr/>
                    <a:lstStyle/>
                    <a:p>
                      <a:pPr algn="l" rtl="0" fontAlgn="ctr"/>
                      <a:r>
                        <a:rPr lang="es-PE" sz="1600" b="1" i="0" u="none" strike="noStrike" dirty="0">
                          <a:solidFill>
                            <a:srgbClr val="000066"/>
                          </a:solidFill>
                          <a:effectLst/>
                          <a:latin typeface="Arial Narrow" panose="020B0606020202030204" pitchFamily="34" charset="0"/>
                        </a:rPr>
                        <a:t>5000002: Conducción y Orientación Superior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4,079,255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3,987,366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97.7%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3968065"/>
                  </a:ext>
                </a:extLst>
              </a:tr>
              <a:tr h="299733">
                <a:tc>
                  <a:txBody>
                    <a:bodyPr/>
                    <a:lstStyle/>
                    <a:p>
                      <a:pPr algn="l" rtl="0" fontAlgn="ctr"/>
                      <a:r>
                        <a:rPr lang="es-PE" sz="1600" b="1" i="0" u="none" strike="noStrike" dirty="0">
                          <a:solidFill>
                            <a:srgbClr val="0000CC"/>
                          </a:solidFill>
                          <a:effectLst/>
                          <a:latin typeface="Arial Narrow" panose="020B0606020202030204" pitchFamily="34" charset="0"/>
                        </a:rPr>
                        <a:t>5000003: Gestión Administrativa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178,297,559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171,899,610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CC"/>
                          </a:solidFill>
                          <a:effectLst/>
                          <a:latin typeface="Arial Narrow" panose="020B0606020202030204" pitchFamily="34" charset="0"/>
                        </a:rPr>
                        <a:t>96.4%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33714986"/>
                  </a:ext>
                </a:extLst>
              </a:tr>
              <a:tr h="299733">
                <a:tc>
                  <a:txBody>
                    <a:bodyPr/>
                    <a:lstStyle/>
                    <a:p>
                      <a:pPr algn="l" rtl="0" fontAlgn="ctr"/>
                      <a:r>
                        <a:rPr lang="es-PE" sz="1600" b="1" i="0" u="none" strike="noStrike" dirty="0">
                          <a:solidFill>
                            <a:srgbClr val="000066"/>
                          </a:solidFill>
                          <a:effectLst/>
                          <a:latin typeface="Arial Narrow" panose="020B0606020202030204" pitchFamily="34" charset="0"/>
                        </a:rPr>
                        <a:t>5000004: Asesoramiento Técnico y Jurídico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478,983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465,041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97.1%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78969498"/>
                  </a:ext>
                </a:extLst>
              </a:tr>
              <a:tr h="299733">
                <a:tc>
                  <a:txBody>
                    <a:bodyPr/>
                    <a:lstStyle/>
                    <a:p>
                      <a:pPr algn="l" rtl="0" fontAlgn="ctr"/>
                      <a:r>
                        <a:rPr lang="es-PE" sz="1600" b="1" i="0" u="none" strike="noStrike">
                          <a:solidFill>
                            <a:srgbClr val="000066"/>
                          </a:solidFill>
                          <a:effectLst/>
                          <a:latin typeface="Arial Narrow" panose="020B0606020202030204" pitchFamily="34" charset="0"/>
                        </a:rPr>
                        <a:t>5000005: Gestión de Recursos Humanos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18,753,537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18,539,746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98.9%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9085608"/>
                  </a:ext>
                </a:extLst>
              </a:tr>
              <a:tr h="299733">
                <a:tc>
                  <a:txBody>
                    <a:bodyPr/>
                    <a:lstStyle/>
                    <a:p>
                      <a:pPr algn="l" rtl="0" fontAlgn="ctr"/>
                      <a:r>
                        <a:rPr lang="es-PE" sz="1600" b="1" i="0" u="none" strike="noStrike">
                          <a:solidFill>
                            <a:srgbClr val="000066"/>
                          </a:solidFill>
                          <a:effectLst/>
                          <a:latin typeface="Arial Narrow" panose="020B0606020202030204" pitchFamily="34" charset="0"/>
                        </a:rPr>
                        <a:t>5000006: Acciones de Control y Auditoría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1,259,560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1,156,485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91.8%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02568744"/>
                  </a:ext>
                </a:extLst>
              </a:tr>
              <a:tr h="299733">
                <a:tc>
                  <a:txBody>
                    <a:bodyPr/>
                    <a:lstStyle/>
                    <a:p>
                      <a:pPr algn="l" rtl="0" fontAlgn="ctr"/>
                      <a:r>
                        <a:rPr lang="es-PE" sz="1600" b="1" i="0" u="none" strike="noStrike">
                          <a:solidFill>
                            <a:srgbClr val="000066"/>
                          </a:solidFill>
                          <a:effectLst/>
                          <a:latin typeface="Arial Narrow" panose="020B0606020202030204" pitchFamily="34" charset="0"/>
                        </a:rPr>
                        <a:t>5000007: Defensa Judicial del Estado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365,676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359,144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98.2%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2968046"/>
                  </a:ext>
                </a:extLst>
              </a:tr>
              <a:tr h="277530">
                <a:tc>
                  <a:txBody>
                    <a:bodyPr/>
                    <a:lstStyle/>
                    <a:p>
                      <a:pPr algn="ctr" rtl="0" fontAlgn="ctr"/>
                      <a:r>
                        <a:rPr lang="es-PE" sz="16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Calibri" panose="020F0502020204030204" pitchFamily="34" charset="0"/>
                        </a:rPr>
                        <a:t>209,789,051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Calibri" panose="020F0502020204030204" pitchFamily="34" charset="0"/>
                        </a:rPr>
                        <a:t>202,416,813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dirty="0">
                          <a:solidFill>
                            <a:srgbClr val="FFFFFF"/>
                          </a:solidFill>
                          <a:effectLst/>
                          <a:latin typeface="Calibri" panose="020F0502020204030204" pitchFamily="34" charset="0"/>
                        </a:rPr>
                        <a:t>96.5%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03306449"/>
                  </a:ext>
                </a:extLst>
              </a:tr>
            </a:tbl>
          </a:graphicData>
        </a:graphic>
      </p:graphicFrame>
    </p:spTree>
    <p:extLst>
      <p:ext uri="{BB962C8B-B14F-4D97-AF65-F5344CB8AC3E}">
        <p14:creationId xmlns:p14="http://schemas.microsoft.com/office/powerpoint/2010/main" val="351295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39552" y="971674"/>
            <a:ext cx="8531574" cy="756746"/>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En el ejercicio 2020 se ha asignado S/. 629’489,963 para la ejecución de (90) actividades </a:t>
            </a:r>
            <a:r>
              <a:rPr lang="es-ES" sz="1599" dirty="0" err="1">
                <a:solidFill>
                  <a:srgbClr val="000066"/>
                </a:solidFill>
                <a:effectLst>
                  <a:outerShdw blurRad="38100" dist="38100" dir="2700000" algn="tl">
                    <a:srgbClr val="000000">
                      <a:alpha val="43137"/>
                    </a:srgbClr>
                  </a:outerShdw>
                </a:effectLst>
              </a:rPr>
              <a:t>APNOP</a:t>
            </a:r>
            <a:r>
              <a:rPr lang="es-ES" sz="1599" dirty="0">
                <a:solidFill>
                  <a:srgbClr val="000066"/>
                </a:solidFill>
                <a:effectLst>
                  <a:outerShdw blurRad="38100" dist="38100" dir="2700000" algn="tl">
                    <a:srgbClr val="000000">
                      <a:alpha val="43137"/>
                    </a:srgbClr>
                  </a:outerShdw>
                </a:effectLst>
              </a:rPr>
              <a:t>, obteniéndose una ejecución presupuestal del 94.9% (S/. 597’144,956).</a:t>
            </a:r>
            <a:endParaRPr lang="es-PE" sz="1600" b="1" dirty="0">
              <a:solidFill>
                <a:srgbClr val="FFFFFF"/>
              </a:solidFill>
              <a:latin typeface="Calibri" panose="020F0502020204030204" pitchFamily="34" charset="0"/>
            </a:endParaRPr>
          </a:p>
          <a:p>
            <a:pPr algn="just">
              <a:lnSpc>
                <a:spcPct val="90000"/>
              </a:lnSpc>
            </a:pPr>
            <a:endParaRPr lang="es-ES" sz="1599" dirty="0">
              <a:solidFill>
                <a:srgbClr val="000066"/>
              </a:solidFill>
              <a:effectLst>
                <a:outerShdw blurRad="38100" dist="38100" dir="2700000" algn="tl">
                  <a:srgbClr val="000000">
                    <a:alpha val="43137"/>
                  </a:srgbClr>
                </a:outerShdw>
              </a:effectLst>
            </a:endParaRP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II.3 EJECUCIÓN FINANCIERA DE ASIGNACIONES PRESUPUESTALES QUE NO RESULTAN EN PRODUCTOS (</a:t>
            </a:r>
            <a:r>
              <a:rPr lang="es-PE" b="1" dirty="0" err="1">
                <a:solidFill>
                  <a:srgbClr val="FFFFFF"/>
                </a:solidFill>
                <a:latin typeface="Arial Narrow" panose="020B0606020202030204" pitchFamily="34" charset="0"/>
                <a:ea typeface="Times New Roman"/>
                <a:cs typeface="Arial" pitchFamily="34" charset="0"/>
              </a:rPr>
              <a:t>APNOP</a:t>
            </a:r>
            <a:r>
              <a:rPr lang="es-PE" b="1" dirty="0">
                <a:solidFill>
                  <a:srgbClr val="FFFFFF"/>
                </a:solidFill>
                <a:latin typeface="Arial Narrow" panose="020B0606020202030204" pitchFamily="34" charset="0"/>
                <a:ea typeface="Times New Roman"/>
                <a:cs typeface="Arial" pitchFamily="34" charset="0"/>
              </a:rPr>
              <a:t>) 2020</a:t>
            </a:r>
          </a:p>
        </p:txBody>
      </p:sp>
      <p:graphicFrame>
        <p:nvGraphicFramePr>
          <p:cNvPr id="2" name="Tabla 1"/>
          <p:cNvGraphicFramePr>
            <a:graphicFrameLocks noGrp="1"/>
          </p:cNvGraphicFramePr>
          <p:nvPr>
            <p:extLst>
              <p:ext uri="{D42A27DB-BD31-4B8C-83A1-F6EECF244321}">
                <p14:modId xmlns:p14="http://schemas.microsoft.com/office/powerpoint/2010/main" val="1490221213"/>
              </p:ext>
            </p:extLst>
          </p:nvPr>
        </p:nvGraphicFramePr>
        <p:xfrm>
          <a:off x="179512" y="1547738"/>
          <a:ext cx="8784976" cy="4392483"/>
        </p:xfrm>
        <a:graphic>
          <a:graphicData uri="http://schemas.openxmlformats.org/drawingml/2006/table">
            <a:tbl>
              <a:tblPr/>
              <a:tblGrid>
                <a:gridCol w="5856651">
                  <a:extLst>
                    <a:ext uri="{9D8B030D-6E8A-4147-A177-3AD203B41FA5}">
                      <a16:colId xmlns:a16="http://schemas.microsoft.com/office/drawing/2014/main" val="1240815143"/>
                    </a:ext>
                  </a:extLst>
                </a:gridCol>
                <a:gridCol w="1054564">
                  <a:extLst>
                    <a:ext uri="{9D8B030D-6E8A-4147-A177-3AD203B41FA5}">
                      <a16:colId xmlns:a16="http://schemas.microsoft.com/office/drawing/2014/main" val="2148149715"/>
                    </a:ext>
                  </a:extLst>
                </a:gridCol>
                <a:gridCol w="1054564">
                  <a:extLst>
                    <a:ext uri="{9D8B030D-6E8A-4147-A177-3AD203B41FA5}">
                      <a16:colId xmlns:a16="http://schemas.microsoft.com/office/drawing/2014/main" val="2947275249"/>
                    </a:ext>
                  </a:extLst>
                </a:gridCol>
                <a:gridCol w="819197">
                  <a:extLst>
                    <a:ext uri="{9D8B030D-6E8A-4147-A177-3AD203B41FA5}">
                      <a16:colId xmlns:a16="http://schemas.microsoft.com/office/drawing/2014/main" val="1457650820"/>
                    </a:ext>
                  </a:extLst>
                </a:gridCol>
              </a:tblGrid>
              <a:tr h="230781">
                <a:tc>
                  <a:txBody>
                    <a:bodyPr/>
                    <a:lstStyle/>
                    <a:p>
                      <a:pPr algn="ctr" rtl="0" fontAlgn="ctr"/>
                      <a:r>
                        <a:rPr lang="es-PE" sz="1450" b="1" i="0" u="none" strike="noStrike" dirty="0">
                          <a:solidFill>
                            <a:srgbClr val="FFFFFF"/>
                          </a:solidFill>
                          <a:effectLst/>
                          <a:latin typeface="Calibri" panose="020F0502020204030204" pitchFamily="34" charset="0"/>
                        </a:rPr>
                        <a:t>ASIGNACIONES PRESUPUESTALES QUE NO RESULTAN EN PRODUCTOS</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PIM 2020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EJECUCION</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50" b="1" i="0" u="none" strike="noStrike">
                          <a:solidFill>
                            <a:srgbClr val="FFFFFF"/>
                          </a:solidFill>
                          <a:effectLst/>
                          <a:latin typeface="Calibri" panose="020F0502020204030204" pitchFamily="34" charset="0"/>
                        </a:rPr>
                        <a:t>% EJEC.</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4015966712"/>
                  </a:ext>
                </a:extLst>
              </a:tr>
              <a:tr h="230781">
                <a:tc>
                  <a:txBody>
                    <a:bodyPr/>
                    <a:lstStyle/>
                    <a:p>
                      <a:pPr algn="l" rtl="0" fontAlgn="ctr"/>
                      <a:r>
                        <a:rPr lang="es-PE" sz="1450" b="1" i="0" u="none" strike="noStrike" dirty="0">
                          <a:solidFill>
                            <a:srgbClr val="0000CC"/>
                          </a:solidFill>
                          <a:effectLst/>
                          <a:latin typeface="Arial Narrow" panose="020B0606020202030204" pitchFamily="34" charset="0"/>
                        </a:rPr>
                        <a:t>4000003: Ampliación de Hospitales</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CC"/>
                          </a:solidFill>
                          <a:effectLst/>
                          <a:latin typeface="Arial Narrow" panose="020B0606020202030204" pitchFamily="34" charset="0"/>
                        </a:rPr>
                        <a:t>119,354,656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CC"/>
                          </a:solidFill>
                          <a:effectLst/>
                          <a:latin typeface="Arial Narrow" panose="020B0606020202030204" pitchFamily="34" charset="0"/>
                        </a:rPr>
                        <a:t>116,798,276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97.9%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0144364"/>
                  </a:ext>
                </a:extLst>
              </a:tr>
              <a:tr h="230781">
                <a:tc>
                  <a:txBody>
                    <a:bodyPr/>
                    <a:lstStyle/>
                    <a:p>
                      <a:pPr algn="l" rtl="0" fontAlgn="ctr"/>
                      <a:r>
                        <a:rPr lang="es-PE" sz="1450" b="1" i="0" u="none" strike="noStrike" dirty="0">
                          <a:solidFill>
                            <a:srgbClr val="0000CC"/>
                          </a:solidFill>
                          <a:effectLst/>
                          <a:latin typeface="Arial Narrow" panose="020B0606020202030204" pitchFamily="34" charset="0"/>
                        </a:rPr>
                        <a:t>4000021: Instalación de Infraestructura de Educación Superior no Universitaria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13,782,910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9,623,970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CC"/>
                          </a:solidFill>
                          <a:effectLst/>
                          <a:latin typeface="Arial Narrow" panose="020B0606020202030204" pitchFamily="34" charset="0"/>
                        </a:rPr>
                        <a:t>69.8%</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32618955"/>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4000160: Mejoramiento de Infraestructura Administrativa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397,750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367,016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92.3%</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11277872"/>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4000166: Mejoramiento de Infraestructura Deportiva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725,991</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645,957</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89.0%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32031871"/>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4000203: Ampliación de Instalaciones de Vivienda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244,534</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201,392</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82.4%</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574249"/>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5000376: Administración Deuda Interna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8,436,567</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7,124,208</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84.4%</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054090"/>
                  </a:ext>
                </a:extLst>
              </a:tr>
              <a:tr h="246923">
                <a:tc>
                  <a:txBody>
                    <a:bodyPr/>
                    <a:lstStyle/>
                    <a:p>
                      <a:pPr algn="l" rtl="0" fontAlgn="ctr"/>
                      <a:r>
                        <a:rPr lang="es-PE" sz="1450" b="1" i="0" u="none" strike="noStrike" dirty="0">
                          <a:solidFill>
                            <a:srgbClr val="000066"/>
                          </a:solidFill>
                          <a:effectLst/>
                          <a:latin typeface="Arial Narrow" panose="020B0606020202030204" pitchFamily="34" charset="0"/>
                        </a:rPr>
                        <a:t>5000395: Actividad Regular de Inmunizaciones de Personas Mayores de 5 Años</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1,080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1,080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100.0%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70668199"/>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5000398: Acuicultura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457,766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428,777</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93.7%</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56932528"/>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5000438: Apoyo a la Comunidad</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190,143</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189,926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99.9%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43982351"/>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5000453: Apoyo al Ciudadano con Discapacidad</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943,956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943,812</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100.0%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04619896"/>
                  </a:ext>
                </a:extLst>
              </a:tr>
              <a:tr h="230781">
                <a:tc>
                  <a:txBody>
                    <a:bodyPr/>
                    <a:lstStyle/>
                    <a:p>
                      <a:pPr algn="l" rtl="0" fontAlgn="ctr"/>
                      <a:r>
                        <a:rPr lang="es-PE" sz="1450" b="1" i="0" u="none" strike="noStrike" dirty="0">
                          <a:solidFill>
                            <a:srgbClr val="000066"/>
                          </a:solidFill>
                          <a:effectLst/>
                          <a:latin typeface="Arial Narrow" panose="020B0606020202030204" pitchFamily="34" charset="0"/>
                        </a:rPr>
                        <a:t>5000455: Apoyo al Ciudadano y a la Familia</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563,365</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550,441</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97.7%</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52878333"/>
                  </a:ext>
                </a:extLst>
              </a:tr>
              <a:tr h="230781">
                <a:tc>
                  <a:txBody>
                    <a:bodyPr/>
                    <a:lstStyle/>
                    <a:p>
                      <a:pPr algn="l" rtl="0" fontAlgn="ctr"/>
                      <a:r>
                        <a:rPr lang="es-PE" sz="1450" b="1" i="0" u="none" strike="noStrike">
                          <a:solidFill>
                            <a:srgbClr val="000066"/>
                          </a:solidFill>
                          <a:effectLst/>
                          <a:latin typeface="Arial Narrow" panose="020B0606020202030204" pitchFamily="34" charset="0"/>
                        </a:rPr>
                        <a:t>5000469: Apoyo Alimentario para Grupos en Riesgo</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1,229,248</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1,222,905</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99.5%</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06937172"/>
                  </a:ext>
                </a:extLst>
              </a:tr>
              <a:tr h="230781">
                <a:tc>
                  <a:txBody>
                    <a:bodyPr/>
                    <a:lstStyle/>
                    <a:p>
                      <a:pPr algn="l" rtl="0" fontAlgn="ctr"/>
                      <a:r>
                        <a:rPr lang="es-PE" sz="1450" b="1" i="0" u="none" strike="noStrike">
                          <a:solidFill>
                            <a:srgbClr val="000066"/>
                          </a:solidFill>
                          <a:effectLst/>
                          <a:latin typeface="Arial Narrow" panose="020B0606020202030204" pitchFamily="34" charset="0"/>
                        </a:rPr>
                        <a:t>5000486: Asesoramiento y Gestión Del Medio Ambiente</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713,269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707,761</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99.2%</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69034745"/>
                  </a:ext>
                </a:extLst>
              </a:tr>
              <a:tr h="230781">
                <a:tc>
                  <a:txBody>
                    <a:bodyPr/>
                    <a:lstStyle/>
                    <a:p>
                      <a:pPr algn="l" rtl="0" fontAlgn="ctr"/>
                      <a:r>
                        <a:rPr lang="es-PE" sz="1450" b="1" i="0" u="none" strike="noStrike">
                          <a:solidFill>
                            <a:srgbClr val="000066"/>
                          </a:solidFill>
                          <a:effectLst/>
                          <a:latin typeface="Arial Narrow" panose="020B0606020202030204" pitchFamily="34" charset="0"/>
                        </a:rPr>
                        <a:t>5000500: Atención Básica de Salud</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8,522,222</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8,382,676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98.4%</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63390851"/>
                  </a:ext>
                </a:extLst>
              </a:tr>
              <a:tr h="230781">
                <a:tc>
                  <a:txBody>
                    <a:bodyPr/>
                    <a:lstStyle/>
                    <a:p>
                      <a:pPr algn="l" rtl="0" fontAlgn="ctr"/>
                      <a:r>
                        <a:rPr lang="es-PE" sz="1450" b="1" i="0" u="none" strike="noStrike">
                          <a:solidFill>
                            <a:srgbClr val="000066"/>
                          </a:solidFill>
                          <a:effectLst/>
                          <a:latin typeface="Arial Narrow" panose="020B0606020202030204" pitchFamily="34" charset="0"/>
                        </a:rPr>
                        <a:t>5000505: Atención de la Mujer Gestante</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79,600</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31,799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39.9%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64383818"/>
                  </a:ext>
                </a:extLst>
              </a:tr>
              <a:tr h="230781">
                <a:tc>
                  <a:txBody>
                    <a:bodyPr/>
                    <a:lstStyle/>
                    <a:p>
                      <a:pPr algn="l" rtl="0" fontAlgn="ctr"/>
                      <a:r>
                        <a:rPr lang="es-PE" sz="1450" b="1" i="0" u="none" strike="noStrike">
                          <a:solidFill>
                            <a:srgbClr val="000066"/>
                          </a:solidFill>
                          <a:effectLst/>
                          <a:latin typeface="Arial Narrow" panose="020B0606020202030204" pitchFamily="34" charset="0"/>
                        </a:rPr>
                        <a:t>5000514: Atención Integral de Salud</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1,259,445</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1,245,838</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98.9%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41487083"/>
                  </a:ext>
                </a:extLst>
              </a:tr>
              <a:tr h="453064">
                <a:tc>
                  <a:txBody>
                    <a:bodyPr/>
                    <a:lstStyle/>
                    <a:p>
                      <a:pPr algn="l" rtl="0" fontAlgn="ctr"/>
                      <a:r>
                        <a:rPr lang="es-PE" sz="1450" b="1" i="0" u="none" strike="noStrike">
                          <a:solidFill>
                            <a:srgbClr val="000066"/>
                          </a:solidFill>
                          <a:effectLst/>
                          <a:latin typeface="Arial Narrow" panose="020B0606020202030204" pitchFamily="34" charset="0"/>
                        </a:rPr>
                        <a:t>5000515: Atención Integral de Salud de las Poblaciones Excluidas y Dispersas a Nivel Nacional</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2,318,909</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a:solidFill>
                            <a:srgbClr val="000066"/>
                          </a:solidFill>
                          <a:effectLst/>
                          <a:latin typeface="Arial Narrow" panose="020B0606020202030204" pitchFamily="34" charset="0"/>
                        </a:rPr>
                        <a:t>2,101,931</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50" b="1" i="0" u="none" strike="noStrike" dirty="0">
                          <a:solidFill>
                            <a:srgbClr val="000066"/>
                          </a:solidFill>
                          <a:effectLst/>
                          <a:latin typeface="Arial Narrow" panose="020B0606020202030204" pitchFamily="34" charset="0"/>
                        </a:rPr>
                        <a:t>90.6%</a:t>
                      </a:r>
                    </a:p>
                  </a:txBody>
                  <a:tcPr marL="8449" marR="8449" marT="844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04628610"/>
                  </a:ext>
                </a:extLst>
              </a:tr>
            </a:tbl>
          </a:graphicData>
        </a:graphic>
      </p:graphicFrame>
    </p:spTree>
    <p:extLst>
      <p:ext uri="{BB962C8B-B14F-4D97-AF65-F5344CB8AC3E}">
        <p14:creationId xmlns:p14="http://schemas.microsoft.com/office/powerpoint/2010/main" val="174144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II.3 EJECUCIÓN FINANCIERA DE ASIGNACIONES PRESUPUESTALES QUE NO RESULTAN EN PRODUCTOS (</a:t>
            </a:r>
            <a:r>
              <a:rPr lang="es-PE" b="1" dirty="0" err="1">
                <a:solidFill>
                  <a:srgbClr val="FFFFFF"/>
                </a:solidFill>
                <a:latin typeface="Arial Narrow" panose="020B0606020202030204" pitchFamily="34" charset="0"/>
                <a:ea typeface="Times New Roman"/>
                <a:cs typeface="Arial" pitchFamily="34" charset="0"/>
              </a:rPr>
              <a:t>APNOP</a:t>
            </a:r>
            <a:r>
              <a:rPr lang="es-PE" b="1" dirty="0">
                <a:solidFill>
                  <a:srgbClr val="FFFFFF"/>
                </a:solidFill>
                <a:latin typeface="Arial Narrow" panose="020B0606020202030204" pitchFamily="34" charset="0"/>
                <a:ea typeface="Times New Roman"/>
                <a:cs typeface="Arial" pitchFamily="34" charset="0"/>
              </a:rPr>
              <a:t>) 2020</a:t>
            </a:r>
          </a:p>
        </p:txBody>
      </p:sp>
      <p:graphicFrame>
        <p:nvGraphicFramePr>
          <p:cNvPr id="3" name="Tabla 2"/>
          <p:cNvGraphicFramePr>
            <a:graphicFrameLocks noGrp="1"/>
          </p:cNvGraphicFramePr>
          <p:nvPr>
            <p:extLst>
              <p:ext uri="{D42A27DB-BD31-4B8C-83A1-F6EECF244321}">
                <p14:modId xmlns:p14="http://schemas.microsoft.com/office/powerpoint/2010/main" val="986739203"/>
              </p:ext>
            </p:extLst>
          </p:nvPr>
        </p:nvGraphicFramePr>
        <p:xfrm>
          <a:off x="251520" y="899666"/>
          <a:ext cx="8640960" cy="5190438"/>
        </p:xfrm>
        <a:graphic>
          <a:graphicData uri="http://schemas.openxmlformats.org/drawingml/2006/table">
            <a:tbl>
              <a:tblPr/>
              <a:tblGrid>
                <a:gridCol w="5760639">
                  <a:extLst>
                    <a:ext uri="{9D8B030D-6E8A-4147-A177-3AD203B41FA5}">
                      <a16:colId xmlns:a16="http://schemas.microsoft.com/office/drawing/2014/main" val="3536137346"/>
                    </a:ext>
                  </a:extLst>
                </a:gridCol>
                <a:gridCol w="1037277">
                  <a:extLst>
                    <a:ext uri="{9D8B030D-6E8A-4147-A177-3AD203B41FA5}">
                      <a16:colId xmlns:a16="http://schemas.microsoft.com/office/drawing/2014/main" val="3982585657"/>
                    </a:ext>
                  </a:extLst>
                </a:gridCol>
                <a:gridCol w="1037277">
                  <a:extLst>
                    <a:ext uri="{9D8B030D-6E8A-4147-A177-3AD203B41FA5}">
                      <a16:colId xmlns:a16="http://schemas.microsoft.com/office/drawing/2014/main" val="1550329486"/>
                    </a:ext>
                  </a:extLst>
                </a:gridCol>
                <a:gridCol w="805767">
                  <a:extLst>
                    <a:ext uri="{9D8B030D-6E8A-4147-A177-3AD203B41FA5}">
                      <a16:colId xmlns:a16="http://schemas.microsoft.com/office/drawing/2014/main" val="1329262174"/>
                    </a:ext>
                  </a:extLst>
                </a:gridCol>
              </a:tblGrid>
              <a:tr h="226261">
                <a:tc>
                  <a:txBody>
                    <a:bodyPr/>
                    <a:lstStyle/>
                    <a:p>
                      <a:pPr algn="ctr" rtl="0" fontAlgn="ctr"/>
                      <a:r>
                        <a:rPr lang="es-PE" sz="1500" b="1" i="0" u="none" strike="noStrike" dirty="0">
                          <a:solidFill>
                            <a:srgbClr val="FFFFFF"/>
                          </a:solidFill>
                          <a:effectLst/>
                          <a:latin typeface="Calibri" panose="020F0502020204030204" pitchFamily="34" charset="0"/>
                        </a:rPr>
                        <a:t>ASIGNACIONES PRESUPUESTALES QUE NO RESULTAN EN PRODUCTOS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EJECUCION</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777316988"/>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5000538: Capacitación y Perfeccionamiento</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717,093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687,181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29752429"/>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5000619: Control Sanitario</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668,955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661,234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96833838"/>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5000659: Desarrollo de la Educación en Colegios Experimentales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420,000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420,000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84811070"/>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5000661: Desarrollo de la Educación Laboral y Técnica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12,347,588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12,325,757</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76030769"/>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5000664: Desarrollo de la Educación Primaria de Adultos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315,567</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313,994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45582135"/>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5000666: Desarrollo de la Educación Secundaria de Adultos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2,073,191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2,072,880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64842101"/>
                  </a:ext>
                </a:extLst>
              </a:tr>
              <a:tr h="226261">
                <a:tc>
                  <a:txBody>
                    <a:bodyPr/>
                    <a:lstStyle/>
                    <a:p>
                      <a:pPr algn="l" rtl="0" fontAlgn="ctr"/>
                      <a:r>
                        <a:rPr lang="es-PE" sz="1500" b="1" i="0" u="none" strike="noStrike" dirty="0">
                          <a:solidFill>
                            <a:srgbClr val="0000CC"/>
                          </a:solidFill>
                          <a:effectLst/>
                          <a:latin typeface="Arial Narrow" panose="020B0606020202030204" pitchFamily="34" charset="0"/>
                        </a:rPr>
                        <a:t>5000668: Desarrollo de la Educación Técnica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24,308,696</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22,717,168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93.5%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57586446"/>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5000671: Desarrollo de la Formación de Artistas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4,923,478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4,671,704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94.9%</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348243"/>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5000674: Desarrollo de la Producción Agropecuaria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2,810,785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2,694,509</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95.9%</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38940479"/>
                  </a:ext>
                </a:extLst>
              </a:tr>
              <a:tr h="226261">
                <a:tc>
                  <a:txBody>
                    <a:bodyPr/>
                    <a:lstStyle/>
                    <a:p>
                      <a:pPr algn="l" rtl="0" fontAlgn="ctr"/>
                      <a:r>
                        <a:rPr lang="es-PE" sz="1500" b="1" i="0" u="none" strike="noStrike" dirty="0">
                          <a:solidFill>
                            <a:srgbClr val="0000CC"/>
                          </a:solidFill>
                          <a:effectLst/>
                          <a:latin typeface="Arial Narrow" panose="020B0606020202030204" pitchFamily="34" charset="0"/>
                        </a:rPr>
                        <a:t>5000681: Desarrollo del Ciclo Avanzado de la Educación Básica Alternativa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13,361,224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13,303,208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99.6%</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46425475"/>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5000683: Desarrollo del Ciclo Intermedio de la Educación Básica Alternativa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2,637,674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2,592,101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87611810"/>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5000688: Desarrollo Económico Regional</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674,577</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670,406</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99.4%</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72047715"/>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5000698: Desarrollo Social Regional</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880,737</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819,442</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93.0%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22268954"/>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5000708: Desarrollo y Mantenimiento de Aldeas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1,070,780</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1,045,863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97.7%</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49750707"/>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5000713: Deslinde y Titulación de Comunidades Campesinas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118,201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117,363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27551947"/>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5000722: Dirección y Gestión</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649,492</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646,983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99.6%</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06651675"/>
                  </a:ext>
                </a:extLst>
              </a:tr>
              <a:tr h="289278">
                <a:tc>
                  <a:txBody>
                    <a:bodyPr/>
                    <a:lstStyle/>
                    <a:p>
                      <a:pPr algn="l" rtl="0" fontAlgn="ctr"/>
                      <a:r>
                        <a:rPr lang="es-PE" sz="1500" b="1" i="0" u="none" strike="noStrike" dirty="0">
                          <a:solidFill>
                            <a:srgbClr val="000066"/>
                          </a:solidFill>
                          <a:effectLst/>
                          <a:latin typeface="Arial Narrow" panose="020B0606020202030204" pitchFamily="34" charset="0"/>
                        </a:rPr>
                        <a:t>5000723: Disponibilidad de Alimentos con Calidad Nutricional para la Población</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3,210,951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3,103,155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96.6%</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27791018"/>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5000730: Educación, Información y Comunicación de Salud</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101,401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99,491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98.1%</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54821969"/>
                  </a:ext>
                </a:extLst>
              </a:tr>
              <a:tr h="226261">
                <a:tc>
                  <a:txBody>
                    <a:bodyPr/>
                    <a:lstStyle/>
                    <a:p>
                      <a:pPr algn="l" rtl="0" fontAlgn="ctr"/>
                      <a:r>
                        <a:rPr lang="es-PE" sz="1500" b="1" i="0" u="none" strike="noStrike" dirty="0">
                          <a:solidFill>
                            <a:srgbClr val="000066"/>
                          </a:solidFill>
                          <a:effectLst/>
                          <a:latin typeface="Arial Narrow" panose="020B0606020202030204" pitchFamily="34" charset="0"/>
                        </a:rPr>
                        <a:t>5000776: Formalización de Predios Rurales</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915,145</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904,553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98.8%</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34291189"/>
                  </a:ext>
                </a:extLst>
              </a:tr>
              <a:tr h="226261">
                <a:tc>
                  <a:txBody>
                    <a:bodyPr/>
                    <a:lstStyle/>
                    <a:p>
                      <a:pPr algn="l" rtl="0" fontAlgn="ctr"/>
                      <a:r>
                        <a:rPr lang="es-PE" sz="1500" b="1" i="0" u="none" strike="noStrike">
                          <a:solidFill>
                            <a:srgbClr val="000066"/>
                          </a:solidFill>
                          <a:effectLst/>
                          <a:latin typeface="Arial Narrow" panose="020B0606020202030204" pitchFamily="34" charset="0"/>
                        </a:rPr>
                        <a:t>5000825: Gestión de la Infraestructura</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1,241,282</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1,232,229</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99.3%</a:t>
                      </a:r>
                    </a:p>
                  </a:txBody>
                  <a:tcPr marL="7678" marR="7678" marT="767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44576048"/>
                  </a:ext>
                </a:extLst>
              </a:tr>
            </a:tbl>
          </a:graphicData>
        </a:graphic>
      </p:graphicFrame>
    </p:spTree>
    <p:extLst>
      <p:ext uri="{BB962C8B-B14F-4D97-AF65-F5344CB8AC3E}">
        <p14:creationId xmlns:p14="http://schemas.microsoft.com/office/powerpoint/2010/main" val="339349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II.3 EJECUCIÓN FINANCIERA DE ASIGNACIONES PRESUPUESTALES QUE NO RESULTAN EN PRODUCTOS (</a:t>
            </a:r>
            <a:r>
              <a:rPr lang="es-PE" b="1" dirty="0" err="1">
                <a:solidFill>
                  <a:srgbClr val="FFFFFF"/>
                </a:solidFill>
                <a:latin typeface="Arial Narrow" panose="020B0606020202030204" pitchFamily="34" charset="0"/>
                <a:ea typeface="Times New Roman"/>
                <a:cs typeface="Arial" pitchFamily="34" charset="0"/>
              </a:rPr>
              <a:t>APNOP</a:t>
            </a:r>
            <a:r>
              <a:rPr lang="es-PE" b="1" dirty="0">
                <a:solidFill>
                  <a:srgbClr val="FFFFFF"/>
                </a:solidFill>
                <a:latin typeface="Arial Narrow" panose="020B0606020202030204" pitchFamily="34" charset="0"/>
                <a:ea typeface="Times New Roman"/>
                <a:cs typeface="Arial" pitchFamily="34" charset="0"/>
              </a:rPr>
              <a:t>) 2020</a:t>
            </a:r>
          </a:p>
        </p:txBody>
      </p:sp>
      <p:graphicFrame>
        <p:nvGraphicFramePr>
          <p:cNvPr id="2" name="Tabla 1"/>
          <p:cNvGraphicFramePr>
            <a:graphicFrameLocks noGrp="1"/>
          </p:cNvGraphicFramePr>
          <p:nvPr>
            <p:extLst>
              <p:ext uri="{D42A27DB-BD31-4B8C-83A1-F6EECF244321}">
                <p14:modId xmlns:p14="http://schemas.microsoft.com/office/powerpoint/2010/main" val="2432472568"/>
              </p:ext>
            </p:extLst>
          </p:nvPr>
        </p:nvGraphicFramePr>
        <p:xfrm>
          <a:off x="179512" y="921185"/>
          <a:ext cx="8784976" cy="4947033"/>
        </p:xfrm>
        <a:graphic>
          <a:graphicData uri="http://schemas.openxmlformats.org/drawingml/2006/table">
            <a:tbl>
              <a:tblPr/>
              <a:tblGrid>
                <a:gridCol w="5856652">
                  <a:extLst>
                    <a:ext uri="{9D8B030D-6E8A-4147-A177-3AD203B41FA5}">
                      <a16:colId xmlns:a16="http://schemas.microsoft.com/office/drawing/2014/main" val="1931624004"/>
                    </a:ext>
                  </a:extLst>
                </a:gridCol>
                <a:gridCol w="1054564">
                  <a:extLst>
                    <a:ext uri="{9D8B030D-6E8A-4147-A177-3AD203B41FA5}">
                      <a16:colId xmlns:a16="http://schemas.microsoft.com/office/drawing/2014/main" val="1329248404"/>
                    </a:ext>
                  </a:extLst>
                </a:gridCol>
                <a:gridCol w="1054564">
                  <a:extLst>
                    <a:ext uri="{9D8B030D-6E8A-4147-A177-3AD203B41FA5}">
                      <a16:colId xmlns:a16="http://schemas.microsoft.com/office/drawing/2014/main" val="2345865835"/>
                    </a:ext>
                  </a:extLst>
                </a:gridCol>
                <a:gridCol w="819196">
                  <a:extLst>
                    <a:ext uri="{9D8B030D-6E8A-4147-A177-3AD203B41FA5}">
                      <a16:colId xmlns:a16="http://schemas.microsoft.com/office/drawing/2014/main" val="2868928476"/>
                    </a:ext>
                  </a:extLst>
                </a:gridCol>
              </a:tblGrid>
              <a:tr h="227121">
                <a:tc>
                  <a:txBody>
                    <a:bodyPr/>
                    <a:lstStyle/>
                    <a:p>
                      <a:pPr algn="ctr" rtl="0" fontAlgn="ctr"/>
                      <a:r>
                        <a:rPr lang="es-PE" sz="1500" b="1" i="0" u="none" strike="noStrike" dirty="0">
                          <a:solidFill>
                            <a:srgbClr val="FFFFFF"/>
                          </a:solidFill>
                          <a:effectLst/>
                          <a:latin typeface="Calibri" panose="020F0502020204030204" pitchFamily="34" charset="0"/>
                        </a:rPr>
                        <a:t>ASIGNACIONES PRESUPUESTALES QUE NO RESULTAN EN PRODUCTOS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EJECUCION</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314309484"/>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5000834: Gestión del Desarrollo Tecnológico Agrario</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40,000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32,239</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80.6%</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74013526"/>
                  </a:ext>
                </a:extLst>
              </a:tr>
              <a:tr h="445737">
                <a:tc>
                  <a:txBody>
                    <a:bodyPr/>
                    <a:lstStyle/>
                    <a:p>
                      <a:pPr algn="l" rtl="0" fontAlgn="ctr"/>
                      <a:r>
                        <a:rPr lang="es-PE" sz="1500" b="1" i="0" u="none" strike="noStrike" dirty="0">
                          <a:solidFill>
                            <a:srgbClr val="000066"/>
                          </a:solidFill>
                          <a:effectLst/>
                          <a:latin typeface="Arial Narrow" panose="020B0606020202030204" pitchFamily="34" charset="0"/>
                        </a:rPr>
                        <a:t>5000859: Identificación, Evaluación y Control de Riesgos y Daños en Salud Ocupacional y Ambiental</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1,309,288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1,306,312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01917233"/>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5000861: Imagen Institucional</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665,823</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655,270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6614605"/>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5000936: Mantenimiento de Infraestructura Pública</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28,950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28950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25896356"/>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5000942: Mantenimiento del Sistema de Comunicaciones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1,003,332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876,626</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87.4%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55493565"/>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5000953: Mantenimiento y Reparación de Establecimientos de Salud</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1,447,129</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1,433,260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43759472"/>
                  </a:ext>
                </a:extLst>
              </a:tr>
              <a:tr h="227121">
                <a:tc>
                  <a:txBody>
                    <a:bodyPr/>
                    <a:lstStyle/>
                    <a:p>
                      <a:pPr algn="l" rtl="0" fontAlgn="ctr"/>
                      <a:r>
                        <a:rPr lang="es-PE" sz="1500" b="1" i="0" u="none" strike="noStrike" dirty="0">
                          <a:solidFill>
                            <a:srgbClr val="0000CC"/>
                          </a:solidFill>
                          <a:effectLst/>
                          <a:latin typeface="Arial Narrow" panose="020B0606020202030204" pitchFamily="34" charset="0"/>
                        </a:rPr>
                        <a:t>5000991: Obligaciones Previsionales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98,693,134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98,009,663</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99.3%</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01223979"/>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5001022: Planeamiento Urbano</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671,336</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466,374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69.5%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75530884"/>
                  </a:ext>
                </a:extLst>
              </a:tr>
              <a:tr h="445737">
                <a:tc>
                  <a:txBody>
                    <a:bodyPr/>
                    <a:lstStyle/>
                    <a:p>
                      <a:pPr algn="l" rtl="0" fontAlgn="ctr"/>
                      <a:r>
                        <a:rPr lang="es-PE" sz="1500" b="1" i="0" u="none" strike="noStrike" dirty="0">
                          <a:solidFill>
                            <a:srgbClr val="000066"/>
                          </a:solidFill>
                          <a:effectLst/>
                          <a:latin typeface="Arial Narrow" panose="020B0606020202030204" pitchFamily="34" charset="0"/>
                        </a:rPr>
                        <a:t>5001031: Preservación y Difusión de Acervos Bibliográficos, Documentales y Archivísticos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950,442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789,876</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83.1%</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06572932"/>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5001034: Prevención de Riesgos y Daños para la Salud</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9,450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8,393</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88.8%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42356678"/>
                  </a:ext>
                </a:extLst>
              </a:tr>
              <a:tr h="227121">
                <a:tc>
                  <a:txBody>
                    <a:bodyPr/>
                    <a:lstStyle/>
                    <a:p>
                      <a:pPr algn="l" rtl="0" fontAlgn="ctr"/>
                      <a:r>
                        <a:rPr lang="es-PE" sz="1500" b="1" i="0" u="none" strike="noStrike" dirty="0">
                          <a:solidFill>
                            <a:srgbClr val="000066"/>
                          </a:solidFill>
                          <a:effectLst/>
                          <a:latin typeface="Arial Narrow" panose="020B0606020202030204" pitchFamily="34" charset="0"/>
                        </a:rPr>
                        <a:t>5001075: Promoción de la Salud</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427,652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421,239</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33847690"/>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5001093: Promoción Industrial</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150,576</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147,325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51851310"/>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5001095: Promoción Pesquera</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289,002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284,280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29163567"/>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5001110: Promoción y Regulación de los Servicios de Telecomunicaciones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266,332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243,608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91.5%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09265957"/>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5001151: Reparación y Conservación de Inmuebles</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96,902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48,809</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01859299"/>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5001160: Salud Ocupacional</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146,965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146,965</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100.0%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85391511"/>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5001169: Seguridad y Protección</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8,000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5,843</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73.0%</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03528670"/>
                  </a:ext>
                </a:extLst>
              </a:tr>
              <a:tr h="227121">
                <a:tc>
                  <a:txBody>
                    <a:bodyPr/>
                    <a:lstStyle/>
                    <a:p>
                      <a:pPr algn="l" rtl="0" fontAlgn="ctr"/>
                      <a:r>
                        <a:rPr lang="es-PE" sz="1500" b="1" i="0" u="none" strike="noStrike">
                          <a:solidFill>
                            <a:srgbClr val="000066"/>
                          </a:solidFill>
                          <a:effectLst/>
                          <a:latin typeface="Arial Narrow" panose="020B0606020202030204" pitchFamily="34" charset="0"/>
                        </a:rPr>
                        <a:t>5001171: Seguro Integral de Salud</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8,808,672</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8,350,114</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94.8%</a:t>
                      </a:r>
                    </a:p>
                  </a:txBody>
                  <a:tcPr marL="7707" marR="7707" marT="7707"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27308790"/>
                  </a:ext>
                </a:extLst>
              </a:tr>
            </a:tbl>
          </a:graphicData>
        </a:graphic>
      </p:graphicFrame>
    </p:spTree>
    <p:extLst>
      <p:ext uri="{BB962C8B-B14F-4D97-AF65-F5344CB8AC3E}">
        <p14:creationId xmlns:p14="http://schemas.microsoft.com/office/powerpoint/2010/main" val="243847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II.3 EJECUCIÓN FINANCIERA DE ASIGNACIONES PRESUPUESTALES QUE NO RESULTAN EN PRODUCTOS (</a:t>
            </a:r>
            <a:r>
              <a:rPr lang="es-PE" b="1" dirty="0" err="1">
                <a:solidFill>
                  <a:srgbClr val="FFFFFF"/>
                </a:solidFill>
                <a:latin typeface="Arial Narrow" panose="020B0606020202030204" pitchFamily="34" charset="0"/>
                <a:ea typeface="Times New Roman"/>
                <a:cs typeface="Arial" pitchFamily="34" charset="0"/>
              </a:rPr>
              <a:t>APNOP</a:t>
            </a:r>
            <a:r>
              <a:rPr lang="es-PE" b="1" dirty="0">
                <a:solidFill>
                  <a:srgbClr val="FFFFFF"/>
                </a:solidFill>
                <a:latin typeface="Arial Narrow" panose="020B0606020202030204" pitchFamily="34" charset="0"/>
                <a:ea typeface="Times New Roman"/>
                <a:cs typeface="Arial" pitchFamily="34" charset="0"/>
              </a:rPr>
              <a:t>) 2020</a:t>
            </a:r>
          </a:p>
        </p:txBody>
      </p:sp>
      <p:graphicFrame>
        <p:nvGraphicFramePr>
          <p:cNvPr id="3" name="Tabla 2"/>
          <p:cNvGraphicFramePr>
            <a:graphicFrameLocks noGrp="1"/>
          </p:cNvGraphicFramePr>
          <p:nvPr>
            <p:extLst>
              <p:ext uri="{D42A27DB-BD31-4B8C-83A1-F6EECF244321}">
                <p14:modId xmlns:p14="http://schemas.microsoft.com/office/powerpoint/2010/main" val="1259841120"/>
              </p:ext>
            </p:extLst>
          </p:nvPr>
        </p:nvGraphicFramePr>
        <p:xfrm>
          <a:off x="251520" y="971674"/>
          <a:ext cx="8640960" cy="4896540"/>
        </p:xfrm>
        <a:graphic>
          <a:graphicData uri="http://schemas.openxmlformats.org/drawingml/2006/table">
            <a:tbl>
              <a:tblPr/>
              <a:tblGrid>
                <a:gridCol w="5760640">
                  <a:extLst>
                    <a:ext uri="{9D8B030D-6E8A-4147-A177-3AD203B41FA5}">
                      <a16:colId xmlns:a16="http://schemas.microsoft.com/office/drawing/2014/main" val="3537938264"/>
                    </a:ext>
                  </a:extLst>
                </a:gridCol>
                <a:gridCol w="1037276">
                  <a:extLst>
                    <a:ext uri="{9D8B030D-6E8A-4147-A177-3AD203B41FA5}">
                      <a16:colId xmlns:a16="http://schemas.microsoft.com/office/drawing/2014/main" val="3927364501"/>
                    </a:ext>
                  </a:extLst>
                </a:gridCol>
                <a:gridCol w="1037276">
                  <a:extLst>
                    <a:ext uri="{9D8B030D-6E8A-4147-A177-3AD203B41FA5}">
                      <a16:colId xmlns:a16="http://schemas.microsoft.com/office/drawing/2014/main" val="1497342146"/>
                    </a:ext>
                  </a:extLst>
                </a:gridCol>
                <a:gridCol w="805768">
                  <a:extLst>
                    <a:ext uri="{9D8B030D-6E8A-4147-A177-3AD203B41FA5}">
                      <a16:colId xmlns:a16="http://schemas.microsoft.com/office/drawing/2014/main" val="3564186879"/>
                    </a:ext>
                  </a:extLst>
                </a:gridCol>
              </a:tblGrid>
              <a:tr h="244827">
                <a:tc>
                  <a:txBody>
                    <a:bodyPr/>
                    <a:lstStyle/>
                    <a:p>
                      <a:pPr algn="ctr" rtl="0" fontAlgn="ctr"/>
                      <a:r>
                        <a:rPr lang="es-PE" sz="1500" b="1" i="0" u="none" strike="noStrike" dirty="0">
                          <a:solidFill>
                            <a:srgbClr val="FFFFFF"/>
                          </a:solidFill>
                          <a:effectLst/>
                          <a:latin typeface="Calibri" panose="020F0502020204030204" pitchFamily="34" charset="0"/>
                        </a:rPr>
                        <a:t>ASIGNACIONES PRESUPUESTALES QUE NO RESULTAN EN PRODUCTOS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EJECUCION</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315812999"/>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5001189: Servicios de Apoyo Al Diagnostico y Tratamiento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9,402,922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9,189,640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13776757"/>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5001195: Servicios Generales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12,347,135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12,145,291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14303379"/>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5001205: Sistema de Informática y Telecomunicaciones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40,532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40,531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65800532"/>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5001216: Sostenibilidad de la Producción Agropecuaria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170,051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67,278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39.6%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14816657"/>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5001285: Vigilancia y Control del Medio Ambiente</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63,885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60,282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94.4%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73143613"/>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5001286: Vigilancia y Control Epidemiológico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1,985,096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1,974,079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76897795"/>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5001561: Atención de Emergencias y Urgencias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6,954,537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6,772,096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17920053"/>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5001562: Atención en Consultas Externas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17,219,007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16,248,136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94.4%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57997834"/>
                  </a:ext>
                </a:extLst>
              </a:tr>
              <a:tr h="244827">
                <a:tc>
                  <a:txBody>
                    <a:bodyPr/>
                    <a:lstStyle/>
                    <a:p>
                      <a:pPr algn="l" rtl="0" fontAlgn="ctr"/>
                      <a:r>
                        <a:rPr lang="es-PE" sz="1500" b="1" i="0" u="none" strike="noStrike" dirty="0">
                          <a:solidFill>
                            <a:srgbClr val="0000CC"/>
                          </a:solidFill>
                          <a:effectLst/>
                          <a:latin typeface="Arial Narrow" panose="020B0606020202030204" pitchFamily="34" charset="0"/>
                        </a:rPr>
                        <a:t>5001563: Atención en Hospitalización</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29,141,569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28,038,610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96.2%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23537839"/>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5001564: Intervenciones Quirúrgicas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9,442,048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9,373,714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99.3%</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70114473"/>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5001565: Mantenimiento y Reparación De Equipo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792,211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727,306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91.8%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77234334"/>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5001566: Otras Atenciones de Salud Especializadas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413,812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353,365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85.4%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74869430"/>
                  </a:ext>
                </a:extLst>
              </a:tr>
              <a:tr h="244827">
                <a:tc>
                  <a:txBody>
                    <a:bodyPr/>
                    <a:lstStyle/>
                    <a:p>
                      <a:pPr algn="l" rtl="0" fontAlgn="ctr"/>
                      <a:r>
                        <a:rPr lang="es-PE" sz="1500" b="1" i="0" u="none" strike="noStrike" dirty="0">
                          <a:solidFill>
                            <a:srgbClr val="000066"/>
                          </a:solidFill>
                          <a:effectLst/>
                          <a:latin typeface="Arial Narrow" panose="020B0606020202030204" pitchFamily="34" charset="0"/>
                        </a:rPr>
                        <a:t>5001568: Atención de Cuidados Intensivos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658,301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656,470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93591202"/>
                  </a:ext>
                </a:extLst>
              </a:tr>
              <a:tr h="244827">
                <a:tc>
                  <a:txBody>
                    <a:bodyPr/>
                    <a:lstStyle/>
                    <a:p>
                      <a:pPr algn="l" rtl="0" fontAlgn="ctr"/>
                      <a:r>
                        <a:rPr lang="es-PE" sz="1500" b="1" i="0" u="none" strike="noStrike" dirty="0">
                          <a:solidFill>
                            <a:srgbClr val="0000CC"/>
                          </a:solidFill>
                          <a:effectLst/>
                          <a:latin typeface="Arial Narrow" panose="020B0606020202030204" pitchFamily="34" charset="0"/>
                        </a:rPr>
                        <a:t>5001569: Comercialización de Medicamentos e Insumos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18,073,576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11,431,175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63.2%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59026192"/>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5001860: Brindar Apoyo en Diagnostico de Laboratorio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30,000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29,763</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9716582"/>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5001903: Consejo Regional</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1,146,651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1,143,930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4703054"/>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5001933: Desarrollo de la Promoción Escolar, Cultura y Deporte</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17,221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13,759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79.9%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05475124"/>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5001949: Dirección y Gestión Regional</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848,292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823,575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97.1%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9620194"/>
                  </a:ext>
                </a:extLst>
              </a:tr>
              <a:tr h="244827">
                <a:tc>
                  <a:txBody>
                    <a:bodyPr/>
                    <a:lstStyle/>
                    <a:p>
                      <a:pPr algn="l" rtl="0" fontAlgn="ctr"/>
                      <a:r>
                        <a:rPr lang="es-PE" sz="1500" b="1" i="0" u="none" strike="noStrike">
                          <a:solidFill>
                            <a:srgbClr val="000066"/>
                          </a:solidFill>
                          <a:effectLst/>
                          <a:latin typeface="Arial Narrow" panose="020B0606020202030204" pitchFamily="34" charset="0"/>
                        </a:rPr>
                        <a:t>5002197: Prestaciones Administrativas Subsidiadas/No Tarifado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27,586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14,071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51.0%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11701739"/>
                  </a:ext>
                </a:extLst>
              </a:tr>
            </a:tbl>
          </a:graphicData>
        </a:graphic>
      </p:graphicFrame>
    </p:spTree>
    <p:extLst>
      <p:ext uri="{BB962C8B-B14F-4D97-AF65-F5344CB8AC3E}">
        <p14:creationId xmlns:p14="http://schemas.microsoft.com/office/powerpoint/2010/main" val="796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II.3 EJECUCIÓN FINANCIERA DE ASIGNACIONES PRESUPUESTALES QUE NO RESULTAN EN PRODUCTOS (</a:t>
            </a:r>
            <a:r>
              <a:rPr lang="es-PE" b="1" dirty="0" err="1">
                <a:solidFill>
                  <a:srgbClr val="FFFFFF"/>
                </a:solidFill>
                <a:latin typeface="Arial Narrow" panose="020B0606020202030204" pitchFamily="34" charset="0"/>
                <a:ea typeface="Times New Roman"/>
                <a:cs typeface="Arial" pitchFamily="34" charset="0"/>
              </a:rPr>
              <a:t>APNOP</a:t>
            </a:r>
            <a:r>
              <a:rPr lang="es-PE" b="1" dirty="0">
                <a:solidFill>
                  <a:srgbClr val="FFFFFF"/>
                </a:solidFill>
                <a:latin typeface="Arial Narrow" panose="020B0606020202030204" pitchFamily="34" charset="0"/>
                <a:ea typeface="Times New Roman"/>
                <a:cs typeface="Arial" pitchFamily="34" charset="0"/>
              </a:rPr>
              <a:t>) 2020</a:t>
            </a:r>
          </a:p>
        </p:txBody>
      </p:sp>
      <p:graphicFrame>
        <p:nvGraphicFramePr>
          <p:cNvPr id="3" name="Tabla 2"/>
          <p:cNvGraphicFramePr>
            <a:graphicFrameLocks noGrp="1"/>
          </p:cNvGraphicFramePr>
          <p:nvPr>
            <p:extLst>
              <p:ext uri="{D42A27DB-BD31-4B8C-83A1-F6EECF244321}">
                <p14:modId xmlns:p14="http://schemas.microsoft.com/office/powerpoint/2010/main" val="2537748885"/>
              </p:ext>
            </p:extLst>
          </p:nvPr>
        </p:nvGraphicFramePr>
        <p:xfrm>
          <a:off x="251520" y="1115690"/>
          <a:ext cx="8640960" cy="4608507"/>
        </p:xfrm>
        <a:graphic>
          <a:graphicData uri="http://schemas.openxmlformats.org/drawingml/2006/table">
            <a:tbl>
              <a:tblPr/>
              <a:tblGrid>
                <a:gridCol w="5760640">
                  <a:extLst>
                    <a:ext uri="{9D8B030D-6E8A-4147-A177-3AD203B41FA5}">
                      <a16:colId xmlns:a16="http://schemas.microsoft.com/office/drawing/2014/main" val="569112723"/>
                    </a:ext>
                  </a:extLst>
                </a:gridCol>
                <a:gridCol w="1037276">
                  <a:extLst>
                    <a:ext uri="{9D8B030D-6E8A-4147-A177-3AD203B41FA5}">
                      <a16:colId xmlns:a16="http://schemas.microsoft.com/office/drawing/2014/main" val="3388519795"/>
                    </a:ext>
                  </a:extLst>
                </a:gridCol>
                <a:gridCol w="1037276">
                  <a:extLst>
                    <a:ext uri="{9D8B030D-6E8A-4147-A177-3AD203B41FA5}">
                      <a16:colId xmlns:a16="http://schemas.microsoft.com/office/drawing/2014/main" val="3141464421"/>
                    </a:ext>
                  </a:extLst>
                </a:gridCol>
                <a:gridCol w="805768">
                  <a:extLst>
                    <a:ext uri="{9D8B030D-6E8A-4147-A177-3AD203B41FA5}">
                      <a16:colId xmlns:a16="http://schemas.microsoft.com/office/drawing/2014/main" val="883745189"/>
                    </a:ext>
                  </a:extLst>
                </a:gridCol>
              </a:tblGrid>
              <a:tr h="252255">
                <a:tc>
                  <a:txBody>
                    <a:bodyPr/>
                    <a:lstStyle/>
                    <a:p>
                      <a:pPr algn="ctr" rtl="0" fontAlgn="ctr"/>
                      <a:r>
                        <a:rPr lang="es-PE" sz="1500" b="1" i="0" u="none" strike="noStrike" dirty="0">
                          <a:solidFill>
                            <a:srgbClr val="FFFFFF"/>
                          </a:solidFill>
                          <a:effectLst/>
                          <a:latin typeface="Calibri" panose="020F0502020204030204" pitchFamily="34" charset="0"/>
                        </a:rPr>
                        <a:t>ASIGNACIONES PRESUPUESTALES QUE NO RESULTAN EN PRODUCTOS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EJECUCION</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 EJEC.</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921255344"/>
                  </a:ext>
                </a:extLst>
              </a:tr>
              <a:tr h="242553">
                <a:tc>
                  <a:txBody>
                    <a:bodyPr/>
                    <a:lstStyle/>
                    <a:p>
                      <a:pPr algn="l" rtl="0" fontAlgn="ctr"/>
                      <a:r>
                        <a:rPr lang="es-PE" sz="1500" b="1" i="0" u="none" strike="noStrike" dirty="0">
                          <a:solidFill>
                            <a:srgbClr val="000066"/>
                          </a:solidFill>
                          <a:effectLst/>
                          <a:latin typeface="Arial Narrow" panose="020B0606020202030204" pitchFamily="34" charset="0"/>
                        </a:rPr>
                        <a:t>5002266: Servicio de Alquiler de Maquinaria Agrícola y Pesada</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534,484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337,152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63.1%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74534045"/>
                  </a:ext>
                </a:extLst>
              </a:tr>
              <a:tr h="242553">
                <a:tc>
                  <a:txBody>
                    <a:bodyPr/>
                    <a:lstStyle/>
                    <a:p>
                      <a:pPr algn="l" rtl="0" fontAlgn="ctr"/>
                      <a:r>
                        <a:rPr lang="es-PE" sz="1500" b="1" i="0" u="none" strike="noStrike">
                          <a:solidFill>
                            <a:srgbClr val="000066"/>
                          </a:solidFill>
                          <a:effectLst/>
                          <a:latin typeface="Arial Narrow" panose="020B0606020202030204" pitchFamily="34" charset="0"/>
                        </a:rPr>
                        <a:t>5002350: Transferencia Financiera a Gobiernos Locales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5,258,360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5,258,360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10227841"/>
                  </a:ext>
                </a:extLst>
              </a:tr>
              <a:tr h="242553">
                <a:tc>
                  <a:txBody>
                    <a:bodyPr/>
                    <a:lstStyle/>
                    <a:p>
                      <a:pPr algn="l" rtl="0" fontAlgn="ctr"/>
                      <a:r>
                        <a:rPr lang="es-PE" sz="1500" b="1" i="0" u="none" strike="noStrike" dirty="0">
                          <a:solidFill>
                            <a:srgbClr val="000066"/>
                          </a:solidFill>
                          <a:effectLst/>
                          <a:latin typeface="Arial Narrow" panose="020B0606020202030204" pitchFamily="34" charset="0"/>
                        </a:rPr>
                        <a:t>5005387: Mejoramiento y Atención a las Personas con Discapacidad</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9,550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42329904"/>
                  </a:ext>
                </a:extLst>
              </a:tr>
              <a:tr h="242553">
                <a:tc>
                  <a:txBody>
                    <a:bodyPr/>
                    <a:lstStyle/>
                    <a:p>
                      <a:pPr algn="l" rtl="0" fontAlgn="ctr"/>
                      <a:r>
                        <a:rPr lang="es-PE" sz="1500" b="1" i="0" u="none" strike="noStrike" dirty="0">
                          <a:solidFill>
                            <a:srgbClr val="0000CC"/>
                          </a:solidFill>
                          <a:effectLst/>
                          <a:latin typeface="Arial Narrow" panose="020B0606020202030204" pitchFamily="34" charset="0"/>
                        </a:rPr>
                        <a:t>5005467: Mantenimiento para Equipamiento e Infraestructura Hospitalaria</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31,084,664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31,055,885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99.9%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74933503"/>
                  </a:ext>
                </a:extLst>
              </a:tr>
              <a:tr h="242553">
                <a:tc>
                  <a:txBody>
                    <a:bodyPr/>
                    <a:lstStyle/>
                    <a:p>
                      <a:pPr algn="l" rtl="0" fontAlgn="ctr"/>
                      <a:r>
                        <a:rPr lang="es-PE" sz="1500" b="1" i="0" u="none" strike="noStrike" dirty="0">
                          <a:solidFill>
                            <a:srgbClr val="000066"/>
                          </a:solidFill>
                          <a:effectLst/>
                          <a:latin typeface="Arial Narrow" panose="020B0606020202030204" pitchFamily="34" charset="0"/>
                        </a:rPr>
                        <a:t>5006267: Fortalecimiento Institucional de las </a:t>
                      </a:r>
                      <a:r>
                        <a:rPr lang="es-PE" sz="1500" b="1" i="0" u="none" strike="noStrike" dirty="0" err="1">
                          <a:solidFill>
                            <a:srgbClr val="000066"/>
                          </a:solidFill>
                          <a:effectLst/>
                          <a:latin typeface="Arial Narrow" panose="020B0606020202030204" pitchFamily="34" charset="0"/>
                        </a:rPr>
                        <a:t>UGEL</a:t>
                      </a:r>
                      <a:endParaRPr lang="es-PE" sz="1500" b="1" i="0" u="none" strike="noStrike" dirty="0">
                        <a:solidFill>
                          <a:srgbClr val="000066"/>
                        </a:solidFill>
                        <a:effectLst/>
                        <a:latin typeface="Arial Narrow" panose="020B0606020202030204" pitchFamily="34" charset="0"/>
                      </a:endParaRP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1,825,368</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1,807,903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33226715"/>
                  </a:ext>
                </a:extLst>
              </a:tr>
              <a:tr h="242553">
                <a:tc>
                  <a:txBody>
                    <a:bodyPr/>
                    <a:lstStyle/>
                    <a:p>
                      <a:pPr algn="l" rtl="0" fontAlgn="ctr"/>
                      <a:r>
                        <a:rPr lang="es-PE" sz="1500" b="1" i="0" u="none" strike="noStrike" dirty="0">
                          <a:solidFill>
                            <a:srgbClr val="0000CC"/>
                          </a:solidFill>
                          <a:effectLst/>
                          <a:latin typeface="Arial Narrow" panose="020B0606020202030204" pitchFamily="34" charset="0"/>
                        </a:rPr>
                        <a:t>5006269: Prevención, Control, Diagnóstico y Tratamiento de Coronavirus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79,634,316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74,883,465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94.0%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11902207"/>
                  </a:ext>
                </a:extLst>
              </a:tr>
              <a:tr h="475404">
                <a:tc>
                  <a:txBody>
                    <a:bodyPr/>
                    <a:lstStyle/>
                    <a:p>
                      <a:pPr algn="l" rtl="0" fontAlgn="ctr"/>
                      <a:r>
                        <a:rPr lang="es-PE" sz="1500" b="1" i="0" u="none" strike="noStrike" dirty="0">
                          <a:solidFill>
                            <a:srgbClr val="0000CC"/>
                          </a:solidFill>
                          <a:effectLst/>
                          <a:latin typeface="Arial Narrow" panose="020B0606020202030204" pitchFamily="34" charset="0"/>
                        </a:rPr>
                        <a:t>5006373: Promoción, Implementación y Ejecución de Actividades para la Reactivación Económica</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22,769,590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22,643,918</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99.4%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86783626"/>
                  </a:ext>
                </a:extLst>
              </a:tr>
              <a:tr h="242553">
                <a:tc>
                  <a:txBody>
                    <a:bodyPr/>
                    <a:lstStyle/>
                    <a:p>
                      <a:pPr algn="l" rtl="0" fontAlgn="ctr"/>
                      <a:r>
                        <a:rPr lang="es-PE" sz="1500" b="1" i="0" u="none" strike="noStrike" dirty="0">
                          <a:solidFill>
                            <a:srgbClr val="000066"/>
                          </a:solidFill>
                          <a:effectLst/>
                          <a:latin typeface="Arial Narrow" panose="020B0606020202030204" pitchFamily="34" charset="0"/>
                        </a:rPr>
                        <a:t>6000001: Expediente Técnico</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90,000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89,896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74663484"/>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6000005: Adquisición de Equipos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7,931,903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6,265,910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79.0%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61965765"/>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6000008: Fortalecimiento de Capacidades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8,836,946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8,219,046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93.0%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76086919"/>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6000017: Adquisición de Equipos Médicos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26,709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24,959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93.4%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90741663"/>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6000019: Adquisición de Vehículos de Transporte Asistido (Ambulancias)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5,743,592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5,714,869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26573396"/>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6000026: Fortalecimiento de Cadenas Productivas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4,033,467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2,285,219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56.7%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98027167"/>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6000032: Estudios de Pre - Inversión</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858,417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341,910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39.8%</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19603662"/>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6000033: Elaboración de Planes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299,736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180,846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60.3%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3354079"/>
                  </a:ext>
                </a:extLst>
              </a:tr>
              <a:tr h="242553">
                <a:tc>
                  <a:txBody>
                    <a:bodyPr/>
                    <a:lstStyle/>
                    <a:p>
                      <a:pPr algn="l" rtl="0" fontAlgn="ctr"/>
                      <a:r>
                        <a:rPr lang="es-PE" sz="1500" b="1" i="0" u="none" strike="noStrike">
                          <a:solidFill>
                            <a:srgbClr val="000066"/>
                          </a:solidFill>
                          <a:effectLst/>
                          <a:latin typeface="Arial Narrow" panose="020B0606020202030204" pitchFamily="34" charset="0"/>
                        </a:rPr>
                        <a:t>6000050: Prevencion, Control, Diagnóstico y Tratamiento de Coronavirus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4,096,766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4,000,865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97.7%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32365312"/>
                  </a:ext>
                </a:extLst>
              </a:tr>
              <a:tr h="242553">
                <a:tc>
                  <a:txBody>
                    <a:bodyPr/>
                    <a:lstStyle/>
                    <a:p>
                      <a:pPr algn="ctr" rtl="0" fontAlgn="ctr"/>
                      <a:r>
                        <a:rPr lang="es-PE" sz="1500" b="1" i="0" u="none" strike="noStrike">
                          <a:solidFill>
                            <a:srgbClr val="FFFFFF"/>
                          </a:solidFill>
                          <a:effectLst/>
                          <a:latin typeface="Calibri" panose="020F0502020204030204" pitchFamily="34" charset="0"/>
                        </a:rPr>
                        <a:t>TOTAL</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629,489,963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597,144,956</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94.9%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065235510"/>
                  </a:ext>
                </a:extLst>
              </a:tr>
            </a:tbl>
          </a:graphicData>
        </a:graphic>
      </p:graphicFrame>
    </p:spTree>
    <p:extLst>
      <p:ext uri="{BB962C8B-B14F-4D97-AF65-F5344CB8AC3E}">
        <p14:creationId xmlns:p14="http://schemas.microsoft.com/office/powerpoint/2010/main" val="401833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41068"/>
            <a:ext cx="8208912" cy="4331959"/>
          </a:xfrm>
          <a:prstGeom prst="rect">
            <a:avLst/>
          </a:prstGeom>
          <a:noFill/>
        </p:spPr>
        <p:txBody>
          <a:bodyPr wrap="square" lIns="68584" tIns="34292" rIns="68584" bIns="3429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36958" indent="-336958">
              <a:lnSpc>
                <a:spcPts val="1500"/>
              </a:lnSpc>
              <a:buAutoNum type="romanUcPeriod"/>
            </a:pPr>
            <a:endParaRPr lang="es-PE" sz="1350" b="1" dirty="0">
              <a:ln w="11430"/>
              <a:solidFill>
                <a:srgbClr val="000066"/>
              </a:solidFill>
              <a:latin typeface="Arial Narrow" panose="020B0606020202030204" pitchFamily="34" charset="0"/>
              <a:cs typeface="Arial" panose="020B0604020202020204" pitchFamily="34" charset="0"/>
            </a:endParaRPr>
          </a:p>
          <a:p>
            <a:pPr>
              <a:lnSpc>
                <a:spcPct val="150000"/>
              </a:lnSpc>
            </a:pPr>
            <a:r>
              <a:rPr lang="es-ES" sz="1400" b="1" dirty="0">
                <a:ln w="11430"/>
                <a:solidFill>
                  <a:srgbClr val="000066"/>
                </a:solidFill>
                <a:latin typeface="Arial Narrow" panose="020B0606020202030204" pitchFamily="34" charset="0"/>
                <a:cs typeface="Arial" panose="020B0604020202020204" pitchFamily="34" charset="0"/>
              </a:rPr>
              <a:t>PRESENTACION</a:t>
            </a:r>
          </a:p>
          <a:p>
            <a:pPr>
              <a:lnSpc>
                <a:spcPct val="150000"/>
              </a:lnSpc>
            </a:pPr>
            <a:endParaRPr lang="es-PE" sz="1000" b="1" dirty="0">
              <a:ln w="11430"/>
              <a:solidFill>
                <a:srgbClr val="000066"/>
              </a:solidFill>
              <a:latin typeface="Arial Narrow" panose="020B0606020202030204" pitchFamily="34" charset="0"/>
              <a:cs typeface="Arial" panose="020B0604020202020204" pitchFamily="34" charset="0"/>
            </a:endParaRPr>
          </a:p>
          <a:p>
            <a:pPr marL="269875" indent="-269875">
              <a:lnSpc>
                <a:spcPct val="150000"/>
              </a:lnSpc>
              <a:buFontTx/>
              <a:buAutoNum type="romanUcPeriod"/>
            </a:pPr>
            <a:r>
              <a:rPr lang="es-PE" sz="1400" b="1" dirty="0">
                <a:ln w="11430"/>
                <a:solidFill>
                  <a:srgbClr val="000066"/>
                </a:solidFill>
                <a:latin typeface="Arial Narrow" panose="020B0606020202030204" pitchFamily="34" charset="0"/>
                <a:cs typeface="Arial" panose="020B0604020202020204" pitchFamily="34" charset="0"/>
              </a:rPr>
              <a:t>VISIÓN, MISIÓN Y OBJETIVOS </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EJECUCIÓN FINANCIERA DEL AÑO FISCAL 2020</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EJECUCIÓN FINANCIERA DEL AÑO FISCAL 2021</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PRESUPUESTO ASIGNADO A LAS METAS PROGRAMADAS AÑO FISCAL 2022</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IMPLEMENTACIÓN DEL PRESUPUESTO POR RESULTADOS</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ANÁLISIS DE PROYECTOS APROBADOS EN EL </a:t>
            </a:r>
            <a:r>
              <a:rPr lang="es-ES" sz="1400" b="1" dirty="0" err="1">
                <a:ln w="11430"/>
                <a:solidFill>
                  <a:srgbClr val="000066"/>
                </a:solidFill>
                <a:latin typeface="Arial Narrow" panose="020B0606020202030204" pitchFamily="34" charset="0"/>
                <a:cs typeface="Arial" panose="020B0604020202020204" pitchFamily="34" charset="0"/>
              </a:rPr>
              <a:t>PDRC</a:t>
            </a:r>
            <a:endParaRPr lang="es-ES" sz="1400" b="1" dirty="0">
              <a:ln w="11430"/>
              <a:solidFill>
                <a:srgbClr val="000066"/>
              </a:solidFill>
              <a:latin typeface="Arial Narrow" panose="020B0606020202030204" pitchFamily="34" charset="0"/>
              <a:cs typeface="Arial" panose="020B0604020202020204" pitchFamily="34" charset="0"/>
            </a:endParaRP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ANÁLISIS COMPARATIVO DE PROYECTOS PRODUCTIVOS</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ANÁLISIS DE LA ASIGNACION DE CREDITOS PRESUPUESTARIOS 2022</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ANÁLISIS DE LOS CREDITOS PRESUPUESTARIOS PARA COMBATIR LA COVID-19</a:t>
            </a:r>
          </a:p>
          <a:p>
            <a:pPr marL="269875" indent="-269875">
              <a:lnSpc>
                <a:spcPct val="150000"/>
              </a:lnSpc>
              <a:buFontTx/>
              <a:buAutoNum type="romanUcPeriod"/>
            </a:pPr>
            <a:r>
              <a:rPr lang="es-ES" sz="1400" b="1" dirty="0">
                <a:ln w="11430"/>
                <a:solidFill>
                  <a:srgbClr val="000066"/>
                </a:solidFill>
                <a:latin typeface="Arial Narrow" panose="020B0606020202030204" pitchFamily="34" charset="0"/>
                <a:cs typeface="Arial" panose="020B0604020202020204" pitchFamily="34" charset="0"/>
              </a:rPr>
              <a:t>PROBLEMÁTICA EN LA EJECUCIÓN DEL GASTO Y MEDIDAS CORRECTIVAS</a:t>
            </a:r>
            <a:endParaRPr lang="es-PE" sz="1400" b="1" dirty="0">
              <a:ln w="11430"/>
              <a:solidFill>
                <a:srgbClr val="000066"/>
              </a:solidFill>
              <a:latin typeface="Arial Narrow" panose="020B0606020202030204" pitchFamily="34" charset="0"/>
              <a:cs typeface="Arial" panose="020B0604020202020204" pitchFamily="34" charset="0"/>
            </a:endParaRPr>
          </a:p>
          <a:p>
            <a:pPr marL="400050" indent="-400050" defTabSz="363211">
              <a:lnSpc>
                <a:spcPts val="1500"/>
              </a:lnSpc>
              <a:buAutoNum type="romanUcPeriod" startAt="9"/>
            </a:pPr>
            <a:endParaRPr lang="es-PE" sz="1350" b="1" dirty="0">
              <a:ln w="11430"/>
              <a:solidFill>
                <a:srgbClr val="000066"/>
              </a:solidFill>
              <a:latin typeface="Arial Narrow" panose="020B0606020202030204" pitchFamily="34" charset="0"/>
              <a:cs typeface="Arial" panose="020B0604020202020204" pitchFamily="34" charset="0"/>
            </a:endParaRPr>
          </a:p>
        </p:txBody>
      </p:sp>
      <p:sp>
        <p:nvSpPr>
          <p:cNvPr id="14" name="13 Redondear rectángulo de esquina del mismo lado"/>
          <p:cNvSpPr/>
          <p:nvPr/>
        </p:nvSpPr>
        <p:spPr>
          <a:xfrm rot="10800000" flipV="1">
            <a:off x="3635896" y="755650"/>
            <a:ext cx="2349015" cy="324055"/>
          </a:xfrm>
          <a:prstGeom prst="round2SameRect">
            <a:avLst>
              <a:gd name="adj1" fmla="val 50000"/>
              <a:gd name="adj2" fmla="val 0"/>
            </a:avLst>
          </a:prstGeom>
          <a:gradFill>
            <a:gsLst>
              <a:gs pos="2000">
                <a:schemeClr val="accent1">
                  <a:shade val="51000"/>
                  <a:satMod val="130000"/>
                </a:schemeClr>
              </a:gs>
              <a:gs pos="80000">
                <a:schemeClr val="accent1">
                  <a:shade val="93000"/>
                  <a:satMod val="130000"/>
                </a:schemeClr>
              </a:gs>
              <a:gs pos="100000">
                <a:schemeClr val="accent1">
                  <a:shade val="94000"/>
                  <a:satMod val="135000"/>
                </a:schemeClr>
              </a:gs>
            </a:gsLst>
          </a:gradFill>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PE" sz="1725" b="1" dirty="0">
                <a:solidFill>
                  <a:srgbClr val="FFFFFF"/>
                </a:solidFill>
                <a:latin typeface="Arial" panose="020B0604020202020204" pitchFamily="34" charset="0"/>
                <a:ea typeface="Times New Roman"/>
                <a:cs typeface="Arial" panose="020B0604020202020204" pitchFamily="34" charset="0"/>
              </a:rPr>
              <a:t>CONTENIDO</a:t>
            </a:r>
            <a:endParaRPr lang="es-PE" sz="17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50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802" y="2237136"/>
            <a:ext cx="6858397" cy="992583"/>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III.</a:t>
            </a:r>
          </a:p>
          <a:p>
            <a:pPr marL="0" lvl="1" algn="ctr"/>
            <a:r>
              <a:rPr lang="es-PE" sz="3000" b="1" dirty="0">
                <a:ln w="50800"/>
                <a:solidFill>
                  <a:schemeClr val="bg1">
                    <a:lumMod val="95000"/>
                  </a:schemeClr>
                </a:solidFill>
                <a:latin typeface="Agency FB" pitchFamily="34" charset="0"/>
                <a:cs typeface="Arial" panose="020B0604020202020204" pitchFamily="34" charset="0"/>
              </a:rPr>
              <a:t>EJECUCIÓN FINANCIERA DEL AÑO FISCAL 2021</a:t>
            </a:r>
          </a:p>
        </p:txBody>
      </p:sp>
    </p:spTree>
    <p:extLst>
      <p:ext uri="{BB962C8B-B14F-4D97-AF65-F5344CB8AC3E}">
        <p14:creationId xmlns:p14="http://schemas.microsoft.com/office/powerpoint/2010/main" val="133119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395537" y="1439064"/>
            <a:ext cx="8424936" cy="756746"/>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Al 05 de octubre del año 2021, el Presupuesto Institucional Modificado (PIM) asciende a S/. 2,324’306,360, y al II trimestre del presente año cuenta con una ejecución financiera de 38.7% proyectándose una ejecución de 91.3% al cierre del ejercicio 2021.</a:t>
            </a:r>
          </a:p>
        </p:txBody>
      </p:sp>
      <p:sp>
        <p:nvSpPr>
          <p:cNvPr id="8" name="2 Redondear rectángulo de esquina del mismo lado"/>
          <p:cNvSpPr/>
          <p:nvPr/>
        </p:nvSpPr>
        <p:spPr>
          <a:xfrm rot="10800000" flipV="1">
            <a:off x="1619672" y="323602"/>
            <a:ext cx="6912768"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III. EJECUCIÓN FINANCIERA AL II TRIMESTRE Y PROYECCIÓN DE CIERRE DEL AÑO FISCAL 2021 – POR FUENTE DE FINANCIAMIENTO</a:t>
            </a:r>
          </a:p>
        </p:txBody>
      </p:sp>
      <p:graphicFrame>
        <p:nvGraphicFramePr>
          <p:cNvPr id="3" name="Tabla 2"/>
          <p:cNvGraphicFramePr>
            <a:graphicFrameLocks noGrp="1"/>
          </p:cNvGraphicFramePr>
          <p:nvPr>
            <p:extLst>
              <p:ext uri="{D42A27DB-BD31-4B8C-83A1-F6EECF244321}">
                <p14:modId xmlns:p14="http://schemas.microsoft.com/office/powerpoint/2010/main" val="1188778889"/>
              </p:ext>
            </p:extLst>
          </p:nvPr>
        </p:nvGraphicFramePr>
        <p:xfrm>
          <a:off x="457200" y="2495979"/>
          <a:ext cx="8229599" cy="2580151"/>
        </p:xfrm>
        <a:graphic>
          <a:graphicData uri="http://schemas.openxmlformats.org/drawingml/2006/table">
            <a:tbl>
              <a:tblPr/>
              <a:tblGrid>
                <a:gridCol w="3450740">
                  <a:extLst>
                    <a:ext uri="{9D8B030D-6E8A-4147-A177-3AD203B41FA5}">
                      <a16:colId xmlns:a16="http://schemas.microsoft.com/office/drawing/2014/main" val="3259734173"/>
                    </a:ext>
                  </a:extLst>
                </a:gridCol>
                <a:gridCol w="1079097">
                  <a:extLst>
                    <a:ext uri="{9D8B030D-6E8A-4147-A177-3AD203B41FA5}">
                      <a16:colId xmlns:a16="http://schemas.microsoft.com/office/drawing/2014/main" val="1295886025"/>
                    </a:ext>
                  </a:extLst>
                </a:gridCol>
                <a:gridCol w="1079097">
                  <a:extLst>
                    <a:ext uri="{9D8B030D-6E8A-4147-A177-3AD203B41FA5}">
                      <a16:colId xmlns:a16="http://schemas.microsoft.com/office/drawing/2014/main" val="199760617"/>
                    </a:ext>
                  </a:extLst>
                </a:gridCol>
                <a:gridCol w="830075">
                  <a:extLst>
                    <a:ext uri="{9D8B030D-6E8A-4147-A177-3AD203B41FA5}">
                      <a16:colId xmlns:a16="http://schemas.microsoft.com/office/drawing/2014/main" val="1956064929"/>
                    </a:ext>
                  </a:extLst>
                </a:gridCol>
                <a:gridCol w="1079097">
                  <a:extLst>
                    <a:ext uri="{9D8B030D-6E8A-4147-A177-3AD203B41FA5}">
                      <a16:colId xmlns:a16="http://schemas.microsoft.com/office/drawing/2014/main" val="607428833"/>
                    </a:ext>
                  </a:extLst>
                </a:gridCol>
                <a:gridCol w="711493">
                  <a:extLst>
                    <a:ext uri="{9D8B030D-6E8A-4147-A177-3AD203B41FA5}">
                      <a16:colId xmlns:a16="http://schemas.microsoft.com/office/drawing/2014/main" val="3002250076"/>
                    </a:ext>
                  </a:extLst>
                </a:gridCol>
              </a:tblGrid>
              <a:tr h="702599">
                <a:tc>
                  <a:txBody>
                    <a:bodyPr/>
                    <a:lstStyle/>
                    <a:p>
                      <a:pPr algn="ctr" rtl="0" fontAlgn="ctr"/>
                      <a:r>
                        <a:rPr lang="es-PE" sz="1400" b="1" i="0" u="none" strike="noStrike">
                          <a:solidFill>
                            <a:srgbClr val="FFFFFF"/>
                          </a:solidFill>
                          <a:effectLst/>
                          <a:latin typeface="Arial Narrow" panose="020B0606020202030204" pitchFamily="34" charset="0"/>
                        </a:rPr>
                        <a:t>FUENTE DE FINANCIAMIENTO</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PIM 2021</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Devengado al II Trim. 2021</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 EJEC. II TRIM.</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EJECUCION AL CIERRE 2021 (*)</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 EJEC. CIERRE</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4050310340"/>
                  </a:ext>
                </a:extLst>
              </a:tr>
              <a:tr h="240129">
                <a:tc>
                  <a:txBody>
                    <a:bodyPr/>
                    <a:lstStyle/>
                    <a:p>
                      <a:pPr algn="l" rtl="0" fontAlgn="ctr"/>
                      <a:r>
                        <a:rPr lang="es-PE" sz="1500" b="1" i="0" u="none" strike="noStrike" dirty="0">
                          <a:solidFill>
                            <a:srgbClr val="000066"/>
                          </a:solidFill>
                          <a:effectLst/>
                          <a:latin typeface="Arial Narrow" panose="020B0606020202030204" pitchFamily="34" charset="0"/>
                        </a:rPr>
                        <a:t>Recursos Ordinarios</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1,772,002,436</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779,104,467</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44.0%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1,740,022,240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98.2%</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01614954"/>
                  </a:ext>
                </a:extLst>
              </a:tr>
              <a:tr h="240129">
                <a:tc>
                  <a:txBody>
                    <a:bodyPr/>
                    <a:lstStyle/>
                    <a:p>
                      <a:pPr algn="l" rtl="0" fontAlgn="ctr"/>
                      <a:r>
                        <a:rPr lang="es-PE" sz="1500" b="1" i="0" u="none" strike="noStrike" dirty="0">
                          <a:solidFill>
                            <a:srgbClr val="000066"/>
                          </a:solidFill>
                          <a:effectLst/>
                          <a:latin typeface="Arial Narrow" panose="020B0606020202030204" pitchFamily="34" charset="0"/>
                        </a:rPr>
                        <a:t>Recursos Directamente Recaudados</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24,899,026</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4,927,670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19.8%</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13,801,401</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55.4%</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68112556"/>
                  </a:ext>
                </a:extLst>
              </a:tr>
              <a:tr h="240129">
                <a:tc>
                  <a:txBody>
                    <a:bodyPr/>
                    <a:lstStyle/>
                    <a:p>
                      <a:pPr algn="l" rtl="0" fontAlgn="ctr"/>
                      <a:r>
                        <a:rPr lang="es-PE" sz="1500" b="1" i="0" u="none" strike="noStrike">
                          <a:solidFill>
                            <a:srgbClr val="000066"/>
                          </a:solidFill>
                          <a:effectLst/>
                          <a:latin typeface="Arial Narrow" panose="020B0606020202030204" pitchFamily="34" charset="0"/>
                        </a:rPr>
                        <a:t>Recursos por Operaciones Oficiales de Crédito</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358,478,060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61,408,495</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17.1%</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236,150,958</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65.9%</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98107410"/>
                  </a:ext>
                </a:extLst>
              </a:tr>
              <a:tr h="240129">
                <a:tc>
                  <a:txBody>
                    <a:bodyPr/>
                    <a:lstStyle/>
                    <a:p>
                      <a:pPr algn="l" rtl="0" fontAlgn="ctr"/>
                      <a:r>
                        <a:rPr lang="es-PE" sz="1500" b="1" i="0" u="none" strike="noStrike">
                          <a:solidFill>
                            <a:srgbClr val="000066"/>
                          </a:solidFill>
                          <a:effectLst/>
                          <a:latin typeface="Arial Narrow" panose="020B0606020202030204" pitchFamily="34" charset="0"/>
                        </a:rPr>
                        <a:t>Donaciones y Transferencias</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54,579,699</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15,209,020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27.9%</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39,541,250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72.4%</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27807325"/>
                  </a:ext>
                </a:extLst>
              </a:tr>
              <a:tr h="240129">
                <a:tc>
                  <a:txBody>
                    <a:bodyPr/>
                    <a:lstStyle/>
                    <a:p>
                      <a:pPr algn="l" rtl="0" fontAlgn="ctr"/>
                      <a:r>
                        <a:rPr lang="es-PE" sz="1500" b="1" i="0" u="none" strike="noStrike">
                          <a:solidFill>
                            <a:srgbClr val="000066"/>
                          </a:solidFill>
                          <a:effectLst/>
                          <a:latin typeface="Arial Narrow" panose="020B0606020202030204" pitchFamily="34" charset="0"/>
                        </a:rPr>
                        <a:t>Recursos Determinados</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114,347,139</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38,104,187</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33.3%</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91,544,984</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80.1%</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45192964"/>
                  </a:ext>
                </a:extLst>
              </a:tr>
              <a:tr h="231235">
                <a:tc>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2,324,306,360</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898,753,839</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38.7%</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2,121,060,833</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Arial Narrow" panose="020B0606020202030204" pitchFamily="34" charset="0"/>
                        </a:rPr>
                        <a:t>91.3%</a:t>
                      </a:r>
                    </a:p>
                  </a:txBody>
                  <a:tcPr marL="8894" marR="8894" marT="889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504856371"/>
                  </a:ext>
                </a:extLst>
              </a:tr>
              <a:tr h="213448">
                <a:tc>
                  <a:txBody>
                    <a:bodyPr/>
                    <a:lstStyle/>
                    <a:p>
                      <a:pPr algn="l" fontAlgn="b"/>
                      <a:r>
                        <a:rPr lang="es-PE" sz="1300" b="1" i="0" u="none" strike="noStrike">
                          <a:solidFill>
                            <a:srgbClr val="000000"/>
                          </a:solidFill>
                          <a:effectLst/>
                          <a:latin typeface="Arial Narrow" panose="020B0606020202030204" pitchFamily="34" charset="0"/>
                        </a:rPr>
                        <a:t>(*) Monto Proyectado</a:t>
                      </a:r>
                    </a:p>
                  </a:txBody>
                  <a:tcPr marL="8894" marR="8894" marT="8894" marB="0" anchor="b">
                    <a:lnL>
                      <a:noFill/>
                    </a:lnL>
                    <a:lnR>
                      <a:noFill/>
                    </a:lnR>
                    <a:lnT>
                      <a:noFill/>
                    </a:lnT>
                    <a:lnB>
                      <a:noFill/>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894" marR="8894" marT="8894" marB="0" anchor="b">
                    <a:lnL>
                      <a:noFill/>
                    </a:lnL>
                    <a:lnR>
                      <a:noFill/>
                    </a:lnR>
                    <a:lnT>
                      <a:noFill/>
                    </a:lnT>
                    <a:lnB>
                      <a:noFill/>
                    </a:lnB>
                  </a:tcPr>
                </a:tc>
                <a:tc>
                  <a:txBody>
                    <a:bodyPr/>
                    <a:lstStyle/>
                    <a:p>
                      <a:pPr algn="l" fontAlgn="b"/>
                      <a:endParaRPr lang="es-PE" sz="1000" b="0" i="0" u="none" strike="noStrike">
                        <a:solidFill>
                          <a:srgbClr val="000000"/>
                        </a:solidFill>
                        <a:effectLst/>
                        <a:latin typeface="Calibri" panose="020F0502020204030204" pitchFamily="34" charset="0"/>
                      </a:endParaRPr>
                    </a:p>
                  </a:txBody>
                  <a:tcPr marL="8894" marR="8894" marT="8894" marB="0" anchor="b">
                    <a:lnL>
                      <a:noFill/>
                    </a:lnL>
                    <a:lnR>
                      <a:noFill/>
                    </a:lnR>
                    <a:lnT>
                      <a:noFill/>
                    </a:lnT>
                    <a:lnB>
                      <a:noFill/>
                    </a:lnB>
                  </a:tcPr>
                </a:tc>
                <a:tc>
                  <a:txBody>
                    <a:bodyPr/>
                    <a:lstStyle/>
                    <a:p>
                      <a:pPr algn="l" fontAlgn="b"/>
                      <a:endParaRPr lang="es-PE" sz="1000" b="0" i="0" u="none" strike="noStrike">
                        <a:solidFill>
                          <a:srgbClr val="000000"/>
                        </a:solidFill>
                        <a:effectLst/>
                        <a:latin typeface="Calibri" panose="020F0502020204030204" pitchFamily="34" charset="0"/>
                      </a:endParaRPr>
                    </a:p>
                  </a:txBody>
                  <a:tcPr marL="8894" marR="8894" marT="8894" marB="0" anchor="b">
                    <a:lnL>
                      <a:noFill/>
                    </a:lnL>
                    <a:lnR>
                      <a:noFill/>
                    </a:lnR>
                    <a:lnT>
                      <a:noFill/>
                    </a:lnT>
                    <a:lnB>
                      <a:noFill/>
                    </a:lnB>
                  </a:tcPr>
                </a:tc>
                <a:tc>
                  <a:txBody>
                    <a:bodyPr/>
                    <a:lstStyle/>
                    <a:p>
                      <a:pPr algn="l" fontAlgn="b"/>
                      <a:endParaRPr lang="es-PE" sz="1000" b="0" i="0" u="none" strike="noStrike">
                        <a:solidFill>
                          <a:srgbClr val="000000"/>
                        </a:solidFill>
                        <a:effectLst/>
                        <a:latin typeface="Calibri" panose="020F0502020204030204" pitchFamily="34" charset="0"/>
                      </a:endParaRPr>
                    </a:p>
                  </a:txBody>
                  <a:tcPr marL="8894" marR="8894" marT="8894" marB="0" anchor="b">
                    <a:lnL>
                      <a:noFill/>
                    </a:lnL>
                    <a:lnR>
                      <a:noFill/>
                    </a:lnR>
                    <a:lnT>
                      <a:noFill/>
                    </a:lnT>
                    <a:lnB>
                      <a:noFill/>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894" marR="8894" marT="8894" marB="0" anchor="b">
                    <a:lnL>
                      <a:noFill/>
                    </a:lnL>
                    <a:lnR>
                      <a:noFill/>
                    </a:lnR>
                    <a:lnT>
                      <a:noFill/>
                    </a:lnT>
                    <a:lnB>
                      <a:noFill/>
                    </a:lnB>
                  </a:tcPr>
                </a:tc>
                <a:extLst>
                  <a:ext uri="{0D108BD9-81ED-4DB2-BD59-A6C34878D82A}">
                    <a16:rowId xmlns:a16="http://schemas.microsoft.com/office/drawing/2014/main" val="1647370134"/>
                  </a:ext>
                </a:extLst>
              </a:tr>
            </a:tbl>
          </a:graphicData>
        </a:graphic>
      </p:graphicFrame>
    </p:spTree>
    <p:extLst>
      <p:ext uri="{BB962C8B-B14F-4D97-AF65-F5344CB8AC3E}">
        <p14:creationId xmlns:p14="http://schemas.microsoft.com/office/powerpoint/2010/main" val="268547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Redondear rectángulo de esquina del mismo lado"/>
          <p:cNvSpPr/>
          <p:nvPr/>
        </p:nvSpPr>
        <p:spPr>
          <a:xfrm rot="10800000" flipV="1">
            <a:off x="1619672" y="145175"/>
            <a:ext cx="6912768" cy="71689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III. EJECUCIÓN FINANCIERA AL II TRIMESTRE Y PROYECCIÓN DE CIERRE DEL AÑO FISCAL 2021 - POR GENÉRICA DE GASTO</a:t>
            </a:r>
          </a:p>
        </p:txBody>
      </p:sp>
      <p:sp>
        <p:nvSpPr>
          <p:cNvPr id="5" name="Rectángulo 4">
            <a:extLst>
              <a:ext uri="{FF2B5EF4-FFF2-40B4-BE49-F238E27FC236}">
                <a16:creationId xmlns:a16="http://schemas.microsoft.com/office/drawing/2014/main" id="{8602FAE1-5D18-42EA-88C9-F58AFC0B6710}"/>
              </a:ext>
            </a:extLst>
          </p:cNvPr>
          <p:cNvSpPr/>
          <p:nvPr/>
        </p:nvSpPr>
        <p:spPr>
          <a:xfrm>
            <a:off x="395536" y="899666"/>
            <a:ext cx="8352928" cy="1546577"/>
          </a:xfrm>
          <a:prstGeom prst="rect">
            <a:avLst/>
          </a:prstGeom>
        </p:spPr>
        <p:txBody>
          <a:bodyPr wrap="square">
            <a:spAutoFit/>
          </a:bodyPr>
          <a:lstStyle/>
          <a:p>
            <a:pPr algn="just">
              <a:lnSpc>
                <a:spcPct val="90000"/>
              </a:lnSpc>
            </a:pPr>
            <a:r>
              <a:rPr lang="es-ES" sz="1500" dirty="0">
                <a:solidFill>
                  <a:srgbClr val="000066"/>
                </a:solidFill>
                <a:effectLst>
                  <a:outerShdw blurRad="38100" dist="38100" dir="2700000" algn="tl">
                    <a:srgbClr val="000000">
                      <a:alpha val="43137"/>
                    </a:srgbClr>
                  </a:outerShdw>
                </a:effectLst>
              </a:rPr>
              <a:t>Al II trimestre del año 2021, a nivel de genérica de gasto se tiene una ejecución del 38.7% con una proyección de gasto del 91.3% al cierre del ejercicio 2021.</a:t>
            </a:r>
          </a:p>
          <a:p>
            <a:pPr algn="just">
              <a:lnSpc>
                <a:spcPct val="90000"/>
              </a:lnSpc>
            </a:pPr>
            <a:endParaRPr lang="es-ES" sz="1200" dirty="0">
              <a:solidFill>
                <a:srgbClr val="000066"/>
              </a:solidFill>
              <a:effectLst>
                <a:outerShdw blurRad="38100" dist="38100" dir="2700000" algn="tl">
                  <a:srgbClr val="000000">
                    <a:alpha val="43137"/>
                  </a:srgbClr>
                </a:outerShdw>
              </a:effectLst>
            </a:endParaRPr>
          </a:p>
          <a:p>
            <a:pPr algn="just">
              <a:lnSpc>
                <a:spcPct val="90000"/>
              </a:lnSpc>
            </a:pPr>
            <a:r>
              <a:rPr lang="es-ES" sz="1500" dirty="0">
                <a:solidFill>
                  <a:srgbClr val="000066"/>
                </a:solidFill>
                <a:effectLst>
                  <a:outerShdw blurRad="38100" dist="38100" dir="2700000" algn="tl">
                    <a:srgbClr val="000000">
                      <a:alpha val="43137"/>
                    </a:srgbClr>
                  </a:outerShdw>
                </a:effectLst>
              </a:rPr>
              <a:t>Al II trimestre 2021, los Gastos Corrientes tiene una ejecución financiera del 42.8% con una proyección del 96.2% al cierre del ejercicio; los Gastos de Capital cuenta con una ejecución del 20.6% y una proyección del 69.7% al cierre del ejercicio; finalmente, el Servicio de la Deuda tiene una ejecución del 43.8% y una proyección del 100% al cierre el ejercicio 2021.</a:t>
            </a:r>
          </a:p>
        </p:txBody>
      </p:sp>
      <p:graphicFrame>
        <p:nvGraphicFramePr>
          <p:cNvPr id="2" name="Tabla 1"/>
          <p:cNvGraphicFramePr>
            <a:graphicFrameLocks noGrp="1"/>
          </p:cNvGraphicFramePr>
          <p:nvPr>
            <p:extLst>
              <p:ext uri="{D42A27DB-BD31-4B8C-83A1-F6EECF244321}">
                <p14:modId xmlns:p14="http://schemas.microsoft.com/office/powerpoint/2010/main" val="1726230041"/>
              </p:ext>
            </p:extLst>
          </p:nvPr>
        </p:nvGraphicFramePr>
        <p:xfrm>
          <a:off x="457200" y="2411834"/>
          <a:ext cx="8229599" cy="3531904"/>
        </p:xfrm>
        <a:graphic>
          <a:graphicData uri="http://schemas.openxmlformats.org/drawingml/2006/table">
            <a:tbl>
              <a:tblPr/>
              <a:tblGrid>
                <a:gridCol w="3350903">
                  <a:extLst>
                    <a:ext uri="{9D8B030D-6E8A-4147-A177-3AD203B41FA5}">
                      <a16:colId xmlns:a16="http://schemas.microsoft.com/office/drawing/2014/main" val="2732478424"/>
                    </a:ext>
                  </a:extLst>
                </a:gridCol>
                <a:gridCol w="1111945">
                  <a:extLst>
                    <a:ext uri="{9D8B030D-6E8A-4147-A177-3AD203B41FA5}">
                      <a16:colId xmlns:a16="http://schemas.microsoft.com/office/drawing/2014/main" val="281176106"/>
                    </a:ext>
                  </a:extLst>
                </a:gridCol>
                <a:gridCol w="1111945">
                  <a:extLst>
                    <a:ext uri="{9D8B030D-6E8A-4147-A177-3AD203B41FA5}">
                      <a16:colId xmlns:a16="http://schemas.microsoft.com/office/drawing/2014/main" val="2524695771"/>
                    </a:ext>
                  </a:extLst>
                </a:gridCol>
                <a:gridCol w="819645">
                  <a:extLst>
                    <a:ext uri="{9D8B030D-6E8A-4147-A177-3AD203B41FA5}">
                      <a16:colId xmlns:a16="http://schemas.microsoft.com/office/drawing/2014/main" val="3415795538"/>
                    </a:ext>
                  </a:extLst>
                </a:gridCol>
                <a:gridCol w="1111945">
                  <a:extLst>
                    <a:ext uri="{9D8B030D-6E8A-4147-A177-3AD203B41FA5}">
                      <a16:colId xmlns:a16="http://schemas.microsoft.com/office/drawing/2014/main" val="3029068806"/>
                    </a:ext>
                  </a:extLst>
                </a:gridCol>
                <a:gridCol w="723216">
                  <a:extLst>
                    <a:ext uri="{9D8B030D-6E8A-4147-A177-3AD203B41FA5}">
                      <a16:colId xmlns:a16="http://schemas.microsoft.com/office/drawing/2014/main" val="4122130745"/>
                    </a:ext>
                  </a:extLst>
                </a:gridCol>
              </a:tblGrid>
              <a:tr h="606360">
                <a:tc>
                  <a:txBody>
                    <a:bodyPr/>
                    <a:lstStyle/>
                    <a:p>
                      <a:pPr algn="ctr" rtl="0" fontAlgn="ctr"/>
                      <a:r>
                        <a:rPr lang="es-PE" sz="1400" b="1" i="0" u="none" strike="noStrike">
                          <a:solidFill>
                            <a:srgbClr val="FFFFFF"/>
                          </a:solidFill>
                          <a:effectLst/>
                          <a:latin typeface="Arial Narrow" panose="020B0606020202030204" pitchFamily="34" charset="0"/>
                        </a:rPr>
                        <a:t>GENÉRICA DE GASTO</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PIM 2021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Devengado al II Trim. 2021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 EJECUC.</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Devengado al Cierre 2021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 EJECUC.</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337626082"/>
                  </a:ext>
                </a:extLst>
              </a:tr>
              <a:tr h="244354">
                <a:tc>
                  <a:txBody>
                    <a:bodyPr/>
                    <a:lstStyle/>
                    <a:p>
                      <a:pPr algn="l" rtl="0" fontAlgn="ctr"/>
                      <a:r>
                        <a:rPr lang="es-PE" sz="1500" b="1" i="0" u="none" strike="noStrike" dirty="0">
                          <a:solidFill>
                            <a:srgbClr val="0000F6"/>
                          </a:solidFill>
                          <a:effectLst/>
                          <a:latin typeface="Arial Narrow" panose="020B0606020202030204" pitchFamily="34" charset="0"/>
                        </a:rPr>
                        <a:t>GASTOS CORRIENTES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1,885,919,887</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807,051,196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42.8%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1,813,530,052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96.2%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57957083"/>
                  </a:ext>
                </a:extLst>
              </a:tr>
              <a:tr h="244354">
                <a:tc>
                  <a:txBody>
                    <a:bodyPr/>
                    <a:lstStyle/>
                    <a:p>
                      <a:pPr algn="l" rtl="0" fontAlgn="ctr"/>
                      <a:r>
                        <a:rPr lang="es-ES" sz="1500" b="1" i="0" u="none" strike="noStrike" dirty="0">
                          <a:solidFill>
                            <a:srgbClr val="000066"/>
                          </a:solidFill>
                          <a:effectLst/>
                          <a:latin typeface="Arial Narrow" panose="020B0606020202030204" pitchFamily="34" charset="0"/>
                        </a:rPr>
                        <a:t>2.1 Personal y Obligaciones Sociales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1,413,573,053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646,969,131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45.8%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1,398,569,481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98.9%</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51759994"/>
                  </a:ext>
                </a:extLst>
              </a:tr>
              <a:tr h="244354">
                <a:tc>
                  <a:txBody>
                    <a:bodyPr/>
                    <a:lstStyle/>
                    <a:p>
                      <a:pPr algn="l" rtl="0" fontAlgn="ctr"/>
                      <a:r>
                        <a:rPr lang="es-ES" sz="1500" b="1" i="0" u="none" strike="noStrike" dirty="0">
                          <a:solidFill>
                            <a:srgbClr val="000066"/>
                          </a:solidFill>
                          <a:effectLst/>
                          <a:latin typeface="Arial Narrow" panose="020B0606020202030204" pitchFamily="34" charset="0"/>
                        </a:rPr>
                        <a:t>2.2 Pensiones y Otras Prestaciones Sociales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104,223,562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47,576,734</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45.6%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99,432,061</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95.4%</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52589963"/>
                  </a:ext>
                </a:extLst>
              </a:tr>
              <a:tr h="244354">
                <a:tc>
                  <a:txBody>
                    <a:bodyPr/>
                    <a:lstStyle/>
                    <a:p>
                      <a:pPr algn="l" rtl="0" fontAlgn="ctr"/>
                      <a:r>
                        <a:rPr lang="es-PE" sz="1500" b="1" i="0" u="none" strike="noStrike" dirty="0">
                          <a:solidFill>
                            <a:srgbClr val="000066"/>
                          </a:solidFill>
                          <a:effectLst/>
                          <a:latin typeface="Arial Narrow" panose="020B0606020202030204" pitchFamily="34" charset="0"/>
                        </a:rPr>
                        <a:t>2.3 Bienes y Servicios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335,882,406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110,122,012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32.8%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286,630,243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85.3%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8293725"/>
                  </a:ext>
                </a:extLst>
              </a:tr>
              <a:tr h="244354">
                <a:tc>
                  <a:txBody>
                    <a:bodyPr/>
                    <a:lstStyle/>
                    <a:p>
                      <a:pPr algn="l" rtl="0" fontAlgn="ctr"/>
                      <a:r>
                        <a:rPr lang="es-ES" sz="1500" b="1" i="0" u="none" strike="noStrike">
                          <a:solidFill>
                            <a:srgbClr val="000066"/>
                          </a:solidFill>
                          <a:effectLst/>
                          <a:latin typeface="Arial Narrow" panose="020B0606020202030204" pitchFamily="34" charset="0"/>
                        </a:rPr>
                        <a:t>2.4 Donaciones y Transferencias Corrientes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268,174</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268,174</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78730680"/>
                  </a:ext>
                </a:extLst>
              </a:tr>
              <a:tr h="244354">
                <a:tc>
                  <a:txBody>
                    <a:bodyPr/>
                    <a:lstStyle/>
                    <a:p>
                      <a:pPr algn="l" rtl="0" fontAlgn="ctr"/>
                      <a:r>
                        <a:rPr lang="es-PE" sz="1500" b="1" i="0" u="none" strike="noStrike">
                          <a:solidFill>
                            <a:srgbClr val="000066"/>
                          </a:solidFill>
                          <a:effectLst/>
                          <a:latin typeface="Arial Narrow" panose="020B0606020202030204" pitchFamily="34" charset="0"/>
                        </a:rPr>
                        <a:t>2.5 Otros Gastos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31,972,692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2,383,319</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28,630,093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865705"/>
                  </a:ext>
                </a:extLst>
              </a:tr>
              <a:tr h="244354">
                <a:tc>
                  <a:txBody>
                    <a:bodyPr/>
                    <a:lstStyle/>
                    <a:p>
                      <a:pPr algn="l" rtl="0" fontAlgn="ctr"/>
                      <a:r>
                        <a:rPr lang="es-PE" sz="1500" b="1" i="0" u="none" strike="noStrike">
                          <a:solidFill>
                            <a:srgbClr val="0000F6"/>
                          </a:solidFill>
                          <a:effectLst/>
                          <a:latin typeface="Arial Narrow" panose="020B0606020202030204" pitchFamily="34" charset="0"/>
                        </a:rPr>
                        <a:t>GASTOS DE CAPITAL</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431,586,340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F6"/>
                          </a:solidFill>
                          <a:effectLst/>
                          <a:latin typeface="Arial Narrow" panose="020B0606020202030204" pitchFamily="34" charset="0"/>
                        </a:rPr>
                        <a:t>88,724,797</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F"/>
                          </a:solidFill>
                          <a:effectLst/>
                          <a:latin typeface="Arial Narrow" panose="020B0606020202030204" pitchFamily="34" charset="0"/>
                        </a:rPr>
                        <a:t>20.6%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300,730,648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F"/>
                          </a:solidFill>
                          <a:effectLst/>
                          <a:latin typeface="Arial Narrow" panose="020B0606020202030204" pitchFamily="34" charset="0"/>
                        </a:rPr>
                        <a:t>69.7%</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94403566"/>
                  </a:ext>
                </a:extLst>
              </a:tr>
              <a:tr h="244354">
                <a:tc>
                  <a:txBody>
                    <a:bodyPr/>
                    <a:lstStyle/>
                    <a:p>
                      <a:pPr algn="l" rtl="0" fontAlgn="ctr"/>
                      <a:r>
                        <a:rPr lang="es-ES" sz="1500" b="1" i="0" u="none" strike="noStrike">
                          <a:solidFill>
                            <a:srgbClr val="000066"/>
                          </a:solidFill>
                          <a:effectLst/>
                          <a:latin typeface="Arial Narrow" panose="020B0606020202030204" pitchFamily="34" charset="0"/>
                        </a:rPr>
                        <a:t>2.4 Donaciones y Transferencias de Capital</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8,901,425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8,901,425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8,901,425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79264858"/>
                  </a:ext>
                </a:extLst>
              </a:tr>
              <a:tr h="244354">
                <a:tc>
                  <a:txBody>
                    <a:bodyPr/>
                    <a:lstStyle/>
                    <a:p>
                      <a:pPr algn="l" rtl="0" fontAlgn="ctr"/>
                      <a:r>
                        <a:rPr lang="es-ES" sz="1500" b="1" i="0" u="none" strike="noStrike">
                          <a:solidFill>
                            <a:srgbClr val="000066"/>
                          </a:solidFill>
                          <a:effectLst/>
                          <a:latin typeface="Arial Narrow" panose="020B0606020202030204" pitchFamily="34" charset="0"/>
                        </a:rPr>
                        <a:t>2.6 Adquisicion de Activos no Financieros</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422,684,915</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79,823,372</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18.9%</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291,829,223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69.0%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37961027"/>
                  </a:ext>
                </a:extLst>
              </a:tr>
              <a:tr h="244354">
                <a:tc>
                  <a:txBody>
                    <a:bodyPr/>
                    <a:lstStyle/>
                    <a:p>
                      <a:pPr algn="l" rtl="0" fontAlgn="ctr"/>
                      <a:r>
                        <a:rPr lang="es-PE" sz="1500" b="1" i="0" u="none" strike="noStrike">
                          <a:solidFill>
                            <a:srgbClr val="0000F6"/>
                          </a:solidFill>
                          <a:effectLst/>
                          <a:latin typeface="Arial Narrow" panose="020B0606020202030204" pitchFamily="34" charset="0"/>
                        </a:rPr>
                        <a:t>SERVICIO DE LA DEUDA</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6,800,133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6"/>
                          </a:solidFill>
                          <a:effectLst/>
                          <a:latin typeface="Arial Narrow" panose="020B0606020202030204" pitchFamily="34" charset="0"/>
                        </a:rPr>
                        <a:t>2,977,846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FF"/>
                          </a:solidFill>
                          <a:effectLst/>
                          <a:latin typeface="Arial Narrow" panose="020B0606020202030204" pitchFamily="34" charset="0"/>
                        </a:rPr>
                        <a:t>43.8%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F6"/>
                          </a:solidFill>
                          <a:effectLst/>
                          <a:latin typeface="Arial Narrow" panose="020B0606020202030204" pitchFamily="34" charset="0"/>
                        </a:rPr>
                        <a:t>6,800,133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FF"/>
                          </a:solidFill>
                          <a:effectLst/>
                          <a:latin typeface="Arial Narrow" panose="020B0606020202030204" pitchFamily="34" charset="0"/>
                        </a:rPr>
                        <a:t>100.0%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99711931"/>
                  </a:ext>
                </a:extLst>
              </a:tr>
              <a:tr h="244354">
                <a:tc>
                  <a:txBody>
                    <a:bodyPr/>
                    <a:lstStyle/>
                    <a:p>
                      <a:pPr algn="l" rtl="0" fontAlgn="ctr"/>
                      <a:r>
                        <a:rPr lang="es-ES" sz="1500" b="1" i="0" u="none" strike="noStrike">
                          <a:solidFill>
                            <a:srgbClr val="000066"/>
                          </a:solidFill>
                          <a:effectLst/>
                          <a:latin typeface="Arial Narrow" panose="020B0606020202030204" pitchFamily="34" charset="0"/>
                        </a:rPr>
                        <a:t>2.8 Servicio de la Deuda Pública</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6,800,133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2,977,846</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43.8%</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6,800,133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100.0%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51202104"/>
                  </a:ext>
                </a:extLst>
              </a:tr>
              <a:tr h="235304">
                <a:tc>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2,324,306,360</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898,753,839</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38.7%</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2,121,060,833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Arial Narrow" panose="020B0606020202030204" pitchFamily="34" charset="0"/>
                        </a:rPr>
                        <a:t>91.3%</a:t>
                      </a:r>
                    </a:p>
                  </a:txBody>
                  <a:tcPr marL="9050" marR="9050" marT="905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332835552"/>
                  </a:ext>
                </a:extLst>
              </a:tr>
            </a:tbl>
          </a:graphicData>
        </a:graphic>
      </p:graphicFrame>
    </p:spTree>
    <p:extLst>
      <p:ext uri="{BB962C8B-B14F-4D97-AF65-F5344CB8AC3E}">
        <p14:creationId xmlns:p14="http://schemas.microsoft.com/office/powerpoint/2010/main" val="426604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09055" y="899666"/>
            <a:ext cx="8239408" cy="1361270"/>
          </a:xfrm>
          <a:prstGeom prst="rect">
            <a:avLst/>
          </a:prstGeom>
        </p:spPr>
        <p:txBody>
          <a:bodyPr wrap="square">
            <a:spAutoFit/>
          </a:bodyPr>
          <a:lstStyle/>
          <a:p>
            <a:pPr algn="just"/>
            <a:r>
              <a:rPr lang="es-ES" sz="1649" dirty="0">
                <a:solidFill>
                  <a:srgbClr val="000066"/>
                </a:solidFill>
                <a:effectLst>
                  <a:outerShdw blurRad="38100" dist="38100" dir="2700000" algn="tl">
                    <a:srgbClr val="000000">
                      <a:alpha val="43137"/>
                    </a:srgbClr>
                  </a:outerShdw>
                </a:effectLst>
              </a:rPr>
              <a:t>A nivel de Categorías Presupuestales, al II trimestre 2021 los (</a:t>
            </a:r>
            <a:r>
              <a:rPr lang="es-ES" sz="1649" dirty="0" err="1">
                <a:solidFill>
                  <a:srgbClr val="000066"/>
                </a:solidFill>
                <a:effectLst>
                  <a:outerShdw blurRad="38100" dist="38100" dir="2700000" algn="tl">
                    <a:srgbClr val="000000">
                      <a:alpha val="43137"/>
                    </a:srgbClr>
                  </a:outerShdw>
                </a:effectLst>
              </a:rPr>
              <a:t>PPR</a:t>
            </a:r>
            <a:r>
              <a:rPr lang="es-ES" sz="1649" dirty="0">
                <a:solidFill>
                  <a:srgbClr val="000066"/>
                </a:solidFill>
                <a:effectLst>
                  <a:outerShdw blurRad="38100" dist="38100" dir="2700000" algn="tl">
                    <a:srgbClr val="000000">
                      <a:alpha val="43137"/>
                    </a:srgbClr>
                  </a:outerShdw>
                </a:effectLst>
              </a:rPr>
              <a:t>) tienen un avance del 41.9% con una proyección de gasto del 90.2% al cierre de ejercicio; las Acciones Centrales tienen un avance del 29.9% con una proyección de 89.5% al cierre del ejercicio; finalmente las (</a:t>
            </a:r>
            <a:r>
              <a:rPr lang="es-ES" sz="1649" dirty="0" err="1">
                <a:solidFill>
                  <a:srgbClr val="000066"/>
                </a:solidFill>
                <a:effectLst>
                  <a:outerShdw blurRad="38100" dist="38100" dir="2700000" algn="tl">
                    <a:srgbClr val="000000">
                      <a:alpha val="43137"/>
                    </a:srgbClr>
                  </a:outerShdw>
                </a:effectLst>
              </a:rPr>
              <a:t>APNOP</a:t>
            </a:r>
            <a:r>
              <a:rPr lang="es-ES" sz="1649" dirty="0">
                <a:solidFill>
                  <a:srgbClr val="000066"/>
                </a:solidFill>
                <a:effectLst>
                  <a:outerShdw blurRad="38100" dist="38100" dir="2700000" algn="tl">
                    <a:srgbClr val="000000">
                      <a:alpha val="43137"/>
                    </a:srgbClr>
                  </a:outerShdw>
                </a:effectLst>
              </a:rPr>
              <a:t>) tienen un avance del 33.4% con una proyección de gasto del 93.9% al cierre de ejercicio 2021.</a:t>
            </a:r>
          </a:p>
        </p:txBody>
      </p:sp>
      <p:sp>
        <p:nvSpPr>
          <p:cNvPr id="16" name="CuadroTexto 2">
            <a:extLst>
              <a:ext uri="{FF2B5EF4-FFF2-40B4-BE49-F238E27FC236}">
                <a16:creationId xmlns:a16="http://schemas.microsoft.com/office/drawing/2014/main" id="{ADE164F0-5458-4BFE-9D90-420BFCC19C53}"/>
              </a:ext>
            </a:extLst>
          </p:cNvPr>
          <p:cNvSpPr txBox="1"/>
          <p:nvPr/>
        </p:nvSpPr>
        <p:spPr>
          <a:xfrm>
            <a:off x="361037" y="4462309"/>
            <a:ext cx="4571004" cy="14779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65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Asimismo, en el presente año, la asignación de presupuesto a los (</a:t>
            </a:r>
            <a:r>
              <a:rPr lang="es-ES" sz="1650" dirty="0" err="1">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PPR</a:t>
            </a:r>
            <a:r>
              <a:rPr lang="es-ES" sz="165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 de 64%, las Acciones Centrales con 6% y las (</a:t>
            </a:r>
            <a:r>
              <a:rPr lang="es-ES" sz="1650" dirty="0" err="1">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APNOP</a:t>
            </a:r>
            <a:r>
              <a:rPr lang="es-ES" sz="165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un 30%, respecto al Presupuesto Institucional Modificado.</a:t>
            </a:r>
            <a:endParaRPr lang="es-PE" sz="165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2 Redondear rectángulo de esquina del mismo lado"/>
          <p:cNvSpPr/>
          <p:nvPr/>
        </p:nvSpPr>
        <p:spPr>
          <a:xfrm rot="10800000" flipV="1">
            <a:off x="1403648" y="107578"/>
            <a:ext cx="7056784"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III. EJECUCIÓN FINANCIERA AL II TRIMESTRE Y PROYECCIÓN DE CIERRE DEL AÑO FISCAL 2021 – POR CATEGORÍA PRESUPUESTAL</a:t>
            </a:r>
          </a:p>
        </p:txBody>
      </p:sp>
      <p:graphicFrame>
        <p:nvGraphicFramePr>
          <p:cNvPr id="9" name="Gráfico 8"/>
          <p:cNvGraphicFramePr>
            <a:graphicFrameLocks/>
          </p:cNvGraphicFramePr>
          <p:nvPr>
            <p:extLst>
              <p:ext uri="{D42A27DB-BD31-4B8C-83A1-F6EECF244321}">
                <p14:modId xmlns:p14="http://schemas.microsoft.com/office/powerpoint/2010/main" val="692454198"/>
              </p:ext>
            </p:extLst>
          </p:nvPr>
        </p:nvGraphicFramePr>
        <p:xfrm>
          <a:off x="5255285" y="4228019"/>
          <a:ext cx="3528392" cy="1784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023081873"/>
              </p:ext>
            </p:extLst>
          </p:nvPr>
        </p:nvGraphicFramePr>
        <p:xfrm>
          <a:off x="361037" y="2316810"/>
          <a:ext cx="8387426" cy="1911210"/>
        </p:xfrm>
        <a:graphic>
          <a:graphicData uri="http://schemas.openxmlformats.org/drawingml/2006/table">
            <a:tbl>
              <a:tblPr/>
              <a:tblGrid>
                <a:gridCol w="3369515">
                  <a:extLst>
                    <a:ext uri="{9D8B030D-6E8A-4147-A177-3AD203B41FA5}">
                      <a16:colId xmlns:a16="http://schemas.microsoft.com/office/drawing/2014/main" val="1508779584"/>
                    </a:ext>
                  </a:extLst>
                </a:gridCol>
                <a:gridCol w="1187815">
                  <a:extLst>
                    <a:ext uri="{9D8B030D-6E8A-4147-A177-3AD203B41FA5}">
                      <a16:colId xmlns:a16="http://schemas.microsoft.com/office/drawing/2014/main" val="3364397131"/>
                    </a:ext>
                  </a:extLst>
                </a:gridCol>
                <a:gridCol w="1187815">
                  <a:extLst>
                    <a:ext uri="{9D8B030D-6E8A-4147-A177-3AD203B41FA5}">
                      <a16:colId xmlns:a16="http://schemas.microsoft.com/office/drawing/2014/main" val="1884142748"/>
                    </a:ext>
                  </a:extLst>
                </a:gridCol>
                <a:gridCol w="1187815">
                  <a:extLst>
                    <a:ext uri="{9D8B030D-6E8A-4147-A177-3AD203B41FA5}">
                      <a16:colId xmlns:a16="http://schemas.microsoft.com/office/drawing/2014/main" val="407416256"/>
                    </a:ext>
                  </a:extLst>
                </a:gridCol>
                <a:gridCol w="727233">
                  <a:extLst>
                    <a:ext uri="{9D8B030D-6E8A-4147-A177-3AD203B41FA5}">
                      <a16:colId xmlns:a16="http://schemas.microsoft.com/office/drawing/2014/main" val="1544263834"/>
                    </a:ext>
                  </a:extLst>
                </a:gridCol>
                <a:gridCol w="727233">
                  <a:extLst>
                    <a:ext uri="{9D8B030D-6E8A-4147-A177-3AD203B41FA5}">
                      <a16:colId xmlns:a16="http://schemas.microsoft.com/office/drawing/2014/main" val="4144335510"/>
                    </a:ext>
                  </a:extLst>
                </a:gridCol>
              </a:tblGrid>
              <a:tr h="391343">
                <a:tc>
                  <a:txBody>
                    <a:bodyPr/>
                    <a:lstStyle/>
                    <a:p>
                      <a:pPr algn="ctr" rtl="0" fontAlgn="ctr"/>
                      <a:r>
                        <a:rPr lang="es-PE" sz="1500" b="1" i="0" u="none" strike="noStrike">
                          <a:solidFill>
                            <a:srgbClr val="FFFFFF"/>
                          </a:solidFill>
                          <a:effectLst/>
                          <a:latin typeface="Calibri" panose="020F0502020204030204" pitchFamily="34" charset="0"/>
                        </a:rPr>
                        <a:t>CATEGORIA PRESUPUESTAL</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2021</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ES" sz="1100" b="1" i="0" u="none" strike="noStrike">
                          <a:solidFill>
                            <a:srgbClr val="FFFFFF"/>
                          </a:solidFill>
                          <a:effectLst/>
                          <a:latin typeface="Calibri" panose="020F0502020204030204" pitchFamily="34" charset="0"/>
                        </a:rPr>
                        <a:t>EJECUCION AL II TRIMESTRE 2021</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EJECUCION AL CIERRE 2021</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 EJEC. II TRIM.</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 EJEC. CIERRE</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569096293"/>
                  </a:ext>
                </a:extLst>
              </a:tr>
              <a:tr h="518757">
                <a:tc>
                  <a:txBody>
                    <a:bodyPr/>
                    <a:lstStyle/>
                    <a:p>
                      <a:pPr algn="l" rtl="0" fontAlgn="ctr"/>
                      <a:r>
                        <a:rPr lang="es-ES" sz="1500" b="1" i="0" u="none" strike="noStrike" dirty="0">
                          <a:solidFill>
                            <a:srgbClr val="000066"/>
                          </a:solidFill>
                          <a:effectLst/>
                          <a:latin typeface="Arial Narrow" panose="020B0606020202030204" pitchFamily="34" charset="0"/>
                        </a:rPr>
                        <a:t>Programas Presupuestales con Enfoque a Resultados (</a:t>
                      </a:r>
                      <a:r>
                        <a:rPr lang="es-ES" sz="1500" b="1" i="0" u="none" strike="noStrike" dirty="0" err="1">
                          <a:solidFill>
                            <a:srgbClr val="000066"/>
                          </a:solidFill>
                          <a:effectLst/>
                          <a:latin typeface="Arial Narrow" panose="020B0606020202030204" pitchFamily="34" charset="0"/>
                        </a:rPr>
                        <a:t>PPR</a:t>
                      </a:r>
                      <a:r>
                        <a:rPr lang="es-ES" sz="1500" b="1" i="0" u="none" strike="noStrike" dirty="0">
                          <a:solidFill>
                            <a:srgbClr val="000066"/>
                          </a:solidFill>
                          <a:effectLst/>
                          <a:latin typeface="Arial Narrow" panose="020B0606020202030204" pitchFamily="34" charset="0"/>
                        </a:rPr>
                        <a:t>)</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1,490,433,302</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625,192,389</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1,344,724,878</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41.9%</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90.2%</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15117218"/>
                  </a:ext>
                </a:extLst>
              </a:tr>
              <a:tr h="254828">
                <a:tc>
                  <a:txBody>
                    <a:bodyPr/>
                    <a:lstStyle/>
                    <a:p>
                      <a:pPr algn="l" rtl="0" fontAlgn="ctr"/>
                      <a:r>
                        <a:rPr lang="es-PE" sz="1500" b="1" i="0" u="none" strike="noStrike">
                          <a:solidFill>
                            <a:srgbClr val="000066"/>
                          </a:solidFill>
                          <a:effectLst/>
                          <a:latin typeface="Arial Narrow" panose="020B0606020202030204" pitchFamily="34" charset="0"/>
                        </a:rPr>
                        <a:t>Acciones Centrales (AC)</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147,542,604</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44,045,425</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131,985,501</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29.9%</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89.5%</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86651358"/>
                  </a:ext>
                </a:extLst>
              </a:tr>
              <a:tr h="500555">
                <a:tc>
                  <a:txBody>
                    <a:bodyPr/>
                    <a:lstStyle/>
                    <a:p>
                      <a:pPr algn="l" rtl="0" fontAlgn="ctr"/>
                      <a:r>
                        <a:rPr lang="es-ES" sz="1500" b="1" i="0" u="none" strike="noStrike">
                          <a:solidFill>
                            <a:srgbClr val="000066"/>
                          </a:solidFill>
                          <a:effectLst/>
                          <a:latin typeface="Arial Narrow" panose="020B0606020202030204" pitchFamily="34" charset="0"/>
                        </a:rPr>
                        <a:t>Asignaciones Presupuestales que no Resultan en Productos (APNOP)</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686,330,454</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229,516,025</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644,350,454</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33.4%</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93.9%</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59215799"/>
                  </a:ext>
                </a:extLst>
              </a:tr>
              <a:tr h="245727">
                <a:tc>
                  <a:txBody>
                    <a:bodyPr/>
                    <a:lstStyle/>
                    <a:p>
                      <a:pPr algn="ctr" rtl="0" fontAlgn="ctr"/>
                      <a:r>
                        <a:rPr lang="es-PE" sz="1500" b="1" i="0" u="none" strike="noStrike">
                          <a:solidFill>
                            <a:srgbClr val="FFFFFF"/>
                          </a:solidFill>
                          <a:effectLst/>
                          <a:latin typeface="Calibri" panose="020F0502020204030204" pitchFamily="34" charset="0"/>
                        </a:rPr>
                        <a:t>TOTAL</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2,324,306,360</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898,753,839</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2,121,060,833</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38.7%</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91.3%</a:t>
                      </a:r>
                    </a:p>
                  </a:txBody>
                  <a:tcPr marL="8919" marR="8919" marT="891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550402623"/>
                  </a:ext>
                </a:extLst>
              </a:tr>
            </a:tbl>
          </a:graphicData>
        </a:graphic>
      </p:graphicFrame>
    </p:spTree>
    <p:extLst>
      <p:ext uri="{BB962C8B-B14F-4D97-AF65-F5344CB8AC3E}">
        <p14:creationId xmlns:p14="http://schemas.microsoft.com/office/powerpoint/2010/main" val="2221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09054" y="899666"/>
            <a:ext cx="8538315" cy="735333"/>
          </a:xfrm>
          <a:prstGeom prst="rect">
            <a:avLst/>
          </a:prstGeom>
        </p:spPr>
        <p:txBody>
          <a:bodyPr wrap="square">
            <a:spAutoFit/>
          </a:bodyPr>
          <a:lstStyle/>
          <a:p>
            <a:pPr algn="just">
              <a:lnSpc>
                <a:spcPct val="90000"/>
              </a:lnSpc>
            </a:pPr>
            <a:r>
              <a:rPr lang="es-ES" sz="1549" dirty="0">
                <a:solidFill>
                  <a:srgbClr val="000066"/>
                </a:solidFill>
                <a:effectLst>
                  <a:outerShdw blurRad="38100" dist="38100" dir="2700000" algn="tl">
                    <a:srgbClr val="000000">
                      <a:alpha val="43137"/>
                    </a:srgbClr>
                  </a:outerShdw>
                </a:effectLst>
              </a:rPr>
              <a:t>En el año 2021 el </a:t>
            </a:r>
            <a:r>
              <a:rPr lang="es-ES" sz="1549" dirty="0" err="1">
                <a:solidFill>
                  <a:srgbClr val="000066"/>
                </a:solidFill>
                <a:effectLst>
                  <a:outerShdw blurRad="38100" dist="38100" dir="2700000" algn="tl">
                    <a:srgbClr val="000000">
                      <a:alpha val="43137"/>
                    </a:srgbClr>
                  </a:outerShdw>
                </a:effectLst>
              </a:rPr>
              <a:t>PIM</a:t>
            </a:r>
            <a:r>
              <a:rPr lang="es-ES" sz="1549" dirty="0">
                <a:solidFill>
                  <a:srgbClr val="000066"/>
                </a:solidFill>
                <a:effectLst>
                  <a:outerShdw blurRad="38100" dist="38100" dir="2700000" algn="tl">
                    <a:srgbClr val="000000">
                      <a:alpha val="43137"/>
                    </a:srgbClr>
                  </a:outerShdw>
                </a:effectLst>
              </a:rPr>
              <a:t> de los Programas Presupuestales es de S/. 1,490’433,302 y al II trimestre se tiene una ejecución del 41.9% (S/. 625’192,389) y se estima una ejecución del 90.2% al cierre del ejercicio.</a:t>
            </a: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 III.1 EJECUCIÓN FINANCIERA DE LOS PROGRAMAS PRESUPUESTALES CON ENFOQUE A RESULTADOS 2021</a:t>
            </a:r>
          </a:p>
        </p:txBody>
      </p:sp>
      <p:graphicFrame>
        <p:nvGraphicFramePr>
          <p:cNvPr id="3" name="Tabla 2"/>
          <p:cNvGraphicFramePr>
            <a:graphicFrameLocks noGrp="1"/>
          </p:cNvGraphicFramePr>
          <p:nvPr>
            <p:extLst>
              <p:ext uri="{D42A27DB-BD31-4B8C-83A1-F6EECF244321}">
                <p14:modId xmlns:p14="http://schemas.microsoft.com/office/powerpoint/2010/main" val="1205747988"/>
              </p:ext>
            </p:extLst>
          </p:nvPr>
        </p:nvGraphicFramePr>
        <p:xfrm>
          <a:off x="323526" y="1667272"/>
          <a:ext cx="8640962" cy="4344962"/>
        </p:xfrm>
        <a:graphic>
          <a:graphicData uri="http://schemas.openxmlformats.org/drawingml/2006/table">
            <a:tbl>
              <a:tblPr/>
              <a:tblGrid>
                <a:gridCol w="4812262">
                  <a:extLst>
                    <a:ext uri="{9D8B030D-6E8A-4147-A177-3AD203B41FA5}">
                      <a16:colId xmlns:a16="http://schemas.microsoft.com/office/drawing/2014/main" val="3925207802"/>
                    </a:ext>
                  </a:extLst>
                </a:gridCol>
                <a:gridCol w="950094">
                  <a:extLst>
                    <a:ext uri="{9D8B030D-6E8A-4147-A177-3AD203B41FA5}">
                      <a16:colId xmlns:a16="http://schemas.microsoft.com/office/drawing/2014/main" val="392752371"/>
                    </a:ext>
                  </a:extLst>
                </a:gridCol>
                <a:gridCol w="857402">
                  <a:extLst>
                    <a:ext uri="{9D8B030D-6E8A-4147-A177-3AD203B41FA5}">
                      <a16:colId xmlns:a16="http://schemas.microsoft.com/office/drawing/2014/main" val="3212231622"/>
                    </a:ext>
                  </a:extLst>
                </a:gridCol>
                <a:gridCol w="950094">
                  <a:extLst>
                    <a:ext uri="{9D8B030D-6E8A-4147-A177-3AD203B41FA5}">
                      <a16:colId xmlns:a16="http://schemas.microsoft.com/office/drawing/2014/main" val="3354293594"/>
                    </a:ext>
                  </a:extLst>
                </a:gridCol>
                <a:gridCol w="535555">
                  <a:extLst>
                    <a:ext uri="{9D8B030D-6E8A-4147-A177-3AD203B41FA5}">
                      <a16:colId xmlns:a16="http://schemas.microsoft.com/office/drawing/2014/main" val="3910420527"/>
                    </a:ext>
                  </a:extLst>
                </a:gridCol>
                <a:gridCol w="535555">
                  <a:extLst>
                    <a:ext uri="{9D8B030D-6E8A-4147-A177-3AD203B41FA5}">
                      <a16:colId xmlns:a16="http://schemas.microsoft.com/office/drawing/2014/main" val="4084576623"/>
                    </a:ext>
                  </a:extLst>
                </a:gridCol>
              </a:tblGrid>
              <a:tr h="313591">
                <a:tc>
                  <a:txBody>
                    <a:bodyPr/>
                    <a:lstStyle/>
                    <a:p>
                      <a:pPr algn="ctr" rtl="0" fontAlgn="ctr"/>
                      <a:r>
                        <a:rPr lang="es-ES" sz="1100" b="1" i="0" u="none" strike="noStrike">
                          <a:solidFill>
                            <a:srgbClr val="FFFFFF"/>
                          </a:solidFill>
                          <a:effectLst/>
                          <a:latin typeface="Calibri" panose="020F0502020204030204" pitchFamily="34" charset="0"/>
                        </a:rPr>
                        <a:t>PROGRAMAS PRESUPUESTALES CON ENFOQUE A RESULTADOS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PIM 2021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900" b="1" i="0" u="none" strike="noStrike">
                          <a:solidFill>
                            <a:srgbClr val="FFFFFF"/>
                          </a:solidFill>
                          <a:effectLst/>
                          <a:latin typeface="Calibri" panose="020F0502020204030204" pitchFamily="34" charset="0"/>
                        </a:rPr>
                        <a:t>EJECUCIÓN AL II TRIMESTRE</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900" b="1" i="0" u="none" strike="noStrike">
                          <a:solidFill>
                            <a:srgbClr val="FFFFFF"/>
                          </a:solidFill>
                          <a:effectLst/>
                          <a:latin typeface="Calibri" panose="020F0502020204030204" pitchFamily="34" charset="0"/>
                        </a:rPr>
                        <a:t>EJECUCIÓN AL CIERRE 2021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900" b="1" i="0" u="none" strike="noStrike">
                          <a:solidFill>
                            <a:srgbClr val="FFFFFF"/>
                          </a:solidFill>
                          <a:effectLst/>
                          <a:latin typeface="Calibri" panose="020F0502020204030204" pitchFamily="34" charset="0"/>
                        </a:rPr>
                        <a:t>% EJEC. II TRIM.</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900" b="1" i="0" u="none" strike="noStrike">
                          <a:solidFill>
                            <a:srgbClr val="FFFFFF"/>
                          </a:solidFill>
                          <a:effectLst/>
                          <a:latin typeface="Calibri" panose="020F0502020204030204" pitchFamily="34" charset="0"/>
                        </a:rPr>
                        <a:t>% EJEC. CIERRE</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161861457"/>
                  </a:ext>
                </a:extLst>
              </a:tr>
              <a:tr h="213385">
                <a:tc>
                  <a:txBody>
                    <a:bodyPr/>
                    <a:lstStyle/>
                    <a:p>
                      <a:pPr algn="l" rtl="0" fontAlgn="ctr"/>
                      <a:r>
                        <a:rPr lang="es-PE" sz="1300" b="1" i="0" u="none" strike="noStrike" dirty="0">
                          <a:solidFill>
                            <a:srgbClr val="0000CC"/>
                          </a:solidFill>
                          <a:effectLst/>
                          <a:latin typeface="Arial Narrow" panose="020B0606020202030204" pitchFamily="34" charset="0"/>
                        </a:rPr>
                        <a:t>0001: Programa Articulado Nutricional</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148,694,350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44,397,826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138,795,652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29.9%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93.3%</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83226996"/>
                  </a:ext>
                </a:extLst>
              </a:tr>
              <a:tr h="213385">
                <a:tc>
                  <a:txBody>
                    <a:bodyPr/>
                    <a:lstStyle/>
                    <a:p>
                      <a:pPr algn="l" rtl="0" fontAlgn="ctr"/>
                      <a:r>
                        <a:rPr lang="es-PE" sz="1300" b="1" i="0" u="none" strike="noStrike" dirty="0">
                          <a:solidFill>
                            <a:srgbClr val="0000CC"/>
                          </a:solidFill>
                          <a:effectLst/>
                          <a:latin typeface="Arial Narrow" panose="020B0606020202030204" pitchFamily="34" charset="0"/>
                        </a:rPr>
                        <a:t>0002: Salud Materno Neonatal</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97,063,852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35,648,378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91,296,756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CC"/>
                          </a:solidFill>
                          <a:effectLst/>
                          <a:latin typeface="Arial Narrow" panose="020B0606020202030204" pitchFamily="34" charset="0"/>
                        </a:rPr>
                        <a:t>36.7%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CC"/>
                          </a:solidFill>
                          <a:effectLst/>
                          <a:latin typeface="Arial Narrow" panose="020B0606020202030204" pitchFamily="34" charset="0"/>
                        </a:rPr>
                        <a:t>94.1%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47274191"/>
                  </a:ext>
                </a:extLst>
              </a:tr>
              <a:tr h="213385">
                <a:tc>
                  <a:txBody>
                    <a:bodyPr/>
                    <a:lstStyle/>
                    <a:p>
                      <a:pPr algn="l" rtl="0" fontAlgn="ctr"/>
                      <a:r>
                        <a:rPr lang="es-PE" sz="1300" b="1" i="0" u="none" strike="noStrike">
                          <a:solidFill>
                            <a:srgbClr val="0000CC"/>
                          </a:solidFill>
                          <a:effectLst/>
                          <a:latin typeface="Arial Narrow" panose="020B0606020202030204" pitchFamily="34" charset="0"/>
                        </a:rPr>
                        <a:t>0016: TBC-VIH/SIDA</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CC"/>
                          </a:solidFill>
                          <a:effectLst/>
                          <a:latin typeface="Arial Narrow" panose="020B0606020202030204" pitchFamily="34" charset="0"/>
                        </a:rPr>
                        <a:t>20,718,877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CC"/>
                          </a:solidFill>
                          <a:effectLst/>
                          <a:latin typeface="Arial Narrow" panose="020B0606020202030204" pitchFamily="34" charset="0"/>
                        </a:rPr>
                        <a:t>9,608,356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19,216,712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46.4%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92.7%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1324061"/>
                  </a:ext>
                </a:extLst>
              </a:tr>
              <a:tr h="213385">
                <a:tc>
                  <a:txBody>
                    <a:bodyPr/>
                    <a:lstStyle/>
                    <a:p>
                      <a:pPr algn="l" rtl="0" fontAlgn="ctr"/>
                      <a:r>
                        <a:rPr lang="es-ES" sz="1300" b="1" i="0" u="none" strike="noStrike" dirty="0">
                          <a:solidFill>
                            <a:srgbClr val="000066"/>
                          </a:solidFill>
                          <a:effectLst/>
                          <a:latin typeface="Arial Narrow" panose="020B0606020202030204" pitchFamily="34" charset="0"/>
                        </a:rPr>
                        <a:t>0017: Enfermedades </a:t>
                      </a:r>
                      <a:r>
                        <a:rPr lang="es-ES" sz="1300" b="1" i="0" u="none" strike="noStrike" dirty="0" err="1">
                          <a:solidFill>
                            <a:srgbClr val="000066"/>
                          </a:solidFill>
                          <a:effectLst/>
                          <a:latin typeface="Arial Narrow" panose="020B0606020202030204" pitchFamily="34" charset="0"/>
                        </a:rPr>
                        <a:t>Metaxenicas</a:t>
                      </a:r>
                      <a:r>
                        <a:rPr lang="es-ES" sz="1300" b="1" i="0" u="none" strike="noStrike" dirty="0">
                          <a:solidFill>
                            <a:srgbClr val="000066"/>
                          </a:solidFill>
                          <a:effectLst/>
                          <a:latin typeface="Arial Narrow" panose="020B0606020202030204" pitchFamily="34" charset="0"/>
                        </a:rPr>
                        <a:t> y Zoonosis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9,709,502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4,142,593</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8,285,186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42.7%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85.3%</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13867280"/>
                  </a:ext>
                </a:extLst>
              </a:tr>
              <a:tr h="213385">
                <a:tc>
                  <a:txBody>
                    <a:bodyPr/>
                    <a:lstStyle/>
                    <a:p>
                      <a:pPr algn="l" rtl="0" fontAlgn="ctr"/>
                      <a:r>
                        <a:rPr lang="es-PE" sz="1300" b="1" i="0" u="none" strike="noStrike" dirty="0">
                          <a:solidFill>
                            <a:srgbClr val="000066"/>
                          </a:solidFill>
                          <a:effectLst/>
                          <a:latin typeface="Arial Narrow" panose="020B0606020202030204" pitchFamily="34" charset="0"/>
                        </a:rPr>
                        <a:t>0018: Enfermedades no Transmisibles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23,864,952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10,585,271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21,170,542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44.4%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88.7%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79628156"/>
                  </a:ext>
                </a:extLst>
              </a:tr>
              <a:tr h="213385">
                <a:tc>
                  <a:txBody>
                    <a:bodyPr/>
                    <a:lstStyle/>
                    <a:p>
                      <a:pPr algn="l" rtl="0" fontAlgn="ctr"/>
                      <a:r>
                        <a:rPr lang="es-ES" sz="1300" b="1" i="0" u="none" strike="noStrike">
                          <a:solidFill>
                            <a:srgbClr val="000066"/>
                          </a:solidFill>
                          <a:effectLst/>
                          <a:latin typeface="Arial Narrow" panose="020B0606020202030204" pitchFamily="34" charset="0"/>
                        </a:rPr>
                        <a:t>0024: Prevención y Control del Cáncer</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11,099,537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4,994,437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9,988,874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45.0%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90.0%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69869799"/>
                  </a:ext>
                </a:extLst>
              </a:tr>
              <a:tr h="213385">
                <a:tc>
                  <a:txBody>
                    <a:bodyPr/>
                    <a:lstStyle/>
                    <a:p>
                      <a:pPr algn="l" rtl="0" fontAlgn="ctr"/>
                      <a:r>
                        <a:rPr lang="es-ES" sz="1300" b="1" i="0" u="none" strike="noStrike" dirty="0">
                          <a:solidFill>
                            <a:srgbClr val="000066"/>
                          </a:solidFill>
                          <a:effectLst/>
                          <a:latin typeface="Arial Narrow" panose="020B0606020202030204" pitchFamily="34" charset="0"/>
                        </a:rPr>
                        <a:t>0041: Mejora de la Inocuidad Agroalimentaria</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5,650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5,650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0.0%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100.0%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01122999"/>
                  </a:ext>
                </a:extLst>
              </a:tr>
              <a:tr h="213385">
                <a:tc>
                  <a:txBody>
                    <a:bodyPr/>
                    <a:lstStyle/>
                    <a:p>
                      <a:pPr algn="l" rtl="0" fontAlgn="ctr"/>
                      <a:r>
                        <a:rPr lang="es-ES" sz="1300" b="1" i="0" u="none" strike="noStrike" dirty="0">
                          <a:solidFill>
                            <a:srgbClr val="0000CC"/>
                          </a:solidFill>
                          <a:effectLst/>
                          <a:latin typeface="Arial Narrow" panose="020B0606020202030204" pitchFamily="34" charset="0"/>
                        </a:rPr>
                        <a:t>0042: Aprovechamiento de los Recursos Hídricos para uso Agrario</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22,658,767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10,636,950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21,273,900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46.9%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93.9%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99143770"/>
                  </a:ext>
                </a:extLst>
              </a:tr>
              <a:tr h="213385">
                <a:tc>
                  <a:txBody>
                    <a:bodyPr/>
                    <a:lstStyle/>
                    <a:p>
                      <a:pPr algn="l" rtl="0" fontAlgn="ctr"/>
                      <a:r>
                        <a:rPr lang="es-ES" sz="1300" b="1" i="0" u="none" strike="noStrike">
                          <a:solidFill>
                            <a:srgbClr val="000066"/>
                          </a:solidFill>
                          <a:effectLst/>
                          <a:latin typeface="Arial Narrow" panose="020B0606020202030204" pitchFamily="34" charset="0"/>
                        </a:rPr>
                        <a:t>0051: Prevención y Tratamiento del Consumo de Drogas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676,645</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222,068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444,136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32.8%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65.6%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69221045"/>
                  </a:ext>
                </a:extLst>
              </a:tr>
              <a:tr h="419122">
                <a:tc>
                  <a:txBody>
                    <a:bodyPr/>
                    <a:lstStyle/>
                    <a:p>
                      <a:pPr algn="l" rtl="0" fontAlgn="ctr"/>
                      <a:r>
                        <a:rPr lang="es-ES" sz="1300" b="1" i="0" u="none" strike="noStrike">
                          <a:solidFill>
                            <a:srgbClr val="000066"/>
                          </a:solidFill>
                          <a:effectLst/>
                          <a:latin typeface="Arial Narrow" panose="020B0606020202030204" pitchFamily="34" charset="0"/>
                        </a:rPr>
                        <a:t>0068: Reducción de Vulnerabilidad y Atención de Emergencias por Desastres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8,624,679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2,397,477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4,794,954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27.8%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55.6%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39478665"/>
                  </a:ext>
                </a:extLst>
              </a:tr>
              <a:tr h="213385">
                <a:tc>
                  <a:txBody>
                    <a:bodyPr/>
                    <a:lstStyle/>
                    <a:p>
                      <a:pPr algn="l" rtl="0" fontAlgn="ctr"/>
                      <a:r>
                        <a:rPr lang="pt-BR" sz="1300" b="1" i="0" u="none" strike="noStrike">
                          <a:solidFill>
                            <a:srgbClr val="000066"/>
                          </a:solidFill>
                          <a:effectLst/>
                          <a:latin typeface="Arial Narrow" panose="020B0606020202030204" pitchFamily="34" charset="0"/>
                        </a:rPr>
                        <a:t>0083: Programa Nacional de Saneamiento Rural</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2,423,964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108,289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1,716,578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4.5%</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70.8%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72899"/>
                  </a:ext>
                </a:extLst>
              </a:tr>
              <a:tr h="419122">
                <a:tc>
                  <a:txBody>
                    <a:bodyPr/>
                    <a:lstStyle/>
                    <a:p>
                      <a:pPr algn="l" rtl="0" fontAlgn="ctr"/>
                      <a:r>
                        <a:rPr lang="es-ES" sz="1300" b="1" i="0" u="none" strike="noStrike" dirty="0">
                          <a:solidFill>
                            <a:srgbClr val="0000CC"/>
                          </a:solidFill>
                          <a:effectLst/>
                          <a:latin typeface="Arial Narrow" panose="020B0606020202030204" pitchFamily="34" charset="0"/>
                        </a:rPr>
                        <a:t>0090: Logros de Aprendizaje de Estudiantes de la Educación Básica Regular</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1,004,002,392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452,793,791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927,454,403</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45.1%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92.4%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93685659"/>
                  </a:ext>
                </a:extLst>
              </a:tr>
              <a:tr h="213385">
                <a:tc>
                  <a:txBody>
                    <a:bodyPr/>
                    <a:lstStyle/>
                    <a:p>
                      <a:pPr algn="l" rtl="0" fontAlgn="ctr"/>
                      <a:r>
                        <a:rPr lang="es-ES" sz="1300" b="1" i="0" u="none" strike="noStrike">
                          <a:solidFill>
                            <a:srgbClr val="000066"/>
                          </a:solidFill>
                          <a:effectLst/>
                          <a:latin typeface="Arial Narrow" panose="020B0606020202030204" pitchFamily="34" charset="0"/>
                        </a:rPr>
                        <a:t>0093: Desarrollo Productivo de las Empresas</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55,244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30,779</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51,558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55.7%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93.3%</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28732642"/>
                  </a:ext>
                </a:extLst>
              </a:tr>
              <a:tr h="213385">
                <a:tc>
                  <a:txBody>
                    <a:bodyPr/>
                    <a:lstStyle/>
                    <a:p>
                      <a:pPr algn="l" rtl="0" fontAlgn="ctr"/>
                      <a:r>
                        <a:rPr lang="es-ES" sz="1300" b="1" i="0" u="none" strike="noStrike">
                          <a:solidFill>
                            <a:srgbClr val="000066"/>
                          </a:solidFill>
                          <a:effectLst/>
                          <a:latin typeface="Arial Narrow" panose="020B0606020202030204" pitchFamily="34" charset="0"/>
                        </a:rPr>
                        <a:t>0094: Ordenamiento y Desarrollo de la Acuicultura</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51,731</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33,445</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48,890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64.7%</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94.5%</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32101789"/>
                  </a:ext>
                </a:extLst>
              </a:tr>
              <a:tr h="213385">
                <a:tc>
                  <a:txBody>
                    <a:bodyPr/>
                    <a:lstStyle/>
                    <a:p>
                      <a:pPr algn="l" rtl="0" fontAlgn="ctr"/>
                      <a:r>
                        <a:rPr lang="es-ES" sz="1300" b="1" i="0" u="none" strike="noStrike">
                          <a:solidFill>
                            <a:srgbClr val="000066"/>
                          </a:solidFill>
                          <a:effectLst/>
                          <a:latin typeface="Arial Narrow" panose="020B0606020202030204" pitchFamily="34" charset="0"/>
                        </a:rPr>
                        <a:t>0095: Fortalecimiento de la Pesca Artesanal</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4,810,460</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1,472,682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2,945,364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30.6%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61.2%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76093767"/>
                  </a:ext>
                </a:extLst>
              </a:tr>
              <a:tr h="419122">
                <a:tc>
                  <a:txBody>
                    <a:bodyPr/>
                    <a:lstStyle/>
                    <a:p>
                      <a:pPr algn="l" rtl="0" fontAlgn="ctr"/>
                      <a:r>
                        <a:rPr lang="es-ES" sz="1300" b="1" i="0" u="none" strike="noStrike">
                          <a:solidFill>
                            <a:srgbClr val="000066"/>
                          </a:solidFill>
                          <a:effectLst/>
                          <a:latin typeface="Arial Narrow" panose="020B0606020202030204" pitchFamily="34" charset="0"/>
                        </a:rPr>
                        <a:t>0101: Incremento de la Práctica de Actividades Físicas, Deport. y Recreativas en la Población Peruana</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14,158,384</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5,492,276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10,984,552</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38.8%</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77.6%</a:t>
                      </a:r>
                    </a:p>
                  </a:txBody>
                  <a:tcPr marL="7365" marR="7365" marT="736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63801850"/>
                  </a:ext>
                </a:extLst>
              </a:tr>
            </a:tbl>
          </a:graphicData>
        </a:graphic>
      </p:graphicFrame>
    </p:spTree>
    <p:extLst>
      <p:ext uri="{BB962C8B-B14F-4D97-AF65-F5344CB8AC3E}">
        <p14:creationId xmlns:p14="http://schemas.microsoft.com/office/powerpoint/2010/main" val="365040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III.1 EJECUCIÓN FINANCIERA DE LOS PROGRAMAS PRESUPUESTALES CON ENFOQUE A RESULTADOS 2021</a:t>
            </a:r>
          </a:p>
        </p:txBody>
      </p:sp>
      <p:graphicFrame>
        <p:nvGraphicFramePr>
          <p:cNvPr id="5" name="Tabla 4"/>
          <p:cNvGraphicFramePr>
            <a:graphicFrameLocks noGrp="1"/>
          </p:cNvGraphicFramePr>
          <p:nvPr>
            <p:extLst>
              <p:ext uri="{D42A27DB-BD31-4B8C-83A1-F6EECF244321}">
                <p14:modId xmlns:p14="http://schemas.microsoft.com/office/powerpoint/2010/main" val="4042588311"/>
              </p:ext>
            </p:extLst>
          </p:nvPr>
        </p:nvGraphicFramePr>
        <p:xfrm>
          <a:off x="210004" y="925094"/>
          <a:ext cx="8754485" cy="5087140"/>
        </p:xfrm>
        <a:graphic>
          <a:graphicData uri="http://schemas.openxmlformats.org/drawingml/2006/table">
            <a:tbl>
              <a:tblPr/>
              <a:tblGrid>
                <a:gridCol w="4875486">
                  <a:extLst>
                    <a:ext uri="{9D8B030D-6E8A-4147-A177-3AD203B41FA5}">
                      <a16:colId xmlns:a16="http://schemas.microsoft.com/office/drawing/2014/main" val="2906895549"/>
                    </a:ext>
                  </a:extLst>
                </a:gridCol>
                <a:gridCol w="962576">
                  <a:extLst>
                    <a:ext uri="{9D8B030D-6E8A-4147-A177-3AD203B41FA5}">
                      <a16:colId xmlns:a16="http://schemas.microsoft.com/office/drawing/2014/main" val="2987511216"/>
                    </a:ext>
                  </a:extLst>
                </a:gridCol>
                <a:gridCol w="868667">
                  <a:extLst>
                    <a:ext uri="{9D8B030D-6E8A-4147-A177-3AD203B41FA5}">
                      <a16:colId xmlns:a16="http://schemas.microsoft.com/office/drawing/2014/main" val="2285200147"/>
                    </a:ext>
                  </a:extLst>
                </a:gridCol>
                <a:gridCol w="962576">
                  <a:extLst>
                    <a:ext uri="{9D8B030D-6E8A-4147-A177-3AD203B41FA5}">
                      <a16:colId xmlns:a16="http://schemas.microsoft.com/office/drawing/2014/main" val="3409484013"/>
                    </a:ext>
                  </a:extLst>
                </a:gridCol>
                <a:gridCol w="542590">
                  <a:extLst>
                    <a:ext uri="{9D8B030D-6E8A-4147-A177-3AD203B41FA5}">
                      <a16:colId xmlns:a16="http://schemas.microsoft.com/office/drawing/2014/main" val="811209101"/>
                    </a:ext>
                  </a:extLst>
                </a:gridCol>
                <a:gridCol w="542590">
                  <a:extLst>
                    <a:ext uri="{9D8B030D-6E8A-4147-A177-3AD203B41FA5}">
                      <a16:colId xmlns:a16="http://schemas.microsoft.com/office/drawing/2014/main" val="330691727"/>
                    </a:ext>
                  </a:extLst>
                </a:gridCol>
              </a:tblGrid>
              <a:tr h="316489">
                <a:tc>
                  <a:txBody>
                    <a:bodyPr/>
                    <a:lstStyle/>
                    <a:p>
                      <a:pPr algn="ctr" rtl="0" fontAlgn="ctr"/>
                      <a:r>
                        <a:rPr lang="es-ES" sz="1200" b="1" i="0" u="none" strike="noStrike" dirty="0">
                          <a:solidFill>
                            <a:srgbClr val="FFFFFF"/>
                          </a:solidFill>
                          <a:effectLst/>
                          <a:latin typeface="Calibri" panose="020F0502020204030204" pitchFamily="34" charset="0"/>
                        </a:rPr>
                        <a:t>PROGRAMAS PRESUPUESTALES CON ENFOQUE A RESULTADOS</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dirty="0" err="1">
                          <a:solidFill>
                            <a:srgbClr val="FFFFFF"/>
                          </a:solidFill>
                          <a:effectLst/>
                          <a:latin typeface="Calibri" panose="020F0502020204030204" pitchFamily="34" charset="0"/>
                        </a:rPr>
                        <a:t>PIM</a:t>
                      </a:r>
                      <a:r>
                        <a:rPr lang="es-PE" sz="1200" b="1" i="0" u="none" strike="noStrike" dirty="0">
                          <a:solidFill>
                            <a:srgbClr val="FFFFFF"/>
                          </a:solidFill>
                          <a:effectLst/>
                          <a:latin typeface="Calibri" panose="020F0502020204030204" pitchFamily="34" charset="0"/>
                        </a:rPr>
                        <a:t> 2021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II TRIMESTRE</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CIERRE 2021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II </a:t>
                      </a:r>
                      <a:r>
                        <a:rPr lang="es-PE" sz="1000" b="1" i="0" u="none" strike="noStrike" dirty="0" err="1">
                          <a:solidFill>
                            <a:srgbClr val="FFFFFF"/>
                          </a:solidFill>
                          <a:effectLst/>
                          <a:latin typeface="Calibri" panose="020F0502020204030204" pitchFamily="34" charset="0"/>
                        </a:rPr>
                        <a:t>TRIM</a:t>
                      </a:r>
                      <a:r>
                        <a:rPr lang="es-PE" sz="1000" b="1" i="0" u="none" strike="noStrike" dirty="0">
                          <a:solidFill>
                            <a:srgbClr val="FFFFFF"/>
                          </a:solidFill>
                          <a:effectLst/>
                          <a:latin typeface="Calibri" panose="020F0502020204030204" pitchFamily="34" charset="0"/>
                        </a:rPr>
                        <a:t>.</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CIERRE</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045302509"/>
                  </a:ext>
                </a:extLst>
              </a:tr>
              <a:tr h="192981">
                <a:tc>
                  <a:txBody>
                    <a:bodyPr/>
                    <a:lstStyle/>
                    <a:p>
                      <a:pPr algn="l" rtl="0" fontAlgn="ctr"/>
                      <a:r>
                        <a:rPr lang="es-ES" sz="1300" b="1" i="0" u="none" strike="noStrike" dirty="0">
                          <a:solidFill>
                            <a:srgbClr val="000066"/>
                          </a:solidFill>
                          <a:effectLst/>
                          <a:latin typeface="Arial Narrow" panose="020B0606020202030204" pitchFamily="34" charset="0"/>
                        </a:rPr>
                        <a:t>0103: Fortalecimiento de las Condiciones Laborales</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2,017,311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948,548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1,897,096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47.0%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94.0%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19259746"/>
                  </a:ext>
                </a:extLst>
              </a:tr>
              <a:tr h="192981">
                <a:tc>
                  <a:txBody>
                    <a:bodyPr/>
                    <a:lstStyle/>
                    <a:p>
                      <a:pPr algn="l" rtl="0" fontAlgn="ctr"/>
                      <a:r>
                        <a:rPr lang="es-ES" sz="1300" b="1" i="0" u="none" strike="noStrike">
                          <a:solidFill>
                            <a:srgbClr val="000066"/>
                          </a:solidFill>
                          <a:effectLst/>
                          <a:latin typeface="Arial Narrow" panose="020B0606020202030204" pitchFamily="34" charset="0"/>
                        </a:rPr>
                        <a:t>0104: Reducción de la Mortalidad por Emergencias y Urgencias Médicas</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7,980,228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3,254,113</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6,508,226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40.8%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81.6%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81032159"/>
                  </a:ext>
                </a:extLst>
              </a:tr>
              <a:tr h="447717">
                <a:tc>
                  <a:txBody>
                    <a:bodyPr/>
                    <a:lstStyle/>
                    <a:p>
                      <a:pPr algn="l" rtl="0" fontAlgn="ctr"/>
                      <a:r>
                        <a:rPr lang="es-ES" sz="1300" b="1" i="0" u="none" strike="noStrike" dirty="0">
                          <a:solidFill>
                            <a:srgbClr val="000066"/>
                          </a:solidFill>
                          <a:effectLst/>
                          <a:latin typeface="Arial Narrow" panose="020B0606020202030204" pitchFamily="34" charset="0"/>
                        </a:rPr>
                        <a:t>0106: Inclusión de Niños, Niñas y Jóvenes con Discapacidad en la Educación Básica y Técnico Productiva</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4,743,749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2,043,171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4,086,342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43.1%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86.1%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58219055"/>
                  </a:ext>
                </a:extLst>
              </a:tr>
              <a:tr h="416840">
                <a:tc>
                  <a:txBody>
                    <a:bodyPr/>
                    <a:lstStyle/>
                    <a:p>
                      <a:pPr algn="l" rtl="0" fontAlgn="ctr"/>
                      <a:r>
                        <a:rPr lang="es-ES" sz="1300" b="1" i="0" u="none" strike="noStrike" dirty="0">
                          <a:solidFill>
                            <a:srgbClr val="000066"/>
                          </a:solidFill>
                          <a:effectLst/>
                          <a:latin typeface="Arial Narrow" panose="020B0606020202030204" pitchFamily="34" charset="0"/>
                        </a:rPr>
                        <a:t>0107: Mejora de la Formación en Carreras Docentes en Institutos de Educación Superior No Universitaria</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8,814,008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3,948,424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7,896,848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44.8%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89.6%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76581241"/>
                  </a:ext>
                </a:extLst>
              </a:tr>
              <a:tr h="192981">
                <a:tc>
                  <a:txBody>
                    <a:bodyPr/>
                    <a:lstStyle/>
                    <a:p>
                      <a:pPr algn="l" rtl="0" fontAlgn="ctr"/>
                      <a:r>
                        <a:rPr lang="es-ES" sz="1300" b="1" i="0" u="none" strike="noStrike" dirty="0">
                          <a:solidFill>
                            <a:srgbClr val="000066"/>
                          </a:solidFill>
                          <a:effectLst/>
                          <a:latin typeface="Arial Narrow" panose="020B0606020202030204" pitchFamily="34" charset="0"/>
                        </a:rPr>
                        <a:t>0116: Mejoramiento de la Empleabilidad e Inserción Laboral-</a:t>
                      </a:r>
                      <a:r>
                        <a:rPr lang="es-ES" sz="1300" b="1" i="0" u="none" strike="noStrike" dirty="0" err="1">
                          <a:solidFill>
                            <a:srgbClr val="000066"/>
                          </a:solidFill>
                          <a:effectLst/>
                          <a:latin typeface="Arial Narrow" panose="020B0606020202030204" pitchFamily="34" charset="0"/>
                        </a:rPr>
                        <a:t>PROEMPLEO</a:t>
                      </a:r>
                      <a:endParaRPr lang="es-ES" sz="1300" b="1" i="0" u="none" strike="noStrike" dirty="0">
                        <a:solidFill>
                          <a:srgbClr val="000066"/>
                        </a:solidFill>
                        <a:effectLst/>
                        <a:latin typeface="Arial Narrow" panose="020B0606020202030204" pitchFamily="34" charset="0"/>
                      </a:endParaRP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45,617</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16,057</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32,114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35.2%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70.4%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24678142"/>
                  </a:ext>
                </a:extLst>
              </a:tr>
              <a:tr h="192981">
                <a:tc>
                  <a:txBody>
                    <a:bodyPr/>
                    <a:lstStyle/>
                    <a:p>
                      <a:pPr algn="l" rtl="0" fontAlgn="ctr"/>
                      <a:r>
                        <a:rPr lang="es-ES" sz="1300" b="1" i="0" u="none" strike="noStrike" dirty="0">
                          <a:solidFill>
                            <a:srgbClr val="0000CC"/>
                          </a:solidFill>
                          <a:effectLst/>
                          <a:latin typeface="Arial Narrow" panose="020B0606020202030204" pitchFamily="34" charset="0"/>
                        </a:rPr>
                        <a:t>0121: Mejora Articulación de Pequeños Productores al Mercado</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16,603,760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6,845,158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13,690,316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41.2%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82.5%</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82319239"/>
                  </a:ext>
                </a:extLst>
              </a:tr>
              <a:tr h="192981">
                <a:tc>
                  <a:txBody>
                    <a:bodyPr/>
                    <a:lstStyle/>
                    <a:p>
                      <a:pPr algn="l" rtl="0" fontAlgn="ctr"/>
                      <a:r>
                        <a:rPr lang="es-ES" sz="1300" b="1" i="0" u="none" strike="noStrike">
                          <a:solidFill>
                            <a:srgbClr val="000066"/>
                          </a:solidFill>
                          <a:effectLst/>
                          <a:latin typeface="Arial Narrow" panose="020B0606020202030204" pitchFamily="34" charset="0"/>
                        </a:rPr>
                        <a:t>0126: Formalización Minera de la Pequeña Minería y Mineria Artesanal</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761,993</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160,640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321,280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21.1%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42.2%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05802736"/>
                  </a:ext>
                </a:extLst>
              </a:tr>
              <a:tr h="409120">
                <a:tc>
                  <a:txBody>
                    <a:bodyPr/>
                    <a:lstStyle/>
                    <a:p>
                      <a:pPr algn="l" rtl="0" fontAlgn="ctr"/>
                      <a:r>
                        <a:rPr lang="es-ES" sz="1300" b="1" i="0" u="none" strike="noStrike" dirty="0">
                          <a:solidFill>
                            <a:srgbClr val="000066"/>
                          </a:solidFill>
                          <a:effectLst/>
                          <a:latin typeface="Arial Narrow" panose="020B0606020202030204" pitchFamily="34" charset="0"/>
                        </a:rPr>
                        <a:t>0129: Prevención y Manejo de Condiciones Secundarias de Salud en Personas con Discapacidad</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2,108,659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844,361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1,688,722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40.0%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80.1%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70307654"/>
                  </a:ext>
                </a:extLst>
              </a:tr>
              <a:tr h="401402">
                <a:tc>
                  <a:txBody>
                    <a:bodyPr/>
                    <a:lstStyle/>
                    <a:p>
                      <a:pPr algn="l" rtl="0" fontAlgn="ctr"/>
                      <a:r>
                        <a:rPr lang="es-ES" sz="1300" b="1" i="0" u="none" strike="noStrike">
                          <a:solidFill>
                            <a:srgbClr val="000066"/>
                          </a:solidFill>
                          <a:effectLst/>
                          <a:latin typeface="Arial Narrow" panose="020B0606020202030204" pitchFamily="34" charset="0"/>
                        </a:rPr>
                        <a:t>0130: Competitividad y Aprovechamiento Sostenible de los Recursos Forestales y de la Fauna Silvestre</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2,384,931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1,315,906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2,131,812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55.2%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89.4%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7163900"/>
                  </a:ext>
                </a:extLst>
              </a:tr>
              <a:tr h="216139">
                <a:tc>
                  <a:txBody>
                    <a:bodyPr/>
                    <a:lstStyle/>
                    <a:p>
                      <a:pPr algn="l" rtl="0" fontAlgn="ctr"/>
                      <a:r>
                        <a:rPr lang="es-ES" sz="1300" b="1" i="0" u="none" strike="noStrike" dirty="0">
                          <a:solidFill>
                            <a:srgbClr val="0000CC"/>
                          </a:solidFill>
                          <a:effectLst/>
                          <a:latin typeface="Arial Narrow" panose="020B0606020202030204" pitchFamily="34" charset="0"/>
                        </a:rPr>
                        <a:t>0131: Control y Prevención en Salud Mental</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14,312,942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6,297,609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12,595,218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44.0%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88.0%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00642163"/>
                  </a:ext>
                </a:extLst>
              </a:tr>
              <a:tr h="216139">
                <a:tc>
                  <a:txBody>
                    <a:bodyPr/>
                    <a:lstStyle/>
                    <a:p>
                      <a:pPr algn="l" rtl="0" fontAlgn="ctr"/>
                      <a:r>
                        <a:rPr lang="es-ES" sz="1300" b="1" i="0" u="none" strike="noStrike" dirty="0">
                          <a:solidFill>
                            <a:srgbClr val="0000CC"/>
                          </a:solidFill>
                          <a:effectLst/>
                          <a:latin typeface="Arial Narrow" panose="020B0606020202030204" pitchFamily="34" charset="0"/>
                        </a:rPr>
                        <a:t>0138: Reducción del Costo, Tiempo e Inseguridad en el Sistema de Transporte</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55,768,539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15,060,258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31,120,516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27.0%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CC"/>
                          </a:solidFill>
                          <a:effectLst/>
                          <a:latin typeface="Arial Narrow" panose="020B0606020202030204" pitchFamily="34" charset="0"/>
                        </a:rPr>
                        <a:t>55.8%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72838183"/>
                  </a:ext>
                </a:extLst>
              </a:tr>
              <a:tr h="416840">
                <a:tc>
                  <a:txBody>
                    <a:bodyPr/>
                    <a:lstStyle/>
                    <a:p>
                      <a:pPr algn="l" rtl="0" fontAlgn="ctr"/>
                      <a:r>
                        <a:rPr lang="es-ES" sz="1300" b="1" i="0" u="none" strike="noStrike">
                          <a:solidFill>
                            <a:srgbClr val="000066"/>
                          </a:solidFill>
                          <a:effectLst/>
                          <a:latin typeface="Arial Narrow" panose="020B0606020202030204" pitchFamily="34" charset="0"/>
                        </a:rPr>
                        <a:t>0144: Conservación y Uso Sostenible de Ecosistemas para la Provisión de Servicios Ecosistémicos</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133,928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110</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95,849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0.1%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71.6%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6163401"/>
                  </a:ext>
                </a:extLst>
              </a:tr>
              <a:tr h="216139">
                <a:tc>
                  <a:txBody>
                    <a:bodyPr/>
                    <a:lstStyle/>
                    <a:p>
                      <a:pPr algn="l" rtl="0" fontAlgn="ctr"/>
                      <a:r>
                        <a:rPr lang="es-ES" sz="1300" b="1" i="0" u="none" strike="noStrike">
                          <a:solidFill>
                            <a:srgbClr val="000066"/>
                          </a:solidFill>
                          <a:effectLst/>
                          <a:latin typeface="Arial Narrow" panose="020B0606020202030204" pitchFamily="34" charset="0"/>
                        </a:rPr>
                        <a:t>0147: Fortalecimiento de la Educación Superior Tecnológica</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927,743</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107,079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614,158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11.5%</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66.2%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0880924"/>
                  </a:ext>
                </a:extLst>
              </a:tr>
              <a:tr h="385963">
                <a:tc>
                  <a:txBody>
                    <a:bodyPr/>
                    <a:lstStyle/>
                    <a:p>
                      <a:pPr algn="l" rtl="0" fontAlgn="ctr"/>
                      <a:r>
                        <a:rPr lang="es-ES" sz="1300" b="1" i="0" u="none" strike="noStrike">
                          <a:solidFill>
                            <a:srgbClr val="000066"/>
                          </a:solidFill>
                          <a:effectLst/>
                          <a:latin typeface="Arial Narrow" panose="020B0606020202030204" pitchFamily="34" charset="0"/>
                        </a:rPr>
                        <a:t>0150: Incremento en el Acceso de la Población a los Servicios Educativos Públicos de la Educación Básica</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4,027,014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1,296,796</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2,593,592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32.2%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64.4%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07482404"/>
                  </a:ext>
                </a:extLst>
              </a:tr>
              <a:tr h="216139">
                <a:tc>
                  <a:txBody>
                    <a:bodyPr/>
                    <a:lstStyle/>
                    <a:p>
                      <a:pPr algn="l" rtl="0" fontAlgn="ctr"/>
                      <a:r>
                        <a:rPr lang="es-ES" sz="1300" b="1" i="0" u="none" strike="noStrike">
                          <a:solidFill>
                            <a:srgbClr val="000066"/>
                          </a:solidFill>
                          <a:effectLst/>
                          <a:latin typeface="Arial Narrow" panose="020B0606020202030204" pitchFamily="34" charset="0"/>
                        </a:rPr>
                        <a:t>1002: Productos Específicos para Reducción de la Violencia contra la Mujer</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1,183,894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489,541</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979,082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a:solidFill>
                            <a:srgbClr val="000066"/>
                          </a:solidFill>
                          <a:effectLst/>
                          <a:latin typeface="Arial Narrow" panose="020B0606020202030204" pitchFamily="34" charset="0"/>
                        </a:rPr>
                        <a:t>41.4%</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00" b="1" i="0" u="none" strike="noStrike" dirty="0">
                          <a:solidFill>
                            <a:srgbClr val="000066"/>
                          </a:solidFill>
                          <a:effectLst/>
                          <a:latin typeface="Arial Narrow" panose="020B0606020202030204" pitchFamily="34" charset="0"/>
                        </a:rPr>
                        <a:t>82.7%</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56967571"/>
                  </a:ext>
                </a:extLst>
              </a:tr>
              <a:tr h="200701">
                <a:tc>
                  <a:txBody>
                    <a:bodyPr/>
                    <a:lstStyle/>
                    <a:p>
                      <a:pPr algn="ctr" rtl="0" fontAlgn="ctr"/>
                      <a:r>
                        <a:rPr lang="es-PE" sz="1200" b="1" i="0" u="none" strike="noStrike" dirty="0">
                          <a:solidFill>
                            <a:srgbClr val="FFFFFF"/>
                          </a:solidFill>
                          <a:effectLst/>
                          <a:latin typeface="Calibri" panose="020F0502020204030204" pitchFamily="34" charset="0"/>
                        </a:rPr>
                        <a:t>TOTAL</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200" b="1" i="0" u="none" strike="noStrike" dirty="0">
                          <a:solidFill>
                            <a:srgbClr val="FFFFFF"/>
                          </a:solidFill>
                          <a:effectLst/>
                          <a:latin typeface="Calibri" panose="020F0502020204030204" pitchFamily="34" charset="0"/>
                        </a:rPr>
                        <a:t>1,490,433,302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200" b="1" i="0" u="none" strike="noStrike" dirty="0">
                          <a:solidFill>
                            <a:srgbClr val="FFFFFF"/>
                          </a:solidFill>
                          <a:effectLst/>
                          <a:latin typeface="Calibri" panose="020F0502020204030204" pitchFamily="34" charset="0"/>
                        </a:rPr>
                        <a:t>625,192,389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200" b="1" i="0" u="none" strike="noStrike" dirty="0">
                          <a:solidFill>
                            <a:srgbClr val="FFFFFF"/>
                          </a:solidFill>
                          <a:effectLst/>
                          <a:latin typeface="Calibri" panose="020F0502020204030204" pitchFamily="34" charset="0"/>
                        </a:rPr>
                        <a:t>1,344,724,878</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200" b="1" i="0" u="none" strike="noStrike" dirty="0">
                          <a:solidFill>
                            <a:srgbClr val="FFFFFF"/>
                          </a:solidFill>
                          <a:effectLst/>
                          <a:latin typeface="Calibri" panose="020F0502020204030204" pitchFamily="34" charset="0"/>
                        </a:rPr>
                        <a:t>41.9%</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200" b="1" i="0" u="none" strike="noStrike" dirty="0">
                          <a:solidFill>
                            <a:srgbClr val="FFFFFF"/>
                          </a:solidFill>
                          <a:effectLst/>
                          <a:latin typeface="Calibri" panose="020F0502020204030204" pitchFamily="34" charset="0"/>
                        </a:rPr>
                        <a:t>90.2%</a:t>
                      </a:r>
                    </a:p>
                  </a:txBody>
                  <a:tcPr marL="6462" marR="6462" marT="646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761709854"/>
                  </a:ext>
                </a:extLst>
              </a:tr>
            </a:tbl>
          </a:graphicData>
        </a:graphic>
      </p:graphicFrame>
    </p:spTree>
    <p:extLst>
      <p:ext uri="{BB962C8B-B14F-4D97-AF65-F5344CB8AC3E}">
        <p14:creationId xmlns:p14="http://schemas.microsoft.com/office/powerpoint/2010/main" val="1537902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39552" y="1115690"/>
            <a:ext cx="8507817" cy="757130"/>
          </a:xfrm>
          <a:prstGeom prst="rect">
            <a:avLst/>
          </a:prstGeom>
        </p:spPr>
        <p:txBody>
          <a:bodyPr wrap="square">
            <a:spAutoFit/>
          </a:bodyPr>
          <a:lstStyle/>
          <a:p>
            <a:pPr algn="just">
              <a:lnSpc>
                <a:spcPct val="90000"/>
              </a:lnSpc>
            </a:pPr>
            <a:r>
              <a:rPr lang="es-ES" sz="1600" dirty="0">
                <a:solidFill>
                  <a:srgbClr val="000066"/>
                </a:solidFill>
                <a:effectLst>
                  <a:outerShdw blurRad="38100" dist="38100" dir="2700000" algn="tl">
                    <a:srgbClr val="000000">
                      <a:alpha val="43137"/>
                    </a:srgbClr>
                  </a:outerShdw>
                </a:effectLst>
              </a:rPr>
              <a:t>En el año 2021 el </a:t>
            </a:r>
            <a:r>
              <a:rPr lang="es-ES" sz="1600" dirty="0" err="1">
                <a:solidFill>
                  <a:srgbClr val="000066"/>
                </a:solidFill>
                <a:effectLst>
                  <a:outerShdw blurRad="38100" dist="38100" dir="2700000" algn="tl">
                    <a:srgbClr val="000000">
                      <a:alpha val="43137"/>
                    </a:srgbClr>
                  </a:outerShdw>
                </a:effectLst>
              </a:rPr>
              <a:t>PIM</a:t>
            </a:r>
            <a:r>
              <a:rPr lang="es-ES" sz="1600" dirty="0">
                <a:solidFill>
                  <a:srgbClr val="000066"/>
                </a:solidFill>
                <a:effectLst>
                  <a:outerShdw blurRad="38100" dist="38100" dir="2700000" algn="tl">
                    <a:srgbClr val="000000">
                      <a:alpha val="43137"/>
                    </a:srgbClr>
                  </a:outerShdw>
                </a:effectLst>
              </a:rPr>
              <a:t> de las Acciones Centrales asciende a S/. 147’542,604 y al II trimestre se tiene una ejecución del 29.9% (S/. 44’045,425) y se estima una ejecución del 89.5% al cierre del ejercicio 2021.</a:t>
            </a:r>
          </a:p>
        </p:txBody>
      </p:sp>
      <p:sp>
        <p:nvSpPr>
          <p:cNvPr id="7" name="2 Redondear rectángulo de esquina del mismo lado"/>
          <p:cNvSpPr/>
          <p:nvPr/>
        </p:nvSpPr>
        <p:spPr>
          <a:xfrm rot="10800000" flipV="1">
            <a:off x="1835696" y="107579"/>
            <a:ext cx="6696744" cy="504056"/>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III.2 </a:t>
            </a:r>
            <a:r>
              <a:rPr lang="es-PE" b="1" dirty="0">
                <a:solidFill>
                  <a:srgbClr val="FFFFFF"/>
                </a:solidFill>
                <a:latin typeface="Arial Narrow" panose="020B0606020202030204" pitchFamily="34" charset="0"/>
                <a:ea typeface="Times New Roman"/>
                <a:cs typeface="Arial" pitchFamily="34" charset="0"/>
              </a:rPr>
              <a:t>EJECUCIÓN FINANCIERA DE LAS ACCIONES CENTRALES 2021</a:t>
            </a:r>
          </a:p>
        </p:txBody>
      </p:sp>
      <p:graphicFrame>
        <p:nvGraphicFramePr>
          <p:cNvPr id="3" name="Tabla 2"/>
          <p:cNvGraphicFramePr>
            <a:graphicFrameLocks noGrp="1"/>
          </p:cNvGraphicFramePr>
          <p:nvPr>
            <p:extLst>
              <p:ext uri="{D42A27DB-BD31-4B8C-83A1-F6EECF244321}">
                <p14:modId xmlns:p14="http://schemas.microsoft.com/office/powerpoint/2010/main" val="2260790555"/>
              </p:ext>
            </p:extLst>
          </p:nvPr>
        </p:nvGraphicFramePr>
        <p:xfrm>
          <a:off x="323528" y="2051795"/>
          <a:ext cx="8496945" cy="2376658"/>
        </p:xfrm>
        <a:graphic>
          <a:graphicData uri="http://schemas.openxmlformats.org/drawingml/2006/table">
            <a:tbl>
              <a:tblPr/>
              <a:tblGrid>
                <a:gridCol w="3667484">
                  <a:extLst>
                    <a:ext uri="{9D8B030D-6E8A-4147-A177-3AD203B41FA5}">
                      <a16:colId xmlns:a16="http://schemas.microsoft.com/office/drawing/2014/main" val="1480719265"/>
                    </a:ext>
                  </a:extLst>
                </a:gridCol>
                <a:gridCol w="1116586">
                  <a:extLst>
                    <a:ext uri="{9D8B030D-6E8A-4147-A177-3AD203B41FA5}">
                      <a16:colId xmlns:a16="http://schemas.microsoft.com/office/drawing/2014/main" val="3892615652"/>
                    </a:ext>
                  </a:extLst>
                </a:gridCol>
                <a:gridCol w="1116586">
                  <a:extLst>
                    <a:ext uri="{9D8B030D-6E8A-4147-A177-3AD203B41FA5}">
                      <a16:colId xmlns:a16="http://schemas.microsoft.com/office/drawing/2014/main" val="2064844042"/>
                    </a:ext>
                  </a:extLst>
                </a:gridCol>
                <a:gridCol w="1116586">
                  <a:extLst>
                    <a:ext uri="{9D8B030D-6E8A-4147-A177-3AD203B41FA5}">
                      <a16:colId xmlns:a16="http://schemas.microsoft.com/office/drawing/2014/main" val="3643346787"/>
                    </a:ext>
                  </a:extLst>
                </a:gridCol>
                <a:gridCol w="753468">
                  <a:extLst>
                    <a:ext uri="{9D8B030D-6E8A-4147-A177-3AD203B41FA5}">
                      <a16:colId xmlns:a16="http://schemas.microsoft.com/office/drawing/2014/main" val="2130290089"/>
                    </a:ext>
                  </a:extLst>
                </a:gridCol>
                <a:gridCol w="726235">
                  <a:extLst>
                    <a:ext uri="{9D8B030D-6E8A-4147-A177-3AD203B41FA5}">
                      <a16:colId xmlns:a16="http://schemas.microsoft.com/office/drawing/2014/main" val="284850075"/>
                    </a:ext>
                  </a:extLst>
                </a:gridCol>
              </a:tblGrid>
              <a:tr h="383516">
                <a:tc>
                  <a:txBody>
                    <a:bodyPr/>
                    <a:lstStyle/>
                    <a:p>
                      <a:pPr algn="ctr" rtl="0" fontAlgn="ctr"/>
                      <a:r>
                        <a:rPr lang="es-PE" sz="1500" b="1" i="0" u="none" strike="noStrike" dirty="0">
                          <a:solidFill>
                            <a:srgbClr val="FFFFFF"/>
                          </a:solidFill>
                          <a:effectLst/>
                          <a:latin typeface="Calibri" panose="020F0502020204030204" pitchFamily="34" charset="0"/>
                        </a:rPr>
                        <a:t>ACCIONES CENTRALES</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Calibri" panose="020F0502020204030204" pitchFamily="34" charset="0"/>
                        </a:rPr>
                        <a:t>PIM 2021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EJECUCION AL II TRIMESTRE</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EJECUCION AL CIERRE 2021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 EJEC. II TRIM.</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 EJEC. CIERRE</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468478673"/>
                  </a:ext>
                </a:extLst>
              </a:tr>
              <a:tr h="249731">
                <a:tc>
                  <a:txBody>
                    <a:bodyPr/>
                    <a:lstStyle/>
                    <a:p>
                      <a:pPr algn="l" rtl="0" fontAlgn="ctr"/>
                      <a:r>
                        <a:rPr lang="es-PE" sz="1550" b="1" i="0" u="none" strike="noStrike" dirty="0">
                          <a:solidFill>
                            <a:srgbClr val="000066"/>
                          </a:solidFill>
                          <a:effectLst/>
                          <a:latin typeface="Arial Narrow" panose="020B0606020202030204" pitchFamily="34" charset="0"/>
                        </a:rPr>
                        <a:t>5000001: Planeamiento y Presupuesto</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8,897,959</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2,727,226</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7,944,452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30.7%</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89.3%</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45418297"/>
                  </a:ext>
                </a:extLst>
              </a:tr>
              <a:tr h="249731">
                <a:tc>
                  <a:txBody>
                    <a:bodyPr/>
                    <a:lstStyle/>
                    <a:p>
                      <a:pPr algn="l" rtl="0" fontAlgn="ctr"/>
                      <a:r>
                        <a:rPr lang="es-PE" sz="1550" b="1" i="0" u="none" strike="noStrike" dirty="0">
                          <a:solidFill>
                            <a:srgbClr val="000066"/>
                          </a:solidFill>
                          <a:effectLst/>
                          <a:latin typeface="Arial Narrow" panose="020B0606020202030204" pitchFamily="34" charset="0"/>
                        </a:rPr>
                        <a:t>5000002: Conducción y Orientación Superior</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3,909,418</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1,839,893</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3,749,786</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47.1%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95.9%</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09770852"/>
                  </a:ext>
                </a:extLst>
              </a:tr>
              <a:tr h="249731">
                <a:tc>
                  <a:txBody>
                    <a:bodyPr/>
                    <a:lstStyle/>
                    <a:p>
                      <a:pPr algn="l" rtl="0" fontAlgn="ctr"/>
                      <a:r>
                        <a:rPr lang="es-PE" sz="1550" b="1" i="0" u="none" strike="noStrike" dirty="0">
                          <a:solidFill>
                            <a:srgbClr val="0000CC"/>
                          </a:solidFill>
                          <a:effectLst/>
                          <a:latin typeface="Arial Narrow" panose="020B0606020202030204" pitchFamily="34" charset="0"/>
                        </a:rPr>
                        <a:t>5000003: Gestión Administrativa</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121,466,137</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36,113,837</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111,422,325</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29.7%</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91.7%</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0272658"/>
                  </a:ext>
                </a:extLst>
              </a:tr>
              <a:tr h="249731">
                <a:tc>
                  <a:txBody>
                    <a:bodyPr/>
                    <a:lstStyle/>
                    <a:p>
                      <a:pPr algn="l" rtl="0" fontAlgn="ctr"/>
                      <a:r>
                        <a:rPr lang="es-PE" sz="1550" b="1" i="0" u="none" strike="noStrike" dirty="0">
                          <a:solidFill>
                            <a:srgbClr val="000066"/>
                          </a:solidFill>
                          <a:effectLst/>
                          <a:latin typeface="Arial Narrow" panose="020B0606020202030204" pitchFamily="34" charset="0"/>
                        </a:rPr>
                        <a:t>5000004: Asesoramiento Técnico y Jurídico</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473,592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199,296</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398,592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42.1%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84.2%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49416400"/>
                  </a:ext>
                </a:extLst>
              </a:tr>
              <a:tr h="249731">
                <a:tc>
                  <a:txBody>
                    <a:bodyPr/>
                    <a:lstStyle/>
                    <a:p>
                      <a:pPr algn="l" rtl="0" fontAlgn="ctr"/>
                      <a:r>
                        <a:rPr lang="es-PE" sz="1550" b="1" i="0" u="none" strike="noStrike">
                          <a:solidFill>
                            <a:srgbClr val="000066"/>
                          </a:solidFill>
                          <a:effectLst/>
                          <a:latin typeface="Arial Narrow" panose="020B0606020202030204" pitchFamily="34" charset="0"/>
                        </a:rPr>
                        <a:t>5000005: Gestión de Recursos Humanos</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11,378,702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2,550,590</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7,201,180</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22.4%</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63.3%</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89606874"/>
                  </a:ext>
                </a:extLst>
              </a:tr>
              <a:tr h="249731">
                <a:tc>
                  <a:txBody>
                    <a:bodyPr/>
                    <a:lstStyle/>
                    <a:p>
                      <a:pPr algn="l" rtl="0" fontAlgn="ctr"/>
                      <a:r>
                        <a:rPr lang="es-PE" sz="1550" b="1" i="0" u="none" strike="noStrike">
                          <a:solidFill>
                            <a:srgbClr val="000066"/>
                          </a:solidFill>
                          <a:effectLst/>
                          <a:latin typeface="Arial Narrow" panose="020B0606020202030204" pitchFamily="34" charset="0"/>
                        </a:rPr>
                        <a:t>5000006: Acciones de Control y Auditoría</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1,097,290</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454,265</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988,530</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41.4%</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90.1%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53667501"/>
                  </a:ext>
                </a:extLst>
              </a:tr>
              <a:tr h="249731">
                <a:tc>
                  <a:txBody>
                    <a:bodyPr/>
                    <a:lstStyle/>
                    <a:p>
                      <a:pPr algn="l" rtl="0" fontAlgn="ctr"/>
                      <a:r>
                        <a:rPr lang="es-PE" sz="1550" b="1" i="0" u="none" strike="noStrike">
                          <a:solidFill>
                            <a:srgbClr val="000066"/>
                          </a:solidFill>
                          <a:effectLst/>
                          <a:latin typeface="Arial Narrow" panose="020B0606020202030204" pitchFamily="34" charset="0"/>
                        </a:rPr>
                        <a:t>5000007: Defensa Judicial del Estado</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319,506</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160,318</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280,636</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50.2%</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87.8%</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45150408"/>
                  </a:ext>
                </a:extLst>
              </a:tr>
              <a:tr h="244631">
                <a:tc>
                  <a:txBody>
                    <a:bodyPr/>
                    <a:lstStyle/>
                    <a:p>
                      <a:pPr algn="ctr" rtl="0" fontAlgn="ctr"/>
                      <a:r>
                        <a:rPr lang="es-PE" sz="1550" b="1" i="0" u="none" strike="noStrike">
                          <a:solidFill>
                            <a:srgbClr val="FFFFFF"/>
                          </a:solidFill>
                          <a:effectLst/>
                          <a:latin typeface="Arial Narrow" panose="020B0606020202030204" pitchFamily="34" charset="0"/>
                        </a:rPr>
                        <a:t>TOTAL</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147,542,604</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44,045,425</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131,985,501</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29.9%</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Arial Narrow" panose="020B0606020202030204" pitchFamily="34" charset="0"/>
                        </a:rPr>
                        <a:t>89.5%</a:t>
                      </a:r>
                    </a:p>
                  </a:txBody>
                  <a:tcPr marL="8805" marR="8805" marT="880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528008109"/>
                  </a:ext>
                </a:extLst>
              </a:tr>
            </a:tbl>
          </a:graphicData>
        </a:graphic>
      </p:graphicFrame>
    </p:spTree>
    <p:extLst>
      <p:ext uri="{BB962C8B-B14F-4D97-AF65-F5344CB8AC3E}">
        <p14:creationId xmlns:p14="http://schemas.microsoft.com/office/powerpoint/2010/main" val="104669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09054" y="971674"/>
            <a:ext cx="8538315" cy="535067"/>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En el año 2021 el </a:t>
            </a:r>
            <a:r>
              <a:rPr lang="es-ES" sz="1599" dirty="0" err="1">
                <a:solidFill>
                  <a:srgbClr val="000066"/>
                </a:solidFill>
                <a:effectLst>
                  <a:outerShdw blurRad="38100" dist="38100" dir="2700000" algn="tl">
                    <a:srgbClr val="000000">
                      <a:alpha val="43137"/>
                    </a:srgbClr>
                  </a:outerShdw>
                </a:effectLst>
              </a:rPr>
              <a:t>PIM</a:t>
            </a:r>
            <a:r>
              <a:rPr lang="es-ES" sz="1599" dirty="0">
                <a:solidFill>
                  <a:srgbClr val="000066"/>
                </a:solidFill>
                <a:effectLst>
                  <a:outerShdw blurRad="38100" dist="38100" dir="2700000" algn="tl">
                    <a:srgbClr val="000000">
                      <a:alpha val="43137"/>
                    </a:srgbClr>
                  </a:outerShdw>
                </a:effectLst>
              </a:rPr>
              <a:t> es de S/. 686’330,454 y la ejecución presupuestal al II trimestre es de 28.2% (S/. 165’543,542), se estima una ejecución del 93.9% al cierre del ejercicio.</a:t>
            </a: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III.3 EJECUCIÓN PRESUPUESTARIA DE LAS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2021</a:t>
            </a:r>
            <a:endParaRPr lang="es-PE" b="1" dirty="0">
              <a:solidFill>
                <a:srgbClr val="FFFFFF"/>
              </a:solidFill>
              <a:latin typeface="Arial Narrow" panose="020B0606020202030204" pitchFamily="34" charset="0"/>
              <a:ea typeface="Times New Roman"/>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961347372"/>
              </p:ext>
            </p:extLst>
          </p:nvPr>
        </p:nvGraphicFramePr>
        <p:xfrm>
          <a:off x="179508" y="1515992"/>
          <a:ext cx="8784980" cy="4497445"/>
        </p:xfrm>
        <a:graphic>
          <a:graphicData uri="http://schemas.openxmlformats.org/drawingml/2006/table">
            <a:tbl>
              <a:tblPr/>
              <a:tblGrid>
                <a:gridCol w="4872212">
                  <a:extLst>
                    <a:ext uri="{9D8B030D-6E8A-4147-A177-3AD203B41FA5}">
                      <a16:colId xmlns:a16="http://schemas.microsoft.com/office/drawing/2014/main" val="2645739950"/>
                    </a:ext>
                  </a:extLst>
                </a:gridCol>
                <a:gridCol w="879274">
                  <a:extLst>
                    <a:ext uri="{9D8B030D-6E8A-4147-A177-3AD203B41FA5}">
                      <a16:colId xmlns:a16="http://schemas.microsoft.com/office/drawing/2014/main" val="1808466401"/>
                    </a:ext>
                  </a:extLst>
                </a:gridCol>
                <a:gridCol w="879274">
                  <a:extLst>
                    <a:ext uri="{9D8B030D-6E8A-4147-A177-3AD203B41FA5}">
                      <a16:colId xmlns:a16="http://schemas.microsoft.com/office/drawing/2014/main" val="188960509"/>
                    </a:ext>
                  </a:extLst>
                </a:gridCol>
                <a:gridCol w="879274">
                  <a:extLst>
                    <a:ext uri="{9D8B030D-6E8A-4147-A177-3AD203B41FA5}">
                      <a16:colId xmlns:a16="http://schemas.microsoft.com/office/drawing/2014/main" val="973053463"/>
                    </a:ext>
                  </a:extLst>
                </a:gridCol>
                <a:gridCol w="643938">
                  <a:extLst>
                    <a:ext uri="{9D8B030D-6E8A-4147-A177-3AD203B41FA5}">
                      <a16:colId xmlns:a16="http://schemas.microsoft.com/office/drawing/2014/main" val="3710256359"/>
                    </a:ext>
                  </a:extLst>
                </a:gridCol>
                <a:gridCol w="631008">
                  <a:extLst>
                    <a:ext uri="{9D8B030D-6E8A-4147-A177-3AD203B41FA5}">
                      <a16:colId xmlns:a16="http://schemas.microsoft.com/office/drawing/2014/main" val="1127544560"/>
                    </a:ext>
                  </a:extLst>
                </a:gridCol>
              </a:tblGrid>
              <a:tr h="320015">
                <a:tc>
                  <a:txBody>
                    <a:bodyPr/>
                    <a:lstStyle/>
                    <a:p>
                      <a:pPr algn="ctr" rtl="0" fontAlgn="ctr"/>
                      <a:r>
                        <a:rPr lang="es-ES" sz="1200" b="1" i="0" u="none" strike="noStrike" dirty="0">
                          <a:solidFill>
                            <a:schemeClr val="bg1"/>
                          </a:solidFill>
                          <a:effectLst/>
                          <a:latin typeface="Calibri" panose="020F0502020204030204" pitchFamily="34" charset="0"/>
                        </a:rPr>
                        <a:t>ASIGNACIONES PRESUPUESTALES QUE NO RESULTAN EN PRODUCTOS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dirty="0" err="1">
                          <a:solidFill>
                            <a:schemeClr val="bg1"/>
                          </a:solidFill>
                          <a:effectLst/>
                          <a:latin typeface="Calibri" panose="020F0502020204030204" pitchFamily="34" charset="0"/>
                        </a:rPr>
                        <a:t>PIM</a:t>
                      </a:r>
                      <a:r>
                        <a:rPr lang="es-PE" sz="1200" b="1" i="0" u="none" strike="noStrike" dirty="0">
                          <a:solidFill>
                            <a:schemeClr val="bg1"/>
                          </a:solidFill>
                          <a:effectLst/>
                          <a:latin typeface="Calibri" panose="020F0502020204030204" pitchFamily="34" charset="0"/>
                        </a:rPr>
                        <a:t>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chemeClr val="bg1"/>
                          </a:solidFill>
                          <a:effectLst/>
                          <a:latin typeface="Calibri" panose="020F0502020204030204" pitchFamily="34" charset="0"/>
                        </a:rPr>
                        <a:t>EJECUCIÓN AL II TRIMESTRE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chemeClr val="bg1"/>
                          </a:solidFill>
                          <a:effectLst/>
                          <a:latin typeface="Calibri" panose="020F0502020204030204" pitchFamily="34" charset="0"/>
                        </a:rPr>
                        <a:t>EJECUCIÓN AL CIERRE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chemeClr val="bg1"/>
                          </a:solidFill>
                          <a:effectLst/>
                          <a:latin typeface="Calibri" panose="020F0502020204030204" pitchFamily="34" charset="0"/>
                        </a:rPr>
                        <a:t>% </a:t>
                      </a:r>
                      <a:r>
                        <a:rPr lang="es-PE" sz="1000" b="1" i="0" u="none" strike="noStrike" dirty="0" err="1">
                          <a:solidFill>
                            <a:schemeClr val="bg1"/>
                          </a:solidFill>
                          <a:effectLst/>
                          <a:latin typeface="Calibri" panose="020F0502020204030204" pitchFamily="34" charset="0"/>
                        </a:rPr>
                        <a:t>EJEC</a:t>
                      </a:r>
                      <a:r>
                        <a:rPr lang="es-PE" sz="1000" b="1" i="0" u="none" strike="noStrike" dirty="0">
                          <a:solidFill>
                            <a:schemeClr val="bg1"/>
                          </a:solidFill>
                          <a:effectLst/>
                          <a:latin typeface="Calibri" panose="020F0502020204030204" pitchFamily="34" charset="0"/>
                        </a:rPr>
                        <a:t>. II </a:t>
                      </a:r>
                      <a:r>
                        <a:rPr lang="es-PE" sz="1000" b="1" i="0" u="none" strike="noStrike" dirty="0" err="1">
                          <a:solidFill>
                            <a:schemeClr val="bg1"/>
                          </a:solidFill>
                          <a:effectLst/>
                          <a:latin typeface="Calibri" panose="020F0502020204030204" pitchFamily="34" charset="0"/>
                        </a:rPr>
                        <a:t>TRIM</a:t>
                      </a:r>
                      <a:r>
                        <a:rPr lang="es-PE" sz="1000" b="1" i="0" u="none" strike="noStrike" dirty="0">
                          <a:solidFill>
                            <a:schemeClr val="bg1"/>
                          </a:solidFill>
                          <a:effectLst/>
                          <a:latin typeface="Calibri" panose="020F0502020204030204" pitchFamily="34" charset="0"/>
                        </a:rPr>
                        <a:t>.</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chemeClr val="bg1"/>
                          </a:solidFill>
                          <a:effectLst/>
                          <a:latin typeface="Calibri" panose="020F0502020204030204" pitchFamily="34" charset="0"/>
                        </a:rPr>
                        <a:t>% </a:t>
                      </a:r>
                      <a:r>
                        <a:rPr lang="es-PE" sz="1000" b="1" i="0" u="none" strike="noStrike" dirty="0" err="1">
                          <a:solidFill>
                            <a:schemeClr val="bg1"/>
                          </a:solidFill>
                          <a:effectLst/>
                          <a:latin typeface="Calibri" panose="020F0502020204030204" pitchFamily="34" charset="0"/>
                        </a:rPr>
                        <a:t>EJEC</a:t>
                      </a:r>
                      <a:r>
                        <a:rPr lang="es-PE" sz="1000" b="1" i="0" u="none" strike="noStrike" dirty="0">
                          <a:solidFill>
                            <a:schemeClr val="bg1"/>
                          </a:solidFill>
                          <a:effectLst/>
                          <a:latin typeface="Calibri" panose="020F0502020204030204" pitchFamily="34" charset="0"/>
                        </a:rPr>
                        <a:t>. CIERRE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146738631"/>
                  </a:ext>
                </a:extLst>
              </a:tr>
              <a:tr h="216010">
                <a:tc>
                  <a:txBody>
                    <a:bodyPr/>
                    <a:lstStyle/>
                    <a:p>
                      <a:pPr algn="l" rtl="0" fontAlgn="ctr"/>
                      <a:r>
                        <a:rPr lang="es-PE" sz="1400" b="1" i="0" u="none" strike="noStrike" dirty="0">
                          <a:solidFill>
                            <a:srgbClr val="0000CC"/>
                          </a:solidFill>
                          <a:effectLst/>
                          <a:latin typeface="Arial Narrow" panose="020B0606020202030204" pitchFamily="34" charset="0"/>
                        </a:rPr>
                        <a:t>4000003: Ampliación de Hospitales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82,047,032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9,610,209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71,220,418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11.7%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86.8%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92947774"/>
                  </a:ext>
                </a:extLst>
              </a:tr>
              <a:tr h="216010">
                <a:tc>
                  <a:txBody>
                    <a:bodyPr/>
                    <a:lstStyle/>
                    <a:p>
                      <a:pPr algn="l" rtl="0" fontAlgn="ctr"/>
                      <a:r>
                        <a:rPr lang="es-PE" sz="1400" b="1" i="0" u="none" strike="noStrike" dirty="0">
                          <a:solidFill>
                            <a:srgbClr val="000066"/>
                          </a:solidFill>
                          <a:effectLst/>
                          <a:latin typeface="Arial Narrow" panose="020B0606020202030204" pitchFamily="34" charset="0"/>
                        </a:rPr>
                        <a:t>4000015: Mejoramiento de Hospitales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1,741,555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196,554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1,693,108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97.2%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86007397"/>
                  </a:ext>
                </a:extLst>
              </a:tr>
              <a:tr h="216010">
                <a:tc>
                  <a:txBody>
                    <a:bodyPr/>
                    <a:lstStyle/>
                    <a:p>
                      <a:pPr algn="l" rtl="0" fontAlgn="ctr"/>
                      <a:r>
                        <a:rPr lang="es-ES" sz="1400" b="1" i="0" u="none" strike="noStrike" dirty="0">
                          <a:solidFill>
                            <a:srgbClr val="0000CC"/>
                          </a:solidFill>
                          <a:effectLst/>
                          <a:latin typeface="Arial Narrow" panose="020B0606020202030204" pitchFamily="34" charset="0"/>
                        </a:rPr>
                        <a:t>4000021: Instalación de Infraestructura de Educación Superior no Universitaria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10,356,441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5,426,452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9,852,904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52.4%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95.1%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73790017"/>
                  </a:ext>
                </a:extLst>
              </a:tr>
              <a:tr h="216010">
                <a:tc>
                  <a:txBody>
                    <a:bodyPr/>
                    <a:lstStyle/>
                    <a:p>
                      <a:pPr algn="l" rtl="0" fontAlgn="ctr"/>
                      <a:r>
                        <a:rPr lang="es-ES" sz="1400" b="1" i="0" u="none" strike="noStrike">
                          <a:solidFill>
                            <a:srgbClr val="000066"/>
                          </a:solidFill>
                          <a:effectLst/>
                          <a:latin typeface="Arial Narrow" panose="020B0606020202030204" pitchFamily="34" charset="0"/>
                        </a:rPr>
                        <a:t>4000123: Instalación de Infraestructura Hospitalaria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846,510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4,488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788,976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93.2%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88898306"/>
                  </a:ext>
                </a:extLst>
              </a:tr>
              <a:tr h="216010">
                <a:tc>
                  <a:txBody>
                    <a:bodyPr/>
                    <a:lstStyle/>
                    <a:p>
                      <a:pPr algn="l" rtl="0" fontAlgn="ctr"/>
                      <a:r>
                        <a:rPr lang="es-ES" sz="1400" b="1" i="0" u="none" strike="noStrike" dirty="0">
                          <a:solidFill>
                            <a:srgbClr val="000066"/>
                          </a:solidFill>
                          <a:effectLst/>
                          <a:latin typeface="Arial Narrow" panose="020B0606020202030204" pitchFamily="34" charset="0"/>
                        </a:rPr>
                        <a:t>4000166: Mejoramiento de Infraestructura Deportiva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2,553,038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291,897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2,283,794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89.5%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17884550"/>
                  </a:ext>
                </a:extLst>
              </a:tr>
              <a:tr h="216010">
                <a:tc>
                  <a:txBody>
                    <a:bodyPr/>
                    <a:lstStyle/>
                    <a:p>
                      <a:pPr algn="l" rtl="0" fontAlgn="ctr"/>
                      <a:r>
                        <a:rPr lang="es-ES" sz="1400" b="1" i="0" u="none" strike="noStrike" dirty="0">
                          <a:solidFill>
                            <a:srgbClr val="000066"/>
                          </a:solidFill>
                          <a:effectLst/>
                          <a:latin typeface="Arial Narrow" panose="020B0606020202030204" pitchFamily="34" charset="0"/>
                        </a:rPr>
                        <a:t>4000203: Ampliación de Instalaciones de Vivienda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387,699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59,189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268,378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15.3%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69.2%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35236080"/>
                  </a:ext>
                </a:extLst>
              </a:tr>
              <a:tr h="216010">
                <a:tc>
                  <a:txBody>
                    <a:bodyPr/>
                    <a:lstStyle/>
                    <a:p>
                      <a:pPr algn="l" rtl="0" fontAlgn="ctr"/>
                      <a:r>
                        <a:rPr lang="es-PE" sz="1400" b="1" i="0" u="none" strike="noStrike">
                          <a:solidFill>
                            <a:srgbClr val="000066"/>
                          </a:solidFill>
                          <a:effectLst/>
                          <a:latin typeface="Arial Narrow" panose="020B0606020202030204" pitchFamily="34" charset="0"/>
                        </a:rPr>
                        <a:t>5000376: Administración Deuda Interna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6,800,133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2,977,846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6,555,692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43.8%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96.4%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32725832"/>
                  </a:ext>
                </a:extLst>
              </a:tr>
              <a:tr h="216010">
                <a:tc>
                  <a:txBody>
                    <a:bodyPr/>
                    <a:lstStyle/>
                    <a:p>
                      <a:pPr algn="l" rtl="0" fontAlgn="ctr"/>
                      <a:r>
                        <a:rPr lang="es-ES" sz="1400" b="1" i="0" u="none" strike="noStrike" dirty="0">
                          <a:solidFill>
                            <a:srgbClr val="000066"/>
                          </a:solidFill>
                          <a:effectLst/>
                          <a:latin typeface="Arial Narrow" panose="020B0606020202030204" pitchFamily="34" charset="0"/>
                        </a:rPr>
                        <a:t>5000395: Actividad Regular de Inmunizaciones de Personas Mayores de 5 Años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2,380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1,280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2,380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53.8%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66844682"/>
                  </a:ext>
                </a:extLst>
              </a:tr>
              <a:tr h="216010">
                <a:tc>
                  <a:txBody>
                    <a:bodyPr/>
                    <a:lstStyle/>
                    <a:p>
                      <a:pPr algn="l" rtl="0" fontAlgn="ctr"/>
                      <a:r>
                        <a:rPr lang="es-PE" sz="1400" b="1" i="0" u="none" strike="noStrike" dirty="0">
                          <a:solidFill>
                            <a:srgbClr val="000066"/>
                          </a:solidFill>
                          <a:effectLst/>
                          <a:latin typeface="Arial Narrow" panose="020B0606020202030204" pitchFamily="34" charset="0"/>
                        </a:rPr>
                        <a:t>5000398: Acuicultura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427,415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272,342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384,684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63.7%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04454789"/>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5000438: Apoyo a la Comunidad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273,522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129,969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259,938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47.5%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64762202"/>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5000446: Apoyo a la Rehabilitación Física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83134920"/>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5000453: Apoyo al Ciudadano con Discapacidad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1,002,889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405,856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911,712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90.9%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3007719"/>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5000455: Apoyo al Ciudadano y a la Familia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361,213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241,082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340,164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66.7%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94.2%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25975750"/>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5000469: Apoyo Alimentario para Grupos en Riesgo</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1,415,264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645,454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1,390,908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98.3%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70137086"/>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5000486: Asesoramiento y Gestión del Medio Ambiente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672,415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297,480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624,960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54512895"/>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5000500: Atención Básica de Salud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5,241,055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1,908,028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4,816,056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36.4%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91.9%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34640619"/>
                  </a:ext>
                </a:extLst>
              </a:tr>
              <a:tr h="216010">
                <a:tc>
                  <a:txBody>
                    <a:bodyPr/>
                    <a:lstStyle/>
                    <a:p>
                      <a:pPr algn="l" rtl="0" fontAlgn="ctr"/>
                      <a:r>
                        <a:rPr lang="es-ES" sz="1400" b="1" i="0" u="none" strike="noStrike">
                          <a:solidFill>
                            <a:srgbClr val="000066"/>
                          </a:solidFill>
                          <a:effectLst/>
                          <a:latin typeface="Arial Narrow" panose="020B0606020202030204" pitchFamily="34" charset="0"/>
                        </a:rPr>
                        <a:t>5000505: Atención de la Mujer Gestante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99,779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4,469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88,938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89.1%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02415998"/>
                  </a:ext>
                </a:extLst>
              </a:tr>
            </a:tbl>
          </a:graphicData>
        </a:graphic>
      </p:graphicFrame>
    </p:spTree>
    <p:extLst>
      <p:ext uri="{BB962C8B-B14F-4D97-AF65-F5344CB8AC3E}">
        <p14:creationId xmlns:p14="http://schemas.microsoft.com/office/powerpoint/2010/main" val="286540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III.3 EJECUCIÓN PRESUPUESTARIA DE LAS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2021</a:t>
            </a:r>
            <a:endParaRPr lang="es-PE" b="1" dirty="0">
              <a:solidFill>
                <a:srgbClr val="FFFFFF"/>
              </a:solidFill>
              <a:latin typeface="Arial Narrow" panose="020B0606020202030204" pitchFamily="34" charset="0"/>
              <a:ea typeface="Times New Roman"/>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23850826"/>
              </p:ext>
            </p:extLst>
          </p:nvPr>
        </p:nvGraphicFramePr>
        <p:xfrm>
          <a:off x="179508" y="899666"/>
          <a:ext cx="8784981" cy="5137980"/>
        </p:xfrm>
        <a:graphic>
          <a:graphicData uri="http://schemas.openxmlformats.org/drawingml/2006/table">
            <a:tbl>
              <a:tblPr/>
              <a:tblGrid>
                <a:gridCol w="4872212">
                  <a:extLst>
                    <a:ext uri="{9D8B030D-6E8A-4147-A177-3AD203B41FA5}">
                      <a16:colId xmlns:a16="http://schemas.microsoft.com/office/drawing/2014/main" val="3023801843"/>
                    </a:ext>
                  </a:extLst>
                </a:gridCol>
                <a:gridCol w="879274">
                  <a:extLst>
                    <a:ext uri="{9D8B030D-6E8A-4147-A177-3AD203B41FA5}">
                      <a16:colId xmlns:a16="http://schemas.microsoft.com/office/drawing/2014/main" val="3202323905"/>
                    </a:ext>
                  </a:extLst>
                </a:gridCol>
                <a:gridCol w="879274">
                  <a:extLst>
                    <a:ext uri="{9D8B030D-6E8A-4147-A177-3AD203B41FA5}">
                      <a16:colId xmlns:a16="http://schemas.microsoft.com/office/drawing/2014/main" val="1973417293"/>
                    </a:ext>
                  </a:extLst>
                </a:gridCol>
                <a:gridCol w="879274">
                  <a:extLst>
                    <a:ext uri="{9D8B030D-6E8A-4147-A177-3AD203B41FA5}">
                      <a16:colId xmlns:a16="http://schemas.microsoft.com/office/drawing/2014/main" val="1160703485"/>
                    </a:ext>
                  </a:extLst>
                </a:gridCol>
                <a:gridCol w="643938">
                  <a:extLst>
                    <a:ext uri="{9D8B030D-6E8A-4147-A177-3AD203B41FA5}">
                      <a16:colId xmlns:a16="http://schemas.microsoft.com/office/drawing/2014/main" val="3221275856"/>
                    </a:ext>
                  </a:extLst>
                </a:gridCol>
                <a:gridCol w="631009">
                  <a:extLst>
                    <a:ext uri="{9D8B030D-6E8A-4147-A177-3AD203B41FA5}">
                      <a16:colId xmlns:a16="http://schemas.microsoft.com/office/drawing/2014/main" val="4052269072"/>
                    </a:ext>
                  </a:extLst>
                </a:gridCol>
              </a:tblGrid>
              <a:tr h="302930">
                <a:tc>
                  <a:txBody>
                    <a:bodyPr/>
                    <a:lstStyle/>
                    <a:p>
                      <a:pPr algn="ctr" rtl="0" fontAlgn="ctr"/>
                      <a:r>
                        <a:rPr lang="es-ES" sz="1200" b="1" i="0" u="none" strike="noStrike" dirty="0">
                          <a:solidFill>
                            <a:srgbClr val="FFFFFF"/>
                          </a:solidFill>
                          <a:effectLst/>
                          <a:latin typeface="Calibri" panose="020F0502020204030204" pitchFamily="34" charset="0"/>
                        </a:rPr>
                        <a:t>ASIGNACIONES PRESUPUESTALES QUE NO RESULTAN EN PRODUCTOS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a:solidFill>
                            <a:srgbClr val="FFFFFF"/>
                          </a:solidFill>
                          <a:effectLst/>
                          <a:latin typeface="Calibri" panose="020F0502020204030204" pitchFamily="34" charset="0"/>
                        </a:rPr>
                        <a:t>PIM 2021</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II TRIMESTRE</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CIERRE 2021</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II </a:t>
                      </a:r>
                      <a:r>
                        <a:rPr lang="es-PE" sz="1000" b="1" i="0" u="none" strike="noStrike" dirty="0" err="1">
                          <a:solidFill>
                            <a:srgbClr val="FFFFFF"/>
                          </a:solidFill>
                          <a:effectLst/>
                          <a:latin typeface="Calibri" panose="020F0502020204030204" pitchFamily="34" charset="0"/>
                        </a:rPr>
                        <a:t>TRIM</a:t>
                      </a:r>
                      <a:r>
                        <a:rPr lang="es-PE" sz="1000" b="1" i="0" u="none" strike="noStrike" dirty="0">
                          <a:solidFill>
                            <a:srgbClr val="FFFFFF"/>
                          </a:solidFill>
                          <a:effectLst/>
                          <a:latin typeface="Calibri" panose="020F0502020204030204" pitchFamily="34" charset="0"/>
                        </a:rPr>
                        <a:t>.</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CIERRE</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805165598"/>
                  </a:ext>
                </a:extLst>
              </a:tr>
              <a:tr h="204478">
                <a:tc>
                  <a:txBody>
                    <a:bodyPr/>
                    <a:lstStyle/>
                    <a:p>
                      <a:pPr algn="l" rtl="0" fontAlgn="ctr"/>
                      <a:r>
                        <a:rPr lang="es-ES" sz="1400" b="1" i="0" u="none" strike="noStrike" dirty="0">
                          <a:solidFill>
                            <a:srgbClr val="000066"/>
                          </a:solidFill>
                          <a:effectLst/>
                          <a:latin typeface="Arial Narrow" panose="020B0606020202030204" pitchFamily="34" charset="0"/>
                        </a:rPr>
                        <a:t>5000514: Atención Integral de Salud</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2,318,278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1,064,290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2,128,580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91.8%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10594752"/>
                  </a:ext>
                </a:extLst>
              </a:tr>
              <a:tr h="408956">
                <a:tc>
                  <a:txBody>
                    <a:bodyPr/>
                    <a:lstStyle/>
                    <a:p>
                      <a:pPr algn="l" rtl="0" fontAlgn="ctr"/>
                      <a:r>
                        <a:rPr lang="es-ES" sz="1400" b="1" i="0" u="none" strike="noStrike" dirty="0">
                          <a:solidFill>
                            <a:srgbClr val="000066"/>
                          </a:solidFill>
                          <a:effectLst/>
                          <a:latin typeface="Arial Narrow" panose="020B0606020202030204" pitchFamily="34" charset="0"/>
                        </a:rPr>
                        <a:t>5000515: Atención Integral de Salud de las Poblaciones Excluidas y Dispersas a Nivel Nacional</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3,064,732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1,031,907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2,863,814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33.7%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93.4%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26142162"/>
                  </a:ext>
                </a:extLst>
              </a:tr>
              <a:tr h="204478">
                <a:tc>
                  <a:txBody>
                    <a:bodyPr/>
                    <a:lstStyle/>
                    <a:p>
                      <a:pPr algn="l" rtl="0" fontAlgn="ctr"/>
                      <a:r>
                        <a:rPr lang="es-PE" sz="1400" b="1" i="0" u="none" strike="noStrike" dirty="0">
                          <a:solidFill>
                            <a:srgbClr val="000066"/>
                          </a:solidFill>
                          <a:effectLst/>
                          <a:latin typeface="Arial Narrow" panose="020B0606020202030204" pitchFamily="34" charset="0"/>
                        </a:rPr>
                        <a:t>5000538: Capacitación y Perfeccionamiento</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1,821,892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867,437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1,734,874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47.6%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00791455"/>
                  </a:ext>
                </a:extLst>
              </a:tr>
              <a:tr h="204478">
                <a:tc>
                  <a:txBody>
                    <a:bodyPr/>
                    <a:lstStyle/>
                    <a:p>
                      <a:pPr algn="l" rtl="0" fontAlgn="ctr"/>
                      <a:r>
                        <a:rPr lang="es-ES" sz="1400" b="1" i="0" u="none" strike="noStrike" dirty="0">
                          <a:solidFill>
                            <a:srgbClr val="000066"/>
                          </a:solidFill>
                          <a:effectLst/>
                          <a:latin typeface="Arial Narrow" panose="020B0606020202030204" pitchFamily="34" charset="0"/>
                        </a:rPr>
                        <a:t>5000558: Comunicación y Atención al Usuario</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23,340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5,886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19,772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25.2%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84.7%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56434870"/>
                  </a:ext>
                </a:extLst>
              </a:tr>
              <a:tr h="204478">
                <a:tc>
                  <a:txBody>
                    <a:bodyPr/>
                    <a:lstStyle/>
                    <a:p>
                      <a:pPr algn="l" rtl="0" fontAlgn="ctr"/>
                      <a:r>
                        <a:rPr lang="es-PE" sz="1400" b="1" i="0" u="none" strike="noStrike" dirty="0">
                          <a:solidFill>
                            <a:srgbClr val="000066"/>
                          </a:solidFill>
                          <a:effectLst/>
                          <a:latin typeface="Arial Narrow" panose="020B0606020202030204" pitchFamily="34" charset="0"/>
                        </a:rPr>
                        <a:t>5000619: Control Sanitario</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643,125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312,797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625,594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48.6%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97.3%</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73971481"/>
                  </a:ext>
                </a:extLst>
              </a:tr>
              <a:tr h="204478">
                <a:tc>
                  <a:txBody>
                    <a:bodyPr/>
                    <a:lstStyle/>
                    <a:p>
                      <a:pPr algn="l" rtl="0" fontAlgn="ctr"/>
                      <a:r>
                        <a:rPr lang="es-ES" sz="1400" b="1" i="0" u="none" strike="noStrike" dirty="0">
                          <a:solidFill>
                            <a:srgbClr val="000066"/>
                          </a:solidFill>
                          <a:effectLst/>
                          <a:latin typeface="Arial Narrow" panose="020B0606020202030204" pitchFamily="34" charset="0"/>
                        </a:rPr>
                        <a:t>5000659: Desarrollo de la Educación en Colegios Experimentales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420,000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407,000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96.9%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82461350"/>
                  </a:ext>
                </a:extLst>
              </a:tr>
              <a:tr h="204478">
                <a:tc>
                  <a:txBody>
                    <a:bodyPr/>
                    <a:lstStyle/>
                    <a:p>
                      <a:pPr algn="l" rtl="0" fontAlgn="ctr"/>
                      <a:r>
                        <a:rPr lang="es-ES" sz="1400" b="1" i="0" u="none" strike="noStrike" dirty="0">
                          <a:solidFill>
                            <a:srgbClr val="000066"/>
                          </a:solidFill>
                          <a:effectLst/>
                          <a:latin typeface="Arial Narrow" panose="020B0606020202030204" pitchFamily="34" charset="0"/>
                        </a:rPr>
                        <a:t>5000661: Desarrollo de la Educación Laboral y Técnica</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13,800,947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5,883,468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12,766,936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42.6%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55735639"/>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5000664: Desarrollo de la Educación Primaria de Adultos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317,022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161,070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301,140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50.8%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83430571"/>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5000666: Desarrollo de la Educación Secundaria de Adultos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2,118,694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635,364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1,970,728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30.0%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93.0%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7717148"/>
                  </a:ext>
                </a:extLst>
              </a:tr>
              <a:tr h="204478">
                <a:tc>
                  <a:txBody>
                    <a:bodyPr/>
                    <a:lstStyle/>
                    <a:p>
                      <a:pPr algn="l" rtl="0" fontAlgn="ctr"/>
                      <a:r>
                        <a:rPr lang="es-ES" sz="1400" b="1" i="0" u="none" strike="noStrike" dirty="0">
                          <a:solidFill>
                            <a:srgbClr val="0000CC"/>
                          </a:solidFill>
                          <a:effectLst/>
                          <a:latin typeface="Arial Narrow" panose="020B0606020202030204" pitchFamily="34" charset="0"/>
                        </a:rPr>
                        <a:t>5000668: Desarrollo de la Educación Técnica</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20,170,577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9,153,649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CC"/>
                          </a:solidFill>
                          <a:effectLst/>
                          <a:latin typeface="Arial Narrow" panose="020B0606020202030204" pitchFamily="34" charset="0"/>
                        </a:rPr>
                        <a:t>18,307,298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45.4%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90.8%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21206582"/>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5000671: Desarrollo de la Formación de Artistas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4,783,985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2,209,602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4,419,204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46.2%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04966405"/>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5000674: Desarrollo de la Producción Agropecuaria</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3,056,407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1,345,692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2,991,384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97.9%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45462340"/>
                  </a:ext>
                </a:extLst>
              </a:tr>
              <a:tr h="204478">
                <a:tc>
                  <a:txBody>
                    <a:bodyPr/>
                    <a:lstStyle/>
                    <a:p>
                      <a:pPr algn="l" rtl="0" fontAlgn="ctr"/>
                      <a:r>
                        <a:rPr lang="es-ES" sz="1400" b="1" i="0" u="none" strike="noStrike" dirty="0">
                          <a:solidFill>
                            <a:srgbClr val="0000CC"/>
                          </a:solidFill>
                          <a:effectLst/>
                          <a:latin typeface="Arial Narrow" panose="020B0606020202030204" pitchFamily="34" charset="0"/>
                        </a:rPr>
                        <a:t>5000681: Desarrollo del Ciclo Avanzado de la Educación Básica Alternativa</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14,152,952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6,557,402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13,114,804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46.3%</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92.7%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64693564"/>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5000683: Desarrollo del Ciclo Intermedio de la Educación Básica Alternativa</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3,514,788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1,316,228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2,932,456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37.4%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83.4%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52921221"/>
                  </a:ext>
                </a:extLst>
              </a:tr>
              <a:tr h="204478">
                <a:tc>
                  <a:txBody>
                    <a:bodyPr/>
                    <a:lstStyle/>
                    <a:p>
                      <a:pPr algn="l" rtl="0" fontAlgn="ctr"/>
                      <a:r>
                        <a:rPr lang="es-PE" sz="1400" b="1" i="0" u="none" strike="noStrike">
                          <a:solidFill>
                            <a:srgbClr val="000066"/>
                          </a:solidFill>
                          <a:effectLst/>
                          <a:latin typeface="Arial Narrow" panose="020B0606020202030204" pitchFamily="34" charset="0"/>
                        </a:rPr>
                        <a:t>5000688: Desarrollo Económico Regional</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643,598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291,718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583,436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45.3%</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90.7%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79094447"/>
                  </a:ext>
                </a:extLst>
              </a:tr>
              <a:tr h="204478">
                <a:tc>
                  <a:txBody>
                    <a:bodyPr/>
                    <a:lstStyle/>
                    <a:p>
                      <a:pPr algn="l" rtl="0" fontAlgn="ctr"/>
                      <a:r>
                        <a:rPr lang="es-PE" sz="1400" b="1" i="0" u="none" strike="noStrike">
                          <a:solidFill>
                            <a:srgbClr val="000066"/>
                          </a:solidFill>
                          <a:effectLst/>
                          <a:latin typeface="Arial Narrow" panose="020B0606020202030204" pitchFamily="34" charset="0"/>
                        </a:rPr>
                        <a:t>5000698: Desarrollo Social Regional</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835,287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299,673</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799,346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35.9%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95.7%</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20583657"/>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5000708: Desarrollo y Mantenimiento de Aldeas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1,100,224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442,576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885,152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40.2%</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80.5%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42279634"/>
                  </a:ext>
                </a:extLst>
              </a:tr>
              <a:tr h="204478">
                <a:tc>
                  <a:txBody>
                    <a:bodyPr/>
                    <a:lstStyle/>
                    <a:p>
                      <a:pPr algn="l" rtl="0" fontAlgn="ctr"/>
                      <a:r>
                        <a:rPr lang="es-ES" sz="1400" b="1" i="0" u="none" strike="noStrike">
                          <a:solidFill>
                            <a:srgbClr val="000066"/>
                          </a:solidFill>
                          <a:effectLst/>
                          <a:latin typeface="Arial Narrow" panose="020B0606020202030204" pitchFamily="34" charset="0"/>
                        </a:rPr>
                        <a:t>5000713: Deslinde y Titulación de Comunidades Campesinas</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109,375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44,225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88,450</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40.4%</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80.9%</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00038732"/>
                  </a:ext>
                </a:extLst>
              </a:tr>
              <a:tr h="204478">
                <a:tc>
                  <a:txBody>
                    <a:bodyPr/>
                    <a:lstStyle/>
                    <a:p>
                      <a:pPr algn="l" rtl="0" fontAlgn="ctr"/>
                      <a:r>
                        <a:rPr lang="es-PE" sz="1400" b="1" i="0" u="none" strike="noStrike">
                          <a:solidFill>
                            <a:srgbClr val="000066"/>
                          </a:solidFill>
                          <a:effectLst/>
                          <a:latin typeface="Arial Narrow" panose="020B0606020202030204" pitchFamily="34" charset="0"/>
                        </a:rPr>
                        <a:t>5000722: Dirección y Gestión</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735,975</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355,338</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710,676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48.3%</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96.6%</a:t>
                      </a:r>
                    </a:p>
                  </a:txBody>
                  <a:tcPr marL="6963" marR="6963" marT="69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49966239"/>
                  </a:ext>
                </a:extLst>
              </a:tr>
            </a:tbl>
          </a:graphicData>
        </a:graphic>
      </p:graphicFrame>
    </p:spTree>
    <p:extLst>
      <p:ext uri="{BB962C8B-B14F-4D97-AF65-F5344CB8AC3E}">
        <p14:creationId xmlns:p14="http://schemas.microsoft.com/office/powerpoint/2010/main" val="139675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III.3  EJECUCIÓN PRESUPUESTARIA DE LAS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2021</a:t>
            </a:r>
            <a:endParaRPr lang="es-PE" b="1" dirty="0">
              <a:solidFill>
                <a:srgbClr val="FFFFFF"/>
              </a:solidFill>
              <a:latin typeface="Arial Narrow" panose="020B0606020202030204" pitchFamily="34" charset="0"/>
              <a:ea typeface="Times New Roman"/>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38846245"/>
              </p:ext>
            </p:extLst>
          </p:nvPr>
        </p:nvGraphicFramePr>
        <p:xfrm>
          <a:off x="189052" y="986575"/>
          <a:ext cx="8775436" cy="4737627"/>
        </p:xfrm>
        <a:graphic>
          <a:graphicData uri="http://schemas.openxmlformats.org/drawingml/2006/table">
            <a:tbl>
              <a:tblPr/>
              <a:tblGrid>
                <a:gridCol w="4866918">
                  <a:extLst>
                    <a:ext uri="{9D8B030D-6E8A-4147-A177-3AD203B41FA5}">
                      <a16:colId xmlns:a16="http://schemas.microsoft.com/office/drawing/2014/main" val="3922339965"/>
                    </a:ext>
                  </a:extLst>
                </a:gridCol>
                <a:gridCol w="878319">
                  <a:extLst>
                    <a:ext uri="{9D8B030D-6E8A-4147-A177-3AD203B41FA5}">
                      <a16:colId xmlns:a16="http://schemas.microsoft.com/office/drawing/2014/main" val="868157663"/>
                    </a:ext>
                  </a:extLst>
                </a:gridCol>
                <a:gridCol w="878319">
                  <a:extLst>
                    <a:ext uri="{9D8B030D-6E8A-4147-A177-3AD203B41FA5}">
                      <a16:colId xmlns:a16="http://schemas.microsoft.com/office/drawing/2014/main" val="1888987031"/>
                    </a:ext>
                  </a:extLst>
                </a:gridCol>
                <a:gridCol w="878319">
                  <a:extLst>
                    <a:ext uri="{9D8B030D-6E8A-4147-A177-3AD203B41FA5}">
                      <a16:colId xmlns:a16="http://schemas.microsoft.com/office/drawing/2014/main" val="1206797557"/>
                    </a:ext>
                  </a:extLst>
                </a:gridCol>
                <a:gridCol w="643239">
                  <a:extLst>
                    <a:ext uri="{9D8B030D-6E8A-4147-A177-3AD203B41FA5}">
                      <a16:colId xmlns:a16="http://schemas.microsoft.com/office/drawing/2014/main" val="3619801528"/>
                    </a:ext>
                  </a:extLst>
                </a:gridCol>
                <a:gridCol w="630322">
                  <a:extLst>
                    <a:ext uri="{9D8B030D-6E8A-4147-A177-3AD203B41FA5}">
                      <a16:colId xmlns:a16="http://schemas.microsoft.com/office/drawing/2014/main" val="1786906569"/>
                    </a:ext>
                  </a:extLst>
                </a:gridCol>
              </a:tblGrid>
              <a:tr h="344982">
                <a:tc>
                  <a:txBody>
                    <a:bodyPr/>
                    <a:lstStyle/>
                    <a:p>
                      <a:pPr algn="ctr" rtl="0" fontAlgn="ctr"/>
                      <a:r>
                        <a:rPr lang="es-ES" sz="1200" b="1" i="0" u="none" strike="noStrike" dirty="0">
                          <a:solidFill>
                            <a:srgbClr val="FFFFFF"/>
                          </a:solidFill>
                          <a:effectLst/>
                          <a:latin typeface="Calibri" panose="020F0502020204030204" pitchFamily="34" charset="0"/>
                        </a:rPr>
                        <a:t>ASIGNACIONES PRESUPUESTALES QUE NO RESULTAN EN PRODUCTOS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a:solidFill>
                            <a:srgbClr val="FFFFFF"/>
                          </a:solidFill>
                          <a:effectLst/>
                          <a:latin typeface="Calibri" panose="020F0502020204030204" pitchFamily="34" charset="0"/>
                        </a:rPr>
                        <a:t>PIM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II TRIMESTRE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CIERRE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II </a:t>
                      </a:r>
                      <a:r>
                        <a:rPr lang="es-PE" sz="1000" b="1" i="0" u="none" strike="noStrike" dirty="0" err="1">
                          <a:solidFill>
                            <a:srgbClr val="FFFFFF"/>
                          </a:solidFill>
                          <a:effectLst/>
                          <a:latin typeface="Calibri" panose="020F0502020204030204" pitchFamily="34" charset="0"/>
                        </a:rPr>
                        <a:t>TRIM</a:t>
                      </a:r>
                      <a:r>
                        <a:rPr lang="es-PE" sz="1000" b="1" i="0" u="none" strike="noStrike" dirty="0">
                          <a:solidFill>
                            <a:srgbClr val="FFFFFF"/>
                          </a:solidFill>
                          <a:effectLst/>
                          <a:latin typeface="Calibri" panose="020F0502020204030204" pitchFamily="34" charset="0"/>
                        </a:rPr>
                        <a:t>.</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CIERRE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875253765"/>
                  </a:ext>
                </a:extLst>
              </a:tr>
              <a:tr h="232862">
                <a:tc>
                  <a:txBody>
                    <a:bodyPr/>
                    <a:lstStyle/>
                    <a:p>
                      <a:pPr algn="l" rtl="0" fontAlgn="ctr"/>
                      <a:r>
                        <a:rPr lang="es-ES" sz="1400" b="1" i="0" u="none" strike="noStrike" dirty="0">
                          <a:solidFill>
                            <a:srgbClr val="000066"/>
                          </a:solidFill>
                          <a:effectLst/>
                          <a:latin typeface="Arial Narrow" panose="020B0606020202030204" pitchFamily="34" charset="0"/>
                        </a:rPr>
                        <a:t>5000723: Disponibilidad de Alimentos con Calidad Nutricional para la Población</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3,215,999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1,412,929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2,825,858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43.9%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87.9%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03437165"/>
                  </a:ext>
                </a:extLst>
              </a:tr>
              <a:tr h="232862">
                <a:tc>
                  <a:txBody>
                    <a:bodyPr/>
                    <a:lstStyle/>
                    <a:p>
                      <a:pPr algn="l" rtl="0" fontAlgn="ctr"/>
                      <a:r>
                        <a:rPr lang="es-ES" sz="1400" b="1" i="0" u="none" strike="noStrike" dirty="0">
                          <a:solidFill>
                            <a:srgbClr val="000066"/>
                          </a:solidFill>
                          <a:effectLst/>
                          <a:latin typeface="Arial Narrow" panose="020B0606020202030204" pitchFamily="34" charset="0"/>
                        </a:rPr>
                        <a:t>5000730: Educación, Información y Comunicación de Salud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18,585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3,056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6,112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16.4%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32.9%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74961790"/>
                  </a:ext>
                </a:extLst>
              </a:tr>
              <a:tr h="232862">
                <a:tc>
                  <a:txBody>
                    <a:bodyPr/>
                    <a:lstStyle/>
                    <a:p>
                      <a:pPr algn="l" rtl="0" fontAlgn="ctr"/>
                      <a:r>
                        <a:rPr lang="es-ES" sz="1400" b="1" i="0" u="none" strike="noStrike" dirty="0">
                          <a:solidFill>
                            <a:srgbClr val="000066"/>
                          </a:solidFill>
                          <a:effectLst/>
                          <a:latin typeface="Arial Narrow" panose="020B0606020202030204" pitchFamily="34" charset="0"/>
                        </a:rPr>
                        <a:t>5000776: Formalización de Predios Rurales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887,383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198,166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396,332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22.3%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78079033"/>
                  </a:ext>
                </a:extLst>
              </a:tr>
              <a:tr h="232862">
                <a:tc>
                  <a:txBody>
                    <a:bodyPr/>
                    <a:lstStyle/>
                    <a:p>
                      <a:pPr algn="l" rtl="0" fontAlgn="ctr"/>
                      <a:r>
                        <a:rPr lang="es-ES" sz="1400" b="1" i="0" u="none" strike="noStrike">
                          <a:solidFill>
                            <a:srgbClr val="000066"/>
                          </a:solidFill>
                          <a:effectLst/>
                          <a:latin typeface="Arial Narrow" panose="020B0606020202030204" pitchFamily="34" charset="0"/>
                        </a:rPr>
                        <a:t>5000825: Gestión de la  Infraestructura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1,241,325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506,954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1,013,908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81.7%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25420454"/>
                  </a:ext>
                </a:extLst>
              </a:tr>
              <a:tr h="232862">
                <a:tc>
                  <a:txBody>
                    <a:bodyPr/>
                    <a:lstStyle/>
                    <a:p>
                      <a:pPr algn="l" rtl="0" fontAlgn="ctr"/>
                      <a:r>
                        <a:rPr lang="es-ES" sz="1400" b="1" i="0" u="none" strike="noStrike" dirty="0">
                          <a:solidFill>
                            <a:srgbClr val="000066"/>
                          </a:solidFill>
                          <a:effectLst/>
                          <a:latin typeface="Arial Narrow" panose="020B0606020202030204" pitchFamily="34" charset="0"/>
                        </a:rPr>
                        <a:t>5000830: Gestión de Residuos Solidos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70,000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70,000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44915090"/>
                  </a:ext>
                </a:extLst>
              </a:tr>
              <a:tr h="457100">
                <a:tc>
                  <a:txBody>
                    <a:bodyPr/>
                    <a:lstStyle/>
                    <a:p>
                      <a:pPr algn="l" rtl="0" fontAlgn="ctr"/>
                      <a:r>
                        <a:rPr lang="es-ES" sz="1400" b="1" i="0" u="none" strike="noStrike">
                          <a:solidFill>
                            <a:srgbClr val="000066"/>
                          </a:solidFill>
                          <a:effectLst/>
                          <a:latin typeface="Arial Narrow" panose="020B0606020202030204" pitchFamily="34" charset="0"/>
                        </a:rPr>
                        <a:t>5000859: Identificación, Evaluación y Control De Riesgos y Daños en Salud Ocupacional y Ambiental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951,963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466,856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933,712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49.0%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98.1%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00572946"/>
                  </a:ext>
                </a:extLst>
              </a:tr>
              <a:tr h="232862">
                <a:tc>
                  <a:txBody>
                    <a:bodyPr/>
                    <a:lstStyle/>
                    <a:p>
                      <a:pPr algn="l" rtl="0" fontAlgn="ctr"/>
                      <a:r>
                        <a:rPr lang="es-PE" sz="1400" b="1" i="0" u="none" strike="noStrike">
                          <a:solidFill>
                            <a:srgbClr val="000066"/>
                          </a:solidFill>
                          <a:effectLst/>
                          <a:latin typeface="Arial Narrow" panose="020B0606020202030204" pitchFamily="34" charset="0"/>
                        </a:rPr>
                        <a:t>5000861: Imagen Institucional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620,467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228,017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456,034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36.7%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73.5%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586404"/>
                  </a:ext>
                </a:extLst>
              </a:tr>
              <a:tr h="232862">
                <a:tc>
                  <a:txBody>
                    <a:bodyPr/>
                    <a:lstStyle/>
                    <a:p>
                      <a:pPr algn="l" rtl="0" fontAlgn="ctr"/>
                      <a:r>
                        <a:rPr lang="es-ES" sz="1400" b="1" i="0" u="none" strike="noStrike" dirty="0">
                          <a:solidFill>
                            <a:srgbClr val="000066"/>
                          </a:solidFill>
                          <a:effectLst/>
                          <a:latin typeface="Arial Narrow" panose="020B0606020202030204" pitchFamily="34" charset="0"/>
                        </a:rPr>
                        <a:t>5000936: Mantenimiento de Infraestructura Pública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611,226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57602766"/>
                  </a:ext>
                </a:extLst>
              </a:tr>
              <a:tr h="232862">
                <a:tc>
                  <a:txBody>
                    <a:bodyPr/>
                    <a:lstStyle/>
                    <a:p>
                      <a:pPr algn="l" rtl="0" fontAlgn="ctr"/>
                      <a:r>
                        <a:rPr lang="es-ES" sz="1400" b="1" i="0" u="none" strike="noStrike">
                          <a:solidFill>
                            <a:srgbClr val="000066"/>
                          </a:solidFill>
                          <a:effectLst/>
                          <a:latin typeface="Arial Narrow" panose="020B0606020202030204" pitchFamily="34" charset="0"/>
                        </a:rPr>
                        <a:t>5000942: Mantenimiento del Sistema de Comunicaciones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1,068,944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104,834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209,668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18888647"/>
                  </a:ext>
                </a:extLst>
              </a:tr>
              <a:tr h="232862">
                <a:tc>
                  <a:txBody>
                    <a:bodyPr/>
                    <a:lstStyle/>
                    <a:p>
                      <a:pPr algn="l" rtl="0" fontAlgn="ctr"/>
                      <a:r>
                        <a:rPr lang="es-ES" sz="1400" b="1" i="0" u="none" strike="noStrike">
                          <a:solidFill>
                            <a:srgbClr val="000066"/>
                          </a:solidFill>
                          <a:effectLst/>
                          <a:latin typeface="Arial Narrow" panose="020B0606020202030204" pitchFamily="34" charset="0"/>
                        </a:rPr>
                        <a:t>5000953: Mantenimiento y Reparación de Establecimientos de Salud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1,473,153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603,151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1,206,302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81.9%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54311649"/>
                  </a:ext>
                </a:extLst>
              </a:tr>
              <a:tr h="232862">
                <a:tc>
                  <a:txBody>
                    <a:bodyPr/>
                    <a:lstStyle/>
                    <a:p>
                      <a:pPr algn="l" rtl="0" fontAlgn="ctr"/>
                      <a:r>
                        <a:rPr lang="es-PE" sz="1400" b="1" i="0" u="none" strike="noStrike" dirty="0">
                          <a:solidFill>
                            <a:srgbClr val="0000CC"/>
                          </a:solidFill>
                          <a:effectLst/>
                          <a:latin typeface="Arial Narrow" panose="020B0606020202030204" pitchFamily="34" charset="0"/>
                        </a:rPr>
                        <a:t>5000991: Obligaciones Previsionales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100,873,855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45,392,751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98,785,502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45.0%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97.9%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87393203"/>
                  </a:ext>
                </a:extLst>
              </a:tr>
              <a:tr h="232862">
                <a:tc>
                  <a:txBody>
                    <a:bodyPr/>
                    <a:lstStyle/>
                    <a:p>
                      <a:pPr algn="l" rtl="0" fontAlgn="ctr"/>
                      <a:r>
                        <a:rPr lang="es-PE" sz="1400" b="1" i="0" u="none" strike="noStrike">
                          <a:solidFill>
                            <a:srgbClr val="000066"/>
                          </a:solidFill>
                          <a:effectLst/>
                          <a:latin typeface="Arial Narrow" panose="020B0606020202030204" pitchFamily="34" charset="0"/>
                        </a:rPr>
                        <a:t>5001022: Planeamiento Urbano</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489,403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195,408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450,816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39.9%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03850249"/>
                  </a:ext>
                </a:extLst>
              </a:tr>
              <a:tr h="474349">
                <a:tc>
                  <a:txBody>
                    <a:bodyPr/>
                    <a:lstStyle/>
                    <a:p>
                      <a:pPr algn="l" rtl="0" fontAlgn="ctr"/>
                      <a:r>
                        <a:rPr lang="es-ES" sz="1400" b="1" i="0" u="none" strike="noStrike">
                          <a:solidFill>
                            <a:srgbClr val="000066"/>
                          </a:solidFill>
                          <a:effectLst/>
                          <a:latin typeface="Arial Narrow" panose="020B0606020202030204" pitchFamily="34" charset="0"/>
                        </a:rPr>
                        <a:t>5001031: Preservación y Difusión de Acervos Bibliográficos, Documentales y Archivísticos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1,048,459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432,036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964,072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50694148"/>
                  </a:ext>
                </a:extLst>
              </a:tr>
              <a:tr h="232862">
                <a:tc>
                  <a:txBody>
                    <a:bodyPr/>
                    <a:lstStyle/>
                    <a:p>
                      <a:pPr algn="l" rtl="0" fontAlgn="ctr"/>
                      <a:r>
                        <a:rPr lang="es-ES" sz="1400" b="1" i="0" u="none" strike="noStrike">
                          <a:solidFill>
                            <a:srgbClr val="000066"/>
                          </a:solidFill>
                          <a:effectLst/>
                          <a:latin typeface="Arial Narrow" panose="020B0606020202030204" pitchFamily="34" charset="0"/>
                        </a:rPr>
                        <a:t>5001034: Prevención de Riesgos y Daños para la Salud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10,790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897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8,794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81.5%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88901439"/>
                  </a:ext>
                </a:extLst>
              </a:tr>
              <a:tr h="232862">
                <a:tc>
                  <a:txBody>
                    <a:bodyPr/>
                    <a:lstStyle/>
                    <a:p>
                      <a:pPr algn="l" rtl="0" fontAlgn="ctr"/>
                      <a:r>
                        <a:rPr lang="es-ES" sz="1400" b="1" i="0" u="none" strike="noStrike">
                          <a:solidFill>
                            <a:srgbClr val="000066"/>
                          </a:solidFill>
                          <a:effectLst/>
                          <a:latin typeface="Arial Narrow" panose="020B0606020202030204" pitchFamily="34" charset="0"/>
                        </a:rPr>
                        <a:t>5001075: Promoción de la Salud</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427,201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197,780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395,560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46.3%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94405644"/>
                  </a:ext>
                </a:extLst>
              </a:tr>
              <a:tr h="232862">
                <a:tc>
                  <a:txBody>
                    <a:bodyPr/>
                    <a:lstStyle/>
                    <a:p>
                      <a:pPr algn="l" rtl="0" fontAlgn="ctr"/>
                      <a:r>
                        <a:rPr lang="es-PE" sz="1400" b="1" i="0" u="none" strike="noStrike">
                          <a:solidFill>
                            <a:srgbClr val="000066"/>
                          </a:solidFill>
                          <a:effectLst/>
                          <a:latin typeface="Arial Narrow" panose="020B0606020202030204" pitchFamily="34" charset="0"/>
                        </a:rPr>
                        <a:t>5001093: Promoción Industrial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150,576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93,484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136,968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62.1%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91.0%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1158371"/>
                  </a:ext>
                </a:extLst>
              </a:tr>
            </a:tbl>
          </a:graphicData>
        </a:graphic>
      </p:graphicFrame>
    </p:spTree>
    <p:extLst>
      <p:ext uri="{BB962C8B-B14F-4D97-AF65-F5344CB8AC3E}">
        <p14:creationId xmlns:p14="http://schemas.microsoft.com/office/powerpoint/2010/main" val="49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7 CuadroTexto">
            <a:extLst>
              <a:ext uri="{FF2B5EF4-FFF2-40B4-BE49-F238E27FC236}">
                <a16:creationId xmlns:a16="http://schemas.microsoft.com/office/drawing/2014/main" id="{041D7E4D-1E7F-4432-B6DD-370F93EBB20D}"/>
              </a:ext>
            </a:extLst>
          </p:cNvPr>
          <p:cNvSpPr txBox="1"/>
          <p:nvPr/>
        </p:nvSpPr>
        <p:spPr>
          <a:xfrm>
            <a:off x="179512" y="1043682"/>
            <a:ext cx="8784976" cy="4487382"/>
          </a:xfrm>
          <a:prstGeom prst="rect">
            <a:avLst/>
          </a:prstGeom>
          <a:solidFill>
            <a:schemeClr val="bg1"/>
          </a:solid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85725" algn="just">
              <a:lnSpc>
                <a:spcPct val="85000"/>
              </a:lnSpc>
            </a:pPr>
            <a:r>
              <a:rPr lang="es-ES" sz="2100" b="0" dirty="0">
                <a:solidFill>
                  <a:srgbClr val="000066"/>
                </a:solidFill>
                <a:effectLst>
                  <a:outerShdw blurRad="38100" dist="38100" dir="2700000" algn="tl">
                    <a:srgbClr val="000000">
                      <a:alpha val="43137"/>
                    </a:srgbClr>
                  </a:outerShdw>
                </a:effectLst>
                <a:latin typeface="Arial Narrow" panose="020B0606020202030204" pitchFamily="34" charset="0"/>
              </a:rPr>
              <a:t>En el marco de la Directiva para la Presentación de Información que sustenta el Proyecto del Presupuesto del Sector </a:t>
            </a:r>
            <a:r>
              <a:rPr lang="es-ES" sz="2100" b="0" dirty="0" err="1">
                <a:solidFill>
                  <a:srgbClr val="000066"/>
                </a:solidFill>
                <a:effectLst>
                  <a:outerShdw blurRad="38100" dist="38100" dir="2700000" algn="tl">
                    <a:srgbClr val="000000">
                      <a:alpha val="43137"/>
                    </a:srgbClr>
                  </a:outerShdw>
                </a:effectLst>
                <a:latin typeface="Arial Narrow" panose="020B0606020202030204" pitchFamily="34" charset="0"/>
              </a:rPr>
              <a:t>Pùblico</a:t>
            </a:r>
            <a:r>
              <a:rPr lang="es-ES" sz="2100" b="0" dirty="0">
                <a:solidFill>
                  <a:srgbClr val="000066"/>
                </a:solidFill>
                <a:effectLst>
                  <a:outerShdw blurRad="38100" dist="38100" dir="2700000" algn="tl">
                    <a:srgbClr val="000000">
                      <a:alpha val="43137"/>
                    </a:srgbClr>
                  </a:outerShdw>
                </a:effectLst>
                <a:latin typeface="Arial Narrow" panose="020B0606020202030204" pitchFamily="34" charset="0"/>
              </a:rPr>
              <a:t> para el Año Fiscal 2022, pongo a consideración el “Proyecto de Presupuesto para el Año Fiscal 2022 del pliego 458: Gobierno Regional del departamento de Puno”, elaborado de acuerdo a los criterios  establecidos para la Programación Multianual Presupuestaria (Continuidad, </a:t>
            </a:r>
            <a:r>
              <a:rPr lang="es-ES" sz="2100" b="0" dirty="0" err="1">
                <a:solidFill>
                  <a:srgbClr val="000066"/>
                </a:solidFill>
                <a:effectLst>
                  <a:outerShdw blurRad="38100" dist="38100" dir="2700000" algn="tl">
                    <a:srgbClr val="000000">
                      <a:alpha val="43137"/>
                    </a:srgbClr>
                  </a:outerShdw>
                </a:effectLst>
                <a:latin typeface="Arial Narrow" panose="020B0606020202030204" pitchFamily="34" charset="0"/>
              </a:rPr>
              <a:t>ejecutabilidad</a:t>
            </a:r>
            <a:r>
              <a:rPr lang="es-ES" sz="2100" b="0" dirty="0">
                <a:solidFill>
                  <a:srgbClr val="000066"/>
                </a:solidFill>
                <a:effectLst>
                  <a:outerShdw blurRad="38100" dist="38100" dir="2700000" algn="tl">
                    <a:srgbClr val="000000">
                      <a:alpha val="43137"/>
                    </a:srgbClr>
                  </a:outerShdw>
                </a:effectLst>
                <a:latin typeface="Arial Narrow" panose="020B0606020202030204" pitchFamily="34" charset="0"/>
              </a:rPr>
              <a:t>, consistencia, pertinencia y principalmente el cierre de brechas).</a:t>
            </a:r>
          </a:p>
          <a:p>
            <a:pPr marL="85725" algn="just">
              <a:lnSpc>
                <a:spcPct val="85000"/>
              </a:lnSpc>
              <a:tabLst>
                <a:tab pos="8788400" algn="l"/>
              </a:tabLst>
            </a:pPr>
            <a:endParaRPr lang="es-ES" sz="2100" b="0" dirty="0">
              <a:solidFill>
                <a:srgbClr val="000066"/>
              </a:solidFill>
              <a:effectLst>
                <a:outerShdw blurRad="38100" dist="38100" dir="2700000" algn="tl">
                  <a:srgbClr val="000000">
                    <a:alpha val="43137"/>
                  </a:srgbClr>
                </a:outerShdw>
              </a:effectLst>
              <a:latin typeface="Arial Narrow" panose="020B0606020202030204" pitchFamily="34" charset="0"/>
            </a:endParaRPr>
          </a:p>
          <a:p>
            <a:pPr marL="85725" algn="just">
              <a:lnSpc>
                <a:spcPct val="85000"/>
              </a:lnSpc>
              <a:tabLst>
                <a:tab pos="8788400" algn="l"/>
              </a:tabLst>
            </a:pPr>
            <a:r>
              <a:rPr lang="es-ES" sz="2100" b="0" dirty="0">
                <a:solidFill>
                  <a:srgbClr val="000066"/>
                </a:solidFill>
                <a:effectLst>
                  <a:outerShdw blurRad="38100" dist="38100" dir="2700000" algn="tl">
                    <a:srgbClr val="000000">
                      <a:alpha val="43137"/>
                    </a:srgbClr>
                  </a:outerShdw>
                </a:effectLst>
                <a:latin typeface="Arial Narrow" panose="020B0606020202030204" pitchFamily="34" charset="0"/>
              </a:rPr>
              <a:t>El presente documento contiene la Ejecución Financiera del año 2020, el nivel de Cumplimiento de Metas al II trimestre y las proyecciones al cierre del ejercicio fiscal 2021, el Presupuesto Asignado para el año 2022, la Implementación del Presupuesto por Resultados, los Proyectos aprobados en el Plan de Desarrollo Regional Concertado Puno al 2021 y Presupuesto Participativo, los Proyectos productivos de acuerdo a la Ley de Competitividad Productiva – PROCOMPITE. Asimismo, la Asignación de Crédito Presupuestario por Fuentes de Financiamiento y Genérica de Gasto para el año 2022 y el avance de ejecución de la Prevención, Control, Diagnóstico y Tratamiento del COVID -19  en el presente ejercicio fiscal 2021. </a:t>
            </a:r>
          </a:p>
        </p:txBody>
      </p:sp>
      <p:sp>
        <p:nvSpPr>
          <p:cNvPr id="5" name="63 Redondear rectángulo de esquina del mismo lado">
            <a:extLst>
              <a:ext uri="{FF2B5EF4-FFF2-40B4-BE49-F238E27FC236}">
                <a16:creationId xmlns:a16="http://schemas.microsoft.com/office/drawing/2014/main" id="{6A8643EF-E382-44E0-A05F-04016731D20F}"/>
              </a:ext>
            </a:extLst>
          </p:cNvPr>
          <p:cNvSpPr/>
          <p:nvPr/>
        </p:nvSpPr>
        <p:spPr>
          <a:xfrm rot="10800000" flipV="1">
            <a:off x="3275856" y="251594"/>
            <a:ext cx="3168352" cy="504055"/>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sz="2400" b="1" dirty="0">
                <a:solidFill>
                  <a:srgbClr val="FFFFFF"/>
                </a:solidFill>
                <a:ea typeface="Times New Roman"/>
                <a:cs typeface="Arial" pitchFamily="34" charset="0"/>
              </a:rPr>
              <a:t>PRESENTACION</a:t>
            </a:r>
          </a:p>
        </p:txBody>
      </p:sp>
    </p:spTree>
    <p:extLst>
      <p:ext uri="{BB962C8B-B14F-4D97-AF65-F5344CB8AC3E}">
        <p14:creationId xmlns:p14="http://schemas.microsoft.com/office/powerpoint/2010/main" val="399498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III.3 EJECUCIÓN PRESUPUESTARIA DE LAS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2021</a:t>
            </a:r>
            <a:endParaRPr lang="es-PE" b="1" dirty="0">
              <a:solidFill>
                <a:srgbClr val="FFFFFF"/>
              </a:solidFill>
              <a:latin typeface="Arial Narrow" panose="020B0606020202030204" pitchFamily="34" charset="0"/>
              <a:ea typeface="Times New Roman"/>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19859123"/>
              </p:ext>
            </p:extLst>
          </p:nvPr>
        </p:nvGraphicFramePr>
        <p:xfrm>
          <a:off x="179508" y="939156"/>
          <a:ext cx="8784978" cy="5145086"/>
        </p:xfrm>
        <a:graphic>
          <a:graphicData uri="http://schemas.openxmlformats.org/drawingml/2006/table">
            <a:tbl>
              <a:tblPr/>
              <a:tblGrid>
                <a:gridCol w="4872212">
                  <a:extLst>
                    <a:ext uri="{9D8B030D-6E8A-4147-A177-3AD203B41FA5}">
                      <a16:colId xmlns:a16="http://schemas.microsoft.com/office/drawing/2014/main" val="3253747527"/>
                    </a:ext>
                  </a:extLst>
                </a:gridCol>
                <a:gridCol w="879273">
                  <a:extLst>
                    <a:ext uri="{9D8B030D-6E8A-4147-A177-3AD203B41FA5}">
                      <a16:colId xmlns:a16="http://schemas.microsoft.com/office/drawing/2014/main" val="4257139780"/>
                    </a:ext>
                  </a:extLst>
                </a:gridCol>
                <a:gridCol w="879273">
                  <a:extLst>
                    <a:ext uri="{9D8B030D-6E8A-4147-A177-3AD203B41FA5}">
                      <a16:colId xmlns:a16="http://schemas.microsoft.com/office/drawing/2014/main" val="37878635"/>
                    </a:ext>
                  </a:extLst>
                </a:gridCol>
                <a:gridCol w="879273">
                  <a:extLst>
                    <a:ext uri="{9D8B030D-6E8A-4147-A177-3AD203B41FA5}">
                      <a16:colId xmlns:a16="http://schemas.microsoft.com/office/drawing/2014/main" val="4020544144"/>
                    </a:ext>
                  </a:extLst>
                </a:gridCol>
                <a:gridCol w="643939">
                  <a:extLst>
                    <a:ext uri="{9D8B030D-6E8A-4147-A177-3AD203B41FA5}">
                      <a16:colId xmlns:a16="http://schemas.microsoft.com/office/drawing/2014/main" val="1713803392"/>
                    </a:ext>
                  </a:extLst>
                </a:gridCol>
                <a:gridCol w="631008">
                  <a:extLst>
                    <a:ext uri="{9D8B030D-6E8A-4147-A177-3AD203B41FA5}">
                      <a16:colId xmlns:a16="http://schemas.microsoft.com/office/drawing/2014/main" val="2182435279"/>
                    </a:ext>
                  </a:extLst>
                </a:gridCol>
              </a:tblGrid>
              <a:tr h="298946">
                <a:tc>
                  <a:txBody>
                    <a:bodyPr/>
                    <a:lstStyle/>
                    <a:p>
                      <a:pPr algn="ctr" rtl="0" fontAlgn="ctr"/>
                      <a:r>
                        <a:rPr lang="es-ES" sz="1200" b="1" i="0" u="none" strike="noStrike" dirty="0">
                          <a:solidFill>
                            <a:srgbClr val="FFFFFF"/>
                          </a:solidFill>
                          <a:effectLst/>
                          <a:latin typeface="Calibri" panose="020F0502020204030204" pitchFamily="34" charset="0"/>
                        </a:rPr>
                        <a:t>ASIGNACIONES PRESUPUESTALES QUE NO RESULTAN EN PRODUCTOS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dirty="0" err="1">
                          <a:solidFill>
                            <a:srgbClr val="FFFFFF"/>
                          </a:solidFill>
                          <a:effectLst/>
                          <a:latin typeface="Calibri" panose="020F0502020204030204" pitchFamily="34" charset="0"/>
                        </a:rPr>
                        <a:t>PIM</a:t>
                      </a:r>
                      <a:r>
                        <a:rPr lang="es-PE" sz="1200" b="1" i="0" u="none" strike="noStrike" dirty="0">
                          <a:solidFill>
                            <a:srgbClr val="FFFFFF"/>
                          </a:solidFill>
                          <a:effectLst/>
                          <a:latin typeface="Calibri" panose="020F0502020204030204" pitchFamily="34" charset="0"/>
                        </a:rPr>
                        <a:t> 2021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err="1">
                          <a:solidFill>
                            <a:srgbClr val="FFFFFF"/>
                          </a:solidFill>
                          <a:effectLst/>
                          <a:latin typeface="Calibri" panose="020F0502020204030204" pitchFamily="34" charset="0"/>
                        </a:rPr>
                        <a:t>EJECUCION</a:t>
                      </a:r>
                      <a:r>
                        <a:rPr lang="es-PE" sz="1000" b="1" i="0" u="none" strike="noStrike" dirty="0">
                          <a:solidFill>
                            <a:srgbClr val="FFFFFF"/>
                          </a:solidFill>
                          <a:effectLst/>
                          <a:latin typeface="Calibri" panose="020F0502020204030204" pitchFamily="34" charset="0"/>
                        </a:rPr>
                        <a:t> AL II TRIMESTRE</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err="1">
                          <a:solidFill>
                            <a:srgbClr val="FFFFFF"/>
                          </a:solidFill>
                          <a:effectLst/>
                          <a:latin typeface="Calibri" panose="020F0502020204030204" pitchFamily="34" charset="0"/>
                        </a:rPr>
                        <a:t>EJECUCION</a:t>
                      </a:r>
                      <a:r>
                        <a:rPr lang="es-PE" sz="1000" b="1" i="0" u="none" strike="noStrike" dirty="0">
                          <a:solidFill>
                            <a:srgbClr val="FFFFFF"/>
                          </a:solidFill>
                          <a:effectLst/>
                          <a:latin typeface="Calibri" panose="020F0502020204030204" pitchFamily="34" charset="0"/>
                        </a:rPr>
                        <a:t> AL CIERRE 2021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II </a:t>
                      </a:r>
                      <a:r>
                        <a:rPr lang="es-PE" sz="1000" b="1" i="0" u="none" strike="noStrike" dirty="0" err="1">
                          <a:solidFill>
                            <a:srgbClr val="FFFFFF"/>
                          </a:solidFill>
                          <a:effectLst/>
                          <a:latin typeface="Calibri" panose="020F0502020204030204" pitchFamily="34" charset="0"/>
                        </a:rPr>
                        <a:t>TRIM</a:t>
                      </a:r>
                      <a:r>
                        <a:rPr lang="es-PE" sz="1000" b="1" i="0" u="none" strike="noStrike" dirty="0">
                          <a:solidFill>
                            <a:srgbClr val="FFFFFF"/>
                          </a:solidFill>
                          <a:effectLst/>
                          <a:latin typeface="Calibri" panose="020F0502020204030204" pitchFamily="34" charset="0"/>
                        </a:rPr>
                        <a:t>.</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CIERRE</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635402693"/>
                  </a:ext>
                </a:extLst>
              </a:tr>
              <a:tr h="201788">
                <a:tc>
                  <a:txBody>
                    <a:bodyPr/>
                    <a:lstStyle/>
                    <a:p>
                      <a:pPr algn="l" rtl="0" fontAlgn="ctr"/>
                      <a:r>
                        <a:rPr lang="es-PE" sz="1400" b="1" i="0" u="none" strike="noStrike" dirty="0">
                          <a:solidFill>
                            <a:srgbClr val="000066"/>
                          </a:solidFill>
                          <a:effectLst/>
                          <a:latin typeface="Arial Narrow" panose="020B0606020202030204" pitchFamily="34" charset="0"/>
                        </a:rPr>
                        <a:t>5001095: Promoción Pesquera</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280,330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139,060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278,120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49.6%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99.2%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24088808"/>
                  </a:ext>
                </a:extLst>
              </a:tr>
              <a:tr h="201788">
                <a:tc>
                  <a:txBody>
                    <a:bodyPr/>
                    <a:lstStyle/>
                    <a:p>
                      <a:pPr algn="l" rtl="0" fontAlgn="ctr"/>
                      <a:r>
                        <a:rPr lang="es-ES" sz="1400" b="1" i="0" u="none" strike="noStrike" dirty="0">
                          <a:solidFill>
                            <a:srgbClr val="000066"/>
                          </a:solidFill>
                          <a:effectLst/>
                          <a:latin typeface="Arial Narrow" panose="020B0606020202030204" pitchFamily="34" charset="0"/>
                        </a:rPr>
                        <a:t>5001110: Promoción y Regulación de los Servicios de Telecomunicaciones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353,511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63,453</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336,906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17.9%</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95.3%</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83012157"/>
                  </a:ext>
                </a:extLst>
              </a:tr>
              <a:tr h="201788">
                <a:tc>
                  <a:txBody>
                    <a:bodyPr/>
                    <a:lstStyle/>
                    <a:p>
                      <a:pPr algn="l" rtl="0" fontAlgn="ctr"/>
                      <a:r>
                        <a:rPr lang="es-PE" sz="1400" b="1" i="0" u="none" strike="noStrike" dirty="0">
                          <a:solidFill>
                            <a:srgbClr val="000066"/>
                          </a:solidFill>
                          <a:effectLst/>
                          <a:latin typeface="Arial Narrow" panose="020B0606020202030204" pitchFamily="34" charset="0"/>
                        </a:rPr>
                        <a:t>5001160: Salud Ocupacional</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152,261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114,586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138,172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75.3%</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90.7%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78217678"/>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5001171: Seguro Integral de Salud</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9,443,295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3,638,265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9,276,530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38.5%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98.2%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41581888"/>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5001189: Servicios de Apoyo al Diagnóstico y Tratamiento</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8,665,998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3,741,958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8,383,916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43.2%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96.7%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52210015"/>
                  </a:ext>
                </a:extLst>
              </a:tr>
              <a:tr h="201788">
                <a:tc>
                  <a:txBody>
                    <a:bodyPr/>
                    <a:lstStyle/>
                    <a:p>
                      <a:pPr algn="l" rtl="0" fontAlgn="ctr"/>
                      <a:r>
                        <a:rPr lang="es-PE" sz="1400" b="1" i="0" u="none" strike="noStrike" dirty="0">
                          <a:solidFill>
                            <a:srgbClr val="0000CC"/>
                          </a:solidFill>
                          <a:effectLst/>
                          <a:latin typeface="Arial Narrow" panose="020B0606020202030204" pitchFamily="34" charset="0"/>
                        </a:rPr>
                        <a:t>5001195: Servicios Generales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14,487,241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CC"/>
                          </a:solidFill>
                          <a:effectLst/>
                          <a:latin typeface="Arial Narrow" panose="020B0606020202030204" pitchFamily="34" charset="0"/>
                        </a:rPr>
                        <a:t>6,565,874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13,931,748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45.3%</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96.2%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5088663"/>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5001205: Sistema de Informática y Telecomunicaciones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113,037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41,640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103,280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36.8%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91.4%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78447148"/>
                  </a:ext>
                </a:extLst>
              </a:tr>
              <a:tr h="201788">
                <a:tc>
                  <a:txBody>
                    <a:bodyPr/>
                    <a:lstStyle/>
                    <a:p>
                      <a:pPr algn="l" rtl="0" fontAlgn="ctr"/>
                      <a:r>
                        <a:rPr lang="es-ES" sz="1400" b="1" i="0" u="none" strike="noStrike" dirty="0">
                          <a:solidFill>
                            <a:srgbClr val="000066"/>
                          </a:solidFill>
                          <a:effectLst/>
                          <a:latin typeface="Arial Narrow" panose="020B0606020202030204" pitchFamily="34" charset="0"/>
                        </a:rPr>
                        <a:t>5001216: Sostenibilidad De La Producción Agropecuaria</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154,991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50,446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130,892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32.5%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84.5%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26908160"/>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5001285: Vigilancia y Control del Medio Ambiente</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78,407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28,338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66,676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36.1%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85.0%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52438840"/>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5001286: Vigilancia y Control Epidemiológico</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2,132,362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874,105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1,948,210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41.0%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91.4%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01979746"/>
                  </a:ext>
                </a:extLst>
              </a:tr>
              <a:tr h="201788">
                <a:tc>
                  <a:txBody>
                    <a:bodyPr/>
                    <a:lstStyle/>
                    <a:p>
                      <a:pPr algn="l" rtl="0" fontAlgn="ctr"/>
                      <a:r>
                        <a:rPr lang="es-ES" sz="1400" b="1" i="0" u="none" strike="noStrike" dirty="0">
                          <a:solidFill>
                            <a:srgbClr val="000066"/>
                          </a:solidFill>
                          <a:effectLst/>
                          <a:latin typeface="Arial Narrow" panose="020B0606020202030204" pitchFamily="34" charset="0"/>
                        </a:rPr>
                        <a:t>5001561: Atención de Emergencias y Urgencias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4,079,592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1,771,579</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3,843,158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43.4%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94.2%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17162298"/>
                  </a:ext>
                </a:extLst>
              </a:tr>
              <a:tr h="201788">
                <a:tc>
                  <a:txBody>
                    <a:bodyPr/>
                    <a:lstStyle/>
                    <a:p>
                      <a:pPr algn="l" rtl="0" fontAlgn="ctr"/>
                      <a:r>
                        <a:rPr lang="es-ES" sz="1400" b="1" i="0" u="none" strike="noStrike" dirty="0">
                          <a:solidFill>
                            <a:srgbClr val="0000F6"/>
                          </a:solidFill>
                          <a:effectLst/>
                          <a:latin typeface="Arial Narrow" panose="020B0606020202030204" pitchFamily="34" charset="0"/>
                        </a:rPr>
                        <a:t>5001562: Atención en Consultas Externas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rgbClr val="0000F6"/>
                          </a:solidFill>
                          <a:effectLst/>
                          <a:latin typeface="Arial Narrow" panose="020B0606020202030204" pitchFamily="34" charset="0"/>
                        </a:rPr>
                        <a:t>18,337,410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rgbClr val="0000F6"/>
                          </a:solidFill>
                          <a:effectLst/>
                          <a:latin typeface="Arial Narrow" panose="020B0606020202030204" pitchFamily="34" charset="0"/>
                        </a:rPr>
                        <a:t>7,663,497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rgbClr val="0000F6"/>
                          </a:solidFill>
                          <a:effectLst/>
                          <a:latin typeface="Arial Narrow" panose="020B0606020202030204" pitchFamily="34" charset="0"/>
                        </a:rPr>
                        <a:t>17,326,994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rgbClr val="0000F6"/>
                          </a:solidFill>
                          <a:effectLst/>
                          <a:latin typeface="Arial Narrow" panose="020B0606020202030204" pitchFamily="34" charset="0"/>
                        </a:rPr>
                        <a:t>41.8%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rtl="0" fontAlgn="ctr"/>
                      <a:r>
                        <a:rPr lang="es-PE" sz="1400" b="1" i="0" u="none" strike="noStrike" dirty="0">
                          <a:solidFill>
                            <a:srgbClr val="0000F6"/>
                          </a:solidFill>
                          <a:effectLst/>
                          <a:latin typeface="Arial Narrow" panose="020B0606020202030204" pitchFamily="34" charset="0"/>
                        </a:rPr>
                        <a:t>94.5%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208289140"/>
                  </a:ext>
                </a:extLst>
              </a:tr>
              <a:tr h="201788">
                <a:tc>
                  <a:txBody>
                    <a:bodyPr/>
                    <a:lstStyle/>
                    <a:p>
                      <a:pPr algn="l" rtl="0" fontAlgn="ctr"/>
                      <a:r>
                        <a:rPr lang="es-PE" sz="1400" b="1" i="0" u="none" strike="noStrike" dirty="0">
                          <a:solidFill>
                            <a:srgbClr val="0000CC"/>
                          </a:solidFill>
                          <a:effectLst/>
                          <a:latin typeface="Arial Narrow" panose="020B0606020202030204" pitchFamily="34" charset="0"/>
                        </a:rPr>
                        <a:t>5001563: Atención en Hospitalización</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40,174,758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18,561,078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39,122,156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46.2%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97.4%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29041874"/>
                  </a:ext>
                </a:extLst>
              </a:tr>
              <a:tr h="201788">
                <a:tc>
                  <a:txBody>
                    <a:bodyPr/>
                    <a:lstStyle/>
                    <a:p>
                      <a:pPr algn="l" rtl="0" fontAlgn="ctr"/>
                      <a:r>
                        <a:rPr lang="es-PE" sz="1400" b="1" i="0" u="none" strike="noStrike">
                          <a:solidFill>
                            <a:srgbClr val="000066"/>
                          </a:solidFill>
                          <a:effectLst/>
                          <a:latin typeface="Arial Narrow" panose="020B0606020202030204" pitchFamily="34" charset="0"/>
                        </a:rPr>
                        <a:t>5001564: Intervenciones Quirúrgicas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8,200,527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3,704,137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7,908,274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96.4%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45042900"/>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5001565: Mantenimiento y Reparación de Equipo</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810,086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138,587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727,174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17.1%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89.8%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03347753"/>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5001566: Otras Atenciones de Salud Especializadas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190,356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167,144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180,288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87.8%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94.7%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96457343"/>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5001568: Atención de Cuidados Intensivos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642,059</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257,165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614,330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40.1%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95.7%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69902802"/>
                  </a:ext>
                </a:extLst>
              </a:tr>
              <a:tr h="201788">
                <a:tc>
                  <a:txBody>
                    <a:bodyPr/>
                    <a:lstStyle/>
                    <a:p>
                      <a:pPr algn="l" rtl="0" fontAlgn="ctr"/>
                      <a:r>
                        <a:rPr lang="es-PE" sz="1400" b="1" i="0" u="none" strike="noStrike" dirty="0">
                          <a:solidFill>
                            <a:srgbClr val="0000CC"/>
                          </a:solidFill>
                          <a:effectLst/>
                          <a:latin typeface="Arial Narrow" panose="020B0606020202030204" pitchFamily="34" charset="0"/>
                        </a:rPr>
                        <a:t>5001569: Comercialización de Medicamentos e Insumos</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14,523,249</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CC"/>
                          </a:solidFill>
                          <a:effectLst/>
                          <a:latin typeface="Arial Narrow" panose="020B0606020202030204" pitchFamily="34" charset="0"/>
                        </a:rPr>
                        <a:t>3,057,757</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13,115,514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21.1%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CC"/>
                          </a:solidFill>
                          <a:effectLst/>
                          <a:latin typeface="Arial Narrow" panose="020B0606020202030204" pitchFamily="34" charset="0"/>
                        </a:rPr>
                        <a:t>90.3%</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3262986"/>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5001860: Brindar Apoyo en Diagnostico de Laboratorio</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50,000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3,680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48,900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7.4%</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97.8%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59693064"/>
                  </a:ext>
                </a:extLst>
              </a:tr>
              <a:tr h="201788">
                <a:tc>
                  <a:txBody>
                    <a:bodyPr/>
                    <a:lstStyle/>
                    <a:p>
                      <a:pPr algn="l" rtl="0" fontAlgn="ctr"/>
                      <a:r>
                        <a:rPr lang="es-PE" sz="1400" b="1" i="0" u="none" strike="noStrike">
                          <a:solidFill>
                            <a:srgbClr val="000066"/>
                          </a:solidFill>
                          <a:effectLst/>
                          <a:latin typeface="Arial Narrow" panose="020B0606020202030204" pitchFamily="34" charset="0"/>
                        </a:rPr>
                        <a:t>5001903: Consejo Regional</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1,204,268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551,231</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1,102,462</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45.8%</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91.5%</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5194028"/>
                  </a:ext>
                </a:extLst>
              </a:tr>
              <a:tr h="201788">
                <a:tc>
                  <a:txBody>
                    <a:bodyPr/>
                    <a:lstStyle/>
                    <a:p>
                      <a:pPr algn="l" rtl="0" fontAlgn="ctr"/>
                      <a:r>
                        <a:rPr lang="es-ES" sz="1400" b="1" i="0" u="none" strike="noStrike">
                          <a:solidFill>
                            <a:srgbClr val="000066"/>
                          </a:solidFill>
                          <a:effectLst/>
                          <a:latin typeface="Arial Narrow" panose="020B0606020202030204" pitchFamily="34" charset="0"/>
                        </a:rPr>
                        <a:t>5001933: Desarrollo de la Promoción Escolar, Cultura y Deporte</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4,406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4,406</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0.0%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dirty="0">
                          <a:solidFill>
                            <a:srgbClr val="000066"/>
                          </a:solidFill>
                          <a:effectLst/>
                          <a:latin typeface="Arial Narrow" panose="020B0606020202030204" pitchFamily="34" charset="0"/>
                        </a:rPr>
                        <a:t>100.0%</a:t>
                      </a:r>
                    </a:p>
                  </a:txBody>
                  <a:tcPr marL="6653" marR="6653" marT="665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1087265"/>
                  </a:ext>
                </a:extLst>
              </a:tr>
            </a:tbl>
          </a:graphicData>
        </a:graphic>
      </p:graphicFrame>
    </p:spTree>
    <p:extLst>
      <p:ext uri="{BB962C8B-B14F-4D97-AF65-F5344CB8AC3E}">
        <p14:creationId xmlns:p14="http://schemas.microsoft.com/office/powerpoint/2010/main" val="2782634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III.3 EJECUCIÓN PRESUPUESTARIA DE LAS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2021</a:t>
            </a:r>
            <a:endParaRPr lang="es-PE" b="1" dirty="0">
              <a:solidFill>
                <a:srgbClr val="FFFFFF"/>
              </a:solidFill>
              <a:latin typeface="Arial Narrow" panose="020B0606020202030204" pitchFamily="34" charset="0"/>
              <a:ea typeface="Times New Roman"/>
              <a:cs typeface="Arial"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02051144"/>
              </p:ext>
            </p:extLst>
          </p:nvPr>
        </p:nvGraphicFramePr>
        <p:xfrm>
          <a:off x="251520" y="971674"/>
          <a:ext cx="8640959" cy="4976480"/>
        </p:xfrm>
        <a:graphic>
          <a:graphicData uri="http://schemas.openxmlformats.org/drawingml/2006/table">
            <a:tbl>
              <a:tblPr/>
              <a:tblGrid>
                <a:gridCol w="4792337">
                  <a:extLst>
                    <a:ext uri="{9D8B030D-6E8A-4147-A177-3AD203B41FA5}">
                      <a16:colId xmlns:a16="http://schemas.microsoft.com/office/drawing/2014/main" val="3879648380"/>
                    </a:ext>
                  </a:extLst>
                </a:gridCol>
                <a:gridCol w="864859">
                  <a:extLst>
                    <a:ext uri="{9D8B030D-6E8A-4147-A177-3AD203B41FA5}">
                      <a16:colId xmlns:a16="http://schemas.microsoft.com/office/drawing/2014/main" val="3813905235"/>
                    </a:ext>
                  </a:extLst>
                </a:gridCol>
                <a:gridCol w="864859">
                  <a:extLst>
                    <a:ext uri="{9D8B030D-6E8A-4147-A177-3AD203B41FA5}">
                      <a16:colId xmlns:a16="http://schemas.microsoft.com/office/drawing/2014/main" val="3959302791"/>
                    </a:ext>
                  </a:extLst>
                </a:gridCol>
                <a:gridCol w="864859">
                  <a:extLst>
                    <a:ext uri="{9D8B030D-6E8A-4147-A177-3AD203B41FA5}">
                      <a16:colId xmlns:a16="http://schemas.microsoft.com/office/drawing/2014/main" val="913378258"/>
                    </a:ext>
                  </a:extLst>
                </a:gridCol>
                <a:gridCol w="633382">
                  <a:extLst>
                    <a:ext uri="{9D8B030D-6E8A-4147-A177-3AD203B41FA5}">
                      <a16:colId xmlns:a16="http://schemas.microsoft.com/office/drawing/2014/main" val="2991814623"/>
                    </a:ext>
                  </a:extLst>
                </a:gridCol>
                <a:gridCol w="620663">
                  <a:extLst>
                    <a:ext uri="{9D8B030D-6E8A-4147-A177-3AD203B41FA5}">
                      <a16:colId xmlns:a16="http://schemas.microsoft.com/office/drawing/2014/main" val="2980515054"/>
                    </a:ext>
                  </a:extLst>
                </a:gridCol>
              </a:tblGrid>
              <a:tr h="297425">
                <a:tc>
                  <a:txBody>
                    <a:bodyPr/>
                    <a:lstStyle/>
                    <a:p>
                      <a:pPr algn="ctr" rtl="0" fontAlgn="ctr"/>
                      <a:r>
                        <a:rPr lang="es-ES" sz="1200" b="1" i="0" u="none" strike="noStrike" dirty="0">
                          <a:solidFill>
                            <a:srgbClr val="FFFFFF"/>
                          </a:solidFill>
                          <a:effectLst/>
                          <a:latin typeface="Calibri" panose="020F0502020204030204" pitchFamily="34" charset="0"/>
                        </a:rPr>
                        <a:t>ASIGNACIONES PRESUPUESTALES QUE NO RESULTAN EN PRODUCTOS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dirty="0" err="1">
                          <a:solidFill>
                            <a:srgbClr val="FFFFFF"/>
                          </a:solidFill>
                          <a:effectLst/>
                          <a:latin typeface="Calibri" panose="020F0502020204030204" pitchFamily="34" charset="0"/>
                        </a:rPr>
                        <a:t>PIM</a:t>
                      </a:r>
                      <a:r>
                        <a:rPr lang="es-PE" sz="1200" b="1" i="0" u="none" strike="noStrike" dirty="0">
                          <a:solidFill>
                            <a:srgbClr val="FFFFFF"/>
                          </a:solidFill>
                          <a:effectLst/>
                          <a:latin typeface="Calibri" panose="020F0502020204030204" pitchFamily="34" charset="0"/>
                        </a:rPr>
                        <a:t>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II TRIMESTRE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EJECUCIÓN AL CIERRE 2021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II </a:t>
                      </a:r>
                      <a:r>
                        <a:rPr lang="es-PE" sz="1000" b="1" i="0" u="none" strike="noStrike" dirty="0" err="1">
                          <a:solidFill>
                            <a:srgbClr val="FFFFFF"/>
                          </a:solidFill>
                          <a:effectLst/>
                          <a:latin typeface="Calibri" panose="020F0502020204030204" pitchFamily="34" charset="0"/>
                        </a:rPr>
                        <a:t>TRIM</a:t>
                      </a:r>
                      <a:r>
                        <a:rPr lang="es-PE" sz="1000" b="1" i="0" u="none" strike="noStrike" dirty="0">
                          <a:solidFill>
                            <a:srgbClr val="FFFFFF"/>
                          </a:solidFill>
                          <a:effectLst/>
                          <a:latin typeface="Calibri" panose="020F0502020204030204" pitchFamily="34" charset="0"/>
                        </a:rPr>
                        <a:t>.</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Calibri" panose="020F0502020204030204" pitchFamily="34" charset="0"/>
                        </a:rPr>
                        <a:t>% </a:t>
                      </a:r>
                      <a:r>
                        <a:rPr lang="es-PE" sz="1000" b="1" i="0" u="none" strike="noStrike" dirty="0" err="1">
                          <a:solidFill>
                            <a:srgbClr val="FFFFFF"/>
                          </a:solidFill>
                          <a:effectLst/>
                          <a:latin typeface="Calibri" panose="020F0502020204030204" pitchFamily="34" charset="0"/>
                        </a:rPr>
                        <a:t>EJEC</a:t>
                      </a:r>
                      <a:r>
                        <a:rPr lang="es-PE" sz="1000" b="1" i="0" u="none" strike="noStrike" dirty="0">
                          <a:solidFill>
                            <a:srgbClr val="FFFFFF"/>
                          </a:solidFill>
                          <a:effectLst/>
                          <a:latin typeface="Calibri" panose="020F0502020204030204" pitchFamily="34" charset="0"/>
                        </a:rPr>
                        <a:t>. CIERRE</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835619026"/>
                  </a:ext>
                </a:extLst>
              </a:tr>
              <a:tr h="200761">
                <a:tc>
                  <a:txBody>
                    <a:bodyPr/>
                    <a:lstStyle/>
                    <a:p>
                      <a:pPr algn="l" rtl="0" fontAlgn="ctr"/>
                      <a:r>
                        <a:rPr lang="es-ES" sz="1350" b="1" i="0" u="none" strike="noStrike" dirty="0">
                          <a:solidFill>
                            <a:srgbClr val="000066"/>
                          </a:solidFill>
                          <a:effectLst/>
                          <a:latin typeface="Arial Narrow" panose="020B0606020202030204" pitchFamily="34" charset="0"/>
                        </a:rPr>
                        <a:t>5001949: Dirección y Gestión Regional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749,482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283,503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667,006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37.8%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89.0%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29285026"/>
                  </a:ext>
                </a:extLst>
              </a:tr>
              <a:tr h="200761">
                <a:tc>
                  <a:txBody>
                    <a:bodyPr/>
                    <a:lstStyle/>
                    <a:p>
                      <a:pPr algn="l" rtl="0" fontAlgn="ctr"/>
                      <a:r>
                        <a:rPr lang="es-PE" sz="1350" b="1" i="0" u="none" strike="noStrike">
                          <a:solidFill>
                            <a:srgbClr val="000066"/>
                          </a:solidFill>
                          <a:effectLst/>
                          <a:latin typeface="Arial Narrow" panose="020B0606020202030204" pitchFamily="34" charset="0"/>
                        </a:rPr>
                        <a:t>5002197: Prestaciones Administrativas Subsidiadas/No Tarifado</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18,470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18,470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66468663"/>
                  </a:ext>
                </a:extLst>
              </a:tr>
              <a:tr h="200761">
                <a:tc>
                  <a:txBody>
                    <a:bodyPr/>
                    <a:lstStyle/>
                    <a:p>
                      <a:pPr algn="l" rtl="0" fontAlgn="ctr"/>
                      <a:r>
                        <a:rPr lang="es-ES" sz="1350" b="1" i="0" u="none" strike="noStrike">
                          <a:solidFill>
                            <a:srgbClr val="000066"/>
                          </a:solidFill>
                          <a:effectLst/>
                          <a:latin typeface="Arial Narrow" panose="020B0606020202030204" pitchFamily="34" charset="0"/>
                        </a:rPr>
                        <a:t>5002266: Servicio de Alquiler de Maquinaria Agrícola y Pesada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219,174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112,018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209,036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51.1%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85882714"/>
                  </a:ext>
                </a:extLst>
              </a:tr>
              <a:tr h="200761">
                <a:tc>
                  <a:txBody>
                    <a:bodyPr/>
                    <a:lstStyle/>
                    <a:p>
                      <a:pPr algn="l" rtl="0" fontAlgn="ctr"/>
                      <a:r>
                        <a:rPr lang="es-ES" sz="1350" b="1" i="0" u="none" strike="noStrike" dirty="0">
                          <a:solidFill>
                            <a:srgbClr val="000066"/>
                          </a:solidFill>
                          <a:effectLst/>
                          <a:latin typeface="Arial Narrow" panose="020B0606020202030204" pitchFamily="34" charset="0"/>
                        </a:rPr>
                        <a:t>5002350: Transferencia Financiera a Gobiernos Locales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8,901,425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8,901,425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8,901,425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100.0%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43540571"/>
                  </a:ext>
                </a:extLst>
              </a:tr>
              <a:tr h="200761">
                <a:tc>
                  <a:txBody>
                    <a:bodyPr/>
                    <a:lstStyle/>
                    <a:p>
                      <a:pPr algn="l" rtl="0" fontAlgn="ctr"/>
                      <a:r>
                        <a:rPr lang="es-PE" sz="1350" b="1" i="0" u="none" strike="noStrike" dirty="0">
                          <a:solidFill>
                            <a:srgbClr val="0000CC"/>
                          </a:solidFill>
                          <a:effectLst/>
                          <a:latin typeface="Arial Narrow" panose="020B0606020202030204" pitchFamily="34" charset="0"/>
                        </a:rPr>
                        <a:t>5005467: Mantenimiento para Equipamiento e Infraestructura Hospitalaria</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40,120,452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14,699,756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39,399,512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36.6%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98.2%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85524022"/>
                  </a:ext>
                </a:extLst>
              </a:tr>
              <a:tr h="200761">
                <a:tc>
                  <a:txBody>
                    <a:bodyPr/>
                    <a:lstStyle/>
                    <a:p>
                      <a:pPr algn="l" rtl="0" fontAlgn="ctr"/>
                      <a:r>
                        <a:rPr lang="es-ES" sz="1350" b="1" i="0" u="none" strike="noStrike" dirty="0">
                          <a:solidFill>
                            <a:srgbClr val="000066"/>
                          </a:solidFill>
                          <a:effectLst/>
                          <a:latin typeface="Arial Narrow" panose="020B0606020202030204" pitchFamily="34" charset="0"/>
                        </a:rPr>
                        <a:t>5006267: Fortalecimiento Institucional de las </a:t>
                      </a:r>
                      <a:r>
                        <a:rPr lang="es-ES" sz="1350" b="1" i="0" u="none" strike="noStrike" dirty="0" err="1">
                          <a:solidFill>
                            <a:srgbClr val="000066"/>
                          </a:solidFill>
                          <a:effectLst/>
                          <a:latin typeface="Arial Narrow" panose="020B0606020202030204" pitchFamily="34" charset="0"/>
                        </a:rPr>
                        <a:t>UGEL</a:t>
                      </a:r>
                      <a:endParaRPr lang="es-ES" sz="1350" b="1" i="0" u="none" strike="noStrike" dirty="0">
                        <a:solidFill>
                          <a:srgbClr val="000066"/>
                        </a:solidFill>
                        <a:effectLst/>
                        <a:latin typeface="Arial Narrow" panose="020B0606020202030204" pitchFamily="34" charset="0"/>
                      </a:endParaRP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824,697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283,051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766,102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34.3%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92.9%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12429212"/>
                  </a:ext>
                </a:extLst>
              </a:tr>
              <a:tr h="200761">
                <a:tc>
                  <a:txBody>
                    <a:bodyPr/>
                    <a:lstStyle/>
                    <a:p>
                      <a:pPr algn="l" rtl="0" fontAlgn="ctr"/>
                      <a:r>
                        <a:rPr lang="es-ES" sz="1350" b="1" i="0" u="none" strike="noStrike" dirty="0">
                          <a:solidFill>
                            <a:srgbClr val="0000CC"/>
                          </a:solidFill>
                          <a:effectLst/>
                          <a:latin typeface="Arial Narrow" panose="020B0606020202030204" pitchFamily="34" charset="0"/>
                        </a:rPr>
                        <a:t>5006269: Prevención, Control, Diagnóstico y Tratamiento de Coronavirus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115,997,257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37,235,559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109,471,118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32.1%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94.4%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59992536"/>
                  </a:ext>
                </a:extLst>
              </a:tr>
              <a:tr h="200761">
                <a:tc>
                  <a:txBody>
                    <a:bodyPr/>
                    <a:lstStyle/>
                    <a:p>
                      <a:pPr algn="l" rtl="0" fontAlgn="ctr"/>
                      <a:r>
                        <a:rPr lang="es-PE" sz="1350" b="1" i="0" u="none" strike="noStrike" dirty="0">
                          <a:solidFill>
                            <a:srgbClr val="000066"/>
                          </a:solidFill>
                          <a:effectLst/>
                          <a:latin typeface="Arial Narrow" panose="020B0606020202030204" pitchFamily="34" charset="0"/>
                        </a:rPr>
                        <a:t>5006372: Hemodiálisis por Insuficiencia Renal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274,450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22,207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236,441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86.2%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45326395"/>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6000001: Expediente Técnico</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3,277,929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141,195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1,882,390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4.3%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57.4%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52369669"/>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6000005: Adquisición de Equipos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1,959,440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1,021,490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1,852,853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52.1%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94.6%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81478214"/>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6000007: Adquisición de Vehículos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3,791,917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68,393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2,836,786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74.8%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96511406"/>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6000008: Fortalecimiento de Capacidades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8,251,530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4,823,522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7,847,044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58.5%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95.1%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72177597"/>
                  </a:ext>
                </a:extLst>
              </a:tr>
              <a:tr h="200761">
                <a:tc>
                  <a:txBody>
                    <a:bodyPr/>
                    <a:lstStyle/>
                    <a:p>
                      <a:pPr algn="l" rtl="0" fontAlgn="ctr"/>
                      <a:r>
                        <a:rPr lang="es-ES" sz="1350" b="1" i="0" u="none" strike="noStrike" dirty="0">
                          <a:solidFill>
                            <a:srgbClr val="0000CC"/>
                          </a:solidFill>
                          <a:effectLst/>
                          <a:latin typeface="Arial Narrow" panose="020B0606020202030204" pitchFamily="34" charset="0"/>
                        </a:rPr>
                        <a:t>6000017: Adquisición de Equipos Médicos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42,097,404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41,497,404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CC"/>
                          </a:solidFill>
                          <a:effectLst/>
                          <a:latin typeface="Arial Narrow" panose="020B0606020202030204" pitchFamily="34" charset="0"/>
                        </a:rPr>
                        <a:t>98.6%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08808647"/>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6000019: Adquisición de Vehículos de Transporte Asistido (Ambulancias)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21,479,356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9,800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21,196,009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0.0%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98.7%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83818534"/>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6000026: Fortalecimiento de Cadenas Productivas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3,934,946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1,532,481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3,464,962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38.9%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88.1%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01429745"/>
                  </a:ext>
                </a:extLst>
              </a:tr>
              <a:tr h="200761">
                <a:tc>
                  <a:txBody>
                    <a:bodyPr/>
                    <a:lstStyle/>
                    <a:p>
                      <a:pPr algn="l" rtl="0" fontAlgn="ctr"/>
                      <a:r>
                        <a:rPr lang="es-ES" sz="1350" b="1" i="0" u="none" strike="noStrike">
                          <a:solidFill>
                            <a:srgbClr val="000066"/>
                          </a:solidFill>
                          <a:effectLst/>
                          <a:latin typeface="Arial Narrow" panose="020B0606020202030204" pitchFamily="34" charset="0"/>
                        </a:rPr>
                        <a:t>6000032: Estudios de Pre - Inversión</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2,371,095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689,906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2,179,812</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29.1%</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91.9%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82881920"/>
                  </a:ext>
                </a:extLst>
              </a:tr>
              <a:tr h="200761">
                <a:tc>
                  <a:txBody>
                    <a:bodyPr/>
                    <a:lstStyle/>
                    <a:p>
                      <a:pPr algn="l" rtl="0" fontAlgn="ctr"/>
                      <a:r>
                        <a:rPr lang="es-PE" sz="1350" b="1" i="0" u="none" strike="noStrike">
                          <a:solidFill>
                            <a:srgbClr val="000066"/>
                          </a:solidFill>
                          <a:effectLst/>
                          <a:latin typeface="Arial Narrow" panose="020B0606020202030204" pitchFamily="34" charset="0"/>
                        </a:rPr>
                        <a:t>6000033: Elaboración de Planes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1,498,884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133,868</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1,367,736</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8.9%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91.3%</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92883902"/>
                  </a:ext>
                </a:extLst>
              </a:tr>
              <a:tr h="200761">
                <a:tc>
                  <a:txBody>
                    <a:bodyPr/>
                    <a:lstStyle/>
                    <a:p>
                      <a:pPr algn="l" rtl="0" fontAlgn="ctr"/>
                      <a:r>
                        <a:rPr lang="es-ES" sz="1350" b="1" i="0" u="none" strike="noStrike">
                          <a:solidFill>
                            <a:srgbClr val="000066"/>
                          </a:solidFill>
                          <a:effectLst/>
                          <a:latin typeface="Arial Narrow" panose="020B0606020202030204" pitchFamily="34" charset="0"/>
                        </a:rPr>
                        <a:t>6000050: Prevención, Control, Diagnóstico y Tratamiento Coronavirus</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5,464,535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4,137,035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a:solidFill>
                            <a:srgbClr val="000066"/>
                          </a:solidFill>
                          <a:effectLst/>
                          <a:latin typeface="Arial Narrow" panose="020B0606020202030204" pitchFamily="34" charset="0"/>
                        </a:rPr>
                        <a:t>4,974,070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75.7%</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350" b="1" i="0" u="none" strike="noStrike" dirty="0">
                          <a:solidFill>
                            <a:srgbClr val="000066"/>
                          </a:solidFill>
                          <a:effectLst/>
                          <a:latin typeface="Arial Narrow" panose="020B0606020202030204" pitchFamily="34" charset="0"/>
                        </a:rPr>
                        <a:t>91.0%</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70132572"/>
                  </a:ext>
                </a:extLst>
              </a:tr>
              <a:tr h="193326">
                <a:tc>
                  <a:txBody>
                    <a:bodyPr/>
                    <a:lstStyle/>
                    <a:p>
                      <a:pPr algn="ctr" rtl="0" fontAlgn="ctr"/>
                      <a:r>
                        <a:rPr lang="es-PE" sz="1350" b="1" i="0" u="none" strike="noStrike">
                          <a:solidFill>
                            <a:srgbClr val="FFFFFF"/>
                          </a:solidFill>
                          <a:effectLst/>
                          <a:latin typeface="Calibri" panose="020F0502020204030204" pitchFamily="34" charset="0"/>
                        </a:rPr>
                        <a:t>TOTAL</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300" b="1" i="0" u="none" strike="noStrike" dirty="0">
                          <a:solidFill>
                            <a:srgbClr val="FFFFFF"/>
                          </a:solidFill>
                          <a:effectLst/>
                          <a:latin typeface="Calibri" panose="020F0502020204030204" pitchFamily="34" charset="0"/>
                        </a:rPr>
                        <a:t>686,330,454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300" b="1" i="0" u="none" strike="noStrike" dirty="0">
                          <a:solidFill>
                            <a:srgbClr val="FFFFFF"/>
                          </a:solidFill>
                          <a:effectLst/>
                          <a:latin typeface="Calibri" panose="020F0502020204030204" pitchFamily="34" charset="0"/>
                        </a:rPr>
                        <a:t>229,516,025</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300" b="1" i="0" u="none" strike="noStrike" dirty="0">
                          <a:solidFill>
                            <a:srgbClr val="FFFFFF"/>
                          </a:solidFill>
                          <a:effectLst/>
                          <a:latin typeface="Calibri" panose="020F0502020204030204" pitchFamily="34" charset="0"/>
                        </a:rPr>
                        <a:t>644,350,454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300" b="1" i="0" u="none" strike="noStrike" dirty="0">
                          <a:solidFill>
                            <a:srgbClr val="FFFFFF"/>
                          </a:solidFill>
                          <a:effectLst/>
                          <a:latin typeface="Calibri" panose="020F0502020204030204" pitchFamily="34" charset="0"/>
                        </a:rPr>
                        <a:t>33.4%</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300" b="1" i="0" u="none" strike="noStrike" dirty="0">
                          <a:solidFill>
                            <a:srgbClr val="FFFFFF"/>
                          </a:solidFill>
                          <a:effectLst/>
                          <a:latin typeface="Calibri" panose="020F0502020204030204" pitchFamily="34" charset="0"/>
                        </a:rPr>
                        <a:t>93.9%</a:t>
                      </a:r>
                    </a:p>
                  </a:txBody>
                  <a:tcPr marL="7270" marR="7270" marT="727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773653139"/>
                  </a:ext>
                </a:extLst>
              </a:tr>
            </a:tbl>
          </a:graphicData>
        </a:graphic>
      </p:graphicFrame>
    </p:spTree>
    <p:extLst>
      <p:ext uri="{BB962C8B-B14F-4D97-AF65-F5344CB8AC3E}">
        <p14:creationId xmlns:p14="http://schemas.microsoft.com/office/powerpoint/2010/main" val="120438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802" y="2237136"/>
            <a:ext cx="6858397" cy="1454248"/>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IV.</a:t>
            </a:r>
          </a:p>
          <a:p>
            <a:pPr marL="0" lvl="1" algn="ctr"/>
            <a:r>
              <a:rPr lang="es-PE" sz="3000" b="1" dirty="0">
                <a:ln w="50800"/>
                <a:solidFill>
                  <a:schemeClr val="bg1">
                    <a:lumMod val="95000"/>
                  </a:schemeClr>
                </a:solidFill>
                <a:latin typeface="Agency FB" pitchFamily="34" charset="0"/>
                <a:cs typeface="Arial" panose="020B0604020202020204" pitchFamily="34" charset="0"/>
              </a:rPr>
              <a:t>PRESUPUESTO ASIGNADO A LAS METAS PROGRAMADAS AÑO FISCAL 2022</a:t>
            </a:r>
          </a:p>
        </p:txBody>
      </p:sp>
    </p:spTree>
    <p:extLst>
      <p:ext uri="{BB962C8B-B14F-4D97-AF65-F5344CB8AC3E}">
        <p14:creationId xmlns:p14="http://schemas.microsoft.com/office/powerpoint/2010/main" val="379936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09055" y="1217593"/>
            <a:ext cx="8095394" cy="978217"/>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Para el año fiscal 2022 el presupuesto programado es de S/. 1,886’594,806, las principales Fuentes de Financiamiento son: Recursos Ordinarios con un 83.7% y Recursos Determinados constituido principalmente por el Fondo de Compensación Regional (</a:t>
            </a:r>
            <a:r>
              <a:rPr lang="es-ES" sz="1599" dirty="0" err="1">
                <a:solidFill>
                  <a:srgbClr val="000066"/>
                </a:solidFill>
                <a:effectLst>
                  <a:outerShdw blurRad="38100" dist="38100" dir="2700000" algn="tl">
                    <a:srgbClr val="000000">
                      <a:alpha val="43137"/>
                    </a:srgbClr>
                  </a:outerShdw>
                </a:effectLst>
              </a:rPr>
              <a:t>FONCOR</a:t>
            </a:r>
            <a:r>
              <a:rPr lang="es-ES" sz="1599" dirty="0">
                <a:solidFill>
                  <a:srgbClr val="000066"/>
                </a:solidFill>
                <a:effectLst>
                  <a:outerShdw blurRad="38100" dist="38100" dir="2700000" algn="tl">
                    <a:srgbClr val="000000">
                      <a:alpha val="43137"/>
                    </a:srgbClr>
                  </a:outerShdw>
                </a:effectLst>
              </a:rPr>
              <a:t>) con un 14.5%, respecto al presupuesto total.</a:t>
            </a:r>
          </a:p>
        </p:txBody>
      </p:sp>
      <p:sp>
        <p:nvSpPr>
          <p:cNvPr id="7" name="2 Redondear rectángulo de esquina del mismo lado"/>
          <p:cNvSpPr/>
          <p:nvPr/>
        </p:nvSpPr>
        <p:spPr>
          <a:xfrm rot="10800000" flipV="1">
            <a:off x="1619672" y="246145"/>
            <a:ext cx="6912768" cy="653520"/>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IV. PRESUPUESTO ASIGNADO A LAS METAS PROGRAMADAS AÑO 2022</a:t>
            </a:r>
          </a:p>
          <a:p>
            <a:pPr algn="ctr">
              <a:defRPr/>
            </a:pPr>
            <a:r>
              <a:rPr lang="es-ES" b="1" dirty="0">
                <a:solidFill>
                  <a:srgbClr val="FFFFFF"/>
                </a:solidFill>
                <a:latin typeface="Arial Narrow" panose="020B0606020202030204" pitchFamily="34" charset="0"/>
                <a:ea typeface="Times New Roman"/>
                <a:cs typeface="Arial" pitchFamily="34" charset="0"/>
              </a:rPr>
              <a:t>POR FUENTE DE FINANCIAMIENTO</a:t>
            </a:r>
          </a:p>
        </p:txBody>
      </p:sp>
      <p:graphicFrame>
        <p:nvGraphicFramePr>
          <p:cNvPr id="4" name="Tabla 3"/>
          <p:cNvGraphicFramePr>
            <a:graphicFrameLocks noGrp="1"/>
          </p:cNvGraphicFramePr>
          <p:nvPr>
            <p:extLst>
              <p:ext uri="{D42A27DB-BD31-4B8C-83A1-F6EECF244321}">
                <p14:modId xmlns:p14="http://schemas.microsoft.com/office/powerpoint/2010/main" val="1938268794"/>
              </p:ext>
            </p:extLst>
          </p:nvPr>
        </p:nvGraphicFramePr>
        <p:xfrm>
          <a:off x="651073" y="2376487"/>
          <a:ext cx="7953374" cy="2483619"/>
        </p:xfrm>
        <a:graphic>
          <a:graphicData uri="http://schemas.openxmlformats.org/drawingml/2006/table">
            <a:tbl>
              <a:tblPr/>
              <a:tblGrid>
                <a:gridCol w="4931981">
                  <a:extLst>
                    <a:ext uri="{9D8B030D-6E8A-4147-A177-3AD203B41FA5}">
                      <a16:colId xmlns:a16="http://schemas.microsoft.com/office/drawing/2014/main" val="764909992"/>
                    </a:ext>
                  </a:extLst>
                </a:gridCol>
                <a:gridCol w="2019648">
                  <a:extLst>
                    <a:ext uri="{9D8B030D-6E8A-4147-A177-3AD203B41FA5}">
                      <a16:colId xmlns:a16="http://schemas.microsoft.com/office/drawing/2014/main" val="4193596985"/>
                    </a:ext>
                  </a:extLst>
                </a:gridCol>
                <a:gridCol w="1001745">
                  <a:extLst>
                    <a:ext uri="{9D8B030D-6E8A-4147-A177-3AD203B41FA5}">
                      <a16:colId xmlns:a16="http://schemas.microsoft.com/office/drawing/2014/main" val="4148529972"/>
                    </a:ext>
                  </a:extLst>
                </a:gridCol>
              </a:tblGrid>
              <a:tr h="558245">
                <a:tc>
                  <a:txBody>
                    <a:bodyPr/>
                    <a:lstStyle/>
                    <a:p>
                      <a:pPr algn="ctr" rtl="0" fontAlgn="ctr"/>
                      <a:r>
                        <a:rPr lang="es-PE" sz="1600" b="1" i="0" u="none" strike="noStrike" dirty="0">
                          <a:solidFill>
                            <a:srgbClr val="FFFFFF"/>
                          </a:solidFill>
                          <a:effectLst/>
                          <a:latin typeface="Calibri" panose="020F0502020204030204" pitchFamily="34" charset="0"/>
                        </a:rPr>
                        <a:t>FUENTE DE FINANCIAMIENTO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600" b="1" i="0" u="none" strike="noStrike">
                          <a:solidFill>
                            <a:srgbClr val="FFFFFF"/>
                          </a:solidFill>
                          <a:effectLst/>
                          <a:latin typeface="Calibri" panose="020F0502020204030204" pitchFamily="34" charset="0"/>
                        </a:rPr>
                        <a:t>PRESUPUESTO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600" b="1" i="0" u="none" strike="noStrike">
                          <a:solidFill>
                            <a:srgbClr val="FFFFFF"/>
                          </a:solidFill>
                          <a:effectLst/>
                          <a:latin typeface="Calibri" panose="020F0502020204030204" pitchFamily="34" charset="0"/>
                        </a:rPr>
                        <a:t>% PROGR.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105833666"/>
                  </a:ext>
                </a:extLst>
              </a:tr>
              <a:tr h="307604">
                <a:tc>
                  <a:txBody>
                    <a:bodyPr/>
                    <a:lstStyle/>
                    <a:p>
                      <a:pPr algn="l" rtl="0" fontAlgn="ctr"/>
                      <a:r>
                        <a:rPr lang="es-PE" sz="1600" b="1" i="0" u="none" strike="noStrike" dirty="0">
                          <a:solidFill>
                            <a:srgbClr val="000066"/>
                          </a:solidFill>
                          <a:effectLst/>
                          <a:latin typeface="Arial Narrow" panose="020B0606020202030204" pitchFamily="34" charset="0"/>
                        </a:rPr>
                        <a:t>Recursos Ordinarios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1,579,840,080.00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83.7%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6778517"/>
                  </a:ext>
                </a:extLst>
              </a:tr>
              <a:tr h="307604">
                <a:tc>
                  <a:txBody>
                    <a:bodyPr/>
                    <a:lstStyle/>
                    <a:p>
                      <a:pPr algn="l" rtl="0" fontAlgn="ctr"/>
                      <a:r>
                        <a:rPr lang="es-PE" sz="1600" b="1" i="0" u="none" strike="noStrike" dirty="0">
                          <a:solidFill>
                            <a:srgbClr val="000066"/>
                          </a:solidFill>
                          <a:effectLst/>
                          <a:latin typeface="Arial Narrow" panose="020B0606020202030204" pitchFamily="34" charset="0"/>
                        </a:rPr>
                        <a:t>Recursos Directamente Recaudados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12,359,262.00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0.7%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97203870"/>
                  </a:ext>
                </a:extLst>
              </a:tr>
              <a:tr h="307604">
                <a:tc>
                  <a:txBody>
                    <a:bodyPr/>
                    <a:lstStyle/>
                    <a:p>
                      <a:pPr algn="l" rtl="0" fontAlgn="ctr"/>
                      <a:r>
                        <a:rPr lang="es-PE" sz="1600" b="1" i="0" u="none" strike="noStrike" dirty="0">
                          <a:solidFill>
                            <a:srgbClr val="000066"/>
                          </a:solidFill>
                          <a:effectLst/>
                          <a:latin typeface="Arial Narrow" panose="020B0606020202030204" pitchFamily="34" charset="0"/>
                        </a:rPr>
                        <a:t>Recursos por Operaciones Oficiales de Crédito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17,594,349.00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0.9%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27866706"/>
                  </a:ext>
                </a:extLst>
              </a:tr>
              <a:tr h="307604">
                <a:tc>
                  <a:txBody>
                    <a:bodyPr/>
                    <a:lstStyle/>
                    <a:p>
                      <a:pPr algn="l" rtl="0" fontAlgn="ctr"/>
                      <a:r>
                        <a:rPr lang="es-PE" sz="1600" b="1" i="0" u="none" strike="noStrike">
                          <a:solidFill>
                            <a:srgbClr val="000066"/>
                          </a:solidFill>
                          <a:effectLst/>
                          <a:latin typeface="Arial Narrow" panose="020B0606020202030204" pitchFamily="34" charset="0"/>
                        </a:rPr>
                        <a:t>Donaciones y Transferencias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2,374,432.00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0.1%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95465638"/>
                  </a:ext>
                </a:extLst>
              </a:tr>
              <a:tr h="307604">
                <a:tc>
                  <a:txBody>
                    <a:bodyPr/>
                    <a:lstStyle/>
                    <a:p>
                      <a:pPr algn="l" rtl="0" fontAlgn="ctr"/>
                      <a:r>
                        <a:rPr lang="es-PE" sz="1600" b="1" i="0" u="none" strike="noStrike">
                          <a:solidFill>
                            <a:srgbClr val="000066"/>
                          </a:solidFill>
                          <a:effectLst/>
                          <a:latin typeface="Arial Narrow" panose="020B0606020202030204" pitchFamily="34" charset="0"/>
                        </a:rPr>
                        <a:t>Recursos Determinados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274,426,683.00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14.5%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44576293"/>
                  </a:ext>
                </a:extLst>
              </a:tr>
              <a:tr h="387354">
                <a:tc>
                  <a:txBody>
                    <a:bodyPr/>
                    <a:lstStyle/>
                    <a:p>
                      <a:pPr algn="ctr" rtl="0" fontAlgn="ctr"/>
                      <a:r>
                        <a:rPr lang="es-PE" sz="1600" b="1" i="0" u="none" strike="noStrike" dirty="0">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Calibri" panose="020F0502020204030204" pitchFamily="34" charset="0"/>
                        </a:rPr>
                        <a:t>1,886,594,806.00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dirty="0">
                          <a:solidFill>
                            <a:srgbClr val="FFFFFF"/>
                          </a:solidFill>
                          <a:effectLst/>
                          <a:latin typeface="Calibri" panose="020F0502020204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128217015"/>
                  </a:ext>
                </a:extLst>
              </a:tr>
            </a:tbl>
          </a:graphicData>
        </a:graphic>
      </p:graphicFrame>
    </p:spTree>
    <p:extLst>
      <p:ext uri="{BB962C8B-B14F-4D97-AF65-F5344CB8AC3E}">
        <p14:creationId xmlns:p14="http://schemas.microsoft.com/office/powerpoint/2010/main" val="3115743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611560" y="899666"/>
            <a:ext cx="8435809" cy="756746"/>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La distribución del presupuesto para el año 2022, es de 83.5% para Gastos Corrientes</a:t>
            </a:r>
            <a:r>
              <a:rPr lang="es-ES" sz="1599" dirty="0">
                <a:solidFill>
                  <a:srgbClr val="800000"/>
                </a:solidFill>
                <a:effectLst>
                  <a:outerShdw blurRad="38100" dist="38100" dir="2700000" algn="tl">
                    <a:srgbClr val="000000">
                      <a:alpha val="43137"/>
                    </a:srgbClr>
                  </a:outerShdw>
                </a:effectLst>
              </a:rPr>
              <a:t> (De los cuales el 73.1% se destina para el pago de personal y obligaciones sociales)</a:t>
            </a:r>
            <a:r>
              <a:rPr lang="es-ES" sz="1599" dirty="0">
                <a:solidFill>
                  <a:srgbClr val="000066"/>
                </a:solidFill>
                <a:effectLst>
                  <a:outerShdw blurRad="38100" dist="38100" dir="2700000" algn="tl">
                    <a:srgbClr val="000000">
                      <a:alpha val="43137"/>
                    </a:srgbClr>
                  </a:outerShdw>
                </a:effectLst>
              </a:rPr>
              <a:t>, el 16.2% para Gastos de Capital y el  0.3% para el pago del Servicio de la Deuda.</a:t>
            </a:r>
          </a:p>
        </p:txBody>
      </p:sp>
      <p:sp>
        <p:nvSpPr>
          <p:cNvPr id="9" name="2 Redondear rectángulo de esquina del mismo lado"/>
          <p:cNvSpPr/>
          <p:nvPr/>
        </p:nvSpPr>
        <p:spPr>
          <a:xfrm rot="10800000" flipV="1">
            <a:off x="1691680" y="179587"/>
            <a:ext cx="6912768" cy="432048"/>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IV. PRESUPUESTO ASIGNADO POR GENERICA DE GASTO AÑO 2022</a:t>
            </a:r>
          </a:p>
        </p:txBody>
      </p:sp>
      <p:graphicFrame>
        <p:nvGraphicFramePr>
          <p:cNvPr id="2" name="Tabla 1"/>
          <p:cNvGraphicFramePr>
            <a:graphicFrameLocks noGrp="1"/>
          </p:cNvGraphicFramePr>
          <p:nvPr>
            <p:extLst>
              <p:ext uri="{D42A27DB-BD31-4B8C-83A1-F6EECF244321}">
                <p14:modId xmlns:p14="http://schemas.microsoft.com/office/powerpoint/2010/main" val="671655429"/>
              </p:ext>
            </p:extLst>
          </p:nvPr>
        </p:nvGraphicFramePr>
        <p:xfrm>
          <a:off x="971600" y="1907778"/>
          <a:ext cx="7200800" cy="3240360"/>
        </p:xfrm>
        <a:graphic>
          <a:graphicData uri="http://schemas.openxmlformats.org/drawingml/2006/table">
            <a:tbl>
              <a:tblPr/>
              <a:tblGrid>
                <a:gridCol w="4509186">
                  <a:extLst>
                    <a:ext uri="{9D8B030D-6E8A-4147-A177-3AD203B41FA5}">
                      <a16:colId xmlns:a16="http://schemas.microsoft.com/office/drawing/2014/main" val="899218380"/>
                    </a:ext>
                  </a:extLst>
                </a:gridCol>
                <a:gridCol w="1843170">
                  <a:extLst>
                    <a:ext uri="{9D8B030D-6E8A-4147-A177-3AD203B41FA5}">
                      <a16:colId xmlns:a16="http://schemas.microsoft.com/office/drawing/2014/main" val="702040106"/>
                    </a:ext>
                  </a:extLst>
                </a:gridCol>
                <a:gridCol w="848444">
                  <a:extLst>
                    <a:ext uri="{9D8B030D-6E8A-4147-A177-3AD203B41FA5}">
                      <a16:colId xmlns:a16="http://schemas.microsoft.com/office/drawing/2014/main" val="136865220"/>
                    </a:ext>
                  </a:extLst>
                </a:gridCol>
              </a:tblGrid>
              <a:tr h="465740">
                <a:tc>
                  <a:txBody>
                    <a:bodyPr/>
                    <a:lstStyle/>
                    <a:p>
                      <a:pPr algn="ctr" rtl="0" fontAlgn="ctr"/>
                      <a:r>
                        <a:rPr lang="es-PE" sz="1600" b="1" i="0" u="none" strike="noStrike" dirty="0">
                          <a:solidFill>
                            <a:srgbClr val="FFFFFF"/>
                          </a:solidFill>
                          <a:effectLst/>
                          <a:latin typeface="Calibri" panose="020F0502020204030204" pitchFamily="34" charset="0"/>
                        </a:rPr>
                        <a:t>GENÉRICA DE GASTO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Calibri" panose="020F0502020204030204" pitchFamily="34" charset="0"/>
                        </a:rPr>
                        <a:t>PRESUPUESTO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Calibri" panose="020F0502020204030204" pitchFamily="34" charset="0"/>
                        </a:rPr>
                        <a:t>%. PROGR.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746625938"/>
                  </a:ext>
                </a:extLst>
              </a:tr>
              <a:tr h="277462">
                <a:tc>
                  <a:txBody>
                    <a:bodyPr/>
                    <a:lstStyle/>
                    <a:p>
                      <a:pPr algn="l" rtl="0" fontAlgn="ctr"/>
                      <a:r>
                        <a:rPr lang="es-PE" sz="1600" b="1" i="0" u="none" strike="noStrike">
                          <a:solidFill>
                            <a:srgbClr val="0000CC"/>
                          </a:solidFill>
                          <a:effectLst/>
                          <a:latin typeface="Arial Narrow" panose="020B0606020202030204" pitchFamily="34" charset="0"/>
                        </a:rPr>
                        <a:t>GASTOS CORRIENTES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1,575,378,375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83.5%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28552066"/>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2.1 Personal y Obligaciones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1,291,487,694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68.5%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73076946"/>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2.2 Pensiones y Otras Prestaciones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86,164,326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39165951"/>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2.3 Bienes y Servicios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197,512,725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10.5%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98212903"/>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2.5 Otros Gastos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213,630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61085995"/>
                  </a:ext>
                </a:extLst>
              </a:tr>
              <a:tr h="277462">
                <a:tc>
                  <a:txBody>
                    <a:bodyPr/>
                    <a:lstStyle/>
                    <a:p>
                      <a:pPr algn="l" rtl="0" fontAlgn="ctr"/>
                      <a:r>
                        <a:rPr lang="es-PE" sz="1600" b="1" i="0" u="none" strike="noStrike">
                          <a:solidFill>
                            <a:srgbClr val="0000CC"/>
                          </a:solidFill>
                          <a:effectLst/>
                          <a:latin typeface="Arial Narrow" panose="020B0606020202030204" pitchFamily="34" charset="0"/>
                        </a:rPr>
                        <a:t>GASTOS DE CAPITAL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305,549,546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16.2%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75498490"/>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2.6 Adquisición de Activos no Financieros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305,549,546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16.2%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84310994"/>
                  </a:ext>
                </a:extLst>
              </a:tr>
              <a:tr h="277462">
                <a:tc>
                  <a:txBody>
                    <a:bodyPr/>
                    <a:lstStyle/>
                    <a:p>
                      <a:pPr algn="l" rtl="0" fontAlgn="ctr"/>
                      <a:r>
                        <a:rPr lang="es-PE" sz="1600" b="1" i="0" u="none" strike="noStrike">
                          <a:solidFill>
                            <a:srgbClr val="0000CC"/>
                          </a:solidFill>
                          <a:effectLst/>
                          <a:latin typeface="Arial Narrow" panose="020B0606020202030204" pitchFamily="34" charset="0"/>
                        </a:rPr>
                        <a:t>SERVICIO DE LA DEUDA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CC"/>
                          </a:solidFill>
                          <a:effectLst/>
                          <a:latin typeface="Arial Narrow" panose="020B0606020202030204" pitchFamily="34" charset="0"/>
                        </a:rPr>
                        <a:t>0.3%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73674322"/>
                  </a:ext>
                </a:extLst>
              </a:tr>
              <a:tr h="277462">
                <a:tc>
                  <a:txBody>
                    <a:bodyPr/>
                    <a:lstStyle/>
                    <a:p>
                      <a:pPr algn="l" rtl="0" fontAlgn="ctr"/>
                      <a:r>
                        <a:rPr lang="es-PE" sz="1600" b="1" i="0" u="none" strike="noStrike">
                          <a:solidFill>
                            <a:srgbClr val="000066"/>
                          </a:solidFill>
                          <a:effectLst/>
                          <a:latin typeface="Arial Narrow" panose="020B0606020202030204" pitchFamily="34" charset="0"/>
                        </a:rPr>
                        <a:t>2.8 Servicio de la Deuda Pública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0.3%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42731573"/>
                  </a:ext>
                </a:extLst>
              </a:tr>
              <a:tr h="277462">
                <a:tc>
                  <a:txBody>
                    <a:bodyPr/>
                    <a:lstStyle/>
                    <a:p>
                      <a:pPr algn="ctr" rtl="0" fontAlgn="ctr"/>
                      <a:r>
                        <a:rPr lang="es-PE" sz="16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Calibri" panose="020F0502020204030204" pitchFamily="34" charset="0"/>
                        </a:rPr>
                        <a:t>1,886,594,806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dirty="0">
                          <a:solidFill>
                            <a:srgbClr val="FFFFFF"/>
                          </a:solidFill>
                          <a:effectLst/>
                          <a:latin typeface="Calibri" panose="020F0502020204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765589648"/>
                  </a:ext>
                </a:extLst>
              </a:tr>
            </a:tbl>
          </a:graphicData>
        </a:graphic>
      </p:graphicFrame>
    </p:spTree>
    <p:extLst>
      <p:ext uri="{BB962C8B-B14F-4D97-AF65-F5344CB8AC3E}">
        <p14:creationId xmlns:p14="http://schemas.microsoft.com/office/powerpoint/2010/main" val="301455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395536" y="971674"/>
            <a:ext cx="8426939" cy="830612"/>
          </a:xfrm>
          <a:prstGeom prst="rect">
            <a:avLst/>
          </a:prstGeom>
        </p:spPr>
        <p:txBody>
          <a:bodyPr wrap="square">
            <a:spAutoFit/>
          </a:bodyPr>
          <a:lstStyle/>
          <a:p>
            <a:pPr algn="just"/>
            <a:r>
              <a:rPr lang="es-ES" sz="1599" dirty="0">
                <a:solidFill>
                  <a:srgbClr val="000066"/>
                </a:solidFill>
                <a:effectLst>
                  <a:outerShdw blurRad="38100" dist="38100" dir="2700000" algn="tl">
                    <a:srgbClr val="000000">
                      <a:alpha val="43137"/>
                    </a:srgbClr>
                  </a:outerShdw>
                </a:effectLst>
              </a:rPr>
              <a:t>Del total de presupuesto para el año 2022, el 72% se destina para los Programas Presupuestales con Enfoque a Resultados (</a:t>
            </a:r>
            <a:r>
              <a:rPr lang="es-ES" sz="1599" dirty="0" err="1">
                <a:solidFill>
                  <a:srgbClr val="000066"/>
                </a:solidFill>
                <a:effectLst>
                  <a:outerShdw blurRad="38100" dist="38100" dir="2700000" algn="tl">
                    <a:srgbClr val="000000">
                      <a:alpha val="43137"/>
                    </a:srgbClr>
                  </a:outerShdw>
                </a:effectLst>
              </a:rPr>
              <a:t>PPR</a:t>
            </a:r>
            <a:r>
              <a:rPr lang="es-ES" sz="1599" dirty="0">
                <a:solidFill>
                  <a:srgbClr val="000066"/>
                </a:solidFill>
                <a:effectLst>
                  <a:outerShdw blurRad="38100" dist="38100" dir="2700000" algn="tl">
                    <a:srgbClr val="000000">
                      <a:alpha val="43137"/>
                    </a:srgbClr>
                  </a:outerShdw>
                </a:effectLst>
              </a:rPr>
              <a:t>), el 6% para las Acciones Centrales y el 22% para las Asignaciones Presupuestales que no Resultan en Productos – APNOP.</a:t>
            </a:r>
          </a:p>
        </p:txBody>
      </p:sp>
      <p:sp>
        <p:nvSpPr>
          <p:cNvPr id="16" name="2 Redondear rectángulo de esquina del mismo lado"/>
          <p:cNvSpPr/>
          <p:nvPr/>
        </p:nvSpPr>
        <p:spPr>
          <a:xfrm rot="10800000" flipV="1">
            <a:off x="1619672" y="179586"/>
            <a:ext cx="6984776" cy="579697"/>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IV. PRESUPUESTO ASIGNADO POR CATEGORÍA PRESUPUESTAL</a:t>
            </a:r>
          </a:p>
          <a:p>
            <a:pPr algn="ctr">
              <a:defRPr/>
            </a:pPr>
            <a:r>
              <a:rPr lang="es-ES" b="1" dirty="0">
                <a:solidFill>
                  <a:srgbClr val="FFFFFF"/>
                </a:solidFill>
                <a:latin typeface="Arial Narrow" panose="020B0606020202030204" pitchFamily="34" charset="0"/>
                <a:ea typeface="Times New Roman"/>
                <a:cs typeface="Arial" pitchFamily="34" charset="0"/>
              </a:rPr>
              <a:t>AÑO 2022</a:t>
            </a:r>
          </a:p>
        </p:txBody>
      </p:sp>
      <p:graphicFrame>
        <p:nvGraphicFramePr>
          <p:cNvPr id="18" name="Gráfico 17"/>
          <p:cNvGraphicFramePr>
            <a:graphicFrameLocks/>
          </p:cNvGraphicFramePr>
          <p:nvPr>
            <p:extLst>
              <p:ext uri="{D42A27DB-BD31-4B8C-83A1-F6EECF244321}">
                <p14:modId xmlns:p14="http://schemas.microsoft.com/office/powerpoint/2010/main" val="1231917188"/>
              </p:ext>
            </p:extLst>
          </p:nvPr>
        </p:nvGraphicFramePr>
        <p:xfrm>
          <a:off x="4139952" y="3588576"/>
          <a:ext cx="4248472" cy="2516019"/>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2">
            <a:extLst>
              <a:ext uri="{FF2B5EF4-FFF2-40B4-BE49-F238E27FC236}">
                <a16:creationId xmlns:a16="http://schemas.microsoft.com/office/drawing/2014/main" id="{ADE164F0-5458-4BFE-9D90-420BFCC19C53}"/>
              </a:ext>
            </a:extLst>
          </p:cNvPr>
          <p:cNvSpPr txBox="1"/>
          <p:nvPr/>
        </p:nvSpPr>
        <p:spPr>
          <a:xfrm>
            <a:off x="467544" y="3976132"/>
            <a:ext cx="4536504" cy="15097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2022, la asignación para los Programas Presupuestales se ha incrementado en un 8% con respecto al año </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en tanto en Acciones Centrales se mantiene en un 6% y en las </a:t>
            </a:r>
            <a:r>
              <a:rPr lang="es-PE" sz="1600" dirty="0" err="1">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APNOP</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hubo una disminución del 8%, con relación al año 2021.</a:t>
            </a:r>
          </a:p>
        </p:txBody>
      </p:sp>
      <p:graphicFrame>
        <p:nvGraphicFramePr>
          <p:cNvPr id="20" name="Gráfico 19"/>
          <p:cNvGraphicFramePr>
            <a:graphicFrameLocks/>
          </p:cNvGraphicFramePr>
          <p:nvPr>
            <p:extLst>
              <p:ext uri="{D42A27DB-BD31-4B8C-83A1-F6EECF244321}">
                <p14:modId xmlns:p14="http://schemas.microsoft.com/office/powerpoint/2010/main" val="1645938031"/>
              </p:ext>
            </p:extLst>
          </p:nvPr>
        </p:nvGraphicFramePr>
        <p:xfrm>
          <a:off x="5076056" y="3835024"/>
          <a:ext cx="3637405" cy="2177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905913749"/>
              </p:ext>
            </p:extLst>
          </p:nvPr>
        </p:nvGraphicFramePr>
        <p:xfrm>
          <a:off x="355351" y="2014676"/>
          <a:ext cx="8358110" cy="1484773"/>
        </p:xfrm>
        <a:graphic>
          <a:graphicData uri="http://schemas.openxmlformats.org/drawingml/2006/table">
            <a:tbl>
              <a:tblPr/>
              <a:tblGrid>
                <a:gridCol w="6129280">
                  <a:extLst>
                    <a:ext uri="{9D8B030D-6E8A-4147-A177-3AD203B41FA5}">
                      <a16:colId xmlns:a16="http://schemas.microsoft.com/office/drawing/2014/main" val="2577847470"/>
                    </a:ext>
                  </a:extLst>
                </a:gridCol>
                <a:gridCol w="1387762">
                  <a:extLst>
                    <a:ext uri="{9D8B030D-6E8A-4147-A177-3AD203B41FA5}">
                      <a16:colId xmlns:a16="http://schemas.microsoft.com/office/drawing/2014/main" val="3682172781"/>
                    </a:ext>
                  </a:extLst>
                </a:gridCol>
                <a:gridCol w="841068">
                  <a:extLst>
                    <a:ext uri="{9D8B030D-6E8A-4147-A177-3AD203B41FA5}">
                      <a16:colId xmlns:a16="http://schemas.microsoft.com/office/drawing/2014/main" val="1957706263"/>
                    </a:ext>
                  </a:extLst>
                </a:gridCol>
              </a:tblGrid>
              <a:tr h="452158">
                <a:tc>
                  <a:txBody>
                    <a:bodyPr/>
                    <a:lstStyle/>
                    <a:p>
                      <a:pPr algn="ctr" rtl="0" fontAlgn="ctr"/>
                      <a:r>
                        <a:rPr lang="es-PE" sz="1500" b="1" i="0" u="none" strike="noStrike">
                          <a:solidFill>
                            <a:srgbClr val="FFFFFF"/>
                          </a:solidFill>
                          <a:effectLst/>
                          <a:latin typeface="Arial Narrow" panose="020B0606020202030204" pitchFamily="34" charset="0"/>
                        </a:rPr>
                        <a:t>CATEGORIA PRESUPUESTAL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PRESUPUESTO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 PROGR.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205146421"/>
                  </a:ext>
                </a:extLst>
              </a:tr>
              <a:tr h="259750">
                <a:tc>
                  <a:txBody>
                    <a:bodyPr/>
                    <a:lstStyle/>
                    <a:p>
                      <a:pPr algn="l" rtl="0" fontAlgn="ctr"/>
                      <a:r>
                        <a:rPr lang="es-PE" sz="1600" b="1" i="0" u="none" strike="noStrike" dirty="0">
                          <a:solidFill>
                            <a:srgbClr val="000066"/>
                          </a:solidFill>
                          <a:effectLst/>
                          <a:latin typeface="Arial Narrow" panose="020B0606020202030204" pitchFamily="34" charset="0"/>
                        </a:rPr>
                        <a:t>Programas Presupuestales con Enfoque a Resultados (</a:t>
                      </a:r>
                      <a:r>
                        <a:rPr lang="es-PE" sz="1600" b="1" i="0" u="none" strike="noStrike" dirty="0" err="1">
                          <a:solidFill>
                            <a:srgbClr val="000066"/>
                          </a:solidFill>
                          <a:effectLst/>
                          <a:latin typeface="Arial Narrow" panose="020B0606020202030204" pitchFamily="34" charset="0"/>
                        </a:rPr>
                        <a:t>PPR</a:t>
                      </a:r>
                      <a:r>
                        <a:rPr lang="es-PE" sz="1600" b="1" i="0" u="none" strike="noStrike" dirty="0">
                          <a:solidFill>
                            <a:srgbClr val="000066"/>
                          </a:solidFill>
                          <a:effectLst/>
                          <a:latin typeface="Arial Narrow" panose="020B0606020202030204" pitchFamily="34" charset="0"/>
                        </a:rPr>
                        <a:t>)</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1,366,203,671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72%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14414563"/>
                  </a:ext>
                </a:extLst>
              </a:tr>
              <a:tr h="259750">
                <a:tc>
                  <a:txBody>
                    <a:bodyPr/>
                    <a:lstStyle/>
                    <a:p>
                      <a:pPr algn="l" rtl="0" fontAlgn="ctr"/>
                      <a:r>
                        <a:rPr lang="es-PE" sz="1600" b="1" i="0" u="none" strike="noStrike">
                          <a:solidFill>
                            <a:srgbClr val="000066"/>
                          </a:solidFill>
                          <a:effectLst/>
                          <a:latin typeface="Arial Narrow" panose="020B0606020202030204" pitchFamily="34" charset="0"/>
                        </a:rPr>
                        <a:t>Acciones Centrales (AC)</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114,015,938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91521981"/>
                  </a:ext>
                </a:extLst>
              </a:tr>
              <a:tr h="259750">
                <a:tc>
                  <a:txBody>
                    <a:bodyPr/>
                    <a:lstStyle/>
                    <a:p>
                      <a:pPr algn="l" rtl="0" fontAlgn="ctr"/>
                      <a:r>
                        <a:rPr lang="es-PE" sz="1600" b="1" i="0" u="none" strike="noStrike">
                          <a:solidFill>
                            <a:srgbClr val="000066"/>
                          </a:solidFill>
                          <a:effectLst/>
                          <a:latin typeface="Arial Narrow" panose="020B0606020202030204" pitchFamily="34" charset="0"/>
                        </a:rPr>
                        <a:t>Asignaciones Presupuestales que no Resultan en Productos (APNOP)</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406,375,197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25267121"/>
                  </a:ext>
                </a:extLst>
              </a:tr>
              <a:tr h="250130">
                <a:tc>
                  <a:txBody>
                    <a:bodyPr/>
                    <a:lstStyle/>
                    <a:p>
                      <a:pPr algn="ctr" rtl="0" fontAlgn="ctr"/>
                      <a:r>
                        <a:rPr lang="es-PE" sz="1600" b="1" i="0" u="none" strike="noStrike">
                          <a:solidFill>
                            <a:srgbClr val="FFFFFF"/>
                          </a:solidFill>
                          <a:effectLst/>
                          <a:latin typeface="Arial Narrow" panose="020B0606020202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Arial Narrow" panose="020B0606020202030204" pitchFamily="34" charset="0"/>
                        </a:rPr>
                        <a:t>1,886,594,806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dirty="0">
                          <a:solidFill>
                            <a:srgbClr val="FFFFFF"/>
                          </a:solidFill>
                          <a:effectLst/>
                          <a:latin typeface="Arial Narrow" panose="020B0606020202030204" pitchFamily="34" charset="0"/>
                        </a:rPr>
                        <a:t>100%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513304282"/>
                  </a:ext>
                </a:extLst>
              </a:tr>
            </a:tbl>
          </a:graphicData>
        </a:graphic>
      </p:graphicFrame>
    </p:spTree>
    <p:extLst>
      <p:ext uri="{BB962C8B-B14F-4D97-AF65-F5344CB8AC3E}">
        <p14:creationId xmlns:p14="http://schemas.microsoft.com/office/powerpoint/2010/main" val="2878317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ADE164F0-5458-4BFE-9D90-420BFCC19C53}"/>
              </a:ext>
            </a:extLst>
          </p:cNvPr>
          <p:cNvSpPr txBox="1"/>
          <p:nvPr/>
        </p:nvSpPr>
        <p:spPr>
          <a:xfrm>
            <a:off x="611560" y="1043682"/>
            <a:ext cx="8344754" cy="5463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2022, los </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Programas Presupuestales con Enfoque a Resultados </a:t>
            </a:r>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 con un </a:t>
            </a:r>
          </a:p>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presupuesto de  S/. 1,366’203,671, distribuidos en (28) </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Programas Presupuestales</a:t>
            </a:r>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IV.1 PRESUPUESTO ASIGNADO PARA PROGRAMAS PRESUPUESTALES CON ENFOQUE A RESULTADOS (</a:t>
            </a:r>
            <a:r>
              <a:rPr lang="es-ES" b="1" dirty="0" err="1">
                <a:solidFill>
                  <a:srgbClr val="FFFFFF"/>
                </a:solidFill>
                <a:latin typeface="Arial Narrow" panose="020B0606020202030204" pitchFamily="34" charset="0"/>
                <a:ea typeface="Times New Roman"/>
                <a:cs typeface="Arial" pitchFamily="34" charset="0"/>
              </a:rPr>
              <a:t>PPR</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2" name="Tabla 1"/>
          <p:cNvGraphicFramePr>
            <a:graphicFrameLocks noGrp="1"/>
          </p:cNvGraphicFramePr>
          <p:nvPr>
            <p:extLst>
              <p:ext uri="{D42A27DB-BD31-4B8C-83A1-F6EECF244321}">
                <p14:modId xmlns:p14="http://schemas.microsoft.com/office/powerpoint/2010/main" val="3511274679"/>
              </p:ext>
            </p:extLst>
          </p:nvPr>
        </p:nvGraphicFramePr>
        <p:xfrm>
          <a:off x="323528" y="1691754"/>
          <a:ext cx="8496944" cy="4218384"/>
        </p:xfrm>
        <a:graphic>
          <a:graphicData uri="http://schemas.openxmlformats.org/drawingml/2006/table">
            <a:tbl>
              <a:tblPr/>
              <a:tblGrid>
                <a:gridCol w="6562985">
                  <a:extLst>
                    <a:ext uri="{9D8B030D-6E8A-4147-A177-3AD203B41FA5}">
                      <a16:colId xmlns:a16="http://schemas.microsoft.com/office/drawing/2014/main" val="26769685"/>
                    </a:ext>
                  </a:extLst>
                </a:gridCol>
                <a:gridCol w="1247715">
                  <a:extLst>
                    <a:ext uri="{9D8B030D-6E8A-4147-A177-3AD203B41FA5}">
                      <a16:colId xmlns:a16="http://schemas.microsoft.com/office/drawing/2014/main" val="3198889504"/>
                    </a:ext>
                  </a:extLst>
                </a:gridCol>
                <a:gridCol w="686244">
                  <a:extLst>
                    <a:ext uri="{9D8B030D-6E8A-4147-A177-3AD203B41FA5}">
                      <a16:colId xmlns:a16="http://schemas.microsoft.com/office/drawing/2014/main" val="2071936998"/>
                    </a:ext>
                  </a:extLst>
                </a:gridCol>
              </a:tblGrid>
              <a:tr h="434289">
                <a:tc>
                  <a:txBody>
                    <a:bodyPr/>
                    <a:lstStyle/>
                    <a:p>
                      <a:pPr algn="ctr" rtl="0" fontAlgn="ctr"/>
                      <a:r>
                        <a:rPr lang="es-PE" sz="1400" b="1" i="0" u="none" strike="noStrike" dirty="0">
                          <a:solidFill>
                            <a:srgbClr val="FFFFFF"/>
                          </a:solidFill>
                          <a:effectLst/>
                          <a:latin typeface="Calibri" panose="020F0502020204030204" pitchFamily="34" charset="0"/>
                        </a:rPr>
                        <a:t>PROGRAMAS PRESUPUESTALES CON ENFOQUE A RESULTADOS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Calibri" panose="020F0502020204030204" pitchFamily="34" charset="0"/>
                        </a:rPr>
                        <a:t>PRESUPUESTO AÑO 2022</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a:solidFill>
                            <a:srgbClr val="FFFFFF"/>
                          </a:solidFill>
                          <a:effectLst/>
                          <a:latin typeface="Calibri" panose="020F0502020204030204" pitchFamily="34" charset="0"/>
                        </a:rPr>
                        <a:t>% PROGR.</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361253452"/>
                  </a:ext>
                </a:extLst>
              </a:tr>
              <a:tr h="229918">
                <a:tc>
                  <a:txBody>
                    <a:bodyPr/>
                    <a:lstStyle/>
                    <a:p>
                      <a:pPr algn="l" rtl="0" fontAlgn="ctr"/>
                      <a:r>
                        <a:rPr lang="es-PE" sz="1500" b="1" i="0" u="none" strike="noStrike" dirty="0">
                          <a:solidFill>
                            <a:srgbClr val="0000CC"/>
                          </a:solidFill>
                          <a:effectLst/>
                          <a:latin typeface="Arial Narrow" panose="020B0606020202030204" pitchFamily="34" charset="0"/>
                        </a:rPr>
                        <a:t>0001: Programa Articulado Nutricional</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48,008,358</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3.5%</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03519277"/>
                  </a:ext>
                </a:extLst>
              </a:tr>
              <a:tr h="229918">
                <a:tc>
                  <a:txBody>
                    <a:bodyPr/>
                    <a:lstStyle/>
                    <a:p>
                      <a:pPr algn="l" rtl="0" fontAlgn="ctr"/>
                      <a:r>
                        <a:rPr lang="es-PE" sz="1500" b="1" i="0" u="none" strike="noStrike" dirty="0">
                          <a:solidFill>
                            <a:srgbClr val="0000CC"/>
                          </a:solidFill>
                          <a:effectLst/>
                          <a:latin typeface="Arial Narrow" panose="020B0606020202030204" pitchFamily="34" charset="0"/>
                        </a:rPr>
                        <a:t>0002: Salud Materno Neonatal</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103,186,573</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7.6%</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96025657"/>
                  </a:ext>
                </a:extLst>
              </a:tr>
              <a:tr h="229918">
                <a:tc>
                  <a:txBody>
                    <a:bodyPr/>
                    <a:lstStyle/>
                    <a:p>
                      <a:pPr algn="l" rtl="0" fontAlgn="ctr"/>
                      <a:r>
                        <a:rPr lang="es-PE" sz="1500" b="1" i="0" u="none" strike="noStrike" dirty="0">
                          <a:solidFill>
                            <a:srgbClr val="0000CC"/>
                          </a:solidFill>
                          <a:effectLst/>
                          <a:latin typeface="Arial Narrow" panose="020B0606020202030204" pitchFamily="34" charset="0"/>
                        </a:rPr>
                        <a:t>0016: </a:t>
                      </a:r>
                      <a:r>
                        <a:rPr lang="es-PE" sz="1500" b="1" i="0" u="none" strike="noStrike" dirty="0" err="1">
                          <a:solidFill>
                            <a:srgbClr val="0000CC"/>
                          </a:solidFill>
                          <a:effectLst/>
                          <a:latin typeface="Arial Narrow" panose="020B0606020202030204" pitchFamily="34" charset="0"/>
                        </a:rPr>
                        <a:t>TBC</a:t>
                      </a:r>
                      <a:r>
                        <a:rPr lang="es-PE" sz="1500" b="1" i="0" u="none" strike="noStrike" dirty="0">
                          <a:solidFill>
                            <a:srgbClr val="0000CC"/>
                          </a:solidFill>
                          <a:effectLst/>
                          <a:latin typeface="Arial Narrow" panose="020B0606020202030204" pitchFamily="34" charset="0"/>
                        </a:rPr>
                        <a:t>-VIH/SIDA</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21,856,499</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1.6%</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9130881"/>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0017: Enfermedades </a:t>
                      </a:r>
                      <a:r>
                        <a:rPr lang="es-PE" sz="1500" b="1" i="0" u="none" strike="noStrike" dirty="0" err="1">
                          <a:solidFill>
                            <a:srgbClr val="000066"/>
                          </a:solidFill>
                          <a:effectLst/>
                          <a:latin typeface="Arial Narrow" panose="020B0606020202030204" pitchFamily="34" charset="0"/>
                        </a:rPr>
                        <a:t>Metaxenicas</a:t>
                      </a:r>
                      <a:r>
                        <a:rPr lang="es-PE" sz="1500" b="1" i="0" u="none" strike="noStrike" dirty="0">
                          <a:solidFill>
                            <a:srgbClr val="000066"/>
                          </a:solidFill>
                          <a:effectLst/>
                          <a:latin typeface="Arial Narrow" panose="020B0606020202030204" pitchFamily="34" charset="0"/>
                        </a:rPr>
                        <a:t> y Zoonosis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9,735,812</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0.7%</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5741377"/>
                  </a:ext>
                </a:extLst>
              </a:tr>
              <a:tr h="229918">
                <a:tc>
                  <a:txBody>
                    <a:bodyPr/>
                    <a:lstStyle/>
                    <a:p>
                      <a:pPr algn="l" rtl="0" fontAlgn="ctr"/>
                      <a:r>
                        <a:rPr lang="es-PE" sz="1500" b="1" i="0" u="none" strike="noStrike" dirty="0">
                          <a:solidFill>
                            <a:srgbClr val="0000CC"/>
                          </a:solidFill>
                          <a:effectLst/>
                          <a:latin typeface="Arial Narrow" panose="020B0606020202030204" pitchFamily="34" charset="0"/>
                        </a:rPr>
                        <a:t>0018: Enfermedades no Transmisibles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20,028,042</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1.5%</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88328673"/>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0024: Prevención y Control del Cáncer</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12,388,800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0.9%</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14531375"/>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0042: Aprovechamiento de los Recursos Hídricos para uso Agrario</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15,342,416</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5597496"/>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0051: Prevención y Tratamiento del Consumo de Drogas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640,693</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93326277"/>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0068: Reducción de Vulnerabilidad y Atención de Emergencias por Desastres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10,995,352</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0.8%</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12611653"/>
                  </a:ext>
                </a:extLst>
              </a:tr>
              <a:tr h="229918">
                <a:tc>
                  <a:txBody>
                    <a:bodyPr/>
                    <a:lstStyle/>
                    <a:p>
                      <a:pPr algn="l" rtl="0" fontAlgn="ctr"/>
                      <a:r>
                        <a:rPr lang="es-PE" sz="1500" b="1" i="0" u="none" strike="noStrike" dirty="0">
                          <a:solidFill>
                            <a:srgbClr val="0000CC"/>
                          </a:solidFill>
                          <a:effectLst/>
                          <a:latin typeface="Arial Narrow" panose="020B0606020202030204" pitchFamily="34" charset="0"/>
                        </a:rPr>
                        <a:t>0090: Logros de Aprendizaje de Estudiantes de la Educación Básica Regular</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882,330,480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64.6%</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44880478"/>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0093: Desarrollo Productivo de las Empresas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55,244</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20889402"/>
                  </a:ext>
                </a:extLst>
              </a:tr>
              <a:tr h="229918">
                <a:tc>
                  <a:txBody>
                    <a:bodyPr/>
                    <a:lstStyle/>
                    <a:p>
                      <a:pPr algn="l" rtl="0" fontAlgn="ctr"/>
                      <a:r>
                        <a:rPr lang="es-PE" sz="1500" b="1" i="0" u="none" strike="noStrike" dirty="0">
                          <a:solidFill>
                            <a:srgbClr val="000066"/>
                          </a:solidFill>
                          <a:effectLst/>
                          <a:latin typeface="Arial Narrow" panose="020B0606020202030204" pitchFamily="34" charset="0"/>
                        </a:rPr>
                        <a:t>0094: Ordenamiento y Desarrollo de la Acuicultura</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48,781</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93387128"/>
                  </a:ext>
                </a:extLst>
              </a:tr>
              <a:tr h="229918">
                <a:tc>
                  <a:txBody>
                    <a:bodyPr/>
                    <a:lstStyle/>
                    <a:p>
                      <a:pPr algn="l" rtl="0" fontAlgn="ctr"/>
                      <a:r>
                        <a:rPr lang="es-PE" sz="1500" b="1" i="0" u="none" strike="noStrike">
                          <a:solidFill>
                            <a:srgbClr val="000066"/>
                          </a:solidFill>
                          <a:effectLst/>
                          <a:latin typeface="Arial Narrow" panose="020B0606020202030204" pitchFamily="34" charset="0"/>
                        </a:rPr>
                        <a:t>0095: Fortalecimiento de la Pesca Artesanal</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5,500,000</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0.4%</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46750802"/>
                  </a:ext>
                </a:extLst>
              </a:tr>
              <a:tr h="451319">
                <a:tc>
                  <a:txBody>
                    <a:bodyPr/>
                    <a:lstStyle/>
                    <a:p>
                      <a:pPr algn="l" rtl="0" fontAlgn="ctr"/>
                      <a:r>
                        <a:rPr lang="es-PE" sz="1500" b="1" i="0" u="none" strike="noStrike" dirty="0">
                          <a:solidFill>
                            <a:srgbClr val="0000CC"/>
                          </a:solidFill>
                          <a:effectLst/>
                          <a:latin typeface="Arial Narrow" panose="020B0606020202030204" pitchFamily="34" charset="0"/>
                        </a:rPr>
                        <a:t>0101: Incremento de la Práctica de Actividades Físicas, Deportivas y Recreativas en la Población Peruana</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20,499,496</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1.5%</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84154008"/>
                  </a:ext>
                </a:extLst>
              </a:tr>
              <a:tr h="229918">
                <a:tc>
                  <a:txBody>
                    <a:bodyPr/>
                    <a:lstStyle/>
                    <a:p>
                      <a:pPr algn="l" rtl="0" fontAlgn="ctr"/>
                      <a:r>
                        <a:rPr lang="es-PE" sz="1500" b="1" i="0" u="none" strike="noStrike">
                          <a:solidFill>
                            <a:srgbClr val="000066"/>
                          </a:solidFill>
                          <a:effectLst/>
                          <a:latin typeface="Arial Narrow" panose="020B0606020202030204" pitchFamily="34" charset="0"/>
                        </a:rPr>
                        <a:t>0103: Fortalecimiento de las Condiciones Laborales</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1,538,365</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0.1%</a:t>
                      </a:r>
                    </a:p>
                  </a:txBody>
                  <a:tcPr marL="8379" marR="8379" marT="8379"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55729269"/>
                  </a:ext>
                </a:extLst>
              </a:tr>
            </a:tbl>
          </a:graphicData>
        </a:graphic>
      </p:graphicFrame>
    </p:spTree>
    <p:extLst>
      <p:ext uri="{BB962C8B-B14F-4D97-AF65-F5344CB8AC3E}">
        <p14:creationId xmlns:p14="http://schemas.microsoft.com/office/powerpoint/2010/main" val="4251632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79586"/>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IV.1 PRESUPUESTO ASIGNADO PARA PROGRAMAS PRESUPUESTALES CON ENFOQUE A RESULTADOS (</a:t>
            </a:r>
            <a:r>
              <a:rPr lang="es-ES" b="1" dirty="0" err="1">
                <a:solidFill>
                  <a:srgbClr val="FFFFFF"/>
                </a:solidFill>
                <a:latin typeface="Arial Narrow" panose="020B0606020202030204" pitchFamily="34" charset="0"/>
                <a:ea typeface="Times New Roman"/>
                <a:cs typeface="Arial" pitchFamily="34" charset="0"/>
              </a:rPr>
              <a:t>PPR</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3" name="Tabla 2"/>
          <p:cNvGraphicFramePr>
            <a:graphicFrameLocks noGrp="1"/>
          </p:cNvGraphicFramePr>
          <p:nvPr>
            <p:extLst>
              <p:ext uri="{D42A27DB-BD31-4B8C-83A1-F6EECF244321}">
                <p14:modId xmlns:p14="http://schemas.microsoft.com/office/powerpoint/2010/main" val="2652528471"/>
              </p:ext>
            </p:extLst>
          </p:nvPr>
        </p:nvGraphicFramePr>
        <p:xfrm>
          <a:off x="266203" y="1115690"/>
          <a:ext cx="8626277" cy="4878690"/>
        </p:xfrm>
        <a:graphic>
          <a:graphicData uri="http://schemas.openxmlformats.org/drawingml/2006/table">
            <a:tbl>
              <a:tblPr/>
              <a:tblGrid>
                <a:gridCol w="6662881">
                  <a:extLst>
                    <a:ext uri="{9D8B030D-6E8A-4147-A177-3AD203B41FA5}">
                      <a16:colId xmlns:a16="http://schemas.microsoft.com/office/drawing/2014/main" val="366542694"/>
                    </a:ext>
                  </a:extLst>
                </a:gridCol>
                <a:gridCol w="1266707">
                  <a:extLst>
                    <a:ext uri="{9D8B030D-6E8A-4147-A177-3AD203B41FA5}">
                      <a16:colId xmlns:a16="http://schemas.microsoft.com/office/drawing/2014/main" val="645155223"/>
                    </a:ext>
                  </a:extLst>
                </a:gridCol>
                <a:gridCol w="696689">
                  <a:extLst>
                    <a:ext uri="{9D8B030D-6E8A-4147-A177-3AD203B41FA5}">
                      <a16:colId xmlns:a16="http://schemas.microsoft.com/office/drawing/2014/main" val="947692314"/>
                    </a:ext>
                  </a:extLst>
                </a:gridCol>
              </a:tblGrid>
              <a:tr h="422736">
                <a:tc>
                  <a:txBody>
                    <a:bodyPr/>
                    <a:lstStyle/>
                    <a:p>
                      <a:pPr algn="ctr" rtl="0" fontAlgn="ctr"/>
                      <a:r>
                        <a:rPr lang="es-PE" sz="1400" b="1" i="0" u="none" strike="noStrike" dirty="0">
                          <a:solidFill>
                            <a:srgbClr val="FFFFFF"/>
                          </a:solidFill>
                          <a:effectLst/>
                          <a:latin typeface="Calibri" panose="020F0502020204030204" pitchFamily="34" charset="0"/>
                        </a:rPr>
                        <a:t>PROGRAMAS PRESUPUESTALES CON ENFOQUE A RESULTADOS</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Calibri" panose="020F0502020204030204" pitchFamily="34" charset="0"/>
                        </a:rPr>
                        <a:t>PRESUPUESTO AÑO 2022</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Calibri" panose="020F0502020204030204" pitchFamily="34" charset="0"/>
                        </a:rPr>
                        <a:t>% PROGR.</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450839933"/>
                  </a:ext>
                </a:extLst>
              </a:tr>
              <a:tr h="229739">
                <a:tc>
                  <a:txBody>
                    <a:bodyPr/>
                    <a:lstStyle/>
                    <a:p>
                      <a:pPr algn="l" rtl="0" fontAlgn="ctr"/>
                      <a:r>
                        <a:rPr lang="es-PE" sz="1500" b="1" i="0" u="none" strike="noStrike" dirty="0">
                          <a:solidFill>
                            <a:srgbClr val="000066"/>
                          </a:solidFill>
                          <a:effectLst/>
                          <a:latin typeface="Arial Narrow" panose="020B0606020202030204" pitchFamily="34" charset="0"/>
                        </a:rPr>
                        <a:t>0104: Reducción de la Mortalidad por Emergencias y Urgencias Médicas</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6,180,463</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80381681"/>
                  </a:ext>
                </a:extLst>
              </a:tr>
              <a:tr h="452428">
                <a:tc>
                  <a:txBody>
                    <a:bodyPr/>
                    <a:lstStyle/>
                    <a:p>
                      <a:pPr algn="l" rtl="0" fontAlgn="ctr"/>
                      <a:r>
                        <a:rPr lang="es-PE" sz="1500" b="1" i="0" u="none" strike="noStrike" dirty="0">
                          <a:solidFill>
                            <a:srgbClr val="000066"/>
                          </a:solidFill>
                          <a:effectLst/>
                          <a:latin typeface="Arial Narrow" panose="020B0606020202030204" pitchFamily="34" charset="0"/>
                        </a:rPr>
                        <a:t>0106: Inclusión de Niños, Niñas y Jóvenes con Discapacidad en la Educación Básica y Técnico Productiva</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3,507,771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90068125"/>
                  </a:ext>
                </a:extLst>
              </a:tr>
              <a:tr h="452428">
                <a:tc>
                  <a:txBody>
                    <a:bodyPr/>
                    <a:lstStyle/>
                    <a:p>
                      <a:pPr algn="l" rtl="0" fontAlgn="ctr"/>
                      <a:r>
                        <a:rPr lang="es-PE" sz="1500" b="1" i="0" u="none" strike="noStrike" dirty="0">
                          <a:solidFill>
                            <a:srgbClr val="000066"/>
                          </a:solidFill>
                          <a:effectLst/>
                          <a:latin typeface="Arial Narrow" panose="020B0606020202030204" pitchFamily="34" charset="0"/>
                        </a:rPr>
                        <a:t>0107: Mejora de la Formación en Carreras Docentes en Institutos de Educación Superior No Universitaria</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6,312,737</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05077449"/>
                  </a:ext>
                </a:extLst>
              </a:tr>
              <a:tr h="229739">
                <a:tc>
                  <a:txBody>
                    <a:bodyPr/>
                    <a:lstStyle/>
                    <a:p>
                      <a:pPr algn="l" rtl="0" fontAlgn="ctr"/>
                      <a:r>
                        <a:rPr lang="es-PE" sz="1500" b="1" i="0" u="none" strike="noStrike" dirty="0">
                          <a:solidFill>
                            <a:srgbClr val="000066"/>
                          </a:solidFill>
                          <a:effectLst/>
                          <a:latin typeface="Arial Narrow" panose="020B0606020202030204" pitchFamily="34" charset="0"/>
                        </a:rPr>
                        <a:t>0116: Mejoramiento de la Empleabilidad e Inserción Laboral-</a:t>
                      </a:r>
                      <a:r>
                        <a:rPr lang="es-PE" sz="1500" b="1" i="0" u="none" strike="noStrike" dirty="0" err="1">
                          <a:solidFill>
                            <a:srgbClr val="000066"/>
                          </a:solidFill>
                          <a:effectLst/>
                          <a:latin typeface="Arial Narrow" panose="020B0606020202030204" pitchFamily="34" charset="0"/>
                        </a:rPr>
                        <a:t>PROEMPLEO</a:t>
                      </a:r>
                      <a:endParaRPr lang="es-PE" sz="1500" b="1" i="0" u="none" strike="noStrike" dirty="0">
                        <a:solidFill>
                          <a:srgbClr val="000066"/>
                        </a:solidFill>
                        <a:effectLst/>
                        <a:latin typeface="Arial Narrow" panose="020B0606020202030204" pitchFamily="34" charset="0"/>
                      </a:endParaRP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18,744</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73079048"/>
                  </a:ext>
                </a:extLst>
              </a:tr>
              <a:tr h="229739">
                <a:tc>
                  <a:txBody>
                    <a:bodyPr/>
                    <a:lstStyle/>
                    <a:p>
                      <a:pPr algn="l" rtl="0" fontAlgn="ctr"/>
                      <a:r>
                        <a:rPr lang="es-PE" sz="1500" b="1" i="0" u="none" strike="noStrike" dirty="0">
                          <a:solidFill>
                            <a:srgbClr val="0000CC"/>
                          </a:solidFill>
                          <a:effectLst/>
                          <a:latin typeface="Arial Narrow" panose="020B0606020202030204" pitchFamily="34" charset="0"/>
                        </a:rPr>
                        <a:t>0121: Mejora de la Articulación de Pequeños Productores al Mercado</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21,068,066</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1.5%</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99384421"/>
                  </a:ext>
                </a:extLst>
              </a:tr>
              <a:tr h="452428">
                <a:tc>
                  <a:txBody>
                    <a:bodyPr/>
                    <a:lstStyle/>
                    <a:p>
                      <a:pPr algn="l" rtl="0" fontAlgn="ctr"/>
                      <a:r>
                        <a:rPr lang="es-PE" sz="1500" b="1" i="0" u="none" strike="noStrike" dirty="0">
                          <a:solidFill>
                            <a:srgbClr val="000066"/>
                          </a:solidFill>
                          <a:effectLst/>
                          <a:latin typeface="Arial Narrow" panose="020B0606020202030204" pitchFamily="34" charset="0"/>
                        </a:rPr>
                        <a:t>0129: Prevención y Manejo de Condiciones Secundarias de Salud en Personas con Discapacidad</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2,323,312</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0.2%</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10572473"/>
                  </a:ext>
                </a:extLst>
              </a:tr>
              <a:tr h="452428">
                <a:tc>
                  <a:txBody>
                    <a:bodyPr/>
                    <a:lstStyle/>
                    <a:p>
                      <a:pPr algn="l" rtl="0" fontAlgn="ctr"/>
                      <a:r>
                        <a:rPr lang="es-PE" sz="1500" b="1" i="0" u="none" strike="noStrike" dirty="0">
                          <a:solidFill>
                            <a:srgbClr val="000066"/>
                          </a:solidFill>
                          <a:effectLst/>
                          <a:latin typeface="Arial Narrow" panose="020B0606020202030204" pitchFamily="34" charset="0"/>
                        </a:rPr>
                        <a:t>0130: Competitividad y Aprovechamiento Sostenible de los Recursos Forestales y de la Fauna Silvestre</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4,096,531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9282891"/>
                  </a:ext>
                </a:extLst>
              </a:tr>
              <a:tr h="229739">
                <a:tc>
                  <a:txBody>
                    <a:bodyPr/>
                    <a:lstStyle/>
                    <a:p>
                      <a:pPr algn="l" rtl="0" fontAlgn="ctr"/>
                      <a:r>
                        <a:rPr lang="es-PE" sz="1500" b="1" i="0" u="none" strike="noStrike">
                          <a:solidFill>
                            <a:srgbClr val="000066"/>
                          </a:solidFill>
                          <a:effectLst/>
                          <a:latin typeface="Arial Narrow" panose="020B0606020202030204" pitchFamily="34" charset="0"/>
                        </a:rPr>
                        <a:t>0131: Control y Prevención en Salud Mental</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9,903,004</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0.7%</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88916661"/>
                  </a:ext>
                </a:extLst>
              </a:tr>
              <a:tr h="229739">
                <a:tc>
                  <a:txBody>
                    <a:bodyPr/>
                    <a:lstStyle/>
                    <a:p>
                      <a:pPr algn="l" rtl="0" fontAlgn="ctr"/>
                      <a:r>
                        <a:rPr lang="es-PE" sz="1500" b="1" i="0" u="none" strike="noStrike" dirty="0">
                          <a:solidFill>
                            <a:srgbClr val="0000CC"/>
                          </a:solidFill>
                          <a:effectLst/>
                          <a:latin typeface="Arial Narrow" panose="020B0606020202030204" pitchFamily="34" charset="0"/>
                        </a:rPr>
                        <a:t>0138: Reducción del Costo, Tiempo e Inseguridad en el Sistema de Transporte</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80,620,461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5.9%</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09910459"/>
                  </a:ext>
                </a:extLst>
              </a:tr>
              <a:tr h="229739">
                <a:tc>
                  <a:txBody>
                    <a:bodyPr/>
                    <a:lstStyle/>
                    <a:p>
                      <a:pPr algn="l" rtl="0" fontAlgn="ctr"/>
                      <a:r>
                        <a:rPr lang="es-PE" sz="1500" b="1" i="0" u="none" strike="noStrike">
                          <a:solidFill>
                            <a:srgbClr val="000066"/>
                          </a:solidFill>
                          <a:effectLst/>
                          <a:latin typeface="Arial Narrow" panose="020B0606020202030204" pitchFamily="34" charset="0"/>
                        </a:rPr>
                        <a:t>0147: Fortalecimiento de la Educación Superior Tecnológica</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830,011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90723788"/>
                  </a:ext>
                </a:extLst>
              </a:tr>
              <a:tr h="452428">
                <a:tc>
                  <a:txBody>
                    <a:bodyPr/>
                    <a:lstStyle/>
                    <a:p>
                      <a:pPr algn="l" rtl="0" fontAlgn="ctr"/>
                      <a:r>
                        <a:rPr lang="es-PE" sz="1500" b="1" i="0" u="none" strike="noStrike">
                          <a:solidFill>
                            <a:srgbClr val="000066"/>
                          </a:solidFill>
                          <a:effectLst/>
                          <a:latin typeface="Arial Narrow" panose="020B0606020202030204" pitchFamily="34" charset="0"/>
                        </a:rPr>
                        <a:t>0150: Incremento en el Acceso de la Población a los Servicios Educativos Públicos de la Educación Básica</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11,691,816</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0.9%</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82512199"/>
                  </a:ext>
                </a:extLst>
              </a:tr>
              <a:tr h="229739">
                <a:tc>
                  <a:txBody>
                    <a:bodyPr/>
                    <a:lstStyle/>
                    <a:p>
                      <a:pPr algn="l" rtl="0" fontAlgn="ctr"/>
                      <a:r>
                        <a:rPr lang="es-PE" sz="1500" b="1" i="0" u="none" strike="noStrike" dirty="0">
                          <a:solidFill>
                            <a:srgbClr val="0000CC"/>
                          </a:solidFill>
                          <a:effectLst/>
                          <a:latin typeface="Arial Narrow" panose="020B0606020202030204" pitchFamily="34" charset="0"/>
                        </a:rPr>
                        <a:t>1001: Productos Específicos para Desarrollo Infantil Temprano</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67,468,934</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4.9%</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30254013"/>
                  </a:ext>
                </a:extLst>
              </a:tr>
              <a:tr h="229739">
                <a:tc>
                  <a:txBody>
                    <a:bodyPr/>
                    <a:lstStyle/>
                    <a:p>
                      <a:pPr algn="l" rtl="0" fontAlgn="ctr"/>
                      <a:r>
                        <a:rPr lang="es-PE" sz="1500" b="1" i="0" u="none" strike="noStrike">
                          <a:solidFill>
                            <a:srgbClr val="000066"/>
                          </a:solidFill>
                          <a:effectLst/>
                          <a:latin typeface="Arial Narrow" panose="020B0606020202030204" pitchFamily="34" charset="0"/>
                        </a:rPr>
                        <a:t>1002: Productos Específicos para Reducción de la Violencia Contra la Mujer</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26,910</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0.0%</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44485722"/>
                  </a:ext>
                </a:extLst>
              </a:tr>
              <a:tr h="229739">
                <a:tc>
                  <a:txBody>
                    <a:bodyPr/>
                    <a:lstStyle/>
                    <a:p>
                      <a:pPr algn="ctr" rtl="0" fontAlgn="ctr"/>
                      <a:r>
                        <a:rPr lang="es-PE" sz="1500" b="1" i="0" u="none" strike="noStrike">
                          <a:solidFill>
                            <a:srgbClr val="FFFFFF"/>
                          </a:solidFill>
                          <a:effectLst/>
                          <a:latin typeface="Calibri" panose="020F0502020204030204" pitchFamily="34" charset="0"/>
                        </a:rPr>
                        <a:t>TOTAL</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1,366,203,671</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100.0%</a:t>
                      </a:r>
                    </a:p>
                  </a:txBody>
                  <a:tcPr marL="7238" marR="7238" marT="72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331162822"/>
                  </a:ext>
                </a:extLst>
              </a:tr>
            </a:tbl>
          </a:graphicData>
        </a:graphic>
      </p:graphicFrame>
    </p:spTree>
    <p:extLst>
      <p:ext uri="{BB962C8B-B14F-4D97-AF65-F5344CB8AC3E}">
        <p14:creationId xmlns:p14="http://schemas.microsoft.com/office/powerpoint/2010/main" val="358451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ADE164F0-5458-4BFE-9D90-420BFCC19C53}"/>
              </a:ext>
            </a:extLst>
          </p:cNvPr>
          <p:cNvSpPr txBox="1"/>
          <p:nvPr/>
        </p:nvSpPr>
        <p:spPr>
          <a:xfrm>
            <a:off x="593075" y="1092272"/>
            <a:ext cx="7939366" cy="9595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2022, las Acciones Centrales (actividades permanentes para el funcionamiento institucional) cuenta con un presupuesto de S/. 114’015,938, distribuido en (07) actividades.</a:t>
            </a:r>
          </a:p>
        </p:txBody>
      </p:sp>
      <p:sp>
        <p:nvSpPr>
          <p:cNvPr id="6" name="2 Redondear rectángulo de esquina del mismo lado"/>
          <p:cNvSpPr/>
          <p:nvPr/>
        </p:nvSpPr>
        <p:spPr>
          <a:xfrm rot="10800000" flipV="1">
            <a:off x="1691680" y="179587"/>
            <a:ext cx="6912768" cy="432048"/>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IV.2 PRESUPUESTO ASIGNADO PARA LAS ACCIONES CENTRALES 2022</a:t>
            </a:r>
          </a:p>
        </p:txBody>
      </p:sp>
      <p:graphicFrame>
        <p:nvGraphicFramePr>
          <p:cNvPr id="3" name="Tabla 2"/>
          <p:cNvGraphicFramePr>
            <a:graphicFrameLocks noGrp="1"/>
          </p:cNvGraphicFramePr>
          <p:nvPr>
            <p:extLst>
              <p:ext uri="{D42A27DB-BD31-4B8C-83A1-F6EECF244321}">
                <p14:modId xmlns:p14="http://schemas.microsoft.com/office/powerpoint/2010/main" val="3618302421"/>
              </p:ext>
            </p:extLst>
          </p:nvPr>
        </p:nvGraphicFramePr>
        <p:xfrm>
          <a:off x="593073" y="2195810"/>
          <a:ext cx="7939367" cy="2736307"/>
        </p:xfrm>
        <a:graphic>
          <a:graphicData uri="http://schemas.openxmlformats.org/drawingml/2006/table">
            <a:tbl>
              <a:tblPr/>
              <a:tblGrid>
                <a:gridCol w="5458315">
                  <a:extLst>
                    <a:ext uri="{9D8B030D-6E8A-4147-A177-3AD203B41FA5}">
                      <a16:colId xmlns:a16="http://schemas.microsoft.com/office/drawing/2014/main" val="2513340186"/>
                    </a:ext>
                  </a:extLst>
                </a:gridCol>
                <a:gridCol w="1643697">
                  <a:extLst>
                    <a:ext uri="{9D8B030D-6E8A-4147-A177-3AD203B41FA5}">
                      <a16:colId xmlns:a16="http://schemas.microsoft.com/office/drawing/2014/main" val="3420086400"/>
                    </a:ext>
                  </a:extLst>
                </a:gridCol>
                <a:gridCol w="837355">
                  <a:extLst>
                    <a:ext uri="{9D8B030D-6E8A-4147-A177-3AD203B41FA5}">
                      <a16:colId xmlns:a16="http://schemas.microsoft.com/office/drawing/2014/main" val="3327125967"/>
                    </a:ext>
                  </a:extLst>
                </a:gridCol>
              </a:tblGrid>
              <a:tr h="490863">
                <a:tc>
                  <a:txBody>
                    <a:bodyPr/>
                    <a:lstStyle/>
                    <a:p>
                      <a:pPr algn="ctr" rtl="0" fontAlgn="ctr"/>
                      <a:r>
                        <a:rPr lang="es-PE" sz="1400" b="1" i="0" u="none" strike="noStrike">
                          <a:solidFill>
                            <a:srgbClr val="FFFFFF"/>
                          </a:solidFill>
                          <a:effectLst/>
                          <a:latin typeface="Arial Narrow" panose="020B0606020202030204" pitchFamily="34" charset="0"/>
                        </a:rPr>
                        <a:t>ACCIONES CENTRALES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PRESUPUESTO AÑO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 PROGR.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598513675"/>
                  </a:ext>
                </a:extLst>
              </a:tr>
              <a:tr h="281986">
                <a:tc>
                  <a:txBody>
                    <a:bodyPr/>
                    <a:lstStyle/>
                    <a:p>
                      <a:pPr algn="l" rtl="0" fontAlgn="ctr"/>
                      <a:r>
                        <a:rPr lang="es-PE" sz="1600" b="1" i="0" u="none" strike="noStrike" dirty="0">
                          <a:solidFill>
                            <a:srgbClr val="000066"/>
                          </a:solidFill>
                          <a:effectLst/>
                          <a:latin typeface="Arial Narrow" panose="020B0606020202030204" pitchFamily="34" charset="0"/>
                        </a:rPr>
                        <a:t>5000001: Planeamiento y Presupuesto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13,372,473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11.7%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85394744"/>
                  </a:ext>
                </a:extLst>
              </a:tr>
              <a:tr h="281986">
                <a:tc>
                  <a:txBody>
                    <a:bodyPr/>
                    <a:lstStyle/>
                    <a:p>
                      <a:pPr algn="l" rtl="0" fontAlgn="ctr"/>
                      <a:r>
                        <a:rPr lang="es-PE" sz="1600" b="1" i="0" u="none" strike="noStrike" dirty="0">
                          <a:solidFill>
                            <a:srgbClr val="000066"/>
                          </a:solidFill>
                          <a:effectLst/>
                          <a:latin typeface="Arial Narrow" panose="020B0606020202030204" pitchFamily="34" charset="0"/>
                        </a:rPr>
                        <a:t>5000002: Conducción y Orientación Superior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3,424,488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3.0%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42393902"/>
                  </a:ext>
                </a:extLst>
              </a:tr>
              <a:tr h="281986">
                <a:tc>
                  <a:txBody>
                    <a:bodyPr/>
                    <a:lstStyle/>
                    <a:p>
                      <a:pPr algn="l" rtl="0" fontAlgn="ctr"/>
                      <a:r>
                        <a:rPr lang="es-PE" sz="1600" b="1" i="0" u="none" strike="noStrike" dirty="0">
                          <a:solidFill>
                            <a:srgbClr val="0000CC"/>
                          </a:solidFill>
                          <a:effectLst/>
                          <a:latin typeface="Arial Narrow" panose="020B0606020202030204" pitchFamily="34" charset="0"/>
                        </a:rPr>
                        <a:t>5000003: Gestión Administrativa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CC"/>
                          </a:solidFill>
                          <a:effectLst/>
                          <a:latin typeface="Arial Narrow" panose="020B0606020202030204" pitchFamily="34" charset="0"/>
                        </a:rPr>
                        <a:t>89,886,784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CC"/>
                          </a:solidFill>
                          <a:effectLst/>
                          <a:latin typeface="Arial Narrow" panose="020B0606020202030204" pitchFamily="34" charset="0"/>
                        </a:rPr>
                        <a:t>78.8%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98198170"/>
                  </a:ext>
                </a:extLst>
              </a:tr>
              <a:tr h="281986">
                <a:tc>
                  <a:txBody>
                    <a:bodyPr/>
                    <a:lstStyle/>
                    <a:p>
                      <a:pPr algn="l" rtl="0" fontAlgn="ctr"/>
                      <a:r>
                        <a:rPr lang="es-PE" sz="1600" b="1" i="0" u="none" strike="noStrike" dirty="0">
                          <a:solidFill>
                            <a:srgbClr val="000066"/>
                          </a:solidFill>
                          <a:effectLst/>
                          <a:latin typeface="Arial Narrow" panose="020B0606020202030204" pitchFamily="34" charset="0"/>
                        </a:rPr>
                        <a:t>5000004: Asesoramiento Técnico y Jurídico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430,321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0.4%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51973041"/>
                  </a:ext>
                </a:extLst>
              </a:tr>
              <a:tr h="281986">
                <a:tc>
                  <a:txBody>
                    <a:bodyPr/>
                    <a:lstStyle/>
                    <a:p>
                      <a:pPr algn="l" rtl="0" fontAlgn="ctr"/>
                      <a:r>
                        <a:rPr lang="es-PE" sz="1600" b="1" i="0" u="none" strike="noStrike">
                          <a:solidFill>
                            <a:srgbClr val="000066"/>
                          </a:solidFill>
                          <a:effectLst/>
                          <a:latin typeface="Arial Narrow" panose="020B0606020202030204" pitchFamily="34" charset="0"/>
                        </a:rPr>
                        <a:t>5000005: Gestión de Recursos Humanos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6,222,669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5.5%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760418005"/>
                  </a:ext>
                </a:extLst>
              </a:tr>
              <a:tr h="281986">
                <a:tc>
                  <a:txBody>
                    <a:bodyPr/>
                    <a:lstStyle/>
                    <a:p>
                      <a:pPr algn="l" rtl="0" fontAlgn="ctr"/>
                      <a:r>
                        <a:rPr lang="es-PE" sz="1600" b="1" i="0" u="none" strike="noStrike">
                          <a:solidFill>
                            <a:srgbClr val="000066"/>
                          </a:solidFill>
                          <a:effectLst/>
                          <a:latin typeface="Arial Narrow" panose="020B0606020202030204" pitchFamily="34" charset="0"/>
                        </a:rPr>
                        <a:t>5000006: Acciones de Control y Auditoría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524,264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0.5%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48669478"/>
                  </a:ext>
                </a:extLst>
              </a:tr>
              <a:tr h="281986">
                <a:tc>
                  <a:txBody>
                    <a:bodyPr/>
                    <a:lstStyle/>
                    <a:p>
                      <a:pPr algn="l" rtl="0" fontAlgn="ctr"/>
                      <a:r>
                        <a:rPr lang="es-PE" sz="1600" b="1" i="0" u="none" strike="noStrike">
                          <a:solidFill>
                            <a:srgbClr val="000066"/>
                          </a:solidFill>
                          <a:effectLst/>
                          <a:latin typeface="Arial Narrow" panose="020B0606020202030204" pitchFamily="34" charset="0"/>
                        </a:rPr>
                        <a:t>5000007: Defensa Judicial del Estado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a:solidFill>
                            <a:srgbClr val="000066"/>
                          </a:solidFill>
                          <a:effectLst/>
                          <a:latin typeface="Arial Narrow" panose="020B0606020202030204" pitchFamily="34" charset="0"/>
                        </a:rPr>
                        <a:t>154,939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600" b="1" i="0" u="none" strike="noStrike" dirty="0">
                          <a:solidFill>
                            <a:srgbClr val="000066"/>
                          </a:solidFill>
                          <a:effectLst/>
                          <a:latin typeface="Arial Narrow" panose="020B0606020202030204" pitchFamily="34" charset="0"/>
                        </a:rPr>
                        <a:t>0.1%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60084997"/>
                  </a:ext>
                </a:extLst>
              </a:tr>
              <a:tr h="271542">
                <a:tc>
                  <a:txBody>
                    <a:bodyPr/>
                    <a:lstStyle/>
                    <a:p>
                      <a:pPr algn="ctr" rtl="0" fontAlgn="ctr"/>
                      <a:r>
                        <a:rPr lang="es-PE" sz="1600" b="1" i="0" u="none" strike="noStrike">
                          <a:solidFill>
                            <a:srgbClr val="FFFFFF"/>
                          </a:solidFill>
                          <a:effectLst/>
                          <a:latin typeface="Arial Narrow" panose="020B0606020202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a:solidFill>
                            <a:srgbClr val="FFFFFF"/>
                          </a:solidFill>
                          <a:effectLst/>
                          <a:latin typeface="Arial Narrow" panose="020B0606020202030204" pitchFamily="34" charset="0"/>
                        </a:rPr>
                        <a:t>114,015,938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600" b="1" i="0" u="none" strike="noStrike" dirty="0">
                          <a:solidFill>
                            <a:srgbClr val="FFFFFF"/>
                          </a:solidFill>
                          <a:effectLst/>
                          <a:latin typeface="Arial Narrow" panose="020B0606020202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831198025"/>
                  </a:ext>
                </a:extLst>
              </a:tr>
            </a:tbl>
          </a:graphicData>
        </a:graphic>
      </p:graphicFrame>
    </p:spTree>
    <p:extLst>
      <p:ext uri="{BB962C8B-B14F-4D97-AF65-F5344CB8AC3E}">
        <p14:creationId xmlns:p14="http://schemas.microsoft.com/office/powerpoint/2010/main" val="402616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ADE164F0-5458-4BFE-9D90-420BFCC19C53}"/>
              </a:ext>
            </a:extLst>
          </p:cNvPr>
          <p:cNvSpPr txBox="1"/>
          <p:nvPr/>
        </p:nvSpPr>
        <p:spPr>
          <a:xfrm>
            <a:off x="514132" y="907175"/>
            <a:ext cx="8306338" cy="9285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2022, las </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Asignaciones Presupuestales que no Resultan en Productos (</a:t>
            </a:r>
            <a:r>
              <a:rPr lang="es-PE" sz="1600" dirty="0" err="1">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APNOP</a:t>
            </a:r>
            <a:r>
              <a:rPr lang="es-PE"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cuenta con un presupuesto de S/. 581’378,181, distribuidos para (72) actividades.</a:t>
            </a: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IV.3 PRESUPUESTO ASIGNADO PARA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3" name="Tabla 2"/>
          <p:cNvGraphicFramePr>
            <a:graphicFrameLocks noGrp="1"/>
          </p:cNvGraphicFramePr>
          <p:nvPr>
            <p:extLst>
              <p:ext uri="{D42A27DB-BD31-4B8C-83A1-F6EECF244321}">
                <p14:modId xmlns:p14="http://schemas.microsoft.com/office/powerpoint/2010/main" val="88255495"/>
              </p:ext>
            </p:extLst>
          </p:nvPr>
        </p:nvGraphicFramePr>
        <p:xfrm>
          <a:off x="251520" y="1835770"/>
          <a:ext cx="8712967" cy="3961508"/>
        </p:xfrm>
        <a:graphic>
          <a:graphicData uri="http://schemas.openxmlformats.org/drawingml/2006/table">
            <a:tbl>
              <a:tblPr/>
              <a:tblGrid>
                <a:gridCol w="6617110">
                  <a:extLst>
                    <a:ext uri="{9D8B030D-6E8A-4147-A177-3AD203B41FA5}">
                      <a16:colId xmlns:a16="http://schemas.microsoft.com/office/drawing/2014/main" val="2370541005"/>
                    </a:ext>
                  </a:extLst>
                </a:gridCol>
                <a:gridCol w="1304967">
                  <a:extLst>
                    <a:ext uri="{9D8B030D-6E8A-4147-A177-3AD203B41FA5}">
                      <a16:colId xmlns:a16="http://schemas.microsoft.com/office/drawing/2014/main" val="1608967154"/>
                    </a:ext>
                  </a:extLst>
                </a:gridCol>
                <a:gridCol w="790890">
                  <a:extLst>
                    <a:ext uri="{9D8B030D-6E8A-4147-A177-3AD203B41FA5}">
                      <a16:colId xmlns:a16="http://schemas.microsoft.com/office/drawing/2014/main" val="2962488258"/>
                    </a:ext>
                  </a:extLst>
                </a:gridCol>
              </a:tblGrid>
              <a:tr h="404511">
                <a:tc>
                  <a:txBody>
                    <a:bodyPr/>
                    <a:lstStyle/>
                    <a:p>
                      <a:pPr algn="ctr" rtl="0" fontAlgn="ctr"/>
                      <a:r>
                        <a:rPr lang="es-PE" sz="1300" b="1" i="0" u="none" strike="noStrike" dirty="0">
                          <a:solidFill>
                            <a:srgbClr val="FFFFFF"/>
                          </a:solidFill>
                          <a:effectLst/>
                          <a:latin typeface="Arial Narrow" panose="020B0606020202030204" pitchFamily="34" charset="0"/>
                        </a:rPr>
                        <a:t>ASIGNACIONES PRESUPUESTALES QUE NO RESULTAN EN PRODUCTOS</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dirty="0">
                          <a:solidFill>
                            <a:srgbClr val="FFFFFF"/>
                          </a:solidFill>
                          <a:effectLst/>
                          <a:latin typeface="Arial Narrow" panose="020B0606020202030204" pitchFamily="34" charset="0"/>
                        </a:rPr>
                        <a:t>PRESUPUESTO AÑO 2022</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a:solidFill>
                            <a:srgbClr val="FFFFFF"/>
                          </a:solidFill>
                          <a:effectLst/>
                          <a:latin typeface="Arial Narrow" panose="020B0606020202030204" pitchFamily="34" charset="0"/>
                        </a:rPr>
                        <a:t>% PROGR.</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675437549"/>
                  </a:ext>
                </a:extLst>
              </a:tr>
              <a:tr h="253995">
                <a:tc>
                  <a:txBody>
                    <a:bodyPr/>
                    <a:lstStyle/>
                    <a:p>
                      <a:pPr algn="l" rtl="0" fontAlgn="ctr"/>
                      <a:r>
                        <a:rPr lang="es-PE" sz="1500" b="1" i="0" u="none" strike="noStrike" dirty="0">
                          <a:solidFill>
                            <a:srgbClr val="0000CC"/>
                          </a:solidFill>
                          <a:effectLst/>
                          <a:latin typeface="Arial Narrow" panose="020B0606020202030204" pitchFamily="34" charset="0"/>
                        </a:rPr>
                        <a:t>4000003: Ampliación de Hospitales</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30,568,195</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7.5%</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56519660"/>
                  </a:ext>
                </a:extLst>
              </a:tr>
              <a:tr h="253995">
                <a:tc>
                  <a:txBody>
                    <a:bodyPr/>
                    <a:lstStyle/>
                    <a:p>
                      <a:pPr algn="l" rtl="0" fontAlgn="ctr"/>
                      <a:r>
                        <a:rPr lang="es-PE" sz="1500" b="1" i="0" u="none" strike="noStrike" dirty="0">
                          <a:solidFill>
                            <a:srgbClr val="0000CC"/>
                          </a:solidFill>
                          <a:effectLst/>
                          <a:latin typeface="Arial Narrow" panose="020B0606020202030204" pitchFamily="34" charset="0"/>
                        </a:rPr>
                        <a:t>4000021: Instalación de Infraestructura de Educación Superior no Universitaria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20,509,739</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5.0%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69077683"/>
                  </a:ext>
                </a:extLst>
              </a:tr>
              <a:tr h="253995">
                <a:tc>
                  <a:txBody>
                    <a:bodyPr/>
                    <a:lstStyle/>
                    <a:p>
                      <a:pPr algn="l" rtl="0" fontAlgn="ctr"/>
                      <a:r>
                        <a:rPr lang="es-PE" sz="1500" b="1" i="0" u="none" strike="noStrike">
                          <a:solidFill>
                            <a:srgbClr val="000066"/>
                          </a:solidFill>
                          <a:effectLst/>
                          <a:latin typeface="Arial Narrow" panose="020B0606020202030204" pitchFamily="34" charset="0"/>
                        </a:rPr>
                        <a:t>4000075: Construcción de Via Local</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10,000,000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2.5%</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43298708"/>
                  </a:ext>
                </a:extLst>
              </a:tr>
              <a:tr h="253995">
                <a:tc>
                  <a:txBody>
                    <a:bodyPr/>
                    <a:lstStyle/>
                    <a:p>
                      <a:pPr algn="l" rtl="0" fontAlgn="ctr"/>
                      <a:r>
                        <a:rPr lang="es-PE" sz="1500" b="1" i="0" u="none" strike="noStrike">
                          <a:solidFill>
                            <a:srgbClr val="000066"/>
                          </a:solidFill>
                          <a:effectLst/>
                          <a:latin typeface="Arial Narrow" panose="020B0606020202030204" pitchFamily="34" charset="0"/>
                        </a:rPr>
                        <a:t>4000123: Instalación de Infraestructura Administrativa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6,977,569</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35315410"/>
                  </a:ext>
                </a:extLst>
              </a:tr>
              <a:tr h="253995">
                <a:tc>
                  <a:txBody>
                    <a:bodyPr/>
                    <a:lstStyle/>
                    <a:p>
                      <a:pPr algn="l" rtl="0" fontAlgn="ctr"/>
                      <a:r>
                        <a:rPr lang="es-PE" sz="1500" b="1" i="0" u="none" strike="noStrike" dirty="0">
                          <a:solidFill>
                            <a:srgbClr val="000066"/>
                          </a:solidFill>
                          <a:effectLst/>
                          <a:latin typeface="Arial Narrow" panose="020B0606020202030204" pitchFamily="34" charset="0"/>
                        </a:rPr>
                        <a:t>4000166: Mejoramiento de Infraestructura Deportiva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1,522,490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0.4%</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88896021"/>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5000376: Administración Deuda Interna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5,666,885</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70971385"/>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5000377: Mejoramiento de la Oferta de los Servicios de Salud</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68,246</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16138892"/>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5000395: Actividad Regular de Inmunizaciones de Personas Mayores de 5 Años</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2,100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31970992"/>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5000398: Acuicultura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398,016</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53863299"/>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5000438: Apoyo a la Comunidad</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276,764</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32354183"/>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5000446: Apoyo a la Rehabilitación Física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43533656"/>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5000453: Apoyo al Ciudadano con Discapacidad</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977,889</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4814344"/>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5000455: Apoyo al Ciudadano y a la Familia</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372,550</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97268684"/>
                  </a:ext>
                </a:extLst>
              </a:tr>
              <a:tr h="253995">
                <a:tc>
                  <a:txBody>
                    <a:bodyPr/>
                    <a:lstStyle/>
                    <a:p>
                      <a:pPr algn="l" rtl="0" fontAlgn="ctr"/>
                      <a:r>
                        <a:rPr lang="es-PE" sz="1500" b="1" i="0" u="none" strike="noStrike">
                          <a:solidFill>
                            <a:srgbClr val="000066"/>
                          </a:solidFill>
                          <a:effectLst/>
                          <a:latin typeface="Arial Narrow" panose="020B0606020202030204" pitchFamily="34" charset="0"/>
                        </a:rPr>
                        <a:t>5000469: Apoyo Alimentario para Grupos en Riesgo</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1,498,072</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0.4%</a:t>
                      </a:r>
                    </a:p>
                  </a:txBody>
                  <a:tcPr marL="9338" marR="9338" marT="933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36825662"/>
                  </a:ext>
                </a:extLst>
              </a:tr>
            </a:tbl>
          </a:graphicData>
        </a:graphic>
      </p:graphicFrame>
    </p:spTree>
    <p:extLst>
      <p:ext uri="{BB962C8B-B14F-4D97-AF65-F5344CB8AC3E}">
        <p14:creationId xmlns:p14="http://schemas.microsoft.com/office/powerpoint/2010/main" val="290714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802" y="2237136"/>
            <a:ext cx="6858397" cy="992680"/>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I.</a:t>
            </a:r>
          </a:p>
          <a:p>
            <a:pPr marL="0" lvl="1" algn="ctr"/>
            <a:r>
              <a:rPr lang="es-PE" sz="3000" b="1" dirty="0">
                <a:ln w="50800"/>
                <a:solidFill>
                  <a:schemeClr val="bg1">
                    <a:lumMod val="95000"/>
                  </a:schemeClr>
                </a:solidFill>
                <a:latin typeface="Agency FB" pitchFamily="34" charset="0"/>
                <a:cs typeface="Arial" panose="020B0604020202020204" pitchFamily="34" charset="0"/>
              </a:rPr>
              <a:t>VISIÓN, MISIÓN Y OBJETIVOS </a:t>
            </a:r>
          </a:p>
        </p:txBody>
      </p:sp>
    </p:spTree>
    <p:extLst>
      <p:ext uri="{BB962C8B-B14F-4D97-AF65-F5344CB8AC3E}">
        <p14:creationId xmlns:p14="http://schemas.microsoft.com/office/powerpoint/2010/main" val="381512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IV.3 PRESUPUESTO ASIGNADO PARA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4" name="Tabla 3"/>
          <p:cNvGraphicFramePr>
            <a:graphicFrameLocks noGrp="1"/>
          </p:cNvGraphicFramePr>
          <p:nvPr>
            <p:extLst>
              <p:ext uri="{D42A27DB-BD31-4B8C-83A1-F6EECF244321}">
                <p14:modId xmlns:p14="http://schemas.microsoft.com/office/powerpoint/2010/main" val="2994274831"/>
              </p:ext>
            </p:extLst>
          </p:nvPr>
        </p:nvGraphicFramePr>
        <p:xfrm>
          <a:off x="131028" y="1043682"/>
          <a:ext cx="8833459" cy="4713586"/>
        </p:xfrm>
        <a:graphic>
          <a:graphicData uri="http://schemas.openxmlformats.org/drawingml/2006/table">
            <a:tbl>
              <a:tblPr/>
              <a:tblGrid>
                <a:gridCol w="6708618">
                  <a:extLst>
                    <a:ext uri="{9D8B030D-6E8A-4147-A177-3AD203B41FA5}">
                      <a16:colId xmlns:a16="http://schemas.microsoft.com/office/drawing/2014/main" val="557108109"/>
                    </a:ext>
                  </a:extLst>
                </a:gridCol>
                <a:gridCol w="1323014">
                  <a:extLst>
                    <a:ext uri="{9D8B030D-6E8A-4147-A177-3AD203B41FA5}">
                      <a16:colId xmlns:a16="http://schemas.microsoft.com/office/drawing/2014/main" val="3365332996"/>
                    </a:ext>
                  </a:extLst>
                </a:gridCol>
                <a:gridCol w="801827">
                  <a:extLst>
                    <a:ext uri="{9D8B030D-6E8A-4147-A177-3AD203B41FA5}">
                      <a16:colId xmlns:a16="http://schemas.microsoft.com/office/drawing/2014/main" val="1203526169"/>
                    </a:ext>
                  </a:extLst>
                </a:gridCol>
              </a:tblGrid>
              <a:tr h="401721">
                <a:tc>
                  <a:txBody>
                    <a:bodyPr/>
                    <a:lstStyle/>
                    <a:p>
                      <a:pPr algn="ctr" rtl="0" fontAlgn="ctr"/>
                      <a:r>
                        <a:rPr lang="es-PE" sz="1400" b="1" i="0" u="none" strike="noStrike" dirty="0">
                          <a:solidFill>
                            <a:srgbClr val="FFFFFF"/>
                          </a:solidFill>
                          <a:effectLst/>
                          <a:latin typeface="Arial Narrow" panose="020B0606020202030204" pitchFamily="34" charset="0"/>
                        </a:rPr>
                        <a:t>ASIGNACIONES PRESUPUESTALES QUE NO RESULTAN EN PRODUCTOS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PRESUPUESTO AÑO 2022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a:solidFill>
                            <a:srgbClr val="FFFFFF"/>
                          </a:solidFill>
                          <a:effectLst/>
                          <a:latin typeface="Arial Narrow" panose="020B0606020202030204" pitchFamily="34" charset="0"/>
                        </a:rPr>
                        <a:t>% PROGR.</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00298440"/>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5000486: Asesoramiento y Gestión del Medio Ambiente</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628,798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2539165"/>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5000500: Atención Básica de Salud</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6,302,309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57420950"/>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5000505: Atención de la Mujer Gestante</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4,930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32412138"/>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5000514: Atención Integral de Salud</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195,278</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65460478"/>
                  </a:ext>
                </a:extLst>
              </a:tr>
              <a:tr h="495145">
                <a:tc>
                  <a:txBody>
                    <a:bodyPr/>
                    <a:lstStyle/>
                    <a:p>
                      <a:pPr algn="l" rtl="0" fontAlgn="ctr"/>
                      <a:r>
                        <a:rPr lang="es-PE" sz="1500" b="1" i="0" u="none" strike="noStrike" dirty="0">
                          <a:solidFill>
                            <a:srgbClr val="000066"/>
                          </a:solidFill>
                          <a:effectLst/>
                          <a:latin typeface="Arial Narrow" panose="020B0606020202030204" pitchFamily="34" charset="0"/>
                        </a:rPr>
                        <a:t>5000515: Atención Integral de Salud de las Poblaciones Excluidas y Dispersas a Nivel Nacional</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1,622,327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66434280"/>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5000538: Capacitación y Perfeccionamiento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1,892,475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36538606"/>
                  </a:ext>
                </a:extLst>
              </a:tr>
              <a:tr h="252244">
                <a:tc>
                  <a:txBody>
                    <a:bodyPr/>
                    <a:lstStyle/>
                    <a:p>
                      <a:pPr algn="l" rtl="0" fontAlgn="ctr"/>
                      <a:r>
                        <a:rPr lang="es-PE" sz="1500" b="1" i="0" u="none" strike="noStrike">
                          <a:solidFill>
                            <a:srgbClr val="000066"/>
                          </a:solidFill>
                          <a:effectLst/>
                          <a:latin typeface="Arial Narrow" panose="020B0606020202030204" pitchFamily="34" charset="0"/>
                        </a:rPr>
                        <a:t>5000558: Comunicación y Atención al Usuario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41,780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78347876"/>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5000619: Control Sanitario</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648,237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95058217"/>
                  </a:ext>
                </a:extLst>
              </a:tr>
              <a:tr h="252244">
                <a:tc>
                  <a:txBody>
                    <a:bodyPr/>
                    <a:lstStyle/>
                    <a:p>
                      <a:pPr algn="l" rtl="0" fontAlgn="ctr"/>
                      <a:r>
                        <a:rPr lang="es-PE" sz="1500" b="1" i="0" u="none" strike="noStrike" dirty="0">
                          <a:solidFill>
                            <a:srgbClr val="002060"/>
                          </a:solidFill>
                          <a:effectLst/>
                          <a:latin typeface="Arial Narrow" panose="020B0606020202030204" pitchFamily="34" charset="0"/>
                        </a:rPr>
                        <a:t>5000661: Desarrollo de la Educación Laboral y Técnica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12,609,896</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67675448"/>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5000664: Desarrollo de la Educación Primaria de Adultos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298,051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76867305"/>
                  </a:ext>
                </a:extLst>
              </a:tr>
              <a:tr h="252244">
                <a:tc>
                  <a:txBody>
                    <a:bodyPr/>
                    <a:lstStyle/>
                    <a:p>
                      <a:pPr algn="l" rtl="0" fontAlgn="ctr"/>
                      <a:r>
                        <a:rPr lang="es-PE" sz="1500" b="1" i="0" u="none" strike="noStrike" dirty="0">
                          <a:solidFill>
                            <a:srgbClr val="000066"/>
                          </a:solidFill>
                          <a:effectLst/>
                          <a:latin typeface="Arial Narrow" panose="020B0606020202030204" pitchFamily="34" charset="0"/>
                        </a:rPr>
                        <a:t>5000666: Desarrollo de la Educación Secundaria de Adultos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1,672,212</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55145053"/>
                  </a:ext>
                </a:extLst>
              </a:tr>
              <a:tr h="252244">
                <a:tc>
                  <a:txBody>
                    <a:bodyPr/>
                    <a:lstStyle/>
                    <a:p>
                      <a:pPr algn="l" rtl="0" fontAlgn="ctr"/>
                      <a:r>
                        <a:rPr lang="es-PE" sz="1500" b="1" i="0" u="none" strike="noStrike" dirty="0">
                          <a:solidFill>
                            <a:srgbClr val="002060"/>
                          </a:solidFill>
                          <a:effectLst/>
                          <a:latin typeface="Arial Narrow" panose="020B0606020202030204" pitchFamily="34" charset="0"/>
                        </a:rPr>
                        <a:t>5000668: Desarrollo de la Educación Técnica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19,032,480</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19826898"/>
                  </a:ext>
                </a:extLst>
              </a:tr>
              <a:tr h="252244">
                <a:tc>
                  <a:txBody>
                    <a:bodyPr/>
                    <a:lstStyle/>
                    <a:p>
                      <a:pPr algn="l" rtl="0" fontAlgn="ctr"/>
                      <a:r>
                        <a:rPr lang="es-PE" sz="1500" b="1" i="0" u="none" strike="noStrike">
                          <a:solidFill>
                            <a:srgbClr val="000066"/>
                          </a:solidFill>
                          <a:effectLst/>
                          <a:latin typeface="Arial Narrow" panose="020B0606020202030204" pitchFamily="34" charset="0"/>
                        </a:rPr>
                        <a:t>5000671: Desarrollo de la Formación de Artistas</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4,453,569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00509938"/>
                  </a:ext>
                </a:extLst>
              </a:tr>
              <a:tr h="252244">
                <a:tc>
                  <a:txBody>
                    <a:bodyPr/>
                    <a:lstStyle/>
                    <a:p>
                      <a:pPr algn="l" rtl="0" fontAlgn="ctr"/>
                      <a:r>
                        <a:rPr lang="es-PE" sz="1500" b="1" i="0" u="none" strike="noStrike">
                          <a:solidFill>
                            <a:srgbClr val="000066"/>
                          </a:solidFill>
                          <a:effectLst/>
                          <a:latin typeface="Arial Narrow" panose="020B0606020202030204" pitchFamily="34" charset="0"/>
                        </a:rPr>
                        <a:t>5000674: Desarrollo de la Producción Agropecuaria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2,800,337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62939948"/>
                  </a:ext>
                </a:extLst>
              </a:tr>
              <a:tr h="252244">
                <a:tc>
                  <a:txBody>
                    <a:bodyPr/>
                    <a:lstStyle/>
                    <a:p>
                      <a:pPr algn="l" rtl="0" fontAlgn="ctr"/>
                      <a:r>
                        <a:rPr lang="es-PE" sz="1500" b="1" i="0" u="none" strike="noStrike">
                          <a:solidFill>
                            <a:srgbClr val="002060"/>
                          </a:solidFill>
                          <a:effectLst/>
                          <a:latin typeface="Arial Narrow" panose="020B0606020202030204" pitchFamily="34" charset="0"/>
                        </a:rPr>
                        <a:t>5000681: Desarrollo del Ciclo Avanzado de la Educación Básica Alternativa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13,697,109</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3.4%</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51064077"/>
                  </a:ext>
                </a:extLst>
              </a:tr>
              <a:tr h="252244">
                <a:tc>
                  <a:txBody>
                    <a:bodyPr/>
                    <a:lstStyle/>
                    <a:p>
                      <a:pPr algn="l" rtl="0" fontAlgn="ctr"/>
                      <a:r>
                        <a:rPr lang="es-PE" sz="1500" b="1" i="0" u="none" strike="noStrike">
                          <a:solidFill>
                            <a:srgbClr val="000066"/>
                          </a:solidFill>
                          <a:effectLst/>
                          <a:latin typeface="Arial Narrow" panose="020B0606020202030204" pitchFamily="34" charset="0"/>
                        </a:rPr>
                        <a:t>5000683: Desarrollo del Ciclo Intermedio de la Educación Básica Alternativa</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2,706,453</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0.7%</a:t>
                      </a:r>
                    </a:p>
                  </a:txBody>
                  <a:tcPr marL="8061" marR="8061" marT="8061"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66109291"/>
                  </a:ext>
                </a:extLst>
              </a:tr>
            </a:tbl>
          </a:graphicData>
        </a:graphic>
      </p:graphicFrame>
    </p:spTree>
    <p:extLst>
      <p:ext uri="{BB962C8B-B14F-4D97-AF65-F5344CB8AC3E}">
        <p14:creationId xmlns:p14="http://schemas.microsoft.com/office/powerpoint/2010/main" val="314329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IV.3 PRESUPUESTO ASIGNADO PARA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4" name="Tabla 3"/>
          <p:cNvGraphicFramePr>
            <a:graphicFrameLocks noGrp="1"/>
          </p:cNvGraphicFramePr>
          <p:nvPr>
            <p:extLst>
              <p:ext uri="{D42A27DB-BD31-4B8C-83A1-F6EECF244321}">
                <p14:modId xmlns:p14="http://schemas.microsoft.com/office/powerpoint/2010/main" val="1607363854"/>
              </p:ext>
            </p:extLst>
          </p:nvPr>
        </p:nvGraphicFramePr>
        <p:xfrm>
          <a:off x="179512" y="1043682"/>
          <a:ext cx="8712967" cy="4671791"/>
        </p:xfrm>
        <a:graphic>
          <a:graphicData uri="http://schemas.openxmlformats.org/drawingml/2006/table">
            <a:tbl>
              <a:tblPr/>
              <a:tblGrid>
                <a:gridCol w="6617110">
                  <a:extLst>
                    <a:ext uri="{9D8B030D-6E8A-4147-A177-3AD203B41FA5}">
                      <a16:colId xmlns:a16="http://schemas.microsoft.com/office/drawing/2014/main" val="3241585095"/>
                    </a:ext>
                  </a:extLst>
                </a:gridCol>
                <a:gridCol w="1304968">
                  <a:extLst>
                    <a:ext uri="{9D8B030D-6E8A-4147-A177-3AD203B41FA5}">
                      <a16:colId xmlns:a16="http://schemas.microsoft.com/office/drawing/2014/main" val="3483309214"/>
                    </a:ext>
                  </a:extLst>
                </a:gridCol>
                <a:gridCol w="790889">
                  <a:extLst>
                    <a:ext uri="{9D8B030D-6E8A-4147-A177-3AD203B41FA5}">
                      <a16:colId xmlns:a16="http://schemas.microsoft.com/office/drawing/2014/main" val="2167996154"/>
                    </a:ext>
                  </a:extLst>
                </a:gridCol>
              </a:tblGrid>
              <a:tr h="358400">
                <a:tc>
                  <a:txBody>
                    <a:bodyPr/>
                    <a:lstStyle/>
                    <a:p>
                      <a:pPr algn="ctr" rtl="0" fontAlgn="ctr"/>
                      <a:r>
                        <a:rPr lang="es-PE" sz="1400" b="1" i="0" u="none" strike="noStrike" dirty="0">
                          <a:solidFill>
                            <a:srgbClr val="FFFFFF"/>
                          </a:solidFill>
                          <a:effectLst/>
                          <a:latin typeface="Arial Narrow" panose="020B0606020202030204" pitchFamily="34" charset="0"/>
                        </a:rPr>
                        <a:t>ASIGNACIONES PRESUPUESTALES QUE NO RESULTAN EN PRODUCTOS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PRESUPUESTO AÑO 2022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a:solidFill>
                            <a:srgbClr val="FFFFFF"/>
                          </a:solidFill>
                          <a:effectLst/>
                          <a:latin typeface="Arial Narrow" panose="020B0606020202030204" pitchFamily="34" charset="0"/>
                        </a:rPr>
                        <a:t>% PROGR.</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447601911"/>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5000688: Desarrollo Económico Regional</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510,370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2556604"/>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5000698: Desarrollo Social Regional</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594,210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60068824"/>
                  </a:ext>
                </a:extLst>
              </a:tr>
              <a:tr h="225042">
                <a:tc>
                  <a:txBody>
                    <a:bodyPr/>
                    <a:lstStyle/>
                    <a:p>
                      <a:pPr algn="l" rtl="0" fontAlgn="ctr"/>
                      <a:r>
                        <a:rPr lang="es-PE" sz="1500" b="1" i="0" u="none" strike="noStrike">
                          <a:solidFill>
                            <a:srgbClr val="000066"/>
                          </a:solidFill>
                          <a:effectLst/>
                          <a:latin typeface="Arial Narrow" panose="020B0606020202030204" pitchFamily="34" charset="0"/>
                        </a:rPr>
                        <a:t>5000708: Desarrollo y Mantenimiento de Aldeas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1,042,696</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16279175"/>
                  </a:ext>
                </a:extLst>
              </a:tr>
              <a:tr h="225042">
                <a:tc>
                  <a:txBody>
                    <a:bodyPr/>
                    <a:lstStyle/>
                    <a:p>
                      <a:pPr algn="l" rtl="0" fontAlgn="ctr"/>
                      <a:r>
                        <a:rPr lang="es-PE" sz="1500" b="1" i="0" u="none" strike="noStrike">
                          <a:solidFill>
                            <a:srgbClr val="000066"/>
                          </a:solidFill>
                          <a:effectLst/>
                          <a:latin typeface="Arial Narrow" panose="020B0606020202030204" pitchFamily="34" charset="0"/>
                        </a:rPr>
                        <a:t>5000713: Deslinde y Titulación de Comunidades Campesinas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117,275</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58867617"/>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5000722: Dirección y Gestión</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563,351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83360688"/>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5000723: Disponibilidad de Alimentos con Calidad Nutricional para la Población</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2,583,790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0.6%</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77108446"/>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5000730: Educación, Información y Comunicación de Salud</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18,585</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51713270"/>
                  </a:ext>
                </a:extLst>
              </a:tr>
              <a:tr h="225042">
                <a:tc>
                  <a:txBody>
                    <a:bodyPr/>
                    <a:lstStyle/>
                    <a:p>
                      <a:pPr algn="l" rtl="0" fontAlgn="ctr"/>
                      <a:r>
                        <a:rPr lang="es-PE" sz="1500" b="1" i="0" u="none" strike="noStrike">
                          <a:solidFill>
                            <a:srgbClr val="000066"/>
                          </a:solidFill>
                          <a:effectLst/>
                          <a:latin typeface="Arial Narrow" panose="020B0606020202030204" pitchFamily="34" charset="0"/>
                        </a:rPr>
                        <a:t>5000776: Formalización de Predios Rurales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970,883</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81902847"/>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5000825: Gestión de la Infraestructura</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1,194,171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8197942"/>
                  </a:ext>
                </a:extLst>
              </a:tr>
              <a:tr h="441750">
                <a:tc>
                  <a:txBody>
                    <a:bodyPr/>
                    <a:lstStyle/>
                    <a:p>
                      <a:pPr algn="l" rtl="0" fontAlgn="ctr"/>
                      <a:r>
                        <a:rPr lang="es-PE" sz="1500" b="1" i="0" u="none" strike="noStrike" dirty="0">
                          <a:solidFill>
                            <a:srgbClr val="000066"/>
                          </a:solidFill>
                          <a:effectLst/>
                          <a:latin typeface="Arial Narrow" panose="020B0606020202030204" pitchFamily="34" charset="0"/>
                        </a:rPr>
                        <a:t>5000859: Identificación, Evaluación y Control de Riesgos y Daños en Salud Ocupacional y Ambiental</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953,316</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859684061"/>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5000861: Imagen Institucional</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500,946</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77551718"/>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5000936: Mantenimiento de Infraestructura Publica</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670,438</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30648629"/>
                  </a:ext>
                </a:extLst>
              </a:tr>
              <a:tr h="225042">
                <a:tc>
                  <a:txBody>
                    <a:bodyPr/>
                    <a:lstStyle/>
                    <a:p>
                      <a:pPr algn="l" rtl="0" fontAlgn="ctr"/>
                      <a:r>
                        <a:rPr lang="es-PE" sz="1500" b="1" i="0" u="none" strike="noStrike" dirty="0">
                          <a:solidFill>
                            <a:srgbClr val="000066"/>
                          </a:solidFill>
                          <a:effectLst/>
                          <a:latin typeface="Arial Narrow" panose="020B0606020202030204" pitchFamily="34" charset="0"/>
                        </a:rPr>
                        <a:t>5000953: Mantenimiento y Reparación de Establecimientos de Salud</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1,890,788</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47423453"/>
                  </a:ext>
                </a:extLst>
              </a:tr>
              <a:tr h="225042">
                <a:tc>
                  <a:txBody>
                    <a:bodyPr/>
                    <a:lstStyle/>
                    <a:p>
                      <a:pPr algn="l" rtl="0" fontAlgn="ctr"/>
                      <a:r>
                        <a:rPr lang="es-PE" sz="1500" b="1" i="0" u="none" strike="noStrike" dirty="0">
                          <a:solidFill>
                            <a:srgbClr val="0000CC"/>
                          </a:solidFill>
                          <a:effectLst/>
                          <a:latin typeface="Arial Narrow" panose="020B0606020202030204" pitchFamily="34" charset="0"/>
                        </a:rPr>
                        <a:t>5000991: Obligaciones Previsionales (Pensiones)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82,729,563</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20.4%</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47349200"/>
                  </a:ext>
                </a:extLst>
              </a:tr>
              <a:tr h="225042">
                <a:tc>
                  <a:txBody>
                    <a:bodyPr/>
                    <a:lstStyle/>
                    <a:p>
                      <a:pPr algn="l" rtl="0" fontAlgn="ctr"/>
                      <a:r>
                        <a:rPr lang="es-PE" sz="1500" b="1" i="0" u="none" strike="noStrike">
                          <a:solidFill>
                            <a:srgbClr val="000066"/>
                          </a:solidFill>
                          <a:effectLst/>
                          <a:latin typeface="Arial Narrow" panose="020B0606020202030204" pitchFamily="34" charset="0"/>
                        </a:rPr>
                        <a:t>5001022: Planeamiento Urbano</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411,900</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15960729"/>
                  </a:ext>
                </a:extLst>
              </a:tr>
              <a:tr h="441750">
                <a:tc>
                  <a:txBody>
                    <a:bodyPr/>
                    <a:lstStyle/>
                    <a:p>
                      <a:pPr algn="l" rtl="0" fontAlgn="ctr"/>
                      <a:r>
                        <a:rPr lang="es-PE" sz="1500" b="1" i="0" u="none" strike="noStrike">
                          <a:solidFill>
                            <a:srgbClr val="000066"/>
                          </a:solidFill>
                          <a:effectLst/>
                          <a:latin typeface="Arial Narrow" panose="020B0606020202030204" pitchFamily="34" charset="0"/>
                        </a:rPr>
                        <a:t>5001031: Preservación y Difusión de Acervos Bibliográficos, Documentales y Archivísticos</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935,642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0.2%</a:t>
                      </a:r>
                    </a:p>
                  </a:txBody>
                  <a:tcPr marL="7663" marR="7663" marT="766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35049581"/>
                  </a:ext>
                </a:extLst>
              </a:tr>
            </a:tbl>
          </a:graphicData>
        </a:graphic>
      </p:graphicFrame>
    </p:spTree>
    <p:extLst>
      <p:ext uri="{BB962C8B-B14F-4D97-AF65-F5344CB8AC3E}">
        <p14:creationId xmlns:p14="http://schemas.microsoft.com/office/powerpoint/2010/main" val="1088684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IV.3 PRESUPUESTO ASIGNADO PARA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4" name="Tabla 3"/>
          <p:cNvGraphicFramePr>
            <a:graphicFrameLocks noGrp="1"/>
          </p:cNvGraphicFramePr>
          <p:nvPr>
            <p:extLst>
              <p:ext uri="{D42A27DB-BD31-4B8C-83A1-F6EECF244321}">
                <p14:modId xmlns:p14="http://schemas.microsoft.com/office/powerpoint/2010/main" val="2797341302"/>
              </p:ext>
            </p:extLst>
          </p:nvPr>
        </p:nvGraphicFramePr>
        <p:xfrm>
          <a:off x="179512" y="1115690"/>
          <a:ext cx="8784976" cy="4430070"/>
        </p:xfrm>
        <a:graphic>
          <a:graphicData uri="http://schemas.openxmlformats.org/drawingml/2006/table">
            <a:tbl>
              <a:tblPr/>
              <a:tblGrid>
                <a:gridCol w="6671797">
                  <a:extLst>
                    <a:ext uri="{9D8B030D-6E8A-4147-A177-3AD203B41FA5}">
                      <a16:colId xmlns:a16="http://schemas.microsoft.com/office/drawing/2014/main" val="4243173046"/>
                    </a:ext>
                  </a:extLst>
                </a:gridCol>
                <a:gridCol w="1315753">
                  <a:extLst>
                    <a:ext uri="{9D8B030D-6E8A-4147-A177-3AD203B41FA5}">
                      <a16:colId xmlns:a16="http://schemas.microsoft.com/office/drawing/2014/main" val="845428078"/>
                    </a:ext>
                  </a:extLst>
                </a:gridCol>
                <a:gridCol w="797426">
                  <a:extLst>
                    <a:ext uri="{9D8B030D-6E8A-4147-A177-3AD203B41FA5}">
                      <a16:colId xmlns:a16="http://schemas.microsoft.com/office/drawing/2014/main" val="1099497600"/>
                    </a:ext>
                  </a:extLst>
                </a:gridCol>
              </a:tblGrid>
              <a:tr h="397635">
                <a:tc>
                  <a:txBody>
                    <a:bodyPr/>
                    <a:lstStyle/>
                    <a:p>
                      <a:pPr algn="ctr" rtl="0" fontAlgn="ctr"/>
                      <a:r>
                        <a:rPr lang="es-PE" sz="1400" b="1" i="0" u="none" strike="noStrike" dirty="0">
                          <a:solidFill>
                            <a:srgbClr val="FFFFFF"/>
                          </a:solidFill>
                          <a:effectLst/>
                          <a:latin typeface="Arial Narrow" panose="020B0606020202030204" pitchFamily="34" charset="0"/>
                        </a:rPr>
                        <a:t>ASIGNACIONES PRESUPUESTALES QUE NO RESULTAN EN PRODUCTOS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PRESUPUESTO AÑO 2022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Arial Narrow" panose="020B0606020202030204" pitchFamily="34" charset="0"/>
                        </a:rPr>
                        <a:t>% PROGR.</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588751575"/>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5001034: Prevención de Riesgos y Daños para la Salud</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10,790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01768416"/>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5001075: Promoción de la Salud</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431,701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4880536"/>
                  </a:ext>
                </a:extLst>
              </a:tr>
              <a:tr h="249678">
                <a:tc>
                  <a:txBody>
                    <a:bodyPr/>
                    <a:lstStyle/>
                    <a:p>
                      <a:pPr algn="l" rtl="0" fontAlgn="ctr"/>
                      <a:r>
                        <a:rPr lang="es-PE" sz="1500" b="1" i="0" u="none" strike="noStrike">
                          <a:solidFill>
                            <a:srgbClr val="000066"/>
                          </a:solidFill>
                          <a:effectLst/>
                          <a:latin typeface="Arial Narrow" panose="020B0606020202030204" pitchFamily="34" charset="0"/>
                        </a:rPr>
                        <a:t>5001093: Promoción Industrial</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128,677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59253556"/>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5001095: Promoción Pesquera</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239,868</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69044367"/>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5001160: Salud Ocupacional</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349,459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74932632"/>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5001171: Seguro Integral de Salud</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4,073,891</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452634029"/>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5001189: Servicios de Apoyo al Diagnostico y Tratamiento</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8,795,124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01352551"/>
                  </a:ext>
                </a:extLst>
              </a:tr>
              <a:tr h="249678">
                <a:tc>
                  <a:txBody>
                    <a:bodyPr/>
                    <a:lstStyle/>
                    <a:p>
                      <a:pPr algn="l" rtl="0" fontAlgn="ctr"/>
                      <a:r>
                        <a:rPr lang="es-PE" sz="1500" b="1" i="0" u="none" strike="noStrike" dirty="0">
                          <a:solidFill>
                            <a:srgbClr val="002060"/>
                          </a:solidFill>
                          <a:effectLst/>
                          <a:latin typeface="Arial Narrow" panose="020B0606020202030204" pitchFamily="34" charset="0"/>
                        </a:rPr>
                        <a:t>5001195: Servicios Generales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12,091,382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44912674"/>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5001205: Sistema de Informática y Telecomunicaciones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197,158</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97705989"/>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5001216: Sostenibilidad de la Producción Agropecuaria</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86553093"/>
                  </a:ext>
                </a:extLst>
              </a:tr>
              <a:tr h="249678">
                <a:tc>
                  <a:txBody>
                    <a:bodyPr/>
                    <a:lstStyle/>
                    <a:p>
                      <a:pPr algn="l" rtl="0" fontAlgn="ctr"/>
                      <a:r>
                        <a:rPr lang="es-PE" sz="1500" b="1" i="0" u="none" strike="noStrike" dirty="0">
                          <a:solidFill>
                            <a:srgbClr val="000066"/>
                          </a:solidFill>
                          <a:effectLst/>
                          <a:latin typeface="Arial Narrow" panose="020B0606020202030204" pitchFamily="34" charset="0"/>
                        </a:rPr>
                        <a:t>5001285: Vigilancia y Control del Medio Ambiente</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81,553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9852070"/>
                  </a:ext>
                </a:extLst>
              </a:tr>
              <a:tr h="249678">
                <a:tc>
                  <a:txBody>
                    <a:bodyPr/>
                    <a:lstStyle/>
                    <a:p>
                      <a:pPr algn="l" rtl="0" fontAlgn="ctr"/>
                      <a:r>
                        <a:rPr lang="es-PE" sz="1500" b="1" i="0" u="none" strike="noStrike">
                          <a:solidFill>
                            <a:srgbClr val="000066"/>
                          </a:solidFill>
                          <a:effectLst/>
                          <a:latin typeface="Arial Narrow" panose="020B0606020202030204" pitchFamily="34" charset="0"/>
                        </a:rPr>
                        <a:t>5001286: Vigilancia y Control Epidemiológico</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1,965,834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89543360"/>
                  </a:ext>
                </a:extLst>
              </a:tr>
              <a:tr h="249678">
                <a:tc>
                  <a:txBody>
                    <a:bodyPr/>
                    <a:lstStyle/>
                    <a:p>
                      <a:pPr algn="l" rtl="0" fontAlgn="ctr"/>
                      <a:r>
                        <a:rPr lang="es-PE" sz="1500" b="1" i="0" u="none" strike="noStrike">
                          <a:solidFill>
                            <a:srgbClr val="000066"/>
                          </a:solidFill>
                          <a:effectLst/>
                          <a:latin typeface="Arial Narrow" panose="020B0606020202030204" pitchFamily="34" charset="0"/>
                        </a:rPr>
                        <a:t>5001561: Atención de Emergencias y Urgencias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4,736,599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09491653"/>
                  </a:ext>
                </a:extLst>
              </a:tr>
              <a:tr h="249678">
                <a:tc>
                  <a:txBody>
                    <a:bodyPr/>
                    <a:lstStyle/>
                    <a:p>
                      <a:pPr algn="l" rtl="0" fontAlgn="ctr"/>
                      <a:r>
                        <a:rPr lang="es-PE" sz="1500" b="1" i="0" u="none" strike="noStrike" dirty="0">
                          <a:solidFill>
                            <a:srgbClr val="0000CC"/>
                          </a:solidFill>
                          <a:effectLst/>
                          <a:latin typeface="Arial Narrow" panose="020B0606020202030204" pitchFamily="34" charset="0"/>
                        </a:rPr>
                        <a:t>5001562: Atención en Consultas Externas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18,076,069</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4.4%</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1097045"/>
                  </a:ext>
                </a:extLst>
              </a:tr>
              <a:tr h="249678">
                <a:tc>
                  <a:txBody>
                    <a:bodyPr/>
                    <a:lstStyle/>
                    <a:p>
                      <a:pPr algn="l" rtl="0" fontAlgn="ctr"/>
                      <a:r>
                        <a:rPr lang="es-PE" sz="1500" b="1" i="0" u="none" strike="noStrike" dirty="0">
                          <a:solidFill>
                            <a:srgbClr val="0000CC"/>
                          </a:solidFill>
                          <a:effectLst/>
                          <a:latin typeface="Arial Narrow" panose="020B0606020202030204" pitchFamily="34" charset="0"/>
                        </a:rPr>
                        <a:t>5001563: Atención en Hospitalización</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25,441,197</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6.3%</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9780827"/>
                  </a:ext>
                </a:extLst>
              </a:tr>
              <a:tr h="249678">
                <a:tc>
                  <a:txBody>
                    <a:bodyPr/>
                    <a:lstStyle/>
                    <a:p>
                      <a:pPr algn="l" rtl="0" fontAlgn="ctr"/>
                      <a:r>
                        <a:rPr lang="es-PE" sz="1500" b="1" i="0" u="none" strike="noStrike">
                          <a:solidFill>
                            <a:srgbClr val="000066"/>
                          </a:solidFill>
                          <a:effectLst/>
                          <a:latin typeface="Arial Narrow" panose="020B0606020202030204" pitchFamily="34" charset="0"/>
                        </a:rPr>
                        <a:t>5001564: Intervenciones Quirúrgicas</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12,256,162</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3.0%</a:t>
                      </a:r>
                    </a:p>
                  </a:txBody>
                  <a:tcPr marL="8502" marR="8502" marT="850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23355104"/>
                  </a:ext>
                </a:extLst>
              </a:tr>
            </a:tbl>
          </a:graphicData>
        </a:graphic>
      </p:graphicFrame>
    </p:spTree>
    <p:extLst>
      <p:ext uri="{BB962C8B-B14F-4D97-AF65-F5344CB8AC3E}">
        <p14:creationId xmlns:p14="http://schemas.microsoft.com/office/powerpoint/2010/main" val="1624992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 IV.3 PRESUPUESTO ASIGNADO PARA ASIGNACIONES PRESUPUESTALES QUE NO RESULTAN EN PRODUCTOS (</a:t>
            </a:r>
            <a:r>
              <a:rPr lang="es-ES" b="1" dirty="0" err="1">
                <a:solidFill>
                  <a:srgbClr val="FFFFFF"/>
                </a:solidFill>
                <a:latin typeface="Arial Narrow" panose="020B0606020202030204" pitchFamily="34" charset="0"/>
                <a:ea typeface="Times New Roman"/>
                <a:cs typeface="Arial" pitchFamily="34" charset="0"/>
              </a:rPr>
              <a:t>APNOP</a:t>
            </a:r>
            <a:r>
              <a:rPr lang="es-ES" b="1" dirty="0">
                <a:solidFill>
                  <a:srgbClr val="FFFFFF"/>
                </a:solidFill>
                <a:latin typeface="Arial Narrow" panose="020B0606020202030204" pitchFamily="34" charset="0"/>
                <a:ea typeface="Times New Roman"/>
                <a:cs typeface="Arial" pitchFamily="34" charset="0"/>
              </a:rPr>
              <a:t>) 2022</a:t>
            </a:r>
          </a:p>
        </p:txBody>
      </p:sp>
      <p:graphicFrame>
        <p:nvGraphicFramePr>
          <p:cNvPr id="4" name="Tabla 3"/>
          <p:cNvGraphicFramePr>
            <a:graphicFrameLocks noGrp="1"/>
          </p:cNvGraphicFramePr>
          <p:nvPr>
            <p:extLst>
              <p:ext uri="{D42A27DB-BD31-4B8C-83A1-F6EECF244321}">
                <p14:modId xmlns:p14="http://schemas.microsoft.com/office/powerpoint/2010/main" val="3319688961"/>
              </p:ext>
            </p:extLst>
          </p:nvPr>
        </p:nvGraphicFramePr>
        <p:xfrm>
          <a:off x="359530" y="1115690"/>
          <a:ext cx="8460942" cy="4340624"/>
        </p:xfrm>
        <a:graphic>
          <a:graphicData uri="http://schemas.openxmlformats.org/drawingml/2006/table">
            <a:tbl>
              <a:tblPr/>
              <a:tblGrid>
                <a:gridCol w="6425707">
                  <a:extLst>
                    <a:ext uri="{9D8B030D-6E8A-4147-A177-3AD203B41FA5}">
                      <a16:colId xmlns:a16="http://schemas.microsoft.com/office/drawing/2014/main" val="141156980"/>
                    </a:ext>
                  </a:extLst>
                </a:gridCol>
                <a:gridCol w="1267222">
                  <a:extLst>
                    <a:ext uri="{9D8B030D-6E8A-4147-A177-3AD203B41FA5}">
                      <a16:colId xmlns:a16="http://schemas.microsoft.com/office/drawing/2014/main" val="3744492451"/>
                    </a:ext>
                  </a:extLst>
                </a:gridCol>
                <a:gridCol w="768013">
                  <a:extLst>
                    <a:ext uri="{9D8B030D-6E8A-4147-A177-3AD203B41FA5}">
                      <a16:colId xmlns:a16="http://schemas.microsoft.com/office/drawing/2014/main" val="1223303177"/>
                    </a:ext>
                  </a:extLst>
                </a:gridCol>
              </a:tblGrid>
              <a:tr h="415617">
                <a:tc>
                  <a:txBody>
                    <a:bodyPr/>
                    <a:lstStyle/>
                    <a:p>
                      <a:pPr algn="ctr" rtl="0" fontAlgn="ctr"/>
                      <a:r>
                        <a:rPr lang="es-PE" sz="1400" b="1" i="0" u="none" strike="noStrike" dirty="0">
                          <a:solidFill>
                            <a:srgbClr val="FFFFFF"/>
                          </a:solidFill>
                          <a:effectLst/>
                          <a:latin typeface="Arial Narrow" panose="020B0606020202030204" pitchFamily="34" charset="0"/>
                        </a:rPr>
                        <a:t>ASIGNACIONES PRESUPUESTALES QUE NO RESULTAN EN PRODUCTOS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PRESUPUESTO AÑO 2022</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Arial Narrow" panose="020B0606020202030204" pitchFamily="34" charset="0"/>
                        </a:rPr>
                        <a:t>% PROGR.</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444128027"/>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5001565: Mantenimiento y Reparación de Equipo</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260,265</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51141912"/>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5001566: Otras Atenciones de Salud Especializadas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4,450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8061676"/>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5001568: Atención de Cuidados Intensivos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1,127,390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36324047"/>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5001569: Comercialización de Medicamentos e Insumos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6,850,314</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00395267"/>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5001903: Consejo Regional</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1,128,263</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0.3%</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3477677"/>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5001949: Dirección y Gestión Regional</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520,340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14356431"/>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5002266: Servicio de Alquiler de Maquinaria Agrícola y Pesada</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220,200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0.1%</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18900142"/>
                  </a:ext>
                </a:extLst>
              </a:tr>
              <a:tr h="260969">
                <a:tc>
                  <a:txBody>
                    <a:bodyPr/>
                    <a:lstStyle/>
                    <a:p>
                      <a:pPr algn="l" rtl="0" fontAlgn="ctr"/>
                      <a:r>
                        <a:rPr lang="es-PE" sz="1500" b="1" i="0" u="none" strike="noStrike" dirty="0">
                          <a:solidFill>
                            <a:srgbClr val="0000CC"/>
                          </a:solidFill>
                          <a:effectLst/>
                          <a:latin typeface="Arial Narrow" panose="020B0606020202030204" pitchFamily="34" charset="0"/>
                        </a:rPr>
                        <a:t>5005467: Mantenimiento para Equipamiento e Infraestructura Hospitalaria</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26,358,692</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6.5%</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23224004"/>
                  </a:ext>
                </a:extLst>
              </a:tr>
              <a:tr h="260969">
                <a:tc>
                  <a:txBody>
                    <a:bodyPr/>
                    <a:lstStyle/>
                    <a:p>
                      <a:pPr algn="l" rtl="0" fontAlgn="ctr"/>
                      <a:r>
                        <a:rPr lang="es-PE" sz="1500" b="1" i="0" u="none" strike="noStrike" dirty="0">
                          <a:solidFill>
                            <a:srgbClr val="0000CC"/>
                          </a:solidFill>
                          <a:effectLst/>
                          <a:latin typeface="Arial Narrow" panose="020B0606020202030204" pitchFamily="34" charset="0"/>
                        </a:rPr>
                        <a:t>5006269: Prevención, Control, Diagnóstico y Tratamiento de Coronavirus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CC"/>
                          </a:solidFill>
                          <a:effectLst/>
                          <a:latin typeface="Arial Narrow" panose="020B0606020202030204" pitchFamily="34" charset="0"/>
                        </a:rPr>
                        <a:t>18,156,670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CC"/>
                          </a:solidFill>
                          <a:effectLst/>
                          <a:latin typeface="Arial Narrow" panose="020B0606020202030204" pitchFamily="34" charset="0"/>
                        </a:rPr>
                        <a:t>4.5%</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7135447"/>
                  </a:ext>
                </a:extLst>
              </a:tr>
              <a:tr h="260969">
                <a:tc>
                  <a:txBody>
                    <a:bodyPr/>
                    <a:lstStyle/>
                    <a:p>
                      <a:pPr algn="l" rtl="0" fontAlgn="ctr"/>
                      <a:r>
                        <a:rPr lang="es-PE" sz="1500" b="1" i="0" u="none" strike="noStrike" dirty="0">
                          <a:solidFill>
                            <a:srgbClr val="000066"/>
                          </a:solidFill>
                          <a:effectLst/>
                          <a:latin typeface="Arial Narrow" panose="020B0606020202030204" pitchFamily="34" charset="0"/>
                        </a:rPr>
                        <a:t>6000001: Expediente Técnico</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2,219,978</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0.5%</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69541802"/>
                  </a:ext>
                </a:extLst>
              </a:tr>
              <a:tr h="260969">
                <a:tc>
                  <a:txBody>
                    <a:bodyPr/>
                    <a:lstStyle/>
                    <a:p>
                      <a:pPr algn="l" rtl="0" fontAlgn="ctr"/>
                      <a:r>
                        <a:rPr lang="es-PE" sz="1500" b="1" i="0" u="none" strike="noStrike">
                          <a:solidFill>
                            <a:srgbClr val="000066"/>
                          </a:solidFill>
                          <a:effectLst/>
                          <a:latin typeface="Arial Narrow" panose="020B0606020202030204" pitchFamily="34" charset="0"/>
                        </a:rPr>
                        <a:t>6000007: Adquisición de Vehículos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3,469,491</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0.9%</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84338068"/>
                  </a:ext>
                </a:extLst>
              </a:tr>
              <a:tr h="260969">
                <a:tc>
                  <a:txBody>
                    <a:bodyPr/>
                    <a:lstStyle/>
                    <a:p>
                      <a:pPr algn="l" rtl="0" fontAlgn="ctr"/>
                      <a:r>
                        <a:rPr lang="es-PE" sz="1500" b="1" i="0" u="none" strike="noStrike">
                          <a:solidFill>
                            <a:srgbClr val="002060"/>
                          </a:solidFill>
                          <a:effectLst/>
                          <a:latin typeface="Arial Narrow" panose="020B0606020202030204" pitchFamily="34" charset="0"/>
                        </a:rPr>
                        <a:t>6000008: Fortalecimiento de Capacidades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5,500,000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1.4%</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17822029"/>
                  </a:ext>
                </a:extLst>
              </a:tr>
              <a:tr h="260969">
                <a:tc>
                  <a:txBody>
                    <a:bodyPr/>
                    <a:lstStyle/>
                    <a:p>
                      <a:pPr algn="l" rtl="0" fontAlgn="ctr"/>
                      <a:r>
                        <a:rPr lang="es-PE" sz="1500" b="1" i="0" u="none" strike="noStrike">
                          <a:solidFill>
                            <a:srgbClr val="000066"/>
                          </a:solidFill>
                          <a:effectLst/>
                          <a:latin typeface="Arial Narrow" panose="020B0606020202030204" pitchFamily="34" charset="0"/>
                        </a:rPr>
                        <a:t>6000032: Estudios de Pre - Inversión</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1,500,000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0.4%</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66119244"/>
                  </a:ext>
                </a:extLst>
              </a:tr>
              <a:tr h="260969">
                <a:tc>
                  <a:txBody>
                    <a:bodyPr/>
                    <a:lstStyle/>
                    <a:p>
                      <a:pPr algn="l" rtl="0" fontAlgn="ctr"/>
                      <a:r>
                        <a:rPr lang="es-PE" sz="1500" b="1" i="0" u="none" strike="noStrike">
                          <a:solidFill>
                            <a:srgbClr val="000066"/>
                          </a:solidFill>
                          <a:effectLst/>
                          <a:latin typeface="Arial Narrow" panose="020B0606020202030204" pitchFamily="34" charset="0"/>
                        </a:rPr>
                        <a:t>6000033: Elaboración de Planes</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7,000,000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1.7%</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89066237"/>
                  </a:ext>
                </a:extLst>
              </a:tr>
              <a:tr h="251303">
                <a:tc>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406,375,197</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Arial Narrow" panose="020B0606020202030204" pitchFamily="34" charset="0"/>
                        </a:rPr>
                        <a:t>100.0%</a:t>
                      </a:r>
                    </a:p>
                  </a:txBody>
                  <a:tcPr marL="9035" marR="9035" marT="903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232162658"/>
                  </a:ext>
                </a:extLst>
              </a:tr>
            </a:tbl>
          </a:graphicData>
        </a:graphic>
      </p:graphicFrame>
    </p:spTree>
    <p:extLst>
      <p:ext uri="{BB962C8B-B14F-4D97-AF65-F5344CB8AC3E}">
        <p14:creationId xmlns:p14="http://schemas.microsoft.com/office/powerpoint/2010/main" val="3237175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802" y="2237136"/>
            <a:ext cx="6858397" cy="1454248"/>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V.</a:t>
            </a:r>
          </a:p>
          <a:p>
            <a:pPr marL="0" lvl="1" algn="ctr"/>
            <a:r>
              <a:rPr lang="es-PE" sz="3000" b="1" dirty="0">
                <a:ln w="50800"/>
                <a:solidFill>
                  <a:schemeClr val="bg1">
                    <a:lumMod val="95000"/>
                  </a:schemeClr>
                </a:solidFill>
                <a:latin typeface="Agency FB" pitchFamily="34" charset="0"/>
                <a:cs typeface="Arial" panose="020B0604020202020204" pitchFamily="34" charset="0"/>
              </a:rPr>
              <a:t>IMPLEMENTACIÓN DEL PRESUPUESTO POR RESULTADOS</a:t>
            </a:r>
          </a:p>
        </p:txBody>
      </p:sp>
    </p:spTree>
    <p:extLst>
      <p:ext uri="{BB962C8B-B14F-4D97-AF65-F5344CB8AC3E}">
        <p14:creationId xmlns:p14="http://schemas.microsoft.com/office/powerpoint/2010/main" val="1378373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6352" y="971674"/>
            <a:ext cx="8302760" cy="757130"/>
          </a:xfrm>
          <a:prstGeom prst="rect">
            <a:avLst/>
          </a:prstGeom>
          <a:noFill/>
        </p:spPr>
        <p:txBody>
          <a:bodyPr wrap="square" rtlCol="0">
            <a:spAutoFit/>
          </a:bodyPr>
          <a:lstStyle/>
          <a:p>
            <a:pPr algn="just">
              <a:lnSpc>
                <a:spcPct val="90000"/>
              </a:lnSpc>
            </a:pPr>
            <a:r>
              <a:rPr lang="es-PE" sz="1600" dirty="0">
                <a:solidFill>
                  <a:srgbClr val="000066"/>
                </a:solidFill>
                <a:effectLst>
                  <a:outerShdw blurRad="38100" dist="38100" dir="2700000" algn="tl">
                    <a:srgbClr val="000000">
                      <a:alpha val="43137"/>
                    </a:srgbClr>
                  </a:outerShdw>
                </a:effectLst>
              </a:rPr>
              <a:t>El Gobierno Regional Puno cuenta con (28) Programas Presupuestales para el año fiscal 2022, con un presupuesto de S/. </a:t>
            </a:r>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1,366’203,671</a:t>
            </a:r>
            <a:r>
              <a:rPr lang="es-ES" sz="1600" dirty="0">
                <a:solidFill>
                  <a:srgbClr val="000066"/>
                </a:solidFill>
                <a:effectLst>
                  <a:outerShdw blurRad="38100" dist="38100" dir="2700000" algn="tl">
                    <a:srgbClr val="000000">
                      <a:alpha val="43137"/>
                    </a:srgbClr>
                  </a:outerShdw>
                </a:effectLst>
                <a:cs typeface="Arial" panose="020B0604020202020204" pitchFamily="34" charset="0"/>
              </a:rPr>
              <a:t>, para la provisión de </a:t>
            </a:r>
            <a:r>
              <a:rPr lang="es-PE" sz="1600" dirty="0">
                <a:solidFill>
                  <a:srgbClr val="000066"/>
                </a:solidFill>
                <a:effectLst>
                  <a:outerShdw blurRad="38100" dist="38100" dir="2700000" algn="tl">
                    <a:srgbClr val="000000">
                      <a:alpha val="43137"/>
                    </a:srgbClr>
                  </a:outerShdw>
                </a:effectLst>
              </a:rPr>
              <a:t>bienes y servicios (productos) a favor de la población, los resultados se muestra en los cuadros siguientes:</a:t>
            </a:r>
            <a:endParaRPr lang="es-PE" sz="1600" dirty="0">
              <a:solidFill>
                <a:srgbClr val="000066"/>
              </a:solidFill>
              <a:effectLst>
                <a:outerShdw blurRad="38100" dist="38100" dir="2700000" algn="tl">
                  <a:srgbClr val="000000">
                    <a:alpha val="43137"/>
                  </a:srgbClr>
                </a:outerShdw>
              </a:effectLst>
              <a:cs typeface="Arial" panose="020B0604020202020204" pitchFamily="34" charset="0"/>
            </a:endParaRPr>
          </a:p>
        </p:txBody>
      </p:sp>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 IMPLEMENTACIÓN DEL PRESUPUESTO POR RESULTADOS (PPR) DE LAS METAS PROGRAMADAS PARA EL AÑO 2022</a:t>
            </a:r>
          </a:p>
        </p:txBody>
      </p:sp>
      <p:graphicFrame>
        <p:nvGraphicFramePr>
          <p:cNvPr id="4" name="Tabla 3">
            <a:extLst>
              <a:ext uri="{FF2B5EF4-FFF2-40B4-BE49-F238E27FC236}">
                <a16:creationId xmlns:a16="http://schemas.microsoft.com/office/drawing/2014/main" id="{BC746AF9-6AC1-45C5-B0C7-5904051BCB79}"/>
              </a:ext>
            </a:extLst>
          </p:cNvPr>
          <p:cNvGraphicFramePr>
            <a:graphicFrameLocks noGrp="1"/>
          </p:cNvGraphicFramePr>
          <p:nvPr>
            <p:extLst>
              <p:ext uri="{D42A27DB-BD31-4B8C-83A1-F6EECF244321}">
                <p14:modId xmlns:p14="http://schemas.microsoft.com/office/powerpoint/2010/main" val="2146735553"/>
              </p:ext>
            </p:extLst>
          </p:nvPr>
        </p:nvGraphicFramePr>
        <p:xfrm>
          <a:off x="395536" y="1763762"/>
          <a:ext cx="8302759" cy="4132693"/>
        </p:xfrm>
        <a:graphic>
          <a:graphicData uri="http://schemas.openxmlformats.org/drawingml/2006/table">
            <a:tbl>
              <a:tblPr/>
              <a:tblGrid>
                <a:gridCol w="2571763">
                  <a:extLst>
                    <a:ext uri="{9D8B030D-6E8A-4147-A177-3AD203B41FA5}">
                      <a16:colId xmlns:a16="http://schemas.microsoft.com/office/drawing/2014/main" val="458853528"/>
                    </a:ext>
                  </a:extLst>
                </a:gridCol>
                <a:gridCol w="2339800">
                  <a:extLst>
                    <a:ext uri="{9D8B030D-6E8A-4147-A177-3AD203B41FA5}">
                      <a16:colId xmlns:a16="http://schemas.microsoft.com/office/drawing/2014/main" val="86913463"/>
                    </a:ext>
                  </a:extLst>
                </a:gridCol>
                <a:gridCol w="574864">
                  <a:extLst>
                    <a:ext uri="{9D8B030D-6E8A-4147-A177-3AD203B41FA5}">
                      <a16:colId xmlns:a16="http://schemas.microsoft.com/office/drawing/2014/main" val="883277305"/>
                    </a:ext>
                  </a:extLst>
                </a:gridCol>
                <a:gridCol w="574864">
                  <a:extLst>
                    <a:ext uri="{9D8B030D-6E8A-4147-A177-3AD203B41FA5}">
                      <a16:colId xmlns:a16="http://schemas.microsoft.com/office/drawing/2014/main" val="2128491087"/>
                    </a:ext>
                  </a:extLst>
                </a:gridCol>
                <a:gridCol w="504267">
                  <a:extLst>
                    <a:ext uri="{9D8B030D-6E8A-4147-A177-3AD203B41FA5}">
                      <a16:colId xmlns:a16="http://schemas.microsoft.com/office/drawing/2014/main" val="767461241"/>
                    </a:ext>
                  </a:extLst>
                </a:gridCol>
                <a:gridCol w="867340">
                  <a:extLst>
                    <a:ext uri="{9D8B030D-6E8A-4147-A177-3AD203B41FA5}">
                      <a16:colId xmlns:a16="http://schemas.microsoft.com/office/drawing/2014/main" val="303115683"/>
                    </a:ext>
                  </a:extLst>
                </a:gridCol>
                <a:gridCol w="869861">
                  <a:extLst>
                    <a:ext uri="{9D8B030D-6E8A-4147-A177-3AD203B41FA5}">
                      <a16:colId xmlns:a16="http://schemas.microsoft.com/office/drawing/2014/main" val="1519553069"/>
                    </a:ext>
                  </a:extLst>
                </a:gridCol>
              </a:tblGrid>
              <a:tr h="132076">
                <a:tc rowSpan="2">
                  <a:txBody>
                    <a:bodyPr/>
                    <a:lstStyle/>
                    <a:p>
                      <a:pPr algn="ctr" rtl="0" fontAlgn="ctr"/>
                      <a:r>
                        <a:rPr lang="es-PE" sz="1300" b="1" i="0" u="none" strike="noStrike" dirty="0">
                          <a:solidFill>
                            <a:srgbClr val="FFFFFF"/>
                          </a:solidFill>
                          <a:effectLst/>
                          <a:latin typeface="Arial Narrow" panose="020B0606020202030204" pitchFamily="34" charset="0"/>
                        </a:rPr>
                        <a:t>OBJETIVO ESTRATEGICO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rowSpan="2">
                  <a:txBody>
                    <a:bodyPr/>
                    <a:lstStyle/>
                    <a:p>
                      <a:pPr algn="ctr" rtl="0" fontAlgn="ctr"/>
                      <a:r>
                        <a:rPr lang="es-PE" sz="1300" b="1" i="0" u="none" strike="noStrike" dirty="0">
                          <a:solidFill>
                            <a:srgbClr val="FFFFFF"/>
                          </a:solidFill>
                          <a:effectLst/>
                          <a:latin typeface="Arial Narrow" panose="020B0606020202030204" pitchFamily="34" charset="0"/>
                        </a:rPr>
                        <a:t>INDICADOR</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rowSpan="2">
                  <a:txBody>
                    <a:bodyPr/>
                    <a:lstStyle/>
                    <a:p>
                      <a:pPr algn="ctr" rtl="0" fontAlgn="ctr"/>
                      <a:r>
                        <a:rPr lang="es-PE" sz="1000" b="1" i="0" u="none" strike="noStrike" dirty="0">
                          <a:solidFill>
                            <a:srgbClr val="FFFFFF"/>
                          </a:solidFill>
                          <a:effectLst/>
                          <a:latin typeface="Arial Narrow" panose="020B0606020202030204" pitchFamily="34" charset="0"/>
                        </a:rPr>
                        <a:t>LÍNEA DE BASE 2017</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850" b="1" i="0" u="none" strike="noStrike" dirty="0">
                          <a:solidFill>
                            <a:srgbClr val="FFFFFF"/>
                          </a:solidFill>
                          <a:effectLst/>
                          <a:latin typeface="Arial Narrow" panose="020B0606020202030204" pitchFamily="34" charset="0"/>
                        </a:rPr>
                        <a:t>RESULTADO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gridSpan="2">
                  <a:txBody>
                    <a:bodyPr/>
                    <a:lstStyle/>
                    <a:p>
                      <a:pPr algn="ctr" rtl="0" fontAlgn="ctr"/>
                      <a:r>
                        <a:rPr lang="es-PE" sz="1000" b="1" i="0" u="none" strike="noStrike">
                          <a:solidFill>
                            <a:srgbClr val="FFFFFF"/>
                          </a:solidFill>
                          <a:effectLst/>
                          <a:latin typeface="Arial Narrow" panose="020B0606020202030204" pitchFamily="34" charset="0"/>
                        </a:rPr>
                        <a:t>META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hMerge="1">
                  <a:txBody>
                    <a:bodyPr/>
                    <a:lstStyle/>
                    <a:p>
                      <a:endParaRPr lang="es-PE"/>
                    </a:p>
                  </a:txBody>
                  <a:tcPr/>
                </a:tc>
                <a:tc rowSpan="2">
                  <a:txBody>
                    <a:bodyPr/>
                    <a:lstStyle/>
                    <a:p>
                      <a:pPr algn="ctr" rtl="0" fontAlgn="ctr"/>
                      <a:r>
                        <a:rPr lang="es-PE" sz="900" b="1" i="0" u="none" strike="noStrike">
                          <a:solidFill>
                            <a:srgbClr val="FFFFFF"/>
                          </a:solidFill>
                          <a:effectLst/>
                          <a:latin typeface="Arial Narrow" panose="020B0606020202030204" pitchFamily="34" charset="0"/>
                        </a:rPr>
                        <a:t>RESPONSABLE</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437780233"/>
                  </a:ext>
                </a:extLst>
              </a:tr>
              <a:tr h="166594">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rtl="0" fontAlgn="ctr"/>
                      <a:r>
                        <a:rPr lang="es-PE" sz="1000" b="1" i="0" u="none" strike="noStrike" dirty="0">
                          <a:solidFill>
                            <a:srgbClr val="FFFFFF"/>
                          </a:solidFill>
                          <a:effectLst/>
                          <a:latin typeface="Arial Narrow" panose="020B0606020202030204" pitchFamily="34" charset="0"/>
                        </a:rPr>
                        <a:t>2020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Arial Narrow" panose="020B0606020202030204" pitchFamily="34" charset="0"/>
                        </a:rPr>
                        <a:t>2021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Arial Narrow" panose="020B0606020202030204" pitchFamily="34" charset="0"/>
                        </a:rPr>
                        <a:t>2022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vMerge="1">
                  <a:txBody>
                    <a:bodyPr/>
                    <a:lstStyle/>
                    <a:p>
                      <a:endParaRPr lang="es-PE"/>
                    </a:p>
                  </a:txBody>
                  <a:tcPr/>
                </a:tc>
                <a:extLst>
                  <a:ext uri="{0D108BD9-81ED-4DB2-BD59-A6C34878D82A}">
                    <a16:rowId xmlns:a16="http://schemas.microsoft.com/office/drawing/2014/main" val="1275015773"/>
                  </a:ext>
                </a:extLst>
              </a:tr>
              <a:tr h="672543">
                <a:tc>
                  <a:txBody>
                    <a:bodyPr/>
                    <a:lstStyle/>
                    <a:p>
                      <a:pPr algn="l" rtl="0" fontAlgn="ctr"/>
                      <a:r>
                        <a:rPr lang="es-ES" sz="1450" b="1" i="0" u="none" strike="noStrike" dirty="0">
                          <a:solidFill>
                            <a:srgbClr val="000066"/>
                          </a:solidFill>
                          <a:effectLst/>
                          <a:latin typeface="Arial Narrow" panose="020B0606020202030204" pitchFamily="34" charset="0"/>
                        </a:rPr>
                        <a:t>Reducir la desnutrición crónica en niños (as) menores de 05 años</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50" b="1" i="0" u="none" strike="noStrike" dirty="0">
                          <a:solidFill>
                            <a:srgbClr val="000066"/>
                          </a:solidFill>
                          <a:effectLst/>
                          <a:latin typeface="Arial Narrow" panose="020B0606020202030204" pitchFamily="34" charset="0"/>
                        </a:rPr>
                        <a:t>Tasa de desnutrición crónica de niños (as) menores de 05 años - OMS</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16.1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13</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10.6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9.6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DIRESA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38359674"/>
                  </a:ext>
                </a:extLst>
              </a:tr>
              <a:tr h="894079">
                <a:tc>
                  <a:txBody>
                    <a:bodyPr/>
                    <a:lstStyle/>
                    <a:p>
                      <a:pPr algn="l" rtl="0" fontAlgn="ctr"/>
                      <a:r>
                        <a:rPr lang="es-ES" sz="1450" b="1" i="0" u="none" strike="noStrike">
                          <a:solidFill>
                            <a:srgbClr val="000066"/>
                          </a:solidFill>
                          <a:effectLst/>
                          <a:latin typeface="Arial Narrow" panose="020B0606020202030204" pitchFamily="34" charset="0"/>
                        </a:rPr>
                        <a:t>Disminuir la anemia en niños y niñas de 6 a menores de 36 meses de edad</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50" b="1" i="0" u="none" strike="noStrike" dirty="0">
                          <a:solidFill>
                            <a:srgbClr val="000066"/>
                          </a:solidFill>
                          <a:effectLst/>
                          <a:latin typeface="Arial Narrow" panose="020B0606020202030204" pitchFamily="34" charset="0"/>
                        </a:rPr>
                        <a:t>Proporción de niñas y niños de 6 a menores de 36 meses de edad con prevalencia de anemia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75.9</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39.6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61.9</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53.9</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DIRESA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76434166"/>
                  </a:ext>
                </a:extLst>
              </a:tr>
              <a:tr h="451006">
                <a:tc>
                  <a:txBody>
                    <a:bodyPr/>
                    <a:lstStyle/>
                    <a:p>
                      <a:pPr algn="l" rtl="0" fontAlgn="ctr"/>
                      <a:r>
                        <a:rPr lang="es-ES" sz="1450" b="1" i="0" u="none" strike="noStrike">
                          <a:solidFill>
                            <a:srgbClr val="000066"/>
                          </a:solidFill>
                          <a:effectLst/>
                          <a:latin typeface="Arial Narrow" panose="020B0606020202030204" pitchFamily="34" charset="0"/>
                        </a:rPr>
                        <a:t>Reducir la mortalidad materna – neonatal</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450" b="1" i="0" u="none" strike="noStrike">
                          <a:solidFill>
                            <a:srgbClr val="000066"/>
                          </a:solidFill>
                          <a:effectLst/>
                          <a:latin typeface="Arial Narrow" panose="020B0606020202030204" pitchFamily="34" charset="0"/>
                        </a:rPr>
                        <a:t>Tasa de mortalidad materna - neonatal</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85.4</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59.2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59</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56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err="1">
                          <a:solidFill>
                            <a:srgbClr val="000066"/>
                          </a:solidFill>
                          <a:effectLst/>
                          <a:latin typeface="Arial Narrow" panose="020B0606020202030204" pitchFamily="34" charset="0"/>
                        </a:rPr>
                        <a:t>DIRESA</a:t>
                      </a:r>
                      <a:r>
                        <a:rPr lang="es-PE" sz="1450" b="1" i="0" u="none" strike="noStrike" dirty="0">
                          <a:solidFill>
                            <a:srgbClr val="000066"/>
                          </a:solidFill>
                          <a:effectLst/>
                          <a:latin typeface="Arial Narrow" panose="020B0606020202030204" pitchFamily="34" charset="0"/>
                        </a:rPr>
                        <a:t>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73765538"/>
                  </a:ext>
                </a:extLst>
              </a:tr>
              <a:tr h="894079">
                <a:tc rowSpan="2">
                  <a:txBody>
                    <a:bodyPr/>
                    <a:lstStyle/>
                    <a:p>
                      <a:pPr algn="just" rtl="0" fontAlgn="ctr"/>
                      <a:r>
                        <a:rPr lang="es-ES" sz="1450" b="1" i="0" u="none" strike="noStrike">
                          <a:solidFill>
                            <a:srgbClr val="000066"/>
                          </a:solidFill>
                          <a:effectLst/>
                          <a:latin typeface="Arial Narrow" panose="020B0606020202030204" pitchFamily="34" charset="0"/>
                        </a:rPr>
                        <a:t>Mejorar los niveles de logros de aprendizaje en los (as) estudiantes de educación básica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50" b="1" i="0" u="none" strike="noStrike">
                          <a:solidFill>
                            <a:srgbClr val="000066"/>
                          </a:solidFill>
                          <a:effectLst/>
                          <a:latin typeface="Arial Narrow" panose="020B0606020202030204" pitchFamily="34" charset="0"/>
                        </a:rPr>
                        <a:t>Porcentaje de estudiantes de educación primaria de EBR con nivel satisfactorio en matemática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27.4</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42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43</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50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DRE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60241438"/>
                  </a:ext>
                </a:extLst>
              </a:tr>
              <a:tr h="894079">
                <a:tc vMerge="1">
                  <a:txBody>
                    <a:bodyPr/>
                    <a:lstStyle/>
                    <a:p>
                      <a:endParaRPr lang="es-PE"/>
                    </a:p>
                  </a:txBody>
                  <a:tcPr/>
                </a:tc>
                <a:tc>
                  <a:txBody>
                    <a:bodyPr/>
                    <a:lstStyle/>
                    <a:p>
                      <a:pPr algn="l" rtl="0" fontAlgn="ctr"/>
                      <a:r>
                        <a:rPr lang="es-ES" sz="1450" b="1" i="0" u="none" strike="noStrike">
                          <a:solidFill>
                            <a:srgbClr val="000066"/>
                          </a:solidFill>
                          <a:effectLst/>
                          <a:latin typeface="Arial Narrow" panose="020B0606020202030204" pitchFamily="34" charset="0"/>
                        </a:rPr>
                        <a:t>Porcentaje de estudiantes de educación primaria de EBR con nivel satisfactorio en comunicación</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25.6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42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a:solidFill>
                            <a:srgbClr val="000066"/>
                          </a:solidFill>
                          <a:effectLst/>
                          <a:latin typeface="Arial Narrow" panose="020B0606020202030204" pitchFamily="34" charset="0"/>
                        </a:rPr>
                        <a:t>43</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50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50" b="1" i="0" u="none" strike="noStrike" dirty="0">
                          <a:solidFill>
                            <a:srgbClr val="000066"/>
                          </a:solidFill>
                          <a:effectLst/>
                          <a:latin typeface="Arial Narrow" panose="020B0606020202030204" pitchFamily="34" charset="0"/>
                        </a:rPr>
                        <a:t>DRE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677143"/>
                  </a:ext>
                </a:extLst>
              </a:tr>
            </a:tbl>
          </a:graphicData>
        </a:graphic>
      </p:graphicFrame>
    </p:spTree>
    <p:extLst>
      <p:ext uri="{BB962C8B-B14F-4D97-AF65-F5344CB8AC3E}">
        <p14:creationId xmlns:p14="http://schemas.microsoft.com/office/powerpoint/2010/main" val="1025837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 IMPLEMENTACIÓN DEL PRESUPUESTO POR RESULTADOS (PPR) DE LAS METAS PROGRAMADAS PARA EL AÑO 2022</a:t>
            </a:r>
          </a:p>
        </p:txBody>
      </p:sp>
      <p:graphicFrame>
        <p:nvGraphicFramePr>
          <p:cNvPr id="3" name="Tabla 2"/>
          <p:cNvGraphicFramePr>
            <a:graphicFrameLocks noGrp="1"/>
          </p:cNvGraphicFramePr>
          <p:nvPr>
            <p:extLst>
              <p:ext uri="{D42A27DB-BD31-4B8C-83A1-F6EECF244321}">
                <p14:modId xmlns:p14="http://schemas.microsoft.com/office/powerpoint/2010/main" val="1525473575"/>
              </p:ext>
            </p:extLst>
          </p:nvPr>
        </p:nvGraphicFramePr>
        <p:xfrm>
          <a:off x="251520" y="1331714"/>
          <a:ext cx="8568950" cy="3135984"/>
        </p:xfrm>
        <a:graphic>
          <a:graphicData uri="http://schemas.openxmlformats.org/drawingml/2006/table">
            <a:tbl>
              <a:tblPr/>
              <a:tblGrid>
                <a:gridCol w="2800489">
                  <a:extLst>
                    <a:ext uri="{9D8B030D-6E8A-4147-A177-3AD203B41FA5}">
                      <a16:colId xmlns:a16="http://schemas.microsoft.com/office/drawing/2014/main" val="171127271"/>
                    </a:ext>
                  </a:extLst>
                </a:gridCol>
                <a:gridCol w="2547897">
                  <a:extLst>
                    <a:ext uri="{9D8B030D-6E8A-4147-A177-3AD203B41FA5}">
                      <a16:colId xmlns:a16="http://schemas.microsoft.com/office/drawing/2014/main" val="2007518898"/>
                    </a:ext>
                  </a:extLst>
                </a:gridCol>
                <a:gridCol w="549116">
                  <a:extLst>
                    <a:ext uri="{9D8B030D-6E8A-4147-A177-3AD203B41FA5}">
                      <a16:colId xmlns:a16="http://schemas.microsoft.com/office/drawing/2014/main" val="62761507"/>
                    </a:ext>
                  </a:extLst>
                </a:gridCol>
                <a:gridCol w="625992">
                  <a:extLst>
                    <a:ext uri="{9D8B030D-6E8A-4147-A177-3AD203B41FA5}">
                      <a16:colId xmlns:a16="http://schemas.microsoft.com/office/drawing/2014/main" val="2310173743"/>
                    </a:ext>
                  </a:extLst>
                </a:gridCol>
                <a:gridCol w="549116">
                  <a:extLst>
                    <a:ext uri="{9D8B030D-6E8A-4147-A177-3AD203B41FA5}">
                      <a16:colId xmlns:a16="http://schemas.microsoft.com/office/drawing/2014/main" val="3532076065"/>
                    </a:ext>
                  </a:extLst>
                </a:gridCol>
                <a:gridCol w="549116">
                  <a:extLst>
                    <a:ext uri="{9D8B030D-6E8A-4147-A177-3AD203B41FA5}">
                      <a16:colId xmlns:a16="http://schemas.microsoft.com/office/drawing/2014/main" val="928361802"/>
                    </a:ext>
                  </a:extLst>
                </a:gridCol>
                <a:gridCol w="947224">
                  <a:extLst>
                    <a:ext uri="{9D8B030D-6E8A-4147-A177-3AD203B41FA5}">
                      <a16:colId xmlns:a16="http://schemas.microsoft.com/office/drawing/2014/main" val="3144858596"/>
                    </a:ext>
                  </a:extLst>
                </a:gridCol>
              </a:tblGrid>
              <a:tr h="201064">
                <a:tc rowSpan="2">
                  <a:txBody>
                    <a:bodyPr/>
                    <a:lstStyle/>
                    <a:p>
                      <a:pPr algn="ctr" rtl="0" fontAlgn="ctr"/>
                      <a:r>
                        <a:rPr lang="es-PE" sz="1200" b="1" i="0" u="none" strike="noStrike" dirty="0">
                          <a:solidFill>
                            <a:srgbClr val="FFFFFF"/>
                          </a:solidFill>
                          <a:effectLst/>
                          <a:latin typeface="Arial Narrow" panose="020B0606020202030204" pitchFamily="34" charset="0"/>
                        </a:rPr>
                        <a:t>OBJETIVO ESTRATÉGICO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rowSpan="2">
                  <a:txBody>
                    <a:bodyPr/>
                    <a:lstStyle/>
                    <a:p>
                      <a:pPr algn="ctr" rtl="0" fontAlgn="ctr"/>
                      <a:r>
                        <a:rPr lang="es-PE" sz="1200" b="1" i="0" u="none" strike="noStrike" dirty="0">
                          <a:solidFill>
                            <a:srgbClr val="FFFFFF"/>
                          </a:solidFill>
                          <a:effectLst/>
                          <a:latin typeface="Arial Narrow" panose="020B0606020202030204" pitchFamily="34" charset="0"/>
                        </a:rPr>
                        <a:t>INDICADOR</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rowSpan="2">
                  <a:txBody>
                    <a:bodyPr/>
                    <a:lstStyle/>
                    <a:p>
                      <a:pPr algn="ctr" rtl="0" fontAlgn="ctr"/>
                      <a:r>
                        <a:rPr lang="es-PE" sz="1000" b="1" i="0" u="none" strike="noStrike" dirty="0" err="1">
                          <a:solidFill>
                            <a:srgbClr val="FFFFFF"/>
                          </a:solidFill>
                          <a:effectLst/>
                          <a:latin typeface="Arial Narrow" panose="020B0606020202030204" pitchFamily="34" charset="0"/>
                        </a:rPr>
                        <a:t>LINEA</a:t>
                      </a:r>
                      <a:r>
                        <a:rPr lang="es-PE" sz="1000" b="1" i="0" u="none" strike="noStrike" dirty="0">
                          <a:solidFill>
                            <a:srgbClr val="FFFFFF"/>
                          </a:solidFill>
                          <a:effectLst/>
                          <a:latin typeface="Arial Narrow" panose="020B0606020202030204" pitchFamily="34" charset="0"/>
                        </a:rPr>
                        <a:t> DE BASE 2017</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Arial Narrow" panose="020B0606020202030204" pitchFamily="34" charset="0"/>
                        </a:rPr>
                        <a:t>RESULTADO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gridSpan="2">
                  <a:txBody>
                    <a:bodyPr/>
                    <a:lstStyle/>
                    <a:p>
                      <a:pPr algn="ctr" rtl="0" fontAlgn="ctr"/>
                      <a:r>
                        <a:rPr lang="es-PE" sz="1000" b="1" i="0" u="none" strike="noStrike" dirty="0">
                          <a:solidFill>
                            <a:srgbClr val="FFFFFF"/>
                          </a:solidFill>
                          <a:effectLst/>
                          <a:latin typeface="Arial Narrow" panose="020B0606020202030204" pitchFamily="34" charset="0"/>
                        </a:rPr>
                        <a:t>META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hMerge="1">
                  <a:txBody>
                    <a:bodyPr/>
                    <a:lstStyle/>
                    <a:p>
                      <a:endParaRPr lang="es-PE"/>
                    </a:p>
                  </a:txBody>
                  <a:tcPr/>
                </a:tc>
                <a:tc rowSpan="2">
                  <a:txBody>
                    <a:bodyPr/>
                    <a:lstStyle/>
                    <a:p>
                      <a:pPr algn="ctr" rtl="0" fontAlgn="ctr"/>
                      <a:r>
                        <a:rPr lang="es-PE" sz="1000" b="1" i="0" u="none" strike="noStrike" dirty="0">
                          <a:solidFill>
                            <a:srgbClr val="FFFFFF"/>
                          </a:solidFill>
                          <a:effectLst/>
                          <a:latin typeface="Arial Narrow" panose="020B0606020202030204" pitchFamily="34" charset="0"/>
                        </a:rPr>
                        <a:t>RESPONSABLE</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901216657"/>
                  </a:ext>
                </a:extLst>
              </a:tr>
              <a:tr h="175931">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rtl="0" fontAlgn="ctr"/>
                      <a:r>
                        <a:rPr lang="es-PE" sz="1000" b="1" i="0" u="none" strike="noStrike">
                          <a:solidFill>
                            <a:srgbClr val="FFFFFF"/>
                          </a:solidFill>
                          <a:effectLst/>
                          <a:latin typeface="Arial Narrow" panose="020B0606020202030204" pitchFamily="34" charset="0"/>
                        </a:rPr>
                        <a:t>2020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a:solidFill>
                            <a:srgbClr val="FFFFFF"/>
                          </a:solidFill>
                          <a:effectLst/>
                          <a:latin typeface="Arial Narrow" panose="020B0606020202030204" pitchFamily="34" charset="0"/>
                        </a:rPr>
                        <a:t>2021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000" b="1" i="0" u="none" strike="noStrike" dirty="0">
                          <a:solidFill>
                            <a:srgbClr val="FFFFFF"/>
                          </a:solidFill>
                          <a:effectLst/>
                          <a:latin typeface="Arial Narrow" panose="020B0606020202030204" pitchFamily="34" charset="0"/>
                        </a:rPr>
                        <a:t>2022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vMerge="1">
                  <a:txBody>
                    <a:bodyPr/>
                    <a:lstStyle/>
                    <a:p>
                      <a:endParaRPr lang="es-PE"/>
                    </a:p>
                  </a:txBody>
                  <a:tcPr/>
                </a:tc>
                <a:extLst>
                  <a:ext uri="{0D108BD9-81ED-4DB2-BD59-A6C34878D82A}">
                    <a16:rowId xmlns:a16="http://schemas.microsoft.com/office/drawing/2014/main" val="533706159"/>
                  </a:ext>
                </a:extLst>
              </a:tr>
              <a:tr h="661835">
                <a:tc>
                  <a:txBody>
                    <a:bodyPr/>
                    <a:lstStyle/>
                    <a:p>
                      <a:pPr algn="l" rtl="0" fontAlgn="ctr"/>
                      <a:r>
                        <a:rPr lang="es-ES" sz="1400" b="1" i="0" u="none" strike="noStrike" dirty="0">
                          <a:solidFill>
                            <a:srgbClr val="002060"/>
                          </a:solidFill>
                          <a:effectLst/>
                          <a:latin typeface="Arial Narrow" panose="020B0606020202030204" pitchFamily="34" charset="0"/>
                        </a:rPr>
                        <a:t>Ampliar el acceso a la educación básica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00" b="1" i="0" u="none" strike="noStrike" dirty="0">
                          <a:solidFill>
                            <a:srgbClr val="002060"/>
                          </a:solidFill>
                          <a:effectLst/>
                          <a:latin typeface="Arial Narrow" panose="020B0606020202030204" pitchFamily="34" charset="0"/>
                        </a:rPr>
                        <a:t>Porcentaje de asistencia de población de 3 a16 años que accede a la educación básica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89.6</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91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91.5</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93</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DRE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95586962"/>
                  </a:ext>
                </a:extLst>
              </a:tr>
              <a:tr h="661835">
                <a:tc>
                  <a:txBody>
                    <a:bodyPr/>
                    <a:lstStyle/>
                    <a:p>
                      <a:pPr algn="l" rtl="0" fontAlgn="ctr"/>
                      <a:r>
                        <a:rPr lang="es-ES" sz="1400" b="1" i="0" u="none" strike="noStrike">
                          <a:solidFill>
                            <a:srgbClr val="002060"/>
                          </a:solidFill>
                          <a:effectLst/>
                          <a:latin typeface="Arial Narrow" panose="020B0606020202030204" pitchFamily="34" charset="0"/>
                        </a:rPr>
                        <a:t>Mejorar la calidad de los servicios educativos en las instituciones de educación no universitaria</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00" b="1" i="0" u="none" strike="noStrike" dirty="0">
                          <a:solidFill>
                            <a:srgbClr val="002060"/>
                          </a:solidFill>
                          <a:effectLst/>
                          <a:latin typeface="Arial Narrow" panose="020B0606020202030204" pitchFamily="34" charset="0"/>
                        </a:rPr>
                        <a:t>Numero de instituciones de educación no universitaria acreditadas</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9</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10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15</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DRE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63163216"/>
                  </a:ext>
                </a:extLst>
              </a:tr>
              <a:tr h="661835">
                <a:tc>
                  <a:txBody>
                    <a:bodyPr/>
                    <a:lstStyle/>
                    <a:p>
                      <a:pPr algn="l" rtl="0" fontAlgn="ctr"/>
                      <a:r>
                        <a:rPr lang="es-ES" sz="1400" b="1" i="0" u="none" strike="noStrike">
                          <a:solidFill>
                            <a:srgbClr val="002060"/>
                          </a:solidFill>
                          <a:effectLst/>
                          <a:latin typeface="Arial Narrow" panose="020B0606020202030204" pitchFamily="34" charset="0"/>
                        </a:rPr>
                        <a:t>Mejorar la infraestructura vial de los corredores económicos de la región Puno</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400" b="1" i="0" u="none" strike="noStrike">
                          <a:solidFill>
                            <a:srgbClr val="002060"/>
                          </a:solidFill>
                          <a:effectLst/>
                          <a:latin typeface="Arial Narrow" panose="020B0606020202030204" pitchFamily="34" charset="0"/>
                        </a:rPr>
                        <a:t>Número de kilómetros de infraestructura vial asfaltado de los corredores económicos </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416.4</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505.1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771</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827</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GRI</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17619225"/>
                  </a:ext>
                </a:extLst>
              </a:tr>
              <a:tr h="661835">
                <a:tc>
                  <a:txBody>
                    <a:bodyPr/>
                    <a:lstStyle/>
                    <a:p>
                      <a:pPr algn="l" rtl="0" fontAlgn="ctr"/>
                      <a:r>
                        <a:rPr lang="es-ES" sz="1400" b="1" i="0" u="none" strike="noStrike">
                          <a:solidFill>
                            <a:srgbClr val="002060"/>
                          </a:solidFill>
                          <a:effectLst/>
                          <a:latin typeface="Arial Narrow" panose="020B0606020202030204" pitchFamily="34" charset="0"/>
                        </a:rPr>
                        <a:t>Reducir la vulnerabilidad ante el riesgo de desastres naturales y antrópicos de la región</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00" b="1" i="0" u="none" strike="noStrike">
                          <a:solidFill>
                            <a:srgbClr val="002060"/>
                          </a:solidFill>
                          <a:effectLst/>
                          <a:latin typeface="Arial Narrow" panose="020B0606020202030204" pitchFamily="34" charset="0"/>
                        </a:rPr>
                        <a:t>Porcentaje de población con preparación y respuesta frente a emergencias y desastres</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10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10</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a:solidFill>
                            <a:srgbClr val="002060"/>
                          </a:solidFill>
                          <a:effectLst/>
                          <a:latin typeface="Arial Narrow" panose="020B0606020202030204" pitchFamily="34" charset="0"/>
                        </a:rPr>
                        <a:t>12</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a:solidFill>
                            <a:srgbClr val="002060"/>
                          </a:solidFill>
                          <a:effectLst/>
                          <a:latin typeface="Arial Narrow" panose="020B0606020202030204" pitchFamily="34" charset="0"/>
                        </a:rPr>
                        <a:t>15</a:t>
                      </a: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400" b="1" i="0" u="none" strike="noStrike" dirty="0" err="1">
                          <a:solidFill>
                            <a:srgbClr val="002060"/>
                          </a:solidFill>
                          <a:effectLst/>
                          <a:latin typeface="Arial Narrow" panose="020B0606020202030204" pitchFamily="34" charset="0"/>
                        </a:rPr>
                        <a:t>ORGRDS</a:t>
                      </a:r>
                      <a:endParaRPr lang="es-PE" sz="1400" b="1" i="0" u="none" strike="noStrike" dirty="0">
                        <a:solidFill>
                          <a:srgbClr val="002060"/>
                        </a:solidFill>
                        <a:effectLst/>
                        <a:latin typeface="Arial Narrow" panose="020B0606020202030204" pitchFamily="34" charset="0"/>
                      </a:endParaRPr>
                    </a:p>
                  </a:txBody>
                  <a:tcPr marL="7913" marR="7913" marT="7913"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25501628"/>
                  </a:ext>
                </a:extLst>
              </a:tr>
            </a:tbl>
          </a:graphicData>
        </a:graphic>
      </p:graphicFrame>
    </p:spTree>
    <p:extLst>
      <p:ext uri="{BB962C8B-B14F-4D97-AF65-F5344CB8AC3E}">
        <p14:creationId xmlns:p14="http://schemas.microsoft.com/office/powerpoint/2010/main" val="819483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V.1 PRINCIPALES PRODUCTOS Y METAS FÍSICAS PARA EL AÑO 2022</a:t>
            </a:r>
          </a:p>
        </p:txBody>
      </p:sp>
      <p:graphicFrame>
        <p:nvGraphicFramePr>
          <p:cNvPr id="3" name="Tabla 2">
            <a:extLst>
              <a:ext uri="{FF2B5EF4-FFF2-40B4-BE49-F238E27FC236}">
                <a16:creationId xmlns:a16="http://schemas.microsoft.com/office/drawing/2014/main" id="{9DC247CD-D1C3-4434-9E22-189AB8FC34E2}"/>
              </a:ext>
            </a:extLst>
          </p:cNvPr>
          <p:cNvGraphicFramePr>
            <a:graphicFrameLocks noGrp="1"/>
          </p:cNvGraphicFramePr>
          <p:nvPr>
            <p:extLst>
              <p:ext uri="{D42A27DB-BD31-4B8C-83A1-F6EECF244321}">
                <p14:modId xmlns:p14="http://schemas.microsoft.com/office/powerpoint/2010/main" val="336644037"/>
              </p:ext>
            </p:extLst>
          </p:nvPr>
        </p:nvGraphicFramePr>
        <p:xfrm>
          <a:off x="371634" y="1259706"/>
          <a:ext cx="8304822" cy="3528391"/>
        </p:xfrm>
        <a:graphic>
          <a:graphicData uri="http://schemas.openxmlformats.org/drawingml/2006/table">
            <a:tbl>
              <a:tblPr/>
              <a:tblGrid>
                <a:gridCol w="2689347">
                  <a:extLst>
                    <a:ext uri="{9D8B030D-6E8A-4147-A177-3AD203B41FA5}">
                      <a16:colId xmlns:a16="http://schemas.microsoft.com/office/drawing/2014/main" val="1134871680"/>
                    </a:ext>
                  </a:extLst>
                </a:gridCol>
                <a:gridCol w="2689347">
                  <a:extLst>
                    <a:ext uri="{9D8B030D-6E8A-4147-A177-3AD203B41FA5}">
                      <a16:colId xmlns:a16="http://schemas.microsoft.com/office/drawing/2014/main" val="806915192"/>
                    </a:ext>
                  </a:extLst>
                </a:gridCol>
                <a:gridCol w="1461602">
                  <a:extLst>
                    <a:ext uri="{9D8B030D-6E8A-4147-A177-3AD203B41FA5}">
                      <a16:colId xmlns:a16="http://schemas.microsoft.com/office/drawing/2014/main" val="2115846196"/>
                    </a:ext>
                  </a:extLst>
                </a:gridCol>
                <a:gridCol w="1464526">
                  <a:extLst>
                    <a:ext uri="{9D8B030D-6E8A-4147-A177-3AD203B41FA5}">
                      <a16:colId xmlns:a16="http://schemas.microsoft.com/office/drawing/2014/main" val="3739845502"/>
                    </a:ext>
                  </a:extLst>
                </a:gridCol>
              </a:tblGrid>
              <a:tr h="523443">
                <a:tc>
                  <a:txBody>
                    <a:bodyPr/>
                    <a:lstStyle/>
                    <a:p>
                      <a:pPr algn="ctr" rtl="0" fontAlgn="ctr"/>
                      <a:r>
                        <a:rPr lang="es-PE" sz="1400" b="1" i="0" u="none" strike="noStrike">
                          <a:solidFill>
                            <a:srgbClr val="FFFFFF"/>
                          </a:solidFill>
                          <a:effectLst/>
                          <a:latin typeface="Arial Narrow" panose="020B0606020202030204" pitchFamily="34" charset="0"/>
                        </a:rPr>
                        <a:t>PROGRAMA PRESUPUESTAL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PRODUCTO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PRESUPUESTO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META FÍSICA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851460786"/>
                  </a:ext>
                </a:extLst>
              </a:tr>
              <a:tr h="1017805">
                <a:tc>
                  <a:txBody>
                    <a:bodyPr/>
                    <a:lstStyle/>
                    <a:p>
                      <a:pPr algn="l" rtl="0" fontAlgn="ctr"/>
                      <a:r>
                        <a:rPr lang="es-ES" sz="1500" b="1" i="0" u="none" strike="noStrike">
                          <a:solidFill>
                            <a:srgbClr val="000066"/>
                          </a:solidFill>
                          <a:effectLst/>
                          <a:latin typeface="Arial Narrow" panose="020B0606020202030204" pitchFamily="34" charset="0"/>
                        </a:rPr>
                        <a:t>0090 Logros de Aprendizaje de Estudiantes de la Educación Básica Regular</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3000385 Instituciones Educativas con Condiciones para el Cumplimiento de Horas Lectivas Normadas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850,509,297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4,352 Instituciones Educativas Atendidas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70561314"/>
                  </a:ext>
                </a:extLst>
              </a:tr>
              <a:tr h="707617">
                <a:tc rowSpan="2">
                  <a:txBody>
                    <a:bodyPr/>
                    <a:lstStyle/>
                    <a:p>
                      <a:pPr algn="l" rtl="0" fontAlgn="ctr"/>
                      <a:r>
                        <a:rPr lang="es-PE" sz="1500" b="1" i="0" u="none" strike="noStrike">
                          <a:solidFill>
                            <a:srgbClr val="000066"/>
                          </a:solidFill>
                          <a:effectLst/>
                          <a:latin typeface="Arial Narrow" panose="020B0606020202030204" pitchFamily="34" charset="0"/>
                        </a:rPr>
                        <a:t>0002 Salud Materno Neonatal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3033295 Atención del Parto Normal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11,774,063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500" b="1" i="0" u="none" strike="noStrike">
                          <a:solidFill>
                            <a:srgbClr val="000066"/>
                          </a:solidFill>
                          <a:effectLst/>
                          <a:latin typeface="Arial Narrow" panose="020B0606020202030204" pitchFamily="34" charset="0"/>
                        </a:rPr>
                        <a:t>11,551 Partos Normales Atendidos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4904689"/>
                  </a:ext>
                </a:extLst>
              </a:tr>
              <a:tr h="513749">
                <a:tc vMerge="1">
                  <a:txBody>
                    <a:bodyPr/>
                    <a:lstStyle/>
                    <a:p>
                      <a:endParaRPr lang="es-PE"/>
                    </a:p>
                  </a:txBody>
                  <a:tcPr/>
                </a:tc>
                <a:tc>
                  <a:txBody>
                    <a:bodyPr/>
                    <a:lstStyle/>
                    <a:p>
                      <a:pPr algn="l" rtl="0" fontAlgn="ctr"/>
                      <a:r>
                        <a:rPr lang="es-PE" sz="1500" b="1" i="0" u="none" strike="noStrike">
                          <a:solidFill>
                            <a:srgbClr val="000066"/>
                          </a:solidFill>
                          <a:effectLst/>
                          <a:latin typeface="Arial Narrow" panose="020B0606020202030204" pitchFamily="34" charset="0"/>
                        </a:rPr>
                        <a:t>3033172. Atención Prenatal Reenfocada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9,016,602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500" b="1" i="0" u="none" strike="noStrike">
                          <a:solidFill>
                            <a:srgbClr val="000066"/>
                          </a:solidFill>
                          <a:effectLst/>
                          <a:latin typeface="Arial Narrow" panose="020B0606020202030204" pitchFamily="34" charset="0"/>
                        </a:rPr>
                        <a:t>6,345 Partos Reenfocados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157421662"/>
                  </a:ext>
                </a:extLst>
              </a:tr>
              <a:tr h="765777">
                <a:tc>
                  <a:txBody>
                    <a:bodyPr/>
                    <a:lstStyle/>
                    <a:p>
                      <a:pPr algn="l" rtl="0" fontAlgn="ctr"/>
                      <a:r>
                        <a:rPr lang="es-PE" sz="1500" b="1" i="0" u="none" strike="noStrike">
                          <a:solidFill>
                            <a:srgbClr val="000066"/>
                          </a:solidFill>
                          <a:effectLst/>
                          <a:latin typeface="Arial Narrow" panose="020B0606020202030204" pitchFamily="34" charset="0"/>
                        </a:rPr>
                        <a:t>0001 Programa Articulado Nutricional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3033251 Familias Saludables con Conocimientos para el Cuidado Infantil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7,246,119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168,520 Familias Atendidas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77258039"/>
                  </a:ext>
                </a:extLst>
              </a:tr>
            </a:tbl>
          </a:graphicData>
        </a:graphic>
      </p:graphicFrame>
    </p:spTree>
    <p:extLst>
      <p:ext uri="{BB962C8B-B14F-4D97-AF65-F5344CB8AC3E}">
        <p14:creationId xmlns:p14="http://schemas.microsoft.com/office/powerpoint/2010/main" val="3500742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37136"/>
            <a:ext cx="7128792" cy="992680"/>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VI.</a:t>
            </a:r>
          </a:p>
          <a:p>
            <a:pPr marL="0" lvl="1" algn="ctr"/>
            <a:r>
              <a:rPr lang="es-ES" sz="3000" b="1" dirty="0">
                <a:ln w="50800"/>
                <a:solidFill>
                  <a:schemeClr val="bg1">
                    <a:lumMod val="95000"/>
                  </a:schemeClr>
                </a:solidFill>
                <a:latin typeface="Agency FB" pitchFamily="34" charset="0"/>
                <a:cs typeface="Arial" panose="020B0604020202020204" pitchFamily="34" charset="0"/>
              </a:rPr>
              <a:t>ANÁLISIS DE PROYECTOS APROBADOS EN EL PDRC</a:t>
            </a:r>
            <a:endParaRPr lang="es-PE" sz="3000" b="1" dirty="0">
              <a:ln w="50800"/>
              <a:solidFill>
                <a:schemeClr val="bg1">
                  <a:lumMod val="95000"/>
                </a:schemeClr>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1817063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10" name="1 Rectángulo"/>
          <p:cNvSpPr/>
          <p:nvPr/>
        </p:nvSpPr>
        <p:spPr>
          <a:xfrm>
            <a:off x="257024" y="290749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2. </a:t>
            </a:r>
            <a:r>
              <a:rPr lang="es-ES" sz="1600" b="1" dirty="0">
                <a:ln w="50800"/>
                <a:solidFill>
                  <a:schemeClr val="bg1">
                    <a:lumMod val="95000"/>
                  </a:schemeClr>
                </a:solidFill>
                <a:latin typeface="Arial Narrow" panose="020B0606020202030204" pitchFamily="34" charset="0"/>
                <a:cs typeface="Arial" panose="020B0604020202020204" pitchFamily="34" charset="0"/>
              </a:rPr>
              <a:t>SERVICIOS DE SALUD INTEGRAL Y BÁSICOS DE CALIDAD CON COBERTURA URBANA - RURAL, INTERCULTURAL Y CAPACIDAD RESOLUTIVA </a:t>
            </a:r>
            <a:endParaRPr lang="es-PE" sz="2400" b="1" dirty="0">
              <a:ln w="50800"/>
              <a:solidFill>
                <a:schemeClr val="bg1">
                  <a:lumMod val="95000"/>
                </a:schemeClr>
              </a:solidFill>
              <a:latin typeface="Agency FB" pitchFamily="34" charset="0"/>
              <a:cs typeface="Arial" panose="020B0604020202020204" pitchFamily="34" charset="0"/>
            </a:endParaRPr>
          </a:p>
        </p:txBody>
      </p:sp>
      <p:sp>
        <p:nvSpPr>
          <p:cNvPr id="11" name="Rectángulo 10"/>
          <p:cNvSpPr/>
          <p:nvPr/>
        </p:nvSpPr>
        <p:spPr>
          <a:xfrm>
            <a:off x="257025" y="1012563"/>
            <a:ext cx="8707463" cy="1723549"/>
          </a:xfrm>
          <a:prstGeom prst="rect">
            <a:avLst/>
          </a:prstGeom>
          <a:solidFill>
            <a:schemeClr val="bg1"/>
          </a:solidFill>
        </p:spPr>
        <p:txBody>
          <a:bodyPr wrap="square">
            <a:spAutoFit/>
          </a:bodyPr>
          <a:lstStyle/>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PDRC Puno al 2021, cuenta con 103 proyectos de impacto regional identificados y distribuidos en 06 ejes de desarrollo y 09 objetivos estratégicos regionales. </a:t>
            </a:r>
          </a:p>
          <a:p>
            <a:pPr algn="just"/>
            <a:endParaRPr lang="es-ES" sz="10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S" sz="1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año 2022 se tiene programado (86) proyectos, los mismos se encuentran identificados y priorizados en el proceso del Presupuesto Participativo 2022, articulados a los objetivos del PDRC, los mismos han sido incorporados en el Proyecto de Ley de Presupuesto del Sector Público para el Año Fiscal 2022, cuyo presupuesto asciende a </a:t>
            </a:r>
            <a:r>
              <a:rPr lang="es-ES" sz="1600" b="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301’345,840.</a:t>
            </a:r>
            <a:endParaRPr lang="es-PE" sz="1600" b="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3EFB70EA-BA5A-4E97-ABD6-25A3050A67F1}"/>
              </a:ext>
            </a:extLst>
          </p:cNvPr>
          <p:cNvGraphicFramePr>
            <a:graphicFrameLocks noGrp="1"/>
          </p:cNvGraphicFramePr>
          <p:nvPr>
            <p:extLst>
              <p:ext uri="{D42A27DB-BD31-4B8C-83A1-F6EECF244321}">
                <p14:modId xmlns:p14="http://schemas.microsoft.com/office/powerpoint/2010/main" val="3065285810"/>
              </p:ext>
            </p:extLst>
          </p:nvPr>
        </p:nvGraphicFramePr>
        <p:xfrm>
          <a:off x="179512" y="3491954"/>
          <a:ext cx="8784976" cy="2404219"/>
        </p:xfrm>
        <a:graphic>
          <a:graphicData uri="http://schemas.openxmlformats.org/drawingml/2006/table">
            <a:tbl>
              <a:tblPr/>
              <a:tblGrid>
                <a:gridCol w="764579">
                  <a:extLst>
                    <a:ext uri="{9D8B030D-6E8A-4147-A177-3AD203B41FA5}">
                      <a16:colId xmlns:a16="http://schemas.microsoft.com/office/drawing/2014/main" val="4042305600"/>
                    </a:ext>
                  </a:extLst>
                </a:gridCol>
                <a:gridCol w="6964112">
                  <a:extLst>
                    <a:ext uri="{9D8B030D-6E8A-4147-A177-3AD203B41FA5}">
                      <a16:colId xmlns:a16="http://schemas.microsoft.com/office/drawing/2014/main" val="3532241639"/>
                    </a:ext>
                  </a:extLst>
                </a:gridCol>
                <a:gridCol w="1056285">
                  <a:extLst>
                    <a:ext uri="{9D8B030D-6E8A-4147-A177-3AD203B41FA5}">
                      <a16:colId xmlns:a16="http://schemas.microsoft.com/office/drawing/2014/main" val="3097277241"/>
                    </a:ext>
                  </a:extLst>
                </a:gridCol>
              </a:tblGrid>
              <a:tr h="229052">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dirty="0">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95792763"/>
                  </a:ext>
                </a:extLst>
              </a:tr>
              <a:tr h="245935">
                <a:tc>
                  <a:txBody>
                    <a:bodyPr/>
                    <a:lstStyle/>
                    <a:p>
                      <a:pPr algn="ctr" rtl="0" fontAlgn="ctr"/>
                      <a:r>
                        <a:rPr lang="es-PE" sz="1500" b="1" i="0" u="none" strike="noStrike" dirty="0">
                          <a:solidFill>
                            <a:srgbClr val="000066"/>
                          </a:solidFill>
                          <a:effectLst/>
                          <a:latin typeface="Arial Narrow" panose="020B0606020202030204" pitchFamily="34" charset="0"/>
                        </a:rPr>
                        <a:t>2108576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Construcción del Hospital Materno Infantil del Cono Sur Juliaca</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38,805,121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05664388"/>
                  </a:ext>
                </a:extLst>
              </a:tr>
              <a:tr h="245935">
                <a:tc>
                  <a:txBody>
                    <a:bodyPr/>
                    <a:lstStyle/>
                    <a:p>
                      <a:pPr algn="ctr" rtl="0" fontAlgn="ctr"/>
                      <a:r>
                        <a:rPr lang="es-PE" sz="1500" b="1" i="0" u="none" strike="noStrike">
                          <a:solidFill>
                            <a:srgbClr val="000066"/>
                          </a:solidFill>
                          <a:effectLst/>
                          <a:latin typeface="Arial Narrow" panose="020B0606020202030204" pitchFamily="34" charset="0"/>
                        </a:rPr>
                        <a:t>2271673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Fortalecimiento de la Capacidad Resolutiva del Hospital Regional Manuel Núñez Butron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25,562,300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22538872"/>
                  </a:ext>
                </a:extLst>
              </a:tr>
              <a:tr h="482308">
                <a:tc>
                  <a:txBody>
                    <a:bodyPr/>
                    <a:lstStyle/>
                    <a:p>
                      <a:pPr algn="ctr" rtl="0" fontAlgn="ctr"/>
                      <a:r>
                        <a:rPr lang="es-PE" sz="1500" b="1" i="0" u="none" strike="noStrike">
                          <a:solidFill>
                            <a:srgbClr val="000066"/>
                          </a:solidFill>
                          <a:effectLst/>
                          <a:latin typeface="Arial Narrow" panose="020B0606020202030204" pitchFamily="34" charset="0"/>
                        </a:rPr>
                        <a:t>2279375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de Salud del Hospital de Apoyo </a:t>
                      </a:r>
                      <a:r>
                        <a:rPr lang="es-ES" sz="1500" b="1" i="0" u="none" strike="noStrike" dirty="0" err="1">
                          <a:solidFill>
                            <a:srgbClr val="000066"/>
                          </a:solidFill>
                          <a:effectLst/>
                          <a:latin typeface="Arial Narrow" panose="020B0606020202030204" pitchFamily="34" charset="0"/>
                        </a:rPr>
                        <a:t>Ilave</a:t>
                      </a:r>
                      <a:r>
                        <a:rPr lang="es-ES" sz="1500" b="1" i="0" u="none" strike="noStrike" dirty="0">
                          <a:solidFill>
                            <a:srgbClr val="000066"/>
                          </a:solidFill>
                          <a:effectLst/>
                          <a:latin typeface="Arial Narrow" panose="020B0606020202030204" pitchFamily="34" charset="0"/>
                        </a:rPr>
                        <a:t>, Provincia de El Collao -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5,005,895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264143894"/>
                  </a:ext>
                </a:extLst>
              </a:tr>
              <a:tr h="482308">
                <a:tc>
                  <a:txBody>
                    <a:bodyPr/>
                    <a:lstStyle/>
                    <a:p>
                      <a:pPr algn="ctr" rtl="0" fontAlgn="ctr"/>
                      <a:r>
                        <a:rPr lang="es-PE" sz="1500" b="1" i="0" u="none" strike="noStrike">
                          <a:solidFill>
                            <a:srgbClr val="000066"/>
                          </a:solidFill>
                          <a:effectLst/>
                          <a:latin typeface="Arial Narrow" panose="020B0606020202030204" pitchFamily="34" charset="0"/>
                        </a:rPr>
                        <a:t>2166678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Capacidad Resolutiva del Centro de Salud La Rinconada Categoría I-4, Distrito de Ananea, Provincia de San Antonio de Putina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51215161"/>
                  </a:ext>
                </a:extLst>
              </a:tr>
              <a:tr h="718681">
                <a:tc>
                  <a:txBody>
                    <a:bodyPr/>
                    <a:lstStyle/>
                    <a:p>
                      <a:pPr algn="ctr" rtl="0" fontAlgn="ctr"/>
                      <a:r>
                        <a:rPr lang="es-PE" sz="1500" b="1" i="0" u="none" strike="noStrike">
                          <a:solidFill>
                            <a:srgbClr val="000066"/>
                          </a:solidFill>
                          <a:effectLst/>
                          <a:latin typeface="Arial Narrow" panose="020B0606020202030204" pitchFamily="34" charset="0"/>
                        </a:rPr>
                        <a:t>2357092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Capacidad Resolutiva del Centro de Salud </a:t>
                      </a:r>
                      <a:r>
                        <a:rPr lang="es-ES" sz="1500" b="1" i="0" u="none" strike="noStrike" dirty="0" err="1">
                          <a:solidFill>
                            <a:srgbClr val="000066"/>
                          </a:solidFill>
                          <a:effectLst/>
                          <a:latin typeface="Arial Narrow" panose="020B0606020202030204" pitchFamily="34" charset="0"/>
                        </a:rPr>
                        <a:t>Cojata</a:t>
                      </a:r>
                      <a:r>
                        <a:rPr lang="es-ES" sz="1500" b="1" i="0" u="none" strike="noStrike" dirty="0">
                          <a:solidFill>
                            <a:srgbClr val="000066"/>
                          </a:solidFill>
                          <a:effectLst/>
                          <a:latin typeface="Arial Narrow" panose="020B0606020202030204" pitchFamily="34" charset="0"/>
                        </a:rPr>
                        <a:t> I-4, de la Micro Red </a:t>
                      </a:r>
                      <a:r>
                        <a:rPr lang="es-ES" sz="1500" b="1" i="0" u="none" strike="noStrike" dirty="0" err="1">
                          <a:solidFill>
                            <a:srgbClr val="000066"/>
                          </a:solidFill>
                          <a:effectLst/>
                          <a:latin typeface="Arial Narrow" panose="020B0606020202030204" pitchFamily="34" charset="0"/>
                        </a:rPr>
                        <a:t>Cojata</a:t>
                      </a:r>
                      <a:r>
                        <a:rPr lang="es-ES" sz="1500" b="1" i="0" u="none" strike="noStrike" dirty="0">
                          <a:solidFill>
                            <a:srgbClr val="000066"/>
                          </a:solidFill>
                          <a:effectLst/>
                          <a:latin typeface="Arial Narrow" panose="020B0606020202030204" pitchFamily="34" charset="0"/>
                        </a:rPr>
                        <a:t>, Red de Salud Huancané, DIRESA Puno, Distrito de </a:t>
                      </a:r>
                      <a:r>
                        <a:rPr lang="es-ES" sz="1500" b="1" i="0" u="none" strike="noStrike" dirty="0" err="1">
                          <a:solidFill>
                            <a:srgbClr val="000066"/>
                          </a:solidFill>
                          <a:effectLst/>
                          <a:latin typeface="Arial Narrow" panose="020B0606020202030204" pitchFamily="34" charset="0"/>
                        </a:rPr>
                        <a:t>Cojata</a:t>
                      </a:r>
                      <a:r>
                        <a:rPr lang="es-ES" sz="1500" b="1" i="0" u="none" strike="noStrike" dirty="0">
                          <a:solidFill>
                            <a:srgbClr val="000066"/>
                          </a:solidFill>
                          <a:effectLst/>
                          <a:latin typeface="Arial Narrow" panose="020B0606020202030204" pitchFamily="34" charset="0"/>
                        </a:rPr>
                        <a:t> - Provincia de Huancané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63826041"/>
                  </a:ext>
                </a:extLst>
              </a:tr>
            </a:tbl>
          </a:graphicData>
        </a:graphic>
      </p:graphicFrame>
    </p:spTree>
    <p:extLst>
      <p:ext uri="{BB962C8B-B14F-4D97-AF65-F5344CB8AC3E}">
        <p14:creationId xmlns:p14="http://schemas.microsoft.com/office/powerpoint/2010/main" val="66313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383800" y="1473279"/>
            <a:ext cx="2376401" cy="1932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s-PE" sz="1350" b="1" dirty="0">
                <a:solidFill>
                  <a:prstClr val="white"/>
                </a:solidFill>
              </a:rPr>
              <a:t>IV : MARCO ESTRATÉGICO</a:t>
            </a:r>
            <a:endParaRPr lang="es-PE" sz="1350" dirty="0">
              <a:solidFill>
                <a:prstClr val="white"/>
              </a:solidFill>
            </a:endParaRPr>
          </a:p>
        </p:txBody>
      </p:sp>
      <p:sp>
        <p:nvSpPr>
          <p:cNvPr id="12" name="11 Rectángulo"/>
          <p:cNvSpPr/>
          <p:nvPr/>
        </p:nvSpPr>
        <p:spPr>
          <a:xfrm>
            <a:off x="467544" y="1259706"/>
            <a:ext cx="8424936" cy="4782078"/>
          </a:xfrm>
          <a:prstGeom prst="rect">
            <a:avLst/>
          </a:prstGeom>
          <a:solidFill>
            <a:schemeClr val="bg1"/>
          </a:solidFill>
          <a:ln w="0" cmpd="sng">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defRPr/>
            </a:pPr>
            <a:r>
              <a:rPr lang="es-ES_tradnl" sz="1600" b="1" i="1" dirty="0">
                <a:solidFill>
                  <a:srgbClr val="F79646">
                    <a:lumMod val="50000"/>
                  </a:srgbClr>
                </a:solidFill>
                <a:effectLst>
                  <a:outerShdw blurRad="38100" dist="38100" dir="2700000" algn="tl">
                    <a:srgbClr val="000000">
                      <a:alpha val="43137"/>
                    </a:srgbClr>
                  </a:outerShdw>
                </a:effectLst>
                <a:latin typeface="Arial"/>
                <a:ea typeface="Calibri"/>
                <a:cs typeface="Times New Roman"/>
              </a:rPr>
              <a:t>“</a:t>
            </a:r>
            <a:r>
              <a:rPr lang="es-ES_tradnl" b="1" i="1" dirty="0">
                <a:solidFill>
                  <a:srgbClr val="F79646">
                    <a:lumMod val="50000"/>
                  </a:srgbClr>
                </a:solidFill>
                <a:effectLst>
                  <a:outerShdw blurRad="38100" dist="38100" dir="2700000" algn="tl">
                    <a:srgbClr val="000000">
                      <a:alpha val="43137"/>
                    </a:srgbClr>
                  </a:outerShdw>
                </a:effectLst>
                <a:latin typeface="Arial"/>
                <a:ea typeface="Calibri"/>
                <a:cs typeface="Times New Roman"/>
              </a:rPr>
              <a:t>Región Puno, con su lago Titicaca navegable más alto del mundo y Parque Nacional </a:t>
            </a:r>
            <a:r>
              <a:rPr lang="es-ES_tradnl" b="1" i="1" dirty="0" err="1">
                <a:solidFill>
                  <a:srgbClr val="F79646">
                    <a:lumMod val="50000"/>
                  </a:srgbClr>
                </a:solidFill>
                <a:effectLst>
                  <a:outerShdw blurRad="38100" dist="38100" dir="2700000" algn="tl">
                    <a:srgbClr val="000000">
                      <a:alpha val="43137"/>
                    </a:srgbClr>
                  </a:outerShdw>
                </a:effectLst>
                <a:latin typeface="Arial"/>
                <a:ea typeface="Calibri"/>
                <a:cs typeface="Times New Roman"/>
              </a:rPr>
              <a:t>Bahuaja</a:t>
            </a:r>
            <a:r>
              <a:rPr lang="es-ES_tradnl" b="1" i="1" dirty="0">
                <a:solidFill>
                  <a:srgbClr val="F79646">
                    <a:lumMod val="50000"/>
                  </a:srgbClr>
                </a:solidFill>
                <a:effectLst>
                  <a:outerShdw blurRad="38100" dist="38100" dir="2700000" algn="tl">
                    <a:srgbClr val="000000">
                      <a:alpha val="43137"/>
                    </a:srgbClr>
                  </a:outerShdw>
                </a:effectLst>
                <a:latin typeface="Arial"/>
                <a:ea typeface="Calibri"/>
                <a:cs typeface="Times New Roman"/>
              </a:rPr>
              <a:t> </a:t>
            </a:r>
            <a:r>
              <a:rPr lang="es-ES_tradnl" b="1" i="1" dirty="0" err="1">
                <a:solidFill>
                  <a:srgbClr val="F79646">
                    <a:lumMod val="50000"/>
                  </a:srgbClr>
                </a:solidFill>
                <a:effectLst>
                  <a:outerShdw blurRad="38100" dist="38100" dir="2700000" algn="tl">
                    <a:srgbClr val="000000">
                      <a:alpha val="43137"/>
                    </a:srgbClr>
                  </a:outerShdw>
                </a:effectLst>
                <a:latin typeface="Arial"/>
                <a:ea typeface="Calibri"/>
                <a:cs typeface="Times New Roman"/>
              </a:rPr>
              <a:t>Sonene</a:t>
            </a:r>
            <a:r>
              <a:rPr lang="es-ES_tradnl" b="1" i="1" dirty="0">
                <a:solidFill>
                  <a:srgbClr val="F79646">
                    <a:lumMod val="50000"/>
                  </a:srgbClr>
                </a:solidFill>
                <a:effectLst>
                  <a:outerShdw blurRad="38100" dist="38100" dir="2700000" algn="tl">
                    <a:srgbClr val="000000">
                      <a:alpha val="43137"/>
                    </a:srgbClr>
                  </a:outerShdw>
                </a:effectLst>
                <a:latin typeface="Arial"/>
                <a:ea typeface="Calibri"/>
                <a:cs typeface="Times New Roman"/>
              </a:rPr>
              <a:t>”</a:t>
            </a:r>
          </a:p>
          <a:p>
            <a:pPr algn="just">
              <a:lnSpc>
                <a:spcPct val="115000"/>
              </a:lnSpc>
              <a:defRPr/>
            </a:pPr>
            <a:endParaRPr lang="es-ES_tradnl" sz="600" dirty="0">
              <a:solidFill>
                <a:srgbClr val="000099"/>
              </a:solidFill>
              <a:effectLst>
                <a:outerShdw blurRad="38100" dist="38100" dir="2700000" algn="tl">
                  <a:srgbClr val="000000">
                    <a:alpha val="43137"/>
                  </a:srgbClr>
                </a:outerShdw>
              </a:effectLst>
              <a:latin typeface="Arial"/>
              <a:ea typeface="Calibri"/>
              <a:cs typeface="Times New Roman"/>
            </a:endParaRPr>
          </a:p>
          <a:p>
            <a:pPr algn="just">
              <a:lnSpc>
                <a:spcPct val="115000"/>
              </a:lnSpc>
              <a:defRPr/>
            </a:pPr>
            <a:r>
              <a:rPr lang="es-ES_tradnl"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Al 2021, somos una región andina - amazónica que ha afirmado su identidad, su población ha desarrollado interculturalmente, capacidades, valores y goza de </a:t>
            </a:r>
            <a:r>
              <a:rPr lang="es-ES_tradnl" sz="1600" b="1" i="1"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calidad de vida</a:t>
            </a:r>
            <a:r>
              <a:rPr lang="es-PE" sz="1600" b="1" i="1"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con igualdad de oportunidades.</a:t>
            </a:r>
          </a:p>
          <a:p>
            <a:pPr algn="just">
              <a:lnSpc>
                <a:spcPct val="115000"/>
              </a:lnSpc>
              <a:defRPr/>
            </a:pPr>
            <a:endParaRPr lang="es-PE" sz="300"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lnSpc>
                <a:spcPct val="115000"/>
              </a:lnSpc>
              <a:defRPr/>
            </a:pPr>
            <a:r>
              <a:rPr lang="es-PE"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a:t>
            </a:r>
            <a:r>
              <a:rPr lang="es-ES_tradnl"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aneja sosteniblemente sus recursos naturales</a:t>
            </a:r>
            <a:r>
              <a:rPr lang="es-PE"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y el ambiente, integrando corredores ecológicos</a:t>
            </a:r>
            <a:r>
              <a:rPr lang="es-ES_tradnl"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con una producción agropecuaria, minero - energética </a:t>
            </a:r>
            <a:r>
              <a:rPr lang="es-PE" sz="1600" dirty="0">
                <a:solidFill>
                  <a:srgbClr val="000066"/>
                </a:solidFill>
                <a:effectLst>
                  <a:outerShdw blurRad="38100" dist="38100" dir="2700000" algn="tl">
                    <a:srgbClr val="000000">
                      <a:alpha val="43137"/>
                    </a:srgbClr>
                  </a:outerShdw>
                </a:effectLst>
                <a:latin typeface="Arial" pitchFamily="34" charset="0"/>
                <a:ea typeface="Calibri"/>
                <a:cs typeface="Arial" pitchFamily="34" charset="0"/>
              </a:rPr>
              <a:t>e industrial </a:t>
            </a:r>
            <a:r>
              <a:rPr lang="es-PE" sz="1600" b="1" i="1" dirty="0">
                <a:solidFill>
                  <a:srgbClr val="000066"/>
                </a:solidFill>
                <a:effectLst>
                  <a:outerShdw blurRad="38100" dist="38100" dir="2700000" algn="tl">
                    <a:srgbClr val="000000">
                      <a:alpha val="43137"/>
                    </a:srgbClr>
                  </a:outerShdw>
                </a:effectLst>
                <a:latin typeface="Arial" pitchFamily="34" charset="0"/>
                <a:ea typeface="Calibri"/>
                <a:cs typeface="Arial" pitchFamily="34" charset="0"/>
              </a:rPr>
              <a:t>competitiva</a:t>
            </a:r>
            <a:r>
              <a:rPr lang="es-PE" sz="1600" dirty="0">
                <a:solidFill>
                  <a:srgbClr val="000066"/>
                </a:solidFill>
                <a:effectLst>
                  <a:outerShdw blurRad="38100" dist="38100" dir="2700000" algn="tl">
                    <a:srgbClr val="000000">
                      <a:alpha val="43137"/>
                    </a:srgbClr>
                  </a:outerShdw>
                </a:effectLst>
                <a:latin typeface="Arial" pitchFamily="34" charset="0"/>
                <a:ea typeface="Calibri"/>
                <a:cs typeface="Arial" pitchFamily="34" charset="0"/>
              </a:rPr>
              <a:t>; basada en la ciencia, tecnología e investigación. </a:t>
            </a:r>
            <a:r>
              <a:rPr lang="es-ES_tradnl" sz="1600" dirty="0">
                <a:solidFill>
                  <a:srgbClr val="000066"/>
                </a:solidFill>
                <a:effectLst>
                  <a:outerShdw blurRad="38100" dist="38100" dir="2700000" algn="tl">
                    <a:srgbClr val="000000">
                      <a:alpha val="43137"/>
                    </a:srgbClr>
                  </a:outerShdw>
                </a:effectLst>
                <a:latin typeface="Arial" pitchFamily="34" charset="0"/>
                <a:ea typeface="Calibri"/>
                <a:cs typeface="Arial" pitchFamily="34" charset="0"/>
              </a:rPr>
              <a:t>Líder en el </a:t>
            </a:r>
            <a:r>
              <a:rPr lang="es-ES_tradnl" sz="1600" b="1" i="1" dirty="0">
                <a:solidFill>
                  <a:srgbClr val="0000F6"/>
                </a:solidFill>
                <a:effectLst>
                  <a:outerShdw blurRad="38100" dist="38100" dir="2700000" algn="tl">
                    <a:srgbClr val="000000">
                      <a:alpha val="43137"/>
                    </a:srgbClr>
                  </a:outerShdw>
                </a:effectLst>
                <a:latin typeface="Arial" pitchFamily="34" charset="0"/>
                <a:ea typeface="Calibri"/>
                <a:cs typeface="Arial" pitchFamily="34" charset="0"/>
              </a:rPr>
              <a:t>desarrollo de </a:t>
            </a:r>
            <a:r>
              <a:rPr lang="es-PE" sz="1600" b="1" i="1" dirty="0">
                <a:solidFill>
                  <a:srgbClr val="0000F6"/>
                </a:solidFill>
                <a:effectLst>
                  <a:outerShdw blurRad="38100" dist="38100" dir="2700000" algn="tl">
                    <a:srgbClr val="000000">
                      <a:alpha val="43137"/>
                    </a:srgbClr>
                  </a:outerShdw>
                </a:effectLst>
                <a:latin typeface="Arial" pitchFamily="34" charset="0"/>
                <a:ea typeface="Calibri"/>
                <a:cs typeface="Arial" pitchFamily="34" charset="0"/>
              </a:rPr>
              <a:t>cadenas productivas</a:t>
            </a:r>
            <a:r>
              <a:rPr lang="es-PE" sz="1600" dirty="0">
                <a:solidFill>
                  <a:srgbClr val="0000F6"/>
                </a:solidFill>
                <a:effectLst>
                  <a:outerShdw blurRad="38100" dist="38100" dir="2700000" algn="tl">
                    <a:srgbClr val="000000">
                      <a:alpha val="43137"/>
                    </a:srgbClr>
                  </a:outerShdw>
                </a:effectLst>
                <a:latin typeface="Arial" pitchFamily="34" charset="0"/>
                <a:ea typeface="Calibri"/>
                <a:cs typeface="Arial" pitchFamily="34" charset="0"/>
              </a:rPr>
              <a:t> </a:t>
            </a:r>
            <a:r>
              <a:rPr lang="es-PE" sz="1600" dirty="0">
                <a:solidFill>
                  <a:srgbClr val="000066"/>
                </a:solidFill>
                <a:effectLst>
                  <a:outerShdw blurRad="38100" dist="38100" dir="2700000" algn="tl">
                    <a:srgbClr val="000000">
                      <a:alpha val="43137"/>
                    </a:srgbClr>
                  </a:outerShdw>
                </a:effectLst>
                <a:latin typeface="Arial" pitchFamily="34" charset="0"/>
                <a:cs typeface="Arial" pitchFamily="34" charset="0"/>
              </a:rPr>
              <a:t>en </a:t>
            </a:r>
            <a:r>
              <a:rPr lang="es-ES_tradnl" sz="1600" dirty="0">
                <a:solidFill>
                  <a:srgbClr val="000066"/>
                </a:solidFill>
                <a:effectLst>
                  <a:outerShdw blurRad="38100" dist="38100" dir="2700000" algn="tl">
                    <a:srgbClr val="000000">
                      <a:alpha val="43137"/>
                    </a:srgbClr>
                  </a:outerShdw>
                </a:effectLst>
                <a:latin typeface="Arial" pitchFamily="34" charset="0"/>
                <a:cs typeface="Arial" pitchFamily="34" charset="0"/>
              </a:rPr>
              <a:t>camélidos sudamericanos, ovinos, bovinos, granos andinos, café, trucha y el turismo</a:t>
            </a:r>
            <a:r>
              <a:rPr lang="es-ES_tradnl" sz="1600" dirty="0">
                <a:solidFill>
                  <a:srgbClr val="000066"/>
                </a:solidFill>
                <a:effectLst>
                  <a:outerShdw blurRad="38100" dist="38100" dir="2700000" algn="tl">
                    <a:srgbClr val="000000">
                      <a:alpha val="43137"/>
                    </a:srgbClr>
                  </a:outerShdw>
                </a:effectLst>
                <a:latin typeface="Arial" pitchFamily="34" charset="0"/>
                <a:ea typeface="Calibri"/>
                <a:cs typeface="Arial" pitchFamily="34" charset="0"/>
              </a:rPr>
              <a:t>, insertados a los mercados nacional e internacional, en un marco de desarrollo integral y sustentable.</a:t>
            </a:r>
          </a:p>
          <a:p>
            <a:pPr algn="just">
              <a:lnSpc>
                <a:spcPct val="115000"/>
              </a:lnSpc>
              <a:defRPr/>
            </a:pPr>
            <a:endParaRPr lang="es-PE" sz="100" dirty="0">
              <a:solidFill>
                <a:srgbClr val="0000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lnSpc>
                <a:spcPct val="115000"/>
              </a:lnSpc>
              <a:defRPr/>
            </a:pPr>
            <a:r>
              <a:rPr lang="es-PE"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La gestión pública es moderna, transparente y democrática en el marco del Estado de derecho, con equidad y justicia social. </a:t>
            </a:r>
            <a:r>
              <a:rPr lang="es-ES_tradnl"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 </a:t>
            </a:r>
            <a:r>
              <a:rPr lang="es-ES_tradnl" sz="1600" b="1" i="1"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territorio regional </a:t>
            </a:r>
            <a:r>
              <a:rPr lang="es-ES_tradnl" sz="1600" dirty="0">
                <a:solidFill>
                  <a:srgbClr val="0000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está </a:t>
            </a:r>
            <a:r>
              <a:rPr lang="es-ES_tradnl" sz="1600" b="1" i="1"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ordenado y articulado</a:t>
            </a:r>
            <a:r>
              <a:rPr lang="es-ES_tradnl" sz="1600" dirty="0">
                <a:solidFill>
                  <a:srgbClr val="0000F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r>
              <a:rPr lang="es-ES_tradnl" sz="1600" dirty="0">
                <a:solidFill>
                  <a:srgbClr val="0000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con </a:t>
            </a:r>
            <a:r>
              <a:rPr lang="es-ES_tradnl" sz="1600" dirty="0">
                <a:solidFill>
                  <a:srgbClr val="0000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perspectiva geopolítica.</a:t>
            </a:r>
          </a:p>
          <a:p>
            <a:pPr algn="just">
              <a:lnSpc>
                <a:spcPct val="115000"/>
              </a:lnSpc>
              <a:defRPr/>
            </a:pPr>
            <a:endParaRPr lang="es-ES_tradnl" sz="1000" dirty="0">
              <a:solidFill>
                <a:srgbClr val="0000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ctr">
              <a:lnSpc>
                <a:spcPct val="115000"/>
              </a:lnSpc>
              <a:defRPr/>
            </a:pPr>
            <a:r>
              <a:rPr lang="es-PE" sz="1500" b="1" i="1" dirty="0">
                <a:solidFill>
                  <a:srgbClr val="762700"/>
                </a:solidFill>
                <a:effectLst>
                  <a:outerShdw blurRad="38100" dist="38100" dir="2700000" algn="tl">
                    <a:srgbClr val="000000">
                      <a:alpha val="43137"/>
                    </a:srgbClr>
                  </a:outerShdw>
                </a:effectLst>
                <a:latin typeface="Arial" pitchFamily="34" charset="0"/>
                <a:ea typeface="Calibri"/>
                <a:cs typeface="Arial" pitchFamily="34" charset="0"/>
              </a:rPr>
              <a:t>“Región Responsable, Competitivo e Inclusivo”</a:t>
            </a:r>
          </a:p>
        </p:txBody>
      </p:sp>
      <p:sp>
        <p:nvSpPr>
          <p:cNvPr id="5" name="82 Redondear rectángulo de esquina del mismo lado"/>
          <p:cNvSpPr/>
          <p:nvPr/>
        </p:nvSpPr>
        <p:spPr>
          <a:xfrm rot="10800000" flipV="1">
            <a:off x="2681678" y="539626"/>
            <a:ext cx="3780641" cy="378064"/>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sz="1950" b="1" dirty="0">
                <a:solidFill>
                  <a:srgbClr val="FFFFFF"/>
                </a:solidFill>
                <a:latin typeface="Arial Narrow" panose="020B0606020202030204" pitchFamily="34" charset="0"/>
                <a:ea typeface="Times New Roman"/>
                <a:cs typeface="Arial" pitchFamily="34" charset="0"/>
              </a:rPr>
              <a:t>I. VISIÓN REGIONAL AL 2021</a:t>
            </a:r>
          </a:p>
        </p:txBody>
      </p:sp>
    </p:spTree>
    <p:extLst>
      <p:ext uri="{BB962C8B-B14F-4D97-AF65-F5344CB8AC3E}">
        <p14:creationId xmlns:p14="http://schemas.microsoft.com/office/powerpoint/2010/main" val="1515187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10" name="1 Rectángulo"/>
          <p:cNvSpPr/>
          <p:nvPr/>
        </p:nvSpPr>
        <p:spPr>
          <a:xfrm>
            <a:off x="218268" y="1043682"/>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2. </a:t>
            </a:r>
            <a:r>
              <a:rPr lang="es-ES" sz="1600" b="1" dirty="0">
                <a:ln w="50800"/>
                <a:solidFill>
                  <a:schemeClr val="bg1">
                    <a:lumMod val="95000"/>
                  </a:schemeClr>
                </a:solidFill>
                <a:latin typeface="Arial Narrow" panose="020B0606020202030204" pitchFamily="34" charset="0"/>
                <a:cs typeface="Arial" panose="020B0604020202020204" pitchFamily="34" charset="0"/>
              </a:rPr>
              <a:t>SERVICIOS DE SALUD INTEGRAL Y BÁSICOS DE CALIDAD CON COBERTURA URBANA - RURAL, INTERCULTURAL Y CAPACIDAD RESOLUTIVA </a:t>
            </a:r>
            <a:endParaRPr lang="es-PE" sz="2400" b="1" dirty="0">
              <a:ln w="50800"/>
              <a:solidFill>
                <a:schemeClr val="bg1">
                  <a:lumMod val="95000"/>
                </a:schemeClr>
              </a:solidFill>
              <a:latin typeface="Agency FB"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45DCF581-50CB-4D93-9488-A8C6E679A454}"/>
              </a:ext>
            </a:extLst>
          </p:cNvPr>
          <p:cNvGraphicFramePr>
            <a:graphicFrameLocks noGrp="1"/>
          </p:cNvGraphicFramePr>
          <p:nvPr>
            <p:extLst>
              <p:ext uri="{D42A27DB-BD31-4B8C-83A1-F6EECF244321}">
                <p14:modId xmlns:p14="http://schemas.microsoft.com/office/powerpoint/2010/main" val="2189200000"/>
              </p:ext>
            </p:extLst>
          </p:nvPr>
        </p:nvGraphicFramePr>
        <p:xfrm>
          <a:off x="240924" y="1753520"/>
          <a:ext cx="8684807" cy="3538634"/>
        </p:xfrm>
        <a:graphic>
          <a:graphicData uri="http://schemas.openxmlformats.org/drawingml/2006/table">
            <a:tbl>
              <a:tblPr/>
              <a:tblGrid>
                <a:gridCol w="755861">
                  <a:extLst>
                    <a:ext uri="{9D8B030D-6E8A-4147-A177-3AD203B41FA5}">
                      <a16:colId xmlns:a16="http://schemas.microsoft.com/office/drawing/2014/main" val="402839364"/>
                    </a:ext>
                  </a:extLst>
                </a:gridCol>
                <a:gridCol w="6884705">
                  <a:extLst>
                    <a:ext uri="{9D8B030D-6E8A-4147-A177-3AD203B41FA5}">
                      <a16:colId xmlns:a16="http://schemas.microsoft.com/office/drawing/2014/main" val="623186920"/>
                    </a:ext>
                  </a:extLst>
                </a:gridCol>
                <a:gridCol w="1044241">
                  <a:extLst>
                    <a:ext uri="{9D8B030D-6E8A-4147-A177-3AD203B41FA5}">
                      <a16:colId xmlns:a16="http://schemas.microsoft.com/office/drawing/2014/main" val="2632526207"/>
                    </a:ext>
                  </a:extLst>
                </a:gridCol>
              </a:tblGrid>
              <a:tr h="225016">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dirty="0">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661006987"/>
                  </a:ext>
                </a:extLst>
              </a:tr>
              <a:tr h="477034">
                <a:tc>
                  <a:txBody>
                    <a:bodyPr/>
                    <a:lstStyle/>
                    <a:p>
                      <a:pPr algn="ctr" rtl="0" fontAlgn="ctr"/>
                      <a:r>
                        <a:rPr lang="es-PE" sz="1500" b="1" i="0" u="none" strike="noStrike" dirty="0">
                          <a:solidFill>
                            <a:srgbClr val="000066"/>
                          </a:solidFill>
                          <a:effectLst/>
                          <a:latin typeface="Arial Narrow" panose="020B0606020202030204" pitchFamily="34" charset="0"/>
                        </a:rPr>
                        <a:t>2435272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y Ampliación de los Servicios de Salud del Centro de Salud La Revolución (Nivel I-4) Distrito de San Miguel - Provincia de San Román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61993849"/>
                  </a:ext>
                </a:extLst>
              </a:tr>
              <a:tr h="477034">
                <a:tc>
                  <a:txBody>
                    <a:bodyPr/>
                    <a:lstStyle/>
                    <a:p>
                      <a:pPr algn="ctr" rtl="0" fontAlgn="ctr"/>
                      <a:r>
                        <a:rPr lang="es-PE" sz="1500" b="1" i="0" u="none" strike="noStrike">
                          <a:solidFill>
                            <a:srgbClr val="000066"/>
                          </a:solidFill>
                          <a:effectLst/>
                          <a:latin typeface="Arial Narrow" panose="020B0606020202030204" pitchFamily="34" charset="0"/>
                        </a:rPr>
                        <a:t>2436751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de Salud en el Centro de Salud Palca de la Localidad de Palca del Distrito de Palca - Provincia de Lampa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33998537"/>
                  </a:ext>
                </a:extLst>
              </a:tr>
              <a:tr h="477034">
                <a:tc>
                  <a:txBody>
                    <a:bodyPr/>
                    <a:lstStyle/>
                    <a:p>
                      <a:pPr algn="ctr" rtl="0" fontAlgn="ctr"/>
                      <a:r>
                        <a:rPr lang="es-PE" sz="1500" b="1" i="0" u="none" strike="noStrike">
                          <a:solidFill>
                            <a:srgbClr val="000066"/>
                          </a:solidFill>
                          <a:effectLst/>
                          <a:latin typeface="Arial Narrow" panose="020B0606020202030204" pitchFamily="34" charset="0"/>
                        </a:rPr>
                        <a:t>2450812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de Salud del Centro de Salud Zepita, Micro Red Zepita, Red de Salud Chucuito, del Distrito de Zepita - Provincia de Chucuito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936716152"/>
                  </a:ext>
                </a:extLst>
              </a:tr>
              <a:tr h="676380">
                <a:tc>
                  <a:txBody>
                    <a:bodyPr/>
                    <a:lstStyle/>
                    <a:p>
                      <a:pPr algn="ctr" rtl="0" fontAlgn="ctr"/>
                      <a:r>
                        <a:rPr lang="es-PE" sz="1500" b="1" i="0" u="none" strike="noStrike">
                          <a:solidFill>
                            <a:srgbClr val="000066"/>
                          </a:solidFill>
                          <a:effectLst/>
                          <a:latin typeface="Arial Narrow" panose="020B0606020202030204" pitchFamily="34" charset="0"/>
                        </a:rPr>
                        <a:t>2451529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Salud en el Centro de Salud </a:t>
                      </a:r>
                      <a:r>
                        <a:rPr lang="es-ES" sz="1500" b="1" i="0" u="none" strike="noStrike" dirty="0" err="1">
                          <a:solidFill>
                            <a:srgbClr val="000066"/>
                          </a:solidFill>
                          <a:effectLst/>
                          <a:latin typeface="Arial Narrow" panose="020B0606020202030204" pitchFamily="34" charset="0"/>
                        </a:rPr>
                        <a:t>Pilcuyo</a:t>
                      </a:r>
                      <a:r>
                        <a:rPr lang="es-ES" sz="1500" b="1" i="0" u="none" strike="noStrike" dirty="0">
                          <a:solidFill>
                            <a:srgbClr val="000066"/>
                          </a:solidFill>
                          <a:effectLst/>
                          <a:latin typeface="Arial Narrow" panose="020B0606020202030204" pitchFamily="34" charset="0"/>
                        </a:rPr>
                        <a:t> de la Microred </a:t>
                      </a:r>
                      <a:r>
                        <a:rPr lang="es-ES" sz="1500" b="1" i="0" u="none" strike="noStrike" dirty="0" err="1">
                          <a:solidFill>
                            <a:srgbClr val="000066"/>
                          </a:solidFill>
                          <a:effectLst/>
                          <a:latin typeface="Arial Narrow" panose="020B0606020202030204" pitchFamily="34" charset="0"/>
                        </a:rPr>
                        <a:t>Pilcuyo</a:t>
                      </a:r>
                      <a:r>
                        <a:rPr lang="es-ES" sz="1500" b="1" i="0" u="none" strike="noStrike" dirty="0">
                          <a:solidFill>
                            <a:srgbClr val="000066"/>
                          </a:solidFill>
                          <a:effectLst/>
                          <a:latin typeface="Arial Narrow" panose="020B0606020202030204" pitchFamily="34" charset="0"/>
                        </a:rPr>
                        <a:t>, Red de Salud El Collao, del Distrito de </a:t>
                      </a:r>
                      <a:r>
                        <a:rPr lang="es-ES" sz="1500" b="1" i="0" u="none" strike="noStrike" dirty="0" err="1">
                          <a:solidFill>
                            <a:srgbClr val="000066"/>
                          </a:solidFill>
                          <a:effectLst/>
                          <a:latin typeface="Arial Narrow" panose="020B0606020202030204" pitchFamily="34" charset="0"/>
                        </a:rPr>
                        <a:t>Pilcuyo</a:t>
                      </a:r>
                      <a:r>
                        <a:rPr lang="es-ES" sz="1500" b="1" i="0" u="none" strike="noStrike" dirty="0">
                          <a:solidFill>
                            <a:srgbClr val="000066"/>
                          </a:solidFill>
                          <a:effectLst/>
                          <a:latin typeface="Arial Narrow" panose="020B0606020202030204" pitchFamily="34" charset="0"/>
                        </a:rPr>
                        <a:t> - Provincia de El Collao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31061902"/>
                  </a:ext>
                </a:extLst>
              </a:tr>
              <a:tr h="711050">
                <a:tc>
                  <a:txBody>
                    <a:bodyPr/>
                    <a:lstStyle/>
                    <a:p>
                      <a:pPr algn="ctr" rtl="0" fontAlgn="ctr"/>
                      <a:r>
                        <a:rPr lang="es-PE" sz="1500" b="1" i="0" u="none" strike="noStrike">
                          <a:solidFill>
                            <a:srgbClr val="000066"/>
                          </a:solidFill>
                          <a:effectLst/>
                          <a:latin typeface="Arial Narrow" panose="020B0606020202030204" pitchFamily="34" charset="0"/>
                        </a:rPr>
                        <a:t>2490087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Ampliación de los Servicios de Salud del Establecimiento de Salud Nivel I- 4 de la Localidad de Taraco, Distrito de Taraco - Provincia de Huancané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27384332"/>
                  </a:ext>
                </a:extLst>
              </a:tr>
              <a:tr h="477034">
                <a:tc>
                  <a:txBody>
                    <a:bodyPr/>
                    <a:lstStyle/>
                    <a:p>
                      <a:pPr algn="ctr" rtl="0" fontAlgn="ctr"/>
                      <a:r>
                        <a:rPr lang="es-PE" sz="1500" b="1" i="0" u="none" strike="noStrike">
                          <a:solidFill>
                            <a:srgbClr val="000066"/>
                          </a:solidFill>
                          <a:effectLst/>
                          <a:latin typeface="Arial Narrow" panose="020B0606020202030204" pitchFamily="34" charset="0"/>
                        </a:rPr>
                        <a:t>2504553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Salud en el Centro de Salud </a:t>
                      </a:r>
                      <a:r>
                        <a:rPr lang="es-ES" sz="1500" b="1" i="0" u="none" strike="noStrike" dirty="0" err="1">
                          <a:solidFill>
                            <a:srgbClr val="000066"/>
                          </a:solidFill>
                          <a:effectLst/>
                          <a:latin typeface="Arial Narrow" panose="020B0606020202030204" pitchFamily="34" charset="0"/>
                        </a:rPr>
                        <a:t>Yanapata</a:t>
                      </a:r>
                      <a:r>
                        <a:rPr lang="es-ES" sz="1500" b="1" i="0" u="none" strike="noStrike" dirty="0">
                          <a:solidFill>
                            <a:srgbClr val="000066"/>
                          </a:solidFill>
                          <a:effectLst/>
                          <a:latin typeface="Arial Narrow" panose="020B0606020202030204" pitchFamily="34" charset="0"/>
                        </a:rPr>
                        <a:t> de la Micro Red </a:t>
                      </a:r>
                      <a:r>
                        <a:rPr lang="es-ES" sz="1500" b="1" i="0" u="none" strike="noStrike" dirty="0" err="1">
                          <a:solidFill>
                            <a:srgbClr val="000066"/>
                          </a:solidFill>
                          <a:effectLst/>
                          <a:latin typeface="Arial Narrow" panose="020B0606020202030204" pitchFamily="34" charset="0"/>
                        </a:rPr>
                        <a:t>Copani</a:t>
                      </a:r>
                      <a:r>
                        <a:rPr lang="es-ES" sz="1500" b="1" i="0" u="none" strike="noStrike" dirty="0">
                          <a:solidFill>
                            <a:srgbClr val="000066"/>
                          </a:solidFill>
                          <a:effectLst/>
                          <a:latin typeface="Arial Narrow" panose="020B0606020202030204" pitchFamily="34" charset="0"/>
                        </a:rPr>
                        <a:t>, Red de Salud Yunguyo, Distrito de Yunguyo - Provincia de Yunguyo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200,000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49540448"/>
                  </a:ext>
                </a:extLst>
              </a:tr>
            </a:tbl>
          </a:graphicData>
        </a:graphic>
      </p:graphicFrame>
    </p:spTree>
    <p:extLst>
      <p:ext uri="{BB962C8B-B14F-4D97-AF65-F5344CB8AC3E}">
        <p14:creationId xmlns:p14="http://schemas.microsoft.com/office/powerpoint/2010/main" val="285632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10" name="1 Rectángulo"/>
          <p:cNvSpPr/>
          <p:nvPr/>
        </p:nvSpPr>
        <p:spPr>
          <a:xfrm>
            <a:off x="218268" y="1043682"/>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2. </a:t>
            </a:r>
            <a:r>
              <a:rPr lang="es-ES" sz="1600" b="1" dirty="0">
                <a:ln w="50800"/>
                <a:solidFill>
                  <a:schemeClr val="bg1">
                    <a:lumMod val="95000"/>
                  </a:schemeClr>
                </a:solidFill>
                <a:latin typeface="Arial Narrow" panose="020B0606020202030204" pitchFamily="34" charset="0"/>
                <a:cs typeface="Arial" panose="020B0604020202020204" pitchFamily="34" charset="0"/>
              </a:rPr>
              <a:t>SERVICIOS DE SALUD INTEGRAL Y BÁSICOS DE CALIDAD CON COBERTURA URBANA - RURAL, INTERCULTURAL Y CAPACIDAD RESOLUTIVA </a:t>
            </a:r>
            <a:endParaRPr lang="es-PE" sz="2400" b="1" dirty="0">
              <a:ln w="50800"/>
              <a:solidFill>
                <a:schemeClr val="bg1">
                  <a:lumMod val="95000"/>
                </a:schemeClr>
              </a:solidFill>
              <a:latin typeface="Agency FB"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3A57916C-38A5-45A4-BA80-EF0A4E2696EA}"/>
              </a:ext>
            </a:extLst>
          </p:cNvPr>
          <p:cNvGraphicFramePr>
            <a:graphicFrameLocks noGrp="1"/>
          </p:cNvGraphicFramePr>
          <p:nvPr>
            <p:extLst>
              <p:ext uri="{D42A27DB-BD31-4B8C-83A1-F6EECF244321}">
                <p14:modId xmlns:p14="http://schemas.microsoft.com/office/powerpoint/2010/main" val="3181797245"/>
              </p:ext>
            </p:extLst>
          </p:nvPr>
        </p:nvGraphicFramePr>
        <p:xfrm>
          <a:off x="218268" y="1812517"/>
          <a:ext cx="8707464" cy="2751164"/>
        </p:xfrm>
        <a:graphic>
          <a:graphicData uri="http://schemas.openxmlformats.org/drawingml/2006/table">
            <a:tbl>
              <a:tblPr/>
              <a:tblGrid>
                <a:gridCol w="757833">
                  <a:extLst>
                    <a:ext uri="{9D8B030D-6E8A-4147-A177-3AD203B41FA5}">
                      <a16:colId xmlns:a16="http://schemas.microsoft.com/office/drawing/2014/main" val="4019044644"/>
                    </a:ext>
                  </a:extLst>
                </a:gridCol>
                <a:gridCol w="6902666">
                  <a:extLst>
                    <a:ext uri="{9D8B030D-6E8A-4147-A177-3AD203B41FA5}">
                      <a16:colId xmlns:a16="http://schemas.microsoft.com/office/drawing/2014/main" val="2621257366"/>
                    </a:ext>
                  </a:extLst>
                </a:gridCol>
                <a:gridCol w="1046965">
                  <a:extLst>
                    <a:ext uri="{9D8B030D-6E8A-4147-A177-3AD203B41FA5}">
                      <a16:colId xmlns:a16="http://schemas.microsoft.com/office/drawing/2014/main" val="2743690160"/>
                    </a:ext>
                  </a:extLst>
                </a:gridCol>
              </a:tblGrid>
              <a:tr h="237990">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729563732"/>
                  </a:ext>
                </a:extLst>
              </a:tr>
              <a:tr h="504539">
                <a:tc>
                  <a:txBody>
                    <a:bodyPr/>
                    <a:lstStyle/>
                    <a:p>
                      <a:pPr algn="ctr" rtl="0" fontAlgn="ctr"/>
                      <a:r>
                        <a:rPr lang="es-PE" sz="1500" b="1" i="0" u="none" strike="noStrike" dirty="0">
                          <a:solidFill>
                            <a:srgbClr val="000066"/>
                          </a:solidFill>
                          <a:effectLst/>
                          <a:latin typeface="Arial Narrow" panose="020B0606020202030204" pitchFamily="34" charset="0"/>
                        </a:rPr>
                        <a:t>2517448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Salud en el Centro de Salud San Gaban, Distrito de San Gaban - Provincia de Carabaya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577,952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03837015"/>
                  </a:ext>
                </a:extLst>
              </a:tr>
              <a:tr h="504539">
                <a:tc>
                  <a:txBody>
                    <a:bodyPr/>
                    <a:lstStyle/>
                    <a:p>
                      <a:pPr algn="ctr" rtl="0" fontAlgn="ctr"/>
                      <a:r>
                        <a:rPr lang="es-PE" sz="1500" b="1" i="0" u="none" strike="noStrike">
                          <a:solidFill>
                            <a:srgbClr val="000066"/>
                          </a:solidFill>
                          <a:effectLst/>
                          <a:latin typeface="Arial Narrow" panose="020B0606020202030204" pitchFamily="34" charset="0"/>
                        </a:rPr>
                        <a:t>2292086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Servicios de Salud en los Puestos de Salud Pueblo Libre y </a:t>
                      </a:r>
                      <a:r>
                        <a:rPr lang="es-ES" sz="1500" b="1" i="0" u="none" strike="noStrike" dirty="0" err="1">
                          <a:solidFill>
                            <a:srgbClr val="000066"/>
                          </a:solidFill>
                          <a:effectLst/>
                          <a:latin typeface="Arial Narrow" panose="020B0606020202030204" pitchFamily="34" charset="0"/>
                        </a:rPr>
                        <a:t>Condormilla</a:t>
                      </a:r>
                      <a:r>
                        <a:rPr lang="es-ES" sz="1500" b="1" i="0" u="none" strike="noStrike" dirty="0">
                          <a:solidFill>
                            <a:srgbClr val="000066"/>
                          </a:solidFill>
                          <a:effectLst/>
                          <a:latin typeface="Arial Narrow" panose="020B0606020202030204" pitchFamily="34" charset="0"/>
                        </a:rPr>
                        <a:t> Alto, Distrito de Ayaviri, Provincia de Melgar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47923469"/>
                  </a:ext>
                </a:extLst>
              </a:tr>
              <a:tr h="504539">
                <a:tc>
                  <a:txBody>
                    <a:bodyPr/>
                    <a:lstStyle/>
                    <a:p>
                      <a:pPr algn="ctr" rtl="0" fontAlgn="ctr"/>
                      <a:r>
                        <a:rPr lang="es-PE" sz="1500" b="1" i="0" u="none" strike="noStrike">
                          <a:solidFill>
                            <a:srgbClr val="000066"/>
                          </a:solidFill>
                          <a:effectLst/>
                          <a:latin typeface="Arial Narrow" panose="020B0606020202030204" pitchFamily="34" charset="0"/>
                        </a:rPr>
                        <a:t>2334606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Ampliación y Mejoramiento de los Servicios de Salud del Puesto de Salud </a:t>
                      </a:r>
                      <a:r>
                        <a:rPr lang="es-ES" sz="1500" b="1" i="0" u="none" strike="noStrike" dirty="0" err="1">
                          <a:solidFill>
                            <a:srgbClr val="000066"/>
                          </a:solidFill>
                          <a:effectLst/>
                          <a:latin typeface="Arial Narrow" panose="020B0606020202030204" pitchFamily="34" charset="0"/>
                        </a:rPr>
                        <a:t>Quilcapuncu</a:t>
                      </a:r>
                      <a:r>
                        <a:rPr lang="es-ES" sz="1500" b="1" i="0" u="none" strike="noStrike" dirty="0">
                          <a:solidFill>
                            <a:srgbClr val="000066"/>
                          </a:solidFill>
                          <a:effectLst/>
                          <a:latin typeface="Arial Narrow" panose="020B0606020202030204" pitchFamily="34" charset="0"/>
                        </a:rPr>
                        <a:t> - Micro Red Putina, Distrito de </a:t>
                      </a:r>
                      <a:r>
                        <a:rPr lang="es-ES" sz="1500" b="1" i="0" u="none" strike="noStrike" dirty="0" err="1">
                          <a:solidFill>
                            <a:srgbClr val="000066"/>
                          </a:solidFill>
                          <a:effectLst/>
                          <a:latin typeface="Arial Narrow" panose="020B0606020202030204" pitchFamily="34" charset="0"/>
                        </a:rPr>
                        <a:t>Quilcapuncu</a:t>
                      </a:r>
                      <a:r>
                        <a:rPr lang="es-ES" sz="1500" b="1" i="0" u="none" strike="noStrike" dirty="0">
                          <a:solidFill>
                            <a:srgbClr val="000066"/>
                          </a:solidFill>
                          <a:effectLst/>
                          <a:latin typeface="Arial Narrow" panose="020B0606020202030204" pitchFamily="34" charset="0"/>
                        </a:rPr>
                        <a:t>, Provincia de San Antonio de Putina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1,754,968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0247637"/>
                  </a:ext>
                </a:extLst>
              </a:tr>
              <a:tr h="752047">
                <a:tc>
                  <a:txBody>
                    <a:bodyPr/>
                    <a:lstStyle/>
                    <a:p>
                      <a:pPr algn="ctr" rtl="0" fontAlgn="ctr"/>
                      <a:r>
                        <a:rPr lang="es-PE" sz="1500" b="1" i="0" u="none" strike="noStrike">
                          <a:solidFill>
                            <a:srgbClr val="000066"/>
                          </a:solidFill>
                          <a:effectLst/>
                          <a:latin typeface="Arial Narrow" panose="020B0606020202030204" pitchFamily="34" charset="0"/>
                        </a:rPr>
                        <a:t>2521618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Adquisición de Ambulancia Rural y Ambulancia Rural; en Cincuenta y Tres Establecimientos de Salud I.4, Establecimientos de Salud I.2, Establecimientos de Salud I.3 a Nivel Departamental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3,469,491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7930927"/>
                  </a:ext>
                </a:extLst>
              </a:tr>
              <a:tr h="247510">
                <a:tc gridSpan="2">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97,675,727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4023860495"/>
                  </a:ext>
                </a:extLst>
              </a:tr>
            </a:tbl>
          </a:graphicData>
        </a:graphic>
      </p:graphicFrame>
    </p:spTree>
    <p:extLst>
      <p:ext uri="{BB962C8B-B14F-4D97-AF65-F5344CB8AC3E}">
        <p14:creationId xmlns:p14="http://schemas.microsoft.com/office/powerpoint/2010/main" val="3840512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F9DDF0AA-1CE9-49C6-B378-C8BCA39B5CA7}"/>
              </a:ext>
            </a:extLst>
          </p:cNvPr>
          <p:cNvSpPr/>
          <p:nvPr/>
        </p:nvSpPr>
        <p:spPr>
          <a:xfrm>
            <a:off x="257024" y="1043682"/>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3.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SISTEMA EDUCATIVO INTEGRAL E INTERCULTURAL, QUE FORMA TALENTO HUMANO CON INNOVACIÓN Y CREATIVIDAD</a:t>
            </a:r>
            <a:endParaRPr lang="es-PE" sz="2400" b="1" dirty="0">
              <a:ln w="50800"/>
              <a:solidFill>
                <a:schemeClr val="bg1"/>
              </a:solidFill>
              <a:latin typeface="Agency FB"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364039A9-8232-4D86-BD1D-D87BA7CF8F8C}"/>
              </a:ext>
            </a:extLst>
          </p:cNvPr>
          <p:cNvGraphicFramePr>
            <a:graphicFrameLocks noGrp="1"/>
          </p:cNvGraphicFramePr>
          <p:nvPr>
            <p:extLst>
              <p:ext uri="{D42A27DB-BD31-4B8C-83A1-F6EECF244321}">
                <p14:modId xmlns:p14="http://schemas.microsoft.com/office/powerpoint/2010/main" val="280960263"/>
              </p:ext>
            </p:extLst>
          </p:nvPr>
        </p:nvGraphicFramePr>
        <p:xfrm>
          <a:off x="257024" y="1835770"/>
          <a:ext cx="8707464" cy="3983267"/>
        </p:xfrm>
        <a:graphic>
          <a:graphicData uri="http://schemas.openxmlformats.org/drawingml/2006/table">
            <a:tbl>
              <a:tblPr/>
              <a:tblGrid>
                <a:gridCol w="757833">
                  <a:extLst>
                    <a:ext uri="{9D8B030D-6E8A-4147-A177-3AD203B41FA5}">
                      <a16:colId xmlns:a16="http://schemas.microsoft.com/office/drawing/2014/main" val="2325786862"/>
                    </a:ext>
                  </a:extLst>
                </a:gridCol>
                <a:gridCol w="6902666">
                  <a:extLst>
                    <a:ext uri="{9D8B030D-6E8A-4147-A177-3AD203B41FA5}">
                      <a16:colId xmlns:a16="http://schemas.microsoft.com/office/drawing/2014/main" val="4258623791"/>
                    </a:ext>
                  </a:extLst>
                </a:gridCol>
                <a:gridCol w="1046965">
                  <a:extLst>
                    <a:ext uri="{9D8B030D-6E8A-4147-A177-3AD203B41FA5}">
                      <a16:colId xmlns:a16="http://schemas.microsoft.com/office/drawing/2014/main" val="753472724"/>
                    </a:ext>
                  </a:extLst>
                </a:gridCol>
              </a:tblGrid>
              <a:tr h="223426">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676155053"/>
                  </a:ext>
                </a:extLst>
              </a:tr>
              <a:tr h="706027">
                <a:tc>
                  <a:txBody>
                    <a:bodyPr/>
                    <a:lstStyle/>
                    <a:p>
                      <a:pPr algn="ctr" rtl="0" fontAlgn="ctr"/>
                      <a:r>
                        <a:rPr lang="es-PE" sz="1500" b="1" i="0" u="none" strike="noStrike" dirty="0">
                          <a:solidFill>
                            <a:srgbClr val="000066"/>
                          </a:solidFill>
                          <a:effectLst/>
                          <a:latin typeface="Arial Narrow" panose="020B0606020202030204" pitchFamily="34" charset="0"/>
                        </a:rPr>
                        <a:t>2323700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Educativo de las Carreras de Producción, Automotriz, Minería, Contabilidad, Computación, Secretariado, Enfermería, Laboratorio Clínico y Prótesis Dental del IST Manuel Núñez Butron, Juliaca, San Román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10,522,215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91131402"/>
                  </a:ext>
                </a:extLst>
              </a:tr>
              <a:tr h="706027">
                <a:tc>
                  <a:txBody>
                    <a:bodyPr/>
                    <a:lstStyle/>
                    <a:p>
                      <a:pPr algn="ctr" rtl="0" fontAlgn="ctr"/>
                      <a:r>
                        <a:rPr lang="es-PE" sz="1500" b="1" i="0" u="none" strike="noStrike">
                          <a:solidFill>
                            <a:srgbClr val="000066"/>
                          </a:solidFill>
                          <a:effectLst/>
                          <a:latin typeface="Arial Narrow" panose="020B0606020202030204" pitchFamily="34" charset="0"/>
                        </a:rPr>
                        <a:t>2335880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Educativo de las Carreras de Contabilidad, Enfermería Técnica, Computación e Informática, Industria Alimentaria y Producción Agropecuaria del ISEPA, Provincia de Melgar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9,987,524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38557857"/>
                  </a:ext>
                </a:extLst>
              </a:tr>
              <a:tr h="671603">
                <a:tc>
                  <a:txBody>
                    <a:bodyPr/>
                    <a:lstStyle/>
                    <a:p>
                      <a:pPr algn="ctr" rtl="0" fontAlgn="ctr"/>
                      <a:r>
                        <a:rPr lang="es-PE" sz="1500" b="1" i="0" u="none" strike="noStrike">
                          <a:solidFill>
                            <a:srgbClr val="000066"/>
                          </a:solidFill>
                          <a:effectLst/>
                          <a:latin typeface="Arial Narrow" panose="020B0606020202030204" pitchFamily="34" charset="0"/>
                        </a:rPr>
                        <a:t>2158863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Educativo de la Institución Educativa Secundaria Agropecuaria Macaya de la Comunidad de Santa Ana del Distrito de Azángaro, Provincia de Azángaro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2,051,093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25353015"/>
                  </a:ext>
                </a:extLst>
              </a:tr>
              <a:tr h="473664">
                <a:tc>
                  <a:txBody>
                    <a:bodyPr/>
                    <a:lstStyle/>
                    <a:p>
                      <a:pPr algn="ctr" rtl="0" fontAlgn="ctr"/>
                      <a:r>
                        <a:rPr lang="es-PE" sz="1500" b="1" i="0" u="none" strike="noStrike">
                          <a:solidFill>
                            <a:srgbClr val="000066"/>
                          </a:solidFill>
                          <a:effectLst/>
                          <a:latin typeface="Arial Narrow" panose="020B0606020202030204" pitchFamily="34" charset="0"/>
                        </a:rPr>
                        <a:t>2194501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del Servicio Educativo de la Institución Educativa Secundaria Santa Mónica en el Distrito de Juliaca, Provincia de San Román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184,371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7569915"/>
                  </a:ext>
                </a:extLst>
              </a:tr>
              <a:tr h="706027">
                <a:tc>
                  <a:txBody>
                    <a:bodyPr/>
                    <a:lstStyle/>
                    <a:p>
                      <a:pPr algn="ctr" rtl="0" fontAlgn="ctr"/>
                      <a:r>
                        <a:rPr lang="es-PE" sz="1500" b="1" i="0" u="none" strike="noStrike">
                          <a:solidFill>
                            <a:srgbClr val="000066"/>
                          </a:solidFill>
                          <a:effectLst/>
                          <a:latin typeface="Arial Narrow" panose="020B0606020202030204" pitchFamily="34" charset="0"/>
                        </a:rPr>
                        <a:t>2194989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Educativos en la Institución Educativa Secundaria Dante Nava del Centro Poblado Santa Cruz de Puna Ayllu, Distrito de </a:t>
                      </a:r>
                      <a:r>
                        <a:rPr lang="es-ES" sz="1500" b="1" i="0" u="none" strike="noStrike" dirty="0" err="1">
                          <a:solidFill>
                            <a:srgbClr val="000066"/>
                          </a:solidFill>
                          <a:effectLst/>
                          <a:latin typeface="Arial Narrow" panose="020B0606020202030204" pitchFamily="34" charset="0"/>
                        </a:rPr>
                        <a:t>Patambuco</a:t>
                      </a:r>
                      <a:r>
                        <a:rPr lang="es-ES" sz="1500" b="1" i="0" u="none" strike="noStrike" dirty="0">
                          <a:solidFill>
                            <a:srgbClr val="000066"/>
                          </a:solidFill>
                          <a:effectLst/>
                          <a:latin typeface="Arial Narrow" panose="020B0606020202030204" pitchFamily="34" charset="0"/>
                        </a:rPr>
                        <a:t>, Provincia de Sandia,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1,183,843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07196689"/>
                  </a:ext>
                </a:extLst>
              </a:tr>
              <a:tr h="473664">
                <a:tc>
                  <a:txBody>
                    <a:bodyPr/>
                    <a:lstStyle/>
                    <a:p>
                      <a:pPr algn="ctr" rtl="0" fontAlgn="ctr"/>
                      <a:r>
                        <a:rPr lang="es-PE" sz="1500" b="1" i="0" u="none" strike="noStrike">
                          <a:solidFill>
                            <a:srgbClr val="000066"/>
                          </a:solidFill>
                          <a:effectLst/>
                          <a:latin typeface="Arial Narrow" panose="020B0606020202030204" pitchFamily="34" charset="0"/>
                        </a:rPr>
                        <a:t>2250752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los Servicios Educativos en E.B.R. Orientado a la Ecoeficiencia en la II.EE. Independencia Nacional de la Ciudad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4,245,915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58480366"/>
                  </a:ext>
                </a:extLst>
              </a:tr>
            </a:tbl>
          </a:graphicData>
        </a:graphic>
      </p:graphicFrame>
    </p:spTree>
    <p:extLst>
      <p:ext uri="{BB962C8B-B14F-4D97-AF65-F5344CB8AC3E}">
        <p14:creationId xmlns:p14="http://schemas.microsoft.com/office/powerpoint/2010/main" val="1306256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F9DDF0AA-1CE9-49C6-B378-C8BCA39B5CA7}"/>
              </a:ext>
            </a:extLst>
          </p:cNvPr>
          <p:cNvSpPr/>
          <p:nvPr/>
        </p:nvSpPr>
        <p:spPr>
          <a:xfrm>
            <a:off x="257024" y="97167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3.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SISTEMA EDUCATIVO INTEGRAL E INTERCULTURAL, QUE FORMA TALENTO HUMANO CON INNOVACIÓN Y CREATIVIDAD</a:t>
            </a:r>
            <a:endParaRPr lang="es-PE" sz="2400" b="1" dirty="0">
              <a:ln w="50800"/>
              <a:solidFill>
                <a:schemeClr val="bg1"/>
              </a:solidFill>
              <a:latin typeface="Agency FB" pitchFamily="34" charset="0"/>
              <a:cs typeface="Arial" panose="020B0604020202020204" pitchFamily="34" charset="0"/>
            </a:endParaRPr>
          </a:p>
        </p:txBody>
      </p:sp>
      <p:graphicFrame>
        <p:nvGraphicFramePr>
          <p:cNvPr id="10" name="Tabla 9">
            <a:extLst>
              <a:ext uri="{FF2B5EF4-FFF2-40B4-BE49-F238E27FC236}">
                <a16:creationId xmlns:a16="http://schemas.microsoft.com/office/drawing/2014/main" id="{10402092-4035-483A-8C6E-BFE2F4A1015F}"/>
              </a:ext>
            </a:extLst>
          </p:cNvPr>
          <p:cNvGraphicFramePr>
            <a:graphicFrameLocks noGrp="1"/>
          </p:cNvGraphicFramePr>
          <p:nvPr>
            <p:extLst>
              <p:ext uri="{D42A27DB-BD31-4B8C-83A1-F6EECF244321}">
                <p14:modId xmlns:p14="http://schemas.microsoft.com/office/powerpoint/2010/main" val="463958730"/>
              </p:ext>
            </p:extLst>
          </p:nvPr>
        </p:nvGraphicFramePr>
        <p:xfrm>
          <a:off x="254483" y="1619746"/>
          <a:ext cx="8707465" cy="4159749"/>
        </p:xfrm>
        <a:graphic>
          <a:graphicData uri="http://schemas.openxmlformats.org/drawingml/2006/table">
            <a:tbl>
              <a:tblPr/>
              <a:tblGrid>
                <a:gridCol w="757833">
                  <a:extLst>
                    <a:ext uri="{9D8B030D-6E8A-4147-A177-3AD203B41FA5}">
                      <a16:colId xmlns:a16="http://schemas.microsoft.com/office/drawing/2014/main" val="2693874302"/>
                    </a:ext>
                  </a:extLst>
                </a:gridCol>
                <a:gridCol w="6902667">
                  <a:extLst>
                    <a:ext uri="{9D8B030D-6E8A-4147-A177-3AD203B41FA5}">
                      <a16:colId xmlns:a16="http://schemas.microsoft.com/office/drawing/2014/main" val="542394704"/>
                    </a:ext>
                  </a:extLst>
                </a:gridCol>
                <a:gridCol w="1046965">
                  <a:extLst>
                    <a:ext uri="{9D8B030D-6E8A-4147-A177-3AD203B41FA5}">
                      <a16:colId xmlns:a16="http://schemas.microsoft.com/office/drawing/2014/main" val="2280140641"/>
                    </a:ext>
                  </a:extLst>
                </a:gridCol>
              </a:tblGrid>
              <a:tr h="213909">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291664926"/>
                  </a:ext>
                </a:extLst>
              </a:tr>
              <a:tr h="453488">
                <a:tc>
                  <a:txBody>
                    <a:bodyPr/>
                    <a:lstStyle/>
                    <a:p>
                      <a:pPr algn="ctr" rtl="0" fontAlgn="ctr"/>
                      <a:r>
                        <a:rPr lang="es-PE" sz="1500" b="1" i="0" u="none" strike="noStrike" dirty="0">
                          <a:solidFill>
                            <a:srgbClr val="000066"/>
                          </a:solidFill>
                          <a:effectLst/>
                          <a:latin typeface="Arial Narrow" panose="020B0606020202030204" pitchFamily="34" charset="0"/>
                        </a:rPr>
                        <a:t>2467893</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del Servicio Educativo del Nivel Secundaria de la I.E.S. Taraco del Distrito de Taraco - Provincia de Huancané - Departamento de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60796910"/>
                  </a:ext>
                </a:extLst>
              </a:tr>
              <a:tr h="675954">
                <a:tc>
                  <a:txBody>
                    <a:bodyPr/>
                    <a:lstStyle/>
                    <a:p>
                      <a:pPr algn="ctr" rtl="0" fontAlgn="ctr"/>
                      <a:r>
                        <a:rPr lang="es-PE" sz="1500" b="1" i="0" u="none" strike="noStrike">
                          <a:solidFill>
                            <a:srgbClr val="000066"/>
                          </a:solidFill>
                          <a:effectLst/>
                          <a:latin typeface="Arial Narrow" panose="020B0606020202030204" pitchFamily="34" charset="0"/>
                        </a:rPr>
                        <a:t>2488653</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Educativos en la Institución Educativa Secundaria San Juan de </a:t>
                      </a:r>
                      <a:r>
                        <a:rPr lang="es-ES" sz="1500" b="1" i="0" u="none" strike="noStrike" dirty="0" err="1">
                          <a:solidFill>
                            <a:srgbClr val="000066"/>
                          </a:solidFill>
                          <a:effectLst/>
                          <a:latin typeface="Arial Narrow" panose="020B0606020202030204" pitchFamily="34" charset="0"/>
                        </a:rPr>
                        <a:t>Machacmarca</a:t>
                      </a:r>
                      <a:r>
                        <a:rPr lang="es-ES" sz="1500" b="1" i="0" u="none" strike="noStrike" dirty="0">
                          <a:solidFill>
                            <a:srgbClr val="000066"/>
                          </a:solidFill>
                          <a:effectLst/>
                          <a:latin typeface="Arial Narrow" panose="020B0606020202030204" pitchFamily="34" charset="0"/>
                        </a:rPr>
                        <a:t> en el Centro Poblado de </a:t>
                      </a:r>
                      <a:r>
                        <a:rPr lang="es-ES" sz="1500" b="1" i="0" u="none" strike="noStrike" dirty="0" err="1">
                          <a:solidFill>
                            <a:srgbClr val="000066"/>
                          </a:solidFill>
                          <a:effectLst/>
                          <a:latin typeface="Arial Narrow" panose="020B0606020202030204" pitchFamily="34" charset="0"/>
                        </a:rPr>
                        <a:t>Machacmarca</a:t>
                      </a:r>
                      <a:r>
                        <a:rPr lang="es-ES" sz="1500" b="1" i="0" u="none" strike="noStrike" dirty="0">
                          <a:solidFill>
                            <a:srgbClr val="000066"/>
                          </a:solidFill>
                          <a:effectLst/>
                          <a:latin typeface="Arial Narrow" panose="020B0606020202030204" pitchFamily="34" charset="0"/>
                        </a:rPr>
                        <a:t> del Distrito de Vilque - Provincia de Puno - Departamento de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2,000,000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82434881"/>
                  </a:ext>
                </a:extLst>
              </a:tr>
              <a:tr h="453488">
                <a:tc>
                  <a:txBody>
                    <a:bodyPr/>
                    <a:lstStyle/>
                    <a:p>
                      <a:pPr algn="ctr" rtl="0" fontAlgn="ctr"/>
                      <a:r>
                        <a:rPr lang="es-PE" sz="1500" b="1" i="0" u="none" strike="noStrike">
                          <a:solidFill>
                            <a:srgbClr val="000066"/>
                          </a:solidFill>
                          <a:effectLst/>
                          <a:latin typeface="Arial Narrow" panose="020B0606020202030204" pitchFamily="34" charset="0"/>
                        </a:rPr>
                        <a:t>2490075</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Educativo del Nivel Secundaria de la I.E. Agropecuario San Juan del Oro en el Distrito de San Juan del Oro - Provincia de Sandia - Departamento de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65768901"/>
                  </a:ext>
                </a:extLst>
              </a:tr>
              <a:tr h="453488">
                <a:tc>
                  <a:txBody>
                    <a:bodyPr/>
                    <a:lstStyle/>
                    <a:p>
                      <a:pPr algn="ctr" rtl="0" fontAlgn="ctr"/>
                      <a:r>
                        <a:rPr lang="es-PE" sz="1500" b="1" i="0" u="none" strike="noStrike">
                          <a:solidFill>
                            <a:srgbClr val="000066"/>
                          </a:solidFill>
                          <a:effectLst/>
                          <a:latin typeface="Arial Narrow" panose="020B0606020202030204" pitchFamily="34" charset="0"/>
                        </a:rPr>
                        <a:t>2490131</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Educación Secundaria de la IES Cabanillas, Distrito de Cabanillas - Provincia de San Román - Departamento de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9,075,700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21641574"/>
                  </a:ext>
                </a:extLst>
              </a:tr>
              <a:tr h="453488">
                <a:tc>
                  <a:txBody>
                    <a:bodyPr/>
                    <a:lstStyle/>
                    <a:p>
                      <a:pPr algn="ctr" rtl="0" fontAlgn="ctr"/>
                      <a:r>
                        <a:rPr lang="es-PE" sz="1500" b="1" i="0" u="none" strike="noStrike">
                          <a:solidFill>
                            <a:srgbClr val="000066"/>
                          </a:solidFill>
                          <a:effectLst/>
                          <a:latin typeface="Arial Narrow" panose="020B0606020202030204" pitchFamily="34" charset="0"/>
                        </a:rPr>
                        <a:t>2244071</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Educación Primaria en la I.E. N 72596 Cesar Vallejo de la Ciudad de Putina, Distrito de Putina, Provincia de San Antonio de Putina -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1,485,619</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25570696"/>
                  </a:ext>
                </a:extLst>
              </a:tr>
              <a:tr h="453488">
                <a:tc>
                  <a:txBody>
                    <a:bodyPr/>
                    <a:lstStyle/>
                    <a:p>
                      <a:pPr algn="ctr" rtl="0" fontAlgn="ctr"/>
                      <a:r>
                        <a:rPr lang="es-PE" sz="1500" b="1" i="0" u="none" strike="noStrike">
                          <a:solidFill>
                            <a:srgbClr val="000066"/>
                          </a:solidFill>
                          <a:effectLst/>
                          <a:latin typeface="Arial Narrow" panose="020B0606020202030204" pitchFamily="34" charset="0"/>
                        </a:rPr>
                        <a:t>2301117</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Educativo en las Instituciones Educativas Primarias N 70511, N 70815 y N 72637, Distrito de </a:t>
                      </a:r>
                      <a:r>
                        <a:rPr lang="es-ES" sz="1500" b="1" i="0" u="none" strike="noStrike" dirty="0" err="1">
                          <a:solidFill>
                            <a:srgbClr val="000066"/>
                          </a:solidFill>
                          <a:effectLst/>
                          <a:latin typeface="Arial Narrow" panose="020B0606020202030204" pitchFamily="34" charset="0"/>
                        </a:rPr>
                        <a:t>Orurillo</a:t>
                      </a:r>
                      <a:r>
                        <a:rPr lang="es-ES" sz="1500" b="1" i="0" u="none" strike="noStrike" dirty="0">
                          <a:solidFill>
                            <a:srgbClr val="000066"/>
                          </a:solidFill>
                          <a:effectLst/>
                          <a:latin typeface="Arial Narrow" panose="020B0606020202030204" pitchFamily="34" charset="0"/>
                        </a:rPr>
                        <a:t> - Melgar -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16268239"/>
                  </a:ext>
                </a:extLst>
              </a:tr>
              <a:tr h="898421">
                <a:tc>
                  <a:txBody>
                    <a:bodyPr/>
                    <a:lstStyle/>
                    <a:p>
                      <a:pPr algn="ctr" rtl="0" fontAlgn="ctr"/>
                      <a:r>
                        <a:rPr lang="es-PE" sz="1500" b="1" i="0" u="none" strike="noStrike">
                          <a:solidFill>
                            <a:srgbClr val="000066"/>
                          </a:solidFill>
                          <a:effectLst/>
                          <a:latin typeface="Arial Narrow" panose="020B0606020202030204" pitchFamily="34" charset="0"/>
                        </a:rPr>
                        <a:t>2417765</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Ampliación del Servicios de Educación Básica en el Nivel Primario de la IEP </a:t>
                      </a:r>
                      <a:r>
                        <a:rPr lang="es-ES" sz="1500" b="1" i="0" u="none" strike="noStrike" dirty="0" err="1">
                          <a:solidFill>
                            <a:srgbClr val="000066"/>
                          </a:solidFill>
                          <a:effectLst/>
                          <a:latin typeface="Arial Narrow" panose="020B0606020202030204" pitchFamily="34" charset="0"/>
                        </a:rPr>
                        <a:t>Nº</a:t>
                      </a:r>
                      <a:r>
                        <a:rPr lang="es-ES" sz="1500" b="1" i="0" u="none" strike="noStrike" dirty="0">
                          <a:solidFill>
                            <a:srgbClr val="000066"/>
                          </a:solidFill>
                          <a:effectLst/>
                          <a:latin typeface="Arial Narrow" panose="020B0606020202030204" pitchFamily="34" charset="0"/>
                        </a:rPr>
                        <a:t> 72169 Tambillo, IEP </a:t>
                      </a:r>
                      <a:r>
                        <a:rPr lang="es-ES" sz="1500" b="1" i="0" u="none" strike="noStrike" dirty="0" err="1">
                          <a:solidFill>
                            <a:srgbClr val="000066"/>
                          </a:solidFill>
                          <a:effectLst/>
                          <a:latin typeface="Arial Narrow" panose="020B0606020202030204" pitchFamily="34" charset="0"/>
                        </a:rPr>
                        <a:t>Nº</a:t>
                      </a:r>
                      <a:r>
                        <a:rPr lang="es-ES" sz="1500" b="1" i="0" u="none" strike="noStrike" dirty="0">
                          <a:solidFill>
                            <a:srgbClr val="000066"/>
                          </a:solidFill>
                          <a:effectLst/>
                          <a:latin typeface="Arial Narrow" panose="020B0606020202030204" pitchFamily="34" charset="0"/>
                        </a:rPr>
                        <a:t> 72175 </a:t>
                      </a:r>
                      <a:r>
                        <a:rPr lang="es-ES" sz="1500" b="1" i="0" u="none" strike="noStrike" dirty="0" err="1">
                          <a:solidFill>
                            <a:srgbClr val="000066"/>
                          </a:solidFill>
                          <a:effectLst/>
                          <a:latin typeface="Arial Narrow" panose="020B0606020202030204" pitchFamily="34" charset="0"/>
                        </a:rPr>
                        <a:t>Tayaccucho</a:t>
                      </a:r>
                      <a:r>
                        <a:rPr lang="es-ES" sz="1500" b="1" i="0" u="none" strike="noStrike" dirty="0">
                          <a:solidFill>
                            <a:srgbClr val="000066"/>
                          </a:solidFill>
                          <a:effectLst/>
                          <a:latin typeface="Arial Narrow" panose="020B0606020202030204" pitchFamily="34" charset="0"/>
                        </a:rPr>
                        <a:t>, IEP </a:t>
                      </a:r>
                      <a:r>
                        <a:rPr lang="es-ES" sz="1500" b="1" i="0" u="none" strike="noStrike" dirty="0" err="1">
                          <a:solidFill>
                            <a:srgbClr val="000066"/>
                          </a:solidFill>
                          <a:effectLst/>
                          <a:latin typeface="Arial Narrow" panose="020B0606020202030204" pitchFamily="34" charset="0"/>
                        </a:rPr>
                        <a:t>Nº</a:t>
                      </a:r>
                      <a:r>
                        <a:rPr lang="es-ES" sz="1500" b="1" i="0" u="none" strike="noStrike" dirty="0">
                          <a:solidFill>
                            <a:srgbClr val="000066"/>
                          </a:solidFill>
                          <a:effectLst/>
                          <a:latin typeface="Arial Narrow" panose="020B0606020202030204" pitchFamily="34" charset="0"/>
                        </a:rPr>
                        <a:t> 72188 </a:t>
                      </a:r>
                      <a:r>
                        <a:rPr lang="es-ES" sz="1500" b="1" i="0" u="none" strike="noStrike" dirty="0" err="1">
                          <a:solidFill>
                            <a:srgbClr val="000066"/>
                          </a:solidFill>
                          <a:effectLst/>
                          <a:latin typeface="Arial Narrow" panose="020B0606020202030204" pitchFamily="34" charset="0"/>
                        </a:rPr>
                        <a:t>Quety</a:t>
                      </a:r>
                      <a:r>
                        <a:rPr lang="es-ES" sz="1500" b="1" i="0" u="none" strike="noStrike" dirty="0">
                          <a:solidFill>
                            <a:srgbClr val="000066"/>
                          </a:solidFill>
                          <a:effectLst/>
                          <a:latin typeface="Arial Narrow" panose="020B0606020202030204" pitchFamily="34" charset="0"/>
                        </a:rPr>
                        <a:t>, IEP </a:t>
                      </a:r>
                      <a:r>
                        <a:rPr lang="es-ES" sz="1500" b="1" i="0" u="none" strike="noStrike" dirty="0" err="1">
                          <a:solidFill>
                            <a:srgbClr val="000066"/>
                          </a:solidFill>
                          <a:effectLst/>
                          <a:latin typeface="Arial Narrow" panose="020B0606020202030204" pitchFamily="34" charset="0"/>
                        </a:rPr>
                        <a:t>Nº</a:t>
                      </a:r>
                      <a:r>
                        <a:rPr lang="es-ES" sz="1500" b="1" i="0" u="none" strike="noStrike" dirty="0">
                          <a:solidFill>
                            <a:srgbClr val="000066"/>
                          </a:solidFill>
                          <a:effectLst/>
                          <a:latin typeface="Arial Narrow" panose="020B0606020202030204" pitchFamily="34" charset="0"/>
                        </a:rPr>
                        <a:t> 72642 </a:t>
                      </a:r>
                      <a:r>
                        <a:rPr lang="es-ES" sz="1500" b="1" i="0" u="none" strike="noStrike" dirty="0" err="1">
                          <a:solidFill>
                            <a:srgbClr val="000066"/>
                          </a:solidFill>
                          <a:effectLst/>
                          <a:latin typeface="Arial Narrow" panose="020B0606020202030204" pitchFamily="34" charset="0"/>
                        </a:rPr>
                        <a:t>Mallcuapo</a:t>
                      </a:r>
                      <a:r>
                        <a:rPr lang="es-ES" sz="1500" b="1" i="0" u="none" strike="noStrike" dirty="0">
                          <a:solidFill>
                            <a:srgbClr val="000066"/>
                          </a:solidFill>
                          <a:effectLst/>
                          <a:latin typeface="Arial Narrow" panose="020B0606020202030204" pitchFamily="34" charset="0"/>
                        </a:rPr>
                        <a:t>, IEP </a:t>
                      </a:r>
                      <a:r>
                        <a:rPr lang="es-ES" sz="1500" b="1" i="0" u="none" strike="noStrike" dirty="0" err="1">
                          <a:solidFill>
                            <a:srgbClr val="000066"/>
                          </a:solidFill>
                          <a:effectLst/>
                          <a:latin typeface="Arial Narrow" panose="020B0606020202030204" pitchFamily="34" charset="0"/>
                        </a:rPr>
                        <a:t>Nº</a:t>
                      </a:r>
                      <a:r>
                        <a:rPr lang="es-ES" sz="1500" b="1" i="0" u="none" strike="noStrike" dirty="0">
                          <a:solidFill>
                            <a:srgbClr val="000066"/>
                          </a:solidFill>
                          <a:effectLst/>
                          <a:latin typeface="Arial Narrow" panose="020B0606020202030204" pitchFamily="34" charset="0"/>
                        </a:rPr>
                        <a:t> 72749 </a:t>
                      </a:r>
                      <a:r>
                        <a:rPr lang="es-ES" sz="1500" b="1" i="0" u="none" strike="noStrike" dirty="0" err="1">
                          <a:solidFill>
                            <a:srgbClr val="000066"/>
                          </a:solidFill>
                          <a:effectLst/>
                          <a:latin typeface="Arial Narrow" panose="020B0606020202030204" pitchFamily="34" charset="0"/>
                        </a:rPr>
                        <a:t>Calasuca</a:t>
                      </a:r>
                      <a:r>
                        <a:rPr lang="es-ES" sz="1500" b="1" i="0" u="none" strike="noStrike" dirty="0">
                          <a:solidFill>
                            <a:srgbClr val="000066"/>
                          </a:solidFill>
                          <a:effectLst/>
                          <a:latin typeface="Arial Narrow" panose="020B0606020202030204" pitchFamily="34" charset="0"/>
                        </a:rPr>
                        <a:t> del Distrito de </a:t>
                      </a:r>
                      <a:r>
                        <a:rPr lang="es-ES" sz="1500" b="1" i="0" u="none" strike="noStrike" dirty="0" err="1">
                          <a:solidFill>
                            <a:srgbClr val="000066"/>
                          </a:solidFill>
                          <a:effectLst/>
                          <a:latin typeface="Arial Narrow" panose="020B0606020202030204" pitchFamily="34" charset="0"/>
                        </a:rPr>
                        <a:t>Ituata</a:t>
                      </a:r>
                      <a:r>
                        <a:rPr lang="es-ES" sz="1500" b="1" i="0" u="none" strike="noStrike" dirty="0">
                          <a:solidFill>
                            <a:srgbClr val="000066"/>
                          </a:solidFill>
                          <a:effectLst/>
                          <a:latin typeface="Arial Narrow" panose="020B0606020202030204" pitchFamily="34" charset="0"/>
                        </a:rPr>
                        <a:t> - Provincia de Carabaya - Departamento de Puno Distrito de </a:t>
                      </a:r>
                      <a:r>
                        <a:rPr lang="es-ES" sz="1500" b="1" i="0" u="none" strike="noStrike" dirty="0" err="1">
                          <a:solidFill>
                            <a:srgbClr val="000066"/>
                          </a:solidFill>
                          <a:effectLst/>
                          <a:latin typeface="Arial Narrow" panose="020B0606020202030204" pitchFamily="34" charset="0"/>
                        </a:rPr>
                        <a:t>Ituata</a:t>
                      </a:r>
                      <a:r>
                        <a:rPr lang="es-ES" sz="1500" b="1" i="0" u="none" strike="noStrike" dirty="0">
                          <a:solidFill>
                            <a:srgbClr val="000066"/>
                          </a:solidFill>
                          <a:effectLst/>
                          <a:latin typeface="Arial Narrow" panose="020B0606020202030204" pitchFamily="34" charset="0"/>
                        </a:rPr>
                        <a:t> - Provincia de Carabaya - Departamento de Puno</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500,000</a:t>
                      </a:r>
                    </a:p>
                  </a:txBody>
                  <a:tcPr marL="8520" marR="8520" marT="8520"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785346713"/>
                  </a:ext>
                </a:extLst>
              </a:tr>
            </a:tbl>
          </a:graphicData>
        </a:graphic>
      </p:graphicFrame>
    </p:spTree>
    <p:extLst>
      <p:ext uri="{BB962C8B-B14F-4D97-AF65-F5344CB8AC3E}">
        <p14:creationId xmlns:p14="http://schemas.microsoft.com/office/powerpoint/2010/main" val="1203375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F9DDF0AA-1CE9-49C6-B378-C8BCA39B5CA7}"/>
              </a:ext>
            </a:extLst>
          </p:cNvPr>
          <p:cNvSpPr/>
          <p:nvPr/>
        </p:nvSpPr>
        <p:spPr>
          <a:xfrm>
            <a:off x="257024" y="97167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3.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SISTEMA EDUCATIVO INTEGRAL E INTERCULTURAL, QUE FORMA TALENTO HUMANO CON INNOVACIÓN Y CREATIVIDAD</a:t>
            </a:r>
            <a:endParaRPr lang="es-PE" sz="2400" b="1" dirty="0">
              <a:ln w="50800"/>
              <a:solidFill>
                <a:schemeClr val="bg1"/>
              </a:solidFill>
              <a:latin typeface="Agency FB"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8BEAFB71-01F6-4CF3-9FE6-F9601E86AF55}"/>
              </a:ext>
            </a:extLst>
          </p:cNvPr>
          <p:cNvGraphicFramePr>
            <a:graphicFrameLocks noGrp="1"/>
          </p:cNvGraphicFramePr>
          <p:nvPr>
            <p:extLst>
              <p:ext uri="{D42A27DB-BD31-4B8C-83A1-F6EECF244321}">
                <p14:modId xmlns:p14="http://schemas.microsoft.com/office/powerpoint/2010/main" val="266807675"/>
              </p:ext>
            </p:extLst>
          </p:nvPr>
        </p:nvGraphicFramePr>
        <p:xfrm>
          <a:off x="242996" y="1683600"/>
          <a:ext cx="8721492" cy="3772604"/>
        </p:xfrm>
        <a:graphic>
          <a:graphicData uri="http://schemas.openxmlformats.org/drawingml/2006/table">
            <a:tbl>
              <a:tblPr/>
              <a:tblGrid>
                <a:gridCol w="759054">
                  <a:extLst>
                    <a:ext uri="{9D8B030D-6E8A-4147-A177-3AD203B41FA5}">
                      <a16:colId xmlns:a16="http://schemas.microsoft.com/office/drawing/2014/main" val="1739086920"/>
                    </a:ext>
                  </a:extLst>
                </a:gridCol>
                <a:gridCol w="6913786">
                  <a:extLst>
                    <a:ext uri="{9D8B030D-6E8A-4147-A177-3AD203B41FA5}">
                      <a16:colId xmlns:a16="http://schemas.microsoft.com/office/drawing/2014/main" val="744060818"/>
                    </a:ext>
                  </a:extLst>
                </a:gridCol>
                <a:gridCol w="1048652">
                  <a:extLst>
                    <a:ext uri="{9D8B030D-6E8A-4147-A177-3AD203B41FA5}">
                      <a16:colId xmlns:a16="http://schemas.microsoft.com/office/drawing/2014/main" val="2429099101"/>
                    </a:ext>
                  </a:extLst>
                </a:gridCol>
              </a:tblGrid>
              <a:tr h="224356">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4098891785"/>
                  </a:ext>
                </a:extLst>
              </a:tr>
              <a:tr h="475636">
                <a:tc>
                  <a:txBody>
                    <a:bodyPr/>
                    <a:lstStyle/>
                    <a:p>
                      <a:pPr algn="ctr" rtl="0" fontAlgn="ctr"/>
                      <a:r>
                        <a:rPr lang="es-PE" sz="1500" b="1" i="0" u="none" strike="noStrike" dirty="0">
                          <a:solidFill>
                            <a:srgbClr val="000066"/>
                          </a:solidFill>
                          <a:effectLst/>
                          <a:latin typeface="Arial Narrow" panose="020B0606020202030204" pitchFamily="34" charset="0"/>
                        </a:rPr>
                        <a:t>2435911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los Servicios de Educación Primaria en la I.E 72391 Occopampa del Centro Poblado de Occopampa del Distrito de Moho - Provincia de Moho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1,213,573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64721269"/>
                  </a:ext>
                </a:extLst>
              </a:tr>
              <a:tr h="475636">
                <a:tc>
                  <a:txBody>
                    <a:bodyPr/>
                    <a:lstStyle/>
                    <a:p>
                      <a:pPr algn="ctr" rtl="0" fontAlgn="ctr"/>
                      <a:r>
                        <a:rPr lang="es-PE" sz="1500" b="1" i="0" u="none" strike="noStrike">
                          <a:solidFill>
                            <a:srgbClr val="000066"/>
                          </a:solidFill>
                          <a:effectLst/>
                          <a:latin typeface="Arial Narrow" panose="020B0606020202030204" pitchFamily="34" charset="0"/>
                        </a:rPr>
                        <a:t>2196822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del Servicio de Educación Inicial de la I.E.I. Nro. 94 del Centro Poblado de </a:t>
                      </a:r>
                      <a:r>
                        <a:rPr lang="es-ES" sz="1500" b="1" i="0" u="none" strike="noStrike" dirty="0" err="1">
                          <a:solidFill>
                            <a:srgbClr val="000066"/>
                          </a:solidFill>
                          <a:effectLst/>
                          <a:latin typeface="Arial Narrow" panose="020B0606020202030204" pitchFamily="34" charset="0"/>
                        </a:rPr>
                        <a:t>Umuchi</a:t>
                      </a:r>
                      <a:r>
                        <a:rPr lang="es-ES" sz="1500" b="1" i="0" u="none" strike="noStrike" dirty="0">
                          <a:solidFill>
                            <a:srgbClr val="000066"/>
                          </a:solidFill>
                          <a:effectLst/>
                          <a:latin typeface="Arial Narrow" panose="020B0606020202030204" pitchFamily="34" charset="0"/>
                        </a:rPr>
                        <a:t>, Distrito de Moho, Provincia de Moho,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900,000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42127850"/>
                  </a:ext>
                </a:extLst>
              </a:tr>
              <a:tr h="475636">
                <a:tc>
                  <a:txBody>
                    <a:bodyPr/>
                    <a:lstStyle/>
                    <a:p>
                      <a:pPr algn="ctr" rtl="0" fontAlgn="ctr"/>
                      <a:r>
                        <a:rPr lang="es-PE" sz="1500" b="1" i="0" u="none" strike="noStrike">
                          <a:solidFill>
                            <a:srgbClr val="000066"/>
                          </a:solidFill>
                          <a:effectLst/>
                          <a:latin typeface="Arial Narrow" panose="020B0606020202030204" pitchFamily="34" charset="0"/>
                        </a:rPr>
                        <a:t>2196858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Servicios de Educación Inicial Escolarizada en la I.E.I. N 214 Niño Jesús de Praga del Distrito de Platería, Provincia Puno,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1,414,760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2985512"/>
                  </a:ext>
                </a:extLst>
              </a:tr>
              <a:tr h="475636">
                <a:tc>
                  <a:txBody>
                    <a:bodyPr/>
                    <a:lstStyle/>
                    <a:p>
                      <a:pPr algn="ctr" rtl="0" fontAlgn="ctr"/>
                      <a:r>
                        <a:rPr lang="es-PE" sz="1500" b="1" i="0" u="none" strike="noStrike">
                          <a:solidFill>
                            <a:srgbClr val="000066"/>
                          </a:solidFill>
                          <a:effectLst/>
                          <a:latin typeface="Arial Narrow" panose="020B0606020202030204" pitchFamily="34" charset="0"/>
                        </a:rPr>
                        <a:t>2196910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del Servicio Educativo en la Institución Educativa Inicial </a:t>
                      </a:r>
                      <a:r>
                        <a:rPr lang="es-ES" sz="1500" b="1" i="0" u="none" strike="noStrike" dirty="0" err="1">
                          <a:solidFill>
                            <a:srgbClr val="000066"/>
                          </a:solidFill>
                          <a:effectLst/>
                          <a:latin typeface="Arial Narrow" panose="020B0606020202030204" pitchFamily="34" charset="0"/>
                        </a:rPr>
                        <a:t>Amaquilla</a:t>
                      </a:r>
                      <a:r>
                        <a:rPr lang="es-ES" sz="1500" b="1" i="0" u="none" strike="noStrike" dirty="0">
                          <a:solidFill>
                            <a:srgbClr val="000066"/>
                          </a:solidFill>
                          <a:effectLst/>
                          <a:latin typeface="Arial Narrow" panose="020B0606020202030204" pitchFamily="34" charset="0"/>
                        </a:rPr>
                        <a:t> Ciclo II, Distrito de </a:t>
                      </a:r>
                      <a:r>
                        <a:rPr lang="es-ES" sz="1500" b="1" i="0" u="none" strike="noStrike" dirty="0" err="1">
                          <a:solidFill>
                            <a:srgbClr val="000066"/>
                          </a:solidFill>
                          <a:effectLst/>
                          <a:latin typeface="Arial Narrow" panose="020B0606020202030204" pitchFamily="34" charset="0"/>
                        </a:rPr>
                        <a:t>Copani</a:t>
                      </a:r>
                      <a:r>
                        <a:rPr lang="es-ES" sz="1500" b="1" i="0" u="none" strike="noStrike" dirty="0">
                          <a:solidFill>
                            <a:srgbClr val="000066"/>
                          </a:solidFill>
                          <a:effectLst/>
                          <a:latin typeface="Arial Narrow" panose="020B0606020202030204" pitchFamily="34" charset="0"/>
                        </a:rPr>
                        <a:t> - Yunguyo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79479747"/>
                  </a:ext>
                </a:extLst>
              </a:tr>
              <a:tr h="475636">
                <a:tc>
                  <a:txBody>
                    <a:bodyPr/>
                    <a:lstStyle/>
                    <a:p>
                      <a:pPr algn="ctr" rtl="0" fontAlgn="ctr"/>
                      <a:r>
                        <a:rPr lang="es-PE" sz="1500" b="1" i="0" u="none" strike="noStrike">
                          <a:solidFill>
                            <a:srgbClr val="000066"/>
                          </a:solidFill>
                          <a:effectLst/>
                          <a:latin typeface="Arial Narrow" panose="020B0606020202030204" pitchFamily="34" charset="0"/>
                        </a:rPr>
                        <a:t>2231544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Educación Inicial de la I.E.I. </a:t>
                      </a:r>
                      <a:r>
                        <a:rPr lang="es-ES" sz="1500" b="1" i="0" u="none" strike="noStrike" dirty="0" err="1">
                          <a:solidFill>
                            <a:srgbClr val="000066"/>
                          </a:solidFill>
                          <a:effectLst/>
                          <a:latin typeface="Arial Narrow" panose="020B0606020202030204" pitchFamily="34" charset="0"/>
                        </a:rPr>
                        <a:t>Machacmarca</a:t>
                      </a:r>
                      <a:r>
                        <a:rPr lang="es-ES" sz="1500" b="1" i="0" u="none" strike="noStrike" dirty="0">
                          <a:solidFill>
                            <a:srgbClr val="000066"/>
                          </a:solidFill>
                          <a:effectLst/>
                          <a:latin typeface="Arial Narrow" panose="020B0606020202030204" pitchFamily="34" charset="0"/>
                        </a:rPr>
                        <a:t> Distrito Yunguyo - Yunguyo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91600396"/>
                  </a:ext>
                </a:extLst>
              </a:tr>
              <a:tr h="475636">
                <a:tc>
                  <a:txBody>
                    <a:bodyPr/>
                    <a:lstStyle/>
                    <a:p>
                      <a:pPr algn="ctr" rtl="0" fontAlgn="ctr"/>
                      <a:r>
                        <a:rPr lang="es-PE" sz="1500" b="1" i="0" u="none" strike="noStrike">
                          <a:solidFill>
                            <a:srgbClr val="000066"/>
                          </a:solidFill>
                          <a:effectLst/>
                          <a:latin typeface="Arial Narrow" panose="020B0606020202030204" pitchFamily="34" charset="0"/>
                        </a:rPr>
                        <a:t>2250382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de los Servicios de Educación Inicial en la I.E.I. </a:t>
                      </a:r>
                      <a:r>
                        <a:rPr lang="es-ES" sz="1500" b="1" i="0" u="none" strike="noStrike" dirty="0" err="1">
                          <a:solidFill>
                            <a:srgbClr val="000066"/>
                          </a:solidFill>
                          <a:effectLst/>
                          <a:latin typeface="Arial Narrow" panose="020B0606020202030204" pitchFamily="34" charset="0"/>
                        </a:rPr>
                        <a:t>Chia</a:t>
                      </a:r>
                      <a:r>
                        <a:rPr lang="es-ES" sz="1500" b="1" i="0" u="none" strike="noStrike" dirty="0">
                          <a:solidFill>
                            <a:srgbClr val="000066"/>
                          </a:solidFill>
                          <a:effectLst/>
                          <a:latin typeface="Arial Narrow" panose="020B0606020202030204" pitchFamily="34" charset="0"/>
                        </a:rPr>
                        <a:t>, del C.P. de </a:t>
                      </a:r>
                      <a:r>
                        <a:rPr lang="es-ES" sz="1500" b="1" i="0" u="none" strike="noStrike" dirty="0" err="1">
                          <a:solidFill>
                            <a:srgbClr val="000066"/>
                          </a:solidFill>
                          <a:effectLst/>
                          <a:latin typeface="Arial Narrow" panose="020B0606020202030204" pitchFamily="34" charset="0"/>
                        </a:rPr>
                        <a:t>Chia</a:t>
                      </a:r>
                      <a:r>
                        <a:rPr lang="es-ES" sz="1500" b="1" i="0" u="none" strike="noStrike" dirty="0">
                          <a:solidFill>
                            <a:srgbClr val="000066"/>
                          </a:solidFill>
                          <a:effectLst/>
                          <a:latin typeface="Arial Narrow" panose="020B0606020202030204" pitchFamily="34" charset="0"/>
                        </a:rPr>
                        <a:t>, del Distrito de Ollachea - Provincia Carabaya -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1,333,048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7400843"/>
                  </a:ext>
                </a:extLst>
              </a:tr>
              <a:tr h="674398">
                <a:tc>
                  <a:txBody>
                    <a:bodyPr/>
                    <a:lstStyle/>
                    <a:p>
                      <a:pPr algn="ctr" rtl="0" fontAlgn="ctr"/>
                      <a:r>
                        <a:rPr lang="es-PE" sz="1500" b="1" i="0" u="none" strike="noStrike">
                          <a:solidFill>
                            <a:srgbClr val="000066"/>
                          </a:solidFill>
                          <a:effectLst/>
                          <a:latin typeface="Arial Narrow" panose="020B0606020202030204" pitchFamily="34" charset="0"/>
                        </a:rPr>
                        <a:t>2250396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del Servicio Educativo del Nivel Inicial Escolarizado Ciclo II en la I.E.I N 707 del Centro Poblado de </a:t>
                      </a:r>
                      <a:r>
                        <a:rPr lang="es-ES" sz="1500" b="1" i="0" u="none" strike="noStrike" dirty="0" err="1">
                          <a:solidFill>
                            <a:srgbClr val="000066"/>
                          </a:solidFill>
                          <a:effectLst/>
                          <a:latin typeface="Arial Narrow" panose="020B0606020202030204" pitchFamily="34" charset="0"/>
                        </a:rPr>
                        <a:t>Jachocco</a:t>
                      </a:r>
                      <a:r>
                        <a:rPr lang="es-ES" sz="1500" b="1" i="0" u="none" strike="noStrike" dirty="0">
                          <a:solidFill>
                            <a:srgbClr val="000066"/>
                          </a:solidFill>
                          <a:effectLst/>
                          <a:latin typeface="Arial Narrow" panose="020B0606020202030204" pitchFamily="34" charset="0"/>
                        </a:rPr>
                        <a:t> Huaraco, Distrito </a:t>
                      </a:r>
                      <a:r>
                        <a:rPr lang="es-ES" sz="1500" b="1" i="0" u="none" strike="noStrike" dirty="0" err="1">
                          <a:solidFill>
                            <a:srgbClr val="000066"/>
                          </a:solidFill>
                          <a:effectLst/>
                          <a:latin typeface="Arial Narrow" panose="020B0606020202030204" pitchFamily="34" charset="0"/>
                        </a:rPr>
                        <a:t>Ilave</a:t>
                      </a:r>
                      <a:r>
                        <a:rPr lang="es-ES" sz="1500" b="1" i="0" u="none" strike="noStrike" dirty="0">
                          <a:solidFill>
                            <a:srgbClr val="000066"/>
                          </a:solidFill>
                          <a:effectLst/>
                          <a:latin typeface="Arial Narrow" panose="020B0606020202030204" pitchFamily="34" charset="0"/>
                        </a:rPr>
                        <a:t>, Provincia de El Collao - Departamento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1,200,000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870948569"/>
                  </a:ext>
                </a:extLst>
              </a:tr>
            </a:tbl>
          </a:graphicData>
        </a:graphic>
      </p:graphicFrame>
    </p:spTree>
    <p:extLst>
      <p:ext uri="{BB962C8B-B14F-4D97-AF65-F5344CB8AC3E}">
        <p14:creationId xmlns:p14="http://schemas.microsoft.com/office/powerpoint/2010/main" val="3742601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F9DDF0AA-1CE9-49C6-B378-C8BCA39B5CA7}"/>
              </a:ext>
            </a:extLst>
          </p:cNvPr>
          <p:cNvSpPr/>
          <p:nvPr/>
        </p:nvSpPr>
        <p:spPr>
          <a:xfrm>
            <a:off x="257024" y="1035286"/>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3.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SISTEMA EDUCATIVO INTEGRAL E INTERCULTURAL, QUE FORMA TALENTO HUMANO CON INNOVACIÓN Y CREATIVIDAD</a:t>
            </a:r>
            <a:endParaRPr lang="es-PE" sz="2400" b="1" dirty="0">
              <a:ln w="50800"/>
              <a:solidFill>
                <a:schemeClr val="bg1"/>
              </a:solidFill>
              <a:latin typeface="Agency FB"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14E32E7E-A543-441E-956A-D6D4E473C2AE}"/>
              </a:ext>
            </a:extLst>
          </p:cNvPr>
          <p:cNvGraphicFramePr>
            <a:graphicFrameLocks noGrp="1"/>
          </p:cNvGraphicFramePr>
          <p:nvPr>
            <p:extLst>
              <p:ext uri="{D42A27DB-BD31-4B8C-83A1-F6EECF244321}">
                <p14:modId xmlns:p14="http://schemas.microsoft.com/office/powerpoint/2010/main" val="1591135999"/>
              </p:ext>
            </p:extLst>
          </p:nvPr>
        </p:nvGraphicFramePr>
        <p:xfrm>
          <a:off x="257024" y="1683356"/>
          <a:ext cx="8707464" cy="1736590"/>
        </p:xfrm>
        <a:graphic>
          <a:graphicData uri="http://schemas.openxmlformats.org/drawingml/2006/table">
            <a:tbl>
              <a:tblPr/>
              <a:tblGrid>
                <a:gridCol w="757833">
                  <a:extLst>
                    <a:ext uri="{9D8B030D-6E8A-4147-A177-3AD203B41FA5}">
                      <a16:colId xmlns:a16="http://schemas.microsoft.com/office/drawing/2014/main" val="3080826193"/>
                    </a:ext>
                  </a:extLst>
                </a:gridCol>
                <a:gridCol w="6902666">
                  <a:extLst>
                    <a:ext uri="{9D8B030D-6E8A-4147-A177-3AD203B41FA5}">
                      <a16:colId xmlns:a16="http://schemas.microsoft.com/office/drawing/2014/main" val="657447844"/>
                    </a:ext>
                  </a:extLst>
                </a:gridCol>
                <a:gridCol w="1046965">
                  <a:extLst>
                    <a:ext uri="{9D8B030D-6E8A-4147-A177-3AD203B41FA5}">
                      <a16:colId xmlns:a16="http://schemas.microsoft.com/office/drawing/2014/main" val="1883748115"/>
                    </a:ext>
                  </a:extLst>
                </a:gridCol>
              </a:tblGrid>
              <a:tr h="237239">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837169438"/>
                  </a:ext>
                </a:extLst>
              </a:tr>
              <a:tr h="749675">
                <a:tc>
                  <a:txBody>
                    <a:bodyPr/>
                    <a:lstStyle/>
                    <a:p>
                      <a:pPr algn="ctr" rtl="0" fontAlgn="ctr"/>
                      <a:r>
                        <a:rPr lang="es-PE" sz="1400" b="1" i="0" u="none" strike="noStrike">
                          <a:solidFill>
                            <a:srgbClr val="000066"/>
                          </a:solidFill>
                          <a:effectLst/>
                          <a:latin typeface="Arial Narrow" panose="020B0606020202030204" pitchFamily="34" charset="0"/>
                        </a:rPr>
                        <a:t>2293239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00" b="1" i="0" u="none" strike="noStrike">
                          <a:solidFill>
                            <a:srgbClr val="000066"/>
                          </a:solidFill>
                          <a:effectLst/>
                          <a:latin typeface="Arial Narrow" panose="020B0606020202030204" pitchFamily="34" charset="0"/>
                        </a:rPr>
                        <a:t>Mejoramiento de los Servicios de Educación Secundaria en la I.E. Señor de Huanca, del C.P. de San José de Cachipascana del Distrito de San Antonio - Provincia de Puno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2,314,266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29641202"/>
                  </a:ext>
                </a:extLst>
              </a:tr>
              <a:tr h="502947">
                <a:tc>
                  <a:txBody>
                    <a:bodyPr/>
                    <a:lstStyle/>
                    <a:p>
                      <a:pPr algn="ctr" rtl="0" fontAlgn="ctr"/>
                      <a:r>
                        <a:rPr lang="es-PE" sz="1400" b="1" i="0" u="none" strike="noStrike">
                          <a:solidFill>
                            <a:srgbClr val="000066"/>
                          </a:solidFill>
                          <a:effectLst/>
                          <a:latin typeface="Arial Narrow" panose="020B0606020202030204" pitchFamily="34" charset="0"/>
                        </a:rPr>
                        <a:t>2447434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400" b="1" i="0" u="none" strike="noStrike">
                          <a:solidFill>
                            <a:srgbClr val="000066"/>
                          </a:solidFill>
                          <a:effectLst/>
                          <a:latin typeface="Arial Narrow" panose="020B0606020202030204" pitchFamily="34" charset="0"/>
                        </a:rPr>
                        <a:t>Mejoramiento del Servicio de Educación Inicial en la I.E.I. N° 326 San Isidro del Distrito de Juliaca - Provincia de San Román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400" b="1" i="0" u="none" strike="noStrike">
                          <a:solidFill>
                            <a:srgbClr val="000066"/>
                          </a:solidFill>
                          <a:effectLst/>
                          <a:latin typeface="Arial Narrow" panose="020B0606020202030204" pitchFamily="34" charset="0"/>
                        </a:rPr>
                        <a:t>4,744,008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86686138"/>
                  </a:ext>
                </a:extLst>
              </a:tr>
              <a:tr h="246729">
                <a:tc gridSpan="2">
                  <a:txBody>
                    <a:bodyPr/>
                    <a:lstStyle/>
                    <a:p>
                      <a:pPr algn="ctr" rtl="0" fontAlgn="ctr"/>
                      <a:r>
                        <a:rPr lang="es-PE" sz="14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400" b="1" i="0" u="none" strike="noStrike" dirty="0">
                          <a:solidFill>
                            <a:srgbClr val="FFFFFF"/>
                          </a:solidFill>
                          <a:effectLst/>
                          <a:latin typeface="Arial Narrow" panose="020B0606020202030204" pitchFamily="34" charset="0"/>
                        </a:rPr>
                        <a:t>59,455,935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692002962"/>
                  </a:ext>
                </a:extLst>
              </a:tr>
            </a:tbl>
          </a:graphicData>
        </a:graphic>
      </p:graphicFrame>
      <p:sp>
        <p:nvSpPr>
          <p:cNvPr id="10" name="1 Rectángulo">
            <a:extLst>
              <a:ext uri="{FF2B5EF4-FFF2-40B4-BE49-F238E27FC236}">
                <a16:creationId xmlns:a16="http://schemas.microsoft.com/office/drawing/2014/main" id="{D57D5696-4555-4588-A8DA-406BABCEAD87}"/>
              </a:ext>
            </a:extLst>
          </p:cNvPr>
          <p:cNvSpPr/>
          <p:nvPr/>
        </p:nvSpPr>
        <p:spPr>
          <a:xfrm>
            <a:off x="267059" y="3635970"/>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4. </a:t>
            </a:r>
            <a:r>
              <a:rPr lang="es-PE" sz="16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rPr>
              <a:t>GESTIÓN PÚBLICA EFICIENTE, EFICAZ DEMOCRÁTICA CON PRÁCTICAS DE VALORES ÉTICOS Y LIDERAZGO PARA EL DESARROLLO SOSTENIBLE</a:t>
            </a:r>
            <a:endParaRPr lang="es-PE"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1B83CFB2-CB36-42CE-BCB4-CF07D1EA578B}"/>
              </a:ext>
            </a:extLst>
          </p:cNvPr>
          <p:cNvGraphicFramePr>
            <a:graphicFrameLocks noGrp="1"/>
          </p:cNvGraphicFramePr>
          <p:nvPr>
            <p:extLst>
              <p:ext uri="{D42A27DB-BD31-4B8C-83A1-F6EECF244321}">
                <p14:modId xmlns:p14="http://schemas.microsoft.com/office/powerpoint/2010/main" val="1221770011"/>
              </p:ext>
            </p:extLst>
          </p:nvPr>
        </p:nvGraphicFramePr>
        <p:xfrm>
          <a:off x="257024" y="4364446"/>
          <a:ext cx="8707464" cy="1287748"/>
        </p:xfrm>
        <a:graphic>
          <a:graphicData uri="http://schemas.openxmlformats.org/drawingml/2006/table">
            <a:tbl>
              <a:tblPr/>
              <a:tblGrid>
                <a:gridCol w="757833">
                  <a:extLst>
                    <a:ext uri="{9D8B030D-6E8A-4147-A177-3AD203B41FA5}">
                      <a16:colId xmlns:a16="http://schemas.microsoft.com/office/drawing/2014/main" val="3980138490"/>
                    </a:ext>
                  </a:extLst>
                </a:gridCol>
                <a:gridCol w="6902666">
                  <a:extLst>
                    <a:ext uri="{9D8B030D-6E8A-4147-A177-3AD203B41FA5}">
                      <a16:colId xmlns:a16="http://schemas.microsoft.com/office/drawing/2014/main" val="970105635"/>
                    </a:ext>
                  </a:extLst>
                </a:gridCol>
                <a:gridCol w="1046965">
                  <a:extLst>
                    <a:ext uri="{9D8B030D-6E8A-4147-A177-3AD203B41FA5}">
                      <a16:colId xmlns:a16="http://schemas.microsoft.com/office/drawing/2014/main" val="2745013056"/>
                    </a:ext>
                  </a:extLst>
                </a:gridCol>
              </a:tblGrid>
              <a:tr h="245753">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4521261"/>
                  </a:ext>
                </a:extLst>
              </a:tr>
              <a:tr h="520997">
                <a:tc>
                  <a:txBody>
                    <a:bodyPr/>
                    <a:lstStyle/>
                    <a:p>
                      <a:pPr algn="ctr" rtl="0" fontAlgn="ctr"/>
                      <a:r>
                        <a:rPr lang="es-PE" sz="1500" b="1" i="0" u="none" strike="noStrike" dirty="0">
                          <a:solidFill>
                            <a:srgbClr val="000066"/>
                          </a:solidFill>
                          <a:effectLst/>
                          <a:latin typeface="Arial Narrow" panose="020B0606020202030204" pitchFamily="34" charset="0"/>
                        </a:rPr>
                        <a:t>2411317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Públicos del Gobierno Regional Puno - Sede Central, del Distrito de Puno - Provincia de Puno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4,977,569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61841931"/>
                  </a:ext>
                </a:extLst>
              </a:tr>
              <a:tr h="265414">
                <a:tc>
                  <a:txBody>
                    <a:bodyPr/>
                    <a:lstStyle/>
                    <a:p>
                      <a:pPr algn="ctr" rtl="0" fontAlgn="ctr"/>
                      <a:r>
                        <a:rPr lang="es-PE" sz="1500" b="1" i="0" u="none" strike="noStrike">
                          <a:solidFill>
                            <a:srgbClr val="000066"/>
                          </a:solidFill>
                          <a:effectLst/>
                          <a:latin typeface="Arial Narrow" panose="020B0606020202030204" pitchFamily="34" charset="0"/>
                        </a:rPr>
                        <a:t>2001621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a:solidFill>
                            <a:srgbClr val="000066"/>
                          </a:solidFill>
                          <a:effectLst/>
                          <a:latin typeface="Arial Narrow" panose="020B0606020202030204" pitchFamily="34" charset="0"/>
                        </a:rPr>
                        <a:t>Estudios de Pre-Inversión</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55255317"/>
                  </a:ext>
                </a:extLst>
              </a:tr>
              <a:tr h="255584">
                <a:tc gridSpan="2">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6,477,569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731979034"/>
                  </a:ext>
                </a:extLst>
              </a:tr>
            </a:tbl>
          </a:graphicData>
        </a:graphic>
      </p:graphicFrame>
    </p:spTree>
    <p:extLst>
      <p:ext uri="{BB962C8B-B14F-4D97-AF65-F5344CB8AC3E}">
        <p14:creationId xmlns:p14="http://schemas.microsoft.com/office/powerpoint/2010/main" val="905378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9" name="1 Rectángulo">
            <a:extLst>
              <a:ext uri="{FF2B5EF4-FFF2-40B4-BE49-F238E27FC236}">
                <a16:creationId xmlns:a16="http://schemas.microsoft.com/office/drawing/2014/main" id="{2A57DEF6-2144-4C64-98E5-C67D4F1EE1F0}"/>
              </a:ext>
            </a:extLst>
          </p:cNvPr>
          <p:cNvSpPr/>
          <p:nvPr/>
        </p:nvSpPr>
        <p:spPr>
          <a:xfrm>
            <a:off x="257024" y="1078513"/>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5.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ACTIVIDAD INDUSTRIAL EMPRESARIAL DIVERSIFICADA Y COMPETITIVA PARA LA CAPITALIZACIÓN REGIONAL</a:t>
            </a:r>
            <a:endParaRPr lang="es-PE" sz="2400" b="1" dirty="0">
              <a:ln w="50800"/>
              <a:solidFill>
                <a:schemeClr val="bg1"/>
              </a:solidFill>
              <a:latin typeface="Agency FB"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2189334-A819-4C80-9E2C-F17FA74BF269}"/>
              </a:ext>
            </a:extLst>
          </p:cNvPr>
          <p:cNvGraphicFramePr>
            <a:graphicFrameLocks noGrp="1"/>
          </p:cNvGraphicFramePr>
          <p:nvPr>
            <p:extLst>
              <p:ext uri="{D42A27DB-BD31-4B8C-83A1-F6EECF244321}">
                <p14:modId xmlns:p14="http://schemas.microsoft.com/office/powerpoint/2010/main" val="2049654071"/>
              </p:ext>
            </p:extLst>
          </p:nvPr>
        </p:nvGraphicFramePr>
        <p:xfrm>
          <a:off x="278546" y="1913826"/>
          <a:ext cx="8685941" cy="3544798"/>
        </p:xfrm>
        <a:graphic>
          <a:graphicData uri="http://schemas.openxmlformats.org/drawingml/2006/table">
            <a:tbl>
              <a:tblPr/>
              <a:tblGrid>
                <a:gridCol w="755960">
                  <a:extLst>
                    <a:ext uri="{9D8B030D-6E8A-4147-A177-3AD203B41FA5}">
                      <a16:colId xmlns:a16="http://schemas.microsoft.com/office/drawing/2014/main" val="2875032127"/>
                    </a:ext>
                  </a:extLst>
                </a:gridCol>
                <a:gridCol w="6885604">
                  <a:extLst>
                    <a:ext uri="{9D8B030D-6E8A-4147-A177-3AD203B41FA5}">
                      <a16:colId xmlns:a16="http://schemas.microsoft.com/office/drawing/2014/main" val="4152486560"/>
                    </a:ext>
                  </a:extLst>
                </a:gridCol>
                <a:gridCol w="1044377">
                  <a:extLst>
                    <a:ext uri="{9D8B030D-6E8A-4147-A177-3AD203B41FA5}">
                      <a16:colId xmlns:a16="http://schemas.microsoft.com/office/drawing/2014/main" val="634126058"/>
                    </a:ext>
                  </a:extLst>
                </a:gridCol>
              </a:tblGrid>
              <a:tr h="217967">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211538252"/>
                  </a:ext>
                </a:extLst>
              </a:tr>
              <a:tr h="235404">
                <a:tc>
                  <a:txBody>
                    <a:bodyPr/>
                    <a:lstStyle/>
                    <a:p>
                      <a:pPr algn="ctr" rtl="0" fontAlgn="ctr"/>
                      <a:r>
                        <a:rPr lang="es-PE" sz="1500" b="1" i="0" u="none" strike="noStrike" dirty="0">
                          <a:solidFill>
                            <a:srgbClr val="000066"/>
                          </a:solidFill>
                          <a:effectLst/>
                          <a:latin typeface="Arial Narrow" panose="020B0606020202030204" pitchFamily="34" charset="0"/>
                        </a:rPr>
                        <a:t>2313145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del Manejo Sostenible de Vicuñas en Zonas Altoandinas de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89873592"/>
                  </a:ext>
                </a:extLst>
              </a:tr>
              <a:tr h="462090">
                <a:tc>
                  <a:txBody>
                    <a:bodyPr/>
                    <a:lstStyle/>
                    <a:p>
                      <a:pPr algn="ctr" rtl="0" fontAlgn="ctr"/>
                      <a:r>
                        <a:rPr lang="es-PE" sz="1500" b="1" i="0" u="none" strike="noStrike">
                          <a:solidFill>
                            <a:srgbClr val="000066"/>
                          </a:solidFill>
                          <a:effectLst/>
                          <a:latin typeface="Arial Narrow" panose="020B0606020202030204" pitchFamily="34" charset="0"/>
                        </a:rPr>
                        <a:t>2318520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la Capacidad Agro productiva de Granos Andinos Orgánicos de Quinua, Cañihua, Haba y Tarwi en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16819881"/>
                  </a:ext>
                </a:extLst>
              </a:tr>
              <a:tr h="531839">
                <a:tc>
                  <a:txBody>
                    <a:bodyPr/>
                    <a:lstStyle/>
                    <a:p>
                      <a:pPr algn="ctr" rtl="0" fontAlgn="ctr"/>
                      <a:r>
                        <a:rPr lang="es-PE" sz="1500" b="1" i="0" u="none" strike="noStrike">
                          <a:solidFill>
                            <a:srgbClr val="000066"/>
                          </a:solidFill>
                          <a:effectLst/>
                          <a:latin typeface="Arial Narrow" panose="020B0606020202030204" pitchFamily="34" charset="0"/>
                        </a:rPr>
                        <a:t>2325694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Tecnificación de Procesos para la Cadena Productiva de la Leche en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41027963"/>
                  </a:ext>
                </a:extLst>
              </a:tr>
              <a:tr h="688775">
                <a:tc>
                  <a:txBody>
                    <a:bodyPr/>
                    <a:lstStyle/>
                    <a:p>
                      <a:pPr algn="ctr" rtl="0" fontAlgn="ctr"/>
                      <a:r>
                        <a:rPr lang="es-PE" sz="1500" b="1" i="0" u="none" strike="noStrike">
                          <a:solidFill>
                            <a:srgbClr val="000066"/>
                          </a:solidFill>
                          <a:effectLst/>
                          <a:latin typeface="Arial Narrow" panose="020B0606020202030204" pitchFamily="34" charset="0"/>
                        </a:rPr>
                        <a:t>2326588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los Servicios de Apoyo a la Cadena Productiva de </a:t>
                      </a:r>
                      <a:r>
                        <a:rPr lang="es-ES" sz="1500" b="1" i="0" u="none" strike="noStrike" dirty="0" err="1">
                          <a:solidFill>
                            <a:srgbClr val="000066"/>
                          </a:solidFill>
                          <a:effectLst/>
                          <a:latin typeface="Arial Narrow" panose="020B0606020202030204" pitchFamily="34" charset="0"/>
                        </a:rPr>
                        <a:t>Cafes</a:t>
                      </a:r>
                      <a:r>
                        <a:rPr lang="es-ES" sz="1500" b="1" i="0" u="none" strike="noStrike" dirty="0">
                          <a:solidFill>
                            <a:srgbClr val="000066"/>
                          </a:solidFill>
                          <a:effectLst/>
                          <a:latin typeface="Arial Narrow" panose="020B0606020202030204" pitchFamily="34" charset="0"/>
                        </a:rPr>
                        <a:t> Especiales en los Distritos de </a:t>
                      </a:r>
                      <a:r>
                        <a:rPr lang="es-ES" sz="1500" b="1" i="0" u="none" strike="noStrike" dirty="0" err="1">
                          <a:solidFill>
                            <a:srgbClr val="000066"/>
                          </a:solidFill>
                          <a:effectLst/>
                          <a:latin typeface="Arial Narrow" panose="020B0606020202030204" pitchFamily="34" charset="0"/>
                        </a:rPr>
                        <a:t>Coasa</a:t>
                      </a:r>
                      <a:r>
                        <a:rPr lang="es-ES" sz="1500" b="1" i="0" u="none" strike="noStrike" dirty="0">
                          <a:solidFill>
                            <a:srgbClr val="000066"/>
                          </a:solidFill>
                          <a:effectLst/>
                          <a:latin typeface="Arial Narrow" panose="020B0606020202030204" pitchFamily="34" charset="0"/>
                        </a:rPr>
                        <a:t>, </a:t>
                      </a:r>
                      <a:r>
                        <a:rPr lang="es-ES" sz="1500" b="1" i="0" u="none" strike="noStrike" dirty="0" err="1">
                          <a:solidFill>
                            <a:srgbClr val="000066"/>
                          </a:solidFill>
                          <a:effectLst/>
                          <a:latin typeface="Arial Narrow" panose="020B0606020202030204" pitchFamily="34" charset="0"/>
                        </a:rPr>
                        <a:t>Ituata</a:t>
                      </a:r>
                      <a:r>
                        <a:rPr lang="es-ES" sz="1500" b="1" i="0" u="none" strike="noStrike" dirty="0">
                          <a:solidFill>
                            <a:srgbClr val="000066"/>
                          </a:solidFill>
                          <a:effectLst/>
                          <a:latin typeface="Arial Narrow" panose="020B0606020202030204" pitchFamily="34" charset="0"/>
                        </a:rPr>
                        <a:t>, Ollachea, </a:t>
                      </a:r>
                      <a:r>
                        <a:rPr lang="es-ES" sz="1500" b="1" i="0" u="none" strike="noStrike" dirty="0" err="1">
                          <a:solidFill>
                            <a:srgbClr val="000066"/>
                          </a:solidFill>
                          <a:effectLst/>
                          <a:latin typeface="Arial Narrow" panose="020B0606020202030204" pitchFamily="34" charset="0"/>
                        </a:rPr>
                        <a:t>Usicayos</a:t>
                      </a:r>
                      <a:r>
                        <a:rPr lang="es-ES" sz="1500" b="1" i="0" u="none" strike="noStrike" dirty="0">
                          <a:solidFill>
                            <a:srgbClr val="000066"/>
                          </a:solidFill>
                          <a:effectLst/>
                          <a:latin typeface="Arial Narrow" panose="020B0606020202030204" pitchFamily="34" charset="0"/>
                        </a:rPr>
                        <a:t>, </a:t>
                      </a:r>
                      <a:r>
                        <a:rPr lang="es-ES" sz="1500" b="1" i="0" u="none" strike="noStrike" dirty="0" err="1">
                          <a:solidFill>
                            <a:srgbClr val="000066"/>
                          </a:solidFill>
                          <a:effectLst/>
                          <a:latin typeface="Arial Narrow" panose="020B0606020202030204" pitchFamily="34" charset="0"/>
                        </a:rPr>
                        <a:t>Limbani</a:t>
                      </a:r>
                      <a:r>
                        <a:rPr lang="es-ES" sz="1500" b="1" i="0" u="none" strike="noStrike" dirty="0">
                          <a:solidFill>
                            <a:srgbClr val="000066"/>
                          </a:solidFill>
                          <a:effectLst/>
                          <a:latin typeface="Arial Narrow" panose="020B0606020202030204" pitchFamily="34" charset="0"/>
                        </a:rPr>
                        <a:t>, </a:t>
                      </a:r>
                      <a:r>
                        <a:rPr lang="es-ES" sz="1500" b="1" i="0" u="none" strike="noStrike" dirty="0" err="1">
                          <a:solidFill>
                            <a:srgbClr val="000066"/>
                          </a:solidFill>
                          <a:effectLst/>
                          <a:latin typeface="Arial Narrow" panose="020B0606020202030204" pitchFamily="34" charset="0"/>
                        </a:rPr>
                        <a:t>Patambuco</a:t>
                      </a:r>
                      <a:r>
                        <a:rPr lang="es-ES" sz="1500" b="1" i="0" u="none" strike="noStrike" dirty="0">
                          <a:solidFill>
                            <a:srgbClr val="000066"/>
                          </a:solidFill>
                          <a:effectLst/>
                          <a:latin typeface="Arial Narrow" panose="020B0606020202030204" pitchFamily="34" charset="0"/>
                        </a:rPr>
                        <a:t> y </a:t>
                      </a:r>
                      <a:r>
                        <a:rPr lang="es-ES" sz="1500" b="1" i="0" u="none" strike="noStrike" dirty="0" err="1">
                          <a:solidFill>
                            <a:srgbClr val="000066"/>
                          </a:solidFill>
                          <a:effectLst/>
                          <a:latin typeface="Arial Narrow" panose="020B0606020202030204" pitchFamily="34" charset="0"/>
                        </a:rPr>
                        <a:t>Phara</a:t>
                      </a:r>
                      <a:r>
                        <a:rPr lang="es-ES" sz="1500" b="1" i="0" u="none" strike="noStrike" dirty="0">
                          <a:solidFill>
                            <a:srgbClr val="000066"/>
                          </a:solidFill>
                          <a:effectLst/>
                          <a:latin typeface="Arial Narrow" panose="020B0606020202030204" pitchFamily="34" charset="0"/>
                        </a:rPr>
                        <a:t> de las Provincias de Carabaya y Sandia -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55773875"/>
                  </a:ext>
                </a:extLst>
              </a:tr>
              <a:tr h="235404">
                <a:tc>
                  <a:txBody>
                    <a:bodyPr/>
                    <a:lstStyle/>
                    <a:p>
                      <a:pPr algn="ctr" rtl="0" fontAlgn="ctr"/>
                      <a:r>
                        <a:rPr lang="es-PE" sz="1500" b="1" i="0" u="none" strike="noStrike">
                          <a:solidFill>
                            <a:srgbClr val="000066"/>
                          </a:solidFill>
                          <a:effectLst/>
                          <a:latin typeface="Arial Narrow" panose="020B0606020202030204" pitchFamily="34" charset="0"/>
                        </a:rPr>
                        <a:t>2187217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la Cadena de Valor de la Fibra de Alpaca en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90556637"/>
                  </a:ext>
                </a:extLst>
              </a:tr>
              <a:tr h="462090">
                <a:tc>
                  <a:txBody>
                    <a:bodyPr/>
                    <a:lstStyle/>
                    <a:p>
                      <a:pPr algn="ctr" rtl="0" fontAlgn="ctr"/>
                      <a:r>
                        <a:rPr lang="es-PE" sz="1500" b="1" i="0" u="none" strike="noStrike">
                          <a:solidFill>
                            <a:srgbClr val="000066"/>
                          </a:solidFill>
                          <a:effectLst/>
                          <a:latin typeface="Arial Narrow" panose="020B0606020202030204" pitchFamily="34" charset="0"/>
                        </a:rPr>
                        <a:t>2470873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Capacidades para el Desarrollo Integral de los Cultivos de Frutales en la Selva de las Provincias de Sandia y Carabaya del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289794632"/>
                  </a:ext>
                </a:extLst>
              </a:tr>
              <a:tr h="688775">
                <a:tc>
                  <a:txBody>
                    <a:bodyPr/>
                    <a:lstStyle/>
                    <a:p>
                      <a:pPr algn="ctr" rtl="0" fontAlgn="ctr"/>
                      <a:r>
                        <a:rPr lang="es-PE" sz="1500" b="1" i="0" u="none" strike="noStrike">
                          <a:solidFill>
                            <a:srgbClr val="000066"/>
                          </a:solidFill>
                          <a:effectLst/>
                          <a:latin typeface="Arial Narrow" panose="020B0606020202030204" pitchFamily="34" charset="0"/>
                        </a:rPr>
                        <a:t>2479852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Transferencia Tecnológica en la Producción y Valor Agregado de la Cadena Productiva de Vacunos de Carne en la Región Puno 9 Provincias del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83454965"/>
                  </a:ext>
                </a:extLst>
              </a:tr>
            </a:tbl>
          </a:graphicData>
        </a:graphic>
      </p:graphicFrame>
    </p:spTree>
    <p:extLst>
      <p:ext uri="{BB962C8B-B14F-4D97-AF65-F5344CB8AC3E}">
        <p14:creationId xmlns:p14="http://schemas.microsoft.com/office/powerpoint/2010/main" val="144756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9" name="1 Rectángulo">
            <a:extLst>
              <a:ext uri="{FF2B5EF4-FFF2-40B4-BE49-F238E27FC236}">
                <a16:creationId xmlns:a16="http://schemas.microsoft.com/office/drawing/2014/main" id="{2A57DEF6-2144-4C64-98E5-C67D4F1EE1F0}"/>
              </a:ext>
            </a:extLst>
          </p:cNvPr>
          <p:cNvSpPr/>
          <p:nvPr/>
        </p:nvSpPr>
        <p:spPr>
          <a:xfrm>
            <a:off x="257024" y="1078513"/>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5.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ACTIVIDAD INDUSTRIAL EMPRESARIAL DIVERSIFICADA Y COMPETITIVA PARA LA CAPITALIZACIÓN REGIONAL</a:t>
            </a:r>
            <a:endParaRPr lang="es-PE" sz="2400" b="1" dirty="0">
              <a:ln w="50800"/>
              <a:solidFill>
                <a:schemeClr val="bg1"/>
              </a:solidFill>
              <a:latin typeface="Agency FB"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03256DAE-B8D5-4F84-AEEB-2EF292FD0CF9}"/>
              </a:ext>
            </a:extLst>
          </p:cNvPr>
          <p:cNvGraphicFramePr>
            <a:graphicFrameLocks noGrp="1"/>
          </p:cNvGraphicFramePr>
          <p:nvPr>
            <p:extLst>
              <p:ext uri="{D42A27DB-BD31-4B8C-83A1-F6EECF244321}">
                <p14:modId xmlns:p14="http://schemas.microsoft.com/office/powerpoint/2010/main" val="2387547846"/>
              </p:ext>
            </p:extLst>
          </p:nvPr>
        </p:nvGraphicFramePr>
        <p:xfrm>
          <a:off x="257024" y="1884702"/>
          <a:ext cx="8707464" cy="3337659"/>
        </p:xfrm>
        <a:graphic>
          <a:graphicData uri="http://schemas.openxmlformats.org/drawingml/2006/table">
            <a:tbl>
              <a:tblPr/>
              <a:tblGrid>
                <a:gridCol w="757833">
                  <a:extLst>
                    <a:ext uri="{9D8B030D-6E8A-4147-A177-3AD203B41FA5}">
                      <a16:colId xmlns:a16="http://schemas.microsoft.com/office/drawing/2014/main" val="862747020"/>
                    </a:ext>
                  </a:extLst>
                </a:gridCol>
                <a:gridCol w="6902666">
                  <a:extLst>
                    <a:ext uri="{9D8B030D-6E8A-4147-A177-3AD203B41FA5}">
                      <a16:colId xmlns:a16="http://schemas.microsoft.com/office/drawing/2014/main" val="549181328"/>
                    </a:ext>
                  </a:extLst>
                </a:gridCol>
                <a:gridCol w="1046965">
                  <a:extLst>
                    <a:ext uri="{9D8B030D-6E8A-4147-A177-3AD203B41FA5}">
                      <a16:colId xmlns:a16="http://schemas.microsoft.com/office/drawing/2014/main" val="1055328348"/>
                    </a:ext>
                  </a:extLst>
                </a:gridCol>
              </a:tblGrid>
              <a:tr h="225978">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157509583"/>
                  </a:ext>
                </a:extLst>
              </a:tr>
              <a:tr h="714092">
                <a:tc>
                  <a:txBody>
                    <a:bodyPr/>
                    <a:lstStyle/>
                    <a:p>
                      <a:pPr algn="ctr" rtl="0" fontAlgn="ctr"/>
                      <a:r>
                        <a:rPr lang="es-PE" sz="1500" b="1" i="0" u="none" strike="noStrike" dirty="0">
                          <a:solidFill>
                            <a:srgbClr val="000066"/>
                          </a:solidFill>
                          <a:effectLst/>
                          <a:latin typeface="Arial Narrow" panose="020B0606020202030204" pitchFamily="34" charset="0"/>
                        </a:rPr>
                        <a:t>2492267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en las Capacidades Productivas para el Manejo de Cadenas Productivas en Actividades Productivas del Distrito de Santiago de Pupuja - Provincia de Azángaro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1,756,443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341656911"/>
                  </a:ext>
                </a:extLst>
              </a:tr>
              <a:tr h="244057">
                <a:tc>
                  <a:txBody>
                    <a:bodyPr/>
                    <a:lstStyle/>
                    <a:p>
                      <a:pPr algn="ctr" rtl="0" fontAlgn="ctr"/>
                      <a:r>
                        <a:rPr lang="es-PE" sz="1500" b="1" i="0" u="none" strike="noStrike">
                          <a:solidFill>
                            <a:srgbClr val="000066"/>
                          </a:solidFill>
                          <a:effectLst/>
                          <a:latin typeface="Arial Narrow" panose="020B0606020202030204" pitchFamily="34" charset="0"/>
                        </a:rPr>
                        <a:t>2016766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Iniciativa a la Competitividad</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090835338"/>
                  </a:ext>
                </a:extLst>
              </a:tr>
              <a:tr h="479075">
                <a:tc>
                  <a:txBody>
                    <a:bodyPr/>
                    <a:lstStyle/>
                    <a:p>
                      <a:pPr algn="ctr" rtl="0" fontAlgn="ctr"/>
                      <a:r>
                        <a:rPr lang="es-PE" sz="1500" b="1" i="0" u="none" strike="noStrike">
                          <a:solidFill>
                            <a:srgbClr val="000066"/>
                          </a:solidFill>
                          <a:effectLst/>
                          <a:latin typeface="Arial Narrow" panose="020B0606020202030204" pitchFamily="34" charset="0"/>
                        </a:rPr>
                        <a:t>2511053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Capacidades Productivas para Promover la Seguridad Alimentaria en la Reactivación Económica de las 13 Provincias del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23194384"/>
                  </a:ext>
                </a:extLst>
              </a:tr>
              <a:tr h="479075">
                <a:tc>
                  <a:txBody>
                    <a:bodyPr/>
                    <a:lstStyle/>
                    <a:p>
                      <a:pPr algn="ctr" rtl="0" fontAlgn="ctr"/>
                      <a:r>
                        <a:rPr lang="es-PE" sz="1500" b="1" i="0" u="none" strike="noStrike">
                          <a:solidFill>
                            <a:srgbClr val="000066"/>
                          </a:solidFill>
                          <a:effectLst/>
                          <a:latin typeface="Arial Narrow" panose="020B0606020202030204" pitchFamily="34" charset="0"/>
                        </a:rPr>
                        <a:t>2324613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las Capacidades Tecnológicas en el Manejo de Cadena Productiva de Trucha en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61984760"/>
                  </a:ext>
                </a:extLst>
              </a:tr>
              <a:tr h="479075">
                <a:tc>
                  <a:txBody>
                    <a:bodyPr/>
                    <a:lstStyle/>
                    <a:p>
                      <a:pPr algn="ctr" rtl="0" fontAlgn="ctr"/>
                      <a:r>
                        <a:rPr lang="es-PE" sz="1500" b="1" i="0" u="none" strike="noStrike">
                          <a:solidFill>
                            <a:srgbClr val="000066"/>
                          </a:solidFill>
                          <a:effectLst/>
                          <a:latin typeface="Arial Narrow" panose="020B0606020202030204" pitchFamily="34" charset="0"/>
                        </a:rPr>
                        <a:t>2230619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Producción y Productividad de las </a:t>
                      </a:r>
                      <a:r>
                        <a:rPr lang="es-ES" sz="1500" b="1" i="0" u="none" strike="noStrike" dirty="0" err="1">
                          <a:solidFill>
                            <a:srgbClr val="000066"/>
                          </a:solidFill>
                          <a:effectLst/>
                          <a:latin typeface="Arial Narrow" panose="020B0606020202030204" pitchFamily="34" charset="0"/>
                        </a:rPr>
                        <a:t>Mype</a:t>
                      </a:r>
                      <a:r>
                        <a:rPr lang="es-ES" sz="1500" b="1" i="0" u="none" strike="noStrike" dirty="0">
                          <a:solidFill>
                            <a:srgbClr val="000066"/>
                          </a:solidFill>
                          <a:effectLst/>
                          <a:latin typeface="Arial Narrow" panose="020B0606020202030204" pitchFamily="34" charset="0"/>
                        </a:rPr>
                        <a:t> de las Principales Líneas de Producción en las Provincias de Puno, San Román y El Collao de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2,219,978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139351674"/>
                  </a:ext>
                </a:extLst>
              </a:tr>
              <a:tr h="479075">
                <a:tc>
                  <a:txBody>
                    <a:bodyPr/>
                    <a:lstStyle/>
                    <a:p>
                      <a:pPr algn="ctr" rtl="0" fontAlgn="ctr"/>
                      <a:r>
                        <a:rPr lang="es-PE" sz="1500" b="1" i="0" u="none" strike="noStrike">
                          <a:solidFill>
                            <a:srgbClr val="000066"/>
                          </a:solidFill>
                          <a:effectLst/>
                          <a:latin typeface="Arial Narrow" panose="020B0606020202030204" pitchFamily="34" charset="0"/>
                        </a:rPr>
                        <a:t>2343538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Creación de los Servicios de Promoción del Comercio Exterior en la ZEEDE Puno - Región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23574592"/>
                  </a:ext>
                </a:extLst>
              </a:tr>
              <a:tr h="235018">
                <a:tc gridSpan="2">
                  <a:txBody>
                    <a:bodyPr/>
                    <a:lstStyle/>
                    <a:p>
                      <a:pPr algn="ctr" rtl="0" fontAlgn="ctr"/>
                      <a:r>
                        <a:rPr lang="es-PE" sz="1500" b="1" i="0" u="none" strike="noStrike" dirty="0">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44,476,421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3073298349"/>
                  </a:ext>
                </a:extLst>
              </a:tr>
            </a:tbl>
          </a:graphicData>
        </a:graphic>
      </p:graphicFrame>
    </p:spTree>
    <p:extLst>
      <p:ext uri="{BB962C8B-B14F-4D97-AF65-F5344CB8AC3E}">
        <p14:creationId xmlns:p14="http://schemas.microsoft.com/office/powerpoint/2010/main" val="4147423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5D5AEF64-8491-4A97-B9C7-422F73D449EF}"/>
              </a:ext>
            </a:extLst>
          </p:cNvPr>
          <p:cNvSpPr/>
          <p:nvPr/>
        </p:nvSpPr>
        <p:spPr>
          <a:xfrm>
            <a:off x="257024" y="1078513"/>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6.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NIVELES DE PRODUCCIÓN Y PRODUCTIVIDAD SOSTENIBLE, COMPETITIVA CON TECNOLOGÍA LIMPIA Y RESPONSABILIDAD SOCIAL</a:t>
            </a:r>
            <a:endParaRPr lang="es-PE" sz="2400" b="1" dirty="0">
              <a:ln w="50800"/>
              <a:solidFill>
                <a:schemeClr val="bg1"/>
              </a:solidFill>
              <a:latin typeface="Agency FB"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0A6B5853-68B3-46FB-8720-8029451271E0}"/>
              </a:ext>
            </a:extLst>
          </p:cNvPr>
          <p:cNvGraphicFramePr>
            <a:graphicFrameLocks noGrp="1"/>
          </p:cNvGraphicFramePr>
          <p:nvPr>
            <p:extLst>
              <p:ext uri="{D42A27DB-BD31-4B8C-83A1-F6EECF244321}">
                <p14:modId xmlns:p14="http://schemas.microsoft.com/office/powerpoint/2010/main" val="482370816"/>
              </p:ext>
            </p:extLst>
          </p:nvPr>
        </p:nvGraphicFramePr>
        <p:xfrm>
          <a:off x="255208" y="1908402"/>
          <a:ext cx="8707463" cy="3136734"/>
        </p:xfrm>
        <a:graphic>
          <a:graphicData uri="http://schemas.openxmlformats.org/drawingml/2006/table">
            <a:tbl>
              <a:tblPr/>
              <a:tblGrid>
                <a:gridCol w="757833">
                  <a:extLst>
                    <a:ext uri="{9D8B030D-6E8A-4147-A177-3AD203B41FA5}">
                      <a16:colId xmlns:a16="http://schemas.microsoft.com/office/drawing/2014/main" val="3706214245"/>
                    </a:ext>
                  </a:extLst>
                </a:gridCol>
                <a:gridCol w="6902665">
                  <a:extLst>
                    <a:ext uri="{9D8B030D-6E8A-4147-A177-3AD203B41FA5}">
                      <a16:colId xmlns:a16="http://schemas.microsoft.com/office/drawing/2014/main" val="601265062"/>
                    </a:ext>
                  </a:extLst>
                </a:gridCol>
                <a:gridCol w="1046965">
                  <a:extLst>
                    <a:ext uri="{9D8B030D-6E8A-4147-A177-3AD203B41FA5}">
                      <a16:colId xmlns:a16="http://schemas.microsoft.com/office/drawing/2014/main" val="2979579567"/>
                    </a:ext>
                  </a:extLst>
                </a:gridCol>
              </a:tblGrid>
              <a:tr h="224419">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33514183"/>
                  </a:ext>
                </a:extLst>
              </a:tr>
              <a:tr h="709166">
                <a:tc>
                  <a:txBody>
                    <a:bodyPr/>
                    <a:lstStyle/>
                    <a:p>
                      <a:pPr algn="ctr" rtl="0" fontAlgn="ctr"/>
                      <a:r>
                        <a:rPr lang="es-PE" sz="1500" b="1" i="0" u="none" strike="noStrike" dirty="0">
                          <a:solidFill>
                            <a:srgbClr val="000066"/>
                          </a:solidFill>
                          <a:effectLst/>
                          <a:latin typeface="Arial Narrow" panose="020B0606020202030204" pitchFamily="34" charset="0"/>
                        </a:rPr>
                        <a:t>2429723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y Ampliación del Servicio de Agua para el Sistema de Riego Presurizado en la Microcuenca Yanamayo del Distrito de Azángaro - Provincia de Azángaro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93478644"/>
                  </a:ext>
                </a:extLst>
              </a:tr>
              <a:tr h="475770">
                <a:tc>
                  <a:txBody>
                    <a:bodyPr/>
                    <a:lstStyle/>
                    <a:p>
                      <a:pPr algn="ctr" rtl="0" fontAlgn="ctr"/>
                      <a:r>
                        <a:rPr lang="es-PE" sz="1500" b="1" i="0" u="none" strike="noStrike">
                          <a:solidFill>
                            <a:srgbClr val="000066"/>
                          </a:solidFill>
                          <a:effectLst/>
                          <a:latin typeface="Arial Narrow" panose="020B0606020202030204" pitchFamily="34" charset="0"/>
                        </a:rPr>
                        <a:t>2429724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Ampliación del Servicio de Agua para el Sistema de Riego Solitario del Distrito de Vilque Chico - Provincia de Huancané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7,098,370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38853122"/>
                  </a:ext>
                </a:extLst>
              </a:tr>
              <a:tr h="547584">
                <a:tc>
                  <a:txBody>
                    <a:bodyPr/>
                    <a:lstStyle/>
                    <a:p>
                      <a:pPr algn="ctr" rtl="0" fontAlgn="ctr"/>
                      <a:r>
                        <a:rPr lang="es-PE" sz="1500" b="1" i="0" u="none" strike="noStrike">
                          <a:solidFill>
                            <a:srgbClr val="000066"/>
                          </a:solidFill>
                          <a:effectLst/>
                          <a:latin typeface="Arial Narrow" panose="020B0606020202030204" pitchFamily="34" charset="0"/>
                        </a:rPr>
                        <a:t>2435576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Ampliación del Servicio de Agua para el Sistema de Riego </a:t>
                      </a:r>
                      <a:r>
                        <a:rPr lang="es-ES" sz="1500" b="1" i="0" u="none" strike="noStrike" dirty="0" err="1">
                          <a:solidFill>
                            <a:srgbClr val="000066"/>
                          </a:solidFill>
                          <a:effectLst/>
                          <a:latin typeface="Arial Narrow" panose="020B0606020202030204" pitchFamily="34" charset="0"/>
                        </a:rPr>
                        <a:t>Lacalaca</a:t>
                      </a:r>
                      <a:r>
                        <a:rPr lang="es-ES" sz="1500" b="1" i="0" u="none" strike="noStrike" dirty="0">
                          <a:solidFill>
                            <a:srgbClr val="000066"/>
                          </a:solidFill>
                          <a:effectLst/>
                          <a:latin typeface="Arial Narrow" panose="020B0606020202030204" pitchFamily="34" charset="0"/>
                        </a:rPr>
                        <a:t> - </a:t>
                      </a:r>
                      <a:r>
                        <a:rPr lang="es-ES" sz="1500" b="1" i="0" u="none" strike="noStrike" dirty="0" err="1">
                          <a:solidFill>
                            <a:srgbClr val="000066"/>
                          </a:solidFill>
                          <a:effectLst/>
                          <a:latin typeface="Arial Narrow" panose="020B0606020202030204" pitchFamily="34" charset="0"/>
                        </a:rPr>
                        <a:t>Callaza</a:t>
                      </a:r>
                      <a:r>
                        <a:rPr lang="es-ES" sz="1500" b="1" i="0" u="none" strike="noStrike" dirty="0">
                          <a:solidFill>
                            <a:srgbClr val="000066"/>
                          </a:solidFill>
                          <a:effectLst/>
                          <a:latin typeface="Arial Narrow" panose="020B0606020202030204" pitchFamily="34" charset="0"/>
                        </a:rPr>
                        <a:t> del Distrito de </a:t>
                      </a:r>
                      <a:r>
                        <a:rPr lang="es-ES" sz="1500" b="1" i="0" u="none" strike="noStrike" dirty="0" err="1">
                          <a:solidFill>
                            <a:srgbClr val="000066"/>
                          </a:solidFill>
                          <a:effectLst/>
                          <a:latin typeface="Arial Narrow" panose="020B0606020202030204" pitchFamily="34" charset="0"/>
                        </a:rPr>
                        <a:t>Huacullani</a:t>
                      </a:r>
                      <a:r>
                        <a:rPr lang="es-ES" sz="1500" b="1" i="0" u="none" strike="noStrike" dirty="0">
                          <a:solidFill>
                            <a:srgbClr val="000066"/>
                          </a:solidFill>
                          <a:effectLst/>
                          <a:latin typeface="Arial Narrow" panose="020B0606020202030204" pitchFamily="34" charset="0"/>
                        </a:rPr>
                        <a:t> - Provincia de Chucuito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63350045"/>
                  </a:ext>
                </a:extLst>
              </a:tr>
              <a:tr h="942563">
                <a:tc>
                  <a:txBody>
                    <a:bodyPr/>
                    <a:lstStyle/>
                    <a:p>
                      <a:pPr algn="ctr" rtl="0" fontAlgn="ctr"/>
                      <a:r>
                        <a:rPr lang="es-PE" sz="1500" b="1" i="0" u="none" strike="noStrike">
                          <a:solidFill>
                            <a:srgbClr val="000066"/>
                          </a:solidFill>
                          <a:effectLst/>
                          <a:latin typeface="Arial Narrow" panose="020B0606020202030204" pitchFamily="34" charset="0"/>
                        </a:rPr>
                        <a:t>2505774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Construcción de Bocatoma y Línea de Conducción; Reparación de Canal de Riego; en el(la) Limpieza y Puesta en Operatividad del Sistema de Riego Caycho-Cerro Minas Comunidades de Tupac Amaru II de Caycho y Cerro Minas Distrito de </a:t>
                      </a:r>
                      <a:r>
                        <a:rPr lang="es-ES" sz="1500" b="1" i="0" u="none" strike="noStrike" dirty="0" err="1">
                          <a:solidFill>
                            <a:srgbClr val="000066"/>
                          </a:solidFill>
                          <a:effectLst/>
                          <a:latin typeface="Arial Narrow" panose="020B0606020202030204" pitchFamily="34" charset="0"/>
                        </a:rPr>
                        <a:t>Ocuviri</a:t>
                      </a:r>
                      <a:r>
                        <a:rPr lang="es-ES" sz="1500" b="1" i="0" u="none" strike="noStrike" dirty="0">
                          <a:solidFill>
                            <a:srgbClr val="000066"/>
                          </a:solidFill>
                          <a:effectLst/>
                          <a:latin typeface="Arial Narrow" panose="020B0606020202030204" pitchFamily="34" charset="0"/>
                        </a:rPr>
                        <a:t>, Provincia Lampa, Departamento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1,059,948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57985811"/>
                  </a:ext>
                </a:extLst>
              </a:tr>
              <a:tr h="233397">
                <a:tc gridSpan="2">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15,158,318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90166046"/>
                  </a:ext>
                </a:extLst>
              </a:tr>
            </a:tbl>
          </a:graphicData>
        </a:graphic>
      </p:graphicFrame>
    </p:spTree>
    <p:extLst>
      <p:ext uri="{BB962C8B-B14F-4D97-AF65-F5344CB8AC3E}">
        <p14:creationId xmlns:p14="http://schemas.microsoft.com/office/powerpoint/2010/main" val="523961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9" name="1 Rectángulo">
            <a:extLst>
              <a:ext uri="{FF2B5EF4-FFF2-40B4-BE49-F238E27FC236}">
                <a16:creationId xmlns:a16="http://schemas.microsoft.com/office/drawing/2014/main" id="{C3A1822E-9E48-4321-9BA7-E440CB15B1F5}"/>
              </a:ext>
            </a:extLst>
          </p:cNvPr>
          <p:cNvSpPr/>
          <p:nvPr/>
        </p:nvSpPr>
        <p:spPr>
          <a:xfrm>
            <a:off x="257024" y="97167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8.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INTEGRACIÓN VIAL Y COMUNICATIVA PLANIFICADA Y ORDENADA, TERRITORIALMENTE ARTICULADA AL MUNDO GLOBALIZADO</a:t>
            </a:r>
            <a:endParaRPr lang="es-PE" sz="2400" b="1" dirty="0">
              <a:ln w="50800"/>
              <a:solidFill>
                <a:schemeClr val="bg1"/>
              </a:solidFill>
              <a:latin typeface="Agency FB"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A8E11E14-F76E-4D08-BAAB-2A40FFCBDD50}"/>
              </a:ext>
            </a:extLst>
          </p:cNvPr>
          <p:cNvGraphicFramePr>
            <a:graphicFrameLocks noGrp="1"/>
          </p:cNvGraphicFramePr>
          <p:nvPr>
            <p:extLst>
              <p:ext uri="{D42A27DB-BD31-4B8C-83A1-F6EECF244321}">
                <p14:modId xmlns:p14="http://schemas.microsoft.com/office/powerpoint/2010/main" val="2426269394"/>
              </p:ext>
            </p:extLst>
          </p:nvPr>
        </p:nvGraphicFramePr>
        <p:xfrm>
          <a:off x="257024" y="1799481"/>
          <a:ext cx="8707464" cy="3708697"/>
        </p:xfrm>
        <a:graphic>
          <a:graphicData uri="http://schemas.openxmlformats.org/drawingml/2006/table">
            <a:tbl>
              <a:tblPr/>
              <a:tblGrid>
                <a:gridCol w="757833">
                  <a:extLst>
                    <a:ext uri="{9D8B030D-6E8A-4147-A177-3AD203B41FA5}">
                      <a16:colId xmlns:a16="http://schemas.microsoft.com/office/drawing/2014/main" val="1033864475"/>
                    </a:ext>
                  </a:extLst>
                </a:gridCol>
                <a:gridCol w="6902666">
                  <a:extLst>
                    <a:ext uri="{9D8B030D-6E8A-4147-A177-3AD203B41FA5}">
                      <a16:colId xmlns:a16="http://schemas.microsoft.com/office/drawing/2014/main" val="3037858928"/>
                    </a:ext>
                  </a:extLst>
                </a:gridCol>
                <a:gridCol w="1046965">
                  <a:extLst>
                    <a:ext uri="{9D8B030D-6E8A-4147-A177-3AD203B41FA5}">
                      <a16:colId xmlns:a16="http://schemas.microsoft.com/office/drawing/2014/main" val="3376493169"/>
                    </a:ext>
                  </a:extLst>
                </a:gridCol>
              </a:tblGrid>
              <a:tr h="227807">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1016822360"/>
                  </a:ext>
                </a:extLst>
              </a:tr>
              <a:tr h="482951">
                <a:tc>
                  <a:txBody>
                    <a:bodyPr/>
                    <a:lstStyle/>
                    <a:p>
                      <a:pPr algn="ctr" rtl="0" fontAlgn="ctr"/>
                      <a:r>
                        <a:rPr lang="es-PE" sz="1500" b="1" i="0" u="none" strike="noStrike" dirty="0">
                          <a:solidFill>
                            <a:srgbClr val="000066"/>
                          </a:solidFill>
                          <a:effectLst/>
                          <a:latin typeface="Arial Narrow" panose="020B0606020202030204" pitchFamily="34" charset="0"/>
                        </a:rPr>
                        <a:t>2031310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Construcción y Mejoramiento de la Carretera San José (Emp. R 100) Valle Grande -Isilluma del Distrito de Alto Inambari</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413,271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34045342"/>
                  </a:ext>
                </a:extLst>
              </a:tr>
              <a:tr h="246031">
                <a:tc>
                  <a:txBody>
                    <a:bodyPr/>
                    <a:lstStyle/>
                    <a:p>
                      <a:pPr algn="ctr" rtl="0" fontAlgn="ctr"/>
                      <a:r>
                        <a:rPr lang="es-PE" sz="1500" b="1" i="0" u="none" strike="noStrike">
                          <a:solidFill>
                            <a:srgbClr val="000066"/>
                          </a:solidFill>
                          <a:effectLst/>
                          <a:latin typeface="Arial Narrow" panose="020B0606020202030204" pitchFamily="34" charset="0"/>
                        </a:rPr>
                        <a:t>2131661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Construcción y Mejoramiento de la Carretera Desvío Vilquechico-Cojata-Sina-Yanahuaya</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5,063,442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86948646"/>
                  </a:ext>
                </a:extLst>
              </a:tr>
              <a:tr h="555848">
                <a:tc>
                  <a:txBody>
                    <a:bodyPr/>
                    <a:lstStyle/>
                    <a:p>
                      <a:pPr algn="ctr" rtl="0" fontAlgn="ctr"/>
                      <a:r>
                        <a:rPr lang="es-PE" sz="1500" b="1" i="0" u="none" strike="noStrike">
                          <a:solidFill>
                            <a:srgbClr val="000066"/>
                          </a:solidFill>
                          <a:effectLst/>
                          <a:latin typeface="Arial Narrow" panose="020B0606020202030204" pitchFamily="34" charset="0"/>
                        </a:rPr>
                        <a:t>2178716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Carretera </a:t>
                      </a:r>
                      <a:r>
                        <a:rPr lang="es-PE" sz="1500" b="1" i="0" u="none" strike="noStrike" dirty="0" err="1">
                          <a:solidFill>
                            <a:srgbClr val="000066"/>
                          </a:solidFill>
                          <a:effectLst/>
                          <a:latin typeface="Arial Narrow" panose="020B0606020202030204" pitchFamily="34" charset="0"/>
                        </a:rPr>
                        <a:t>Calacota</a:t>
                      </a:r>
                      <a:r>
                        <a:rPr lang="es-PE" sz="1500" b="1" i="0" u="none" strike="noStrike" dirty="0">
                          <a:solidFill>
                            <a:srgbClr val="000066"/>
                          </a:solidFill>
                          <a:effectLst/>
                          <a:latin typeface="Arial Narrow" panose="020B0606020202030204" pitchFamily="34" charset="0"/>
                        </a:rPr>
                        <a:t> - Santa Rosa de </a:t>
                      </a:r>
                      <a:r>
                        <a:rPr lang="es-PE" sz="1500" b="1" i="0" u="none" strike="noStrike" dirty="0" err="1">
                          <a:solidFill>
                            <a:srgbClr val="000066"/>
                          </a:solidFill>
                          <a:effectLst/>
                          <a:latin typeface="Arial Narrow" panose="020B0606020202030204" pitchFamily="34" charset="0"/>
                        </a:rPr>
                        <a:t>Huayllata</a:t>
                      </a:r>
                      <a:r>
                        <a:rPr lang="es-PE" sz="1500" b="1" i="0" u="none" strike="noStrike" dirty="0">
                          <a:solidFill>
                            <a:srgbClr val="000066"/>
                          </a:solidFill>
                          <a:effectLst/>
                          <a:latin typeface="Arial Narrow" panose="020B0606020202030204" pitchFamily="34" charset="0"/>
                        </a:rPr>
                        <a:t> (Ruta R-11) Distrito de </a:t>
                      </a:r>
                      <a:r>
                        <a:rPr lang="es-PE" sz="1500" b="1" i="0" u="none" strike="noStrike" dirty="0" err="1">
                          <a:solidFill>
                            <a:srgbClr val="000066"/>
                          </a:solidFill>
                          <a:effectLst/>
                          <a:latin typeface="Arial Narrow" panose="020B0606020202030204" pitchFamily="34" charset="0"/>
                        </a:rPr>
                        <a:t>Ilave</a:t>
                      </a:r>
                      <a:r>
                        <a:rPr lang="es-PE" sz="1500" b="1" i="0" u="none" strike="noStrike" dirty="0">
                          <a:solidFill>
                            <a:srgbClr val="000066"/>
                          </a:solidFill>
                          <a:effectLst/>
                          <a:latin typeface="Arial Narrow" panose="020B0606020202030204" pitchFamily="34" charset="0"/>
                        </a:rPr>
                        <a:t> Provincia de El Collao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4,200,000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576214163"/>
                  </a:ext>
                </a:extLst>
              </a:tr>
              <a:tr h="482951">
                <a:tc>
                  <a:txBody>
                    <a:bodyPr/>
                    <a:lstStyle/>
                    <a:p>
                      <a:pPr algn="ctr" rtl="0" fontAlgn="ctr"/>
                      <a:r>
                        <a:rPr lang="es-PE" sz="1500" b="1" i="0" u="none" strike="noStrike">
                          <a:solidFill>
                            <a:srgbClr val="000066"/>
                          </a:solidFill>
                          <a:effectLst/>
                          <a:latin typeface="Arial Narrow" panose="020B0606020202030204" pitchFamily="34" charset="0"/>
                        </a:rPr>
                        <a:t>2185578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Carretera </a:t>
                      </a:r>
                      <a:r>
                        <a:rPr lang="es-ES" sz="1500" b="1" i="0" u="none" strike="noStrike" dirty="0" err="1">
                          <a:solidFill>
                            <a:srgbClr val="000066"/>
                          </a:solidFill>
                          <a:effectLst/>
                          <a:latin typeface="Arial Narrow" panose="020B0606020202030204" pitchFamily="34" charset="0"/>
                        </a:rPr>
                        <a:t>Dv</a:t>
                      </a:r>
                      <a:r>
                        <a:rPr lang="es-ES" sz="1500" b="1" i="0" u="none" strike="noStrike" dirty="0">
                          <a:solidFill>
                            <a:srgbClr val="000066"/>
                          </a:solidFill>
                          <a:effectLst/>
                          <a:latin typeface="Arial Narrow" panose="020B0606020202030204" pitchFamily="34" charset="0"/>
                        </a:rPr>
                        <a:t>. Desaguadero (</a:t>
                      </a:r>
                      <a:r>
                        <a:rPr lang="es-ES" sz="1500" b="1" i="0" u="none" strike="noStrike" dirty="0" err="1">
                          <a:solidFill>
                            <a:srgbClr val="000066"/>
                          </a:solidFill>
                          <a:effectLst/>
                          <a:latin typeface="Arial Narrow" panose="020B0606020202030204" pitchFamily="34" charset="0"/>
                        </a:rPr>
                        <a:t>Emp</a:t>
                      </a:r>
                      <a:r>
                        <a:rPr lang="es-ES" sz="1500" b="1" i="0" u="none" strike="noStrike" dirty="0">
                          <a:solidFill>
                            <a:srgbClr val="000066"/>
                          </a:solidFill>
                          <a:effectLst/>
                          <a:latin typeface="Arial Narrow" panose="020B0606020202030204" pitchFamily="34" charset="0"/>
                        </a:rPr>
                        <a:t> PE 36A) - </a:t>
                      </a:r>
                      <a:r>
                        <a:rPr lang="es-ES" sz="1500" b="1" i="0" u="none" strike="noStrike" dirty="0" err="1">
                          <a:solidFill>
                            <a:srgbClr val="000066"/>
                          </a:solidFill>
                          <a:effectLst/>
                          <a:latin typeface="Arial Narrow" panose="020B0606020202030204" pitchFamily="34" charset="0"/>
                        </a:rPr>
                        <a:t>Kelluyo</a:t>
                      </a:r>
                      <a:r>
                        <a:rPr lang="es-ES" sz="1500" b="1" i="0" u="none" strike="noStrike" dirty="0">
                          <a:solidFill>
                            <a:srgbClr val="000066"/>
                          </a:solidFill>
                          <a:effectLst/>
                          <a:latin typeface="Arial Narrow" panose="020B0606020202030204" pitchFamily="34" charset="0"/>
                        </a:rPr>
                        <a:t> - </a:t>
                      </a:r>
                      <a:r>
                        <a:rPr lang="es-ES" sz="1500" b="1" i="0" u="none" strike="noStrike" dirty="0" err="1">
                          <a:solidFill>
                            <a:srgbClr val="000066"/>
                          </a:solidFill>
                          <a:effectLst/>
                          <a:latin typeface="Arial Narrow" panose="020B0606020202030204" pitchFamily="34" charset="0"/>
                        </a:rPr>
                        <a:t>Pisacoma</a:t>
                      </a:r>
                      <a:r>
                        <a:rPr lang="es-ES" sz="1500" b="1" i="0" u="none" strike="noStrike" dirty="0">
                          <a:solidFill>
                            <a:srgbClr val="000066"/>
                          </a:solidFill>
                          <a:effectLst/>
                          <a:latin typeface="Arial Narrow" panose="020B0606020202030204" pitchFamily="34" charset="0"/>
                        </a:rPr>
                        <a:t>, Provincia de Chucuito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6,000,000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663855573"/>
                  </a:ext>
                </a:extLst>
              </a:tr>
              <a:tr h="482951">
                <a:tc>
                  <a:txBody>
                    <a:bodyPr/>
                    <a:lstStyle/>
                    <a:p>
                      <a:pPr algn="ctr" rtl="0" fontAlgn="ctr"/>
                      <a:r>
                        <a:rPr lang="es-PE" sz="1500" b="1" i="0" u="none" strike="noStrike">
                          <a:solidFill>
                            <a:srgbClr val="000066"/>
                          </a:solidFill>
                          <a:effectLst/>
                          <a:latin typeface="Arial Narrow" panose="020B0606020202030204" pitchFamily="34" charset="0"/>
                        </a:rPr>
                        <a:t>2232371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y Construcción de la Carretera Pichacani - Yuracmayo Distrito de Pichacani y San Antonio, Provincia de Puno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43,791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05478958"/>
                  </a:ext>
                </a:extLst>
              </a:tr>
              <a:tr h="482951">
                <a:tc>
                  <a:txBody>
                    <a:bodyPr/>
                    <a:lstStyle/>
                    <a:p>
                      <a:pPr algn="ctr" rtl="0" fontAlgn="ctr"/>
                      <a:r>
                        <a:rPr lang="es-PE" sz="1500" b="1" i="0" u="none" strike="noStrike">
                          <a:solidFill>
                            <a:srgbClr val="000066"/>
                          </a:solidFill>
                          <a:effectLst/>
                          <a:latin typeface="Arial Narrow" panose="020B0606020202030204" pitchFamily="34" charset="0"/>
                        </a:rPr>
                        <a:t>2267525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Carretera Azángaro (</a:t>
                      </a:r>
                      <a:r>
                        <a:rPr lang="es-ES" sz="1500" b="1" i="0" u="none" strike="noStrike" dirty="0" err="1">
                          <a:solidFill>
                            <a:srgbClr val="000066"/>
                          </a:solidFill>
                          <a:effectLst/>
                          <a:latin typeface="Arial Narrow" panose="020B0606020202030204" pitchFamily="34" charset="0"/>
                        </a:rPr>
                        <a:t>Emp</a:t>
                      </a:r>
                      <a:r>
                        <a:rPr lang="es-ES" sz="1500" b="1" i="0" u="none" strike="noStrike" dirty="0">
                          <a:solidFill>
                            <a:srgbClr val="000066"/>
                          </a:solidFill>
                          <a:effectLst/>
                          <a:latin typeface="Arial Narrow" panose="020B0606020202030204" pitchFamily="34" charset="0"/>
                        </a:rPr>
                        <a:t>. PU-113) - San Juan de Salinas - Chupa, Distritos de Azángaro, San Juan de Salinas y Chupa, Provincia de Azángaro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846,952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023692819"/>
                  </a:ext>
                </a:extLst>
              </a:tr>
              <a:tr h="747207">
                <a:tc>
                  <a:txBody>
                    <a:bodyPr/>
                    <a:lstStyle/>
                    <a:p>
                      <a:pPr algn="ctr" rtl="0" fontAlgn="ctr"/>
                      <a:r>
                        <a:rPr lang="es-PE" sz="1500" b="1" i="0" u="none" strike="noStrike">
                          <a:solidFill>
                            <a:srgbClr val="000066"/>
                          </a:solidFill>
                          <a:effectLst/>
                          <a:latin typeface="Arial Narrow" panose="020B0606020202030204" pitchFamily="34" charset="0"/>
                        </a:rPr>
                        <a:t>2287700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Carretera PU N-110: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PE-34I </a:t>
                      </a:r>
                      <a:r>
                        <a:rPr lang="es-PE" sz="1500" b="1" i="0" u="none" strike="noStrike" dirty="0" err="1">
                          <a:solidFill>
                            <a:srgbClr val="000066"/>
                          </a:solidFill>
                          <a:effectLst/>
                          <a:latin typeface="Arial Narrow" panose="020B0606020202030204" pitchFamily="34" charset="0"/>
                        </a:rPr>
                        <a:t>Asiruni</a:t>
                      </a:r>
                      <a:r>
                        <a:rPr lang="es-PE" sz="1500" b="1" i="0" u="none" strike="noStrike" dirty="0">
                          <a:solidFill>
                            <a:srgbClr val="000066"/>
                          </a:solidFill>
                          <a:effectLst/>
                          <a:latin typeface="Arial Narrow" panose="020B0606020202030204" pitchFamily="34" charset="0"/>
                        </a:rPr>
                        <a:t> - Rosaspata - </a:t>
                      </a:r>
                      <a:r>
                        <a:rPr lang="es-PE" sz="1500" b="1" i="0" u="none" strike="noStrike" dirty="0" err="1">
                          <a:solidFill>
                            <a:srgbClr val="000066"/>
                          </a:solidFill>
                          <a:effectLst/>
                          <a:latin typeface="Arial Narrow" panose="020B0606020202030204" pitchFamily="34" charset="0"/>
                        </a:rPr>
                        <a:t>Huayrapata</a:t>
                      </a:r>
                      <a:r>
                        <a:rPr lang="es-PE" sz="1500" b="1" i="0" u="none" strike="noStrike" dirty="0">
                          <a:solidFill>
                            <a:srgbClr val="000066"/>
                          </a:solidFill>
                          <a:effectLst/>
                          <a:latin typeface="Arial Narrow" panose="020B0606020202030204" pitchFamily="34" charset="0"/>
                        </a:rPr>
                        <a:t> -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PE-34I </a:t>
                      </a:r>
                      <a:r>
                        <a:rPr lang="es-PE" sz="1500" b="1" i="0" u="none" strike="noStrike" dirty="0" err="1">
                          <a:solidFill>
                            <a:srgbClr val="000066"/>
                          </a:solidFill>
                          <a:effectLst/>
                          <a:latin typeface="Arial Narrow" panose="020B0606020202030204" pitchFamily="34" charset="0"/>
                        </a:rPr>
                        <a:t>Ninantaya</a:t>
                      </a:r>
                      <a:r>
                        <a:rPr lang="es-PE" sz="1500" b="1" i="0" u="none" strike="noStrike" dirty="0">
                          <a:solidFill>
                            <a:srgbClr val="000066"/>
                          </a:solidFill>
                          <a:effectLst/>
                          <a:latin typeface="Arial Narrow" panose="020B0606020202030204" pitchFamily="34" charset="0"/>
                        </a:rPr>
                        <a:t>, Distritos de </a:t>
                      </a:r>
                      <a:r>
                        <a:rPr lang="es-PE" sz="1500" b="1" i="0" u="none" strike="noStrike" dirty="0" err="1">
                          <a:solidFill>
                            <a:srgbClr val="000066"/>
                          </a:solidFill>
                          <a:effectLst/>
                          <a:latin typeface="Arial Narrow" panose="020B0606020202030204" pitchFamily="34" charset="0"/>
                        </a:rPr>
                        <a:t>Vilquechico</a:t>
                      </a:r>
                      <a:r>
                        <a:rPr lang="es-PE" sz="1500" b="1" i="0" u="none" strike="noStrike" dirty="0">
                          <a:solidFill>
                            <a:srgbClr val="000066"/>
                          </a:solidFill>
                          <a:effectLst/>
                          <a:latin typeface="Arial Narrow" panose="020B0606020202030204" pitchFamily="34" charset="0"/>
                        </a:rPr>
                        <a:t>-Rosaspata-Moho-</a:t>
                      </a:r>
                      <a:r>
                        <a:rPr lang="es-PE" sz="1500" b="1" i="0" u="none" strike="noStrike" dirty="0" err="1">
                          <a:solidFill>
                            <a:srgbClr val="000066"/>
                          </a:solidFill>
                          <a:effectLst/>
                          <a:latin typeface="Arial Narrow" panose="020B0606020202030204" pitchFamily="34" charset="0"/>
                        </a:rPr>
                        <a:t>Huayrapata</a:t>
                      </a:r>
                      <a:r>
                        <a:rPr lang="es-PE" sz="1500" b="1" i="0" u="none" strike="noStrike" dirty="0">
                          <a:solidFill>
                            <a:srgbClr val="000066"/>
                          </a:solidFill>
                          <a:effectLst/>
                          <a:latin typeface="Arial Narrow" panose="020B0606020202030204" pitchFamily="34" charset="0"/>
                        </a:rPr>
                        <a:t>, Provincia de Huancané y Moho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1,350,000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95519555"/>
                  </a:ext>
                </a:extLst>
              </a:tr>
            </a:tbl>
          </a:graphicData>
        </a:graphic>
      </p:graphicFrame>
    </p:spTree>
    <p:extLst>
      <p:ext uri="{BB962C8B-B14F-4D97-AF65-F5344CB8AC3E}">
        <p14:creationId xmlns:p14="http://schemas.microsoft.com/office/powerpoint/2010/main" val="3731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55576" y="1907778"/>
            <a:ext cx="7623856" cy="1938992"/>
          </a:xfrm>
          <a:prstGeom prst="rect">
            <a:avLst/>
          </a:prstGeom>
          <a:noFill/>
          <a:ln w="0" cmpd="sng">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i="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PE" sz="2400" i="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Promover el desarrollo integral y sostenible de la región Puno, con autonomía e igualdad de oportunidades, en el marco de la gestión pública moderna, transparente, competitiva y concertada, orientado a mejorar la calidad de vida de la población”</a:t>
            </a:r>
          </a:p>
        </p:txBody>
      </p:sp>
      <p:sp>
        <p:nvSpPr>
          <p:cNvPr id="6" name="82 Redondear rectángulo de esquina del mismo lado"/>
          <p:cNvSpPr/>
          <p:nvPr/>
        </p:nvSpPr>
        <p:spPr>
          <a:xfrm rot="10800000" flipV="1">
            <a:off x="2699792" y="521601"/>
            <a:ext cx="3834646" cy="378064"/>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sz="1950" b="1" dirty="0">
                <a:solidFill>
                  <a:srgbClr val="FFFFFF"/>
                </a:solidFill>
                <a:latin typeface="Arial Narrow" panose="020B0606020202030204" pitchFamily="34" charset="0"/>
                <a:ea typeface="Times New Roman"/>
                <a:cs typeface="Arial" pitchFamily="34" charset="0"/>
              </a:rPr>
              <a:t>MISIÓN INSTITUCIONAL</a:t>
            </a:r>
          </a:p>
        </p:txBody>
      </p:sp>
    </p:spTree>
    <p:extLst>
      <p:ext uri="{BB962C8B-B14F-4D97-AF65-F5344CB8AC3E}">
        <p14:creationId xmlns:p14="http://schemas.microsoft.com/office/powerpoint/2010/main" val="35360444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9" name="1 Rectángulo">
            <a:extLst>
              <a:ext uri="{FF2B5EF4-FFF2-40B4-BE49-F238E27FC236}">
                <a16:creationId xmlns:a16="http://schemas.microsoft.com/office/drawing/2014/main" id="{C3A1822E-9E48-4321-9BA7-E440CB15B1F5}"/>
              </a:ext>
            </a:extLst>
          </p:cNvPr>
          <p:cNvSpPr/>
          <p:nvPr/>
        </p:nvSpPr>
        <p:spPr>
          <a:xfrm>
            <a:off x="257024" y="97167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8.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INTEGRACIÓN VIAL Y COMUNICATIVA PLANIFICADA Y ORDENADA, TERRITORIALMENTE ARTICULADA AL MUNDO GLOBALIZADO</a:t>
            </a:r>
            <a:endParaRPr lang="es-PE" sz="2400" b="1" dirty="0">
              <a:ln w="50800"/>
              <a:solidFill>
                <a:schemeClr val="bg1"/>
              </a:solidFill>
              <a:latin typeface="Agency FB"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4049CF75-396E-43C5-8479-36164B09A359}"/>
              </a:ext>
            </a:extLst>
          </p:cNvPr>
          <p:cNvGraphicFramePr>
            <a:graphicFrameLocks noGrp="1"/>
          </p:cNvGraphicFramePr>
          <p:nvPr>
            <p:extLst>
              <p:ext uri="{D42A27DB-BD31-4B8C-83A1-F6EECF244321}">
                <p14:modId xmlns:p14="http://schemas.microsoft.com/office/powerpoint/2010/main" val="3983121620"/>
              </p:ext>
            </p:extLst>
          </p:nvPr>
        </p:nvGraphicFramePr>
        <p:xfrm>
          <a:off x="257024" y="1748263"/>
          <a:ext cx="8707464" cy="3975937"/>
        </p:xfrm>
        <a:graphic>
          <a:graphicData uri="http://schemas.openxmlformats.org/drawingml/2006/table">
            <a:tbl>
              <a:tblPr/>
              <a:tblGrid>
                <a:gridCol w="757833">
                  <a:extLst>
                    <a:ext uri="{9D8B030D-6E8A-4147-A177-3AD203B41FA5}">
                      <a16:colId xmlns:a16="http://schemas.microsoft.com/office/drawing/2014/main" val="1466388509"/>
                    </a:ext>
                  </a:extLst>
                </a:gridCol>
                <a:gridCol w="6902666">
                  <a:extLst>
                    <a:ext uri="{9D8B030D-6E8A-4147-A177-3AD203B41FA5}">
                      <a16:colId xmlns:a16="http://schemas.microsoft.com/office/drawing/2014/main" val="4155559557"/>
                    </a:ext>
                  </a:extLst>
                </a:gridCol>
                <a:gridCol w="1046965">
                  <a:extLst>
                    <a:ext uri="{9D8B030D-6E8A-4147-A177-3AD203B41FA5}">
                      <a16:colId xmlns:a16="http://schemas.microsoft.com/office/drawing/2014/main" val="1529404537"/>
                    </a:ext>
                  </a:extLst>
                </a:gridCol>
              </a:tblGrid>
              <a:tr h="221377">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497562937"/>
                  </a:ext>
                </a:extLst>
              </a:tr>
              <a:tr h="469320">
                <a:tc>
                  <a:txBody>
                    <a:bodyPr/>
                    <a:lstStyle/>
                    <a:p>
                      <a:pPr algn="ctr" rtl="0" fontAlgn="ctr"/>
                      <a:r>
                        <a:rPr lang="es-PE" sz="1500" b="1" i="0" u="none" strike="noStrike" dirty="0">
                          <a:solidFill>
                            <a:srgbClr val="000066"/>
                          </a:solidFill>
                          <a:effectLst/>
                          <a:latin typeface="Arial Narrow" panose="020B0606020202030204" pitchFamily="34" charset="0"/>
                        </a:rPr>
                        <a:t>2294382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la Carretera Arapa - Chupa (PU 114) - Dv. Huancané (Emp. PE 34h), Provincias de Azángaro y Huancané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1,656,962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95248498"/>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2328282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a:t>
                      </a:r>
                      <a:r>
                        <a:rPr lang="es-ES" sz="1500" b="1" i="0" u="none" strike="noStrike" dirty="0" err="1">
                          <a:solidFill>
                            <a:srgbClr val="000066"/>
                          </a:solidFill>
                          <a:effectLst/>
                          <a:latin typeface="Arial Narrow" panose="020B0606020202030204" pitchFamily="34" charset="0"/>
                        </a:rPr>
                        <a:t>Transitabilidad</a:t>
                      </a:r>
                      <a:r>
                        <a:rPr lang="es-ES" sz="1500" b="1" i="0" u="none" strike="noStrike" dirty="0">
                          <a:solidFill>
                            <a:srgbClr val="000066"/>
                          </a:solidFill>
                          <a:effectLst/>
                          <a:latin typeface="Arial Narrow" panose="020B0606020202030204" pitchFamily="34" charset="0"/>
                        </a:rPr>
                        <a:t> en el Tramo </a:t>
                      </a:r>
                      <a:r>
                        <a:rPr lang="es-ES" sz="1500" b="1" i="0" u="none" strike="noStrike" dirty="0" err="1">
                          <a:solidFill>
                            <a:srgbClr val="000066"/>
                          </a:solidFill>
                          <a:effectLst/>
                          <a:latin typeface="Arial Narrow" panose="020B0606020202030204" pitchFamily="34" charset="0"/>
                        </a:rPr>
                        <a:t>Potoni</a:t>
                      </a:r>
                      <a:r>
                        <a:rPr lang="es-ES" sz="1500" b="1" i="0" u="none" strike="noStrike" dirty="0">
                          <a:solidFill>
                            <a:srgbClr val="000066"/>
                          </a:solidFill>
                          <a:effectLst/>
                          <a:latin typeface="Arial Narrow" panose="020B0606020202030204" pitchFamily="34" charset="0"/>
                        </a:rPr>
                        <a:t> - Desvío PE-34K, Distrito de </a:t>
                      </a:r>
                      <a:r>
                        <a:rPr lang="es-ES" sz="1500" b="1" i="0" u="none" strike="noStrike" dirty="0" err="1">
                          <a:solidFill>
                            <a:srgbClr val="000066"/>
                          </a:solidFill>
                          <a:effectLst/>
                          <a:latin typeface="Arial Narrow" panose="020B0606020202030204" pitchFamily="34" charset="0"/>
                        </a:rPr>
                        <a:t>Potoni</a:t>
                      </a:r>
                      <a:r>
                        <a:rPr lang="es-ES" sz="1500" b="1" i="0" u="none" strike="noStrike" dirty="0">
                          <a:solidFill>
                            <a:srgbClr val="000066"/>
                          </a:solidFill>
                          <a:effectLst/>
                          <a:latin typeface="Arial Narrow" panose="020B0606020202030204" pitchFamily="34" charset="0"/>
                        </a:rPr>
                        <a:t> - Azángaro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4,479,783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579659370"/>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2343199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la Carretera (Emp 34B) Azángaro - (Emp PU-102) Jila Purina de los Distritos de Azángaro - Distrito de Tirapata - Provincia de Azángaro -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514,329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76876314"/>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2375549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Creación de la Infraestructura de Integración Vial Entre Sandia (CP. </a:t>
                      </a:r>
                      <a:r>
                        <a:rPr lang="es-ES" sz="1500" b="1" i="0" u="none" strike="noStrike" dirty="0" err="1">
                          <a:solidFill>
                            <a:srgbClr val="000066"/>
                          </a:solidFill>
                          <a:effectLst/>
                          <a:latin typeface="Arial Narrow" panose="020B0606020202030204" pitchFamily="34" charset="0"/>
                        </a:rPr>
                        <a:t>Queneque</a:t>
                      </a:r>
                      <a:r>
                        <a:rPr lang="es-ES" sz="1500" b="1" i="0" u="none" strike="noStrike" dirty="0">
                          <a:solidFill>
                            <a:srgbClr val="000066"/>
                          </a:solidFill>
                          <a:effectLst/>
                          <a:latin typeface="Arial Narrow" panose="020B0606020202030204" pitchFamily="34" charset="0"/>
                        </a:rPr>
                        <a:t>) y </a:t>
                      </a:r>
                      <a:r>
                        <a:rPr lang="es-ES" sz="1500" b="1" i="0" u="none" strike="noStrike" dirty="0" err="1">
                          <a:solidFill>
                            <a:srgbClr val="000066"/>
                          </a:solidFill>
                          <a:effectLst/>
                          <a:latin typeface="Arial Narrow" panose="020B0606020202030204" pitchFamily="34" charset="0"/>
                        </a:rPr>
                        <a:t>Patambuco</a:t>
                      </a:r>
                      <a:r>
                        <a:rPr lang="es-ES" sz="1500" b="1" i="0" u="none" strike="noStrike" dirty="0">
                          <a:solidFill>
                            <a:srgbClr val="000066"/>
                          </a:solidFill>
                          <a:effectLst/>
                          <a:latin typeface="Arial Narrow" panose="020B0606020202030204" pitchFamily="34" charset="0"/>
                        </a:rPr>
                        <a:t> (C.P. </a:t>
                      </a:r>
                      <a:r>
                        <a:rPr lang="es-ES" sz="1500" b="1" i="0" u="none" strike="noStrike" dirty="0" err="1">
                          <a:solidFill>
                            <a:srgbClr val="000066"/>
                          </a:solidFill>
                          <a:effectLst/>
                          <a:latin typeface="Arial Narrow" panose="020B0606020202030204" pitchFamily="34" charset="0"/>
                        </a:rPr>
                        <a:t>Tiraca</a:t>
                      </a:r>
                      <a:r>
                        <a:rPr lang="es-ES" sz="1500" b="1" i="0" u="none" strike="noStrike" dirty="0">
                          <a:solidFill>
                            <a:srgbClr val="000066"/>
                          </a:solidFill>
                          <a:effectLst/>
                          <a:latin typeface="Arial Narrow" panose="020B0606020202030204" pitchFamily="34" charset="0"/>
                        </a:rPr>
                        <a:t>), Distrito de Sandia y </a:t>
                      </a:r>
                      <a:r>
                        <a:rPr lang="es-ES" sz="1500" b="1" i="0" u="none" strike="noStrike" dirty="0" err="1">
                          <a:solidFill>
                            <a:srgbClr val="000066"/>
                          </a:solidFill>
                          <a:effectLst/>
                          <a:latin typeface="Arial Narrow" panose="020B0606020202030204" pitchFamily="34" charset="0"/>
                        </a:rPr>
                        <a:t>Patambuco</a:t>
                      </a:r>
                      <a:r>
                        <a:rPr lang="es-ES" sz="1500" b="1" i="0" u="none" strike="noStrike" dirty="0">
                          <a:solidFill>
                            <a:srgbClr val="000066"/>
                          </a:solidFill>
                          <a:effectLst/>
                          <a:latin typeface="Arial Narrow" panose="020B0606020202030204" pitchFamily="34" charset="0"/>
                        </a:rPr>
                        <a:t>, Provincia de Sandia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5963380"/>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2195487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del Camino Vecinal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 3S) </a:t>
                      </a:r>
                      <a:r>
                        <a:rPr lang="es-PE" sz="1500" b="1" i="0" u="none" strike="noStrike" dirty="0" err="1">
                          <a:solidFill>
                            <a:srgbClr val="000066"/>
                          </a:solidFill>
                          <a:effectLst/>
                          <a:latin typeface="Arial Narrow" panose="020B0606020202030204" pitchFamily="34" charset="0"/>
                        </a:rPr>
                        <a:t>Huaquina</a:t>
                      </a:r>
                      <a:r>
                        <a:rPr lang="es-PE" sz="1500" b="1" i="0" u="none" strike="noStrike" dirty="0">
                          <a:solidFill>
                            <a:srgbClr val="000066"/>
                          </a:solidFill>
                          <a:effectLst/>
                          <a:latin typeface="Arial Narrow" panose="020B0606020202030204" pitchFamily="34" charset="0"/>
                        </a:rPr>
                        <a:t> </a:t>
                      </a:r>
                      <a:r>
                        <a:rPr lang="es-PE" sz="1500" b="1" i="0" u="none" strike="noStrike" dirty="0" err="1">
                          <a:solidFill>
                            <a:srgbClr val="000066"/>
                          </a:solidFill>
                          <a:effectLst/>
                          <a:latin typeface="Arial Narrow" panose="020B0606020202030204" pitchFamily="34" charset="0"/>
                        </a:rPr>
                        <a:t>Zapijicane</a:t>
                      </a:r>
                      <a:r>
                        <a:rPr lang="es-PE" sz="1500" b="1" i="0" u="none" strike="noStrike" dirty="0">
                          <a:solidFill>
                            <a:srgbClr val="000066"/>
                          </a:solidFill>
                          <a:effectLst/>
                          <a:latin typeface="Arial Narrow" panose="020B0606020202030204" pitchFamily="34" charset="0"/>
                        </a:rPr>
                        <a:t> - </a:t>
                      </a:r>
                      <a:r>
                        <a:rPr lang="es-PE" sz="1500" b="1" i="0" u="none" strike="noStrike" dirty="0" err="1">
                          <a:solidFill>
                            <a:srgbClr val="000066"/>
                          </a:solidFill>
                          <a:effectLst/>
                          <a:latin typeface="Arial Narrow" panose="020B0606020202030204" pitchFamily="34" charset="0"/>
                        </a:rPr>
                        <a:t>Pto</a:t>
                      </a:r>
                      <a:r>
                        <a:rPr lang="es-PE" sz="1500" b="1" i="0" u="none" strike="noStrike" dirty="0">
                          <a:solidFill>
                            <a:srgbClr val="000066"/>
                          </a:solidFill>
                          <a:effectLst/>
                          <a:latin typeface="Arial Narrow" panose="020B0606020202030204" pitchFamily="34" charset="0"/>
                        </a:rPr>
                        <a:t> Juli - </a:t>
                      </a:r>
                      <a:r>
                        <a:rPr lang="es-PE" sz="1500" b="1" i="0" u="none" strike="noStrike" dirty="0" err="1">
                          <a:solidFill>
                            <a:srgbClr val="000066"/>
                          </a:solidFill>
                          <a:effectLst/>
                          <a:latin typeface="Arial Narrow" panose="020B0606020202030204" pitchFamily="34" charset="0"/>
                        </a:rPr>
                        <a:t>Chucasuyo</a:t>
                      </a:r>
                      <a:r>
                        <a:rPr lang="es-PE" sz="1500" b="1" i="0" u="none" strike="noStrike" dirty="0">
                          <a:solidFill>
                            <a:srgbClr val="000066"/>
                          </a:solidFill>
                          <a:effectLst/>
                          <a:latin typeface="Arial Narrow" panose="020B0606020202030204" pitchFamily="34" charset="0"/>
                        </a:rPr>
                        <a:t> del Distrito de Juli - Provincia de Chucuito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10484738"/>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2436247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del Camino Vecinal Ruta PU-713,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 3S (Ayaviri - </a:t>
                      </a:r>
                      <a:r>
                        <a:rPr lang="es-PE" sz="1500" b="1" i="0" u="none" strike="noStrike" dirty="0" err="1">
                          <a:solidFill>
                            <a:srgbClr val="000066"/>
                          </a:solidFill>
                          <a:effectLst/>
                          <a:latin typeface="Arial Narrow" panose="020B0606020202030204" pitchFamily="34" charset="0"/>
                        </a:rPr>
                        <a:t>Desv</a:t>
                      </a:r>
                      <a:r>
                        <a:rPr lang="es-PE" sz="1500" b="1" i="0" u="none" strike="noStrike" dirty="0">
                          <a:solidFill>
                            <a:srgbClr val="000066"/>
                          </a:solidFill>
                          <a:effectLst/>
                          <a:latin typeface="Arial Narrow" panose="020B0606020202030204" pitchFamily="34" charset="0"/>
                        </a:rPr>
                        <a:t>. Caluyo - </a:t>
                      </a:r>
                      <a:r>
                        <a:rPr lang="es-PE" sz="1500" b="1" i="0" u="none" strike="noStrike" dirty="0" err="1">
                          <a:solidFill>
                            <a:srgbClr val="000066"/>
                          </a:solidFill>
                          <a:effectLst/>
                          <a:latin typeface="Arial Narrow" panose="020B0606020202030204" pitchFamily="34" charset="0"/>
                        </a:rPr>
                        <a:t>Tinajani</a:t>
                      </a:r>
                      <a:r>
                        <a:rPr lang="es-PE" sz="1500" b="1" i="0" u="none" strike="noStrike" dirty="0">
                          <a:solidFill>
                            <a:srgbClr val="000066"/>
                          </a:solidFill>
                          <a:effectLst/>
                          <a:latin typeface="Arial Narrow" panose="020B0606020202030204" pitchFamily="34" charset="0"/>
                        </a:rPr>
                        <a:t> - L. Prov. Lampa), Distrito de Ayaviri - Provincia de Melgar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167725156"/>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2456529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Carretera PU 147,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PE-34I Jipata - </a:t>
                      </a:r>
                      <a:r>
                        <a:rPr lang="es-PE" sz="1500" b="1" i="0" u="none" strike="noStrike" dirty="0" err="1">
                          <a:solidFill>
                            <a:srgbClr val="000066"/>
                          </a:solidFill>
                          <a:effectLst/>
                          <a:latin typeface="Arial Narrow" panose="020B0606020202030204" pitchFamily="34" charset="0"/>
                        </a:rPr>
                        <a:t>Emp</a:t>
                      </a:r>
                      <a:r>
                        <a:rPr lang="es-PE" sz="1500" b="1" i="0" u="none" strike="noStrike" dirty="0">
                          <a:solidFill>
                            <a:srgbClr val="000066"/>
                          </a:solidFill>
                          <a:effectLst/>
                          <a:latin typeface="Arial Narrow" panose="020B0606020202030204" pitchFamily="34" charset="0"/>
                        </a:rPr>
                        <a:t>. PE-34I Moho, Distrito de Moho - Provincia de Moho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391,978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41154633"/>
                  </a:ext>
                </a:extLst>
              </a:tr>
              <a:tr h="469320">
                <a:tc>
                  <a:txBody>
                    <a:bodyPr/>
                    <a:lstStyle/>
                    <a:p>
                      <a:pPr algn="ctr" rtl="0" fontAlgn="ctr"/>
                      <a:r>
                        <a:rPr lang="es-PE" sz="1500" b="1" i="0" u="none" strike="noStrike">
                          <a:solidFill>
                            <a:srgbClr val="000066"/>
                          </a:solidFill>
                          <a:effectLst/>
                          <a:latin typeface="Arial Narrow" panose="020B0606020202030204" pitchFamily="34" charset="0"/>
                        </a:rPr>
                        <a:t>2406207</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Carretera </a:t>
                      </a:r>
                      <a:r>
                        <a:rPr lang="es-ES" sz="1500" b="1" i="0" u="none" strike="noStrike" dirty="0" err="1">
                          <a:solidFill>
                            <a:srgbClr val="000066"/>
                          </a:solidFill>
                          <a:effectLst/>
                          <a:latin typeface="Arial Narrow" panose="020B0606020202030204" pitchFamily="34" charset="0"/>
                        </a:rPr>
                        <a:t>Emp</a:t>
                      </a:r>
                      <a:r>
                        <a:rPr lang="es-ES" sz="1500" b="1" i="0" u="none" strike="noStrike" dirty="0">
                          <a:solidFill>
                            <a:srgbClr val="000066"/>
                          </a:solidFill>
                          <a:effectLst/>
                          <a:latin typeface="Arial Narrow" panose="020B0606020202030204" pitchFamily="34" charset="0"/>
                        </a:rPr>
                        <a:t>. PU-124 A </a:t>
                      </a:r>
                      <a:r>
                        <a:rPr lang="es-ES" sz="1500" b="1" i="0" u="none" strike="noStrike" dirty="0" err="1">
                          <a:solidFill>
                            <a:srgbClr val="000066"/>
                          </a:solidFill>
                          <a:effectLst/>
                          <a:latin typeface="Arial Narrow" panose="020B0606020202030204" pitchFamily="34" charset="0"/>
                        </a:rPr>
                        <a:t>Emp</a:t>
                      </a:r>
                      <a:r>
                        <a:rPr lang="es-ES" sz="1500" b="1" i="0" u="none" strike="noStrike" dirty="0">
                          <a:solidFill>
                            <a:srgbClr val="000066"/>
                          </a:solidFill>
                          <a:effectLst/>
                          <a:latin typeface="Arial Narrow" panose="020B0606020202030204" pitchFamily="34" charset="0"/>
                        </a:rPr>
                        <a:t>. PU-123 Tramo: Vía de Evitamiento Zona Este Distrito de Lampa - Provincia de Lampa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12820886"/>
                  </a:ext>
                </a:extLst>
              </a:tr>
            </a:tbl>
          </a:graphicData>
        </a:graphic>
      </p:graphicFrame>
    </p:spTree>
    <p:extLst>
      <p:ext uri="{BB962C8B-B14F-4D97-AF65-F5344CB8AC3E}">
        <p14:creationId xmlns:p14="http://schemas.microsoft.com/office/powerpoint/2010/main" val="2421289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9" name="1 Rectángulo">
            <a:extLst>
              <a:ext uri="{FF2B5EF4-FFF2-40B4-BE49-F238E27FC236}">
                <a16:creationId xmlns:a16="http://schemas.microsoft.com/office/drawing/2014/main" id="{C3A1822E-9E48-4321-9BA7-E440CB15B1F5}"/>
              </a:ext>
            </a:extLst>
          </p:cNvPr>
          <p:cNvSpPr/>
          <p:nvPr/>
        </p:nvSpPr>
        <p:spPr>
          <a:xfrm>
            <a:off x="257024" y="97167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8.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INTEGRACIÓN VIAL Y COMUNICATIVA PLANIFICADA Y ORDENADA, TERRITORIALMENTE ARTICULADA AL MUNDO GLOBALIZADO</a:t>
            </a:r>
            <a:endParaRPr lang="es-PE" sz="2400" b="1" dirty="0">
              <a:ln w="50800"/>
              <a:solidFill>
                <a:schemeClr val="bg1"/>
              </a:solidFill>
              <a:latin typeface="Agency FB"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1C73DE55-0FC8-4B12-B5CE-7A07DC527437}"/>
              </a:ext>
            </a:extLst>
          </p:cNvPr>
          <p:cNvGraphicFramePr>
            <a:graphicFrameLocks noGrp="1"/>
          </p:cNvGraphicFramePr>
          <p:nvPr>
            <p:extLst>
              <p:ext uri="{D42A27DB-BD31-4B8C-83A1-F6EECF244321}">
                <p14:modId xmlns:p14="http://schemas.microsoft.com/office/powerpoint/2010/main" val="250673372"/>
              </p:ext>
            </p:extLst>
          </p:nvPr>
        </p:nvGraphicFramePr>
        <p:xfrm>
          <a:off x="271596" y="1731363"/>
          <a:ext cx="8692891" cy="3705675"/>
        </p:xfrm>
        <a:graphic>
          <a:graphicData uri="http://schemas.openxmlformats.org/drawingml/2006/table">
            <a:tbl>
              <a:tblPr/>
              <a:tblGrid>
                <a:gridCol w="756564">
                  <a:extLst>
                    <a:ext uri="{9D8B030D-6E8A-4147-A177-3AD203B41FA5}">
                      <a16:colId xmlns:a16="http://schemas.microsoft.com/office/drawing/2014/main" val="237926363"/>
                    </a:ext>
                  </a:extLst>
                </a:gridCol>
                <a:gridCol w="6891114">
                  <a:extLst>
                    <a:ext uri="{9D8B030D-6E8A-4147-A177-3AD203B41FA5}">
                      <a16:colId xmlns:a16="http://schemas.microsoft.com/office/drawing/2014/main" val="1725552674"/>
                    </a:ext>
                  </a:extLst>
                </a:gridCol>
                <a:gridCol w="1045213">
                  <a:extLst>
                    <a:ext uri="{9D8B030D-6E8A-4147-A177-3AD203B41FA5}">
                      <a16:colId xmlns:a16="http://schemas.microsoft.com/office/drawing/2014/main" val="2065248654"/>
                    </a:ext>
                  </a:extLst>
                </a:gridCol>
              </a:tblGrid>
              <a:tr h="216251">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046287251"/>
                  </a:ext>
                </a:extLst>
              </a:tr>
              <a:tr h="458453">
                <a:tc>
                  <a:txBody>
                    <a:bodyPr/>
                    <a:lstStyle/>
                    <a:p>
                      <a:pPr algn="ctr" rtl="0" fontAlgn="ctr"/>
                      <a:r>
                        <a:rPr lang="es-PE" sz="1500" b="1" i="0" u="none" strike="noStrike" dirty="0">
                          <a:solidFill>
                            <a:srgbClr val="000066"/>
                          </a:solidFill>
                          <a:effectLst/>
                          <a:latin typeface="Arial Narrow" panose="020B0606020202030204" pitchFamily="34" charset="0"/>
                        </a:rPr>
                        <a:t>2282351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 Servicio Transitabilidad Vehicular y Peatonal de la Av. Tambopata Tramo Av. San Martin - Av. Circunvalación II de la Ciudad de Juliaca, Provincia de San Román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5,264,419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33986379"/>
                  </a:ext>
                </a:extLst>
              </a:tr>
              <a:tr h="683354">
                <a:tc>
                  <a:txBody>
                    <a:bodyPr/>
                    <a:lstStyle/>
                    <a:p>
                      <a:pPr algn="ctr" rtl="0" fontAlgn="ctr"/>
                      <a:r>
                        <a:rPr lang="es-PE" sz="1500" b="1" i="0" u="none" strike="noStrike">
                          <a:solidFill>
                            <a:srgbClr val="000066"/>
                          </a:solidFill>
                          <a:effectLst/>
                          <a:latin typeface="Arial Narrow" panose="020B0606020202030204" pitchFamily="34" charset="0"/>
                        </a:rPr>
                        <a:t>2300092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Creación de la Avenida Costanera Sur y Sureste en el Tramo Jirón Luis Banchero Rossi - Jirón Espinar - Panamericana Sur Intersección Vial Avenida del Estudiante, Distrito de Puno, </a:t>
                      </a:r>
                      <a:r>
                        <a:rPr lang="es-ES" sz="1500" b="1" i="0" u="none" strike="noStrike" dirty="0" err="1">
                          <a:solidFill>
                            <a:srgbClr val="000066"/>
                          </a:solidFill>
                          <a:effectLst/>
                          <a:latin typeface="Arial Narrow" panose="020B0606020202030204" pitchFamily="34" charset="0"/>
                        </a:rPr>
                        <a:t>Provicia</a:t>
                      </a:r>
                      <a:r>
                        <a:rPr lang="es-ES" sz="1500" b="1" i="0" u="none" strike="noStrike" dirty="0">
                          <a:solidFill>
                            <a:srgbClr val="000066"/>
                          </a:solidFill>
                          <a:effectLst/>
                          <a:latin typeface="Arial Narrow" panose="020B0606020202030204" pitchFamily="34" charset="0"/>
                        </a:rPr>
                        <a:t> de Puno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10,000,000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34059450"/>
                  </a:ext>
                </a:extLst>
              </a:tr>
              <a:tr h="458453">
                <a:tc>
                  <a:txBody>
                    <a:bodyPr/>
                    <a:lstStyle/>
                    <a:p>
                      <a:pPr algn="ctr" rtl="0" fontAlgn="ctr"/>
                      <a:r>
                        <a:rPr lang="es-PE" sz="1500" b="1" i="0" u="none" strike="noStrike">
                          <a:solidFill>
                            <a:srgbClr val="000066"/>
                          </a:solidFill>
                          <a:effectLst/>
                          <a:latin typeface="Arial Narrow" panose="020B0606020202030204" pitchFamily="34" charset="0"/>
                        </a:rPr>
                        <a:t>2454312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Creación del Puente Carrozable de Interconexión entre los C.P. </a:t>
                      </a:r>
                      <a:r>
                        <a:rPr lang="es-ES" sz="1500" b="1" i="0" u="none" strike="noStrike" dirty="0" err="1">
                          <a:solidFill>
                            <a:srgbClr val="000066"/>
                          </a:solidFill>
                          <a:effectLst/>
                          <a:latin typeface="Arial Narrow" panose="020B0606020202030204" pitchFamily="34" charset="0"/>
                        </a:rPr>
                        <a:t>Quequerana</a:t>
                      </a:r>
                      <a:r>
                        <a:rPr lang="es-ES" sz="1500" b="1" i="0" u="none" strike="noStrike" dirty="0">
                          <a:solidFill>
                            <a:srgbClr val="000066"/>
                          </a:solidFill>
                          <a:effectLst/>
                          <a:latin typeface="Arial Narrow" panose="020B0606020202030204" pitchFamily="34" charset="0"/>
                        </a:rPr>
                        <a:t> y C.P. </a:t>
                      </a:r>
                      <a:r>
                        <a:rPr lang="es-ES" sz="1500" b="1" i="0" u="none" strike="noStrike" dirty="0" err="1">
                          <a:solidFill>
                            <a:srgbClr val="000066"/>
                          </a:solidFill>
                          <a:effectLst/>
                          <a:latin typeface="Arial Narrow" panose="020B0606020202030204" pitchFamily="34" charset="0"/>
                        </a:rPr>
                        <a:t>Ninantaya</a:t>
                      </a:r>
                      <a:r>
                        <a:rPr lang="es-ES" sz="1500" b="1" i="0" u="none" strike="noStrike" dirty="0">
                          <a:solidFill>
                            <a:srgbClr val="000066"/>
                          </a:solidFill>
                          <a:effectLst/>
                          <a:latin typeface="Arial Narrow" panose="020B0606020202030204" pitchFamily="34" charset="0"/>
                        </a:rPr>
                        <a:t> del Distrito de Moho - Provincia de Moho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1,047,854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193260443"/>
                  </a:ext>
                </a:extLst>
              </a:tr>
              <a:tr h="458453">
                <a:tc>
                  <a:txBody>
                    <a:bodyPr/>
                    <a:lstStyle/>
                    <a:p>
                      <a:pPr algn="ctr" rtl="0" fontAlgn="ctr"/>
                      <a:r>
                        <a:rPr lang="es-PE" sz="1500" b="1" i="0" u="none" strike="noStrike">
                          <a:solidFill>
                            <a:srgbClr val="000066"/>
                          </a:solidFill>
                          <a:effectLst/>
                          <a:latin typeface="Arial Narrow" panose="020B0606020202030204" pitchFamily="34" charset="0"/>
                        </a:rPr>
                        <a:t>2493948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Creación del Puente Carrozable en el Sector Cangalle de la Comunidad de </a:t>
                      </a:r>
                      <a:r>
                        <a:rPr lang="es-ES" sz="1500" b="1" i="0" u="none" strike="noStrike" dirty="0" err="1">
                          <a:solidFill>
                            <a:srgbClr val="000066"/>
                          </a:solidFill>
                          <a:effectLst/>
                          <a:latin typeface="Arial Narrow" panose="020B0606020202030204" pitchFamily="34" charset="0"/>
                        </a:rPr>
                        <a:t>Kalahuala</a:t>
                      </a:r>
                      <a:r>
                        <a:rPr lang="es-ES" sz="1500" b="1" i="0" u="none" strike="noStrike" dirty="0">
                          <a:solidFill>
                            <a:srgbClr val="000066"/>
                          </a:solidFill>
                          <a:effectLst/>
                          <a:latin typeface="Arial Narrow" panose="020B0606020202030204" pitchFamily="34" charset="0"/>
                        </a:rPr>
                        <a:t> Distrito de Asillo - Provincia de Azángaro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2,726,513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914696940"/>
                  </a:ext>
                </a:extLst>
              </a:tr>
              <a:tr h="458453">
                <a:tc>
                  <a:txBody>
                    <a:bodyPr/>
                    <a:lstStyle/>
                    <a:p>
                      <a:pPr algn="ctr" rtl="0" fontAlgn="ctr"/>
                      <a:r>
                        <a:rPr lang="es-PE" sz="1500" b="1" i="0" u="none" strike="noStrike">
                          <a:solidFill>
                            <a:srgbClr val="000066"/>
                          </a:solidFill>
                          <a:effectLst/>
                          <a:latin typeface="Arial Narrow" panose="020B0606020202030204" pitchFamily="34" charset="0"/>
                        </a:rPr>
                        <a:t>2515272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Recuperación del Puente Colgante Peatonal Sobre del Rio Inambari en la Localidad Santa Rosa </a:t>
                      </a:r>
                      <a:r>
                        <a:rPr lang="es-ES" sz="1500" b="1" i="0" u="none" strike="noStrike" dirty="0" err="1">
                          <a:solidFill>
                            <a:srgbClr val="000066"/>
                          </a:solidFill>
                          <a:effectLst/>
                          <a:latin typeface="Arial Narrow" panose="020B0606020202030204" pitchFamily="34" charset="0"/>
                        </a:rPr>
                        <a:t>Yanamayo</a:t>
                      </a:r>
                      <a:r>
                        <a:rPr lang="es-ES" sz="1500" b="1" i="0" u="none" strike="noStrike" dirty="0">
                          <a:solidFill>
                            <a:srgbClr val="000066"/>
                          </a:solidFill>
                          <a:effectLst/>
                          <a:latin typeface="Arial Narrow" panose="020B0606020202030204" pitchFamily="34" charset="0"/>
                        </a:rPr>
                        <a:t> del Distrito de Alto Inambari - Provincia de Sandia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408275349"/>
                  </a:ext>
                </a:extLst>
              </a:tr>
              <a:tr h="458453">
                <a:tc>
                  <a:txBody>
                    <a:bodyPr/>
                    <a:lstStyle/>
                    <a:p>
                      <a:pPr algn="ctr" rtl="0" fontAlgn="ctr"/>
                      <a:r>
                        <a:rPr lang="es-PE" sz="1500" b="1" i="0" u="none" strike="noStrike">
                          <a:solidFill>
                            <a:srgbClr val="000066"/>
                          </a:solidFill>
                          <a:effectLst/>
                          <a:latin typeface="Arial Narrow" panose="020B0606020202030204" pitchFamily="34" charset="0"/>
                        </a:rPr>
                        <a:t>2470024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Servicio de </a:t>
                      </a:r>
                      <a:r>
                        <a:rPr lang="es-ES" sz="1500" b="1" i="0" u="none" strike="noStrike" dirty="0" err="1">
                          <a:solidFill>
                            <a:srgbClr val="000066"/>
                          </a:solidFill>
                          <a:effectLst/>
                          <a:latin typeface="Arial Narrow" panose="020B0606020202030204" pitchFamily="34" charset="0"/>
                        </a:rPr>
                        <a:t>Transitabilidad</a:t>
                      </a:r>
                      <a:r>
                        <a:rPr lang="es-ES" sz="1500" b="1" i="0" u="none" strike="noStrike" dirty="0">
                          <a:solidFill>
                            <a:srgbClr val="000066"/>
                          </a:solidFill>
                          <a:effectLst/>
                          <a:latin typeface="Arial Narrow" panose="020B0606020202030204" pitchFamily="34" charset="0"/>
                        </a:rPr>
                        <a:t> Vehicular a través de Puentes Carrozables en las Provincias de Carabaya y Sandia del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462412198"/>
                  </a:ext>
                </a:extLst>
              </a:tr>
              <a:tr h="224902">
                <a:tc gridSpan="2">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53,999,294</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479071338"/>
                  </a:ext>
                </a:extLst>
              </a:tr>
            </a:tbl>
          </a:graphicData>
        </a:graphic>
      </p:graphicFrame>
    </p:spTree>
    <p:extLst>
      <p:ext uri="{BB962C8B-B14F-4D97-AF65-F5344CB8AC3E}">
        <p14:creationId xmlns:p14="http://schemas.microsoft.com/office/powerpoint/2010/main" val="1233059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9B60A35A-4B62-4E30-BE23-45C8937B928B}"/>
              </a:ext>
            </a:extLst>
          </p:cNvPr>
          <p:cNvSpPr/>
          <p:nvPr/>
        </p:nvSpPr>
        <p:spPr>
          <a:xfrm>
            <a:off x="257024" y="1467334"/>
            <a:ext cx="8707464" cy="512452"/>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OBJETIVO ESTRATEGICO 9. </a:t>
            </a:r>
            <a:r>
              <a:rPr lang="es-ES" sz="1600" b="1" dirty="0">
                <a:ln w="5080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GESTIÓN INTEGRAL Y SOSTENIBLE DE RECURSOS NATURALES Y EL AMBIENTE CON RESPONSABILIDAD SOCIAL</a:t>
            </a:r>
            <a:endParaRPr lang="es-PE" sz="2400" b="1" dirty="0">
              <a:ln w="50800"/>
              <a:solidFill>
                <a:schemeClr val="bg1"/>
              </a:solidFill>
              <a:latin typeface="Agency FB"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4C53A394-8FCA-4FE5-8B1E-34727E9BBB77}"/>
              </a:ext>
            </a:extLst>
          </p:cNvPr>
          <p:cNvGraphicFramePr>
            <a:graphicFrameLocks noGrp="1"/>
          </p:cNvGraphicFramePr>
          <p:nvPr>
            <p:extLst>
              <p:ext uri="{D42A27DB-BD31-4B8C-83A1-F6EECF244321}">
                <p14:modId xmlns:p14="http://schemas.microsoft.com/office/powerpoint/2010/main" val="3860884673"/>
              </p:ext>
            </p:extLst>
          </p:nvPr>
        </p:nvGraphicFramePr>
        <p:xfrm>
          <a:off x="235138" y="2160145"/>
          <a:ext cx="8707463" cy="971769"/>
        </p:xfrm>
        <a:graphic>
          <a:graphicData uri="http://schemas.openxmlformats.org/drawingml/2006/table">
            <a:tbl>
              <a:tblPr/>
              <a:tblGrid>
                <a:gridCol w="757833">
                  <a:extLst>
                    <a:ext uri="{9D8B030D-6E8A-4147-A177-3AD203B41FA5}">
                      <a16:colId xmlns:a16="http://schemas.microsoft.com/office/drawing/2014/main" val="1884046995"/>
                    </a:ext>
                  </a:extLst>
                </a:gridCol>
                <a:gridCol w="6902665">
                  <a:extLst>
                    <a:ext uri="{9D8B030D-6E8A-4147-A177-3AD203B41FA5}">
                      <a16:colId xmlns:a16="http://schemas.microsoft.com/office/drawing/2014/main" val="1911404369"/>
                    </a:ext>
                  </a:extLst>
                </a:gridCol>
                <a:gridCol w="1046965">
                  <a:extLst>
                    <a:ext uri="{9D8B030D-6E8A-4147-A177-3AD203B41FA5}">
                      <a16:colId xmlns:a16="http://schemas.microsoft.com/office/drawing/2014/main" val="2538043491"/>
                    </a:ext>
                  </a:extLst>
                </a:gridCol>
              </a:tblGrid>
              <a:tr h="233598">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4044624425"/>
                  </a:ext>
                </a:extLst>
              </a:tr>
              <a:tr h="495228">
                <a:tc>
                  <a:txBody>
                    <a:bodyPr/>
                    <a:lstStyle/>
                    <a:p>
                      <a:pPr algn="ctr" rtl="0" fontAlgn="ctr"/>
                      <a:r>
                        <a:rPr lang="es-PE" sz="1500" b="1" i="0" u="none" strike="noStrike" dirty="0">
                          <a:solidFill>
                            <a:srgbClr val="000066"/>
                          </a:solidFill>
                          <a:effectLst/>
                          <a:latin typeface="Arial Narrow" panose="020B0606020202030204" pitchFamily="34" charset="0"/>
                        </a:rPr>
                        <a:t>2260735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Gestión Integrada de los Recursos Hídricos en Cuencas de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1,500,000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858387718"/>
                  </a:ext>
                </a:extLst>
              </a:tr>
              <a:tr h="242943">
                <a:tc gridSpan="2">
                  <a:txBody>
                    <a:bodyPr/>
                    <a:lstStyle/>
                    <a:p>
                      <a:pPr algn="ctr" rtl="0" fontAlgn="ctr"/>
                      <a:r>
                        <a:rPr lang="es-PE" sz="1500" b="1" i="0" u="none" strike="noStrike" dirty="0">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1,500,000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436826720"/>
                  </a:ext>
                </a:extLst>
              </a:tr>
            </a:tbl>
          </a:graphicData>
        </a:graphic>
      </p:graphicFrame>
    </p:spTree>
    <p:extLst>
      <p:ext uri="{BB962C8B-B14F-4D97-AF65-F5344CB8AC3E}">
        <p14:creationId xmlns:p14="http://schemas.microsoft.com/office/powerpoint/2010/main" val="1697119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dondear rectángulo de esquina del mismo lado"/>
          <p:cNvSpPr/>
          <p:nvPr/>
        </p:nvSpPr>
        <p:spPr>
          <a:xfrm rot="10800000" flipV="1">
            <a:off x="1475656" y="107578"/>
            <a:ext cx="7560840" cy="648072"/>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1700" b="1" dirty="0">
                <a:solidFill>
                  <a:srgbClr val="FFFFFF"/>
                </a:solidFill>
                <a:latin typeface="Arial Narrow" panose="020B0606020202030204" pitchFamily="34" charset="0"/>
                <a:ea typeface="Times New Roman"/>
                <a:cs typeface="Arial" pitchFamily="34" charset="0"/>
              </a:rPr>
              <a:t>VI. ANÁLISIS DE PROYECTOS APROBADOS EN EL PDRC Y EL PRESUPUESTO PARTICIPATIVO PROGRAMADOS EN EL PIA PARA EL AÑO 2022</a:t>
            </a:r>
          </a:p>
        </p:txBody>
      </p:sp>
      <p:sp>
        <p:nvSpPr>
          <p:cNvPr id="8" name="1 Rectángulo">
            <a:extLst>
              <a:ext uri="{FF2B5EF4-FFF2-40B4-BE49-F238E27FC236}">
                <a16:creationId xmlns:a16="http://schemas.microsoft.com/office/drawing/2014/main" id="{9B60A35A-4B62-4E30-BE23-45C8937B928B}"/>
              </a:ext>
            </a:extLst>
          </p:cNvPr>
          <p:cNvSpPr/>
          <p:nvPr/>
        </p:nvSpPr>
        <p:spPr>
          <a:xfrm>
            <a:off x="257024" y="1035286"/>
            <a:ext cx="8707464" cy="290853"/>
          </a:xfrm>
          <a:prstGeom prst="rect">
            <a:avLst/>
          </a:prstGeom>
          <a:solidFill>
            <a:srgbClr val="000066"/>
          </a:solidFill>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just">
              <a:lnSpc>
                <a:spcPct val="90000"/>
              </a:lnSpc>
            </a:pPr>
            <a:r>
              <a:rPr lang="es-ES" sz="1600" b="1" dirty="0">
                <a:ln w="50800"/>
                <a:solidFill>
                  <a:srgbClr val="FFFF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OTROS PROYECTOS</a:t>
            </a:r>
            <a:endParaRPr lang="es-PE" sz="2400" b="1" dirty="0">
              <a:ln w="50800"/>
              <a:solidFill>
                <a:schemeClr val="bg1"/>
              </a:solidFill>
              <a:latin typeface="Agency FB"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3FAF39C-56AE-4B52-B672-A5C42554EC36}"/>
              </a:ext>
            </a:extLst>
          </p:cNvPr>
          <p:cNvGraphicFramePr>
            <a:graphicFrameLocks noGrp="1"/>
          </p:cNvGraphicFramePr>
          <p:nvPr>
            <p:extLst>
              <p:ext uri="{D42A27DB-BD31-4B8C-83A1-F6EECF244321}">
                <p14:modId xmlns:p14="http://schemas.microsoft.com/office/powerpoint/2010/main" val="2109423171"/>
              </p:ext>
            </p:extLst>
          </p:nvPr>
        </p:nvGraphicFramePr>
        <p:xfrm>
          <a:off x="259202" y="1605774"/>
          <a:ext cx="8705285" cy="3622740"/>
        </p:xfrm>
        <a:graphic>
          <a:graphicData uri="http://schemas.openxmlformats.org/drawingml/2006/table">
            <a:tbl>
              <a:tblPr/>
              <a:tblGrid>
                <a:gridCol w="757643">
                  <a:extLst>
                    <a:ext uri="{9D8B030D-6E8A-4147-A177-3AD203B41FA5}">
                      <a16:colId xmlns:a16="http://schemas.microsoft.com/office/drawing/2014/main" val="3928908290"/>
                    </a:ext>
                  </a:extLst>
                </a:gridCol>
                <a:gridCol w="6900939">
                  <a:extLst>
                    <a:ext uri="{9D8B030D-6E8A-4147-A177-3AD203B41FA5}">
                      <a16:colId xmlns:a16="http://schemas.microsoft.com/office/drawing/2014/main" val="1481780035"/>
                    </a:ext>
                  </a:extLst>
                </a:gridCol>
                <a:gridCol w="1046703">
                  <a:extLst>
                    <a:ext uri="{9D8B030D-6E8A-4147-A177-3AD203B41FA5}">
                      <a16:colId xmlns:a16="http://schemas.microsoft.com/office/drawing/2014/main" val="2634187800"/>
                    </a:ext>
                  </a:extLst>
                </a:gridCol>
              </a:tblGrid>
              <a:tr h="225573">
                <a:tc>
                  <a:txBody>
                    <a:bodyPr/>
                    <a:lstStyle/>
                    <a:p>
                      <a:pPr algn="ctr" rtl="0" fontAlgn="ctr"/>
                      <a:r>
                        <a:rPr lang="es-PE" sz="1300" b="1" i="0" u="none" strike="noStrike">
                          <a:solidFill>
                            <a:srgbClr val="FFFFFF"/>
                          </a:solidFill>
                          <a:effectLst/>
                          <a:latin typeface="Arial Narrow" panose="020B0606020202030204" pitchFamily="34" charset="0"/>
                        </a:rPr>
                        <a:t>CODIGO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PROYECTO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a:solidFill>
                            <a:srgbClr val="FFFFFF"/>
                          </a:solidFill>
                          <a:effectLst/>
                          <a:latin typeface="Arial Narrow" panose="020B0606020202030204" pitchFamily="34" charset="0"/>
                        </a:rPr>
                        <a:t>PIA 2022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71074831"/>
                  </a:ext>
                </a:extLst>
              </a:tr>
              <a:tr h="243619">
                <a:tc>
                  <a:txBody>
                    <a:bodyPr/>
                    <a:lstStyle/>
                    <a:p>
                      <a:pPr algn="ctr" rtl="0" fontAlgn="ctr"/>
                      <a:r>
                        <a:rPr lang="es-PE" sz="1500" b="1" i="0" u="none" strike="noStrike" dirty="0">
                          <a:solidFill>
                            <a:srgbClr val="000066"/>
                          </a:solidFill>
                          <a:effectLst/>
                          <a:latin typeface="Arial Narrow" panose="020B0606020202030204" pitchFamily="34" charset="0"/>
                        </a:rPr>
                        <a:t>2186641</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a:solidFill>
                            <a:srgbClr val="000066"/>
                          </a:solidFill>
                          <a:effectLst/>
                          <a:latin typeface="Arial Narrow" panose="020B0606020202030204" pitchFamily="34" charset="0"/>
                        </a:rPr>
                        <a:t>Mejoramiento del Servicio Deportivo, Cultural y Recreacional en la Capital de la Región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11,012,942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887194500"/>
                  </a:ext>
                </a:extLst>
              </a:tr>
              <a:tr h="478215">
                <a:tc>
                  <a:txBody>
                    <a:bodyPr/>
                    <a:lstStyle/>
                    <a:p>
                      <a:pPr algn="ctr" rtl="0" fontAlgn="ctr"/>
                      <a:r>
                        <a:rPr lang="es-PE" sz="1500" b="1" i="0" u="none" strike="noStrike">
                          <a:solidFill>
                            <a:srgbClr val="000066"/>
                          </a:solidFill>
                          <a:effectLst/>
                          <a:latin typeface="Arial Narrow" panose="020B0606020202030204" pitchFamily="34" charset="0"/>
                        </a:rPr>
                        <a:t>2188542</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 la Capacidad de Prestación de Servicios Deportivos en el Estadio Guillermo Briceño </a:t>
                      </a:r>
                      <a:r>
                        <a:rPr lang="es-ES" sz="1500" b="1" i="0" u="none" strike="noStrike" dirty="0" err="1">
                          <a:solidFill>
                            <a:srgbClr val="000066"/>
                          </a:solidFill>
                          <a:effectLst/>
                          <a:latin typeface="Arial Narrow" panose="020B0606020202030204" pitchFamily="34" charset="0"/>
                        </a:rPr>
                        <a:t>Rosamedina</a:t>
                      </a:r>
                      <a:r>
                        <a:rPr lang="es-ES" sz="1500" b="1" i="0" u="none" strike="noStrike" dirty="0">
                          <a:solidFill>
                            <a:srgbClr val="000066"/>
                          </a:solidFill>
                          <a:effectLst/>
                          <a:latin typeface="Arial Narrow" panose="020B0606020202030204" pitchFamily="34" charset="0"/>
                        </a:rPr>
                        <a:t> de la Ciudad de Juliaca, Provincia de San Román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7,460,006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68465268"/>
                  </a:ext>
                </a:extLst>
              </a:tr>
              <a:tr h="478215">
                <a:tc>
                  <a:txBody>
                    <a:bodyPr/>
                    <a:lstStyle/>
                    <a:p>
                      <a:pPr algn="ctr" rtl="0" fontAlgn="ctr"/>
                      <a:r>
                        <a:rPr lang="es-PE" sz="1500" b="1" i="0" u="none" strike="noStrike">
                          <a:solidFill>
                            <a:srgbClr val="000066"/>
                          </a:solidFill>
                          <a:effectLst/>
                          <a:latin typeface="Arial Narrow" panose="020B0606020202030204" pitchFamily="34" charset="0"/>
                        </a:rPr>
                        <a:t>2292669</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y Ampliación del Servicio Deportivo del Estadio Municipal de la Localidad de Ayaviri del Distrito de Ayaviri - Provincia de Melgar - Departamento de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2,026,548</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43370629"/>
                  </a:ext>
                </a:extLst>
              </a:tr>
              <a:tr h="550398">
                <a:tc>
                  <a:txBody>
                    <a:bodyPr/>
                    <a:lstStyle/>
                    <a:p>
                      <a:pPr algn="ctr" rtl="0" fontAlgn="ctr"/>
                      <a:r>
                        <a:rPr lang="es-PE" sz="1500" b="1" i="0" u="none" strike="noStrike">
                          <a:solidFill>
                            <a:srgbClr val="000066"/>
                          </a:solidFill>
                          <a:effectLst/>
                          <a:latin typeface="Arial Narrow" panose="020B0606020202030204" pitchFamily="34" charset="0"/>
                        </a:rPr>
                        <a:t>2163853</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Mejoramiento del Estadio Municipal Cesar Raúl Carrera del Distrito de Azángaro, Provincia de Azángaro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a:solidFill>
                            <a:srgbClr val="000066"/>
                          </a:solidFill>
                          <a:effectLst/>
                          <a:latin typeface="Arial Narrow" panose="020B0606020202030204" pitchFamily="34" charset="0"/>
                        </a:rPr>
                        <a:t>1,522,490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680042939"/>
                  </a:ext>
                </a:extLst>
              </a:tr>
              <a:tr h="712811">
                <a:tc>
                  <a:txBody>
                    <a:bodyPr/>
                    <a:lstStyle/>
                    <a:p>
                      <a:pPr algn="ctr" rtl="0" fontAlgn="ctr"/>
                      <a:r>
                        <a:rPr lang="es-PE" sz="1500" b="1" i="0" u="none" strike="noStrike">
                          <a:solidFill>
                            <a:srgbClr val="000066"/>
                          </a:solidFill>
                          <a:effectLst/>
                          <a:latin typeface="Arial Narrow" panose="020B0606020202030204" pitchFamily="34" charset="0"/>
                        </a:rPr>
                        <a:t>2293195</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l" rtl="0" fontAlgn="ctr"/>
                      <a:r>
                        <a:rPr lang="es-ES" sz="1500" b="1" i="0" u="none" strike="noStrike" dirty="0">
                          <a:solidFill>
                            <a:srgbClr val="000066"/>
                          </a:solidFill>
                          <a:effectLst/>
                          <a:latin typeface="Arial Narrow" panose="020B0606020202030204" pitchFamily="34" charset="0"/>
                        </a:rPr>
                        <a:t>Instalación y Ampliación del Servicio de Protección Contra Inundaciones en el Centro Poblado de </a:t>
                      </a:r>
                      <a:r>
                        <a:rPr lang="es-ES" sz="1500" b="1" i="0" u="none" strike="noStrike" dirty="0" err="1">
                          <a:solidFill>
                            <a:srgbClr val="000066"/>
                          </a:solidFill>
                          <a:effectLst/>
                          <a:latin typeface="Arial Narrow" panose="020B0606020202030204" pitchFamily="34" charset="0"/>
                        </a:rPr>
                        <a:t>Yanamayo</a:t>
                      </a:r>
                      <a:r>
                        <a:rPr lang="es-ES" sz="1500" b="1" i="0" u="none" strike="noStrike" dirty="0">
                          <a:solidFill>
                            <a:srgbClr val="000066"/>
                          </a:solidFill>
                          <a:effectLst/>
                          <a:latin typeface="Arial Narrow" panose="020B0606020202030204" pitchFamily="34" charset="0"/>
                        </a:rPr>
                        <a:t> y el Sector de </a:t>
                      </a:r>
                      <a:r>
                        <a:rPr lang="es-ES" sz="1500" b="1" i="0" u="none" strike="noStrike" dirty="0" err="1">
                          <a:solidFill>
                            <a:srgbClr val="000066"/>
                          </a:solidFill>
                          <a:effectLst/>
                          <a:latin typeface="Arial Narrow" panose="020B0606020202030204" pitchFamily="34" charset="0"/>
                        </a:rPr>
                        <a:t>Yurajmayo</a:t>
                      </a:r>
                      <a:r>
                        <a:rPr lang="es-ES" sz="1500" b="1" i="0" u="none" strike="noStrike" dirty="0">
                          <a:solidFill>
                            <a:srgbClr val="000066"/>
                          </a:solidFill>
                          <a:effectLst/>
                          <a:latin typeface="Arial Narrow" panose="020B0606020202030204" pitchFamily="34" charset="0"/>
                        </a:rPr>
                        <a:t>, Margen Izquierda del Rio Tambopata del Distrito de San Juan del Oro - Sandia - Puno</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00" b="1" i="0" u="none" strike="noStrike" dirty="0">
                          <a:solidFill>
                            <a:srgbClr val="000066"/>
                          </a:solidFill>
                          <a:effectLst/>
                          <a:latin typeface="Arial Narrow" panose="020B0606020202030204" pitchFamily="34" charset="0"/>
                        </a:rPr>
                        <a:t>580,590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385159212"/>
                  </a:ext>
                </a:extLst>
              </a:tr>
              <a:tr h="234596">
                <a:tc gridSpan="2">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22,602,576</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636742818"/>
                  </a:ext>
                </a:extLst>
              </a:tr>
              <a:tr h="168316">
                <a:tc>
                  <a:txBody>
                    <a:bodyPr/>
                    <a:lstStyle/>
                    <a:p>
                      <a:pPr algn="ctr" fontAlgn="b"/>
                      <a:endParaRPr lang="es-PE" sz="1500" b="0" i="0" u="none" strike="noStrike">
                        <a:solidFill>
                          <a:srgbClr val="000000"/>
                        </a:solidFill>
                        <a:effectLst/>
                        <a:latin typeface="Calibri" panose="020F0502020204030204" pitchFamily="34" charset="0"/>
                      </a:endParaRPr>
                    </a:p>
                  </a:txBody>
                  <a:tcPr marL="8632" marR="8632" marT="8632" marB="0" anchor="b">
                    <a:lnL>
                      <a:noFill/>
                    </a:lnL>
                    <a:lnR>
                      <a:noFill/>
                    </a:lnR>
                    <a:lnT>
                      <a:noFill/>
                    </a:lnT>
                    <a:lnB w="12700" cap="flat" cmpd="sng" algn="ctr">
                      <a:solidFill>
                        <a:srgbClr val="AFABAB"/>
                      </a:solidFill>
                      <a:prstDash val="solid"/>
                      <a:round/>
                      <a:headEnd type="none" w="med" len="med"/>
                      <a:tailEnd type="none" w="med" len="med"/>
                    </a:lnB>
                  </a:tcPr>
                </a:tc>
                <a:tc>
                  <a:txBody>
                    <a:bodyPr/>
                    <a:lstStyle/>
                    <a:p>
                      <a:pPr algn="l" fontAlgn="b"/>
                      <a:endParaRPr lang="es-PE" sz="1500" b="0" i="0" u="none" strike="noStrike">
                        <a:solidFill>
                          <a:srgbClr val="000000"/>
                        </a:solidFill>
                        <a:effectLst/>
                        <a:latin typeface="Calibri" panose="020F0502020204030204" pitchFamily="34" charset="0"/>
                      </a:endParaRPr>
                    </a:p>
                  </a:txBody>
                  <a:tcPr marL="8632" marR="8632" marT="8632" marB="0" anchor="b">
                    <a:lnL>
                      <a:noFill/>
                    </a:lnL>
                    <a:lnR>
                      <a:noFill/>
                    </a:lnR>
                    <a:lnT>
                      <a:noFill/>
                    </a:lnT>
                    <a:lnB w="12700" cap="flat" cmpd="sng" algn="ctr">
                      <a:solidFill>
                        <a:srgbClr val="AFABAB"/>
                      </a:solidFill>
                      <a:prstDash val="solid"/>
                      <a:round/>
                      <a:headEnd type="none" w="med" len="med"/>
                      <a:tailEnd type="none" w="med" len="med"/>
                    </a:lnB>
                  </a:tcPr>
                </a:tc>
                <a:tc>
                  <a:txBody>
                    <a:bodyPr/>
                    <a:lstStyle/>
                    <a:p>
                      <a:pPr algn="l" fontAlgn="b"/>
                      <a:endParaRPr lang="es-PE" sz="1500" b="0" i="0" u="none" strike="noStrike" dirty="0">
                        <a:solidFill>
                          <a:srgbClr val="000000"/>
                        </a:solidFill>
                        <a:effectLst/>
                        <a:latin typeface="Calibri" panose="020F0502020204030204" pitchFamily="34" charset="0"/>
                      </a:endParaRPr>
                    </a:p>
                  </a:txBody>
                  <a:tcPr marL="8632" marR="8632" marT="8632" marB="0" anchor="b">
                    <a:lnL>
                      <a:noFill/>
                    </a:lnL>
                    <a:lnR>
                      <a:noFill/>
                    </a:lnR>
                    <a:lnT>
                      <a:noFill/>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2236242627"/>
                  </a:ext>
                </a:extLst>
              </a:tr>
              <a:tr h="234596">
                <a:tc gridSpan="2">
                  <a:txBody>
                    <a:bodyPr/>
                    <a:lstStyle/>
                    <a:p>
                      <a:pPr algn="ctr" rtl="0" fontAlgn="ctr"/>
                      <a:r>
                        <a:rPr lang="es-PE" sz="1500" b="1" i="0" u="none" strike="noStrike">
                          <a:solidFill>
                            <a:srgbClr val="FFFFFF"/>
                          </a:solidFill>
                          <a:effectLst/>
                          <a:latin typeface="Arial Narrow" panose="020B0606020202030204" pitchFamily="34" charset="0"/>
                        </a:rPr>
                        <a:t>TOTAL PROYECTOS</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hMerge="1">
                  <a:txBody>
                    <a:bodyPr/>
                    <a:lstStyle/>
                    <a:p>
                      <a:endParaRPr lang="es-PE"/>
                    </a:p>
                  </a:txBody>
                  <a:tcPr/>
                </a:tc>
                <a:tc>
                  <a:txBody>
                    <a:bodyPr/>
                    <a:lstStyle/>
                    <a:p>
                      <a:pPr algn="r" rtl="0" fontAlgn="ctr"/>
                      <a:r>
                        <a:rPr lang="es-PE" sz="1500" b="1" i="0" u="none" strike="noStrike" dirty="0">
                          <a:solidFill>
                            <a:srgbClr val="FFFFFF"/>
                          </a:solidFill>
                          <a:effectLst/>
                          <a:latin typeface="Arial Narrow" panose="020B0606020202030204" pitchFamily="34" charset="0"/>
                        </a:rPr>
                        <a:t>301,345,840</a:t>
                      </a:r>
                    </a:p>
                  </a:txBody>
                  <a:tcPr marL="8632" marR="8632" marT="8632"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2404177010"/>
                  </a:ext>
                </a:extLst>
              </a:tr>
            </a:tbl>
          </a:graphicData>
        </a:graphic>
      </p:graphicFrame>
    </p:spTree>
    <p:extLst>
      <p:ext uri="{BB962C8B-B14F-4D97-AF65-F5344CB8AC3E}">
        <p14:creationId xmlns:p14="http://schemas.microsoft.com/office/powerpoint/2010/main" val="1291071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37136"/>
            <a:ext cx="7128792" cy="1454248"/>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VII.</a:t>
            </a:r>
          </a:p>
          <a:p>
            <a:pPr marL="0" lvl="1" algn="ctr"/>
            <a:r>
              <a:rPr lang="es-ES" sz="3000" b="1" dirty="0">
                <a:ln w="50800"/>
                <a:solidFill>
                  <a:schemeClr val="bg1">
                    <a:lumMod val="95000"/>
                  </a:schemeClr>
                </a:solidFill>
                <a:latin typeface="Agency FB" pitchFamily="34" charset="0"/>
                <a:cs typeface="Arial" panose="020B0604020202020204" pitchFamily="34" charset="0"/>
              </a:rPr>
              <a:t>ANÁLISIS COMPARATIVO DE LOS PROYECTOS PRODUCTIVOS </a:t>
            </a:r>
            <a:endParaRPr lang="es-PE" sz="3000" b="1" dirty="0">
              <a:ln w="50800"/>
              <a:solidFill>
                <a:schemeClr val="bg1">
                  <a:lumMod val="95000"/>
                </a:schemeClr>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3246627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 ANÁLISIS COMPARATIVO DE LOS PROYECTOS PRODUCTIVOS PROGRAMADOS EN EL 2021 Y 2022 - PROCOMPITE</a:t>
            </a:r>
          </a:p>
        </p:txBody>
      </p:sp>
      <p:sp>
        <p:nvSpPr>
          <p:cNvPr id="8" name="CuadroTexto 7"/>
          <p:cNvSpPr txBox="1"/>
          <p:nvPr/>
        </p:nvSpPr>
        <p:spPr>
          <a:xfrm>
            <a:off x="395536" y="1328800"/>
            <a:ext cx="8352928" cy="2553263"/>
          </a:xfrm>
          <a:prstGeom prst="rect">
            <a:avLst/>
          </a:prstGeom>
          <a:noFill/>
        </p:spPr>
        <p:txBody>
          <a:bodyPr wrap="square" rtlCol="0">
            <a:spAutoFit/>
          </a:bodyPr>
          <a:lstStyle/>
          <a:p>
            <a:pPr algn="just"/>
            <a:r>
              <a:rPr lang="es-PE" sz="1599" dirty="0">
                <a:solidFill>
                  <a:srgbClr val="000066"/>
                </a:solidFill>
                <a:effectLst>
                  <a:outerShdw blurRad="38100" dist="38100" dir="2700000" algn="tl">
                    <a:srgbClr val="000000">
                      <a:alpha val="43137"/>
                    </a:srgbClr>
                  </a:outerShdw>
                </a:effectLst>
              </a:rPr>
              <a:t>En el presente año el Gobierno Regional Puno ha asignado un presupuesto de S/. 5,000,000, para la implementación de (16) planes de negocio, mediante </a:t>
            </a:r>
            <a:r>
              <a:rPr lang="es-ES" sz="1599" dirty="0">
                <a:solidFill>
                  <a:srgbClr val="000066"/>
                </a:solidFill>
                <a:effectLst>
                  <a:outerShdw blurRad="38100" dist="38100" dir="2700000" algn="tl">
                    <a:srgbClr val="000000">
                      <a:alpha val="43137"/>
                    </a:srgbClr>
                  </a:outerShdw>
                </a:effectLst>
              </a:rPr>
              <a:t>el Programa de Apoyo a la Competitividad Productiva – </a:t>
            </a:r>
            <a:r>
              <a:rPr lang="es-PE" sz="1599" dirty="0">
                <a:solidFill>
                  <a:srgbClr val="000066"/>
                </a:solidFill>
                <a:effectLst>
                  <a:outerShdw blurRad="38100" dist="38100" dir="2700000" algn="tl">
                    <a:srgbClr val="000000">
                      <a:alpha val="43137"/>
                    </a:srgbClr>
                  </a:outerShdw>
                </a:effectLst>
              </a:rPr>
              <a:t>PROCOMPITE.</a:t>
            </a:r>
          </a:p>
          <a:p>
            <a:pPr algn="just"/>
            <a:endParaRPr lang="es-PE" sz="1599" dirty="0">
              <a:solidFill>
                <a:srgbClr val="000066"/>
              </a:solidFill>
              <a:effectLst>
                <a:outerShdw blurRad="38100" dist="38100" dir="2700000" algn="tl">
                  <a:srgbClr val="000000">
                    <a:alpha val="43137"/>
                  </a:srgbClr>
                </a:outerShdw>
              </a:effectLst>
            </a:endParaRPr>
          </a:p>
          <a:p>
            <a:pPr algn="just"/>
            <a:r>
              <a:rPr lang="es-ES" sz="1599" dirty="0">
                <a:solidFill>
                  <a:srgbClr val="000066"/>
                </a:solidFill>
                <a:effectLst>
                  <a:outerShdw blurRad="38100" dist="38100" dir="2700000" algn="tl">
                    <a:srgbClr val="000000">
                      <a:alpha val="43137"/>
                    </a:srgbClr>
                  </a:outerShdw>
                </a:effectLst>
              </a:rPr>
              <a:t>Para el año 2022 el Gobierno Regional Puno ha programado un presupuesto de S/. 7,000,000 para la ejecución de planes de negocio del concurso del mismo año, que se implementará  en el marco del Reglamento de la Ley </a:t>
            </a:r>
            <a:r>
              <a:rPr lang="es-ES" sz="1599" dirty="0" err="1">
                <a:solidFill>
                  <a:srgbClr val="000066"/>
                </a:solidFill>
                <a:effectLst>
                  <a:outerShdw blurRad="38100" dist="38100" dir="2700000" algn="tl">
                    <a:srgbClr val="000000">
                      <a:alpha val="43137"/>
                    </a:srgbClr>
                  </a:outerShdw>
                </a:effectLst>
              </a:rPr>
              <a:t>N°</a:t>
            </a:r>
            <a:r>
              <a:rPr lang="es-ES" sz="1599" dirty="0">
                <a:solidFill>
                  <a:srgbClr val="000066"/>
                </a:solidFill>
                <a:effectLst>
                  <a:outerShdw blurRad="38100" dist="38100" dir="2700000" algn="tl">
                    <a:srgbClr val="000000">
                      <a:alpha val="43137"/>
                    </a:srgbClr>
                  </a:outerShdw>
                </a:effectLst>
              </a:rPr>
              <a:t> 29337, aprobado con Decreto Supremo </a:t>
            </a:r>
            <a:r>
              <a:rPr lang="es-ES" sz="1599" dirty="0" err="1">
                <a:solidFill>
                  <a:srgbClr val="000066"/>
                </a:solidFill>
                <a:effectLst>
                  <a:outerShdw blurRad="38100" dist="38100" dir="2700000" algn="tl">
                    <a:srgbClr val="000000">
                      <a:alpha val="43137"/>
                    </a:srgbClr>
                  </a:outerShdw>
                </a:effectLst>
              </a:rPr>
              <a:t>N°</a:t>
            </a:r>
            <a:r>
              <a:rPr lang="es-ES" sz="1599" dirty="0">
                <a:solidFill>
                  <a:srgbClr val="000066"/>
                </a:solidFill>
                <a:effectLst>
                  <a:outerShdw blurRad="38100" dist="38100" dir="2700000" algn="tl">
                    <a:srgbClr val="000000">
                      <a:alpha val="43137"/>
                    </a:srgbClr>
                  </a:outerShdw>
                </a:effectLst>
              </a:rPr>
              <a:t> 001-2021-PRODUCE, que garantiza la continuidad de la reactivación económica emprendida por la entidad en apoyo a los productores de toda la región de Puno.</a:t>
            </a:r>
            <a:endParaRPr lang="es-PE" sz="1599" b="1" dirty="0">
              <a:solidFill>
                <a:srgbClr val="000066"/>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72309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 ANÁLISIS COMPARATIVO DE LOS PROYECTOS PRODUCTIVOS PROGRAMADOS EN EL 2021 Y 2022 - PROCOMPITE</a:t>
            </a:r>
          </a:p>
        </p:txBody>
      </p:sp>
      <p:graphicFrame>
        <p:nvGraphicFramePr>
          <p:cNvPr id="7" name="Tabla 6">
            <a:extLst>
              <a:ext uri="{FF2B5EF4-FFF2-40B4-BE49-F238E27FC236}">
                <a16:creationId xmlns:a16="http://schemas.microsoft.com/office/drawing/2014/main" id="{815CA850-D2ED-4531-B7DB-F4D27319133A}"/>
              </a:ext>
            </a:extLst>
          </p:cNvPr>
          <p:cNvGraphicFramePr>
            <a:graphicFrameLocks noGrp="1"/>
          </p:cNvGraphicFramePr>
          <p:nvPr>
            <p:extLst>
              <p:ext uri="{D42A27DB-BD31-4B8C-83A1-F6EECF244321}">
                <p14:modId xmlns:p14="http://schemas.microsoft.com/office/powerpoint/2010/main" val="3348033049"/>
              </p:ext>
            </p:extLst>
          </p:nvPr>
        </p:nvGraphicFramePr>
        <p:xfrm>
          <a:off x="107503" y="971674"/>
          <a:ext cx="8928993" cy="4762368"/>
        </p:xfrm>
        <a:graphic>
          <a:graphicData uri="http://schemas.openxmlformats.org/drawingml/2006/table">
            <a:tbl>
              <a:tblPr/>
              <a:tblGrid>
                <a:gridCol w="254512">
                  <a:extLst>
                    <a:ext uri="{9D8B030D-6E8A-4147-A177-3AD203B41FA5}">
                      <a16:colId xmlns:a16="http://schemas.microsoft.com/office/drawing/2014/main" val="4131074214"/>
                    </a:ext>
                  </a:extLst>
                </a:gridCol>
                <a:gridCol w="4441217">
                  <a:extLst>
                    <a:ext uri="{9D8B030D-6E8A-4147-A177-3AD203B41FA5}">
                      <a16:colId xmlns:a16="http://schemas.microsoft.com/office/drawing/2014/main" val="1491135713"/>
                    </a:ext>
                  </a:extLst>
                </a:gridCol>
                <a:gridCol w="2001016">
                  <a:extLst>
                    <a:ext uri="{9D8B030D-6E8A-4147-A177-3AD203B41FA5}">
                      <a16:colId xmlns:a16="http://schemas.microsoft.com/office/drawing/2014/main" val="368332589"/>
                    </a:ext>
                  </a:extLst>
                </a:gridCol>
                <a:gridCol w="720080">
                  <a:extLst>
                    <a:ext uri="{9D8B030D-6E8A-4147-A177-3AD203B41FA5}">
                      <a16:colId xmlns:a16="http://schemas.microsoft.com/office/drawing/2014/main" val="1592510895"/>
                    </a:ext>
                  </a:extLst>
                </a:gridCol>
                <a:gridCol w="752980">
                  <a:extLst>
                    <a:ext uri="{9D8B030D-6E8A-4147-A177-3AD203B41FA5}">
                      <a16:colId xmlns:a16="http://schemas.microsoft.com/office/drawing/2014/main" val="442327343"/>
                    </a:ext>
                  </a:extLst>
                </a:gridCol>
                <a:gridCol w="759188">
                  <a:extLst>
                    <a:ext uri="{9D8B030D-6E8A-4147-A177-3AD203B41FA5}">
                      <a16:colId xmlns:a16="http://schemas.microsoft.com/office/drawing/2014/main" val="1515519716"/>
                    </a:ext>
                  </a:extLst>
                </a:gridCol>
              </a:tblGrid>
              <a:tr h="345856">
                <a:tc>
                  <a:txBody>
                    <a:bodyPr/>
                    <a:lstStyle/>
                    <a:p>
                      <a:pPr algn="ctr" rtl="0" fontAlgn="ctr"/>
                      <a:r>
                        <a:rPr lang="es-PE" sz="1500" b="1" i="0" u="none" strike="noStrike" dirty="0">
                          <a:solidFill>
                            <a:srgbClr val="FFFFFF"/>
                          </a:solidFill>
                          <a:effectLst/>
                          <a:latin typeface="Arial Narrow" panose="020B0606020202030204" pitchFamily="34" charset="0"/>
                        </a:rPr>
                        <a:t>N°</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tc>
                  <a:txBody>
                    <a:bodyPr/>
                    <a:lstStyle/>
                    <a:p>
                      <a:pPr algn="ctr" rtl="0" fontAlgn="ctr"/>
                      <a:r>
                        <a:rPr lang="es-PE" sz="1500" b="1" i="0" u="none" strike="noStrike" dirty="0">
                          <a:solidFill>
                            <a:srgbClr val="FFFFFF"/>
                          </a:solidFill>
                          <a:effectLst/>
                          <a:latin typeface="Arial Narrow" panose="020B0606020202030204" pitchFamily="34" charset="0"/>
                        </a:rPr>
                        <a:t>PROYECTOS PRODUCTIVOS AÑO 2021</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tc>
                  <a:txBody>
                    <a:bodyPr/>
                    <a:lstStyle/>
                    <a:p>
                      <a:pPr algn="ctr" rtl="0" fontAlgn="ctr"/>
                      <a:r>
                        <a:rPr lang="pt-BR" sz="1200" b="1" i="0" u="none" strike="noStrike" dirty="0">
                          <a:solidFill>
                            <a:srgbClr val="FFFFFF"/>
                          </a:solidFill>
                          <a:effectLst/>
                          <a:latin typeface="Arial Narrow" panose="020B0606020202030204" pitchFamily="34" charset="0"/>
                        </a:rPr>
                        <a:t>AGENTE ECONÓMICO ORGANIZADO (AEO) GANADOR</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APORTE DEL AEO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COFINANCIAMIENTO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MONTO TOTAL</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6434476"/>
                  </a:ext>
                </a:extLst>
              </a:tr>
              <a:tr h="345856">
                <a:tc>
                  <a:txBody>
                    <a:bodyPr/>
                    <a:lstStyle/>
                    <a:p>
                      <a:pPr algn="ctr" rtl="0" fontAlgn="ctr"/>
                      <a:r>
                        <a:rPr lang="es-PE" sz="1500" b="1" i="0" u="none" strike="noStrike" dirty="0">
                          <a:solidFill>
                            <a:srgbClr val="000066"/>
                          </a:solidFill>
                          <a:effectLst/>
                          <a:latin typeface="Arial Narrow" panose="020B0606020202030204" pitchFamily="34" charset="0"/>
                        </a:rPr>
                        <a:t>1</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Producción y Comercialización de la Artesanía Textil en la Asociación de Mujeres Líderes de </a:t>
                      </a:r>
                      <a:r>
                        <a:rPr lang="es-PE" sz="1500" b="1" i="0" u="none" strike="noStrike" dirty="0" err="1">
                          <a:solidFill>
                            <a:srgbClr val="000066"/>
                          </a:solidFill>
                          <a:effectLst/>
                          <a:latin typeface="Arial Narrow" panose="020B0606020202030204" pitchFamily="34" charset="0"/>
                        </a:rPr>
                        <a:t>Coasa</a:t>
                      </a:r>
                      <a:r>
                        <a:rPr lang="es-PE" sz="1500" b="1" i="0" u="none" strike="noStrike" dirty="0">
                          <a:solidFill>
                            <a:srgbClr val="000066"/>
                          </a:solidFill>
                          <a:effectLst/>
                          <a:latin typeface="Arial Narrow" panose="020B0606020202030204" pitchFamily="34" charset="0"/>
                        </a:rPr>
                        <a:t>, Provincia de </a:t>
                      </a:r>
                      <a:r>
                        <a:rPr lang="es-PE" sz="1500" b="1" i="0" u="none" strike="noStrike" dirty="0" err="1">
                          <a:solidFill>
                            <a:srgbClr val="000066"/>
                          </a:solidFill>
                          <a:effectLst/>
                          <a:latin typeface="Arial Narrow" panose="020B0606020202030204" pitchFamily="34" charset="0"/>
                        </a:rPr>
                        <a:t>Carabaya</a:t>
                      </a:r>
                      <a:r>
                        <a:rPr lang="es-PE" sz="1500" b="1" i="0" u="none" strike="noStrike" dirty="0">
                          <a:solidFill>
                            <a:srgbClr val="000066"/>
                          </a:solidFill>
                          <a:effectLst/>
                          <a:latin typeface="Arial Narrow" panose="020B0606020202030204" pitchFamily="34" charset="0"/>
                        </a:rPr>
                        <a:t>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 de Mujeres Líderes de </a:t>
                      </a:r>
                      <a:r>
                        <a:rPr lang="es-PE" sz="1500" b="1" i="0" u="none" strike="noStrike" dirty="0" err="1">
                          <a:solidFill>
                            <a:srgbClr val="000066"/>
                          </a:solidFill>
                          <a:effectLst/>
                          <a:latin typeface="Arial Narrow" panose="020B0606020202030204" pitchFamily="34" charset="0"/>
                        </a:rPr>
                        <a:t>Coasa</a:t>
                      </a:r>
                      <a:endParaRPr lang="es-PE"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39,500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158,000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197,500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574332091"/>
                  </a:ext>
                </a:extLst>
              </a:tr>
              <a:tr h="540954">
                <a:tc>
                  <a:txBody>
                    <a:bodyPr/>
                    <a:lstStyle/>
                    <a:p>
                      <a:pPr algn="ctr" rtl="0" fontAlgn="ctr"/>
                      <a:r>
                        <a:rPr lang="es-PE" sz="1500" b="1" i="0" u="none" strike="noStrike">
                          <a:solidFill>
                            <a:srgbClr val="000066"/>
                          </a:solidFill>
                          <a:effectLst/>
                          <a:latin typeface="Arial Narrow" panose="020B0606020202030204" pitchFamily="34" charset="0"/>
                        </a:rPr>
                        <a:t>2</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las Tecnologías para el Incremento de la Producción y Transformación de la Leche de Vacuno en la Asociación de Productores Agropecuarios Casa Blanca </a:t>
                      </a:r>
                      <a:r>
                        <a:rPr lang="es-PE" sz="1500" b="1" i="0" u="none" strike="noStrike" dirty="0" err="1">
                          <a:solidFill>
                            <a:srgbClr val="000066"/>
                          </a:solidFill>
                          <a:effectLst/>
                          <a:latin typeface="Arial Narrow" panose="020B0606020202030204" pitchFamily="34" charset="0"/>
                        </a:rPr>
                        <a:t>Collacachi</a:t>
                      </a:r>
                      <a:r>
                        <a:rPr lang="es-PE" sz="1500" b="1" i="0" u="none" strike="noStrike" dirty="0">
                          <a:solidFill>
                            <a:srgbClr val="000066"/>
                          </a:solidFill>
                          <a:effectLst/>
                          <a:latin typeface="Arial Narrow" panose="020B0606020202030204" pitchFamily="34" charset="0"/>
                        </a:rPr>
                        <a:t> Puno, Provincia de Puno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 de Productores Agropecuarios Casa Blanca </a:t>
                      </a:r>
                      <a:r>
                        <a:rPr lang="es-PE" sz="1500" b="1" i="0" u="none" strike="noStrike" dirty="0" err="1">
                          <a:solidFill>
                            <a:srgbClr val="000066"/>
                          </a:solidFill>
                          <a:effectLst/>
                          <a:latin typeface="Arial Narrow" panose="020B0606020202030204" pitchFamily="34" charset="0"/>
                        </a:rPr>
                        <a:t>Collacachi</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38,750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155,000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193,750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4043498583"/>
                  </a:ext>
                </a:extLst>
              </a:tr>
              <a:tr h="461141">
                <a:tc>
                  <a:txBody>
                    <a:bodyPr/>
                    <a:lstStyle/>
                    <a:p>
                      <a:pPr algn="ctr" rtl="0" fontAlgn="ctr"/>
                      <a:r>
                        <a:rPr lang="es-PE" sz="1500" b="1" i="0" u="none" strike="noStrike">
                          <a:solidFill>
                            <a:srgbClr val="000066"/>
                          </a:solidFill>
                          <a:effectLst/>
                          <a:latin typeface="Arial Narrow" panose="020B0606020202030204" pitchFamily="34" charset="0"/>
                        </a:rPr>
                        <a:t>3</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del Proceso Productivo de Quesos en la Asociación de Productores Agropecuarios Flor de Peña del Distrito de </a:t>
                      </a:r>
                      <a:r>
                        <a:rPr lang="es-PE" sz="1500" b="1" i="0" u="none" strike="noStrike" dirty="0" err="1">
                          <a:solidFill>
                            <a:srgbClr val="000066"/>
                          </a:solidFill>
                          <a:effectLst/>
                          <a:latin typeface="Arial Narrow" panose="020B0606020202030204" pitchFamily="34" charset="0"/>
                        </a:rPr>
                        <a:t>Llalli</a:t>
                      </a:r>
                      <a:r>
                        <a:rPr lang="es-PE" sz="1500" b="1" i="0" u="none" strike="noStrike" dirty="0">
                          <a:solidFill>
                            <a:srgbClr val="000066"/>
                          </a:solidFill>
                          <a:effectLst/>
                          <a:latin typeface="Arial Narrow" panose="020B0606020202030204" pitchFamily="34" charset="0"/>
                        </a:rPr>
                        <a:t>, Provincia de Melgar y Región Puno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a:solidFill>
                            <a:srgbClr val="000066"/>
                          </a:solidFill>
                          <a:effectLst/>
                          <a:latin typeface="Arial Narrow" panose="020B0606020202030204" pitchFamily="34" charset="0"/>
                        </a:rPr>
                        <a:t>Asociación de Productores Agropecuarios Flor de Peña</a:t>
                      </a:r>
                      <a:endParaRPr lang="es-PE"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156,000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39,000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195,000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649132709"/>
                  </a:ext>
                </a:extLst>
              </a:tr>
              <a:tr h="425669">
                <a:tc>
                  <a:txBody>
                    <a:bodyPr/>
                    <a:lstStyle/>
                    <a:p>
                      <a:pPr algn="ctr" rtl="0" fontAlgn="ctr"/>
                      <a:r>
                        <a:rPr lang="es-PE" sz="1500" b="1" i="0" u="none" strike="noStrike">
                          <a:solidFill>
                            <a:srgbClr val="000066"/>
                          </a:solidFill>
                          <a:effectLst/>
                          <a:latin typeface="Arial Narrow" panose="020B0606020202030204" pitchFamily="34" charset="0"/>
                        </a:rPr>
                        <a:t>4</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las Tecnologías para la Generación de Valor Agregado de la Leche de Vacuno en la Asociación de Productores Agroindustriales </a:t>
                      </a:r>
                      <a:r>
                        <a:rPr lang="es-PE" sz="1500" b="1" i="0" u="none" strike="noStrike" dirty="0" err="1">
                          <a:solidFill>
                            <a:srgbClr val="000066"/>
                          </a:solidFill>
                          <a:effectLst/>
                          <a:latin typeface="Arial Narrow" panose="020B0606020202030204" pitchFamily="34" charset="0"/>
                        </a:rPr>
                        <a:t>Colke</a:t>
                      </a:r>
                      <a:r>
                        <a:rPr lang="es-PE" sz="1500" b="1" i="0" u="none" strike="noStrike" dirty="0">
                          <a:solidFill>
                            <a:srgbClr val="000066"/>
                          </a:solidFill>
                          <a:effectLst/>
                          <a:latin typeface="Arial Narrow" panose="020B0606020202030204" pitchFamily="34" charset="0"/>
                        </a:rPr>
                        <a:t> del Distrito </a:t>
                      </a:r>
                      <a:r>
                        <a:rPr lang="es-PE" sz="1500" b="1" i="0" u="none" strike="noStrike" dirty="0" err="1">
                          <a:solidFill>
                            <a:srgbClr val="000066"/>
                          </a:solidFill>
                          <a:effectLst/>
                          <a:latin typeface="Arial Narrow" panose="020B0606020202030204" pitchFamily="34" charset="0"/>
                        </a:rPr>
                        <a:t>Muñani</a:t>
                      </a:r>
                      <a:r>
                        <a:rPr lang="es-PE" sz="1500" b="1" i="0" u="none" strike="noStrike" dirty="0">
                          <a:solidFill>
                            <a:srgbClr val="000066"/>
                          </a:solidFill>
                          <a:effectLst/>
                          <a:latin typeface="Arial Narrow" panose="020B0606020202030204" pitchFamily="34" charset="0"/>
                        </a:rPr>
                        <a:t>, Provincia de Azángaro y Región Puno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 de Productores Agroindustriales </a:t>
                      </a:r>
                      <a:r>
                        <a:rPr lang="es-PE" sz="1500" b="1" i="0" u="none" strike="noStrike" dirty="0" err="1">
                          <a:solidFill>
                            <a:srgbClr val="000066"/>
                          </a:solidFill>
                          <a:effectLst/>
                          <a:latin typeface="Arial Narrow" panose="020B0606020202030204" pitchFamily="34" charset="0"/>
                        </a:rPr>
                        <a:t>Colke</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38,125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152,500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190,625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768167062"/>
                  </a:ext>
                </a:extLst>
              </a:tr>
              <a:tr h="505482">
                <a:tc>
                  <a:txBody>
                    <a:bodyPr/>
                    <a:lstStyle/>
                    <a:p>
                      <a:pPr algn="ctr" rtl="0" fontAlgn="ctr"/>
                      <a:r>
                        <a:rPr lang="es-PE" sz="1500" b="1" i="0" u="none" strike="noStrike">
                          <a:solidFill>
                            <a:srgbClr val="000066"/>
                          </a:solidFill>
                          <a:effectLst/>
                          <a:latin typeface="Arial Narrow" panose="020B0606020202030204" pitchFamily="34" charset="0"/>
                        </a:rPr>
                        <a:t>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en la Capacidad de Producción de Prendas con Hilo de Fibra de Alpaca en la Asociación de Artesanos </a:t>
                      </a:r>
                      <a:r>
                        <a:rPr lang="es-PE" sz="1500" b="1" i="0" u="none" strike="noStrike" dirty="0" err="1">
                          <a:solidFill>
                            <a:srgbClr val="000066"/>
                          </a:solidFill>
                          <a:effectLst/>
                          <a:latin typeface="Arial Narrow" panose="020B0606020202030204" pitchFamily="34" charset="0"/>
                        </a:rPr>
                        <a:t>Alpandina</a:t>
                      </a:r>
                      <a:r>
                        <a:rPr lang="es-PE" sz="1500" b="1" i="0" u="none" strike="noStrike" dirty="0">
                          <a:solidFill>
                            <a:srgbClr val="000066"/>
                          </a:solidFill>
                          <a:effectLst/>
                          <a:latin typeface="Arial Narrow" panose="020B0606020202030204" pitchFamily="34" charset="0"/>
                        </a:rPr>
                        <a:t> en el Distrito de Ayaviri, Provincia de Melgar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 de Artesanos </a:t>
                      </a:r>
                      <a:r>
                        <a:rPr lang="es-PE" sz="1500" b="1" i="0" u="none" strike="noStrike" dirty="0" err="1">
                          <a:solidFill>
                            <a:srgbClr val="000066"/>
                          </a:solidFill>
                          <a:effectLst/>
                          <a:latin typeface="Arial Narrow" panose="020B0606020202030204" pitchFamily="34" charset="0"/>
                        </a:rPr>
                        <a:t>Alpandina</a:t>
                      </a:r>
                      <a:endParaRPr lang="es-PE"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26,434</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500" b="1" i="0" u="none" strike="noStrike" dirty="0">
                          <a:solidFill>
                            <a:srgbClr val="000066"/>
                          </a:solidFill>
                          <a:effectLst/>
                          <a:latin typeface="Arial Narrow" panose="020B0606020202030204" pitchFamily="34" charset="0"/>
                        </a:rPr>
                        <a:t>96,120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122,554</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525566184"/>
                  </a:ext>
                </a:extLst>
              </a:tr>
            </a:tbl>
          </a:graphicData>
        </a:graphic>
      </p:graphicFrame>
    </p:spTree>
    <p:extLst>
      <p:ext uri="{BB962C8B-B14F-4D97-AF65-F5344CB8AC3E}">
        <p14:creationId xmlns:p14="http://schemas.microsoft.com/office/powerpoint/2010/main" val="1886059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 ANÁLISIS COMPARATIVO DE LOS PROYECTOS PRODUCTIVOS PROGRAMADOS EN EL 2021 Y 2022 - PROCOMPITE</a:t>
            </a:r>
          </a:p>
        </p:txBody>
      </p:sp>
      <p:graphicFrame>
        <p:nvGraphicFramePr>
          <p:cNvPr id="8" name="Tabla 7">
            <a:extLst>
              <a:ext uri="{FF2B5EF4-FFF2-40B4-BE49-F238E27FC236}">
                <a16:creationId xmlns:a16="http://schemas.microsoft.com/office/drawing/2014/main" id="{F2C7735F-448F-499C-85E0-B3DC19DC0508}"/>
              </a:ext>
            </a:extLst>
          </p:cNvPr>
          <p:cNvGraphicFramePr>
            <a:graphicFrameLocks noGrp="1"/>
          </p:cNvGraphicFramePr>
          <p:nvPr>
            <p:extLst>
              <p:ext uri="{D42A27DB-BD31-4B8C-83A1-F6EECF244321}">
                <p14:modId xmlns:p14="http://schemas.microsoft.com/office/powerpoint/2010/main" val="3351582081"/>
              </p:ext>
            </p:extLst>
          </p:nvPr>
        </p:nvGraphicFramePr>
        <p:xfrm>
          <a:off x="179512" y="971674"/>
          <a:ext cx="8784977" cy="4990968"/>
        </p:xfrm>
        <a:graphic>
          <a:graphicData uri="http://schemas.openxmlformats.org/drawingml/2006/table">
            <a:tbl>
              <a:tblPr/>
              <a:tblGrid>
                <a:gridCol w="216025">
                  <a:extLst>
                    <a:ext uri="{9D8B030D-6E8A-4147-A177-3AD203B41FA5}">
                      <a16:colId xmlns:a16="http://schemas.microsoft.com/office/drawing/2014/main" val="3934144019"/>
                    </a:ext>
                  </a:extLst>
                </a:gridCol>
                <a:gridCol w="4403352">
                  <a:extLst>
                    <a:ext uri="{9D8B030D-6E8A-4147-A177-3AD203B41FA5}">
                      <a16:colId xmlns:a16="http://schemas.microsoft.com/office/drawing/2014/main" val="3643518395"/>
                    </a:ext>
                  </a:extLst>
                </a:gridCol>
                <a:gridCol w="2065574">
                  <a:extLst>
                    <a:ext uri="{9D8B030D-6E8A-4147-A177-3AD203B41FA5}">
                      <a16:colId xmlns:a16="http://schemas.microsoft.com/office/drawing/2014/main" val="1216228128"/>
                    </a:ext>
                  </a:extLst>
                </a:gridCol>
                <a:gridCol w="676006">
                  <a:extLst>
                    <a:ext uri="{9D8B030D-6E8A-4147-A177-3AD203B41FA5}">
                      <a16:colId xmlns:a16="http://schemas.microsoft.com/office/drawing/2014/main" val="3055671262"/>
                    </a:ext>
                  </a:extLst>
                </a:gridCol>
                <a:gridCol w="676006">
                  <a:extLst>
                    <a:ext uri="{9D8B030D-6E8A-4147-A177-3AD203B41FA5}">
                      <a16:colId xmlns:a16="http://schemas.microsoft.com/office/drawing/2014/main" val="2704966917"/>
                    </a:ext>
                  </a:extLst>
                </a:gridCol>
                <a:gridCol w="748014">
                  <a:extLst>
                    <a:ext uri="{9D8B030D-6E8A-4147-A177-3AD203B41FA5}">
                      <a16:colId xmlns:a16="http://schemas.microsoft.com/office/drawing/2014/main" val="4175809750"/>
                    </a:ext>
                  </a:extLst>
                </a:gridCol>
              </a:tblGrid>
              <a:tr h="345856">
                <a:tc>
                  <a:txBody>
                    <a:bodyPr/>
                    <a:lstStyle/>
                    <a:p>
                      <a:pPr algn="ctr" rtl="0" fontAlgn="ctr"/>
                      <a:r>
                        <a:rPr lang="es-PE" sz="1500" b="1" i="0" u="none" strike="noStrike" dirty="0">
                          <a:solidFill>
                            <a:srgbClr val="FFFFFF"/>
                          </a:solidFill>
                          <a:effectLst/>
                          <a:latin typeface="Arial Narrow" panose="020B0606020202030204" pitchFamily="34" charset="0"/>
                        </a:rPr>
                        <a:t>N°</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500" b="1" i="0" u="none" strike="noStrike" dirty="0">
                          <a:solidFill>
                            <a:srgbClr val="FFFFFF"/>
                          </a:solidFill>
                          <a:effectLst/>
                          <a:latin typeface="Arial Narrow" panose="020B0606020202030204" pitchFamily="34" charset="0"/>
                        </a:rPr>
                        <a:t>PROYECTOS PRODUCTIVOS AÑO 2021</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pt-BR" sz="1200" b="1" i="0" u="none" strike="noStrike" dirty="0">
                          <a:solidFill>
                            <a:srgbClr val="FFFFFF"/>
                          </a:solidFill>
                          <a:effectLst/>
                          <a:latin typeface="Arial Narrow" panose="020B0606020202030204" pitchFamily="34" charset="0"/>
                        </a:rPr>
                        <a:t>AGENTE ECONÓMICO ORGANIZADO (AEO) GANADOR</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APORTE DEL AEO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100" b="1" i="0" u="none" strike="noStrike" dirty="0">
                          <a:solidFill>
                            <a:srgbClr val="FFFFFF"/>
                          </a:solidFill>
                          <a:effectLst/>
                          <a:latin typeface="Arial Narrow" panose="020B0606020202030204" pitchFamily="34" charset="0"/>
                        </a:rPr>
                        <a:t>COFINANCIA-MIENTO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MONTO TOTAL</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extLst>
                  <a:ext uri="{0D108BD9-81ED-4DB2-BD59-A6C34878D82A}">
                    <a16:rowId xmlns:a16="http://schemas.microsoft.com/office/drawing/2014/main" val="3634350541"/>
                  </a:ext>
                </a:extLst>
              </a:tr>
              <a:tr h="452273">
                <a:tc>
                  <a:txBody>
                    <a:bodyPr/>
                    <a:lstStyle/>
                    <a:p>
                      <a:pPr algn="ctr" rtl="0" fontAlgn="ctr"/>
                      <a:r>
                        <a:rPr lang="es-PE" sz="1500" b="1" i="0" u="none" strike="noStrike" dirty="0">
                          <a:solidFill>
                            <a:srgbClr val="000066"/>
                          </a:solidFill>
                          <a:effectLst/>
                          <a:latin typeface="Arial Narrow" panose="020B0606020202030204" pitchFamily="34" charset="0"/>
                        </a:rPr>
                        <a:t>6</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just" rtl="0" fontAlgn="ctr"/>
                      <a:r>
                        <a:rPr lang="es-PE" sz="1500" b="1" i="0" u="none" strike="noStrike" dirty="0">
                          <a:solidFill>
                            <a:srgbClr val="000066"/>
                          </a:solidFill>
                          <a:effectLst/>
                          <a:latin typeface="Arial Narrow" panose="020B0606020202030204" pitchFamily="34" charset="0"/>
                        </a:rPr>
                        <a:t>Mejoramiento de las Tecnologías de Generación de Valor Agregado de Granos Andinos en la Asociación de Productores Emprendedores San Fermín del Distrito de Lampa, Provincia de Lampa y Región Puno”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 de Productores Emprendedores San Fermín</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29,400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96,813</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marL="0" algn="r" defTabSz="816017" rtl="0" eaLnBrk="1" fontAlgn="ctr" latinLnBrk="0" hangingPunct="1"/>
                      <a:r>
                        <a:rPr lang="es-PE" sz="1400" b="1" i="0" u="none" strike="noStrike" kern="1200" dirty="0">
                          <a:solidFill>
                            <a:srgbClr val="000066"/>
                          </a:solidFill>
                          <a:effectLst/>
                          <a:latin typeface="Arial Narrow" panose="020B0606020202030204" pitchFamily="34" charset="0"/>
                          <a:ea typeface="+mn-ea"/>
                          <a:cs typeface="+mn-cs"/>
                        </a:rPr>
                        <a:t>126,213</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3446037665"/>
                  </a:ext>
                </a:extLst>
              </a:tr>
              <a:tr h="478878">
                <a:tc>
                  <a:txBody>
                    <a:bodyPr/>
                    <a:lstStyle/>
                    <a:p>
                      <a:pPr algn="ctr" rtl="0" fontAlgn="ctr"/>
                      <a:r>
                        <a:rPr lang="es-PE" sz="1500" b="1" i="0" u="none" strike="noStrike" dirty="0">
                          <a:solidFill>
                            <a:srgbClr val="000066"/>
                          </a:solidFill>
                          <a:effectLst/>
                          <a:latin typeface="Arial Narrow" panose="020B0606020202030204" pitchFamily="34" charset="0"/>
                        </a:rPr>
                        <a:t>7</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just" rtl="0" fontAlgn="ctr"/>
                      <a:r>
                        <a:rPr lang="es-PE" sz="1500" b="1" i="0" u="none" strike="noStrike" dirty="0">
                          <a:solidFill>
                            <a:srgbClr val="000066"/>
                          </a:solidFill>
                          <a:effectLst/>
                          <a:latin typeface="Arial Narrow" panose="020B0606020202030204" pitchFamily="34" charset="0"/>
                        </a:rPr>
                        <a:t>Mejoramiento y Ampliación de</a:t>
                      </a:r>
                      <a:r>
                        <a:rPr lang="es-PE" sz="1500" b="1" i="0" u="none" strike="noStrike" baseline="0" dirty="0">
                          <a:solidFill>
                            <a:srgbClr val="000066"/>
                          </a:solidFill>
                          <a:effectLst/>
                          <a:latin typeface="Arial Narrow" panose="020B0606020202030204" pitchFamily="34" charset="0"/>
                        </a:rPr>
                        <a:t> l</a:t>
                      </a:r>
                      <a:r>
                        <a:rPr lang="es-PE" sz="1500" b="1" i="0" u="none" strike="noStrike" dirty="0">
                          <a:solidFill>
                            <a:srgbClr val="000066"/>
                          </a:solidFill>
                          <a:effectLst/>
                          <a:latin typeface="Arial Narrow" panose="020B0606020202030204" pitchFamily="34" charset="0"/>
                        </a:rPr>
                        <a:t>a Capacidad de Producción de Prendas de Fibra de Alpaca para Damas y Varones de</a:t>
                      </a:r>
                      <a:r>
                        <a:rPr lang="es-PE" sz="1500" b="1" i="0" u="none" strike="noStrike" baseline="0" dirty="0">
                          <a:solidFill>
                            <a:srgbClr val="000066"/>
                          </a:solidFill>
                          <a:effectLst/>
                          <a:latin typeface="Arial Narrow" panose="020B0606020202030204" pitchFamily="34" charset="0"/>
                        </a:rPr>
                        <a:t> l</a:t>
                      </a:r>
                      <a:r>
                        <a:rPr lang="es-PE" sz="1500" b="1" i="0" u="none" strike="noStrike" dirty="0">
                          <a:solidFill>
                            <a:srgbClr val="000066"/>
                          </a:solidFill>
                          <a:effectLst/>
                          <a:latin typeface="Arial Narrow" panose="020B0606020202030204" pitchFamily="34" charset="0"/>
                        </a:rPr>
                        <a:t>a Cooperativa de Servicios Múltiples Textiles de Fibras Andinas del Distrito de </a:t>
                      </a:r>
                      <a:r>
                        <a:rPr lang="es-PE" sz="1500" b="1" i="0" u="none" strike="noStrike" dirty="0" err="1">
                          <a:solidFill>
                            <a:srgbClr val="000066"/>
                          </a:solidFill>
                          <a:effectLst/>
                          <a:latin typeface="Arial Narrow" panose="020B0606020202030204" pitchFamily="34" charset="0"/>
                        </a:rPr>
                        <a:t>Nuñoa</a:t>
                      </a:r>
                      <a:r>
                        <a:rPr lang="es-PE" sz="1500" b="1" i="0" u="none" strike="noStrike" dirty="0">
                          <a:solidFill>
                            <a:srgbClr val="000066"/>
                          </a:solidFill>
                          <a:effectLst/>
                          <a:latin typeface="Arial Narrow" panose="020B0606020202030204" pitchFamily="34" charset="0"/>
                        </a:rPr>
                        <a:t>, Provincia de Melgar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Cooperativa de Servicios Múltiples Textiles de Fibras Andinas </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27,000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105,200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132,200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664272620"/>
                  </a:ext>
                </a:extLst>
              </a:tr>
              <a:tr h="523218">
                <a:tc>
                  <a:txBody>
                    <a:bodyPr/>
                    <a:lstStyle/>
                    <a:p>
                      <a:pPr algn="ctr" rtl="0" fontAlgn="ctr"/>
                      <a:r>
                        <a:rPr lang="es-PE" sz="1500" b="1" i="0" u="none" strike="noStrike" dirty="0">
                          <a:solidFill>
                            <a:srgbClr val="000066"/>
                          </a:solidFill>
                          <a:effectLst/>
                          <a:latin typeface="Arial Narrow" panose="020B0606020202030204" pitchFamily="34" charset="0"/>
                        </a:rPr>
                        <a:t>8</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just" rtl="0" fontAlgn="ctr"/>
                      <a:r>
                        <a:rPr lang="es-PE" sz="1500" b="1" i="0" u="none" strike="noStrike" dirty="0">
                          <a:solidFill>
                            <a:srgbClr val="000066"/>
                          </a:solidFill>
                          <a:effectLst/>
                          <a:latin typeface="Arial Narrow" panose="020B0606020202030204" pitchFamily="34" charset="0"/>
                        </a:rPr>
                        <a:t>Mejoramiento de los Procesos de Generación</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 Valor Agregado de Granos Andinos</a:t>
                      </a:r>
                      <a:r>
                        <a:rPr lang="es-PE" sz="1500" b="1" i="0" u="none" strike="noStrike" baseline="0" dirty="0">
                          <a:solidFill>
                            <a:srgbClr val="000066"/>
                          </a:solidFill>
                          <a:effectLst/>
                          <a:latin typeface="Arial Narrow" panose="020B0606020202030204" pitchFamily="34" charset="0"/>
                        </a:rPr>
                        <a:t> e</a:t>
                      </a:r>
                      <a:r>
                        <a:rPr lang="es-PE" sz="1500" b="1" i="0" u="none" strike="noStrike" dirty="0">
                          <a:solidFill>
                            <a:srgbClr val="000066"/>
                          </a:solidFill>
                          <a:effectLst/>
                          <a:latin typeface="Arial Narrow" panose="020B0606020202030204" pitchFamily="34" charset="0"/>
                        </a:rPr>
                        <a:t>n la Asociación</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 Productores Agropecuarios Gutiérrez ASPROAGU del Distrito de </a:t>
                      </a:r>
                      <a:r>
                        <a:rPr lang="es-PE" sz="1500" b="1" i="0" u="none" strike="noStrike" dirty="0" err="1">
                          <a:solidFill>
                            <a:srgbClr val="000066"/>
                          </a:solidFill>
                          <a:effectLst/>
                          <a:latin typeface="Arial Narrow" panose="020B0606020202030204" pitchFamily="34" charset="0"/>
                        </a:rPr>
                        <a:t>Achaya</a:t>
                      </a:r>
                      <a:r>
                        <a:rPr lang="es-PE" sz="1500" b="1" i="0" u="none" strike="noStrike" dirty="0">
                          <a:solidFill>
                            <a:srgbClr val="000066"/>
                          </a:solidFill>
                          <a:effectLst/>
                          <a:latin typeface="Arial Narrow" panose="020B0606020202030204" pitchFamily="34" charset="0"/>
                        </a:rPr>
                        <a:t>, Provincia de Azángaro y</a:t>
                      </a:r>
                      <a:r>
                        <a:rPr lang="es-PE" sz="1500" b="1" i="0" u="none" strike="noStrike" baseline="0" dirty="0">
                          <a:solidFill>
                            <a:srgbClr val="000066"/>
                          </a:solidFill>
                          <a:effectLst/>
                          <a:latin typeface="Arial Narrow" panose="020B0606020202030204" pitchFamily="34" charset="0"/>
                        </a:rPr>
                        <a:t> </a:t>
                      </a:r>
                      <a:r>
                        <a:rPr lang="es-PE" sz="1500" b="1" i="0" u="none" strike="noStrike" dirty="0">
                          <a:solidFill>
                            <a:srgbClr val="000066"/>
                          </a:solidFill>
                          <a:effectLst/>
                          <a:latin typeface="Arial Narrow" panose="020B0606020202030204" pitchFamily="34" charset="0"/>
                        </a:rPr>
                        <a:t>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Asociación</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 Productores Agropecuarios Gutiérrez ASPROAGU</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36,500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146,000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182,500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561904190"/>
                  </a:ext>
                </a:extLst>
              </a:tr>
              <a:tr h="336988">
                <a:tc>
                  <a:txBody>
                    <a:bodyPr/>
                    <a:lstStyle/>
                    <a:p>
                      <a:pPr algn="ctr" rtl="0" fontAlgn="ctr"/>
                      <a:r>
                        <a:rPr lang="es-PE" sz="1500" b="1" i="0" u="none" strike="noStrike" dirty="0">
                          <a:solidFill>
                            <a:srgbClr val="000066"/>
                          </a:solidFill>
                          <a:effectLst/>
                          <a:latin typeface="Arial Narrow" panose="020B0606020202030204" pitchFamily="34" charset="0"/>
                        </a:rPr>
                        <a:t>9</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just" rtl="0" fontAlgn="ctr"/>
                      <a:r>
                        <a:rPr lang="es-PE" sz="1500" b="1" i="0" u="none" strike="noStrike" dirty="0">
                          <a:solidFill>
                            <a:srgbClr val="000066"/>
                          </a:solidFill>
                          <a:effectLst/>
                          <a:latin typeface="Arial Narrow" panose="020B0606020202030204" pitchFamily="34" charset="0"/>
                        </a:rPr>
                        <a:t>Implementación de la Tecnología</a:t>
                      </a:r>
                      <a:r>
                        <a:rPr lang="es-PE" sz="1500" b="1" i="0" u="none" strike="noStrike" baseline="0" dirty="0">
                          <a:solidFill>
                            <a:srgbClr val="000066"/>
                          </a:solidFill>
                          <a:effectLst/>
                          <a:latin typeface="Arial Narrow" panose="020B0606020202030204" pitchFamily="34" charset="0"/>
                        </a:rPr>
                        <a:t> p</a:t>
                      </a:r>
                      <a:r>
                        <a:rPr lang="es-PE" sz="1500" b="1" i="0" u="none" strike="noStrike" dirty="0">
                          <a:solidFill>
                            <a:srgbClr val="000066"/>
                          </a:solidFill>
                          <a:effectLst/>
                          <a:latin typeface="Arial Narrow" panose="020B0606020202030204" pitchFamily="34" charset="0"/>
                        </a:rPr>
                        <a:t>ara la Transformación del Café de Altura APROCAAL</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el Distrito de San Juan del Oro, Provincia de Sandia,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Café de Altura APROCAAL</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el Distrito de San Juan del Oro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40,000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160,000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200,000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065184051"/>
                  </a:ext>
                </a:extLst>
              </a:tr>
              <a:tr h="336988">
                <a:tc>
                  <a:txBody>
                    <a:bodyPr/>
                    <a:lstStyle/>
                    <a:p>
                      <a:pPr algn="ctr" rtl="0" fontAlgn="ctr"/>
                      <a:r>
                        <a:rPr lang="es-PE" sz="1500" b="1" i="0" u="none" strike="noStrike" dirty="0">
                          <a:solidFill>
                            <a:srgbClr val="000066"/>
                          </a:solidFill>
                          <a:effectLst/>
                          <a:latin typeface="Arial Narrow" panose="020B0606020202030204" pitchFamily="34" charset="0"/>
                        </a:rPr>
                        <a:t>10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just" rtl="0" fontAlgn="ctr"/>
                      <a:r>
                        <a:rPr lang="es-PE" sz="1500" b="1" i="0" u="none" strike="noStrike" dirty="0">
                          <a:solidFill>
                            <a:srgbClr val="000066"/>
                          </a:solidFill>
                          <a:effectLst/>
                          <a:latin typeface="Arial Narrow" panose="020B0606020202030204" pitchFamily="34" charset="0"/>
                        </a:rPr>
                        <a:t>Mejoramiento del Procesamiento y Comercialización de Quinua Orgánica en la Cooperativa Agroindustrial Cabana </a:t>
                      </a:r>
                      <a:r>
                        <a:rPr lang="es-PE" sz="1500" b="1" i="0" u="none" strike="noStrike" dirty="0" err="1">
                          <a:solidFill>
                            <a:srgbClr val="000066"/>
                          </a:solidFill>
                          <a:effectLst/>
                          <a:latin typeface="Arial Narrow" panose="020B0606020202030204" pitchFamily="34" charset="0"/>
                        </a:rPr>
                        <a:t>Ltda</a:t>
                      </a:r>
                      <a:r>
                        <a:rPr lang="es-PE" sz="1500" b="1" i="0" u="none" strike="noStrike" dirty="0">
                          <a:solidFill>
                            <a:srgbClr val="000066"/>
                          </a:solidFill>
                          <a:effectLst/>
                          <a:latin typeface="Arial Narrow" panose="020B0606020202030204" pitchFamily="34" charset="0"/>
                        </a:rPr>
                        <a:t>, del Distrito de Cabana, Provincia de San Román,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Cooperativa Agroindustrial Cabana Ltda.</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222,500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222,500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445,000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857551973"/>
                  </a:ext>
                </a:extLst>
              </a:tr>
            </a:tbl>
          </a:graphicData>
        </a:graphic>
      </p:graphicFrame>
    </p:spTree>
    <p:extLst>
      <p:ext uri="{BB962C8B-B14F-4D97-AF65-F5344CB8AC3E}">
        <p14:creationId xmlns:p14="http://schemas.microsoft.com/office/powerpoint/2010/main" val="2498809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 ANÁLISIS COMPARATIVO DE LOS PROYECTOS PRODUCTIVOS PROGRAMADOS EN EL 2021 Y 2022 - PROCOMPITE</a:t>
            </a:r>
          </a:p>
        </p:txBody>
      </p:sp>
      <p:graphicFrame>
        <p:nvGraphicFramePr>
          <p:cNvPr id="7" name="Tabla 6">
            <a:extLst>
              <a:ext uri="{FF2B5EF4-FFF2-40B4-BE49-F238E27FC236}">
                <a16:creationId xmlns:a16="http://schemas.microsoft.com/office/drawing/2014/main" id="{FF83BFFE-8018-4D27-86BB-5BC100CD3BE5}"/>
              </a:ext>
            </a:extLst>
          </p:cNvPr>
          <p:cNvGraphicFramePr>
            <a:graphicFrameLocks noGrp="1"/>
          </p:cNvGraphicFramePr>
          <p:nvPr>
            <p:extLst>
              <p:ext uri="{D42A27DB-BD31-4B8C-83A1-F6EECF244321}">
                <p14:modId xmlns:p14="http://schemas.microsoft.com/office/powerpoint/2010/main" val="3759937962"/>
              </p:ext>
            </p:extLst>
          </p:nvPr>
        </p:nvGraphicFramePr>
        <p:xfrm>
          <a:off x="107503" y="827658"/>
          <a:ext cx="8856986" cy="5222064"/>
        </p:xfrm>
        <a:graphic>
          <a:graphicData uri="http://schemas.openxmlformats.org/drawingml/2006/table">
            <a:tbl>
              <a:tblPr/>
              <a:tblGrid>
                <a:gridCol w="254512">
                  <a:extLst>
                    <a:ext uri="{9D8B030D-6E8A-4147-A177-3AD203B41FA5}">
                      <a16:colId xmlns:a16="http://schemas.microsoft.com/office/drawing/2014/main" val="343266954"/>
                    </a:ext>
                  </a:extLst>
                </a:gridCol>
                <a:gridCol w="4281993">
                  <a:extLst>
                    <a:ext uri="{9D8B030D-6E8A-4147-A177-3AD203B41FA5}">
                      <a16:colId xmlns:a16="http://schemas.microsoft.com/office/drawing/2014/main" val="1425208925"/>
                    </a:ext>
                  </a:extLst>
                </a:gridCol>
                <a:gridCol w="1944216">
                  <a:extLst>
                    <a:ext uri="{9D8B030D-6E8A-4147-A177-3AD203B41FA5}">
                      <a16:colId xmlns:a16="http://schemas.microsoft.com/office/drawing/2014/main" val="3249813232"/>
                    </a:ext>
                  </a:extLst>
                </a:gridCol>
                <a:gridCol w="864096">
                  <a:extLst>
                    <a:ext uri="{9D8B030D-6E8A-4147-A177-3AD203B41FA5}">
                      <a16:colId xmlns:a16="http://schemas.microsoft.com/office/drawing/2014/main" val="1687010488"/>
                    </a:ext>
                  </a:extLst>
                </a:gridCol>
                <a:gridCol w="720080">
                  <a:extLst>
                    <a:ext uri="{9D8B030D-6E8A-4147-A177-3AD203B41FA5}">
                      <a16:colId xmlns:a16="http://schemas.microsoft.com/office/drawing/2014/main" val="3431769204"/>
                    </a:ext>
                  </a:extLst>
                </a:gridCol>
                <a:gridCol w="792089">
                  <a:extLst>
                    <a:ext uri="{9D8B030D-6E8A-4147-A177-3AD203B41FA5}">
                      <a16:colId xmlns:a16="http://schemas.microsoft.com/office/drawing/2014/main" val="3761329995"/>
                    </a:ext>
                  </a:extLst>
                </a:gridCol>
              </a:tblGrid>
              <a:tr h="262648">
                <a:tc>
                  <a:txBody>
                    <a:bodyPr/>
                    <a:lstStyle/>
                    <a:p>
                      <a:pPr algn="ctr" rtl="0" fontAlgn="ctr"/>
                      <a:r>
                        <a:rPr lang="es-PE" sz="1500" b="1" i="0" u="none" strike="noStrike" dirty="0">
                          <a:solidFill>
                            <a:srgbClr val="FFFFFF"/>
                          </a:solidFill>
                          <a:effectLst/>
                          <a:latin typeface="Arial Narrow" panose="020B0606020202030204" pitchFamily="34" charset="0"/>
                        </a:rPr>
                        <a:t>N°</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PROYECTOS PRODUCTIVOS AÑO 2021</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pt-BR" sz="1200" b="1" i="0" u="none" strike="noStrike" dirty="0">
                          <a:solidFill>
                            <a:srgbClr val="FFFFFF"/>
                          </a:solidFill>
                          <a:effectLst/>
                          <a:latin typeface="Arial Narrow" panose="020B0606020202030204" pitchFamily="34" charset="0"/>
                        </a:rPr>
                        <a:t>AGENTE ECONÓMICO ORGANIZADO (AEO) GANADOR</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APORTE DEL AEO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COFINANCIAMIENTO</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MONTO TOTAL</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extLst>
                  <a:ext uri="{0D108BD9-81ED-4DB2-BD59-A6C34878D82A}">
                    <a16:rowId xmlns:a16="http://schemas.microsoft.com/office/drawing/2014/main" val="1563605053"/>
                  </a:ext>
                </a:extLst>
              </a:tr>
              <a:tr h="514350">
                <a:tc>
                  <a:txBody>
                    <a:bodyPr/>
                    <a:lstStyle/>
                    <a:p>
                      <a:pPr algn="ctr" rtl="0" fontAlgn="ctr"/>
                      <a:r>
                        <a:rPr lang="es-PE" sz="1500" b="1" i="0" u="none" strike="noStrike" dirty="0">
                          <a:solidFill>
                            <a:srgbClr val="000066"/>
                          </a:solidFill>
                          <a:effectLst/>
                          <a:latin typeface="Arial Narrow" panose="020B0606020202030204" pitchFamily="34" charset="0"/>
                        </a:rPr>
                        <a:t>11</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y Estandarización  del Proceso Productivo de Quesos </a:t>
                      </a:r>
                      <a:r>
                        <a:rPr lang="es-PE" sz="1500" b="1" i="0" u="none" strike="noStrike" dirty="0" err="1">
                          <a:solidFill>
                            <a:srgbClr val="000066"/>
                          </a:solidFill>
                          <a:effectLst/>
                          <a:latin typeface="Arial Narrow" panose="020B0606020202030204" pitchFamily="34" charset="0"/>
                        </a:rPr>
                        <a:t>Semimaduros</a:t>
                      </a:r>
                      <a:r>
                        <a:rPr lang="es-PE" sz="1500" b="1" i="0" u="none" strike="noStrike" dirty="0">
                          <a:solidFill>
                            <a:srgbClr val="000066"/>
                          </a:solidFill>
                          <a:effectLst/>
                          <a:latin typeface="Arial Narrow" panose="020B0606020202030204" pitchFamily="34" charset="0"/>
                        </a:rPr>
                        <a:t> y Madurados en la Empresa Industrial </a:t>
                      </a:r>
                      <a:r>
                        <a:rPr lang="es-PE" sz="1500" b="1" i="0" u="none" strike="noStrike" dirty="0" err="1">
                          <a:solidFill>
                            <a:srgbClr val="000066"/>
                          </a:solidFill>
                          <a:effectLst/>
                          <a:latin typeface="Arial Narrow" panose="020B0606020202030204" pitchFamily="34" charset="0"/>
                        </a:rPr>
                        <a:t>Agroalimentos</a:t>
                      </a:r>
                      <a:r>
                        <a:rPr lang="es-PE" sz="1500" b="1" i="0" u="none" strike="noStrike" dirty="0">
                          <a:solidFill>
                            <a:srgbClr val="000066"/>
                          </a:solidFill>
                          <a:effectLst/>
                          <a:latin typeface="Arial Narrow" panose="020B0606020202030204" pitchFamily="34" charset="0"/>
                        </a:rPr>
                        <a:t> El Establo S. C. R. L. en el Distrito</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 Lampa, Provincia</a:t>
                      </a:r>
                      <a:r>
                        <a:rPr lang="es-PE" sz="1500" b="1" i="0" u="none" strike="noStrike" baseline="0" dirty="0">
                          <a:solidFill>
                            <a:srgbClr val="000066"/>
                          </a:solidFill>
                          <a:effectLst/>
                          <a:latin typeface="Arial Narrow" panose="020B0606020202030204" pitchFamily="34" charset="0"/>
                        </a:rPr>
                        <a:t> d</a:t>
                      </a:r>
                      <a:r>
                        <a:rPr lang="es-PE" sz="1500" b="1" i="0" u="none" strike="noStrike" dirty="0">
                          <a:solidFill>
                            <a:srgbClr val="000066"/>
                          </a:solidFill>
                          <a:effectLst/>
                          <a:latin typeface="Arial Narrow" panose="020B0606020202030204" pitchFamily="34" charset="0"/>
                        </a:rPr>
                        <a:t>e Lampa,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 Empresa Industrial </a:t>
                      </a:r>
                      <a:r>
                        <a:rPr lang="es-PE" sz="1500" b="1" i="0" u="none" strike="noStrike" dirty="0" err="1">
                          <a:solidFill>
                            <a:srgbClr val="000066"/>
                          </a:solidFill>
                          <a:effectLst/>
                          <a:latin typeface="Arial Narrow" panose="020B0606020202030204" pitchFamily="34" charset="0"/>
                        </a:rPr>
                        <a:t>Agroalimentos</a:t>
                      </a:r>
                      <a:r>
                        <a:rPr lang="es-PE" sz="1500" b="1" i="0" u="none" strike="noStrike" dirty="0">
                          <a:solidFill>
                            <a:srgbClr val="000066"/>
                          </a:solidFill>
                          <a:effectLst/>
                          <a:latin typeface="Arial Narrow" panose="020B0606020202030204" pitchFamily="34" charset="0"/>
                        </a:rPr>
                        <a:t> El Establo S. C. R. L.</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293,598</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292,079</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585,678</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a:noFill/>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29745781"/>
                  </a:ext>
                </a:extLst>
              </a:tr>
              <a:tr h="478878">
                <a:tc>
                  <a:txBody>
                    <a:bodyPr/>
                    <a:lstStyle/>
                    <a:p>
                      <a:pPr algn="ctr" rtl="0" fontAlgn="ctr"/>
                      <a:r>
                        <a:rPr lang="es-PE" sz="1500" b="1" i="0" u="none" strike="noStrike" dirty="0">
                          <a:solidFill>
                            <a:srgbClr val="000066"/>
                          </a:solidFill>
                          <a:effectLst/>
                          <a:latin typeface="Arial Narrow" panose="020B0606020202030204" pitchFamily="34" charset="0"/>
                        </a:rPr>
                        <a:t>12</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Ampliación de la Capacidad Productiva de Yogurt en la Empresa de Lácteos  Lupita del Distrito de Santa Rosa, Provincia de Melgar,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Empresa de Lácteos  Lupita </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143,655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119,295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262,950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3948829820"/>
                  </a:ext>
                </a:extLst>
              </a:tr>
              <a:tr h="594163">
                <a:tc>
                  <a:txBody>
                    <a:bodyPr/>
                    <a:lstStyle/>
                    <a:p>
                      <a:pPr algn="ctr" rtl="0" fontAlgn="ctr"/>
                      <a:r>
                        <a:rPr lang="es-PE" sz="1500" b="1" i="0" u="none" strike="noStrike" dirty="0">
                          <a:solidFill>
                            <a:srgbClr val="000066"/>
                          </a:solidFill>
                          <a:effectLst/>
                          <a:latin typeface="Arial Narrow" panose="020B0606020202030204" pitchFamily="34" charset="0"/>
                        </a:rPr>
                        <a:t>13</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Nueva Línea de Hilatura de Fibra de Alpaca, que Mejora</a:t>
                      </a:r>
                      <a:r>
                        <a:rPr lang="es-PE" sz="1500" b="1" i="0" u="none" strike="noStrike" baseline="0" dirty="0">
                          <a:solidFill>
                            <a:srgbClr val="000066"/>
                          </a:solidFill>
                          <a:effectLst/>
                          <a:latin typeface="Arial Narrow" panose="020B0606020202030204" pitchFamily="34" charset="0"/>
                        </a:rPr>
                        <a:t> l</a:t>
                      </a:r>
                      <a:r>
                        <a:rPr lang="es-PE" sz="1500" b="1" i="0" u="none" strike="noStrike" dirty="0">
                          <a:solidFill>
                            <a:srgbClr val="000066"/>
                          </a:solidFill>
                          <a:effectLst/>
                          <a:latin typeface="Arial Narrow" panose="020B0606020202030204" pitchFamily="34" charset="0"/>
                        </a:rPr>
                        <a:t>a Producción de Tejido Plano y Artesanía en el Distrito de Juliaca, Provincia de San Román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Producción de Tejido Plano y Artesanía en el Distrito de Juliaca</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250,000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250,000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500,000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2411790227"/>
                  </a:ext>
                </a:extLst>
              </a:tr>
              <a:tr h="319252">
                <a:tc>
                  <a:txBody>
                    <a:bodyPr/>
                    <a:lstStyle/>
                    <a:p>
                      <a:pPr algn="ctr" rtl="0" fontAlgn="ctr"/>
                      <a:r>
                        <a:rPr lang="es-PE" sz="1500" b="1" i="0" u="none" strike="noStrike" dirty="0">
                          <a:solidFill>
                            <a:srgbClr val="000066"/>
                          </a:solidFill>
                          <a:effectLst/>
                          <a:latin typeface="Arial Narrow" panose="020B0606020202030204" pitchFamily="34" charset="0"/>
                        </a:rPr>
                        <a:t>14</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Producción de Hilado Artesanal para Elaboración de Artesanía Textil</a:t>
                      </a:r>
                      <a:r>
                        <a:rPr lang="es-PE" sz="1500" b="1" i="0" u="none" strike="noStrike" baseline="0" dirty="0">
                          <a:solidFill>
                            <a:srgbClr val="000066"/>
                          </a:solidFill>
                          <a:effectLst/>
                          <a:latin typeface="Arial Narrow" panose="020B0606020202030204" pitchFamily="34" charset="0"/>
                        </a:rPr>
                        <a:t> e</a:t>
                      </a:r>
                      <a:r>
                        <a:rPr lang="es-PE" sz="1500" b="1" i="0" u="none" strike="noStrike" dirty="0">
                          <a:solidFill>
                            <a:srgbClr val="000066"/>
                          </a:solidFill>
                          <a:effectLst/>
                          <a:latin typeface="Arial Narrow" panose="020B0606020202030204" pitchFamily="34" charset="0"/>
                        </a:rPr>
                        <a:t>n el Distrito de </a:t>
                      </a:r>
                      <a:r>
                        <a:rPr lang="es-PE" sz="1500" b="1" i="0" u="none" strike="noStrike" dirty="0" err="1">
                          <a:solidFill>
                            <a:srgbClr val="000066"/>
                          </a:solidFill>
                          <a:effectLst/>
                          <a:latin typeface="Arial Narrow" panose="020B0606020202030204" pitchFamily="34" charset="0"/>
                        </a:rPr>
                        <a:t>Macusani</a:t>
                      </a:r>
                      <a:r>
                        <a:rPr lang="es-PE" sz="1500" b="1" i="0" u="none" strike="noStrike" dirty="0">
                          <a:solidFill>
                            <a:srgbClr val="000066"/>
                          </a:solidFill>
                          <a:effectLst/>
                          <a:latin typeface="Arial Narrow" panose="020B0606020202030204" pitchFamily="34" charset="0"/>
                        </a:rPr>
                        <a:t> , Provincia de </a:t>
                      </a:r>
                      <a:r>
                        <a:rPr lang="es-PE" sz="1500" b="1" i="0" u="none" strike="noStrike" dirty="0" err="1">
                          <a:solidFill>
                            <a:srgbClr val="000066"/>
                          </a:solidFill>
                          <a:effectLst/>
                          <a:latin typeface="Arial Narrow" panose="020B0606020202030204" pitchFamily="34" charset="0"/>
                        </a:rPr>
                        <a:t>Carabaya</a:t>
                      </a:r>
                      <a:r>
                        <a:rPr lang="es-PE" sz="1500" b="1" i="0" u="none" strike="noStrike" dirty="0">
                          <a:solidFill>
                            <a:srgbClr val="000066"/>
                          </a:solidFill>
                          <a:effectLst/>
                          <a:latin typeface="Arial Narrow" panose="020B0606020202030204" pitchFamily="34" charset="0"/>
                        </a:rPr>
                        <a:t>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Artesanía Textil</a:t>
                      </a:r>
                      <a:r>
                        <a:rPr lang="es-PE" sz="1500" b="1" i="0" u="none" strike="noStrike" baseline="0" dirty="0">
                          <a:solidFill>
                            <a:srgbClr val="000066"/>
                          </a:solidFill>
                          <a:effectLst/>
                          <a:latin typeface="Arial Narrow" panose="020B0606020202030204" pitchFamily="34" charset="0"/>
                        </a:rPr>
                        <a:t> e</a:t>
                      </a:r>
                      <a:r>
                        <a:rPr lang="es-PE" sz="1500" b="1" i="0" u="none" strike="noStrike" dirty="0">
                          <a:solidFill>
                            <a:srgbClr val="000066"/>
                          </a:solidFill>
                          <a:effectLst/>
                          <a:latin typeface="Arial Narrow" panose="020B0606020202030204" pitchFamily="34" charset="0"/>
                        </a:rPr>
                        <a:t>n el Distrito de </a:t>
                      </a:r>
                      <a:r>
                        <a:rPr lang="es-PE" sz="1500" b="1" i="0" u="none" strike="noStrike" dirty="0" err="1">
                          <a:solidFill>
                            <a:srgbClr val="000066"/>
                          </a:solidFill>
                          <a:effectLst/>
                          <a:latin typeface="Arial Narrow" panose="020B0606020202030204" pitchFamily="34" charset="0"/>
                        </a:rPr>
                        <a:t>Macusani</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112,865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112,700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225,565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3571555804"/>
                  </a:ext>
                </a:extLst>
              </a:tr>
              <a:tr h="319252">
                <a:tc>
                  <a:txBody>
                    <a:bodyPr/>
                    <a:lstStyle/>
                    <a:p>
                      <a:pPr algn="ctr" rtl="0" fontAlgn="ctr"/>
                      <a:r>
                        <a:rPr lang="es-PE" sz="1500" b="1" i="0" u="none" strike="noStrike" dirty="0">
                          <a:solidFill>
                            <a:srgbClr val="000066"/>
                          </a:solidFill>
                          <a:effectLst/>
                          <a:latin typeface="Arial Narrow" panose="020B0606020202030204" pitchFamily="34" charset="0"/>
                        </a:rPr>
                        <a:t>15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Tecnológico en el Valor Agregado de la Cadena de Fibra de Camélidos en la AEO Vicuñas Carabaya – VICUCAR – Distrito de </a:t>
                      </a:r>
                      <a:r>
                        <a:rPr lang="es-PE" sz="1500" b="1" i="0" u="none" strike="noStrike" dirty="0" err="1">
                          <a:solidFill>
                            <a:srgbClr val="000066"/>
                          </a:solidFill>
                          <a:effectLst/>
                          <a:latin typeface="Arial Narrow" panose="020B0606020202030204" pitchFamily="34" charset="0"/>
                        </a:rPr>
                        <a:t>Macusani</a:t>
                      </a:r>
                      <a:r>
                        <a:rPr lang="es-PE" sz="1500" b="1" i="0" u="none" strike="noStrike" dirty="0">
                          <a:solidFill>
                            <a:srgbClr val="000066"/>
                          </a:solidFill>
                          <a:effectLst/>
                          <a:latin typeface="Arial Narrow" panose="020B0606020202030204" pitchFamily="34" charset="0"/>
                        </a:rPr>
                        <a:t>, Provincia Carabaya,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AEO Vicuñas Carabaya – VICUCAR </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120,059</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120,000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240,060</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3706726874"/>
                  </a:ext>
                </a:extLst>
              </a:tr>
              <a:tr h="470009">
                <a:tc>
                  <a:txBody>
                    <a:bodyPr/>
                    <a:lstStyle/>
                    <a:p>
                      <a:pPr algn="ctr" rtl="0" fontAlgn="ctr"/>
                      <a:r>
                        <a:rPr lang="es-PE" sz="1500" b="1" i="0" u="none" strike="noStrike" dirty="0">
                          <a:solidFill>
                            <a:srgbClr val="000066"/>
                          </a:solidFill>
                          <a:effectLst/>
                          <a:latin typeface="Arial Narrow" panose="020B0606020202030204" pitchFamily="34" charset="0"/>
                        </a:rPr>
                        <a:t>16</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l" rtl="0" fontAlgn="ctr"/>
                      <a:r>
                        <a:rPr lang="es-PE" sz="1500" b="1" i="0" u="none" strike="noStrike" dirty="0">
                          <a:solidFill>
                            <a:srgbClr val="000066"/>
                          </a:solidFill>
                          <a:effectLst/>
                          <a:latin typeface="Arial Narrow" panose="020B0606020202030204" pitchFamily="34" charset="0"/>
                        </a:rPr>
                        <a:t>Mejoramiento de la Producción, Transformación y Comercialización de Derivados Lácteos </a:t>
                      </a:r>
                      <a:r>
                        <a:rPr lang="es-PE" sz="1500" b="1" i="0" u="none" strike="noStrike" dirty="0" err="1">
                          <a:solidFill>
                            <a:srgbClr val="000066"/>
                          </a:solidFill>
                          <a:effectLst/>
                          <a:latin typeface="Arial Narrow" panose="020B0606020202030204" pitchFamily="34" charset="0"/>
                        </a:rPr>
                        <a:t>Huayllani</a:t>
                      </a:r>
                      <a:r>
                        <a:rPr lang="es-PE" sz="1500" b="1" i="0" u="none" strike="noStrike" dirty="0">
                          <a:solidFill>
                            <a:srgbClr val="000066"/>
                          </a:solidFill>
                          <a:effectLst/>
                          <a:latin typeface="Arial Narrow" panose="020B0606020202030204" pitchFamily="34" charset="0"/>
                        </a:rPr>
                        <a:t> del Distrito de Ayaviri, Provincia de Melgar y Región Puno</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ctr" rtl="0" fontAlgn="ctr"/>
                      <a:r>
                        <a:rPr lang="es-PE" sz="1500" b="1" i="0" u="none" strike="noStrike" dirty="0">
                          <a:solidFill>
                            <a:srgbClr val="000066"/>
                          </a:solidFill>
                          <a:effectLst/>
                          <a:latin typeface="Arial Narrow" panose="020B0606020202030204" pitchFamily="34" charset="0"/>
                        </a:rPr>
                        <a:t>Derivados Lácteos </a:t>
                      </a:r>
                      <a:r>
                        <a:rPr lang="es-PE" sz="1500" b="1" i="0" u="none" strike="noStrike" dirty="0" err="1">
                          <a:solidFill>
                            <a:srgbClr val="000066"/>
                          </a:solidFill>
                          <a:effectLst/>
                          <a:latin typeface="Arial Narrow" panose="020B0606020202030204" pitchFamily="34" charset="0"/>
                        </a:rPr>
                        <a:t>Huayllani</a:t>
                      </a:r>
                      <a:r>
                        <a:rPr lang="es-PE" sz="1500" b="1" i="0" u="none" strike="noStrike" dirty="0">
                          <a:solidFill>
                            <a:srgbClr val="000066"/>
                          </a:solidFill>
                          <a:effectLst/>
                          <a:latin typeface="Arial Narrow" panose="020B0606020202030204" pitchFamily="34" charset="0"/>
                        </a:rPr>
                        <a:t> </a:t>
                      </a:r>
                      <a:endParaRPr lang="es-ES" sz="1500" b="1" i="0" u="none" strike="noStrike" dirty="0">
                        <a:solidFill>
                          <a:srgbClr val="000066"/>
                        </a:solidFill>
                        <a:effectLst/>
                        <a:latin typeface="Arial Narrow" panose="020B0606020202030204" pitchFamily="34" charset="0"/>
                      </a:endParaRP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552,355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474,116</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tc>
                  <a:txBody>
                    <a:bodyPr/>
                    <a:lstStyle/>
                    <a:p>
                      <a:pPr algn="r" fontAlgn="ctr"/>
                      <a:r>
                        <a:rPr lang="es-PE" sz="1400" b="1" i="0" u="none" strike="noStrike" dirty="0">
                          <a:solidFill>
                            <a:srgbClr val="000066"/>
                          </a:solidFill>
                          <a:effectLst/>
                          <a:latin typeface="Arial Narrow" panose="020B0606020202030204" pitchFamily="34" charset="0"/>
                        </a:rPr>
                        <a:t>1,026,472</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chemeClr val="bg1"/>
                    </a:solidFill>
                  </a:tcPr>
                </a:tc>
                <a:extLst>
                  <a:ext uri="{0D108BD9-81ED-4DB2-BD59-A6C34878D82A}">
                    <a16:rowId xmlns:a16="http://schemas.microsoft.com/office/drawing/2014/main" val="1361799422"/>
                  </a:ext>
                </a:extLst>
              </a:tr>
              <a:tr h="203966">
                <a:tc gridSpan="3">
                  <a:txBody>
                    <a:bodyPr/>
                    <a:lstStyle/>
                    <a:p>
                      <a:pPr algn="ctr" rtl="0" fontAlgn="ctr"/>
                      <a:r>
                        <a:rPr lang="es-PE" sz="1400" b="1" i="0" u="none" strike="noStrike" dirty="0">
                          <a:solidFill>
                            <a:srgbClr val="FFFFFF"/>
                          </a:solidFill>
                          <a:effectLst/>
                          <a:latin typeface="Arial Narrow" panose="020B0606020202030204" pitchFamily="34" charset="0"/>
                        </a:rPr>
                        <a:t>TOTAL</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hMerge="1">
                  <a:txBody>
                    <a:bodyPr/>
                    <a:lstStyle/>
                    <a:p>
                      <a:endParaRPr lang="es-PE"/>
                    </a:p>
                  </a:txBody>
                  <a:tcPr/>
                </a:tc>
                <a:tc hMerge="1">
                  <a:txBody>
                    <a:bodyPr/>
                    <a:lstStyle/>
                    <a:p>
                      <a:endParaRPr lang="es-PE"/>
                    </a:p>
                  </a:txBody>
                  <a:tcPr/>
                </a:tc>
                <a:tc>
                  <a:txBody>
                    <a:bodyPr/>
                    <a:lstStyle/>
                    <a:p>
                      <a:pPr algn="r" rtl="0" fontAlgn="ctr"/>
                      <a:r>
                        <a:rPr lang="es-PE" sz="1400" b="1" i="0" u="none" strike="noStrike" dirty="0">
                          <a:solidFill>
                            <a:srgbClr val="FFFFFF"/>
                          </a:solidFill>
                          <a:effectLst/>
                          <a:latin typeface="Arial Narrow" panose="020B0606020202030204" pitchFamily="34" charset="0"/>
                        </a:rPr>
                        <a:t>2,009,742</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r" rtl="0" fontAlgn="ctr"/>
                      <a:r>
                        <a:rPr lang="es-PE" sz="1400" b="1" i="0" u="none" strike="noStrike" dirty="0">
                          <a:solidFill>
                            <a:srgbClr val="FFFFFF"/>
                          </a:solidFill>
                          <a:effectLst/>
                          <a:latin typeface="Arial Narrow" panose="020B0606020202030204" pitchFamily="34" charset="0"/>
                        </a:rPr>
                        <a:t>2,816,325</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tc>
                  <a:txBody>
                    <a:bodyPr/>
                    <a:lstStyle/>
                    <a:p>
                      <a:pPr algn="r" rtl="0" fontAlgn="ctr"/>
                      <a:r>
                        <a:rPr lang="es-PE" sz="1400" b="1" i="0" u="none" strike="noStrike" dirty="0">
                          <a:solidFill>
                            <a:srgbClr val="FFFFFF"/>
                          </a:solidFill>
                          <a:effectLst/>
                          <a:latin typeface="Arial Narrow" panose="020B0606020202030204" pitchFamily="34" charset="0"/>
                        </a:rPr>
                        <a:t>4,826,068</a:t>
                      </a:r>
                    </a:p>
                  </a:txBody>
                  <a:tcPr marL="8868" marR="8868" marT="8868"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chemeClr val="accent1">
                        <a:lumMod val="50000"/>
                      </a:schemeClr>
                    </a:solidFill>
                  </a:tcPr>
                </a:tc>
                <a:extLst>
                  <a:ext uri="{0D108BD9-81ED-4DB2-BD59-A6C34878D82A}">
                    <a16:rowId xmlns:a16="http://schemas.microsoft.com/office/drawing/2014/main" val="2891870693"/>
                  </a:ext>
                </a:extLst>
              </a:tr>
            </a:tbl>
          </a:graphicData>
        </a:graphic>
      </p:graphicFrame>
    </p:spTree>
    <p:extLst>
      <p:ext uri="{BB962C8B-B14F-4D97-AF65-F5344CB8AC3E}">
        <p14:creationId xmlns:p14="http://schemas.microsoft.com/office/powerpoint/2010/main" val="1036706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37136"/>
            <a:ext cx="7128792" cy="1454248"/>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VIII.</a:t>
            </a:r>
          </a:p>
          <a:p>
            <a:pPr marL="0" lvl="1" algn="ctr"/>
            <a:r>
              <a:rPr lang="es-ES" sz="3000" b="1" dirty="0">
                <a:ln w="50800"/>
                <a:solidFill>
                  <a:schemeClr val="bg1">
                    <a:lumMod val="95000"/>
                  </a:schemeClr>
                </a:solidFill>
                <a:latin typeface="Agency FB" pitchFamily="34" charset="0"/>
                <a:cs typeface="Arial" panose="020B0604020202020204" pitchFamily="34" charset="0"/>
              </a:rPr>
              <a:t>ANÁLISIS DE LA ASIGNACIÓN DE CRÉDITOS PRESUPUESTARIOS 2022</a:t>
            </a:r>
            <a:endParaRPr lang="es-PE" sz="3000" b="1" dirty="0">
              <a:ln w="50800"/>
              <a:solidFill>
                <a:schemeClr val="bg1">
                  <a:lumMod val="95000"/>
                </a:schemeClr>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312683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a:spLocks noChangeArrowheads="1"/>
          </p:cNvSpPr>
          <p:nvPr/>
        </p:nvSpPr>
        <p:spPr bwMode="auto">
          <a:xfrm>
            <a:off x="610252" y="971675"/>
            <a:ext cx="8075443" cy="3684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68584" tIns="34292" rIns="68584" bIns="34292" anchor="t" anchorCtr="0" upright="1">
            <a:noAutofit/>
          </a:bodyPr>
          <a:lstStyle/>
          <a:p>
            <a:pPr marL="135259" indent="-135259" algn="just"/>
            <a:r>
              <a:rPr lang="es-PE" b="1" dirty="0">
                <a:solidFill>
                  <a:prstClr val="black"/>
                </a:solidFill>
                <a:latin typeface="Arial Narrow" panose="020B0606020202030204" pitchFamily="34" charset="0"/>
                <a:ea typeface="Times New Roman"/>
                <a:cs typeface="Arial" pitchFamily="34" charset="0"/>
              </a:rPr>
              <a:t>OE Población con vida digna, pleno respeto y ejercicio de sus </a:t>
            </a:r>
            <a:r>
              <a:rPr lang="es-PE" b="1" dirty="0">
                <a:solidFill>
                  <a:srgbClr val="0000FF"/>
                </a:solidFill>
                <a:latin typeface="Arial Narrow" panose="020B0606020202030204" pitchFamily="34" charset="0"/>
                <a:ea typeface="Times New Roman"/>
                <a:cs typeface="Arial" pitchFamily="34" charset="0"/>
              </a:rPr>
              <a:t>derechos fundamentales.</a:t>
            </a:r>
          </a:p>
        </p:txBody>
      </p:sp>
      <p:sp>
        <p:nvSpPr>
          <p:cNvPr id="10" name="9 Rectángulo redondeado"/>
          <p:cNvSpPr>
            <a:spLocks noChangeArrowheads="1"/>
          </p:cNvSpPr>
          <p:nvPr/>
        </p:nvSpPr>
        <p:spPr bwMode="auto">
          <a:xfrm>
            <a:off x="610840" y="1403722"/>
            <a:ext cx="8074785" cy="55860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68584" tIns="34292" rIns="68584" bIns="34292" anchor="t" anchorCtr="0" upright="1">
            <a:noAutofit/>
          </a:bodyPr>
          <a:lstStyle/>
          <a:p>
            <a:pPr marL="270282" indent="-270282" algn="just">
              <a:lnSpc>
                <a:spcPct val="90000"/>
              </a:lnSpc>
            </a:pPr>
            <a:r>
              <a:rPr lang="es-PE" sz="1700" b="1" dirty="0">
                <a:solidFill>
                  <a:prstClr val="black"/>
                </a:solidFill>
                <a:latin typeface="Arial Narrow" panose="020B0606020202030204" pitchFamily="34" charset="0"/>
                <a:ea typeface="Times New Roman"/>
                <a:cs typeface="Arial" pitchFamily="34" charset="0"/>
              </a:rPr>
              <a:t>OE </a:t>
            </a:r>
            <a:r>
              <a:rPr lang="es-PE" sz="1700" b="1" dirty="0">
                <a:solidFill>
                  <a:srgbClr val="0000FF"/>
                </a:solidFill>
                <a:latin typeface="Arial Narrow" panose="020B0606020202030204" pitchFamily="34" charset="0"/>
                <a:ea typeface="Times New Roman"/>
                <a:cs typeface="Arial" pitchFamily="34" charset="0"/>
              </a:rPr>
              <a:t>Salud integral y servicios</a:t>
            </a:r>
            <a:r>
              <a:rPr lang="es-PE" sz="1700" b="1" dirty="0">
                <a:solidFill>
                  <a:prstClr val="black"/>
                </a:solidFill>
                <a:latin typeface="Arial Narrow" panose="020B0606020202030204" pitchFamily="34" charset="0"/>
                <a:ea typeface="Times New Roman"/>
                <a:cs typeface="Arial" pitchFamily="34" charset="0"/>
              </a:rPr>
              <a:t> </a:t>
            </a:r>
            <a:r>
              <a:rPr lang="es-PE" sz="1700" b="1" dirty="0">
                <a:solidFill>
                  <a:srgbClr val="0000FF"/>
                </a:solidFill>
                <a:latin typeface="Arial Narrow" panose="020B0606020202030204" pitchFamily="34" charset="0"/>
                <a:ea typeface="Times New Roman"/>
                <a:cs typeface="Arial" pitchFamily="34" charset="0"/>
              </a:rPr>
              <a:t>básicos</a:t>
            </a:r>
            <a:r>
              <a:rPr lang="es-PE" sz="1700" b="1" dirty="0">
                <a:solidFill>
                  <a:prstClr val="black"/>
                </a:solidFill>
                <a:latin typeface="Arial Narrow" panose="020B0606020202030204" pitchFamily="34" charset="0"/>
                <a:ea typeface="Times New Roman"/>
                <a:cs typeface="Arial" pitchFamily="34" charset="0"/>
              </a:rPr>
              <a:t>  con cobertura urbana, rural, interculturalidad y capacidad resolutiva de calidad.</a:t>
            </a:r>
          </a:p>
          <a:p>
            <a:pPr algn="just"/>
            <a:r>
              <a:rPr lang="es-PE" sz="1700" b="1" dirty="0">
                <a:solidFill>
                  <a:prstClr val="black"/>
                </a:solidFill>
                <a:latin typeface="Arial Narrow" panose="020B0606020202030204" pitchFamily="34" charset="0"/>
                <a:ea typeface="Times New Roman"/>
                <a:cs typeface="Arial" pitchFamily="34" charset="0"/>
              </a:rPr>
              <a:t> </a:t>
            </a:r>
          </a:p>
        </p:txBody>
      </p:sp>
      <p:sp>
        <p:nvSpPr>
          <p:cNvPr id="11" name="10 Rectángulo redondeado"/>
          <p:cNvSpPr>
            <a:spLocks noChangeArrowheads="1"/>
          </p:cNvSpPr>
          <p:nvPr/>
        </p:nvSpPr>
        <p:spPr bwMode="auto">
          <a:xfrm>
            <a:off x="610840" y="2001778"/>
            <a:ext cx="8074785" cy="57264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68584" tIns="34292" rIns="68584" bIns="34292" anchor="t" anchorCtr="0" upright="1">
            <a:noAutofit/>
          </a:bodyPr>
          <a:lstStyle/>
          <a:p>
            <a:pPr marL="270282" indent="-270282" algn="just"/>
            <a:r>
              <a:rPr lang="es-PE" sz="1700" b="1" dirty="0">
                <a:solidFill>
                  <a:prstClr val="black"/>
                </a:solidFill>
                <a:latin typeface="Arial Narrow" panose="020B0606020202030204" pitchFamily="34" charset="0"/>
                <a:ea typeface="Times New Roman"/>
                <a:cs typeface="Arial" pitchFamily="34" charset="0"/>
              </a:rPr>
              <a:t>OE </a:t>
            </a:r>
            <a:r>
              <a:rPr lang="es-PE" sz="1700" b="1" dirty="0">
                <a:solidFill>
                  <a:srgbClr val="0000FF"/>
                </a:solidFill>
                <a:latin typeface="Arial Narrow" panose="020B0606020202030204" pitchFamily="34" charset="0"/>
                <a:cs typeface="Arial" pitchFamily="34" charset="0"/>
              </a:rPr>
              <a:t>Sistema educativo integral </a:t>
            </a:r>
            <a:r>
              <a:rPr lang="es-PE" sz="1700" b="1" dirty="0">
                <a:solidFill>
                  <a:prstClr val="black"/>
                </a:solidFill>
                <a:latin typeface="Arial Narrow" panose="020B0606020202030204" pitchFamily="34" charset="0"/>
                <a:cs typeface="Arial" pitchFamily="34" charset="0"/>
              </a:rPr>
              <a:t>- intercultural, que forma capital humano con innovación y creatividad.</a:t>
            </a:r>
            <a:endParaRPr lang="es-PE" sz="1700" b="1" dirty="0">
              <a:solidFill>
                <a:prstClr val="black"/>
              </a:solidFill>
              <a:latin typeface="Arial Narrow" panose="020B0606020202030204" pitchFamily="34" charset="0"/>
              <a:ea typeface="Times New Roman"/>
              <a:cs typeface="Arial" pitchFamily="34" charset="0"/>
            </a:endParaRPr>
          </a:p>
        </p:txBody>
      </p:sp>
      <p:sp>
        <p:nvSpPr>
          <p:cNvPr id="12" name="11 Rectángulo redondeado"/>
          <p:cNvSpPr>
            <a:spLocks noChangeArrowheads="1"/>
          </p:cNvSpPr>
          <p:nvPr/>
        </p:nvSpPr>
        <p:spPr bwMode="auto">
          <a:xfrm>
            <a:off x="611560" y="3840558"/>
            <a:ext cx="8064896" cy="5875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68584" tIns="34292" rIns="68584" bIns="34292" anchor="t" anchorCtr="0" upright="1">
            <a:noAutofit/>
          </a:bodyPr>
          <a:lstStyle/>
          <a:p>
            <a:pPr marL="270282" indent="-270282" algn="just"/>
            <a:r>
              <a:rPr lang="es-PE" sz="1700" b="1" dirty="0">
                <a:solidFill>
                  <a:prstClr val="black"/>
                </a:solidFill>
                <a:latin typeface="Arial Narrow" panose="020B0606020202030204" pitchFamily="34" charset="0"/>
                <a:ea typeface="Times New Roman"/>
                <a:cs typeface="Arial" pitchFamily="34" charset="0"/>
              </a:rPr>
              <a:t>OE </a:t>
            </a:r>
            <a:r>
              <a:rPr lang="es-PE" sz="1700" b="1" dirty="0">
                <a:solidFill>
                  <a:srgbClr val="0000FF"/>
                </a:solidFill>
                <a:latin typeface="Arial Narrow" panose="020B0606020202030204" pitchFamily="34" charset="0"/>
                <a:ea typeface="Times New Roman"/>
                <a:cs typeface="Arial" pitchFamily="34" charset="0"/>
              </a:rPr>
              <a:t>Gestión pública eficiente, transparente</a:t>
            </a:r>
            <a:r>
              <a:rPr lang="es-PE" sz="1700" b="1" dirty="0">
                <a:solidFill>
                  <a:prstClr val="black"/>
                </a:solidFill>
                <a:latin typeface="Arial Narrow" panose="020B0606020202030204" pitchFamily="34" charset="0"/>
                <a:ea typeface="Times New Roman"/>
                <a:cs typeface="Arial" pitchFamily="34" charset="0"/>
              </a:rPr>
              <a:t>, eficaz democrática con prácticas de </a:t>
            </a:r>
            <a:r>
              <a:rPr lang="es-PE" sz="1700" b="1" dirty="0">
                <a:solidFill>
                  <a:srgbClr val="0000FF"/>
                </a:solidFill>
                <a:latin typeface="Arial Narrow" panose="020B0606020202030204" pitchFamily="34" charset="0"/>
                <a:ea typeface="Times New Roman"/>
                <a:cs typeface="Arial" pitchFamily="34" charset="0"/>
              </a:rPr>
              <a:t>valores éticos </a:t>
            </a:r>
            <a:r>
              <a:rPr lang="es-PE" sz="1700" b="1" dirty="0">
                <a:solidFill>
                  <a:prstClr val="black"/>
                </a:solidFill>
                <a:latin typeface="Arial Narrow" panose="020B0606020202030204" pitchFamily="34" charset="0"/>
                <a:ea typeface="Times New Roman"/>
                <a:cs typeface="Arial" pitchFamily="34" charset="0"/>
              </a:rPr>
              <a:t>y liderazgo para el desarrollo sostenible.</a:t>
            </a:r>
          </a:p>
          <a:p>
            <a:pPr algn="just"/>
            <a:r>
              <a:rPr lang="es-PE" sz="1700" b="1" dirty="0">
                <a:solidFill>
                  <a:prstClr val="black"/>
                </a:solidFill>
                <a:latin typeface="Arial Narrow" panose="020B0606020202030204" pitchFamily="34" charset="0"/>
                <a:ea typeface="Times New Roman"/>
                <a:cs typeface="Arial" pitchFamily="34" charset="0"/>
              </a:rPr>
              <a:t> </a:t>
            </a:r>
          </a:p>
        </p:txBody>
      </p:sp>
      <p:sp>
        <p:nvSpPr>
          <p:cNvPr id="13" name="Rectángulo redondeado 740"/>
          <p:cNvSpPr>
            <a:spLocks noChangeArrowheads="1"/>
          </p:cNvSpPr>
          <p:nvPr/>
        </p:nvSpPr>
        <p:spPr bwMode="auto">
          <a:xfrm>
            <a:off x="602531" y="3192486"/>
            <a:ext cx="8074784" cy="5875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68584" tIns="34292" rIns="68584" bIns="34292" numCol="1" anchor="t" anchorCtr="0" compatLnSpc="1">
            <a:prstTxWarp prst="textNoShape">
              <a:avLst/>
            </a:prstTxWarp>
          </a:bodyPr>
          <a:lstStyle/>
          <a:p>
            <a:pPr marL="270282" indent="-270282" algn="just"/>
            <a:r>
              <a:rPr lang="es-PE" sz="1700" b="1" dirty="0">
                <a:solidFill>
                  <a:prstClr val="black"/>
                </a:solidFill>
                <a:latin typeface="Arial Narrow" panose="020B0606020202030204" pitchFamily="34" charset="0"/>
                <a:ea typeface="Times New Roman" pitchFamily="18" charset="0"/>
                <a:cs typeface="Arial" pitchFamily="34" charset="0"/>
              </a:rPr>
              <a:t>OE Niveles de </a:t>
            </a:r>
            <a:r>
              <a:rPr lang="es-PE" sz="1700" b="1" dirty="0">
                <a:solidFill>
                  <a:srgbClr val="0000FF"/>
                </a:solidFill>
                <a:latin typeface="Arial Narrow" panose="020B0606020202030204" pitchFamily="34" charset="0"/>
                <a:ea typeface="Times New Roman" pitchFamily="18" charset="0"/>
                <a:cs typeface="Arial" pitchFamily="34" charset="0"/>
              </a:rPr>
              <a:t>producción y productividad </a:t>
            </a:r>
            <a:r>
              <a:rPr lang="es-PE" sz="1700" b="1" dirty="0">
                <a:solidFill>
                  <a:prstClr val="black"/>
                </a:solidFill>
                <a:latin typeface="Arial Narrow" panose="020B0606020202030204" pitchFamily="34" charset="0"/>
                <a:ea typeface="Times New Roman" pitchFamily="18" charset="0"/>
                <a:cs typeface="Arial" pitchFamily="34" charset="0"/>
              </a:rPr>
              <a:t>sostenible, competitiva con tecnología limpia y responsabilidad social.</a:t>
            </a:r>
            <a:endParaRPr lang="es-PE" sz="1700" b="1" dirty="0">
              <a:solidFill>
                <a:prstClr val="black"/>
              </a:solidFill>
              <a:latin typeface="Arial Narrow" panose="020B0606020202030204" pitchFamily="34" charset="0"/>
              <a:cs typeface="Arial" pitchFamily="34" charset="0"/>
            </a:endParaRPr>
          </a:p>
          <a:p>
            <a:pPr eaLnBrk="0" fontAlgn="base" hangingPunct="0">
              <a:spcBef>
                <a:spcPct val="0"/>
              </a:spcBef>
              <a:spcAft>
                <a:spcPct val="0"/>
              </a:spcAft>
            </a:pPr>
            <a:endParaRPr lang="es-PE" sz="1700" b="1" dirty="0">
              <a:solidFill>
                <a:prstClr val="black"/>
              </a:solidFill>
              <a:latin typeface="Arial Narrow" panose="020B0606020202030204" pitchFamily="34" charset="0"/>
              <a:cs typeface="Arial" pitchFamily="34" charset="0"/>
            </a:endParaRPr>
          </a:p>
        </p:txBody>
      </p:sp>
      <p:sp>
        <p:nvSpPr>
          <p:cNvPr id="14" name="Rectángulo redondeado 736"/>
          <p:cNvSpPr>
            <a:spLocks noChangeArrowheads="1"/>
          </p:cNvSpPr>
          <p:nvPr/>
        </p:nvSpPr>
        <p:spPr bwMode="auto">
          <a:xfrm>
            <a:off x="645176" y="5343642"/>
            <a:ext cx="8046009" cy="66859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68584" tIns="34292" rIns="68584" bIns="34292" numCol="1" anchor="t" anchorCtr="0" compatLnSpc="1">
            <a:prstTxWarp prst="textNoShape">
              <a:avLst/>
            </a:prstTxWarp>
          </a:bodyPr>
          <a:lstStyle/>
          <a:p>
            <a:pPr marL="270282" indent="-270282" algn="just">
              <a:tabLst>
                <a:tab pos="67868" algn="l"/>
              </a:tabLst>
            </a:pPr>
            <a:r>
              <a:rPr lang="es-PE" sz="1700" b="1" dirty="0">
                <a:solidFill>
                  <a:prstClr val="black"/>
                </a:solidFill>
                <a:latin typeface="Arial Narrow" panose="020B0606020202030204" pitchFamily="34" charset="0"/>
                <a:ea typeface="Times New Roman" pitchFamily="18" charset="0"/>
                <a:cs typeface="Arial" pitchFamily="34" charset="0"/>
              </a:rPr>
              <a:t>OE </a:t>
            </a:r>
            <a:r>
              <a:rPr lang="es-PE" sz="1700" b="1" dirty="0">
                <a:solidFill>
                  <a:srgbClr val="0000FF"/>
                </a:solidFill>
                <a:latin typeface="Arial Narrow" panose="020B0606020202030204" pitchFamily="34" charset="0"/>
                <a:ea typeface="Times New Roman" pitchFamily="18" charset="0"/>
                <a:cs typeface="Arial" pitchFamily="34" charset="0"/>
              </a:rPr>
              <a:t>Actividad turística diversificada</a:t>
            </a:r>
            <a:r>
              <a:rPr lang="es-PE" sz="1700" b="1" dirty="0">
                <a:solidFill>
                  <a:prstClr val="black"/>
                </a:solidFill>
                <a:latin typeface="Arial Narrow" panose="020B0606020202030204" pitchFamily="34" charset="0"/>
                <a:ea typeface="Times New Roman" pitchFamily="18" charset="0"/>
                <a:cs typeface="Arial" pitchFamily="34" charset="0"/>
              </a:rPr>
              <a:t>, </a:t>
            </a:r>
            <a:r>
              <a:rPr lang="es-PE" sz="1700" b="1" dirty="0">
                <a:solidFill>
                  <a:srgbClr val="0000FF"/>
                </a:solidFill>
                <a:latin typeface="Arial Narrow" panose="020B0606020202030204" pitchFamily="34" charset="0"/>
                <a:ea typeface="Times New Roman" pitchFamily="18" charset="0"/>
                <a:cs typeface="Arial" pitchFamily="34" charset="0"/>
              </a:rPr>
              <a:t>competitiva</a:t>
            </a:r>
            <a:r>
              <a:rPr lang="es-PE" sz="1700" b="1" dirty="0">
                <a:solidFill>
                  <a:prstClr val="black"/>
                </a:solidFill>
                <a:latin typeface="Arial Narrow" panose="020B0606020202030204" pitchFamily="34" charset="0"/>
                <a:ea typeface="Times New Roman" pitchFamily="18" charset="0"/>
                <a:cs typeface="Arial" pitchFamily="34" charset="0"/>
              </a:rPr>
              <a:t> y articulada a los principales  corredores  y circuitos nacionales e internacionales.                   </a:t>
            </a:r>
            <a:endParaRPr lang="es-PE" sz="1700" b="1" dirty="0">
              <a:solidFill>
                <a:prstClr val="black"/>
              </a:solidFill>
              <a:latin typeface="Arial Narrow" panose="020B0606020202030204" pitchFamily="34" charset="0"/>
              <a:cs typeface="Arial" pitchFamily="34" charset="0"/>
            </a:endParaRPr>
          </a:p>
        </p:txBody>
      </p:sp>
      <p:sp>
        <p:nvSpPr>
          <p:cNvPr id="15" name="Rectángulo redondeado 731"/>
          <p:cNvSpPr>
            <a:spLocks noChangeArrowheads="1"/>
          </p:cNvSpPr>
          <p:nvPr/>
        </p:nvSpPr>
        <p:spPr bwMode="auto">
          <a:xfrm>
            <a:off x="592673" y="2627832"/>
            <a:ext cx="8085582" cy="51124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68584" tIns="34292" rIns="68584" bIns="34292" numCol="1" anchor="t" anchorCtr="0" compatLnSpc="1">
            <a:prstTxWarp prst="textNoShape">
              <a:avLst/>
            </a:prstTxWarp>
          </a:bodyPr>
          <a:lstStyle/>
          <a:p>
            <a:pPr marL="270282" indent="-270282" algn="just">
              <a:lnSpc>
                <a:spcPct val="90000"/>
              </a:lnSpc>
            </a:pPr>
            <a:r>
              <a:rPr lang="es-PE" sz="1700" b="1" dirty="0">
                <a:solidFill>
                  <a:prstClr val="black"/>
                </a:solidFill>
                <a:latin typeface="Arial Narrow" panose="020B0606020202030204" pitchFamily="34" charset="0"/>
                <a:ea typeface="Times New Roman" pitchFamily="18" charset="0"/>
                <a:cs typeface="Arial" pitchFamily="34" charset="0"/>
              </a:rPr>
              <a:t>OE </a:t>
            </a:r>
            <a:r>
              <a:rPr lang="es-PE" sz="1700" b="1" dirty="0">
                <a:solidFill>
                  <a:srgbClr val="0000FF"/>
                </a:solidFill>
                <a:latin typeface="Arial Narrow" panose="020B0606020202030204" pitchFamily="34" charset="0"/>
                <a:ea typeface="Times New Roman" pitchFamily="18" charset="0"/>
                <a:cs typeface="Arial" pitchFamily="34" charset="0"/>
              </a:rPr>
              <a:t>Integración vial, </a:t>
            </a:r>
            <a:r>
              <a:rPr lang="es-PE" sz="1700" b="1" dirty="0">
                <a:solidFill>
                  <a:prstClr val="black"/>
                </a:solidFill>
                <a:latin typeface="Arial Narrow" panose="020B0606020202030204" pitchFamily="34" charset="0"/>
                <a:ea typeface="Times New Roman" pitchFamily="18" charset="0"/>
                <a:cs typeface="Arial" pitchFamily="34" charset="0"/>
              </a:rPr>
              <a:t>comunicativa, planificada y ordenada territorialmente que articula al mundo globalizado.</a:t>
            </a:r>
            <a:endParaRPr lang="es-PE" sz="1700" b="1" dirty="0">
              <a:solidFill>
                <a:prstClr val="black"/>
              </a:solidFill>
              <a:latin typeface="Arial Narrow" panose="020B0606020202030204" pitchFamily="34" charset="0"/>
              <a:cs typeface="Arial" pitchFamily="34" charset="0"/>
            </a:endParaRPr>
          </a:p>
        </p:txBody>
      </p:sp>
      <p:sp>
        <p:nvSpPr>
          <p:cNvPr id="16" name="Rectángulo redondeado 730"/>
          <p:cNvSpPr>
            <a:spLocks noChangeArrowheads="1"/>
          </p:cNvSpPr>
          <p:nvPr/>
        </p:nvSpPr>
        <p:spPr bwMode="auto">
          <a:xfrm>
            <a:off x="611237" y="4462812"/>
            <a:ext cx="8064407" cy="32528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68584" tIns="34292" rIns="68584" bIns="34292" numCol="1" anchor="t" anchorCtr="0" compatLnSpc="1">
            <a:prstTxWarp prst="textNoShape">
              <a:avLst/>
            </a:prstTxWarp>
          </a:bodyPr>
          <a:lstStyle/>
          <a:p>
            <a:pPr marL="336958" indent="-336958" algn="just"/>
            <a:r>
              <a:rPr lang="es-PE" sz="1600" b="1" dirty="0">
                <a:solidFill>
                  <a:prstClr val="black"/>
                </a:solidFill>
                <a:latin typeface="Arial Narrow" panose="020B0606020202030204" pitchFamily="34" charset="0"/>
                <a:ea typeface="Times New Roman" pitchFamily="18" charset="0"/>
                <a:cs typeface="Arial" pitchFamily="34" charset="0"/>
              </a:rPr>
              <a:t>OE </a:t>
            </a:r>
            <a:r>
              <a:rPr lang="es-PE" sz="1600" b="1" dirty="0">
                <a:solidFill>
                  <a:srgbClr val="0000FF"/>
                </a:solidFill>
                <a:latin typeface="Arial Narrow" panose="020B0606020202030204" pitchFamily="34" charset="0"/>
                <a:ea typeface="Times New Roman" pitchFamily="18" charset="0"/>
                <a:cs typeface="Arial" pitchFamily="34" charset="0"/>
              </a:rPr>
              <a:t>Gestión integral </a:t>
            </a:r>
            <a:r>
              <a:rPr lang="es-PE" sz="1600" b="1" dirty="0">
                <a:solidFill>
                  <a:prstClr val="black"/>
                </a:solidFill>
                <a:latin typeface="Arial Narrow" panose="020B0606020202030204" pitchFamily="34" charset="0"/>
                <a:ea typeface="Times New Roman" pitchFamily="18" charset="0"/>
                <a:cs typeface="Arial" pitchFamily="34" charset="0"/>
              </a:rPr>
              <a:t>y </a:t>
            </a:r>
            <a:r>
              <a:rPr lang="es-PE" sz="1600" b="1" dirty="0">
                <a:solidFill>
                  <a:srgbClr val="0000FF"/>
                </a:solidFill>
                <a:latin typeface="Arial Narrow" panose="020B0606020202030204" pitchFamily="34" charset="0"/>
                <a:ea typeface="Times New Roman" pitchFamily="18" charset="0"/>
                <a:cs typeface="Arial" pitchFamily="34" charset="0"/>
              </a:rPr>
              <a:t>sostenible </a:t>
            </a:r>
            <a:r>
              <a:rPr lang="es-PE" sz="1600" b="1" dirty="0">
                <a:solidFill>
                  <a:prstClr val="black"/>
                </a:solidFill>
                <a:latin typeface="Arial Narrow" panose="020B0606020202030204" pitchFamily="34" charset="0"/>
                <a:ea typeface="Times New Roman" pitchFamily="18" charset="0"/>
                <a:cs typeface="Arial" pitchFamily="34" charset="0"/>
              </a:rPr>
              <a:t>de</a:t>
            </a:r>
            <a:r>
              <a:rPr lang="es-PE" sz="1600" b="1" dirty="0">
                <a:solidFill>
                  <a:srgbClr val="0000FF"/>
                </a:solidFill>
                <a:latin typeface="Arial Narrow" panose="020B0606020202030204" pitchFamily="34" charset="0"/>
                <a:ea typeface="Times New Roman" pitchFamily="18" charset="0"/>
                <a:cs typeface="Arial" pitchFamily="34" charset="0"/>
              </a:rPr>
              <a:t> recursos naturales </a:t>
            </a:r>
            <a:r>
              <a:rPr lang="es-PE" sz="1600" b="1" dirty="0">
                <a:solidFill>
                  <a:prstClr val="black"/>
                </a:solidFill>
                <a:latin typeface="Arial Narrow" panose="020B0606020202030204" pitchFamily="34" charset="0"/>
                <a:ea typeface="Times New Roman" pitchFamily="18" charset="0"/>
                <a:cs typeface="Arial" pitchFamily="34" charset="0"/>
              </a:rPr>
              <a:t>y el </a:t>
            </a:r>
            <a:r>
              <a:rPr lang="es-PE" sz="1600" b="1" dirty="0">
                <a:solidFill>
                  <a:srgbClr val="0000FF"/>
                </a:solidFill>
                <a:latin typeface="Arial Narrow" panose="020B0606020202030204" pitchFamily="34" charset="0"/>
                <a:ea typeface="Times New Roman" pitchFamily="18" charset="0"/>
                <a:cs typeface="Arial" pitchFamily="34" charset="0"/>
              </a:rPr>
              <a:t>ambiente</a:t>
            </a:r>
            <a:r>
              <a:rPr lang="es-PE" sz="1600" b="1" dirty="0">
                <a:solidFill>
                  <a:prstClr val="black"/>
                </a:solidFill>
                <a:latin typeface="Arial Narrow" panose="020B0606020202030204" pitchFamily="34" charset="0"/>
                <a:ea typeface="Times New Roman" pitchFamily="18" charset="0"/>
                <a:cs typeface="Arial" pitchFamily="34" charset="0"/>
              </a:rPr>
              <a:t> con responsabilidad social.</a:t>
            </a:r>
            <a:endParaRPr lang="es-PE" sz="1600" b="1" dirty="0">
              <a:solidFill>
                <a:prstClr val="black"/>
              </a:solidFill>
              <a:latin typeface="Arial Narrow" panose="020B0606020202030204" pitchFamily="34" charset="0"/>
              <a:cs typeface="Arial" pitchFamily="34" charset="0"/>
            </a:endParaRPr>
          </a:p>
          <a:p>
            <a:pPr eaLnBrk="0" fontAlgn="base" hangingPunct="0">
              <a:spcBef>
                <a:spcPct val="0"/>
              </a:spcBef>
              <a:spcAft>
                <a:spcPct val="0"/>
              </a:spcAft>
            </a:pPr>
            <a:endParaRPr lang="es-PE" sz="1600" b="1" dirty="0">
              <a:solidFill>
                <a:prstClr val="black"/>
              </a:solidFill>
              <a:latin typeface="Arial Narrow" panose="020B0606020202030204" pitchFamily="34" charset="0"/>
              <a:cs typeface="Arial" pitchFamily="34" charset="0"/>
            </a:endParaRPr>
          </a:p>
        </p:txBody>
      </p:sp>
      <p:sp>
        <p:nvSpPr>
          <p:cNvPr id="17" name="Rectángulo redondeado 743"/>
          <p:cNvSpPr>
            <a:spLocks noChangeArrowheads="1"/>
          </p:cNvSpPr>
          <p:nvPr/>
        </p:nvSpPr>
        <p:spPr bwMode="auto">
          <a:xfrm>
            <a:off x="613139" y="4841509"/>
            <a:ext cx="8043105" cy="4506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68584" tIns="34292" rIns="68584" bIns="34292" numCol="1" anchor="t" anchorCtr="0" compatLnSpc="1">
            <a:prstTxWarp prst="textNoShape">
              <a:avLst/>
            </a:prstTxWarp>
          </a:bodyPr>
          <a:lstStyle/>
          <a:p>
            <a:pPr marL="270282" indent="-270282" algn="just">
              <a:tabLst>
                <a:tab pos="542943" algn="l"/>
              </a:tabLst>
            </a:pPr>
            <a:r>
              <a:rPr lang="es-PE" sz="1650" b="1" dirty="0">
                <a:solidFill>
                  <a:prstClr val="black"/>
                </a:solidFill>
                <a:latin typeface="Arial Narrow" panose="020B0606020202030204" pitchFamily="34" charset="0"/>
                <a:ea typeface="Times New Roman" pitchFamily="18" charset="0"/>
                <a:cs typeface="Arial" pitchFamily="34" charset="0"/>
              </a:rPr>
              <a:t>OE </a:t>
            </a:r>
            <a:r>
              <a:rPr lang="es-PE" sz="1650" b="1" dirty="0">
                <a:solidFill>
                  <a:srgbClr val="0000FF"/>
                </a:solidFill>
                <a:latin typeface="Arial Narrow" panose="020B0606020202030204" pitchFamily="34" charset="0"/>
                <a:ea typeface="Times New Roman" pitchFamily="18" charset="0"/>
                <a:cs typeface="Arial" pitchFamily="34" charset="0"/>
              </a:rPr>
              <a:t>Actividad industrial y empresarial diversificada</a:t>
            </a:r>
            <a:r>
              <a:rPr lang="es-PE" sz="1650" b="1" dirty="0">
                <a:solidFill>
                  <a:prstClr val="black"/>
                </a:solidFill>
                <a:latin typeface="Arial Narrow" panose="020B0606020202030204" pitchFamily="34" charset="0"/>
                <a:ea typeface="Times New Roman" pitchFamily="18" charset="0"/>
                <a:cs typeface="Arial" pitchFamily="34" charset="0"/>
              </a:rPr>
              <a:t> y </a:t>
            </a:r>
            <a:r>
              <a:rPr lang="es-PE" sz="1650" b="1" dirty="0">
                <a:solidFill>
                  <a:srgbClr val="0000FF"/>
                </a:solidFill>
                <a:latin typeface="Arial Narrow" panose="020B0606020202030204" pitchFamily="34" charset="0"/>
                <a:ea typeface="Times New Roman" pitchFamily="18" charset="0"/>
                <a:cs typeface="Arial" pitchFamily="34" charset="0"/>
              </a:rPr>
              <a:t>competitiva</a:t>
            </a:r>
            <a:r>
              <a:rPr lang="es-PE" sz="1650" b="1" dirty="0">
                <a:solidFill>
                  <a:prstClr val="black"/>
                </a:solidFill>
                <a:latin typeface="Arial Narrow" panose="020B0606020202030204" pitchFamily="34" charset="0"/>
                <a:ea typeface="Times New Roman" pitchFamily="18" charset="0"/>
                <a:cs typeface="Arial" pitchFamily="34" charset="0"/>
              </a:rPr>
              <a:t> para la capitalización regional.</a:t>
            </a:r>
            <a:endParaRPr lang="es-PE" sz="1650" b="1" dirty="0">
              <a:solidFill>
                <a:prstClr val="black"/>
              </a:solidFill>
              <a:latin typeface="Arial Narrow" panose="020B0606020202030204" pitchFamily="34" charset="0"/>
              <a:cs typeface="Arial" pitchFamily="34" charset="0"/>
            </a:endParaRPr>
          </a:p>
          <a:p>
            <a:pPr algn="just" eaLnBrk="0" fontAlgn="base" hangingPunct="0">
              <a:spcBef>
                <a:spcPct val="0"/>
              </a:spcBef>
              <a:spcAft>
                <a:spcPct val="0"/>
              </a:spcAft>
            </a:pPr>
            <a:endParaRPr lang="es-PE" sz="1650" b="1" dirty="0">
              <a:solidFill>
                <a:prstClr val="black"/>
              </a:solidFill>
              <a:latin typeface="Arial Narrow" panose="020B0606020202030204" pitchFamily="34" charset="0"/>
              <a:cs typeface="Arial" pitchFamily="34" charset="0"/>
            </a:endParaRPr>
          </a:p>
        </p:txBody>
      </p:sp>
      <p:sp>
        <p:nvSpPr>
          <p:cNvPr id="18" name="82 Redondear rectángulo de esquina del mismo lado"/>
          <p:cNvSpPr/>
          <p:nvPr/>
        </p:nvSpPr>
        <p:spPr>
          <a:xfrm rot="10800000" flipV="1">
            <a:off x="2771800" y="234743"/>
            <a:ext cx="3834646" cy="378064"/>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sz="1950" b="1" dirty="0">
                <a:solidFill>
                  <a:srgbClr val="FFFFFF"/>
                </a:solidFill>
                <a:latin typeface="Arial Narrow" panose="020B0606020202030204" pitchFamily="34" charset="0"/>
                <a:ea typeface="Times New Roman"/>
                <a:cs typeface="Arial" pitchFamily="34" charset="0"/>
              </a:rPr>
              <a:t>OBJETIVOS ESTRATÉGICOS</a:t>
            </a:r>
          </a:p>
        </p:txBody>
      </p:sp>
      <p:sp>
        <p:nvSpPr>
          <p:cNvPr id="19" name="Rectángulo redondeado 18"/>
          <p:cNvSpPr/>
          <p:nvPr/>
        </p:nvSpPr>
        <p:spPr>
          <a:xfrm>
            <a:off x="179508" y="251594"/>
            <a:ext cx="504060" cy="4320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lumMod val="95000"/>
                    <a:lumOff val="5000"/>
                  </a:schemeClr>
                </a:solidFill>
              </a:rPr>
              <a:t>I.</a:t>
            </a:r>
            <a:endParaRPr lang="es-PE" b="1" dirty="0">
              <a:solidFill>
                <a:schemeClr val="tx1">
                  <a:lumMod val="95000"/>
                  <a:lumOff val="5000"/>
                </a:schemeClr>
              </a:solidFill>
            </a:endParaRPr>
          </a:p>
        </p:txBody>
      </p:sp>
    </p:spTree>
    <p:extLst>
      <p:ext uri="{BB962C8B-B14F-4D97-AF65-F5344CB8AC3E}">
        <p14:creationId xmlns:p14="http://schemas.microsoft.com/office/powerpoint/2010/main" val="35596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9055" y="1235017"/>
            <a:ext cx="8095394" cy="830612"/>
          </a:xfrm>
          <a:prstGeom prst="rect">
            <a:avLst/>
          </a:prstGeom>
          <a:noFill/>
        </p:spPr>
        <p:txBody>
          <a:bodyPr wrap="square" rtlCol="0">
            <a:spAutoFit/>
          </a:bodyPr>
          <a:lstStyle/>
          <a:p>
            <a:pPr algn="just"/>
            <a:r>
              <a:rPr lang="es-PE" sz="1599" dirty="0">
                <a:solidFill>
                  <a:srgbClr val="000066"/>
                </a:solidFill>
                <a:effectLst>
                  <a:outerShdw blurRad="38100" dist="38100" dir="2700000" algn="tl">
                    <a:srgbClr val="000000">
                      <a:alpha val="43137"/>
                    </a:srgbClr>
                  </a:outerShdw>
                </a:effectLst>
              </a:rPr>
              <a:t>Para el año 2022 en el (PIA) se tiene programado un presupuesto de S/. 1,886’594,806 que es mayor en un 12.0%, respecto a la Programación Multianual del Gasto – </a:t>
            </a:r>
            <a:r>
              <a:rPr lang="es-PE" sz="1599" dirty="0" err="1">
                <a:solidFill>
                  <a:srgbClr val="000066"/>
                </a:solidFill>
                <a:effectLst>
                  <a:outerShdw blurRad="38100" dist="38100" dir="2700000" algn="tl">
                    <a:srgbClr val="000000">
                      <a:alpha val="43137"/>
                    </a:srgbClr>
                  </a:outerShdw>
                </a:effectLst>
              </a:rPr>
              <a:t>PMG</a:t>
            </a:r>
            <a:r>
              <a:rPr lang="es-PE" sz="1599" dirty="0">
                <a:solidFill>
                  <a:srgbClr val="000066"/>
                </a:solidFill>
                <a:effectLst>
                  <a:outerShdw blurRad="38100" dist="38100" dir="2700000" algn="tl">
                    <a:srgbClr val="000000">
                      <a:alpha val="43137"/>
                    </a:srgbClr>
                  </a:outerShdw>
                </a:effectLst>
              </a:rPr>
              <a:t> (1,684’214,921).</a:t>
            </a:r>
            <a:endParaRPr lang="es-PE" sz="1599" dirty="0">
              <a:solidFill>
                <a:srgbClr val="000066"/>
              </a:solidFill>
              <a:effectLst>
                <a:outerShdw blurRad="38100" dist="38100" dir="2700000" algn="tl">
                  <a:srgbClr val="000000">
                    <a:alpha val="43137"/>
                  </a:srgbClr>
                </a:outerShdw>
              </a:effectLst>
              <a:cs typeface="Arial" panose="020B0604020202020204" pitchFamily="34" charset="0"/>
            </a:endParaRPr>
          </a:p>
        </p:txBody>
      </p:sp>
      <p:sp>
        <p:nvSpPr>
          <p:cNvPr id="7" name="2 Redondear rectángulo de esquina del mismo lado"/>
          <p:cNvSpPr/>
          <p:nvPr/>
        </p:nvSpPr>
        <p:spPr>
          <a:xfrm rot="10800000" flipV="1">
            <a:off x="1475656" y="251594"/>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VIII. ANÁLISIS DE LA ASIGNACIÓN DE CRÉDITOS PRESUPUESTARIOS PARA EL PRESUPUESTO 2022 Y SU PROGRAMACIÓN MULTIANUAL 2022</a:t>
            </a:r>
          </a:p>
        </p:txBody>
      </p:sp>
      <p:graphicFrame>
        <p:nvGraphicFramePr>
          <p:cNvPr id="2" name="Tabla 1">
            <a:extLst>
              <a:ext uri="{FF2B5EF4-FFF2-40B4-BE49-F238E27FC236}">
                <a16:creationId xmlns:a16="http://schemas.microsoft.com/office/drawing/2014/main" id="{0BAE78CE-E2D6-4EA1-85C0-A28E787451E4}"/>
              </a:ext>
            </a:extLst>
          </p:cNvPr>
          <p:cNvGraphicFramePr>
            <a:graphicFrameLocks noGrp="1"/>
          </p:cNvGraphicFramePr>
          <p:nvPr>
            <p:extLst>
              <p:ext uri="{D42A27DB-BD31-4B8C-83A1-F6EECF244321}">
                <p14:modId xmlns:p14="http://schemas.microsoft.com/office/powerpoint/2010/main" val="3737521689"/>
              </p:ext>
            </p:extLst>
          </p:nvPr>
        </p:nvGraphicFramePr>
        <p:xfrm>
          <a:off x="611559" y="2154636"/>
          <a:ext cx="7992889" cy="2345430"/>
        </p:xfrm>
        <a:graphic>
          <a:graphicData uri="http://schemas.openxmlformats.org/drawingml/2006/table">
            <a:tbl>
              <a:tblPr/>
              <a:tblGrid>
                <a:gridCol w="3029590">
                  <a:extLst>
                    <a:ext uri="{9D8B030D-6E8A-4147-A177-3AD203B41FA5}">
                      <a16:colId xmlns:a16="http://schemas.microsoft.com/office/drawing/2014/main" val="1547540513"/>
                    </a:ext>
                  </a:extLst>
                </a:gridCol>
                <a:gridCol w="1313716">
                  <a:extLst>
                    <a:ext uri="{9D8B030D-6E8A-4147-A177-3AD203B41FA5}">
                      <a16:colId xmlns:a16="http://schemas.microsoft.com/office/drawing/2014/main" val="3578878610"/>
                    </a:ext>
                  </a:extLst>
                </a:gridCol>
                <a:gridCol w="1313716">
                  <a:extLst>
                    <a:ext uri="{9D8B030D-6E8A-4147-A177-3AD203B41FA5}">
                      <a16:colId xmlns:a16="http://schemas.microsoft.com/office/drawing/2014/main" val="2543758201"/>
                    </a:ext>
                  </a:extLst>
                </a:gridCol>
                <a:gridCol w="1260094">
                  <a:extLst>
                    <a:ext uri="{9D8B030D-6E8A-4147-A177-3AD203B41FA5}">
                      <a16:colId xmlns:a16="http://schemas.microsoft.com/office/drawing/2014/main" val="793196648"/>
                    </a:ext>
                  </a:extLst>
                </a:gridCol>
                <a:gridCol w="1075773">
                  <a:extLst>
                    <a:ext uri="{9D8B030D-6E8A-4147-A177-3AD203B41FA5}">
                      <a16:colId xmlns:a16="http://schemas.microsoft.com/office/drawing/2014/main" val="1075022501"/>
                    </a:ext>
                  </a:extLst>
                </a:gridCol>
              </a:tblGrid>
              <a:tr h="504713">
                <a:tc>
                  <a:txBody>
                    <a:bodyPr/>
                    <a:lstStyle/>
                    <a:p>
                      <a:pPr algn="ctr" rtl="0" fontAlgn="ctr"/>
                      <a:r>
                        <a:rPr lang="es-PE" sz="1500" b="1" i="0" u="none" strike="noStrike" dirty="0">
                          <a:solidFill>
                            <a:srgbClr val="FFFFFF"/>
                          </a:solidFill>
                          <a:effectLst/>
                          <a:latin typeface="Calibri" panose="020F0502020204030204" pitchFamily="34" charset="0"/>
                        </a:rPr>
                        <a:t>Fuente de Financiamiento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PMG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PIA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VARIACION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 VARIACION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78311466"/>
                  </a:ext>
                </a:extLst>
              </a:tr>
              <a:tr h="267201">
                <a:tc>
                  <a:txBody>
                    <a:bodyPr/>
                    <a:lstStyle/>
                    <a:p>
                      <a:pPr algn="l" rtl="0" fontAlgn="ctr"/>
                      <a:r>
                        <a:rPr lang="es-PE" sz="1550" b="1" i="0" u="none" strike="noStrike" dirty="0">
                          <a:solidFill>
                            <a:srgbClr val="000066"/>
                          </a:solidFill>
                          <a:effectLst/>
                          <a:latin typeface="Arial Narrow" panose="020B0606020202030204" pitchFamily="34" charset="0"/>
                        </a:rPr>
                        <a:t>Recursos Ordinarios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1,413,487,464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1,579,840,080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166,352,616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11.8%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644104476"/>
                  </a:ext>
                </a:extLst>
              </a:tr>
              <a:tr h="267201">
                <a:tc>
                  <a:txBody>
                    <a:bodyPr/>
                    <a:lstStyle/>
                    <a:p>
                      <a:pPr algn="l" rtl="0" fontAlgn="ctr"/>
                      <a:r>
                        <a:rPr lang="es-PE" sz="1550" b="1" i="0" u="none" strike="noStrike" dirty="0">
                          <a:solidFill>
                            <a:srgbClr val="000066"/>
                          </a:solidFill>
                          <a:effectLst/>
                          <a:latin typeface="Arial Narrow" panose="020B0606020202030204" pitchFamily="34" charset="0"/>
                        </a:rPr>
                        <a:t>Recursos Directamente Recaudados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12,359,262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12,359,262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237502678"/>
                  </a:ext>
                </a:extLst>
              </a:tr>
              <a:tr h="524505">
                <a:tc>
                  <a:txBody>
                    <a:bodyPr/>
                    <a:lstStyle/>
                    <a:p>
                      <a:pPr algn="l" rtl="0" fontAlgn="ctr"/>
                      <a:r>
                        <a:rPr lang="es-PE" sz="1550" b="1" i="0" u="none" strike="noStrike">
                          <a:solidFill>
                            <a:srgbClr val="000066"/>
                          </a:solidFill>
                          <a:effectLst/>
                          <a:latin typeface="Arial Narrow" panose="020B0606020202030204" pitchFamily="34" charset="0"/>
                        </a:rPr>
                        <a:t>Recursos por Operaciones Oficiales de Crédito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 </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17,594,349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17,594,349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775711236"/>
                  </a:ext>
                </a:extLst>
              </a:tr>
              <a:tr h="267201">
                <a:tc>
                  <a:txBody>
                    <a:bodyPr/>
                    <a:lstStyle/>
                    <a:p>
                      <a:pPr algn="l" rtl="0" fontAlgn="ctr"/>
                      <a:r>
                        <a:rPr lang="es-PE" sz="1550" b="1" i="0" u="none" strike="noStrike">
                          <a:solidFill>
                            <a:srgbClr val="000066"/>
                          </a:solidFill>
                          <a:effectLst/>
                          <a:latin typeface="Arial Narrow" panose="020B0606020202030204" pitchFamily="34" charset="0"/>
                        </a:rPr>
                        <a:t>Donaciones y Transferencias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2,374,432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2,374,432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004880232"/>
                  </a:ext>
                </a:extLst>
              </a:tr>
              <a:tr h="267201">
                <a:tc>
                  <a:txBody>
                    <a:bodyPr/>
                    <a:lstStyle/>
                    <a:p>
                      <a:pPr algn="l" rtl="0" fontAlgn="ctr"/>
                      <a:r>
                        <a:rPr lang="es-PE" sz="1550" b="1" i="0" u="none" strike="noStrike">
                          <a:solidFill>
                            <a:srgbClr val="000066"/>
                          </a:solidFill>
                          <a:effectLst/>
                          <a:latin typeface="Arial Narrow" panose="020B0606020202030204" pitchFamily="34" charset="0"/>
                        </a:rPr>
                        <a:t>Recursos Determinados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255,993,763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274,426,683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18,432,920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7.2%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700761915"/>
                  </a:ext>
                </a:extLst>
              </a:tr>
              <a:tr h="247408">
                <a:tc>
                  <a:txBody>
                    <a:bodyPr/>
                    <a:lstStyle/>
                    <a:p>
                      <a:pPr algn="ctr" rtl="0" fontAlgn="ctr"/>
                      <a:r>
                        <a:rPr lang="es-PE" sz="155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1,684,214,921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1,886,594,806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202,379,885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Calibri" panose="020F0502020204030204" pitchFamily="34" charset="0"/>
                        </a:rPr>
                        <a:t>12.0%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793501065"/>
                  </a:ext>
                </a:extLst>
              </a:tr>
            </a:tbl>
          </a:graphicData>
        </a:graphic>
      </p:graphicFrame>
    </p:spTree>
    <p:extLst>
      <p:ext uri="{BB962C8B-B14F-4D97-AF65-F5344CB8AC3E}">
        <p14:creationId xmlns:p14="http://schemas.microsoft.com/office/powerpoint/2010/main" val="173044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67544" y="1235017"/>
            <a:ext cx="8280920" cy="830612"/>
          </a:xfrm>
          <a:prstGeom prst="rect">
            <a:avLst/>
          </a:prstGeom>
          <a:noFill/>
        </p:spPr>
        <p:txBody>
          <a:bodyPr wrap="square" rtlCol="0">
            <a:spAutoFit/>
          </a:bodyPr>
          <a:lstStyle/>
          <a:p>
            <a:pPr algn="just"/>
            <a:r>
              <a:rPr lang="es-PE" sz="1599" dirty="0">
                <a:solidFill>
                  <a:srgbClr val="000066"/>
                </a:solidFill>
                <a:effectLst>
                  <a:outerShdw blurRad="38100" dist="38100" dir="2700000" algn="tl">
                    <a:srgbClr val="000000">
                      <a:alpha val="43137"/>
                    </a:srgbClr>
                  </a:outerShdw>
                </a:effectLst>
              </a:rPr>
              <a:t>Para el año 2022, el (PIA) muestra un incremento del 10.6% en Gastos Corrientes y un aumento del 20.4% en Gastos de Capital, respecto a la Programación Multianual del Gasto - </a:t>
            </a:r>
            <a:r>
              <a:rPr lang="es-PE" sz="1599" dirty="0" err="1">
                <a:solidFill>
                  <a:srgbClr val="000066"/>
                </a:solidFill>
                <a:effectLst>
                  <a:outerShdw blurRad="38100" dist="38100" dir="2700000" algn="tl">
                    <a:srgbClr val="000000">
                      <a:alpha val="43137"/>
                    </a:srgbClr>
                  </a:outerShdw>
                </a:effectLst>
              </a:rPr>
              <a:t>PMG</a:t>
            </a:r>
            <a:r>
              <a:rPr lang="es-PE" sz="1599" dirty="0">
                <a:solidFill>
                  <a:srgbClr val="000066"/>
                </a:solidFill>
                <a:effectLst>
                  <a:outerShdw blurRad="38100" dist="38100" dir="2700000" algn="tl">
                    <a:srgbClr val="000000">
                      <a:alpha val="43137"/>
                    </a:srgbClr>
                  </a:outerShdw>
                </a:effectLst>
              </a:rPr>
              <a:t>.</a:t>
            </a:r>
            <a:endParaRPr lang="es-PE" sz="1599" dirty="0">
              <a:solidFill>
                <a:srgbClr val="000066"/>
              </a:solidFill>
              <a:effectLst>
                <a:outerShdw blurRad="38100" dist="38100" dir="2700000" algn="tl">
                  <a:srgbClr val="000000">
                    <a:alpha val="43137"/>
                  </a:srgbClr>
                </a:outerShdw>
              </a:effectLst>
              <a:cs typeface="Arial" panose="020B0604020202020204" pitchFamily="34" charset="0"/>
            </a:endParaRPr>
          </a:p>
        </p:txBody>
      </p:sp>
      <p:sp>
        <p:nvSpPr>
          <p:cNvPr id="7" name="2 Redondear rectángulo de esquina del mismo lado"/>
          <p:cNvSpPr/>
          <p:nvPr/>
        </p:nvSpPr>
        <p:spPr>
          <a:xfrm rot="10800000" flipV="1">
            <a:off x="1475656" y="251594"/>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VIII. ANÁLISIS DE LA ASIGNACIÓN DE CRÉDITOS PRESUPUESTARIOS PARA EL PRESUPUESTO 2022 Y SU PROGRAMACIÓN MULTIANUAL 2022</a:t>
            </a:r>
          </a:p>
        </p:txBody>
      </p:sp>
      <p:graphicFrame>
        <p:nvGraphicFramePr>
          <p:cNvPr id="2" name="Tabla 1">
            <a:extLst>
              <a:ext uri="{FF2B5EF4-FFF2-40B4-BE49-F238E27FC236}">
                <a16:creationId xmlns:a16="http://schemas.microsoft.com/office/drawing/2014/main" id="{6189CAE5-A20A-4681-B200-9376038B5BDA}"/>
              </a:ext>
            </a:extLst>
          </p:cNvPr>
          <p:cNvGraphicFramePr>
            <a:graphicFrameLocks noGrp="1"/>
          </p:cNvGraphicFramePr>
          <p:nvPr>
            <p:extLst>
              <p:ext uri="{D42A27DB-BD31-4B8C-83A1-F6EECF244321}">
                <p14:modId xmlns:p14="http://schemas.microsoft.com/office/powerpoint/2010/main" val="2958829753"/>
              </p:ext>
            </p:extLst>
          </p:nvPr>
        </p:nvGraphicFramePr>
        <p:xfrm>
          <a:off x="393628" y="2145120"/>
          <a:ext cx="8354836" cy="3363056"/>
        </p:xfrm>
        <a:graphic>
          <a:graphicData uri="http://schemas.openxmlformats.org/drawingml/2006/table">
            <a:tbl>
              <a:tblPr/>
              <a:tblGrid>
                <a:gridCol w="3377277">
                  <a:extLst>
                    <a:ext uri="{9D8B030D-6E8A-4147-A177-3AD203B41FA5}">
                      <a16:colId xmlns:a16="http://schemas.microsoft.com/office/drawing/2014/main" val="1888620052"/>
                    </a:ext>
                  </a:extLst>
                </a:gridCol>
                <a:gridCol w="1322113">
                  <a:extLst>
                    <a:ext uri="{9D8B030D-6E8A-4147-A177-3AD203B41FA5}">
                      <a16:colId xmlns:a16="http://schemas.microsoft.com/office/drawing/2014/main" val="2030520320"/>
                    </a:ext>
                  </a:extLst>
                </a:gridCol>
                <a:gridCol w="1322113">
                  <a:extLst>
                    <a:ext uri="{9D8B030D-6E8A-4147-A177-3AD203B41FA5}">
                      <a16:colId xmlns:a16="http://schemas.microsoft.com/office/drawing/2014/main" val="88522328"/>
                    </a:ext>
                  </a:extLst>
                </a:gridCol>
                <a:gridCol w="1322113">
                  <a:extLst>
                    <a:ext uri="{9D8B030D-6E8A-4147-A177-3AD203B41FA5}">
                      <a16:colId xmlns:a16="http://schemas.microsoft.com/office/drawing/2014/main" val="2331861575"/>
                    </a:ext>
                  </a:extLst>
                </a:gridCol>
                <a:gridCol w="1011220">
                  <a:extLst>
                    <a:ext uri="{9D8B030D-6E8A-4147-A177-3AD203B41FA5}">
                      <a16:colId xmlns:a16="http://schemas.microsoft.com/office/drawing/2014/main" val="2927462003"/>
                    </a:ext>
                  </a:extLst>
                </a:gridCol>
              </a:tblGrid>
              <a:tr h="495711">
                <a:tc>
                  <a:txBody>
                    <a:bodyPr/>
                    <a:lstStyle/>
                    <a:p>
                      <a:pPr algn="ctr" rtl="0" fontAlgn="ctr"/>
                      <a:r>
                        <a:rPr lang="es-PE" sz="1400" b="1" i="0" u="none" strike="noStrike">
                          <a:solidFill>
                            <a:srgbClr val="FFFFFF"/>
                          </a:solidFill>
                          <a:effectLst/>
                          <a:latin typeface="Calibri" panose="020F0502020204030204" pitchFamily="34" charset="0"/>
                        </a:rPr>
                        <a:t>GENÉRICA DE GASTO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PMG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PIA 2022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VARIACION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Calibri" panose="020F0502020204030204" pitchFamily="34" charset="0"/>
                        </a:rPr>
                        <a:t>% VARIACION</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685942744"/>
                  </a:ext>
                </a:extLst>
              </a:tr>
              <a:tr h="262435">
                <a:tc>
                  <a:txBody>
                    <a:bodyPr/>
                    <a:lstStyle/>
                    <a:p>
                      <a:pPr algn="l" rtl="0" fontAlgn="ctr"/>
                      <a:r>
                        <a:rPr lang="es-PE" sz="1550" b="1" i="0" u="none" strike="noStrike" dirty="0">
                          <a:solidFill>
                            <a:srgbClr val="0000CC"/>
                          </a:solidFill>
                          <a:effectLst/>
                          <a:latin typeface="Arial Narrow" panose="020B0606020202030204" pitchFamily="34" charset="0"/>
                        </a:rPr>
                        <a:t>GASTOS CORRIENTES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1,424,795,732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1,575,378,375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150,582,643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10.6%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567301697"/>
                  </a:ext>
                </a:extLst>
              </a:tr>
              <a:tr h="262435">
                <a:tc>
                  <a:txBody>
                    <a:bodyPr/>
                    <a:lstStyle/>
                    <a:p>
                      <a:pPr algn="l" rtl="0" fontAlgn="ctr"/>
                      <a:r>
                        <a:rPr lang="es-ES" sz="1550" b="1" i="0" u="none" strike="noStrike" dirty="0">
                          <a:solidFill>
                            <a:srgbClr val="000066"/>
                          </a:solidFill>
                          <a:effectLst/>
                          <a:latin typeface="Arial Narrow" panose="020B0606020202030204" pitchFamily="34" charset="0"/>
                        </a:rPr>
                        <a:t>2.1 Personal y Obligaciones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1,223,994,406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1,291,487,694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67,493,288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5.5%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90994986"/>
                  </a:ext>
                </a:extLst>
              </a:tr>
              <a:tr h="515150">
                <a:tc>
                  <a:txBody>
                    <a:bodyPr/>
                    <a:lstStyle/>
                    <a:p>
                      <a:pPr algn="l" rtl="0" fontAlgn="ctr"/>
                      <a:r>
                        <a:rPr lang="es-ES" sz="1550" b="1" i="0" u="none" strike="noStrike" dirty="0">
                          <a:solidFill>
                            <a:srgbClr val="000066"/>
                          </a:solidFill>
                          <a:effectLst/>
                          <a:latin typeface="Arial Narrow" panose="020B0606020202030204" pitchFamily="34" charset="0"/>
                        </a:rPr>
                        <a:t>2.2 Pensiones y Otras Prestaciones Sociales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83,654,071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86,164,326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2,510,255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2090909522"/>
                  </a:ext>
                </a:extLst>
              </a:tr>
              <a:tr h="262435">
                <a:tc>
                  <a:txBody>
                    <a:bodyPr/>
                    <a:lstStyle/>
                    <a:p>
                      <a:pPr algn="l" rtl="0" fontAlgn="ctr"/>
                      <a:r>
                        <a:rPr lang="es-PE" sz="1550" b="1" i="0" u="none" strike="noStrike">
                          <a:solidFill>
                            <a:srgbClr val="000066"/>
                          </a:solidFill>
                          <a:effectLst/>
                          <a:latin typeface="Arial Narrow" panose="020B0606020202030204" pitchFamily="34" charset="0"/>
                        </a:rPr>
                        <a:t>2.3 Bienes y Servicios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116,933,625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197,512,725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80,579,100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68.9%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39633712"/>
                  </a:ext>
                </a:extLst>
              </a:tr>
              <a:tr h="262435">
                <a:tc>
                  <a:txBody>
                    <a:bodyPr/>
                    <a:lstStyle/>
                    <a:p>
                      <a:pPr algn="l" rtl="0" fontAlgn="ctr"/>
                      <a:r>
                        <a:rPr lang="es-PE" sz="1550" b="1" i="0" u="none" strike="noStrike">
                          <a:solidFill>
                            <a:srgbClr val="000066"/>
                          </a:solidFill>
                          <a:effectLst/>
                          <a:latin typeface="Arial Narrow" panose="020B0606020202030204" pitchFamily="34" charset="0"/>
                        </a:rPr>
                        <a:t>2.5 Otros Gastos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213,630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213,630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475241991"/>
                  </a:ext>
                </a:extLst>
              </a:tr>
              <a:tr h="262435">
                <a:tc>
                  <a:txBody>
                    <a:bodyPr/>
                    <a:lstStyle/>
                    <a:p>
                      <a:pPr algn="l" rtl="0" fontAlgn="ctr"/>
                      <a:r>
                        <a:rPr lang="es-PE" sz="1550" b="1" i="0" u="none" strike="noStrike">
                          <a:solidFill>
                            <a:srgbClr val="0000CC"/>
                          </a:solidFill>
                          <a:effectLst/>
                          <a:latin typeface="Arial Narrow" panose="020B0606020202030204" pitchFamily="34" charset="0"/>
                        </a:rPr>
                        <a:t>GASTOS DE CAPITAL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253,752,304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305,549,546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51,797,242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20.4%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70573507"/>
                  </a:ext>
                </a:extLst>
              </a:tr>
              <a:tr h="262435">
                <a:tc>
                  <a:txBody>
                    <a:bodyPr/>
                    <a:lstStyle/>
                    <a:p>
                      <a:pPr algn="l" rtl="0" fontAlgn="ctr"/>
                      <a:r>
                        <a:rPr lang="es-ES" sz="1550" b="1" i="0" u="none" strike="noStrike">
                          <a:solidFill>
                            <a:srgbClr val="000066"/>
                          </a:solidFill>
                          <a:effectLst/>
                          <a:latin typeface="Arial Narrow" panose="020B0606020202030204" pitchFamily="34" charset="0"/>
                        </a:rPr>
                        <a:t>2.6 Adquisición de Activos no Financieros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253,752,304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305,549,546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51,797,242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20.4%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3619132856"/>
                  </a:ext>
                </a:extLst>
              </a:tr>
              <a:tr h="262435">
                <a:tc>
                  <a:txBody>
                    <a:bodyPr/>
                    <a:lstStyle/>
                    <a:p>
                      <a:pPr algn="l" rtl="0" fontAlgn="ctr"/>
                      <a:r>
                        <a:rPr lang="es-PE" sz="1550" b="1" i="0" u="none" strike="noStrike">
                          <a:solidFill>
                            <a:srgbClr val="0000CC"/>
                          </a:solidFill>
                          <a:effectLst/>
                          <a:latin typeface="Arial Narrow" panose="020B0606020202030204" pitchFamily="34" charset="0"/>
                        </a:rPr>
                        <a:t>SERVICIO DE LA DEUDA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CC"/>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CC"/>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932391630"/>
                  </a:ext>
                </a:extLst>
              </a:tr>
              <a:tr h="262435">
                <a:tc>
                  <a:txBody>
                    <a:bodyPr/>
                    <a:lstStyle/>
                    <a:p>
                      <a:pPr algn="l" rtl="0" fontAlgn="ctr"/>
                      <a:r>
                        <a:rPr lang="es-ES" sz="1550" b="1" i="0" u="none" strike="noStrike">
                          <a:solidFill>
                            <a:srgbClr val="000066"/>
                          </a:solidFill>
                          <a:effectLst/>
                          <a:latin typeface="Arial Narrow" panose="020B0606020202030204" pitchFamily="34" charset="0"/>
                        </a:rPr>
                        <a:t>2.8 Servicio de la Deuda Pública</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5,666,885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tc>
                  <a:txBody>
                    <a:bodyPr/>
                    <a:lstStyle/>
                    <a:p>
                      <a:pPr algn="r" rtl="0" fontAlgn="ctr"/>
                      <a:r>
                        <a:rPr lang="es-PE" sz="1550" b="1" i="0" u="none" strike="noStrike" dirty="0">
                          <a:solidFill>
                            <a:srgbClr val="000066"/>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FFFFFF"/>
                    </a:solidFill>
                  </a:tcPr>
                </a:tc>
                <a:extLst>
                  <a:ext uri="{0D108BD9-81ED-4DB2-BD59-A6C34878D82A}">
                    <a16:rowId xmlns:a16="http://schemas.microsoft.com/office/drawing/2014/main" val="1242776093"/>
                  </a:ext>
                </a:extLst>
              </a:tr>
              <a:tr h="252715">
                <a:tc>
                  <a:txBody>
                    <a:bodyPr/>
                    <a:lstStyle/>
                    <a:p>
                      <a:pPr algn="ctr" rtl="0" fontAlgn="ctr"/>
                      <a:r>
                        <a:rPr lang="es-PE" sz="155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1,684,214,921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1,886,594,806</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Calibri" panose="020F0502020204030204" pitchFamily="34" charset="0"/>
                        </a:rPr>
                        <a:t>202,379,885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Calibri" panose="020F0502020204030204" pitchFamily="34" charset="0"/>
                        </a:rPr>
                        <a:t>12.0%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525225302"/>
                  </a:ext>
                </a:extLst>
              </a:tr>
            </a:tbl>
          </a:graphicData>
        </a:graphic>
      </p:graphicFrame>
    </p:spTree>
    <p:extLst>
      <p:ext uri="{BB962C8B-B14F-4D97-AF65-F5344CB8AC3E}">
        <p14:creationId xmlns:p14="http://schemas.microsoft.com/office/powerpoint/2010/main" val="2453803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37136"/>
            <a:ext cx="7128792" cy="1454248"/>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IX.</a:t>
            </a:r>
          </a:p>
          <a:p>
            <a:pPr marL="0" lvl="1" algn="ctr"/>
            <a:r>
              <a:rPr lang="es-ES" sz="3000" b="1" dirty="0">
                <a:ln w="50800"/>
                <a:solidFill>
                  <a:schemeClr val="bg1">
                    <a:lumMod val="95000"/>
                  </a:schemeClr>
                </a:solidFill>
                <a:latin typeface="Agency FB" pitchFamily="34" charset="0"/>
                <a:cs typeface="Arial" panose="020B0604020202020204" pitchFamily="34" charset="0"/>
              </a:rPr>
              <a:t>ANÁLISIS DE LOS CRÉDITOS PRESUPUESTARIOS PARA COMBATIR EL COVID-19 AÑO 2021</a:t>
            </a:r>
            <a:endParaRPr lang="es-PE" sz="3000" b="1" dirty="0">
              <a:ln w="50800"/>
              <a:solidFill>
                <a:schemeClr val="bg1">
                  <a:lumMod val="95000"/>
                </a:schemeClr>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264790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IX. ANÁLISIS DE LOS CRÉDITOS PRESUPUESTARIOS DE ACTIVIDADES Y PROYECTOS ORIENTADOS A COMBATIR EL COVID-19 AÑO 2021</a:t>
            </a:r>
          </a:p>
        </p:txBody>
      </p:sp>
      <p:graphicFrame>
        <p:nvGraphicFramePr>
          <p:cNvPr id="3" name="Tabla 2">
            <a:extLst>
              <a:ext uri="{FF2B5EF4-FFF2-40B4-BE49-F238E27FC236}">
                <a16:creationId xmlns:a16="http://schemas.microsoft.com/office/drawing/2014/main" id="{DB066924-6DDE-4F84-816E-1AA5AFB25415}"/>
              </a:ext>
            </a:extLst>
          </p:cNvPr>
          <p:cNvGraphicFramePr>
            <a:graphicFrameLocks noGrp="1"/>
          </p:cNvGraphicFramePr>
          <p:nvPr>
            <p:extLst>
              <p:ext uri="{D42A27DB-BD31-4B8C-83A1-F6EECF244321}">
                <p14:modId xmlns:p14="http://schemas.microsoft.com/office/powerpoint/2010/main" val="640548950"/>
              </p:ext>
            </p:extLst>
          </p:nvPr>
        </p:nvGraphicFramePr>
        <p:xfrm>
          <a:off x="323528" y="2195810"/>
          <a:ext cx="8448050" cy="2421620"/>
        </p:xfrm>
        <a:graphic>
          <a:graphicData uri="http://schemas.openxmlformats.org/drawingml/2006/table">
            <a:tbl>
              <a:tblPr/>
              <a:tblGrid>
                <a:gridCol w="2870819">
                  <a:extLst>
                    <a:ext uri="{9D8B030D-6E8A-4147-A177-3AD203B41FA5}">
                      <a16:colId xmlns:a16="http://schemas.microsoft.com/office/drawing/2014/main" val="2654753739"/>
                    </a:ext>
                  </a:extLst>
                </a:gridCol>
                <a:gridCol w="1052844">
                  <a:extLst>
                    <a:ext uri="{9D8B030D-6E8A-4147-A177-3AD203B41FA5}">
                      <a16:colId xmlns:a16="http://schemas.microsoft.com/office/drawing/2014/main" val="4210215554"/>
                    </a:ext>
                  </a:extLst>
                </a:gridCol>
                <a:gridCol w="1052844">
                  <a:extLst>
                    <a:ext uri="{9D8B030D-6E8A-4147-A177-3AD203B41FA5}">
                      <a16:colId xmlns:a16="http://schemas.microsoft.com/office/drawing/2014/main" val="3073387528"/>
                    </a:ext>
                  </a:extLst>
                </a:gridCol>
                <a:gridCol w="1252033">
                  <a:extLst>
                    <a:ext uri="{9D8B030D-6E8A-4147-A177-3AD203B41FA5}">
                      <a16:colId xmlns:a16="http://schemas.microsoft.com/office/drawing/2014/main" val="2151763375"/>
                    </a:ext>
                  </a:extLst>
                </a:gridCol>
                <a:gridCol w="1166666">
                  <a:extLst>
                    <a:ext uri="{9D8B030D-6E8A-4147-A177-3AD203B41FA5}">
                      <a16:colId xmlns:a16="http://schemas.microsoft.com/office/drawing/2014/main" val="2417139632"/>
                    </a:ext>
                  </a:extLst>
                </a:gridCol>
                <a:gridCol w="1052844">
                  <a:extLst>
                    <a:ext uri="{9D8B030D-6E8A-4147-A177-3AD203B41FA5}">
                      <a16:colId xmlns:a16="http://schemas.microsoft.com/office/drawing/2014/main" val="2279151055"/>
                    </a:ext>
                  </a:extLst>
                </a:gridCol>
              </a:tblGrid>
              <a:tr h="231320">
                <a:tc gridSpan="6">
                  <a:txBody>
                    <a:bodyPr/>
                    <a:lstStyle/>
                    <a:p>
                      <a:pPr algn="l" rtl="0" fontAlgn="ctr"/>
                      <a:r>
                        <a:rPr lang="es-ES" sz="1400" b="1" i="0" u="none" strike="noStrike" dirty="0">
                          <a:solidFill>
                            <a:srgbClr val="FFFFFF"/>
                          </a:solidFill>
                          <a:effectLst/>
                          <a:latin typeface="Arial Narrow" panose="020B0606020202030204" pitchFamily="34" charset="0"/>
                        </a:rPr>
                        <a:t>RESUMEN POR FUENTE DE FINANCIAMIENTO  - ACTIVIDADES Y PROYECTOS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549676757"/>
                  </a:ext>
                </a:extLst>
              </a:tr>
              <a:tr h="414398">
                <a:tc>
                  <a:txBody>
                    <a:bodyPr/>
                    <a:lstStyle/>
                    <a:p>
                      <a:pPr algn="ctr" rtl="0" fontAlgn="ctr"/>
                      <a:r>
                        <a:rPr lang="es-PE" sz="1300" b="1" i="0" u="none" strike="noStrike" dirty="0">
                          <a:solidFill>
                            <a:srgbClr val="FFFFFF"/>
                          </a:solidFill>
                          <a:effectLst/>
                          <a:latin typeface="Arial Narrow" panose="020B0606020202030204" pitchFamily="34" charset="0"/>
                        </a:rPr>
                        <a:t>FUENTE DE FINANCIAMIENTO</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300" b="1" i="0" u="none" strike="noStrike" dirty="0">
                          <a:solidFill>
                            <a:srgbClr val="FFFFFF"/>
                          </a:solidFill>
                          <a:effectLst/>
                          <a:latin typeface="Arial Narrow" panose="020B0606020202030204" pitchFamily="34" charset="0"/>
                        </a:rPr>
                        <a:t>PIA 2021</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Arial Narrow" panose="020B0606020202030204" pitchFamily="34" charset="0"/>
                        </a:rPr>
                        <a:t>TRANSFERENCIA DE PARTIDAS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Arial Narrow" panose="020B0606020202030204" pitchFamily="34" charset="0"/>
                        </a:rPr>
                        <a:t>CREDITO SUPLEMENTARIO</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100" b="1" i="0" u="none" strike="noStrike">
                          <a:solidFill>
                            <a:srgbClr val="FFFFFF"/>
                          </a:solidFill>
                          <a:effectLst/>
                          <a:latin typeface="Arial Narrow" panose="020B0606020202030204" pitchFamily="34" charset="0"/>
                        </a:rPr>
                        <a:t>MODIFICACIONES INTERNAS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200" b="1" i="0" u="none" strike="noStrike" dirty="0">
                          <a:solidFill>
                            <a:srgbClr val="FFFFFF"/>
                          </a:solidFill>
                          <a:effectLst/>
                          <a:latin typeface="Arial Narrow" panose="020B0606020202030204" pitchFamily="34" charset="0"/>
                        </a:rPr>
                        <a:t>PIM TOTAL COVID </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644778285"/>
                  </a:ext>
                </a:extLst>
              </a:tr>
              <a:tr h="255074">
                <a:tc>
                  <a:txBody>
                    <a:bodyPr/>
                    <a:lstStyle/>
                    <a:p>
                      <a:pPr algn="l" rtl="0" fontAlgn="ctr"/>
                      <a:r>
                        <a:rPr lang="es-PE" sz="1550" b="1" i="0" u="none" strike="noStrike" dirty="0">
                          <a:solidFill>
                            <a:srgbClr val="000066"/>
                          </a:solidFill>
                          <a:effectLst/>
                          <a:latin typeface="Arial Narrow" panose="020B0606020202030204" pitchFamily="34" charset="0"/>
                        </a:rPr>
                        <a:t>Recursos Ordinarios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5,346,224</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66,884,671</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72,230,895</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335666835"/>
                  </a:ext>
                </a:extLst>
              </a:tr>
              <a:tr h="255074">
                <a:tc>
                  <a:txBody>
                    <a:bodyPr/>
                    <a:lstStyle/>
                    <a:p>
                      <a:pPr algn="l" rtl="0" fontAlgn="ctr"/>
                      <a:r>
                        <a:rPr lang="es-PE" sz="1550" b="1" i="0" u="none" strike="noStrike" dirty="0">
                          <a:solidFill>
                            <a:srgbClr val="000066"/>
                          </a:solidFill>
                          <a:effectLst/>
                          <a:latin typeface="Arial Narrow" panose="020B0606020202030204" pitchFamily="34" charset="0"/>
                        </a:rPr>
                        <a:t>Recursos Directamente Recaudados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2475725281"/>
                  </a:ext>
                </a:extLst>
              </a:tr>
              <a:tr h="500532">
                <a:tc>
                  <a:txBody>
                    <a:bodyPr/>
                    <a:lstStyle/>
                    <a:p>
                      <a:pPr algn="l" rtl="0" fontAlgn="ctr"/>
                      <a:r>
                        <a:rPr lang="es-PE" sz="1550" b="1" i="0" u="none" strike="noStrike">
                          <a:solidFill>
                            <a:srgbClr val="000066"/>
                          </a:solidFill>
                          <a:effectLst/>
                          <a:latin typeface="Arial Narrow" panose="020B0606020202030204" pitchFamily="34" charset="0"/>
                        </a:rPr>
                        <a:t>Recursos por Operaciones Oficiales de Crédito</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35,820,352</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68,674,162</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104,494,514</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879865357"/>
                  </a:ext>
                </a:extLst>
              </a:tr>
              <a:tr h="255074">
                <a:tc>
                  <a:txBody>
                    <a:bodyPr/>
                    <a:lstStyle/>
                    <a:p>
                      <a:pPr algn="l" rtl="0" fontAlgn="ctr"/>
                      <a:r>
                        <a:rPr lang="es-PE" sz="1550" b="1" i="0" u="none" strike="noStrike">
                          <a:solidFill>
                            <a:srgbClr val="000066"/>
                          </a:solidFill>
                          <a:effectLst/>
                          <a:latin typeface="Arial Narrow" panose="020B0606020202030204" pitchFamily="34" charset="0"/>
                        </a:rPr>
                        <a:t>Donaciones y Transferencias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2,238,869</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5,707,141</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7,946,010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444719757"/>
                  </a:ext>
                </a:extLst>
              </a:tr>
              <a:tr h="255074">
                <a:tc>
                  <a:txBody>
                    <a:bodyPr/>
                    <a:lstStyle/>
                    <a:p>
                      <a:pPr algn="l" rtl="0" fontAlgn="ctr"/>
                      <a:r>
                        <a:rPr lang="es-PE" sz="1550" b="1" i="0" u="none" strike="noStrike">
                          <a:solidFill>
                            <a:srgbClr val="000066"/>
                          </a:solidFill>
                          <a:effectLst/>
                          <a:latin typeface="Arial Narrow" panose="020B0606020202030204" pitchFamily="34" charset="0"/>
                        </a:rPr>
                        <a:t>Recursos Determinados</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0</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a:solidFill>
                            <a:srgbClr val="000066"/>
                          </a:solidFill>
                          <a:effectLst/>
                          <a:latin typeface="Arial Narrow" panose="020B0606020202030204" pitchFamily="34" charset="0"/>
                        </a:rPr>
                        <a:t>4,533,236</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50" b="1" i="0" u="none" strike="noStrike" dirty="0">
                          <a:solidFill>
                            <a:srgbClr val="000066"/>
                          </a:solidFill>
                          <a:effectLst/>
                          <a:latin typeface="Arial Narrow" panose="020B0606020202030204" pitchFamily="34" charset="0"/>
                        </a:rPr>
                        <a:t>4,533,236</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1266609220"/>
                  </a:ext>
                </a:extLst>
              </a:tr>
              <a:tr h="255074">
                <a:tc>
                  <a:txBody>
                    <a:bodyPr/>
                    <a:lstStyle/>
                    <a:p>
                      <a:pPr algn="ctr" rtl="0" fontAlgn="ctr"/>
                      <a:r>
                        <a:rPr lang="es-PE" sz="1550" b="1" i="0" u="none" strike="noStrike">
                          <a:solidFill>
                            <a:srgbClr val="FFFFFF"/>
                          </a:solidFill>
                          <a:effectLst/>
                          <a:latin typeface="Arial Narrow" panose="020B0606020202030204" pitchFamily="34" charset="0"/>
                        </a:rPr>
                        <a:t>TOTAL</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5,346,224</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a:solidFill>
                            <a:srgbClr val="FFFFFF"/>
                          </a:solidFill>
                          <a:effectLst/>
                          <a:latin typeface="Arial Narrow" panose="020B0606020202030204" pitchFamily="34" charset="0"/>
                        </a:rPr>
                        <a:t>102,705,023</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Arial Narrow" panose="020B0606020202030204" pitchFamily="34" charset="0"/>
                        </a:rPr>
                        <a:t>2,238,869</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Arial Narrow" panose="020B0606020202030204" pitchFamily="34" charset="0"/>
                        </a:rPr>
                        <a:t>78,914,539</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50" b="1" i="0" u="none" strike="noStrike" dirty="0">
                          <a:solidFill>
                            <a:srgbClr val="FFFFFF"/>
                          </a:solidFill>
                          <a:effectLst/>
                          <a:latin typeface="Arial Narrow" panose="020B0606020202030204" pitchFamily="34" charset="0"/>
                        </a:rPr>
                        <a:t>189,204,655</a:t>
                      </a:r>
                    </a:p>
                  </a:txBody>
                  <a:tcPr marL="9254" marR="9254" marT="9254"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1119602790"/>
                  </a:ext>
                </a:extLst>
              </a:tr>
            </a:tbl>
          </a:graphicData>
        </a:graphic>
      </p:graphicFrame>
      <p:sp>
        <p:nvSpPr>
          <p:cNvPr id="9" name="CuadroTexto 8">
            <a:extLst>
              <a:ext uri="{FF2B5EF4-FFF2-40B4-BE49-F238E27FC236}">
                <a16:creationId xmlns:a16="http://schemas.microsoft.com/office/drawing/2014/main" id="{F4ACE421-56A2-4987-A6A3-F4FC06101BAE}"/>
              </a:ext>
            </a:extLst>
          </p:cNvPr>
          <p:cNvSpPr txBox="1"/>
          <p:nvPr/>
        </p:nvSpPr>
        <p:spPr>
          <a:xfrm>
            <a:off x="505326" y="1043682"/>
            <a:ext cx="8253361" cy="1076705"/>
          </a:xfrm>
          <a:prstGeom prst="rect">
            <a:avLst/>
          </a:prstGeom>
          <a:noFill/>
        </p:spPr>
        <p:txBody>
          <a:bodyPr wrap="square" rtlCol="0">
            <a:spAutoFit/>
          </a:bodyPr>
          <a:lstStyle/>
          <a:p>
            <a:pPr algn="just"/>
            <a:r>
              <a:rPr lang="es-PE" sz="1599" dirty="0">
                <a:solidFill>
                  <a:srgbClr val="002060"/>
                </a:solidFill>
                <a:effectLst>
                  <a:outerShdw blurRad="38100" dist="38100" dir="2700000" algn="tl">
                    <a:srgbClr val="000000">
                      <a:alpha val="43137"/>
                    </a:srgbClr>
                  </a:outerShdw>
                </a:effectLst>
              </a:rPr>
              <a:t>En el presente año se cuenta con un presupuesto de S/. 189’204,655 orientado a la Prevención, Control, Diagnóstico y Tratamiento de Coronavirus y Proyectos de inversión e IOARR en Estado de Emergencia Nacional (Covid-19).</a:t>
            </a:r>
          </a:p>
          <a:p>
            <a:pPr algn="just"/>
            <a:endParaRPr lang="es-PE" sz="1599"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7993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IX. ANÁLISIS DE LOS CRÉDITOS PRESUPUESTARIOS DE ACTIVIDADES Y PROYECTOS ORIENTADOS A COMBATIR EL COVID-19 AÑO 2021</a:t>
            </a:r>
          </a:p>
        </p:txBody>
      </p:sp>
      <p:sp>
        <p:nvSpPr>
          <p:cNvPr id="11" name="CuadroTexto 10">
            <a:extLst>
              <a:ext uri="{FF2B5EF4-FFF2-40B4-BE49-F238E27FC236}">
                <a16:creationId xmlns:a16="http://schemas.microsoft.com/office/drawing/2014/main" id="{B9BF6679-D4B1-43FA-9F26-861352EA013C}"/>
              </a:ext>
            </a:extLst>
          </p:cNvPr>
          <p:cNvSpPr txBox="1"/>
          <p:nvPr/>
        </p:nvSpPr>
        <p:spPr>
          <a:xfrm>
            <a:off x="505326" y="971674"/>
            <a:ext cx="8253361" cy="830612"/>
          </a:xfrm>
          <a:prstGeom prst="rect">
            <a:avLst/>
          </a:prstGeom>
          <a:noFill/>
        </p:spPr>
        <p:txBody>
          <a:bodyPr wrap="square" rtlCol="0">
            <a:spAutoFit/>
          </a:bodyPr>
          <a:lstStyle/>
          <a:p>
            <a:pPr algn="just"/>
            <a:r>
              <a:rPr lang="es-PE" sz="1599" dirty="0">
                <a:solidFill>
                  <a:srgbClr val="002060"/>
                </a:solidFill>
                <a:effectLst>
                  <a:outerShdw blurRad="38100" dist="38100" dir="2700000" algn="tl">
                    <a:srgbClr val="000000">
                      <a:alpha val="43137"/>
                    </a:srgbClr>
                  </a:outerShdw>
                </a:effectLst>
              </a:rPr>
              <a:t>La ejecución presupuestal de la Prevención, Control, Diagnóstico y Tratamiento de Coronavirus asciende al 45.1%, en cuanto a la ejecución de actividades se tiene un avance del 67.7% y en la ejecución de proyectos e IOARR un avance del 9.4%.</a:t>
            </a:r>
          </a:p>
        </p:txBody>
      </p:sp>
      <p:graphicFrame>
        <p:nvGraphicFramePr>
          <p:cNvPr id="12" name="Tabla 11">
            <a:extLst>
              <a:ext uri="{FF2B5EF4-FFF2-40B4-BE49-F238E27FC236}">
                <a16:creationId xmlns:a16="http://schemas.microsoft.com/office/drawing/2014/main" id="{CF8FF4E3-A361-4F6F-9D0B-132A794B6E6A}"/>
              </a:ext>
            </a:extLst>
          </p:cNvPr>
          <p:cNvGraphicFramePr>
            <a:graphicFrameLocks noGrp="1"/>
          </p:cNvGraphicFramePr>
          <p:nvPr>
            <p:extLst>
              <p:ext uri="{D42A27DB-BD31-4B8C-83A1-F6EECF244321}">
                <p14:modId xmlns:p14="http://schemas.microsoft.com/office/powerpoint/2010/main" val="3786523626"/>
              </p:ext>
            </p:extLst>
          </p:nvPr>
        </p:nvGraphicFramePr>
        <p:xfrm>
          <a:off x="505325" y="1829838"/>
          <a:ext cx="8253361" cy="4182396"/>
        </p:xfrm>
        <a:graphic>
          <a:graphicData uri="http://schemas.openxmlformats.org/drawingml/2006/table">
            <a:tbl>
              <a:tblPr/>
              <a:tblGrid>
                <a:gridCol w="5339274">
                  <a:extLst>
                    <a:ext uri="{9D8B030D-6E8A-4147-A177-3AD203B41FA5}">
                      <a16:colId xmlns:a16="http://schemas.microsoft.com/office/drawing/2014/main" val="4200584972"/>
                    </a:ext>
                  </a:extLst>
                </a:gridCol>
                <a:gridCol w="1071072">
                  <a:extLst>
                    <a:ext uri="{9D8B030D-6E8A-4147-A177-3AD203B41FA5}">
                      <a16:colId xmlns:a16="http://schemas.microsoft.com/office/drawing/2014/main" val="455643396"/>
                    </a:ext>
                  </a:extLst>
                </a:gridCol>
                <a:gridCol w="1071072">
                  <a:extLst>
                    <a:ext uri="{9D8B030D-6E8A-4147-A177-3AD203B41FA5}">
                      <a16:colId xmlns:a16="http://schemas.microsoft.com/office/drawing/2014/main" val="1200208390"/>
                    </a:ext>
                  </a:extLst>
                </a:gridCol>
                <a:gridCol w="771943">
                  <a:extLst>
                    <a:ext uri="{9D8B030D-6E8A-4147-A177-3AD203B41FA5}">
                      <a16:colId xmlns:a16="http://schemas.microsoft.com/office/drawing/2014/main" val="2117338261"/>
                    </a:ext>
                  </a:extLst>
                </a:gridCol>
              </a:tblGrid>
              <a:tr h="297323">
                <a:tc>
                  <a:txBody>
                    <a:bodyPr/>
                    <a:lstStyle/>
                    <a:p>
                      <a:pPr algn="ctr" rtl="0" fontAlgn="ctr"/>
                      <a:r>
                        <a:rPr lang="es-PE" sz="1400" b="1" i="0" u="none" strike="noStrike" dirty="0">
                          <a:solidFill>
                            <a:srgbClr val="FFFFFF"/>
                          </a:solidFill>
                          <a:effectLst/>
                          <a:latin typeface="Arial Narrow" panose="020B0606020202030204" pitchFamily="34" charset="0"/>
                        </a:rPr>
                        <a:t>DETALLE DEL GASTO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PIM 2021</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DEVENGADO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AVANCE % </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218407257"/>
                  </a:ext>
                </a:extLst>
              </a:tr>
              <a:tr h="232284">
                <a:tc>
                  <a:txBody>
                    <a:bodyPr/>
                    <a:lstStyle/>
                    <a:p>
                      <a:pPr algn="l" rtl="0" fontAlgn="ctr"/>
                      <a:r>
                        <a:rPr lang="es-PE" sz="1500" b="1" i="0" u="none" strike="noStrike" dirty="0">
                          <a:solidFill>
                            <a:srgbClr val="0000CC"/>
                          </a:solidFill>
                          <a:effectLst/>
                          <a:latin typeface="Arial Narrow" panose="020B0606020202030204" pitchFamily="34" charset="0"/>
                        </a:rPr>
                        <a:t>ACTIVIDADES</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115,997,257</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78,526,208</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67.7%</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4105098477"/>
                  </a:ext>
                </a:extLst>
              </a:tr>
              <a:tr h="260158">
                <a:tc>
                  <a:txBody>
                    <a:bodyPr/>
                    <a:lstStyle/>
                    <a:p>
                      <a:pPr algn="l" rtl="0" fontAlgn="ctr"/>
                      <a:r>
                        <a:rPr lang="es-ES" sz="1500" b="1" i="0" u="none" strike="noStrike" dirty="0">
                          <a:solidFill>
                            <a:srgbClr val="1A0981"/>
                          </a:solidFill>
                          <a:effectLst/>
                          <a:latin typeface="Arial Narrow" panose="020B0606020202030204" pitchFamily="34" charset="0"/>
                        </a:rPr>
                        <a:t>5006269. Prevención, Control, Diagnóstico y Tratamiento Coronavirus</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115,997,257</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78,526,208</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67.7%</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443535561"/>
                  </a:ext>
                </a:extLst>
              </a:tr>
              <a:tr h="232284">
                <a:tc>
                  <a:txBody>
                    <a:bodyPr/>
                    <a:lstStyle/>
                    <a:p>
                      <a:pPr algn="l" rtl="0" fontAlgn="ctr"/>
                      <a:r>
                        <a:rPr lang="es-PE" sz="1500" b="1" i="0" u="none" strike="noStrike" dirty="0">
                          <a:solidFill>
                            <a:srgbClr val="0000CC"/>
                          </a:solidFill>
                          <a:effectLst/>
                          <a:latin typeface="Arial Narrow" panose="020B0606020202030204" pitchFamily="34" charset="0"/>
                        </a:rPr>
                        <a:t>PROYECTOS</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73,207,398</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6,872,409</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9.4%</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1713520963"/>
                  </a:ext>
                </a:extLst>
              </a:tr>
              <a:tr h="752600">
                <a:tc>
                  <a:txBody>
                    <a:bodyPr/>
                    <a:lstStyle/>
                    <a:p>
                      <a:pPr algn="l" rtl="0" fontAlgn="ctr"/>
                      <a:r>
                        <a:rPr lang="es-ES" sz="1500" b="1" i="0" u="none" strike="noStrike" dirty="0">
                          <a:solidFill>
                            <a:srgbClr val="1A0981"/>
                          </a:solidFill>
                          <a:effectLst/>
                          <a:latin typeface="Arial Narrow" panose="020B0606020202030204" pitchFamily="34" charset="0"/>
                        </a:rPr>
                        <a:t>2494757: Construcción de Central de Oxigeno; Adquisición de Planta Generadora de Oxigeno Medicinal y Grupo Electrógeno; en el(la) EESS Manuel Núñez Butron, Distrito Puno - Puno - Puno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4,706,535</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4,440,130</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94.3%</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4225868524"/>
                  </a:ext>
                </a:extLst>
              </a:tr>
              <a:tr h="752600">
                <a:tc>
                  <a:txBody>
                    <a:bodyPr/>
                    <a:lstStyle/>
                    <a:p>
                      <a:pPr algn="l" rtl="0" fontAlgn="ctr"/>
                      <a:r>
                        <a:rPr lang="es-ES" sz="1500" b="1" i="0" u="none" strike="noStrike" dirty="0">
                          <a:solidFill>
                            <a:srgbClr val="1A0981"/>
                          </a:solidFill>
                          <a:effectLst/>
                          <a:latin typeface="Arial Narrow" panose="020B0606020202030204" pitchFamily="34" charset="0"/>
                        </a:rPr>
                        <a:t>2488048: Creación del Servicio de Análisis de Biología Molecular de Diagnostico Covid-19 en el Laboratorio de Referencia Regional de la DIRESA Puno, Distrito Puno - Puno – Puno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3,692,862</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1,804,048</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48.9%</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207704063"/>
                  </a:ext>
                </a:extLst>
              </a:tr>
              <a:tr h="752600">
                <a:tc>
                  <a:txBody>
                    <a:bodyPr/>
                    <a:lstStyle/>
                    <a:p>
                      <a:pPr algn="l" rtl="0" fontAlgn="ctr"/>
                      <a:r>
                        <a:rPr lang="es-ES" sz="1500" b="1" i="0" u="none" strike="noStrike">
                          <a:solidFill>
                            <a:srgbClr val="1A0981"/>
                          </a:solidFill>
                          <a:effectLst/>
                          <a:latin typeface="Arial Narrow" panose="020B0606020202030204" pitchFamily="34" charset="0"/>
                        </a:rPr>
                        <a:t>2502758: Construcción de Cadena de Frio; Adquisición de Equipo Eléctrico y Camión Baranda; en el(la) Direccion Regional de Salud Distrito de Puno, Provincia Puno, Departamento Puno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943,716</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618,433</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65.5%</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69055920"/>
                  </a:ext>
                </a:extLst>
              </a:tr>
              <a:tr h="752600">
                <a:tc>
                  <a:txBody>
                    <a:bodyPr/>
                    <a:lstStyle/>
                    <a:p>
                      <a:pPr algn="l" rtl="0" fontAlgn="ctr"/>
                      <a:r>
                        <a:rPr lang="es-ES" sz="1500" b="1" i="0" u="none" strike="noStrike">
                          <a:solidFill>
                            <a:srgbClr val="1A0981"/>
                          </a:solidFill>
                          <a:effectLst/>
                          <a:latin typeface="Arial Narrow" panose="020B0606020202030204" pitchFamily="34" charset="0"/>
                        </a:rPr>
                        <a:t>2455185: Creación de los Servicios de Atención Médica Móvil de Urgencia (SAMU) del Programa Mi Salud, en las 13 Provincias del Departamento de Puno</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9,865</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9,800</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99.3%</a:t>
                      </a:r>
                    </a:p>
                  </a:txBody>
                  <a:tcPr marL="9306" marR="9306" marT="9306"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308573411"/>
                  </a:ext>
                </a:extLst>
              </a:tr>
            </a:tbl>
          </a:graphicData>
        </a:graphic>
      </p:graphicFrame>
    </p:spTree>
    <p:extLst>
      <p:ext uri="{BB962C8B-B14F-4D97-AF65-F5344CB8AC3E}">
        <p14:creationId xmlns:p14="http://schemas.microsoft.com/office/powerpoint/2010/main" val="979382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dondear rectángulo de esquina del mismo lado"/>
          <p:cNvSpPr/>
          <p:nvPr/>
        </p:nvSpPr>
        <p:spPr>
          <a:xfrm rot="10800000" flipV="1">
            <a:off x="1475656" y="107578"/>
            <a:ext cx="748883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solidFill>
                  <a:srgbClr val="FFFFFF"/>
                </a:solidFill>
                <a:latin typeface="Arial Narrow" panose="020B0606020202030204" pitchFamily="34" charset="0"/>
                <a:ea typeface="Times New Roman"/>
                <a:cs typeface="Arial" pitchFamily="34" charset="0"/>
              </a:rPr>
              <a:t>IX. ANÁLISIS DE LOS CRÉDITOS PRESUPUESTARIOS DE ACTIVIDADES Y PROYECTOS ORIENTADOS A COMBATIR EL COVID-19 AÑO 2021</a:t>
            </a:r>
          </a:p>
        </p:txBody>
      </p:sp>
      <p:graphicFrame>
        <p:nvGraphicFramePr>
          <p:cNvPr id="2" name="Tabla 1">
            <a:extLst>
              <a:ext uri="{FF2B5EF4-FFF2-40B4-BE49-F238E27FC236}">
                <a16:creationId xmlns:a16="http://schemas.microsoft.com/office/drawing/2014/main" id="{6F7C6CDE-5E26-4E4B-AF52-B2B22A20A1D2}"/>
              </a:ext>
            </a:extLst>
          </p:cNvPr>
          <p:cNvGraphicFramePr>
            <a:graphicFrameLocks noGrp="1"/>
          </p:cNvGraphicFramePr>
          <p:nvPr>
            <p:extLst>
              <p:ext uri="{D42A27DB-BD31-4B8C-83A1-F6EECF244321}">
                <p14:modId xmlns:p14="http://schemas.microsoft.com/office/powerpoint/2010/main" val="3421951299"/>
              </p:ext>
            </p:extLst>
          </p:nvPr>
        </p:nvGraphicFramePr>
        <p:xfrm>
          <a:off x="359530" y="1331714"/>
          <a:ext cx="8388934" cy="3672409"/>
        </p:xfrm>
        <a:graphic>
          <a:graphicData uri="http://schemas.openxmlformats.org/drawingml/2006/table">
            <a:tbl>
              <a:tblPr/>
              <a:tblGrid>
                <a:gridCol w="5426980">
                  <a:extLst>
                    <a:ext uri="{9D8B030D-6E8A-4147-A177-3AD203B41FA5}">
                      <a16:colId xmlns:a16="http://schemas.microsoft.com/office/drawing/2014/main" val="4229147316"/>
                    </a:ext>
                  </a:extLst>
                </a:gridCol>
                <a:gridCol w="1088665">
                  <a:extLst>
                    <a:ext uri="{9D8B030D-6E8A-4147-A177-3AD203B41FA5}">
                      <a16:colId xmlns:a16="http://schemas.microsoft.com/office/drawing/2014/main" val="981404768"/>
                    </a:ext>
                  </a:extLst>
                </a:gridCol>
                <a:gridCol w="1088665">
                  <a:extLst>
                    <a:ext uri="{9D8B030D-6E8A-4147-A177-3AD203B41FA5}">
                      <a16:colId xmlns:a16="http://schemas.microsoft.com/office/drawing/2014/main" val="1622861979"/>
                    </a:ext>
                  </a:extLst>
                </a:gridCol>
                <a:gridCol w="784624">
                  <a:extLst>
                    <a:ext uri="{9D8B030D-6E8A-4147-A177-3AD203B41FA5}">
                      <a16:colId xmlns:a16="http://schemas.microsoft.com/office/drawing/2014/main" val="212090045"/>
                    </a:ext>
                  </a:extLst>
                </a:gridCol>
              </a:tblGrid>
              <a:tr h="306034">
                <a:tc>
                  <a:txBody>
                    <a:bodyPr/>
                    <a:lstStyle/>
                    <a:p>
                      <a:pPr algn="ctr" rtl="0" fontAlgn="ctr"/>
                      <a:r>
                        <a:rPr lang="es-PE" sz="1400" b="1" i="0" u="none" strike="noStrike" dirty="0">
                          <a:solidFill>
                            <a:srgbClr val="FFFFFF"/>
                          </a:solidFill>
                          <a:effectLst/>
                          <a:latin typeface="Arial Narrow" panose="020B0606020202030204" pitchFamily="34" charset="0"/>
                        </a:rPr>
                        <a:t>DETALLE DEL GASTO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a:solidFill>
                            <a:srgbClr val="FFFFFF"/>
                          </a:solidFill>
                          <a:effectLst/>
                          <a:latin typeface="Arial Narrow" panose="020B0606020202030204" pitchFamily="34" charset="0"/>
                        </a:rPr>
                        <a:t>PIM 2021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DEVENGADO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400" b="1" i="0" u="none" strike="noStrike" dirty="0">
                          <a:solidFill>
                            <a:srgbClr val="FFFFFF"/>
                          </a:solidFill>
                          <a:effectLst/>
                          <a:latin typeface="Arial Narrow" panose="020B0606020202030204" pitchFamily="34" charset="0"/>
                        </a:rPr>
                        <a:t>AVANCE % </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3087739779"/>
                  </a:ext>
                </a:extLst>
              </a:tr>
              <a:tr h="239089">
                <a:tc>
                  <a:txBody>
                    <a:bodyPr/>
                    <a:lstStyle/>
                    <a:p>
                      <a:pPr algn="l" rtl="0" fontAlgn="ctr"/>
                      <a:r>
                        <a:rPr lang="es-PE" sz="1500" b="1" i="0" u="none" strike="noStrike" dirty="0">
                          <a:solidFill>
                            <a:srgbClr val="0000CC"/>
                          </a:solidFill>
                          <a:effectLst/>
                          <a:latin typeface="Arial Narrow" panose="020B0606020202030204" pitchFamily="34" charset="0"/>
                        </a:rPr>
                        <a:t>PROYECTOS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73,207,398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6,872,409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0000F6"/>
                          </a:solidFill>
                          <a:effectLst/>
                          <a:latin typeface="Arial Narrow" panose="020B0606020202030204" pitchFamily="34" charset="0"/>
                        </a:rPr>
                        <a:t>9.4%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2856498103"/>
                  </a:ext>
                </a:extLst>
              </a:tr>
              <a:tr h="564250">
                <a:tc>
                  <a:txBody>
                    <a:bodyPr/>
                    <a:lstStyle/>
                    <a:p>
                      <a:pPr algn="l" rtl="0" fontAlgn="ctr"/>
                      <a:r>
                        <a:rPr lang="es-ES" sz="1500" b="1" i="0" u="none" strike="noStrike" dirty="0">
                          <a:solidFill>
                            <a:srgbClr val="1A0981"/>
                          </a:solidFill>
                          <a:effectLst/>
                          <a:latin typeface="Arial Narrow" panose="020B0606020202030204" pitchFamily="34" charset="0"/>
                        </a:rPr>
                        <a:t>2486804: Mejoramiento del Servicio de Detección del </a:t>
                      </a:r>
                      <a:r>
                        <a:rPr lang="es-ES" sz="1500" b="1" i="0" u="none" strike="noStrike" dirty="0" err="1">
                          <a:solidFill>
                            <a:srgbClr val="1A0981"/>
                          </a:solidFill>
                          <a:effectLst/>
                          <a:latin typeface="Arial Narrow" panose="020B0606020202030204" pitchFamily="34" charset="0"/>
                        </a:rPr>
                        <a:t>Covid</a:t>
                      </a:r>
                      <a:r>
                        <a:rPr lang="es-ES" sz="1500" b="1" i="0" u="none" strike="noStrike" dirty="0">
                          <a:solidFill>
                            <a:srgbClr val="1A0981"/>
                          </a:solidFill>
                          <a:effectLst/>
                          <a:latin typeface="Arial Narrow" panose="020B0606020202030204" pitchFamily="34" charset="0"/>
                        </a:rPr>
                        <a:t> -19 en 13 Provincias del Departamento de Puno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758,000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1535697941"/>
                  </a:ext>
                </a:extLst>
              </a:tr>
              <a:tr h="774649">
                <a:tc>
                  <a:txBody>
                    <a:bodyPr/>
                    <a:lstStyle/>
                    <a:p>
                      <a:pPr algn="l" rtl="0" fontAlgn="ctr"/>
                      <a:r>
                        <a:rPr lang="es-ES" sz="1500" b="1" i="0" u="none" strike="noStrike" dirty="0">
                          <a:solidFill>
                            <a:srgbClr val="1A0981"/>
                          </a:solidFill>
                          <a:effectLst/>
                          <a:latin typeface="Arial Narrow" panose="020B0606020202030204" pitchFamily="34" charset="0"/>
                        </a:rPr>
                        <a:t>2496010: Adquisición de Planta Generadora de Oxigeno Medicinal, Grupo Electrógeno, Concentrador de Oxigeno y Cama Camilla Multipropósito; Además de Otros Activos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35,555,852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1584383778"/>
                  </a:ext>
                </a:extLst>
              </a:tr>
              <a:tr h="774649">
                <a:tc>
                  <a:txBody>
                    <a:bodyPr/>
                    <a:lstStyle/>
                    <a:p>
                      <a:pPr algn="l" rtl="0" fontAlgn="ctr"/>
                      <a:r>
                        <a:rPr lang="es-ES" sz="1500" b="1" i="0" u="none" strike="noStrike">
                          <a:solidFill>
                            <a:srgbClr val="1A0981"/>
                          </a:solidFill>
                          <a:effectLst/>
                          <a:latin typeface="Arial Narrow" panose="020B0606020202030204" pitchFamily="34" charset="0"/>
                        </a:rPr>
                        <a:t>2496008: Adquisición de Planta Generadora de Oxigeno Medicinal, Grupo Electrógeno, Concentrador de Oxígeno y Cama Camilla Multipropósito; Además de Otros Activos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6,071,077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1224587953"/>
                  </a:ext>
                </a:extLst>
              </a:tr>
              <a:tr h="774649">
                <a:tc>
                  <a:txBody>
                    <a:bodyPr/>
                    <a:lstStyle/>
                    <a:p>
                      <a:pPr algn="l" rtl="0" fontAlgn="ctr"/>
                      <a:r>
                        <a:rPr lang="es-ES" sz="1500" b="1" i="0" u="none" strike="noStrike" dirty="0">
                          <a:solidFill>
                            <a:srgbClr val="1A0981"/>
                          </a:solidFill>
                          <a:effectLst/>
                          <a:latin typeface="Arial Narrow" panose="020B0606020202030204" pitchFamily="34" charset="0"/>
                        </a:rPr>
                        <a:t>2521618: Adquisición de Ambulancia Rural y Ambulancia Rural; en Cincuenta y Tres Establecimientos de Salud I.4, Establecimientos de Salud I.2, Establecimientos de Salud I.3 a Nivel Departamental (Puno)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a:solidFill>
                            <a:srgbClr val="1A0981"/>
                          </a:solidFill>
                          <a:effectLst/>
                          <a:latin typeface="Arial Narrow" panose="020B0606020202030204" pitchFamily="34" charset="0"/>
                        </a:rPr>
                        <a:t>21,469,491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500" b="1" i="0" u="none" strike="noStrike" dirty="0">
                          <a:solidFill>
                            <a:srgbClr val="1A0981"/>
                          </a:solidFill>
                          <a:effectLst/>
                          <a:latin typeface="Arial Narrow" panose="020B0606020202030204" pitchFamily="34" charset="0"/>
                        </a:rPr>
                        <a:t>0.0%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147927622"/>
                  </a:ext>
                </a:extLst>
              </a:tr>
              <a:tr h="239089">
                <a:tc>
                  <a:txBody>
                    <a:bodyPr/>
                    <a:lstStyle/>
                    <a:p>
                      <a:pPr algn="ctr" rtl="0" fontAlgn="ctr"/>
                      <a:r>
                        <a:rPr lang="es-PE" sz="1500" b="1" i="0" u="none" strike="noStrike">
                          <a:solidFill>
                            <a:srgbClr val="FFFFFF"/>
                          </a:solidFill>
                          <a:effectLst/>
                          <a:latin typeface="Arial Narrow" panose="020B0606020202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189,204,655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r" rtl="0" fontAlgn="ctr"/>
                      <a:r>
                        <a:rPr lang="es-PE" sz="1500" b="1" i="0" u="none" strike="noStrike">
                          <a:solidFill>
                            <a:srgbClr val="FFFFFF"/>
                          </a:solidFill>
                          <a:effectLst/>
                          <a:latin typeface="Arial Narrow" panose="020B0606020202030204" pitchFamily="34" charset="0"/>
                        </a:rPr>
                        <a:t>85,398,618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r" rtl="0" fontAlgn="ctr"/>
                      <a:r>
                        <a:rPr lang="es-PE" sz="1500" b="1" i="0" u="none" strike="noStrike" dirty="0">
                          <a:solidFill>
                            <a:srgbClr val="FFFFFF"/>
                          </a:solidFill>
                          <a:effectLst/>
                          <a:latin typeface="Arial Narrow" panose="020B0606020202030204" pitchFamily="34" charset="0"/>
                        </a:rPr>
                        <a:t>45.1%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351445816"/>
                  </a:ext>
                </a:extLst>
              </a:tr>
            </a:tbl>
          </a:graphicData>
        </a:graphic>
      </p:graphicFrame>
    </p:spTree>
    <p:extLst>
      <p:ext uri="{BB962C8B-B14F-4D97-AF65-F5344CB8AC3E}">
        <p14:creationId xmlns:p14="http://schemas.microsoft.com/office/powerpoint/2010/main" val="2354722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37136"/>
            <a:ext cx="7128792" cy="1515804"/>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X.</a:t>
            </a:r>
          </a:p>
          <a:p>
            <a:pPr marL="0" lvl="1" algn="ctr"/>
            <a:r>
              <a:rPr lang="es-ES" sz="3200" b="1" dirty="0">
                <a:ln w="11430"/>
                <a:solidFill>
                  <a:schemeClr val="bg1"/>
                </a:solidFill>
                <a:latin typeface="Agency FB" panose="020B0503020202020204" pitchFamily="34" charset="0"/>
                <a:cs typeface="Arial" panose="020B0604020202020204" pitchFamily="34" charset="0"/>
              </a:rPr>
              <a:t>PROBLEMÁTICA EN LA EJECUCIÓN DEL GASTO Y MEDIDAS CORRECTIVAS</a:t>
            </a:r>
            <a:endParaRPr lang="es-PE" sz="3000" b="1" dirty="0">
              <a:ln w="50800"/>
              <a:solidFill>
                <a:schemeClr val="bg1">
                  <a:lumMod val="95000"/>
                </a:schemeClr>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1851622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6DF7A4-B27F-4E39-BF0B-52201BF1B5E4}"/>
              </a:ext>
            </a:extLst>
          </p:cNvPr>
          <p:cNvSpPr/>
          <p:nvPr/>
        </p:nvSpPr>
        <p:spPr>
          <a:xfrm>
            <a:off x="276486" y="1715866"/>
            <a:ext cx="8522992" cy="4031488"/>
          </a:xfrm>
          <a:prstGeom prst="rect">
            <a:avLst/>
          </a:prstGeom>
        </p:spPr>
        <p:txBody>
          <a:bodyPr wrap="square">
            <a:spAutoFit/>
          </a:bodyPr>
          <a:lstStyle/>
          <a:p>
            <a:pPr marL="285493" indent="-285493" algn="just">
              <a:buFont typeface="Arial" panose="020B0604020202020204" pitchFamily="34" charset="0"/>
              <a:buChar char="•"/>
            </a:pPr>
            <a:r>
              <a:rPr lang="es-PE" sz="1600" dirty="0">
                <a:solidFill>
                  <a:srgbClr val="000066"/>
                </a:solidFill>
                <a:effectLst>
                  <a:outerShdw blurRad="38100" dist="38100" dir="2700000" algn="tl">
                    <a:srgbClr val="000000">
                      <a:alpha val="43137"/>
                    </a:srgbClr>
                  </a:outerShdw>
                </a:effectLst>
                <a:cs typeface="Arial" pitchFamily="34" charset="0"/>
              </a:rPr>
              <a:t>El problema estructural que atraviesa el país, es la </a:t>
            </a:r>
            <a:r>
              <a:rPr lang="es-PE" sz="1600" dirty="0">
                <a:solidFill>
                  <a:srgbClr val="0000CC"/>
                </a:solidFill>
                <a:effectLst>
                  <a:outerShdw blurRad="38100" dist="38100" dir="2700000" algn="tl">
                    <a:srgbClr val="000000">
                      <a:alpha val="43137"/>
                    </a:srgbClr>
                  </a:outerShdw>
                </a:effectLst>
                <a:cs typeface="Arial" pitchFamily="34" charset="0"/>
              </a:rPr>
              <a:t>recentralización de las decisiones de carácter administrativo en los ministerios</a:t>
            </a:r>
            <a:r>
              <a:rPr lang="es-PE" sz="1600" dirty="0">
                <a:solidFill>
                  <a:srgbClr val="000066"/>
                </a:solidFill>
                <a:effectLst>
                  <a:outerShdw blurRad="38100" dist="38100" dir="2700000" algn="tl">
                    <a:srgbClr val="000000">
                      <a:alpha val="43137"/>
                    </a:srgbClr>
                  </a:outerShdw>
                </a:effectLst>
                <a:cs typeface="Arial" pitchFamily="34" charset="0"/>
              </a:rPr>
              <a:t>; contraviniendo la autonomía de los gobiernos regionales establecidos en la Ley Orgánica de Gobiernos Regionales (Art. 2) y la Constitución Política del Perú.</a:t>
            </a:r>
          </a:p>
          <a:p>
            <a:pPr marL="285493" indent="-285493" algn="just">
              <a:buFont typeface="Arial" panose="020B0604020202020204" pitchFamily="34" charset="0"/>
              <a:buChar char="•"/>
            </a:pPr>
            <a:r>
              <a:rPr lang="es-PE" sz="1600" dirty="0">
                <a:solidFill>
                  <a:srgbClr val="000066"/>
                </a:solidFill>
                <a:effectLst>
                  <a:outerShdw blurRad="38100" dist="38100" dir="2700000" algn="tl">
                    <a:srgbClr val="000000">
                      <a:alpha val="43137"/>
                    </a:srgbClr>
                  </a:outerShdw>
                </a:effectLst>
                <a:cs typeface="Arial" pitchFamily="34" charset="0"/>
              </a:rPr>
              <a:t>El diseño, la ejecución y seguimiento de los </a:t>
            </a:r>
            <a:r>
              <a:rPr lang="es-PE" sz="1600" dirty="0">
                <a:solidFill>
                  <a:srgbClr val="0000CC"/>
                </a:solidFill>
                <a:effectLst>
                  <a:outerShdw blurRad="38100" dist="38100" dir="2700000" algn="tl">
                    <a:srgbClr val="000000">
                      <a:alpha val="43137"/>
                    </a:srgbClr>
                  </a:outerShdw>
                </a:effectLst>
                <a:cs typeface="Arial" pitchFamily="34" charset="0"/>
              </a:rPr>
              <a:t>Programas Presupuestales, </a:t>
            </a:r>
            <a:r>
              <a:rPr lang="es-PE" sz="1600" dirty="0">
                <a:solidFill>
                  <a:srgbClr val="000066"/>
                </a:solidFill>
                <a:effectLst>
                  <a:outerShdw blurRad="38100" dist="38100" dir="2700000" algn="tl">
                    <a:srgbClr val="000000">
                      <a:alpha val="43137"/>
                    </a:srgbClr>
                  </a:outerShdw>
                </a:effectLst>
                <a:cs typeface="Arial" pitchFamily="34" charset="0"/>
              </a:rPr>
              <a:t>se realizan desde el nivel central, existiendo una escaza articulación con los gobiernos sub nacionales, que no garantiza la efectividad en la ejecución presupuestal.</a:t>
            </a:r>
          </a:p>
          <a:p>
            <a:pPr marL="285493" indent="-285493" algn="just">
              <a:buFont typeface="Arial" panose="020B0604020202020204" pitchFamily="34" charset="0"/>
              <a:buChar char="•"/>
            </a:pPr>
            <a:r>
              <a:rPr lang="es-ES" sz="1600" dirty="0">
                <a:solidFill>
                  <a:srgbClr val="000066"/>
                </a:solidFill>
                <a:effectLst>
                  <a:outerShdw blurRad="38100" dist="38100" dir="2700000" algn="tl">
                    <a:srgbClr val="000000">
                      <a:alpha val="43137"/>
                    </a:srgbClr>
                  </a:outerShdw>
                </a:effectLst>
                <a:cs typeface="Helvetica" panose="020B0604020202020204" pitchFamily="34" charset="0"/>
              </a:rPr>
              <a:t>Dificultades en la ejecución presupuestal debido a la emergencia sanitaria COVID-19, además de la cuarentena focalizada declarado en la Región Puno.</a:t>
            </a:r>
          </a:p>
          <a:p>
            <a:pPr marL="285493" indent="-285493" algn="just">
              <a:buFont typeface="Arial" panose="020B0604020202020204" pitchFamily="34" charset="0"/>
              <a:buChar char="•"/>
            </a:pPr>
            <a:r>
              <a:rPr lang="es-ES" sz="1600" dirty="0">
                <a:solidFill>
                  <a:srgbClr val="000066"/>
                </a:solidFill>
                <a:effectLst>
                  <a:outerShdw blurRad="38100" dist="38100" dir="2700000" algn="tl">
                    <a:srgbClr val="000000">
                      <a:alpha val="43137"/>
                    </a:srgbClr>
                  </a:outerShdw>
                </a:effectLst>
                <a:cs typeface="Helvetica" panose="020B0604020202020204" pitchFamily="34" charset="0"/>
              </a:rPr>
              <a:t>Restricciones normativas y baja remuneración al personal administrativo que no permite contar con personal especializado en los diferentes sistemas administrativos.</a:t>
            </a:r>
            <a:endParaRPr lang="es-PE" sz="1600" dirty="0">
              <a:solidFill>
                <a:srgbClr val="000066"/>
              </a:solidFill>
              <a:effectLst>
                <a:outerShdw blurRad="38100" dist="38100" dir="2700000" algn="tl">
                  <a:srgbClr val="000000">
                    <a:alpha val="43137"/>
                  </a:srgbClr>
                </a:outerShdw>
              </a:effectLst>
              <a:cs typeface="Arial" pitchFamily="34" charset="0"/>
            </a:endParaRPr>
          </a:p>
          <a:p>
            <a:pPr marL="285493" indent="-285493" algn="just">
              <a:buFont typeface="Arial" panose="020B0604020202020204" pitchFamily="34" charset="0"/>
              <a:buChar char="•"/>
            </a:pPr>
            <a:r>
              <a:rPr lang="es-PE" sz="1600" dirty="0">
                <a:solidFill>
                  <a:srgbClr val="000066"/>
                </a:solidFill>
                <a:effectLst>
                  <a:outerShdw blurRad="38100" dist="38100" dir="2700000" algn="tl">
                    <a:srgbClr val="000000">
                      <a:alpha val="43137"/>
                    </a:srgbClr>
                  </a:outerShdw>
                </a:effectLst>
                <a:cs typeface="Arial" pitchFamily="34" charset="0"/>
              </a:rPr>
              <a:t>El INVIERTE.PE no permite agilizar la ejecución presupuestal, ya que los procedimientos (formatos) dificultan viabilizar en forma oportuna.</a:t>
            </a:r>
          </a:p>
          <a:p>
            <a:pPr marL="285493" indent="-285493" algn="just">
              <a:buFont typeface="Arial" panose="020B0604020202020204" pitchFamily="34" charset="0"/>
              <a:buChar char="•"/>
            </a:pPr>
            <a:r>
              <a:rPr lang="es-PE" sz="1599" dirty="0">
                <a:solidFill>
                  <a:srgbClr val="002060"/>
                </a:solidFill>
                <a:effectLst>
                  <a:outerShdw blurRad="38100" dist="38100" dir="2700000" algn="tl">
                    <a:srgbClr val="000000">
                      <a:alpha val="43137"/>
                    </a:srgbClr>
                  </a:outerShdw>
                </a:effectLst>
                <a:cs typeface="Arial" pitchFamily="34" charset="0"/>
              </a:rPr>
              <a:t>Proceso burocrático en las </a:t>
            </a:r>
            <a:r>
              <a:rPr lang="es-PE" sz="1599" dirty="0">
                <a:solidFill>
                  <a:srgbClr val="0000FF"/>
                </a:solidFill>
                <a:effectLst>
                  <a:outerShdw blurRad="38100" dist="38100" dir="2700000" algn="tl">
                    <a:srgbClr val="000000">
                      <a:alpha val="43137"/>
                    </a:srgbClr>
                  </a:outerShdw>
                </a:effectLst>
                <a:cs typeface="Arial" pitchFamily="34" charset="0"/>
              </a:rPr>
              <a:t>Contrataciones del Estado</a:t>
            </a:r>
            <a:r>
              <a:rPr lang="es-PE" sz="1599" dirty="0">
                <a:solidFill>
                  <a:srgbClr val="002060"/>
                </a:solidFill>
                <a:effectLst>
                  <a:outerShdw blurRad="38100" dist="38100" dir="2700000" algn="tl">
                    <a:srgbClr val="000000">
                      <a:alpha val="43137"/>
                    </a:srgbClr>
                  </a:outerShdw>
                </a:effectLst>
                <a:cs typeface="Arial" pitchFamily="34" charset="0"/>
              </a:rPr>
              <a:t>, en los procesos de adquisiciones.</a:t>
            </a:r>
          </a:p>
          <a:p>
            <a:pPr marL="285493" indent="-285493" algn="just">
              <a:buFont typeface="Arial" panose="020B0604020202020204" pitchFamily="34" charset="0"/>
              <a:buChar char="•"/>
            </a:pPr>
            <a:r>
              <a:rPr lang="es-ES" sz="1599" dirty="0">
                <a:solidFill>
                  <a:srgbClr val="002060"/>
                </a:solidFill>
                <a:effectLst>
                  <a:outerShdw blurRad="38100" dist="38100" dir="2700000" algn="tl">
                    <a:srgbClr val="000000">
                      <a:alpha val="43137"/>
                    </a:srgbClr>
                  </a:outerShdw>
                </a:effectLst>
                <a:cs typeface="Helvetica" panose="020B0604020202020204" pitchFamily="34" charset="0"/>
              </a:rPr>
              <a:t>La transferencia de recursos en los últimos meses no permite una adecuada ejecución presupuestal.</a:t>
            </a:r>
            <a:endParaRPr lang="es-PE" sz="1600" dirty="0">
              <a:solidFill>
                <a:srgbClr val="000066"/>
              </a:solidFill>
              <a:effectLst>
                <a:outerShdw blurRad="38100" dist="38100" dir="2700000" algn="tl">
                  <a:srgbClr val="000000">
                    <a:alpha val="43137"/>
                  </a:srgbClr>
                </a:outerShdw>
              </a:effectLst>
              <a:cs typeface="Arial" pitchFamily="34" charset="0"/>
            </a:endParaRPr>
          </a:p>
        </p:txBody>
      </p:sp>
      <p:sp>
        <p:nvSpPr>
          <p:cNvPr id="6" name="CuadroTexto 5"/>
          <p:cNvSpPr txBox="1"/>
          <p:nvPr/>
        </p:nvSpPr>
        <p:spPr>
          <a:xfrm>
            <a:off x="509054" y="1243136"/>
            <a:ext cx="8174787" cy="369012"/>
          </a:xfrm>
          <a:prstGeom prst="rect">
            <a:avLst/>
          </a:prstGeom>
          <a:noFill/>
        </p:spPr>
        <p:txBody>
          <a:bodyPr wrap="square" rtlCol="0">
            <a:spAutoFit/>
          </a:bodyPr>
          <a:lstStyle/>
          <a:p>
            <a:r>
              <a:rPr lang="es-PE" b="1" dirty="0">
                <a:solidFill>
                  <a:srgbClr val="C00000"/>
                </a:solidFill>
                <a:effectLst>
                  <a:outerShdw blurRad="38100" dist="38100" dir="2700000" algn="tl">
                    <a:srgbClr val="000000">
                      <a:alpha val="43137"/>
                    </a:srgbClr>
                  </a:outerShdw>
                </a:effectLst>
              </a:rPr>
              <a:t>PROBLEMÁTICA PRESENTADA</a:t>
            </a:r>
            <a:endParaRPr lang="es-PE"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7" name="2 Redondear rectángulo de esquina del mismo lado"/>
          <p:cNvSpPr/>
          <p:nvPr/>
        </p:nvSpPr>
        <p:spPr>
          <a:xfrm rot="10800000" flipV="1">
            <a:off x="1475656" y="179586"/>
            <a:ext cx="7323822" cy="576063"/>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b="1" dirty="0">
              <a:ln w="11430"/>
              <a:solidFill>
                <a:schemeClr val="bg1"/>
              </a:solidFill>
              <a:latin typeface="Arial Narrow" panose="020B0606020202030204" pitchFamily="34" charset="0"/>
              <a:cs typeface="Arial" panose="020B0604020202020204" pitchFamily="34" charset="0"/>
            </a:endParaRPr>
          </a:p>
          <a:p>
            <a:pPr algn="ctr">
              <a:defRPr/>
            </a:pPr>
            <a:r>
              <a:rPr lang="es-ES" b="1" dirty="0">
                <a:ln w="11430"/>
                <a:solidFill>
                  <a:schemeClr val="bg1"/>
                </a:solidFill>
                <a:latin typeface="Arial Narrow" panose="020B0606020202030204" pitchFamily="34" charset="0"/>
                <a:cs typeface="Arial" panose="020B0604020202020204" pitchFamily="34" charset="0"/>
              </a:rPr>
              <a:t>X. PROBLEMÁTICA EN LA EJECUCIÓN DEL GASTO Y MEDIDAS CORRECTIVAS</a:t>
            </a:r>
            <a:endParaRPr lang="es-PE" b="1" dirty="0">
              <a:ln w="11430"/>
              <a:solidFill>
                <a:schemeClr val="bg1"/>
              </a:solidFill>
              <a:latin typeface="Arial Narrow" panose="020B0606020202030204" pitchFamily="34" charset="0"/>
              <a:cs typeface="Arial" panose="020B0604020202020204" pitchFamily="34" charset="0"/>
            </a:endParaRPr>
          </a:p>
          <a:p>
            <a:pPr algn="ctr">
              <a:defRPr/>
            </a:pPr>
            <a:endParaRPr lang="es-ES" b="1" dirty="0">
              <a:solidFill>
                <a:srgbClr val="FFFFFF"/>
              </a:solidFill>
              <a:latin typeface="Arial Narrow" panose="020B0606020202030204" pitchFamily="34" charset="0"/>
              <a:ea typeface="Times New Roman"/>
              <a:cs typeface="Arial" pitchFamily="34" charset="0"/>
            </a:endParaRPr>
          </a:p>
        </p:txBody>
      </p:sp>
    </p:spTree>
    <p:extLst>
      <p:ext uri="{BB962C8B-B14F-4D97-AF65-F5344CB8AC3E}">
        <p14:creationId xmlns:p14="http://schemas.microsoft.com/office/powerpoint/2010/main" val="880183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6DF7A4-B27F-4E39-BF0B-52201BF1B5E4}"/>
              </a:ext>
            </a:extLst>
          </p:cNvPr>
          <p:cNvSpPr/>
          <p:nvPr/>
        </p:nvSpPr>
        <p:spPr>
          <a:xfrm>
            <a:off x="276486" y="1822310"/>
            <a:ext cx="8522992" cy="3291542"/>
          </a:xfrm>
          <a:prstGeom prst="rect">
            <a:avLst/>
          </a:prstGeom>
        </p:spPr>
        <p:txBody>
          <a:bodyPr wrap="square">
            <a:spAutoFit/>
          </a:bodyPr>
          <a:lstStyle/>
          <a:p>
            <a:pPr marL="285493" indent="-285493" algn="just">
              <a:buFont typeface="Arial" panose="020B0604020202020204" pitchFamily="34" charset="0"/>
              <a:buChar char="•"/>
            </a:pPr>
            <a:r>
              <a:rPr lang="es-PE" sz="1599" dirty="0">
                <a:solidFill>
                  <a:srgbClr val="0000CC"/>
                </a:solidFill>
                <a:effectLst>
                  <a:outerShdw blurRad="38100" dist="38100" dir="2700000" algn="tl">
                    <a:srgbClr val="000000">
                      <a:alpha val="43137"/>
                    </a:srgbClr>
                  </a:outerShdw>
                </a:effectLst>
                <a:cs typeface="Arial" pitchFamily="34" charset="0"/>
              </a:rPr>
              <a:t>Conformación de una comisión técnica entre los tres niveles de gobierno</a:t>
            </a:r>
            <a:r>
              <a:rPr lang="es-PE" sz="1599" dirty="0">
                <a:solidFill>
                  <a:srgbClr val="000066"/>
                </a:solidFill>
                <a:effectLst>
                  <a:outerShdw blurRad="38100" dist="38100" dir="2700000" algn="tl">
                    <a:srgbClr val="000000">
                      <a:alpha val="43137"/>
                    </a:srgbClr>
                  </a:outerShdw>
                </a:effectLst>
                <a:cs typeface="Arial" pitchFamily="34" charset="0"/>
              </a:rPr>
              <a:t>, para seguimiento, monitoreo y evaluación de los productos y resultados de programas presupuestales.</a:t>
            </a:r>
          </a:p>
          <a:p>
            <a:pPr marL="285493" indent="-285493" algn="just">
              <a:buFont typeface="Arial" panose="020B0604020202020204" pitchFamily="34" charset="0"/>
              <a:buChar char="•"/>
            </a:pPr>
            <a:r>
              <a:rPr lang="es-PE" sz="1599" dirty="0">
                <a:solidFill>
                  <a:srgbClr val="0000CC"/>
                </a:solidFill>
                <a:effectLst>
                  <a:outerShdw blurRad="38100" dist="38100" dir="2700000" algn="tl">
                    <a:srgbClr val="000000">
                      <a:alpha val="43137"/>
                    </a:srgbClr>
                  </a:outerShdw>
                </a:effectLst>
                <a:cs typeface="Arial" pitchFamily="34" charset="0"/>
              </a:rPr>
              <a:t>Definición de matriz de competencias</a:t>
            </a:r>
            <a:r>
              <a:rPr lang="es-PE" sz="1599" dirty="0">
                <a:solidFill>
                  <a:srgbClr val="000066"/>
                </a:solidFill>
                <a:effectLst>
                  <a:outerShdw blurRad="38100" dist="38100" dir="2700000" algn="tl">
                    <a:srgbClr val="000000">
                      <a:alpha val="43137"/>
                    </a:srgbClr>
                  </a:outerShdw>
                </a:effectLst>
                <a:cs typeface="Arial" pitchFamily="34" charset="0"/>
              </a:rPr>
              <a:t> en los tres niveles de gobierno, para evitar la superposición y duplicidad de funciones de cada nivel de gobierno (</a:t>
            </a:r>
            <a:r>
              <a:rPr lang="es-PE" sz="1599" dirty="0" err="1">
                <a:solidFill>
                  <a:srgbClr val="000066"/>
                </a:solidFill>
                <a:effectLst>
                  <a:outerShdw blurRad="38100" dist="38100" dir="2700000" algn="tl">
                    <a:srgbClr val="000000">
                      <a:alpha val="43137"/>
                    </a:srgbClr>
                  </a:outerShdw>
                </a:effectLst>
                <a:cs typeface="Arial" pitchFamily="34" charset="0"/>
              </a:rPr>
              <a:t>OPDs</a:t>
            </a:r>
            <a:r>
              <a:rPr lang="es-PE" sz="1599" dirty="0">
                <a:solidFill>
                  <a:srgbClr val="000066"/>
                </a:solidFill>
                <a:effectLst>
                  <a:outerShdw blurRad="38100" dist="38100" dir="2700000" algn="tl">
                    <a:srgbClr val="000000">
                      <a:alpha val="43137"/>
                    </a:srgbClr>
                  </a:outerShdw>
                </a:effectLst>
                <a:cs typeface="Arial" pitchFamily="34" charset="0"/>
              </a:rPr>
              <a:t> </a:t>
            </a:r>
            <a:r>
              <a:rPr lang="es-PE" sz="1599" dirty="0" err="1">
                <a:solidFill>
                  <a:srgbClr val="000066"/>
                </a:solidFill>
                <a:effectLst>
                  <a:outerShdw blurRad="38100" dist="38100" dir="2700000" algn="tl">
                    <a:srgbClr val="000000">
                      <a:alpha val="43137"/>
                    </a:srgbClr>
                  </a:outerShdw>
                </a:effectLst>
                <a:cs typeface="Arial" pitchFamily="34" charset="0"/>
              </a:rPr>
              <a:t>PELT</a:t>
            </a:r>
            <a:r>
              <a:rPr lang="es-PE" sz="1599" dirty="0">
                <a:solidFill>
                  <a:srgbClr val="000066"/>
                </a:solidFill>
                <a:effectLst>
                  <a:outerShdw blurRad="38100" dist="38100" dir="2700000" algn="tl">
                    <a:srgbClr val="000000">
                      <a:alpha val="43137"/>
                    </a:srgbClr>
                  </a:outerShdw>
                </a:effectLst>
                <a:cs typeface="Arial" pitchFamily="34" charset="0"/>
              </a:rPr>
              <a:t>).</a:t>
            </a:r>
          </a:p>
          <a:p>
            <a:pPr marL="285493" indent="-285493" algn="just">
              <a:buFont typeface="Arial" panose="020B0604020202020204" pitchFamily="34" charset="0"/>
              <a:buChar char="•"/>
            </a:pPr>
            <a:r>
              <a:rPr lang="es-ES" sz="1599" dirty="0">
                <a:solidFill>
                  <a:srgbClr val="000066"/>
                </a:solidFill>
                <a:effectLst>
                  <a:outerShdw blurRad="38100" dist="38100" dir="2700000" algn="tl">
                    <a:srgbClr val="000000">
                      <a:alpha val="43137"/>
                    </a:srgbClr>
                  </a:outerShdw>
                </a:effectLst>
                <a:cs typeface="Arial" pitchFamily="34" charset="0"/>
              </a:rPr>
              <a:t>Reuniones periódicas y permanentes para mejorar el avance de la ejecución presupuestal a través de los Comités de Seguimiento en las Unidades Ejecutoras del Pliego Regional.  </a:t>
            </a:r>
            <a:endParaRPr lang="es-PE" sz="1599" dirty="0">
              <a:solidFill>
                <a:srgbClr val="000066"/>
              </a:solidFill>
              <a:effectLst>
                <a:outerShdw blurRad="38100" dist="38100" dir="2700000" algn="tl">
                  <a:srgbClr val="000000">
                    <a:alpha val="43137"/>
                  </a:srgbClr>
                </a:outerShdw>
              </a:effectLst>
              <a:cs typeface="Arial" pitchFamily="34" charset="0"/>
            </a:endParaRPr>
          </a:p>
          <a:p>
            <a:pPr marL="285493" indent="-285493" algn="just">
              <a:buFont typeface="Arial" panose="020B0604020202020204" pitchFamily="34" charset="0"/>
              <a:buChar char="•"/>
            </a:pPr>
            <a:r>
              <a:rPr lang="es-PE" sz="1599" dirty="0">
                <a:solidFill>
                  <a:srgbClr val="000066"/>
                </a:solidFill>
                <a:effectLst>
                  <a:outerShdw blurRad="38100" dist="38100" dir="2700000" algn="tl">
                    <a:srgbClr val="000000">
                      <a:alpha val="43137"/>
                    </a:srgbClr>
                  </a:outerShdw>
                </a:effectLst>
                <a:cs typeface="Arial" pitchFamily="34" charset="0"/>
              </a:rPr>
              <a:t>Respeto a la </a:t>
            </a:r>
            <a:r>
              <a:rPr lang="es-PE" sz="1599" dirty="0">
                <a:solidFill>
                  <a:srgbClr val="0000CC"/>
                </a:solidFill>
                <a:effectLst>
                  <a:outerShdw blurRad="38100" dist="38100" dir="2700000" algn="tl">
                    <a:srgbClr val="000000">
                      <a:alpha val="43137"/>
                    </a:srgbClr>
                  </a:outerShdw>
                </a:effectLst>
                <a:cs typeface="Arial" pitchFamily="34" charset="0"/>
              </a:rPr>
              <a:t>autonomía del Gobierno Regional </a:t>
            </a:r>
            <a:r>
              <a:rPr lang="es-PE" sz="1599" dirty="0">
                <a:solidFill>
                  <a:srgbClr val="000066"/>
                </a:solidFill>
                <a:effectLst>
                  <a:outerShdw blurRad="38100" dist="38100" dir="2700000" algn="tl">
                    <a:srgbClr val="000000">
                      <a:alpha val="43137"/>
                    </a:srgbClr>
                  </a:outerShdw>
                </a:effectLst>
                <a:cs typeface="Arial" pitchFamily="34" charset="0"/>
              </a:rPr>
              <a:t>en la programación, formulación y ejecución de proyectos de inversión para el cierre de brechas sociales, infraestructura y PROCOMPITE.</a:t>
            </a:r>
          </a:p>
          <a:p>
            <a:pPr marL="285493" indent="-285493">
              <a:buFont typeface="Arial" panose="020B0604020202020204" pitchFamily="34" charset="0"/>
              <a:buChar char="•"/>
            </a:pPr>
            <a:r>
              <a:rPr lang="es-ES" sz="1599" dirty="0">
                <a:solidFill>
                  <a:srgbClr val="000066"/>
                </a:solidFill>
                <a:effectLst>
                  <a:outerShdw blurRad="38100" dist="38100" dir="2700000" algn="tl">
                    <a:srgbClr val="000000">
                      <a:alpha val="43137"/>
                    </a:srgbClr>
                  </a:outerShdw>
                </a:effectLst>
                <a:cs typeface="Helvetica" panose="020B0604020202020204" pitchFamily="34" charset="0"/>
              </a:rPr>
              <a:t>Acompañamiento exclusivo de personal técnico del Ministerio de Economía y Finanzas en los procesos de ejecución presupuestal con enfoque propositivo.</a:t>
            </a:r>
          </a:p>
        </p:txBody>
      </p:sp>
      <p:sp>
        <p:nvSpPr>
          <p:cNvPr id="6" name="CuadroTexto 5"/>
          <p:cNvSpPr txBox="1"/>
          <p:nvPr/>
        </p:nvSpPr>
        <p:spPr>
          <a:xfrm>
            <a:off x="509054" y="1438280"/>
            <a:ext cx="8174787" cy="369012"/>
          </a:xfrm>
          <a:prstGeom prst="rect">
            <a:avLst/>
          </a:prstGeom>
          <a:noFill/>
        </p:spPr>
        <p:txBody>
          <a:bodyPr wrap="square" rtlCol="0">
            <a:spAutoFit/>
          </a:bodyPr>
          <a:lstStyle/>
          <a:p>
            <a:r>
              <a:rPr lang="es-PE" b="1" dirty="0">
                <a:solidFill>
                  <a:srgbClr val="C00000"/>
                </a:solidFill>
                <a:effectLst>
                  <a:outerShdw blurRad="38100" dist="38100" dir="2700000" algn="tl">
                    <a:srgbClr val="000000">
                      <a:alpha val="43137"/>
                    </a:srgbClr>
                  </a:outerShdw>
                </a:effectLst>
              </a:rPr>
              <a:t>MEDIDAS CORRECTIVAS</a:t>
            </a:r>
            <a:endParaRPr lang="es-PE"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8" name="2 Redondear rectángulo de esquina del mismo lado"/>
          <p:cNvSpPr/>
          <p:nvPr/>
        </p:nvSpPr>
        <p:spPr>
          <a:xfrm rot="10800000" flipV="1">
            <a:off x="1475656" y="179586"/>
            <a:ext cx="7323822" cy="648071"/>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dirty="0">
                <a:ln w="11430"/>
                <a:solidFill>
                  <a:schemeClr val="bg1"/>
                </a:solidFill>
                <a:latin typeface="Arial Narrow" panose="020B0606020202030204" pitchFamily="34" charset="0"/>
                <a:cs typeface="Arial" panose="020B0604020202020204" pitchFamily="34" charset="0"/>
              </a:rPr>
              <a:t>X. PROBLEMÁTICA EN LA EJECUCIÓN DEL GASTO Y MEDIDAS CORRECTIVAS</a:t>
            </a:r>
            <a:endParaRPr lang="es-PE" b="1" dirty="0">
              <a:ln w="1143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71420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6DF7A4-B27F-4E39-BF0B-52201BF1B5E4}"/>
              </a:ext>
            </a:extLst>
          </p:cNvPr>
          <p:cNvSpPr/>
          <p:nvPr/>
        </p:nvSpPr>
        <p:spPr>
          <a:xfrm>
            <a:off x="3098423" y="2844101"/>
            <a:ext cx="2658904" cy="768774"/>
          </a:xfrm>
          <a:prstGeom prst="rect">
            <a:avLst/>
          </a:prstGeom>
        </p:spPr>
        <p:txBody>
          <a:bodyPr wrap="square">
            <a:spAutoFit/>
          </a:bodyPr>
          <a:lstStyle/>
          <a:p>
            <a:pPr algn="ctr"/>
            <a:r>
              <a:rPr lang="es-ES" sz="4396" b="1" i="1" dirty="0">
                <a:solidFill>
                  <a:srgbClr val="000066"/>
                </a:solidFill>
                <a:cs typeface="Helvetica" panose="020B0604020202020204" pitchFamily="34" charset="0"/>
              </a:rPr>
              <a:t>Gracias</a:t>
            </a:r>
          </a:p>
        </p:txBody>
      </p:sp>
    </p:spTree>
    <p:extLst>
      <p:ext uri="{BB962C8B-B14F-4D97-AF65-F5344CB8AC3E}">
        <p14:creationId xmlns:p14="http://schemas.microsoft.com/office/powerpoint/2010/main" val="290195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802" y="2237136"/>
            <a:ext cx="6858397" cy="992583"/>
          </a:xfrm>
          <a:prstGeom prst="rect">
            <a:avLst/>
          </a:prstGeom>
          <a:scene3d>
            <a:camera prst="orthographicFront"/>
            <a:lightRig rig="balanced" dir="t">
              <a:rot lat="0" lon="0" rev="2100000"/>
            </a:lightRig>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lIns="68584" tIns="34292" rIns="68584" bIns="34292">
            <a:spAutoFit/>
            <a:sp3d extrusionH="57150" prstMaterial="metal">
              <a:bevelT w="38100" h="25400"/>
              <a:contourClr>
                <a:schemeClr val="bg2"/>
              </a:contourClr>
            </a:sp3d>
          </a:bodyPr>
          <a:lstStyle/>
          <a:p>
            <a:pPr marL="0" lvl="1" algn="ctr"/>
            <a:r>
              <a:rPr lang="es-PE" sz="3000" b="1" dirty="0">
                <a:ln w="50800"/>
                <a:solidFill>
                  <a:schemeClr val="bg1">
                    <a:lumMod val="95000"/>
                  </a:schemeClr>
                </a:solidFill>
                <a:latin typeface="Agency FB" pitchFamily="34" charset="0"/>
                <a:cs typeface="Arial" panose="020B0604020202020204" pitchFamily="34" charset="0"/>
              </a:rPr>
              <a:t>II.</a:t>
            </a:r>
          </a:p>
          <a:p>
            <a:pPr marL="0" lvl="1" algn="ctr"/>
            <a:r>
              <a:rPr lang="es-ES" sz="3000" b="1" dirty="0">
                <a:ln w="11430"/>
                <a:solidFill>
                  <a:schemeClr val="bg1"/>
                </a:solidFill>
                <a:latin typeface="Agency FB" panose="020B0503020202020204" pitchFamily="34" charset="0"/>
                <a:cs typeface="Arial" panose="020B0604020202020204" pitchFamily="34" charset="0"/>
              </a:rPr>
              <a:t>EJECUCIÓN FINANCIERA DEL AÑO FISCAL 2020</a:t>
            </a:r>
            <a:endParaRPr lang="es-PE" sz="3000" b="1" dirty="0">
              <a:ln w="50800"/>
              <a:solidFill>
                <a:schemeClr val="bg1"/>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390132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602FAE1-5D18-42EA-88C9-F58AFC0B6710}"/>
              </a:ext>
            </a:extLst>
          </p:cNvPr>
          <p:cNvSpPr/>
          <p:nvPr/>
        </p:nvSpPr>
        <p:spPr>
          <a:xfrm>
            <a:off x="505097" y="1217593"/>
            <a:ext cx="8099352" cy="978217"/>
          </a:xfrm>
          <a:prstGeom prst="rect">
            <a:avLst/>
          </a:prstGeom>
        </p:spPr>
        <p:txBody>
          <a:bodyPr wrap="square">
            <a:spAutoFit/>
          </a:bodyPr>
          <a:lstStyle/>
          <a:p>
            <a:pPr algn="just">
              <a:lnSpc>
                <a:spcPct val="90000"/>
              </a:lnSpc>
            </a:pPr>
            <a:r>
              <a:rPr lang="es-ES" sz="1599" dirty="0">
                <a:solidFill>
                  <a:srgbClr val="000066"/>
                </a:solidFill>
                <a:effectLst>
                  <a:outerShdw blurRad="38100" dist="38100" dir="2700000" algn="tl">
                    <a:srgbClr val="000000">
                      <a:alpha val="43137"/>
                    </a:srgbClr>
                  </a:outerShdw>
                </a:effectLst>
              </a:rPr>
              <a:t>En el ejercicio fiscal 2020 el Presupuesto Institucional Modificado (</a:t>
            </a:r>
            <a:r>
              <a:rPr lang="es-ES" sz="1599" dirty="0" err="1">
                <a:solidFill>
                  <a:srgbClr val="000066"/>
                </a:solidFill>
                <a:effectLst>
                  <a:outerShdw blurRad="38100" dist="38100" dir="2700000" algn="tl">
                    <a:srgbClr val="000000">
                      <a:alpha val="43137"/>
                    </a:srgbClr>
                  </a:outerShdw>
                </a:effectLst>
              </a:rPr>
              <a:t>PIM</a:t>
            </a:r>
            <a:r>
              <a:rPr lang="es-ES" sz="1599" dirty="0">
                <a:solidFill>
                  <a:srgbClr val="000066"/>
                </a:solidFill>
                <a:effectLst>
                  <a:outerShdw blurRad="38100" dist="38100" dir="2700000" algn="tl">
                    <a:srgbClr val="000000">
                      <a:alpha val="43137"/>
                    </a:srgbClr>
                  </a:outerShdw>
                </a:effectLst>
              </a:rPr>
              <a:t>) del Gobierno Regional Puno ha sido de S/. 2,226’737,943 por toda Fuente de Financiamiento, con una ejecución financiera de S/. 2,146’263,013, que representa el 96.4%, respecto al </a:t>
            </a:r>
            <a:r>
              <a:rPr lang="es-ES" sz="1599" dirty="0" err="1">
                <a:solidFill>
                  <a:srgbClr val="000066"/>
                </a:solidFill>
                <a:effectLst>
                  <a:outerShdw blurRad="38100" dist="38100" dir="2700000" algn="tl">
                    <a:srgbClr val="000000">
                      <a:alpha val="43137"/>
                    </a:srgbClr>
                  </a:outerShdw>
                </a:effectLst>
              </a:rPr>
              <a:t>PIM</a:t>
            </a:r>
            <a:r>
              <a:rPr lang="es-ES" sz="1599" dirty="0">
                <a:solidFill>
                  <a:srgbClr val="000066"/>
                </a:solidFill>
                <a:effectLst>
                  <a:outerShdw blurRad="38100" dist="38100" dir="2700000" algn="tl">
                    <a:srgbClr val="000000">
                      <a:alpha val="43137"/>
                    </a:srgbClr>
                  </a:outerShdw>
                </a:effectLst>
              </a:rPr>
              <a:t>.</a:t>
            </a:r>
          </a:p>
        </p:txBody>
      </p:sp>
      <p:sp>
        <p:nvSpPr>
          <p:cNvPr id="8" name="2 Redondear rectángulo de esquina del mismo lado"/>
          <p:cNvSpPr/>
          <p:nvPr/>
        </p:nvSpPr>
        <p:spPr>
          <a:xfrm rot="10800000" flipV="1">
            <a:off x="1979712" y="251594"/>
            <a:ext cx="6336704" cy="720079"/>
          </a:xfrm>
          <a:prstGeom prst="round2SameRect">
            <a:avLst>
              <a:gd name="adj1" fmla="val 50000"/>
              <a:gd name="adj2"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b="1" dirty="0">
                <a:solidFill>
                  <a:srgbClr val="FFFFFF"/>
                </a:solidFill>
                <a:latin typeface="Arial Narrow" panose="020B0606020202030204" pitchFamily="34" charset="0"/>
                <a:ea typeface="Times New Roman"/>
                <a:cs typeface="Arial" pitchFamily="34" charset="0"/>
              </a:rPr>
              <a:t>II. EJECUCIÓN FINANCIERA POR FUENTE DE FINANCIAMIENTO DEL PRESUPUESTO DEL AÑO FISCAL 2020</a:t>
            </a:r>
          </a:p>
        </p:txBody>
      </p:sp>
      <p:graphicFrame>
        <p:nvGraphicFramePr>
          <p:cNvPr id="7" name="Tabla 6"/>
          <p:cNvGraphicFramePr>
            <a:graphicFrameLocks noGrp="1"/>
          </p:cNvGraphicFramePr>
          <p:nvPr>
            <p:extLst>
              <p:ext uri="{D42A27DB-BD31-4B8C-83A1-F6EECF244321}">
                <p14:modId xmlns:p14="http://schemas.microsoft.com/office/powerpoint/2010/main" val="3968341382"/>
              </p:ext>
            </p:extLst>
          </p:nvPr>
        </p:nvGraphicFramePr>
        <p:xfrm>
          <a:off x="509054" y="2411834"/>
          <a:ext cx="8095394" cy="2088232"/>
        </p:xfrm>
        <a:graphic>
          <a:graphicData uri="http://schemas.openxmlformats.org/drawingml/2006/table">
            <a:tbl>
              <a:tblPr/>
              <a:tblGrid>
                <a:gridCol w="4621587">
                  <a:extLst>
                    <a:ext uri="{9D8B030D-6E8A-4147-A177-3AD203B41FA5}">
                      <a16:colId xmlns:a16="http://schemas.microsoft.com/office/drawing/2014/main" val="2078756114"/>
                    </a:ext>
                  </a:extLst>
                </a:gridCol>
                <a:gridCol w="1330610">
                  <a:extLst>
                    <a:ext uri="{9D8B030D-6E8A-4147-A177-3AD203B41FA5}">
                      <a16:colId xmlns:a16="http://schemas.microsoft.com/office/drawing/2014/main" val="37106510"/>
                    </a:ext>
                  </a:extLst>
                </a:gridCol>
                <a:gridCol w="1330610">
                  <a:extLst>
                    <a:ext uri="{9D8B030D-6E8A-4147-A177-3AD203B41FA5}">
                      <a16:colId xmlns:a16="http://schemas.microsoft.com/office/drawing/2014/main" val="89872987"/>
                    </a:ext>
                  </a:extLst>
                </a:gridCol>
                <a:gridCol w="812587">
                  <a:extLst>
                    <a:ext uri="{9D8B030D-6E8A-4147-A177-3AD203B41FA5}">
                      <a16:colId xmlns:a16="http://schemas.microsoft.com/office/drawing/2014/main" val="2744399552"/>
                    </a:ext>
                  </a:extLst>
                </a:gridCol>
              </a:tblGrid>
              <a:tr h="292136">
                <a:tc>
                  <a:txBody>
                    <a:bodyPr/>
                    <a:lstStyle/>
                    <a:p>
                      <a:pPr algn="ctr" rtl="0" fontAlgn="ctr"/>
                      <a:r>
                        <a:rPr lang="es-PE" sz="1500" b="1" i="0" u="none" strike="noStrike">
                          <a:solidFill>
                            <a:srgbClr val="FFFFFF"/>
                          </a:solidFill>
                          <a:effectLst/>
                          <a:latin typeface="Calibri" panose="020F0502020204030204" pitchFamily="34" charset="0"/>
                        </a:rPr>
                        <a:t>FUENTE DE FINANCIAMIENTO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PIM 2020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DEVENGADO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tc>
                  <a:txBody>
                    <a:bodyPr/>
                    <a:lstStyle/>
                    <a:p>
                      <a:pPr algn="ctr" rtl="0" fontAlgn="ctr"/>
                      <a:r>
                        <a:rPr lang="es-PE" sz="1500" b="1" i="0" u="none" strike="noStrike">
                          <a:solidFill>
                            <a:srgbClr val="FFFFFF"/>
                          </a:solidFill>
                          <a:effectLst/>
                          <a:latin typeface="Calibri" panose="020F0502020204030204" pitchFamily="34" charset="0"/>
                        </a:rPr>
                        <a:t>%</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solidFill>
                      <a:srgbClr val="254061"/>
                    </a:solidFill>
                  </a:tcPr>
                </a:tc>
                <a:extLst>
                  <a:ext uri="{0D108BD9-81ED-4DB2-BD59-A6C34878D82A}">
                    <a16:rowId xmlns:a16="http://schemas.microsoft.com/office/drawing/2014/main" val="2666247747"/>
                  </a:ext>
                </a:extLst>
              </a:tr>
              <a:tr h="302956">
                <a:tc>
                  <a:txBody>
                    <a:bodyPr/>
                    <a:lstStyle/>
                    <a:p>
                      <a:pPr algn="l" rtl="0" fontAlgn="ctr"/>
                      <a:r>
                        <a:rPr lang="es-PE" sz="1600" b="1" i="0" u="none" strike="noStrike" dirty="0">
                          <a:solidFill>
                            <a:srgbClr val="000066"/>
                          </a:solidFill>
                          <a:effectLst/>
                          <a:latin typeface="Arial Narrow" panose="020B0606020202030204" pitchFamily="34" charset="0"/>
                        </a:rPr>
                        <a:t>Recursos Ordinarios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1,988,477,359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1,958,600,750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98.5%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934121463"/>
                  </a:ext>
                </a:extLst>
              </a:tr>
              <a:tr h="302956">
                <a:tc>
                  <a:txBody>
                    <a:bodyPr/>
                    <a:lstStyle/>
                    <a:p>
                      <a:pPr algn="l" rtl="0" fontAlgn="ctr"/>
                      <a:r>
                        <a:rPr lang="es-PE" sz="1600" b="1" i="0" u="none" strike="noStrike">
                          <a:solidFill>
                            <a:srgbClr val="000066"/>
                          </a:solidFill>
                          <a:effectLst/>
                          <a:latin typeface="Arial Narrow" panose="020B0606020202030204" pitchFamily="34" charset="0"/>
                        </a:rPr>
                        <a:t>Recursos Directamente Recaudados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33,472,842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17,442,965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52.1%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2076875658"/>
                  </a:ext>
                </a:extLst>
              </a:tr>
              <a:tr h="302956">
                <a:tc>
                  <a:txBody>
                    <a:bodyPr/>
                    <a:lstStyle/>
                    <a:p>
                      <a:pPr algn="l" rtl="0" fontAlgn="ctr"/>
                      <a:r>
                        <a:rPr lang="es-PE" sz="1600" b="1" i="0" u="none" strike="noStrike">
                          <a:solidFill>
                            <a:srgbClr val="000066"/>
                          </a:solidFill>
                          <a:effectLst/>
                          <a:latin typeface="Arial Narrow" panose="020B0606020202030204" pitchFamily="34" charset="0"/>
                        </a:rPr>
                        <a:t>Recursos por Operaciones Oficiales de Crédito</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127,842,618</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112,555,859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88.0%</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429506363"/>
                  </a:ext>
                </a:extLst>
              </a:tr>
              <a:tr h="302956">
                <a:tc>
                  <a:txBody>
                    <a:bodyPr/>
                    <a:lstStyle/>
                    <a:p>
                      <a:pPr algn="l" rtl="0" fontAlgn="ctr"/>
                      <a:r>
                        <a:rPr lang="es-PE" sz="1600" b="1" i="0" u="none" strike="noStrike">
                          <a:solidFill>
                            <a:srgbClr val="000066"/>
                          </a:solidFill>
                          <a:effectLst/>
                          <a:latin typeface="Arial Narrow" panose="020B0606020202030204" pitchFamily="34" charset="0"/>
                        </a:rPr>
                        <a:t>Donaciones y Transferencias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49,864,979</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39,960,001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80.1%</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843936947"/>
                  </a:ext>
                </a:extLst>
              </a:tr>
              <a:tr h="302956">
                <a:tc>
                  <a:txBody>
                    <a:bodyPr/>
                    <a:lstStyle/>
                    <a:p>
                      <a:pPr algn="l" rtl="0" fontAlgn="ctr"/>
                      <a:r>
                        <a:rPr lang="es-PE" sz="1600" b="1" i="0" u="none" strike="noStrike">
                          <a:solidFill>
                            <a:srgbClr val="000066"/>
                          </a:solidFill>
                          <a:effectLst/>
                          <a:latin typeface="Arial Narrow" panose="020B0606020202030204" pitchFamily="34" charset="0"/>
                        </a:rPr>
                        <a:t>Recursos Determinados</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27,080,145</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17,703,437</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tc>
                  <a:txBody>
                    <a:bodyPr/>
                    <a:lstStyle/>
                    <a:p>
                      <a:pPr algn="r" rtl="0" fontAlgn="ctr"/>
                      <a:r>
                        <a:rPr lang="es-PE" sz="1600" b="1" i="0" u="none" strike="noStrike">
                          <a:solidFill>
                            <a:srgbClr val="000066"/>
                          </a:solidFill>
                          <a:effectLst/>
                          <a:latin typeface="Arial Narrow" panose="020B0606020202030204" pitchFamily="34" charset="0"/>
                        </a:rPr>
                        <a:t>65.4%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w="12700" cap="flat" cmpd="sng" algn="ctr">
                      <a:solidFill>
                        <a:srgbClr val="AFABAB"/>
                      </a:solidFill>
                      <a:prstDash val="solid"/>
                      <a:round/>
                      <a:headEnd type="none" w="med" len="med"/>
                      <a:tailEnd type="none" w="med" len="med"/>
                    </a:lnB>
                  </a:tcPr>
                </a:tc>
                <a:extLst>
                  <a:ext uri="{0D108BD9-81ED-4DB2-BD59-A6C34878D82A}">
                    <a16:rowId xmlns:a16="http://schemas.microsoft.com/office/drawing/2014/main" val="3074938639"/>
                  </a:ext>
                </a:extLst>
              </a:tr>
              <a:tr h="281316">
                <a:tc>
                  <a:txBody>
                    <a:bodyPr/>
                    <a:lstStyle/>
                    <a:p>
                      <a:pPr algn="ctr" rtl="0" fontAlgn="ctr"/>
                      <a:r>
                        <a:rPr lang="es-PE" sz="15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2,226,737,943</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a:solidFill>
                            <a:srgbClr val="FFFFFF"/>
                          </a:solidFill>
                          <a:effectLst/>
                          <a:latin typeface="Calibri" panose="020F0502020204030204" pitchFamily="34" charset="0"/>
                        </a:rPr>
                        <a:t>2,146,263,012</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tc>
                  <a:txBody>
                    <a:bodyPr/>
                    <a:lstStyle/>
                    <a:p>
                      <a:pPr algn="r" rtl="0" fontAlgn="ctr"/>
                      <a:r>
                        <a:rPr lang="es-PE" sz="1500" b="1" i="0" u="none" strike="noStrike" dirty="0">
                          <a:solidFill>
                            <a:srgbClr val="FFFFFF"/>
                          </a:solidFill>
                          <a:effectLst/>
                          <a:latin typeface="Calibri" panose="020F0502020204030204" pitchFamily="34" charset="0"/>
                        </a:rPr>
                        <a:t>96.4%</a:t>
                      </a:r>
                    </a:p>
                  </a:txBody>
                  <a:tcPr marL="9525" marR="9525" marT="9525" marB="0" anchor="ctr">
                    <a:lnL w="12700" cap="flat" cmpd="sng" algn="ctr">
                      <a:solidFill>
                        <a:srgbClr val="AFABAB"/>
                      </a:solidFill>
                      <a:prstDash val="solid"/>
                      <a:round/>
                      <a:headEnd type="none" w="med" len="med"/>
                      <a:tailEnd type="none" w="med" len="med"/>
                    </a:lnL>
                    <a:lnR w="12700" cap="flat" cmpd="sng" algn="ctr">
                      <a:solidFill>
                        <a:srgbClr val="AFABAB"/>
                      </a:solidFill>
                      <a:prstDash val="solid"/>
                      <a:round/>
                      <a:headEnd type="none" w="med" len="med"/>
                      <a:tailEnd type="none" w="med" len="med"/>
                    </a:lnR>
                    <a:lnT w="12700" cap="flat" cmpd="sng" algn="ctr">
                      <a:solidFill>
                        <a:srgbClr val="AFABAB"/>
                      </a:solidFill>
                      <a:prstDash val="solid"/>
                      <a:round/>
                      <a:headEnd type="none" w="med" len="med"/>
                      <a:tailEnd type="none" w="med" len="med"/>
                    </a:lnT>
                    <a:lnB>
                      <a:noFill/>
                    </a:lnB>
                    <a:solidFill>
                      <a:srgbClr val="254061"/>
                    </a:solidFill>
                  </a:tcPr>
                </a:tc>
                <a:extLst>
                  <a:ext uri="{0D108BD9-81ED-4DB2-BD59-A6C34878D82A}">
                    <a16:rowId xmlns:a16="http://schemas.microsoft.com/office/drawing/2014/main" val="747118212"/>
                  </a:ext>
                </a:extLst>
              </a:tr>
            </a:tbl>
          </a:graphicData>
        </a:graphic>
      </p:graphicFrame>
    </p:spTree>
    <p:extLst>
      <p:ext uri="{BB962C8B-B14F-4D97-AF65-F5344CB8AC3E}">
        <p14:creationId xmlns:p14="http://schemas.microsoft.com/office/powerpoint/2010/main" val="27154783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26283</TotalTime>
  <Words>13845</Words>
  <Application>Microsoft Office PowerPoint</Application>
  <PresentationFormat>Personalizado</PresentationFormat>
  <Paragraphs>3098</Paragraphs>
  <Slides>79</Slides>
  <Notes>78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79</vt:i4>
      </vt:variant>
    </vt:vector>
  </HeadingPairs>
  <TitlesOfParts>
    <vt:vector size="85" baseType="lpstr">
      <vt:lpstr>Agency FB</vt:lpstr>
      <vt:lpstr>Arial</vt:lpstr>
      <vt:lpstr>Arial Black</vt:lpstr>
      <vt:lpstr>Arial Narrow</vt:lpstr>
      <vt:lpstr>Calibri</vt:lpstr>
      <vt:lpstr>Tema de Office</vt:lpstr>
      <vt:lpstr>PROYECTO DE PRESUPUESTO DEL SECTOR PÚBLICO PARA EL AÑO FISCAL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INFORMATICA</dc:creator>
  <cp:lastModifiedBy>Luis Enrique Pineda Larzo</cp:lastModifiedBy>
  <cp:revision>4181</cp:revision>
  <cp:lastPrinted>2021-10-04T21:20:38Z</cp:lastPrinted>
  <dcterms:created xsi:type="dcterms:W3CDTF">2013-10-01T22:36:18Z</dcterms:created>
  <dcterms:modified xsi:type="dcterms:W3CDTF">2021-10-12T03:06:14Z</dcterms:modified>
</cp:coreProperties>
</file>