
<file path=[Content_Types].xml><?xml version="1.0" encoding="utf-8"?>
<Types xmlns="http://schemas.openxmlformats.org/package/2006/content-types">
  <Default Extension="emf" ContentType="image/x-emf"/>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3" r:id="rId2"/>
    <p:sldId id="270" r:id="rId3"/>
    <p:sldId id="331" r:id="rId4"/>
    <p:sldId id="296" r:id="rId5"/>
    <p:sldId id="287" r:id="rId6"/>
    <p:sldId id="333" r:id="rId7"/>
    <p:sldId id="334" r:id="rId8"/>
    <p:sldId id="280" r:id="rId9"/>
    <p:sldId id="332" r:id="rId10"/>
    <p:sldId id="321" r:id="rId11"/>
    <p:sldId id="322" r:id="rId12"/>
    <p:sldId id="323" r:id="rId13"/>
    <p:sldId id="324" r:id="rId14"/>
    <p:sldId id="326" r:id="rId15"/>
    <p:sldId id="327" r:id="rId16"/>
    <p:sldId id="328" r:id="rId17"/>
    <p:sldId id="329" r:id="rId18"/>
    <p:sldId id="330" r:id="rId19"/>
    <p:sldId id="315" r:id="rId20"/>
    <p:sldId id="310" r:id="rId21"/>
    <p:sldId id="312" r:id="rId22"/>
    <p:sldId id="314" r:id="rId23"/>
    <p:sldId id="319" r:id="rId24"/>
    <p:sldId id="320" r:id="rId25"/>
    <p:sldId id="300" r:id="rId26"/>
    <p:sldId id="303" r:id="rId27"/>
    <p:sldId id="306" r:id="rId28"/>
    <p:sldId id="307" r:id="rId29"/>
    <p:sldId id="308" r:id="rId30"/>
    <p:sldId id="313" r:id="rId31"/>
    <p:sldId id="294" r:id="rId32"/>
  </p:sldIdLst>
  <p:sldSz cx="12192000" cy="6858000"/>
  <p:notesSz cx="9296400" cy="70104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F725"/>
    <a:srgbClr val="0000FF"/>
    <a:srgbClr val="2E75B6"/>
    <a:srgbClr val="0099FF"/>
    <a:srgbClr val="ED7D31"/>
    <a:srgbClr val="203864"/>
    <a:srgbClr val="DDEBF7"/>
    <a:srgbClr val="FFF2CC"/>
    <a:srgbClr val="E2EFD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4028440" cy="351738"/>
          </a:xfrm>
          <a:prstGeom prst="rect">
            <a:avLst/>
          </a:prstGeom>
        </p:spPr>
        <p:txBody>
          <a:bodyPr vert="horz" lIns="93166" tIns="46583" rIns="93166" bIns="46583" rtlCol="0"/>
          <a:lstStyle>
            <a:lvl1pPr algn="l">
              <a:defRPr sz="1200"/>
            </a:lvl1pPr>
          </a:lstStyle>
          <a:p>
            <a:endParaRPr lang="es-PE"/>
          </a:p>
        </p:txBody>
      </p:sp>
      <p:sp>
        <p:nvSpPr>
          <p:cNvPr id="3" name="Marcador de fecha 2"/>
          <p:cNvSpPr>
            <a:spLocks noGrp="1"/>
          </p:cNvSpPr>
          <p:nvPr>
            <p:ph type="dt" idx="1"/>
          </p:nvPr>
        </p:nvSpPr>
        <p:spPr>
          <a:xfrm>
            <a:off x="5265810" y="0"/>
            <a:ext cx="4028440" cy="351738"/>
          </a:xfrm>
          <a:prstGeom prst="rect">
            <a:avLst/>
          </a:prstGeom>
        </p:spPr>
        <p:txBody>
          <a:bodyPr vert="horz" lIns="93166" tIns="46583" rIns="93166" bIns="46583" rtlCol="0"/>
          <a:lstStyle>
            <a:lvl1pPr algn="r">
              <a:defRPr sz="1200"/>
            </a:lvl1pPr>
          </a:lstStyle>
          <a:p>
            <a:fld id="{4C86B3FA-38D1-4DAD-8EA7-EFD907068831}" type="datetimeFigureOut">
              <a:rPr lang="es-PE" smtClean="0"/>
              <a:t>27/10/2021</a:t>
            </a:fld>
            <a:endParaRPr lang="es-PE"/>
          </a:p>
        </p:txBody>
      </p:sp>
      <p:sp>
        <p:nvSpPr>
          <p:cNvPr id="4" name="Marcador de imagen de diapositiva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3166" tIns="46583" rIns="93166" bIns="46583" rtlCol="0" anchor="ctr"/>
          <a:lstStyle/>
          <a:p>
            <a:endParaRPr lang="es-PE"/>
          </a:p>
        </p:txBody>
      </p:sp>
      <p:sp>
        <p:nvSpPr>
          <p:cNvPr id="5" name="Marcador de notas 4"/>
          <p:cNvSpPr>
            <a:spLocks noGrp="1"/>
          </p:cNvSpPr>
          <p:nvPr>
            <p:ph type="body" sz="quarter" idx="3"/>
          </p:nvPr>
        </p:nvSpPr>
        <p:spPr>
          <a:xfrm>
            <a:off x="929640" y="3373755"/>
            <a:ext cx="7437120" cy="2760346"/>
          </a:xfrm>
          <a:prstGeom prst="rect">
            <a:avLst/>
          </a:prstGeom>
        </p:spPr>
        <p:txBody>
          <a:bodyPr vert="horz" lIns="93166" tIns="46583" rIns="93166" bIns="4658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1" y="6658663"/>
            <a:ext cx="4028440" cy="351737"/>
          </a:xfrm>
          <a:prstGeom prst="rect">
            <a:avLst/>
          </a:prstGeom>
        </p:spPr>
        <p:txBody>
          <a:bodyPr vert="horz" lIns="93166" tIns="46583" rIns="93166" bIns="46583"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5265810" y="6658663"/>
            <a:ext cx="4028440" cy="351737"/>
          </a:xfrm>
          <a:prstGeom prst="rect">
            <a:avLst/>
          </a:prstGeom>
        </p:spPr>
        <p:txBody>
          <a:bodyPr vert="horz" lIns="93166" tIns="46583" rIns="93166" bIns="46583" rtlCol="0" anchor="b"/>
          <a:lstStyle>
            <a:lvl1pPr algn="r">
              <a:defRPr sz="1200"/>
            </a:lvl1pPr>
          </a:lstStyle>
          <a:p>
            <a:fld id="{049D785C-839F-45B8-A13E-C7B2376409D2}" type="slidenum">
              <a:rPr lang="es-PE" smtClean="0"/>
              <a:t>‹Nº›</a:t>
            </a:fld>
            <a:endParaRPr lang="es-PE"/>
          </a:p>
        </p:txBody>
      </p:sp>
    </p:spTree>
    <p:extLst>
      <p:ext uri="{BB962C8B-B14F-4D97-AF65-F5344CB8AC3E}">
        <p14:creationId xmlns:p14="http://schemas.microsoft.com/office/powerpoint/2010/main" val="241058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4253893-AE61-4418-951C-4F5EE984D4DA}" type="datetimeFigureOut">
              <a:rPr lang="es-PE" smtClean="0"/>
              <a:t>27/10/2021</a:t>
            </a:fld>
            <a:endParaRPr lang="es-P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s-P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B25444F-0CB3-4491-A618-A1AB406AB953}" type="slidenum">
              <a:rPr lang="es-PE" smtClean="0"/>
              <a:t>‹Nº›</a:t>
            </a:fld>
            <a:endParaRPr lang="es-P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44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253893-AE61-4418-951C-4F5EE984D4DA}" type="datetimeFigureOut">
              <a:rPr lang="es-PE" smtClean="0"/>
              <a:t>27/10/2021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204877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253893-AE61-4418-951C-4F5EE984D4DA}" type="datetimeFigureOut">
              <a:rPr lang="es-PE" smtClean="0"/>
              <a:t>27/10/2021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8671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253893-AE61-4418-951C-4F5EE984D4DA}" type="datetimeFigureOut">
              <a:rPr lang="es-PE" smtClean="0"/>
              <a:t>27/10/2021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15219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4253893-AE61-4418-951C-4F5EE984D4DA}" type="datetimeFigureOut">
              <a:rPr lang="es-PE" smtClean="0"/>
              <a:t>27/10/2021</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5B25444F-0CB3-4491-A618-A1AB406AB953}" type="slidenum">
              <a:rPr lang="es-PE" smtClean="0"/>
              <a:t>‹Nº›</a:t>
            </a:fld>
            <a:endParaRPr lang="es-P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80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253893-AE61-4418-951C-4F5EE984D4DA}" type="datetimeFigureOut">
              <a:rPr lang="es-PE" smtClean="0"/>
              <a:t>27/10/2021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296788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253893-AE61-4418-951C-4F5EE984D4DA}" type="datetimeFigureOut">
              <a:rPr lang="es-PE" smtClean="0"/>
              <a:t>27/10/2021</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301795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253893-AE61-4418-951C-4F5EE984D4DA}" type="datetimeFigureOut">
              <a:rPr lang="es-PE" smtClean="0"/>
              <a:t>27/10/2021</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121387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53893-AE61-4418-951C-4F5EE984D4DA}" type="datetimeFigureOut">
              <a:rPr lang="es-PE" smtClean="0"/>
              <a:t>27/10/2021</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20162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4253893-AE61-4418-951C-4F5EE984D4DA}" type="datetimeFigureOut">
              <a:rPr lang="es-PE" smtClean="0"/>
              <a:t>27/10/2021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123534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4253893-AE61-4418-951C-4F5EE984D4DA}" type="datetimeFigureOut">
              <a:rPr lang="es-PE" smtClean="0"/>
              <a:t>27/10/2021</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5B25444F-0CB3-4491-A618-A1AB406AB953}" type="slidenum">
              <a:rPr lang="es-PE" smtClean="0"/>
              <a:t>‹Nº›</a:t>
            </a:fld>
            <a:endParaRPr lang="es-PE"/>
          </a:p>
        </p:txBody>
      </p:sp>
    </p:spTree>
    <p:extLst>
      <p:ext uri="{BB962C8B-B14F-4D97-AF65-F5344CB8AC3E}">
        <p14:creationId xmlns:p14="http://schemas.microsoft.com/office/powerpoint/2010/main" val="179701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4253893-AE61-4418-951C-4F5EE984D4DA}" type="datetimeFigureOut">
              <a:rPr lang="es-PE" smtClean="0"/>
              <a:t>27/10/2021</a:t>
            </a:fld>
            <a:endParaRPr lang="es-P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s-P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B25444F-0CB3-4491-A618-A1AB406AB953}" type="slidenum">
              <a:rPr lang="es-PE" smtClean="0"/>
              <a:t>‹Nº›</a:t>
            </a:fld>
            <a:endParaRPr lang="es-PE"/>
          </a:p>
        </p:txBody>
      </p:sp>
    </p:spTree>
    <p:extLst>
      <p:ext uri="{BB962C8B-B14F-4D97-AF65-F5344CB8AC3E}">
        <p14:creationId xmlns:p14="http://schemas.microsoft.com/office/powerpoint/2010/main" val="4177003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f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0E0E456-3AE3-4CF4-ACBA-C1985CCD1580}"/>
              </a:ext>
            </a:extLst>
          </p:cNvPr>
          <p:cNvSpPr txBox="1"/>
          <p:nvPr/>
        </p:nvSpPr>
        <p:spPr>
          <a:xfrm>
            <a:off x="180362" y="3655069"/>
            <a:ext cx="11765027" cy="1407382"/>
          </a:xfrm>
          <a:prstGeom prst="rect">
            <a:avLst/>
          </a:prstGeom>
          <a:solidFill>
            <a:srgbClr val="0070C0"/>
          </a:solidFill>
        </p:spPr>
        <p:txBody>
          <a:bodyPr wrap="square" rtlCol="0">
            <a:noAutofit/>
          </a:bodyPr>
          <a:lstStyle/>
          <a:p>
            <a:endParaRPr lang="es-PE" sz="1400" b="1" dirty="0">
              <a:solidFill>
                <a:schemeClr val="bg1"/>
              </a:solidFill>
              <a:latin typeface="Arial" panose="020B0604020202020204" pitchFamily="34" charset="0"/>
              <a:cs typeface="Arial" panose="020B0604020202020204" pitchFamily="34" charset="0"/>
            </a:endParaRPr>
          </a:p>
          <a:p>
            <a:pPr algn="ctr"/>
            <a:r>
              <a:rPr lang="es-PE" sz="3600" b="1" dirty="0">
                <a:solidFill>
                  <a:schemeClr val="bg1"/>
                </a:solidFill>
                <a:latin typeface="Arial" panose="020B0604020202020204" pitchFamily="34" charset="0"/>
                <a:cs typeface="Arial" panose="020B0604020202020204" pitchFamily="34" charset="0"/>
              </a:rPr>
              <a:t>PRESUPUESTO INSTITUCIONAL DE APERTURA</a:t>
            </a:r>
          </a:p>
          <a:p>
            <a:pPr algn="ctr"/>
            <a:r>
              <a:rPr lang="es-PE" sz="3600" b="1" dirty="0">
                <a:solidFill>
                  <a:schemeClr val="bg1"/>
                </a:solidFill>
                <a:latin typeface="Arial" panose="020B0604020202020204" pitchFamily="34" charset="0"/>
                <a:cs typeface="Arial" panose="020B0604020202020204" pitchFamily="34" charset="0"/>
              </a:rPr>
              <a:t>AÑO FISCAL 2022</a:t>
            </a:r>
          </a:p>
        </p:txBody>
      </p:sp>
      <p:sp>
        <p:nvSpPr>
          <p:cNvPr id="10" name="Rectángulo 9">
            <a:extLst>
              <a:ext uri="{FF2B5EF4-FFF2-40B4-BE49-F238E27FC236}">
                <a16:creationId xmlns:a16="http://schemas.microsoft.com/office/drawing/2014/main" id="{9436A13E-F048-47EB-B5D4-1E92E79E880D}"/>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4" name="Imagen 13"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539682" cy="837746"/>
          </a:xfrm>
          <a:prstGeom prst="rect">
            <a:avLst/>
          </a:prstGeom>
          <a:noFill/>
          <a:ln>
            <a:noFill/>
          </a:ln>
        </p:spPr>
      </p:pic>
      <p:pic>
        <p:nvPicPr>
          <p:cNvPr id="15" name="Imagen 14"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5" y="228952"/>
            <a:ext cx="2410793" cy="535819"/>
          </a:xfrm>
          <a:prstGeom prst="rect">
            <a:avLst/>
          </a:prstGeom>
          <a:noFill/>
          <a:ln>
            <a:noFill/>
          </a:ln>
        </p:spPr>
      </p:pic>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t="13502"/>
          <a:stretch/>
        </p:blipFill>
        <p:spPr>
          <a:xfrm>
            <a:off x="180362" y="1200012"/>
            <a:ext cx="11765027" cy="2455057"/>
          </a:xfrm>
          <a:prstGeom prst="rect">
            <a:avLst/>
          </a:prstGeom>
          <a:solidFill>
            <a:srgbClr val="6BF725"/>
          </a:solidFill>
          <a:ln>
            <a:solidFill>
              <a:srgbClr val="00B050"/>
            </a:solidFill>
          </a:ln>
        </p:spPr>
      </p:pic>
      <p:sp>
        <p:nvSpPr>
          <p:cNvPr id="13" name="CuadroTexto 12">
            <a:extLst>
              <a:ext uri="{FF2B5EF4-FFF2-40B4-BE49-F238E27FC236}">
                <a16:creationId xmlns:a16="http://schemas.microsoft.com/office/drawing/2014/main" id="{D0E0E456-3AE3-4CF4-ACBA-C1985CCD1580}"/>
              </a:ext>
            </a:extLst>
          </p:cNvPr>
          <p:cNvSpPr txBox="1"/>
          <p:nvPr/>
        </p:nvSpPr>
        <p:spPr>
          <a:xfrm>
            <a:off x="6538166" y="5536615"/>
            <a:ext cx="5407223" cy="755280"/>
          </a:xfrm>
          <a:prstGeom prst="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s-PE" sz="1600" b="1" dirty="0">
                <a:solidFill>
                  <a:srgbClr val="0099FF"/>
                </a:solidFill>
                <a:latin typeface="Arial" panose="020B0604020202020204" pitchFamily="34" charset="0"/>
                <a:cs typeface="Arial" panose="020B0604020202020204" pitchFamily="34" charset="0"/>
              </a:rPr>
              <a:t>Expositor: Lic. ELISBAN OCHOA SOSA</a:t>
            </a:r>
          </a:p>
          <a:p>
            <a:pPr algn="ctr"/>
            <a:r>
              <a:rPr lang="es-PE" sz="1600" b="1" dirty="0">
                <a:solidFill>
                  <a:srgbClr val="0099FF"/>
                </a:solidFill>
                <a:latin typeface="Arial" panose="020B0604020202020204" pitchFamily="34" charset="0"/>
                <a:cs typeface="Arial" panose="020B0604020202020204" pitchFamily="34" charset="0"/>
              </a:rPr>
              <a:t>Gobernador Regional</a:t>
            </a:r>
          </a:p>
        </p:txBody>
      </p:sp>
    </p:spTree>
    <p:extLst>
      <p:ext uri="{BB962C8B-B14F-4D97-AF65-F5344CB8AC3E}">
        <p14:creationId xmlns:p14="http://schemas.microsoft.com/office/powerpoint/2010/main" val="9163963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920499"/>
            <a:ext cx="9859222" cy="870333"/>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Ejecución al III Trimestre y Proyección IV Trimestre 2021</a:t>
            </a:r>
          </a:p>
          <a:p>
            <a:pPr algn="ctr"/>
            <a:r>
              <a:rPr lang="es-PE" b="1" dirty="0">
                <a:solidFill>
                  <a:schemeClr val="tx1"/>
                </a:solidFill>
                <a:latin typeface="Britannic Bold" panose="020B0903060703020204" pitchFamily="34" charset="0"/>
              </a:rPr>
              <a:t>A Nivel de Categoría y Genérica del Gasto </a:t>
            </a:r>
          </a:p>
          <a:p>
            <a:pPr algn="ctr"/>
            <a:r>
              <a:rPr lang="es-PE" b="1" dirty="0">
                <a:solidFill>
                  <a:schemeClr val="tx1"/>
                </a:solidFill>
                <a:latin typeface="Britannic Bold" panose="020B0903060703020204" pitchFamily="34" charset="0"/>
              </a:rPr>
              <a:t>Por Toda Fuente de Financiamiento</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76300" y="2032262"/>
            <a:ext cx="6640946" cy="249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3" name="Imagen 2"/>
          <p:cNvPicPr>
            <a:picLocks noChangeAspect="1"/>
          </p:cNvPicPr>
          <p:nvPr/>
        </p:nvPicPr>
        <p:blipFill>
          <a:blip r:embed="rId4"/>
          <a:stretch>
            <a:fillRect/>
          </a:stretch>
        </p:blipFill>
        <p:spPr>
          <a:xfrm>
            <a:off x="1072587" y="2271466"/>
            <a:ext cx="9859222" cy="4314800"/>
          </a:xfrm>
          <a:prstGeom prst="rect">
            <a:avLst/>
          </a:prstGeom>
        </p:spPr>
      </p:pic>
    </p:spTree>
    <p:extLst>
      <p:ext uri="{BB962C8B-B14F-4D97-AF65-F5344CB8AC3E}">
        <p14:creationId xmlns:p14="http://schemas.microsoft.com/office/powerpoint/2010/main" val="315056022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406725"/>
              <a:ext cx="752542" cy="444398"/>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406725"/>
              <a:ext cx="758694" cy="434340"/>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708726" y="2849143"/>
            <a:ext cx="9283085"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latin typeface="Britannic Bold" panose="020B0903060703020204" pitchFamily="34" charset="0"/>
              </a:rPr>
              <a:t>PRESUPUESTO INSTITUCIONAL DE APERTURA </a:t>
            </a:r>
            <a:r>
              <a:rPr lang="es-ES" sz="2000" b="1" dirty="0">
                <a:solidFill>
                  <a:schemeClr val="tx1"/>
                </a:solidFill>
                <a:latin typeface="Britannic Bold" panose="020B0903060703020204" pitchFamily="34" charset="0"/>
              </a:rPr>
              <a:t>AÑO</a:t>
            </a:r>
            <a:r>
              <a:rPr lang="es-PE" sz="2000" b="1" dirty="0">
                <a:solidFill>
                  <a:schemeClr val="tx1"/>
                </a:solidFill>
                <a:latin typeface="Britannic Bold" panose="020B0903060703020204" pitchFamily="34" charset="0"/>
              </a:rPr>
              <a:t> FISCAL 2022</a:t>
            </a:r>
          </a:p>
        </p:txBody>
      </p:sp>
      <p:pic>
        <p:nvPicPr>
          <p:cNvPr id="8" name="Imagen 7"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539682" cy="837746"/>
          </a:xfrm>
          <a:prstGeom prst="rect">
            <a:avLst/>
          </a:prstGeom>
          <a:noFill/>
          <a:ln>
            <a:noFill/>
          </a:ln>
        </p:spPr>
      </p:pic>
      <p:pic>
        <p:nvPicPr>
          <p:cNvPr id="9" name="Imagen 8"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5" y="228952"/>
            <a:ext cx="2410793" cy="535819"/>
          </a:xfrm>
          <a:prstGeom prst="rect">
            <a:avLst/>
          </a:prstGeom>
          <a:noFill/>
          <a:ln>
            <a:noFill/>
          </a:ln>
        </p:spPr>
      </p:pic>
    </p:spTree>
    <p:extLst>
      <p:ext uri="{BB962C8B-B14F-4D97-AF65-F5344CB8AC3E}">
        <p14:creationId xmlns:p14="http://schemas.microsoft.com/office/powerpoint/2010/main" val="40411876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920500"/>
            <a:ext cx="9859222" cy="651988"/>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Por Fuente de Financiamiento Año Fiscal 2022</a:t>
            </a:r>
          </a:p>
          <a:p>
            <a:pPr algn="ctr"/>
            <a:r>
              <a:rPr lang="es-PE" b="1" dirty="0">
                <a:solidFill>
                  <a:schemeClr val="tx1"/>
                </a:solidFill>
                <a:latin typeface="Britannic Bold" panose="020B0903060703020204" pitchFamily="34" charset="0"/>
              </a:rPr>
              <a:t>Por fuente de Financiamiento</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951560"/>
            <a:ext cx="6640946" cy="3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5" name="Imagen 4"/>
          <p:cNvPicPr>
            <a:picLocks noChangeAspect="1"/>
          </p:cNvPicPr>
          <p:nvPr/>
        </p:nvPicPr>
        <p:blipFill>
          <a:blip r:embed="rId4"/>
          <a:stretch>
            <a:fillRect/>
          </a:stretch>
        </p:blipFill>
        <p:spPr>
          <a:xfrm>
            <a:off x="1072587" y="2271558"/>
            <a:ext cx="9859222" cy="3570301"/>
          </a:xfrm>
          <a:prstGeom prst="rect">
            <a:avLst/>
          </a:prstGeom>
        </p:spPr>
      </p:pic>
    </p:spTree>
    <p:extLst>
      <p:ext uri="{BB962C8B-B14F-4D97-AF65-F5344CB8AC3E}">
        <p14:creationId xmlns:p14="http://schemas.microsoft.com/office/powerpoint/2010/main" val="17699088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878471"/>
            <a:ext cx="9859222" cy="88870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Presupuesto Institucional de Apertura Año Fiscal 2022</a:t>
            </a:r>
          </a:p>
          <a:p>
            <a:pPr algn="ctr"/>
            <a:r>
              <a:rPr lang="es-PE" b="1" dirty="0">
                <a:solidFill>
                  <a:schemeClr val="tx1"/>
                </a:solidFill>
                <a:latin typeface="Britannic Bold" panose="020B0903060703020204" pitchFamily="34" charset="0"/>
              </a:rPr>
              <a:t>A Nivel de Categoría y Genérica del Gasto </a:t>
            </a:r>
          </a:p>
          <a:p>
            <a:pPr algn="ctr"/>
            <a:r>
              <a:rPr lang="es-PE" b="1" dirty="0">
                <a:solidFill>
                  <a:schemeClr val="tx1"/>
                </a:solidFill>
                <a:latin typeface="Britannic Bold" panose="020B0903060703020204" pitchFamily="34" charset="0"/>
              </a:rPr>
              <a:t>Por fuente de Financiamiento </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2019928"/>
            <a:ext cx="6640946" cy="304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2" name="Imagen 1"/>
          <p:cNvPicPr>
            <a:picLocks noChangeAspect="1"/>
          </p:cNvPicPr>
          <p:nvPr/>
        </p:nvPicPr>
        <p:blipFill>
          <a:blip r:embed="rId4"/>
          <a:stretch>
            <a:fillRect/>
          </a:stretch>
        </p:blipFill>
        <p:spPr>
          <a:xfrm>
            <a:off x="1072587" y="2324114"/>
            <a:ext cx="9859222" cy="4307734"/>
          </a:xfrm>
          <a:prstGeom prst="rect">
            <a:avLst/>
          </a:prstGeom>
        </p:spPr>
      </p:pic>
    </p:spTree>
    <p:extLst>
      <p:ext uri="{BB962C8B-B14F-4D97-AF65-F5344CB8AC3E}">
        <p14:creationId xmlns:p14="http://schemas.microsoft.com/office/powerpoint/2010/main" val="159317384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878471"/>
            <a:ext cx="9859222" cy="557222"/>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Presupuesto Institucional de Apertura Año Fiscal 2022</a:t>
            </a:r>
          </a:p>
          <a:p>
            <a:pPr algn="ctr"/>
            <a:r>
              <a:rPr lang="es-PE" b="1" dirty="0">
                <a:solidFill>
                  <a:schemeClr val="tx1"/>
                </a:solidFill>
                <a:latin typeface="Britannic Bold" panose="020B0903060703020204" pitchFamily="34" charset="0"/>
              </a:rPr>
              <a:t>Por Unidades Ejecutoras – Toda Fuente de Financiamiento</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592636"/>
            <a:ext cx="6640946" cy="334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3" name="Imagen 2"/>
          <p:cNvPicPr>
            <a:picLocks noChangeAspect="1"/>
          </p:cNvPicPr>
          <p:nvPr/>
        </p:nvPicPr>
        <p:blipFill>
          <a:blip r:embed="rId4"/>
          <a:stretch>
            <a:fillRect/>
          </a:stretch>
        </p:blipFill>
        <p:spPr>
          <a:xfrm>
            <a:off x="1072587" y="1896823"/>
            <a:ext cx="9754934" cy="4734314"/>
          </a:xfrm>
          <a:prstGeom prst="rect">
            <a:avLst/>
          </a:prstGeom>
        </p:spPr>
      </p:pic>
    </p:spTree>
    <p:extLst>
      <p:ext uri="{BB962C8B-B14F-4D97-AF65-F5344CB8AC3E}">
        <p14:creationId xmlns:p14="http://schemas.microsoft.com/office/powerpoint/2010/main" val="71444808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878471"/>
            <a:ext cx="9859222" cy="557222"/>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Presupuesto Institucional de Apertura Año Fiscal 2022</a:t>
            </a:r>
          </a:p>
          <a:p>
            <a:pPr algn="ctr"/>
            <a:r>
              <a:rPr lang="es-PE" b="1" dirty="0">
                <a:solidFill>
                  <a:schemeClr val="tx1"/>
                </a:solidFill>
                <a:latin typeface="Britannic Bold" panose="020B0903060703020204" pitchFamily="34" charset="0"/>
              </a:rPr>
              <a:t>Programas Presupuestales – </a:t>
            </a:r>
            <a:r>
              <a:rPr lang="es-PE" b="1" dirty="0" err="1">
                <a:solidFill>
                  <a:schemeClr val="tx1"/>
                </a:solidFill>
                <a:latin typeface="Britannic Bold" panose="020B0903060703020204" pitchFamily="34" charset="0"/>
              </a:rPr>
              <a:t>Variaci</a:t>
            </a:r>
            <a:r>
              <a:rPr lang="es-ES" b="1" dirty="0" err="1">
                <a:solidFill>
                  <a:schemeClr val="tx1"/>
                </a:solidFill>
                <a:latin typeface="Britannic Bold" panose="020B0903060703020204" pitchFamily="34" charset="0"/>
              </a:rPr>
              <a:t>ón</a:t>
            </a:r>
            <a:r>
              <a:rPr lang="es-ES" b="1" dirty="0">
                <a:solidFill>
                  <a:schemeClr val="tx1"/>
                </a:solidFill>
                <a:latin typeface="Britannic Bold" panose="020B0903060703020204" pitchFamily="34" charset="0"/>
              </a:rPr>
              <a:t> Respecto al PIA 2021</a:t>
            </a:r>
            <a:endParaRPr lang="es-PE" b="1" dirty="0">
              <a:solidFill>
                <a:schemeClr val="tx1"/>
              </a:solidFill>
              <a:latin typeface="Britannic Bold" panose="020B0903060703020204" pitchFamily="34" charset="0"/>
            </a:endParaRP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472992"/>
            <a:ext cx="6640946" cy="3432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2" name="Imagen 1"/>
          <p:cNvPicPr>
            <a:picLocks noChangeAspect="1"/>
          </p:cNvPicPr>
          <p:nvPr/>
        </p:nvPicPr>
        <p:blipFill>
          <a:blip r:embed="rId4"/>
          <a:stretch>
            <a:fillRect/>
          </a:stretch>
        </p:blipFill>
        <p:spPr>
          <a:xfrm>
            <a:off x="1072588" y="1768977"/>
            <a:ext cx="9851838" cy="4862160"/>
          </a:xfrm>
          <a:prstGeom prst="rect">
            <a:avLst/>
          </a:prstGeom>
        </p:spPr>
      </p:pic>
    </p:spTree>
    <p:extLst>
      <p:ext uri="{BB962C8B-B14F-4D97-AF65-F5344CB8AC3E}">
        <p14:creationId xmlns:p14="http://schemas.microsoft.com/office/powerpoint/2010/main" val="411224002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878471"/>
            <a:ext cx="9859222" cy="557222"/>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Presupuesto Institucional de Apertura Año Fiscal 2022</a:t>
            </a:r>
          </a:p>
          <a:p>
            <a:pPr algn="ctr"/>
            <a:r>
              <a:rPr lang="es-PE" b="1" dirty="0">
                <a:solidFill>
                  <a:schemeClr val="tx1"/>
                </a:solidFill>
                <a:latin typeface="Britannic Bold" panose="020B0903060703020204" pitchFamily="34" charset="0"/>
              </a:rPr>
              <a:t>Programas de Inversiones – Por Sectores</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678095"/>
            <a:ext cx="6640946" cy="424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6" name="Imagen 5"/>
          <p:cNvPicPr>
            <a:picLocks noChangeAspect="1"/>
          </p:cNvPicPr>
          <p:nvPr/>
        </p:nvPicPr>
        <p:blipFill>
          <a:blip r:embed="rId4"/>
          <a:stretch>
            <a:fillRect/>
          </a:stretch>
        </p:blipFill>
        <p:spPr>
          <a:xfrm>
            <a:off x="1132617" y="2040310"/>
            <a:ext cx="9799192" cy="4437401"/>
          </a:xfrm>
          <a:prstGeom prst="rect">
            <a:avLst/>
          </a:prstGeom>
        </p:spPr>
      </p:pic>
    </p:spTree>
    <p:extLst>
      <p:ext uri="{BB962C8B-B14F-4D97-AF65-F5344CB8AC3E}">
        <p14:creationId xmlns:p14="http://schemas.microsoft.com/office/powerpoint/2010/main" val="36651762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878471"/>
            <a:ext cx="9859222" cy="557222"/>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Presupuesto Institucional de Apertura Año Fiscal 2022</a:t>
            </a:r>
          </a:p>
          <a:p>
            <a:pPr algn="ctr"/>
            <a:r>
              <a:rPr lang="es-PE" b="1" dirty="0">
                <a:solidFill>
                  <a:schemeClr val="tx1"/>
                </a:solidFill>
                <a:latin typeface="Britannic Bold" panose="020B0903060703020204" pitchFamily="34" charset="0"/>
              </a:rPr>
              <a:t>Programas de Inversiones – Por Provincias</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678095"/>
            <a:ext cx="6640946" cy="424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2" name="Imagen 1"/>
          <p:cNvPicPr>
            <a:picLocks noChangeAspect="1"/>
          </p:cNvPicPr>
          <p:nvPr/>
        </p:nvPicPr>
        <p:blipFill>
          <a:blip r:embed="rId4"/>
          <a:stretch>
            <a:fillRect/>
          </a:stretch>
        </p:blipFill>
        <p:spPr>
          <a:xfrm>
            <a:off x="1113569" y="2028221"/>
            <a:ext cx="9792601" cy="4432399"/>
          </a:xfrm>
          <a:prstGeom prst="rect">
            <a:avLst/>
          </a:prstGeom>
        </p:spPr>
      </p:pic>
    </p:spTree>
    <p:extLst>
      <p:ext uri="{BB962C8B-B14F-4D97-AF65-F5344CB8AC3E}">
        <p14:creationId xmlns:p14="http://schemas.microsoft.com/office/powerpoint/2010/main" val="156330574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2264641" y="587912"/>
            <a:ext cx="7016098" cy="557222"/>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Presupuesto Institucional de Apertura Año Fiscal 2022</a:t>
            </a:r>
          </a:p>
          <a:p>
            <a:pPr algn="ctr"/>
            <a:r>
              <a:rPr lang="es-PE" b="1" dirty="0">
                <a:solidFill>
                  <a:schemeClr val="tx1"/>
                </a:solidFill>
                <a:latin typeface="Britannic Bold" panose="020B0903060703020204" pitchFamily="34" charset="0"/>
              </a:rPr>
              <a:t>Iniciativa PROCOMPITE</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995374" y="1242256"/>
            <a:ext cx="6640946" cy="464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5" name="Imagen 4"/>
          <p:cNvPicPr>
            <a:picLocks noChangeAspect="1"/>
          </p:cNvPicPr>
          <p:nvPr/>
        </p:nvPicPr>
        <p:blipFill>
          <a:blip r:embed="rId4"/>
          <a:stretch>
            <a:fillRect/>
          </a:stretch>
        </p:blipFill>
        <p:spPr>
          <a:xfrm>
            <a:off x="1072587" y="1595010"/>
            <a:ext cx="9859222" cy="5002653"/>
          </a:xfrm>
          <a:prstGeom prst="rect">
            <a:avLst/>
          </a:prstGeom>
        </p:spPr>
      </p:pic>
    </p:spTree>
    <p:extLst>
      <p:ext uri="{BB962C8B-B14F-4D97-AF65-F5344CB8AC3E}">
        <p14:creationId xmlns:p14="http://schemas.microsoft.com/office/powerpoint/2010/main" val="77080977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521226" y="2630985"/>
            <a:ext cx="9196263" cy="719045"/>
          </a:xfrm>
          <a:prstGeom prst="rect">
            <a:avLst/>
          </a:prstGeom>
          <a:solidFill>
            <a:srgbClr val="6BF72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400" dirty="0">
                <a:latin typeface="Britannic Bold" panose="020B0903060703020204" pitchFamily="34" charset="0"/>
              </a:rPr>
              <a:t>PROYECTOS - OBRAS 2021</a:t>
            </a:r>
          </a:p>
        </p:txBody>
      </p:sp>
      <p:pic>
        <p:nvPicPr>
          <p:cNvPr id="10" name="Imagen 9"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4010" y="226283"/>
            <a:ext cx="1966106" cy="729681"/>
          </a:xfrm>
          <a:prstGeom prst="rect">
            <a:avLst/>
          </a:prstGeom>
          <a:noFill/>
          <a:ln>
            <a:noFill/>
          </a:ln>
        </p:spPr>
      </p:pic>
      <p:pic>
        <p:nvPicPr>
          <p:cNvPr id="11" name="Imagen 10"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58153" y="228952"/>
            <a:ext cx="2036720" cy="734978"/>
          </a:xfrm>
          <a:prstGeom prst="rect">
            <a:avLst/>
          </a:prstGeom>
          <a:noFill/>
          <a:ln>
            <a:noFill/>
          </a:ln>
        </p:spPr>
      </p:pic>
    </p:spTree>
    <p:extLst>
      <p:ext uri="{BB962C8B-B14F-4D97-AF65-F5344CB8AC3E}">
        <p14:creationId xmlns:p14="http://schemas.microsoft.com/office/powerpoint/2010/main" val="390528925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3A8BABAD-91A1-467C-83FB-BB87EFBD9116}"/>
              </a:ext>
            </a:extLst>
          </p:cNvPr>
          <p:cNvGrpSpPr/>
          <p:nvPr/>
        </p:nvGrpSpPr>
        <p:grpSpPr>
          <a:xfrm>
            <a:off x="-1" y="0"/>
            <a:ext cx="12192001" cy="6868058"/>
            <a:chOff x="-1" y="0"/>
            <a:chExt cx="12192001" cy="6868058"/>
          </a:xfrm>
        </p:grpSpPr>
        <p:sp>
          <p:nvSpPr>
            <p:cNvPr id="8" name="Rectángulo 7">
              <a:extLst>
                <a:ext uri="{FF2B5EF4-FFF2-40B4-BE49-F238E27FC236}">
                  <a16:creationId xmlns:a16="http://schemas.microsoft.com/office/drawing/2014/main" id="{0EADCC3D-2471-43AC-82BD-48FB202B73C4}"/>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3E68552A-5EB6-4920-B8E9-42D631C642C2}"/>
                </a:ext>
              </a:extLst>
            </p:cNvPr>
            <p:cNvSpPr/>
            <p:nvPr/>
          </p:nvSpPr>
          <p:spPr>
            <a:xfrm>
              <a:off x="10555538" y="6406725"/>
              <a:ext cx="752542" cy="444398"/>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5208030C-F777-45F9-80F5-E82AEC5FCBAF}"/>
                </a:ext>
              </a:extLst>
            </p:cNvPr>
            <p:cNvSpPr/>
            <p:nvPr/>
          </p:nvSpPr>
          <p:spPr>
            <a:xfrm>
              <a:off x="11433306" y="6178125"/>
              <a:ext cx="758694" cy="662940"/>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86423D16-DC59-4212-A9B8-65421B9D5684}"/>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5" name="Rectángulo 4"/>
          <p:cNvSpPr/>
          <p:nvPr/>
        </p:nvSpPr>
        <p:spPr>
          <a:xfrm>
            <a:off x="1990053" y="1340092"/>
            <a:ext cx="8495607" cy="5066633"/>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b="1" dirty="0">
                <a:solidFill>
                  <a:srgbClr val="0000FF"/>
                </a:solidFill>
                <a:latin typeface="Arial" panose="020B0604020202020204" pitchFamily="34" charset="0"/>
                <a:cs typeface="Arial" panose="020B0604020202020204" pitchFamily="34" charset="0"/>
              </a:rPr>
              <a:t>Loreto, constituye la región más grande de nuestro país, tiene una superficie de 368,851.95 Km; el Perú posee 65,090,909 Ha. de bosques, de los cuales, 35,800,000 Ha. de bosques están ubicados en el Departamento de Loreto; es decir, el 55%  del bosques se encuentran en nuestra región selvática,</a:t>
            </a:r>
          </a:p>
          <a:p>
            <a:pPr algn="just"/>
            <a:endParaRPr lang="es-ES_tradnl" sz="800" b="1" dirty="0">
              <a:solidFill>
                <a:srgbClr val="0000FF"/>
              </a:solidFill>
              <a:latin typeface="Arial" panose="020B0604020202020204" pitchFamily="34" charset="0"/>
              <a:cs typeface="Arial" panose="020B0604020202020204" pitchFamily="34" charset="0"/>
            </a:endParaRPr>
          </a:p>
          <a:p>
            <a:pPr algn="just"/>
            <a:r>
              <a:rPr lang="es-ES" b="1" dirty="0">
                <a:solidFill>
                  <a:srgbClr val="0000FF"/>
                </a:solidFill>
                <a:latin typeface="Arial" panose="020B0604020202020204" pitchFamily="34" charset="0"/>
                <a:cs typeface="Arial" panose="020B0604020202020204" pitchFamily="34" charset="0"/>
              </a:rPr>
              <a:t>La Región Loreto, esta constituido por (08) Ocho provincias, Maynas, Alto Amazonas, Ucayali, Requena, Nauta, Mariscal Ramón Castilla, Datem del Marañón y El Putumayo, asimismo tiene 53 Distritos y cuenta con una población de 1,039,372 Habitantes.</a:t>
            </a:r>
          </a:p>
          <a:p>
            <a:pPr algn="just"/>
            <a:endParaRPr lang="es-ES" sz="800" b="1" dirty="0">
              <a:solidFill>
                <a:srgbClr val="0000FF"/>
              </a:solidFill>
              <a:latin typeface="Arial" panose="020B0604020202020204" pitchFamily="34" charset="0"/>
              <a:cs typeface="Arial" panose="020B0604020202020204" pitchFamily="34" charset="0"/>
            </a:endParaRPr>
          </a:p>
          <a:p>
            <a:pPr algn="just"/>
            <a:r>
              <a:rPr lang="es-ES" b="1" dirty="0">
                <a:solidFill>
                  <a:srgbClr val="0000FF"/>
                </a:solidFill>
                <a:latin typeface="Arial" panose="020B0604020202020204" pitchFamily="34" charset="0"/>
                <a:cs typeface="Arial" panose="020B0604020202020204" pitchFamily="34" charset="0"/>
              </a:rPr>
              <a:t>El Gobierno Regional de Loreto es el órgano con personalidad jurídica de derecho público y patrimonio propio, que tiene a su cargo la administración superior del departamento de Loreto, Perú y cuya finalidad es el desarrollo social, cultural y económico. Tiene su sede en la capital regional, la ciudad de Iquitos. </a:t>
            </a:r>
            <a:endParaRPr lang="es-ES_tradnl" b="1" dirty="0">
              <a:solidFill>
                <a:srgbClr val="0000FF"/>
              </a:solidFill>
              <a:latin typeface="Arial" panose="020B0604020202020204" pitchFamily="34" charset="0"/>
              <a:cs typeface="Arial" panose="020B0604020202020204" pitchFamily="34" charset="0"/>
            </a:endParaRPr>
          </a:p>
          <a:p>
            <a:pPr algn="just"/>
            <a:endParaRPr lang="es-ES_tradnl" sz="800" b="1" dirty="0">
              <a:solidFill>
                <a:srgbClr val="0000FF"/>
              </a:solidFill>
              <a:latin typeface="Arial" panose="020B0604020202020204" pitchFamily="34" charset="0"/>
              <a:cs typeface="Arial" panose="020B0604020202020204" pitchFamily="34" charset="0"/>
            </a:endParaRPr>
          </a:p>
          <a:p>
            <a:pPr algn="just"/>
            <a:r>
              <a:rPr lang="es-ES_tradnl" b="1" dirty="0">
                <a:solidFill>
                  <a:srgbClr val="0000FF"/>
                </a:solidFill>
                <a:latin typeface="Arial" panose="020B0604020202020204" pitchFamily="34" charset="0"/>
                <a:cs typeface="Arial" panose="020B0604020202020204" pitchFamily="34" charset="0"/>
              </a:rPr>
              <a:t>Cuenta con 22 Unidades Ejecutoras, siendo los mas numerosos el Sector Salud y Educación con 8 (Ocho) </a:t>
            </a:r>
            <a:r>
              <a:rPr lang="es-ES_tradnl" b="1" dirty="0" err="1">
                <a:solidFill>
                  <a:srgbClr val="0000FF"/>
                </a:solidFill>
                <a:latin typeface="Arial" panose="020B0604020202020204" pitchFamily="34" charset="0"/>
                <a:cs typeface="Arial" panose="020B0604020202020204" pitchFamily="34" charset="0"/>
              </a:rPr>
              <a:t>UE’s</a:t>
            </a:r>
            <a:r>
              <a:rPr lang="es-ES_tradnl" b="1" dirty="0">
                <a:solidFill>
                  <a:srgbClr val="0000FF"/>
                </a:solidFill>
                <a:latin typeface="Arial" panose="020B0604020202020204" pitchFamily="34" charset="0"/>
                <a:cs typeface="Arial" panose="020B0604020202020204" pitchFamily="34" charset="0"/>
              </a:rPr>
              <a:t> cada una de ellas.</a:t>
            </a:r>
          </a:p>
        </p:txBody>
      </p:sp>
      <p:pic>
        <p:nvPicPr>
          <p:cNvPr id="17" name="Imagen 16"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280837" cy="604073"/>
          </a:xfrm>
          <a:prstGeom prst="rect">
            <a:avLst/>
          </a:prstGeom>
          <a:noFill/>
          <a:ln>
            <a:noFill/>
          </a:ln>
        </p:spPr>
      </p:pic>
      <p:pic>
        <p:nvPicPr>
          <p:cNvPr id="18" name="Imagen 17"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6" y="228953"/>
            <a:ext cx="2377440" cy="527506"/>
          </a:xfrm>
          <a:prstGeom prst="rect">
            <a:avLst/>
          </a:prstGeom>
          <a:noFill/>
          <a:ln>
            <a:noFill/>
          </a:ln>
        </p:spPr>
      </p:pic>
      <p:sp>
        <p:nvSpPr>
          <p:cNvPr id="3" name="Rectángulo 2"/>
          <p:cNvSpPr/>
          <p:nvPr/>
        </p:nvSpPr>
        <p:spPr>
          <a:xfrm>
            <a:off x="3093007" y="492706"/>
            <a:ext cx="6477712" cy="640935"/>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FF"/>
                </a:solidFill>
                <a:latin typeface="Arial" panose="020B0604020202020204" pitchFamily="34" charset="0"/>
                <a:cs typeface="Arial" panose="020B0604020202020204" pitchFamily="34" charset="0"/>
              </a:rPr>
              <a:t>Introducción</a:t>
            </a:r>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83272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586053"/>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2255793 CONSTRUCCION Y EQUIPAMIENTO DEL NUEVO HOSPITAL DE IQUITOS CESAR GARAYAR GARCIAS / PROVINCIA DE MAYNAS </a:t>
            </a:r>
            <a:endParaRPr lang="en-US" sz="1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103677" y="1289078"/>
            <a:ext cx="5540433" cy="888898"/>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EJECUTA : Gobierno Regional de Loreto</a:t>
            </a:r>
          </a:p>
          <a:p>
            <a:pPr algn="just"/>
            <a:endParaRPr lang="es-ES" sz="800" b="1" dirty="0">
              <a:solidFill>
                <a:schemeClr val="tx1"/>
              </a:solidFill>
              <a:latin typeface="Comic Sans MS" panose="030F0702030302020204" pitchFamily="66" charset="0"/>
            </a:endParaRPr>
          </a:p>
          <a:p>
            <a:pPr algn="just"/>
            <a:r>
              <a:rPr lang="es-ES" sz="1400" b="1" dirty="0">
                <a:solidFill>
                  <a:schemeClr val="tx1"/>
                </a:solidFill>
                <a:latin typeface="Comic Sans MS" panose="030F0702030302020204" pitchFamily="66" charset="0"/>
              </a:rPr>
              <a:t>MONTO DE LA INVERSIÓN : S/ 275,785,174</a:t>
            </a:r>
            <a:endParaRPr lang="en-US" sz="1400" b="1" dirty="0">
              <a:solidFill>
                <a:schemeClr val="tx1"/>
              </a:solidFill>
              <a:latin typeface="Comic Sans MS" panose="030F0702030302020204" pitchFamily="66" charset="0"/>
            </a:endParaRPr>
          </a:p>
        </p:txBody>
      </p:sp>
      <p:sp>
        <p:nvSpPr>
          <p:cNvPr id="6" name="Flecha abajo 5"/>
          <p:cNvSpPr/>
          <p:nvPr/>
        </p:nvSpPr>
        <p:spPr>
          <a:xfrm>
            <a:off x="5789815" y="856195"/>
            <a:ext cx="324196" cy="394870"/>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 y="2387903"/>
            <a:ext cx="5864629" cy="4243235"/>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010" y="2387903"/>
            <a:ext cx="5698644" cy="4243235"/>
          </a:xfrm>
          <a:prstGeom prst="rect">
            <a:avLst/>
          </a:prstGeom>
        </p:spPr>
      </p:pic>
    </p:spTree>
    <p:extLst>
      <p:ext uri="{BB962C8B-B14F-4D97-AF65-F5344CB8AC3E}">
        <p14:creationId xmlns:p14="http://schemas.microsoft.com/office/powerpoint/2010/main" val="78888988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88306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2300707 MEJORAMIENTO DE LA PRESTACION DE SERVICIOS EDUCATIVOS DE LA INSTITUCION EDUCATIVA PRIMARIO, SECUNDARIO ROSA AGUSTINA DONAYRE DE MOREY, DISTRITO DE IQUITOS, MAYNAS, LORETO</a:t>
            </a:r>
            <a:endParaRPr lang="en-US" sz="1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181696" y="1683051"/>
            <a:ext cx="5540433" cy="803775"/>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EJECUTA : Gobierno Regional de Loreto</a:t>
            </a:r>
          </a:p>
          <a:p>
            <a:pPr algn="just"/>
            <a:endParaRPr lang="es-ES" sz="800" b="1" dirty="0">
              <a:solidFill>
                <a:schemeClr val="tx1"/>
              </a:solidFill>
              <a:latin typeface="Comic Sans MS" panose="030F0702030302020204" pitchFamily="66" charset="0"/>
            </a:endParaRPr>
          </a:p>
          <a:p>
            <a:pPr algn="just"/>
            <a:r>
              <a:rPr lang="es-ES" sz="1400" b="1" dirty="0">
                <a:solidFill>
                  <a:schemeClr val="tx1"/>
                </a:solidFill>
                <a:latin typeface="Comic Sans MS" panose="030F0702030302020204" pitchFamily="66" charset="0"/>
              </a:rPr>
              <a:t>MONTO DE LA INVERSIÓN : S/ 33,860,745</a:t>
            </a:r>
          </a:p>
          <a:p>
            <a:pPr algn="just"/>
            <a:endParaRPr lang="es-ES" sz="800" b="1" dirty="0">
              <a:solidFill>
                <a:schemeClr val="tx1"/>
              </a:solidFill>
              <a:latin typeface="Comic Sans MS" panose="030F0702030302020204" pitchFamily="66" charset="0"/>
            </a:endParaRPr>
          </a:p>
        </p:txBody>
      </p:sp>
      <p:sp>
        <p:nvSpPr>
          <p:cNvPr id="6" name="Flecha abajo 5"/>
          <p:cNvSpPr/>
          <p:nvPr/>
        </p:nvSpPr>
        <p:spPr>
          <a:xfrm>
            <a:off x="5860238" y="1179317"/>
            <a:ext cx="324196" cy="486647"/>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10" y="3199784"/>
            <a:ext cx="5767171" cy="343135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281" y="3195383"/>
            <a:ext cx="5975190" cy="3491566"/>
          </a:xfrm>
          <a:prstGeom prst="rect">
            <a:avLst/>
          </a:prstGeom>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2" y="2751746"/>
            <a:ext cx="5767171" cy="3954209"/>
          </a:xfrm>
          <a:prstGeom prst="rect">
            <a:avLst/>
          </a:prstGeom>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913" y="2738170"/>
            <a:ext cx="5975190" cy="4023596"/>
          </a:xfrm>
          <a:prstGeom prst="rect">
            <a:avLst/>
          </a:prstGeom>
        </p:spPr>
      </p:pic>
    </p:spTree>
    <p:extLst>
      <p:ext uri="{BB962C8B-B14F-4D97-AF65-F5344CB8AC3E}">
        <p14:creationId xmlns:p14="http://schemas.microsoft.com/office/powerpoint/2010/main" val="29651963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88306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2145664 CONSTRUCCION DE LA MARINA TURISTICA PARA EL ACCESO AL CIRCUITO TURISTICO NORTE DE IQUITOS, EN LA LOCALIDAD DE BELLAVISTA NANAY, DISTRITO DE PUNCHANA, PROVINCIA DE MAYNAS - REGION LORETO</a:t>
            </a:r>
            <a:endParaRPr lang="en-US" sz="1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211839" y="1708691"/>
            <a:ext cx="5540433" cy="85531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EJECUTA : Gobierno Regional de Loreto</a:t>
            </a:r>
          </a:p>
          <a:p>
            <a:pPr algn="just"/>
            <a:endParaRPr lang="es-ES" sz="800" b="1" dirty="0">
              <a:solidFill>
                <a:schemeClr val="tx1"/>
              </a:solidFill>
              <a:latin typeface="Comic Sans MS" panose="030F0702030302020204" pitchFamily="66" charset="0"/>
            </a:endParaRPr>
          </a:p>
          <a:p>
            <a:pPr algn="just"/>
            <a:r>
              <a:rPr lang="es-ES" sz="1400" b="1" dirty="0">
                <a:solidFill>
                  <a:schemeClr val="tx1"/>
                </a:solidFill>
                <a:latin typeface="Comic Sans MS" panose="030F0702030302020204" pitchFamily="66" charset="0"/>
              </a:rPr>
              <a:t>MONTO DE LA INVERSIÓN : S/ 86,620,283</a:t>
            </a:r>
            <a:endParaRPr lang="es-ES" sz="800" b="1" dirty="0">
              <a:solidFill>
                <a:schemeClr val="tx1"/>
              </a:solidFill>
              <a:latin typeface="Comic Sans MS" panose="030F0702030302020204" pitchFamily="66" charset="0"/>
            </a:endParaRPr>
          </a:p>
        </p:txBody>
      </p:sp>
      <p:sp>
        <p:nvSpPr>
          <p:cNvPr id="6" name="Flecha abajo 5"/>
          <p:cNvSpPr/>
          <p:nvPr/>
        </p:nvSpPr>
        <p:spPr>
          <a:xfrm>
            <a:off x="5860238" y="1179317"/>
            <a:ext cx="324196" cy="486647"/>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C:\Users\saul.panduro\Desktop\MARINA I.jpg"/>
          <p:cNvPicPr/>
          <p:nvPr/>
        </p:nvPicPr>
        <p:blipFill>
          <a:blip r:embed="rId2">
            <a:extLst>
              <a:ext uri="{28A0092B-C50C-407E-A947-70E740481C1C}">
                <a14:useLocalDpi xmlns:a14="http://schemas.microsoft.com/office/drawing/2010/main" val="0"/>
              </a:ext>
            </a:extLst>
          </a:blip>
          <a:srcRect/>
          <a:stretch>
            <a:fillRect/>
          </a:stretch>
        </p:blipFill>
        <p:spPr bwMode="auto">
          <a:xfrm>
            <a:off x="78736" y="2723616"/>
            <a:ext cx="6105698" cy="3984833"/>
          </a:xfrm>
          <a:prstGeom prst="rect">
            <a:avLst/>
          </a:prstGeom>
          <a:noFill/>
          <a:ln>
            <a:noFill/>
          </a:ln>
        </p:spPr>
      </p:pic>
      <p:pic>
        <p:nvPicPr>
          <p:cNvPr id="12" name="Imagen 11" descr="C:\Users\saul.panduro\Desktop\MARINA II.jpg"/>
          <p:cNvPicPr/>
          <p:nvPr/>
        </p:nvPicPr>
        <p:blipFill>
          <a:blip r:embed="rId3">
            <a:extLst>
              <a:ext uri="{28A0092B-C50C-407E-A947-70E740481C1C}">
                <a14:useLocalDpi xmlns:a14="http://schemas.microsoft.com/office/drawing/2010/main" val="0"/>
              </a:ext>
            </a:extLst>
          </a:blip>
          <a:srcRect/>
          <a:stretch>
            <a:fillRect/>
          </a:stretch>
        </p:blipFill>
        <p:spPr bwMode="auto">
          <a:xfrm>
            <a:off x="5964964" y="2723615"/>
            <a:ext cx="6000972" cy="3984834"/>
          </a:xfrm>
          <a:prstGeom prst="rect">
            <a:avLst/>
          </a:prstGeom>
          <a:noFill/>
          <a:ln>
            <a:noFill/>
          </a:ln>
        </p:spPr>
      </p:pic>
    </p:spTree>
    <p:extLst>
      <p:ext uri="{BB962C8B-B14F-4D97-AF65-F5344CB8AC3E}">
        <p14:creationId xmlns:p14="http://schemas.microsoft.com/office/powerpoint/2010/main" val="374439966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61814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2194704 MEJORAMIENTO DE LA VIA VECINAL EMPALME LO - 103, HASTA EL CENTRO POBLADO SANTO TOMAS Y ACCESO A LA COMUNIDAD SANTA CLARA , DISTRITO DE SAN JUAN BAUTISTA - MAYNAS - LORETO</a:t>
            </a:r>
            <a:endParaRPr lang="en-US" sz="1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181696" y="1178838"/>
            <a:ext cx="5540433" cy="762933"/>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EJECUTA : Gobierno Regional de Loreto</a:t>
            </a:r>
          </a:p>
          <a:p>
            <a:pPr algn="just"/>
            <a:endParaRPr lang="es-ES" sz="800" b="1" dirty="0">
              <a:solidFill>
                <a:schemeClr val="tx1"/>
              </a:solidFill>
              <a:latin typeface="Comic Sans MS" panose="030F0702030302020204" pitchFamily="66" charset="0"/>
            </a:endParaRPr>
          </a:p>
          <a:p>
            <a:pPr algn="just"/>
            <a:r>
              <a:rPr lang="es-ES" sz="1400" b="1" dirty="0">
                <a:solidFill>
                  <a:schemeClr val="tx1"/>
                </a:solidFill>
                <a:latin typeface="Comic Sans MS" panose="030F0702030302020204" pitchFamily="66" charset="0"/>
              </a:rPr>
              <a:t>MONTO DE LA INVERSIÓN : S/ 55,444,197</a:t>
            </a:r>
          </a:p>
          <a:p>
            <a:pPr algn="just"/>
            <a:endParaRPr lang="es-ES" sz="800" b="1" dirty="0">
              <a:solidFill>
                <a:schemeClr val="tx1"/>
              </a:solidFill>
              <a:latin typeface="Comic Sans MS" panose="030F0702030302020204" pitchFamily="66" charset="0"/>
            </a:endParaRPr>
          </a:p>
        </p:txBody>
      </p:sp>
      <p:sp>
        <p:nvSpPr>
          <p:cNvPr id="6" name="Flecha abajo 5"/>
          <p:cNvSpPr/>
          <p:nvPr/>
        </p:nvSpPr>
        <p:spPr>
          <a:xfrm>
            <a:off x="5860238" y="880212"/>
            <a:ext cx="324196" cy="282014"/>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a:blip r:embed="rId2"/>
          <a:stretch>
            <a:fillRect/>
          </a:stretch>
        </p:blipFill>
        <p:spPr>
          <a:xfrm>
            <a:off x="1794616" y="2178691"/>
            <a:ext cx="7853585" cy="4452447"/>
          </a:xfrm>
          <a:prstGeom prst="rect">
            <a:avLst/>
          </a:prstGeom>
        </p:spPr>
      </p:pic>
    </p:spTree>
    <p:extLst>
      <p:ext uri="{BB962C8B-B14F-4D97-AF65-F5344CB8AC3E}">
        <p14:creationId xmlns:p14="http://schemas.microsoft.com/office/powerpoint/2010/main" val="396177214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61814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b="1" dirty="0">
                <a:solidFill>
                  <a:schemeClr val="tx1"/>
                </a:solidFill>
                <a:latin typeface="Arial" panose="020B0604020202020204" pitchFamily="34" charset="0"/>
                <a:cs typeface="Arial" panose="020B0604020202020204" pitchFamily="34" charset="0"/>
              </a:rPr>
              <a:t>2171082 CREACION DEL CENTRO DE ABASTECIMIENTO Y COMERCIALIZACIÓN DE PRODUCTOS AGROPECUARIOS DE LA CIUDAD DE IQUITOS, DISTRITO DE IQUITOS - PROVINCIA DE MAYNAS - DEPARTAMENTO DE LORETO</a:t>
            </a:r>
            <a:endParaRPr lang="en-US" sz="1400" b="1" dirty="0">
              <a:solidFill>
                <a:schemeClr val="tx1"/>
              </a:solidFill>
              <a:latin typeface="Arial" panose="020B0604020202020204" pitchFamily="34" charset="0"/>
              <a:cs typeface="Arial" panose="020B0604020202020204" pitchFamily="34" charset="0"/>
            </a:endParaRPr>
          </a:p>
        </p:txBody>
      </p:sp>
      <p:sp>
        <p:nvSpPr>
          <p:cNvPr id="3" name="Rectángulo 2"/>
          <p:cNvSpPr/>
          <p:nvPr/>
        </p:nvSpPr>
        <p:spPr>
          <a:xfrm>
            <a:off x="3181696" y="1178838"/>
            <a:ext cx="5540433" cy="983241"/>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EJECUTA : Gobierno Regional de Loreto</a:t>
            </a:r>
          </a:p>
          <a:p>
            <a:pPr algn="just"/>
            <a:endParaRPr lang="es-ES" sz="800" b="1" dirty="0">
              <a:solidFill>
                <a:schemeClr val="tx1"/>
              </a:solidFill>
              <a:latin typeface="Comic Sans MS" panose="030F0702030302020204" pitchFamily="66" charset="0"/>
            </a:endParaRPr>
          </a:p>
          <a:p>
            <a:pPr algn="just"/>
            <a:r>
              <a:rPr lang="es-ES" sz="1400" b="1" dirty="0">
                <a:solidFill>
                  <a:schemeClr val="tx1"/>
                </a:solidFill>
                <a:latin typeface="Comic Sans MS" panose="030F0702030302020204" pitchFamily="66" charset="0"/>
              </a:rPr>
              <a:t>MONTO DE LA INVERSIÓN : S/ 19,019,929</a:t>
            </a:r>
            <a:endParaRPr lang="es-ES" sz="800" b="1" dirty="0">
              <a:solidFill>
                <a:schemeClr val="tx1"/>
              </a:solidFill>
              <a:latin typeface="Comic Sans MS" panose="030F0702030302020204" pitchFamily="66" charset="0"/>
            </a:endParaRPr>
          </a:p>
        </p:txBody>
      </p:sp>
      <p:sp>
        <p:nvSpPr>
          <p:cNvPr id="6" name="Flecha abajo 5"/>
          <p:cNvSpPr/>
          <p:nvPr/>
        </p:nvSpPr>
        <p:spPr>
          <a:xfrm>
            <a:off x="5860238" y="880212"/>
            <a:ext cx="324196" cy="282014"/>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a:stretch>
            <a:fillRect/>
          </a:stretch>
        </p:blipFill>
        <p:spPr>
          <a:xfrm>
            <a:off x="1247686" y="2178690"/>
            <a:ext cx="9296666" cy="4452447"/>
          </a:xfrm>
          <a:prstGeom prst="rect">
            <a:avLst/>
          </a:prstGeom>
        </p:spPr>
      </p:pic>
    </p:spTree>
    <p:extLst>
      <p:ext uri="{BB962C8B-B14F-4D97-AF65-F5344CB8AC3E}">
        <p14:creationId xmlns:p14="http://schemas.microsoft.com/office/powerpoint/2010/main" val="73941166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521226" y="2630985"/>
            <a:ext cx="9196263" cy="719045"/>
          </a:xfrm>
          <a:prstGeom prst="rect">
            <a:avLst/>
          </a:prstGeom>
          <a:solidFill>
            <a:srgbClr val="6BF725"/>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2400" dirty="0">
                <a:latin typeface="Britannic Bold" panose="020B0903060703020204" pitchFamily="34" charset="0"/>
              </a:rPr>
              <a:t>PROYECTOS PRODUCTIVOS 2021</a:t>
            </a:r>
          </a:p>
        </p:txBody>
      </p:sp>
      <p:pic>
        <p:nvPicPr>
          <p:cNvPr id="10" name="Imagen 9"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4010" y="226283"/>
            <a:ext cx="1966106" cy="729681"/>
          </a:xfrm>
          <a:prstGeom prst="rect">
            <a:avLst/>
          </a:prstGeom>
          <a:noFill/>
          <a:ln>
            <a:noFill/>
          </a:ln>
        </p:spPr>
      </p:pic>
      <p:pic>
        <p:nvPicPr>
          <p:cNvPr id="11" name="Imagen 10"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58153" y="228952"/>
            <a:ext cx="2036720" cy="734978"/>
          </a:xfrm>
          <a:prstGeom prst="rect">
            <a:avLst/>
          </a:prstGeom>
          <a:noFill/>
          <a:ln>
            <a:noFill/>
          </a:ln>
        </p:spPr>
      </p:pic>
    </p:spTree>
    <p:extLst>
      <p:ext uri="{BB962C8B-B14F-4D97-AF65-F5344CB8AC3E}">
        <p14:creationId xmlns:p14="http://schemas.microsoft.com/office/powerpoint/2010/main" val="266520880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586053"/>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Bookman Old Style" panose="02050604050505020204" pitchFamily="18" charset="0"/>
              </a:rPr>
              <a:t>2290046 MEJORAMIENTO DE LA CADENA </a:t>
            </a:r>
            <a:r>
              <a:rPr lang="es-ES" sz="1400" b="1" dirty="0">
                <a:solidFill>
                  <a:srgbClr val="0000FF"/>
                </a:solidFill>
                <a:latin typeface="Bookman Old Style" panose="02050604050505020204" pitchFamily="18" charset="0"/>
              </a:rPr>
              <a:t>PRODUCTIVA DE CACAO EN POBLACIONES SHAWI</a:t>
            </a:r>
            <a:r>
              <a:rPr lang="es-ES" sz="1400" b="1" dirty="0">
                <a:solidFill>
                  <a:schemeClr val="tx1"/>
                </a:solidFill>
                <a:latin typeface="Bookman Old Style" panose="02050604050505020204" pitchFamily="18" charset="0"/>
              </a:rPr>
              <a:t> DE LAS CUENCAS DEL BAJO PARANAPURA Y DEL RIO ARMANAYACU, DISTRITO DE BALSAPUERTO - </a:t>
            </a:r>
            <a:r>
              <a:rPr lang="es-ES" sz="1400" b="1" dirty="0">
                <a:solidFill>
                  <a:srgbClr val="0000FF"/>
                </a:solidFill>
                <a:latin typeface="Bookman Old Style" panose="02050604050505020204" pitchFamily="18" charset="0"/>
              </a:rPr>
              <a:t>ALTO AMAZONAS - LORETO</a:t>
            </a:r>
            <a:endParaRPr lang="en-US" sz="1400" b="1" dirty="0">
              <a:solidFill>
                <a:srgbClr val="0000FF"/>
              </a:solidFill>
              <a:latin typeface="Bookman Old Style" panose="02050604050505020204" pitchFamily="18" charset="0"/>
            </a:endParaRPr>
          </a:p>
        </p:txBody>
      </p:sp>
      <p:sp>
        <p:nvSpPr>
          <p:cNvPr id="3" name="Rectángulo 2"/>
          <p:cNvSpPr/>
          <p:nvPr/>
        </p:nvSpPr>
        <p:spPr>
          <a:xfrm>
            <a:off x="249382" y="1251066"/>
            <a:ext cx="11729258" cy="1259718"/>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Comic Sans MS" panose="030F0702030302020204" pitchFamily="66" charset="0"/>
              </a:rPr>
              <a:t>El Proyecto beneficia a 40 comunidades nativas del Distrito de Balsa Puerto – Alto Amazonas, cuenta con una inversión actualizada  de S/ 6,318,421.00.</a:t>
            </a:r>
          </a:p>
          <a:p>
            <a:pPr algn="just"/>
            <a:endParaRPr lang="es-ES" sz="800" b="1" dirty="0">
              <a:solidFill>
                <a:schemeClr val="tx1"/>
              </a:solidFill>
              <a:latin typeface="Comic Sans MS" panose="030F0702030302020204" pitchFamily="66" charset="0"/>
            </a:endParaRPr>
          </a:p>
          <a:p>
            <a:pPr marL="285750" indent="-285750" algn="just">
              <a:buFont typeface="Arial" panose="020B0604020202020204" pitchFamily="34" charset="0"/>
              <a:buChar char="•"/>
            </a:pPr>
            <a:r>
              <a:rPr lang="es-ES" sz="1400" b="1" dirty="0">
                <a:solidFill>
                  <a:schemeClr val="tx1"/>
                </a:solidFill>
                <a:latin typeface="Comic Sans MS" panose="030F0702030302020204" pitchFamily="66" charset="0"/>
              </a:rPr>
              <a:t>En la población SHAWI  de las cuencas del Alto </a:t>
            </a:r>
            <a:r>
              <a:rPr lang="es-ES" sz="1400" b="1" dirty="0" err="1">
                <a:solidFill>
                  <a:schemeClr val="tx1"/>
                </a:solidFill>
                <a:latin typeface="Comic Sans MS" panose="030F0702030302020204" pitchFamily="66" charset="0"/>
              </a:rPr>
              <a:t>Paranapura</a:t>
            </a:r>
            <a:r>
              <a:rPr lang="es-ES" sz="1400" b="1" dirty="0">
                <a:solidFill>
                  <a:schemeClr val="tx1"/>
                </a:solidFill>
                <a:latin typeface="Comic Sans MS" panose="030F0702030302020204" pitchFamily="66" charset="0"/>
              </a:rPr>
              <a:t> y Rio </a:t>
            </a:r>
            <a:r>
              <a:rPr lang="es-ES" sz="1400" b="1" dirty="0" err="1">
                <a:solidFill>
                  <a:schemeClr val="tx1"/>
                </a:solidFill>
                <a:latin typeface="Comic Sans MS" panose="030F0702030302020204" pitchFamily="66" charset="0"/>
              </a:rPr>
              <a:t>Yanayacu</a:t>
            </a:r>
            <a:r>
              <a:rPr lang="es-ES" sz="1400" b="1" dirty="0">
                <a:solidFill>
                  <a:schemeClr val="tx1"/>
                </a:solidFill>
                <a:latin typeface="Comic Sans MS" panose="030F0702030302020204" pitchFamily="66" charset="0"/>
              </a:rPr>
              <a:t> se cuenta con 1,000 Hectáreas de cultivo de caca </a:t>
            </a:r>
          </a:p>
          <a:p>
            <a:pPr algn="just"/>
            <a:endParaRPr lang="es-ES" sz="800" b="1" dirty="0">
              <a:solidFill>
                <a:schemeClr val="tx1"/>
              </a:solidFill>
              <a:latin typeface="Comic Sans MS" panose="030F0702030302020204" pitchFamily="66" charset="0"/>
            </a:endParaRPr>
          </a:p>
          <a:p>
            <a:pPr marL="285750" indent="-285750" algn="just">
              <a:buFont typeface="Arial" panose="020B0604020202020204" pitchFamily="34" charset="0"/>
              <a:buChar char="•"/>
            </a:pPr>
            <a:r>
              <a:rPr lang="es-ES" sz="1400" b="1" dirty="0">
                <a:solidFill>
                  <a:schemeClr val="tx1"/>
                </a:solidFill>
                <a:latin typeface="Comic Sans MS" panose="030F0702030302020204" pitchFamily="66" charset="0"/>
              </a:rPr>
              <a:t>En la población SHAWI de las cuencas del Bajo </a:t>
            </a:r>
            <a:r>
              <a:rPr lang="es-ES" sz="1400" b="1" dirty="0" err="1">
                <a:solidFill>
                  <a:schemeClr val="tx1"/>
                </a:solidFill>
                <a:latin typeface="Comic Sans MS" panose="030F0702030302020204" pitchFamily="66" charset="0"/>
              </a:rPr>
              <a:t>Paranapura</a:t>
            </a:r>
            <a:r>
              <a:rPr lang="es-ES" sz="1400" b="1" dirty="0">
                <a:solidFill>
                  <a:schemeClr val="tx1"/>
                </a:solidFill>
                <a:latin typeface="Comic Sans MS" panose="030F0702030302020204" pitchFamily="66" charset="0"/>
              </a:rPr>
              <a:t> y Rio </a:t>
            </a:r>
            <a:r>
              <a:rPr lang="es-ES" sz="1400" b="1" dirty="0" err="1">
                <a:solidFill>
                  <a:schemeClr val="tx1"/>
                </a:solidFill>
                <a:latin typeface="Comic Sans MS" panose="030F0702030302020204" pitchFamily="66" charset="0"/>
              </a:rPr>
              <a:t>Armanayacu</a:t>
            </a:r>
            <a:r>
              <a:rPr lang="es-ES" sz="1400" b="1" dirty="0">
                <a:solidFill>
                  <a:schemeClr val="tx1"/>
                </a:solidFill>
                <a:latin typeface="Comic Sans MS" panose="030F0702030302020204" pitchFamily="66" charset="0"/>
              </a:rPr>
              <a:t> se cuenta con 1,099 Hectáreas de cultivo de caca</a:t>
            </a:r>
            <a:endParaRPr lang="en-US" sz="1400" b="1" dirty="0">
              <a:solidFill>
                <a:schemeClr val="tx1"/>
              </a:solidFill>
              <a:latin typeface="Comic Sans MS" panose="030F0702030302020204" pitchFamily="66" charset="0"/>
            </a:endParaRPr>
          </a:p>
        </p:txBody>
      </p:sp>
      <p:sp>
        <p:nvSpPr>
          <p:cNvPr id="6" name="Flecha abajo 5"/>
          <p:cNvSpPr/>
          <p:nvPr/>
        </p:nvSpPr>
        <p:spPr>
          <a:xfrm>
            <a:off x="5789815" y="856195"/>
            <a:ext cx="324196" cy="394870"/>
          </a:xfrm>
          <a:prstGeom prst="down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a:blip r:embed="rId2"/>
          <a:stretch>
            <a:fillRect/>
          </a:stretch>
        </p:blipFill>
        <p:spPr>
          <a:xfrm>
            <a:off x="249382" y="2510784"/>
            <a:ext cx="3084022" cy="4149267"/>
          </a:xfrm>
          <a:prstGeom prst="rect">
            <a:avLst/>
          </a:prstGeom>
        </p:spPr>
      </p:pic>
      <p:pic>
        <p:nvPicPr>
          <p:cNvPr id="9" name="Imagen 8"/>
          <p:cNvPicPr>
            <a:picLocks noChangeAspect="1"/>
          </p:cNvPicPr>
          <p:nvPr/>
        </p:nvPicPr>
        <p:blipFill>
          <a:blip r:embed="rId3"/>
          <a:stretch>
            <a:fillRect/>
          </a:stretch>
        </p:blipFill>
        <p:spPr>
          <a:xfrm>
            <a:off x="3333404" y="2510784"/>
            <a:ext cx="3108960" cy="4149267"/>
          </a:xfrm>
          <a:prstGeom prst="rect">
            <a:avLst/>
          </a:prstGeom>
        </p:spPr>
      </p:pic>
      <p:pic>
        <p:nvPicPr>
          <p:cNvPr id="12" name="Imagen 11"/>
          <p:cNvPicPr>
            <a:picLocks noChangeAspect="1"/>
          </p:cNvPicPr>
          <p:nvPr/>
        </p:nvPicPr>
        <p:blipFill>
          <a:blip r:embed="rId4"/>
          <a:stretch>
            <a:fillRect/>
          </a:stretch>
        </p:blipFill>
        <p:spPr>
          <a:xfrm>
            <a:off x="6442364" y="2510784"/>
            <a:ext cx="2857500" cy="4149267"/>
          </a:xfrm>
          <a:prstGeom prst="rect">
            <a:avLst/>
          </a:prstGeom>
        </p:spPr>
      </p:pic>
      <p:pic>
        <p:nvPicPr>
          <p:cNvPr id="13" name="Imagen 12"/>
          <p:cNvPicPr>
            <a:picLocks noChangeAspect="1"/>
          </p:cNvPicPr>
          <p:nvPr/>
        </p:nvPicPr>
        <p:blipFill>
          <a:blip r:embed="rId5"/>
          <a:stretch>
            <a:fillRect/>
          </a:stretch>
        </p:blipFill>
        <p:spPr>
          <a:xfrm>
            <a:off x="9299864" y="2530247"/>
            <a:ext cx="2678776" cy="4100890"/>
          </a:xfrm>
          <a:prstGeom prst="rect">
            <a:avLst/>
          </a:prstGeom>
        </p:spPr>
      </p:pic>
    </p:spTree>
    <p:extLst>
      <p:ext uri="{BB962C8B-B14F-4D97-AF65-F5344CB8AC3E}">
        <p14:creationId xmlns:p14="http://schemas.microsoft.com/office/powerpoint/2010/main" val="2526399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5697"/>
            <a:ext cx="10723418" cy="78760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Bookman Old Style" panose="02050604050505020204" pitchFamily="18" charset="0"/>
              </a:rPr>
              <a:t>2288601 MEJORAMIENTO DE CAPACIDADES PARA LA PRESTACION DE SERVICIOS DE APOYO A LA </a:t>
            </a:r>
            <a:r>
              <a:rPr lang="es-ES" sz="1400" b="1" dirty="0">
                <a:solidFill>
                  <a:srgbClr val="0000FF"/>
                </a:solidFill>
                <a:latin typeface="Bookman Old Style" panose="02050604050505020204" pitchFamily="18" charset="0"/>
              </a:rPr>
              <a:t>CADENA PRODUCTIVA DEL CULTIVO DE CACAO</a:t>
            </a:r>
            <a:r>
              <a:rPr lang="es-ES" sz="1400" b="1" dirty="0">
                <a:solidFill>
                  <a:schemeClr val="tx1"/>
                </a:solidFill>
                <a:latin typeface="Bookman Old Style" panose="02050604050505020204" pitchFamily="18" charset="0"/>
              </a:rPr>
              <a:t> (THEBROMA) EN LOS DISTRITOS DE </a:t>
            </a:r>
            <a:r>
              <a:rPr lang="es-ES" sz="1400" b="1" dirty="0">
                <a:solidFill>
                  <a:srgbClr val="0000FF"/>
                </a:solidFill>
                <a:latin typeface="Bookman Old Style" panose="02050604050505020204" pitchFamily="18" charset="0"/>
              </a:rPr>
              <a:t>CONTAMANA</a:t>
            </a:r>
            <a:r>
              <a:rPr lang="es-ES" sz="1400" b="1" dirty="0">
                <a:solidFill>
                  <a:schemeClr val="tx1"/>
                </a:solidFill>
                <a:latin typeface="Bookman Old Style" panose="02050604050505020204" pitchFamily="18" charset="0"/>
              </a:rPr>
              <a:t>, </a:t>
            </a:r>
            <a:r>
              <a:rPr lang="es-ES" sz="1400" b="1" dirty="0">
                <a:solidFill>
                  <a:srgbClr val="0000FF"/>
                </a:solidFill>
                <a:latin typeface="Bookman Old Style" panose="02050604050505020204" pitchFamily="18" charset="0"/>
              </a:rPr>
              <a:t>PAMPA HERMOSA, INAHUAYA Y VARGAS GUERRA EN LA PROVINCIA </a:t>
            </a:r>
            <a:endParaRPr lang="en-US" sz="1400" b="1" dirty="0">
              <a:solidFill>
                <a:srgbClr val="0000FF"/>
              </a:solidFill>
              <a:latin typeface="Bookman Old Style" panose="02050604050505020204" pitchFamily="18" charset="0"/>
            </a:endParaRPr>
          </a:p>
        </p:txBody>
      </p:sp>
      <p:sp>
        <p:nvSpPr>
          <p:cNvPr id="3" name="Rectángulo 2"/>
          <p:cNvSpPr/>
          <p:nvPr/>
        </p:nvSpPr>
        <p:spPr>
          <a:xfrm>
            <a:off x="228598" y="1239140"/>
            <a:ext cx="6009832" cy="2674834"/>
          </a:xfrm>
          <a:prstGeom prst="rect">
            <a:avLst/>
          </a:prstGeom>
          <a:solidFill>
            <a:srgbClr val="6BF725"/>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MONTO DE INVERSIÓN: S/ 4,400,779.16</a:t>
            </a:r>
          </a:p>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Tiempo de duración del Proyecto: treinta y seis (36) meses tres (3) años </a:t>
            </a:r>
          </a:p>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Avance Financiero año 2019: S/ 999,995.54</a:t>
            </a:r>
          </a:p>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Inversión año 2020 S/ 1,499,000.68</a:t>
            </a:r>
          </a:p>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AMBITO DE ACCIÓN: </a:t>
            </a:r>
          </a:p>
          <a:p>
            <a:pPr marL="265113" indent="-265113" algn="just"/>
            <a:r>
              <a:rPr lang="es-ES" sz="1400" b="1" dirty="0">
                <a:solidFill>
                  <a:schemeClr val="tx1"/>
                </a:solidFill>
                <a:latin typeface="Arial" panose="020B0604020202020204" pitchFamily="34" charset="0"/>
                <a:cs typeface="Arial" panose="020B0604020202020204" pitchFamily="34" charset="0"/>
              </a:rPr>
              <a:t>	</a:t>
            </a:r>
            <a:r>
              <a:rPr lang="es-ES" sz="1400" dirty="0">
                <a:solidFill>
                  <a:schemeClr val="tx1"/>
                </a:solidFill>
                <a:latin typeface="Arial" panose="020B0604020202020204" pitchFamily="34" charset="0"/>
                <a:cs typeface="Arial" panose="020B0604020202020204" pitchFamily="34" charset="0"/>
              </a:rPr>
              <a:t>Región Loreto</a:t>
            </a:r>
          </a:p>
          <a:p>
            <a:pPr marL="265113" indent="-265113" algn="just"/>
            <a:r>
              <a:rPr lang="es-ES" sz="1400" dirty="0">
                <a:solidFill>
                  <a:schemeClr val="tx1"/>
                </a:solidFill>
                <a:latin typeface="Arial" panose="020B0604020202020204" pitchFamily="34" charset="0"/>
                <a:cs typeface="Arial" panose="020B0604020202020204" pitchFamily="34" charset="0"/>
              </a:rPr>
              <a:t>	Provincia: de Ucayali</a:t>
            </a:r>
          </a:p>
          <a:p>
            <a:pPr marL="265113" indent="-265113" algn="just"/>
            <a:r>
              <a:rPr lang="es-ES" sz="1400" dirty="0">
                <a:solidFill>
                  <a:schemeClr val="tx1"/>
                </a:solidFill>
                <a:latin typeface="Arial" panose="020B0604020202020204" pitchFamily="34" charset="0"/>
                <a:cs typeface="Arial" panose="020B0604020202020204" pitchFamily="34" charset="0"/>
              </a:rPr>
              <a:t>	Distritos: de Contamana, Pampa Hermosa </a:t>
            </a:r>
            <a:r>
              <a:rPr lang="es-ES" sz="1400" dirty="0" err="1">
                <a:solidFill>
                  <a:schemeClr val="tx1"/>
                </a:solidFill>
                <a:latin typeface="Arial" panose="020B0604020202020204" pitchFamily="34" charset="0"/>
                <a:cs typeface="Arial" panose="020B0604020202020204" pitchFamily="34" charset="0"/>
              </a:rPr>
              <a:t>Inahuaya</a:t>
            </a:r>
            <a:r>
              <a:rPr lang="es-ES" sz="1400" dirty="0">
                <a:solidFill>
                  <a:schemeClr val="tx1"/>
                </a:solidFill>
                <a:latin typeface="Arial" panose="020B0604020202020204" pitchFamily="34" charset="0"/>
                <a:cs typeface="Arial" panose="020B0604020202020204" pitchFamily="34" charset="0"/>
              </a:rPr>
              <a:t> Y Vargas Guerra.</a:t>
            </a:r>
          </a:p>
          <a:p>
            <a:pPr marL="265113" indent="-265113" algn="just"/>
            <a:r>
              <a:rPr lang="es-ES" sz="1400" dirty="0">
                <a:solidFill>
                  <a:schemeClr val="tx1"/>
                </a:solidFill>
                <a:latin typeface="Arial" panose="020B0604020202020204" pitchFamily="34" charset="0"/>
                <a:cs typeface="Arial" panose="020B0604020202020204" pitchFamily="34" charset="0"/>
              </a:rPr>
              <a:t>	Localidades: Multilocalidad</a:t>
            </a:r>
          </a:p>
          <a:p>
            <a:pPr marL="265113" indent="-265113" algn="just"/>
            <a:r>
              <a:rPr lang="es-ES" sz="1400" dirty="0">
                <a:solidFill>
                  <a:schemeClr val="tx1"/>
                </a:solidFill>
                <a:latin typeface="Arial" panose="020B0604020202020204" pitchFamily="34" charset="0"/>
                <a:cs typeface="Arial" panose="020B0604020202020204" pitchFamily="34" charset="0"/>
              </a:rPr>
              <a:t>	Cuencas: Ríos Ucayali y Cushabatay</a:t>
            </a:r>
          </a:p>
          <a:p>
            <a:pPr marL="285750" indent="-285750" algn="just">
              <a:buFont typeface="Wingdings" panose="05000000000000000000" pitchFamily="2" charset="2"/>
              <a:buChar char="q"/>
            </a:pPr>
            <a:r>
              <a:rPr lang="es-ES" sz="1400" b="1" dirty="0">
                <a:solidFill>
                  <a:schemeClr val="tx1"/>
                </a:solidFill>
                <a:latin typeface="Arial" panose="020B0604020202020204" pitchFamily="34" charset="0"/>
                <a:cs typeface="Arial" panose="020B0604020202020204" pitchFamily="34" charset="0"/>
              </a:rPr>
              <a:t>BENEFICIARIOS : 97 Campesinos</a:t>
            </a:r>
            <a:endParaRPr lang="en-US" sz="1400" b="1" dirty="0">
              <a:solidFill>
                <a:schemeClr val="tx1"/>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228597" y="3958693"/>
            <a:ext cx="2930235" cy="2672444"/>
          </a:xfrm>
          <a:prstGeom prst="rect">
            <a:avLst/>
          </a:prstGeom>
        </p:spPr>
      </p:pic>
      <p:pic>
        <p:nvPicPr>
          <p:cNvPr id="7" name="Imagen 6"/>
          <p:cNvPicPr>
            <a:picLocks noChangeAspect="1"/>
          </p:cNvPicPr>
          <p:nvPr/>
        </p:nvPicPr>
        <p:blipFill>
          <a:blip r:embed="rId3"/>
          <a:stretch>
            <a:fillRect/>
          </a:stretch>
        </p:blipFill>
        <p:spPr>
          <a:xfrm>
            <a:off x="3158833" y="3956304"/>
            <a:ext cx="2934394" cy="2681679"/>
          </a:xfrm>
          <a:prstGeom prst="rect">
            <a:avLst/>
          </a:prstGeom>
        </p:spPr>
      </p:pic>
      <p:pic>
        <p:nvPicPr>
          <p:cNvPr id="9" name="Imagen 8"/>
          <p:cNvPicPr>
            <a:picLocks noChangeAspect="1"/>
          </p:cNvPicPr>
          <p:nvPr/>
        </p:nvPicPr>
        <p:blipFill>
          <a:blip r:embed="rId4"/>
          <a:stretch>
            <a:fillRect/>
          </a:stretch>
        </p:blipFill>
        <p:spPr>
          <a:xfrm>
            <a:off x="6093227" y="3965538"/>
            <a:ext cx="3020291" cy="2672446"/>
          </a:xfrm>
          <a:prstGeom prst="rect">
            <a:avLst/>
          </a:prstGeom>
        </p:spPr>
      </p:pic>
      <p:pic>
        <p:nvPicPr>
          <p:cNvPr id="10" name="Imagen 9"/>
          <p:cNvPicPr>
            <a:picLocks noChangeAspect="1"/>
          </p:cNvPicPr>
          <p:nvPr/>
        </p:nvPicPr>
        <p:blipFill>
          <a:blip r:embed="rId5"/>
          <a:stretch>
            <a:fillRect/>
          </a:stretch>
        </p:blipFill>
        <p:spPr>
          <a:xfrm>
            <a:off x="9113519" y="3969121"/>
            <a:ext cx="2848494" cy="2658593"/>
          </a:xfrm>
          <a:prstGeom prst="rect">
            <a:avLst/>
          </a:prstGeom>
        </p:spPr>
      </p:pic>
      <p:sp>
        <p:nvSpPr>
          <p:cNvPr id="14" name="Rectángulo 13"/>
          <p:cNvSpPr/>
          <p:nvPr/>
        </p:nvSpPr>
        <p:spPr>
          <a:xfrm>
            <a:off x="6414327" y="1256232"/>
            <a:ext cx="5547686" cy="2657742"/>
          </a:xfrm>
          <a:prstGeom prst="rect">
            <a:avLst/>
          </a:prstGeom>
          <a:solidFill>
            <a:srgbClr val="6BF725"/>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Arial" panose="020B0604020202020204" pitchFamily="34" charset="0"/>
                <a:cs typeface="Arial" panose="020B0604020202020204" pitchFamily="34" charset="0"/>
              </a:rPr>
              <a:t>OBJETIVO GENERAL</a:t>
            </a:r>
          </a:p>
          <a:p>
            <a:pPr algn="just"/>
            <a:endParaRPr lang="es-ES" sz="500" b="1" dirty="0">
              <a:solidFill>
                <a:schemeClr val="tx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s-ES" sz="1400" dirty="0">
                <a:solidFill>
                  <a:schemeClr val="tx1"/>
                </a:solidFill>
                <a:latin typeface="Arial" panose="020B0604020202020204" pitchFamily="34" charset="0"/>
                <a:cs typeface="Arial" panose="020B0604020202020204" pitchFamily="34" charset="0"/>
              </a:rPr>
              <a:t>Incremento del rendimiento de la producción del Cacao en la Provincia de Ucayali</a:t>
            </a:r>
          </a:p>
          <a:p>
            <a:pPr algn="just"/>
            <a:endParaRPr lang="es-ES" sz="500" b="1" dirty="0">
              <a:solidFill>
                <a:schemeClr val="tx1"/>
              </a:solidFill>
              <a:latin typeface="Arial" panose="020B0604020202020204" pitchFamily="34" charset="0"/>
              <a:cs typeface="Arial" panose="020B0604020202020204" pitchFamily="34" charset="0"/>
            </a:endParaRPr>
          </a:p>
          <a:p>
            <a:pPr algn="just"/>
            <a:r>
              <a:rPr lang="es-ES" sz="1400" b="1" dirty="0">
                <a:solidFill>
                  <a:schemeClr val="tx1"/>
                </a:solidFill>
                <a:latin typeface="Arial" panose="020B0604020202020204" pitchFamily="34" charset="0"/>
                <a:cs typeface="Arial" panose="020B0604020202020204" pitchFamily="34" charset="0"/>
              </a:rPr>
              <a:t>OBJETIVOS ESPECIFICOS</a:t>
            </a:r>
          </a:p>
          <a:p>
            <a:pPr algn="just"/>
            <a:endParaRPr lang="es-ES" sz="500" b="1"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s-ES" sz="1400" dirty="0">
                <a:solidFill>
                  <a:schemeClr val="tx1"/>
                </a:solidFill>
                <a:latin typeface="Arial" panose="020B0604020202020204" pitchFamily="34" charset="0"/>
                <a:cs typeface="Arial" panose="020B0604020202020204" pitchFamily="34" charset="0"/>
              </a:rPr>
              <a:t>Fortalecer las capacidades técnicas de los productores para la productividad del cultivo de cacao.</a:t>
            </a:r>
            <a:endParaRPr lang="en-US" sz="1400"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s-ES" sz="1400" dirty="0">
                <a:solidFill>
                  <a:schemeClr val="tx1"/>
                </a:solidFill>
                <a:latin typeface="Arial" panose="020B0604020202020204" pitchFamily="34" charset="0"/>
                <a:cs typeface="Arial" panose="020B0604020202020204" pitchFamily="34" charset="0"/>
              </a:rPr>
              <a:t>Mejorar las capacidades para dar valor agregado al cacao y fortalecer la gestión de calidad de los sub productos obtenidos.</a:t>
            </a:r>
            <a:endParaRPr lang="en-US" sz="1400" dirty="0">
              <a:solidFill>
                <a:schemeClr val="tx1"/>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pPr>
            <a:r>
              <a:rPr lang="es-ES" sz="1400" dirty="0">
                <a:solidFill>
                  <a:schemeClr val="tx1"/>
                </a:solidFill>
                <a:latin typeface="Arial" panose="020B0604020202020204" pitchFamily="34" charset="0"/>
                <a:cs typeface="Arial" panose="020B0604020202020204" pitchFamily="34" charset="0"/>
              </a:rPr>
              <a:t>Contribuir a fortalecer las capacidades en gestión empresarial y articulación comercial de las organizaciones</a:t>
            </a:r>
            <a:r>
              <a:rPr lang="es-ES" sz="1400" dirty="0">
                <a:solidFill>
                  <a:schemeClr val="tx1"/>
                </a:solidFill>
              </a:rPr>
              <a:t>.</a:t>
            </a:r>
            <a:endParaRPr lang="en-US" sz="1400" b="1" dirty="0">
              <a:solidFill>
                <a:schemeClr val="tx1"/>
              </a:solidFill>
              <a:latin typeface="Comic Sans MS" panose="030F0702030302020204" pitchFamily="66" charset="0"/>
            </a:endParaRPr>
          </a:p>
        </p:txBody>
      </p:sp>
      <p:cxnSp>
        <p:nvCxnSpPr>
          <p:cNvPr id="8" name="Conector recto 7"/>
          <p:cNvCxnSpPr/>
          <p:nvPr/>
        </p:nvCxnSpPr>
        <p:spPr>
          <a:xfrm>
            <a:off x="3221764" y="1042587"/>
            <a:ext cx="6187156" cy="1709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endCxn id="3" idx="0"/>
          </p:cNvCxnSpPr>
          <p:nvPr/>
        </p:nvCxnSpPr>
        <p:spPr>
          <a:xfrm>
            <a:off x="3230310" y="1051133"/>
            <a:ext cx="3204" cy="18800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9408920" y="1059679"/>
            <a:ext cx="0" cy="17946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2" idx="2"/>
          </p:cNvCxnSpPr>
          <p:nvPr/>
        </p:nvCxnSpPr>
        <p:spPr>
          <a:xfrm flipH="1">
            <a:off x="6178609" y="793304"/>
            <a:ext cx="14371" cy="26637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42498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78760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Bookman Old Style" panose="02050604050505020204" pitchFamily="18" charset="0"/>
              </a:rPr>
              <a:t>2323637 MEJORAMIENTO DE LOS SERVICIOS DE APOYO A LA </a:t>
            </a:r>
            <a:r>
              <a:rPr lang="es-ES" sz="1400" b="1" dirty="0">
                <a:solidFill>
                  <a:srgbClr val="0000FF"/>
                </a:solidFill>
                <a:latin typeface="Bookman Old Style" panose="02050604050505020204" pitchFamily="18" charset="0"/>
              </a:rPr>
              <a:t>CADENA PRODUCTIVA DEL PAICHE EN EL EJE CARRETERO IQUTOS - NAUTA MAYNAS-LORETO-LORETO</a:t>
            </a:r>
            <a:endParaRPr lang="en-US" sz="1400" b="1" dirty="0">
              <a:solidFill>
                <a:srgbClr val="0000FF"/>
              </a:solidFill>
              <a:latin typeface="Bookman Old Style" panose="02050604050505020204" pitchFamily="18" charset="0"/>
            </a:endParaRPr>
          </a:p>
        </p:txBody>
      </p:sp>
      <p:sp>
        <p:nvSpPr>
          <p:cNvPr id="3" name="Rectángulo 2"/>
          <p:cNvSpPr/>
          <p:nvPr/>
        </p:nvSpPr>
        <p:spPr>
          <a:xfrm>
            <a:off x="249381" y="1504059"/>
            <a:ext cx="5954865" cy="2397851"/>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PE" sz="1400" b="1" dirty="0">
              <a:solidFill>
                <a:schemeClr val="tx1"/>
              </a:solidFill>
              <a:latin typeface="Arial" panose="020B0604020202020204" pitchFamily="34" charset="0"/>
              <a:cs typeface="Arial" panose="020B0604020202020204" pitchFamily="34" charset="0"/>
            </a:endParaRPr>
          </a:p>
          <a:p>
            <a:pPr algn="just"/>
            <a:endParaRPr lang="es-PE" sz="14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EJECUTA</a:t>
            </a:r>
            <a:r>
              <a:rPr lang="es-PE" sz="1400" b="1" dirty="0">
                <a:solidFill>
                  <a:srgbClr val="0000FF"/>
                </a:solidFill>
                <a:latin typeface="Arial" panose="020B0604020202020204" pitchFamily="34" charset="0"/>
                <a:cs typeface="Arial" panose="020B0604020202020204" pitchFamily="34" charset="0"/>
              </a:rPr>
              <a:t>: Gobierno Regional de Loreto</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MONTO DE INVERSIÓN</a:t>
            </a:r>
            <a:r>
              <a:rPr lang="es-PE" sz="1400" b="1" dirty="0">
                <a:solidFill>
                  <a:srgbClr val="0000FF"/>
                </a:solidFill>
                <a:latin typeface="Arial" panose="020B0604020202020204" pitchFamily="34" charset="0"/>
                <a:cs typeface="Arial" panose="020B0604020202020204" pitchFamily="34" charset="0"/>
              </a:rPr>
              <a:t>: S/ 9,265,808.00</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BENEFICIARIOS</a:t>
            </a:r>
            <a:r>
              <a:rPr lang="es-PE" sz="1400" b="1" dirty="0">
                <a:solidFill>
                  <a:srgbClr val="0000FF"/>
                </a:solidFill>
                <a:latin typeface="Arial" panose="020B0604020202020204" pitchFamily="34" charset="0"/>
                <a:cs typeface="Arial" panose="020B0604020202020204" pitchFamily="34" charset="0"/>
              </a:rPr>
              <a:t>: 90 Productores</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ZONA DE INFLUENCIA</a:t>
            </a:r>
            <a:r>
              <a:rPr lang="es-PE" sz="1400" b="1" dirty="0">
                <a:solidFill>
                  <a:srgbClr val="0000FF"/>
                </a:solidFill>
                <a:latin typeface="Arial" panose="020B0604020202020204" pitchFamily="34" charset="0"/>
                <a:cs typeface="Arial" panose="020B0604020202020204" pitchFamily="34" charset="0"/>
              </a:rPr>
              <a:t>: Carretera Iquitos Nauta</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AVANCE DE LA EJECUCIÓN</a:t>
            </a:r>
            <a:r>
              <a:rPr lang="es-PE" sz="1400" b="1" dirty="0">
                <a:solidFill>
                  <a:srgbClr val="0000FF"/>
                </a:solidFill>
                <a:latin typeface="Arial" panose="020B0604020202020204" pitchFamily="34" charset="0"/>
                <a:cs typeface="Arial" panose="020B0604020202020204" pitchFamily="34" charset="0"/>
              </a:rPr>
              <a:t>: S/ 4,923,160.00</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AVACE FÍSICO</a:t>
            </a:r>
            <a:r>
              <a:rPr lang="es-PE" sz="1400" b="1" dirty="0">
                <a:solidFill>
                  <a:srgbClr val="0000FF"/>
                </a:solidFill>
                <a:latin typeface="Arial" panose="020B0604020202020204" pitchFamily="34" charset="0"/>
                <a:cs typeface="Arial" panose="020B0604020202020204" pitchFamily="34" charset="0"/>
              </a:rPr>
              <a:t>: 53%</a:t>
            </a:r>
          </a:p>
          <a:p>
            <a:pPr algn="just"/>
            <a:endParaRPr lang="es-PE" sz="500" b="1" dirty="0">
              <a:solidFill>
                <a:schemeClr val="tx1"/>
              </a:solidFill>
              <a:latin typeface="Arial" panose="020B0604020202020204" pitchFamily="34" charset="0"/>
              <a:cs typeface="Arial" panose="020B0604020202020204" pitchFamily="34" charset="0"/>
            </a:endParaRPr>
          </a:p>
          <a:p>
            <a:pPr algn="just"/>
            <a:r>
              <a:rPr lang="es-PE" sz="1400" b="1" dirty="0">
                <a:solidFill>
                  <a:srgbClr val="FF0000"/>
                </a:solidFill>
                <a:latin typeface="Arial" panose="020B0604020202020204" pitchFamily="34" charset="0"/>
                <a:cs typeface="Arial" panose="020B0604020202020204" pitchFamily="34" charset="0"/>
              </a:rPr>
              <a:t>OBJETIVO</a:t>
            </a:r>
          </a:p>
          <a:p>
            <a:pPr algn="just"/>
            <a:r>
              <a:rPr lang="es-PE" sz="1400" b="1" dirty="0">
                <a:solidFill>
                  <a:srgbClr val="0000FF"/>
                </a:solidFill>
                <a:latin typeface="Arial" panose="020B0604020202020204" pitchFamily="34" charset="0"/>
                <a:cs typeface="Arial" panose="020B0604020202020204" pitchFamily="34" charset="0"/>
              </a:rPr>
              <a:t>Adecuado desarrollo de los servicios de la cadena productiva del cultivo del Paiche en el eje carretero Iquitos-Nauta.</a:t>
            </a:r>
            <a:endParaRPr lang="en-US" sz="1400" b="1" dirty="0">
              <a:solidFill>
                <a:srgbClr val="0000FF"/>
              </a:solidFill>
              <a:latin typeface="Arial" panose="020B0604020202020204" pitchFamily="34" charset="0"/>
              <a:cs typeface="Arial" panose="020B0604020202020204" pitchFamily="34" charset="0"/>
            </a:endParaRPr>
          </a:p>
          <a:p>
            <a:pPr algn="just"/>
            <a:endParaRPr lang="es-PE" sz="1400" b="1" dirty="0">
              <a:solidFill>
                <a:schemeClr val="tx1"/>
              </a:solidFill>
              <a:latin typeface="Arial" panose="020B0604020202020204" pitchFamily="34" charset="0"/>
              <a:cs typeface="Arial" panose="020B0604020202020204" pitchFamily="34" charset="0"/>
            </a:endParaRPr>
          </a:p>
          <a:p>
            <a:pPr algn="just"/>
            <a:endParaRPr lang="es-PE" sz="1400" b="1"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4023366" y="3906983"/>
            <a:ext cx="4039986" cy="2724154"/>
          </a:xfrm>
          <a:prstGeom prst="rect">
            <a:avLst/>
          </a:prstGeom>
        </p:spPr>
      </p:pic>
      <p:pic>
        <p:nvPicPr>
          <p:cNvPr id="5" name="Imagen 4"/>
          <p:cNvPicPr>
            <a:picLocks noChangeAspect="1"/>
          </p:cNvPicPr>
          <p:nvPr/>
        </p:nvPicPr>
        <p:blipFill>
          <a:blip r:embed="rId3"/>
          <a:stretch>
            <a:fillRect/>
          </a:stretch>
        </p:blipFill>
        <p:spPr>
          <a:xfrm>
            <a:off x="249381" y="3932281"/>
            <a:ext cx="3773983" cy="2693785"/>
          </a:xfrm>
          <a:prstGeom prst="rect">
            <a:avLst/>
          </a:prstGeom>
        </p:spPr>
      </p:pic>
      <p:pic>
        <p:nvPicPr>
          <p:cNvPr id="6" name="Imagen 5"/>
          <p:cNvPicPr>
            <a:picLocks noChangeAspect="1"/>
          </p:cNvPicPr>
          <p:nvPr/>
        </p:nvPicPr>
        <p:blipFill>
          <a:blip r:embed="rId4"/>
          <a:stretch>
            <a:fillRect/>
          </a:stretch>
        </p:blipFill>
        <p:spPr>
          <a:xfrm>
            <a:off x="8063351" y="3906982"/>
            <a:ext cx="3893127" cy="2724153"/>
          </a:xfrm>
          <a:prstGeom prst="rect">
            <a:avLst/>
          </a:prstGeom>
        </p:spPr>
      </p:pic>
      <p:sp>
        <p:nvSpPr>
          <p:cNvPr id="13" name="Rectángulo 12"/>
          <p:cNvSpPr/>
          <p:nvPr/>
        </p:nvSpPr>
        <p:spPr>
          <a:xfrm>
            <a:off x="6436474" y="1498990"/>
            <a:ext cx="5511330" cy="2402920"/>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400" b="1" dirty="0">
                <a:solidFill>
                  <a:srgbClr val="FF0000"/>
                </a:solidFill>
                <a:latin typeface="Arial" panose="020B0604020202020204" pitchFamily="34" charset="0"/>
                <a:cs typeface="Arial" panose="020B0604020202020204" pitchFamily="34" charset="0"/>
              </a:rPr>
              <a:t>METAS</a:t>
            </a:r>
            <a:endParaRPr lang="en-US" sz="1400" b="1" dirty="0">
              <a:solidFill>
                <a:srgbClr val="FF0000"/>
              </a:solidFill>
              <a:latin typeface="Arial" panose="020B0604020202020204" pitchFamily="34" charset="0"/>
              <a:cs typeface="Arial" panose="020B0604020202020204" pitchFamily="34" charset="0"/>
            </a:endParaRPr>
          </a:p>
          <a:p>
            <a:pPr marL="342900" lvl="0" indent="-342900" algn="just">
              <a:buFont typeface="+mj-lt"/>
              <a:buAutoNum type="arabicPeriod"/>
            </a:pPr>
            <a:r>
              <a:rPr lang="es-PE" sz="1400" b="1" dirty="0">
                <a:solidFill>
                  <a:srgbClr val="0000FF"/>
                </a:solidFill>
                <a:latin typeface="Arial" panose="020B0604020202020204" pitchFamily="34" charset="0"/>
                <a:cs typeface="Arial" panose="020B0604020202020204" pitchFamily="34" charset="0"/>
              </a:rPr>
              <a:t>Adecuada aplicación y funcionamiento de paquetes tecnológicos competitivos para la producción.</a:t>
            </a:r>
            <a:endParaRPr lang="en-US" sz="1400" b="1" dirty="0">
              <a:solidFill>
                <a:srgbClr val="0000FF"/>
              </a:solidFill>
              <a:latin typeface="Arial" panose="020B0604020202020204" pitchFamily="34" charset="0"/>
              <a:cs typeface="Arial" panose="020B0604020202020204" pitchFamily="34" charset="0"/>
            </a:endParaRPr>
          </a:p>
          <a:p>
            <a:pPr marL="342900" lvl="0" indent="-342900" algn="just">
              <a:buFont typeface="+mj-lt"/>
              <a:buAutoNum type="arabicPeriod"/>
            </a:pPr>
            <a:r>
              <a:rPr lang="es-PE" sz="1400" b="1" dirty="0">
                <a:solidFill>
                  <a:srgbClr val="0000FF"/>
                </a:solidFill>
                <a:latin typeface="Arial" panose="020B0604020202020204" pitchFamily="34" charset="0"/>
                <a:cs typeface="Arial" panose="020B0604020202020204" pitchFamily="34" charset="0"/>
              </a:rPr>
              <a:t>Mayor conocimiento de Buenas Prácticas de Manejo –BPM, para la producción competitiva de Paiche de consumo y venta.</a:t>
            </a:r>
            <a:endParaRPr lang="en-US" sz="1400" b="1" dirty="0">
              <a:solidFill>
                <a:srgbClr val="0000FF"/>
              </a:solidFill>
              <a:latin typeface="Arial" panose="020B0604020202020204" pitchFamily="34" charset="0"/>
              <a:cs typeface="Arial" panose="020B0604020202020204" pitchFamily="34" charset="0"/>
            </a:endParaRPr>
          </a:p>
          <a:p>
            <a:pPr marL="342900" indent="-342900" algn="just">
              <a:buFont typeface="+mj-lt"/>
              <a:buAutoNum type="arabicPeriod"/>
            </a:pPr>
            <a:r>
              <a:rPr lang="es-PE" sz="1400" b="1" dirty="0">
                <a:solidFill>
                  <a:srgbClr val="0000FF"/>
                </a:solidFill>
                <a:latin typeface="Arial" panose="020B0604020202020204" pitchFamily="34" charset="0"/>
                <a:cs typeface="Arial" panose="020B0604020202020204" pitchFamily="34" charset="0"/>
              </a:rPr>
              <a:t>Sólida organización de paichicultores para insertarse en el mercado.</a:t>
            </a:r>
            <a:endParaRPr lang="en-US" sz="1400" b="1" dirty="0">
              <a:solidFill>
                <a:srgbClr val="0000FF"/>
              </a:solidFill>
              <a:latin typeface="Arial" panose="020B0604020202020204" pitchFamily="34" charset="0"/>
              <a:cs typeface="Arial" panose="020B0604020202020204" pitchFamily="34" charset="0"/>
            </a:endParaRPr>
          </a:p>
          <a:p>
            <a:pPr marL="342900" indent="-342900" algn="just">
              <a:buFont typeface="+mj-lt"/>
              <a:buAutoNum type="arabicPeriod"/>
            </a:pPr>
            <a:r>
              <a:rPr lang="es-PE" sz="1400" b="1" dirty="0">
                <a:solidFill>
                  <a:srgbClr val="0000FF"/>
                </a:solidFill>
                <a:latin typeface="Arial" panose="020B0604020202020204" pitchFamily="34" charset="0"/>
                <a:cs typeface="Arial" panose="020B0604020202020204" pitchFamily="34" charset="0"/>
              </a:rPr>
              <a:t>Seguimiento, monitoreo, difusión y gestión del proyecto.</a:t>
            </a:r>
            <a:endParaRPr lang="en-US" sz="1400" b="1" dirty="0">
              <a:solidFill>
                <a:srgbClr val="0000FF"/>
              </a:solidFill>
              <a:latin typeface="Arial" panose="020B0604020202020204" pitchFamily="34" charset="0"/>
              <a:cs typeface="Arial" panose="020B0604020202020204" pitchFamily="34" charset="0"/>
            </a:endParaRPr>
          </a:p>
        </p:txBody>
      </p:sp>
      <p:cxnSp>
        <p:nvCxnSpPr>
          <p:cNvPr id="11" name="Conector recto 10"/>
          <p:cNvCxnSpPr/>
          <p:nvPr/>
        </p:nvCxnSpPr>
        <p:spPr>
          <a:xfrm>
            <a:off x="3213219" y="1290415"/>
            <a:ext cx="5978920" cy="0"/>
          </a:xfrm>
          <a:prstGeom prst="line">
            <a:avLst/>
          </a:prstGeom>
          <a:ln w="28575"/>
        </p:spPr>
        <p:style>
          <a:lnRef idx="2">
            <a:schemeClr val="accent4"/>
          </a:lnRef>
          <a:fillRef idx="0">
            <a:schemeClr val="accent4"/>
          </a:fillRef>
          <a:effectRef idx="1">
            <a:schemeClr val="accent4"/>
          </a:effectRef>
          <a:fontRef idx="minor">
            <a:schemeClr val="tx1"/>
          </a:fontRef>
        </p:style>
      </p:cxnSp>
      <p:cxnSp>
        <p:nvCxnSpPr>
          <p:cNvPr id="14" name="Conector recto de flecha 13"/>
          <p:cNvCxnSpPr>
            <a:endCxn id="3" idx="0"/>
          </p:cNvCxnSpPr>
          <p:nvPr/>
        </p:nvCxnSpPr>
        <p:spPr>
          <a:xfrm>
            <a:off x="3221764" y="1290415"/>
            <a:ext cx="5050" cy="213644"/>
          </a:xfrm>
          <a:prstGeom prst="straightConnector1">
            <a:avLst/>
          </a:prstGeom>
          <a:ln w="28575">
            <a:tailEnd type="triangle"/>
          </a:ln>
        </p:spPr>
        <p:style>
          <a:lnRef idx="2">
            <a:schemeClr val="accent4"/>
          </a:lnRef>
          <a:fillRef idx="0">
            <a:schemeClr val="accent4"/>
          </a:fillRef>
          <a:effectRef idx="1">
            <a:schemeClr val="accent4"/>
          </a:effectRef>
          <a:fontRef idx="minor">
            <a:schemeClr val="tx1"/>
          </a:fontRef>
        </p:style>
      </p:cxnSp>
      <p:cxnSp>
        <p:nvCxnSpPr>
          <p:cNvPr id="25" name="Conector recto de flecha 24"/>
          <p:cNvCxnSpPr>
            <a:endCxn id="13" idx="0"/>
          </p:cNvCxnSpPr>
          <p:nvPr/>
        </p:nvCxnSpPr>
        <p:spPr>
          <a:xfrm>
            <a:off x="9178183" y="1264778"/>
            <a:ext cx="13956" cy="234212"/>
          </a:xfrm>
          <a:prstGeom prst="straightConnector1">
            <a:avLst/>
          </a:prstGeom>
          <a:ln w="28575">
            <a:solidFill>
              <a:srgbClr val="2E75B6"/>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37"/>
          <p:cNvCxnSpPr>
            <a:stCxn id="2" idx="2"/>
          </p:cNvCxnSpPr>
          <p:nvPr/>
        </p:nvCxnSpPr>
        <p:spPr>
          <a:xfrm>
            <a:off x="6192980" y="1041138"/>
            <a:ext cx="0" cy="249277"/>
          </a:xfrm>
          <a:prstGeom prst="line">
            <a:avLst/>
          </a:prstGeom>
          <a:ln w="28575">
            <a:solidFill>
              <a:srgbClr val="2E75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9920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78760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Bookman Old Style" panose="02050604050505020204" pitchFamily="18" charset="0"/>
              </a:rPr>
              <a:t>2380575 MEJORAMIENTO DE LOS SERVICIOS DE PROMOCION DEL USO SOSTENIBLE DEL AGUAJE (MAURITIA FLEXUOSA L.) EN LOS BOSQUES DE LA CUENCA MEDIA DEL RIO PASTAZA, DISTRITO DE PASTAZA, PROVINCIA DE DATEM DEL MARAÑON, DEPARTAMENTO DE LORETO.</a:t>
            </a:r>
            <a:endParaRPr lang="en-US" sz="1400" b="1" dirty="0">
              <a:solidFill>
                <a:schemeClr val="tx1"/>
              </a:solidFill>
              <a:latin typeface="Bookman Old Style" panose="02050604050505020204" pitchFamily="18" charset="0"/>
            </a:endParaRPr>
          </a:p>
        </p:txBody>
      </p:sp>
      <p:sp>
        <p:nvSpPr>
          <p:cNvPr id="3" name="Rectángulo 2"/>
          <p:cNvSpPr/>
          <p:nvPr/>
        </p:nvSpPr>
        <p:spPr>
          <a:xfrm>
            <a:off x="989217" y="1421329"/>
            <a:ext cx="4821384" cy="2892975"/>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b="1" dirty="0">
                <a:solidFill>
                  <a:srgbClr val="FF0000"/>
                </a:solidFill>
                <a:latin typeface="Arial" panose="020B0604020202020204" pitchFamily="34" charset="0"/>
                <a:cs typeface="Arial" panose="020B0604020202020204" pitchFamily="34" charset="0"/>
              </a:rPr>
              <a:t>EJECUTA:</a:t>
            </a:r>
            <a:r>
              <a:rPr lang="es-PE" sz="1600" b="1" dirty="0">
                <a:solidFill>
                  <a:srgbClr val="0000FF"/>
                </a:solidFill>
                <a:latin typeface="Arial" panose="020B0604020202020204" pitchFamily="34" charset="0"/>
                <a:cs typeface="Arial" panose="020B0604020202020204" pitchFamily="34" charset="0"/>
              </a:rPr>
              <a:t> GOBIERNO REGIONAL DE LORETO</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FF0000"/>
                </a:solidFill>
                <a:latin typeface="Arial" panose="020B0604020202020204" pitchFamily="34" charset="0"/>
                <a:cs typeface="Arial" panose="020B0604020202020204" pitchFamily="34" charset="0"/>
              </a:rPr>
              <a:t>MONTO DE INVERSIÓN </a:t>
            </a:r>
            <a:r>
              <a:rPr lang="es-PE" sz="1600" b="1" dirty="0">
                <a:solidFill>
                  <a:srgbClr val="0000FF"/>
                </a:solidFill>
                <a:latin typeface="Arial" panose="020B0604020202020204" pitchFamily="34" charset="0"/>
                <a:cs typeface="Arial" panose="020B0604020202020204" pitchFamily="34" charset="0"/>
              </a:rPr>
              <a:t>:  S/ 1,199,814.00 </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FF0000"/>
                </a:solidFill>
                <a:latin typeface="Arial" panose="020B0604020202020204" pitchFamily="34" charset="0"/>
                <a:cs typeface="Arial" panose="020B0604020202020204" pitchFamily="34" charset="0"/>
              </a:rPr>
              <a:t>CO-FINANCIAMIENTO:</a:t>
            </a:r>
            <a:r>
              <a:rPr lang="es-PE" sz="1600" b="1" dirty="0">
                <a:solidFill>
                  <a:srgbClr val="0000FF"/>
                </a:solidFill>
                <a:latin typeface="Arial" panose="020B0604020202020204" pitchFamily="34" charset="0"/>
                <a:cs typeface="Arial" panose="020B0604020202020204" pitchFamily="34" charset="0"/>
              </a:rPr>
              <a:t> SERFOR CAF 70% - GOREL 30%</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FF0000"/>
                </a:solidFill>
                <a:latin typeface="Arial" panose="020B0604020202020204" pitchFamily="34" charset="0"/>
                <a:cs typeface="Arial" panose="020B0604020202020204" pitchFamily="34" charset="0"/>
              </a:rPr>
              <a:t>ZONA DE INTERVESIÓN</a:t>
            </a:r>
            <a:r>
              <a:rPr lang="es-PE" sz="1600" b="1" dirty="0">
                <a:solidFill>
                  <a:srgbClr val="0000FF"/>
                </a:solidFill>
                <a:latin typeface="Arial" panose="020B0604020202020204" pitchFamily="34" charset="0"/>
                <a:cs typeface="Arial" panose="020B0604020202020204" pitchFamily="34" charset="0"/>
              </a:rPr>
              <a:t>: Comunidades de Caimito, California, Nuevo Alianza, Puerto Días, Recreo, La Curva y la Localidad de Ullpayacu.</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0000FF"/>
                </a:solidFill>
                <a:latin typeface="Arial" panose="020B0604020202020204" pitchFamily="34" charset="0"/>
                <a:cs typeface="Arial" panose="020B0604020202020204" pitchFamily="34" charset="0"/>
              </a:rPr>
              <a:t>POBLACIÓN BENEFICIARIOS : 10,000 Familias beneficiadas de la Provincia de Maynas, Loreto Nauta y Requena.</a:t>
            </a:r>
          </a:p>
        </p:txBody>
      </p:sp>
      <p:sp>
        <p:nvSpPr>
          <p:cNvPr id="14" name="Rectángulo 13"/>
          <p:cNvSpPr/>
          <p:nvPr/>
        </p:nvSpPr>
        <p:spPr>
          <a:xfrm>
            <a:off x="6079375" y="1421329"/>
            <a:ext cx="4821384" cy="2892975"/>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b="1" dirty="0">
                <a:solidFill>
                  <a:srgbClr val="FF0000"/>
                </a:solidFill>
                <a:latin typeface="Arial" panose="020B0604020202020204" pitchFamily="34" charset="0"/>
                <a:cs typeface="Arial" panose="020B0604020202020204" pitchFamily="34" charset="0"/>
              </a:rPr>
              <a:t>OBJETIVO</a:t>
            </a:r>
          </a:p>
          <a:p>
            <a:pPr algn="just"/>
            <a:endParaRPr lang="es-PE" sz="16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0000FF"/>
                </a:solidFill>
                <a:latin typeface="Arial" panose="020B0604020202020204" pitchFamily="34" charset="0"/>
                <a:cs typeface="Arial" panose="020B0604020202020204" pitchFamily="34" charset="0"/>
              </a:rPr>
              <a:t>Promover adecuadas prácticas de manejo y aprovechamiento con valor agregado de los rodales naturales del recurso aguaje, en 20 comunidades identificadas de las provincias de Maynas, Loreto Nauta y Requena.</a:t>
            </a:r>
          </a:p>
        </p:txBody>
      </p:sp>
      <p:cxnSp>
        <p:nvCxnSpPr>
          <p:cNvPr id="10" name="Conector recto 9"/>
          <p:cNvCxnSpPr/>
          <p:nvPr/>
        </p:nvCxnSpPr>
        <p:spPr>
          <a:xfrm>
            <a:off x="3142211" y="1238596"/>
            <a:ext cx="5353396" cy="249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150524" y="1238596"/>
            <a:ext cx="8312" cy="18273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14" idx="0"/>
          </p:cNvCxnSpPr>
          <p:nvPr/>
        </p:nvCxnSpPr>
        <p:spPr>
          <a:xfrm flipH="1">
            <a:off x="8490067" y="1263535"/>
            <a:ext cx="5540" cy="15779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902036" y="1041138"/>
            <a:ext cx="0" cy="22239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20" name="Imagen 19"/>
          <p:cNvPicPr>
            <a:picLocks noChangeAspect="1"/>
          </p:cNvPicPr>
          <p:nvPr/>
        </p:nvPicPr>
        <p:blipFill>
          <a:blip r:embed="rId2"/>
          <a:stretch>
            <a:fillRect/>
          </a:stretch>
        </p:blipFill>
        <p:spPr>
          <a:xfrm>
            <a:off x="183227" y="4314304"/>
            <a:ext cx="4230832" cy="2316833"/>
          </a:xfrm>
          <a:prstGeom prst="rect">
            <a:avLst/>
          </a:prstGeom>
        </p:spPr>
      </p:pic>
      <p:pic>
        <p:nvPicPr>
          <p:cNvPr id="21" name="Imagen 20"/>
          <p:cNvPicPr>
            <a:picLocks noChangeAspect="1"/>
          </p:cNvPicPr>
          <p:nvPr/>
        </p:nvPicPr>
        <p:blipFill>
          <a:blip r:embed="rId3"/>
          <a:stretch>
            <a:fillRect/>
          </a:stretch>
        </p:blipFill>
        <p:spPr>
          <a:xfrm>
            <a:off x="4414058" y="4314303"/>
            <a:ext cx="4015047" cy="2316833"/>
          </a:xfrm>
          <a:prstGeom prst="rect">
            <a:avLst/>
          </a:prstGeom>
        </p:spPr>
      </p:pic>
      <p:pic>
        <p:nvPicPr>
          <p:cNvPr id="24" name="Imagen 23"/>
          <p:cNvPicPr>
            <a:picLocks noChangeAspect="1"/>
          </p:cNvPicPr>
          <p:nvPr/>
        </p:nvPicPr>
        <p:blipFill>
          <a:blip r:embed="rId4"/>
          <a:stretch>
            <a:fillRect/>
          </a:stretch>
        </p:blipFill>
        <p:spPr>
          <a:xfrm>
            <a:off x="8429105" y="4314300"/>
            <a:ext cx="3516283" cy="2316835"/>
          </a:xfrm>
          <a:prstGeom prst="rect">
            <a:avLst/>
          </a:prstGeom>
        </p:spPr>
      </p:pic>
    </p:spTree>
    <p:extLst>
      <p:ext uri="{BB962C8B-B14F-4D97-AF65-F5344CB8AC3E}">
        <p14:creationId xmlns:p14="http://schemas.microsoft.com/office/powerpoint/2010/main" val="327426088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3A8BABAD-91A1-467C-83FB-BB87EFBD9116}"/>
              </a:ext>
            </a:extLst>
          </p:cNvPr>
          <p:cNvGrpSpPr/>
          <p:nvPr/>
        </p:nvGrpSpPr>
        <p:grpSpPr>
          <a:xfrm>
            <a:off x="-1" y="0"/>
            <a:ext cx="12192001" cy="6868058"/>
            <a:chOff x="-1" y="0"/>
            <a:chExt cx="12192001" cy="6868058"/>
          </a:xfrm>
        </p:grpSpPr>
        <p:sp>
          <p:nvSpPr>
            <p:cNvPr id="8" name="Rectángulo 7">
              <a:extLst>
                <a:ext uri="{FF2B5EF4-FFF2-40B4-BE49-F238E27FC236}">
                  <a16:creationId xmlns:a16="http://schemas.microsoft.com/office/drawing/2014/main" id="{0EADCC3D-2471-43AC-82BD-48FB202B73C4}"/>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3E68552A-5EB6-4920-B8E9-42D631C642C2}"/>
                </a:ext>
              </a:extLst>
            </p:cNvPr>
            <p:cNvSpPr/>
            <p:nvPr/>
          </p:nvSpPr>
          <p:spPr>
            <a:xfrm>
              <a:off x="10555538" y="6406725"/>
              <a:ext cx="752542" cy="444398"/>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5208030C-F777-45F9-80F5-E82AEC5FCBAF}"/>
                </a:ext>
              </a:extLst>
            </p:cNvPr>
            <p:cNvSpPr/>
            <p:nvPr/>
          </p:nvSpPr>
          <p:spPr>
            <a:xfrm>
              <a:off x="11433306" y="6178125"/>
              <a:ext cx="758694" cy="662940"/>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86423D16-DC59-4212-A9B8-65421B9D5684}"/>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Flecha derecha 1"/>
          <p:cNvSpPr/>
          <p:nvPr/>
        </p:nvSpPr>
        <p:spPr>
          <a:xfrm>
            <a:off x="656705" y="1845423"/>
            <a:ext cx="1778924" cy="798022"/>
          </a:xfrm>
          <a:prstGeom prst="right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FF"/>
                </a:solidFill>
              </a:rPr>
              <a:t>Visión</a:t>
            </a:r>
            <a:endParaRPr lang="en-US" b="1" dirty="0">
              <a:solidFill>
                <a:srgbClr val="0000FF"/>
              </a:solidFill>
            </a:endParaRPr>
          </a:p>
        </p:txBody>
      </p:sp>
      <p:sp>
        <p:nvSpPr>
          <p:cNvPr id="5" name="Rectángulo 4"/>
          <p:cNvSpPr/>
          <p:nvPr/>
        </p:nvSpPr>
        <p:spPr>
          <a:xfrm>
            <a:off x="2560320" y="891785"/>
            <a:ext cx="8495607" cy="2981951"/>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a:solidFill>
                  <a:srgbClr val="0000FF"/>
                </a:solidFill>
              </a:rPr>
              <a:t>“Loreto al 2022 es una región amazónica cuya población ha satisfecho sus      necesidades básicas y ejerce plenamente sus derechos fundamentales. </a:t>
            </a:r>
            <a:endParaRPr lang="en-US" b="1" dirty="0">
              <a:solidFill>
                <a:srgbClr val="0000FF"/>
              </a:solidFill>
            </a:endParaRPr>
          </a:p>
          <a:p>
            <a:pPr algn="just"/>
            <a:r>
              <a:rPr lang="es-PE" b="1" dirty="0">
                <a:solidFill>
                  <a:srgbClr val="0000FF"/>
                </a:solidFill>
              </a:rPr>
              <a:t>Está conducida por gobiernos modernos y eficientes, que gestionan oportunamente la ocurrencia de conflictos sociales y desastres naturales.</a:t>
            </a:r>
            <a:endParaRPr lang="en-US" b="1" dirty="0">
              <a:solidFill>
                <a:srgbClr val="0000FF"/>
              </a:solidFill>
            </a:endParaRPr>
          </a:p>
          <a:p>
            <a:pPr algn="just"/>
            <a:r>
              <a:rPr lang="es-PE" b="1" dirty="0">
                <a:solidFill>
                  <a:srgbClr val="0000FF"/>
                </a:solidFill>
              </a:rPr>
              <a:t>Loreto ha integrado sus fronteras, desarrollado infraestructura para la conectividad y la provisión de energía, ha consolidado su crecimiento económico sobre la base del turismo y la producción diversificada, aprovechando sosteniblemente sus recursos naturales”.</a:t>
            </a:r>
            <a:endParaRPr lang="en-US" b="1" dirty="0">
              <a:solidFill>
                <a:srgbClr val="0000FF"/>
              </a:solidFill>
            </a:endParaRPr>
          </a:p>
        </p:txBody>
      </p:sp>
      <p:sp>
        <p:nvSpPr>
          <p:cNvPr id="15" name="Flecha derecha 14"/>
          <p:cNvSpPr/>
          <p:nvPr/>
        </p:nvSpPr>
        <p:spPr>
          <a:xfrm>
            <a:off x="667792" y="4483318"/>
            <a:ext cx="1778924" cy="798022"/>
          </a:xfrm>
          <a:prstGeom prst="right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FF"/>
                </a:solidFill>
              </a:rPr>
              <a:t>Misión</a:t>
            </a:r>
            <a:endParaRPr lang="en-US" b="1" dirty="0">
              <a:solidFill>
                <a:srgbClr val="0000FF"/>
              </a:solidFill>
            </a:endParaRPr>
          </a:p>
        </p:txBody>
      </p:sp>
      <p:sp>
        <p:nvSpPr>
          <p:cNvPr id="16" name="Rectángulo 15"/>
          <p:cNvSpPr/>
          <p:nvPr/>
        </p:nvSpPr>
        <p:spPr>
          <a:xfrm>
            <a:off x="2500980" y="4307745"/>
            <a:ext cx="8495607" cy="130832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b="1" dirty="0">
                <a:solidFill>
                  <a:srgbClr val="0000FF"/>
                </a:solidFill>
              </a:rPr>
              <a:t>“Organizar y conducir la gestión pública regional orientada a mejorar la calidad de vida de la población, contribuyendo al desarrollo sostenible e integral de la región”.</a:t>
            </a:r>
            <a:endParaRPr lang="en-US" b="1" dirty="0">
              <a:solidFill>
                <a:srgbClr val="0000FF"/>
              </a:solidFill>
            </a:endParaRPr>
          </a:p>
        </p:txBody>
      </p:sp>
      <p:pic>
        <p:nvPicPr>
          <p:cNvPr id="17" name="Imagen 16"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280837" cy="604073"/>
          </a:xfrm>
          <a:prstGeom prst="rect">
            <a:avLst/>
          </a:prstGeom>
          <a:noFill/>
          <a:ln>
            <a:noFill/>
          </a:ln>
        </p:spPr>
      </p:pic>
      <p:pic>
        <p:nvPicPr>
          <p:cNvPr id="18" name="Imagen 17"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6" y="228953"/>
            <a:ext cx="2377440" cy="527506"/>
          </a:xfrm>
          <a:prstGeom prst="rect">
            <a:avLst/>
          </a:prstGeom>
          <a:noFill/>
          <a:ln>
            <a:noFill/>
          </a:ln>
        </p:spPr>
      </p:pic>
    </p:spTree>
    <p:extLst>
      <p:ext uri="{BB962C8B-B14F-4D97-AF65-F5344CB8AC3E}">
        <p14:creationId xmlns:p14="http://schemas.microsoft.com/office/powerpoint/2010/main" val="102171335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Rectángulo 1"/>
          <p:cNvSpPr/>
          <p:nvPr/>
        </p:nvSpPr>
        <p:spPr>
          <a:xfrm>
            <a:off x="831271" y="253531"/>
            <a:ext cx="10723418" cy="78760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tx1"/>
                </a:solidFill>
                <a:latin typeface="Bookman Old Style" panose="02050604050505020204" pitchFamily="18" charset="0"/>
              </a:rPr>
              <a:t>2311196 MEJORAMIENTO DEL SERVICIO DE APOYO A LA CADENA PRODUCTIVA GANADERA DE DOBLE PROPOSITO EN 4 DISTRITOS DE LA PROVINCIA DE ALTO AMAZONAS - DEPARTAMENTO DE LORETO</a:t>
            </a:r>
            <a:endParaRPr lang="en-US" sz="1400" b="1" dirty="0">
              <a:solidFill>
                <a:schemeClr val="tx1"/>
              </a:solidFill>
              <a:latin typeface="Bookman Old Style" panose="02050604050505020204" pitchFamily="18" charset="0"/>
            </a:endParaRPr>
          </a:p>
        </p:txBody>
      </p:sp>
      <p:sp>
        <p:nvSpPr>
          <p:cNvPr id="3" name="Rectángulo 2"/>
          <p:cNvSpPr/>
          <p:nvPr/>
        </p:nvSpPr>
        <p:spPr>
          <a:xfrm>
            <a:off x="989217" y="1421329"/>
            <a:ext cx="4821384" cy="2892975"/>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600" b="1" dirty="0">
                <a:solidFill>
                  <a:srgbClr val="0000FF"/>
                </a:solidFill>
                <a:latin typeface="Arial" panose="020B0604020202020204" pitchFamily="34" charset="0"/>
                <a:cs typeface="Arial" panose="020B0604020202020204" pitchFamily="34" charset="0"/>
              </a:rPr>
              <a:t>EJECUTA: </a:t>
            </a:r>
            <a:r>
              <a:rPr lang="es-PE" sz="1600" b="1" dirty="0">
                <a:solidFill>
                  <a:srgbClr val="FF0000"/>
                </a:solidFill>
                <a:latin typeface="Arial" panose="020B0604020202020204" pitchFamily="34" charset="0"/>
                <a:cs typeface="Arial" panose="020B0604020202020204" pitchFamily="34" charset="0"/>
              </a:rPr>
              <a:t>GOBIERNO REGIONAL DE LORETO</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0000FF"/>
                </a:solidFill>
                <a:latin typeface="Arial" panose="020B0604020202020204" pitchFamily="34" charset="0"/>
                <a:cs typeface="Arial" panose="020B0604020202020204" pitchFamily="34" charset="0"/>
              </a:rPr>
              <a:t>MONTO DE INVERSIÓN :  S/ 20,398,384 </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FF0000"/>
                </a:solidFill>
                <a:latin typeface="Arial" panose="020B0604020202020204" pitchFamily="34" charset="0"/>
                <a:cs typeface="Arial" panose="020B0604020202020204" pitchFamily="34" charset="0"/>
              </a:rPr>
              <a:t>ZONA DE INTERVESIÓN</a:t>
            </a:r>
            <a:r>
              <a:rPr lang="es-PE" sz="1600" b="1" dirty="0">
                <a:solidFill>
                  <a:srgbClr val="0000FF"/>
                </a:solidFill>
                <a:latin typeface="Arial" panose="020B0604020202020204" pitchFamily="34" charset="0"/>
                <a:cs typeface="Arial" panose="020B0604020202020204" pitchFamily="34" charset="0"/>
              </a:rPr>
              <a:t>: Distrito de Yurimaguas, Lagunas, Balsapuerto, Teniente Cesar López Rojas - Provincia de Alto Amazonas.</a:t>
            </a:r>
          </a:p>
          <a:p>
            <a:pPr algn="just"/>
            <a:endParaRPr lang="es-PE" sz="500" b="1" dirty="0">
              <a:solidFill>
                <a:srgbClr val="0000FF"/>
              </a:solidFill>
              <a:latin typeface="Arial" panose="020B0604020202020204" pitchFamily="34" charset="0"/>
              <a:cs typeface="Arial" panose="020B0604020202020204" pitchFamily="34" charset="0"/>
            </a:endParaRPr>
          </a:p>
          <a:p>
            <a:pPr algn="just"/>
            <a:r>
              <a:rPr lang="es-PE" sz="1600" b="1" dirty="0">
                <a:solidFill>
                  <a:srgbClr val="FF0000"/>
                </a:solidFill>
                <a:latin typeface="Arial" panose="020B0604020202020204" pitchFamily="34" charset="0"/>
                <a:cs typeface="Arial" panose="020B0604020202020204" pitchFamily="34" charset="0"/>
              </a:rPr>
              <a:t>BENEFICIARIOS</a:t>
            </a:r>
            <a:r>
              <a:rPr lang="es-PE" sz="1600" b="1" dirty="0">
                <a:solidFill>
                  <a:srgbClr val="0000FF"/>
                </a:solidFill>
                <a:latin typeface="Arial" panose="020B0604020202020204" pitchFamily="34" charset="0"/>
                <a:cs typeface="Arial" panose="020B0604020202020204" pitchFamily="34" charset="0"/>
              </a:rPr>
              <a:t>: 450 Familias</a:t>
            </a:r>
          </a:p>
          <a:p>
            <a:pPr algn="just"/>
            <a:r>
              <a:rPr lang="es-PE" sz="1600" b="1" dirty="0">
                <a:solidFill>
                  <a:srgbClr val="FF0000"/>
                </a:solidFill>
                <a:latin typeface="Arial" panose="020B0604020202020204" pitchFamily="34" charset="0"/>
                <a:cs typeface="Arial" panose="020B0604020202020204" pitchFamily="34" charset="0"/>
              </a:rPr>
              <a:t>AVANCE FÍSICO DEL </a:t>
            </a:r>
            <a:r>
              <a:rPr lang="es-PE" sz="1600" b="1" dirty="0">
                <a:solidFill>
                  <a:srgbClr val="0000FF"/>
                </a:solidFill>
                <a:latin typeface="Arial" panose="020B0604020202020204" pitchFamily="34" charset="0"/>
                <a:cs typeface="Arial" panose="020B0604020202020204" pitchFamily="34" charset="0"/>
              </a:rPr>
              <a:t>10%</a:t>
            </a:r>
          </a:p>
          <a:p>
            <a:pPr algn="just"/>
            <a:r>
              <a:rPr lang="es-PE" sz="1600" b="1" dirty="0">
                <a:solidFill>
                  <a:srgbClr val="FF0000"/>
                </a:solidFill>
                <a:latin typeface="Arial" panose="020B0604020202020204" pitchFamily="34" charset="0"/>
                <a:cs typeface="Arial" panose="020B0604020202020204" pitchFamily="34" charset="0"/>
              </a:rPr>
              <a:t>MONTO DE LA EJECUCIÓN 2020</a:t>
            </a:r>
            <a:r>
              <a:rPr lang="es-PE" sz="1600" b="1" dirty="0">
                <a:solidFill>
                  <a:srgbClr val="0000FF"/>
                </a:solidFill>
                <a:latin typeface="Arial" panose="020B0604020202020204" pitchFamily="34" charset="0"/>
                <a:cs typeface="Arial" panose="020B0604020202020204" pitchFamily="34" charset="0"/>
              </a:rPr>
              <a:t>: S/ 252,043.00</a:t>
            </a:r>
          </a:p>
        </p:txBody>
      </p:sp>
      <p:sp>
        <p:nvSpPr>
          <p:cNvPr id="14" name="Rectángulo 13"/>
          <p:cNvSpPr/>
          <p:nvPr/>
        </p:nvSpPr>
        <p:spPr>
          <a:xfrm>
            <a:off x="6079374" y="1421329"/>
            <a:ext cx="5901829" cy="5209807"/>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PE" sz="1600" b="1" dirty="0">
                <a:solidFill>
                  <a:srgbClr val="FF0000"/>
                </a:solidFill>
                <a:latin typeface="Arial" panose="020B0604020202020204" pitchFamily="34" charset="0"/>
                <a:cs typeface="Arial" panose="020B0604020202020204" pitchFamily="34" charset="0"/>
              </a:rPr>
              <a:t>OBJETIVO</a:t>
            </a:r>
          </a:p>
          <a:p>
            <a:pPr algn="just"/>
            <a:r>
              <a:rPr lang="es-PE" sz="1400" b="1" dirty="0">
                <a:solidFill>
                  <a:srgbClr val="0000FF"/>
                </a:solidFill>
                <a:latin typeface="Arial" panose="020B0604020202020204" pitchFamily="34" charset="0"/>
                <a:cs typeface="Arial" panose="020B0604020202020204" pitchFamily="34" charset="0"/>
              </a:rPr>
              <a:t>Incremento del nivel de rendimiento productivo de la ganadería de doble propósito en los distritos de Yurimaguas, Lagunas, Balsapuerto, Teniente Cesar López Rojas de la provincia de Alto Amazonas.</a:t>
            </a:r>
          </a:p>
          <a:p>
            <a:pPr lvl="0"/>
            <a:endParaRPr lang="es-PE" sz="500" dirty="0"/>
          </a:p>
          <a:p>
            <a:pPr lvl="0"/>
            <a:r>
              <a:rPr lang="es-PE" sz="1400" b="1" dirty="0">
                <a:solidFill>
                  <a:srgbClr val="FF0000"/>
                </a:solidFill>
                <a:latin typeface="Arial" panose="020B0604020202020204" pitchFamily="34" charset="0"/>
                <a:cs typeface="Arial" panose="020B0604020202020204" pitchFamily="34" charset="0"/>
              </a:rPr>
              <a:t>METAS</a:t>
            </a:r>
          </a:p>
          <a:p>
            <a:pPr marL="342900" lvl="0" indent="-342900">
              <a:buFont typeface="+mj-lt"/>
              <a:buAutoNum type="arabicPeriod"/>
            </a:pPr>
            <a:r>
              <a:rPr lang="es-PE" sz="1400" b="1" dirty="0">
                <a:solidFill>
                  <a:schemeClr val="tx1"/>
                </a:solidFill>
                <a:latin typeface="Arial" panose="020B0604020202020204" pitchFamily="34" charset="0"/>
                <a:cs typeface="Arial" panose="020B0604020202020204" pitchFamily="34" charset="0"/>
              </a:rPr>
              <a:t>Desarrollo y formación de capacidades técnica-productivas para la producción ganadera. </a:t>
            </a:r>
            <a:endParaRPr lang="en-US" sz="1400" b="1" dirty="0">
              <a:solidFill>
                <a:schemeClr val="tx1"/>
              </a:solidFill>
              <a:latin typeface="Arial" panose="020B0604020202020204" pitchFamily="34" charset="0"/>
              <a:cs typeface="Arial" panose="020B0604020202020204" pitchFamily="34" charset="0"/>
            </a:endParaRPr>
          </a:p>
          <a:p>
            <a:pPr marL="228600" indent="-228600">
              <a:buFont typeface="+mj-lt"/>
              <a:buAutoNum type="arabicPeriod"/>
            </a:pPr>
            <a:endParaRPr lang="en-US" sz="500" b="1" dirty="0">
              <a:solidFill>
                <a:schemeClr val="tx1"/>
              </a:solidFill>
              <a:latin typeface="Arial" panose="020B0604020202020204" pitchFamily="34" charset="0"/>
              <a:cs typeface="Arial" panose="020B0604020202020204" pitchFamily="34" charset="0"/>
            </a:endParaRPr>
          </a:p>
          <a:p>
            <a:pPr marL="342900" lvl="0" indent="-342900">
              <a:buFont typeface="+mj-lt"/>
              <a:buAutoNum type="arabicPeriod"/>
            </a:pPr>
            <a:r>
              <a:rPr lang="es-PE" sz="1400" b="1" dirty="0">
                <a:solidFill>
                  <a:schemeClr val="tx1"/>
                </a:solidFill>
                <a:latin typeface="Arial" panose="020B0604020202020204" pitchFamily="34" charset="0"/>
                <a:cs typeface="Arial" panose="020B0604020202020204" pitchFamily="34" charset="0"/>
              </a:rPr>
              <a:t>Adecuados recursos para la asistencia técnica en la producción ganadera.</a:t>
            </a:r>
            <a:endParaRPr lang="en-US" sz="1400" b="1" dirty="0">
              <a:solidFill>
                <a:schemeClr val="tx1"/>
              </a:solidFill>
              <a:latin typeface="Arial" panose="020B0604020202020204" pitchFamily="34" charset="0"/>
              <a:cs typeface="Arial" panose="020B0604020202020204" pitchFamily="34" charset="0"/>
            </a:endParaRPr>
          </a:p>
          <a:p>
            <a:pPr marL="228600" indent="-228600">
              <a:buFont typeface="+mj-lt"/>
              <a:buAutoNum type="arabicPeriod"/>
            </a:pPr>
            <a:endParaRPr lang="en-US" sz="500" b="1" dirty="0">
              <a:solidFill>
                <a:schemeClr val="tx1"/>
              </a:solidFill>
              <a:latin typeface="Arial" panose="020B0604020202020204" pitchFamily="34" charset="0"/>
              <a:cs typeface="Arial" panose="020B0604020202020204" pitchFamily="34" charset="0"/>
            </a:endParaRPr>
          </a:p>
          <a:p>
            <a:pPr marL="342900" lvl="0" indent="-342900">
              <a:buFont typeface="+mj-lt"/>
              <a:buAutoNum type="arabicPeriod"/>
            </a:pPr>
            <a:r>
              <a:rPr lang="es-PE" sz="1400" b="1" dirty="0">
                <a:solidFill>
                  <a:schemeClr val="tx1"/>
                </a:solidFill>
                <a:latin typeface="Arial" panose="020B0604020202020204" pitchFamily="34" charset="0"/>
                <a:cs typeface="Arial" panose="020B0604020202020204" pitchFamily="34" charset="0"/>
              </a:rPr>
              <a:t>Adecuado equipamiento de uso común para la  producción ganadera. </a:t>
            </a:r>
            <a:endParaRPr lang="en-US" sz="1400" b="1" dirty="0">
              <a:solidFill>
                <a:schemeClr val="tx1"/>
              </a:solidFill>
              <a:latin typeface="Arial" panose="020B0604020202020204" pitchFamily="34" charset="0"/>
              <a:cs typeface="Arial" panose="020B0604020202020204" pitchFamily="34" charset="0"/>
            </a:endParaRPr>
          </a:p>
          <a:p>
            <a:pPr marL="228600" indent="-228600">
              <a:buFont typeface="+mj-lt"/>
              <a:buAutoNum type="arabicPeriod"/>
            </a:pPr>
            <a:endParaRPr lang="en-US" sz="500" b="1" dirty="0">
              <a:solidFill>
                <a:schemeClr val="tx1"/>
              </a:solidFill>
              <a:latin typeface="Arial" panose="020B0604020202020204" pitchFamily="34" charset="0"/>
              <a:cs typeface="Arial" panose="020B0604020202020204" pitchFamily="34" charset="0"/>
            </a:endParaRPr>
          </a:p>
          <a:p>
            <a:pPr marL="342900" lvl="0" indent="-342900">
              <a:buFont typeface="+mj-lt"/>
              <a:buAutoNum type="arabicPeriod"/>
            </a:pPr>
            <a:r>
              <a:rPr lang="es-PE" sz="1400" b="1" dirty="0">
                <a:solidFill>
                  <a:schemeClr val="tx1"/>
                </a:solidFill>
                <a:latin typeface="Arial" panose="020B0604020202020204" pitchFamily="34" charset="0"/>
                <a:cs typeface="Arial" panose="020B0604020202020204" pitchFamily="34" charset="0"/>
              </a:rPr>
              <a:t>Fortalecimiento organizacional, empresarial y articulación comercial de los productores ganaderos.</a:t>
            </a:r>
          </a:p>
          <a:p>
            <a:pPr lvl="0"/>
            <a:endParaRPr lang="es-PE" sz="1400" b="1" dirty="0">
              <a:solidFill>
                <a:srgbClr val="FF0000"/>
              </a:solidFill>
              <a:latin typeface="Arial" panose="020B0604020202020204" pitchFamily="34" charset="0"/>
              <a:cs typeface="Arial" panose="020B0604020202020204" pitchFamily="34" charset="0"/>
            </a:endParaRPr>
          </a:p>
          <a:p>
            <a:pPr lvl="0"/>
            <a:r>
              <a:rPr lang="es-PE" sz="1400" b="1" dirty="0">
                <a:solidFill>
                  <a:srgbClr val="FF0000"/>
                </a:solidFill>
                <a:latin typeface="Arial" panose="020B0604020202020204" pitchFamily="34" charset="0"/>
                <a:cs typeface="Arial" panose="020B0604020202020204" pitchFamily="34" charset="0"/>
              </a:rPr>
              <a:t>LOGROS</a:t>
            </a:r>
          </a:p>
          <a:p>
            <a:r>
              <a:rPr lang="es-PE" sz="1400" b="1" dirty="0">
                <a:solidFill>
                  <a:schemeClr val="tx1"/>
                </a:solidFill>
                <a:latin typeface="Arial" panose="020B0604020202020204" pitchFamily="34" charset="0"/>
                <a:cs typeface="Arial" panose="020B0604020202020204" pitchFamily="34" charset="0"/>
              </a:rPr>
              <a:t>Se viene ejecutando la asistencia técnica a los ganaderos de Yurimaguas.</a:t>
            </a:r>
            <a:endParaRPr lang="en-US" sz="1400" b="1" dirty="0">
              <a:solidFill>
                <a:schemeClr val="tx1"/>
              </a:solidFill>
              <a:latin typeface="Arial" panose="020B0604020202020204" pitchFamily="34" charset="0"/>
              <a:cs typeface="Arial" panose="020B0604020202020204" pitchFamily="34" charset="0"/>
            </a:endParaRPr>
          </a:p>
          <a:p>
            <a:r>
              <a:rPr lang="es-PE" sz="1400" b="1" dirty="0">
                <a:solidFill>
                  <a:schemeClr val="tx1"/>
                </a:solidFill>
                <a:latin typeface="Arial" panose="020B0604020202020204" pitchFamily="34" charset="0"/>
                <a:cs typeface="Arial" panose="020B0604020202020204" pitchFamily="34" charset="0"/>
              </a:rPr>
              <a:t>Se tiene el expediente técnico modificado en tramite para su aprobación y ejecución.</a:t>
            </a:r>
            <a:endParaRPr lang="en-US" sz="1400" b="1" dirty="0">
              <a:solidFill>
                <a:schemeClr val="tx1"/>
              </a:solidFill>
              <a:latin typeface="Arial" panose="020B0604020202020204" pitchFamily="34" charset="0"/>
              <a:cs typeface="Arial" panose="020B0604020202020204" pitchFamily="34" charset="0"/>
            </a:endParaRPr>
          </a:p>
          <a:p>
            <a:pPr lvl="0"/>
            <a:endParaRPr lang="en-US" sz="1400" b="1" dirty="0">
              <a:solidFill>
                <a:schemeClr val="tx1"/>
              </a:solidFill>
              <a:latin typeface="Arial" panose="020B0604020202020204" pitchFamily="34" charset="0"/>
              <a:cs typeface="Arial" panose="020B0604020202020204" pitchFamily="34" charset="0"/>
            </a:endParaRPr>
          </a:p>
        </p:txBody>
      </p:sp>
      <p:cxnSp>
        <p:nvCxnSpPr>
          <p:cNvPr id="10" name="Conector recto 9"/>
          <p:cNvCxnSpPr/>
          <p:nvPr/>
        </p:nvCxnSpPr>
        <p:spPr>
          <a:xfrm>
            <a:off x="3142211" y="1238596"/>
            <a:ext cx="5353396" cy="249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3150524" y="1238596"/>
            <a:ext cx="8312" cy="182733"/>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14" idx="0"/>
          </p:cNvCxnSpPr>
          <p:nvPr/>
        </p:nvCxnSpPr>
        <p:spPr>
          <a:xfrm flipH="1">
            <a:off x="8490067" y="1263535"/>
            <a:ext cx="5540" cy="157794"/>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5902036" y="1041138"/>
            <a:ext cx="0" cy="22239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pic>
        <p:nvPicPr>
          <p:cNvPr id="18" name="Imagen 17"/>
          <p:cNvPicPr/>
          <p:nvPr/>
        </p:nvPicPr>
        <p:blipFill>
          <a:blip r:embed="rId2" cstate="print">
            <a:extLst>
              <a:ext uri="{28A0092B-C50C-407E-A947-70E740481C1C}">
                <a14:useLocalDpi xmlns:a14="http://schemas.microsoft.com/office/drawing/2010/main" val="0"/>
              </a:ext>
            </a:extLst>
          </a:blip>
          <a:stretch>
            <a:fillRect/>
          </a:stretch>
        </p:blipFill>
        <p:spPr bwMode="auto">
          <a:xfrm>
            <a:off x="251777" y="4314304"/>
            <a:ext cx="2890434" cy="2337651"/>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0525" y="4314304"/>
            <a:ext cx="2928850" cy="2316833"/>
          </a:xfrm>
          <a:prstGeom prst="rect">
            <a:avLst/>
          </a:prstGeom>
        </p:spPr>
      </p:pic>
    </p:spTree>
    <p:extLst>
      <p:ext uri="{BB962C8B-B14F-4D97-AF65-F5344CB8AC3E}">
        <p14:creationId xmlns:p14="http://schemas.microsoft.com/office/powerpoint/2010/main" val="287790688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2516558" y="2747363"/>
            <a:ext cx="8038980"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solidFill>
                  <a:srgbClr val="0000FF"/>
                </a:solidFill>
                <a:latin typeface="Comic Sans MS" panose="030F0702030302020204" pitchFamily="66" charset="0"/>
              </a:rPr>
              <a:t>GRACIAS</a:t>
            </a:r>
          </a:p>
        </p:txBody>
      </p:sp>
      <p:pic>
        <p:nvPicPr>
          <p:cNvPr id="10" name="Imagen 9"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45073" y="226284"/>
            <a:ext cx="2539682" cy="837746"/>
          </a:xfrm>
          <a:prstGeom prst="rect">
            <a:avLst/>
          </a:prstGeom>
          <a:noFill/>
          <a:ln>
            <a:noFill/>
          </a:ln>
        </p:spPr>
      </p:pic>
      <p:pic>
        <p:nvPicPr>
          <p:cNvPr id="11" name="Imagen 10"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543009" y="228952"/>
            <a:ext cx="2410793" cy="835078"/>
          </a:xfrm>
          <a:prstGeom prst="rect">
            <a:avLst/>
          </a:prstGeom>
          <a:noFill/>
          <a:ln>
            <a:noFill/>
          </a:ln>
        </p:spPr>
      </p:pic>
    </p:spTree>
    <p:extLst>
      <p:ext uri="{BB962C8B-B14F-4D97-AF65-F5344CB8AC3E}">
        <p14:creationId xmlns:p14="http://schemas.microsoft.com/office/powerpoint/2010/main" val="137017007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a:extLst>
              <a:ext uri="{FF2B5EF4-FFF2-40B4-BE49-F238E27FC236}">
                <a16:creationId xmlns:a16="http://schemas.microsoft.com/office/drawing/2014/main" id="{95EA1E20-037D-41D8-97B5-E72E6EB66A69}"/>
              </a:ext>
            </a:extLst>
          </p:cNvPr>
          <p:cNvSpPr txBox="1"/>
          <p:nvPr/>
        </p:nvSpPr>
        <p:spPr>
          <a:xfrm>
            <a:off x="9278056" y="4082464"/>
            <a:ext cx="1707444" cy="523220"/>
          </a:xfrm>
          <a:prstGeom prst="rect">
            <a:avLst/>
          </a:prstGeom>
          <a:noFill/>
        </p:spPr>
        <p:txBody>
          <a:bodyPr wrap="square" rtlCol="0">
            <a:spAutoFit/>
          </a:bodyPr>
          <a:lstStyle/>
          <a:p>
            <a:r>
              <a:rPr lang="es-PE" sz="2800" b="1" dirty="0">
                <a:solidFill>
                  <a:schemeClr val="bg1"/>
                </a:solidFill>
              </a:rPr>
              <a:t>AIRHSP</a:t>
            </a:r>
          </a:p>
        </p:txBody>
      </p:sp>
      <p:grpSp>
        <p:nvGrpSpPr>
          <p:cNvPr id="6" name="Grupo 5">
            <a:extLst>
              <a:ext uri="{FF2B5EF4-FFF2-40B4-BE49-F238E27FC236}">
                <a16:creationId xmlns:a16="http://schemas.microsoft.com/office/drawing/2014/main" id="{3A8BABAD-91A1-467C-83FB-BB87EFBD9116}"/>
              </a:ext>
            </a:extLst>
          </p:cNvPr>
          <p:cNvGrpSpPr/>
          <p:nvPr/>
        </p:nvGrpSpPr>
        <p:grpSpPr>
          <a:xfrm>
            <a:off x="-1" y="0"/>
            <a:ext cx="12192001" cy="6868058"/>
            <a:chOff x="-1" y="0"/>
            <a:chExt cx="12192001" cy="6868058"/>
          </a:xfrm>
        </p:grpSpPr>
        <p:sp>
          <p:nvSpPr>
            <p:cNvPr id="8" name="Rectángulo 7">
              <a:extLst>
                <a:ext uri="{FF2B5EF4-FFF2-40B4-BE49-F238E27FC236}">
                  <a16:creationId xmlns:a16="http://schemas.microsoft.com/office/drawing/2014/main" id="{0EADCC3D-2471-43AC-82BD-48FB202B73C4}"/>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Rectángulo 10">
              <a:extLst>
                <a:ext uri="{FF2B5EF4-FFF2-40B4-BE49-F238E27FC236}">
                  <a16:creationId xmlns:a16="http://schemas.microsoft.com/office/drawing/2014/main" id="{3E68552A-5EB6-4920-B8E9-42D631C642C2}"/>
                </a:ext>
              </a:extLst>
            </p:cNvPr>
            <p:cNvSpPr/>
            <p:nvPr/>
          </p:nvSpPr>
          <p:spPr>
            <a:xfrm>
              <a:off x="10555538" y="6406725"/>
              <a:ext cx="752542" cy="444398"/>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Rectángulo 11">
              <a:extLst>
                <a:ext uri="{FF2B5EF4-FFF2-40B4-BE49-F238E27FC236}">
                  <a16:creationId xmlns:a16="http://schemas.microsoft.com/office/drawing/2014/main" id="{5208030C-F777-45F9-80F5-E82AEC5FCBAF}"/>
                </a:ext>
              </a:extLst>
            </p:cNvPr>
            <p:cNvSpPr/>
            <p:nvPr/>
          </p:nvSpPr>
          <p:spPr>
            <a:xfrm>
              <a:off x="11433306" y="6178125"/>
              <a:ext cx="758694" cy="662940"/>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3" name="Rectángulo 12">
              <a:extLst>
                <a:ext uri="{FF2B5EF4-FFF2-40B4-BE49-F238E27FC236}">
                  <a16:creationId xmlns:a16="http://schemas.microsoft.com/office/drawing/2014/main" id="{86423D16-DC59-4212-A9B8-65421B9D5684}"/>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2" name="Flecha derecha 1"/>
          <p:cNvSpPr/>
          <p:nvPr/>
        </p:nvSpPr>
        <p:spPr>
          <a:xfrm>
            <a:off x="599133" y="2261062"/>
            <a:ext cx="2784148" cy="1155472"/>
          </a:xfrm>
          <a:prstGeom prst="rightArrow">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rgbClr val="0000FF"/>
                </a:solidFill>
              </a:rPr>
              <a:t>Objetivos Estratégico</a:t>
            </a:r>
            <a:endParaRPr lang="en-US" b="1" dirty="0">
              <a:solidFill>
                <a:srgbClr val="0000FF"/>
              </a:solidFill>
            </a:endParaRPr>
          </a:p>
        </p:txBody>
      </p:sp>
      <p:sp>
        <p:nvSpPr>
          <p:cNvPr id="5" name="Rectángulo 4"/>
          <p:cNvSpPr/>
          <p:nvPr/>
        </p:nvSpPr>
        <p:spPr>
          <a:xfrm>
            <a:off x="3458095" y="1239760"/>
            <a:ext cx="7680959" cy="3972320"/>
          </a:xfrm>
          <a:prstGeom prst="rect">
            <a:avLst/>
          </a:prstGeom>
          <a:solidFill>
            <a:srgbClr val="6BF725"/>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s-ES" b="1" dirty="0">
                <a:solidFill>
                  <a:srgbClr val="0000FF"/>
                </a:solidFill>
              </a:rPr>
              <a:t>Contribuir al pleno ejercicio de los derechos fundamentales de la población</a:t>
            </a:r>
          </a:p>
          <a:p>
            <a:pPr marL="228600" indent="-228600" algn="just">
              <a:buFont typeface="+mj-lt"/>
              <a:buAutoNum type="arabicPeriod"/>
            </a:pPr>
            <a:endParaRPr lang="es-ES" sz="900" b="1" dirty="0">
              <a:solidFill>
                <a:srgbClr val="0000FF"/>
              </a:solidFill>
            </a:endParaRPr>
          </a:p>
          <a:p>
            <a:pPr marL="342900" indent="-342900" algn="just">
              <a:buFont typeface="+mj-lt"/>
              <a:buAutoNum type="arabicPeriod"/>
            </a:pPr>
            <a:r>
              <a:rPr lang="es-ES" b="1" dirty="0">
                <a:solidFill>
                  <a:srgbClr val="0000FF"/>
                </a:solidFill>
              </a:rPr>
              <a:t>Brindar servicios básicos de calidad que mejoren las condiciones de vida de la población</a:t>
            </a:r>
          </a:p>
          <a:p>
            <a:pPr marL="228600" indent="-228600" algn="just">
              <a:buFont typeface="+mj-lt"/>
              <a:buAutoNum type="arabicPeriod"/>
            </a:pPr>
            <a:endParaRPr lang="es-ES" sz="900" b="1" dirty="0">
              <a:solidFill>
                <a:srgbClr val="0000FF"/>
              </a:solidFill>
            </a:endParaRPr>
          </a:p>
          <a:p>
            <a:pPr marL="342900" indent="-342900" algn="just">
              <a:buFont typeface="+mj-lt"/>
              <a:buAutoNum type="arabicPeriod"/>
            </a:pPr>
            <a:r>
              <a:rPr lang="es-ES" b="1" dirty="0">
                <a:solidFill>
                  <a:srgbClr val="0000FF"/>
                </a:solidFill>
              </a:rPr>
              <a:t>Afirmar la gobernabilidad con una gestión institucional eficiente que beneficie a la población.</a:t>
            </a:r>
          </a:p>
          <a:p>
            <a:pPr marL="228600" indent="-228600" algn="just">
              <a:buFont typeface="+mj-lt"/>
              <a:buAutoNum type="arabicPeriod"/>
            </a:pPr>
            <a:endParaRPr lang="es-ES" sz="900" b="1" dirty="0">
              <a:solidFill>
                <a:srgbClr val="0000FF"/>
              </a:solidFill>
            </a:endParaRPr>
          </a:p>
          <a:p>
            <a:pPr marL="342900" indent="-342900" algn="just">
              <a:buFont typeface="+mj-lt"/>
              <a:buAutoNum type="arabicPeriod"/>
            </a:pPr>
            <a:r>
              <a:rPr lang="es-ES" b="1" dirty="0">
                <a:solidFill>
                  <a:srgbClr val="0000FF"/>
                </a:solidFill>
              </a:rPr>
              <a:t>Desarrollar una economía diversificada, competitiva y generadora de empleo. </a:t>
            </a:r>
          </a:p>
          <a:p>
            <a:pPr marL="228600" indent="-228600" algn="just">
              <a:buFont typeface="+mj-lt"/>
              <a:buAutoNum type="arabicPeriod"/>
            </a:pPr>
            <a:endParaRPr lang="es-ES" sz="900" b="1" dirty="0">
              <a:solidFill>
                <a:srgbClr val="0000FF"/>
              </a:solidFill>
            </a:endParaRPr>
          </a:p>
          <a:p>
            <a:pPr marL="342900" indent="-342900" algn="just">
              <a:buFont typeface="+mj-lt"/>
              <a:buAutoNum type="arabicPeriod"/>
            </a:pPr>
            <a:r>
              <a:rPr lang="es-ES" b="1" dirty="0">
                <a:solidFill>
                  <a:srgbClr val="0000FF"/>
                </a:solidFill>
              </a:rPr>
              <a:t>Mejorar la infraestructura para la competitividad regional</a:t>
            </a:r>
          </a:p>
          <a:p>
            <a:pPr marL="228600" indent="-228600" algn="just">
              <a:buFont typeface="+mj-lt"/>
              <a:buAutoNum type="arabicPeriod"/>
            </a:pPr>
            <a:endParaRPr lang="es-ES" sz="900" b="1" dirty="0">
              <a:solidFill>
                <a:srgbClr val="0000FF"/>
              </a:solidFill>
            </a:endParaRPr>
          </a:p>
          <a:p>
            <a:pPr marL="342900" indent="-342900" algn="just">
              <a:buFont typeface="+mj-lt"/>
              <a:buAutoNum type="arabicPeriod"/>
            </a:pPr>
            <a:r>
              <a:rPr lang="es-ES" b="1" dirty="0">
                <a:solidFill>
                  <a:srgbClr val="0000FF"/>
                </a:solidFill>
              </a:rPr>
              <a:t>Aprovechar sosteniblemente los recursos naturales y mejorar la gestión de riesgo de desastres.</a:t>
            </a:r>
            <a:endParaRPr lang="en-US" b="1" dirty="0">
              <a:solidFill>
                <a:srgbClr val="0000FF"/>
              </a:solidFill>
            </a:endParaRPr>
          </a:p>
        </p:txBody>
      </p:sp>
      <p:pic>
        <p:nvPicPr>
          <p:cNvPr id="36" name="Imagen 35"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514744" cy="671491"/>
          </a:xfrm>
          <a:prstGeom prst="rect">
            <a:avLst/>
          </a:prstGeom>
          <a:noFill/>
          <a:ln>
            <a:noFill/>
          </a:ln>
        </p:spPr>
      </p:pic>
      <p:pic>
        <p:nvPicPr>
          <p:cNvPr id="37" name="Imagen 36"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5" y="228952"/>
            <a:ext cx="2387121" cy="429483"/>
          </a:xfrm>
          <a:prstGeom prst="rect">
            <a:avLst/>
          </a:prstGeom>
          <a:noFill/>
          <a:ln>
            <a:noFill/>
          </a:ln>
        </p:spPr>
      </p:pic>
    </p:spTree>
    <p:extLst>
      <p:ext uri="{BB962C8B-B14F-4D97-AF65-F5344CB8AC3E}">
        <p14:creationId xmlns:p14="http://schemas.microsoft.com/office/powerpoint/2010/main" val="31483526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2771686" y="529362"/>
            <a:ext cx="6648628"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Indicadores de Gestión Según Objetivos Estratégicos Año 2022</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263278" y="1340047"/>
            <a:ext cx="6934519" cy="27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3" name="Imagen 2"/>
          <p:cNvPicPr>
            <a:picLocks noChangeAspect="1"/>
          </p:cNvPicPr>
          <p:nvPr/>
        </p:nvPicPr>
        <p:blipFill>
          <a:blip r:embed="rId4"/>
          <a:stretch>
            <a:fillRect/>
          </a:stretch>
        </p:blipFill>
        <p:spPr>
          <a:xfrm>
            <a:off x="341832" y="1589428"/>
            <a:ext cx="11528276" cy="4816925"/>
          </a:xfrm>
          <a:prstGeom prst="rect">
            <a:avLst/>
          </a:prstGeom>
        </p:spPr>
      </p:pic>
    </p:spTree>
    <p:extLst>
      <p:ext uri="{BB962C8B-B14F-4D97-AF65-F5344CB8AC3E}">
        <p14:creationId xmlns:p14="http://schemas.microsoft.com/office/powerpoint/2010/main" val="411365882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2771686" y="529362"/>
            <a:ext cx="6648628"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Indicadores de Gestión Según Objetivos Estratégicos Año 2022</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263278" y="1340047"/>
            <a:ext cx="6934519" cy="27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2" name="Imagen 1"/>
          <p:cNvPicPr>
            <a:picLocks noChangeAspect="1"/>
          </p:cNvPicPr>
          <p:nvPr/>
        </p:nvPicPr>
        <p:blipFill>
          <a:blip r:embed="rId4"/>
          <a:stretch>
            <a:fillRect/>
          </a:stretch>
        </p:blipFill>
        <p:spPr>
          <a:xfrm>
            <a:off x="263279" y="1613498"/>
            <a:ext cx="11606830" cy="4949982"/>
          </a:xfrm>
          <a:prstGeom prst="rect">
            <a:avLst/>
          </a:prstGeom>
        </p:spPr>
      </p:pic>
    </p:spTree>
    <p:extLst>
      <p:ext uri="{BB962C8B-B14F-4D97-AF65-F5344CB8AC3E}">
        <p14:creationId xmlns:p14="http://schemas.microsoft.com/office/powerpoint/2010/main" val="398548276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2771686" y="529362"/>
            <a:ext cx="6648628"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Indicadores de Gestión Según Objetivos Estratégicos Año 2022</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sp>
        <p:nvSpPr>
          <p:cNvPr id="4" name="Rectángulo 3"/>
          <p:cNvSpPr/>
          <p:nvPr/>
        </p:nvSpPr>
        <p:spPr>
          <a:xfrm>
            <a:off x="263278" y="1228949"/>
            <a:ext cx="6934519" cy="273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pic>
        <p:nvPicPr>
          <p:cNvPr id="3" name="Imagen 2"/>
          <p:cNvPicPr>
            <a:picLocks noChangeAspect="1"/>
          </p:cNvPicPr>
          <p:nvPr/>
        </p:nvPicPr>
        <p:blipFill>
          <a:blip r:embed="rId4"/>
          <a:stretch>
            <a:fillRect/>
          </a:stretch>
        </p:blipFill>
        <p:spPr>
          <a:xfrm>
            <a:off x="263278" y="1502400"/>
            <a:ext cx="11589738" cy="5061080"/>
          </a:xfrm>
          <a:prstGeom prst="rect">
            <a:avLst/>
          </a:prstGeom>
        </p:spPr>
      </p:pic>
    </p:spTree>
    <p:extLst>
      <p:ext uri="{BB962C8B-B14F-4D97-AF65-F5344CB8AC3E}">
        <p14:creationId xmlns:p14="http://schemas.microsoft.com/office/powerpoint/2010/main" val="238757591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406725"/>
              <a:ext cx="752542" cy="444398"/>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406725"/>
              <a:ext cx="758694" cy="434340"/>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708726" y="2849143"/>
            <a:ext cx="9283085"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b="1" dirty="0">
                <a:solidFill>
                  <a:schemeClr val="tx1"/>
                </a:solidFill>
                <a:latin typeface="Britannic Bold" panose="020B0903060703020204" pitchFamily="34" charset="0"/>
              </a:rPr>
              <a:t>PRESUPUESTO INSTITUCIONAL MODIFICADO </a:t>
            </a:r>
            <a:r>
              <a:rPr lang="es-ES" sz="2000" b="1" dirty="0">
                <a:solidFill>
                  <a:schemeClr val="tx1"/>
                </a:solidFill>
                <a:latin typeface="Britannic Bold" panose="020B0903060703020204" pitchFamily="34" charset="0"/>
              </a:rPr>
              <a:t>AÑO</a:t>
            </a:r>
            <a:r>
              <a:rPr lang="es-PE" sz="2000" b="1" dirty="0">
                <a:solidFill>
                  <a:schemeClr val="tx1"/>
                </a:solidFill>
                <a:latin typeface="Britannic Bold" panose="020B0903060703020204" pitchFamily="34" charset="0"/>
              </a:rPr>
              <a:t> FISCAL 2021</a:t>
            </a:r>
          </a:p>
        </p:txBody>
      </p:sp>
      <p:pic>
        <p:nvPicPr>
          <p:cNvPr id="8" name="Imagen 7"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220143" y="226284"/>
            <a:ext cx="2539682" cy="837746"/>
          </a:xfrm>
          <a:prstGeom prst="rect">
            <a:avLst/>
          </a:prstGeom>
          <a:noFill/>
          <a:ln>
            <a:noFill/>
          </a:ln>
        </p:spPr>
      </p:pic>
      <p:pic>
        <p:nvPicPr>
          <p:cNvPr id="9" name="Imagen 8"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9617825" y="228952"/>
            <a:ext cx="2410793" cy="535819"/>
          </a:xfrm>
          <a:prstGeom prst="rect">
            <a:avLst/>
          </a:prstGeom>
          <a:noFill/>
          <a:ln>
            <a:noFill/>
          </a:ln>
        </p:spPr>
      </p:pic>
    </p:spTree>
    <p:extLst>
      <p:ext uri="{BB962C8B-B14F-4D97-AF65-F5344CB8AC3E}">
        <p14:creationId xmlns:p14="http://schemas.microsoft.com/office/powerpoint/2010/main" val="236627264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BB3C2941-754C-4773-BC74-B2DA07B80933}"/>
              </a:ext>
            </a:extLst>
          </p:cNvPr>
          <p:cNvGrpSpPr/>
          <p:nvPr/>
        </p:nvGrpSpPr>
        <p:grpSpPr>
          <a:xfrm>
            <a:off x="-1" y="0"/>
            <a:ext cx="12192001" cy="6868058"/>
            <a:chOff x="-1" y="0"/>
            <a:chExt cx="12192001" cy="6868058"/>
          </a:xfrm>
        </p:grpSpPr>
        <p:sp>
          <p:nvSpPr>
            <p:cNvPr id="23" name="Rectángulo 22">
              <a:extLst>
                <a:ext uri="{FF2B5EF4-FFF2-40B4-BE49-F238E27FC236}">
                  <a16:creationId xmlns:a16="http://schemas.microsoft.com/office/drawing/2014/main" id="{71CB4038-E6B5-4ABC-81CA-6B77CDC57EA7}"/>
                </a:ext>
              </a:extLst>
            </p:cNvPr>
            <p:cNvSpPr/>
            <p:nvPr/>
          </p:nvSpPr>
          <p:spPr>
            <a:xfrm>
              <a:off x="-1" y="6631138"/>
              <a:ext cx="10419127" cy="236920"/>
            </a:xfrm>
            <a:prstGeom prst="rect">
              <a:avLst/>
            </a:prstGeom>
            <a:solidFill>
              <a:srgbClr val="ED1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6" name="Rectángulo 25">
              <a:extLst>
                <a:ext uri="{FF2B5EF4-FFF2-40B4-BE49-F238E27FC236}">
                  <a16:creationId xmlns:a16="http://schemas.microsoft.com/office/drawing/2014/main" id="{63BD20E4-5047-4021-9112-EE9E6F7261D3}"/>
                </a:ext>
              </a:extLst>
            </p:cNvPr>
            <p:cNvSpPr/>
            <p:nvPr/>
          </p:nvSpPr>
          <p:spPr>
            <a:xfrm>
              <a:off x="10555538" y="6631137"/>
              <a:ext cx="752542" cy="219985"/>
            </a:xfrm>
            <a:prstGeom prst="rect">
              <a:avLst/>
            </a:prstGeom>
            <a:solidFill>
              <a:srgbClr val="575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8" name="Rectángulo 27">
              <a:extLst>
                <a:ext uri="{FF2B5EF4-FFF2-40B4-BE49-F238E27FC236}">
                  <a16:creationId xmlns:a16="http://schemas.microsoft.com/office/drawing/2014/main" id="{619D4A9F-8257-429A-A4B7-0D363C02DF38}"/>
                </a:ext>
              </a:extLst>
            </p:cNvPr>
            <p:cNvSpPr/>
            <p:nvPr/>
          </p:nvSpPr>
          <p:spPr>
            <a:xfrm>
              <a:off x="11433306" y="6631137"/>
              <a:ext cx="758694" cy="209928"/>
            </a:xfrm>
            <a:prstGeom prst="rect">
              <a:avLst/>
            </a:prstGeom>
            <a:solidFill>
              <a:srgbClr val="1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9" name="Rectángulo 28">
              <a:extLst>
                <a:ext uri="{FF2B5EF4-FFF2-40B4-BE49-F238E27FC236}">
                  <a16:creationId xmlns:a16="http://schemas.microsoft.com/office/drawing/2014/main" id="{68234FDB-84CF-456B-96F3-D94A15887AC8}"/>
                </a:ext>
              </a:extLst>
            </p:cNvPr>
            <p:cNvSpPr/>
            <p:nvPr/>
          </p:nvSpPr>
          <p:spPr>
            <a:xfrm>
              <a:off x="0" y="0"/>
              <a:ext cx="10419126" cy="236920"/>
            </a:xfrm>
            <a:prstGeom prst="rect">
              <a:avLst/>
            </a:prstGeom>
            <a:solidFill>
              <a:srgbClr val="D1D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sp>
        <p:nvSpPr>
          <p:cNvPr id="30" name="Rectángulo 29"/>
          <p:cNvSpPr/>
          <p:nvPr/>
        </p:nvSpPr>
        <p:spPr>
          <a:xfrm>
            <a:off x="1072587" y="969111"/>
            <a:ext cx="9859222" cy="584886"/>
          </a:xfrm>
          <a:prstGeom prst="rect">
            <a:avLst/>
          </a:prstGeom>
          <a:solidFill>
            <a:srgbClr val="6BF7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tx1"/>
                </a:solidFill>
                <a:latin typeface="Britannic Bold" panose="020B0903060703020204" pitchFamily="34" charset="0"/>
              </a:rPr>
              <a:t>Analisis Financiero del Ejecución al III Trimestre y Proyección IV Trimestre 2021</a:t>
            </a:r>
          </a:p>
          <a:p>
            <a:pPr algn="ctr"/>
            <a:r>
              <a:rPr lang="es-PE" b="1" dirty="0">
                <a:solidFill>
                  <a:schemeClr val="tx1"/>
                </a:solidFill>
                <a:latin typeface="Britannic Bold" panose="020B0903060703020204" pitchFamily="34" charset="0"/>
              </a:rPr>
              <a:t>Por Fuente de Financiamiento</a:t>
            </a:r>
          </a:p>
        </p:txBody>
      </p:sp>
      <p:pic>
        <p:nvPicPr>
          <p:cNvPr id="12" name="Imagen 11" descr="C:\Users\lyzvia.ferreyra\Desktop\logo.jpg"/>
          <p:cNvPicPr/>
          <p:nvPr/>
        </p:nvPicPr>
        <p:blipFill>
          <a:blip r:embed="rId2">
            <a:extLst>
              <a:ext uri="{28A0092B-C50C-407E-A947-70E740481C1C}">
                <a14:useLocalDpi xmlns:a14="http://schemas.microsoft.com/office/drawing/2010/main" val="0"/>
              </a:ext>
            </a:extLst>
          </a:blip>
          <a:srcRect/>
          <a:stretch>
            <a:fillRect/>
          </a:stretch>
        </p:blipFill>
        <p:spPr bwMode="auto">
          <a:xfrm>
            <a:off x="12320" y="226285"/>
            <a:ext cx="1966109" cy="663178"/>
          </a:xfrm>
          <a:prstGeom prst="rect">
            <a:avLst/>
          </a:prstGeom>
          <a:noFill/>
          <a:ln>
            <a:noFill/>
          </a:ln>
        </p:spPr>
      </p:pic>
      <p:pic>
        <p:nvPicPr>
          <p:cNvPr id="13" name="Imagen 12" descr="C:\Users\lyzvia.ferreyra\Desktop\rio amazonas.jpg"/>
          <p:cNvPicPr/>
          <p:nvPr/>
        </p:nvPicPr>
        <p:blipFill>
          <a:blip r:embed="rId3">
            <a:extLst>
              <a:ext uri="{28A0092B-C50C-407E-A947-70E740481C1C}">
                <a14:useLocalDpi xmlns:a14="http://schemas.microsoft.com/office/drawing/2010/main" val="0"/>
              </a:ext>
            </a:extLst>
          </a:blip>
          <a:srcRect/>
          <a:stretch>
            <a:fillRect/>
          </a:stretch>
        </p:blipFill>
        <p:spPr bwMode="auto">
          <a:xfrm>
            <a:off x="10183091" y="228952"/>
            <a:ext cx="2011784" cy="592853"/>
          </a:xfrm>
          <a:prstGeom prst="rect">
            <a:avLst/>
          </a:prstGeom>
          <a:noFill/>
          <a:ln>
            <a:noFill/>
          </a:ln>
        </p:spPr>
      </p:pic>
      <p:pic>
        <p:nvPicPr>
          <p:cNvPr id="2" name="Imagen 1"/>
          <p:cNvPicPr>
            <a:picLocks noChangeAspect="1"/>
          </p:cNvPicPr>
          <p:nvPr/>
        </p:nvPicPr>
        <p:blipFill>
          <a:blip r:embed="rId4"/>
          <a:stretch>
            <a:fillRect/>
          </a:stretch>
        </p:blipFill>
        <p:spPr>
          <a:xfrm>
            <a:off x="1145309" y="2218532"/>
            <a:ext cx="9786499" cy="3900257"/>
          </a:xfrm>
          <a:prstGeom prst="rect">
            <a:avLst/>
          </a:prstGeom>
        </p:spPr>
      </p:pic>
      <p:sp>
        <p:nvSpPr>
          <p:cNvPr id="4" name="Rectángulo 3"/>
          <p:cNvSpPr/>
          <p:nvPr/>
        </p:nvSpPr>
        <p:spPr>
          <a:xfrm>
            <a:off x="1403927" y="1921164"/>
            <a:ext cx="6640946" cy="249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a:solidFill>
                  <a:schemeClr val="tx1"/>
                </a:solidFill>
                <a:latin typeface="Britannic Bold" panose="020B0903060703020204" pitchFamily="34" charset="0"/>
              </a:rPr>
              <a:t>Pliego: 453 Gobierno Regional del Departamento de Loreto</a:t>
            </a:r>
            <a:endParaRPr lang="en-US" b="1" dirty="0">
              <a:solidFill>
                <a:schemeClr val="tx1"/>
              </a:solidFill>
              <a:latin typeface="Britannic Bold" panose="020B0903060703020204" pitchFamily="34" charset="0"/>
            </a:endParaRPr>
          </a:p>
        </p:txBody>
      </p:sp>
    </p:spTree>
    <p:extLst>
      <p:ext uri="{BB962C8B-B14F-4D97-AF65-F5344CB8AC3E}">
        <p14:creationId xmlns:p14="http://schemas.microsoft.com/office/powerpoint/2010/main" val="1585571333"/>
      </p:ext>
    </p:extLst>
  </p:cSld>
  <p:clrMapOvr>
    <a:masterClrMapping/>
  </p:clrMapOvr>
  <p:transition spd="slow">
    <p:wipe/>
  </p:transition>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TM03457444[[fn=Base]]</Template>
  <TotalTime>20273</TotalTime>
  <Words>1653</Words>
  <Application>Microsoft Office PowerPoint</Application>
  <PresentationFormat>Panorámica</PresentationFormat>
  <Paragraphs>179</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Bookman Old Style</vt:lpstr>
      <vt:lpstr>Britannic Bold</vt:lpstr>
      <vt:lpstr>Calibri</vt:lpstr>
      <vt:lpstr>Comic Sans MS</vt:lpstr>
      <vt:lpstr>Corbel</vt:lpstr>
      <vt:lpstr>Wingdings</vt:lpstr>
      <vt:lpstr>Base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Participantes del proceso</dc:title>
  <dc:creator>Tito Meza Corcino</dc:creator>
  <cp:lastModifiedBy>Luis Enrique Pineda Larzo</cp:lastModifiedBy>
  <cp:revision>276</cp:revision>
  <cp:lastPrinted>2021-10-27T14:47:06Z</cp:lastPrinted>
  <dcterms:created xsi:type="dcterms:W3CDTF">2020-05-30T05:34:48Z</dcterms:created>
  <dcterms:modified xsi:type="dcterms:W3CDTF">2021-10-27T20:44:53Z</dcterms:modified>
</cp:coreProperties>
</file>