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  <p:sldMasterId id="2147483752" r:id="rId9"/>
  </p:sldMasterIdLst>
  <p:notesMasterIdLst>
    <p:notesMasterId r:id="rId28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s-PE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34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s-PE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348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s-PE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49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s-PE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350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DD07E55-605C-4EC5-B7A7-389FFD01C6BF}" type="slidenum">
              <a:rPr lang="es-PE" sz="1400" b="0" strike="noStrike" spc="-1">
                <a:latin typeface="Times New Roman"/>
              </a:rPr>
              <a:t>‹Nº›</a:t>
            </a:fld>
            <a:endParaRPr lang="es-PE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986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55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6000">
              <a:lnSpc>
                <a:spcPct val="100000"/>
              </a:lnSpc>
              <a:tabLst>
                <a:tab pos="0" algn="l"/>
              </a:tabLst>
            </a:pPr>
            <a:r>
              <a:rPr lang="es-ES" sz="1200" b="0" strike="noStrike" spc="-1">
                <a:latin typeface="Calibri"/>
              </a:rPr>
              <a:t>Esta</a:t>
            </a:r>
            <a:endParaRPr lang="es-PE" sz="1200" b="0" strike="noStrike" spc="-1">
              <a:latin typeface="Arial"/>
            </a:endParaRPr>
          </a:p>
        </p:txBody>
      </p:sp>
      <p:sp>
        <p:nvSpPr>
          <p:cNvPr id="553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3A8CE1AC-3C24-4797-BC40-F9F96340A00C}" type="slidenum">
              <a:rPr lang="es-ES" sz="1400" b="0" strike="noStrike" spc="-1">
                <a:solidFill>
                  <a:srgbClr val="000000"/>
                </a:solidFill>
                <a:latin typeface="Arial"/>
                <a:ea typeface="+mn-ea"/>
              </a:rPr>
              <a:t>2</a:t>
            </a:fld>
            <a:endParaRPr lang="es-PE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8777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57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s-PE" sz="2000" b="0" strike="noStrike" spc="-1">
              <a:latin typeface="Arial"/>
            </a:endParaRPr>
          </a:p>
        </p:txBody>
      </p:sp>
      <p:sp>
        <p:nvSpPr>
          <p:cNvPr id="578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8EB87D13-7696-4E86-960E-8FBF5C5586F3}" type="slidenum">
              <a:rPr lang="es-PE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17</a:t>
            </a:fld>
            <a:endParaRPr lang="es-PE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0869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latin typeface="Arial"/>
              </a:rPr>
              <a:t>a) La ejecución financiera de las metas aprobadas en el presupuesto del Año Fiscal 2020.</a:t>
            </a:r>
            <a:endParaRPr lang="es-PE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latin typeface="Arial"/>
              </a:rPr>
              <a:t>b) La ejecución financiera del cumplimiento de las metas aprobadas, hasta el II trimestre del</a:t>
            </a:r>
            <a:endParaRPr lang="es-PE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latin typeface="Arial"/>
              </a:rPr>
              <a:t>Año Fiscal 2021 y un estimado al cierre de dicho año fiscal</a:t>
            </a:r>
            <a:endParaRPr lang="es-PE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endParaRPr lang="es-PE" sz="2000" b="0" strike="noStrike" spc="-1">
              <a:latin typeface="Arial"/>
            </a:endParaRPr>
          </a:p>
        </p:txBody>
      </p:sp>
      <p:sp>
        <p:nvSpPr>
          <p:cNvPr id="55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553674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55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s-PE" sz="2000" b="0" strike="noStrike" spc="-1">
              <a:latin typeface="Arial"/>
            </a:endParaRPr>
          </a:p>
        </p:txBody>
      </p:sp>
      <p:sp>
        <p:nvSpPr>
          <p:cNvPr id="558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0CCFAABC-C57F-49BB-9077-610FD19CBCE9}" type="slidenum">
              <a:rPr lang="es-PE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5</a:t>
            </a:fld>
            <a:endParaRPr lang="es-PE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8926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latin typeface="Arial"/>
              </a:rPr>
              <a:t>c) El presupuesto asignado a las metas programadas que se espera alcanzar en el año 2022.</a:t>
            </a:r>
            <a:endParaRPr lang="es-PE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latin typeface="Arial"/>
              </a:rPr>
              <a:t>d) Implementación del Presupuesto por Resultados en su sector, de ser el caso, detallando los resultados obtenidos en los años anteriores y de las metas programadas para el Año Fiscal</a:t>
            </a:r>
            <a:endParaRPr lang="es-PE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latin typeface="Arial"/>
              </a:rPr>
              <a:t>2022</a:t>
            </a:r>
            <a:endParaRPr lang="es-PE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latin typeface="Arial"/>
              </a:rPr>
              <a:t>e) Análisis de los Proyectos aprobados en Plan Estratégico Sectorial Multianual (PESEM) </a:t>
            </a:r>
            <a:endParaRPr lang="es-PE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latin typeface="Arial"/>
              </a:rPr>
              <a:t>g) Análisis de la asignación de Créditos Presupuestarios para el Presupuesto 2021 y su Programación Multianual 2022.</a:t>
            </a:r>
            <a:endParaRPr lang="es-PE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latin typeface="Arial"/>
              </a:rPr>
              <a:t>h) Análisis de los Créditos Presupuestarios de actividades y proyectos orientados a combatir</a:t>
            </a:r>
            <a:endParaRPr lang="es-PE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s-ES" sz="2000" b="0" strike="noStrike" spc="-1">
                <a:latin typeface="Arial"/>
              </a:rPr>
              <a:t>la COVID-19.</a:t>
            </a:r>
            <a:endParaRPr lang="es-PE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endParaRPr lang="es-PE" sz="2000" b="0" strike="noStrike" spc="-1">
              <a:latin typeface="Arial"/>
            </a:endParaRPr>
          </a:p>
        </p:txBody>
      </p:sp>
      <p:sp>
        <p:nvSpPr>
          <p:cNvPr id="56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4022164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34880" y="1235160"/>
            <a:ext cx="5927400" cy="3335040"/>
          </a:xfrm>
          <a:prstGeom prst="rect">
            <a:avLst/>
          </a:prstGeom>
        </p:spPr>
      </p:sp>
      <p:sp>
        <p:nvSpPr>
          <p:cNvPr id="56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s-PE" sz="2000" b="0" strike="noStrike" spc="-1">
              <a:latin typeface="Arial"/>
            </a:endParaRPr>
          </a:p>
        </p:txBody>
      </p:sp>
      <p:sp>
        <p:nvSpPr>
          <p:cNvPr id="563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fld id="{2A73931B-24B7-4F45-9A58-4F68919781B1}" type="slidenum">
              <a:rPr lang="es-MX" sz="1400" b="0" strike="noStrike" spc="-1">
                <a:solidFill>
                  <a:srgbClr val="000000"/>
                </a:solidFill>
                <a:latin typeface="Arial"/>
                <a:ea typeface="+mn-ea"/>
              </a:rPr>
              <a:t>7</a:t>
            </a:fld>
            <a:endParaRPr lang="es-PE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6020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s-PE" sz="2000" b="0" strike="noStrike" spc="-1">
              <a:latin typeface="Arial"/>
            </a:endParaRPr>
          </a:p>
        </p:txBody>
      </p:sp>
      <p:sp>
        <p:nvSpPr>
          <p:cNvPr id="566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52D91564-72F4-4ED7-B6A8-6F7F6F6BC3E1}" type="slidenum">
              <a:rPr lang="es-ES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10</a:t>
            </a:fld>
            <a:endParaRPr lang="es-PE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7603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56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s-PE" sz="2000" b="0" strike="noStrike" spc="-1">
              <a:latin typeface="Arial"/>
            </a:endParaRPr>
          </a:p>
        </p:txBody>
      </p:sp>
      <p:sp>
        <p:nvSpPr>
          <p:cNvPr id="56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128EE50-B274-4F98-A2E6-BDE79F424FB8}" type="slidenum">
              <a:rPr lang="es-ES" sz="1400" b="0" strike="noStrike" spc="-1">
                <a:solidFill>
                  <a:srgbClr val="000000"/>
                </a:solidFill>
                <a:latin typeface="Arial"/>
                <a:ea typeface="+mn-ea"/>
              </a:rPr>
              <a:t>11</a:t>
            </a:fld>
            <a:endParaRPr lang="es-PE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2261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57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s-PE" sz="2000" b="0" strike="noStrike" spc="-1">
              <a:latin typeface="Arial"/>
            </a:endParaRPr>
          </a:p>
        </p:txBody>
      </p:sp>
      <p:sp>
        <p:nvSpPr>
          <p:cNvPr id="572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E7C85B45-ED15-4B13-8F22-D8CE436F4C6B}" type="slidenum">
              <a:rPr lang="es-ES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14</a:t>
            </a:fld>
            <a:endParaRPr lang="es-PE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7967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57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en-US" sz="1200" b="0" strike="noStrike" spc="-1">
                <a:latin typeface="Calibri"/>
              </a:rPr>
              <a:t>[Equipo inversiones: remitir mostrar el monto asignado 2022, Q estudiantes, x proyecto / qué tipo de inversiones para que se pueda indicar en el mapa de otro color o forma] PRONIED, PEIP, PMSUT, APROLAB</a:t>
            </a:r>
            <a:endParaRPr lang="es-PE" sz="1200" b="0" strike="noStrike" spc="-1">
              <a:latin typeface="Arial"/>
            </a:endParaRPr>
          </a:p>
        </p:txBody>
      </p:sp>
      <p:sp>
        <p:nvSpPr>
          <p:cNvPr id="575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AAC04486-9C6C-4B08-859E-3E5A895CBB86}" type="slidenum">
              <a:rPr lang="es-ES" sz="1200" b="0" strike="noStrike" spc="-1">
                <a:solidFill>
                  <a:srgbClr val="000000"/>
                </a:solidFill>
                <a:latin typeface="Calibri"/>
              </a:rPr>
              <a:t>15</a:t>
            </a:fld>
            <a:endParaRPr lang="es-P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989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P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P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P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P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P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P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P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P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P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P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P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P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P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P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P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P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P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P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P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P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PE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PE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PE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s-PE" sz="2400" b="0" strike="noStrike" spc="-1">
              <a:latin typeface="Times New Roman"/>
            </a:endParaRPr>
          </a:p>
        </p:txBody>
      </p:sp>
      <p:sp>
        <p:nvSpPr>
          <p:cNvPr id="305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s-PE" sz="2400" b="0" strike="noStrike" spc="-1">
              <a:latin typeface="Times New Roman"/>
            </a:endParaRPr>
          </a:p>
        </p:txBody>
      </p:sp>
      <p:sp>
        <p:nvSpPr>
          <p:cNvPr id="306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B6E584F-28E1-4543-A0FF-9F2F25FDB327}" type="slidenum">
              <a:rPr lang="es-ES" sz="1200" b="0" strike="noStrike" spc="-1">
                <a:solidFill>
                  <a:srgbClr val="888888"/>
                </a:solidFill>
                <a:latin typeface="Calibri"/>
              </a:rPr>
              <a:t>‹Nº›</a:t>
            </a:fld>
            <a:endParaRPr lang="es-PE" sz="1200" b="0" strike="noStrike" spc="-1">
              <a:latin typeface="Times New Roman"/>
            </a:endParaRPr>
          </a:p>
        </p:txBody>
      </p:sp>
      <p:sp>
        <p:nvSpPr>
          <p:cNvPr id="307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PE" sz="1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0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PE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PE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PE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7.xml"/><Relationship Id="rId5" Type="http://schemas.openxmlformats.org/officeDocument/2006/relationships/image" Target="../media/image25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3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1" name="Imagen 8" descr="Imagen que contiene tabla, interior, computer, persona&#10;&#10;Descripción generada automáticamente"/>
          <p:cNvPicPr/>
          <p:nvPr/>
        </p:nvPicPr>
        <p:blipFill>
          <a:blip r:embed="rId2"/>
          <a:stretch/>
        </p:blipFill>
        <p:spPr>
          <a:xfrm>
            <a:off x="0" y="0"/>
            <a:ext cx="12191400" cy="6920640"/>
          </a:xfrm>
          <a:prstGeom prst="rect">
            <a:avLst/>
          </a:prstGeom>
          <a:ln>
            <a:noFill/>
          </a:ln>
        </p:spPr>
      </p:pic>
      <p:sp>
        <p:nvSpPr>
          <p:cNvPr id="352" name="CustomShape 1"/>
          <p:cNvSpPr/>
          <p:nvPr/>
        </p:nvSpPr>
        <p:spPr>
          <a:xfrm>
            <a:off x="0" y="0"/>
            <a:ext cx="12191400" cy="692064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3" name="CustomShape 2"/>
          <p:cNvSpPr/>
          <p:nvPr/>
        </p:nvSpPr>
        <p:spPr>
          <a:xfrm>
            <a:off x="1523880" y="2682720"/>
            <a:ext cx="9143280" cy="91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marL="457200" indent="-456480" algn="ctr">
              <a:lnSpc>
                <a:spcPct val="90000"/>
              </a:lnSpc>
              <a:tabLst>
                <a:tab pos="0" algn="l"/>
              </a:tabLst>
            </a:pPr>
            <a:r>
              <a:rPr lang="es-MX" sz="6000" b="0" strike="noStrike" spc="-151">
                <a:solidFill>
                  <a:srgbClr val="CB1B4A"/>
                </a:solidFill>
                <a:latin typeface="Aileron Black"/>
                <a:ea typeface="Calibri"/>
              </a:rPr>
              <a:t>Presupuesto 2022</a:t>
            </a:r>
            <a:endParaRPr lang="es-PE" sz="6000" b="0" strike="noStrike" spc="-1">
              <a:latin typeface="Arial"/>
            </a:endParaRPr>
          </a:p>
        </p:txBody>
      </p:sp>
      <p:sp>
        <p:nvSpPr>
          <p:cNvPr id="354" name="CustomShape 3"/>
          <p:cNvSpPr/>
          <p:nvPr/>
        </p:nvSpPr>
        <p:spPr>
          <a:xfrm>
            <a:off x="4344840" y="3402000"/>
            <a:ext cx="3012480" cy="572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 indent="-405720"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s-ES" sz="2400" b="0" strike="noStrike" spc="-1">
                <a:solidFill>
                  <a:srgbClr val="535353"/>
                </a:solidFill>
                <a:latin typeface="Aileron Bold"/>
                <a:ea typeface="Calibri"/>
              </a:rPr>
              <a:t>Educación</a:t>
            </a:r>
            <a:endParaRPr lang="es-PE" sz="2400" b="0" strike="noStrike" spc="-1">
              <a:latin typeface="Arial"/>
            </a:endParaRPr>
          </a:p>
        </p:txBody>
      </p:sp>
      <p:pic>
        <p:nvPicPr>
          <p:cNvPr id="355" name="Google Shape;335;p15"/>
          <p:cNvPicPr/>
          <p:nvPr/>
        </p:nvPicPr>
        <p:blipFill>
          <a:blip r:embed="rId3"/>
          <a:stretch/>
        </p:blipFill>
        <p:spPr>
          <a:xfrm>
            <a:off x="9898200" y="223920"/>
            <a:ext cx="1888560" cy="415080"/>
          </a:xfrm>
          <a:prstGeom prst="rect">
            <a:avLst/>
          </a:prstGeom>
          <a:ln>
            <a:noFill/>
          </a:ln>
        </p:spPr>
      </p:pic>
      <p:sp>
        <p:nvSpPr>
          <p:cNvPr id="356" name="CustomShape 4"/>
          <p:cNvSpPr/>
          <p:nvPr/>
        </p:nvSpPr>
        <p:spPr>
          <a:xfrm>
            <a:off x="4051440" y="5222880"/>
            <a:ext cx="3599640" cy="83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535353"/>
                </a:solidFill>
                <a:latin typeface="Arial"/>
                <a:ea typeface="Calibri"/>
              </a:rPr>
              <a:t>Carlos Alfonso Gallardo Gómez</a:t>
            </a:r>
            <a:endParaRPr lang="es-PE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" sz="1600" b="0" strike="noStrike" spc="-1">
                <a:solidFill>
                  <a:srgbClr val="535353"/>
                </a:solidFill>
                <a:latin typeface="Aileron Light"/>
                <a:ea typeface="Calibri"/>
              </a:rPr>
              <a:t>Ministro de Educación</a:t>
            </a:r>
            <a:endParaRPr lang="es-PE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" name="Google Shape;335;p15"/>
          <p:cNvPicPr/>
          <p:nvPr/>
        </p:nvPicPr>
        <p:blipFill>
          <a:blip r:embed="rId3"/>
          <a:stretch/>
        </p:blipFill>
        <p:spPr>
          <a:xfrm>
            <a:off x="9898200" y="223920"/>
            <a:ext cx="1888560" cy="415080"/>
          </a:xfrm>
          <a:prstGeom prst="rect">
            <a:avLst/>
          </a:prstGeom>
          <a:ln>
            <a:noFill/>
          </a:ln>
        </p:spPr>
      </p:pic>
      <p:sp>
        <p:nvSpPr>
          <p:cNvPr id="432" name="CustomShape 1"/>
          <p:cNvSpPr/>
          <p:nvPr/>
        </p:nvSpPr>
        <p:spPr>
          <a:xfrm>
            <a:off x="267480" y="2856240"/>
            <a:ext cx="6141600" cy="133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858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A la fecha, </a:t>
            </a:r>
            <a:r>
              <a:rPr lang="es-E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17,387 servicios educativos han retornado a clases (17% del total)</a:t>
            </a: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, con aprobación comunitaria*​</a:t>
            </a:r>
            <a:endParaRPr lang="es-PE" sz="1600" b="0" strike="noStrike" spc="-1">
              <a:latin typeface="Arial"/>
            </a:endParaRPr>
          </a:p>
          <a:p>
            <a:pPr marL="2858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A la fecha, el </a:t>
            </a:r>
            <a:r>
              <a:rPr lang="es-E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personal de IIEE vacunado </a:t>
            </a: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con ambas dosis contra la COVID-19 alcanza el </a:t>
            </a:r>
            <a:r>
              <a:rPr lang="es-E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86%</a:t>
            </a: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**</a:t>
            </a:r>
            <a:r>
              <a:rPr lang="es-E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.  </a:t>
            </a: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Para 2022, se espera llegar al 90%.</a:t>
            </a:r>
            <a:r>
              <a:rPr lang="en-U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​</a:t>
            </a:r>
            <a:endParaRPr lang="es-PE" sz="1600" b="0" strike="noStrike" spc="-1">
              <a:latin typeface="Arial"/>
            </a:endParaRPr>
          </a:p>
        </p:txBody>
      </p:sp>
      <p:sp>
        <p:nvSpPr>
          <p:cNvPr id="433" name="CustomShape 2"/>
          <p:cNvSpPr/>
          <p:nvPr/>
        </p:nvSpPr>
        <p:spPr>
          <a:xfrm>
            <a:off x="456120" y="1750680"/>
            <a:ext cx="573480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ES" sz="2000" b="1" strike="noStrike" spc="-1">
                <a:solidFill>
                  <a:srgbClr val="42AFB6"/>
                </a:solidFill>
                <a:latin typeface="Arial"/>
                <a:ea typeface="Arial"/>
              </a:rPr>
              <a:t>Retorno seguro, flexible, gradual y voluntario a clases</a:t>
            </a:r>
            <a:endParaRPr lang="es-PE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2000" b="1" strike="noStrike" spc="-1">
                <a:solidFill>
                  <a:srgbClr val="000000"/>
                </a:solidFill>
                <a:latin typeface="Arial"/>
                <a:ea typeface="Arial"/>
              </a:rPr>
              <a:t>S/ 592 millones</a:t>
            </a:r>
            <a:endParaRPr lang="es-PE" sz="2000" b="0" strike="noStrike" spc="-1">
              <a:latin typeface="Arial"/>
            </a:endParaRPr>
          </a:p>
        </p:txBody>
      </p:sp>
      <p:sp>
        <p:nvSpPr>
          <p:cNvPr id="434" name="CustomShape 3"/>
          <p:cNvSpPr/>
          <p:nvPr/>
        </p:nvSpPr>
        <p:spPr>
          <a:xfrm>
            <a:off x="406440" y="5615640"/>
            <a:ext cx="1664640" cy="55512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CB1B4A"/>
                </a:solidFill>
                <a:latin typeface="Arial"/>
                <a:ea typeface="DejaVu Sans"/>
              </a:rPr>
              <a:t>2022</a:t>
            </a:r>
            <a:endParaRPr lang="es-PE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0" strike="noStrike" spc="-1">
                <a:solidFill>
                  <a:srgbClr val="CB1B4A"/>
                </a:solidFill>
                <a:latin typeface="Arial"/>
                <a:ea typeface="DejaVu Sans"/>
              </a:rPr>
              <a:t>S/ 146 </a:t>
            </a:r>
            <a:r>
              <a:rPr lang="es-ES" sz="1400" b="0" strike="noStrike" spc="-1">
                <a:solidFill>
                  <a:srgbClr val="CB1B4A"/>
                </a:solidFill>
                <a:latin typeface="Arial"/>
                <a:ea typeface="DejaVu Sans"/>
              </a:rPr>
              <a:t>millones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435" name="CustomShape 4"/>
          <p:cNvSpPr/>
          <p:nvPr/>
        </p:nvSpPr>
        <p:spPr>
          <a:xfrm>
            <a:off x="2296800" y="5612040"/>
            <a:ext cx="1680120" cy="55656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CB1B4A"/>
                </a:solidFill>
                <a:latin typeface="Arial"/>
                <a:ea typeface="DejaVu Sans"/>
              </a:rPr>
              <a:t>2022</a:t>
            </a:r>
            <a:endParaRPr lang="es-PE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0" strike="noStrike" spc="-1">
                <a:solidFill>
                  <a:srgbClr val="CB1B4A"/>
                </a:solidFill>
                <a:latin typeface="Arial"/>
                <a:ea typeface="DejaVu Sans"/>
              </a:rPr>
              <a:t>S/ 149 millones</a:t>
            </a:r>
            <a:endParaRPr lang="es-PE" sz="1600" b="0" strike="noStrike" spc="-1">
              <a:latin typeface="Arial"/>
            </a:endParaRPr>
          </a:p>
        </p:txBody>
      </p:sp>
      <p:pic>
        <p:nvPicPr>
          <p:cNvPr id="436" name="Picture 2" descr="mask Icon 3906607"/>
          <p:cNvPicPr/>
          <p:nvPr/>
        </p:nvPicPr>
        <p:blipFill>
          <a:blip r:embed="rId4"/>
          <a:stretch/>
        </p:blipFill>
        <p:spPr>
          <a:xfrm>
            <a:off x="951480" y="4439160"/>
            <a:ext cx="581760" cy="583560"/>
          </a:xfrm>
          <a:prstGeom prst="rect">
            <a:avLst/>
          </a:prstGeom>
          <a:ln>
            <a:noFill/>
          </a:ln>
        </p:spPr>
      </p:pic>
      <p:pic>
        <p:nvPicPr>
          <p:cNvPr id="437" name="Imagen 13"/>
          <p:cNvPicPr/>
          <p:nvPr/>
        </p:nvPicPr>
        <p:blipFill>
          <a:blip r:embed="rId5"/>
          <a:stretch/>
        </p:blipFill>
        <p:spPr>
          <a:xfrm>
            <a:off x="4896360" y="4397400"/>
            <a:ext cx="664560" cy="662760"/>
          </a:xfrm>
          <a:prstGeom prst="rect">
            <a:avLst/>
          </a:prstGeom>
          <a:ln>
            <a:noFill/>
          </a:ln>
        </p:spPr>
      </p:pic>
      <p:sp>
        <p:nvSpPr>
          <p:cNvPr id="438" name="CustomShape 5"/>
          <p:cNvSpPr/>
          <p:nvPr/>
        </p:nvSpPr>
        <p:spPr>
          <a:xfrm>
            <a:off x="4410360" y="5604120"/>
            <a:ext cx="1678680" cy="54216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CB1B4A"/>
                </a:solidFill>
                <a:latin typeface="Arial"/>
                <a:ea typeface="DejaVu Sans"/>
              </a:rPr>
              <a:t>2022</a:t>
            </a:r>
            <a:endParaRPr lang="es-PE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0" strike="noStrike" spc="-1">
                <a:solidFill>
                  <a:srgbClr val="CB1B4A"/>
                </a:solidFill>
                <a:latin typeface="Arial"/>
                <a:ea typeface="DejaVu Sans"/>
              </a:rPr>
              <a:t>S/ 297 millones</a:t>
            </a:r>
            <a:endParaRPr lang="es-PE" sz="1600" b="0" strike="noStrike" spc="-1">
              <a:latin typeface="Arial"/>
            </a:endParaRPr>
          </a:p>
        </p:txBody>
      </p:sp>
      <p:pic>
        <p:nvPicPr>
          <p:cNvPr id="439" name="Imagen 16"/>
          <p:cNvPicPr/>
          <p:nvPr/>
        </p:nvPicPr>
        <p:blipFill>
          <a:blip r:embed="rId6"/>
          <a:stretch/>
        </p:blipFill>
        <p:spPr>
          <a:xfrm>
            <a:off x="2824560" y="4479840"/>
            <a:ext cx="592920" cy="565920"/>
          </a:xfrm>
          <a:prstGeom prst="rect">
            <a:avLst/>
          </a:prstGeom>
          <a:ln>
            <a:noFill/>
          </a:ln>
        </p:spPr>
      </p:pic>
      <p:sp>
        <p:nvSpPr>
          <p:cNvPr id="440" name="CustomShape 6"/>
          <p:cNvSpPr/>
          <p:nvPr/>
        </p:nvSpPr>
        <p:spPr>
          <a:xfrm>
            <a:off x="449640" y="5024520"/>
            <a:ext cx="1577520" cy="82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42AFB6"/>
                </a:solidFill>
                <a:latin typeface="Aileron Black"/>
                <a:ea typeface="DejaVu Sans"/>
              </a:rPr>
              <a:t>Kit de bioseguridad</a:t>
            </a:r>
            <a:endParaRPr lang="es-PE" sz="1600" b="0" strike="noStrike" spc="-1">
              <a:latin typeface="Arial"/>
            </a:endParaRPr>
          </a:p>
        </p:txBody>
      </p:sp>
      <p:sp>
        <p:nvSpPr>
          <p:cNvPr id="441" name="CustomShape 7"/>
          <p:cNvSpPr/>
          <p:nvPr/>
        </p:nvSpPr>
        <p:spPr>
          <a:xfrm>
            <a:off x="2236680" y="5121360"/>
            <a:ext cx="1775160" cy="33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600" b="1" strike="noStrike" spc="-1">
                <a:solidFill>
                  <a:srgbClr val="42AFB6"/>
                </a:solidFill>
                <a:latin typeface="Aileron Black"/>
                <a:ea typeface="DejaVu Sans"/>
              </a:rPr>
              <a:t>Kit de higiene</a:t>
            </a:r>
            <a:endParaRPr lang="es-PE" sz="1600" b="0" strike="noStrike" spc="-1">
              <a:latin typeface="Arial"/>
            </a:endParaRPr>
          </a:p>
        </p:txBody>
      </p:sp>
      <p:sp>
        <p:nvSpPr>
          <p:cNvPr id="442" name="CustomShape 8"/>
          <p:cNvSpPr/>
          <p:nvPr/>
        </p:nvSpPr>
        <p:spPr>
          <a:xfrm>
            <a:off x="4290480" y="5020560"/>
            <a:ext cx="190044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42AFB6"/>
                </a:solidFill>
                <a:latin typeface="Aileron Black"/>
                <a:ea typeface="DejaVu Sans"/>
              </a:rPr>
              <a:t>Mantenimiento de II EE</a:t>
            </a:r>
            <a:endParaRPr lang="es-PE" sz="1600" b="0" strike="noStrike" spc="-1">
              <a:latin typeface="Arial"/>
            </a:endParaRPr>
          </a:p>
        </p:txBody>
      </p:sp>
      <p:sp>
        <p:nvSpPr>
          <p:cNvPr id="443" name="CustomShape 9"/>
          <p:cNvSpPr/>
          <p:nvPr/>
        </p:nvSpPr>
        <p:spPr>
          <a:xfrm>
            <a:off x="162809" y="166680"/>
            <a:ext cx="8879760" cy="146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PE" sz="3600" b="0" strike="noStrike" spc="-1" dirty="0">
                <a:solidFill>
                  <a:srgbClr val="7F7F7F"/>
                </a:solidFill>
                <a:latin typeface="Aileron Bold"/>
                <a:ea typeface="DejaVu Sans"/>
              </a:rPr>
              <a:t>2022</a:t>
            </a:r>
            <a:endParaRPr lang="es-PE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s-PE" sz="2400" b="1" strike="noStrike" spc="-1" dirty="0">
                <a:solidFill>
                  <a:srgbClr val="CB1B4A"/>
                </a:solidFill>
                <a:latin typeface="Aileron Black"/>
                <a:ea typeface="DejaVu Sans"/>
              </a:rPr>
              <a:t>Eje 1: </a:t>
            </a:r>
            <a:r>
              <a:rPr lang="es-ES" sz="2400" b="1" strike="noStrike" spc="-1" dirty="0">
                <a:solidFill>
                  <a:srgbClr val="333F50"/>
                </a:solidFill>
                <a:latin typeface="Aileron Black"/>
                <a:ea typeface="DejaVu Sans"/>
              </a:rPr>
              <a:t>Recuperación y consolidación de aprendizajes y retorno a la </a:t>
            </a:r>
            <a:r>
              <a:rPr lang="es-ES" sz="2400" b="1" strike="noStrike" spc="-1" dirty="0" err="1">
                <a:solidFill>
                  <a:srgbClr val="333F50"/>
                </a:solidFill>
                <a:latin typeface="Aileron Black"/>
                <a:ea typeface="DejaVu Sans"/>
              </a:rPr>
              <a:t>presencialidad</a:t>
            </a:r>
            <a:endParaRPr lang="es-PE" sz="2400" b="0" strike="noStrike" spc="-1" dirty="0">
              <a:latin typeface="Arial"/>
            </a:endParaRPr>
          </a:p>
        </p:txBody>
      </p:sp>
      <p:sp>
        <p:nvSpPr>
          <p:cNvPr id="444" name="CustomShape 10"/>
          <p:cNvSpPr/>
          <p:nvPr/>
        </p:nvSpPr>
        <p:spPr>
          <a:xfrm>
            <a:off x="6821640" y="3181320"/>
            <a:ext cx="4712760" cy="316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2360" indent="-341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Materiales distribuidos de manera oportuna con pertinencia y calidad </a:t>
            </a:r>
            <a:r>
              <a:rPr lang="es-ES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para las 84,573 IIEE previo al inicio del año escolar 2022.</a:t>
            </a:r>
            <a:endParaRPr lang="es-PE" sz="1400" b="0" strike="noStrike" spc="-1">
              <a:latin typeface="Arial"/>
            </a:endParaRPr>
          </a:p>
          <a:p>
            <a:pPr marL="342360" indent="-341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Actualización del currículo </a:t>
            </a:r>
            <a:r>
              <a:rPr lang="es-ES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y estrategia para recuperar aprendizajes.</a:t>
            </a:r>
            <a:endParaRPr lang="es-PE" sz="1400" b="0" strike="noStrike" spc="-1">
              <a:latin typeface="Arial"/>
            </a:endParaRPr>
          </a:p>
          <a:p>
            <a:pPr marL="342360" indent="-341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PE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Implementación de la estrategia “Aprendo en Casa”</a:t>
            </a:r>
            <a:endParaRPr lang="es-PE" sz="1400" b="0" strike="noStrike" spc="-1">
              <a:latin typeface="Arial"/>
            </a:endParaRPr>
          </a:p>
          <a:p>
            <a:pPr marL="342360" indent="-341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PE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Movilización Social </a:t>
            </a:r>
            <a:r>
              <a:rPr lang="es-PE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articulada entre los niveles de Gobierno, enfocada en la importancia de continuidad educativa y retorno a clases</a:t>
            </a:r>
            <a:endParaRPr lang="es-PE" sz="1400" b="0" strike="noStrike" spc="-1">
              <a:latin typeface="Arial"/>
            </a:endParaRPr>
          </a:p>
          <a:p>
            <a:pPr marL="342360" indent="-341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PE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Fortalecimiento</a:t>
            </a:r>
            <a:r>
              <a:rPr lang="es-ES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 de los Servicios Educativos e Intervenciones Pedagógicas </a:t>
            </a:r>
            <a:r>
              <a:rPr lang="es-ES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de modalidades como Jornada Escolar Completa - JEC, Colegio de Alto Rendimiento – COAR, y Programas No Escolarizados de Educación Inicial - PRONOEI</a:t>
            </a:r>
            <a:endParaRPr lang="es-PE" sz="1400" b="0" strike="noStrike" spc="-1">
              <a:latin typeface="Arial"/>
            </a:endParaRPr>
          </a:p>
        </p:txBody>
      </p:sp>
      <p:pic>
        <p:nvPicPr>
          <p:cNvPr id="445" name="Picture 2" descr="education Icon 3565239"/>
          <p:cNvPicPr/>
          <p:nvPr/>
        </p:nvPicPr>
        <p:blipFill>
          <a:blip r:embed="rId7"/>
          <a:stretch/>
        </p:blipFill>
        <p:spPr>
          <a:xfrm>
            <a:off x="11167560" y="1750680"/>
            <a:ext cx="734400" cy="778680"/>
          </a:xfrm>
          <a:prstGeom prst="rect">
            <a:avLst/>
          </a:prstGeom>
          <a:ln>
            <a:noFill/>
          </a:ln>
        </p:spPr>
      </p:pic>
      <p:sp>
        <p:nvSpPr>
          <p:cNvPr id="446" name="CustomShape 11"/>
          <p:cNvSpPr/>
          <p:nvPr/>
        </p:nvSpPr>
        <p:spPr>
          <a:xfrm>
            <a:off x="6652080" y="1629720"/>
            <a:ext cx="4424040" cy="130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ES" sz="2000" b="1" strike="noStrike" spc="-1">
                <a:solidFill>
                  <a:srgbClr val="42AFB6"/>
                </a:solidFill>
                <a:latin typeface="Arial"/>
                <a:ea typeface="Arial"/>
              </a:rPr>
              <a:t>Condiciones básica y continuidad del servicio educativo y Servicios Educativos Fortalecidos</a:t>
            </a:r>
            <a:endParaRPr lang="es-PE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2000" b="1" strike="noStrike" spc="-1">
                <a:solidFill>
                  <a:srgbClr val="000000"/>
                </a:solidFill>
                <a:latin typeface="Arial"/>
                <a:ea typeface="Arial"/>
              </a:rPr>
              <a:t>S/ 1,433 millones</a:t>
            </a:r>
            <a:endParaRPr lang="es-PE" sz="2000" b="0" strike="noStrike" spc="-1">
              <a:latin typeface="Arial"/>
            </a:endParaRPr>
          </a:p>
        </p:txBody>
      </p:sp>
      <p:sp>
        <p:nvSpPr>
          <p:cNvPr id="447" name="CustomShape 12"/>
          <p:cNvSpPr/>
          <p:nvPr/>
        </p:nvSpPr>
        <p:spPr>
          <a:xfrm>
            <a:off x="42120" y="6532920"/>
            <a:ext cx="6095160" cy="2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PE" sz="5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(*) Información proporcionada por DRE/UGEL - Actualizado al 19 nov</a:t>
            </a:r>
            <a:r>
              <a:rPr lang="es-ES" sz="500" b="0" strike="noStrike" spc="-1">
                <a:solidFill>
                  <a:srgbClr val="000000"/>
                </a:solidFill>
                <a:latin typeface="Arial"/>
                <a:ea typeface="DejaVu Sans"/>
              </a:rPr>
              <a:t>​</a:t>
            </a:r>
            <a:endParaRPr lang="es-PE" sz="5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PE" sz="5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(**) Información proporcionada por Minsa, elaborada por USE, Minedu - Actualizado al 12 nov</a:t>
            </a:r>
            <a:r>
              <a:rPr lang="es-PE" sz="500" b="0" strike="noStrike" spc="-1">
                <a:solidFill>
                  <a:srgbClr val="000000"/>
                </a:solidFill>
                <a:latin typeface="Arial"/>
                <a:ea typeface="DejaVu Sans"/>
              </a:rPr>
              <a:t>​</a:t>
            </a:r>
            <a:endParaRPr lang="es-PE" sz="5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8" name="Imagen 5" descr="Gráfico, Gráfico de líneas&#10;&#10;Descripción generada automáticamente"/>
          <p:cNvPicPr/>
          <p:nvPr/>
        </p:nvPicPr>
        <p:blipFill>
          <a:blip r:embed="rId3"/>
          <a:stretch/>
        </p:blipFill>
        <p:spPr>
          <a:xfrm>
            <a:off x="700200" y="2903400"/>
            <a:ext cx="5417280" cy="3314160"/>
          </a:xfrm>
          <a:prstGeom prst="rect">
            <a:avLst/>
          </a:prstGeom>
          <a:ln>
            <a:noFill/>
          </a:ln>
        </p:spPr>
      </p:pic>
      <p:pic>
        <p:nvPicPr>
          <p:cNvPr id="449" name="Google Shape;335;p15_1"/>
          <p:cNvPicPr/>
          <p:nvPr/>
        </p:nvPicPr>
        <p:blipFill>
          <a:blip r:embed="rId4"/>
          <a:stretch/>
        </p:blipFill>
        <p:spPr>
          <a:xfrm>
            <a:off x="9898200" y="225360"/>
            <a:ext cx="1888560" cy="415080"/>
          </a:xfrm>
          <a:prstGeom prst="rect">
            <a:avLst/>
          </a:prstGeom>
          <a:ln>
            <a:noFill/>
          </a:ln>
        </p:spPr>
      </p:pic>
      <p:sp>
        <p:nvSpPr>
          <p:cNvPr id="450" name="CustomShape 1"/>
          <p:cNvSpPr/>
          <p:nvPr/>
        </p:nvSpPr>
        <p:spPr>
          <a:xfrm>
            <a:off x="201505" y="135180"/>
            <a:ext cx="9599040" cy="146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PE" sz="4000" b="0" strike="noStrike" spc="-1" dirty="0">
                <a:solidFill>
                  <a:srgbClr val="7F7F7F"/>
                </a:solidFill>
                <a:latin typeface="Aileron Bold"/>
                <a:ea typeface="DejaVu Sans"/>
              </a:rPr>
              <a:t>2022</a:t>
            </a:r>
            <a:endParaRPr lang="es-PE" sz="4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s-PE" sz="2800" b="1" strike="noStrike" spc="-1" dirty="0">
                <a:solidFill>
                  <a:srgbClr val="CB1B4A"/>
                </a:solidFill>
                <a:latin typeface="Aileron Black"/>
                <a:ea typeface="DejaVu Sans"/>
              </a:rPr>
              <a:t>Eje 2: </a:t>
            </a:r>
            <a:r>
              <a:rPr lang="es-ES" sz="2800" b="1" strike="noStrike" spc="-1" dirty="0">
                <a:solidFill>
                  <a:srgbClr val="333F50"/>
                </a:solidFill>
                <a:latin typeface="Aileron Black"/>
                <a:ea typeface="DejaVu Sans"/>
              </a:rPr>
              <a:t>Desarrollo profesional docente</a:t>
            </a:r>
            <a:endParaRPr lang="es-PE" sz="2800" b="0" strike="noStrike" spc="-1" dirty="0">
              <a:latin typeface="Arial"/>
            </a:endParaRPr>
          </a:p>
        </p:txBody>
      </p:sp>
      <p:sp>
        <p:nvSpPr>
          <p:cNvPr id="451" name="CustomShape 2"/>
          <p:cNvSpPr/>
          <p:nvPr/>
        </p:nvSpPr>
        <p:spPr>
          <a:xfrm>
            <a:off x="600120" y="1473120"/>
            <a:ext cx="10995840" cy="108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s-ES" sz="2000" b="0" strike="noStrike" spc="-1" dirty="0">
                <a:solidFill>
                  <a:srgbClr val="42AFB6"/>
                </a:solidFill>
                <a:latin typeface="Aileron Black"/>
                <a:ea typeface="DejaVu Sans"/>
              </a:rPr>
              <a:t>Incremento remunerativo</a:t>
            </a:r>
            <a:endParaRPr lang="es-PE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s-PE" sz="16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Se ha previsto un </a:t>
            </a:r>
            <a:r>
              <a:rPr lang="es-PE" sz="2000" b="1" strike="noStrike" spc="-1" dirty="0">
                <a:solidFill>
                  <a:srgbClr val="CB1B4A"/>
                </a:solidFill>
                <a:latin typeface="Calibri"/>
                <a:ea typeface="Calibri"/>
              </a:rPr>
              <a:t>aumento del salario de la escala mínima a S/ 2,500 en marzo y S/ 2,600 en noviembre del 2022</a:t>
            </a:r>
            <a:r>
              <a:rPr lang="es-PE" sz="16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requiriéndose para ello un presupuesto total de </a:t>
            </a:r>
            <a:r>
              <a:rPr lang="es-PE" sz="16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S/ 571 millones</a:t>
            </a:r>
            <a:r>
              <a:rPr lang="es-PE" sz="16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PE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endParaRPr lang="es-PE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  <a:tabLst>
                <a:tab pos="0" algn="l"/>
              </a:tabLst>
            </a:pPr>
            <a:endParaRPr lang="es-PE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  <a:tabLst>
                <a:tab pos="0" algn="l"/>
              </a:tabLst>
            </a:pPr>
            <a:endParaRPr lang="es-PE" sz="1600" b="0" strike="noStrike" spc="-1" dirty="0">
              <a:latin typeface="Arial"/>
            </a:endParaRPr>
          </a:p>
        </p:txBody>
      </p:sp>
      <p:sp>
        <p:nvSpPr>
          <p:cNvPr id="452" name="CustomShape 3"/>
          <p:cNvSpPr/>
          <p:nvPr/>
        </p:nvSpPr>
        <p:spPr>
          <a:xfrm>
            <a:off x="1112760" y="3156120"/>
            <a:ext cx="1783800" cy="832680"/>
          </a:xfrm>
          <a:prstGeom prst="rect">
            <a:avLst/>
          </a:prstGeom>
          <a:solidFill>
            <a:srgbClr val="BFE4E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100" b="0" strike="noStrike" spc="-1">
                <a:solidFill>
                  <a:srgbClr val="000000"/>
                </a:solidFill>
                <a:latin typeface="Arial"/>
                <a:ea typeface="Calibri"/>
              </a:rPr>
              <a:t>A partir del 2017, se homologó el sueldo de nombrados de primera escala con contratados</a:t>
            </a:r>
            <a:endParaRPr lang="es-PE" sz="1100" b="0" strike="noStrike" spc="-1">
              <a:latin typeface="Arial"/>
            </a:endParaRPr>
          </a:p>
        </p:txBody>
      </p:sp>
      <p:sp>
        <p:nvSpPr>
          <p:cNvPr id="453" name="CustomShape 4"/>
          <p:cNvSpPr/>
          <p:nvPr/>
        </p:nvSpPr>
        <p:spPr>
          <a:xfrm>
            <a:off x="6780240" y="2556000"/>
            <a:ext cx="5004000" cy="388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12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s-PE" sz="1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Entre el 2014 y 2020 el salario de docente público se ha </a:t>
            </a:r>
            <a:r>
              <a:rPr lang="es-PE" sz="1400" b="1" strike="noStrike" spc="-1">
                <a:solidFill>
                  <a:srgbClr val="42AFB6"/>
                </a:solidFill>
                <a:latin typeface="Calibri Light"/>
                <a:ea typeface="DejaVu Sans"/>
              </a:rPr>
              <a:t>incrementado en 54%</a:t>
            </a:r>
            <a:r>
              <a:rPr lang="es-PE" sz="1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. Esto ha permitido subir la posición de los docentes públicos en cuanto a ingresos profesionales y técnicos: </a:t>
            </a:r>
            <a:r>
              <a:rPr lang="es-PE" sz="1400" b="1" strike="noStrike" spc="-1">
                <a:solidFill>
                  <a:srgbClr val="000000"/>
                </a:solidFill>
                <a:latin typeface="Calibri Light"/>
                <a:ea typeface="DejaVu Sans"/>
              </a:rPr>
              <a:t>del percentil 49 en el 2014 al 62 en el 2020.</a:t>
            </a:r>
            <a:endParaRPr lang="es-PE" sz="1400" b="0" strike="noStrike" spc="-1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es-PE" sz="1400" b="0" strike="noStrike" spc="-1">
              <a:latin typeface="Arial"/>
            </a:endParaRPr>
          </a:p>
          <a:p>
            <a:pPr marL="285840" indent="-28512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s-PE" sz="1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Al 2022, </a:t>
            </a:r>
            <a:r>
              <a:rPr lang="es-PE" sz="1400" b="1" strike="noStrike" spc="-1">
                <a:solidFill>
                  <a:srgbClr val="42AFB6"/>
                </a:solidFill>
                <a:latin typeface="Calibri Light"/>
                <a:ea typeface="DejaVu Sans"/>
              </a:rPr>
              <a:t>el 94% de docentes reciben ingresos por encima del sueldo base</a:t>
            </a:r>
            <a:r>
              <a:rPr lang="es-PE" sz="1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.</a:t>
            </a:r>
            <a:endParaRPr lang="es-PE" sz="1400" b="0" strike="noStrike" spc="-1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es-PE" sz="1400" b="0" strike="noStrike" spc="-1">
              <a:latin typeface="Arial"/>
            </a:endParaRPr>
          </a:p>
          <a:p>
            <a:pPr marL="285840" indent="-28512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400" b="1" strike="noStrike" spc="-1">
                <a:solidFill>
                  <a:srgbClr val="000000"/>
                </a:solidFill>
                <a:latin typeface="Calibri Light"/>
                <a:ea typeface="DejaVu Sans"/>
              </a:rPr>
              <a:t>S/ 2 572 millones </a:t>
            </a:r>
            <a:r>
              <a:rPr lang="es-ES" sz="1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para financiar las remuneraciones regulares (UGEL y DREL Lima Metropolitana), diversos conceptos remunerativos, pensiones, entre otros.</a:t>
            </a:r>
            <a:endParaRPr lang="es-PE" sz="1400" b="0" strike="noStrike" spc="-1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es-PE" sz="1400" b="0" strike="noStrike" spc="-1">
              <a:latin typeface="Arial"/>
            </a:endParaRPr>
          </a:p>
          <a:p>
            <a:pPr marL="285840" indent="-28512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400" b="1" strike="noStrike" spc="-1">
                <a:solidFill>
                  <a:srgbClr val="000000"/>
                </a:solidFill>
                <a:latin typeface="Calibri Light"/>
                <a:ea typeface="DejaVu Sans"/>
              </a:rPr>
              <a:t>S/ 297 millones </a:t>
            </a:r>
            <a:r>
              <a:rPr lang="es-ES" sz="1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para la formación de docentes y directivos, para su reconocimiento, así como para la realización de evaluaciones y concursos.</a:t>
            </a:r>
            <a:endParaRPr lang="es-PE" sz="1400" b="0" strike="noStrike" spc="-1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es-PE" sz="1400" b="0" strike="noStrike" spc="-1">
              <a:latin typeface="Arial"/>
            </a:endParaRPr>
          </a:p>
          <a:p>
            <a:pPr marL="285840" indent="-28512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400" b="1" strike="noStrike" spc="-1">
                <a:solidFill>
                  <a:srgbClr val="000000"/>
                </a:solidFill>
                <a:latin typeface="Calibri Light"/>
                <a:ea typeface="DejaVu Sans"/>
              </a:rPr>
              <a:t>S/ 580 Millones </a:t>
            </a:r>
            <a:r>
              <a:rPr lang="es-ES" sz="1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para el pago de Asignaciones y beneficios a docentes.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454" name="CustomShape 5"/>
          <p:cNvSpPr/>
          <p:nvPr/>
        </p:nvSpPr>
        <p:spPr>
          <a:xfrm flipH="1">
            <a:off x="2964600" y="3298680"/>
            <a:ext cx="15120" cy="2228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5" name="Google Shape;335;p15"/>
          <p:cNvPicPr/>
          <p:nvPr/>
        </p:nvPicPr>
        <p:blipFill>
          <a:blip r:embed="rId2"/>
          <a:stretch/>
        </p:blipFill>
        <p:spPr>
          <a:xfrm>
            <a:off x="9898200" y="223920"/>
            <a:ext cx="1888560" cy="415080"/>
          </a:xfrm>
          <a:prstGeom prst="rect">
            <a:avLst/>
          </a:prstGeom>
          <a:ln>
            <a:noFill/>
          </a:ln>
        </p:spPr>
      </p:pic>
      <p:sp>
        <p:nvSpPr>
          <p:cNvPr id="456" name="CustomShape 1"/>
          <p:cNvSpPr/>
          <p:nvPr/>
        </p:nvSpPr>
        <p:spPr>
          <a:xfrm>
            <a:off x="1547640" y="1417320"/>
            <a:ext cx="317844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42AFB6"/>
                </a:solidFill>
                <a:latin typeface="Arial"/>
                <a:ea typeface="DejaVu Sans"/>
              </a:rPr>
              <a:t>Tablets, cargadores solares y planes de datos </a:t>
            </a:r>
            <a:endParaRPr lang="es-PE" sz="1600" b="0" strike="noStrike" spc="-1">
              <a:latin typeface="Arial"/>
            </a:endParaRPr>
          </a:p>
        </p:txBody>
      </p:sp>
      <p:sp>
        <p:nvSpPr>
          <p:cNvPr id="457" name="CustomShape 2"/>
          <p:cNvSpPr/>
          <p:nvPr/>
        </p:nvSpPr>
        <p:spPr>
          <a:xfrm>
            <a:off x="5730840" y="2075760"/>
            <a:ext cx="3165480" cy="33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58" name="Imagen 19"/>
          <p:cNvPicPr/>
          <p:nvPr/>
        </p:nvPicPr>
        <p:blipFill>
          <a:blip r:embed="rId3"/>
          <a:stretch/>
        </p:blipFill>
        <p:spPr>
          <a:xfrm>
            <a:off x="647280" y="1615320"/>
            <a:ext cx="742320" cy="694440"/>
          </a:xfrm>
          <a:prstGeom prst="rect">
            <a:avLst/>
          </a:prstGeom>
          <a:ln>
            <a:noFill/>
          </a:ln>
        </p:spPr>
      </p:pic>
      <p:pic>
        <p:nvPicPr>
          <p:cNvPr id="459" name="Imagen 21" descr="Imagen que contiene oscuro, frente, computer, hombre&#10;&#10;Descripción generada automáticamente"/>
          <p:cNvPicPr/>
          <p:nvPr/>
        </p:nvPicPr>
        <p:blipFill>
          <a:blip r:embed="rId4"/>
          <a:stretch/>
        </p:blipFill>
        <p:spPr>
          <a:xfrm>
            <a:off x="524880" y="2498760"/>
            <a:ext cx="742320" cy="694440"/>
          </a:xfrm>
          <a:prstGeom prst="rect">
            <a:avLst/>
          </a:prstGeom>
          <a:ln>
            <a:noFill/>
          </a:ln>
        </p:spPr>
      </p:pic>
      <p:sp>
        <p:nvSpPr>
          <p:cNvPr id="460" name="CustomShape 3"/>
          <p:cNvSpPr/>
          <p:nvPr/>
        </p:nvSpPr>
        <p:spPr>
          <a:xfrm>
            <a:off x="6928200" y="1527120"/>
            <a:ext cx="34192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42AFB6"/>
                </a:solidFill>
                <a:latin typeface="Arial"/>
                <a:ea typeface="DejaVu Sans"/>
              </a:rPr>
              <a:t>Planes de datos para Educación Superior No Universitaria</a:t>
            </a:r>
            <a:endParaRPr lang="es-PE" sz="1600" b="0" strike="noStrike" spc="-1">
              <a:latin typeface="Arial"/>
            </a:endParaRPr>
          </a:p>
        </p:txBody>
      </p:sp>
      <p:pic>
        <p:nvPicPr>
          <p:cNvPr id="461" name="Imagen 24"/>
          <p:cNvPicPr/>
          <p:nvPr/>
        </p:nvPicPr>
        <p:blipFill>
          <a:blip r:embed="rId5"/>
          <a:stretch/>
        </p:blipFill>
        <p:spPr>
          <a:xfrm>
            <a:off x="6158880" y="2033280"/>
            <a:ext cx="675720" cy="675720"/>
          </a:xfrm>
          <a:prstGeom prst="rect">
            <a:avLst/>
          </a:prstGeom>
          <a:ln>
            <a:noFill/>
          </a:ln>
        </p:spPr>
      </p:pic>
      <p:pic>
        <p:nvPicPr>
          <p:cNvPr id="462" name="Imagen 25"/>
          <p:cNvPicPr/>
          <p:nvPr/>
        </p:nvPicPr>
        <p:blipFill>
          <a:blip r:embed="rId6"/>
          <a:stretch/>
        </p:blipFill>
        <p:spPr>
          <a:xfrm>
            <a:off x="6218640" y="1489680"/>
            <a:ext cx="675720" cy="494640"/>
          </a:xfrm>
          <a:prstGeom prst="rect">
            <a:avLst/>
          </a:prstGeom>
          <a:ln>
            <a:noFill/>
          </a:ln>
        </p:spPr>
      </p:pic>
      <p:sp>
        <p:nvSpPr>
          <p:cNvPr id="463" name="CustomShape 4"/>
          <p:cNvSpPr/>
          <p:nvPr/>
        </p:nvSpPr>
        <p:spPr>
          <a:xfrm>
            <a:off x="1551240" y="2333160"/>
            <a:ext cx="3175200" cy="8204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200" b="0" strike="noStrike" spc="-1">
                <a:solidFill>
                  <a:srgbClr val="000000"/>
                </a:solidFill>
                <a:latin typeface="Arial"/>
                <a:ea typeface="DejaVu Sans"/>
              </a:rPr>
              <a:t>Permiten a los estudiantes y docentes acceder a contenidos educativos. Los cargadores solares permiten el uso de las tablets en zonas sin electricidad.</a:t>
            </a:r>
            <a:endParaRPr lang="es-PE" sz="1200" b="0" strike="noStrike" spc="-1">
              <a:latin typeface="Arial"/>
            </a:endParaRPr>
          </a:p>
        </p:txBody>
      </p:sp>
      <p:sp>
        <p:nvSpPr>
          <p:cNvPr id="464" name="CustomShape 5"/>
          <p:cNvSpPr/>
          <p:nvPr/>
        </p:nvSpPr>
        <p:spPr>
          <a:xfrm>
            <a:off x="7047000" y="2383200"/>
            <a:ext cx="3182040" cy="6379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200" b="0" strike="noStrike" spc="-1">
                <a:solidFill>
                  <a:srgbClr val="000000"/>
                </a:solidFill>
                <a:latin typeface="Arial"/>
                <a:ea typeface="DejaVu Sans"/>
              </a:rPr>
              <a:t>Permiten a los estudiantes y docentes de la Ed. Superior No Universitaria conectarse a clases y acceder a contenidos educativos.</a:t>
            </a:r>
            <a:endParaRPr lang="es-PE" sz="1200" b="0" strike="noStrike" spc="-1">
              <a:latin typeface="Arial"/>
            </a:endParaRPr>
          </a:p>
        </p:txBody>
      </p:sp>
      <p:sp>
        <p:nvSpPr>
          <p:cNvPr id="465" name="CustomShape 6"/>
          <p:cNvSpPr/>
          <p:nvPr/>
        </p:nvSpPr>
        <p:spPr>
          <a:xfrm>
            <a:off x="1595880" y="1965960"/>
            <a:ext cx="3130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S/ 304.7  millones</a:t>
            </a:r>
            <a:endParaRPr lang="es-PE" sz="1600" b="0" strike="noStrike" spc="-1">
              <a:latin typeface="Arial"/>
            </a:endParaRPr>
          </a:p>
        </p:txBody>
      </p:sp>
      <p:sp>
        <p:nvSpPr>
          <p:cNvPr id="466" name="CustomShape 7"/>
          <p:cNvSpPr/>
          <p:nvPr/>
        </p:nvSpPr>
        <p:spPr>
          <a:xfrm>
            <a:off x="1595880" y="3210480"/>
            <a:ext cx="3187800" cy="46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1’268,618</a:t>
            </a:r>
            <a:r>
              <a:rPr lang="es-ES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 </a:t>
            </a:r>
            <a:r>
              <a:rPr lang="es-ES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estudiantes y docente</a:t>
            </a:r>
            <a:r>
              <a:rPr lang="es-ES" sz="1050" b="0" strike="noStrike" spc="-1">
                <a:solidFill>
                  <a:srgbClr val="000000"/>
                </a:solidFill>
                <a:latin typeface="Arial"/>
                <a:ea typeface="DejaVu Sans"/>
              </a:rPr>
              <a:t>s</a:t>
            </a:r>
            <a:endParaRPr lang="es-PE" sz="105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050" b="0" strike="noStrike" spc="-1">
                <a:solidFill>
                  <a:srgbClr val="000000"/>
                </a:solidFill>
                <a:latin typeface="Arial"/>
                <a:ea typeface="DejaVu Sans"/>
              </a:rPr>
              <a:t> (de los cuales 212,188 son nuevos beneficiarios)</a:t>
            </a:r>
            <a:endParaRPr lang="es-PE" sz="1050" b="0" strike="noStrike" spc="-1">
              <a:latin typeface="Arial"/>
            </a:endParaRPr>
          </a:p>
        </p:txBody>
      </p:sp>
      <p:sp>
        <p:nvSpPr>
          <p:cNvPr id="467" name="CustomShape 8"/>
          <p:cNvSpPr/>
          <p:nvPr/>
        </p:nvSpPr>
        <p:spPr>
          <a:xfrm>
            <a:off x="7217280" y="3084480"/>
            <a:ext cx="313056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44,786 estudiantes y docentes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468" name="CustomShape 9"/>
          <p:cNvSpPr/>
          <p:nvPr/>
        </p:nvSpPr>
        <p:spPr>
          <a:xfrm>
            <a:off x="7138080" y="2032920"/>
            <a:ext cx="3130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S/ 25.9 millones</a:t>
            </a:r>
            <a:endParaRPr lang="es-PE" sz="1600" b="0" strike="noStrike" spc="-1">
              <a:latin typeface="Arial"/>
            </a:endParaRPr>
          </a:p>
        </p:txBody>
      </p:sp>
      <p:sp>
        <p:nvSpPr>
          <p:cNvPr id="469" name="CustomShape 10"/>
          <p:cNvSpPr/>
          <p:nvPr/>
        </p:nvSpPr>
        <p:spPr>
          <a:xfrm>
            <a:off x="7005960" y="4061160"/>
            <a:ext cx="317124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42AFB6"/>
                </a:solidFill>
                <a:latin typeface="Arial"/>
                <a:ea typeface="DejaVu Sans"/>
              </a:rPr>
              <a:t>Actualización de contenidos tablets sin conectividad</a:t>
            </a:r>
            <a:endParaRPr lang="es-PE" sz="1600" b="0" strike="noStrike" spc="-1">
              <a:latin typeface="Arial"/>
            </a:endParaRPr>
          </a:p>
        </p:txBody>
      </p:sp>
      <p:sp>
        <p:nvSpPr>
          <p:cNvPr id="470" name="CustomShape 11"/>
          <p:cNvSpPr/>
          <p:nvPr/>
        </p:nvSpPr>
        <p:spPr>
          <a:xfrm>
            <a:off x="7084440" y="5042160"/>
            <a:ext cx="3184200" cy="6379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200" b="0" strike="noStrike" spc="-1">
                <a:solidFill>
                  <a:srgbClr val="000000"/>
                </a:solidFill>
                <a:latin typeface="Arial"/>
                <a:ea typeface="DejaVu Sans"/>
              </a:rPr>
              <a:t>Actualización del Gestor de contenidos de tablets de Aprendo en Casa por parte de Territoriales Tecnológicos</a:t>
            </a:r>
            <a:endParaRPr lang="es-PE" sz="1200" b="0" strike="noStrike" spc="-1">
              <a:latin typeface="Arial"/>
            </a:endParaRPr>
          </a:p>
        </p:txBody>
      </p:sp>
      <p:sp>
        <p:nvSpPr>
          <p:cNvPr id="471" name="CustomShape 12"/>
          <p:cNvSpPr/>
          <p:nvPr/>
        </p:nvSpPr>
        <p:spPr>
          <a:xfrm>
            <a:off x="6875640" y="7467480"/>
            <a:ext cx="313056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540,496 tablets 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472" name="CustomShape 13"/>
          <p:cNvSpPr/>
          <p:nvPr/>
        </p:nvSpPr>
        <p:spPr>
          <a:xfrm>
            <a:off x="7032960" y="4642920"/>
            <a:ext cx="3130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S/ 7.6 millones</a:t>
            </a:r>
            <a:endParaRPr lang="es-PE" sz="1600" b="0" strike="noStrike" spc="-1">
              <a:latin typeface="Arial"/>
            </a:endParaRPr>
          </a:p>
        </p:txBody>
      </p:sp>
      <p:pic>
        <p:nvPicPr>
          <p:cNvPr id="473" name="Imagen 19"/>
          <p:cNvPicPr/>
          <p:nvPr/>
        </p:nvPicPr>
        <p:blipFill>
          <a:blip r:embed="rId3"/>
          <a:stretch/>
        </p:blipFill>
        <p:spPr>
          <a:xfrm>
            <a:off x="5968440" y="4991040"/>
            <a:ext cx="742320" cy="694440"/>
          </a:xfrm>
          <a:prstGeom prst="rect">
            <a:avLst/>
          </a:prstGeom>
          <a:ln>
            <a:noFill/>
          </a:ln>
        </p:spPr>
      </p:pic>
      <p:sp>
        <p:nvSpPr>
          <p:cNvPr id="474" name="CustomShape 14"/>
          <p:cNvSpPr/>
          <p:nvPr/>
        </p:nvSpPr>
        <p:spPr>
          <a:xfrm>
            <a:off x="6339600" y="3344040"/>
            <a:ext cx="4596840" cy="2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(Recibirán el servicio desde abril a diciembre 2022)</a:t>
            </a:r>
            <a:endParaRPr lang="es-PE" sz="1000" b="0" strike="noStrike" spc="-1">
              <a:latin typeface="Arial"/>
            </a:endParaRPr>
          </a:p>
        </p:txBody>
      </p:sp>
      <p:sp>
        <p:nvSpPr>
          <p:cNvPr id="475" name="CustomShape 15"/>
          <p:cNvSpPr/>
          <p:nvPr/>
        </p:nvSpPr>
        <p:spPr>
          <a:xfrm>
            <a:off x="269640" y="47160"/>
            <a:ext cx="9311040" cy="107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PE" sz="3200" b="1" strike="noStrike" spc="-1">
                <a:solidFill>
                  <a:srgbClr val="CB1B4A"/>
                </a:solidFill>
                <a:latin typeface="Arial"/>
                <a:ea typeface="DejaVu Sans"/>
              </a:rPr>
              <a:t>Eje 3: </a:t>
            </a:r>
            <a:r>
              <a:rPr lang="es-ES" sz="3200" b="1" strike="noStrike" spc="-1">
                <a:solidFill>
                  <a:srgbClr val="333F50"/>
                </a:solidFill>
                <a:latin typeface="Arial"/>
                <a:ea typeface="DejaVu Sans"/>
              </a:rPr>
              <a:t>Innovación tecnológica y competitividad educativa</a:t>
            </a:r>
            <a:r>
              <a:rPr lang="es-PE" sz="2000" b="1" strike="noStrike" spc="-1">
                <a:solidFill>
                  <a:srgbClr val="7F7F7F"/>
                </a:solidFill>
                <a:latin typeface="Aileron Bold"/>
                <a:ea typeface="DejaVu Sans"/>
              </a:rPr>
              <a:t> - </a:t>
            </a:r>
            <a:r>
              <a:rPr lang="es-PE" sz="2800" b="0" strike="noStrike" spc="-1">
                <a:solidFill>
                  <a:srgbClr val="808080"/>
                </a:solidFill>
                <a:latin typeface="Aileron Bold"/>
                <a:ea typeface="DejaVu Sans"/>
              </a:rPr>
              <a:t>2022</a:t>
            </a:r>
            <a:endParaRPr lang="es-PE" sz="2800" b="0" strike="noStrike" spc="-1">
              <a:latin typeface="Arial"/>
            </a:endParaRPr>
          </a:p>
        </p:txBody>
      </p:sp>
      <p:sp>
        <p:nvSpPr>
          <p:cNvPr id="476" name="CustomShape 16"/>
          <p:cNvSpPr/>
          <p:nvPr/>
        </p:nvSpPr>
        <p:spPr>
          <a:xfrm>
            <a:off x="1664280" y="5018760"/>
            <a:ext cx="3303360" cy="6379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ES" sz="1200" b="0" strike="noStrike" spc="-1">
                <a:solidFill>
                  <a:srgbClr val="000000"/>
                </a:solidFill>
                <a:latin typeface="Arial"/>
                <a:ea typeface="DejaVu Sans"/>
              </a:rPr>
              <a:t>Adicionalmente, se ha contemplado </a:t>
            </a:r>
            <a:r>
              <a:rPr lang="es-ES" sz="1200" b="1" strike="noStrike" spc="-1">
                <a:solidFill>
                  <a:srgbClr val="000000"/>
                </a:solidFill>
                <a:latin typeface="Arial"/>
                <a:ea typeface="DejaVu Sans"/>
              </a:rPr>
              <a:t>S/ 108 millones para conectividad a internet de IIEE</a:t>
            </a:r>
            <a:endParaRPr lang="es-PE" sz="1200" b="0" strike="noStrike" spc="-1">
              <a:latin typeface="Arial"/>
            </a:endParaRPr>
          </a:p>
        </p:txBody>
      </p:sp>
      <p:sp>
        <p:nvSpPr>
          <p:cNvPr id="477" name="CustomShape 17"/>
          <p:cNvSpPr/>
          <p:nvPr/>
        </p:nvSpPr>
        <p:spPr>
          <a:xfrm>
            <a:off x="1743480" y="4609440"/>
            <a:ext cx="3130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S/ 108 millones</a:t>
            </a:r>
            <a:endParaRPr lang="es-PE" sz="1600" b="0" strike="noStrike" spc="-1">
              <a:latin typeface="Arial"/>
            </a:endParaRPr>
          </a:p>
        </p:txBody>
      </p:sp>
      <p:pic>
        <p:nvPicPr>
          <p:cNvPr id="478" name="Imagen 25"/>
          <p:cNvPicPr/>
          <p:nvPr/>
        </p:nvPicPr>
        <p:blipFill>
          <a:blip r:embed="rId6"/>
          <a:stretch/>
        </p:blipFill>
        <p:spPr>
          <a:xfrm>
            <a:off x="685080" y="4158720"/>
            <a:ext cx="675720" cy="494640"/>
          </a:xfrm>
          <a:prstGeom prst="rect">
            <a:avLst/>
          </a:prstGeom>
          <a:ln>
            <a:noFill/>
          </a:ln>
        </p:spPr>
      </p:pic>
      <p:sp>
        <p:nvSpPr>
          <p:cNvPr id="479" name="CustomShape 18"/>
          <p:cNvSpPr/>
          <p:nvPr/>
        </p:nvSpPr>
        <p:spPr>
          <a:xfrm>
            <a:off x="1743480" y="4331160"/>
            <a:ext cx="294660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42AFB6"/>
                </a:solidFill>
                <a:latin typeface="Arial"/>
                <a:ea typeface="DejaVu Sans"/>
              </a:rPr>
              <a:t>Conectividad en IIEE</a:t>
            </a:r>
            <a:endParaRPr lang="es-PE" sz="1400" b="0" strike="noStrike" spc="-1">
              <a:latin typeface="Arial"/>
            </a:endParaRPr>
          </a:p>
        </p:txBody>
      </p:sp>
      <p:pic>
        <p:nvPicPr>
          <p:cNvPr id="480" name="Picture 2_1" descr="mage result for escuela simbolo"/>
          <p:cNvPicPr/>
          <p:nvPr/>
        </p:nvPicPr>
        <p:blipFill>
          <a:blip r:embed="rId7"/>
          <a:stretch/>
        </p:blipFill>
        <p:spPr>
          <a:xfrm>
            <a:off x="604080" y="4793760"/>
            <a:ext cx="794880" cy="797040"/>
          </a:xfrm>
          <a:prstGeom prst="rect">
            <a:avLst/>
          </a:prstGeom>
          <a:ln>
            <a:noFill/>
          </a:ln>
        </p:spPr>
      </p:pic>
      <p:sp>
        <p:nvSpPr>
          <p:cNvPr id="481" name="CustomShape 19"/>
          <p:cNvSpPr/>
          <p:nvPr/>
        </p:nvSpPr>
        <p:spPr>
          <a:xfrm>
            <a:off x="1467720" y="6234840"/>
            <a:ext cx="8800920" cy="455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200" b="0" strike="noStrike" spc="-1">
                <a:solidFill>
                  <a:srgbClr val="000000"/>
                </a:solidFill>
                <a:latin typeface="Arial"/>
                <a:ea typeface="DejaVu Sans"/>
              </a:rPr>
              <a:t>Adicionalmente, se han previsto recursos para la implementación de diversas estrategias, tales como los Centros Comunitarios Digitales, Escuelas Digitales, PERUEDUCA, entre otros. </a:t>
            </a:r>
            <a:endParaRPr lang="es-PE" sz="1200" b="0" strike="noStrike" spc="-1">
              <a:latin typeface="Arial"/>
            </a:endParaRPr>
          </a:p>
        </p:txBody>
      </p:sp>
      <p:pic>
        <p:nvPicPr>
          <p:cNvPr id="482" name="Imagen 25"/>
          <p:cNvPicPr/>
          <p:nvPr/>
        </p:nvPicPr>
        <p:blipFill>
          <a:blip r:embed="rId6"/>
          <a:stretch/>
        </p:blipFill>
        <p:spPr>
          <a:xfrm>
            <a:off x="663840" y="6123240"/>
            <a:ext cx="675720" cy="494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3" name="Google Shape;335;p15"/>
          <p:cNvPicPr/>
          <p:nvPr/>
        </p:nvPicPr>
        <p:blipFill>
          <a:blip r:embed="rId2"/>
          <a:stretch/>
        </p:blipFill>
        <p:spPr>
          <a:xfrm>
            <a:off x="10035720" y="65880"/>
            <a:ext cx="1888560" cy="415080"/>
          </a:xfrm>
          <a:prstGeom prst="rect">
            <a:avLst/>
          </a:prstGeom>
          <a:ln>
            <a:noFill/>
          </a:ln>
        </p:spPr>
      </p:pic>
      <p:sp>
        <p:nvSpPr>
          <p:cNvPr id="484" name="CustomShape 1"/>
          <p:cNvSpPr/>
          <p:nvPr/>
        </p:nvSpPr>
        <p:spPr>
          <a:xfrm>
            <a:off x="43920" y="-20880"/>
            <a:ext cx="9599040" cy="146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PE" sz="3600" b="0" strike="noStrike" spc="-1" dirty="0" smtClean="0">
                <a:solidFill>
                  <a:srgbClr val="7F7F7F"/>
                </a:solidFill>
                <a:latin typeface="Aileron Bold"/>
                <a:ea typeface="DejaVu Sans"/>
              </a:rPr>
              <a:t>2022</a:t>
            </a:r>
            <a:endParaRPr lang="es-PE" sz="3600" b="0" strike="noStrike" spc="-1" dirty="0" smtClean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s-PE" sz="2800" b="1" strike="noStrike" spc="-1" dirty="0" smtClean="0">
                <a:solidFill>
                  <a:srgbClr val="CB1B4A"/>
                </a:solidFill>
                <a:latin typeface="Aileron Black"/>
                <a:ea typeface="DejaVu Sans"/>
              </a:rPr>
              <a:t>Eje </a:t>
            </a:r>
            <a:r>
              <a:rPr lang="es-PE" sz="2800" b="1" strike="noStrike" spc="-1" dirty="0">
                <a:solidFill>
                  <a:srgbClr val="CB1B4A"/>
                </a:solidFill>
                <a:latin typeface="Aileron Black"/>
                <a:ea typeface="DejaVu Sans"/>
              </a:rPr>
              <a:t>4: </a:t>
            </a:r>
            <a:r>
              <a:rPr lang="es-PE" sz="2800" b="1" strike="noStrike" spc="-1" dirty="0">
                <a:solidFill>
                  <a:srgbClr val="333F50"/>
                </a:solidFill>
                <a:latin typeface="Aileron Black"/>
                <a:ea typeface="DejaVu Sans"/>
              </a:rPr>
              <a:t>Fortalecimiento de </a:t>
            </a:r>
            <a:r>
              <a:rPr lang="es-ES" sz="2800" b="1" strike="noStrike" spc="-1" dirty="0">
                <a:solidFill>
                  <a:srgbClr val="333F50"/>
                </a:solidFill>
                <a:latin typeface="Aileron Black"/>
                <a:ea typeface="DejaVu Sans"/>
              </a:rPr>
              <a:t>Educación Superior</a:t>
            </a:r>
            <a:endParaRPr lang="es-PE" sz="2800" b="0" strike="noStrike" spc="-1" dirty="0">
              <a:latin typeface="Arial"/>
            </a:endParaRPr>
          </a:p>
        </p:txBody>
      </p:sp>
      <p:sp>
        <p:nvSpPr>
          <p:cNvPr id="485" name="CustomShape 2"/>
          <p:cNvSpPr/>
          <p:nvPr/>
        </p:nvSpPr>
        <p:spPr>
          <a:xfrm>
            <a:off x="423720" y="1229040"/>
            <a:ext cx="2019960" cy="1567080"/>
          </a:xfrm>
          <a:prstGeom prst="ellipse">
            <a:avLst/>
          </a:prstGeom>
          <a:solidFill>
            <a:srgbClr val="42AFB6"/>
          </a:solidFill>
          <a:ln>
            <a:solidFill>
              <a:srgbClr val="42AFB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2400" b="1" strike="noStrike" spc="-1">
                <a:solidFill>
                  <a:srgbClr val="FFFFFF"/>
                </a:solidFill>
                <a:latin typeface="Arial"/>
                <a:ea typeface="DejaVu Sans"/>
              </a:rPr>
              <a:t>S/ 1 007 </a:t>
            </a:r>
            <a:r>
              <a:rPr lang="es-ES" sz="2000" b="1" strike="noStrike" spc="-1">
                <a:solidFill>
                  <a:srgbClr val="FFFFFF"/>
                </a:solidFill>
                <a:latin typeface="Arial"/>
                <a:ea typeface="DejaVu Sans"/>
              </a:rPr>
              <a:t>millones</a:t>
            </a:r>
            <a:endParaRPr lang="es-PE" sz="2000" b="0" strike="noStrike" spc="-1">
              <a:latin typeface="Arial"/>
            </a:endParaRPr>
          </a:p>
        </p:txBody>
      </p:sp>
      <p:sp>
        <p:nvSpPr>
          <p:cNvPr id="486" name="CustomShape 3"/>
          <p:cNvSpPr/>
          <p:nvPr/>
        </p:nvSpPr>
        <p:spPr>
          <a:xfrm>
            <a:off x="3025440" y="1406160"/>
            <a:ext cx="6592680" cy="1217160"/>
          </a:xfrm>
          <a:prstGeom prst="roundRect">
            <a:avLst>
              <a:gd name="adj" fmla="val 16667"/>
            </a:avLst>
          </a:prstGeom>
          <a:noFill/>
          <a:ln>
            <a:solidFill>
              <a:srgbClr val="42AFB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7" name="CustomShape 4"/>
          <p:cNvSpPr/>
          <p:nvPr/>
        </p:nvSpPr>
        <p:spPr>
          <a:xfrm>
            <a:off x="3229560" y="1458000"/>
            <a:ext cx="6190920" cy="115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s-ES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S/ 1,007 MM </a:t>
            </a:r>
            <a:r>
              <a:rPr lang="es-ES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para el financiamiento de los créditos y becas del PRONABEC en el año 2022. Se ha considerado la </a:t>
            </a:r>
            <a:r>
              <a:rPr lang="es-ES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atención de </a:t>
            </a:r>
            <a:r>
              <a:rPr lang="es-ES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64 mil estudiantes con becas</a:t>
            </a:r>
            <a:r>
              <a:rPr lang="es-ES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lo cual incluye </a:t>
            </a:r>
            <a:r>
              <a:rPr lang="es-ES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13,890 nuevas becas</a:t>
            </a:r>
            <a:r>
              <a:rPr lang="es-ES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 </a:t>
            </a:r>
            <a:endParaRPr lang="es-PE" sz="1600" b="0" strike="noStrike" spc="-1" dirty="0">
              <a:latin typeface="Arial"/>
            </a:endParaRPr>
          </a:p>
        </p:txBody>
      </p:sp>
      <p:sp>
        <p:nvSpPr>
          <p:cNvPr id="488" name="CustomShape 5"/>
          <p:cNvSpPr/>
          <p:nvPr/>
        </p:nvSpPr>
        <p:spPr>
          <a:xfrm>
            <a:off x="3050280" y="2933640"/>
            <a:ext cx="6592680" cy="18716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42AFB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9" name="CustomShape 6"/>
          <p:cNvSpPr/>
          <p:nvPr/>
        </p:nvSpPr>
        <p:spPr>
          <a:xfrm>
            <a:off x="3215880" y="2962440"/>
            <a:ext cx="6261480" cy="179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S/ 233 Millones </a:t>
            </a: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destinados al fortalecimiento de las Universidades Públicas para la Ampliación de oferta, Bono docente investigador, herramientas por incentivos, promoción de la investigación y para la implementación de la estrategia de Acceso Libre. </a:t>
            </a:r>
            <a:endParaRPr lang="es-PE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Este presupuesto es adicional a los S/ 4,678 millones asignados directamente en el presupuesto de las Universidades para el año 2022.</a:t>
            </a:r>
            <a:endParaRPr lang="es-PE" sz="1600" b="0" strike="noStrike" spc="-1">
              <a:latin typeface="Arial"/>
            </a:endParaRPr>
          </a:p>
        </p:txBody>
      </p:sp>
      <p:sp>
        <p:nvSpPr>
          <p:cNvPr id="490" name="CustomShape 7"/>
          <p:cNvSpPr/>
          <p:nvPr/>
        </p:nvSpPr>
        <p:spPr>
          <a:xfrm>
            <a:off x="423720" y="3053520"/>
            <a:ext cx="2019960" cy="1567080"/>
          </a:xfrm>
          <a:prstGeom prst="ellipse">
            <a:avLst/>
          </a:prstGeom>
          <a:solidFill>
            <a:srgbClr val="42AFB6"/>
          </a:solidFill>
          <a:ln>
            <a:solidFill>
              <a:srgbClr val="42AFB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2000" b="1" strike="noStrike" spc="-1">
                <a:solidFill>
                  <a:srgbClr val="FFFFFF"/>
                </a:solidFill>
                <a:latin typeface="Arial"/>
                <a:ea typeface="DejaVu Sans"/>
              </a:rPr>
              <a:t>S/ 233 millones</a:t>
            </a:r>
            <a:endParaRPr lang="es-PE" sz="2000" b="0" strike="noStrike" spc="-1">
              <a:latin typeface="Arial"/>
            </a:endParaRPr>
          </a:p>
        </p:txBody>
      </p:sp>
      <p:sp>
        <p:nvSpPr>
          <p:cNvPr id="491" name="CustomShape 8"/>
          <p:cNvSpPr/>
          <p:nvPr/>
        </p:nvSpPr>
        <p:spPr>
          <a:xfrm>
            <a:off x="3122640" y="5226480"/>
            <a:ext cx="6520320" cy="1026360"/>
          </a:xfrm>
          <a:prstGeom prst="roundRect">
            <a:avLst>
              <a:gd name="adj" fmla="val 16667"/>
            </a:avLst>
          </a:prstGeom>
          <a:noFill/>
          <a:ln>
            <a:solidFill>
              <a:srgbClr val="42AFB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2" name="CustomShape 9"/>
          <p:cNvSpPr/>
          <p:nvPr/>
        </p:nvSpPr>
        <p:spPr>
          <a:xfrm>
            <a:off x="3359160" y="5329440"/>
            <a:ext cx="6063120" cy="82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600" b="1" strike="noStrike" spc="-1">
                <a:solidFill>
                  <a:srgbClr val="333F50"/>
                </a:solidFill>
                <a:latin typeface="Arial"/>
                <a:ea typeface="DejaVu Sans"/>
              </a:rPr>
              <a:t>S/ 141 Millones</a:t>
            </a:r>
            <a:r>
              <a:rPr lang="es-ES" sz="1600" b="0" strike="noStrike" spc="-1">
                <a:solidFill>
                  <a:srgbClr val="333F50"/>
                </a:solidFill>
                <a:latin typeface="Arial"/>
                <a:ea typeface="DejaVu Sans"/>
              </a:rPr>
              <a:t>, destinados al fortalecimiento de las Escuelas e Institutos de Educación Superior Pedagógicos, Tecnológicos y CETPRO.</a:t>
            </a:r>
            <a:endParaRPr lang="es-PE" sz="1600" b="0" strike="noStrike" spc="-1">
              <a:latin typeface="Arial"/>
            </a:endParaRPr>
          </a:p>
        </p:txBody>
      </p:sp>
      <p:sp>
        <p:nvSpPr>
          <p:cNvPr id="493" name="CustomShape 10"/>
          <p:cNvSpPr/>
          <p:nvPr/>
        </p:nvSpPr>
        <p:spPr>
          <a:xfrm>
            <a:off x="496080" y="4961160"/>
            <a:ext cx="2019960" cy="1567080"/>
          </a:xfrm>
          <a:prstGeom prst="ellipse">
            <a:avLst/>
          </a:prstGeom>
          <a:solidFill>
            <a:srgbClr val="42AFB6"/>
          </a:solidFill>
          <a:ln>
            <a:solidFill>
              <a:srgbClr val="42AFB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2000" b="1" strike="noStrike" spc="-1">
                <a:solidFill>
                  <a:srgbClr val="FFFFFF"/>
                </a:solidFill>
                <a:latin typeface="Arial"/>
                <a:ea typeface="DejaVu Sans"/>
              </a:rPr>
              <a:t>S/ 141 millones</a:t>
            </a:r>
            <a:endParaRPr lang="es-PE" sz="2000" b="0" strike="noStrike" spc="-1">
              <a:latin typeface="Arial"/>
            </a:endParaRPr>
          </a:p>
        </p:txBody>
      </p:sp>
      <p:pic>
        <p:nvPicPr>
          <p:cNvPr id="494" name="Imagen 17" descr="Icono&#10;&#10;Descripción generada automáticamente"/>
          <p:cNvPicPr/>
          <p:nvPr/>
        </p:nvPicPr>
        <p:blipFill>
          <a:blip r:embed="rId3"/>
          <a:stretch/>
        </p:blipFill>
        <p:spPr>
          <a:xfrm>
            <a:off x="10573200" y="501480"/>
            <a:ext cx="1395720" cy="940680"/>
          </a:xfrm>
          <a:prstGeom prst="rect">
            <a:avLst/>
          </a:prstGeom>
          <a:ln>
            <a:noFill/>
          </a:ln>
        </p:spPr>
      </p:pic>
      <p:pic>
        <p:nvPicPr>
          <p:cNvPr id="495" name="Imagen 22" descr="Logotipo&#10;&#10;Descripción generada automáticamente"/>
          <p:cNvPicPr/>
          <p:nvPr/>
        </p:nvPicPr>
        <p:blipFill>
          <a:blip r:embed="rId4"/>
          <a:srcRect r="523" b="23084"/>
          <a:stretch/>
        </p:blipFill>
        <p:spPr>
          <a:xfrm>
            <a:off x="10194480" y="1501200"/>
            <a:ext cx="1570680" cy="904680"/>
          </a:xfrm>
          <a:prstGeom prst="rect">
            <a:avLst/>
          </a:prstGeom>
          <a:ln>
            <a:noFill/>
          </a:ln>
        </p:spPr>
      </p:pic>
      <p:pic>
        <p:nvPicPr>
          <p:cNvPr id="496" name="Gráfico 14" descr="Centro educativo con relleno sólido"/>
          <p:cNvPicPr/>
          <p:nvPr/>
        </p:nvPicPr>
        <p:blipFill>
          <a:blip r:embed="rId5"/>
          <a:stretch/>
        </p:blipFill>
        <p:spPr>
          <a:xfrm>
            <a:off x="10523160" y="3341880"/>
            <a:ext cx="913680" cy="913680"/>
          </a:xfrm>
          <a:prstGeom prst="rect">
            <a:avLst/>
          </a:prstGeom>
          <a:ln w="38160" cap="sq">
            <a:solidFill>
              <a:srgbClr val="000000"/>
            </a:solidFill>
            <a:miter/>
          </a:ln>
          <a:effectLst>
            <a:outerShdw blurRad="50800" dist="37674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97" name="CustomShape 11"/>
          <p:cNvSpPr/>
          <p:nvPr/>
        </p:nvSpPr>
        <p:spPr>
          <a:xfrm>
            <a:off x="10253880" y="2990880"/>
            <a:ext cx="139824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Universidades</a:t>
            </a:r>
            <a:endParaRPr lang="es-PE" sz="1400" b="0" strike="noStrike" spc="-1">
              <a:latin typeface="Arial"/>
            </a:endParaRPr>
          </a:p>
        </p:txBody>
      </p:sp>
      <p:pic>
        <p:nvPicPr>
          <p:cNvPr id="498" name="Gráfico 16" descr="Arquitectura moderna con relleno sólido"/>
          <p:cNvPicPr/>
          <p:nvPr/>
        </p:nvPicPr>
        <p:blipFill>
          <a:blip r:embed="rId6"/>
          <a:stretch/>
        </p:blipFill>
        <p:spPr>
          <a:xfrm>
            <a:off x="10546560" y="5217480"/>
            <a:ext cx="953280" cy="988200"/>
          </a:xfrm>
          <a:prstGeom prst="rect">
            <a:avLst/>
          </a:prstGeom>
          <a:ln w="38160" cap="sq">
            <a:solidFill>
              <a:srgbClr val="000000"/>
            </a:solidFill>
            <a:miter/>
          </a:ln>
          <a:effectLst>
            <a:outerShdw blurRad="50800" dist="37674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99" name="CustomShape 12"/>
          <p:cNvSpPr/>
          <p:nvPr/>
        </p:nvSpPr>
        <p:spPr>
          <a:xfrm>
            <a:off x="10038960" y="4832280"/>
            <a:ext cx="195480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Escuelas e Institutos</a:t>
            </a:r>
            <a:endParaRPr lang="es-PE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0" name="Google Shape;335;p15"/>
          <p:cNvPicPr/>
          <p:nvPr/>
        </p:nvPicPr>
        <p:blipFill>
          <a:blip r:embed="rId3"/>
          <a:stretch/>
        </p:blipFill>
        <p:spPr>
          <a:xfrm>
            <a:off x="9898200" y="223920"/>
            <a:ext cx="1888560" cy="415080"/>
          </a:xfrm>
          <a:prstGeom prst="rect">
            <a:avLst/>
          </a:prstGeom>
          <a:ln>
            <a:noFill/>
          </a:ln>
        </p:spPr>
      </p:pic>
      <p:sp>
        <p:nvSpPr>
          <p:cNvPr id="501" name="CustomShape 1"/>
          <p:cNvSpPr/>
          <p:nvPr/>
        </p:nvSpPr>
        <p:spPr>
          <a:xfrm>
            <a:off x="580680" y="1829520"/>
            <a:ext cx="6998400" cy="55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  <a:spcBef>
                <a:spcPts val="320"/>
              </a:spcBef>
              <a:tabLst>
                <a:tab pos="0" algn="l"/>
              </a:tabLst>
            </a:pPr>
            <a:r>
              <a:rPr lang="es-ES" sz="1600" b="0" strike="noStrike" spc="-1">
                <a:solidFill>
                  <a:srgbClr val="000000"/>
                </a:solidFill>
                <a:latin typeface="Aileron Black"/>
                <a:ea typeface="DejaVu Sans"/>
              </a:rPr>
              <a:t>El presupuesto se ha incrementado para diversas intervenciones que se implementan en territorio:</a:t>
            </a:r>
            <a:endParaRPr lang="es-PE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endParaRPr lang="es-PE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endParaRPr lang="es-PE" sz="1600" b="0" strike="noStrike" spc="-1">
              <a:latin typeface="Arial"/>
            </a:endParaRPr>
          </a:p>
        </p:txBody>
      </p:sp>
      <p:sp>
        <p:nvSpPr>
          <p:cNvPr id="502" name="CustomShape 2"/>
          <p:cNvSpPr/>
          <p:nvPr/>
        </p:nvSpPr>
        <p:spPr>
          <a:xfrm>
            <a:off x="1517400" y="2756520"/>
            <a:ext cx="6312600" cy="356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36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s-PE" sz="1400" b="1" strike="noStrike" spc="-1">
                <a:solidFill>
                  <a:srgbClr val="000000"/>
                </a:solidFill>
                <a:latin typeface="Aileron Light"/>
                <a:ea typeface="DejaVu Sans"/>
              </a:rPr>
              <a:t>​</a:t>
            </a:r>
            <a:r>
              <a:rPr lang="es-PE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Ampliación del PACE​</a:t>
            </a:r>
            <a:r>
              <a:rPr lang="es-PE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 (educación básica alternativa): se llegará a 14,144 beneficiarios por semestre</a:t>
            </a:r>
            <a:endParaRPr lang="es-PE" sz="14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s-PE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Fortalecimiento de las IIEE en el ámbito rural a través de la</a:t>
            </a:r>
            <a:r>
              <a:rPr lang="es-PE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 formación de 183 Redes de Gestión Escolar (antes redes rurales) </a:t>
            </a:r>
            <a:endParaRPr lang="es-PE" sz="14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s-PE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Fortalecer 194 secundarias rurales​ </a:t>
            </a:r>
            <a:r>
              <a:rPr lang="es-PE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para el retorno a la presencialidad</a:t>
            </a:r>
            <a:endParaRPr lang="es-PE" sz="14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s-PE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Materiales EIB​ en 41 lenguas originarias </a:t>
            </a:r>
            <a:r>
              <a:rPr lang="es-PE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y su distribución hasta las comunidades</a:t>
            </a:r>
            <a:endParaRPr lang="es-PE" sz="14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s-PE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Ampliación de perfiles Educación Básica Especial</a:t>
            </a:r>
            <a:r>
              <a:rPr lang="es-PE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​: 79% tecnólogos médicos adicionales y fortalecimiento PRITE, CEBE y CREBE</a:t>
            </a:r>
            <a:endParaRPr lang="es-PE" sz="14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s-PE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Programa de fortalecimiento de </a:t>
            </a:r>
            <a:r>
              <a:rPr lang="es-PE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competencias digitales </a:t>
            </a:r>
            <a:r>
              <a:rPr lang="es-PE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para docentes focalizados </a:t>
            </a:r>
            <a:r>
              <a:rPr lang="es-PE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en el ámbito rural</a:t>
            </a:r>
            <a:r>
              <a:rPr lang="es-PE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 (24.295 IIEE)</a:t>
            </a:r>
            <a:endParaRPr lang="es-PE" sz="14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s-PE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Programa de formación para docentes EIB sin título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503" name="CustomShape 3"/>
          <p:cNvSpPr/>
          <p:nvPr/>
        </p:nvSpPr>
        <p:spPr>
          <a:xfrm>
            <a:off x="8119800" y="1983240"/>
            <a:ext cx="1278720" cy="707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CB1B4A"/>
                </a:solidFill>
                <a:latin typeface="Arial"/>
                <a:ea typeface="DejaVu Sans"/>
              </a:rPr>
              <a:t>2021</a:t>
            </a:r>
            <a:endParaRPr lang="es-PE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S/ 191 millones</a:t>
            </a:r>
            <a:endParaRPr lang="es-PE" sz="1600" b="0" strike="noStrike" spc="-1">
              <a:latin typeface="Arial"/>
            </a:endParaRPr>
          </a:p>
        </p:txBody>
      </p:sp>
      <p:sp>
        <p:nvSpPr>
          <p:cNvPr id="504" name="CustomShape 4"/>
          <p:cNvSpPr/>
          <p:nvPr/>
        </p:nvSpPr>
        <p:spPr>
          <a:xfrm>
            <a:off x="10132560" y="1989720"/>
            <a:ext cx="1410480" cy="7056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42AFB6"/>
                </a:solidFill>
                <a:latin typeface="Arial"/>
                <a:ea typeface="DejaVu Sans"/>
              </a:rPr>
              <a:t>2022</a:t>
            </a:r>
            <a:endParaRPr lang="es-PE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S/ 237 millones</a:t>
            </a:r>
            <a:endParaRPr lang="es-PE" sz="1600" b="0" strike="noStrike" spc="-1">
              <a:latin typeface="Arial"/>
            </a:endParaRPr>
          </a:p>
        </p:txBody>
      </p:sp>
      <p:sp>
        <p:nvSpPr>
          <p:cNvPr id="505" name="CustomShape 5"/>
          <p:cNvSpPr/>
          <p:nvPr/>
        </p:nvSpPr>
        <p:spPr>
          <a:xfrm>
            <a:off x="7945200" y="3426480"/>
            <a:ext cx="165348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es-ES" sz="1400" b="1" strike="noStrike" spc="-1">
                <a:solidFill>
                  <a:srgbClr val="44546A"/>
                </a:solidFill>
                <a:latin typeface="Aileron Light"/>
                <a:ea typeface="DejaVu Sans"/>
              </a:rPr>
              <a:t>S/ 18.7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506" name="CustomShape 6"/>
          <p:cNvSpPr/>
          <p:nvPr/>
        </p:nvSpPr>
        <p:spPr>
          <a:xfrm>
            <a:off x="7941960" y="4374000"/>
            <a:ext cx="165348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es-ES" sz="1400" b="1" strike="noStrike" spc="-1">
                <a:solidFill>
                  <a:srgbClr val="44546A"/>
                </a:solidFill>
                <a:latin typeface="Aileron Light"/>
                <a:ea typeface="DejaVu Sans"/>
              </a:rPr>
              <a:t>S/ 17.1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507" name="CustomShape 7"/>
          <p:cNvSpPr/>
          <p:nvPr/>
        </p:nvSpPr>
        <p:spPr>
          <a:xfrm>
            <a:off x="7945200" y="4968000"/>
            <a:ext cx="165348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es-ES" sz="1400" b="1" strike="noStrike" spc="-1">
                <a:solidFill>
                  <a:srgbClr val="44546A"/>
                </a:solidFill>
                <a:latin typeface="Aileron Light"/>
                <a:ea typeface="DejaVu Sans"/>
              </a:rPr>
              <a:t>S/ 17.2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508" name="CustomShape 8"/>
          <p:cNvSpPr/>
          <p:nvPr/>
        </p:nvSpPr>
        <p:spPr>
          <a:xfrm>
            <a:off x="7945200" y="5504400"/>
            <a:ext cx="165348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es-ES" sz="1400" b="1" strike="noStrike" spc="-1">
                <a:solidFill>
                  <a:srgbClr val="44546A"/>
                </a:solidFill>
                <a:latin typeface="Aileron Light"/>
                <a:ea typeface="DejaVu Sans"/>
              </a:rPr>
              <a:t>S/ 108.6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509" name="CustomShape 9"/>
          <p:cNvSpPr/>
          <p:nvPr/>
        </p:nvSpPr>
        <p:spPr>
          <a:xfrm>
            <a:off x="10008720" y="3432600"/>
            <a:ext cx="165348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es-ES" sz="1400" b="1" strike="noStrike" spc="-1">
                <a:solidFill>
                  <a:srgbClr val="44546A"/>
                </a:solidFill>
                <a:latin typeface="Aileron Light"/>
                <a:ea typeface="DejaVu Sans"/>
              </a:rPr>
              <a:t>S/ 23.8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510" name="CustomShape 10"/>
          <p:cNvSpPr/>
          <p:nvPr/>
        </p:nvSpPr>
        <p:spPr>
          <a:xfrm>
            <a:off x="10000800" y="4379040"/>
            <a:ext cx="165348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es-ES" sz="1400" b="1" strike="noStrike" spc="-1">
                <a:solidFill>
                  <a:srgbClr val="44546A"/>
                </a:solidFill>
                <a:latin typeface="Aileron Light"/>
                <a:ea typeface="DejaVu Sans"/>
              </a:rPr>
              <a:t>S/ 18.8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511" name="CustomShape 11"/>
          <p:cNvSpPr/>
          <p:nvPr/>
        </p:nvSpPr>
        <p:spPr>
          <a:xfrm>
            <a:off x="10005840" y="4971240"/>
            <a:ext cx="165348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es-ES" sz="1400" b="1" strike="noStrike" spc="-1">
                <a:solidFill>
                  <a:srgbClr val="44546A"/>
                </a:solidFill>
                <a:latin typeface="Aileron Light"/>
                <a:ea typeface="DejaVu Sans"/>
              </a:rPr>
              <a:t>S/ 23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512" name="CustomShape 12"/>
          <p:cNvSpPr/>
          <p:nvPr/>
        </p:nvSpPr>
        <p:spPr>
          <a:xfrm>
            <a:off x="10011960" y="5495040"/>
            <a:ext cx="165348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es-ES" sz="1400" b="1" strike="noStrike" spc="-1">
                <a:solidFill>
                  <a:srgbClr val="44546A"/>
                </a:solidFill>
                <a:latin typeface="Aileron Light"/>
                <a:ea typeface="DejaVu Sans"/>
              </a:rPr>
              <a:t>S/ 118.7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513" name="CustomShape 13"/>
          <p:cNvSpPr/>
          <p:nvPr/>
        </p:nvSpPr>
        <p:spPr>
          <a:xfrm>
            <a:off x="7938720" y="2764440"/>
            <a:ext cx="165348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es-ES" sz="1400" b="1" strike="noStrike" spc="-1">
                <a:solidFill>
                  <a:srgbClr val="44546A"/>
                </a:solidFill>
                <a:latin typeface="Aileron Light"/>
                <a:ea typeface="DejaVu Sans"/>
              </a:rPr>
              <a:t>S/ 4.9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514" name="CustomShape 14"/>
          <p:cNvSpPr/>
          <p:nvPr/>
        </p:nvSpPr>
        <p:spPr>
          <a:xfrm>
            <a:off x="10002600" y="2763000"/>
            <a:ext cx="165348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es-ES" sz="1400" b="1" strike="noStrike" spc="-1">
                <a:solidFill>
                  <a:srgbClr val="44546A"/>
                </a:solidFill>
                <a:latin typeface="Aileron Light"/>
                <a:ea typeface="DejaVu Sans"/>
              </a:rPr>
              <a:t>S/ 6.1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515" name="CustomShape 15"/>
          <p:cNvSpPr/>
          <p:nvPr/>
        </p:nvSpPr>
        <p:spPr>
          <a:xfrm>
            <a:off x="7967520" y="3920040"/>
            <a:ext cx="165348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es-ES" sz="1400" b="1" strike="noStrike" spc="-1">
                <a:solidFill>
                  <a:srgbClr val="44546A"/>
                </a:solidFill>
                <a:latin typeface="Aileron Light"/>
                <a:ea typeface="DejaVu Sans"/>
              </a:rPr>
              <a:t>S/ 24.6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516" name="CustomShape 16"/>
          <p:cNvSpPr/>
          <p:nvPr/>
        </p:nvSpPr>
        <p:spPr>
          <a:xfrm>
            <a:off x="10000800" y="3923280"/>
            <a:ext cx="165348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es-ES" sz="1400" b="1" strike="noStrike" spc="-1">
                <a:solidFill>
                  <a:srgbClr val="44546A"/>
                </a:solidFill>
                <a:latin typeface="Aileron Light"/>
                <a:ea typeface="DejaVu Sans"/>
              </a:rPr>
              <a:t>S/ 41.3</a:t>
            </a:r>
            <a:endParaRPr lang="es-PE" sz="1400" b="0" strike="noStrike" spc="-1">
              <a:latin typeface="Arial"/>
            </a:endParaRPr>
          </a:p>
        </p:txBody>
      </p:sp>
      <p:pic>
        <p:nvPicPr>
          <p:cNvPr id="517" name="Picture 2" descr="education Icon 4257950"/>
          <p:cNvPicPr/>
          <p:nvPr/>
        </p:nvPicPr>
        <p:blipFill>
          <a:blip r:embed="rId4"/>
          <a:stretch/>
        </p:blipFill>
        <p:spPr>
          <a:xfrm>
            <a:off x="580680" y="2688120"/>
            <a:ext cx="978840" cy="978840"/>
          </a:xfrm>
          <a:prstGeom prst="rect">
            <a:avLst/>
          </a:prstGeom>
          <a:ln>
            <a:noFill/>
          </a:ln>
        </p:spPr>
      </p:pic>
      <p:pic>
        <p:nvPicPr>
          <p:cNvPr id="518" name="Picture 4" descr="countryside Icon 2140903"/>
          <p:cNvPicPr/>
          <p:nvPr/>
        </p:nvPicPr>
        <p:blipFill>
          <a:blip r:embed="rId5"/>
          <a:stretch/>
        </p:blipFill>
        <p:spPr>
          <a:xfrm>
            <a:off x="577440" y="3918600"/>
            <a:ext cx="928080" cy="928080"/>
          </a:xfrm>
          <a:prstGeom prst="rect">
            <a:avLst/>
          </a:prstGeom>
          <a:ln>
            <a:noFill/>
          </a:ln>
        </p:spPr>
      </p:pic>
      <p:pic>
        <p:nvPicPr>
          <p:cNvPr id="519" name="Picture 8" descr="Tablet Icon 3117"/>
          <p:cNvPicPr/>
          <p:nvPr/>
        </p:nvPicPr>
        <p:blipFill>
          <a:blip r:embed="rId6"/>
          <a:stretch/>
        </p:blipFill>
        <p:spPr>
          <a:xfrm>
            <a:off x="574560" y="5207760"/>
            <a:ext cx="862920" cy="861120"/>
          </a:xfrm>
          <a:prstGeom prst="rect">
            <a:avLst/>
          </a:prstGeom>
          <a:ln>
            <a:noFill/>
          </a:ln>
        </p:spPr>
      </p:pic>
      <p:sp>
        <p:nvSpPr>
          <p:cNvPr id="520" name="CustomShape 17"/>
          <p:cNvSpPr/>
          <p:nvPr/>
        </p:nvSpPr>
        <p:spPr>
          <a:xfrm>
            <a:off x="7953120" y="6091920"/>
            <a:ext cx="165348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es-ES" sz="1400" b="1" strike="noStrike" spc="-1">
                <a:solidFill>
                  <a:srgbClr val="44546A"/>
                </a:solidFill>
                <a:latin typeface="Aileron Light"/>
                <a:ea typeface="DejaVu Sans"/>
              </a:rPr>
              <a:t>-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521" name="CustomShape 18"/>
          <p:cNvSpPr/>
          <p:nvPr/>
        </p:nvSpPr>
        <p:spPr>
          <a:xfrm>
            <a:off x="10010520" y="5949000"/>
            <a:ext cx="165348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es-ES" sz="1400" b="1" strike="noStrike" spc="-1">
                <a:solidFill>
                  <a:srgbClr val="44546A"/>
                </a:solidFill>
                <a:latin typeface="Aileron Light"/>
                <a:ea typeface="DejaVu Sans"/>
              </a:rPr>
              <a:t>S/ 5.2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522" name="CustomShape 19"/>
          <p:cNvSpPr/>
          <p:nvPr/>
        </p:nvSpPr>
        <p:spPr>
          <a:xfrm>
            <a:off x="580680" y="305280"/>
            <a:ext cx="9599040" cy="146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PE" sz="3600" b="0" strike="noStrike" spc="-1">
                <a:solidFill>
                  <a:srgbClr val="7F7F7F"/>
                </a:solidFill>
                <a:latin typeface="Aileron Bold"/>
                <a:ea typeface="DejaVu Sans"/>
              </a:rPr>
              <a:t>2022</a:t>
            </a:r>
            <a:endParaRPr lang="es-PE" sz="3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s-PE" sz="2400" b="1" strike="noStrike" spc="-1">
                <a:solidFill>
                  <a:srgbClr val="CB1B4A"/>
                </a:solidFill>
                <a:latin typeface="Aileron Black"/>
                <a:ea typeface="DejaVu Sans"/>
              </a:rPr>
              <a:t>Eje 5: </a:t>
            </a:r>
            <a:r>
              <a:rPr lang="es-ES" sz="2400" b="1" strike="noStrike" spc="-1">
                <a:solidFill>
                  <a:srgbClr val="333F50"/>
                </a:solidFill>
                <a:latin typeface="Aileron Black"/>
                <a:ea typeface="DejaVu Sans"/>
              </a:rPr>
              <a:t>Atención integral de las poblaciones rurales, indígenas, afroperuanas y personas con discapacidad</a:t>
            </a:r>
            <a:endParaRPr lang="es-PE" sz="2400" b="0" strike="noStrike" spc="-1">
              <a:latin typeface="Arial"/>
            </a:endParaRPr>
          </a:p>
        </p:txBody>
      </p:sp>
      <p:pic>
        <p:nvPicPr>
          <p:cNvPr id="523" name="Imagen 32"/>
          <p:cNvPicPr/>
          <p:nvPr/>
        </p:nvPicPr>
        <p:blipFill>
          <a:blip r:embed="rId7"/>
          <a:stretch/>
        </p:blipFill>
        <p:spPr>
          <a:xfrm>
            <a:off x="9656640" y="2164320"/>
            <a:ext cx="223200" cy="388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4" name="Google Shape;335;p15_4"/>
          <p:cNvPicPr/>
          <p:nvPr/>
        </p:nvPicPr>
        <p:blipFill>
          <a:blip r:embed="rId3"/>
          <a:stretch/>
        </p:blipFill>
        <p:spPr>
          <a:xfrm>
            <a:off x="9898200" y="223920"/>
            <a:ext cx="1888920" cy="415440"/>
          </a:xfrm>
          <a:prstGeom prst="rect">
            <a:avLst/>
          </a:prstGeom>
          <a:ln>
            <a:noFill/>
          </a:ln>
        </p:spPr>
      </p:pic>
      <p:sp>
        <p:nvSpPr>
          <p:cNvPr id="525" name="CustomShape 1"/>
          <p:cNvSpPr/>
          <p:nvPr/>
        </p:nvSpPr>
        <p:spPr>
          <a:xfrm>
            <a:off x="839160" y="1487880"/>
            <a:ext cx="3109680" cy="203902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PE" sz="11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PEIP 2,039 millones (75 IIEE)</a:t>
            </a:r>
            <a:endParaRPr lang="es-PE" sz="1100" b="0" strike="noStrike" spc="-1" dirty="0">
              <a:latin typeface="Arial"/>
            </a:endParaRPr>
          </a:p>
          <a:p>
            <a:pPr marL="154800" indent="-1544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59 IIEE en Lima Metropolitana</a:t>
            </a:r>
            <a:endParaRPr lang="es-PE" sz="1100" b="0" strike="noStrike" spc="-1" dirty="0">
              <a:latin typeface="Arial"/>
            </a:endParaRPr>
          </a:p>
          <a:p>
            <a:pPr marL="154800" indent="-1544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01 IIEE en Lima provincias (Barranca)</a:t>
            </a:r>
            <a:endParaRPr lang="es-PE" sz="1100" b="0" strike="noStrike" spc="-1" dirty="0">
              <a:latin typeface="Arial"/>
            </a:endParaRPr>
          </a:p>
          <a:p>
            <a:pPr marL="154800" indent="-1544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01 IIEE en Callao</a:t>
            </a:r>
            <a:endParaRPr lang="es-PE" sz="1100" b="0" strike="noStrike" spc="-1" dirty="0">
              <a:latin typeface="Arial"/>
            </a:endParaRPr>
          </a:p>
          <a:p>
            <a:pPr marL="154800" indent="-1544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01 IIEE en Cusco</a:t>
            </a:r>
            <a:endParaRPr lang="es-PE" sz="1100" b="0" strike="noStrike" spc="-1" dirty="0">
              <a:latin typeface="Arial"/>
            </a:endParaRPr>
          </a:p>
          <a:p>
            <a:pPr marL="154800" indent="-1544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01 IIEE en Cajamarca</a:t>
            </a:r>
            <a:endParaRPr lang="es-PE" sz="1100" b="0" strike="noStrike" spc="-1" dirty="0">
              <a:latin typeface="Arial"/>
            </a:endParaRPr>
          </a:p>
          <a:p>
            <a:pPr marL="154800" indent="-1544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03 IIEE en Junín</a:t>
            </a:r>
            <a:endParaRPr lang="es-PE" sz="1100" b="0" strike="noStrike" spc="-1" dirty="0">
              <a:latin typeface="Arial"/>
            </a:endParaRPr>
          </a:p>
          <a:p>
            <a:pPr marL="154800" indent="-1544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06 IIEE en Puno</a:t>
            </a:r>
            <a:endParaRPr lang="es-PE" sz="1100" b="0" strike="noStrike" spc="-1" dirty="0">
              <a:latin typeface="Arial"/>
            </a:endParaRPr>
          </a:p>
          <a:p>
            <a:pPr marL="154800" indent="-1544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01 IIEE en La Libertad</a:t>
            </a:r>
            <a:endParaRPr lang="es-PE" sz="1100" b="0" strike="noStrike" spc="-1" dirty="0">
              <a:latin typeface="Arial"/>
            </a:endParaRPr>
          </a:p>
          <a:p>
            <a:pPr marL="154800" indent="-1544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01 IIEE en Lambayeque</a:t>
            </a:r>
            <a:endParaRPr lang="es-PE" sz="1100" b="0" strike="noStrike" spc="-1" dirty="0">
              <a:latin typeface="Arial"/>
            </a:endParaRPr>
          </a:p>
          <a:p>
            <a:pPr marL="154800" indent="-1544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01 IIEE en </a:t>
            </a:r>
            <a:r>
              <a:rPr lang="es-PE" sz="1100" b="0" strike="noStrike" spc="-1" dirty="0" smtClean="0">
                <a:solidFill>
                  <a:srgbClr val="000000"/>
                </a:solidFill>
                <a:latin typeface="Calibri"/>
                <a:ea typeface="Arial"/>
              </a:rPr>
              <a:t>Ucayali</a:t>
            </a:r>
            <a:endParaRPr lang="es-PE" sz="1100" b="0" strike="noStrike" spc="-1" dirty="0">
              <a:latin typeface="Arial"/>
            </a:endParaRPr>
          </a:p>
        </p:txBody>
      </p:sp>
      <p:pic>
        <p:nvPicPr>
          <p:cNvPr id="526" name="Picture 2_2" descr="mage result for escuela simbolo"/>
          <p:cNvPicPr/>
          <p:nvPr/>
        </p:nvPicPr>
        <p:blipFill>
          <a:blip r:embed="rId4"/>
          <a:stretch/>
        </p:blipFill>
        <p:spPr>
          <a:xfrm>
            <a:off x="8019360" y="2374200"/>
            <a:ext cx="612360" cy="614160"/>
          </a:xfrm>
          <a:prstGeom prst="rect">
            <a:avLst/>
          </a:prstGeom>
          <a:ln>
            <a:noFill/>
          </a:ln>
        </p:spPr>
      </p:pic>
      <p:sp>
        <p:nvSpPr>
          <p:cNvPr id="527" name="CustomShape 2"/>
          <p:cNvSpPr/>
          <p:nvPr/>
        </p:nvSpPr>
        <p:spPr>
          <a:xfrm>
            <a:off x="8825040" y="995400"/>
            <a:ext cx="2801520" cy="41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11520" algn="ctr">
              <a:lnSpc>
                <a:spcPct val="100000"/>
              </a:lnSpc>
            </a:pPr>
            <a:r>
              <a:rPr lang="es-ES" sz="2850" b="1" strike="noStrike" spc="15">
                <a:solidFill>
                  <a:srgbClr val="42AFB6"/>
                </a:solidFill>
                <a:latin typeface="Arial"/>
                <a:ea typeface="Arial"/>
              </a:rPr>
              <a:t>3,059 millones</a:t>
            </a:r>
            <a:endParaRPr lang="es-PE" sz="2850" b="0" strike="noStrike" spc="-1">
              <a:latin typeface="Arial"/>
            </a:endParaRPr>
          </a:p>
          <a:p>
            <a:pPr marL="11520" algn="ctr">
              <a:lnSpc>
                <a:spcPct val="100000"/>
              </a:lnSpc>
            </a:pPr>
            <a:r>
              <a:rPr lang="es-ES" sz="1090" b="1" strike="noStrike" spc="15">
                <a:solidFill>
                  <a:srgbClr val="42AFB6"/>
                </a:solidFill>
                <a:latin typeface="Arial"/>
                <a:ea typeface="Arial"/>
              </a:rPr>
              <a:t>DE INVERSIÓN PARA INFRAESTRUCTURA EDUCATIVA</a:t>
            </a:r>
            <a:endParaRPr lang="es-PE" sz="1090" b="0" strike="noStrike" spc="-1">
              <a:latin typeface="Arial"/>
            </a:endParaRPr>
          </a:p>
          <a:p>
            <a:pPr marL="11520" algn="ctr">
              <a:lnSpc>
                <a:spcPct val="100000"/>
              </a:lnSpc>
            </a:pPr>
            <a:endParaRPr lang="es-PE" sz="1090" b="0" strike="noStrike" spc="-1">
              <a:latin typeface="Arial"/>
            </a:endParaRPr>
          </a:p>
        </p:txBody>
      </p:sp>
      <p:pic>
        <p:nvPicPr>
          <p:cNvPr id="528" name="Picture 4_1"/>
          <p:cNvPicPr/>
          <p:nvPr/>
        </p:nvPicPr>
        <p:blipFill>
          <a:blip r:embed="rId5"/>
          <a:stretch/>
        </p:blipFill>
        <p:spPr>
          <a:xfrm>
            <a:off x="8021160" y="941400"/>
            <a:ext cx="674280" cy="686880"/>
          </a:xfrm>
          <a:prstGeom prst="rect">
            <a:avLst/>
          </a:prstGeom>
          <a:ln>
            <a:noFill/>
          </a:ln>
        </p:spPr>
      </p:pic>
      <p:sp>
        <p:nvSpPr>
          <p:cNvPr id="529" name="CustomShape 3"/>
          <p:cNvSpPr/>
          <p:nvPr/>
        </p:nvSpPr>
        <p:spPr>
          <a:xfrm>
            <a:off x="839160" y="3745678"/>
            <a:ext cx="3107880" cy="170046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PE" sz="11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PMESUT S/ 248 millones (07 Univ. Y 02 institutos)</a:t>
            </a:r>
            <a:endParaRPr lang="es-PE" sz="1100" b="0" strike="noStrike" spc="-1" dirty="0">
              <a:latin typeface="Arial"/>
            </a:endParaRPr>
          </a:p>
          <a:p>
            <a:pPr marL="154800" indent="-1544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03 intervenciones en Universidades de Lima.</a:t>
            </a:r>
            <a:endParaRPr lang="es-PE" sz="1100" b="0" strike="noStrike" spc="-1" dirty="0">
              <a:latin typeface="Arial"/>
            </a:endParaRPr>
          </a:p>
          <a:p>
            <a:pPr marL="154800" indent="-1544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02 intervenciones en Universidades de Amazonas</a:t>
            </a:r>
            <a:endParaRPr lang="es-PE" sz="1100" b="0" strike="noStrike" spc="-1" dirty="0">
              <a:latin typeface="Arial"/>
            </a:endParaRPr>
          </a:p>
          <a:p>
            <a:pPr marL="154800" indent="-1544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01 intervención en Universidad de Piura</a:t>
            </a:r>
            <a:endParaRPr lang="es-PE" sz="1100" b="0" strike="noStrike" spc="-1" dirty="0">
              <a:latin typeface="Arial"/>
            </a:endParaRPr>
          </a:p>
          <a:p>
            <a:pPr marL="154800" indent="-1544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01 intervención en Universidad de Puno</a:t>
            </a:r>
            <a:endParaRPr lang="es-PE" sz="1100" b="0" strike="noStrike" spc="-1" dirty="0">
              <a:latin typeface="Arial"/>
            </a:endParaRPr>
          </a:p>
          <a:p>
            <a:pPr marL="154800" indent="-1544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01 intervención en un IST de Junín</a:t>
            </a:r>
            <a:endParaRPr lang="es-PE" sz="1100" b="0" strike="noStrike" spc="-1" dirty="0">
              <a:latin typeface="Arial"/>
            </a:endParaRPr>
          </a:p>
          <a:p>
            <a:pPr marL="154800" indent="-1544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01 intervención en un IST de Cajamarca</a:t>
            </a:r>
            <a:endParaRPr lang="es-PE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PE" sz="1100" b="0" strike="noStrike" spc="-1" dirty="0">
              <a:latin typeface="Arial"/>
            </a:endParaRPr>
          </a:p>
        </p:txBody>
      </p:sp>
      <p:sp>
        <p:nvSpPr>
          <p:cNvPr id="530" name="CustomShape 4"/>
          <p:cNvSpPr/>
          <p:nvPr/>
        </p:nvSpPr>
        <p:spPr>
          <a:xfrm>
            <a:off x="4353480" y="3830317"/>
            <a:ext cx="2788269" cy="1615827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s-PE" sz="1100" b="1" strike="noStrike" spc="-1" dirty="0">
                <a:solidFill>
                  <a:srgbClr val="000000"/>
                </a:solidFill>
                <a:latin typeface="Calibri"/>
              </a:rPr>
              <a:t>OTIC S/ 6 millones </a:t>
            </a:r>
            <a:endParaRPr lang="es-PE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</a:rPr>
              <a:t>Inversión en  gestión TIC</a:t>
            </a:r>
            <a:endParaRPr lang="es-PE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PE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PE" sz="11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DIGERE S/ 3 millones </a:t>
            </a:r>
            <a:endParaRPr lang="es-PE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TIC JEC</a:t>
            </a:r>
            <a:endParaRPr lang="es-PE" sz="11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es-PE" sz="11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APROLAB S/ 2 millones ( 1 CETPRO)</a:t>
            </a:r>
            <a:endParaRPr lang="es-PE" sz="11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01 CETPRO en </a:t>
            </a:r>
            <a:r>
              <a:rPr lang="es-PE" sz="11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Nasca</a:t>
            </a:r>
            <a:endParaRPr lang="es-PE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PE" sz="1100" b="0" strike="noStrike" spc="-1" dirty="0">
              <a:latin typeface="Arial"/>
            </a:endParaRPr>
          </a:p>
        </p:txBody>
      </p:sp>
      <p:sp>
        <p:nvSpPr>
          <p:cNvPr id="531" name="CustomShape 5"/>
          <p:cNvSpPr/>
          <p:nvPr/>
        </p:nvSpPr>
        <p:spPr>
          <a:xfrm>
            <a:off x="531360" y="5749560"/>
            <a:ext cx="11124000" cy="91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MX" sz="1400" b="1" strike="noStrike" spc="-1">
                <a:solidFill>
                  <a:srgbClr val="42AFB6"/>
                </a:solidFill>
                <a:latin typeface="Arial"/>
              </a:rPr>
              <a:t>Para el 2022 se espera liquidar las obras de 2 IIEE (OxI) ,culminar con 17 IIEE*, 2 intervenciones en Universidades y 1 CETPRO; y se tendrá un avance financiero del 35% de las intervenciones a culminar en el 2023</a:t>
            </a:r>
            <a:endParaRPr lang="es-PE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PE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PE" sz="1200" b="0" i="1" strike="noStrike" spc="-1">
                <a:solidFill>
                  <a:srgbClr val="000000"/>
                </a:solidFill>
                <a:latin typeface="Arial"/>
                <a:ea typeface="Arial"/>
              </a:rPr>
              <a:t>(*) Estas 17 IIEE incluyen 04 IIEE que culminan en 2021, pero el proceso de recepción se dará en el 2022, y potencialmente la culminación de 232 intervenciones de la Reconstrucción</a:t>
            </a:r>
            <a:endParaRPr lang="es-PE" sz="1200" b="0" strike="noStrike" spc="-1">
              <a:latin typeface="Arial"/>
            </a:endParaRPr>
          </a:p>
        </p:txBody>
      </p:sp>
      <p:sp>
        <p:nvSpPr>
          <p:cNvPr id="532" name="CustomShape 6"/>
          <p:cNvSpPr/>
          <p:nvPr/>
        </p:nvSpPr>
        <p:spPr>
          <a:xfrm>
            <a:off x="4353480" y="1484535"/>
            <a:ext cx="2816640" cy="220829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PE" sz="11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Pronied</a:t>
            </a:r>
            <a:r>
              <a:rPr lang="es-PE" sz="11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S/ 761 millones ( 396 IIEE)</a:t>
            </a:r>
            <a:endParaRPr lang="es-PE" sz="1100" b="0" strike="noStrike" spc="-1" dirty="0">
              <a:latin typeface="Arial"/>
            </a:endParaRPr>
          </a:p>
          <a:p>
            <a:pPr marL="154800" indent="-1544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12 IIEE que se ejecuta con </a:t>
            </a:r>
            <a:r>
              <a:rPr lang="es-PE" sz="11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OxI</a:t>
            </a: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, en 06 regiones </a:t>
            </a:r>
            <a:endParaRPr lang="es-PE" sz="1100" b="0" strike="noStrike" spc="-1" dirty="0">
              <a:latin typeface="Arial"/>
            </a:endParaRPr>
          </a:p>
          <a:p>
            <a:pPr marL="154800" indent="-1544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146 IIEE que se ejecutan por Obra Pública en 24 regiones (no hay intervención en </a:t>
            </a:r>
            <a:r>
              <a:rPr lang="es-PE" sz="11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pasco</a:t>
            </a: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)</a:t>
            </a:r>
            <a:endParaRPr lang="es-PE" sz="1100" b="0" strike="noStrike" spc="-1" dirty="0">
              <a:latin typeface="Arial"/>
            </a:endParaRPr>
          </a:p>
          <a:p>
            <a:pPr marL="154800" indent="-1544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PE" sz="11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238 IIEE  que se intervienen  por  Reconstrucción en 10 regiones</a:t>
            </a:r>
            <a:endParaRPr lang="es-PE" sz="1100" b="0" strike="noStrike" spc="-1" dirty="0">
              <a:latin typeface="Arial"/>
            </a:endParaRPr>
          </a:p>
          <a:p>
            <a:pPr marL="154800" indent="-91080">
              <a:lnSpc>
                <a:spcPct val="100000"/>
              </a:lnSpc>
              <a:tabLst>
                <a:tab pos="0" algn="l"/>
              </a:tabLst>
            </a:pPr>
            <a:endParaRPr lang="es-PE" sz="1100" b="0" strike="noStrike" spc="-1" dirty="0">
              <a:latin typeface="Arial"/>
            </a:endParaRPr>
          </a:p>
          <a:p>
            <a:pPr marL="154800" indent="-91080">
              <a:lnSpc>
                <a:spcPct val="100000"/>
              </a:lnSpc>
              <a:tabLst>
                <a:tab pos="0" algn="l"/>
              </a:tabLst>
            </a:pPr>
            <a:endParaRPr lang="es-PE" sz="1100" b="0" strike="noStrike" spc="-1" dirty="0">
              <a:latin typeface="Arial"/>
            </a:endParaRPr>
          </a:p>
          <a:p>
            <a:pPr marL="154800" indent="-91080">
              <a:lnSpc>
                <a:spcPct val="100000"/>
              </a:lnSpc>
              <a:tabLst>
                <a:tab pos="0" algn="l"/>
              </a:tabLst>
            </a:pPr>
            <a:endParaRPr lang="es-PE" sz="1100" b="0" strike="noStrike" spc="-1" dirty="0">
              <a:latin typeface="Arial"/>
            </a:endParaRPr>
          </a:p>
        </p:txBody>
      </p:sp>
      <p:sp>
        <p:nvSpPr>
          <p:cNvPr id="534" name="CustomShape 8"/>
          <p:cNvSpPr/>
          <p:nvPr/>
        </p:nvSpPr>
        <p:spPr>
          <a:xfrm>
            <a:off x="123867" y="127080"/>
            <a:ext cx="9311400" cy="143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PE" sz="3200" b="1" strike="noStrike" spc="-1" dirty="0">
                <a:solidFill>
                  <a:srgbClr val="CB1B4A"/>
                </a:solidFill>
                <a:latin typeface="Arial"/>
              </a:rPr>
              <a:t>Eje 6: </a:t>
            </a:r>
            <a:r>
              <a:rPr lang="es-ES" sz="3200" b="1" strike="noStrike" spc="-1" dirty="0">
                <a:solidFill>
                  <a:srgbClr val="333F50"/>
                </a:solidFill>
                <a:latin typeface="Arial"/>
              </a:rPr>
              <a:t>Descentralización e infraestructura</a:t>
            </a:r>
            <a:endParaRPr lang="es-PE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PE" sz="2800" b="0" strike="noStrike" spc="-1" dirty="0">
                <a:solidFill>
                  <a:srgbClr val="7F7F7F"/>
                </a:solidFill>
                <a:latin typeface="Aileron Bold"/>
              </a:rPr>
              <a:t>2022</a:t>
            </a:r>
            <a:endParaRPr lang="es-PE" sz="2800" b="0" strike="noStrike" spc="-1" dirty="0">
              <a:latin typeface="Arial"/>
            </a:endParaRPr>
          </a:p>
        </p:txBody>
      </p:sp>
      <p:sp>
        <p:nvSpPr>
          <p:cNvPr id="535" name="CustomShape 9"/>
          <p:cNvSpPr/>
          <p:nvPr/>
        </p:nvSpPr>
        <p:spPr>
          <a:xfrm>
            <a:off x="8886960" y="2075760"/>
            <a:ext cx="2903040" cy="377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s-PE" sz="2400" b="1" strike="noStrike" spc="-1">
                <a:solidFill>
                  <a:srgbClr val="42AFB6"/>
                </a:solidFill>
                <a:latin typeface="Aileron Black"/>
              </a:rPr>
              <a:t>233 </a:t>
            </a:r>
            <a:r>
              <a:rPr lang="es-PE" sz="1800" b="1" strike="noStrike" spc="-1">
                <a:solidFill>
                  <a:srgbClr val="42AFB6"/>
                </a:solidFill>
                <a:latin typeface="Aileron Black"/>
              </a:rPr>
              <a:t>INSTITUCIONES EDUCATIVAS EN EJECUCIÓN </a:t>
            </a:r>
            <a:endParaRPr lang="es-PE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s-PE" sz="2400" b="1" strike="noStrike" spc="-1">
                <a:solidFill>
                  <a:srgbClr val="42AFB6"/>
                </a:solidFill>
                <a:latin typeface="Aileron Black"/>
              </a:rPr>
              <a:t>238 </a:t>
            </a:r>
            <a:r>
              <a:rPr lang="es-PE" sz="1800" b="1" strike="noStrike" spc="-1">
                <a:solidFill>
                  <a:srgbClr val="42AFB6"/>
                </a:solidFill>
                <a:latin typeface="Aileron Black"/>
              </a:rPr>
              <a:t>INSTITUCIONES EDUCATIVAS DE RECONSTRUCCIÓN</a:t>
            </a:r>
            <a:endParaRPr lang="es-PE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s-PE" sz="2400" b="1" strike="noStrike" spc="-1">
                <a:solidFill>
                  <a:srgbClr val="42AFB6"/>
                </a:solidFill>
                <a:latin typeface="Aileron Black"/>
              </a:rPr>
              <a:t>07 </a:t>
            </a:r>
            <a:r>
              <a:rPr lang="es-PE" sz="1800" b="1" strike="noStrike" spc="-1">
                <a:solidFill>
                  <a:srgbClr val="42AFB6"/>
                </a:solidFill>
                <a:latin typeface="Aileron Black"/>
              </a:rPr>
              <a:t>UNIVERSIDADES </a:t>
            </a:r>
            <a:endParaRPr lang="es-PE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s-PE" sz="2400" b="1" strike="noStrike" spc="-1">
                <a:solidFill>
                  <a:srgbClr val="42AFB6"/>
                </a:solidFill>
                <a:latin typeface="Aileron Black"/>
              </a:rPr>
              <a:t>02 </a:t>
            </a:r>
            <a:r>
              <a:rPr lang="es-PE" sz="1800" b="1" strike="noStrike" spc="-1">
                <a:solidFill>
                  <a:srgbClr val="42AFB6"/>
                </a:solidFill>
                <a:latin typeface="Aileron Black"/>
              </a:rPr>
              <a:t>INSTITUTOS</a:t>
            </a:r>
            <a:endParaRPr lang="es-PE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s-PE" sz="2400" b="1" strike="noStrike" spc="-1">
                <a:solidFill>
                  <a:srgbClr val="42AFB6"/>
                </a:solidFill>
                <a:latin typeface="Aileron Black"/>
              </a:rPr>
              <a:t>01 </a:t>
            </a:r>
            <a:r>
              <a:rPr lang="es-PE" sz="1600" b="1" strike="noStrike" spc="-1">
                <a:solidFill>
                  <a:srgbClr val="42AFB6"/>
                </a:solidFill>
                <a:latin typeface="Aileron Black"/>
              </a:rPr>
              <a:t>CETPRO</a:t>
            </a:r>
            <a:endParaRPr lang="es-PE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es-PE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CustomShape 1"/>
          <p:cNvSpPr/>
          <p:nvPr/>
        </p:nvSpPr>
        <p:spPr>
          <a:xfrm>
            <a:off x="184252" y="53100"/>
            <a:ext cx="9599040" cy="146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PE" sz="3600" b="0" strike="noStrike" spc="-1" dirty="0">
                <a:solidFill>
                  <a:srgbClr val="7F7F7F"/>
                </a:solidFill>
                <a:latin typeface="Aileron Bold"/>
                <a:ea typeface="DejaVu Sans"/>
              </a:rPr>
              <a:t>2022</a:t>
            </a:r>
            <a:endParaRPr lang="es-PE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s-PE" sz="2400" b="1" strike="noStrike" spc="-1" dirty="0">
                <a:solidFill>
                  <a:srgbClr val="CB1B4A"/>
                </a:solidFill>
                <a:latin typeface="Aileron Black"/>
                <a:ea typeface="DejaVu Sans"/>
              </a:rPr>
              <a:t>Eje 6: </a:t>
            </a:r>
            <a:r>
              <a:rPr lang="es-ES" sz="2400" b="1" strike="noStrike" spc="-1" dirty="0">
                <a:solidFill>
                  <a:srgbClr val="333F50"/>
                </a:solidFill>
                <a:latin typeface="Aileron Black"/>
                <a:ea typeface="DejaVu Sans"/>
              </a:rPr>
              <a:t>Descentralización e infraestructura</a:t>
            </a:r>
            <a:endParaRPr lang="es-PE" sz="2400" b="0" strike="noStrike" spc="-1" dirty="0">
              <a:latin typeface="Arial"/>
            </a:endParaRPr>
          </a:p>
        </p:txBody>
      </p:sp>
      <p:pic>
        <p:nvPicPr>
          <p:cNvPr id="537" name="Google Shape;335;p15"/>
          <p:cNvPicPr/>
          <p:nvPr/>
        </p:nvPicPr>
        <p:blipFill>
          <a:blip r:embed="rId2"/>
          <a:stretch/>
        </p:blipFill>
        <p:spPr>
          <a:xfrm>
            <a:off x="9898200" y="223920"/>
            <a:ext cx="1888560" cy="415080"/>
          </a:xfrm>
          <a:prstGeom prst="rect">
            <a:avLst/>
          </a:prstGeom>
          <a:ln>
            <a:noFill/>
          </a:ln>
        </p:spPr>
      </p:pic>
      <p:sp>
        <p:nvSpPr>
          <p:cNvPr id="538" name="CustomShape 2"/>
          <p:cNvSpPr/>
          <p:nvPr/>
        </p:nvSpPr>
        <p:spPr>
          <a:xfrm>
            <a:off x="1994040" y="1800360"/>
            <a:ext cx="9599040" cy="446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s-PE" sz="2400" b="0" strike="noStrike" spc="-1">
                <a:solidFill>
                  <a:srgbClr val="42AFB6"/>
                </a:solidFill>
                <a:latin typeface="Aileron Black"/>
                <a:ea typeface="DejaVu Sans"/>
              </a:rPr>
              <a:t>Asistencias técnicas y fortalecimiento de las DRE / UGEL</a:t>
            </a:r>
            <a:endParaRPr lang="es-PE" sz="2400" b="0" strike="noStrike" spc="-1">
              <a:latin typeface="Arial"/>
            </a:endParaRPr>
          </a:p>
          <a:p>
            <a:pPr marL="342360" indent="-341640" algn="just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PE" sz="1600" b="0" strike="noStrike" spc="-1">
                <a:solidFill>
                  <a:srgbClr val="000000"/>
                </a:solidFill>
                <a:latin typeface="Arial"/>
                <a:ea typeface="Arial"/>
              </a:rPr>
              <a:t>Desarrollo de habilidades gerenciales y fortalecimiento de la capacidad operativa en las DRE/GRE y UGEL, con énfasis en zonas de frontera y VRAEM</a:t>
            </a:r>
            <a:endParaRPr lang="es-PE" sz="1600" b="0" strike="noStrike" spc="-1">
              <a:latin typeface="Arial"/>
            </a:endParaRPr>
          </a:p>
          <a:p>
            <a:pPr marL="342360" indent="-341640" algn="just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PE" sz="1600" b="0" strike="noStrike" spc="-1">
                <a:solidFill>
                  <a:srgbClr val="000000"/>
                </a:solidFill>
                <a:latin typeface="Arial"/>
                <a:ea typeface="Arial"/>
              </a:rPr>
              <a:t>Fortalecimiento de capacidades para especialistas de DRE/GRE y UGEL en el marco de la emergencia del Sistema Educativo. Alianzas con entidades como Servir.</a:t>
            </a:r>
            <a:endParaRPr lang="es-PE" sz="1600" b="0" strike="noStrike" spc="-1">
              <a:latin typeface="Arial"/>
            </a:endParaRPr>
          </a:p>
          <a:p>
            <a:pPr marL="342360" indent="-341640" algn="just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PE" sz="1600" b="0" strike="noStrike" spc="-1">
                <a:solidFill>
                  <a:srgbClr val="000000"/>
                </a:solidFill>
                <a:latin typeface="Arial"/>
                <a:ea typeface="Arial"/>
              </a:rPr>
              <a:t>Revisión de expedientes de inversiones en educación elaborados por los Gobiernos Regionales y Locales, en la Plataforma ASITEC. En 2021 se ha admitido 127 proyectos para revisión. Adicionalmente, en el 2021 se ha otorgado financiamiento a </a:t>
            </a: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Arial"/>
              </a:rPr>
              <a:t>52 proyectos nuevos del ASITEC por S/ 62 millones y 39 proyectos en ejecución por S/ 31 millones.</a:t>
            </a:r>
            <a:endParaRPr lang="es-PE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  <a:tabLst>
                <a:tab pos="0" algn="l"/>
              </a:tabLst>
            </a:pPr>
            <a:endParaRPr lang="es-PE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s-PE" sz="2400" b="0" strike="noStrike" spc="-1">
                <a:solidFill>
                  <a:srgbClr val="42AFB6"/>
                </a:solidFill>
                <a:latin typeface="Aileron Black"/>
                <a:ea typeface="Arial"/>
              </a:rPr>
              <a:t>Apoyo al desarrollo a los Planes de las UGEL y GR, y transferencias por Compromisos de Desempeño</a:t>
            </a:r>
            <a:endParaRPr lang="es-PE" sz="2400" b="0" strike="noStrike" spc="-1">
              <a:latin typeface="Arial"/>
            </a:endParaRPr>
          </a:p>
          <a:p>
            <a:pPr marL="342360" indent="-341640" algn="just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PE" sz="1600" b="0" strike="noStrike" spc="-1">
                <a:solidFill>
                  <a:srgbClr val="000000"/>
                </a:solidFill>
                <a:latin typeface="Arial"/>
                <a:ea typeface="Arial"/>
              </a:rPr>
              <a:t>Transferencia de recursos para la implementación del Plan de Emergencia en las UGEL mediante Compromisos de Desempeño</a:t>
            </a:r>
            <a:endParaRPr lang="es-PE" sz="1600" b="0" strike="noStrike" spc="-1">
              <a:latin typeface="Arial"/>
            </a:endParaRPr>
          </a:p>
        </p:txBody>
      </p:sp>
      <p:pic>
        <p:nvPicPr>
          <p:cNvPr id="539" name="Picture 2" descr="build Icon 2714995"/>
          <p:cNvPicPr/>
          <p:nvPr/>
        </p:nvPicPr>
        <p:blipFill>
          <a:blip r:embed="rId3"/>
          <a:stretch/>
        </p:blipFill>
        <p:spPr>
          <a:xfrm>
            <a:off x="755640" y="4556160"/>
            <a:ext cx="940680" cy="940680"/>
          </a:xfrm>
          <a:prstGeom prst="rect">
            <a:avLst/>
          </a:prstGeom>
          <a:ln>
            <a:noFill/>
          </a:ln>
        </p:spPr>
      </p:pic>
      <p:pic>
        <p:nvPicPr>
          <p:cNvPr id="540" name="Picture 4" descr="build Icon 2147242"/>
          <p:cNvPicPr/>
          <p:nvPr/>
        </p:nvPicPr>
        <p:blipFill>
          <a:blip r:embed="rId4"/>
          <a:stretch/>
        </p:blipFill>
        <p:spPr>
          <a:xfrm>
            <a:off x="800280" y="2232000"/>
            <a:ext cx="951840" cy="951840"/>
          </a:xfrm>
          <a:prstGeom prst="rect">
            <a:avLst/>
          </a:prstGeom>
          <a:ln>
            <a:noFill/>
          </a:ln>
        </p:spPr>
      </p:pic>
      <p:sp>
        <p:nvSpPr>
          <p:cNvPr id="541" name="CustomShape 3"/>
          <p:cNvSpPr/>
          <p:nvPr/>
        </p:nvSpPr>
        <p:spPr>
          <a:xfrm>
            <a:off x="325440" y="3287880"/>
            <a:ext cx="166140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PE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S/ 76 </a:t>
            </a:r>
            <a:endParaRPr lang="es-PE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PE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millones</a:t>
            </a:r>
            <a:endParaRPr lang="es-PE" sz="2000" b="0" strike="noStrike" spc="-1">
              <a:latin typeface="Arial"/>
            </a:endParaRPr>
          </a:p>
        </p:txBody>
      </p:sp>
      <p:sp>
        <p:nvSpPr>
          <p:cNvPr id="542" name="CustomShape 4"/>
          <p:cNvSpPr/>
          <p:nvPr/>
        </p:nvSpPr>
        <p:spPr>
          <a:xfrm>
            <a:off x="590400" y="5562720"/>
            <a:ext cx="139644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PE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S/ 100 millones</a:t>
            </a:r>
            <a:endParaRPr lang="es-PE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3" name="Imagen 8_0"/>
          <p:cNvPicPr/>
          <p:nvPr/>
        </p:nvPicPr>
        <p:blipFill>
          <a:blip r:embed="rId3"/>
          <a:stretch/>
        </p:blipFill>
        <p:spPr>
          <a:xfrm>
            <a:off x="9546840" y="86400"/>
            <a:ext cx="2518560" cy="553680"/>
          </a:xfrm>
          <a:prstGeom prst="rect">
            <a:avLst/>
          </a:prstGeom>
          <a:ln>
            <a:noFill/>
          </a:ln>
        </p:spPr>
      </p:pic>
      <p:sp>
        <p:nvSpPr>
          <p:cNvPr id="544" name="CustomShape 1"/>
          <p:cNvSpPr/>
          <p:nvPr/>
        </p:nvSpPr>
        <p:spPr>
          <a:xfrm>
            <a:off x="426600" y="1990800"/>
            <a:ext cx="11172600" cy="447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360" algn="just">
              <a:lnSpc>
                <a:spcPct val="100000"/>
              </a:lnSpc>
              <a:buClr>
                <a:srgbClr val="42AFB6"/>
              </a:buClr>
              <a:buFont typeface="Wingdings" charset="2"/>
              <a:buChar char=""/>
            </a:pPr>
            <a:r>
              <a:rPr lang="es-ES" sz="1600" b="0" strike="noStrike" spc="-1" dirty="0">
                <a:solidFill>
                  <a:srgbClr val="11151A"/>
                </a:solidFill>
                <a:latin typeface="Aileron"/>
                <a:ea typeface="DejaVu Sans"/>
              </a:rPr>
              <a:t>Habilitación del uso del Canon y otros fondos de compensación para el financiamiento de proyectos de infraestructura en Tecnologías de la Información y Comunicación (TIC) para Educación, orientados al cierre de la Brecha Digital.</a:t>
            </a:r>
            <a:endParaRPr lang="es-PE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PE" sz="16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42AFB6"/>
              </a:buClr>
              <a:buFont typeface="Wingdings" charset="2"/>
              <a:buChar char=""/>
            </a:pPr>
            <a:r>
              <a:rPr lang="es-ES" sz="1600" b="0" strike="noStrike" spc="-1" dirty="0">
                <a:solidFill>
                  <a:srgbClr val="11151A"/>
                </a:solidFill>
                <a:latin typeface="Aileron"/>
                <a:ea typeface="DejaVu Sans"/>
              </a:rPr>
              <a:t>Incremento del financiamiento  para el pago de sentencias judiciales en calidad de cosa juzgada del sector Educación de los Pliegos del Gobierno Nacional y los Gobiernos Regionales (Deuda Social) hasta por S/ 1,000 millones.</a:t>
            </a:r>
            <a:endParaRPr lang="es-PE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PE" sz="16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42AFB6"/>
              </a:buClr>
              <a:buFont typeface="Wingdings" charset="2"/>
              <a:buChar char=""/>
            </a:pPr>
            <a:r>
              <a:rPr lang="es-ES" sz="1600" b="0" strike="noStrike" spc="-1" dirty="0">
                <a:solidFill>
                  <a:srgbClr val="11151A"/>
                </a:solidFill>
                <a:latin typeface="Aileron"/>
                <a:ea typeface="DejaVu Sans"/>
              </a:rPr>
              <a:t>Incremento de la Remuneración Mensual del Auxiliar de Educación, en el marco de la Ley Nº 30493.</a:t>
            </a:r>
            <a:endParaRPr lang="es-PE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PE" sz="16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42AFB6"/>
              </a:buClr>
              <a:buFont typeface="Wingdings" charset="2"/>
              <a:buChar char=""/>
            </a:pPr>
            <a:r>
              <a:rPr lang="es-ES" sz="1600" b="0" strike="noStrike" spc="-1" dirty="0">
                <a:solidFill>
                  <a:srgbClr val="11151A"/>
                </a:solidFill>
                <a:latin typeface="Aileron"/>
                <a:ea typeface="DejaVu Sans"/>
              </a:rPr>
              <a:t>Incremento de la Remuneración Íntegra Mensual Superior (RIMS) de los Institutos de </a:t>
            </a:r>
            <a:r>
              <a:rPr lang="es-ES" sz="1600" b="0" strike="noStrike" spc="-1" dirty="0" err="1">
                <a:solidFill>
                  <a:srgbClr val="11151A"/>
                </a:solidFill>
                <a:latin typeface="Aileron"/>
                <a:ea typeface="DejaVu Sans"/>
              </a:rPr>
              <a:t>Educaciòn</a:t>
            </a:r>
            <a:r>
              <a:rPr lang="es-ES" sz="1600" b="0" strike="noStrike" spc="-1" dirty="0">
                <a:solidFill>
                  <a:srgbClr val="11151A"/>
                </a:solidFill>
                <a:latin typeface="Aileron"/>
                <a:ea typeface="DejaVu Sans"/>
              </a:rPr>
              <a:t> Superior.</a:t>
            </a:r>
            <a:endParaRPr lang="es-PE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PE" sz="16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42AFB6"/>
              </a:buClr>
              <a:buFont typeface="Wingdings" charset="2"/>
              <a:buChar char=""/>
            </a:pPr>
            <a:r>
              <a:rPr lang="es-ES" sz="1600" b="0" strike="noStrike" spc="-1" dirty="0">
                <a:solidFill>
                  <a:srgbClr val="11151A"/>
                </a:solidFill>
                <a:latin typeface="Aileron"/>
                <a:ea typeface="DejaVu Sans"/>
              </a:rPr>
              <a:t>Aprobar una nueva escala remunerativa a favor de los servidores del Ministerio de Educación comprendidos en régimen laboral del DL 728.</a:t>
            </a:r>
            <a:endParaRPr lang="es-PE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PE" sz="16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42AFB6"/>
              </a:buClr>
              <a:buFont typeface="Wingdings" charset="2"/>
              <a:buChar char=""/>
            </a:pPr>
            <a:r>
              <a:rPr lang="es-ES" sz="1600" b="0" strike="noStrike" spc="-1" dirty="0">
                <a:solidFill>
                  <a:srgbClr val="11151A"/>
                </a:solidFill>
                <a:latin typeface="Aileron"/>
                <a:ea typeface="DejaVu Sans"/>
              </a:rPr>
              <a:t>Otorgamiento de una bonificación para el personal administrativo bajo los alcances del DL 276 y 728 del MINEDU, </a:t>
            </a:r>
            <a:r>
              <a:rPr lang="es-ES" sz="1600" b="0" strike="noStrike" spc="-1" dirty="0" err="1">
                <a:solidFill>
                  <a:srgbClr val="11151A"/>
                </a:solidFill>
                <a:latin typeface="Aileron"/>
                <a:ea typeface="DejaVu Sans"/>
              </a:rPr>
              <a:t>DREs</a:t>
            </a:r>
            <a:r>
              <a:rPr lang="es-ES" sz="1600" b="0" strike="noStrike" spc="-1" dirty="0">
                <a:solidFill>
                  <a:srgbClr val="11151A"/>
                </a:solidFill>
                <a:latin typeface="Aileron"/>
                <a:ea typeface="DejaVu Sans"/>
              </a:rPr>
              <a:t>, UGEL e IIEE.</a:t>
            </a:r>
            <a:endParaRPr lang="es-PE" sz="1600" b="0" strike="noStrike" spc="-1" dirty="0">
              <a:latin typeface="Arial"/>
            </a:endParaRPr>
          </a:p>
        </p:txBody>
      </p:sp>
      <p:sp>
        <p:nvSpPr>
          <p:cNvPr id="545" name="CustomShape 2"/>
          <p:cNvSpPr/>
          <p:nvPr/>
        </p:nvSpPr>
        <p:spPr>
          <a:xfrm>
            <a:off x="88560" y="97200"/>
            <a:ext cx="7813440" cy="583321"/>
          </a:xfrm>
          <a:prstGeom prst="rect">
            <a:avLst/>
          </a:prstGeom>
          <a:solidFill>
            <a:srgbClr val="CB1B4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47840" indent="-447120">
              <a:lnSpc>
                <a:spcPct val="100000"/>
              </a:lnSpc>
              <a:spcBef>
                <a:spcPts val="2999"/>
              </a:spcBef>
              <a:tabLst>
                <a:tab pos="0" algn="l"/>
              </a:tabLst>
            </a:pPr>
            <a:r>
              <a:rPr lang="es-PE" sz="3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Iniciativas adicionales para la Educación</a:t>
            </a:r>
            <a:endParaRPr lang="es-PE" sz="3200" b="0" strike="noStrike" spc="-1" dirty="0">
              <a:latin typeface="Arial"/>
            </a:endParaRPr>
          </a:p>
        </p:txBody>
      </p:sp>
      <p:sp>
        <p:nvSpPr>
          <p:cNvPr id="546" name="CustomShape 3"/>
          <p:cNvSpPr/>
          <p:nvPr/>
        </p:nvSpPr>
        <p:spPr>
          <a:xfrm>
            <a:off x="365760" y="803160"/>
            <a:ext cx="11612520" cy="118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MX" sz="1800" b="1" strike="noStrike" spc="-1">
                <a:solidFill>
                  <a:srgbClr val="333F50"/>
                </a:solidFill>
                <a:latin typeface="Aileron Black"/>
                <a:ea typeface="Noto Sans CJK SC"/>
              </a:rPr>
              <a:t>Adicionalmente a lo señalado</a:t>
            </a:r>
            <a:r>
              <a:rPr lang="es-MX" sz="1800" b="1" strike="noStrike" spc="-1">
                <a:solidFill>
                  <a:srgbClr val="333F50"/>
                </a:solidFill>
                <a:latin typeface="Aileron Black"/>
                <a:ea typeface="DejaVu Sans"/>
              </a:rPr>
              <a:t>, el MINEDU viene trabajando en la formulación de iniciativas de carácter sectorial para el bienestar de nuestros estudiantes, docentes y miembros de la comunidad educativa. Algunas de ellas requieren validación del Congreso tales como:</a:t>
            </a:r>
            <a:endParaRPr lang="es-PE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7" name="Imagen 8_1" descr="Imagen que contiene tabla, interior, computer, persona&#10;&#10;Descripción generada automáticamente"/>
          <p:cNvPicPr/>
          <p:nvPr/>
        </p:nvPicPr>
        <p:blipFill>
          <a:blip r:embed="rId2"/>
          <a:stretch/>
        </p:blipFill>
        <p:spPr>
          <a:xfrm>
            <a:off x="0" y="0"/>
            <a:ext cx="12191400" cy="6920640"/>
          </a:xfrm>
          <a:prstGeom prst="rect">
            <a:avLst/>
          </a:prstGeom>
          <a:ln>
            <a:noFill/>
          </a:ln>
        </p:spPr>
      </p:pic>
      <p:sp>
        <p:nvSpPr>
          <p:cNvPr id="548" name="CustomShape 1"/>
          <p:cNvSpPr/>
          <p:nvPr/>
        </p:nvSpPr>
        <p:spPr>
          <a:xfrm>
            <a:off x="0" y="0"/>
            <a:ext cx="12191400" cy="692064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9" name="CustomShape 2"/>
          <p:cNvSpPr/>
          <p:nvPr/>
        </p:nvSpPr>
        <p:spPr>
          <a:xfrm>
            <a:off x="1523880" y="2682720"/>
            <a:ext cx="9143280" cy="91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marL="457200" indent="-456480" algn="ctr">
              <a:lnSpc>
                <a:spcPct val="90000"/>
              </a:lnSpc>
              <a:tabLst>
                <a:tab pos="0" algn="l"/>
              </a:tabLst>
            </a:pPr>
            <a:r>
              <a:rPr lang="es-MX" sz="6000" b="0" strike="noStrike" spc="-151">
                <a:solidFill>
                  <a:srgbClr val="CB1B4A"/>
                </a:solidFill>
                <a:latin typeface="Aileron Black"/>
                <a:ea typeface="Calibri"/>
              </a:rPr>
              <a:t>Gracias</a:t>
            </a:r>
            <a:endParaRPr lang="es-PE" sz="6000" b="0" strike="noStrike" spc="-1">
              <a:latin typeface="Arial"/>
            </a:endParaRPr>
          </a:p>
        </p:txBody>
      </p:sp>
      <p:pic>
        <p:nvPicPr>
          <p:cNvPr id="550" name="Google Shape;335;p15_3"/>
          <p:cNvPicPr/>
          <p:nvPr/>
        </p:nvPicPr>
        <p:blipFill>
          <a:blip r:embed="rId3"/>
          <a:stretch/>
        </p:blipFill>
        <p:spPr>
          <a:xfrm>
            <a:off x="9898200" y="223920"/>
            <a:ext cx="1888560" cy="415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CustomShape 1"/>
          <p:cNvSpPr/>
          <p:nvPr/>
        </p:nvSpPr>
        <p:spPr>
          <a:xfrm>
            <a:off x="2214720" y="6302520"/>
            <a:ext cx="7806600" cy="39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900" b="0" strike="noStrike" spc="-1">
                <a:solidFill>
                  <a:srgbClr val="000000"/>
                </a:solidFill>
                <a:latin typeface="Calibri"/>
                <a:ea typeface="DejaVu Sans"/>
              </a:rPr>
              <a:t>* No incluye otros ministerios y entidades públicas que cuentan con presupuesto bajo la función educación y alcanza los 945 millones de soles (PIA).</a:t>
            </a:r>
            <a:endParaRPr lang="es-PE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0" strike="noStrike" spc="-1">
                <a:solidFill>
                  <a:srgbClr val="000000"/>
                </a:solidFill>
                <a:latin typeface="Calibri"/>
                <a:ea typeface="DejaVu Sans"/>
              </a:rPr>
              <a:t>(**) Para efectos del presente análisis se considera a los Pliegos IPD y al CVH de la Función Cultura y Deporte como de la Funciòn Educaciòn</a:t>
            </a:r>
            <a:endParaRPr lang="es-PE" sz="900" b="0" strike="noStrike" spc="-1">
              <a:latin typeface="Arial"/>
            </a:endParaRPr>
          </a:p>
        </p:txBody>
      </p:sp>
      <p:pic>
        <p:nvPicPr>
          <p:cNvPr id="359" name="Google Shape;335;p15"/>
          <p:cNvPicPr/>
          <p:nvPr/>
        </p:nvPicPr>
        <p:blipFill>
          <a:blip r:embed="rId3"/>
          <a:stretch/>
        </p:blipFill>
        <p:spPr>
          <a:xfrm>
            <a:off x="9898200" y="223920"/>
            <a:ext cx="1888560" cy="415080"/>
          </a:xfrm>
          <a:prstGeom prst="rect">
            <a:avLst/>
          </a:prstGeom>
          <a:ln>
            <a:noFill/>
          </a:ln>
        </p:spPr>
      </p:pic>
      <p:sp>
        <p:nvSpPr>
          <p:cNvPr id="360" name="CustomShape 3"/>
          <p:cNvSpPr/>
          <p:nvPr/>
        </p:nvSpPr>
        <p:spPr>
          <a:xfrm>
            <a:off x="4225320" y="1863360"/>
            <a:ext cx="4740120" cy="5072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1" name="CustomShape 4"/>
          <p:cNvSpPr/>
          <p:nvPr/>
        </p:nvSpPr>
        <p:spPr>
          <a:xfrm>
            <a:off x="4604760" y="1942920"/>
            <a:ext cx="3777480" cy="33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PE" sz="1600" b="0" strike="noStrike" spc="-1">
                <a:solidFill>
                  <a:srgbClr val="FFFFFF"/>
                </a:solidFill>
                <a:latin typeface="Aileron Light"/>
                <a:ea typeface="DejaVu Sans"/>
              </a:rPr>
              <a:t>MINISTERIO DE EDUCACIÓN</a:t>
            </a:r>
            <a:endParaRPr lang="es-PE" sz="1600" b="0" strike="noStrike" spc="-1">
              <a:latin typeface="Arial"/>
            </a:endParaRPr>
          </a:p>
        </p:txBody>
      </p:sp>
      <p:sp>
        <p:nvSpPr>
          <p:cNvPr id="362" name="CustomShape 5"/>
          <p:cNvSpPr/>
          <p:nvPr/>
        </p:nvSpPr>
        <p:spPr>
          <a:xfrm>
            <a:off x="4225320" y="2535120"/>
            <a:ext cx="4740120" cy="9676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3" name="CustomShape 6"/>
          <p:cNvSpPr/>
          <p:nvPr/>
        </p:nvSpPr>
        <p:spPr>
          <a:xfrm>
            <a:off x="4734180" y="2584800"/>
            <a:ext cx="3752640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0" strike="noStrike" spc="-1" dirty="0">
                <a:solidFill>
                  <a:srgbClr val="FFFFFF"/>
                </a:solidFill>
                <a:latin typeface="Aileron Light"/>
                <a:ea typeface="DejaVu Sans"/>
              </a:rPr>
              <a:t>ORGANISMOS PÚBLICOS DESCENTRALIZADOS – OPD </a:t>
            </a:r>
            <a:endParaRPr lang="es-PE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600" b="0" strike="noStrike" spc="-1" dirty="0">
                <a:solidFill>
                  <a:srgbClr val="FFFFFF"/>
                </a:solidFill>
                <a:latin typeface="Aileron Light"/>
                <a:ea typeface="DejaVu Sans"/>
              </a:rPr>
              <a:t>(IPD, SINEACE, SUNEDU, CVH)</a:t>
            </a:r>
            <a:endParaRPr lang="es-PE" sz="1600" b="0" strike="noStrike" spc="-1" dirty="0">
              <a:latin typeface="Arial"/>
            </a:endParaRPr>
          </a:p>
        </p:txBody>
      </p:sp>
      <p:sp>
        <p:nvSpPr>
          <p:cNvPr id="364" name="CustomShape 7"/>
          <p:cNvSpPr/>
          <p:nvPr/>
        </p:nvSpPr>
        <p:spPr>
          <a:xfrm>
            <a:off x="4231440" y="3681360"/>
            <a:ext cx="4733640" cy="4928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5" name="CustomShape 8"/>
          <p:cNvSpPr/>
          <p:nvPr/>
        </p:nvSpPr>
        <p:spPr>
          <a:xfrm>
            <a:off x="4878359" y="3749400"/>
            <a:ext cx="3834319" cy="337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600" b="0" strike="noStrike" spc="-1" dirty="0">
                <a:solidFill>
                  <a:srgbClr val="FFFFFF"/>
                </a:solidFill>
                <a:latin typeface="Aileron Light"/>
                <a:ea typeface="DejaVu Sans"/>
              </a:rPr>
              <a:t>UNIVERSIDADES PÚBLICAS (52)</a:t>
            </a:r>
            <a:endParaRPr lang="es-PE" sz="1600" b="0" strike="noStrike" spc="-1" dirty="0">
              <a:latin typeface="Arial"/>
            </a:endParaRPr>
          </a:p>
        </p:txBody>
      </p:sp>
      <p:sp>
        <p:nvSpPr>
          <p:cNvPr id="366" name="CustomShape 9"/>
          <p:cNvSpPr/>
          <p:nvPr/>
        </p:nvSpPr>
        <p:spPr>
          <a:xfrm>
            <a:off x="4225320" y="4732200"/>
            <a:ext cx="4748040" cy="492840"/>
          </a:xfrm>
          <a:prstGeom prst="rect">
            <a:avLst/>
          </a:prstGeom>
          <a:solidFill>
            <a:srgbClr val="CB1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7" name="CustomShape 10"/>
          <p:cNvSpPr/>
          <p:nvPr/>
        </p:nvSpPr>
        <p:spPr>
          <a:xfrm>
            <a:off x="4154760" y="4821120"/>
            <a:ext cx="4868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0" strike="noStrike" spc="-1">
                <a:solidFill>
                  <a:srgbClr val="FFFFFF"/>
                </a:solidFill>
                <a:latin typeface="Aileron Light"/>
                <a:ea typeface="DejaVu Sans"/>
              </a:rPr>
              <a:t>GOBIERNOS REGIONALES (25)</a:t>
            </a:r>
            <a:endParaRPr lang="es-PE" sz="1600" b="0" strike="noStrike" spc="-1">
              <a:latin typeface="Arial"/>
            </a:endParaRPr>
          </a:p>
        </p:txBody>
      </p:sp>
      <p:sp>
        <p:nvSpPr>
          <p:cNvPr id="368" name="CustomShape 11"/>
          <p:cNvSpPr/>
          <p:nvPr/>
        </p:nvSpPr>
        <p:spPr>
          <a:xfrm>
            <a:off x="4236480" y="5369040"/>
            <a:ext cx="4748040" cy="492840"/>
          </a:xfrm>
          <a:prstGeom prst="rect">
            <a:avLst/>
          </a:prstGeom>
          <a:solidFill>
            <a:srgbClr val="2EA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9" name="CustomShape 12"/>
          <p:cNvSpPr/>
          <p:nvPr/>
        </p:nvSpPr>
        <p:spPr>
          <a:xfrm>
            <a:off x="4567680" y="5454720"/>
            <a:ext cx="3861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FFFFFF"/>
                </a:solidFill>
                <a:latin typeface="Aileron Light"/>
                <a:ea typeface="DejaVu Sans"/>
              </a:rPr>
              <a:t>GOBIERNOS LOCALES (1,873)</a:t>
            </a:r>
            <a:endParaRPr lang="es-PE" sz="1600" b="0" strike="noStrike" spc="-1">
              <a:latin typeface="Arial"/>
            </a:endParaRPr>
          </a:p>
        </p:txBody>
      </p:sp>
      <p:sp>
        <p:nvSpPr>
          <p:cNvPr id="370" name="CustomShape 13"/>
          <p:cNvSpPr/>
          <p:nvPr/>
        </p:nvSpPr>
        <p:spPr>
          <a:xfrm>
            <a:off x="3353400" y="1861560"/>
            <a:ext cx="706320" cy="230112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PE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GN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371" name="CustomShape 14"/>
          <p:cNvSpPr/>
          <p:nvPr/>
        </p:nvSpPr>
        <p:spPr>
          <a:xfrm>
            <a:off x="3339360" y="4734000"/>
            <a:ext cx="700920" cy="496080"/>
          </a:xfrm>
          <a:prstGeom prst="rect">
            <a:avLst/>
          </a:prstGeom>
          <a:solidFill>
            <a:srgbClr val="CB1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PE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GR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372" name="CustomShape 15"/>
          <p:cNvSpPr/>
          <p:nvPr/>
        </p:nvSpPr>
        <p:spPr>
          <a:xfrm>
            <a:off x="3347280" y="5369040"/>
            <a:ext cx="702720" cy="492840"/>
          </a:xfrm>
          <a:prstGeom prst="rect">
            <a:avLst/>
          </a:prstGeom>
          <a:solidFill>
            <a:srgbClr val="2EA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PE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GL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373" name="CustomShape 16"/>
          <p:cNvSpPr/>
          <p:nvPr/>
        </p:nvSpPr>
        <p:spPr>
          <a:xfrm>
            <a:off x="4475160" y="4352760"/>
            <a:ext cx="36410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333F50"/>
                </a:solidFill>
                <a:latin typeface="Aileron Bold"/>
                <a:ea typeface="DejaVu Sans"/>
              </a:rPr>
              <a:t>Función Educación</a:t>
            </a:r>
            <a:endParaRPr lang="es-PE" sz="1800" b="0" strike="noStrike" spc="-1">
              <a:latin typeface="Arial"/>
            </a:endParaRPr>
          </a:p>
        </p:txBody>
      </p:sp>
      <p:sp>
        <p:nvSpPr>
          <p:cNvPr id="374" name="CustomShape 17"/>
          <p:cNvSpPr/>
          <p:nvPr/>
        </p:nvSpPr>
        <p:spPr>
          <a:xfrm>
            <a:off x="5316480" y="1506600"/>
            <a:ext cx="2015640" cy="33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600" b="0" strike="noStrike" spc="-1">
                <a:solidFill>
                  <a:srgbClr val="CB1B4A"/>
                </a:solidFill>
                <a:latin typeface="Aileron Bold"/>
                <a:ea typeface="DejaVu Sans"/>
              </a:rPr>
              <a:t>Sector Educación</a:t>
            </a:r>
            <a:endParaRPr lang="es-PE" sz="1600" b="0" strike="noStrike" spc="-1">
              <a:latin typeface="Arial"/>
            </a:endParaRPr>
          </a:p>
        </p:txBody>
      </p:sp>
      <p:sp>
        <p:nvSpPr>
          <p:cNvPr id="20" name="CustomShape 1"/>
          <p:cNvSpPr/>
          <p:nvPr/>
        </p:nvSpPr>
        <p:spPr>
          <a:xfrm>
            <a:off x="42479" y="50274"/>
            <a:ext cx="9671760" cy="1075764"/>
          </a:xfrm>
          <a:prstGeom prst="rect">
            <a:avLst/>
          </a:prstGeom>
          <a:solidFill>
            <a:srgbClr val="CB1B4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47840" indent="-447120">
              <a:lnSpc>
                <a:spcPct val="100000"/>
              </a:lnSpc>
              <a:tabLst>
                <a:tab pos="0" algn="l"/>
              </a:tabLst>
            </a:pPr>
            <a:r>
              <a:rPr lang="es-ES" sz="3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Alcance del Presupuesto para la Educación a nivel nacional</a:t>
            </a:r>
            <a:endParaRPr lang="es-PE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CustomShape 1"/>
          <p:cNvSpPr/>
          <p:nvPr/>
        </p:nvSpPr>
        <p:spPr>
          <a:xfrm>
            <a:off x="831960" y="1640520"/>
            <a:ext cx="9064800" cy="235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s-ES" sz="5400" b="1" strike="noStrike" spc="-1" dirty="0">
                <a:solidFill>
                  <a:srgbClr val="CB1B4A"/>
                </a:solidFill>
                <a:latin typeface="Aileron Black"/>
                <a:ea typeface="Arial"/>
              </a:rPr>
              <a:t>1. Ejecución del año 2020 y avances del año </a:t>
            </a:r>
            <a:r>
              <a:rPr lang="es-ES" sz="5400" b="1" strike="noStrike" spc="-1" dirty="0" smtClean="0">
                <a:solidFill>
                  <a:srgbClr val="CB1B4A"/>
                </a:solidFill>
                <a:latin typeface="Aileron Black"/>
                <a:ea typeface="Arial"/>
              </a:rPr>
              <a:t>2021</a:t>
            </a:r>
            <a:endParaRPr lang="es-PE" sz="5400" b="0" strike="noStrike" spc="-1" dirty="0">
              <a:latin typeface="Arial"/>
            </a:endParaRPr>
          </a:p>
        </p:txBody>
      </p:sp>
      <p:pic>
        <p:nvPicPr>
          <p:cNvPr id="376" name="Google Shape;335;p15"/>
          <p:cNvPicPr/>
          <p:nvPr/>
        </p:nvPicPr>
        <p:blipFill>
          <a:blip r:embed="rId3"/>
          <a:stretch/>
        </p:blipFill>
        <p:spPr>
          <a:xfrm>
            <a:off x="9897480" y="224280"/>
            <a:ext cx="1888920" cy="415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CustomShape 1"/>
          <p:cNvSpPr/>
          <p:nvPr/>
        </p:nvSpPr>
        <p:spPr>
          <a:xfrm>
            <a:off x="0" y="0"/>
            <a:ext cx="9671760" cy="577440"/>
          </a:xfrm>
          <a:prstGeom prst="rect">
            <a:avLst/>
          </a:prstGeom>
          <a:solidFill>
            <a:srgbClr val="CB1B4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47840" indent="-447120">
              <a:lnSpc>
                <a:spcPct val="100000"/>
              </a:lnSpc>
              <a:tabLst>
                <a:tab pos="0" algn="l"/>
              </a:tabLst>
            </a:pPr>
            <a:r>
              <a:rPr lang="es-ES" sz="3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Ejecución Presupuestal 2020 vs 2021</a:t>
            </a:r>
            <a:endParaRPr lang="es-PE" sz="3200" b="0" strike="noStrike" spc="-1" dirty="0">
              <a:latin typeface="Arial"/>
            </a:endParaRPr>
          </a:p>
        </p:txBody>
      </p:sp>
      <p:graphicFrame>
        <p:nvGraphicFramePr>
          <p:cNvPr id="378" name="Table 2"/>
          <p:cNvGraphicFramePr/>
          <p:nvPr/>
        </p:nvGraphicFramePr>
        <p:xfrm>
          <a:off x="500760" y="1540800"/>
          <a:ext cx="11154600" cy="3832560"/>
        </p:xfrm>
        <a:graphic>
          <a:graphicData uri="http://schemas.openxmlformats.org/drawingml/2006/table">
            <a:tbl>
              <a:tblPr/>
              <a:tblGrid>
                <a:gridCol w="2525760"/>
                <a:gridCol w="1308960"/>
                <a:gridCol w="1562040"/>
                <a:gridCol w="1615680"/>
                <a:gridCol w="1615680"/>
                <a:gridCol w="1597680"/>
                <a:gridCol w="928800"/>
              </a:tblGrid>
              <a:tr h="3132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Nivel de Gobierno / Pliegos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solidFill>
                      <a:srgbClr val="D93B4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Ejecución a noviembre 2020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solidFill>
                      <a:srgbClr val="D93B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Ejecución a la fecha (22/11/21)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solidFill>
                      <a:srgbClr val="D93B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43596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PIM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solidFill>
                      <a:srgbClr val="D93B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Devengado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solidFill>
                      <a:srgbClr val="D93B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%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solidFill>
                      <a:srgbClr val="D93B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PIM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solidFill>
                      <a:srgbClr val="D93B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Devengado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solidFill>
                      <a:srgbClr val="D93B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%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solidFill>
                      <a:srgbClr val="D93B48"/>
                    </a:solidFill>
                  </a:tcPr>
                </a:tc>
              </a:tr>
              <a:tr h="532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Gobierno Nacional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12,969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8,668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67%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13,695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9,719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71%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MINEDU​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7,543​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5,404​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72%​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8,142​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6,189​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76%​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OPD​(*)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311​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206​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66%​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266​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180​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68%​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Universidades​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5,115​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3,058​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60%​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5,287​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3,350​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63%​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32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Gobiernos Regionales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18,128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14,912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82%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18,650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15,628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84%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32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Gobiernos Locales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2,675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951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36%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3,481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1,824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52%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2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Total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33,772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24,531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73%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35,826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27,171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76%</a:t>
                      </a: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​</a:t>
                      </a:r>
                      <a:endParaRPr lang="es-PE" sz="1400" b="0" strike="noStrike" spc="-1">
                        <a:latin typeface="Arial"/>
                      </a:endParaRPr>
                    </a:p>
                  </a:txBody>
                  <a:tcPr>
                    <a:lnL w="12960">
                      <a:solidFill>
                        <a:srgbClr val="000000"/>
                      </a:solidFill>
                    </a:lnL>
                    <a:lnR w="12960">
                      <a:solidFill>
                        <a:srgbClr val="000000"/>
                      </a:solidFill>
                    </a:lnR>
                    <a:lnT w="12960">
                      <a:solidFill>
                        <a:srgbClr val="000000"/>
                      </a:solidFill>
                    </a:lnT>
                    <a:lnB w="1296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379" name="CustomShape 3"/>
          <p:cNvSpPr/>
          <p:nvPr/>
        </p:nvSpPr>
        <p:spPr>
          <a:xfrm>
            <a:off x="838080" y="1906200"/>
            <a:ext cx="121914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PE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endParaRPr lang="es-PE" sz="18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PE" sz="1800" b="0" strike="noStrike" spc="-1">
              <a:latin typeface="Arial"/>
            </a:endParaRPr>
          </a:p>
        </p:txBody>
      </p:sp>
      <p:sp>
        <p:nvSpPr>
          <p:cNvPr id="380" name="CustomShape 4"/>
          <p:cNvSpPr/>
          <p:nvPr/>
        </p:nvSpPr>
        <p:spPr>
          <a:xfrm>
            <a:off x="447480" y="648000"/>
            <a:ext cx="9441360" cy="73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PE" sz="2400" b="0" strike="noStrike" spc="-1">
                <a:solidFill>
                  <a:srgbClr val="7F7F7F"/>
                </a:solidFill>
                <a:latin typeface="Aileron Bold"/>
                <a:ea typeface="DejaVu Sans"/>
              </a:rPr>
              <a:t>2021</a:t>
            </a:r>
            <a:r>
              <a:rPr lang="es-PE" sz="2400" b="0" strike="noStrike" spc="-1">
                <a:solidFill>
                  <a:srgbClr val="000000"/>
                </a:solidFill>
                <a:latin typeface="Aileron Bold"/>
                <a:ea typeface="DejaVu Sans"/>
              </a:rPr>
              <a:t>​</a:t>
            </a:r>
            <a:r>
              <a:rPr lang="es-PE" sz="2400" b="0" strike="noStrike" spc="-1">
                <a:solidFill>
                  <a:srgbClr val="000000"/>
                </a:solidFill>
                <a:latin typeface="Segoe UI"/>
                <a:ea typeface="DejaVu Sans"/>
              </a:rPr>
              <a:t>, </a:t>
            </a:r>
            <a:r>
              <a:rPr lang="es-MX" sz="1800" b="1" strike="noStrike" spc="-1">
                <a:solidFill>
                  <a:srgbClr val="333F50"/>
                </a:solidFill>
                <a:latin typeface="Aileron Black"/>
                <a:ea typeface="DejaVu Sans"/>
              </a:rPr>
              <a:t>A la fecha, </a:t>
            </a:r>
            <a:r>
              <a:rPr lang="es-MX" sz="1800" b="1" strike="noStrike" spc="-1">
                <a:solidFill>
                  <a:srgbClr val="2EAEF2"/>
                </a:solidFill>
                <a:latin typeface="Aileron Black"/>
                <a:ea typeface="DejaVu Sans"/>
              </a:rPr>
              <a:t>se ha ejecutado el 76%</a:t>
            </a:r>
            <a:r>
              <a:rPr lang="es-MX" sz="1800" b="1" strike="noStrike" spc="-1">
                <a:solidFill>
                  <a:srgbClr val="333F50"/>
                </a:solidFill>
                <a:latin typeface="Aileron Black"/>
                <a:ea typeface="DejaVu Sans"/>
              </a:rPr>
              <a:t> del presupuesto asignado en el año para Educación</a:t>
            </a:r>
            <a:endParaRPr lang="es-PE" sz="1800" b="0" strike="noStrike" spc="-1">
              <a:latin typeface="Arial"/>
            </a:endParaRPr>
          </a:p>
        </p:txBody>
      </p:sp>
      <p:pic>
        <p:nvPicPr>
          <p:cNvPr id="381" name="Imagen 9"/>
          <p:cNvPicPr/>
          <p:nvPr/>
        </p:nvPicPr>
        <p:blipFill>
          <a:blip r:embed="rId2"/>
          <a:stretch/>
        </p:blipFill>
        <p:spPr>
          <a:xfrm>
            <a:off x="9672480" y="-20880"/>
            <a:ext cx="2518560" cy="604800"/>
          </a:xfrm>
          <a:prstGeom prst="rect">
            <a:avLst/>
          </a:prstGeom>
          <a:ln>
            <a:noFill/>
          </a:ln>
        </p:spPr>
      </p:pic>
      <p:sp>
        <p:nvSpPr>
          <p:cNvPr id="382" name="CustomShape 5"/>
          <p:cNvSpPr/>
          <p:nvPr/>
        </p:nvSpPr>
        <p:spPr>
          <a:xfrm>
            <a:off x="474120" y="5775480"/>
            <a:ext cx="1120752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PE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En el año 2020, a fines de noviembre, se había ejecutado el 73% del presupuesto. </a:t>
            </a:r>
            <a:r>
              <a:rPr lang="es-P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Para cierre de año, se espera que el Pliego 010 MINEDU alcance una ejecución no menor al 94%, superior en 8 puntos porcentuales con respecto al año 2020, en la que se alcanzó una ejecución del 86%.</a:t>
            </a:r>
            <a:endParaRPr lang="es-PE" sz="1800" b="0" strike="noStrike" spc="-1">
              <a:latin typeface="Arial"/>
            </a:endParaRPr>
          </a:p>
        </p:txBody>
      </p:sp>
      <p:sp>
        <p:nvSpPr>
          <p:cNvPr id="383" name="CustomShape 6"/>
          <p:cNvSpPr/>
          <p:nvPr/>
        </p:nvSpPr>
        <p:spPr>
          <a:xfrm>
            <a:off x="9516600" y="1102320"/>
            <a:ext cx="2192040" cy="3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000" b="1" strike="noStrike" spc="-1">
                <a:solidFill>
                  <a:srgbClr val="000000"/>
                </a:solidFill>
                <a:latin typeface="Arial"/>
                <a:ea typeface="DejaVu Sans"/>
              </a:rPr>
              <a:t>Presupuesto expresado en  Millones de soles</a:t>
            </a:r>
            <a:endParaRPr lang="es-PE" sz="1000" b="0" strike="noStrike" spc="-1">
              <a:latin typeface="Arial"/>
            </a:endParaRPr>
          </a:p>
        </p:txBody>
      </p:sp>
      <p:sp>
        <p:nvSpPr>
          <p:cNvPr id="384" name="CustomShape 7"/>
          <p:cNvSpPr/>
          <p:nvPr/>
        </p:nvSpPr>
        <p:spPr>
          <a:xfrm>
            <a:off x="447480" y="5423040"/>
            <a:ext cx="11207520" cy="31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ES" sz="700" b="0" strike="noStrike" spc="-1">
                <a:solidFill>
                  <a:srgbClr val="000000"/>
                </a:solidFill>
                <a:latin typeface="Arial"/>
                <a:ea typeface="DejaVu Sans"/>
              </a:rPr>
              <a:t>(*) Incluye a los Pliegos: 342. </a:t>
            </a:r>
            <a:r>
              <a:rPr lang="es-PE" sz="700" b="0" strike="noStrike" spc="-1">
                <a:solidFill>
                  <a:srgbClr val="000000"/>
                </a:solidFill>
                <a:latin typeface="Arial"/>
                <a:ea typeface="DejaVu Sans"/>
              </a:rPr>
              <a:t> </a:t>
            </a:r>
            <a:r>
              <a:rPr lang="es-PE" sz="800" b="0" strike="noStrike" spc="-1">
                <a:solidFill>
                  <a:srgbClr val="000000"/>
                </a:solidFill>
                <a:latin typeface="Arial"/>
                <a:ea typeface="DejaVu Sans"/>
              </a:rPr>
              <a:t>Instituto Peruano del Deporte </a:t>
            </a:r>
            <a:r>
              <a:rPr lang="es-PE" sz="700" b="0" strike="noStrike" spc="-1">
                <a:solidFill>
                  <a:srgbClr val="000000"/>
                </a:solidFill>
                <a:latin typeface="Arial"/>
                <a:ea typeface="DejaVu Sans"/>
              </a:rPr>
              <a:t>- </a:t>
            </a:r>
            <a:r>
              <a:rPr lang="es-ES" sz="700" b="0" strike="noStrike" spc="-1">
                <a:solidFill>
                  <a:srgbClr val="000000"/>
                </a:solidFill>
                <a:latin typeface="Arial"/>
                <a:ea typeface="DejaVu Sans"/>
              </a:rPr>
              <a:t>IPD, 118 </a:t>
            </a:r>
            <a:r>
              <a:rPr lang="es-PE" sz="700" b="0" strike="noStrike" spc="-1">
                <a:solidFill>
                  <a:srgbClr val="000000"/>
                </a:solidFill>
                <a:latin typeface="Arial"/>
                <a:ea typeface="DejaVu Sans"/>
              </a:rPr>
              <a:t>Superintendencia Nacional de Educación Superior Universitaria - </a:t>
            </a:r>
            <a:r>
              <a:rPr lang="es-ES" sz="700" b="0" strike="noStrike" spc="-1">
                <a:solidFill>
                  <a:srgbClr val="000000"/>
                </a:solidFill>
                <a:latin typeface="Arial"/>
                <a:ea typeface="DejaVu Sans"/>
              </a:rPr>
              <a:t>SINEACE, 111 </a:t>
            </a:r>
            <a:r>
              <a:rPr lang="es-PE" sz="700" b="0" strike="noStrike" spc="-1">
                <a:solidFill>
                  <a:srgbClr val="000000"/>
                </a:solidFill>
                <a:latin typeface="Arial"/>
                <a:ea typeface="DejaVu Sans"/>
              </a:rPr>
              <a:t> Centro Vacacional Huampani - </a:t>
            </a:r>
            <a:r>
              <a:rPr lang="es-ES" sz="700" b="0" strike="noStrike" spc="-1">
                <a:solidFill>
                  <a:srgbClr val="000000"/>
                </a:solidFill>
                <a:latin typeface="Arial"/>
                <a:ea typeface="DejaVu Sans"/>
              </a:rPr>
              <a:t>CVH y 117  Sistema Nacional de Evaluación, Acreditación y Certificación de la Calidad Educativa -  SUNEDU</a:t>
            </a:r>
            <a:endParaRPr lang="es-PE" sz="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Imagen 8"/>
          <p:cNvPicPr/>
          <p:nvPr/>
        </p:nvPicPr>
        <p:blipFill>
          <a:blip r:embed="rId3"/>
          <a:stretch/>
        </p:blipFill>
        <p:spPr>
          <a:xfrm>
            <a:off x="9546840" y="86400"/>
            <a:ext cx="2518560" cy="553680"/>
          </a:xfrm>
          <a:prstGeom prst="rect">
            <a:avLst/>
          </a:prstGeom>
          <a:ln>
            <a:noFill/>
          </a:ln>
        </p:spPr>
      </p:pic>
      <p:sp>
        <p:nvSpPr>
          <p:cNvPr id="386" name="CustomShape 1"/>
          <p:cNvSpPr/>
          <p:nvPr/>
        </p:nvSpPr>
        <p:spPr>
          <a:xfrm>
            <a:off x="506160" y="1441440"/>
            <a:ext cx="11309400" cy="496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360">
              <a:lnSpc>
                <a:spcPct val="100000"/>
              </a:lnSpc>
              <a:buClr>
                <a:srgbClr val="42AFB6"/>
              </a:buClr>
              <a:buFont typeface="Wingdings" charset="2"/>
              <a:buChar char=""/>
            </a:pPr>
            <a:r>
              <a:rPr lang="es-ES" sz="2000" b="1" strike="noStrike" spc="-1">
                <a:solidFill>
                  <a:srgbClr val="11151A"/>
                </a:solidFill>
                <a:latin typeface="Aileron"/>
                <a:ea typeface="DejaVu Sans"/>
              </a:rPr>
              <a:t>La elaboración y aplicación del Plan de Emergencia en Educación</a:t>
            </a:r>
            <a:endParaRPr lang="es-PE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PE" sz="20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42AFB6"/>
              </a:buClr>
              <a:buFont typeface="Wingdings" charset="2"/>
              <a:buChar char=""/>
            </a:pPr>
            <a:r>
              <a:rPr lang="es-ES" sz="2000" b="1" strike="noStrike" spc="-1">
                <a:solidFill>
                  <a:srgbClr val="11151A"/>
                </a:solidFill>
                <a:latin typeface="Aileron"/>
                <a:ea typeface="DejaVu Sans"/>
              </a:rPr>
              <a:t>Suscripción del Convenio con el Reino Unido para la Ejecución de 75 proyectos de infraestructura que benefician a 104mil estudiantes con una inversión de S/ 2,800 millones de Soles (Escuelas Bicentenario)</a:t>
            </a:r>
            <a:endParaRPr lang="es-PE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PE" sz="20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42AFB6"/>
              </a:buClr>
              <a:buFont typeface="Wingdings" charset="2"/>
              <a:buChar char=""/>
            </a:pPr>
            <a:r>
              <a:rPr lang="es-ES" sz="2000" b="1" strike="noStrike" spc="-1">
                <a:solidFill>
                  <a:srgbClr val="11151A"/>
                </a:solidFill>
                <a:latin typeface="Aileron"/>
                <a:ea typeface="DejaVu Sans"/>
              </a:rPr>
              <a:t>Mantenimiento y acondicionamiento de 55 mil locales educativos que permitirán el retorno a clases seguro para los estudiantes de educación básica</a:t>
            </a:r>
            <a:endParaRPr lang="es-PE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PE" sz="20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42AFB6"/>
              </a:buClr>
              <a:buFont typeface="Wingdings" charset="2"/>
              <a:buChar char=""/>
            </a:pPr>
            <a:r>
              <a:rPr lang="es-ES" sz="2000" b="1" strike="noStrike" spc="-1">
                <a:solidFill>
                  <a:srgbClr val="11151A"/>
                </a:solidFill>
                <a:latin typeface="Aileron"/>
                <a:ea typeface="DejaVu Sans"/>
              </a:rPr>
              <a:t>Elaboración de materiales y recursos educativos para el año 2022 en español y por primera vez en 41 lenguas originarias, iniciándose su proceso de distribución</a:t>
            </a:r>
            <a:endParaRPr lang="es-PE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PE" sz="20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42AFB6"/>
              </a:buClr>
              <a:buFont typeface="Wingdings" charset="2"/>
              <a:buChar char=""/>
            </a:pPr>
            <a:r>
              <a:rPr lang="es-ES" sz="2000" b="1" strike="noStrike" spc="-1">
                <a:solidFill>
                  <a:srgbClr val="11151A"/>
                </a:solidFill>
                <a:latin typeface="Aileron"/>
                <a:ea typeface="DejaVu Sans"/>
              </a:rPr>
              <a:t>Incremento de partidas económicas para atender las necesidades educativas </a:t>
            </a:r>
            <a:endParaRPr lang="es-PE" sz="2000" b="0" strike="noStrike" spc="-1">
              <a:latin typeface="Arial"/>
            </a:endParaRPr>
          </a:p>
        </p:txBody>
      </p:sp>
      <p:sp>
        <p:nvSpPr>
          <p:cNvPr id="387" name="CustomShape 2"/>
          <p:cNvSpPr/>
          <p:nvPr/>
        </p:nvSpPr>
        <p:spPr>
          <a:xfrm>
            <a:off x="88560" y="97200"/>
            <a:ext cx="7813440" cy="577440"/>
          </a:xfrm>
          <a:prstGeom prst="rect">
            <a:avLst/>
          </a:prstGeom>
          <a:solidFill>
            <a:srgbClr val="CB1B4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47840" indent="-447120">
              <a:lnSpc>
                <a:spcPct val="100000"/>
              </a:lnSpc>
              <a:spcBef>
                <a:spcPts val="2999"/>
              </a:spcBef>
              <a:tabLst>
                <a:tab pos="0" algn="l"/>
              </a:tabLst>
            </a:pPr>
            <a:r>
              <a:rPr lang="es-PE" sz="3200" b="0" strike="noStrike" spc="-1">
                <a:solidFill>
                  <a:srgbClr val="FFFFFF"/>
                </a:solidFill>
                <a:latin typeface="Arial"/>
                <a:ea typeface="DejaVu Sans"/>
              </a:rPr>
              <a:t>Avances para el año 2021</a:t>
            </a:r>
            <a:endParaRPr lang="es-PE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CustomShape 1"/>
          <p:cNvSpPr/>
          <p:nvPr/>
        </p:nvSpPr>
        <p:spPr>
          <a:xfrm>
            <a:off x="1106280" y="1398600"/>
            <a:ext cx="10514880" cy="285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s-MX" sz="5400" b="1" strike="noStrike" spc="-1" dirty="0">
                <a:solidFill>
                  <a:srgbClr val="CB1B4A"/>
                </a:solidFill>
                <a:latin typeface="Aileron Black"/>
                <a:ea typeface="Arial"/>
              </a:rPr>
              <a:t>2. </a:t>
            </a:r>
            <a:r>
              <a:rPr lang="es-ES" sz="5400" b="1" strike="noStrike" spc="-1" dirty="0" smtClean="0">
                <a:solidFill>
                  <a:srgbClr val="CB1B4A"/>
                </a:solidFill>
                <a:latin typeface="Aileron Black"/>
                <a:ea typeface="Arial"/>
              </a:rPr>
              <a:t>Presupuesto</a:t>
            </a:r>
            <a:r>
              <a:rPr lang="es-ES" dirty="0" smtClean="0"/>
              <a:t> </a:t>
            </a:r>
            <a:r>
              <a:rPr lang="es-ES" sz="5400" b="1" strike="noStrike" spc="-1" dirty="0" smtClean="0">
                <a:solidFill>
                  <a:srgbClr val="CB1B4A"/>
                </a:solidFill>
                <a:latin typeface="Aileron Black"/>
                <a:ea typeface="Arial"/>
              </a:rPr>
              <a:t>2022</a:t>
            </a:r>
            <a:endParaRPr lang="es-PE" sz="5400" b="0" strike="noStrike" spc="-1" dirty="0">
              <a:latin typeface="Arial"/>
            </a:endParaRPr>
          </a:p>
        </p:txBody>
      </p:sp>
      <p:pic>
        <p:nvPicPr>
          <p:cNvPr id="389" name="Google Shape;335;p15"/>
          <p:cNvPicPr/>
          <p:nvPr/>
        </p:nvPicPr>
        <p:blipFill>
          <a:blip r:embed="rId3"/>
          <a:stretch/>
        </p:blipFill>
        <p:spPr>
          <a:xfrm>
            <a:off x="9897480" y="224280"/>
            <a:ext cx="1888920" cy="415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" name="Imagen 17_0" descr="Gráfico, Gráfico de barras&#10;&#10;Descripción generada automáticamente"/>
          <p:cNvPicPr/>
          <p:nvPr/>
        </p:nvPicPr>
        <p:blipFill>
          <a:blip r:embed="rId3"/>
          <a:srcRect b="10184"/>
          <a:stretch/>
        </p:blipFill>
        <p:spPr>
          <a:xfrm>
            <a:off x="223920" y="1941120"/>
            <a:ext cx="6100200" cy="4021200"/>
          </a:xfrm>
          <a:prstGeom prst="rect">
            <a:avLst/>
          </a:prstGeom>
          <a:ln>
            <a:noFill/>
          </a:ln>
        </p:spPr>
      </p:pic>
      <p:sp>
        <p:nvSpPr>
          <p:cNvPr id="391" name="CustomShape 1"/>
          <p:cNvSpPr/>
          <p:nvPr/>
        </p:nvSpPr>
        <p:spPr>
          <a:xfrm>
            <a:off x="1523880" y="181080"/>
            <a:ext cx="9143280" cy="84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2" name="CustomShape 2"/>
          <p:cNvSpPr/>
          <p:nvPr/>
        </p:nvSpPr>
        <p:spPr>
          <a:xfrm>
            <a:off x="98280" y="6423120"/>
            <a:ext cx="3456720" cy="33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PE" sz="800" b="1" strike="noStrike" spc="-1">
                <a:solidFill>
                  <a:srgbClr val="808080"/>
                </a:solidFill>
                <a:latin typeface="Arial"/>
                <a:ea typeface="Arial"/>
              </a:rPr>
              <a:t>Cifras en millones de soles</a:t>
            </a:r>
            <a:endParaRPr lang="es-PE" sz="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PE" sz="800" b="1" strike="noStrike" spc="-1">
                <a:solidFill>
                  <a:srgbClr val="808080"/>
                </a:solidFill>
                <a:latin typeface="Arial"/>
                <a:ea typeface="Arial"/>
              </a:rPr>
              <a:t>Fuente: </a:t>
            </a:r>
            <a:r>
              <a:rPr lang="es-PE" sz="800" b="0" strike="noStrike" spc="-1">
                <a:solidFill>
                  <a:srgbClr val="808080"/>
                </a:solidFill>
                <a:latin typeface="Arial"/>
                <a:ea typeface="Arial"/>
              </a:rPr>
              <a:t>SIAF, Ministerio de Economía y Finanzas</a:t>
            </a:r>
            <a:endParaRPr lang="es-PE" sz="800" b="0" strike="noStrike" spc="-1">
              <a:latin typeface="Arial"/>
            </a:endParaRPr>
          </a:p>
        </p:txBody>
      </p:sp>
      <p:sp>
        <p:nvSpPr>
          <p:cNvPr id="393" name="CustomShape 3"/>
          <p:cNvSpPr/>
          <p:nvPr/>
        </p:nvSpPr>
        <p:spPr>
          <a:xfrm flipV="1">
            <a:off x="1990800" y="2701440"/>
            <a:ext cx="810360" cy="116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333F50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4" name="CustomShape 4"/>
          <p:cNvSpPr/>
          <p:nvPr/>
        </p:nvSpPr>
        <p:spPr>
          <a:xfrm flipV="1">
            <a:off x="3854520" y="2501640"/>
            <a:ext cx="934200" cy="170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333F50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5" name="CustomShape 5"/>
          <p:cNvSpPr/>
          <p:nvPr/>
        </p:nvSpPr>
        <p:spPr>
          <a:xfrm>
            <a:off x="2149560" y="2856960"/>
            <a:ext cx="65160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333F50"/>
                </a:solidFill>
                <a:latin typeface="Arial"/>
                <a:ea typeface="DejaVu Sans"/>
              </a:rPr>
              <a:t>4.2%</a:t>
            </a:r>
            <a:endParaRPr lang="es-PE" sz="1200" b="0" strike="noStrike" spc="-1">
              <a:latin typeface="Arial"/>
            </a:endParaRPr>
          </a:p>
        </p:txBody>
      </p:sp>
      <p:sp>
        <p:nvSpPr>
          <p:cNvPr id="396" name="CustomShape 6"/>
          <p:cNvSpPr/>
          <p:nvPr/>
        </p:nvSpPr>
        <p:spPr>
          <a:xfrm>
            <a:off x="4087800" y="2696760"/>
            <a:ext cx="6501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333F50"/>
                </a:solidFill>
                <a:latin typeface="Arial"/>
                <a:ea typeface="DejaVu Sans"/>
              </a:rPr>
              <a:t>7.4%</a:t>
            </a:r>
            <a:endParaRPr lang="es-PE" sz="1200" b="0" strike="noStrike" spc="-1">
              <a:latin typeface="Arial"/>
            </a:endParaRPr>
          </a:p>
        </p:txBody>
      </p:sp>
      <p:pic>
        <p:nvPicPr>
          <p:cNvPr id="397" name="Google Shape;335;p15_0"/>
          <p:cNvPicPr/>
          <p:nvPr/>
        </p:nvPicPr>
        <p:blipFill>
          <a:blip r:embed="rId4"/>
          <a:stretch/>
        </p:blipFill>
        <p:spPr>
          <a:xfrm>
            <a:off x="9898200" y="223920"/>
            <a:ext cx="1888560" cy="415080"/>
          </a:xfrm>
          <a:prstGeom prst="rect">
            <a:avLst/>
          </a:prstGeom>
          <a:ln>
            <a:noFill/>
          </a:ln>
        </p:spPr>
      </p:pic>
      <p:sp>
        <p:nvSpPr>
          <p:cNvPr id="398" name="CustomShape 7"/>
          <p:cNvSpPr/>
          <p:nvPr/>
        </p:nvSpPr>
        <p:spPr>
          <a:xfrm>
            <a:off x="299880" y="104040"/>
            <a:ext cx="10032480" cy="132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PE" sz="3600" b="0" strike="noStrike" spc="-1">
                <a:solidFill>
                  <a:srgbClr val="7F7F7F"/>
                </a:solidFill>
                <a:latin typeface="Aileron Bold"/>
                <a:ea typeface="DejaVu Sans"/>
              </a:rPr>
              <a:t>2022</a:t>
            </a:r>
            <a:endParaRPr lang="es-PE" sz="36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MX" sz="2400" b="1" strike="noStrike" spc="-1">
                <a:solidFill>
                  <a:srgbClr val="333F50"/>
                </a:solidFill>
                <a:latin typeface="Aileron Black"/>
                <a:ea typeface="DejaVu Sans"/>
              </a:rPr>
              <a:t>El presupuesto asignado para Educación es de S/ 35,228 millones y </a:t>
            </a:r>
            <a:r>
              <a:rPr lang="es-MX" sz="2400" b="1" strike="noStrike" spc="-1">
                <a:solidFill>
                  <a:srgbClr val="CB1B4A"/>
                </a:solidFill>
                <a:latin typeface="Aileron Black"/>
                <a:ea typeface="DejaVu Sans"/>
              </a:rPr>
              <a:t>creció en 7.4%</a:t>
            </a:r>
            <a:r>
              <a:rPr lang="es-PE" sz="2400" b="1" strike="noStrike" spc="-1">
                <a:solidFill>
                  <a:srgbClr val="CB1B4A"/>
                </a:solidFill>
                <a:latin typeface="Aileron Black"/>
                <a:ea typeface="DejaVu Sans"/>
              </a:rPr>
              <a:t> respecto al </a:t>
            </a:r>
            <a:r>
              <a:rPr lang="es-MX" sz="2400" b="1" strike="noStrike" spc="-1">
                <a:solidFill>
                  <a:srgbClr val="CB1B4A"/>
                </a:solidFill>
                <a:latin typeface="Aileron Black"/>
                <a:ea typeface="DejaVu Sans"/>
              </a:rPr>
              <a:t>2021</a:t>
            </a:r>
            <a:endParaRPr lang="es-PE" sz="2400" b="0" strike="noStrike" spc="-1">
              <a:latin typeface="Arial"/>
            </a:endParaRPr>
          </a:p>
        </p:txBody>
      </p:sp>
      <p:sp>
        <p:nvSpPr>
          <p:cNvPr id="399" name="CustomShape 8"/>
          <p:cNvSpPr/>
          <p:nvPr/>
        </p:nvSpPr>
        <p:spPr>
          <a:xfrm>
            <a:off x="1174680" y="2548800"/>
            <a:ext cx="78048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333F50"/>
                </a:solidFill>
                <a:latin typeface="Arial"/>
                <a:ea typeface="DejaVu Sans"/>
              </a:rPr>
              <a:t>31,485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400" name="CustomShape 9"/>
          <p:cNvSpPr/>
          <p:nvPr/>
        </p:nvSpPr>
        <p:spPr>
          <a:xfrm>
            <a:off x="3024360" y="2395080"/>
            <a:ext cx="78048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333F50"/>
                </a:solidFill>
                <a:latin typeface="Arial"/>
                <a:ea typeface="DejaVu Sans"/>
              </a:rPr>
              <a:t>32,793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401" name="CustomShape 10"/>
          <p:cNvSpPr/>
          <p:nvPr/>
        </p:nvSpPr>
        <p:spPr>
          <a:xfrm>
            <a:off x="4871880" y="2187000"/>
            <a:ext cx="78048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333F50"/>
                </a:solidFill>
                <a:latin typeface="Arial"/>
                <a:ea typeface="DejaVu Sans"/>
              </a:rPr>
              <a:t>35,228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402" name="CustomShape 11"/>
          <p:cNvSpPr/>
          <p:nvPr/>
        </p:nvSpPr>
        <p:spPr>
          <a:xfrm>
            <a:off x="1227240" y="1674720"/>
            <a:ext cx="402840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Recursos para Educación 2022</a:t>
            </a:r>
            <a:endParaRPr lang="es-PE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(millones de soles)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403" name="CustomShape 12"/>
          <p:cNvSpPr/>
          <p:nvPr/>
        </p:nvSpPr>
        <p:spPr>
          <a:xfrm>
            <a:off x="7184880" y="2303640"/>
            <a:ext cx="402660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Recursos para Educación 2022</a:t>
            </a:r>
            <a:endParaRPr lang="es-PE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(millones de soles)</a:t>
            </a:r>
            <a:endParaRPr lang="es-PE" sz="1400" b="0" strike="noStrike" spc="-1">
              <a:latin typeface="Arial"/>
            </a:endParaRPr>
          </a:p>
        </p:txBody>
      </p:sp>
      <p:pic>
        <p:nvPicPr>
          <p:cNvPr id="404" name="Gráfico 24_0"/>
          <p:cNvPicPr/>
          <p:nvPr/>
        </p:nvPicPr>
        <p:blipFill>
          <a:blip r:embed="rId5"/>
          <a:stretch/>
        </p:blipFill>
        <p:spPr>
          <a:xfrm>
            <a:off x="6719760" y="3044880"/>
            <a:ext cx="4990320" cy="2844000"/>
          </a:xfrm>
          <a:prstGeom prst="rect">
            <a:avLst/>
          </a:prstGeom>
          <a:ln>
            <a:noFill/>
          </a:ln>
        </p:spPr>
      </p:pic>
      <p:sp>
        <p:nvSpPr>
          <p:cNvPr id="405" name="CustomShape 13"/>
          <p:cNvSpPr/>
          <p:nvPr/>
        </p:nvSpPr>
        <p:spPr>
          <a:xfrm>
            <a:off x="424080" y="6034680"/>
            <a:ext cx="273960" cy="274320"/>
          </a:xfrm>
          <a:prstGeom prst="rect">
            <a:avLst/>
          </a:prstGeom>
          <a:solidFill>
            <a:srgbClr val="FFB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6" name="CustomShape 14"/>
          <p:cNvSpPr/>
          <p:nvPr/>
        </p:nvSpPr>
        <p:spPr>
          <a:xfrm>
            <a:off x="4505760" y="6034680"/>
            <a:ext cx="273960" cy="274320"/>
          </a:xfrm>
          <a:prstGeom prst="rect">
            <a:avLst/>
          </a:prstGeom>
          <a:solidFill>
            <a:srgbClr val="3892F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7" name="CustomShape 15"/>
          <p:cNvSpPr/>
          <p:nvPr/>
        </p:nvSpPr>
        <p:spPr>
          <a:xfrm>
            <a:off x="3036960" y="6034680"/>
            <a:ext cx="273960" cy="27432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8" name="CustomShape 16"/>
          <p:cNvSpPr/>
          <p:nvPr/>
        </p:nvSpPr>
        <p:spPr>
          <a:xfrm>
            <a:off x="1651680" y="6034680"/>
            <a:ext cx="273960" cy="274320"/>
          </a:xfrm>
          <a:prstGeom prst="rect">
            <a:avLst/>
          </a:prstGeom>
          <a:solidFill>
            <a:srgbClr val="CE00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9" name="CustomShape 17"/>
          <p:cNvSpPr/>
          <p:nvPr/>
        </p:nvSpPr>
        <p:spPr>
          <a:xfrm>
            <a:off x="673200" y="5936040"/>
            <a:ext cx="1451880" cy="45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PE" sz="1300" b="0" strike="noStrike" spc="-1">
                <a:solidFill>
                  <a:srgbClr val="000000"/>
                </a:solidFill>
                <a:latin typeface="Arial"/>
                <a:ea typeface="DejaVu Sans"/>
              </a:rPr>
              <a:t>Gobiernos regionales</a:t>
            </a:r>
            <a:endParaRPr lang="es-PE" sz="1300" b="0" strike="noStrike" spc="-1">
              <a:latin typeface="Arial"/>
            </a:endParaRPr>
          </a:p>
        </p:txBody>
      </p:sp>
      <p:sp>
        <p:nvSpPr>
          <p:cNvPr id="410" name="CustomShape 18"/>
          <p:cNvSpPr/>
          <p:nvPr/>
        </p:nvSpPr>
        <p:spPr>
          <a:xfrm>
            <a:off x="1892880" y="5936040"/>
            <a:ext cx="1451880" cy="45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PE" sz="1300" b="0" strike="noStrike" spc="-1">
                <a:solidFill>
                  <a:srgbClr val="000000"/>
                </a:solidFill>
                <a:latin typeface="Arial"/>
                <a:ea typeface="DejaVu Sans"/>
              </a:rPr>
              <a:t>Ministerio de Educación</a:t>
            </a:r>
            <a:endParaRPr lang="es-PE" sz="1300" b="0" strike="noStrike" spc="-1">
              <a:latin typeface="Arial"/>
            </a:endParaRPr>
          </a:p>
        </p:txBody>
      </p:sp>
      <p:sp>
        <p:nvSpPr>
          <p:cNvPr id="411" name="CustomShape 19"/>
          <p:cNvSpPr/>
          <p:nvPr/>
        </p:nvSpPr>
        <p:spPr>
          <a:xfrm>
            <a:off x="3273120" y="6008400"/>
            <a:ext cx="1451880" cy="34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PE" sz="1300" b="0" strike="noStrike" spc="-1">
                <a:solidFill>
                  <a:srgbClr val="000000"/>
                </a:solidFill>
                <a:latin typeface="Arial"/>
                <a:ea typeface="DejaVu Sans"/>
              </a:rPr>
              <a:t>Universidades</a:t>
            </a:r>
            <a:endParaRPr lang="es-PE" sz="1300" b="0" strike="noStrike" spc="-1">
              <a:latin typeface="Arial"/>
            </a:endParaRPr>
          </a:p>
        </p:txBody>
      </p:sp>
      <p:sp>
        <p:nvSpPr>
          <p:cNvPr id="412" name="CustomShape 20"/>
          <p:cNvSpPr/>
          <p:nvPr/>
        </p:nvSpPr>
        <p:spPr>
          <a:xfrm>
            <a:off x="5984640" y="6034680"/>
            <a:ext cx="1451880" cy="34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PE" sz="1300" b="0" strike="noStrike" spc="-1">
                <a:solidFill>
                  <a:srgbClr val="000000"/>
                </a:solidFill>
                <a:latin typeface="Arial"/>
                <a:ea typeface="DejaVu Sans"/>
              </a:rPr>
              <a:t>OPD</a:t>
            </a:r>
            <a:endParaRPr lang="es-PE" sz="1300" b="0" strike="noStrike" spc="-1">
              <a:latin typeface="Arial"/>
            </a:endParaRPr>
          </a:p>
        </p:txBody>
      </p:sp>
      <p:sp>
        <p:nvSpPr>
          <p:cNvPr id="413" name="CustomShape 21"/>
          <p:cNvSpPr/>
          <p:nvPr/>
        </p:nvSpPr>
        <p:spPr>
          <a:xfrm>
            <a:off x="4760640" y="5929560"/>
            <a:ext cx="1451880" cy="45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PE" sz="1300" b="0" strike="noStrike" spc="-1">
                <a:solidFill>
                  <a:srgbClr val="000000"/>
                </a:solidFill>
                <a:latin typeface="Arial"/>
                <a:ea typeface="DejaVu Sans"/>
              </a:rPr>
              <a:t>Gobiernos locales</a:t>
            </a:r>
            <a:endParaRPr lang="es-PE" sz="1300" b="0" strike="noStrike" spc="-1">
              <a:latin typeface="Arial"/>
            </a:endParaRPr>
          </a:p>
        </p:txBody>
      </p:sp>
      <p:sp>
        <p:nvSpPr>
          <p:cNvPr id="414" name="CustomShape 22"/>
          <p:cNvSpPr/>
          <p:nvPr/>
        </p:nvSpPr>
        <p:spPr>
          <a:xfrm>
            <a:off x="5741280" y="6035040"/>
            <a:ext cx="273960" cy="274320"/>
          </a:xfrm>
          <a:prstGeom prst="rect">
            <a:avLst/>
          </a:prstGeom>
          <a:solidFill>
            <a:srgbClr val="3552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CustomShape 1"/>
          <p:cNvSpPr/>
          <p:nvPr/>
        </p:nvSpPr>
        <p:spPr>
          <a:xfrm>
            <a:off x="213300" y="200700"/>
            <a:ext cx="9074880" cy="104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PE" sz="3600" b="0" strike="noStrike" spc="-1" dirty="0">
                <a:solidFill>
                  <a:srgbClr val="7F7F7F"/>
                </a:solidFill>
                <a:latin typeface="Aileron Bold"/>
                <a:ea typeface="Arial"/>
              </a:rPr>
              <a:t>2022</a:t>
            </a:r>
            <a:r>
              <a:rPr dirty="0"/>
              <a:t/>
            </a:r>
            <a:br>
              <a:rPr dirty="0"/>
            </a:br>
            <a:r>
              <a:rPr lang="es-ES" sz="2400" b="0" strike="noStrike" spc="-1" dirty="0">
                <a:solidFill>
                  <a:srgbClr val="CB1B4A"/>
                </a:solidFill>
                <a:latin typeface="Aileron Black"/>
                <a:ea typeface="Arial"/>
              </a:rPr>
              <a:t>El Ministerio de Educación </a:t>
            </a:r>
            <a:r>
              <a:rPr lang="es-ES" sz="2400" b="0" strike="noStrike" spc="-1" dirty="0">
                <a:solidFill>
                  <a:srgbClr val="333F50"/>
                </a:solidFill>
                <a:latin typeface="Aileron Black"/>
                <a:ea typeface="Arial"/>
              </a:rPr>
              <a:t>tiene un presupuesto de S/12,534 millones en 2022, 25% más que en el año 2021</a:t>
            </a:r>
            <a:endParaRPr lang="es-PE" sz="2400" b="0" strike="noStrike" spc="-1" dirty="0">
              <a:latin typeface="Arial"/>
            </a:endParaRPr>
          </a:p>
        </p:txBody>
      </p:sp>
      <p:sp>
        <p:nvSpPr>
          <p:cNvPr id="416" name="CustomShape 2"/>
          <p:cNvSpPr/>
          <p:nvPr/>
        </p:nvSpPr>
        <p:spPr>
          <a:xfrm>
            <a:off x="138240" y="6529320"/>
            <a:ext cx="2953440" cy="33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PE" sz="800" b="1" strike="noStrike" spc="-1">
                <a:solidFill>
                  <a:srgbClr val="808080"/>
                </a:solidFill>
                <a:latin typeface="Arial"/>
                <a:ea typeface="Arial"/>
              </a:rPr>
              <a:t>Cifras en millones de soles</a:t>
            </a:r>
            <a:endParaRPr lang="es-PE" sz="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PE" sz="800" b="1" strike="noStrike" spc="-1">
                <a:solidFill>
                  <a:srgbClr val="808080"/>
                </a:solidFill>
                <a:latin typeface="Arial"/>
                <a:ea typeface="Arial"/>
              </a:rPr>
              <a:t>Fuente: </a:t>
            </a:r>
            <a:r>
              <a:rPr lang="es-PE" sz="800" b="0" strike="noStrike" spc="-1">
                <a:solidFill>
                  <a:srgbClr val="808080"/>
                </a:solidFill>
                <a:latin typeface="Arial"/>
                <a:ea typeface="Arial"/>
              </a:rPr>
              <a:t>SIAF, Ministerio de Economía y Finanzas</a:t>
            </a:r>
            <a:endParaRPr lang="es-PE" sz="800" b="0" strike="noStrike" spc="-1">
              <a:latin typeface="Arial"/>
            </a:endParaRPr>
          </a:p>
        </p:txBody>
      </p:sp>
      <p:pic>
        <p:nvPicPr>
          <p:cNvPr id="417" name="Google Shape;335;p15"/>
          <p:cNvPicPr/>
          <p:nvPr/>
        </p:nvPicPr>
        <p:blipFill>
          <a:blip r:embed="rId2"/>
          <a:stretch/>
        </p:blipFill>
        <p:spPr>
          <a:xfrm>
            <a:off x="9898200" y="223920"/>
            <a:ext cx="1888560" cy="415080"/>
          </a:xfrm>
          <a:prstGeom prst="rect">
            <a:avLst/>
          </a:prstGeom>
          <a:ln>
            <a:noFill/>
          </a:ln>
        </p:spPr>
      </p:pic>
      <p:pic>
        <p:nvPicPr>
          <p:cNvPr id="418" name="Gráfico 27"/>
          <p:cNvPicPr/>
          <p:nvPr/>
        </p:nvPicPr>
        <p:blipFill>
          <a:blip r:embed="rId3"/>
          <a:stretch/>
        </p:blipFill>
        <p:spPr>
          <a:xfrm>
            <a:off x="254160" y="2044800"/>
            <a:ext cx="6463440" cy="4215600"/>
          </a:xfrm>
          <a:prstGeom prst="rect">
            <a:avLst/>
          </a:prstGeom>
          <a:ln>
            <a:noFill/>
          </a:ln>
        </p:spPr>
      </p:pic>
      <p:sp>
        <p:nvSpPr>
          <p:cNvPr id="419" name="CustomShape 3"/>
          <p:cNvSpPr/>
          <p:nvPr/>
        </p:nvSpPr>
        <p:spPr>
          <a:xfrm flipV="1">
            <a:off x="4286160" y="3539520"/>
            <a:ext cx="523080" cy="5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rou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420" name="CustomShape 4"/>
          <p:cNvSpPr/>
          <p:nvPr/>
        </p:nvSpPr>
        <p:spPr>
          <a:xfrm flipV="1">
            <a:off x="4286160" y="3136320"/>
            <a:ext cx="569160" cy="23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rou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421" name="CustomShape 5"/>
          <p:cNvSpPr/>
          <p:nvPr/>
        </p:nvSpPr>
        <p:spPr>
          <a:xfrm>
            <a:off x="6860520" y="1945440"/>
            <a:ext cx="4855320" cy="417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12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s-PE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Gastos de capital: </a:t>
            </a:r>
            <a:r>
              <a:rPr lang="es-PE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Desarrollo del PEIP (escuelas bicentenario), inversiones de reconstrucción, cartera de inversiones de PRONIED y PMESUT, módulos pre-fabricados, entre otros.</a:t>
            </a:r>
            <a:endParaRPr lang="es-PE" sz="1400" b="0" strike="noStrike" spc="-1">
              <a:latin typeface="Arial"/>
            </a:endParaRPr>
          </a:p>
          <a:p>
            <a:pPr marL="285840" indent="-28512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s-PE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Transferencias: </a:t>
            </a:r>
            <a:r>
              <a:rPr lang="es-PE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A Gobiernos Regionales y Universidades Públicas para financiar sostenibilidad de medidas remunerativas e incremento a docentes, intervenciones pedagógicas, fortalecimiento de universidades, entre otros.</a:t>
            </a:r>
            <a:endParaRPr lang="es-PE" sz="1400" b="0" strike="noStrike" spc="-1">
              <a:latin typeface="Arial"/>
            </a:endParaRPr>
          </a:p>
          <a:p>
            <a:pPr marL="285840" indent="-28512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s-PE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Bienes, servicios, subvenciones: </a:t>
            </a:r>
            <a:r>
              <a:rPr lang="es-PE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Para el diseño y distribución de materiales, internet para tablets e IIEE, mantenimiento de IIEE,  otorgamiento de Becas, funcionamiento de COAR, entre otros.</a:t>
            </a:r>
            <a:endParaRPr lang="es-PE" sz="1400" b="0" strike="noStrike" spc="-1">
              <a:latin typeface="Arial"/>
            </a:endParaRPr>
          </a:p>
          <a:p>
            <a:pPr marL="285840" indent="-28512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s-PE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Remuneraciones y pensiones: </a:t>
            </a:r>
            <a:r>
              <a:rPr lang="es-PE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Incluye el pago a docentes y pensionistas de la DRELM y UGEL de Lima Metropolitana, Escuelas de Formación Artística, entre otros.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422" name="CustomShape 6"/>
          <p:cNvSpPr/>
          <p:nvPr/>
        </p:nvSpPr>
        <p:spPr>
          <a:xfrm>
            <a:off x="787320" y="2701800"/>
            <a:ext cx="128988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S/ 10,252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423" name="CustomShape 7"/>
          <p:cNvSpPr/>
          <p:nvPr/>
        </p:nvSpPr>
        <p:spPr>
          <a:xfrm>
            <a:off x="2824200" y="2771640"/>
            <a:ext cx="133452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S/ 10,001</a:t>
            </a:r>
            <a:endParaRPr lang="es-PE" sz="1400" b="0" strike="noStrike" spc="-1">
              <a:latin typeface="Arial"/>
            </a:endParaRPr>
          </a:p>
        </p:txBody>
      </p:sp>
      <p:sp>
        <p:nvSpPr>
          <p:cNvPr id="424" name="CustomShape 8"/>
          <p:cNvSpPr/>
          <p:nvPr/>
        </p:nvSpPr>
        <p:spPr>
          <a:xfrm>
            <a:off x="4654440" y="2155680"/>
            <a:ext cx="1726560" cy="33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S/ 12,534</a:t>
            </a:r>
            <a:endParaRPr lang="es-PE" sz="1600" b="0" strike="noStrike" spc="-1">
              <a:latin typeface="Arial"/>
            </a:endParaRPr>
          </a:p>
        </p:txBody>
      </p:sp>
      <p:sp>
        <p:nvSpPr>
          <p:cNvPr id="425" name="CustomShape 9"/>
          <p:cNvSpPr/>
          <p:nvPr/>
        </p:nvSpPr>
        <p:spPr>
          <a:xfrm>
            <a:off x="1432080" y="1703520"/>
            <a:ext cx="402660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Recursos del Ministerio de Educación 2022</a:t>
            </a:r>
            <a:endParaRPr lang="es-PE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(millones de soles)</a:t>
            </a:r>
            <a:endParaRPr lang="es-PE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CustomShape 1"/>
          <p:cNvSpPr/>
          <p:nvPr/>
        </p:nvSpPr>
        <p:spPr>
          <a:xfrm>
            <a:off x="333360" y="29880"/>
            <a:ext cx="8974542" cy="1075764"/>
          </a:xfrm>
          <a:prstGeom prst="rect">
            <a:avLst/>
          </a:prstGeom>
          <a:solidFill>
            <a:srgbClr val="CB1B4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447840" indent="-447120">
              <a:spcBef>
                <a:spcPts val="2999"/>
              </a:spcBef>
              <a:tabLst>
                <a:tab pos="0" algn="l"/>
              </a:tabLst>
            </a:pPr>
            <a:r>
              <a:rPr lang="es-PE" sz="3200" spc="-1" dirty="0">
                <a:solidFill>
                  <a:srgbClr val="FFFFFF"/>
                </a:solidFill>
                <a:latin typeface="Arial"/>
                <a:ea typeface="DejaVu Sans"/>
              </a:rPr>
              <a:t>El presupuesto 2022 de </a:t>
            </a:r>
            <a:r>
              <a:rPr lang="es-PE" sz="3200" spc="-1" dirty="0" smtClean="0">
                <a:solidFill>
                  <a:srgbClr val="FFFFFF"/>
                </a:solidFill>
                <a:latin typeface="Arial"/>
                <a:ea typeface="DejaVu Sans"/>
              </a:rPr>
              <a:t>MINEDU prioriza </a:t>
            </a:r>
            <a:r>
              <a:rPr lang="es-PE" sz="3200" spc="-1" dirty="0">
                <a:solidFill>
                  <a:srgbClr val="FFFFFF"/>
                </a:solidFill>
                <a:latin typeface="Arial"/>
                <a:ea typeface="DejaVu Sans"/>
              </a:rPr>
              <a:t>la </a:t>
            </a:r>
            <a:r>
              <a:rPr lang="es-PE" sz="3200" spc="-1" dirty="0" smtClean="0">
                <a:solidFill>
                  <a:srgbClr val="FFFFFF"/>
                </a:solidFill>
                <a:latin typeface="Arial"/>
                <a:ea typeface="DejaVu Sans"/>
              </a:rPr>
              <a:t>atención a </a:t>
            </a:r>
            <a:r>
              <a:rPr lang="es-PE" sz="3200" spc="-1" dirty="0">
                <a:solidFill>
                  <a:srgbClr val="FFFFFF"/>
                </a:solidFill>
                <a:latin typeface="Arial"/>
                <a:ea typeface="DejaVu Sans"/>
              </a:rPr>
              <a:t>la emergencia educativa</a:t>
            </a:r>
          </a:p>
        </p:txBody>
      </p:sp>
      <p:graphicFrame>
        <p:nvGraphicFramePr>
          <p:cNvPr id="427" name="Table 2"/>
          <p:cNvGraphicFramePr/>
          <p:nvPr/>
        </p:nvGraphicFramePr>
        <p:xfrm>
          <a:off x="1076400" y="1332000"/>
          <a:ext cx="10377000" cy="5044560"/>
        </p:xfrm>
        <a:graphic>
          <a:graphicData uri="http://schemas.openxmlformats.org/drawingml/2006/table">
            <a:tbl>
              <a:tblPr/>
              <a:tblGrid>
                <a:gridCol w="5174640"/>
                <a:gridCol w="1709280"/>
                <a:gridCol w="1695600"/>
                <a:gridCol w="1797480"/>
              </a:tblGrid>
              <a:tr h="822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16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EJE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16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Presupuesto Plan de emergencia*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solidFill>
                      <a:srgbClr val="CB1B4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16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Presupuesto medidas regulares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solidFill>
                      <a:srgbClr val="CB1B4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16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Presupuesto Total 2022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solidFill>
                      <a:srgbClr val="CB1B4A"/>
                    </a:solidFill>
                  </a:tcPr>
                </a:tc>
              </a:tr>
              <a:tr h="63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600" b="0" strike="noStrike" spc="-1">
                          <a:solidFill>
                            <a:srgbClr val="000000"/>
                          </a:solidFill>
                          <a:latin typeface="Aileron Black"/>
                          <a:ea typeface="Arial"/>
                        </a:rPr>
                        <a:t>Eje 1:</a:t>
                      </a:r>
                      <a:r>
                        <a:rPr lang="es-ES" sz="1600" b="0" strike="noStrike" spc="-1">
                          <a:solidFill>
                            <a:srgbClr val="000000"/>
                          </a:solidFill>
                          <a:latin typeface="Aileron Light"/>
                          <a:ea typeface="Arial"/>
                        </a:rPr>
                        <a:t> Recuperación y consolidación de aprendizajes y retorno a la presencialidad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759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1,266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2000" b="1" strike="noStrike" spc="-1">
                          <a:solidFill>
                            <a:srgbClr val="42AFB6"/>
                          </a:solidFill>
                          <a:latin typeface="Arial"/>
                          <a:ea typeface="Arial"/>
                        </a:rPr>
                        <a:t>2,025</a:t>
                      </a:r>
                      <a:endParaRPr lang="es-P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43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600" b="0" strike="noStrike" spc="-1">
                          <a:solidFill>
                            <a:srgbClr val="000000"/>
                          </a:solidFill>
                          <a:latin typeface="Aileron Black"/>
                          <a:ea typeface="Arial"/>
                        </a:rPr>
                        <a:t>Eje 2:</a:t>
                      </a:r>
                      <a:r>
                        <a:rPr lang="es-ES" sz="1600" b="0" strike="noStrike" spc="-1">
                          <a:solidFill>
                            <a:srgbClr val="000000"/>
                          </a:solidFill>
                          <a:latin typeface="Aileron Light"/>
                          <a:ea typeface="Arial"/>
                        </a:rPr>
                        <a:t> Desarrollo Profesional Docente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174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3,846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2000" b="1" strike="noStrike" spc="-1">
                          <a:solidFill>
                            <a:srgbClr val="42AFB6"/>
                          </a:solidFill>
                          <a:latin typeface="Arial"/>
                          <a:ea typeface="Arial"/>
                        </a:rPr>
                        <a:t>4,020</a:t>
                      </a:r>
                      <a:endParaRPr lang="es-P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562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600" b="0" strike="noStrike" spc="-1">
                          <a:solidFill>
                            <a:srgbClr val="000000"/>
                          </a:solidFill>
                          <a:latin typeface="Aileron Black"/>
                          <a:ea typeface="Arial"/>
                        </a:rPr>
                        <a:t>Eje 3:</a:t>
                      </a:r>
                      <a:r>
                        <a:rPr lang="es-ES" sz="1600" b="0" strike="noStrike" spc="-1">
                          <a:solidFill>
                            <a:srgbClr val="000000"/>
                          </a:solidFill>
                          <a:latin typeface="Aileron Light"/>
                          <a:ea typeface="Arial"/>
                        </a:rPr>
                        <a:t> Innovación tecnológica y competitividad educativa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353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133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2000" b="1" strike="noStrike" spc="-1">
                          <a:solidFill>
                            <a:srgbClr val="42AFB6"/>
                          </a:solidFill>
                          <a:latin typeface="Arial"/>
                          <a:ea typeface="Arial"/>
                        </a:rPr>
                        <a:t>486</a:t>
                      </a:r>
                      <a:endParaRPr lang="es-P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46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600" b="0" strike="noStrike" spc="-1">
                          <a:solidFill>
                            <a:srgbClr val="000000"/>
                          </a:solidFill>
                          <a:latin typeface="Aileron Black"/>
                          <a:ea typeface="Arial"/>
                        </a:rPr>
                        <a:t>Eje 4: </a:t>
                      </a:r>
                      <a:r>
                        <a:rPr lang="es-ES" sz="1600" b="0" strike="noStrike" spc="-1">
                          <a:solidFill>
                            <a:srgbClr val="000000"/>
                          </a:solidFill>
                          <a:latin typeface="Aileron Light"/>
                          <a:ea typeface="Arial"/>
                        </a:rPr>
                        <a:t>Educación Superior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60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1,321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2000" b="1" strike="noStrike" spc="-1">
                          <a:solidFill>
                            <a:srgbClr val="42AFB6"/>
                          </a:solidFill>
                          <a:latin typeface="Arial"/>
                          <a:ea typeface="Arial"/>
                        </a:rPr>
                        <a:t>1,381</a:t>
                      </a:r>
                      <a:endParaRPr lang="es-P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795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600" b="0" strike="noStrike" spc="-1">
                          <a:solidFill>
                            <a:srgbClr val="000000"/>
                          </a:solidFill>
                          <a:latin typeface="Aileron Black"/>
                          <a:ea typeface="Arial"/>
                        </a:rPr>
                        <a:t>Eje 5:</a:t>
                      </a:r>
                      <a:r>
                        <a:rPr lang="es-ES" sz="1600" b="0" strike="noStrike" spc="-1">
                          <a:solidFill>
                            <a:srgbClr val="000000"/>
                          </a:solidFill>
                          <a:latin typeface="Aileron Light"/>
                          <a:ea typeface="Arial"/>
                        </a:rPr>
                        <a:t> Atención integral de las poblaciones rurales, indígena, afroperuana y con discapacidad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209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141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2000" b="1" strike="noStrike" spc="-1">
                          <a:solidFill>
                            <a:srgbClr val="42AFB6"/>
                          </a:solidFill>
                          <a:latin typeface="Arial"/>
                          <a:ea typeface="Arial"/>
                        </a:rPr>
                        <a:t>350</a:t>
                      </a:r>
                      <a:endParaRPr lang="es-P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43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600" b="0" strike="noStrike" spc="-1">
                          <a:solidFill>
                            <a:srgbClr val="000000"/>
                          </a:solidFill>
                          <a:latin typeface="Aileron Black"/>
                          <a:ea typeface="Arial"/>
                        </a:rPr>
                        <a:t>Eje 6:</a:t>
                      </a:r>
                      <a:r>
                        <a:rPr lang="es-ES" sz="1600" b="0" strike="noStrike" spc="-1">
                          <a:solidFill>
                            <a:srgbClr val="000000"/>
                          </a:solidFill>
                          <a:latin typeface="Aileron Light"/>
                          <a:ea typeface="Arial"/>
                        </a:rPr>
                        <a:t> Descentralización e infraestructura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74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3,426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2000" b="1" strike="noStrike" spc="-1">
                          <a:solidFill>
                            <a:srgbClr val="42AFB6"/>
                          </a:solidFill>
                          <a:latin typeface="Arial"/>
                          <a:ea typeface="Arial"/>
                        </a:rPr>
                        <a:t>3,500</a:t>
                      </a:r>
                      <a:endParaRPr lang="es-P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43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600" b="0" strike="noStrike" spc="-1">
                          <a:solidFill>
                            <a:srgbClr val="000000"/>
                          </a:solidFill>
                          <a:latin typeface="Aileron Black"/>
                          <a:ea typeface="Arial"/>
                        </a:rPr>
                        <a:t>Eje 7:</a:t>
                      </a:r>
                      <a:r>
                        <a:rPr lang="es-ES" sz="1600" b="0" strike="noStrike" spc="-1">
                          <a:solidFill>
                            <a:srgbClr val="000000"/>
                          </a:solidFill>
                          <a:latin typeface="Aileron Light"/>
                          <a:ea typeface="Arial"/>
                        </a:rPr>
                        <a:t> Gestión moderna y rectoría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-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772</a:t>
                      </a:r>
                      <a:endParaRPr lang="es-PE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2000" b="1" strike="noStrike" spc="-1">
                          <a:solidFill>
                            <a:srgbClr val="42AFB6"/>
                          </a:solidFill>
                          <a:latin typeface="Arial"/>
                          <a:ea typeface="Arial"/>
                        </a:rPr>
                        <a:t>772</a:t>
                      </a:r>
                      <a:endParaRPr lang="es-P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</a:tr>
              <a:tr h="435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2000" b="0" strike="noStrike" spc="-1">
                          <a:solidFill>
                            <a:srgbClr val="000000"/>
                          </a:solidFill>
                          <a:latin typeface="Aileron Black"/>
                          <a:ea typeface="Arial"/>
                        </a:rPr>
                        <a:t>TOTAL</a:t>
                      </a:r>
                      <a:endParaRPr lang="es-P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20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1,629</a:t>
                      </a:r>
                      <a:endParaRPr lang="es-P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20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10,905</a:t>
                      </a:r>
                      <a:endParaRPr lang="es-P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PE" sz="2000" b="1" strike="noStrike" spc="-1">
                          <a:solidFill>
                            <a:srgbClr val="42AFB6"/>
                          </a:solidFill>
                          <a:latin typeface="Arial"/>
                          <a:ea typeface="Arial"/>
                        </a:rPr>
                        <a:t>12,534</a:t>
                      </a:r>
                      <a:endParaRPr lang="es-PE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D9D9D9"/>
                      </a:solidFill>
                    </a:lnL>
                    <a:lnR w="12240">
                      <a:solidFill>
                        <a:srgbClr val="D9D9D9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28" name="CustomShape 3"/>
          <p:cNvSpPr/>
          <p:nvPr/>
        </p:nvSpPr>
        <p:spPr>
          <a:xfrm>
            <a:off x="81000" y="6491160"/>
            <a:ext cx="10464840" cy="24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PE" sz="105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* El plan de emergencia tienen una vigencia hasta el 30 de junio de 2022 y contempla medidas de rápida ejecución. Su presupuesto es una parte del presupuesto total 2022.</a:t>
            </a:r>
            <a:endParaRPr lang="es-PE" sz="1050" b="0" strike="noStrike" spc="-1" dirty="0">
              <a:latin typeface="Arial"/>
            </a:endParaRPr>
          </a:p>
        </p:txBody>
      </p:sp>
      <p:pic>
        <p:nvPicPr>
          <p:cNvPr id="429" name="Google Shape;335;p15"/>
          <p:cNvPicPr/>
          <p:nvPr/>
        </p:nvPicPr>
        <p:blipFill>
          <a:blip r:embed="rId2"/>
          <a:stretch/>
        </p:blipFill>
        <p:spPr>
          <a:xfrm>
            <a:off x="9898200" y="223920"/>
            <a:ext cx="1888560" cy="415080"/>
          </a:xfrm>
          <a:prstGeom prst="rect">
            <a:avLst/>
          </a:prstGeom>
          <a:ln>
            <a:noFill/>
          </a:ln>
        </p:spPr>
      </p:pic>
      <p:sp>
        <p:nvSpPr>
          <p:cNvPr id="430" name="CustomShape 4"/>
          <p:cNvSpPr/>
          <p:nvPr/>
        </p:nvSpPr>
        <p:spPr>
          <a:xfrm>
            <a:off x="9525240" y="937080"/>
            <a:ext cx="1927800" cy="3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Presupuesto expresado en  Millones de soles</a:t>
            </a:r>
            <a:endParaRPr lang="es-PE" sz="1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2227</Words>
  <Application>Microsoft Office PowerPoint</Application>
  <PresentationFormat>Panorámica</PresentationFormat>
  <Paragraphs>348</Paragraphs>
  <Slides>18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13</vt:i4>
      </vt:variant>
      <vt:variant>
        <vt:lpstr>Tema</vt:lpstr>
      </vt:variant>
      <vt:variant>
        <vt:i4>9</vt:i4>
      </vt:variant>
      <vt:variant>
        <vt:lpstr>Títulos de diapositiva</vt:lpstr>
      </vt:variant>
      <vt:variant>
        <vt:i4>18</vt:i4>
      </vt:variant>
    </vt:vector>
  </HeadingPairs>
  <TitlesOfParts>
    <vt:vector size="40" baseType="lpstr">
      <vt:lpstr>Aileron</vt:lpstr>
      <vt:lpstr>Aileron Black</vt:lpstr>
      <vt:lpstr>Aileron Bold</vt:lpstr>
      <vt:lpstr>Aileron Light</vt:lpstr>
      <vt:lpstr>Arial</vt:lpstr>
      <vt:lpstr>Calibri</vt:lpstr>
      <vt:lpstr>Calibri Light</vt:lpstr>
      <vt:lpstr>DejaVu Sans</vt:lpstr>
      <vt:lpstr>Noto Sans CJK SC</vt:lpstr>
      <vt:lpstr>Segoe UI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Presupuesto 2021</dc:title>
  <dc:subject/>
  <dc:creator>Graciela Muñiz</dc:creator>
  <dc:description/>
  <cp:lastModifiedBy>NADIA YESQUEN PUERTAS</cp:lastModifiedBy>
  <cp:revision>475</cp:revision>
  <dcterms:modified xsi:type="dcterms:W3CDTF">2021-11-23T02:46:54Z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10</vt:i4>
  </property>
  <property fmtid="{D5CDD505-2E9C-101B-9397-08002B2CF9AE}" pid="8" name="PresentationFormat">
    <vt:lpwstr>Panorámica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18</vt:i4>
  </property>
</Properties>
</file>