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93" r:id="rId2"/>
  </p:sldMasterIdLst>
  <p:notesMasterIdLst>
    <p:notesMasterId r:id="rId14"/>
  </p:notesMasterIdLst>
  <p:handoutMasterIdLst>
    <p:handoutMasterId r:id="rId15"/>
  </p:handoutMasterIdLst>
  <p:sldIdLst>
    <p:sldId id="877" r:id="rId3"/>
    <p:sldId id="914" r:id="rId4"/>
    <p:sldId id="915" r:id="rId5"/>
    <p:sldId id="917" r:id="rId6"/>
    <p:sldId id="918" r:id="rId7"/>
    <p:sldId id="921" r:id="rId8"/>
    <p:sldId id="957" r:id="rId9"/>
    <p:sldId id="955" r:id="rId10"/>
    <p:sldId id="959" r:id="rId11"/>
    <p:sldId id="958" r:id="rId12"/>
    <p:sldId id="913" r:id="rId13"/>
  </p:sldIdLst>
  <p:sldSz cx="12192000" cy="6858000"/>
  <p:notesSz cx="6888163" cy="10020300"/>
  <p:embeddedFontLst>
    <p:embeddedFont>
      <p:font typeface="Arial Narrow" panose="020B0606020202030204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Franklin Gothic" panose="020B0604020202020204" charset="0"/>
      <p:regular r:id="rId26"/>
      <p:bold r:id="rId27"/>
      <p:italic r:id="rId28"/>
      <p:boldItalic r:id="rId29"/>
    </p:embeddedFont>
    <p:embeddedFont>
      <p:font typeface="Franklin Gothic Book" panose="020B0503020102020204" pitchFamily="34" charset="0"/>
      <p:regular r:id="rId30"/>
      <p:italic r:id="rId31"/>
    </p:embeddedFont>
    <p:embeddedFont>
      <p:font typeface="Franklin Gothic Medium" panose="020B0603020102020204" pitchFamily="34" charset="0"/>
      <p:regular r:id="rId32"/>
      <p:italic r:id="rId33"/>
    </p:embeddedFont>
    <p:embeddedFont>
      <p:font typeface="Gotham" panose="02000504050000020004" pitchFamily="2" charset="0"/>
      <p:regular r:id="rId34"/>
      <p:bold r:id="rId35"/>
      <p:italic r:id="rId36"/>
      <p:boldItalic r:id="rId37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F9117CC-5285-69B0-F116-7951C1F5A94F}" name="zoila" initials="z" userId="zoila" providerId="None"/>
  <p188:author id="{290C3DEA-587A-3402-334A-D1F8557FCD18}" name="maritza ccoyllar esplana" initials="mce" userId="0b32e52994d9d8f5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fredo Arias Ramos" initials="LAAR" lastIdx="11" clrIdx="0">
    <p:extLst>
      <p:ext uri="{19B8F6BF-5375-455C-9EA6-DF929625EA0E}">
        <p15:presenceInfo xmlns:p15="http://schemas.microsoft.com/office/powerpoint/2012/main" userId="645693e86b1693e4" providerId="Windows Live"/>
      </p:ext>
    </p:extLst>
  </p:cmAuthor>
  <p:cmAuthor id="2" name="Darwin Cobos Ortiz" initials="DCO" lastIdx="1" clrIdx="1">
    <p:extLst>
      <p:ext uri="{19B8F6BF-5375-455C-9EA6-DF929625EA0E}">
        <p15:presenceInfo xmlns:p15="http://schemas.microsoft.com/office/powerpoint/2012/main" userId="S-1-5-21-2901604639-448744505-2265734711-49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A5A5A5"/>
    <a:srgbClr val="E12519"/>
    <a:srgbClr val="E1F4FF"/>
    <a:srgbClr val="CCCCFF"/>
    <a:srgbClr val="C48170"/>
    <a:srgbClr val="ED7D31"/>
    <a:srgbClr val="AFD19F"/>
    <a:srgbClr val="99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409" autoAdjust="0"/>
  </p:normalViewPr>
  <p:slideViewPr>
    <p:cSldViewPr snapToGrid="0">
      <p:cViewPr varScale="1">
        <p:scale>
          <a:sx n="74" d="100"/>
          <a:sy n="74" d="100"/>
        </p:scale>
        <p:origin x="139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259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presProps" Target="presProp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microsoft.com/office/2018/10/relationships/authors" Target="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>
                <a:solidFill>
                  <a:schemeClr val="tx1"/>
                </a:solidFill>
              </a:rPr>
              <a:t>Distribución</a:t>
            </a:r>
            <a:r>
              <a:rPr lang="en-US" b="1" baseline="0" dirty="0">
                <a:solidFill>
                  <a:schemeClr val="tx1"/>
                </a:solidFill>
              </a:rPr>
              <a:t> del </a:t>
            </a:r>
            <a:r>
              <a:rPr lang="en-US" b="1" baseline="0" dirty="0" err="1">
                <a:solidFill>
                  <a:schemeClr val="tx1"/>
                </a:solidFill>
              </a:rPr>
              <a:t>Presupuesto</a:t>
            </a:r>
            <a:r>
              <a:rPr lang="en-US" b="1" baseline="0" dirty="0">
                <a:solidFill>
                  <a:schemeClr val="tx1"/>
                </a:solidFill>
              </a:rPr>
              <a:t> 2022</a:t>
            </a:r>
            <a:endParaRPr lang="en-US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2"/>
            <c:spPr>
              <a:solidFill>
                <a:schemeClr val="bg1">
                  <a:lumMod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009-4C57-B51D-34C0B46CCF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009-4C57-B51D-34C0B46CCF40}"/>
              </c:ext>
            </c:extLst>
          </c:dPt>
          <c:dLbls>
            <c:dLbl>
              <c:idx val="0"/>
              <c:layout>
                <c:manualLayout>
                  <c:x val="-0.17443788276465441"/>
                  <c:y val="-0.331490230387868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09-4C57-B51D-34C0B46CCF40}"/>
                </c:ext>
              </c:extLst>
            </c:dLbl>
            <c:dLbl>
              <c:idx val="1"/>
              <c:layout>
                <c:manualLayout>
                  <c:x val="0.16402843394575678"/>
                  <c:y val="0.131338582677165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09-4C57-B51D-34C0B46CCF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'ASIGNACIÓN 2022'!$R$19:$R$20</c:f>
              <c:strCache>
                <c:ptCount val="2"/>
                <c:pt idx="0">
                  <c:v>MTPE</c:v>
                </c:pt>
                <c:pt idx="1">
                  <c:v>SUNAFIL</c:v>
                </c:pt>
              </c:strCache>
            </c:strRef>
          </c:cat>
          <c:val>
            <c:numRef>
              <c:f>'ASIGNACIÓN 2022'!$S$19:$S$20</c:f>
              <c:numCache>
                <c:formatCode>0.0%</c:formatCode>
                <c:ptCount val="2"/>
                <c:pt idx="0">
                  <c:v>0.77543747868261959</c:v>
                </c:pt>
                <c:pt idx="1">
                  <c:v>0.22456252131738044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09-4C57-B51D-34C0B46CCF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baseline="0" dirty="0" err="1">
                <a:effectLst/>
              </a:rPr>
              <a:t>Distribución</a:t>
            </a:r>
            <a:r>
              <a:rPr lang="en-US" b="1" baseline="0" dirty="0">
                <a:solidFill>
                  <a:schemeClr val="tx1"/>
                </a:solidFill>
              </a:rPr>
              <a:t> del </a:t>
            </a:r>
            <a:r>
              <a:rPr lang="en-US" b="1" baseline="0" dirty="0" err="1">
                <a:solidFill>
                  <a:schemeClr val="tx1"/>
                </a:solidFill>
              </a:rPr>
              <a:t>Presupuesto</a:t>
            </a:r>
            <a:r>
              <a:rPr lang="en-US" b="1" baseline="0" dirty="0">
                <a:solidFill>
                  <a:schemeClr val="tx1"/>
                </a:solidFill>
              </a:rPr>
              <a:t> 2021</a:t>
            </a:r>
            <a:endParaRPr lang="en-US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2"/>
            <c:spPr>
              <a:solidFill>
                <a:schemeClr val="bg1">
                  <a:lumMod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483-444F-87D4-1070AEE611E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483-444F-87D4-1070AEE611EC}"/>
              </c:ext>
            </c:extLst>
          </c:dPt>
          <c:dLbls>
            <c:dLbl>
              <c:idx val="0"/>
              <c:layout>
                <c:manualLayout>
                  <c:x val="-0.22529035433070865"/>
                  <c:y val="-0.185334645669291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83-444F-87D4-1070AEE611EC}"/>
                </c:ext>
              </c:extLst>
            </c:dLbl>
            <c:dLbl>
              <c:idx val="1"/>
              <c:layout>
                <c:manualLayout>
                  <c:x val="0.24097506561679791"/>
                  <c:y val="9.9044911052785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83-444F-87D4-1070AEE611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'ASIGNACIÓN 2022'!$R$19:$R$20</c:f>
              <c:strCache>
                <c:ptCount val="2"/>
                <c:pt idx="0">
                  <c:v>MTPE</c:v>
                </c:pt>
                <c:pt idx="1">
                  <c:v>SUNAFIL</c:v>
                </c:pt>
              </c:strCache>
            </c:strRef>
          </c:cat>
          <c:val>
            <c:numRef>
              <c:f>'ASIGNACIÓN 2022'!$S$19:$S$20</c:f>
              <c:numCache>
                <c:formatCode>0.0%</c:formatCode>
                <c:ptCount val="2"/>
                <c:pt idx="0">
                  <c:v>0.61078633103470426</c:v>
                </c:pt>
                <c:pt idx="1">
                  <c:v>0.38921366896529574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83-444F-87D4-1070AEE611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00935" y="2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2AFAD4AE-8F5B-48CD-B1A2-7ED424E68375}" type="datetimeFigureOut">
              <a:rPr lang="es-PE" smtClean="0"/>
              <a:t>23/11/2021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518725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00935" y="9518725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F595215-11CC-41D4-9ADA-79492380DB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58206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4870" cy="50306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1699" y="2"/>
            <a:ext cx="2984870" cy="50306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BD2859B-8722-4D46-8BCD-DF5D01CEC68B}" type="datetimeFigureOut">
              <a:rPr lang="es-PE" smtClean="0"/>
              <a:t>23/11/2021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817" y="4821929"/>
            <a:ext cx="5510530" cy="3945836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517234"/>
            <a:ext cx="2984870" cy="50306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1699" y="9517234"/>
            <a:ext cx="2984870" cy="50306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80675E3-EB0A-4B7E-B525-8C265F397EF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49277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438150" y="4821929"/>
            <a:ext cx="6083300" cy="3945836"/>
          </a:xfrm>
        </p:spPr>
        <p:txBody>
          <a:bodyPr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algn="just"/>
            <a:r>
              <a:rPr lang="es-ES" dirty="0"/>
              <a:t>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675E3-EB0A-4B7E-B525-8C265F397EF0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97966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675E3-EB0A-4B7E-B525-8C265F397EF0}" type="slidenum">
              <a:rPr lang="es-PE" smtClean="0"/>
              <a:t>10</a:t>
            </a:fld>
            <a:endParaRPr lang="es-PE" dirty="0"/>
          </a:p>
        </p:txBody>
      </p:sp>
      <p:sp>
        <p:nvSpPr>
          <p:cNvPr id="6" name="Marcador de notas 5">
            <a:extLst>
              <a:ext uri="{FF2B5EF4-FFF2-40B4-BE49-F238E27FC236}">
                <a16:creationId xmlns:a16="http://schemas.microsoft.com/office/drawing/2014/main" id="{2BF3B11A-2F17-4AE4-94D2-AAC5386FC9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3226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675E3-EB0A-4B7E-B525-8C265F397EF0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72614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458">
              <a:defRPr/>
            </a:pPr>
            <a:fld id="{680675E3-EB0A-4B7E-B525-8C265F397EF0}" type="slidenum">
              <a:rPr lang="es-PE">
                <a:solidFill>
                  <a:prstClr val="black"/>
                </a:solidFill>
                <a:latin typeface="Calibri"/>
              </a:rPr>
              <a:pPr defTabSz="924458">
                <a:defRPr/>
              </a:pPr>
              <a:t>2</a:t>
            </a:fld>
            <a:endParaRPr lang="es-P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otas 5">
            <a:extLst>
              <a:ext uri="{FF2B5EF4-FFF2-40B4-BE49-F238E27FC236}">
                <a16:creationId xmlns:a16="http://schemas.microsoft.com/office/drawing/2014/main" id="{DD73B6BA-88B3-4488-9747-ABBE36710D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8840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675E3-EB0A-4B7E-B525-8C265F397EF0}" type="slidenum">
              <a:rPr lang="es-PE" smtClean="0"/>
              <a:t>3</a:t>
            </a:fld>
            <a:endParaRPr lang="es-PE"/>
          </a:p>
        </p:txBody>
      </p:sp>
      <p:sp>
        <p:nvSpPr>
          <p:cNvPr id="6" name="Marcador de notas 5">
            <a:extLst>
              <a:ext uri="{FF2B5EF4-FFF2-40B4-BE49-F238E27FC236}">
                <a16:creationId xmlns:a16="http://schemas.microsoft.com/office/drawing/2014/main" id="{B185F719-D16D-47D1-A897-98D198F9A4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1474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675E3-EB0A-4B7E-B525-8C265F397EF0}" type="slidenum">
              <a:rPr lang="es-PE" smtClean="0"/>
              <a:t>4</a:t>
            </a:fld>
            <a:endParaRPr lang="es-PE"/>
          </a:p>
        </p:txBody>
      </p:sp>
      <p:sp>
        <p:nvSpPr>
          <p:cNvPr id="6" name="Marcador de notas 5">
            <a:extLst>
              <a:ext uri="{FF2B5EF4-FFF2-40B4-BE49-F238E27FC236}">
                <a16:creationId xmlns:a16="http://schemas.microsoft.com/office/drawing/2014/main" id="{2339CC13-7D12-4D31-A9AE-5D72073C0F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92110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675E3-EB0A-4B7E-B525-8C265F397EF0}" type="slidenum">
              <a:rPr lang="es-PE" smtClean="0"/>
              <a:t>5</a:t>
            </a:fld>
            <a:endParaRPr lang="es-PE"/>
          </a:p>
        </p:txBody>
      </p:sp>
      <p:sp>
        <p:nvSpPr>
          <p:cNvPr id="6" name="Marcador de notas 5">
            <a:extLst>
              <a:ext uri="{FF2B5EF4-FFF2-40B4-BE49-F238E27FC236}">
                <a16:creationId xmlns:a16="http://schemas.microsoft.com/office/drawing/2014/main" id="{E382F7DC-B067-4796-B061-7B875F900C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38852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675E3-EB0A-4B7E-B525-8C265F397EF0}" type="slidenum">
              <a:rPr lang="es-PE" smtClean="0"/>
              <a:t>6</a:t>
            </a:fld>
            <a:endParaRPr lang="es-PE" dirty="0"/>
          </a:p>
        </p:txBody>
      </p:sp>
      <p:sp>
        <p:nvSpPr>
          <p:cNvPr id="6" name="Marcador de notas 5">
            <a:extLst>
              <a:ext uri="{FF2B5EF4-FFF2-40B4-BE49-F238E27FC236}">
                <a16:creationId xmlns:a16="http://schemas.microsoft.com/office/drawing/2014/main" id="{63BB2611-E5B2-48D3-82DB-5FEC8915A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95785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675E3-EB0A-4B7E-B525-8C265F397EF0}" type="slidenum">
              <a:rPr lang="es-PE" smtClean="0"/>
              <a:t>7</a:t>
            </a:fld>
            <a:endParaRPr lang="es-PE" dirty="0"/>
          </a:p>
        </p:txBody>
      </p:sp>
      <p:sp>
        <p:nvSpPr>
          <p:cNvPr id="6" name="Marcador de notas 5">
            <a:extLst>
              <a:ext uri="{FF2B5EF4-FFF2-40B4-BE49-F238E27FC236}">
                <a16:creationId xmlns:a16="http://schemas.microsoft.com/office/drawing/2014/main" id="{4DE73757-4DEE-4CF7-9B7D-0AF1383794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84323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675E3-EB0A-4B7E-B525-8C265F397EF0}" type="slidenum">
              <a:rPr lang="es-PE" smtClean="0"/>
              <a:t>8</a:t>
            </a:fld>
            <a:endParaRPr lang="es-PE"/>
          </a:p>
        </p:txBody>
      </p:sp>
      <p:sp>
        <p:nvSpPr>
          <p:cNvPr id="6" name="Marcador de notas 5">
            <a:extLst>
              <a:ext uri="{FF2B5EF4-FFF2-40B4-BE49-F238E27FC236}">
                <a16:creationId xmlns:a16="http://schemas.microsoft.com/office/drawing/2014/main" id="{0EE92F54-5226-41A1-A4BA-377DB1F415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79425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675E3-EB0A-4B7E-B525-8C265F397EF0}" type="slidenum">
              <a:rPr lang="es-PE" smtClean="0"/>
              <a:t>9</a:t>
            </a:fld>
            <a:endParaRPr lang="es-PE" dirty="0"/>
          </a:p>
        </p:txBody>
      </p:sp>
      <p:sp>
        <p:nvSpPr>
          <p:cNvPr id="6" name="Marcador de notas 5">
            <a:extLst>
              <a:ext uri="{FF2B5EF4-FFF2-40B4-BE49-F238E27FC236}">
                <a16:creationId xmlns:a16="http://schemas.microsoft.com/office/drawing/2014/main" id="{046BFEEB-0EE2-42EB-8D60-FB9F6523DF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23049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5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64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EC76-ECA0-EC47-8D4B-23AF5F03E63D}" type="datetimeFigureOut">
              <a:rPr lang="es-ES_tradnl" smtClean="0">
                <a:solidFill>
                  <a:srgbClr val="514A4C">
                    <a:tint val="75000"/>
                  </a:srgbClr>
                </a:solidFill>
              </a:rPr>
              <a:pPr/>
              <a:t>23/11/2021</a:t>
            </a:fld>
            <a:endParaRPr lang="es-ES_tradnl">
              <a:solidFill>
                <a:srgbClr val="514A4C">
                  <a:tint val="75000"/>
                </a:srgb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srgbClr val="514A4C">
                  <a:tint val="75000"/>
                </a:srgb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1194-7ACE-0A41-AE11-FD9503E5427B}" type="slidenum">
              <a:rPr lang="es-ES_tradnl" smtClean="0">
                <a:solidFill>
                  <a:srgbClr val="514A4C">
                    <a:tint val="75000"/>
                  </a:srgbClr>
                </a:solidFill>
              </a:rPr>
              <a:pPr/>
              <a:t>‹Nº›</a:t>
            </a:fld>
            <a:endParaRPr lang="es-ES_tradnl">
              <a:solidFill>
                <a:srgbClr val="514A4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119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EC76-ECA0-EC47-8D4B-23AF5F03E63D}" type="datetimeFigureOut">
              <a:rPr lang="es-ES_tradnl" smtClean="0">
                <a:solidFill>
                  <a:srgbClr val="514A4C">
                    <a:tint val="75000"/>
                  </a:srgbClr>
                </a:solidFill>
              </a:rPr>
              <a:pPr/>
              <a:t>23/11/2021</a:t>
            </a:fld>
            <a:endParaRPr lang="es-ES_tradnl">
              <a:solidFill>
                <a:srgbClr val="514A4C">
                  <a:tint val="75000"/>
                </a:srgb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srgbClr val="514A4C">
                  <a:tint val="75000"/>
                </a:srgb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1194-7ACE-0A41-AE11-FD9503E5427B}" type="slidenum">
              <a:rPr lang="es-ES_tradnl" smtClean="0">
                <a:solidFill>
                  <a:srgbClr val="514A4C">
                    <a:tint val="75000"/>
                  </a:srgbClr>
                </a:solidFill>
              </a:rPr>
              <a:pPr/>
              <a:t>‹Nº›</a:t>
            </a:fld>
            <a:endParaRPr lang="es-ES_tradnl">
              <a:solidFill>
                <a:srgbClr val="514A4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965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20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5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60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5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88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5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09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14A4C">
                  <a:tint val="75000"/>
                </a:srgb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14A4C">
                  <a:tint val="75000"/>
                </a:srgb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475A3-B3F8-49B8-8231-AF96531F36A4}" type="slidenum">
              <a:rPr lang="en-US" altLang="es-PE">
                <a:solidFill>
                  <a:srgbClr val="514A4C">
                    <a:tint val="75000"/>
                  </a:srgbClr>
                </a:solidFill>
              </a:rPr>
              <a:pPr/>
              <a:t>‹Nº›</a:t>
            </a:fld>
            <a:endParaRPr lang="en-US" altLang="es-PE">
              <a:solidFill>
                <a:srgbClr val="514A4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405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E210-BF7A-4217-99E2-70A0001EF2BA}" type="datetimeFigureOut">
              <a:rPr lang="es-PE" smtClean="0">
                <a:solidFill>
                  <a:srgbClr val="514A4C">
                    <a:tint val="75000"/>
                  </a:srgbClr>
                </a:solidFill>
              </a:rPr>
              <a:pPr/>
              <a:t>23/11/2021</a:t>
            </a:fld>
            <a:endParaRPr lang="es-PE">
              <a:solidFill>
                <a:srgbClr val="514A4C">
                  <a:tint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srgbClr val="514A4C">
                  <a:tint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518E-C409-4EBF-BE06-B21005B19ACE}" type="slidenum">
              <a:rPr lang="es-PE" smtClean="0">
                <a:solidFill>
                  <a:srgbClr val="514A4C">
                    <a:tint val="75000"/>
                  </a:srgbClr>
                </a:solidFill>
              </a:rPr>
              <a:pPr/>
              <a:t>‹Nº›</a:t>
            </a:fld>
            <a:endParaRPr lang="es-PE">
              <a:solidFill>
                <a:srgbClr val="514A4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31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E3251B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31A77-F14D-4F1C-8932-E4A2BA36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7C587-1422-4E01-88F1-59D4B89FA84A}" type="datetimeFigureOut">
              <a:rPr lang="es-PE"/>
              <a:pPr>
                <a:defRPr/>
              </a:pPr>
              <a:t>23/11/2021</a:t>
            </a:fld>
            <a:endParaRPr lang="es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21344-A23A-443A-B03A-AD3B929E3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E7B55-49BE-414C-9703-590FA0E1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43F80-6452-4D5A-8854-431265D7ED8A}" type="slidenum">
              <a:rPr lang="es-PE" altLang="es-PE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618487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F0E8B-7290-4E31-A4D3-BF854DB7C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00F1D-EA52-4715-AE7D-3E9DC0D7D9C1}" type="datetimeFigureOut">
              <a:rPr lang="es-PE"/>
              <a:pPr>
                <a:defRPr/>
              </a:pPr>
              <a:t>23/11/2021</a:t>
            </a:fld>
            <a:endParaRPr lang="es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8B76D-9585-43EA-AF9A-FB7A6E496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9D872-F221-46AE-8B33-525E832B2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32A1C-A542-4CCB-9378-920225A5677A}" type="slidenum">
              <a:rPr lang="es-PE" altLang="es-PE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80363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9788" y="1040073"/>
            <a:ext cx="10515600" cy="1325563"/>
          </a:xfrm>
        </p:spPr>
        <p:txBody>
          <a:bodyPr anchor="t"/>
          <a:lstStyle/>
          <a:p>
            <a:r>
              <a:rPr lang="es-ES_tradnl" dirty="0"/>
              <a:t>Haga clic para modificar el estilo de título del patrón</a:t>
            </a:r>
          </a:p>
        </p:txBody>
      </p:sp>
      <p:sp>
        <p:nvSpPr>
          <p:cNvPr id="5" name="Marcador de texto 2"/>
          <p:cNvSpPr>
            <a:spLocks noGrp="1"/>
          </p:cNvSpPr>
          <p:nvPr>
            <p:ph idx="1"/>
          </p:nvPr>
        </p:nvSpPr>
        <p:spPr>
          <a:xfrm>
            <a:off x="838200" y="2586875"/>
            <a:ext cx="10515600" cy="3849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los estilos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pic>
        <p:nvPicPr>
          <p:cNvPr id="10" name="Picture 2" descr="D:\ARCHIVOS 2019 - Paola\DISEÑO PACK\Manual MTPE 2018\Logos MTPE\MTPE logo TODOS_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15" y="177801"/>
            <a:ext cx="2375612" cy="47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ARCHIVOS 2019 - Paola\DISEÑO PACK\Manual MTPE 2018\Logo El Perú Primero\El Perú Primer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785" y="214307"/>
            <a:ext cx="1800000" cy="36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 redondeado"/>
          <p:cNvSpPr/>
          <p:nvPr userDrawn="1"/>
        </p:nvSpPr>
        <p:spPr>
          <a:xfrm rot="2700000">
            <a:off x="10548043" y="-37740"/>
            <a:ext cx="740331" cy="74033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13 Rectángulo redondeado"/>
          <p:cNvSpPr/>
          <p:nvPr userDrawn="1"/>
        </p:nvSpPr>
        <p:spPr>
          <a:xfrm rot="2700000">
            <a:off x="11736802" y="-383927"/>
            <a:ext cx="848019" cy="84801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14 Rectángulo redondeado"/>
          <p:cNvSpPr/>
          <p:nvPr userDrawn="1"/>
        </p:nvSpPr>
        <p:spPr>
          <a:xfrm rot="2700000">
            <a:off x="11392159" y="462645"/>
            <a:ext cx="500553" cy="50055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15 Rectángulo"/>
          <p:cNvSpPr/>
          <p:nvPr userDrawn="1"/>
        </p:nvSpPr>
        <p:spPr>
          <a:xfrm>
            <a:off x="2683264" y="6810235"/>
            <a:ext cx="9512490" cy="1228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16 Rectángulo"/>
          <p:cNvSpPr/>
          <p:nvPr userDrawn="1"/>
        </p:nvSpPr>
        <p:spPr>
          <a:xfrm>
            <a:off x="0" y="6810235"/>
            <a:ext cx="9512490" cy="122829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9118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77F28-FAE2-45C9-8034-33267DD05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5BAA9-C6E9-4D09-B23B-4510423E7D5D}" type="datetimeFigureOut">
              <a:rPr lang="es-PE"/>
              <a:pPr>
                <a:defRPr/>
              </a:pPr>
              <a:t>23/11/2021</a:t>
            </a:fld>
            <a:endParaRPr lang="es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694AD-7B0E-4480-8723-B3713102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3D5B1-8DFD-4827-B7B7-76E4C8397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18686-6F99-4535-947E-03C707AFB58E}" type="slidenum">
              <a:rPr lang="es-PE" altLang="es-PE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528931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55DE1F9-DC97-465C-868F-2FE8330F4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10647-8996-4055-9980-D37681B56BA1}" type="datetimeFigureOut">
              <a:rPr lang="es-PE"/>
              <a:pPr>
                <a:defRPr/>
              </a:pPr>
              <a:t>23/11/2021</a:t>
            </a:fld>
            <a:endParaRPr lang="es-P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F274EC9-1E3B-4277-8618-5212585F4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194CBF-8479-4E6A-9239-27C5EAA5B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BA1DE-AB67-4AED-8461-DAF7F2719785}" type="slidenum">
              <a:rPr lang="es-PE" altLang="es-PE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4038214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20CF8C4-DA54-4931-8C4E-68CDF1B1B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AC847-E1AA-435C-B989-2F5236D1FCAE}" type="datetimeFigureOut">
              <a:rPr lang="es-PE"/>
              <a:pPr>
                <a:defRPr/>
              </a:pPr>
              <a:t>23/11/2021</a:t>
            </a:fld>
            <a:endParaRPr lang="es-P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4F00940-A908-452A-8F7D-21AE2802B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29432D8-9AE1-43C3-9104-B6FF3EB13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B5ADD-0ADF-483E-BD34-54331438E377}" type="slidenum">
              <a:rPr lang="es-PE" altLang="es-PE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6363279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40E58F5-A878-43A9-874E-048116675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6D4CD-1914-4518-8E20-777261AC0A4B}" type="datetimeFigureOut">
              <a:rPr lang="es-PE"/>
              <a:pPr>
                <a:defRPr/>
              </a:pPr>
              <a:t>23/11/2021</a:t>
            </a:fld>
            <a:endParaRPr lang="es-P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6D003F-D01B-4DBE-88ED-BA9F989C3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3A3CF9-F0CA-4B61-A8B7-71AEF58D4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069CD-CCBC-41EE-BCB0-8665B4C47CFB}" type="slidenum">
              <a:rPr lang="es-PE" altLang="es-PE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667355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81A66EF-D776-4563-B4E4-496223263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E90D8-1EB5-4073-AF61-D61FFD9A61DB}" type="datetimeFigureOut">
              <a:rPr lang="es-PE"/>
              <a:pPr>
                <a:defRPr/>
              </a:pPr>
              <a:t>23/11/2021</a:t>
            </a:fld>
            <a:endParaRPr lang="es-P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6105A16-919C-439A-B3D5-0BBD75832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11F7D5D-0426-4B6C-992D-DE040B7CA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BF156-7691-4689-9A47-A140F3EFFF89}" type="slidenum">
              <a:rPr lang="es-PE" altLang="es-PE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3969601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3" indent="0">
              <a:buNone/>
              <a:defRPr sz="1400"/>
            </a:lvl2pPr>
            <a:lvl3pPr marL="914406" indent="0">
              <a:buNone/>
              <a:defRPr sz="1200"/>
            </a:lvl3pPr>
            <a:lvl4pPr marL="1371609" indent="0">
              <a:buNone/>
              <a:defRPr sz="1000"/>
            </a:lvl4pPr>
            <a:lvl5pPr marL="1828812" indent="0">
              <a:buNone/>
              <a:defRPr sz="1000"/>
            </a:lvl5pPr>
            <a:lvl6pPr marL="2286015" indent="0">
              <a:buNone/>
              <a:defRPr sz="1000"/>
            </a:lvl6pPr>
            <a:lvl7pPr marL="2743218" indent="0">
              <a:buNone/>
              <a:defRPr sz="1000"/>
            </a:lvl7pPr>
            <a:lvl8pPr marL="3200421" indent="0">
              <a:buNone/>
              <a:defRPr sz="1000"/>
            </a:lvl8pPr>
            <a:lvl9pPr marL="3657624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FDF6CBD-3BFC-45B6-B375-BD1F61128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727E3-5151-44B2-BC83-7C445AB05DD5}" type="datetimeFigureOut">
              <a:rPr lang="es-PE"/>
              <a:pPr>
                <a:defRPr/>
              </a:pPr>
              <a:t>23/11/2021</a:t>
            </a:fld>
            <a:endParaRPr lang="es-P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CCA1955-F1BA-4003-B4A2-C341D28BE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A1EBCE-8B39-418B-9A56-53B5FED9C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40C85-8F2D-4132-8012-585EB4668E3B}" type="slidenum">
              <a:rPr lang="es-PE" altLang="es-PE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042780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3" indent="0">
              <a:buNone/>
              <a:defRPr sz="2800"/>
            </a:lvl2pPr>
            <a:lvl3pPr marL="914406" indent="0">
              <a:buNone/>
              <a:defRPr sz="2400"/>
            </a:lvl3pPr>
            <a:lvl4pPr marL="1371609" indent="0">
              <a:buNone/>
              <a:defRPr sz="2000"/>
            </a:lvl4pPr>
            <a:lvl5pPr marL="1828812" indent="0">
              <a:buNone/>
              <a:defRPr sz="2000"/>
            </a:lvl5pPr>
            <a:lvl6pPr marL="2286015" indent="0">
              <a:buNone/>
              <a:defRPr sz="2000"/>
            </a:lvl6pPr>
            <a:lvl7pPr marL="2743218" indent="0">
              <a:buNone/>
              <a:defRPr sz="2000"/>
            </a:lvl7pPr>
            <a:lvl8pPr marL="3200421" indent="0">
              <a:buNone/>
              <a:defRPr sz="2000"/>
            </a:lvl8pPr>
            <a:lvl9pPr marL="3657624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3" indent="0">
              <a:buNone/>
              <a:defRPr sz="1400"/>
            </a:lvl2pPr>
            <a:lvl3pPr marL="914406" indent="0">
              <a:buNone/>
              <a:defRPr sz="1200"/>
            </a:lvl3pPr>
            <a:lvl4pPr marL="1371609" indent="0">
              <a:buNone/>
              <a:defRPr sz="1000"/>
            </a:lvl4pPr>
            <a:lvl5pPr marL="1828812" indent="0">
              <a:buNone/>
              <a:defRPr sz="1000"/>
            </a:lvl5pPr>
            <a:lvl6pPr marL="2286015" indent="0">
              <a:buNone/>
              <a:defRPr sz="1000"/>
            </a:lvl6pPr>
            <a:lvl7pPr marL="2743218" indent="0">
              <a:buNone/>
              <a:defRPr sz="1000"/>
            </a:lvl7pPr>
            <a:lvl8pPr marL="3200421" indent="0">
              <a:buNone/>
              <a:defRPr sz="1000"/>
            </a:lvl8pPr>
            <a:lvl9pPr marL="3657624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FA1292-C365-4569-B47D-A27E464D7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79F9A-AD24-40C9-A5F5-1E7E1717B4AB}" type="datetimeFigureOut">
              <a:rPr lang="es-PE"/>
              <a:pPr>
                <a:defRPr/>
              </a:pPr>
              <a:t>23/11/2021</a:t>
            </a:fld>
            <a:endParaRPr lang="es-P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AFD0592-D14A-4F3E-B515-314B15A75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1B0611-0C15-4332-A9FC-2AD4CF82C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67E48-0961-4145-BA28-E482ED772027}" type="slidenum">
              <a:rPr lang="es-PE" altLang="es-PE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3954542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5703A-75FB-4AB6-A2D4-FBAB5C324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0C598-A564-4639-80AD-B40842D003D4}" type="datetimeFigureOut">
              <a:rPr lang="es-PE"/>
              <a:pPr>
                <a:defRPr/>
              </a:pPr>
              <a:t>23/11/2021</a:t>
            </a:fld>
            <a:endParaRPr lang="es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6ECDC-C527-4EA4-A9D8-58091A536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F597C-A43B-4987-8A0D-2D599E7D8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72D0A-BD03-47D2-A4B6-CEE432ACB880}" type="slidenum">
              <a:rPr lang="es-PE" altLang="es-PE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0429601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CE85A-92B0-4E61-AAB6-5CEB56E8A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AC164-F941-421B-AFDF-068ED18F18F5}" type="datetimeFigureOut">
              <a:rPr lang="es-PE"/>
              <a:pPr>
                <a:defRPr/>
              </a:pPr>
              <a:t>23/11/2021</a:t>
            </a:fld>
            <a:endParaRPr lang="es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10929-B7DC-4F66-A6E9-5067AB698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77652-CDD6-4970-BBBA-808378B76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E0A8C-2DEE-4868-9C2A-E04925ECDA3E}" type="slidenum">
              <a:rPr lang="es-PE" altLang="es-PE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785042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E208437-E29A-46FB-83EF-56C9C4D38C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285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ri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0" y="0"/>
            <a:ext cx="12195754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7 Rectángulo"/>
          <p:cNvSpPr/>
          <p:nvPr userDrawn="1"/>
        </p:nvSpPr>
        <p:spPr>
          <a:xfrm>
            <a:off x="2683264" y="6810235"/>
            <a:ext cx="9512490" cy="1228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9788" y="2621223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Haga clic para modificar el estilo de título del patrón</a:t>
            </a:r>
          </a:p>
        </p:txBody>
      </p:sp>
      <p:sp>
        <p:nvSpPr>
          <p:cNvPr id="6" name="5 Rectángulo"/>
          <p:cNvSpPr/>
          <p:nvPr userDrawn="1"/>
        </p:nvSpPr>
        <p:spPr>
          <a:xfrm>
            <a:off x="0" y="6810235"/>
            <a:ext cx="9512490" cy="122829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pic>
        <p:nvPicPr>
          <p:cNvPr id="10" name="Picture 2" descr="D:\ARCHIVOS 2019 - Paola\DISEÑO PACK\Manual MTPE 2018\Logos MTPE\MTPE logo TODOS_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15" y="177801"/>
            <a:ext cx="2375612" cy="47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ARCHIVOS 2019 - Paola\DISEÑO PACK\Manual MTPE 2018\Logo El Perú Primero\El Perú Primero.png"/>
          <p:cNvPicPr>
            <a:picLocks noChangeAspect="1" noChangeArrowheads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785" y="214307"/>
            <a:ext cx="1800000" cy="36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 redondeado"/>
          <p:cNvSpPr/>
          <p:nvPr userDrawn="1"/>
        </p:nvSpPr>
        <p:spPr>
          <a:xfrm rot="2700000">
            <a:off x="10548043" y="-37740"/>
            <a:ext cx="740331" cy="74033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13 Rectángulo redondeado"/>
          <p:cNvSpPr/>
          <p:nvPr userDrawn="1"/>
        </p:nvSpPr>
        <p:spPr>
          <a:xfrm rot="2700000">
            <a:off x="11736802" y="-383927"/>
            <a:ext cx="848019" cy="84801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14 Rectángulo redondeado"/>
          <p:cNvSpPr/>
          <p:nvPr userDrawn="1"/>
        </p:nvSpPr>
        <p:spPr>
          <a:xfrm rot="2700000">
            <a:off x="11392159" y="462645"/>
            <a:ext cx="500553" cy="50055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556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ARCHIVOS 2019 - Paola\DISEÑO PACK\Manual MTPE 2018\Logos MTPE\MTPE logo TODOS_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15" y="177801"/>
            <a:ext cx="2375612" cy="47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 redondeado"/>
          <p:cNvSpPr/>
          <p:nvPr userDrawn="1"/>
        </p:nvSpPr>
        <p:spPr>
          <a:xfrm rot="2700000">
            <a:off x="10548043" y="-37740"/>
            <a:ext cx="740331" cy="74033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10 Rectángulo redondeado"/>
          <p:cNvSpPr/>
          <p:nvPr userDrawn="1"/>
        </p:nvSpPr>
        <p:spPr>
          <a:xfrm rot="2700000">
            <a:off x="11736802" y="-383927"/>
            <a:ext cx="848019" cy="84801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11 Rectángulo redondeado"/>
          <p:cNvSpPr/>
          <p:nvPr userDrawn="1"/>
        </p:nvSpPr>
        <p:spPr>
          <a:xfrm rot="2700000">
            <a:off x="11392159" y="462645"/>
            <a:ext cx="500553" cy="50055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2" name="Grupo 1"/>
          <p:cNvGrpSpPr/>
          <p:nvPr userDrawn="1"/>
        </p:nvGrpSpPr>
        <p:grpSpPr>
          <a:xfrm>
            <a:off x="0" y="6764199"/>
            <a:ext cx="12195754" cy="122829"/>
            <a:chOff x="0" y="6810235"/>
            <a:chExt cx="12195754" cy="122829"/>
          </a:xfrm>
        </p:grpSpPr>
        <p:sp>
          <p:nvSpPr>
            <p:cNvPr id="13" name="12 Rectángulo"/>
            <p:cNvSpPr/>
            <p:nvPr userDrawn="1"/>
          </p:nvSpPr>
          <p:spPr>
            <a:xfrm>
              <a:off x="2683264" y="6810235"/>
              <a:ext cx="9512490" cy="12282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4" name="13 Rectángulo"/>
            <p:cNvSpPr/>
            <p:nvPr userDrawn="1"/>
          </p:nvSpPr>
          <p:spPr>
            <a:xfrm>
              <a:off x="0" y="6810235"/>
              <a:ext cx="9512490" cy="122829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330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82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EC76-ECA0-EC47-8D4B-23AF5F03E63D}" type="datetimeFigureOut">
              <a:rPr lang="es-ES_tradnl" smtClean="0">
                <a:solidFill>
                  <a:srgbClr val="514A4C">
                    <a:tint val="75000"/>
                  </a:srgbClr>
                </a:solidFill>
              </a:rPr>
              <a:pPr/>
              <a:t>23/11/2021</a:t>
            </a:fld>
            <a:endParaRPr lang="es-ES_tradnl">
              <a:solidFill>
                <a:srgbClr val="514A4C">
                  <a:tint val="75000"/>
                </a:srgb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srgbClr val="514A4C">
                  <a:tint val="75000"/>
                </a:srgb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1194-7ACE-0A41-AE11-FD9503E5427B}" type="slidenum">
              <a:rPr lang="es-ES_tradnl" smtClean="0">
                <a:solidFill>
                  <a:srgbClr val="514A4C">
                    <a:tint val="75000"/>
                  </a:srgbClr>
                </a:solidFill>
              </a:rPr>
              <a:pPr/>
              <a:t>‹Nº›</a:t>
            </a:fld>
            <a:endParaRPr lang="es-ES_tradnl">
              <a:solidFill>
                <a:srgbClr val="514A4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84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EC76-ECA0-EC47-8D4B-23AF5F03E63D}" type="datetimeFigureOut">
              <a:rPr lang="es-ES_tradnl" smtClean="0">
                <a:solidFill>
                  <a:srgbClr val="514A4C">
                    <a:tint val="75000"/>
                  </a:srgbClr>
                </a:solidFill>
              </a:rPr>
              <a:pPr/>
              <a:t>23/11/2021</a:t>
            </a:fld>
            <a:endParaRPr lang="es-ES_tradnl">
              <a:solidFill>
                <a:srgbClr val="514A4C">
                  <a:tint val="75000"/>
                </a:srgb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srgbClr val="514A4C">
                  <a:tint val="75000"/>
                </a:srgb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1194-7ACE-0A41-AE11-FD9503E5427B}" type="slidenum">
              <a:rPr lang="es-ES_tradnl" smtClean="0">
                <a:solidFill>
                  <a:srgbClr val="514A4C">
                    <a:tint val="75000"/>
                  </a:srgbClr>
                </a:solidFill>
              </a:rPr>
              <a:pPr/>
              <a:t>‹Nº›</a:t>
            </a:fld>
            <a:endParaRPr lang="es-ES_tradnl">
              <a:solidFill>
                <a:srgbClr val="514A4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477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EC76-ECA0-EC47-8D4B-23AF5F03E63D}" type="datetimeFigureOut">
              <a:rPr lang="es-ES_tradnl" smtClean="0">
                <a:solidFill>
                  <a:srgbClr val="514A4C">
                    <a:tint val="75000"/>
                  </a:srgbClr>
                </a:solidFill>
              </a:rPr>
              <a:pPr/>
              <a:t>23/11/2021</a:t>
            </a:fld>
            <a:endParaRPr lang="es-ES_tradnl">
              <a:solidFill>
                <a:srgbClr val="514A4C">
                  <a:tint val="75000"/>
                </a:srgb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srgbClr val="514A4C">
                  <a:tint val="75000"/>
                </a:srgb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1194-7ACE-0A41-AE11-FD9503E5427B}" type="slidenum">
              <a:rPr lang="es-ES_tradnl" smtClean="0">
                <a:solidFill>
                  <a:srgbClr val="514A4C">
                    <a:tint val="75000"/>
                  </a:srgbClr>
                </a:solidFill>
              </a:rPr>
              <a:pPr/>
              <a:t>‹Nº›</a:t>
            </a:fld>
            <a:endParaRPr lang="es-ES_tradnl">
              <a:solidFill>
                <a:srgbClr val="514A4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12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EC76-ECA0-EC47-8D4B-23AF5F03E63D}" type="datetimeFigureOut">
              <a:rPr lang="es-ES_tradnl" smtClean="0">
                <a:solidFill>
                  <a:srgbClr val="514A4C">
                    <a:tint val="75000"/>
                  </a:srgbClr>
                </a:solidFill>
              </a:rPr>
              <a:pPr/>
              <a:t>23/11/2021</a:t>
            </a:fld>
            <a:endParaRPr lang="es-ES_tradnl">
              <a:solidFill>
                <a:srgbClr val="514A4C">
                  <a:tint val="75000"/>
                </a:srgb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srgbClr val="514A4C">
                  <a:tint val="75000"/>
                </a:srgb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1194-7ACE-0A41-AE11-FD9503E5427B}" type="slidenum">
              <a:rPr lang="es-ES_tradnl" smtClean="0">
                <a:solidFill>
                  <a:srgbClr val="514A4C">
                    <a:tint val="75000"/>
                  </a:srgbClr>
                </a:solidFill>
              </a:rPr>
              <a:pPr/>
              <a:t>‹Nº›</a:t>
            </a:fld>
            <a:endParaRPr lang="es-ES_tradnl">
              <a:solidFill>
                <a:srgbClr val="514A4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94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los estilos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580DEC76-ECA0-EC47-8D4B-23AF5F03E63D}" type="datetimeFigureOut">
              <a:rPr lang="es-ES_tradnl" smtClean="0">
                <a:solidFill>
                  <a:srgbClr val="514A4C">
                    <a:tint val="75000"/>
                  </a:srgbClr>
                </a:solidFill>
              </a:rPr>
              <a:pPr/>
              <a:t>23/11/2021</a:t>
            </a:fld>
            <a:endParaRPr lang="es-ES_tradnl" dirty="0">
              <a:solidFill>
                <a:srgbClr val="514A4C">
                  <a:tint val="75000"/>
                </a:srgb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s-ES_tradnl" dirty="0">
              <a:solidFill>
                <a:srgbClr val="514A4C">
                  <a:tint val="75000"/>
                </a:srgb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35F41194-7ACE-0A41-AE11-FD9503E5427B}" type="slidenum">
              <a:rPr lang="es-ES_tradnl" smtClean="0">
                <a:solidFill>
                  <a:srgbClr val="514A4C">
                    <a:tint val="75000"/>
                  </a:srgbClr>
                </a:solidFill>
              </a:rPr>
              <a:pPr/>
              <a:t>‹Nº›</a:t>
            </a:fld>
            <a:endParaRPr lang="es-ES_tradnl" dirty="0">
              <a:solidFill>
                <a:srgbClr val="514A4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1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A9BDC3A-994E-409E-A128-30DC98F2388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146" y="365798"/>
            <a:ext cx="10515708" cy="132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/>
              <a:t>Haga clic para modificar el estilo de título del patrón</a:t>
            </a:r>
            <a:endParaRPr lang="en-US" altLang="es-PE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659F08A-2F29-46B5-9BFB-649B7AA2C4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146" y="1826112"/>
            <a:ext cx="10515708" cy="435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/>
              <a:t>Editar el estilo de texto del patrón</a:t>
            </a:r>
          </a:p>
          <a:p>
            <a:pPr lvl="1"/>
            <a:r>
              <a:rPr lang="es-ES" altLang="es-PE"/>
              <a:t>Segundo nivel</a:t>
            </a:r>
          </a:p>
          <a:p>
            <a:pPr lvl="2"/>
            <a:r>
              <a:rPr lang="es-ES" altLang="es-PE"/>
              <a:t>Tercer nivel</a:t>
            </a:r>
          </a:p>
          <a:p>
            <a:pPr lvl="3"/>
            <a:r>
              <a:rPr lang="es-ES" altLang="es-PE"/>
              <a:t>Cuarto nivel</a:t>
            </a:r>
          </a:p>
          <a:p>
            <a:pPr lvl="4"/>
            <a:r>
              <a:rPr lang="es-ES" altLang="es-PE"/>
              <a:t>Quinto nivel</a:t>
            </a:r>
            <a:endParaRPr lang="en-US" altLang="es-P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C2470-B6E6-45B0-ADC7-0634FCF7C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46" y="6356827"/>
            <a:ext cx="2743416" cy="364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1C42D2-B64B-468E-BD00-4B9DF4E65328}" type="datetimeFigureOut">
              <a:rPr lang="es-PE"/>
              <a:pPr>
                <a:defRPr/>
              </a:pPr>
              <a:t>23/11/2021</a:t>
            </a:fld>
            <a:endParaRPr lang="es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7AD24-5C02-48B0-9322-36450B32F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8" y="6356827"/>
            <a:ext cx="4115844" cy="364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5BA72-5063-4663-9D78-1C70F26262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439" y="6356827"/>
            <a:ext cx="2743416" cy="36435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79">
                <a:solidFill>
                  <a:srgbClr val="898989"/>
                </a:solidFill>
              </a:defRPr>
            </a:lvl1pPr>
          </a:lstStyle>
          <a:p>
            <a:fld id="{B20A496F-F02E-4203-8073-2D8CD9A79ACB}" type="slidenum">
              <a:rPr lang="es-PE" altLang="es-PE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02261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l" defTabSz="91307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5" kern="1200">
          <a:solidFill>
            <a:srgbClr val="595959"/>
          </a:solidFill>
          <a:latin typeface="Franklin Gothic" panose="020B7200000000000000" pitchFamily="34" charset="0"/>
          <a:ea typeface="+mj-ea"/>
          <a:cs typeface="+mj-cs"/>
        </a:defRPr>
      </a:lvl1pPr>
      <a:lvl2pPr algn="l" defTabSz="91307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5">
          <a:solidFill>
            <a:srgbClr val="595959"/>
          </a:solidFill>
          <a:latin typeface="Franklin Gothic" panose="020B7200000000000000" pitchFamily="34" charset="0"/>
        </a:defRPr>
      </a:lvl2pPr>
      <a:lvl3pPr algn="l" defTabSz="91307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5">
          <a:solidFill>
            <a:srgbClr val="595959"/>
          </a:solidFill>
          <a:latin typeface="Franklin Gothic" panose="020B7200000000000000" pitchFamily="34" charset="0"/>
        </a:defRPr>
      </a:lvl3pPr>
      <a:lvl4pPr algn="l" defTabSz="91307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5">
          <a:solidFill>
            <a:srgbClr val="595959"/>
          </a:solidFill>
          <a:latin typeface="Franklin Gothic" panose="020B7200000000000000" pitchFamily="34" charset="0"/>
        </a:defRPr>
      </a:lvl4pPr>
      <a:lvl5pPr algn="l" defTabSz="91307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5">
          <a:solidFill>
            <a:srgbClr val="595959"/>
          </a:solidFill>
          <a:latin typeface="Franklin Gothic" panose="020B7200000000000000" pitchFamily="34" charset="0"/>
        </a:defRPr>
      </a:lvl5pPr>
      <a:lvl6pPr marL="414772" algn="l" defTabSz="913074" rtl="0" fontAlgn="base">
        <a:lnSpc>
          <a:spcPct val="90000"/>
        </a:lnSpc>
        <a:spcBef>
          <a:spcPct val="0"/>
        </a:spcBef>
        <a:spcAft>
          <a:spcPct val="0"/>
        </a:spcAft>
        <a:defRPr sz="4355">
          <a:solidFill>
            <a:srgbClr val="595959"/>
          </a:solidFill>
          <a:latin typeface="Franklin Gothic" panose="020B7200000000000000" pitchFamily="34" charset="0"/>
        </a:defRPr>
      </a:lvl6pPr>
      <a:lvl7pPr marL="829544" algn="l" defTabSz="913074" rtl="0" fontAlgn="base">
        <a:lnSpc>
          <a:spcPct val="90000"/>
        </a:lnSpc>
        <a:spcBef>
          <a:spcPct val="0"/>
        </a:spcBef>
        <a:spcAft>
          <a:spcPct val="0"/>
        </a:spcAft>
        <a:defRPr sz="4355">
          <a:solidFill>
            <a:srgbClr val="595959"/>
          </a:solidFill>
          <a:latin typeface="Franklin Gothic" panose="020B7200000000000000" pitchFamily="34" charset="0"/>
        </a:defRPr>
      </a:lvl7pPr>
      <a:lvl8pPr marL="1244316" algn="l" defTabSz="913074" rtl="0" fontAlgn="base">
        <a:lnSpc>
          <a:spcPct val="90000"/>
        </a:lnSpc>
        <a:spcBef>
          <a:spcPct val="0"/>
        </a:spcBef>
        <a:spcAft>
          <a:spcPct val="0"/>
        </a:spcAft>
        <a:defRPr sz="4355">
          <a:solidFill>
            <a:srgbClr val="595959"/>
          </a:solidFill>
          <a:latin typeface="Franklin Gothic" panose="020B7200000000000000" pitchFamily="34" charset="0"/>
        </a:defRPr>
      </a:lvl8pPr>
      <a:lvl9pPr marL="1659087" algn="l" defTabSz="913074" rtl="0" fontAlgn="base">
        <a:lnSpc>
          <a:spcPct val="90000"/>
        </a:lnSpc>
        <a:spcBef>
          <a:spcPct val="0"/>
        </a:spcBef>
        <a:spcAft>
          <a:spcPct val="0"/>
        </a:spcAft>
        <a:defRPr sz="4355">
          <a:solidFill>
            <a:srgbClr val="595959"/>
          </a:solidFill>
          <a:latin typeface="Franklin Gothic" panose="020B7200000000000000" pitchFamily="34" charset="0"/>
        </a:defRPr>
      </a:lvl9pPr>
    </p:titleStyle>
    <p:bodyStyle>
      <a:lvl1pPr marL="227548" indent="-227548" algn="l" defTabSz="913074" rtl="0" eaLnBrk="0" fontAlgn="base" hangingPunct="0">
        <a:lnSpc>
          <a:spcPct val="90000"/>
        </a:lnSpc>
        <a:spcBef>
          <a:spcPts val="998"/>
        </a:spcBef>
        <a:spcAft>
          <a:spcPct val="0"/>
        </a:spcAft>
        <a:buFont typeface="Arial" panose="020B0604020202020204" pitchFamily="34" charset="0"/>
        <a:buChar char="•"/>
        <a:defRPr sz="2722" kern="1200">
          <a:solidFill>
            <a:srgbClr val="595959"/>
          </a:solidFill>
          <a:latin typeface="Franklin Gothic Medium" panose="020B0603020102020204" pitchFamily="34" charset="0"/>
          <a:ea typeface="+mn-ea"/>
          <a:cs typeface="+mn-cs"/>
        </a:defRPr>
      </a:lvl1pPr>
      <a:lvl2pPr marL="685526" indent="-227548" algn="l" defTabSz="913074" rtl="0" eaLnBrk="0" fontAlgn="base" hangingPunct="0">
        <a:lnSpc>
          <a:spcPct val="90000"/>
        </a:lnSpc>
        <a:spcBef>
          <a:spcPts val="499"/>
        </a:spcBef>
        <a:spcAft>
          <a:spcPct val="0"/>
        </a:spcAft>
        <a:buFont typeface="Arial" panose="020B0604020202020204" pitchFamily="34" charset="0"/>
        <a:buChar char="•"/>
        <a:defRPr sz="2359" kern="1200">
          <a:solidFill>
            <a:srgbClr val="595959"/>
          </a:solidFill>
          <a:latin typeface="Franklin Gothic Medium" panose="020B0603020102020204" pitchFamily="34" charset="0"/>
          <a:ea typeface="+mn-ea"/>
          <a:cs typeface="+mn-cs"/>
        </a:defRPr>
      </a:lvl2pPr>
      <a:lvl3pPr marL="1142063" indent="-227548" algn="l" defTabSz="913074" rtl="0" eaLnBrk="0" fontAlgn="base" hangingPunct="0">
        <a:lnSpc>
          <a:spcPct val="90000"/>
        </a:lnSpc>
        <a:spcBef>
          <a:spcPts val="499"/>
        </a:spcBef>
        <a:spcAft>
          <a:spcPct val="0"/>
        </a:spcAft>
        <a:buFont typeface="Arial" panose="020B0604020202020204" pitchFamily="34" charset="0"/>
        <a:buChar char="•"/>
        <a:defRPr sz="1996" kern="1200">
          <a:solidFill>
            <a:srgbClr val="595959"/>
          </a:solidFill>
          <a:latin typeface="Franklin Gothic Medium" panose="020B0603020102020204" pitchFamily="34" charset="0"/>
          <a:ea typeface="+mn-ea"/>
          <a:cs typeface="+mn-cs"/>
        </a:defRPr>
      </a:lvl3pPr>
      <a:lvl4pPr marL="1600040" indent="-227548" algn="l" defTabSz="913074" rtl="0" eaLnBrk="0" fontAlgn="base" hangingPunct="0">
        <a:lnSpc>
          <a:spcPct val="90000"/>
        </a:lnSpc>
        <a:spcBef>
          <a:spcPts val="499"/>
        </a:spcBef>
        <a:spcAft>
          <a:spcPct val="0"/>
        </a:spcAft>
        <a:buFont typeface="Arial" panose="020B0604020202020204" pitchFamily="34" charset="0"/>
        <a:buChar char="•"/>
        <a:defRPr sz="1724" kern="1200">
          <a:solidFill>
            <a:srgbClr val="595959"/>
          </a:solidFill>
          <a:latin typeface="Franklin Gothic Medium" panose="020B0603020102020204" pitchFamily="34" charset="0"/>
          <a:ea typeface="+mn-ea"/>
          <a:cs typeface="+mn-cs"/>
        </a:defRPr>
      </a:lvl4pPr>
      <a:lvl5pPr marL="2056577" indent="-227548" algn="l" defTabSz="913074" rtl="0" eaLnBrk="0" fontAlgn="base" hangingPunct="0">
        <a:lnSpc>
          <a:spcPct val="90000"/>
        </a:lnSpc>
        <a:spcBef>
          <a:spcPts val="499"/>
        </a:spcBef>
        <a:spcAft>
          <a:spcPct val="0"/>
        </a:spcAft>
        <a:buFont typeface="Arial" panose="020B0604020202020204" pitchFamily="34" charset="0"/>
        <a:buChar char="•"/>
        <a:defRPr sz="1724" kern="1200">
          <a:solidFill>
            <a:srgbClr val="595959"/>
          </a:solidFill>
          <a:latin typeface="Franklin Gothic Medium" panose="020B0603020102020204" pitchFamily="34" charset="0"/>
          <a:ea typeface="+mn-ea"/>
          <a:cs typeface="+mn-cs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A2C98A8-DBDE-4A95-B26E-9487346437C1}"/>
              </a:ext>
            </a:extLst>
          </p:cNvPr>
          <p:cNvSpPr/>
          <p:nvPr/>
        </p:nvSpPr>
        <p:spPr>
          <a:xfrm>
            <a:off x="0" y="1398494"/>
            <a:ext cx="12192000" cy="3509682"/>
          </a:xfrm>
          <a:prstGeom prst="rect">
            <a:avLst/>
          </a:prstGeom>
          <a:solidFill>
            <a:srgbClr val="E1251B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PE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03FF4C3-8F79-4F31-BE33-09D86B6D1FB3}"/>
              </a:ext>
            </a:extLst>
          </p:cNvPr>
          <p:cNvSpPr/>
          <p:nvPr/>
        </p:nvSpPr>
        <p:spPr>
          <a:xfrm>
            <a:off x="3845859" y="4908176"/>
            <a:ext cx="8346141" cy="174812"/>
          </a:xfrm>
          <a:prstGeom prst="rect">
            <a:avLst/>
          </a:prstGeom>
          <a:solidFill>
            <a:srgbClr val="F7A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51" name="CuadroTexto 1">
            <a:extLst>
              <a:ext uri="{FF2B5EF4-FFF2-40B4-BE49-F238E27FC236}">
                <a16:creationId xmlns:a16="http://schemas.microsoft.com/office/drawing/2014/main" id="{1EC90904-46AE-4AA6-9017-0CE059EFD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66" y="1723587"/>
            <a:ext cx="1166506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PE" sz="4400" b="1" dirty="0">
                <a:solidFill>
                  <a:schemeClr val="bg1"/>
                </a:solidFill>
                <a:latin typeface="Arial" panose="020B0604020202020204" pitchFamily="34" charset="0"/>
              </a:rPr>
              <a:t>Proyecto Ley de Presupuesto 2022 </a:t>
            </a:r>
            <a:br>
              <a:rPr lang="es-PE" sz="44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s-PE" sz="4400" b="1" dirty="0">
                <a:solidFill>
                  <a:schemeClr val="bg1"/>
                </a:solidFill>
                <a:latin typeface="Arial" panose="020B0604020202020204" pitchFamily="34" charset="0"/>
              </a:rPr>
              <a:t>Sector:  Trabajo y Promoción del Empleo</a:t>
            </a:r>
            <a:endParaRPr lang="es-ES" altLang="es-ES" sz="4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F9FAEA8-1CDB-4562-A72A-B763964917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198" y="5548592"/>
            <a:ext cx="4269731" cy="823517"/>
          </a:xfrm>
          <a:prstGeom prst="rect">
            <a:avLst/>
          </a:prstGeom>
        </p:spPr>
      </p:pic>
      <p:sp>
        <p:nvSpPr>
          <p:cNvPr id="7" name="Rectángulo 2">
            <a:extLst>
              <a:ext uri="{FF2B5EF4-FFF2-40B4-BE49-F238E27FC236}">
                <a16:creationId xmlns:a16="http://schemas.microsoft.com/office/drawing/2014/main" id="{D54AE8FF-5FF3-480B-8263-D025D7DEB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4913" y="3921125"/>
            <a:ext cx="6499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PE" altLang="es-ES" sz="2000" b="1" dirty="0">
                <a:solidFill>
                  <a:schemeClr val="bg1"/>
                </a:solidFill>
              </a:rPr>
              <a:t>Betssy </a:t>
            </a:r>
            <a:r>
              <a:rPr lang="es-PE" altLang="es-ES" sz="2000" b="1" dirty="0" err="1">
                <a:solidFill>
                  <a:schemeClr val="bg1"/>
                </a:solidFill>
              </a:rPr>
              <a:t>Betzabet</a:t>
            </a:r>
            <a:r>
              <a:rPr lang="es-PE" altLang="es-ES" sz="2000" b="1" dirty="0">
                <a:solidFill>
                  <a:schemeClr val="bg1"/>
                </a:solidFill>
              </a:rPr>
              <a:t> </a:t>
            </a:r>
            <a:r>
              <a:rPr lang="es-PE" altLang="es-ES" sz="2000" b="1" dirty="0" err="1">
                <a:solidFill>
                  <a:schemeClr val="bg1"/>
                </a:solidFill>
              </a:rPr>
              <a:t>Chavez</a:t>
            </a:r>
            <a:r>
              <a:rPr lang="es-PE" altLang="es-ES" sz="2000" b="1" dirty="0">
                <a:solidFill>
                  <a:schemeClr val="bg1"/>
                </a:solidFill>
              </a:rPr>
              <a:t> Chino</a:t>
            </a:r>
            <a:endParaRPr lang="es-ES" altLang="es-ES" sz="2000" b="1" dirty="0">
              <a:solidFill>
                <a:schemeClr val="bg1"/>
              </a:solidFill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PE" sz="1600" dirty="0">
                <a:solidFill>
                  <a:schemeClr val="bg1"/>
                </a:solidFill>
                <a:latin typeface="Arial" panose="020B0604020202020204" pitchFamily="34" charset="0"/>
              </a:rPr>
              <a:t>    Ministra de Trabajo y Promoción del Empleo</a:t>
            </a:r>
          </a:p>
        </p:txBody>
      </p:sp>
      <p:sp>
        <p:nvSpPr>
          <p:cNvPr id="8" name="Rectángulo 4">
            <a:extLst>
              <a:ext uri="{FF2B5EF4-FFF2-40B4-BE49-F238E27FC236}">
                <a16:creationId xmlns:a16="http://schemas.microsoft.com/office/drawing/2014/main" id="{79054C08-BED2-4D80-BB0E-5C61B2523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10153"/>
            <a:ext cx="47482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2000" dirty="0">
                <a:solidFill>
                  <a:schemeClr val="tx1">
                    <a:lumMod val="50000"/>
                  </a:schemeClr>
                </a:solidFill>
              </a:rPr>
              <a:t>Jesús María, 23 de noviembre de 2021</a:t>
            </a:r>
          </a:p>
        </p:txBody>
      </p:sp>
    </p:spTree>
    <p:extLst>
      <p:ext uri="{BB962C8B-B14F-4D97-AF65-F5344CB8AC3E}">
        <p14:creationId xmlns:p14="http://schemas.microsoft.com/office/powerpoint/2010/main" val="3198779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E3EBBC-15D2-4741-922C-BF0E7D0D0D12}"/>
              </a:ext>
            </a:extLst>
          </p:cNvPr>
          <p:cNvSpPr txBox="1"/>
          <p:nvPr/>
        </p:nvSpPr>
        <p:spPr>
          <a:xfrm>
            <a:off x="138545" y="184727"/>
            <a:ext cx="116932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PRINCIPALES METAS PARA EL 2022 </a:t>
            </a:r>
          </a:p>
        </p:txBody>
      </p:sp>
      <p:sp>
        <p:nvSpPr>
          <p:cNvPr id="155" name="Rectángulo redondeado 8">
            <a:extLst>
              <a:ext uri="{FF2B5EF4-FFF2-40B4-BE49-F238E27FC236}">
                <a16:creationId xmlns:a16="http://schemas.microsoft.com/office/drawing/2014/main" id="{0B213671-FAF1-4EA6-8146-04320AF71268}"/>
              </a:ext>
            </a:extLst>
          </p:cNvPr>
          <p:cNvSpPr/>
          <p:nvPr/>
        </p:nvSpPr>
        <p:spPr>
          <a:xfrm>
            <a:off x="1287965" y="1110907"/>
            <a:ext cx="4343738" cy="40975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Derechos laborales</a:t>
            </a:r>
            <a:endParaRPr kumimoji="0" lang="es-PE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Rectángulo redondeado 9">
            <a:extLst>
              <a:ext uri="{FF2B5EF4-FFF2-40B4-BE49-F238E27FC236}">
                <a16:creationId xmlns:a16="http://schemas.microsoft.com/office/drawing/2014/main" id="{AA0B2381-6775-49D5-AAD0-F0535D40C8C9}"/>
              </a:ext>
            </a:extLst>
          </p:cNvPr>
          <p:cNvSpPr/>
          <p:nvPr/>
        </p:nvSpPr>
        <p:spPr>
          <a:xfrm>
            <a:off x="1005341" y="1105523"/>
            <a:ext cx="189089" cy="40975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es-PE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" name="Rectángulo redondeado 10">
            <a:extLst>
              <a:ext uri="{FF2B5EF4-FFF2-40B4-BE49-F238E27FC236}">
                <a16:creationId xmlns:a16="http://schemas.microsoft.com/office/drawing/2014/main" id="{836D1955-5714-4B00-BFD3-2C40A25525C0}"/>
              </a:ext>
            </a:extLst>
          </p:cNvPr>
          <p:cNvSpPr/>
          <p:nvPr/>
        </p:nvSpPr>
        <p:spPr>
          <a:xfrm>
            <a:off x="521104" y="1566556"/>
            <a:ext cx="5185457" cy="51067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Rectángulo redondeado 26">
            <a:extLst>
              <a:ext uri="{FF2B5EF4-FFF2-40B4-BE49-F238E27FC236}">
                <a16:creationId xmlns:a16="http://schemas.microsoft.com/office/drawing/2014/main" id="{6A5677C7-9F24-41EE-A975-8A6F38418CBB}"/>
              </a:ext>
            </a:extLst>
          </p:cNvPr>
          <p:cNvSpPr/>
          <p:nvPr/>
        </p:nvSpPr>
        <p:spPr>
          <a:xfrm>
            <a:off x="6784595" y="1151810"/>
            <a:ext cx="4807330" cy="40975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Cobertura SUNAFIL</a:t>
            </a:r>
            <a:endParaRPr kumimoji="0" lang="es-PE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Rectángulo redondeado 27">
            <a:extLst>
              <a:ext uri="{FF2B5EF4-FFF2-40B4-BE49-F238E27FC236}">
                <a16:creationId xmlns:a16="http://schemas.microsoft.com/office/drawing/2014/main" id="{A18E1ACF-2B71-4511-90CE-B2988865025C}"/>
              </a:ext>
            </a:extLst>
          </p:cNvPr>
          <p:cNvSpPr/>
          <p:nvPr/>
        </p:nvSpPr>
        <p:spPr>
          <a:xfrm>
            <a:off x="6489899" y="1137216"/>
            <a:ext cx="209270" cy="40975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9" name="Rectángulo redondeado 28">
            <a:extLst>
              <a:ext uri="{FF2B5EF4-FFF2-40B4-BE49-F238E27FC236}">
                <a16:creationId xmlns:a16="http://schemas.microsoft.com/office/drawing/2014/main" id="{32EED3F0-DB4E-46DB-A921-40C413E46444}"/>
              </a:ext>
            </a:extLst>
          </p:cNvPr>
          <p:cNvSpPr/>
          <p:nvPr/>
        </p:nvSpPr>
        <p:spPr>
          <a:xfrm>
            <a:off x="6759463" y="1703766"/>
            <a:ext cx="4835144" cy="43160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CuadroTexto 172">
            <a:extLst>
              <a:ext uri="{FF2B5EF4-FFF2-40B4-BE49-F238E27FC236}">
                <a16:creationId xmlns:a16="http://schemas.microsoft.com/office/drawing/2014/main" id="{C61127E6-6EE3-4A63-85B4-CD9B885B672E}"/>
              </a:ext>
            </a:extLst>
          </p:cNvPr>
          <p:cNvSpPr txBox="1"/>
          <p:nvPr/>
        </p:nvSpPr>
        <p:spPr>
          <a:xfrm>
            <a:off x="6481325" y="2244674"/>
            <a:ext cx="51106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4988" lvl="1" indent="-187325">
              <a:buFont typeface="Wingdings" panose="05000000000000000000" pitchFamily="2" charset="2"/>
              <a:buChar char="ü"/>
              <a:defRPr/>
            </a:pPr>
            <a:endParaRPr lang="es-MX" sz="1200" dirty="0">
              <a:solidFill>
                <a:prstClr val="black"/>
              </a:solidFill>
              <a:latin typeface="Calibri" panose="020F0502020204030204"/>
            </a:endParaRPr>
          </a:p>
          <a:p>
            <a:pPr marL="534988" lvl="1" indent="-187325">
              <a:buFont typeface="Wingdings" panose="05000000000000000000" pitchFamily="2" charset="2"/>
              <a:buChar char="ü"/>
              <a:defRPr/>
            </a:pPr>
            <a:r>
              <a:rPr lang="es-MX" sz="1200" dirty="0">
                <a:solidFill>
                  <a:prstClr val="black"/>
                </a:solidFill>
                <a:latin typeface="Calibri" panose="020F0502020204030204"/>
              </a:rPr>
              <a:t>Competencias completas de la Ley </a:t>
            </a:r>
            <a:r>
              <a:rPr lang="es-MX" sz="1200" dirty="0" err="1">
                <a:solidFill>
                  <a:prstClr val="black"/>
                </a:solidFill>
                <a:latin typeface="Calibri" panose="020F0502020204030204"/>
              </a:rPr>
              <a:t>N°</a:t>
            </a:r>
            <a:r>
              <a:rPr lang="es-MX" sz="1200" dirty="0">
                <a:solidFill>
                  <a:prstClr val="black"/>
                </a:solidFill>
                <a:latin typeface="Calibri" panose="020F0502020204030204"/>
              </a:rPr>
              <a:t> 30814, Ley de Fortalecimiento del SIT (microempresas).</a:t>
            </a:r>
          </a:p>
          <a:p>
            <a:pPr marL="534988" lvl="1" indent="-187325">
              <a:buFont typeface="Wingdings" panose="05000000000000000000" pitchFamily="2" charset="2"/>
              <a:buChar char="ü"/>
              <a:defRPr/>
            </a:pPr>
            <a:r>
              <a:rPr lang="es-MX" sz="1200" dirty="0">
                <a:solidFill>
                  <a:prstClr val="black"/>
                </a:solidFill>
                <a:latin typeface="Calibri" panose="020F0502020204030204"/>
              </a:rPr>
              <a:t>Instalar 6 comisiones regionales de inspección del trabajo, con lo cual, se </a:t>
            </a:r>
            <a:r>
              <a:rPr lang="es-MX" sz="1200" dirty="0" err="1">
                <a:solidFill>
                  <a:prstClr val="black"/>
                </a:solidFill>
                <a:latin typeface="Calibri" panose="020F0502020204030204"/>
              </a:rPr>
              <a:t>coberturará</a:t>
            </a:r>
            <a:r>
              <a:rPr lang="es-MX" sz="1200" dirty="0">
                <a:solidFill>
                  <a:prstClr val="black"/>
                </a:solidFill>
                <a:latin typeface="Calibri" panose="020F0502020204030204"/>
              </a:rPr>
              <a:t> a nivel nacional para potenciar el Sistema de Inspección de Trabajo.</a:t>
            </a:r>
          </a:p>
          <a:p>
            <a:pPr marL="534988" lvl="1" indent="-187325">
              <a:buFont typeface="Wingdings" panose="05000000000000000000" pitchFamily="2" charset="2"/>
              <a:buChar char="ü"/>
              <a:defRPr/>
            </a:pPr>
            <a:r>
              <a:rPr lang="es-MX" sz="1200" dirty="0">
                <a:solidFill>
                  <a:prstClr val="black"/>
                </a:solidFill>
                <a:latin typeface="Calibri" panose="020F0502020204030204"/>
              </a:rPr>
              <a:t>Intervenir en 19  mercados y conglomerados a nivel nacional, a través de acciones de capacitación y sensibilización para fortalecer las capacidades de empleadores y trabajadores </a:t>
            </a:r>
          </a:p>
          <a:p>
            <a:pPr marL="534988" lvl="1" indent="-187325">
              <a:buFont typeface="Wingdings" panose="05000000000000000000" pitchFamily="2" charset="2"/>
              <a:buChar char="ü"/>
              <a:defRPr/>
            </a:pPr>
            <a:r>
              <a:rPr lang="es-PE" sz="1200" dirty="0">
                <a:solidFill>
                  <a:prstClr val="black"/>
                </a:solidFill>
                <a:latin typeface="Calibri" panose="020F0502020204030204"/>
              </a:rPr>
              <a:t>Desarrollar </a:t>
            </a:r>
            <a:r>
              <a:rPr lang="es-MX" sz="1200" dirty="0">
                <a:solidFill>
                  <a:prstClr val="black"/>
                </a:solidFill>
                <a:latin typeface="Calibri" panose="020F0502020204030204"/>
              </a:rPr>
              <a:t>acciones conjuntas con las Municipalidades y Gobiernos Regionales a fin de capacitar a </a:t>
            </a:r>
            <a:r>
              <a:rPr lang="es-PE" sz="1200" dirty="0">
                <a:solidFill>
                  <a:prstClr val="black"/>
                </a:solidFill>
                <a:latin typeface="Calibri" panose="020F0502020204030204"/>
              </a:rPr>
              <a:t>2,000 servidores públicos </a:t>
            </a:r>
            <a:r>
              <a:rPr lang="es-MX" sz="1200" dirty="0">
                <a:solidFill>
                  <a:prstClr val="black"/>
                </a:solidFill>
                <a:latin typeface="Calibri" panose="020F0502020204030204"/>
              </a:rPr>
              <a:t>involucrados en acciones en las que se pueda identificar el Trabajo Infantil y Forzoso</a:t>
            </a:r>
          </a:p>
          <a:p>
            <a:pPr marL="534988" lvl="1" indent="-187325">
              <a:buFont typeface="Wingdings" panose="05000000000000000000" pitchFamily="2" charset="2"/>
              <a:buChar char="ü"/>
              <a:defRPr/>
            </a:pPr>
            <a:r>
              <a:rPr lang="es-MX" sz="1200" dirty="0">
                <a:solidFill>
                  <a:prstClr val="black"/>
                </a:solidFill>
                <a:latin typeface="Calibri" panose="020F0502020204030204"/>
              </a:rPr>
              <a:t>Implementar 150 Comités y 500 Delegados de Intervención frente al Hostigamiento sexual en el ámbito laboral.</a:t>
            </a:r>
            <a:endParaRPr lang="es-PE" sz="1200" dirty="0">
              <a:solidFill>
                <a:prstClr val="black"/>
              </a:solidFill>
              <a:latin typeface="Calibri" panose="020F0502020204030204"/>
            </a:endParaRPr>
          </a:p>
          <a:p>
            <a:pPr marL="534988" marR="0" lvl="1" indent="-1873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7663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s-PE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A04E96D-B55B-4D0B-BCAB-D8E37D559017}"/>
              </a:ext>
            </a:extLst>
          </p:cNvPr>
          <p:cNvSpPr txBox="1"/>
          <p:nvPr/>
        </p:nvSpPr>
        <p:spPr>
          <a:xfrm>
            <a:off x="579080" y="1680260"/>
            <a:ext cx="5005371" cy="55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1812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315 381 </a:t>
            </a:r>
            <a:r>
              <a:rPr kumimoji="0" lang="es-E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trabajadores formalizados. </a:t>
            </a:r>
          </a:p>
          <a:p>
            <a:pPr marL="531812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189 335 </a:t>
            </a:r>
            <a:r>
              <a:rPr kumimoji="0" lang="es-E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actuaciones de inspección laboral. </a:t>
            </a:r>
          </a:p>
          <a:p>
            <a:pPr marL="531812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1 750 661 </a:t>
            </a:r>
            <a:r>
              <a:rPr kumimoji="0" lang="es-MX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personas orientadas y capacitadas en normativa sociolaboral y SST</a:t>
            </a:r>
            <a:r>
              <a:rPr kumimoji="0" lang="es-E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531812" indent="-171450">
              <a:buFont typeface="Wingdings" panose="05000000000000000000" pitchFamily="2" charset="2"/>
              <a:buChar char="ü"/>
              <a:defRPr/>
            </a:pPr>
            <a:r>
              <a:rPr lang="pt-BR" sz="1300" b="1" dirty="0">
                <a:solidFill>
                  <a:prstClr val="black"/>
                </a:solidFill>
                <a:latin typeface="Calibri" panose="020F0502020204030204"/>
              </a:rPr>
              <a:t>4 propuestas </a:t>
            </a:r>
            <a:r>
              <a:rPr lang="pt-BR" sz="1300" dirty="0">
                <a:solidFill>
                  <a:prstClr val="black"/>
                </a:solidFill>
                <a:latin typeface="Calibri" panose="020F0502020204030204"/>
              </a:rPr>
              <a:t>normativas </a:t>
            </a:r>
            <a:r>
              <a:rPr lang="pt-BR" sz="1300" dirty="0" err="1">
                <a:solidFill>
                  <a:prstClr val="black"/>
                </a:solidFill>
                <a:latin typeface="Calibri" panose="020F0502020204030204"/>
              </a:rPr>
              <a:t>con</a:t>
            </a:r>
            <a:r>
              <a:rPr lang="pt-BR" sz="1300" dirty="0">
                <a:solidFill>
                  <a:prstClr val="black"/>
                </a:solidFill>
                <a:latin typeface="Calibri" panose="020F0502020204030204"/>
              </a:rPr>
              <a:t> respecto a la implementación de </a:t>
            </a:r>
            <a:r>
              <a:rPr lang="pt-BR" sz="1300" dirty="0" err="1">
                <a:solidFill>
                  <a:prstClr val="black"/>
                </a:solidFill>
                <a:latin typeface="Calibri" panose="020F0502020204030204"/>
              </a:rPr>
              <a:t>los</a:t>
            </a:r>
            <a:r>
              <a:rPr lang="pt-BR" sz="1300" dirty="0">
                <a:solidFill>
                  <a:prstClr val="black"/>
                </a:solidFill>
                <a:latin typeface="Calibri" panose="020F0502020204030204"/>
              </a:rPr>
              <a:t> Registros: </a:t>
            </a:r>
            <a:r>
              <a:rPr lang="pt-BR" sz="1300" dirty="0" err="1">
                <a:solidFill>
                  <a:prstClr val="black"/>
                </a:solidFill>
                <a:latin typeface="Calibri" panose="020F0502020204030204"/>
              </a:rPr>
              <a:t>Afiliación</a:t>
            </a:r>
            <a:r>
              <a:rPr lang="pt-BR" sz="1300" dirty="0">
                <a:solidFill>
                  <a:prstClr val="black"/>
                </a:solidFill>
                <a:latin typeface="Calibri" panose="020F0502020204030204"/>
              </a:rPr>
              <a:t> Sindical de </a:t>
            </a:r>
            <a:r>
              <a:rPr lang="pt-BR" sz="1300" dirty="0" err="1">
                <a:solidFill>
                  <a:prstClr val="black"/>
                </a:solidFill>
                <a:latin typeface="Calibri" panose="020F0502020204030204"/>
              </a:rPr>
              <a:t>Trabajadores</a:t>
            </a:r>
            <a:r>
              <a:rPr lang="pt-BR" sz="13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pt-BR" sz="1300" dirty="0" err="1">
                <a:solidFill>
                  <a:prstClr val="black"/>
                </a:solidFill>
                <a:latin typeface="Calibri" panose="020F0502020204030204"/>
              </a:rPr>
              <a:t>Estatales</a:t>
            </a:r>
            <a:r>
              <a:rPr lang="pt-BR" sz="1300" dirty="0">
                <a:solidFill>
                  <a:prstClr val="black"/>
                </a:solidFill>
                <a:latin typeface="Calibri" panose="020F0502020204030204"/>
              </a:rPr>
              <a:t>, Registro Único Sindical; </a:t>
            </a:r>
            <a:r>
              <a:rPr lang="pt-BR" sz="1300" dirty="0" err="1">
                <a:solidFill>
                  <a:prstClr val="black"/>
                </a:solidFill>
                <a:latin typeface="Calibri" panose="020F0502020204030204"/>
              </a:rPr>
              <a:t>Constancia</a:t>
            </a:r>
            <a:r>
              <a:rPr lang="pt-BR" sz="1300" dirty="0">
                <a:solidFill>
                  <a:prstClr val="black"/>
                </a:solidFill>
                <a:latin typeface="Calibri" panose="020F0502020204030204"/>
              </a:rPr>
              <a:t> de </a:t>
            </a:r>
            <a:r>
              <a:rPr lang="pt-BR" sz="1300" dirty="0" err="1">
                <a:solidFill>
                  <a:prstClr val="black"/>
                </a:solidFill>
                <a:latin typeface="Calibri" panose="020F0502020204030204"/>
              </a:rPr>
              <a:t>Facultades</a:t>
            </a:r>
            <a:r>
              <a:rPr lang="pt-BR" sz="1300" dirty="0">
                <a:solidFill>
                  <a:prstClr val="black"/>
                </a:solidFill>
                <a:latin typeface="Calibri" panose="020F0502020204030204"/>
              </a:rPr>
              <a:t> y Registro de Historia Laboral </a:t>
            </a:r>
            <a:r>
              <a:rPr lang="pt-BR" sz="1300" dirty="0" err="1">
                <a:solidFill>
                  <a:prstClr val="black"/>
                </a:solidFill>
                <a:latin typeface="Calibri" panose="020F0502020204030204"/>
              </a:rPr>
              <a:t>del</a:t>
            </a:r>
            <a:r>
              <a:rPr lang="pt-BR" sz="13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pt-BR" sz="1300" dirty="0" err="1">
                <a:solidFill>
                  <a:prstClr val="black"/>
                </a:solidFill>
                <a:latin typeface="Calibri" panose="020F0502020204030204"/>
              </a:rPr>
              <a:t>Trabajador</a:t>
            </a:r>
            <a:r>
              <a:rPr lang="pt-BR" sz="13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pt-BR" sz="1300" dirty="0" err="1">
                <a:solidFill>
                  <a:prstClr val="black"/>
                </a:solidFill>
                <a:latin typeface="Calibri" panose="020F0502020204030204"/>
              </a:rPr>
              <a:t>del</a:t>
            </a:r>
            <a:r>
              <a:rPr lang="pt-BR" sz="1300" dirty="0">
                <a:solidFill>
                  <a:prstClr val="black"/>
                </a:solidFill>
                <a:latin typeface="Calibri" panose="020F0502020204030204"/>
              </a:rPr>
              <a:t> Sector </a:t>
            </a:r>
            <a:r>
              <a:rPr lang="pt-BR" sz="1300" dirty="0" err="1">
                <a:solidFill>
                  <a:prstClr val="black"/>
                </a:solidFill>
                <a:latin typeface="Calibri" panose="020F0502020204030204"/>
              </a:rPr>
              <a:t>Agrario</a:t>
            </a:r>
            <a:r>
              <a:rPr lang="pt-BR" sz="13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531812" indent="-171450">
              <a:buFont typeface="Wingdings" panose="05000000000000000000" pitchFamily="2" charset="2"/>
              <a:buChar char="ü"/>
              <a:defRPr/>
            </a:pPr>
            <a:r>
              <a:rPr lang="es-PE" sz="1300" dirty="0">
                <a:solidFill>
                  <a:prstClr val="black"/>
                </a:solidFill>
                <a:latin typeface="Calibri" panose="020F0502020204030204"/>
              </a:rPr>
              <a:t>Formular la Política Nacional Multisectorial para la Prevención y Erradicación del Trabajo Infantil.</a:t>
            </a:r>
          </a:p>
          <a:p>
            <a:pPr marL="531812" indent="-171450">
              <a:buFont typeface="Wingdings" panose="05000000000000000000" pitchFamily="2" charset="2"/>
              <a:buChar char="ü"/>
              <a:defRPr/>
            </a:pPr>
            <a:r>
              <a:rPr lang="es-PE" sz="1300" dirty="0">
                <a:solidFill>
                  <a:prstClr val="black"/>
                </a:solidFill>
                <a:latin typeface="Calibri" panose="020F0502020204030204"/>
              </a:rPr>
              <a:t>Formular la Política Nacional Multisectorial para la Prevención y Erradicación del Trabajo Forzoso.</a:t>
            </a:r>
          </a:p>
          <a:p>
            <a:pPr marL="531812" indent="-171450">
              <a:buFont typeface="Wingdings" panose="05000000000000000000" pitchFamily="2" charset="2"/>
              <a:buChar char="ü"/>
              <a:defRPr/>
            </a:pPr>
            <a:r>
              <a:rPr lang="es-PE" sz="1300" dirty="0">
                <a:solidFill>
                  <a:prstClr val="black"/>
                </a:solidFill>
                <a:latin typeface="Calibri" panose="020F0502020204030204"/>
              </a:rPr>
              <a:t>Formular y aprobar el Plan de Libertad Sindical.</a:t>
            </a:r>
          </a:p>
          <a:p>
            <a:pPr marL="531812" indent="-171450">
              <a:lnSpc>
                <a:spcPct val="107000"/>
              </a:lnSpc>
              <a:buFont typeface="Wingdings" panose="05000000000000000000" pitchFamily="2" charset="2"/>
              <a:buChar char="ü"/>
              <a:defRPr/>
            </a:pPr>
            <a:r>
              <a:rPr lang="es-PE" sz="1300" dirty="0">
                <a:solidFill>
                  <a:prstClr val="black"/>
                </a:solidFill>
                <a:latin typeface="Calibri" panose="020F0502020204030204"/>
              </a:rPr>
              <a:t>Actualizar la Norma Básica de Ergonomía y de Procedimiento de Evaluación de Riesgo Disergonómico, aprobada mediante Resolución Ministerial </a:t>
            </a:r>
            <a:r>
              <a:rPr lang="es-PE" sz="1300" dirty="0" err="1">
                <a:solidFill>
                  <a:prstClr val="black"/>
                </a:solidFill>
                <a:latin typeface="Calibri" panose="020F0502020204030204"/>
              </a:rPr>
              <a:t>N°</a:t>
            </a:r>
            <a:r>
              <a:rPr lang="es-PE" sz="1300" dirty="0">
                <a:solidFill>
                  <a:prstClr val="black"/>
                </a:solidFill>
                <a:latin typeface="Calibri" panose="020F0502020204030204"/>
              </a:rPr>
              <a:t> 375-2008-TR. </a:t>
            </a:r>
          </a:p>
          <a:p>
            <a:pPr marL="531812" indent="-171450">
              <a:lnSpc>
                <a:spcPct val="107000"/>
              </a:lnSpc>
              <a:buFont typeface="Wingdings" panose="05000000000000000000" pitchFamily="2" charset="2"/>
              <a:buChar char="ü"/>
              <a:defRPr/>
            </a:pPr>
            <a:r>
              <a:rPr lang="es-PE" sz="1300" dirty="0">
                <a:solidFill>
                  <a:prstClr val="black"/>
                </a:solidFill>
                <a:latin typeface="Calibri" panose="020F0502020204030204"/>
              </a:rPr>
              <a:t>Acordar la reactivación de la Comisión Especial de Productividad y Salarios Mínimos, con la finalidad de institucionalizar el mecanismo para evaluar el incremento de la remuneración mínima vital en el país.</a:t>
            </a:r>
          </a:p>
          <a:p>
            <a:pPr marL="531812" indent="-171450">
              <a:lnSpc>
                <a:spcPct val="107000"/>
              </a:lnSpc>
              <a:buFont typeface="Wingdings" panose="05000000000000000000" pitchFamily="2" charset="2"/>
              <a:buChar char="ü"/>
              <a:defRPr/>
            </a:pPr>
            <a:r>
              <a:rPr lang="es-PE" sz="1300" dirty="0">
                <a:solidFill>
                  <a:prstClr val="black"/>
                </a:solidFill>
                <a:latin typeface="Calibri" panose="020F0502020204030204"/>
              </a:rPr>
              <a:t>Apoyar las actividades de diálogo vinculadas a la propuesta de “Sistema Integral de Protección frente al Desempleo para el Perú”.</a:t>
            </a:r>
          </a:p>
          <a:p>
            <a:pPr marL="531812" indent="-171450">
              <a:lnSpc>
                <a:spcPct val="107000"/>
              </a:lnSpc>
              <a:buFont typeface="Wingdings" panose="05000000000000000000" pitchFamily="2" charset="2"/>
              <a:buChar char="ü"/>
              <a:defRPr/>
            </a:pPr>
            <a:endParaRPr lang="es-PE" sz="1300" dirty="0">
              <a:solidFill>
                <a:prstClr val="black"/>
              </a:solidFill>
              <a:latin typeface="Calibri" panose="020F0502020204030204"/>
            </a:endParaRPr>
          </a:p>
          <a:p>
            <a:pPr marL="531812" indent="-171450">
              <a:buFont typeface="Wingdings" panose="05000000000000000000" pitchFamily="2" charset="2"/>
              <a:buChar char="ü"/>
              <a:defRPr/>
            </a:pPr>
            <a:endParaRPr lang="es-ES" sz="1300" dirty="0">
              <a:solidFill>
                <a:prstClr val="black"/>
              </a:solidFill>
              <a:latin typeface="Calibri" panose="020F0502020204030204"/>
            </a:endParaRPr>
          </a:p>
          <a:p>
            <a:pPr marL="531812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PE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251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2380B58-A9D6-44E1-A5A3-553F562CDB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1251B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2D927-2EC9-4992-83AE-79F917F0C3EE}"/>
              </a:ext>
            </a:extLst>
          </p:cNvPr>
          <p:cNvSpPr txBox="1"/>
          <p:nvPr/>
        </p:nvSpPr>
        <p:spPr>
          <a:xfrm>
            <a:off x="4408087" y="5033538"/>
            <a:ext cx="3457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www.gob.pe/mtpe</a:t>
            </a:r>
          </a:p>
          <a:p>
            <a:pPr algn="ctr"/>
            <a:endParaRPr lang="es-ES" dirty="0">
              <a:solidFill>
                <a:schemeClr val="bg1"/>
              </a:solidFill>
            </a:endParaRPr>
          </a:p>
          <a:p>
            <a:pPr algn="ctr"/>
            <a:r>
              <a:rPr lang="es-ES" dirty="0">
                <a:solidFill>
                  <a:schemeClr val="bg1"/>
                </a:solidFill>
              </a:rPr>
              <a:t>Av. Salaverry 655, Jesús María</a:t>
            </a:r>
          </a:p>
          <a:p>
            <a:pPr algn="ctr"/>
            <a:r>
              <a:rPr lang="es-ES" dirty="0">
                <a:solidFill>
                  <a:schemeClr val="bg1"/>
                </a:solidFill>
              </a:rPr>
              <a:t>Teléfono: 630-6000</a:t>
            </a: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2944C62-D3B5-4FF3-8203-5EF330D958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134" y="2778492"/>
            <a:ext cx="4269731" cy="82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06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BB628814-5191-44F3-A272-B07596D15C55}"/>
              </a:ext>
            </a:extLst>
          </p:cNvPr>
          <p:cNvSpPr txBox="1"/>
          <p:nvPr/>
        </p:nvSpPr>
        <p:spPr>
          <a:xfrm>
            <a:off x="1809630" y="157646"/>
            <a:ext cx="75013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PE" alt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VISIÓN  Y MISIÓN</a:t>
            </a:r>
          </a:p>
        </p:txBody>
      </p:sp>
      <p:sp>
        <p:nvSpPr>
          <p:cNvPr id="5" name="Rectángulo redondeado 11">
            <a:extLst>
              <a:ext uri="{FF2B5EF4-FFF2-40B4-BE49-F238E27FC236}">
                <a16:creationId xmlns:a16="http://schemas.microsoft.com/office/drawing/2014/main" id="{2BB181ED-C591-45CB-B89A-D00653C1B08C}"/>
              </a:ext>
            </a:extLst>
          </p:cNvPr>
          <p:cNvSpPr/>
          <p:nvPr/>
        </p:nvSpPr>
        <p:spPr>
          <a:xfrm>
            <a:off x="3575312" y="1175400"/>
            <a:ext cx="6840321" cy="2062281"/>
          </a:xfrm>
          <a:prstGeom prst="roundRect">
            <a:avLst/>
          </a:prstGeom>
          <a:noFill/>
          <a:ln w="28575">
            <a:solidFill>
              <a:srgbClr val="E5515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604040000020004" pitchFamily="2" charset="0"/>
                <a:ea typeface="Calibri"/>
                <a:cs typeface="Times New Roman"/>
              </a:rPr>
              <a:t>“Ciudadanía altamente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604040000020004" pitchFamily="2" charset="0"/>
                <a:ea typeface="Calibri"/>
                <a:cs typeface="Times New Roman"/>
              </a:rPr>
              <a:t>empleable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604040000020004" pitchFamily="2" charset="0"/>
                <a:ea typeface="Calibri"/>
                <a:cs typeface="Times New Roman"/>
              </a:rPr>
              <a:t>, protegida en sus derechos laborales, que se desenvuelve en un entorno que contribuye al desarrollo sostenible e inclusivo del país, el cual garantiza el empleo digno y productivo, la práctica de relaciones laborales armoniosas y de responsabilidad social”</a:t>
            </a:r>
            <a:endParaRPr kumimoji="0" lang="es-P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" panose="02000604040000020004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redondeado 1">
            <a:extLst>
              <a:ext uri="{FF2B5EF4-FFF2-40B4-BE49-F238E27FC236}">
                <a16:creationId xmlns:a16="http://schemas.microsoft.com/office/drawing/2014/main" id="{2A253FD7-E792-4AF8-8580-8AB57DEAD8C3}"/>
              </a:ext>
            </a:extLst>
          </p:cNvPr>
          <p:cNvSpPr/>
          <p:nvPr/>
        </p:nvSpPr>
        <p:spPr>
          <a:xfrm>
            <a:off x="744652" y="4377478"/>
            <a:ext cx="3936978" cy="1718026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604040000020004" pitchFamily="2" charset="0"/>
                <a:ea typeface="Calibri"/>
                <a:cs typeface="Times New Roman"/>
              </a:rPr>
              <a:t>“Promover empleo decente y productivo, así como el cumplimiento de los derechos laborales y fundamentales de la población, a través del  fortalecimiento del diálogo social y, la empleabilidad y protección de los  grupos vulnerables, en el marco de un modelo de gestión institucional centrado en el ciudadano.”</a:t>
            </a:r>
          </a:p>
        </p:txBody>
      </p:sp>
      <p:sp>
        <p:nvSpPr>
          <p:cNvPr id="9" name="Rectángulo redondeado 10">
            <a:extLst>
              <a:ext uri="{FF2B5EF4-FFF2-40B4-BE49-F238E27FC236}">
                <a16:creationId xmlns:a16="http://schemas.microsoft.com/office/drawing/2014/main" id="{AF4E40B7-2C68-40B6-A420-DC49FFF564D1}"/>
              </a:ext>
            </a:extLst>
          </p:cNvPr>
          <p:cNvSpPr/>
          <p:nvPr/>
        </p:nvSpPr>
        <p:spPr>
          <a:xfrm>
            <a:off x="810912" y="3358696"/>
            <a:ext cx="3562604" cy="968243"/>
          </a:xfrm>
          <a:prstGeom prst="roundRect">
            <a:avLst/>
          </a:prstGeom>
          <a:solidFill>
            <a:srgbClr val="E5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MISIÓN DEL MTPE</a:t>
            </a:r>
            <a:endParaRPr kumimoji="0" lang="es-PE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ángulo redondeado 10">
            <a:extLst>
              <a:ext uri="{FF2B5EF4-FFF2-40B4-BE49-F238E27FC236}">
                <a16:creationId xmlns:a16="http://schemas.microsoft.com/office/drawing/2014/main" id="{FAA8CD8C-D4CE-469F-80D0-D0077308C06E}"/>
              </a:ext>
            </a:extLst>
          </p:cNvPr>
          <p:cNvSpPr/>
          <p:nvPr/>
        </p:nvSpPr>
        <p:spPr>
          <a:xfrm>
            <a:off x="593685" y="1175400"/>
            <a:ext cx="2764400" cy="2062281"/>
          </a:xfrm>
          <a:prstGeom prst="roundRect">
            <a:avLst/>
          </a:prstGeom>
          <a:solidFill>
            <a:srgbClr val="E5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VISIÓN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Sector Trabajo y Promoción del Empleo</a:t>
            </a:r>
            <a:endParaRPr kumimoji="0" lang="es-PE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8CC6E91D-4D5D-44D0-B046-EE4F51042440}"/>
              </a:ext>
            </a:extLst>
          </p:cNvPr>
          <p:cNvSpPr/>
          <p:nvPr/>
        </p:nvSpPr>
        <p:spPr>
          <a:xfrm>
            <a:off x="6290685" y="3358696"/>
            <a:ext cx="3853259" cy="968243"/>
          </a:xfrm>
          <a:prstGeom prst="roundRect">
            <a:avLst/>
          </a:prstGeom>
          <a:solidFill>
            <a:srgbClr val="E5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MISIÓN DE LA SUNAFIL</a:t>
            </a:r>
            <a:endParaRPr kumimoji="0" lang="es-PE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ángulo redondeado 1">
            <a:extLst>
              <a:ext uri="{FF2B5EF4-FFF2-40B4-BE49-F238E27FC236}">
                <a16:creationId xmlns:a16="http://schemas.microsoft.com/office/drawing/2014/main" id="{820B0252-8E3F-42A0-ABA5-049EDA2696B7}"/>
              </a:ext>
            </a:extLst>
          </p:cNvPr>
          <p:cNvSpPr/>
          <p:nvPr/>
        </p:nvSpPr>
        <p:spPr>
          <a:xfrm>
            <a:off x="6290686" y="4377478"/>
            <a:ext cx="3936978" cy="1718026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604040000020004" pitchFamily="2" charset="0"/>
                <a:ea typeface="Calibri"/>
                <a:cs typeface="Times New Roman"/>
              </a:rPr>
              <a:t>“Promover, fiscalizar y supervisar el cumplimiento de las normas sociolaborales y las de seguridad y salud en el trabajo, en beneficio de los trabajadores, de la manera más adecuada para lograr condiciones de trabajo digno.”</a:t>
            </a:r>
          </a:p>
        </p:txBody>
      </p:sp>
    </p:spTree>
    <p:extLst>
      <p:ext uri="{BB962C8B-B14F-4D97-AF65-F5344CB8AC3E}">
        <p14:creationId xmlns:p14="http://schemas.microsoft.com/office/powerpoint/2010/main" val="2999024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E3EBBC-15D2-4741-922C-BF0E7D0D0D12}"/>
              </a:ext>
            </a:extLst>
          </p:cNvPr>
          <p:cNvSpPr txBox="1"/>
          <p:nvPr/>
        </p:nvSpPr>
        <p:spPr>
          <a:xfrm>
            <a:off x="726649" y="120568"/>
            <a:ext cx="110097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 marR="0" lvl="0" indent="-361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OBJETIVOS ESTRATÉGICOS SECTORIALES DEL SECTOR TRABAJO Y PROMOCIÓN DEL EMPLEO 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0759D81C-044D-4D37-90C4-82A150B2A116}"/>
              </a:ext>
            </a:extLst>
          </p:cNvPr>
          <p:cNvSpPr txBox="1"/>
          <p:nvPr/>
        </p:nvSpPr>
        <p:spPr>
          <a:xfrm>
            <a:off x="7618945" y="1126836"/>
            <a:ext cx="1999154" cy="5080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OBJETIVOS PEI MTPE</a:t>
            </a:r>
          </a:p>
        </p:txBody>
      </p:sp>
      <p:sp>
        <p:nvSpPr>
          <p:cNvPr id="68" name="object 5">
            <a:extLst>
              <a:ext uri="{FF2B5EF4-FFF2-40B4-BE49-F238E27FC236}">
                <a16:creationId xmlns:a16="http://schemas.microsoft.com/office/drawing/2014/main" id="{8F417971-F549-4EBD-A92D-2996550CDDAE}"/>
              </a:ext>
            </a:extLst>
          </p:cNvPr>
          <p:cNvSpPr/>
          <p:nvPr/>
        </p:nvSpPr>
        <p:spPr>
          <a:xfrm>
            <a:off x="663117" y="1167512"/>
            <a:ext cx="5346065" cy="519038"/>
          </a:xfrm>
          <a:custGeom>
            <a:avLst/>
            <a:gdLst/>
            <a:ahLst/>
            <a:cxnLst/>
            <a:rect l="l" t="t" r="r" b="b"/>
            <a:pathLst>
              <a:path w="5346065" h="597535">
                <a:moveTo>
                  <a:pt x="0" y="0"/>
                </a:moveTo>
                <a:lnTo>
                  <a:pt x="0" y="597280"/>
                </a:lnTo>
                <a:lnTo>
                  <a:pt x="5345887" y="597280"/>
                </a:lnTo>
                <a:lnTo>
                  <a:pt x="5345887" y="119379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9" name="object 6">
            <a:extLst>
              <a:ext uri="{FF2B5EF4-FFF2-40B4-BE49-F238E27FC236}">
                <a16:creationId xmlns:a16="http://schemas.microsoft.com/office/drawing/2014/main" id="{8A3EE119-7BB0-4085-8342-A7FFBC7C7E24}"/>
              </a:ext>
            </a:extLst>
          </p:cNvPr>
          <p:cNvSpPr/>
          <p:nvPr/>
        </p:nvSpPr>
        <p:spPr>
          <a:xfrm>
            <a:off x="1824989" y="1218057"/>
            <a:ext cx="9707879" cy="704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0" name="object 7">
            <a:extLst>
              <a:ext uri="{FF2B5EF4-FFF2-40B4-BE49-F238E27FC236}">
                <a16:creationId xmlns:a16="http://schemas.microsoft.com/office/drawing/2014/main" id="{40183C62-A5D8-46A8-A902-D9918412F227}"/>
              </a:ext>
            </a:extLst>
          </p:cNvPr>
          <p:cNvSpPr/>
          <p:nvPr/>
        </p:nvSpPr>
        <p:spPr>
          <a:xfrm>
            <a:off x="1959101" y="1262252"/>
            <a:ext cx="9465564" cy="664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1" name="object 8">
            <a:extLst>
              <a:ext uri="{FF2B5EF4-FFF2-40B4-BE49-F238E27FC236}">
                <a16:creationId xmlns:a16="http://schemas.microsoft.com/office/drawing/2014/main" id="{539611E9-7449-48A9-8852-2A9DF5DE5254}"/>
              </a:ext>
            </a:extLst>
          </p:cNvPr>
          <p:cNvSpPr/>
          <p:nvPr/>
        </p:nvSpPr>
        <p:spPr>
          <a:xfrm>
            <a:off x="1850770" y="1244727"/>
            <a:ext cx="9601835" cy="597535"/>
          </a:xfrm>
          <a:custGeom>
            <a:avLst/>
            <a:gdLst/>
            <a:ahLst/>
            <a:cxnLst/>
            <a:rect l="l" t="t" r="r" b="b"/>
            <a:pathLst>
              <a:path w="9601835" h="597535">
                <a:moveTo>
                  <a:pt x="9601454" y="0"/>
                </a:moveTo>
                <a:lnTo>
                  <a:pt x="0" y="119380"/>
                </a:lnTo>
                <a:lnTo>
                  <a:pt x="0" y="597281"/>
                </a:lnTo>
                <a:lnTo>
                  <a:pt x="9601454" y="597281"/>
                </a:lnTo>
                <a:lnTo>
                  <a:pt x="96014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2" name="object 9">
            <a:extLst>
              <a:ext uri="{FF2B5EF4-FFF2-40B4-BE49-F238E27FC236}">
                <a16:creationId xmlns:a16="http://schemas.microsoft.com/office/drawing/2014/main" id="{E0AB5932-40A7-4053-A3D9-51837E876C08}"/>
              </a:ext>
            </a:extLst>
          </p:cNvPr>
          <p:cNvSpPr txBox="1"/>
          <p:nvPr/>
        </p:nvSpPr>
        <p:spPr>
          <a:xfrm>
            <a:off x="2061820" y="1345377"/>
            <a:ext cx="936284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s-ES" sz="16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empleos formales con acceso a los derechos laborales y cobertura de seguridad social para lograr un desarrollo productivo y sostenido de nuestra economía.</a:t>
            </a:r>
          </a:p>
        </p:txBody>
      </p:sp>
      <p:sp>
        <p:nvSpPr>
          <p:cNvPr id="73" name="object 10">
            <a:extLst>
              <a:ext uri="{FF2B5EF4-FFF2-40B4-BE49-F238E27FC236}">
                <a16:creationId xmlns:a16="http://schemas.microsoft.com/office/drawing/2014/main" id="{C370CDF7-D42B-4B25-975F-8EC2FF986B80}"/>
              </a:ext>
            </a:extLst>
          </p:cNvPr>
          <p:cNvSpPr/>
          <p:nvPr/>
        </p:nvSpPr>
        <p:spPr>
          <a:xfrm>
            <a:off x="663117" y="1959736"/>
            <a:ext cx="5346065" cy="597535"/>
          </a:xfrm>
          <a:custGeom>
            <a:avLst/>
            <a:gdLst/>
            <a:ahLst/>
            <a:cxnLst/>
            <a:rect l="l" t="t" r="r" b="b"/>
            <a:pathLst>
              <a:path w="5346065" h="597535">
                <a:moveTo>
                  <a:pt x="0" y="0"/>
                </a:moveTo>
                <a:lnTo>
                  <a:pt x="0" y="597280"/>
                </a:lnTo>
                <a:lnTo>
                  <a:pt x="5345887" y="597280"/>
                </a:lnTo>
                <a:lnTo>
                  <a:pt x="5345887" y="119507"/>
                </a:lnTo>
                <a:lnTo>
                  <a:pt x="0" y="0"/>
                </a:lnTo>
                <a:close/>
              </a:path>
            </a:pathLst>
          </a:custGeom>
          <a:solidFill>
            <a:srgbClr val="CD4E15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4" name="object 11">
            <a:extLst>
              <a:ext uri="{FF2B5EF4-FFF2-40B4-BE49-F238E27FC236}">
                <a16:creationId xmlns:a16="http://schemas.microsoft.com/office/drawing/2014/main" id="{03BBD52C-F894-431D-BD94-6D2044FEC43F}"/>
              </a:ext>
            </a:extLst>
          </p:cNvPr>
          <p:cNvSpPr/>
          <p:nvPr/>
        </p:nvSpPr>
        <p:spPr>
          <a:xfrm>
            <a:off x="1831085" y="2010536"/>
            <a:ext cx="9701783" cy="70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5" name="object 12">
            <a:extLst>
              <a:ext uri="{FF2B5EF4-FFF2-40B4-BE49-F238E27FC236}">
                <a16:creationId xmlns:a16="http://schemas.microsoft.com/office/drawing/2014/main" id="{062AA6D7-6FAA-43E8-869D-931B6A064E09}"/>
              </a:ext>
            </a:extLst>
          </p:cNvPr>
          <p:cNvSpPr/>
          <p:nvPr/>
        </p:nvSpPr>
        <p:spPr>
          <a:xfrm>
            <a:off x="1785366" y="2161413"/>
            <a:ext cx="8392668" cy="4511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6" name="object 13">
            <a:extLst>
              <a:ext uri="{FF2B5EF4-FFF2-40B4-BE49-F238E27FC236}">
                <a16:creationId xmlns:a16="http://schemas.microsoft.com/office/drawing/2014/main" id="{A29ACA14-450D-427F-98A7-6A44C5CCDFCA}"/>
              </a:ext>
            </a:extLst>
          </p:cNvPr>
          <p:cNvSpPr/>
          <p:nvPr/>
        </p:nvSpPr>
        <p:spPr>
          <a:xfrm>
            <a:off x="1858010" y="2036952"/>
            <a:ext cx="9594215" cy="597535"/>
          </a:xfrm>
          <a:custGeom>
            <a:avLst/>
            <a:gdLst/>
            <a:ahLst/>
            <a:cxnLst/>
            <a:rect l="l" t="t" r="r" b="b"/>
            <a:pathLst>
              <a:path w="9594215" h="597535">
                <a:moveTo>
                  <a:pt x="9594215" y="0"/>
                </a:moveTo>
                <a:lnTo>
                  <a:pt x="0" y="119507"/>
                </a:lnTo>
                <a:lnTo>
                  <a:pt x="0" y="597281"/>
                </a:lnTo>
                <a:lnTo>
                  <a:pt x="9594215" y="597281"/>
                </a:lnTo>
                <a:lnTo>
                  <a:pt x="95942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7" name="object 14">
            <a:extLst>
              <a:ext uri="{FF2B5EF4-FFF2-40B4-BE49-F238E27FC236}">
                <a16:creationId xmlns:a16="http://schemas.microsoft.com/office/drawing/2014/main" id="{685E8D54-EE48-4937-B12A-F4B30AE1F1BD}"/>
              </a:ext>
            </a:extLst>
          </p:cNvPr>
          <p:cNvSpPr txBox="1"/>
          <p:nvPr/>
        </p:nvSpPr>
        <p:spPr>
          <a:xfrm>
            <a:off x="2027237" y="2101702"/>
            <a:ext cx="939742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s-ES" sz="16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Desarrollar  la empleabilidad  y fomentar el autoempleo  de los jóvenes, acorde a la demanda real del mercado laboral en el país.</a:t>
            </a:r>
          </a:p>
        </p:txBody>
      </p:sp>
      <p:sp>
        <p:nvSpPr>
          <p:cNvPr id="78" name="object 15">
            <a:extLst>
              <a:ext uri="{FF2B5EF4-FFF2-40B4-BE49-F238E27FC236}">
                <a16:creationId xmlns:a16="http://schemas.microsoft.com/office/drawing/2014/main" id="{8FDA94E5-8F0D-498C-9583-113737E88F55}"/>
              </a:ext>
            </a:extLst>
          </p:cNvPr>
          <p:cNvSpPr/>
          <p:nvPr/>
        </p:nvSpPr>
        <p:spPr>
          <a:xfrm>
            <a:off x="663117" y="2749423"/>
            <a:ext cx="5346065" cy="597535"/>
          </a:xfrm>
          <a:custGeom>
            <a:avLst/>
            <a:gdLst/>
            <a:ahLst/>
            <a:cxnLst/>
            <a:rect l="l" t="t" r="r" b="b"/>
            <a:pathLst>
              <a:path w="5346065" h="597535">
                <a:moveTo>
                  <a:pt x="0" y="0"/>
                </a:moveTo>
                <a:lnTo>
                  <a:pt x="0" y="597280"/>
                </a:lnTo>
                <a:lnTo>
                  <a:pt x="5345887" y="597280"/>
                </a:lnTo>
                <a:lnTo>
                  <a:pt x="5345887" y="119379"/>
                </a:lnTo>
                <a:lnTo>
                  <a:pt x="0" y="0"/>
                </a:lnTo>
                <a:close/>
              </a:path>
            </a:pathLst>
          </a:custGeom>
          <a:solidFill>
            <a:srgbClr val="CE7A0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9" name="object 17">
            <a:extLst>
              <a:ext uri="{FF2B5EF4-FFF2-40B4-BE49-F238E27FC236}">
                <a16:creationId xmlns:a16="http://schemas.microsoft.com/office/drawing/2014/main" id="{C5CD2FEE-1D8C-4493-AB89-05296D7A527E}"/>
              </a:ext>
            </a:extLst>
          </p:cNvPr>
          <p:cNvSpPr/>
          <p:nvPr/>
        </p:nvSpPr>
        <p:spPr>
          <a:xfrm>
            <a:off x="1831085" y="2799969"/>
            <a:ext cx="9701783" cy="8321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0" name="object 18">
            <a:extLst>
              <a:ext uri="{FF2B5EF4-FFF2-40B4-BE49-F238E27FC236}">
                <a16:creationId xmlns:a16="http://schemas.microsoft.com/office/drawing/2014/main" id="{100F2F1A-ECAD-45AC-A89B-1166735A7CFC}"/>
              </a:ext>
            </a:extLst>
          </p:cNvPr>
          <p:cNvSpPr/>
          <p:nvPr/>
        </p:nvSpPr>
        <p:spPr>
          <a:xfrm>
            <a:off x="1785366" y="2921889"/>
            <a:ext cx="9459468" cy="6644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1" name="object 19">
            <a:extLst>
              <a:ext uri="{FF2B5EF4-FFF2-40B4-BE49-F238E27FC236}">
                <a16:creationId xmlns:a16="http://schemas.microsoft.com/office/drawing/2014/main" id="{003BAE6B-1800-4B72-8018-779A58BAC63A}"/>
              </a:ext>
            </a:extLst>
          </p:cNvPr>
          <p:cNvSpPr/>
          <p:nvPr/>
        </p:nvSpPr>
        <p:spPr>
          <a:xfrm>
            <a:off x="1858010" y="2826639"/>
            <a:ext cx="9594215" cy="725805"/>
          </a:xfrm>
          <a:custGeom>
            <a:avLst/>
            <a:gdLst/>
            <a:ahLst/>
            <a:cxnLst/>
            <a:rect l="l" t="t" r="r" b="b"/>
            <a:pathLst>
              <a:path w="9594215" h="725804">
                <a:moveTo>
                  <a:pt x="9594215" y="0"/>
                </a:moveTo>
                <a:lnTo>
                  <a:pt x="0" y="145034"/>
                </a:lnTo>
                <a:lnTo>
                  <a:pt x="0" y="725677"/>
                </a:lnTo>
                <a:lnTo>
                  <a:pt x="9594215" y="725677"/>
                </a:lnTo>
                <a:lnTo>
                  <a:pt x="95942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2" name="object 20">
            <a:extLst>
              <a:ext uri="{FF2B5EF4-FFF2-40B4-BE49-F238E27FC236}">
                <a16:creationId xmlns:a16="http://schemas.microsoft.com/office/drawing/2014/main" id="{EE7015F0-9472-49F1-95CF-7982CE985182}"/>
              </a:ext>
            </a:extLst>
          </p:cNvPr>
          <p:cNvSpPr txBox="1"/>
          <p:nvPr/>
        </p:nvSpPr>
        <p:spPr>
          <a:xfrm>
            <a:off x="1989671" y="2990926"/>
            <a:ext cx="943499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s-ES" sz="16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Potenciar al consejo nacional de trabajo y otras instancias para la generación de una legislación laboral que fomente la productividad y garantice los derechos laborales.</a:t>
            </a:r>
          </a:p>
        </p:txBody>
      </p:sp>
      <p:sp>
        <p:nvSpPr>
          <p:cNvPr id="83" name="object 21">
            <a:extLst>
              <a:ext uri="{FF2B5EF4-FFF2-40B4-BE49-F238E27FC236}">
                <a16:creationId xmlns:a16="http://schemas.microsoft.com/office/drawing/2014/main" id="{06FB3189-61B1-458A-B1C8-B04648DADC23}"/>
              </a:ext>
            </a:extLst>
          </p:cNvPr>
          <p:cNvSpPr/>
          <p:nvPr/>
        </p:nvSpPr>
        <p:spPr>
          <a:xfrm>
            <a:off x="663117" y="3669791"/>
            <a:ext cx="5346065" cy="597535"/>
          </a:xfrm>
          <a:custGeom>
            <a:avLst/>
            <a:gdLst/>
            <a:ahLst/>
            <a:cxnLst/>
            <a:rect l="l" t="t" r="r" b="b"/>
            <a:pathLst>
              <a:path w="5346065" h="597535">
                <a:moveTo>
                  <a:pt x="0" y="0"/>
                </a:moveTo>
                <a:lnTo>
                  <a:pt x="0" y="597280"/>
                </a:lnTo>
                <a:lnTo>
                  <a:pt x="5345887" y="597280"/>
                </a:lnTo>
                <a:lnTo>
                  <a:pt x="5345887" y="119379"/>
                </a:lnTo>
                <a:lnTo>
                  <a:pt x="0" y="0"/>
                </a:lnTo>
                <a:close/>
              </a:path>
            </a:pathLst>
          </a:custGeom>
          <a:solidFill>
            <a:srgbClr val="4F6128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4" name="object 22">
            <a:extLst>
              <a:ext uri="{FF2B5EF4-FFF2-40B4-BE49-F238E27FC236}">
                <a16:creationId xmlns:a16="http://schemas.microsoft.com/office/drawing/2014/main" id="{B2DB0ECE-DA25-474E-B315-E409818D7584}"/>
              </a:ext>
            </a:extLst>
          </p:cNvPr>
          <p:cNvSpPr/>
          <p:nvPr/>
        </p:nvSpPr>
        <p:spPr>
          <a:xfrm>
            <a:off x="1831085" y="3720465"/>
            <a:ext cx="9701783" cy="8336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5" name="object 23">
            <a:extLst>
              <a:ext uri="{FF2B5EF4-FFF2-40B4-BE49-F238E27FC236}">
                <a16:creationId xmlns:a16="http://schemas.microsoft.com/office/drawing/2014/main" id="{214E0345-BEBB-4B7B-A162-1AC39B1D8BE1}"/>
              </a:ext>
            </a:extLst>
          </p:cNvPr>
          <p:cNvSpPr/>
          <p:nvPr/>
        </p:nvSpPr>
        <p:spPr>
          <a:xfrm>
            <a:off x="1785366" y="3811904"/>
            <a:ext cx="9432036" cy="7254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6" name="object 24">
            <a:extLst>
              <a:ext uri="{FF2B5EF4-FFF2-40B4-BE49-F238E27FC236}">
                <a16:creationId xmlns:a16="http://schemas.microsoft.com/office/drawing/2014/main" id="{4BE090D7-B3E8-498D-8E0E-9FCA0431D21A}"/>
              </a:ext>
            </a:extLst>
          </p:cNvPr>
          <p:cNvSpPr/>
          <p:nvPr/>
        </p:nvSpPr>
        <p:spPr>
          <a:xfrm>
            <a:off x="1858010" y="3747008"/>
            <a:ext cx="9594215" cy="727075"/>
          </a:xfrm>
          <a:custGeom>
            <a:avLst/>
            <a:gdLst/>
            <a:ahLst/>
            <a:cxnLst/>
            <a:rect l="l" t="t" r="r" b="b"/>
            <a:pathLst>
              <a:path w="9594215" h="727075">
                <a:moveTo>
                  <a:pt x="9594215" y="0"/>
                </a:moveTo>
                <a:lnTo>
                  <a:pt x="0" y="145288"/>
                </a:lnTo>
                <a:lnTo>
                  <a:pt x="0" y="726694"/>
                </a:lnTo>
                <a:lnTo>
                  <a:pt x="9594215" y="726694"/>
                </a:lnTo>
                <a:lnTo>
                  <a:pt x="95942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7" name="object 25">
            <a:extLst>
              <a:ext uri="{FF2B5EF4-FFF2-40B4-BE49-F238E27FC236}">
                <a16:creationId xmlns:a16="http://schemas.microsoft.com/office/drawing/2014/main" id="{F5EB2BFD-041E-4327-88B4-1B2F6C5ED0BE}"/>
              </a:ext>
            </a:extLst>
          </p:cNvPr>
          <p:cNvSpPr txBox="1"/>
          <p:nvPr/>
        </p:nvSpPr>
        <p:spPr>
          <a:xfrm>
            <a:off x="1989671" y="3881754"/>
            <a:ext cx="943499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s-ES" sz="16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Generar competencias y oportunidades laborales para poblaciones vulnerables, particularmente mujeres víctimas de violencia y personas con discapacidad.</a:t>
            </a:r>
          </a:p>
        </p:txBody>
      </p:sp>
      <p:sp>
        <p:nvSpPr>
          <p:cNvPr id="88" name="object 26">
            <a:extLst>
              <a:ext uri="{FF2B5EF4-FFF2-40B4-BE49-F238E27FC236}">
                <a16:creationId xmlns:a16="http://schemas.microsoft.com/office/drawing/2014/main" id="{06283FD1-C3E5-4968-8C6D-E272BC2856EE}"/>
              </a:ext>
            </a:extLst>
          </p:cNvPr>
          <p:cNvSpPr/>
          <p:nvPr/>
        </p:nvSpPr>
        <p:spPr>
          <a:xfrm>
            <a:off x="655866" y="4589653"/>
            <a:ext cx="5346065" cy="597535"/>
          </a:xfrm>
          <a:custGeom>
            <a:avLst/>
            <a:gdLst/>
            <a:ahLst/>
            <a:cxnLst/>
            <a:rect l="l" t="t" r="r" b="b"/>
            <a:pathLst>
              <a:path w="5346065" h="597535">
                <a:moveTo>
                  <a:pt x="0" y="0"/>
                </a:moveTo>
                <a:lnTo>
                  <a:pt x="0" y="597281"/>
                </a:lnTo>
                <a:lnTo>
                  <a:pt x="5345899" y="597281"/>
                </a:lnTo>
                <a:lnTo>
                  <a:pt x="5345899" y="119380"/>
                </a:lnTo>
                <a:lnTo>
                  <a:pt x="0" y="0"/>
                </a:lnTo>
                <a:close/>
              </a:path>
            </a:pathLst>
          </a:custGeom>
          <a:solidFill>
            <a:srgbClr val="5B9BD5">
              <a:lumMod val="75000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9" name="object 27">
            <a:extLst>
              <a:ext uri="{FF2B5EF4-FFF2-40B4-BE49-F238E27FC236}">
                <a16:creationId xmlns:a16="http://schemas.microsoft.com/office/drawing/2014/main" id="{918686C1-8F5E-4680-9E06-3986F1EF7461}"/>
              </a:ext>
            </a:extLst>
          </p:cNvPr>
          <p:cNvSpPr/>
          <p:nvPr/>
        </p:nvSpPr>
        <p:spPr>
          <a:xfrm>
            <a:off x="1831085" y="4640960"/>
            <a:ext cx="9694164" cy="7924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0" name="object 28">
            <a:extLst>
              <a:ext uri="{FF2B5EF4-FFF2-40B4-BE49-F238E27FC236}">
                <a16:creationId xmlns:a16="http://schemas.microsoft.com/office/drawing/2014/main" id="{355AA17D-48C3-4960-BFFE-DC6B71116B49}"/>
              </a:ext>
            </a:extLst>
          </p:cNvPr>
          <p:cNvSpPr/>
          <p:nvPr/>
        </p:nvSpPr>
        <p:spPr>
          <a:xfrm>
            <a:off x="1965198" y="4738496"/>
            <a:ext cx="9538716" cy="6644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1" name="object 29">
            <a:extLst>
              <a:ext uri="{FF2B5EF4-FFF2-40B4-BE49-F238E27FC236}">
                <a16:creationId xmlns:a16="http://schemas.microsoft.com/office/drawing/2014/main" id="{A708FD21-3F8B-4480-91B3-D9E0BE800321}"/>
              </a:ext>
            </a:extLst>
          </p:cNvPr>
          <p:cNvSpPr/>
          <p:nvPr/>
        </p:nvSpPr>
        <p:spPr>
          <a:xfrm>
            <a:off x="1858010" y="4666869"/>
            <a:ext cx="9587230" cy="687070"/>
          </a:xfrm>
          <a:custGeom>
            <a:avLst/>
            <a:gdLst/>
            <a:ahLst/>
            <a:cxnLst/>
            <a:rect l="l" t="t" r="r" b="b"/>
            <a:pathLst>
              <a:path w="9587230" h="687070">
                <a:moveTo>
                  <a:pt x="9586975" y="0"/>
                </a:moveTo>
                <a:lnTo>
                  <a:pt x="0" y="137286"/>
                </a:lnTo>
                <a:lnTo>
                  <a:pt x="0" y="686815"/>
                </a:lnTo>
                <a:lnTo>
                  <a:pt x="9586975" y="686815"/>
                </a:lnTo>
                <a:lnTo>
                  <a:pt x="95869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2" name="object 30">
            <a:extLst>
              <a:ext uri="{FF2B5EF4-FFF2-40B4-BE49-F238E27FC236}">
                <a16:creationId xmlns:a16="http://schemas.microsoft.com/office/drawing/2014/main" id="{E4A155E4-C3E0-43FB-8AD4-E7E6DB191A6B}"/>
              </a:ext>
            </a:extLst>
          </p:cNvPr>
          <p:cNvSpPr txBox="1"/>
          <p:nvPr/>
        </p:nvSpPr>
        <p:spPr>
          <a:xfrm>
            <a:off x="1989671" y="4808894"/>
            <a:ext cx="9434994" cy="50141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r>
              <a:rPr lang="es-ES" sz="16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el empleo a través del mejoramiento de las competencias laborales y niveles de empleabilidad de las personas en condiciones de desempleo y subempleo.</a:t>
            </a:r>
          </a:p>
        </p:txBody>
      </p:sp>
      <p:sp>
        <p:nvSpPr>
          <p:cNvPr id="93" name="object 31">
            <a:extLst>
              <a:ext uri="{FF2B5EF4-FFF2-40B4-BE49-F238E27FC236}">
                <a16:creationId xmlns:a16="http://schemas.microsoft.com/office/drawing/2014/main" id="{A1726164-C019-4190-8261-9FA4E1DE0EFA}"/>
              </a:ext>
            </a:extLst>
          </p:cNvPr>
          <p:cNvSpPr/>
          <p:nvPr/>
        </p:nvSpPr>
        <p:spPr>
          <a:xfrm>
            <a:off x="655866" y="5469128"/>
            <a:ext cx="5346065" cy="597535"/>
          </a:xfrm>
          <a:custGeom>
            <a:avLst/>
            <a:gdLst/>
            <a:ahLst/>
            <a:cxnLst/>
            <a:rect l="l" t="t" r="r" b="b"/>
            <a:pathLst>
              <a:path w="5346065" h="597535">
                <a:moveTo>
                  <a:pt x="0" y="0"/>
                </a:moveTo>
                <a:lnTo>
                  <a:pt x="0" y="597230"/>
                </a:lnTo>
                <a:lnTo>
                  <a:pt x="5345899" y="597230"/>
                </a:lnTo>
                <a:lnTo>
                  <a:pt x="5345899" y="11938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4" name="object 32">
            <a:extLst>
              <a:ext uri="{FF2B5EF4-FFF2-40B4-BE49-F238E27FC236}">
                <a16:creationId xmlns:a16="http://schemas.microsoft.com/office/drawing/2014/main" id="{8FE40C8B-7723-4E44-B7AD-A9796DC66EDE}"/>
              </a:ext>
            </a:extLst>
          </p:cNvPr>
          <p:cNvSpPr txBox="1"/>
          <p:nvPr/>
        </p:nvSpPr>
        <p:spPr>
          <a:xfrm>
            <a:off x="1177671" y="3323218"/>
            <a:ext cx="290195" cy="2745105"/>
          </a:xfrm>
          <a:prstGeom prst="rect">
            <a:avLst/>
          </a:prstGeom>
        </p:spPr>
        <p:txBody>
          <a:bodyPr vert="horz" wrap="square" lIns="0" tIns="322580" rIns="0" bIns="0" rtlCol="0">
            <a:spAutoFit/>
          </a:bodyPr>
          <a:lstStyle/>
          <a:p>
            <a:pPr marL="19685">
              <a:spcBef>
                <a:spcPts val="2540"/>
              </a:spcBef>
            </a:pPr>
            <a:r>
              <a:rPr sz="4000" b="1" spc="-5" dirty="0">
                <a:solidFill>
                  <a:srgbClr val="FFFFFF"/>
                </a:solidFill>
                <a:cs typeface="Calibri"/>
              </a:rPr>
              <a:t>4</a:t>
            </a:r>
            <a:endParaRPr sz="4000" dirty="0">
              <a:solidFill>
                <a:prstClr val="black"/>
              </a:solidFill>
              <a:cs typeface="Calibri"/>
            </a:endParaRPr>
          </a:p>
          <a:p>
            <a:pPr marL="12700">
              <a:spcBef>
                <a:spcPts val="2445"/>
              </a:spcBef>
            </a:pPr>
            <a:r>
              <a:rPr sz="4000" b="1" spc="-5" dirty="0">
                <a:solidFill>
                  <a:srgbClr val="FFFFFF"/>
                </a:solidFill>
                <a:cs typeface="Calibri"/>
              </a:rPr>
              <a:t>5</a:t>
            </a:r>
            <a:endParaRPr sz="4000" dirty="0">
              <a:solidFill>
                <a:prstClr val="black"/>
              </a:solidFill>
              <a:cs typeface="Calibri"/>
            </a:endParaRPr>
          </a:p>
          <a:p>
            <a:pPr marL="12700">
              <a:spcBef>
                <a:spcPts val="2130"/>
              </a:spcBef>
            </a:pPr>
            <a:r>
              <a:rPr sz="4000" b="1" spc="-5" dirty="0">
                <a:solidFill>
                  <a:srgbClr val="FFFFFF"/>
                </a:solidFill>
                <a:cs typeface="Calibri"/>
              </a:rPr>
              <a:t>6</a:t>
            </a:r>
            <a:endParaRPr sz="40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95" name="object 33">
            <a:extLst>
              <a:ext uri="{FF2B5EF4-FFF2-40B4-BE49-F238E27FC236}">
                <a16:creationId xmlns:a16="http://schemas.microsoft.com/office/drawing/2014/main" id="{753B4351-1590-44E6-A90B-75A1A141CF6B}"/>
              </a:ext>
            </a:extLst>
          </p:cNvPr>
          <p:cNvSpPr/>
          <p:nvPr/>
        </p:nvSpPr>
        <p:spPr>
          <a:xfrm>
            <a:off x="1831085" y="5520309"/>
            <a:ext cx="9694164" cy="8595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6" name="object 34">
            <a:extLst>
              <a:ext uri="{FF2B5EF4-FFF2-40B4-BE49-F238E27FC236}">
                <a16:creationId xmlns:a16="http://schemas.microsoft.com/office/drawing/2014/main" id="{F231BB72-A8A7-41DE-95E3-D4D4C449B1E8}"/>
              </a:ext>
            </a:extLst>
          </p:cNvPr>
          <p:cNvSpPr/>
          <p:nvPr/>
        </p:nvSpPr>
        <p:spPr>
          <a:xfrm>
            <a:off x="1965198" y="5657469"/>
            <a:ext cx="8862060" cy="66446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7" name="object 35">
            <a:extLst>
              <a:ext uri="{FF2B5EF4-FFF2-40B4-BE49-F238E27FC236}">
                <a16:creationId xmlns:a16="http://schemas.microsoft.com/office/drawing/2014/main" id="{BD9BE337-05E2-4489-A264-D917A4860386}"/>
              </a:ext>
            </a:extLst>
          </p:cNvPr>
          <p:cNvSpPr/>
          <p:nvPr/>
        </p:nvSpPr>
        <p:spPr>
          <a:xfrm>
            <a:off x="1858010" y="5546216"/>
            <a:ext cx="9587230" cy="753745"/>
          </a:xfrm>
          <a:custGeom>
            <a:avLst/>
            <a:gdLst/>
            <a:ahLst/>
            <a:cxnLst/>
            <a:rect l="l" t="t" r="r" b="b"/>
            <a:pathLst>
              <a:path w="9587230" h="753745">
                <a:moveTo>
                  <a:pt x="9586975" y="0"/>
                </a:moveTo>
                <a:lnTo>
                  <a:pt x="0" y="150736"/>
                </a:lnTo>
                <a:lnTo>
                  <a:pt x="0" y="753414"/>
                </a:lnTo>
                <a:lnTo>
                  <a:pt x="9586975" y="753414"/>
                </a:lnTo>
                <a:lnTo>
                  <a:pt x="95869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8" name="object 36">
            <a:extLst>
              <a:ext uri="{FF2B5EF4-FFF2-40B4-BE49-F238E27FC236}">
                <a16:creationId xmlns:a16="http://schemas.microsoft.com/office/drawing/2014/main" id="{2AFF009C-F1D1-47F8-B01F-0F50ACEC1425}"/>
              </a:ext>
            </a:extLst>
          </p:cNvPr>
          <p:cNvSpPr txBox="1"/>
          <p:nvPr/>
        </p:nvSpPr>
        <p:spPr>
          <a:xfrm>
            <a:off x="1982420" y="5819964"/>
            <a:ext cx="8498205" cy="255198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r>
              <a:rPr lang="es-ES" sz="16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 un efectivo modelo de gestión sectorial centrado en el ciudadano.</a:t>
            </a:r>
          </a:p>
        </p:txBody>
      </p:sp>
      <p:sp>
        <p:nvSpPr>
          <p:cNvPr id="99" name="CuadroTexto 98">
            <a:extLst>
              <a:ext uri="{FF2B5EF4-FFF2-40B4-BE49-F238E27FC236}">
                <a16:creationId xmlns:a16="http://schemas.microsoft.com/office/drawing/2014/main" id="{58A152C9-8115-404C-810D-5E00E33A93C5}"/>
              </a:ext>
            </a:extLst>
          </p:cNvPr>
          <p:cNvSpPr txBox="1"/>
          <p:nvPr/>
        </p:nvSpPr>
        <p:spPr>
          <a:xfrm>
            <a:off x="650752" y="6437954"/>
            <a:ext cx="53391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Fuente: PESEM 2017-2025, aprobado mediante RM </a:t>
            </a:r>
            <a:r>
              <a:rPr kumimoji="0" lang="es-PE" sz="105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N°</a:t>
            </a:r>
            <a:r>
              <a:rPr kumimoji="0" lang="es-PE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075-2021-TR.</a:t>
            </a:r>
          </a:p>
        </p:txBody>
      </p:sp>
      <p:sp>
        <p:nvSpPr>
          <p:cNvPr id="101" name="object 16">
            <a:extLst>
              <a:ext uri="{FF2B5EF4-FFF2-40B4-BE49-F238E27FC236}">
                <a16:creationId xmlns:a16="http://schemas.microsoft.com/office/drawing/2014/main" id="{2C7DD1E0-988E-422B-9E3C-137436B501FF}"/>
              </a:ext>
            </a:extLst>
          </p:cNvPr>
          <p:cNvSpPr txBox="1"/>
          <p:nvPr/>
        </p:nvSpPr>
        <p:spPr>
          <a:xfrm>
            <a:off x="1242186" y="937920"/>
            <a:ext cx="283210" cy="2372360"/>
          </a:xfrm>
          <a:prstGeom prst="rect">
            <a:avLst/>
          </a:prstGeom>
        </p:spPr>
        <p:txBody>
          <a:bodyPr vert="horz" wrap="square" lIns="0" tIns="181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4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4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4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5703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E3EBBC-15D2-4741-922C-BF0E7D0D0D12}"/>
              </a:ext>
            </a:extLst>
          </p:cNvPr>
          <p:cNvSpPr txBox="1"/>
          <p:nvPr/>
        </p:nvSpPr>
        <p:spPr>
          <a:xfrm>
            <a:off x="323273" y="166384"/>
            <a:ext cx="11693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EJECUCIÓN Y PROYECCIÓN DEL PRESUPUESTO AÑO 2021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9D9734F3-1C69-490E-81D9-8883E9E23564}"/>
              </a:ext>
            </a:extLst>
          </p:cNvPr>
          <p:cNvSpPr txBox="1"/>
          <p:nvPr/>
        </p:nvSpPr>
        <p:spPr>
          <a:xfrm>
            <a:off x="960543" y="5229677"/>
            <a:ext cx="106772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1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marco de la Emergencia Sanitaria COVID-19 y Reactivación Económica, se autorizó la incorporación de recursos adicionales en el presupuesto institucional del MTPE </a:t>
            </a:r>
            <a:r>
              <a:rPr lang="es-ES" sz="11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S/  2 247.2 MM: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1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AutoNum type="romanLcParenR"/>
            </a:pPr>
            <a:r>
              <a:rPr lang="es-ES" sz="11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Transferencias Financieras ESSALUD (S/1 099. 7 MM) 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AutoNum type="romanLcParenR"/>
            </a:pPr>
            <a:r>
              <a:rPr lang="es-ES" sz="11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Reactivación Económica Trabaja Perú (S/  532.3 MM) 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AutoNum type="romanLcParenR"/>
            </a:pPr>
            <a:r>
              <a:rPr lang="es-ES" sz="11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Bono Extraordinario para Trabajadores Formales del Sector Privado (S/ 615.2 MM)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50FD1C2B-2F3E-4759-B681-8E4260399F30}"/>
              </a:ext>
            </a:extLst>
          </p:cNvPr>
          <p:cNvSpPr/>
          <p:nvPr/>
        </p:nvSpPr>
        <p:spPr>
          <a:xfrm>
            <a:off x="4840286" y="628049"/>
            <a:ext cx="2917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s-ES_tradnl" sz="2000" b="1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(En millones de Soles)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7D31BFA-5B92-4C7F-8CE3-1732342B85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186614"/>
              </p:ext>
            </p:extLst>
          </p:nvPr>
        </p:nvGraphicFramePr>
        <p:xfrm>
          <a:off x="742950" y="1089714"/>
          <a:ext cx="10894867" cy="3986488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3168732679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147431834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462414736"/>
                    </a:ext>
                  </a:extLst>
                </a:gridCol>
                <a:gridCol w="2676525">
                  <a:extLst>
                    <a:ext uri="{9D8B030D-6E8A-4147-A177-3AD203B41FA5}">
                      <a16:colId xmlns:a16="http://schemas.microsoft.com/office/drawing/2014/main" val="4200520303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3425245406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138619304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3847035390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3794373517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561693516"/>
                    </a:ext>
                  </a:extLst>
                </a:gridCol>
                <a:gridCol w="1194175">
                  <a:extLst>
                    <a:ext uri="{9D8B030D-6E8A-4147-A177-3AD203B41FA5}">
                      <a16:colId xmlns:a16="http://schemas.microsoft.com/office/drawing/2014/main" val="1632093526"/>
                    </a:ext>
                  </a:extLst>
                </a:gridCol>
                <a:gridCol w="661467">
                  <a:extLst>
                    <a:ext uri="{9D8B030D-6E8A-4147-A177-3AD203B41FA5}">
                      <a16:colId xmlns:a16="http://schemas.microsoft.com/office/drawing/2014/main" val="418125834"/>
                    </a:ext>
                  </a:extLst>
                </a:gridCol>
              </a:tblGrid>
              <a:tr h="424772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PLIEGOS/UE's</a:t>
                      </a:r>
                    </a:p>
                  </a:txBody>
                  <a:tcPr marL="6956" marR="6956" marT="695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PIA</a:t>
                      </a:r>
                    </a:p>
                  </a:txBody>
                  <a:tcPr marL="6956" marR="6956" marT="695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PIM</a:t>
                      </a:r>
                      <a:b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(A)</a:t>
                      </a:r>
                    </a:p>
                  </a:txBody>
                  <a:tcPr marL="6956" marR="6956" marT="695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AVANCE EJECUCIÓN AL 22.11.2021</a:t>
                      </a:r>
                    </a:p>
                  </a:txBody>
                  <a:tcPr marL="6956" marR="6956" marT="695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PROYECCIÓN</a:t>
                      </a:r>
                    </a:p>
                  </a:txBody>
                  <a:tcPr marL="6956" marR="6956" marT="695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b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EJEC.</a:t>
                      </a:r>
                      <a:b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(B)</a:t>
                      </a:r>
                    </a:p>
                  </a:txBody>
                  <a:tcPr marL="6956" marR="6956" marT="695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b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EJEC.</a:t>
                      </a:r>
                      <a:b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(B/A)</a:t>
                      </a:r>
                    </a:p>
                  </a:txBody>
                  <a:tcPr marL="6956" marR="6956" marT="695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555847"/>
                  </a:ext>
                </a:extLst>
              </a:tr>
              <a:tr h="442471">
                <a:tc gridSpan="4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Devengado </a:t>
                      </a:r>
                    </a:p>
                  </a:txBody>
                  <a:tcPr marL="6956" marR="6956" marT="695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6956" marR="6956" marT="695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DICIEMBRE</a:t>
                      </a:r>
                    </a:p>
                  </a:txBody>
                  <a:tcPr marL="6956" marR="6956" marT="695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403343"/>
                  </a:ext>
                </a:extLst>
              </a:tr>
              <a:tr h="283181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PLIEGO 012 MTPE</a:t>
                      </a:r>
                    </a:p>
                  </a:txBody>
                  <a:tcPr marL="6956" marR="6956" marT="6956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>
                          <a:effectLst/>
                          <a:latin typeface="Arial" panose="020B0604020202020204" pitchFamily="34" charset="0"/>
                        </a:rPr>
                        <a:t>292.7</a:t>
                      </a:r>
                    </a:p>
                  </a:txBody>
                  <a:tcPr marL="6956" marR="6956" marT="695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>
                          <a:effectLst/>
                          <a:latin typeface="Arial" panose="020B0604020202020204" pitchFamily="34" charset="0"/>
                        </a:rPr>
                        <a:t>2,551.3</a:t>
                      </a:r>
                    </a:p>
                  </a:txBody>
                  <a:tcPr marL="6956" marR="6956" marT="695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1,858.6</a:t>
                      </a:r>
                    </a:p>
                  </a:txBody>
                  <a:tcPr marL="6956" marR="6956" marT="695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72.8</a:t>
                      </a:r>
                    </a:p>
                  </a:txBody>
                  <a:tcPr marL="6956" marR="6956" marT="695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678.8</a:t>
                      </a:r>
                    </a:p>
                  </a:txBody>
                  <a:tcPr marL="6956" marR="6956" marT="695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2,537.4</a:t>
                      </a:r>
                    </a:p>
                  </a:txBody>
                  <a:tcPr marL="6956" marR="6956" marT="695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99.5</a:t>
                      </a:r>
                    </a:p>
                  </a:txBody>
                  <a:tcPr marL="6956" marR="6956" marT="695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269297"/>
                  </a:ext>
                </a:extLst>
              </a:tr>
              <a:tr h="329198"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 CENTRAL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95.6</a:t>
                      </a: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1,813.6</a:t>
                      </a: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1,180.2</a:t>
                      </a: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65.1</a:t>
                      </a: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629.0</a:t>
                      </a: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1,809.2</a:t>
                      </a: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99.8</a:t>
                      </a: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054935"/>
                  </a:ext>
                </a:extLst>
              </a:tr>
              <a:tr h="441359"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JÓVENES PRODUCTIVOS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14.9</a:t>
                      </a: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21.3</a:t>
                      </a: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11.8</a:t>
                      </a: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55.1</a:t>
                      </a: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7.1</a:t>
                      </a: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18.9</a:t>
                      </a: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88.4</a:t>
                      </a: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3658984"/>
                  </a:ext>
                </a:extLst>
              </a:tr>
              <a:tr h="329198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6" marR="6956" marT="6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TRABAJA PERÚ</a:t>
                      </a: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136.4</a:t>
                      </a: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670.2</a:t>
                      </a: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632.2</a:t>
                      </a: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94.3</a:t>
                      </a: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34.4</a:t>
                      </a: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666.6</a:t>
                      </a: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99.5</a:t>
                      </a: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165451"/>
                  </a:ext>
                </a:extLst>
              </a:tr>
              <a:tr h="329198"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IMPULSA PERÚ</a:t>
                      </a: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8.4</a:t>
                      </a: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1.4</a:t>
                      </a: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1.1</a:t>
                      </a: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76.6</a:t>
                      </a: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1.1</a:t>
                      </a: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76.6</a:t>
                      </a: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0994069"/>
                  </a:ext>
                </a:extLst>
              </a:tr>
              <a:tr h="431851"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FORTALECE PERÚ</a:t>
                      </a: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37.4</a:t>
                      </a: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44.8</a:t>
                      </a: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33.3</a:t>
                      </a: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74.5</a:t>
                      </a: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8.2</a:t>
                      </a: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41.6</a:t>
                      </a: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92.9</a:t>
                      </a: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022737"/>
                  </a:ext>
                </a:extLst>
              </a:tr>
              <a:tr h="283181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PLIEGO 121 SUNAFIL</a:t>
                      </a:r>
                    </a:p>
                  </a:txBody>
                  <a:tcPr marL="6956" marR="6956" marT="6956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>
                          <a:effectLst/>
                          <a:latin typeface="Arial" panose="020B0604020202020204" pitchFamily="34" charset="0"/>
                        </a:rPr>
                        <a:t>186.5</a:t>
                      </a:r>
                    </a:p>
                  </a:txBody>
                  <a:tcPr marL="6956" marR="6956" marT="695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>
                          <a:effectLst/>
                          <a:latin typeface="Arial" panose="020B0604020202020204" pitchFamily="34" charset="0"/>
                        </a:rPr>
                        <a:t>198.8</a:t>
                      </a:r>
                    </a:p>
                  </a:txBody>
                  <a:tcPr marL="6956" marR="6956" marT="695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143.7</a:t>
                      </a:r>
                    </a:p>
                  </a:txBody>
                  <a:tcPr marL="6956" marR="6956" marT="695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72.3</a:t>
                      </a:r>
                    </a:p>
                  </a:txBody>
                  <a:tcPr marL="6956" marR="6956" marT="695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41.9</a:t>
                      </a:r>
                    </a:p>
                  </a:txBody>
                  <a:tcPr marL="6956" marR="6956" marT="695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185.7</a:t>
                      </a:r>
                    </a:p>
                  </a:txBody>
                  <a:tcPr marL="6956" marR="6956" marT="695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93.4</a:t>
                      </a:r>
                    </a:p>
                  </a:txBody>
                  <a:tcPr marL="6956" marR="6956" marT="695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832109"/>
                  </a:ext>
                </a:extLst>
              </a:tr>
              <a:tr h="329198">
                <a:tc gridSpan="2"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SUNAFIL</a:t>
                      </a: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186.5</a:t>
                      </a: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198.8</a:t>
                      </a: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143.7</a:t>
                      </a: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72.3</a:t>
                      </a: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41.9</a:t>
                      </a: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185.7</a:t>
                      </a: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93.4</a:t>
                      </a:r>
                    </a:p>
                  </a:txBody>
                  <a:tcPr marL="6956" marR="6956" marT="6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926486"/>
                  </a:ext>
                </a:extLst>
              </a:tr>
              <a:tr h="35397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SECTOR</a:t>
                      </a:r>
                    </a:p>
                  </a:txBody>
                  <a:tcPr marL="6956" marR="6956" marT="6956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479.2</a:t>
                      </a:r>
                    </a:p>
                  </a:txBody>
                  <a:tcPr marL="6956" marR="6956" marT="695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2,750.2</a:t>
                      </a:r>
                    </a:p>
                  </a:txBody>
                  <a:tcPr marL="6956" marR="6956" marT="695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2,002.4</a:t>
                      </a:r>
                    </a:p>
                  </a:txBody>
                  <a:tcPr marL="6956" marR="6956" marT="695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72.8</a:t>
                      </a:r>
                    </a:p>
                  </a:txBody>
                  <a:tcPr marL="6956" marR="6956" marT="695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720.7</a:t>
                      </a:r>
                    </a:p>
                  </a:txBody>
                  <a:tcPr marL="6956" marR="6956" marT="695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2,723.0</a:t>
                      </a:r>
                    </a:p>
                  </a:txBody>
                  <a:tcPr marL="6956" marR="6956" marT="695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99.0</a:t>
                      </a:r>
                    </a:p>
                  </a:txBody>
                  <a:tcPr marL="6956" marR="6956" marT="695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975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990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E3EBBC-15D2-4741-922C-BF0E7D0D0D12}"/>
              </a:ext>
            </a:extLst>
          </p:cNvPr>
          <p:cNvSpPr txBox="1"/>
          <p:nvPr/>
        </p:nvSpPr>
        <p:spPr>
          <a:xfrm>
            <a:off x="323273" y="166384"/>
            <a:ext cx="11693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PROYECTO DE PRESUPUESTO AÑO 2022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50FD1C2B-2F3E-4759-B681-8E4260399F30}"/>
              </a:ext>
            </a:extLst>
          </p:cNvPr>
          <p:cNvSpPr/>
          <p:nvPr/>
        </p:nvSpPr>
        <p:spPr>
          <a:xfrm>
            <a:off x="4847499" y="628049"/>
            <a:ext cx="2903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s-ES_tradnl" sz="2000" b="1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(En Millones de Soles)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6B6984B5-DA45-4CC1-8E8C-74F7E39B02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267259"/>
              </p:ext>
            </p:extLst>
          </p:nvPr>
        </p:nvGraphicFramePr>
        <p:xfrm>
          <a:off x="240142" y="1254114"/>
          <a:ext cx="8248074" cy="4411980"/>
        </p:xfrm>
        <a:graphic>
          <a:graphicData uri="http://schemas.openxmlformats.org/drawingml/2006/table">
            <a:tbl>
              <a:tblPr/>
              <a:tblGrid>
                <a:gridCol w="118126">
                  <a:extLst>
                    <a:ext uri="{9D8B030D-6E8A-4147-A177-3AD203B41FA5}">
                      <a16:colId xmlns:a16="http://schemas.microsoft.com/office/drawing/2014/main" val="2246049386"/>
                    </a:ext>
                  </a:extLst>
                </a:gridCol>
                <a:gridCol w="457734">
                  <a:extLst>
                    <a:ext uri="{9D8B030D-6E8A-4147-A177-3AD203B41FA5}">
                      <a16:colId xmlns:a16="http://schemas.microsoft.com/office/drawing/2014/main" val="1585993695"/>
                    </a:ext>
                  </a:extLst>
                </a:gridCol>
                <a:gridCol w="2828396">
                  <a:extLst>
                    <a:ext uri="{9D8B030D-6E8A-4147-A177-3AD203B41FA5}">
                      <a16:colId xmlns:a16="http://schemas.microsoft.com/office/drawing/2014/main" val="1138864204"/>
                    </a:ext>
                  </a:extLst>
                </a:gridCol>
                <a:gridCol w="1395423">
                  <a:extLst>
                    <a:ext uri="{9D8B030D-6E8A-4147-A177-3AD203B41FA5}">
                      <a16:colId xmlns:a16="http://schemas.microsoft.com/office/drawing/2014/main" val="3354743879"/>
                    </a:ext>
                  </a:extLst>
                </a:gridCol>
                <a:gridCol w="1781232">
                  <a:extLst>
                    <a:ext uri="{9D8B030D-6E8A-4147-A177-3AD203B41FA5}">
                      <a16:colId xmlns:a16="http://schemas.microsoft.com/office/drawing/2014/main" val="3692558634"/>
                    </a:ext>
                  </a:extLst>
                </a:gridCol>
                <a:gridCol w="1667163">
                  <a:extLst>
                    <a:ext uri="{9D8B030D-6E8A-4147-A177-3AD203B41FA5}">
                      <a16:colId xmlns:a16="http://schemas.microsoft.com/office/drawing/2014/main" val="1272994588"/>
                    </a:ext>
                  </a:extLst>
                </a:gridCol>
              </a:tblGrid>
              <a:tr h="93726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PLIEGOS/UE's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PIA 2021</a:t>
                      </a:r>
                    </a:p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(A)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ASIGNACION 2022</a:t>
                      </a:r>
                    </a:p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(B)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  <a:br>
                        <a:rPr lang="es-E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(2022-2021)</a:t>
                      </a:r>
                      <a:br>
                        <a:rPr lang="es-E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B=(B/A)</a:t>
                      </a:r>
                      <a:br>
                        <a:rPr lang="es-E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772220"/>
                  </a:ext>
                </a:extLst>
              </a:tr>
              <a:tr h="30480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PLIEGO 012 MTPE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>
                          <a:effectLst/>
                          <a:latin typeface="Arial" panose="020B0604020202020204" pitchFamily="34" charset="0"/>
                        </a:rPr>
                        <a:t>292.7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>
                          <a:effectLst/>
                          <a:latin typeface="Arial" panose="020B0604020202020204" pitchFamily="34" charset="0"/>
                        </a:rPr>
                        <a:t>677.1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effectLst/>
                          <a:latin typeface="Arial" panose="020B0604020202020204" pitchFamily="34" charset="0"/>
                        </a:rPr>
                        <a:t>131.4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658106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 CENTRAL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95.6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97.0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1.5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7482741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JÓVENES PRODUCTIVOS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14.9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15.4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3.2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1471616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TRABAJA PERÚ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136.4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523.2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283.6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0978658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IMPULSA PERÚ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(*)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8.4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-100.0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1904810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FORTALECE PERÚ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37.4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41.6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11.3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4495759"/>
                  </a:ext>
                </a:extLst>
              </a:tr>
              <a:tr h="30480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PLIEGO 121 SUNAFIL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>
                          <a:effectLst/>
                          <a:latin typeface="Arial" panose="020B0604020202020204" pitchFamily="34" charset="0"/>
                        </a:rPr>
                        <a:t>186.5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>
                          <a:effectLst/>
                          <a:latin typeface="Arial" panose="020B0604020202020204" pitchFamily="34" charset="0"/>
                        </a:rPr>
                        <a:t>196.1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effectLst/>
                          <a:latin typeface="Arial" panose="020B0604020202020204" pitchFamily="34" charset="0"/>
                        </a:rPr>
                        <a:t>5.1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711770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SUNAFIL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186.5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196.1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5.1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92413"/>
                  </a:ext>
                </a:extLst>
              </a:tr>
              <a:tr h="3810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SECTOR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479.2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873.2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82.2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230058"/>
                  </a:ext>
                </a:extLst>
              </a:tr>
            </a:tbl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8C385F4E-385D-49C2-84BA-B2D31648B8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070743"/>
              </p:ext>
            </p:extLst>
          </p:nvPr>
        </p:nvGraphicFramePr>
        <p:xfrm>
          <a:off x="8151091" y="92335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F0AE4622-4E7A-4D1A-BF49-DA559AA043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5973143"/>
              </p:ext>
            </p:extLst>
          </p:nvPr>
        </p:nvGraphicFramePr>
        <p:xfrm>
          <a:off x="8151091" y="360026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37D61645-33CA-4C44-AD11-1496D147826B}"/>
              </a:ext>
            </a:extLst>
          </p:cNvPr>
          <p:cNvSpPr txBox="1"/>
          <p:nvPr/>
        </p:nvSpPr>
        <p:spPr>
          <a:xfrm>
            <a:off x="9327884" y="1621176"/>
            <a:ext cx="1330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</a:rPr>
              <a:t>SUNAFIL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B491F3F-0DD7-4E33-90FF-B6067612272C}"/>
              </a:ext>
            </a:extLst>
          </p:cNvPr>
          <p:cNvSpPr txBox="1"/>
          <p:nvPr/>
        </p:nvSpPr>
        <p:spPr>
          <a:xfrm>
            <a:off x="9674248" y="2378561"/>
            <a:ext cx="1330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MTPE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619915B-764E-466B-ABD8-B410D68123B6}"/>
              </a:ext>
            </a:extLst>
          </p:cNvPr>
          <p:cNvSpPr txBox="1"/>
          <p:nvPr/>
        </p:nvSpPr>
        <p:spPr>
          <a:xfrm>
            <a:off x="9009230" y="4449986"/>
            <a:ext cx="1330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</a:rPr>
              <a:t>SUNAFIL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BA36EBA-6236-40F2-9F8D-E91FC4E6AB7F}"/>
              </a:ext>
            </a:extLst>
          </p:cNvPr>
          <p:cNvSpPr txBox="1"/>
          <p:nvPr/>
        </p:nvSpPr>
        <p:spPr>
          <a:xfrm>
            <a:off x="9968968" y="5014040"/>
            <a:ext cx="1330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MTPE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7252A04-AD54-442D-86CE-FFDD4E0E9C3E}"/>
              </a:ext>
            </a:extLst>
          </p:cNvPr>
          <p:cNvSpPr txBox="1"/>
          <p:nvPr/>
        </p:nvSpPr>
        <p:spPr>
          <a:xfrm>
            <a:off x="240142" y="5849777"/>
            <a:ext cx="824807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100" i="1" dirty="0">
                <a:latin typeface="Arial" panose="020B0604020202020204" pitchFamily="34" charset="0"/>
                <a:ea typeface="Arial MT"/>
              </a:rPr>
              <a:t>(*) M</a:t>
            </a:r>
            <a:r>
              <a:rPr lang="es-ES" sz="1100" i="1" dirty="0">
                <a:effectLst/>
                <a:latin typeface="Arial" panose="020B0604020202020204" pitchFamily="34" charset="0"/>
                <a:ea typeface="Arial MT"/>
              </a:rPr>
              <a:t>ediante el Decreto Supremo </a:t>
            </a:r>
            <a:r>
              <a:rPr lang="es-ES" sz="1100" i="1" dirty="0" err="1">
                <a:effectLst/>
                <a:latin typeface="Arial" panose="020B0604020202020204" pitchFamily="34" charset="0"/>
                <a:ea typeface="Arial MT"/>
              </a:rPr>
              <a:t>Nº</a:t>
            </a:r>
            <a:r>
              <a:rPr lang="es-ES" sz="1100" i="1" dirty="0">
                <a:effectLst/>
                <a:latin typeface="Arial" panose="020B0604020202020204" pitchFamily="34" charset="0"/>
                <a:ea typeface="Arial MT"/>
              </a:rPr>
              <a:t> 019-2020-TR y modificatoria, se aprobó la fusión por absorción del Programa Impulsa Perú al Programa Jóvenes Productivos, creándose el nuevo </a:t>
            </a:r>
            <a:r>
              <a:rPr lang="es-ES" sz="1100" b="1" i="1" u="sng" dirty="0">
                <a:effectLst/>
                <a:latin typeface="Arial" panose="020B0604020202020204" pitchFamily="34" charset="0"/>
                <a:ea typeface="Arial MT"/>
              </a:rPr>
              <a:t>Programa Nacional para Empleabilidad </a:t>
            </a:r>
            <a:r>
              <a:rPr lang="es-ES" sz="1100" i="1" dirty="0">
                <a:effectLst/>
                <a:latin typeface="Arial" panose="020B0604020202020204" pitchFamily="34" charset="0"/>
                <a:ea typeface="Arial MT"/>
              </a:rPr>
              <a:t>el cual se operativiza en la Unidad Ejecutora 002 Jóvenes Productivos.</a:t>
            </a:r>
            <a:endParaRPr lang="es-ES" i="1" dirty="0"/>
          </a:p>
        </p:txBody>
      </p:sp>
      <p:sp>
        <p:nvSpPr>
          <p:cNvPr id="21" name="Flecha: curvada hacia abajo 20">
            <a:extLst>
              <a:ext uri="{FF2B5EF4-FFF2-40B4-BE49-F238E27FC236}">
                <a16:creationId xmlns:a16="http://schemas.microsoft.com/office/drawing/2014/main" id="{FCFA2739-DB68-4767-A724-C7C40E12BAAA}"/>
              </a:ext>
            </a:extLst>
          </p:cNvPr>
          <p:cNvSpPr/>
          <p:nvPr/>
        </p:nvSpPr>
        <p:spPr>
          <a:xfrm rot="16580986">
            <a:off x="-239350" y="3460156"/>
            <a:ext cx="874957" cy="313350"/>
          </a:xfrm>
          <a:prstGeom prst="curved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801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E3EBBC-15D2-4741-922C-BF0E7D0D0D12}"/>
              </a:ext>
            </a:extLst>
          </p:cNvPr>
          <p:cNvSpPr txBox="1"/>
          <p:nvPr/>
        </p:nvSpPr>
        <p:spPr>
          <a:xfrm>
            <a:off x="138545" y="184727"/>
            <a:ext cx="116932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PRINCIPALES LOGROS 2021 </a:t>
            </a:r>
          </a:p>
        </p:txBody>
      </p:sp>
      <p:sp>
        <p:nvSpPr>
          <p:cNvPr id="78" name="Rectángulo redondeado 5">
            <a:extLst>
              <a:ext uri="{FF2B5EF4-FFF2-40B4-BE49-F238E27FC236}">
                <a16:creationId xmlns:a16="http://schemas.microsoft.com/office/drawing/2014/main" id="{E7873C7B-EED2-4E11-AB8F-35AC1AC15AD5}"/>
              </a:ext>
            </a:extLst>
          </p:cNvPr>
          <p:cNvSpPr/>
          <p:nvPr/>
        </p:nvSpPr>
        <p:spPr>
          <a:xfrm>
            <a:off x="711587" y="1055252"/>
            <a:ext cx="7150577" cy="40975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Empleo Temporal (Trabaja Perú)</a:t>
            </a:r>
          </a:p>
        </p:txBody>
      </p:sp>
      <p:sp>
        <p:nvSpPr>
          <p:cNvPr id="79" name="Rectángulo redondeado 6">
            <a:extLst>
              <a:ext uri="{FF2B5EF4-FFF2-40B4-BE49-F238E27FC236}">
                <a16:creationId xmlns:a16="http://schemas.microsoft.com/office/drawing/2014/main" id="{F400981E-E383-4941-8AC6-E327CEB0A31C}"/>
              </a:ext>
            </a:extLst>
          </p:cNvPr>
          <p:cNvSpPr/>
          <p:nvPr/>
        </p:nvSpPr>
        <p:spPr>
          <a:xfrm>
            <a:off x="436360" y="1077290"/>
            <a:ext cx="189089" cy="40975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4" name="Rectángulo redondeado 7">
            <a:extLst>
              <a:ext uri="{FF2B5EF4-FFF2-40B4-BE49-F238E27FC236}">
                <a16:creationId xmlns:a16="http://schemas.microsoft.com/office/drawing/2014/main" id="{C6B691A3-5F3C-4EBC-8CB9-756299B955A4}"/>
              </a:ext>
            </a:extLst>
          </p:cNvPr>
          <p:cNvSpPr/>
          <p:nvPr/>
        </p:nvSpPr>
        <p:spPr>
          <a:xfrm>
            <a:off x="485423" y="1626434"/>
            <a:ext cx="7279971" cy="6870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Rectángulo redondeado 11">
            <a:extLst>
              <a:ext uri="{FF2B5EF4-FFF2-40B4-BE49-F238E27FC236}">
                <a16:creationId xmlns:a16="http://schemas.microsoft.com/office/drawing/2014/main" id="{5D4BAE4B-2766-4337-A73C-AC44F8CDFD36}"/>
              </a:ext>
            </a:extLst>
          </p:cNvPr>
          <p:cNvSpPr/>
          <p:nvPr/>
        </p:nvSpPr>
        <p:spPr>
          <a:xfrm>
            <a:off x="711588" y="2475265"/>
            <a:ext cx="7118450" cy="40975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Promoción del Empleo y Capacitación Laboral  </a:t>
            </a:r>
          </a:p>
        </p:txBody>
      </p:sp>
      <p:sp>
        <p:nvSpPr>
          <p:cNvPr id="159" name="Rectángulo redondeado 12">
            <a:extLst>
              <a:ext uri="{FF2B5EF4-FFF2-40B4-BE49-F238E27FC236}">
                <a16:creationId xmlns:a16="http://schemas.microsoft.com/office/drawing/2014/main" id="{5D0F3157-4D9A-437D-A17A-A0C82821795D}"/>
              </a:ext>
            </a:extLst>
          </p:cNvPr>
          <p:cNvSpPr/>
          <p:nvPr/>
        </p:nvSpPr>
        <p:spPr>
          <a:xfrm>
            <a:off x="445885" y="2475265"/>
            <a:ext cx="189089" cy="40975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0" name="Rectángulo redondeado 13">
            <a:extLst>
              <a:ext uri="{FF2B5EF4-FFF2-40B4-BE49-F238E27FC236}">
                <a16:creationId xmlns:a16="http://schemas.microsoft.com/office/drawing/2014/main" id="{C9517BC1-25D5-4B6B-B1CB-3C3B004D4C98}"/>
              </a:ext>
            </a:extLst>
          </p:cNvPr>
          <p:cNvSpPr/>
          <p:nvPr/>
        </p:nvSpPr>
        <p:spPr>
          <a:xfrm>
            <a:off x="485423" y="3044401"/>
            <a:ext cx="7344613" cy="372977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CuadroTexto 169">
            <a:extLst>
              <a:ext uri="{FF2B5EF4-FFF2-40B4-BE49-F238E27FC236}">
                <a16:creationId xmlns:a16="http://schemas.microsoft.com/office/drawing/2014/main" id="{613C8CBF-587E-471F-957B-B59059D77ECC}"/>
              </a:ext>
            </a:extLst>
          </p:cNvPr>
          <p:cNvSpPr txBox="1"/>
          <p:nvPr/>
        </p:nvSpPr>
        <p:spPr>
          <a:xfrm>
            <a:off x="342900" y="1622230"/>
            <a:ext cx="67176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1812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279 230 empleos temporales </a:t>
            </a: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</a:t>
            </a: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1 262 </a:t>
            </a: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distritos de todas las regiones del país. </a:t>
            </a:r>
          </a:p>
          <a:p>
            <a:pPr marL="531812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182 Proyectos de Inversión financiados</a:t>
            </a:r>
          </a:p>
          <a:p>
            <a:pPr marL="531812" indent="-171450">
              <a:buFont typeface="Wingdings" panose="05000000000000000000" pitchFamily="2" charset="2"/>
              <a:buChar char="ü"/>
              <a:defRPr/>
            </a:pPr>
            <a:r>
              <a:rPr lang="es-PE" sz="1200" dirty="0">
                <a:solidFill>
                  <a:prstClr val="black"/>
                </a:solidFill>
                <a:latin typeface="Calibri" panose="020F0502020204030204"/>
                <a:sym typeface="Calibri" panose="020F0502020204030204" pitchFamily="34" charset="0"/>
              </a:rPr>
              <a:t>5 403 Actividades de intervención inmediata financiadas</a:t>
            </a:r>
            <a:endParaRPr lang="es-ES" sz="1200" dirty="0">
              <a:solidFill>
                <a:prstClr val="black"/>
              </a:solidFill>
              <a:latin typeface="Calibri" panose="020F0502020204030204"/>
            </a:endParaRPr>
          </a:p>
          <a:p>
            <a:pPr marL="360362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CuadroTexto 171">
            <a:extLst>
              <a:ext uri="{FF2B5EF4-FFF2-40B4-BE49-F238E27FC236}">
                <a16:creationId xmlns:a16="http://schemas.microsoft.com/office/drawing/2014/main" id="{B80FC392-5DC7-41D0-8074-C4BE11AEC966}"/>
              </a:ext>
            </a:extLst>
          </p:cNvPr>
          <p:cNvSpPr txBox="1"/>
          <p:nvPr/>
        </p:nvSpPr>
        <p:spPr>
          <a:xfrm>
            <a:off x="138545" y="2968201"/>
            <a:ext cx="7626849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marR="0" lvl="1" indent="-17145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P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  <a:p>
            <a:pPr marL="628650" lvl="1" indent="-171450" algn="just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/>
            </a:pPr>
            <a:r>
              <a:rPr lang="es-PE" sz="1000" b="1" dirty="0"/>
              <a:t>3 017 442</a:t>
            </a:r>
            <a:r>
              <a:rPr lang="es-ES" sz="1000" b="1" dirty="0"/>
              <a:t> </a:t>
            </a:r>
            <a:r>
              <a:rPr lang="es-ES" sz="1000" dirty="0"/>
              <a:t>trabajadores con </a:t>
            </a:r>
            <a:r>
              <a:rPr lang="es-PE" sz="1000" dirty="0">
                <a:solidFill>
                  <a:schemeClr val="tx1"/>
                </a:solidFill>
              </a:rPr>
              <a:t>menores ingresos del sector privado, recibirán bono extraordinario de 210 soles (DU </a:t>
            </a:r>
            <a:r>
              <a:rPr lang="es-PE" sz="1000" dirty="0" err="1">
                <a:solidFill>
                  <a:schemeClr val="tx1"/>
                </a:solidFill>
              </a:rPr>
              <a:t>N°</a:t>
            </a:r>
            <a:r>
              <a:rPr lang="es-PE" sz="1000" dirty="0">
                <a:solidFill>
                  <a:schemeClr val="tx1"/>
                </a:solidFill>
              </a:rPr>
              <a:t> 105-2021).</a:t>
            </a:r>
            <a:endParaRPr lang="es-PE" sz="1000" b="1" dirty="0">
              <a:solidFill>
                <a:prstClr val="black"/>
              </a:solidFill>
              <a:latin typeface="Calibri" panose="020F0502020204030204"/>
            </a:endParaRPr>
          </a:p>
          <a:p>
            <a:pPr marL="628650" lvl="1" indent="-171450" algn="just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/>
            </a:pPr>
            <a:r>
              <a:rPr lang="es-PE" sz="1000" b="1" dirty="0">
                <a:solidFill>
                  <a:prstClr val="black"/>
                </a:solidFill>
                <a:latin typeface="Calibri" panose="020F0502020204030204"/>
              </a:rPr>
              <a:t>3 710 jóvenes beneficiados </a:t>
            </a:r>
            <a:r>
              <a:rPr lang="es-PE" sz="1000" dirty="0">
                <a:solidFill>
                  <a:prstClr val="black"/>
                </a:solidFill>
                <a:latin typeface="Calibri" panose="020F0502020204030204"/>
              </a:rPr>
              <a:t>en capacitación técnica, autoempleo y certificación de competencias Laborales</a:t>
            </a:r>
            <a:r>
              <a:rPr lang="es-ES" sz="1000" dirty="0">
                <a:solidFill>
                  <a:prstClr val="black"/>
                </a:solidFill>
              </a:rPr>
              <a:t> en 9 regiones (Lima, Arequipa, Ayacucho, Cusco, Ica, La Libertad, Lambayeque, Junín y Piura).</a:t>
            </a:r>
          </a:p>
          <a:p>
            <a:pPr marL="628650" lvl="1" indent="-171450" algn="just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/>
            </a:pPr>
            <a:r>
              <a:rPr kumimoji="0" lang="es-PE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6 267 </a:t>
            </a:r>
            <a:r>
              <a:rPr kumimoji="0" lang="es-P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personas insertadas </a:t>
            </a:r>
            <a:r>
              <a:rPr kumimoji="0" lang="es-PE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el </a:t>
            </a:r>
            <a:r>
              <a:rPr kumimoji="0" lang="es-P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mercado laboral formal.</a:t>
            </a:r>
            <a:endParaRPr lang="es-PE" sz="1000" dirty="0">
              <a:solidFill>
                <a:prstClr val="black"/>
              </a:solidFill>
              <a:latin typeface="Calibri" panose="020F0502020204030204"/>
            </a:endParaRPr>
          </a:p>
          <a:p>
            <a:pPr marL="628650" lvl="1" indent="-171450" algn="just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/>
            </a:pPr>
            <a:r>
              <a:rPr kumimoji="0" lang="es-ES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Suscripción de Convenio con el INPE-MINJUS para la capacitación de mujeres y varones privados de libertad en Centros Penitenciarios a nivel nacional.</a:t>
            </a:r>
          </a:p>
          <a:p>
            <a:pPr marL="628650" lvl="1" indent="-171450" algn="just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/>
            </a:pPr>
            <a:r>
              <a:rPr kumimoji="0" lang="es-ES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Lanzamiento del Piloto Capacitación para Programadores Full </a:t>
            </a:r>
            <a:r>
              <a:rPr kumimoji="0" lang="es-ES" sz="1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Stack</a:t>
            </a:r>
            <a:r>
              <a:rPr kumimoji="0" lang="es-ES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(modalidad </a:t>
            </a:r>
            <a:r>
              <a:rPr kumimoji="0" lang="es-ES" sz="1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bootcamp</a:t>
            </a:r>
            <a:r>
              <a:rPr kumimoji="0" lang="es-ES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) para beneficiarios peruanos y migrantes, así como certificación de competencias para 300 beneficiarios en alianza con OIT y el PNUD.</a:t>
            </a:r>
          </a:p>
          <a:p>
            <a:pPr marL="628650" lvl="1" indent="-171450" algn="just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/>
            </a:pPr>
            <a:r>
              <a:rPr kumimoji="0" lang="es-PE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Articulación </a:t>
            </a:r>
            <a:r>
              <a:rPr kumimoji="0" lang="es-PE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co</a:t>
            </a:r>
            <a:r>
              <a:rPr lang="es-PE" sz="1000" dirty="0"/>
              <a:t>n MIDAGRI, MIMP, PRODUCE y otros sectores para la priorización de mujeres del ámbito rural como beneficiarias del Programa Nacional para la Empleabilidad.</a:t>
            </a:r>
          </a:p>
          <a:p>
            <a:pPr marL="628650" lvl="1" indent="-171450" algn="just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/>
            </a:pPr>
            <a:r>
              <a:rPr lang="es-MX" sz="1000" b="1" dirty="0">
                <a:solidFill>
                  <a:prstClr val="black"/>
                </a:solidFill>
                <a:latin typeface="Calibri" panose="020F0502020204030204"/>
              </a:rPr>
              <a:t>02 nuevos Centros de Empleo </a:t>
            </a:r>
            <a:r>
              <a:rPr lang="es-MX" sz="1000" dirty="0">
                <a:solidFill>
                  <a:prstClr val="black"/>
                </a:solidFill>
                <a:latin typeface="Calibri" panose="020F0502020204030204"/>
              </a:rPr>
              <a:t>en las regiones San Martín e Ica</a:t>
            </a:r>
          </a:p>
          <a:p>
            <a:pPr marL="628650" lvl="1" indent="-171450" algn="just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/>
            </a:pPr>
            <a:r>
              <a:rPr lang="es-ES" sz="1000" b="1" dirty="0">
                <a:solidFill>
                  <a:prstClr val="black"/>
                </a:solidFill>
                <a:latin typeface="Calibri" panose="020F0502020204030204"/>
              </a:rPr>
              <a:t>23 eventos de articulación empresarial </a:t>
            </a:r>
            <a:r>
              <a:rPr lang="es-ES" sz="1000" dirty="0">
                <a:solidFill>
                  <a:prstClr val="black"/>
                </a:solidFill>
                <a:latin typeface="Calibri" panose="020F0502020204030204"/>
              </a:rPr>
              <a:t>en las regiones de Arequipa, Piura, Lambayeque, La Libertad, San Martín, Ica y Lima Metropolitana, realizados con el sector productivo, permitiendo facilitar el acceso a los servicios de empleo y, con ello, incrementar la inserción laboral.</a:t>
            </a:r>
          </a:p>
          <a:p>
            <a:pPr marL="628650" lvl="1" indent="-171450" algn="just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/>
            </a:pPr>
            <a:r>
              <a:rPr lang="es-PE" sz="1000" b="1" dirty="0">
                <a:solidFill>
                  <a:prstClr val="black"/>
                </a:solidFill>
                <a:latin typeface="Calibri" panose="020F0502020204030204"/>
              </a:rPr>
              <a:t>7,000 becas lanzadas, </a:t>
            </a:r>
            <a:r>
              <a:rPr lang="es-PE" sz="1000" dirty="0">
                <a:solidFill>
                  <a:prstClr val="black"/>
                </a:solidFill>
                <a:latin typeface="Calibri" panose="020F0502020204030204"/>
              </a:rPr>
              <a:t>en 04 convocatorias: 3,000 becas  “Empleabilidad Digital”, dirigida a personas mayores de 18 años y 4,000 becas “Jóvenes Bicentenario”, dirigida a jóvenes de 18 a 29 años de edad, a través de lo cual se viene ofreciendo cursos de capacitación vinculados a los sectores tecnologías de la información y comunicación, comercio, construcción y agroindustria.</a:t>
            </a:r>
          </a:p>
          <a:p>
            <a:pPr marL="628650" lvl="1" indent="-171450" algn="just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/>
            </a:pPr>
            <a:r>
              <a:rPr lang="es-PE" sz="1000" b="1" dirty="0">
                <a:solidFill>
                  <a:prstClr val="black"/>
                </a:solidFill>
                <a:latin typeface="Calibri" panose="020F0502020204030204"/>
              </a:rPr>
              <a:t>Aprobación de la Política Nacional de Empleo Decente - PED (DS </a:t>
            </a:r>
            <a:r>
              <a:rPr lang="es-PE" sz="1000" b="1" dirty="0" err="1">
                <a:solidFill>
                  <a:prstClr val="black"/>
                </a:solidFill>
                <a:latin typeface="Calibri" panose="020F0502020204030204"/>
              </a:rPr>
              <a:t>Nº</a:t>
            </a:r>
            <a:r>
              <a:rPr lang="es-PE" sz="1000" b="1" dirty="0">
                <a:solidFill>
                  <a:prstClr val="black"/>
                </a:solidFill>
                <a:latin typeface="Calibri" panose="020F0502020204030204"/>
              </a:rPr>
              <a:t> 013-2021-TR). </a:t>
            </a:r>
          </a:p>
          <a:p>
            <a:pPr marL="628650" lvl="1" indent="-171450" algn="just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/>
            </a:pPr>
            <a:r>
              <a:rPr lang="es-PE" sz="1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22,322 </a:t>
            </a:r>
            <a:r>
              <a:rPr lang="es-P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jóvenes orientados vocacionalmente de manera personalizada y grupal en el servicio de Orientación Vocacional e Información Ocupacional.</a:t>
            </a:r>
            <a:endParaRPr lang="es-PE" sz="1000" b="1" dirty="0">
              <a:solidFill>
                <a:prstClr val="black"/>
              </a:solidFill>
              <a:latin typeface="Calibri" panose="020F0502020204030204"/>
            </a:endParaRPr>
          </a:p>
          <a:p>
            <a:pPr marL="628650" lvl="1" indent="-171450" algn="just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/>
            </a:pPr>
            <a:endParaRPr kumimoji="0" lang="es-E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4302F8D-C856-450E-9E2C-EDE3892E1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017" y="1071986"/>
            <a:ext cx="3658559" cy="1502714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69D1937-B12D-4DD9-8153-0CFBEF682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017" y="3057869"/>
            <a:ext cx="3658560" cy="154267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</p:pic>
      <p:pic>
        <p:nvPicPr>
          <p:cNvPr id="184" name="Imagen 183">
            <a:extLst>
              <a:ext uri="{FF2B5EF4-FFF2-40B4-BE49-F238E27FC236}">
                <a16:creationId xmlns:a16="http://schemas.microsoft.com/office/drawing/2014/main" id="{5633FA8B-8A54-485F-BA5F-A4EED36929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333" y="2914909"/>
            <a:ext cx="1446707" cy="31597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5" name="CuadroTexto 184">
            <a:extLst>
              <a:ext uri="{FF2B5EF4-FFF2-40B4-BE49-F238E27FC236}">
                <a16:creationId xmlns:a16="http://schemas.microsoft.com/office/drawing/2014/main" id="{E7025CE3-364D-4709-87C5-5C73FC32F5C8}"/>
              </a:ext>
            </a:extLst>
          </p:cNvPr>
          <p:cNvSpPr txBox="1"/>
          <p:nvPr/>
        </p:nvSpPr>
        <p:spPr>
          <a:xfrm>
            <a:off x="8048017" y="2574237"/>
            <a:ext cx="3658560" cy="246221"/>
          </a:xfrm>
          <a:prstGeom prst="rect">
            <a:avLst/>
          </a:prstGeom>
          <a:noFill/>
          <a:ln>
            <a:solidFill>
              <a:srgbClr val="A5A5A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rgbClr val="C00000"/>
                </a:solidFill>
              </a:rPr>
              <a:t>Generación de Empleo Temporal – Programa  “Trabaja Perú”</a:t>
            </a:r>
          </a:p>
        </p:txBody>
      </p:sp>
      <p:sp>
        <p:nvSpPr>
          <p:cNvPr id="186" name="CuadroTexto 185">
            <a:extLst>
              <a:ext uri="{FF2B5EF4-FFF2-40B4-BE49-F238E27FC236}">
                <a16:creationId xmlns:a16="http://schemas.microsoft.com/office/drawing/2014/main" id="{365AA1F1-0FB8-46E8-A286-7764C950168F}"/>
              </a:ext>
            </a:extLst>
          </p:cNvPr>
          <p:cNvSpPr txBox="1"/>
          <p:nvPr/>
        </p:nvSpPr>
        <p:spPr>
          <a:xfrm>
            <a:off x="8048016" y="4600063"/>
            <a:ext cx="3658560" cy="246221"/>
          </a:xfrm>
          <a:prstGeom prst="rect">
            <a:avLst/>
          </a:prstGeom>
          <a:noFill/>
          <a:ln>
            <a:solidFill>
              <a:srgbClr val="A5A5A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rgbClr val="C00000"/>
                </a:solidFill>
              </a:rPr>
              <a:t>Capacitación Laboral – Programa Nacional para la Empleabilidad</a:t>
            </a:r>
          </a:p>
        </p:txBody>
      </p:sp>
      <p:pic>
        <p:nvPicPr>
          <p:cNvPr id="187" name="Imagen 186">
            <a:extLst>
              <a:ext uri="{FF2B5EF4-FFF2-40B4-BE49-F238E27FC236}">
                <a16:creationId xmlns:a16="http://schemas.microsoft.com/office/drawing/2014/main" id="{0526423C-1C9F-4307-A69E-69C1B310CF5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805" b="55517"/>
          <a:stretch/>
        </p:blipFill>
        <p:spPr>
          <a:xfrm>
            <a:off x="8048016" y="4901146"/>
            <a:ext cx="3658560" cy="1548845"/>
          </a:xfrm>
          <a:prstGeom prst="rect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88" name="CuadroTexto 187">
            <a:extLst>
              <a:ext uri="{FF2B5EF4-FFF2-40B4-BE49-F238E27FC236}">
                <a16:creationId xmlns:a16="http://schemas.microsoft.com/office/drawing/2014/main" id="{4701CB52-F38D-4DB3-9862-B2879B37311E}"/>
              </a:ext>
            </a:extLst>
          </p:cNvPr>
          <p:cNvSpPr txBox="1"/>
          <p:nvPr/>
        </p:nvSpPr>
        <p:spPr>
          <a:xfrm>
            <a:off x="8040396" y="6442292"/>
            <a:ext cx="3666180" cy="246221"/>
          </a:xfrm>
          <a:prstGeom prst="rect">
            <a:avLst/>
          </a:prstGeom>
          <a:solidFill>
            <a:schemeClr val="bg1"/>
          </a:solidFill>
          <a:ln>
            <a:solidFill>
              <a:srgbClr val="A5A5A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rgbClr val="C00000"/>
                </a:solidFill>
              </a:rPr>
              <a:t>Centros de Empleos – Fortalece Perú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3DB1AB8-757E-4819-9B24-E99E7297541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876" t="19188" r="14186" b="7922"/>
          <a:stretch/>
        </p:blipFill>
        <p:spPr>
          <a:xfrm>
            <a:off x="10636163" y="4905074"/>
            <a:ext cx="1070413" cy="59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79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E3EBBC-15D2-4741-922C-BF0E7D0D0D12}"/>
              </a:ext>
            </a:extLst>
          </p:cNvPr>
          <p:cNvSpPr txBox="1"/>
          <p:nvPr/>
        </p:nvSpPr>
        <p:spPr>
          <a:xfrm>
            <a:off x="138545" y="184727"/>
            <a:ext cx="116932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PRINCIPALES LOGROS 2021 </a:t>
            </a:r>
          </a:p>
        </p:txBody>
      </p:sp>
      <p:sp>
        <p:nvSpPr>
          <p:cNvPr id="155" name="Rectángulo redondeado 8">
            <a:extLst>
              <a:ext uri="{FF2B5EF4-FFF2-40B4-BE49-F238E27FC236}">
                <a16:creationId xmlns:a16="http://schemas.microsoft.com/office/drawing/2014/main" id="{0B213671-FAF1-4EA6-8146-04320AF71268}"/>
              </a:ext>
            </a:extLst>
          </p:cNvPr>
          <p:cNvSpPr/>
          <p:nvPr/>
        </p:nvSpPr>
        <p:spPr>
          <a:xfrm>
            <a:off x="959662" y="1108001"/>
            <a:ext cx="6932598" cy="40975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Derechos laborales</a:t>
            </a:r>
            <a:endParaRPr kumimoji="0" lang="es-PE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Rectángulo redondeado 9">
            <a:extLst>
              <a:ext uri="{FF2B5EF4-FFF2-40B4-BE49-F238E27FC236}">
                <a16:creationId xmlns:a16="http://schemas.microsoft.com/office/drawing/2014/main" id="{AA0B2381-6775-49D5-AAD0-F0535D40C8C9}"/>
              </a:ext>
            </a:extLst>
          </p:cNvPr>
          <p:cNvSpPr/>
          <p:nvPr/>
        </p:nvSpPr>
        <p:spPr>
          <a:xfrm>
            <a:off x="710066" y="1092188"/>
            <a:ext cx="189089" cy="40975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7" name="Rectángulo redondeado 10">
            <a:extLst>
              <a:ext uri="{FF2B5EF4-FFF2-40B4-BE49-F238E27FC236}">
                <a16:creationId xmlns:a16="http://schemas.microsoft.com/office/drawing/2014/main" id="{836D1955-5714-4B00-BFD3-2C40A25525C0}"/>
              </a:ext>
            </a:extLst>
          </p:cNvPr>
          <p:cNvSpPr/>
          <p:nvPr/>
        </p:nvSpPr>
        <p:spPr>
          <a:xfrm>
            <a:off x="822949" y="1645920"/>
            <a:ext cx="7026132" cy="4583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CuadroTexto 170">
            <a:extLst>
              <a:ext uri="{FF2B5EF4-FFF2-40B4-BE49-F238E27FC236}">
                <a16:creationId xmlns:a16="http://schemas.microsoft.com/office/drawing/2014/main" id="{E359E972-6416-4585-8D79-0F1A84C69929}"/>
              </a:ext>
            </a:extLst>
          </p:cNvPr>
          <p:cNvSpPr txBox="1"/>
          <p:nvPr/>
        </p:nvSpPr>
        <p:spPr>
          <a:xfrm>
            <a:off x="681964" y="1866861"/>
            <a:ext cx="7167117" cy="4293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1812" indent="-171450" algn="just">
              <a:buFont typeface="Wingdings" panose="05000000000000000000" pitchFamily="2" charset="2"/>
              <a:buChar char="ü"/>
              <a:defRPr/>
            </a:pPr>
            <a:r>
              <a:rPr kumimoji="0" lang="es-E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300 389 </a:t>
            </a:r>
            <a:r>
              <a:rPr kumimoji="0" lang="es-ES" sz="1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trabajadores formalizados.</a:t>
            </a:r>
            <a:r>
              <a:rPr lang="es-ES" sz="1300" dirty="0">
                <a:solidFill>
                  <a:prstClr val="black"/>
                </a:solidFill>
              </a:rPr>
              <a:t> </a:t>
            </a:r>
          </a:p>
          <a:p>
            <a:pPr marL="531812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171 090 </a:t>
            </a:r>
            <a:r>
              <a:rPr kumimoji="0" lang="es-ES" sz="1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actuaciones de inspección laboral. </a:t>
            </a:r>
          </a:p>
          <a:p>
            <a:pPr marL="531812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1 542 316 </a:t>
            </a:r>
            <a:r>
              <a:rPr kumimoji="0" lang="es-MX" sz="1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personas orientadas y capacitadas en </a:t>
            </a:r>
            <a:r>
              <a:rPr kumimoji="0" lang="es-MX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normativa sociolaboral y SST</a:t>
            </a:r>
            <a:r>
              <a:rPr kumimoji="0" lang="es-E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531812" indent="-171450" algn="just">
              <a:buFont typeface="Wingdings" panose="05000000000000000000" pitchFamily="2" charset="2"/>
              <a:buChar char="ü"/>
              <a:defRPr/>
            </a:pPr>
            <a:r>
              <a:rPr lang="es-PE" sz="1300" b="1" dirty="0"/>
              <a:t>09 </a:t>
            </a:r>
            <a:r>
              <a:rPr lang="es-PE" sz="1300" dirty="0"/>
              <a:t>Oficinas del Centro Integrado </a:t>
            </a:r>
            <a:r>
              <a:rPr lang="es-PE" sz="1300" b="1" dirty="0"/>
              <a:t>“Formaliza Perú” </a:t>
            </a:r>
            <a:r>
              <a:rPr lang="es-PE" sz="1300" dirty="0"/>
              <a:t>implementadas en las Regiones: Puno, Lima Provincia, Apurímac, Huancavelica, Tacna, Tumbes, Amazonas, Lambayeque y Pasco.</a:t>
            </a:r>
          </a:p>
          <a:p>
            <a:pPr marL="531812" indent="-171450" algn="just">
              <a:buFont typeface="Wingdings" panose="05000000000000000000" pitchFamily="2" charset="2"/>
              <a:buChar char="ü"/>
              <a:defRPr/>
            </a:pPr>
            <a:r>
              <a:rPr lang="es-MX" sz="1300" b="1" dirty="0"/>
              <a:t>4,869 </a:t>
            </a:r>
            <a:r>
              <a:rPr lang="es-MX" sz="1300" dirty="0"/>
              <a:t>empleadores y trabajadores beneficiados sobre el</a:t>
            </a:r>
            <a:r>
              <a:rPr lang="es-MX" sz="1300" b="1" dirty="0"/>
              <a:t> nuevo régimen agrario, </a:t>
            </a:r>
            <a:r>
              <a:rPr lang="es-MX" sz="1300" dirty="0"/>
              <a:t>a través de la Estrategia </a:t>
            </a:r>
            <a:r>
              <a:rPr lang="es-MX" sz="1300" b="1" dirty="0"/>
              <a:t>“</a:t>
            </a:r>
            <a:r>
              <a:rPr lang="es-MX" sz="1300" b="1" dirty="0" err="1"/>
              <a:t>Chakra</a:t>
            </a:r>
            <a:r>
              <a:rPr lang="es-MX" sz="1300" b="1" dirty="0"/>
              <a:t> Runa”, </a:t>
            </a:r>
            <a:r>
              <a:rPr lang="es-MX" sz="1300" dirty="0"/>
              <a:t>el cual, se desarrolla principalmente en zona rurales y agrícolas.</a:t>
            </a:r>
            <a:endParaRPr lang="es-PE" sz="1300" dirty="0"/>
          </a:p>
          <a:p>
            <a:pPr marL="531812" marR="0" lvl="0" indent="-171450" algn="just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PE" sz="1300" b="1" dirty="0"/>
              <a:t>Aprobación del Reglamento de la Ley </a:t>
            </a:r>
            <a:r>
              <a:rPr lang="es-PE" sz="1300" b="1" dirty="0" err="1"/>
              <a:t>N°</a:t>
            </a:r>
            <a:r>
              <a:rPr lang="es-PE" sz="1300" b="1" dirty="0"/>
              <a:t> 31047</a:t>
            </a:r>
            <a:r>
              <a:rPr lang="es-PE" sz="1300" dirty="0"/>
              <a:t> “</a:t>
            </a:r>
            <a:r>
              <a:rPr lang="es-PE" sz="1300" b="1" dirty="0"/>
              <a:t>Ley de las Trabajadoras y Trabajadores del Hogar”</a:t>
            </a:r>
            <a:r>
              <a:rPr lang="es-PE" sz="1300" dirty="0"/>
              <a:t> (DS </a:t>
            </a:r>
            <a:r>
              <a:rPr lang="es-PE" sz="1300" dirty="0" err="1"/>
              <a:t>N°</a:t>
            </a:r>
            <a:r>
              <a:rPr lang="es-PE" sz="1300" dirty="0"/>
              <a:t> 009-2021-TR).</a:t>
            </a:r>
          </a:p>
          <a:p>
            <a:pPr marL="531812" indent="-171450" algn="just">
              <a:buFont typeface="Wingdings" panose="05000000000000000000" pitchFamily="2" charset="2"/>
              <a:buChar char="ü"/>
              <a:defRPr/>
            </a:pPr>
            <a:r>
              <a:rPr lang="es-PE" sz="1300" b="1" dirty="0"/>
              <a:t>Aprobación del “Modelo de Identificación de Riesgo de Trabajo Infantil” </a:t>
            </a:r>
            <a:r>
              <a:rPr lang="es-PE" sz="1300" dirty="0"/>
              <a:t>(RM </a:t>
            </a:r>
            <a:r>
              <a:rPr lang="es-PE" sz="1300" dirty="0" err="1"/>
              <a:t>N°</a:t>
            </a:r>
            <a:r>
              <a:rPr lang="es-PE" sz="1300" dirty="0"/>
              <a:t> 152-2021-TR).</a:t>
            </a:r>
          </a:p>
          <a:p>
            <a:pPr marL="531812" marR="0" lvl="0" indent="-171450" algn="just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ES" sz="1300" b="1" dirty="0"/>
              <a:t>Aprobación de Modelos referenciales de contrato de trabajo del hogar y el formato referencial de boleta de pago </a:t>
            </a:r>
            <a:r>
              <a:rPr lang="es-ES" sz="1300" dirty="0"/>
              <a:t>(RD </a:t>
            </a:r>
            <a:r>
              <a:rPr lang="es-ES" sz="1300" dirty="0" err="1"/>
              <a:t>Nº</a:t>
            </a:r>
            <a:r>
              <a:rPr lang="es-ES" sz="1300" dirty="0"/>
              <a:t> 001-2021-MTPE/2/15). </a:t>
            </a:r>
          </a:p>
          <a:p>
            <a:pPr marL="531812" indent="-171450" algn="just">
              <a:buFont typeface="Wingdings" panose="05000000000000000000" pitchFamily="2" charset="2"/>
              <a:buChar char="ü"/>
              <a:defRPr/>
            </a:pPr>
            <a:r>
              <a:rPr lang="es-PE" sz="1300" b="1" dirty="0"/>
              <a:t>Aprobación de lineamientos </a:t>
            </a:r>
            <a:r>
              <a:rPr lang="es-PE" sz="1300" dirty="0"/>
              <a:t>para la implementación del Modelo Municipal de Detección y Erradicación del Trabajo Infantil (en proceso de aprobación).</a:t>
            </a:r>
          </a:p>
          <a:p>
            <a:pPr marL="531812" marR="0" lvl="0" indent="-171450" algn="just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PE" sz="1300" b="1" dirty="0"/>
              <a:t>Aprobación de la “Política Nacional de Seguridad y Salud en el Trabajo (PNSST) al 2030” </a:t>
            </a:r>
            <a:r>
              <a:rPr lang="es-PE" sz="1300" dirty="0"/>
              <a:t>(DS </a:t>
            </a:r>
            <a:r>
              <a:rPr lang="es-PE" sz="1300" dirty="0" err="1"/>
              <a:t>N°</a:t>
            </a:r>
            <a:r>
              <a:rPr lang="es-PE" sz="1300" dirty="0"/>
              <a:t> 018-2021-TR).</a:t>
            </a:r>
          </a:p>
          <a:p>
            <a:pPr marL="531812" marR="0" lvl="0" indent="-171450" algn="just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PE" sz="1300" b="1" dirty="0"/>
              <a:t>04 Encuentros virtuales macro regionales </a:t>
            </a:r>
            <a:r>
              <a:rPr lang="es-PE" sz="1300" dirty="0"/>
              <a:t>en materia de seguridad y salud en el trabajo en beneficio de las 26 G/DRTPE a nivel nacional, con la participación de 408 funcionarios y servidores públicos.</a:t>
            </a:r>
          </a:p>
          <a:p>
            <a:pPr marL="531812" indent="-171450" algn="just">
              <a:buFont typeface="Wingdings" panose="05000000000000000000" pitchFamily="2" charset="2"/>
              <a:buChar char="ü"/>
              <a:defRPr/>
            </a:pPr>
            <a:r>
              <a:rPr lang="es-PE" sz="1300" b="1" dirty="0"/>
              <a:t>Reactivación  del Consejo Nacional de Trabajo y Promoción del Empleo (CNTPE)</a:t>
            </a:r>
          </a:p>
          <a:p>
            <a:pPr marL="531812" marR="0" lvl="0" indent="-171450" algn="just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s-PE" sz="13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1517165-C170-4F89-B8A1-5E1278A49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018" y="1108001"/>
            <a:ext cx="3658560" cy="1978896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>
                <a:lumMod val="75000"/>
              </a:schemeClr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9B4F03B-3B3E-4A7B-AFEE-BF9C46737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0828" y="3528059"/>
            <a:ext cx="3675750" cy="2393683"/>
          </a:xfrm>
          <a:prstGeom prst="rect">
            <a:avLst/>
          </a:prstGeom>
          <a:ln w="12700">
            <a:solidFill>
              <a:schemeClr val="tx2">
                <a:lumMod val="75000"/>
              </a:schemeClr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CD28403-B117-4E37-8E88-0D381C0EA81A}"/>
              </a:ext>
            </a:extLst>
          </p:cNvPr>
          <p:cNvSpPr txBox="1"/>
          <p:nvPr/>
        </p:nvSpPr>
        <p:spPr>
          <a:xfrm>
            <a:off x="8015588" y="5914123"/>
            <a:ext cx="3692940" cy="246221"/>
          </a:xfrm>
          <a:prstGeom prst="rect">
            <a:avLst/>
          </a:prstGeom>
          <a:noFill/>
          <a:ln>
            <a:solidFill>
              <a:srgbClr val="A5A5A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rgbClr val="C00000"/>
                </a:solidFill>
              </a:rPr>
              <a:t>Reactivación CNTPE (13.11.2021) - Palacio de Gobierno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F6F45B0-0040-4D9D-92B4-84C5182C3FA8}"/>
              </a:ext>
            </a:extLst>
          </p:cNvPr>
          <p:cNvSpPr txBox="1"/>
          <p:nvPr/>
        </p:nvSpPr>
        <p:spPr>
          <a:xfrm>
            <a:off x="8030828" y="3083088"/>
            <a:ext cx="3675750" cy="246221"/>
          </a:xfrm>
          <a:prstGeom prst="rect">
            <a:avLst/>
          </a:prstGeom>
          <a:noFill/>
          <a:ln>
            <a:solidFill>
              <a:srgbClr val="A5A5A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rgbClr val="C00000"/>
                </a:solidFill>
              </a:rPr>
              <a:t>Inspecciones de Fiscalización Laboral - SUNAFIL</a:t>
            </a:r>
          </a:p>
        </p:txBody>
      </p:sp>
    </p:spTree>
    <p:extLst>
      <p:ext uri="{BB962C8B-B14F-4D97-AF65-F5344CB8AC3E}">
        <p14:creationId xmlns:p14="http://schemas.microsoft.com/office/powerpoint/2010/main" val="2995838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E3EBBC-15D2-4741-922C-BF0E7D0D0D12}"/>
              </a:ext>
            </a:extLst>
          </p:cNvPr>
          <p:cNvSpPr txBox="1"/>
          <p:nvPr/>
        </p:nvSpPr>
        <p:spPr>
          <a:xfrm>
            <a:off x="138545" y="160512"/>
            <a:ext cx="116932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PRINCIPALES LOGROS 2021 </a:t>
            </a:r>
          </a:p>
        </p:txBody>
      </p:sp>
      <p:sp>
        <p:nvSpPr>
          <p:cNvPr id="161" name="Rectángulo redondeado 20">
            <a:extLst>
              <a:ext uri="{FF2B5EF4-FFF2-40B4-BE49-F238E27FC236}">
                <a16:creationId xmlns:a16="http://schemas.microsoft.com/office/drawing/2014/main" id="{A453215C-D44D-4315-A551-FBDE9F1A8937}"/>
              </a:ext>
            </a:extLst>
          </p:cNvPr>
          <p:cNvSpPr/>
          <p:nvPr/>
        </p:nvSpPr>
        <p:spPr>
          <a:xfrm>
            <a:off x="983868" y="1283271"/>
            <a:ext cx="6769481" cy="40975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Portal Empleos Perú: www.empleosperu.gob.pe</a:t>
            </a:r>
            <a:endParaRPr kumimoji="0" lang="es-PE" sz="1600" b="1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Rectángulo redondeado 21">
            <a:extLst>
              <a:ext uri="{FF2B5EF4-FFF2-40B4-BE49-F238E27FC236}">
                <a16:creationId xmlns:a16="http://schemas.microsoft.com/office/drawing/2014/main" id="{674BA16D-5B9A-459F-9DE0-0A9118C59F4A}"/>
              </a:ext>
            </a:extLst>
          </p:cNvPr>
          <p:cNvSpPr/>
          <p:nvPr/>
        </p:nvSpPr>
        <p:spPr>
          <a:xfrm>
            <a:off x="769650" y="1285958"/>
            <a:ext cx="189089" cy="40975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3" name="Rectángulo redondeado 22">
            <a:extLst>
              <a:ext uri="{FF2B5EF4-FFF2-40B4-BE49-F238E27FC236}">
                <a16:creationId xmlns:a16="http://schemas.microsoft.com/office/drawing/2014/main" id="{EA8CB1DE-39A8-4BB7-B7AA-9E43B99D45CD}"/>
              </a:ext>
            </a:extLst>
          </p:cNvPr>
          <p:cNvSpPr/>
          <p:nvPr/>
        </p:nvSpPr>
        <p:spPr>
          <a:xfrm>
            <a:off x="958151" y="1859362"/>
            <a:ext cx="6794611" cy="137034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Rectángulo redondeado 26">
            <a:extLst>
              <a:ext uri="{FF2B5EF4-FFF2-40B4-BE49-F238E27FC236}">
                <a16:creationId xmlns:a16="http://schemas.microsoft.com/office/drawing/2014/main" id="{6A5677C7-9F24-41EE-A975-8A6F38418CBB}"/>
              </a:ext>
            </a:extLst>
          </p:cNvPr>
          <p:cNvSpPr/>
          <p:nvPr/>
        </p:nvSpPr>
        <p:spPr>
          <a:xfrm>
            <a:off x="983869" y="3542585"/>
            <a:ext cx="6769479" cy="40975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Cobertura SUNAFIL</a:t>
            </a:r>
            <a:endParaRPr kumimoji="0" lang="es-PE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Rectángulo redondeado 27">
            <a:extLst>
              <a:ext uri="{FF2B5EF4-FFF2-40B4-BE49-F238E27FC236}">
                <a16:creationId xmlns:a16="http://schemas.microsoft.com/office/drawing/2014/main" id="{A18E1ACF-2B71-4511-90CE-B2988865025C}"/>
              </a:ext>
            </a:extLst>
          </p:cNvPr>
          <p:cNvSpPr/>
          <p:nvPr/>
        </p:nvSpPr>
        <p:spPr>
          <a:xfrm>
            <a:off x="689174" y="3527991"/>
            <a:ext cx="268977" cy="40975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9" name="Rectángulo redondeado 28">
            <a:extLst>
              <a:ext uri="{FF2B5EF4-FFF2-40B4-BE49-F238E27FC236}">
                <a16:creationId xmlns:a16="http://schemas.microsoft.com/office/drawing/2014/main" id="{32EED3F0-DB4E-46DB-A921-40C413E46444}"/>
              </a:ext>
            </a:extLst>
          </p:cNvPr>
          <p:cNvSpPr/>
          <p:nvPr/>
        </p:nvSpPr>
        <p:spPr>
          <a:xfrm>
            <a:off x="983868" y="4063854"/>
            <a:ext cx="6794610" cy="15081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CuadroTexto 172">
            <a:extLst>
              <a:ext uri="{FF2B5EF4-FFF2-40B4-BE49-F238E27FC236}">
                <a16:creationId xmlns:a16="http://schemas.microsoft.com/office/drawing/2014/main" id="{C61127E6-6EE3-4A63-85B4-CD9B885B672E}"/>
              </a:ext>
            </a:extLst>
          </p:cNvPr>
          <p:cNvSpPr txBox="1"/>
          <p:nvPr/>
        </p:nvSpPr>
        <p:spPr>
          <a:xfrm>
            <a:off x="670065" y="4143214"/>
            <a:ext cx="73456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4988" marR="0" lvl="1" indent="-1873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 </a:t>
            </a: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cobertura nacional </a:t>
            </a:r>
          </a:p>
          <a:p>
            <a:pPr marL="534988" marR="0" lvl="1" indent="-1873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PE" sz="1200" b="1" dirty="0">
                <a:solidFill>
                  <a:prstClr val="black"/>
                </a:solidFill>
                <a:latin typeface="Calibri" panose="020F0502020204030204"/>
              </a:rPr>
              <a:t>8</a:t>
            </a: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Plataformas de Inspección de Trabajo (Piura, Lambayeque, La Libertad, Ancash, Ica, Lima Metropolitana (Norte y Sur) y Lima Cañete. </a:t>
            </a:r>
          </a:p>
          <a:p>
            <a:pPr marL="534988" lvl="1" indent="-187325">
              <a:buFont typeface="Wingdings" panose="05000000000000000000" pitchFamily="2" charset="2"/>
              <a:buChar char="ü"/>
              <a:defRPr/>
            </a:pPr>
            <a:r>
              <a:rPr lang="es-MX" sz="1200" b="1" dirty="0">
                <a:solidFill>
                  <a:prstClr val="black"/>
                </a:solidFill>
                <a:latin typeface="Calibri" panose="020F0502020204030204"/>
              </a:rPr>
              <a:t>06</a:t>
            </a:r>
            <a:r>
              <a:rPr lang="es-MX" sz="1200" dirty="0">
                <a:solidFill>
                  <a:prstClr val="black"/>
                </a:solidFill>
                <a:latin typeface="Calibri" panose="020F0502020204030204"/>
              </a:rPr>
              <a:t> Comisiones regionales de inspección del trabajo (Cusco, </a:t>
            </a:r>
            <a:r>
              <a:rPr lang="es-MX" sz="1200" dirty="0">
                <a:solidFill>
                  <a:prstClr val="black"/>
                </a:solidFill>
              </a:rPr>
              <a:t>Moquegua, </a:t>
            </a:r>
            <a:r>
              <a:rPr lang="es-MX" sz="1200" dirty="0">
                <a:solidFill>
                  <a:prstClr val="black"/>
                </a:solidFill>
                <a:latin typeface="Calibri" panose="020F0502020204030204"/>
              </a:rPr>
              <a:t>Puno, Junín, Tacna y Tumbes).</a:t>
            </a:r>
          </a:p>
          <a:p>
            <a:pPr marL="534988" lvl="1" indent="-187325">
              <a:buFont typeface="Wingdings" panose="05000000000000000000" pitchFamily="2" charset="2"/>
              <a:buChar char="ü"/>
              <a:defRPr/>
            </a:pPr>
            <a:r>
              <a:rPr lang="es-MX" sz="1200" b="1" dirty="0">
                <a:solidFill>
                  <a:prstClr val="black"/>
                </a:solidFill>
                <a:latin typeface="Calibri" panose="020F0502020204030204"/>
              </a:rPr>
              <a:t>258</a:t>
            </a:r>
            <a:r>
              <a:rPr lang="es-MX" sz="1200" dirty="0">
                <a:solidFill>
                  <a:prstClr val="black"/>
                </a:solidFill>
                <a:latin typeface="Calibri" panose="020F0502020204030204"/>
              </a:rPr>
              <a:t> Comités de Seguridad y Salud en el Trabajo implementados.</a:t>
            </a:r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34988" marR="0" lvl="1" indent="-1873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CuadroTexto 173">
            <a:extLst>
              <a:ext uri="{FF2B5EF4-FFF2-40B4-BE49-F238E27FC236}">
                <a16:creationId xmlns:a16="http://schemas.microsoft.com/office/drawing/2014/main" id="{B16AE190-0085-4553-BED4-B43A101DEEC6}"/>
              </a:ext>
            </a:extLst>
          </p:cNvPr>
          <p:cNvSpPr txBox="1"/>
          <p:nvPr/>
        </p:nvSpPr>
        <p:spPr>
          <a:xfrm>
            <a:off x="958151" y="2003046"/>
            <a:ext cx="67694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s-ES" sz="1200" b="1" kern="0" dirty="0">
                <a:solidFill>
                  <a:prstClr val="black"/>
                </a:solidFill>
              </a:rPr>
              <a:t>940 mil personas se registraron </a:t>
            </a:r>
            <a:r>
              <a:rPr lang="es-ES" sz="1200" kern="0" dirty="0">
                <a:solidFill>
                  <a:prstClr val="black"/>
                </a:solidFill>
              </a:rPr>
              <a:t>en el “Portal Empleos Perú”.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s-ES" sz="1200" b="1" kern="0" dirty="0"/>
              <a:t>1.4 millón de Certificado Único Laboral </a:t>
            </a:r>
            <a:r>
              <a:rPr lang="es-ES" sz="1200" kern="0" dirty="0"/>
              <a:t>(CUL) emitidos de manera gratuita y que favorece la inserción laboral.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s-ES" sz="1200" b="1" kern="0" dirty="0"/>
              <a:t>307 mil inscritos y 243 mil postulaciones para 117 </a:t>
            </a:r>
            <a:r>
              <a:rPr lang="es-ES" sz="1200" kern="0" dirty="0"/>
              <a:t>mil vacantes a través de la “</a:t>
            </a:r>
            <a:r>
              <a:rPr lang="es-ES" sz="1200" b="1" kern="0" dirty="0"/>
              <a:t>Bolsa de Trabajo”</a:t>
            </a:r>
            <a:r>
              <a:rPr lang="es-ES" sz="1200" kern="0" dirty="0"/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Capacitación Laboral: </a:t>
            </a:r>
            <a:r>
              <a:rPr lang="es-ES" sz="1200" kern="0" dirty="0"/>
              <a:t>524 mil inscritos en los cursos y 173 mil certificados para fortalecer la empleabilidad de las personas.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846C905-F204-4D9E-8178-E00084F001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2" t="-1527" b="17330"/>
          <a:stretch/>
        </p:blipFill>
        <p:spPr>
          <a:xfrm>
            <a:off x="7877175" y="1283271"/>
            <a:ext cx="3800475" cy="2079054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D00E911-A8DD-4ACE-92EF-864E021DB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7175" y="3542585"/>
            <a:ext cx="3800475" cy="2029457"/>
          </a:xfrm>
          <a:prstGeom prst="rect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89123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E3EBBC-15D2-4741-922C-BF0E7D0D0D12}"/>
              </a:ext>
            </a:extLst>
          </p:cNvPr>
          <p:cNvSpPr txBox="1"/>
          <p:nvPr/>
        </p:nvSpPr>
        <p:spPr>
          <a:xfrm>
            <a:off x="138545" y="184727"/>
            <a:ext cx="116932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PRINCIPALES METAS PARA EL 2022 </a:t>
            </a:r>
          </a:p>
        </p:txBody>
      </p:sp>
      <p:sp>
        <p:nvSpPr>
          <p:cNvPr id="78" name="Rectángulo redondeado 5">
            <a:extLst>
              <a:ext uri="{FF2B5EF4-FFF2-40B4-BE49-F238E27FC236}">
                <a16:creationId xmlns:a16="http://schemas.microsoft.com/office/drawing/2014/main" id="{E7873C7B-EED2-4E11-AB8F-35AC1AC15AD5}"/>
              </a:ext>
            </a:extLst>
          </p:cNvPr>
          <p:cNvSpPr/>
          <p:nvPr/>
        </p:nvSpPr>
        <p:spPr>
          <a:xfrm>
            <a:off x="823953" y="1080686"/>
            <a:ext cx="5052971" cy="40975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Empleo Temporal (Trabaja Perú)</a:t>
            </a:r>
          </a:p>
        </p:txBody>
      </p:sp>
      <p:sp>
        <p:nvSpPr>
          <p:cNvPr id="79" name="Rectángulo redondeado 6">
            <a:extLst>
              <a:ext uri="{FF2B5EF4-FFF2-40B4-BE49-F238E27FC236}">
                <a16:creationId xmlns:a16="http://schemas.microsoft.com/office/drawing/2014/main" id="{F400981E-E383-4941-8AC6-E327CEB0A31C}"/>
              </a:ext>
            </a:extLst>
          </p:cNvPr>
          <p:cNvSpPr/>
          <p:nvPr/>
        </p:nvSpPr>
        <p:spPr>
          <a:xfrm>
            <a:off x="598285" y="1086815"/>
            <a:ext cx="189089" cy="40975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4" name="Rectángulo redondeado 7">
            <a:extLst>
              <a:ext uri="{FF2B5EF4-FFF2-40B4-BE49-F238E27FC236}">
                <a16:creationId xmlns:a16="http://schemas.microsoft.com/office/drawing/2014/main" id="{C6B691A3-5F3C-4EBC-8CB9-756299B955A4}"/>
              </a:ext>
            </a:extLst>
          </p:cNvPr>
          <p:cNvSpPr/>
          <p:nvPr/>
        </p:nvSpPr>
        <p:spPr>
          <a:xfrm>
            <a:off x="897440" y="1616909"/>
            <a:ext cx="4979484" cy="94826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Rectángulo redondeado 8">
            <a:extLst>
              <a:ext uri="{FF2B5EF4-FFF2-40B4-BE49-F238E27FC236}">
                <a16:creationId xmlns:a16="http://schemas.microsoft.com/office/drawing/2014/main" id="{0B213671-FAF1-4EA6-8146-04320AF71268}"/>
              </a:ext>
            </a:extLst>
          </p:cNvPr>
          <p:cNvSpPr/>
          <p:nvPr/>
        </p:nvSpPr>
        <p:spPr>
          <a:xfrm>
            <a:off x="897439" y="2720632"/>
            <a:ext cx="4979483" cy="40975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Promoción del Empleo y Capacitación Laboral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Rectángulo redondeado 9">
            <a:extLst>
              <a:ext uri="{FF2B5EF4-FFF2-40B4-BE49-F238E27FC236}">
                <a16:creationId xmlns:a16="http://schemas.microsoft.com/office/drawing/2014/main" id="{AA0B2381-6775-49D5-AAD0-F0535D40C8C9}"/>
              </a:ext>
            </a:extLst>
          </p:cNvPr>
          <p:cNvSpPr/>
          <p:nvPr/>
        </p:nvSpPr>
        <p:spPr>
          <a:xfrm>
            <a:off x="614816" y="2667623"/>
            <a:ext cx="189089" cy="40975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7" name="Rectángulo redondeado 10">
            <a:extLst>
              <a:ext uri="{FF2B5EF4-FFF2-40B4-BE49-F238E27FC236}">
                <a16:creationId xmlns:a16="http://schemas.microsoft.com/office/drawing/2014/main" id="{836D1955-5714-4B00-BFD3-2C40A25525C0}"/>
              </a:ext>
            </a:extLst>
          </p:cNvPr>
          <p:cNvSpPr/>
          <p:nvPr/>
        </p:nvSpPr>
        <p:spPr>
          <a:xfrm>
            <a:off x="932291" y="3224903"/>
            <a:ext cx="4944634" cy="310922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Rectángulo redondeado 20">
            <a:extLst>
              <a:ext uri="{FF2B5EF4-FFF2-40B4-BE49-F238E27FC236}">
                <a16:creationId xmlns:a16="http://schemas.microsoft.com/office/drawing/2014/main" id="{A453215C-D44D-4315-A551-FBDE9F1A8937}"/>
              </a:ext>
            </a:extLst>
          </p:cNvPr>
          <p:cNvSpPr/>
          <p:nvPr/>
        </p:nvSpPr>
        <p:spPr>
          <a:xfrm>
            <a:off x="6784595" y="1130871"/>
            <a:ext cx="4952136" cy="40975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Portal Empleos Perú: www.empleosperu.gob.pe</a:t>
            </a:r>
            <a:endParaRPr kumimoji="0" lang="es-PE" sz="1600" b="1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Rectángulo redondeado 21">
            <a:extLst>
              <a:ext uri="{FF2B5EF4-FFF2-40B4-BE49-F238E27FC236}">
                <a16:creationId xmlns:a16="http://schemas.microsoft.com/office/drawing/2014/main" id="{674BA16D-5B9A-459F-9DE0-0A9118C59F4A}"/>
              </a:ext>
            </a:extLst>
          </p:cNvPr>
          <p:cNvSpPr/>
          <p:nvPr/>
        </p:nvSpPr>
        <p:spPr>
          <a:xfrm>
            <a:off x="6570375" y="1133558"/>
            <a:ext cx="189089" cy="40975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PE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" name="Rectángulo redondeado 22">
            <a:extLst>
              <a:ext uri="{FF2B5EF4-FFF2-40B4-BE49-F238E27FC236}">
                <a16:creationId xmlns:a16="http://schemas.microsoft.com/office/drawing/2014/main" id="{EA8CB1DE-39A8-4BB7-B7AA-9E43B99D45CD}"/>
              </a:ext>
            </a:extLst>
          </p:cNvPr>
          <p:cNvSpPr/>
          <p:nvPr/>
        </p:nvSpPr>
        <p:spPr>
          <a:xfrm>
            <a:off x="6759463" y="1669095"/>
            <a:ext cx="4952137" cy="94826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Rectángulo redondeado 23">
            <a:extLst>
              <a:ext uri="{FF2B5EF4-FFF2-40B4-BE49-F238E27FC236}">
                <a16:creationId xmlns:a16="http://schemas.microsoft.com/office/drawing/2014/main" id="{95F44F83-8AD4-4F17-B162-ECC294862311}"/>
              </a:ext>
            </a:extLst>
          </p:cNvPr>
          <p:cNvSpPr/>
          <p:nvPr/>
        </p:nvSpPr>
        <p:spPr>
          <a:xfrm>
            <a:off x="6784594" y="2753513"/>
            <a:ext cx="4927007" cy="40975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Otros servicios</a:t>
            </a:r>
            <a:endParaRPr kumimoji="0" lang="es-PE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Rectángulo redondeado 24">
            <a:extLst>
              <a:ext uri="{FF2B5EF4-FFF2-40B4-BE49-F238E27FC236}">
                <a16:creationId xmlns:a16="http://schemas.microsoft.com/office/drawing/2014/main" id="{AFEAB44C-5B3F-4C63-A8EB-6205394B9CED}"/>
              </a:ext>
            </a:extLst>
          </p:cNvPr>
          <p:cNvSpPr/>
          <p:nvPr/>
        </p:nvSpPr>
        <p:spPr>
          <a:xfrm>
            <a:off x="6485440" y="2753513"/>
            <a:ext cx="189089" cy="40975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s-PE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6" name="Rectángulo redondeado 25">
            <a:extLst>
              <a:ext uri="{FF2B5EF4-FFF2-40B4-BE49-F238E27FC236}">
                <a16:creationId xmlns:a16="http://schemas.microsoft.com/office/drawing/2014/main" id="{BD17F447-62C7-49B6-AE80-F53EAA9DBD08}"/>
              </a:ext>
            </a:extLst>
          </p:cNvPr>
          <p:cNvSpPr/>
          <p:nvPr/>
        </p:nvSpPr>
        <p:spPr>
          <a:xfrm>
            <a:off x="6854163" y="3299417"/>
            <a:ext cx="4857439" cy="282225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CuadroTexto 169">
            <a:extLst>
              <a:ext uri="{FF2B5EF4-FFF2-40B4-BE49-F238E27FC236}">
                <a16:creationId xmlns:a16="http://schemas.microsoft.com/office/drawing/2014/main" id="{613C8CBF-587E-471F-957B-B59059D77ECC}"/>
              </a:ext>
            </a:extLst>
          </p:cNvPr>
          <p:cNvSpPr txBox="1"/>
          <p:nvPr/>
        </p:nvSpPr>
        <p:spPr>
          <a:xfrm>
            <a:off x="665217" y="1763473"/>
            <a:ext cx="5170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1812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165 082 empleos temporales </a:t>
            </a:r>
            <a:r>
              <a:rPr kumimoji="0" lang="es-PE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nivel nacional</a:t>
            </a:r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31812" indent="-171450" algn="just">
              <a:buFont typeface="Wingdings" panose="05000000000000000000" pitchFamily="2" charset="2"/>
              <a:buChar char="ü"/>
              <a:defRPr/>
            </a:pPr>
            <a:r>
              <a:rPr lang="es-PE" sz="1200" b="1" dirty="0">
                <a:solidFill>
                  <a:prstClr val="black"/>
                </a:solidFill>
                <a:latin typeface="Calibri" panose="020F0502020204030204"/>
                <a:sym typeface="Calibri" panose="020F0502020204030204" pitchFamily="34" charset="0"/>
              </a:rPr>
              <a:t>2 916 </a:t>
            </a:r>
            <a:r>
              <a:rPr lang="es-PE" sz="1200" dirty="0">
                <a:solidFill>
                  <a:prstClr val="black"/>
                </a:solidFill>
                <a:latin typeface="Calibri" panose="020F0502020204030204"/>
                <a:sym typeface="Calibri" panose="020F0502020204030204" pitchFamily="34" charset="0"/>
              </a:rPr>
              <a:t>Actividades de intervención inmediata</a:t>
            </a:r>
            <a:endParaRPr lang="es-ES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1" name="CuadroTexto 170">
            <a:extLst>
              <a:ext uri="{FF2B5EF4-FFF2-40B4-BE49-F238E27FC236}">
                <a16:creationId xmlns:a16="http://schemas.microsoft.com/office/drawing/2014/main" id="{E359E972-6416-4585-8D79-0F1A84C69929}"/>
              </a:ext>
            </a:extLst>
          </p:cNvPr>
          <p:cNvSpPr txBox="1"/>
          <p:nvPr/>
        </p:nvSpPr>
        <p:spPr>
          <a:xfrm>
            <a:off x="582688" y="3190920"/>
            <a:ext cx="5170412" cy="3128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1812" indent="-171450">
              <a:buFont typeface="Wingdings" panose="05000000000000000000" pitchFamily="2" charset="2"/>
              <a:buChar char="ü"/>
              <a:defRPr/>
            </a:pPr>
            <a:endParaRPr lang="es-MX" sz="1200" b="1" dirty="0">
              <a:solidFill>
                <a:prstClr val="black"/>
              </a:solidFill>
              <a:latin typeface="Calibri" panose="020F0502020204030204"/>
            </a:endParaRPr>
          </a:p>
          <a:p>
            <a:pPr marL="531812" indent="-171450">
              <a:buFont typeface="Wingdings" panose="05000000000000000000" pitchFamily="2" charset="2"/>
              <a:buChar char="ü"/>
              <a:defRPr/>
            </a:pPr>
            <a:r>
              <a:rPr lang="es-MX" sz="1200" b="1" dirty="0">
                <a:solidFill>
                  <a:prstClr val="black"/>
                </a:solidFill>
                <a:latin typeface="Calibri" panose="020F0502020204030204"/>
              </a:rPr>
              <a:t>3 </a:t>
            </a:r>
            <a:r>
              <a:rPr lang="es-MX" sz="1200" dirty="0">
                <a:solidFill>
                  <a:prstClr val="black"/>
                </a:solidFill>
                <a:latin typeface="Calibri" panose="020F0502020204030204"/>
              </a:rPr>
              <a:t>Centros de Empleo Fortalecidos en Lima Metropolitana</a:t>
            </a:r>
            <a:r>
              <a:rPr lang="es-MX" sz="1200" b="1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531812" indent="-171450">
              <a:buFont typeface="Wingdings" panose="05000000000000000000" pitchFamily="2" charset="2"/>
              <a:buChar char="ü"/>
              <a:defRPr/>
            </a:pPr>
            <a:r>
              <a:rPr lang="es-PE" sz="1200" b="1" dirty="0">
                <a:solidFill>
                  <a:prstClr val="black"/>
                </a:solidFill>
                <a:latin typeface="Calibri" panose="020F0502020204030204"/>
              </a:rPr>
              <a:t>6,000 </a:t>
            </a:r>
            <a:r>
              <a:rPr lang="es-PE" sz="1200" dirty="0">
                <a:solidFill>
                  <a:prstClr val="black"/>
                </a:solidFill>
                <a:latin typeface="Calibri" panose="020F0502020204030204"/>
              </a:rPr>
              <a:t>becas otorgadas a jóvenes de 18 a 29 años, en cursos con alta demanda laboral en sectores productivos priorizados.</a:t>
            </a:r>
          </a:p>
          <a:p>
            <a:pPr marL="531812" indent="-171450">
              <a:buFont typeface="Wingdings" panose="05000000000000000000" pitchFamily="2" charset="2"/>
              <a:buChar char="ü"/>
              <a:defRPr/>
            </a:pPr>
            <a:r>
              <a:rPr lang="es-MX" sz="1200" b="1" dirty="0">
                <a:solidFill>
                  <a:prstClr val="black"/>
                </a:solidFill>
                <a:latin typeface="Calibri" panose="020F0502020204030204"/>
              </a:rPr>
              <a:t>7 </a:t>
            </a:r>
            <a:r>
              <a:rPr lang="es-MX" sz="1200" dirty="0">
                <a:solidFill>
                  <a:prstClr val="black"/>
                </a:solidFill>
                <a:latin typeface="Calibri" panose="020F0502020204030204"/>
              </a:rPr>
              <a:t>Observatorios Socio Económicos Laborales implementados para obtener una mejor información del mercado laboral en el mediano y largo plazo.</a:t>
            </a:r>
          </a:p>
          <a:p>
            <a:pPr marL="531812" indent="-171450">
              <a:buFont typeface="Wingdings" panose="05000000000000000000" pitchFamily="2" charset="2"/>
              <a:buChar char="ü"/>
              <a:defRPr/>
            </a:pPr>
            <a:r>
              <a:rPr lang="es-MX" sz="1200" b="1" dirty="0">
                <a:solidFill>
                  <a:prstClr val="black"/>
                </a:solidFill>
                <a:latin typeface="Calibri" panose="020F0502020204030204"/>
              </a:rPr>
              <a:t>01 Sistema de información integrado </a:t>
            </a:r>
            <a:r>
              <a:rPr lang="es-MX" sz="1200" dirty="0">
                <a:solidFill>
                  <a:prstClr val="black"/>
                </a:solidFill>
                <a:latin typeface="Calibri" panose="020F0502020204030204"/>
              </a:rPr>
              <a:t>que permitirá la trazabilidad de los usuarios que acceden a los servicios públicos de empleo</a:t>
            </a:r>
          </a:p>
          <a:p>
            <a:pPr marL="628650" lvl="1" indent="-171450" algn="just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/>
            </a:pPr>
            <a:r>
              <a:rPr lang="es-PE" sz="1200" b="1" dirty="0">
                <a:solidFill>
                  <a:prstClr val="black"/>
                </a:solidFill>
                <a:latin typeface="Calibri" panose="020F0502020204030204"/>
              </a:rPr>
              <a:t>2 540 jóvenes beneficiados </a:t>
            </a:r>
            <a:r>
              <a:rPr lang="es-PE" sz="1200" dirty="0">
                <a:solidFill>
                  <a:prstClr val="black"/>
                </a:solidFill>
                <a:latin typeface="Calibri" panose="020F0502020204030204"/>
              </a:rPr>
              <a:t>en capacitación técnica, autoempleo y certificación de competencias Laborales</a:t>
            </a:r>
          </a:p>
          <a:p>
            <a:pPr marL="628650" lvl="1" indent="-171450" algn="just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/>
            </a:pPr>
            <a:r>
              <a:rPr lang="es-ES" sz="1200" b="1" dirty="0">
                <a:solidFill>
                  <a:prstClr val="black"/>
                </a:solidFill>
              </a:rPr>
              <a:t>5 000</a:t>
            </a:r>
            <a:r>
              <a:rPr lang="es-ES" sz="1200" dirty="0">
                <a:solidFill>
                  <a:prstClr val="black"/>
                </a:solidFill>
              </a:rPr>
              <a:t> beneficiarios adicionales a la meta programada (2,540), como parte del Piloto Intervención Integral de Promoción del Empleo Juvenil “Beca Jóvenes al Bicentenario”.</a:t>
            </a:r>
          </a:p>
          <a:p>
            <a:pPr marL="628650" lvl="1" indent="-171450" algn="just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/>
            </a:pPr>
            <a:r>
              <a:rPr lang="es-ES" sz="1200" b="1" dirty="0">
                <a:solidFill>
                  <a:prstClr val="black"/>
                </a:solidFill>
              </a:rPr>
              <a:t> </a:t>
            </a:r>
            <a:r>
              <a:rPr lang="es-PE" sz="1200" b="1" dirty="0">
                <a:solidFill>
                  <a:prstClr val="black"/>
                </a:solidFill>
              </a:rPr>
              <a:t>8 853 </a:t>
            </a:r>
            <a:r>
              <a:rPr lang="es-PE" sz="1200" dirty="0">
                <a:solidFill>
                  <a:prstClr val="black"/>
                </a:solidFill>
              </a:rPr>
              <a:t>personas insertadas en el mercado laboral formal.</a:t>
            </a:r>
          </a:p>
          <a:p>
            <a:pPr lvl="0" algn="just">
              <a:buClr>
                <a:srgbClr val="FF0000"/>
              </a:buClr>
            </a:pPr>
            <a:endParaRPr lang="es-ES" sz="1200" dirty="0"/>
          </a:p>
        </p:txBody>
      </p:sp>
      <p:sp>
        <p:nvSpPr>
          <p:cNvPr id="174" name="CuadroTexto 173">
            <a:extLst>
              <a:ext uri="{FF2B5EF4-FFF2-40B4-BE49-F238E27FC236}">
                <a16:creationId xmlns:a16="http://schemas.microsoft.com/office/drawing/2014/main" id="{B16AE190-0085-4553-BED4-B43A101DEEC6}"/>
              </a:ext>
            </a:extLst>
          </p:cNvPr>
          <p:cNvSpPr txBox="1"/>
          <p:nvPr/>
        </p:nvSpPr>
        <p:spPr>
          <a:xfrm>
            <a:off x="6854164" y="1669774"/>
            <a:ext cx="42109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s-MX" sz="1200" dirty="0"/>
              <a:t>Continuidad de la </a:t>
            </a:r>
            <a:r>
              <a:rPr lang="es-MX" sz="1200" b="1" dirty="0"/>
              <a:t>Bolsa de Trabajo con Inteligencia Artificial </a:t>
            </a:r>
            <a:r>
              <a:rPr lang="es-MX" sz="1200" dirty="0"/>
              <a:t>con la fase de análisis de brechas entre el perfil de un buscador de empleo y el perfil del puesto, para una mejor vinculación entre oferta y demanda laboral.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CuadroTexto 174">
            <a:extLst>
              <a:ext uri="{FF2B5EF4-FFF2-40B4-BE49-F238E27FC236}">
                <a16:creationId xmlns:a16="http://schemas.microsoft.com/office/drawing/2014/main" id="{746843AC-3641-4FAC-B083-31E056E936C3}"/>
              </a:ext>
            </a:extLst>
          </p:cNvPr>
          <p:cNvSpPr txBox="1"/>
          <p:nvPr/>
        </p:nvSpPr>
        <p:spPr>
          <a:xfrm>
            <a:off x="6485440" y="3516954"/>
            <a:ext cx="514911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725" indent="-360363" algn="just">
              <a:buFont typeface="Wingdings" panose="05000000000000000000" pitchFamily="2" charset="2"/>
              <a:buChar char="ü"/>
              <a:defRPr/>
            </a:pPr>
            <a:r>
              <a:rPr lang="es-ES" sz="1200" b="1" dirty="0"/>
              <a:t>Más de 208 mil personas </a:t>
            </a:r>
            <a:r>
              <a:rPr lang="es-ES" sz="1200" dirty="0"/>
              <a:t>obtendrán un certificado de capacitación laboral a través del módulo de capacitación virtual.</a:t>
            </a:r>
          </a:p>
          <a:p>
            <a:pPr marL="720725" indent="-360363" algn="just">
              <a:buFont typeface="Wingdings" panose="05000000000000000000" pitchFamily="2" charset="2"/>
              <a:buChar char="ü"/>
              <a:defRPr/>
            </a:pPr>
            <a:r>
              <a:rPr lang="es-PE" sz="1200" dirty="0"/>
              <a:t>Desarrollar el Sistema de seguimiento de la implementación de la PED.</a:t>
            </a:r>
          </a:p>
          <a:p>
            <a:pPr marL="720725" indent="-360363" algn="just">
              <a:buFont typeface="Wingdings" panose="05000000000000000000" pitchFamily="2" charset="2"/>
              <a:buChar char="ü"/>
              <a:defRPr/>
            </a:pPr>
            <a:r>
              <a:rPr lang="es-PE" sz="1200" kern="1200" dirty="0">
                <a:latin typeface="+mn-lt"/>
                <a:ea typeface="+mn-ea"/>
                <a:cs typeface="+mn-cs"/>
              </a:rPr>
              <a:t>Lanzamiento de la Plataforma del Observatorio Laboral</a:t>
            </a:r>
            <a:endParaRPr lang="es-PE" sz="1200" strike="sngStrike" kern="1200" dirty="0">
              <a:latin typeface="+mn-lt"/>
              <a:ea typeface="+mn-ea"/>
              <a:cs typeface="+mn-cs"/>
            </a:endParaRPr>
          </a:p>
          <a:p>
            <a:pPr marL="720725" indent="-360363" algn="just">
              <a:buFont typeface="Wingdings" panose="05000000000000000000" pitchFamily="2" charset="2"/>
              <a:buChar char="ü"/>
              <a:defRPr/>
            </a:pPr>
            <a:r>
              <a:rPr lang="es-PE" sz="1200" kern="1200" dirty="0">
                <a:latin typeface="+mn-lt"/>
                <a:ea typeface="+mn-ea"/>
                <a:cs typeface="+mn-cs"/>
              </a:rPr>
              <a:t>Ejecutar una versión mejorada de la Encuesta de Demanda Ocupacional 2022 </a:t>
            </a:r>
            <a:r>
              <a:rPr lang="es-ES" sz="1200" kern="1200" dirty="0">
                <a:latin typeface="+mn-lt"/>
                <a:ea typeface="+mn-ea"/>
                <a:cs typeface="+mn-cs"/>
              </a:rPr>
              <a:t>Implementar el sistema web del Registro Nacional de Empresas Promocionales de personas con discapacidad con interoperabilidad con otras entidades vinculadas a esta acreditación.</a:t>
            </a:r>
          </a:p>
          <a:p>
            <a:pPr marL="720725" indent="-360363" algn="just">
              <a:buFont typeface="Wingdings" panose="05000000000000000000" pitchFamily="2" charset="2"/>
              <a:buChar char="ü"/>
              <a:defRPr/>
            </a:pPr>
            <a:r>
              <a:rPr lang="es-MX" sz="1200" dirty="0"/>
              <a:t>Implementar la Agencias Locales de Empleo </a:t>
            </a:r>
            <a:r>
              <a:rPr lang="es-PE" sz="1200" dirty="0"/>
              <a:t>en municipalidades priorizadas, a fin de acercar los servicios de empleo a la población.</a:t>
            </a:r>
            <a:endParaRPr lang="es-ES" sz="1200" dirty="0"/>
          </a:p>
          <a:p>
            <a:pPr marL="720725" indent="-360363" algn="just">
              <a:buFont typeface="Wingdings" panose="05000000000000000000" pitchFamily="2" charset="2"/>
              <a:buChar char="ü"/>
              <a:defRPr/>
            </a:pPr>
            <a:endParaRPr lang="es-ES" sz="1200" kern="1200" dirty="0">
              <a:latin typeface="+mn-lt"/>
              <a:ea typeface="+mn-ea"/>
              <a:cs typeface="+mn-cs"/>
            </a:endParaRPr>
          </a:p>
          <a:p>
            <a:pPr marL="720725" indent="-360363" algn="just">
              <a:buFont typeface="Wingdings" panose="05000000000000000000" pitchFamily="2" charset="2"/>
              <a:buChar char="ü"/>
              <a:defRPr/>
            </a:pPr>
            <a:endParaRPr lang="es-PE" sz="1200" dirty="0"/>
          </a:p>
          <a:p>
            <a:pPr marL="360362" algn="just">
              <a:defRPr/>
            </a:pP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83423229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MTPE">
      <a:dk1>
        <a:srgbClr val="514A4C"/>
      </a:dk1>
      <a:lt1>
        <a:srgbClr val="FFFFFF"/>
      </a:lt1>
      <a:dk2>
        <a:srgbClr val="514A4C"/>
      </a:dk2>
      <a:lt2>
        <a:srgbClr val="E7E6E6"/>
      </a:lt2>
      <a:accent1>
        <a:srgbClr val="E21B21"/>
      </a:accent1>
      <a:accent2>
        <a:srgbClr val="F18923"/>
      </a:accent2>
      <a:accent3>
        <a:srgbClr val="E4DFDF"/>
      </a:accent3>
      <a:accent4>
        <a:srgbClr val="F2A83C"/>
      </a:accent4>
      <a:accent5>
        <a:srgbClr val="E74727"/>
      </a:accent5>
      <a:accent6>
        <a:srgbClr val="E95254"/>
      </a:accent6>
      <a:hlink>
        <a:srgbClr val="514A4C"/>
      </a:hlink>
      <a:folHlink>
        <a:srgbClr val="514A4C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32781</TotalTime>
  <Words>2164</Words>
  <Application>Microsoft Office PowerPoint</Application>
  <PresentationFormat>Panorámica</PresentationFormat>
  <Paragraphs>298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2" baseType="lpstr">
      <vt:lpstr>Arial Narrow</vt:lpstr>
      <vt:lpstr>Franklin Gothic Medium</vt:lpstr>
      <vt:lpstr>Arial</vt:lpstr>
      <vt:lpstr>Calibri Light</vt:lpstr>
      <vt:lpstr>Gotham</vt:lpstr>
      <vt:lpstr>Franklin Gothic</vt:lpstr>
      <vt:lpstr>Wingdings</vt:lpstr>
      <vt:lpstr>Calibri</vt:lpstr>
      <vt:lpstr>Franklin Gothic Book</vt:lpstr>
      <vt:lpstr>1_Tema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Janet Julieta Romero Santos</dc:creator>
  <cp:lastModifiedBy>Lila Viza</cp:lastModifiedBy>
  <cp:revision>1343</cp:revision>
  <cp:lastPrinted>2021-05-28T20:10:43Z</cp:lastPrinted>
  <dcterms:created xsi:type="dcterms:W3CDTF">2018-04-17T16:26:27Z</dcterms:created>
  <dcterms:modified xsi:type="dcterms:W3CDTF">2021-11-23T11:53:17Z</dcterms:modified>
</cp:coreProperties>
</file>