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9156700" cy="5149850"/>
  <p:notesSz cx="9156700" cy="51498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6752" y="1596453"/>
            <a:ext cx="7783195" cy="10814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3505" y="2883916"/>
            <a:ext cx="6409690" cy="12874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CC000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50096" cy="179152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" y="4845179"/>
            <a:ext cx="9150094" cy="299844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214884" y="1053083"/>
            <a:ext cx="4326890" cy="3520440"/>
          </a:xfrm>
          <a:custGeom>
            <a:avLst/>
            <a:gdLst/>
            <a:ahLst/>
            <a:cxnLst/>
            <a:rect l="l" t="t" r="r" b="b"/>
            <a:pathLst>
              <a:path w="4326890" h="3520440">
                <a:moveTo>
                  <a:pt x="4326636" y="0"/>
                </a:moveTo>
                <a:lnTo>
                  <a:pt x="0" y="0"/>
                </a:lnTo>
                <a:lnTo>
                  <a:pt x="0" y="3520440"/>
                </a:lnTo>
                <a:lnTo>
                  <a:pt x="4326636" y="3520440"/>
                </a:lnTo>
                <a:lnTo>
                  <a:pt x="4326636" y="0"/>
                </a:lnTo>
                <a:close/>
              </a:path>
            </a:pathLst>
          </a:custGeom>
          <a:solidFill>
            <a:srgbClr val="DEEB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4572" y="742187"/>
            <a:ext cx="9142730" cy="10795"/>
          </a:xfrm>
          <a:custGeom>
            <a:avLst/>
            <a:gdLst/>
            <a:ahLst/>
            <a:cxnLst/>
            <a:rect l="l" t="t" r="r" b="b"/>
            <a:pathLst>
              <a:path w="9142730" h="10795">
                <a:moveTo>
                  <a:pt x="0" y="0"/>
                </a:moveTo>
                <a:lnTo>
                  <a:pt x="9142476" y="10287"/>
                </a:lnTo>
              </a:path>
            </a:pathLst>
          </a:custGeom>
          <a:ln w="914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CC000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835" y="1184465"/>
            <a:ext cx="3983164" cy="3398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15700" y="1184465"/>
            <a:ext cx="3983164" cy="3398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CC000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50096" cy="179152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" y="4845179"/>
            <a:ext cx="9150094" cy="29984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037203" y="1803653"/>
            <a:ext cx="1083945" cy="330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CC000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13635" y="2113025"/>
            <a:ext cx="5332095" cy="12871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13278" y="4789360"/>
            <a:ext cx="2930144" cy="2574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835" y="4789360"/>
            <a:ext cx="2106041" cy="2574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92824" y="4789360"/>
            <a:ext cx="2106041" cy="2574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4.jp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jp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1.pn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3.pn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4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3" y="0"/>
            <a:ext cx="9150095" cy="5148070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8340597" y="4796738"/>
            <a:ext cx="1028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888888"/>
                </a:solidFill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Ley</a:t>
            </a:r>
            <a:r>
              <a:rPr dirty="0" spc="-65"/>
              <a:t> </a:t>
            </a:r>
            <a:r>
              <a:rPr dirty="0"/>
              <a:t>31069</a:t>
            </a: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49936" y="310895"/>
            <a:ext cx="2110740" cy="445008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Ley</a:t>
            </a:r>
            <a:r>
              <a:rPr dirty="0" spc="-25"/>
              <a:t> </a:t>
            </a:r>
            <a:r>
              <a:rPr dirty="0"/>
              <a:t>que</a:t>
            </a:r>
            <a:r>
              <a:rPr dirty="0" spc="-10"/>
              <a:t> </a:t>
            </a:r>
            <a:r>
              <a:rPr dirty="0" spc="-5"/>
              <a:t>fortalece</a:t>
            </a:r>
            <a:r>
              <a:rPr dirty="0" spc="-50"/>
              <a:t> </a:t>
            </a:r>
            <a:r>
              <a:rPr dirty="0"/>
              <a:t>los</a:t>
            </a:r>
            <a:r>
              <a:rPr dirty="0" spc="5"/>
              <a:t> </a:t>
            </a:r>
            <a:r>
              <a:rPr dirty="0" spc="-5"/>
              <a:t>ingresos</a:t>
            </a:r>
            <a:r>
              <a:rPr dirty="0" spc="-30"/>
              <a:t> </a:t>
            </a:r>
            <a:r>
              <a:rPr dirty="0"/>
              <a:t>y</a:t>
            </a:r>
            <a:r>
              <a:rPr dirty="0" spc="-5"/>
              <a:t> </a:t>
            </a:r>
            <a:r>
              <a:rPr dirty="0"/>
              <a:t>las</a:t>
            </a:r>
            <a:r>
              <a:rPr dirty="0" spc="-15"/>
              <a:t> </a:t>
            </a:r>
            <a:r>
              <a:rPr dirty="0" spc="-5"/>
              <a:t>inversiones</a:t>
            </a:r>
            <a:r>
              <a:rPr dirty="0" spc="-35"/>
              <a:t> </a:t>
            </a:r>
            <a:r>
              <a:rPr dirty="0"/>
              <a:t>de</a:t>
            </a:r>
            <a:r>
              <a:rPr dirty="0" spc="-15"/>
              <a:t> </a:t>
            </a:r>
            <a:r>
              <a:rPr dirty="0"/>
              <a:t>los</a:t>
            </a:r>
            <a:r>
              <a:rPr dirty="0" spc="5"/>
              <a:t> </a:t>
            </a:r>
            <a:r>
              <a:rPr dirty="0"/>
              <a:t>GR</a:t>
            </a:r>
            <a:r>
              <a:rPr dirty="0" spc="-15"/>
              <a:t> </a:t>
            </a:r>
            <a:r>
              <a:rPr dirty="0"/>
              <a:t>a</a:t>
            </a:r>
            <a:r>
              <a:rPr dirty="0" spc="-10"/>
              <a:t> </a:t>
            </a:r>
            <a:r>
              <a:rPr dirty="0" spc="-15"/>
              <a:t>través </a:t>
            </a:r>
            <a:r>
              <a:rPr dirty="0"/>
              <a:t>del</a:t>
            </a:r>
          </a:p>
          <a:p>
            <a:pPr algn="ctr" marL="1270">
              <a:lnSpc>
                <a:spcPts val="1664"/>
              </a:lnSpc>
              <a:spcBef>
                <a:spcPts val="5"/>
              </a:spcBef>
            </a:pPr>
            <a:r>
              <a:rPr dirty="0" spc="-5"/>
              <a:t>fondo</a:t>
            </a:r>
            <a:r>
              <a:rPr dirty="0" spc="-40"/>
              <a:t> </a:t>
            </a:r>
            <a:r>
              <a:rPr dirty="0"/>
              <a:t>de</a:t>
            </a:r>
            <a:r>
              <a:rPr dirty="0" spc="-20"/>
              <a:t> </a:t>
            </a:r>
            <a:r>
              <a:rPr dirty="0"/>
              <a:t>compensación</a:t>
            </a:r>
            <a:r>
              <a:rPr dirty="0" spc="-45"/>
              <a:t> </a:t>
            </a:r>
            <a:r>
              <a:rPr dirty="0" spc="-5"/>
              <a:t>regional</a:t>
            </a:r>
            <a:r>
              <a:rPr dirty="0" spc="-35"/>
              <a:t> </a:t>
            </a:r>
            <a:r>
              <a:rPr dirty="0"/>
              <a:t>–</a:t>
            </a:r>
            <a:r>
              <a:rPr dirty="0" spc="-15"/>
              <a:t> </a:t>
            </a:r>
            <a:r>
              <a:rPr dirty="0" spc="-5"/>
              <a:t>FONCOR</a:t>
            </a:r>
          </a:p>
          <a:p>
            <a:pPr algn="ctr" marL="1905">
              <a:lnSpc>
                <a:spcPts val="2385"/>
              </a:lnSpc>
            </a:pPr>
            <a:r>
              <a:rPr dirty="0" sz="2000" spc="-15">
                <a:solidFill>
                  <a:srgbClr val="CC0000"/>
                </a:solidFill>
              </a:rPr>
              <a:t>Decreto</a:t>
            </a:r>
            <a:r>
              <a:rPr dirty="0" sz="2000" spc="-5">
                <a:solidFill>
                  <a:srgbClr val="CC0000"/>
                </a:solidFill>
              </a:rPr>
              <a:t> </a:t>
            </a:r>
            <a:r>
              <a:rPr dirty="0" sz="2000">
                <a:solidFill>
                  <a:srgbClr val="CC0000"/>
                </a:solidFill>
              </a:rPr>
              <a:t>de</a:t>
            </a:r>
            <a:r>
              <a:rPr dirty="0" sz="2000" spc="-10">
                <a:solidFill>
                  <a:srgbClr val="CC0000"/>
                </a:solidFill>
              </a:rPr>
              <a:t> Urgencia </a:t>
            </a:r>
            <a:r>
              <a:rPr dirty="0" sz="2000">
                <a:solidFill>
                  <a:srgbClr val="CC0000"/>
                </a:solidFill>
              </a:rPr>
              <a:t>024-2021</a:t>
            </a:r>
            <a:endParaRPr sz="2000"/>
          </a:p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dirty="0"/>
              <a:t>DU</a:t>
            </a:r>
            <a:r>
              <a:rPr dirty="0" spc="-10"/>
              <a:t> para</a:t>
            </a:r>
            <a:r>
              <a:rPr dirty="0" spc="-25"/>
              <a:t> </a:t>
            </a:r>
            <a:r>
              <a:rPr dirty="0"/>
              <a:t>Dinamizar</a:t>
            </a:r>
            <a:r>
              <a:rPr dirty="0" spc="-35"/>
              <a:t> </a:t>
            </a:r>
            <a:r>
              <a:rPr dirty="0"/>
              <a:t>la </a:t>
            </a:r>
            <a:r>
              <a:rPr dirty="0" spc="-5"/>
              <a:t>prestación</a:t>
            </a:r>
            <a:r>
              <a:rPr dirty="0" spc="-40"/>
              <a:t> </a:t>
            </a:r>
            <a:r>
              <a:rPr dirty="0"/>
              <a:t>de</a:t>
            </a:r>
            <a:r>
              <a:rPr dirty="0" spc="-15"/>
              <a:t> </a:t>
            </a:r>
            <a:r>
              <a:rPr dirty="0"/>
              <a:t>servicios</a:t>
            </a:r>
            <a:r>
              <a:rPr dirty="0" spc="-25"/>
              <a:t> </a:t>
            </a:r>
            <a:r>
              <a:rPr dirty="0"/>
              <a:t>e</a:t>
            </a:r>
            <a:r>
              <a:rPr dirty="0" spc="-5"/>
              <a:t> inversiones</a:t>
            </a:r>
            <a:r>
              <a:rPr dirty="0" spc="-40"/>
              <a:t> </a:t>
            </a:r>
            <a:r>
              <a:rPr dirty="0"/>
              <a:t>por</a:t>
            </a:r>
            <a:r>
              <a:rPr dirty="0" spc="-10"/>
              <a:t> COVID</a:t>
            </a:r>
            <a:r>
              <a:rPr dirty="0" spc="-15"/>
              <a:t> </a:t>
            </a:r>
            <a:r>
              <a:rPr dirty="0"/>
              <a:t>19</a:t>
            </a:r>
          </a:p>
          <a:p>
            <a:pPr algn="ctr" marR="1270">
              <a:lnSpc>
                <a:spcPct val="100000"/>
              </a:lnSpc>
              <a:spcBef>
                <a:spcPts val="1045"/>
              </a:spcBef>
            </a:pPr>
            <a:r>
              <a:rPr dirty="0" sz="1200" spc="-5">
                <a:solidFill>
                  <a:srgbClr val="585858"/>
                </a:solidFill>
              </a:rPr>
              <a:t>Octubre</a:t>
            </a:r>
            <a:r>
              <a:rPr dirty="0" sz="1200" spc="-50">
                <a:solidFill>
                  <a:srgbClr val="585858"/>
                </a:solidFill>
              </a:rPr>
              <a:t> </a:t>
            </a:r>
            <a:r>
              <a:rPr dirty="0" sz="1200">
                <a:solidFill>
                  <a:srgbClr val="585858"/>
                </a:solidFill>
              </a:rPr>
              <a:t>de</a:t>
            </a:r>
            <a:r>
              <a:rPr dirty="0" sz="1200" spc="-25">
                <a:solidFill>
                  <a:srgbClr val="585858"/>
                </a:solidFill>
              </a:rPr>
              <a:t> </a:t>
            </a:r>
            <a:r>
              <a:rPr dirty="0" sz="1200">
                <a:solidFill>
                  <a:srgbClr val="585858"/>
                </a:solidFill>
              </a:rPr>
              <a:t>2021</a:t>
            </a:r>
            <a:endParaRPr sz="1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51620" cy="5148580"/>
            <a:chOff x="0" y="0"/>
            <a:chExt cx="9151620" cy="514858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51620" cy="5148072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9144" y="710183"/>
              <a:ext cx="9136380" cy="10795"/>
            </a:xfrm>
            <a:custGeom>
              <a:avLst/>
              <a:gdLst/>
              <a:ahLst/>
              <a:cxnLst/>
              <a:rect l="l" t="t" r="r" b="b"/>
              <a:pathLst>
                <a:path w="9136380" h="10795">
                  <a:moveTo>
                    <a:pt x="0" y="0"/>
                  </a:moveTo>
                  <a:lnTo>
                    <a:pt x="9136126" y="10287"/>
                  </a:lnTo>
                </a:path>
              </a:pathLst>
            </a:custGeom>
            <a:ln w="914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9017000" y="4883302"/>
            <a:ext cx="9652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79044" y="117093"/>
            <a:ext cx="7970520" cy="5187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2300"/>
              </a:lnSpc>
              <a:spcBef>
                <a:spcPts val="105"/>
              </a:spcBef>
            </a:pPr>
            <a:r>
              <a:rPr dirty="0">
                <a:solidFill>
                  <a:srgbClr val="C00000"/>
                </a:solidFill>
                <a:latin typeface="Arial"/>
                <a:cs typeface="Arial"/>
              </a:rPr>
              <a:t>Ley</a:t>
            </a:r>
            <a:r>
              <a:rPr dirty="0" spc="-55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C00000"/>
                </a:solidFill>
                <a:latin typeface="Arial"/>
                <a:cs typeface="Arial"/>
              </a:rPr>
              <a:t>31069</a:t>
            </a:r>
          </a:p>
          <a:p>
            <a:pPr marL="12700">
              <a:lnSpc>
                <a:spcPts val="1580"/>
              </a:lnSpc>
            </a:pPr>
            <a:r>
              <a:rPr dirty="0" sz="1400" spc="-5" b="0">
                <a:solidFill>
                  <a:srgbClr val="000000"/>
                </a:solidFill>
                <a:latin typeface="Calibri Light"/>
                <a:cs typeface="Calibri Light"/>
              </a:rPr>
              <a:t>Ley</a:t>
            </a:r>
            <a:r>
              <a:rPr dirty="0" sz="1400" spc="-45" b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400" spc="-5" b="0">
                <a:solidFill>
                  <a:srgbClr val="000000"/>
                </a:solidFill>
                <a:latin typeface="Calibri Light"/>
                <a:cs typeface="Calibri Light"/>
              </a:rPr>
              <a:t>que</a:t>
            </a:r>
            <a:r>
              <a:rPr dirty="0" sz="1400" spc="-45" b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400" spc="-15" b="0">
                <a:solidFill>
                  <a:srgbClr val="000000"/>
                </a:solidFill>
                <a:latin typeface="Calibri Light"/>
                <a:cs typeface="Calibri Light"/>
              </a:rPr>
              <a:t>fortalece</a:t>
            </a:r>
            <a:r>
              <a:rPr dirty="0" sz="1400" spc="-45" b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400" b="0">
                <a:solidFill>
                  <a:srgbClr val="000000"/>
                </a:solidFill>
                <a:latin typeface="Calibri Light"/>
                <a:cs typeface="Calibri Light"/>
              </a:rPr>
              <a:t>los</a:t>
            </a:r>
            <a:r>
              <a:rPr dirty="0" sz="1400" spc="-40" b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400" spc="-10" b="0">
                <a:solidFill>
                  <a:srgbClr val="000000"/>
                </a:solidFill>
                <a:latin typeface="Calibri Light"/>
                <a:cs typeface="Calibri Light"/>
              </a:rPr>
              <a:t>ingresos</a:t>
            </a:r>
            <a:r>
              <a:rPr dirty="0" sz="1400" spc="-40" b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400" b="0">
                <a:solidFill>
                  <a:srgbClr val="000000"/>
                </a:solidFill>
                <a:latin typeface="Calibri Light"/>
                <a:cs typeface="Calibri Light"/>
              </a:rPr>
              <a:t>y</a:t>
            </a:r>
            <a:r>
              <a:rPr dirty="0" sz="1400" spc="-25" b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400" b="0">
                <a:solidFill>
                  <a:srgbClr val="000000"/>
                </a:solidFill>
                <a:latin typeface="Calibri Light"/>
                <a:cs typeface="Calibri Light"/>
              </a:rPr>
              <a:t>las</a:t>
            </a:r>
            <a:r>
              <a:rPr dirty="0" sz="1400" spc="-25" b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400" spc="-20" b="0">
                <a:solidFill>
                  <a:srgbClr val="000000"/>
                </a:solidFill>
                <a:latin typeface="Calibri Light"/>
                <a:cs typeface="Calibri Light"/>
              </a:rPr>
              <a:t>inversiones</a:t>
            </a:r>
            <a:r>
              <a:rPr dirty="0" sz="1400" spc="-40" b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400" b="0">
                <a:solidFill>
                  <a:srgbClr val="000000"/>
                </a:solidFill>
                <a:latin typeface="Calibri Light"/>
                <a:cs typeface="Calibri Light"/>
              </a:rPr>
              <a:t>de</a:t>
            </a:r>
            <a:r>
              <a:rPr dirty="0" sz="1400" spc="-35" b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400" b="0">
                <a:solidFill>
                  <a:srgbClr val="000000"/>
                </a:solidFill>
                <a:latin typeface="Calibri Light"/>
                <a:cs typeface="Calibri Light"/>
              </a:rPr>
              <a:t>los</a:t>
            </a:r>
            <a:r>
              <a:rPr dirty="0" sz="1400" spc="-40" b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400" spc="-5" b="0">
                <a:solidFill>
                  <a:srgbClr val="000000"/>
                </a:solidFill>
                <a:latin typeface="Calibri Light"/>
                <a:cs typeface="Calibri Light"/>
              </a:rPr>
              <a:t>GR</a:t>
            </a:r>
            <a:r>
              <a:rPr dirty="0" sz="1400" spc="-30" b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400" b="0">
                <a:solidFill>
                  <a:srgbClr val="000000"/>
                </a:solidFill>
                <a:latin typeface="Calibri Light"/>
                <a:cs typeface="Calibri Light"/>
              </a:rPr>
              <a:t>a</a:t>
            </a:r>
            <a:r>
              <a:rPr dirty="0" sz="1400" spc="-15" b="0">
                <a:solidFill>
                  <a:srgbClr val="000000"/>
                </a:solidFill>
                <a:latin typeface="Calibri Light"/>
                <a:cs typeface="Calibri Light"/>
              </a:rPr>
              <a:t> través</a:t>
            </a:r>
            <a:r>
              <a:rPr dirty="0" sz="1400" spc="-45" b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400" b="0">
                <a:solidFill>
                  <a:srgbClr val="000000"/>
                </a:solidFill>
                <a:latin typeface="Calibri Light"/>
                <a:cs typeface="Calibri Light"/>
              </a:rPr>
              <a:t>del</a:t>
            </a:r>
            <a:r>
              <a:rPr dirty="0" sz="1400" spc="-45" b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400" spc="-10" b="0">
                <a:solidFill>
                  <a:srgbClr val="000000"/>
                </a:solidFill>
                <a:latin typeface="Calibri Light"/>
                <a:cs typeface="Calibri Light"/>
              </a:rPr>
              <a:t>Fondo</a:t>
            </a:r>
            <a:r>
              <a:rPr dirty="0" sz="1400" spc="-60" b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400" b="0">
                <a:solidFill>
                  <a:srgbClr val="000000"/>
                </a:solidFill>
                <a:latin typeface="Calibri Light"/>
                <a:cs typeface="Calibri Light"/>
              </a:rPr>
              <a:t>de</a:t>
            </a:r>
            <a:r>
              <a:rPr dirty="0" sz="1400" spc="-35" b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400" spc="-15" b="0">
                <a:solidFill>
                  <a:srgbClr val="000000"/>
                </a:solidFill>
                <a:latin typeface="Calibri Light"/>
                <a:cs typeface="Calibri Light"/>
              </a:rPr>
              <a:t>Compensación</a:t>
            </a:r>
            <a:r>
              <a:rPr dirty="0" sz="1400" spc="-45" b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400" spc="-15" b="0">
                <a:solidFill>
                  <a:srgbClr val="000000"/>
                </a:solidFill>
                <a:latin typeface="Calibri Light"/>
                <a:cs typeface="Calibri Light"/>
              </a:rPr>
              <a:t>Regional</a:t>
            </a:r>
            <a:r>
              <a:rPr dirty="0" sz="1400" spc="-40" b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400" b="0">
                <a:solidFill>
                  <a:srgbClr val="000000"/>
                </a:solidFill>
                <a:latin typeface="Calibri Light"/>
                <a:cs typeface="Calibri Light"/>
              </a:rPr>
              <a:t>–</a:t>
            </a:r>
            <a:r>
              <a:rPr dirty="0" sz="1400" spc="-5" b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400" spc="-15" b="0">
                <a:solidFill>
                  <a:srgbClr val="000000"/>
                </a:solidFill>
                <a:latin typeface="Calibri Light"/>
                <a:cs typeface="Calibri Light"/>
              </a:rPr>
              <a:t>FONCOR</a:t>
            </a:r>
            <a:endParaRPr sz="1400">
              <a:latin typeface="Calibri Light"/>
              <a:cs typeface="Calibri Ligh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5834" y="1038605"/>
            <a:ext cx="8785860" cy="1338580"/>
          </a:xfrm>
          <a:prstGeom prst="rect">
            <a:avLst/>
          </a:prstGeom>
          <a:solidFill>
            <a:srgbClr val="DEEBF7"/>
          </a:solidFill>
          <a:ln w="19811">
            <a:solidFill>
              <a:srgbClr val="006FC0"/>
            </a:solidFill>
          </a:ln>
        </p:spPr>
        <p:txBody>
          <a:bodyPr wrap="square" lIns="0" tIns="125730" rIns="0" bIns="0" rtlCol="0" vert="horz">
            <a:spAutoFit/>
          </a:bodyPr>
          <a:lstStyle/>
          <a:p>
            <a:pPr marL="34925">
              <a:lnSpc>
                <a:spcPct val="100000"/>
              </a:lnSpc>
              <a:spcBef>
                <a:spcPts val="990"/>
              </a:spcBef>
            </a:pPr>
            <a:r>
              <a:rPr dirty="0" sz="1600" spc="-5" b="1">
                <a:solidFill>
                  <a:srgbClr val="CC0000"/>
                </a:solidFill>
                <a:latin typeface="Arial"/>
                <a:cs typeface="Arial"/>
              </a:rPr>
              <a:t>Constitución:</a:t>
            </a:r>
            <a:endParaRPr sz="1600">
              <a:latin typeface="Arial"/>
              <a:cs typeface="Arial"/>
            </a:endParaRPr>
          </a:p>
          <a:p>
            <a:pPr marL="393065" indent="-358775">
              <a:lnSpc>
                <a:spcPct val="100000"/>
              </a:lnSpc>
              <a:spcBef>
                <a:spcPts val="595"/>
              </a:spcBef>
              <a:buClr>
                <a:srgbClr val="C00000"/>
              </a:buClr>
              <a:buFont typeface="Wingdings"/>
              <a:buChar char=""/>
              <a:tabLst>
                <a:tab pos="393065" algn="l"/>
                <a:tab pos="393700" algn="l"/>
              </a:tabLst>
            </a:pPr>
            <a:r>
              <a:rPr dirty="0" sz="1400" spc="-5">
                <a:latin typeface="Arial MT"/>
                <a:cs typeface="Arial MT"/>
              </a:rPr>
              <a:t>El</a:t>
            </a:r>
            <a:r>
              <a:rPr dirty="0" sz="140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FONCOR</a:t>
            </a:r>
            <a:r>
              <a:rPr dirty="0" sz="1400" spc="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se</a:t>
            </a:r>
            <a:r>
              <a:rPr dirty="0" sz="1400" spc="-1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constituye</a:t>
            </a:r>
            <a:r>
              <a:rPr dirty="0" sz="1400" spc="-2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con</a:t>
            </a:r>
            <a:r>
              <a:rPr dirty="0" sz="1400" spc="-1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rendimiento</a:t>
            </a:r>
            <a:r>
              <a:rPr dirty="0" sz="1400" spc="-3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del</a:t>
            </a:r>
            <a:r>
              <a:rPr dirty="0" sz="1400" spc="-1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2%</a:t>
            </a:r>
            <a:r>
              <a:rPr dirty="0" sz="1400" spc="-5">
                <a:latin typeface="Arial MT"/>
                <a:cs typeface="Arial MT"/>
              </a:rPr>
              <a:t> de </a:t>
            </a:r>
            <a:r>
              <a:rPr dirty="0" sz="1400">
                <a:latin typeface="Arial MT"/>
                <a:cs typeface="Arial MT"/>
              </a:rPr>
              <a:t>las</a:t>
            </a:r>
            <a:r>
              <a:rPr dirty="0" sz="1400" spc="-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operaciones</a:t>
            </a:r>
            <a:r>
              <a:rPr dirty="0" sz="1400" spc="-3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afectas</a:t>
            </a:r>
            <a:r>
              <a:rPr dirty="0" sz="1400" spc="-2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al</a:t>
            </a:r>
            <a:r>
              <a:rPr dirty="0" sz="1400">
                <a:latin typeface="Arial MT"/>
                <a:cs typeface="Arial MT"/>
              </a:rPr>
              <a:t> régimen</a:t>
            </a:r>
            <a:r>
              <a:rPr dirty="0" sz="1400" spc="-3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del</a:t>
            </a:r>
            <a:r>
              <a:rPr dirty="0" sz="1400" spc="-15">
                <a:latin typeface="Arial MT"/>
                <a:cs typeface="Arial MT"/>
              </a:rPr>
              <a:t> </a:t>
            </a:r>
            <a:r>
              <a:rPr dirty="0" sz="1400" spc="-35">
                <a:latin typeface="Arial MT"/>
                <a:cs typeface="Arial MT"/>
              </a:rPr>
              <a:t>IGV.</a:t>
            </a:r>
            <a:endParaRPr sz="1400">
              <a:latin typeface="Arial MT"/>
              <a:cs typeface="Arial MT"/>
            </a:endParaRPr>
          </a:p>
          <a:p>
            <a:pPr marL="393065" indent="-358775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Font typeface="Wingdings"/>
              <a:buChar char=""/>
              <a:tabLst>
                <a:tab pos="393065" algn="l"/>
                <a:tab pos="393700" algn="l"/>
              </a:tabLst>
            </a:pPr>
            <a:r>
              <a:rPr dirty="0" sz="1400">
                <a:latin typeface="Arial MT"/>
                <a:cs typeface="Arial MT"/>
              </a:rPr>
              <a:t>Otros</a:t>
            </a:r>
            <a:r>
              <a:rPr dirty="0" sz="1400" spc="-3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recursos</a:t>
            </a:r>
            <a:r>
              <a:rPr dirty="0" sz="1400" spc="-3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con</a:t>
            </a:r>
            <a:r>
              <a:rPr dirty="0" sz="1400" spc="-2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mandato</a:t>
            </a:r>
            <a:r>
              <a:rPr dirty="0" sz="1400" spc="-4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legal</a:t>
            </a:r>
            <a:r>
              <a:rPr dirty="0" sz="1400" spc="-2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expreso.</a:t>
            </a:r>
            <a:endParaRPr sz="1400">
              <a:latin typeface="Arial MT"/>
              <a:cs typeface="Arial MT"/>
            </a:endParaRPr>
          </a:p>
          <a:p>
            <a:pPr marL="393065" indent="-358775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Font typeface="Wingdings"/>
              <a:buChar char=""/>
              <a:tabLst>
                <a:tab pos="393065" algn="l"/>
                <a:tab pos="393700" algn="l"/>
              </a:tabLst>
            </a:pPr>
            <a:r>
              <a:rPr dirty="0" sz="1400" b="1">
                <a:latin typeface="Arial"/>
                <a:cs typeface="Arial"/>
              </a:rPr>
              <a:t>En</a:t>
            </a:r>
            <a:r>
              <a:rPr dirty="0" sz="1400" spc="-15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el</a:t>
            </a:r>
            <a:r>
              <a:rPr dirty="0" sz="1400" spc="-15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2022</a:t>
            </a:r>
            <a:r>
              <a:rPr dirty="0" sz="1400" spc="-20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se</a:t>
            </a:r>
            <a:r>
              <a:rPr dirty="0" sz="1400" spc="-15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estima</a:t>
            </a:r>
            <a:r>
              <a:rPr dirty="0" sz="1400" spc="-25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un</a:t>
            </a:r>
            <a:r>
              <a:rPr dirty="0" sz="1400" spc="-15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monto</a:t>
            </a:r>
            <a:r>
              <a:rPr dirty="0" sz="1400" spc="-20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no</a:t>
            </a:r>
            <a:r>
              <a:rPr dirty="0" sz="1400" spc="-15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menor </a:t>
            </a:r>
            <a:r>
              <a:rPr dirty="0" sz="1400" b="1">
                <a:latin typeface="Arial"/>
                <a:cs typeface="Arial"/>
              </a:rPr>
              <a:t>a</a:t>
            </a:r>
            <a:r>
              <a:rPr dirty="0" sz="1400" spc="-20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S/</a:t>
            </a:r>
            <a:r>
              <a:rPr dirty="0" sz="1400" spc="5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3</a:t>
            </a:r>
            <a:r>
              <a:rPr dirty="0" sz="1400" spc="-10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150</a:t>
            </a:r>
            <a:r>
              <a:rPr dirty="0" sz="1400" spc="-20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millones.</a:t>
            </a:r>
            <a:r>
              <a:rPr dirty="0" sz="1400" spc="-45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En</a:t>
            </a:r>
            <a:r>
              <a:rPr dirty="0" sz="1400" spc="-5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el</a:t>
            </a:r>
            <a:r>
              <a:rPr dirty="0" sz="1400" spc="-15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2021</a:t>
            </a:r>
            <a:r>
              <a:rPr dirty="0" sz="1400" spc="-20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es</a:t>
            </a:r>
            <a:r>
              <a:rPr dirty="0" sz="1400" spc="-15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de</a:t>
            </a:r>
            <a:r>
              <a:rPr dirty="0" sz="1400" spc="-10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S/</a:t>
            </a:r>
            <a:r>
              <a:rPr dirty="0" sz="1400" spc="-15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690</a:t>
            </a:r>
            <a:r>
              <a:rPr dirty="0" sz="1400" spc="-15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millones.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185928" y="3246119"/>
            <a:ext cx="8806180" cy="1594485"/>
            <a:chOff x="185928" y="3246119"/>
            <a:chExt cx="8806180" cy="1594485"/>
          </a:xfrm>
        </p:grpSpPr>
        <p:sp>
          <p:nvSpPr>
            <p:cNvPr id="9" name="object 9"/>
            <p:cNvSpPr/>
            <p:nvPr/>
          </p:nvSpPr>
          <p:spPr>
            <a:xfrm>
              <a:off x="195834" y="3256025"/>
              <a:ext cx="8785860" cy="1574800"/>
            </a:xfrm>
            <a:custGeom>
              <a:avLst/>
              <a:gdLst/>
              <a:ahLst/>
              <a:cxnLst/>
              <a:rect l="l" t="t" r="r" b="b"/>
              <a:pathLst>
                <a:path w="8785860" h="1574800">
                  <a:moveTo>
                    <a:pt x="8757539" y="0"/>
                  </a:moveTo>
                  <a:lnTo>
                    <a:pt x="28282" y="0"/>
                  </a:lnTo>
                  <a:lnTo>
                    <a:pt x="17273" y="2228"/>
                  </a:lnTo>
                  <a:lnTo>
                    <a:pt x="8283" y="8302"/>
                  </a:lnTo>
                  <a:lnTo>
                    <a:pt x="2222" y="17305"/>
                  </a:lnTo>
                  <a:lnTo>
                    <a:pt x="0" y="28321"/>
                  </a:lnTo>
                  <a:lnTo>
                    <a:pt x="0" y="1546009"/>
                  </a:lnTo>
                  <a:lnTo>
                    <a:pt x="2222" y="1557018"/>
                  </a:lnTo>
                  <a:lnTo>
                    <a:pt x="8283" y="1566008"/>
                  </a:lnTo>
                  <a:lnTo>
                    <a:pt x="17273" y="1572069"/>
                  </a:lnTo>
                  <a:lnTo>
                    <a:pt x="28282" y="1574292"/>
                  </a:lnTo>
                  <a:lnTo>
                    <a:pt x="8757539" y="1574292"/>
                  </a:lnTo>
                  <a:lnTo>
                    <a:pt x="8768554" y="1572069"/>
                  </a:lnTo>
                  <a:lnTo>
                    <a:pt x="8777557" y="1566008"/>
                  </a:lnTo>
                  <a:lnTo>
                    <a:pt x="8783631" y="1557018"/>
                  </a:lnTo>
                  <a:lnTo>
                    <a:pt x="8785860" y="1546009"/>
                  </a:lnTo>
                  <a:lnTo>
                    <a:pt x="8785860" y="28321"/>
                  </a:lnTo>
                  <a:lnTo>
                    <a:pt x="8783631" y="17305"/>
                  </a:lnTo>
                  <a:lnTo>
                    <a:pt x="8777557" y="8302"/>
                  </a:lnTo>
                  <a:lnTo>
                    <a:pt x="8768554" y="2228"/>
                  </a:lnTo>
                  <a:lnTo>
                    <a:pt x="8757539" y="0"/>
                  </a:lnTo>
                  <a:close/>
                </a:path>
              </a:pathLst>
            </a:custGeom>
            <a:solidFill>
              <a:srgbClr val="DEEBF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195834" y="3256025"/>
              <a:ext cx="8785860" cy="1574800"/>
            </a:xfrm>
            <a:custGeom>
              <a:avLst/>
              <a:gdLst/>
              <a:ahLst/>
              <a:cxnLst/>
              <a:rect l="l" t="t" r="r" b="b"/>
              <a:pathLst>
                <a:path w="8785860" h="1574800">
                  <a:moveTo>
                    <a:pt x="0" y="28321"/>
                  </a:moveTo>
                  <a:lnTo>
                    <a:pt x="2222" y="17305"/>
                  </a:lnTo>
                  <a:lnTo>
                    <a:pt x="8283" y="8302"/>
                  </a:lnTo>
                  <a:lnTo>
                    <a:pt x="17273" y="2228"/>
                  </a:lnTo>
                  <a:lnTo>
                    <a:pt x="28282" y="0"/>
                  </a:lnTo>
                  <a:lnTo>
                    <a:pt x="8757539" y="0"/>
                  </a:lnTo>
                  <a:lnTo>
                    <a:pt x="8768554" y="2228"/>
                  </a:lnTo>
                  <a:lnTo>
                    <a:pt x="8777557" y="8302"/>
                  </a:lnTo>
                  <a:lnTo>
                    <a:pt x="8783631" y="17305"/>
                  </a:lnTo>
                  <a:lnTo>
                    <a:pt x="8785860" y="28321"/>
                  </a:lnTo>
                  <a:lnTo>
                    <a:pt x="8785860" y="1546009"/>
                  </a:lnTo>
                  <a:lnTo>
                    <a:pt x="8783631" y="1557018"/>
                  </a:lnTo>
                  <a:lnTo>
                    <a:pt x="8777557" y="1566008"/>
                  </a:lnTo>
                  <a:lnTo>
                    <a:pt x="8768554" y="1572069"/>
                  </a:lnTo>
                  <a:lnTo>
                    <a:pt x="8757539" y="1574292"/>
                  </a:lnTo>
                  <a:lnTo>
                    <a:pt x="28282" y="1574292"/>
                  </a:lnTo>
                  <a:lnTo>
                    <a:pt x="17273" y="1572069"/>
                  </a:lnTo>
                  <a:lnTo>
                    <a:pt x="8283" y="1566008"/>
                  </a:lnTo>
                  <a:lnTo>
                    <a:pt x="2222" y="1557018"/>
                  </a:lnTo>
                  <a:lnTo>
                    <a:pt x="0" y="1546009"/>
                  </a:lnTo>
                  <a:lnTo>
                    <a:pt x="0" y="28321"/>
                  </a:lnTo>
                  <a:close/>
                </a:path>
              </a:pathLst>
            </a:custGeom>
            <a:ln w="19812">
              <a:solidFill>
                <a:srgbClr val="006FC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/>
          <p:cNvSpPr txBox="1"/>
          <p:nvPr/>
        </p:nvSpPr>
        <p:spPr>
          <a:xfrm>
            <a:off x="214376" y="3333963"/>
            <a:ext cx="8739505" cy="1360170"/>
          </a:xfrm>
          <a:prstGeom prst="rect">
            <a:avLst/>
          </a:prstGeom>
        </p:spPr>
        <p:txBody>
          <a:bodyPr wrap="square" lIns="0" tIns="97790" rIns="0" bIns="0" rtlCol="0" vert="horz">
            <a:spAutoFit/>
          </a:bodyPr>
          <a:lstStyle/>
          <a:p>
            <a:pPr marL="24765">
              <a:lnSpc>
                <a:spcPct val="100000"/>
              </a:lnSpc>
              <a:spcBef>
                <a:spcPts val="770"/>
              </a:spcBef>
            </a:pPr>
            <a:r>
              <a:rPr dirty="0" sz="1600" spc="-5" b="1">
                <a:solidFill>
                  <a:srgbClr val="CC0000"/>
                </a:solidFill>
                <a:latin typeface="Arial"/>
                <a:cs typeface="Arial"/>
              </a:rPr>
              <a:t>Distribución:</a:t>
            </a:r>
            <a:endParaRPr sz="1600">
              <a:latin typeface="Arial"/>
              <a:cs typeface="Arial"/>
            </a:endParaRPr>
          </a:p>
          <a:p>
            <a:pPr algn="just" marL="382905" marR="6985" indent="-358140">
              <a:lnSpc>
                <a:spcPct val="100000"/>
              </a:lnSpc>
              <a:spcBef>
                <a:spcPts val="595"/>
              </a:spcBef>
              <a:buClr>
                <a:srgbClr val="C00000"/>
              </a:buClr>
              <a:buFont typeface="Wingdings"/>
              <a:buChar char=""/>
              <a:tabLst>
                <a:tab pos="383540" algn="l"/>
              </a:tabLst>
            </a:pPr>
            <a:r>
              <a:rPr dirty="0" sz="1400" spc="-5">
                <a:latin typeface="Arial MT"/>
                <a:cs typeface="Arial MT"/>
              </a:rPr>
              <a:t>Los índices </a:t>
            </a:r>
            <a:r>
              <a:rPr dirty="0" sz="1400" spc="-10">
                <a:latin typeface="Arial MT"/>
                <a:cs typeface="Arial MT"/>
              </a:rPr>
              <a:t>de </a:t>
            </a:r>
            <a:r>
              <a:rPr dirty="0" sz="1400" spc="-5">
                <a:latin typeface="Arial MT"/>
                <a:cs typeface="Arial MT"/>
              </a:rPr>
              <a:t>distribución los aprueba el </a:t>
            </a:r>
            <a:r>
              <a:rPr dirty="0" sz="1400" spc="-45">
                <a:latin typeface="Arial MT"/>
                <a:cs typeface="Arial MT"/>
              </a:rPr>
              <a:t>MEF,</a:t>
            </a:r>
            <a:r>
              <a:rPr dirty="0" sz="1400" spc="-4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elaborados sobre </a:t>
            </a:r>
            <a:r>
              <a:rPr dirty="0" sz="1400" spc="-10">
                <a:latin typeface="Arial MT"/>
                <a:cs typeface="Arial MT"/>
              </a:rPr>
              <a:t>la </a:t>
            </a:r>
            <a:r>
              <a:rPr dirty="0" sz="1400" spc="-5">
                <a:latin typeface="Arial MT"/>
                <a:cs typeface="Arial MT"/>
              </a:rPr>
              <a:t>base </a:t>
            </a:r>
            <a:r>
              <a:rPr dirty="0" sz="1400" spc="-10">
                <a:latin typeface="Arial MT"/>
                <a:cs typeface="Arial MT"/>
              </a:rPr>
              <a:t>de </a:t>
            </a:r>
            <a:r>
              <a:rPr dirty="0" sz="1400" spc="-5">
                <a:latin typeface="Arial MT"/>
                <a:cs typeface="Arial MT"/>
              </a:rPr>
              <a:t>criterios de equidad </a:t>
            </a:r>
            <a:r>
              <a:rPr dirty="0" sz="1400">
                <a:latin typeface="Arial MT"/>
                <a:cs typeface="Arial MT"/>
              </a:rPr>
              <a:t>y </a:t>
            </a:r>
            <a:r>
              <a:rPr dirty="0" sz="1400" spc="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compensación incluyendo población, NBI, extensión territorial, población rural </a:t>
            </a:r>
            <a:r>
              <a:rPr dirty="0" sz="1400">
                <a:latin typeface="Arial MT"/>
                <a:cs typeface="Arial MT"/>
              </a:rPr>
              <a:t>y </a:t>
            </a:r>
            <a:r>
              <a:rPr dirty="0" sz="1400" spc="-5">
                <a:latin typeface="Arial MT"/>
                <a:cs typeface="Arial MT"/>
              </a:rPr>
              <a:t>ejecución de gasto de </a:t>
            </a:r>
            <a:r>
              <a:rPr dirty="0" sz="1400">
                <a:latin typeface="Arial MT"/>
                <a:cs typeface="Arial MT"/>
              </a:rPr>
              <a:t> inversión,</a:t>
            </a:r>
            <a:r>
              <a:rPr dirty="0" sz="1400" spc="-2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ubicación</a:t>
            </a:r>
            <a:r>
              <a:rPr dirty="0" sz="1400" spc="-4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fronteriza,</a:t>
            </a:r>
            <a:r>
              <a:rPr dirty="0" sz="1400" spc="-4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recursos</a:t>
            </a:r>
            <a:r>
              <a:rPr dirty="0" sz="1400" spc="-5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proveniente</a:t>
            </a:r>
            <a:r>
              <a:rPr dirty="0" sz="1400" spc="-2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de</a:t>
            </a:r>
            <a:r>
              <a:rPr dirty="0" sz="1400" spc="-1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recursos</a:t>
            </a:r>
            <a:r>
              <a:rPr dirty="0" sz="1400" spc="-5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naturales</a:t>
            </a:r>
            <a:r>
              <a:rPr dirty="0" sz="1400" spc="-3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y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renta</a:t>
            </a:r>
            <a:r>
              <a:rPr dirty="0" sz="1400" spc="-3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de</a:t>
            </a:r>
            <a:r>
              <a:rPr dirty="0" sz="1400" spc="-5">
                <a:latin typeface="Arial MT"/>
                <a:cs typeface="Arial MT"/>
              </a:rPr>
              <a:t> aduanas.</a:t>
            </a:r>
            <a:endParaRPr sz="1400">
              <a:latin typeface="Arial MT"/>
              <a:cs typeface="Arial MT"/>
            </a:endParaRPr>
          </a:p>
          <a:p>
            <a:pPr algn="just" marL="382905" indent="-358775">
              <a:lnSpc>
                <a:spcPct val="100000"/>
              </a:lnSpc>
              <a:spcBef>
                <a:spcPts val="605"/>
              </a:spcBef>
              <a:buClr>
                <a:srgbClr val="C00000"/>
              </a:buClr>
              <a:buFont typeface="Wingdings"/>
              <a:buChar char=""/>
              <a:tabLst>
                <a:tab pos="383540" algn="l"/>
              </a:tabLst>
            </a:pPr>
            <a:r>
              <a:rPr dirty="0" sz="1400" spc="-5">
                <a:latin typeface="Arial MT"/>
                <a:cs typeface="Arial MT"/>
              </a:rPr>
              <a:t>El FONCOR</a:t>
            </a:r>
            <a:r>
              <a:rPr dirty="0" sz="1400" spc="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no</a:t>
            </a:r>
            <a:r>
              <a:rPr dirty="0" sz="1400" spc="-1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aplica</a:t>
            </a:r>
            <a:r>
              <a:rPr dirty="0" sz="1400" spc="-1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a</a:t>
            </a:r>
            <a:r>
              <a:rPr dirty="0" sz="1400" spc="-5">
                <a:latin typeface="Arial MT"/>
                <a:cs typeface="Arial MT"/>
              </a:rPr>
              <a:t> Lima</a:t>
            </a:r>
            <a:r>
              <a:rPr dirty="0" sz="1400" spc="-1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Metropolitana.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95834" y="2574797"/>
            <a:ext cx="8785860" cy="467995"/>
          </a:xfrm>
          <a:prstGeom prst="rect">
            <a:avLst/>
          </a:prstGeom>
          <a:solidFill>
            <a:srgbClr val="DEEBF7"/>
          </a:solidFill>
          <a:ln w="19811">
            <a:solidFill>
              <a:srgbClr val="006FC0"/>
            </a:solidFill>
          </a:ln>
        </p:spPr>
        <p:txBody>
          <a:bodyPr wrap="square" lIns="0" tIns="139700" rIns="0" bIns="0" rtlCol="0" vert="horz">
            <a:spAutoFit/>
          </a:bodyPr>
          <a:lstStyle/>
          <a:p>
            <a:pPr marL="393065" indent="-358775">
              <a:lnSpc>
                <a:spcPct val="100000"/>
              </a:lnSpc>
              <a:spcBef>
                <a:spcPts val="1100"/>
              </a:spcBef>
              <a:buClr>
                <a:srgbClr val="C00000"/>
              </a:buClr>
              <a:buFont typeface="Wingdings"/>
              <a:buChar char=""/>
              <a:tabLst>
                <a:tab pos="393065" algn="l"/>
                <a:tab pos="393700" algn="l"/>
              </a:tabLst>
            </a:pPr>
            <a:r>
              <a:rPr dirty="0" sz="1400" spc="-5">
                <a:latin typeface="Arial MT"/>
                <a:cs typeface="Arial MT"/>
              </a:rPr>
              <a:t>Los </a:t>
            </a:r>
            <a:r>
              <a:rPr dirty="0" sz="1400">
                <a:latin typeface="Arial MT"/>
                <a:cs typeface="Arial MT"/>
              </a:rPr>
              <a:t>recursos</a:t>
            </a:r>
            <a:r>
              <a:rPr dirty="0" sz="1400" spc="-2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del FONCOR</a:t>
            </a:r>
            <a:r>
              <a:rPr dirty="0" sz="1400" spc="1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constituyen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recursos</a:t>
            </a:r>
            <a:r>
              <a:rPr dirty="0" sz="1400" spc="-2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determinados,</a:t>
            </a:r>
            <a:r>
              <a:rPr dirty="0" sz="1400" spc="-2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no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revierten</a:t>
            </a:r>
            <a:r>
              <a:rPr dirty="0" sz="1400" spc="-2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al</a:t>
            </a:r>
            <a:r>
              <a:rPr dirty="0" sz="1400" spc="-20">
                <a:latin typeface="Arial MT"/>
                <a:cs typeface="Arial MT"/>
              </a:rPr>
              <a:t> </a:t>
            </a:r>
            <a:r>
              <a:rPr dirty="0" sz="1400" spc="-30">
                <a:latin typeface="Arial MT"/>
                <a:cs typeface="Arial MT"/>
              </a:rPr>
              <a:t>Tesoro</a:t>
            </a:r>
            <a:r>
              <a:rPr dirty="0" sz="1400" spc="-2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Público.</a:t>
            </a:r>
            <a:endParaRPr sz="1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51620" cy="5148580"/>
            <a:chOff x="0" y="0"/>
            <a:chExt cx="9151620" cy="514858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51620" cy="5148072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9144" y="710183"/>
              <a:ext cx="9136380" cy="10795"/>
            </a:xfrm>
            <a:custGeom>
              <a:avLst/>
              <a:gdLst/>
              <a:ahLst/>
              <a:cxnLst/>
              <a:rect l="l" t="t" r="r" b="b"/>
              <a:pathLst>
                <a:path w="9136380" h="10795">
                  <a:moveTo>
                    <a:pt x="0" y="0"/>
                  </a:moveTo>
                  <a:lnTo>
                    <a:pt x="9136126" y="10287"/>
                  </a:lnTo>
                </a:path>
              </a:pathLst>
            </a:custGeom>
            <a:ln w="914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9017000" y="4883302"/>
            <a:ext cx="9652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79044" y="117093"/>
            <a:ext cx="7970520" cy="5187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2300"/>
              </a:lnSpc>
              <a:spcBef>
                <a:spcPts val="105"/>
              </a:spcBef>
            </a:pPr>
            <a:r>
              <a:rPr dirty="0">
                <a:solidFill>
                  <a:srgbClr val="C00000"/>
                </a:solidFill>
                <a:latin typeface="Arial"/>
                <a:cs typeface="Arial"/>
              </a:rPr>
              <a:t>Ley</a:t>
            </a:r>
            <a:r>
              <a:rPr dirty="0" spc="-55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C00000"/>
                </a:solidFill>
                <a:latin typeface="Arial"/>
                <a:cs typeface="Arial"/>
              </a:rPr>
              <a:t>31069</a:t>
            </a:r>
          </a:p>
          <a:p>
            <a:pPr marL="12700">
              <a:lnSpc>
                <a:spcPts val="1580"/>
              </a:lnSpc>
            </a:pPr>
            <a:r>
              <a:rPr dirty="0" sz="1400" spc="-5" b="0">
                <a:solidFill>
                  <a:srgbClr val="000000"/>
                </a:solidFill>
                <a:latin typeface="Calibri Light"/>
                <a:cs typeface="Calibri Light"/>
              </a:rPr>
              <a:t>Ley</a:t>
            </a:r>
            <a:r>
              <a:rPr dirty="0" sz="1400" spc="-45" b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400" spc="-5" b="0">
                <a:solidFill>
                  <a:srgbClr val="000000"/>
                </a:solidFill>
                <a:latin typeface="Calibri Light"/>
                <a:cs typeface="Calibri Light"/>
              </a:rPr>
              <a:t>que</a:t>
            </a:r>
            <a:r>
              <a:rPr dirty="0" sz="1400" spc="-45" b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400" spc="-15" b="0">
                <a:solidFill>
                  <a:srgbClr val="000000"/>
                </a:solidFill>
                <a:latin typeface="Calibri Light"/>
                <a:cs typeface="Calibri Light"/>
              </a:rPr>
              <a:t>fortalece</a:t>
            </a:r>
            <a:r>
              <a:rPr dirty="0" sz="1400" spc="-45" b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400" b="0">
                <a:solidFill>
                  <a:srgbClr val="000000"/>
                </a:solidFill>
                <a:latin typeface="Calibri Light"/>
                <a:cs typeface="Calibri Light"/>
              </a:rPr>
              <a:t>los</a:t>
            </a:r>
            <a:r>
              <a:rPr dirty="0" sz="1400" spc="-40" b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400" spc="-10" b="0">
                <a:solidFill>
                  <a:srgbClr val="000000"/>
                </a:solidFill>
                <a:latin typeface="Calibri Light"/>
                <a:cs typeface="Calibri Light"/>
              </a:rPr>
              <a:t>ingresos</a:t>
            </a:r>
            <a:r>
              <a:rPr dirty="0" sz="1400" spc="-40" b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400" b="0">
                <a:solidFill>
                  <a:srgbClr val="000000"/>
                </a:solidFill>
                <a:latin typeface="Calibri Light"/>
                <a:cs typeface="Calibri Light"/>
              </a:rPr>
              <a:t>y</a:t>
            </a:r>
            <a:r>
              <a:rPr dirty="0" sz="1400" spc="-25" b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400" b="0">
                <a:solidFill>
                  <a:srgbClr val="000000"/>
                </a:solidFill>
                <a:latin typeface="Calibri Light"/>
                <a:cs typeface="Calibri Light"/>
              </a:rPr>
              <a:t>las</a:t>
            </a:r>
            <a:r>
              <a:rPr dirty="0" sz="1400" spc="-25" b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400" spc="-20" b="0">
                <a:solidFill>
                  <a:srgbClr val="000000"/>
                </a:solidFill>
                <a:latin typeface="Calibri Light"/>
                <a:cs typeface="Calibri Light"/>
              </a:rPr>
              <a:t>inversiones</a:t>
            </a:r>
            <a:r>
              <a:rPr dirty="0" sz="1400" spc="-40" b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400" b="0">
                <a:solidFill>
                  <a:srgbClr val="000000"/>
                </a:solidFill>
                <a:latin typeface="Calibri Light"/>
                <a:cs typeface="Calibri Light"/>
              </a:rPr>
              <a:t>de</a:t>
            </a:r>
            <a:r>
              <a:rPr dirty="0" sz="1400" spc="-35" b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400" b="0">
                <a:solidFill>
                  <a:srgbClr val="000000"/>
                </a:solidFill>
                <a:latin typeface="Calibri Light"/>
                <a:cs typeface="Calibri Light"/>
              </a:rPr>
              <a:t>los</a:t>
            </a:r>
            <a:r>
              <a:rPr dirty="0" sz="1400" spc="-40" b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400" spc="-5" b="0">
                <a:solidFill>
                  <a:srgbClr val="000000"/>
                </a:solidFill>
                <a:latin typeface="Calibri Light"/>
                <a:cs typeface="Calibri Light"/>
              </a:rPr>
              <a:t>GR</a:t>
            </a:r>
            <a:r>
              <a:rPr dirty="0" sz="1400" spc="-30" b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400" b="0">
                <a:solidFill>
                  <a:srgbClr val="000000"/>
                </a:solidFill>
                <a:latin typeface="Calibri Light"/>
                <a:cs typeface="Calibri Light"/>
              </a:rPr>
              <a:t>a</a:t>
            </a:r>
            <a:r>
              <a:rPr dirty="0" sz="1400" spc="-15" b="0">
                <a:solidFill>
                  <a:srgbClr val="000000"/>
                </a:solidFill>
                <a:latin typeface="Calibri Light"/>
                <a:cs typeface="Calibri Light"/>
              </a:rPr>
              <a:t> través</a:t>
            </a:r>
            <a:r>
              <a:rPr dirty="0" sz="1400" spc="-45" b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400" b="0">
                <a:solidFill>
                  <a:srgbClr val="000000"/>
                </a:solidFill>
                <a:latin typeface="Calibri Light"/>
                <a:cs typeface="Calibri Light"/>
              </a:rPr>
              <a:t>del</a:t>
            </a:r>
            <a:r>
              <a:rPr dirty="0" sz="1400" spc="-45" b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400" spc="-10" b="0">
                <a:solidFill>
                  <a:srgbClr val="000000"/>
                </a:solidFill>
                <a:latin typeface="Calibri Light"/>
                <a:cs typeface="Calibri Light"/>
              </a:rPr>
              <a:t>Fondo</a:t>
            </a:r>
            <a:r>
              <a:rPr dirty="0" sz="1400" spc="-60" b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400" b="0">
                <a:solidFill>
                  <a:srgbClr val="000000"/>
                </a:solidFill>
                <a:latin typeface="Calibri Light"/>
                <a:cs typeface="Calibri Light"/>
              </a:rPr>
              <a:t>de</a:t>
            </a:r>
            <a:r>
              <a:rPr dirty="0" sz="1400" spc="-35" b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400" spc="-15" b="0">
                <a:solidFill>
                  <a:srgbClr val="000000"/>
                </a:solidFill>
                <a:latin typeface="Calibri Light"/>
                <a:cs typeface="Calibri Light"/>
              </a:rPr>
              <a:t>Compensación</a:t>
            </a:r>
            <a:r>
              <a:rPr dirty="0" sz="1400" spc="-45" b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400" spc="-15" b="0">
                <a:solidFill>
                  <a:srgbClr val="000000"/>
                </a:solidFill>
                <a:latin typeface="Calibri Light"/>
                <a:cs typeface="Calibri Light"/>
              </a:rPr>
              <a:t>Regional</a:t>
            </a:r>
            <a:r>
              <a:rPr dirty="0" sz="1400" spc="-40" b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400" b="0">
                <a:solidFill>
                  <a:srgbClr val="000000"/>
                </a:solidFill>
                <a:latin typeface="Calibri Light"/>
                <a:cs typeface="Calibri Light"/>
              </a:rPr>
              <a:t>–</a:t>
            </a:r>
            <a:r>
              <a:rPr dirty="0" sz="1400" spc="-5" b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z="1400" spc="-15" b="0">
                <a:solidFill>
                  <a:srgbClr val="000000"/>
                </a:solidFill>
                <a:latin typeface="Calibri Light"/>
                <a:cs typeface="Calibri Light"/>
              </a:rPr>
              <a:t>FONCOR</a:t>
            </a:r>
            <a:endParaRPr sz="1400">
              <a:latin typeface="Calibri Light"/>
              <a:cs typeface="Calibri Ligh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5834" y="1038605"/>
            <a:ext cx="8785860" cy="1338580"/>
          </a:xfrm>
          <a:prstGeom prst="rect">
            <a:avLst/>
          </a:prstGeom>
          <a:solidFill>
            <a:srgbClr val="DEEBF7"/>
          </a:solidFill>
          <a:ln w="19811">
            <a:solidFill>
              <a:srgbClr val="006FC0"/>
            </a:solidFill>
          </a:ln>
        </p:spPr>
        <p:txBody>
          <a:bodyPr wrap="square" lIns="0" tIns="163830" rIns="0" bIns="0" rtlCol="0" vert="horz">
            <a:spAutoFit/>
          </a:bodyPr>
          <a:lstStyle/>
          <a:p>
            <a:pPr marL="34925">
              <a:lnSpc>
                <a:spcPct val="100000"/>
              </a:lnSpc>
              <a:spcBef>
                <a:spcPts val="1290"/>
              </a:spcBef>
            </a:pPr>
            <a:r>
              <a:rPr dirty="0" sz="1600" spc="-5" b="1">
                <a:solidFill>
                  <a:srgbClr val="CC0000"/>
                </a:solidFill>
                <a:latin typeface="Arial"/>
                <a:cs typeface="Arial"/>
              </a:rPr>
              <a:t>Usos</a:t>
            </a:r>
            <a:r>
              <a:rPr dirty="0" sz="1600" spc="-2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CC0000"/>
                </a:solidFill>
                <a:latin typeface="Arial"/>
                <a:cs typeface="Arial"/>
              </a:rPr>
              <a:t>del</a:t>
            </a:r>
            <a:r>
              <a:rPr dirty="0" sz="1600" spc="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CC0000"/>
                </a:solidFill>
                <a:latin typeface="Arial"/>
                <a:cs typeface="Arial"/>
              </a:rPr>
              <a:t>FONCOR:</a:t>
            </a:r>
            <a:endParaRPr sz="1600">
              <a:latin typeface="Arial"/>
              <a:cs typeface="Arial"/>
            </a:endParaRPr>
          </a:p>
          <a:p>
            <a:pPr marL="393065" marR="28575" indent="-358140">
              <a:lnSpc>
                <a:spcPct val="100000"/>
              </a:lnSpc>
              <a:spcBef>
                <a:spcPts val="595"/>
              </a:spcBef>
              <a:buClr>
                <a:srgbClr val="C00000"/>
              </a:buClr>
              <a:buFont typeface="Wingdings"/>
              <a:buChar char=""/>
              <a:tabLst>
                <a:tab pos="393065" algn="l"/>
                <a:tab pos="393700" algn="l"/>
              </a:tabLst>
            </a:pPr>
            <a:r>
              <a:rPr dirty="0" sz="1400" spc="-5">
                <a:latin typeface="Arial MT"/>
                <a:cs typeface="Arial MT"/>
              </a:rPr>
              <a:t>Financian</a:t>
            </a:r>
            <a:r>
              <a:rPr dirty="0" sz="1400" spc="3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o</a:t>
            </a:r>
            <a:r>
              <a:rPr dirty="0" sz="1400" spc="2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cofinancian</a:t>
            </a:r>
            <a:r>
              <a:rPr dirty="0" sz="1400" spc="2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inversiones</a:t>
            </a:r>
            <a:r>
              <a:rPr dirty="0" sz="1400" spc="3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de</a:t>
            </a:r>
            <a:r>
              <a:rPr dirty="0" sz="1400" spc="3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impacto</a:t>
            </a:r>
            <a:r>
              <a:rPr dirty="0" sz="1400" spc="3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regional</a:t>
            </a:r>
            <a:r>
              <a:rPr dirty="0" sz="1400" spc="2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que</a:t>
            </a:r>
            <a:r>
              <a:rPr dirty="0" sz="1400" spc="2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contribuyan</a:t>
            </a:r>
            <a:r>
              <a:rPr dirty="0" sz="1400" spc="3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al</a:t>
            </a:r>
            <a:r>
              <a:rPr dirty="0" sz="1400" spc="2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cierre</a:t>
            </a:r>
            <a:r>
              <a:rPr dirty="0" sz="1400" spc="35">
                <a:latin typeface="Arial MT"/>
                <a:cs typeface="Arial MT"/>
              </a:rPr>
              <a:t> </a:t>
            </a:r>
            <a:r>
              <a:rPr dirty="0" sz="1400" spc="-10">
                <a:latin typeface="Arial MT"/>
                <a:cs typeface="Arial MT"/>
              </a:rPr>
              <a:t>de</a:t>
            </a:r>
            <a:r>
              <a:rPr dirty="0" sz="1400" spc="4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brechas</a:t>
            </a:r>
            <a:r>
              <a:rPr dirty="0" sz="1400" spc="3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en</a:t>
            </a:r>
            <a:r>
              <a:rPr dirty="0" sz="1400" spc="2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el</a:t>
            </a:r>
            <a:r>
              <a:rPr dirty="0" sz="1400" spc="3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marco </a:t>
            </a:r>
            <a:r>
              <a:rPr dirty="0" sz="1400" spc="-37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del</a:t>
            </a:r>
            <a:r>
              <a:rPr dirty="0" sz="1400" spc="-2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invierte.pe.</a:t>
            </a:r>
            <a:endParaRPr sz="1400">
              <a:latin typeface="Arial MT"/>
              <a:cs typeface="Arial MT"/>
            </a:endParaRPr>
          </a:p>
          <a:p>
            <a:pPr marL="393065" indent="-358775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Font typeface="Wingdings"/>
              <a:buChar char=""/>
              <a:tabLst>
                <a:tab pos="393065" algn="l"/>
                <a:tab pos="393700" algn="l"/>
              </a:tabLst>
            </a:pPr>
            <a:r>
              <a:rPr dirty="0" sz="1400">
                <a:latin typeface="Arial MT"/>
                <a:cs typeface="Arial MT"/>
              </a:rPr>
              <a:t>Hasta</a:t>
            </a:r>
            <a:r>
              <a:rPr dirty="0" sz="1400" spc="-3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20%</a:t>
            </a:r>
            <a:r>
              <a:rPr dirty="0" sz="1400" spc="-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para</a:t>
            </a:r>
            <a:r>
              <a:rPr dirty="0" sz="1400" spc="-2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mantenimiento</a:t>
            </a:r>
            <a:r>
              <a:rPr dirty="0" sz="1400" spc="-5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y</a:t>
            </a:r>
            <a:r>
              <a:rPr dirty="0" sz="1400" spc="-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5%</a:t>
            </a:r>
            <a:r>
              <a:rPr dirty="0" sz="1400" spc="-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para</a:t>
            </a:r>
            <a:r>
              <a:rPr dirty="0" sz="1400" spc="-2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perfiles</a:t>
            </a:r>
            <a:r>
              <a:rPr dirty="0" sz="1400" spc="-3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y</a:t>
            </a:r>
            <a:r>
              <a:rPr dirty="0" sz="1400" spc="-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estudios</a:t>
            </a:r>
            <a:r>
              <a:rPr dirty="0" sz="1400" spc="-4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de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preinversión.</a:t>
            </a:r>
            <a:endParaRPr sz="1400">
              <a:latin typeface="Arial MT"/>
              <a:cs typeface="Arial MT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185673" y="2657601"/>
            <a:ext cx="8806180" cy="1596390"/>
            <a:chOff x="185673" y="2657601"/>
            <a:chExt cx="8806180" cy="1596390"/>
          </a:xfrm>
        </p:grpSpPr>
        <p:sp>
          <p:nvSpPr>
            <p:cNvPr id="9" name="object 9"/>
            <p:cNvSpPr/>
            <p:nvPr/>
          </p:nvSpPr>
          <p:spPr>
            <a:xfrm>
              <a:off x="195833" y="2667761"/>
              <a:ext cx="8785860" cy="1576070"/>
            </a:xfrm>
            <a:custGeom>
              <a:avLst/>
              <a:gdLst/>
              <a:ahLst/>
              <a:cxnLst/>
              <a:rect l="l" t="t" r="r" b="b"/>
              <a:pathLst>
                <a:path w="8785860" h="1576070">
                  <a:moveTo>
                    <a:pt x="8757539" y="0"/>
                  </a:moveTo>
                  <a:lnTo>
                    <a:pt x="28320" y="0"/>
                  </a:lnTo>
                  <a:lnTo>
                    <a:pt x="17295" y="2228"/>
                  </a:lnTo>
                  <a:lnTo>
                    <a:pt x="8293" y="8302"/>
                  </a:lnTo>
                  <a:lnTo>
                    <a:pt x="2224" y="17305"/>
                  </a:lnTo>
                  <a:lnTo>
                    <a:pt x="0" y="28321"/>
                  </a:lnTo>
                  <a:lnTo>
                    <a:pt x="0" y="1547495"/>
                  </a:lnTo>
                  <a:lnTo>
                    <a:pt x="2224" y="1558520"/>
                  </a:lnTo>
                  <a:lnTo>
                    <a:pt x="8293" y="1567522"/>
                  </a:lnTo>
                  <a:lnTo>
                    <a:pt x="17295" y="1573591"/>
                  </a:lnTo>
                  <a:lnTo>
                    <a:pt x="28320" y="1575816"/>
                  </a:lnTo>
                  <a:lnTo>
                    <a:pt x="8757539" y="1575816"/>
                  </a:lnTo>
                  <a:lnTo>
                    <a:pt x="8768554" y="1573591"/>
                  </a:lnTo>
                  <a:lnTo>
                    <a:pt x="8777557" y="1567522"/>
                  </a:lnTo>
                  <a:lnTo>
                    <a:pt x="8783631" y="1558520"/>
                  </a:lnTo>
                  <a:lnTo>
                    <a:pt x="8785860" y="1547495"/>
                  </a:lnTo>
                  <a:lnTo>
                    <a:pt x="8785860" y="28321"/>
                  </a:lnTo>
                  <a:lnTo>
                    <a:pt x="8783631" y="17305"/>
                  </a:lnTo>
                  <a:lnTo>
                    <a:pt x="8777557" y="8302"/>
                  </a:lnTo>
                  <a:lnTo>
                    <a:pt x="8768554" y="2228"/>
                  </a:lnTo>
                  <a:lnTo>
                    <a:pt x="8757539" y="0"/>
                  </a:lnTo>
                  <a:close/>
                </a:path>
              </a:pathLst>
            </a:custGeom>
            <a:solidFill>
              <a:srgbClr val="DEEBF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195833" y="2667761"/>
              <a:ext cx="8785860" cy="1576070"/>
            </a:xfrm>
            <a:custGeom>
              <a:avLst/>
              <a:gdLst/>
              <a:ahLst/>
              <a:cxnLst/>
              <a:rect l="l" t="t" r="r" b="b"/>
              <a:pathLst>
                <a:path w="8785860" h="1576070">
                  <a:moveTo>
                    <a:pt x="0" y="28321"/>
                  </a:moveTo>
                  <a:lnTo>
                    <a:pt x="2224" y="17305"/>
                  </a:lnTo>
                  <a:lnTo>
                    <a:pt x="8293" y="8302"/>
                  </a:lnTo>
                  <a:lnTo>
                    <a:pt x="17295" y="2228"/>
                  </a:lnTo>
                  <a:lnTo>
                    <a:pt x="28320" y="0"/>
                  </a:lnTo>
                  <a:lnTo>
                    <a:pt x="8757539" y="0"/>
                  </a:lnTo>
                  <a:lnTo>
                    <a:pt x="8768554" y="2228"/>
                  </a:lnTo>
                  <a:lnTo>
                    <a:pt x="8777557" y="8302"/>
                  </a:lnTo>
                  <a:lnTo>
                    <a:pt x="8783631" y="17305"/>
                  </a:lnTo>
                  <a:lnTo>
                    <a:pt x="8785860" y="28321"/>
                  </a:lnTo>
                  <a:lnTo>
                    <a:pt x="8785860" y="1547495"/>
                  </a:lnTo>
                  <a:lnTo>
                    <a:pt x="8783631" y="1558520"/>
                  </a:lnTo>
                  <a:lnTo>
                    <a:pt x="8777557" y="1567522"/>
                  </a:lnTo>
                  <a:lnTo>
                    <a:pt x="8768554" y="1573591"/>
                  </a:lnTo>
                  <a:lnTo>
                    <a:pt x="8757539" y="1575816"/>
                  </a:lnTo>
                  <a:lnTo>
                    <a:pt x="28320" y="1575816"/>
                  </a:lnTo>
                  <a:lnTo>
                    <a:pt x="17295" y="1573591"/>
                  </a:lnTo>
                  <a:lnTo>
                    <a:pt x="8293" y="1567522"/>
                  </a:lnTo>
                  <a:lnTo>
                    <a:pt x="2224" y="1558520"/>
                  </a:lnTo>
                  <a:lnTo>
                    <a:pt x="0" y="1547495"/>
                  </a:lnTo>
                  <a:lnTo>
                    <a:pt x="0" y="28321"/>
                  </a:lnTo>
                  <a:close/>
                </a:path>
              </a:pathLst>
            </a:custGeom>
            <a:ln w="19812">
              <a:solidFill>
                <a:srgbClr val="006FC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/>
          <p:cNvSpPr txBox="1"/>
          <p:nvPr/>
        </p:nvSpPr>
        <p:spPr>
          <a:xfrm>
            <a:off x="214387" y="2694177"/>
            <a:ext cx="873950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4765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solidFill>
                  <a:srgbClr val="CC0000"/>
                </a:solidFill>
                <a:latin typeface="Arial"/>
                <a:cs typeface="Arial"/>
              </a:rPr>
              <a:t>Gradualidad</a:t>
            </a:r>
            <a:r>
              <a:rPr dirty="0" sz="1600" spc="40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CC0000"/>
                </a:solidFill>
                <a:latin typeface="Arial"/>
                <a:cs typeface="Arial"/>
              </a:rPr>
              <a:t>de</a:t>
            </a:r>
            <a:r>
              <a:rPr dirty="0" sz="1600" spc="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CC0000"/>
                </a:solidFill>
                <a:latin typeface="Arial"/>
                <a:cs typeface="Arial"/>
              </a:rPr>
              <a:t>la</a:t>
            </a:r>
            <a:r>
              <a:rPr dirty="0" sz="1600" spc="10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CC0000"/>
                </a:solidFill>
                <a:latin typeface="Arial"/>
                <a:cs typeface="Arial"/>
              </a:rPr>
              <a:t>incorporación</a:t>
            </a:r>
            <a:r>
              <a:rPr dirty="0" sz="1600" spc="3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CC0000"/>
                </a:solidFill>
                <a:latin typeface="Arial"/>
                <a:cs typeface="Arial"/>
              </a:rPr>
              <a:t>de</a:t>
            </a:r>
            <a:r>
              <a:rPr dirty="0" sz="1600" spc="10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CC0000"/>
                </a:solidFill>
                <a:latin typeface="Arial"/>
                <a:cs typeface="Arial"/>
              </a:rPr>
              <a:t>recursos</a:t>
            </a:r>
            <a:r>
              <a:rPr dirty="0" sz="1600" spc="1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CC0000"/>
                </a:solidFill>
                <a:latin typeface="Arial"/>
                <a:cs typeface="Arial"/>
              </a:rPr>
              <a:t>al</a:t>
            </a:r>
            <a:r>
              <a:rPr dirty="0" sz="1600" spc="1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CC0000"/>
                </a:solidFill>
                <a:latin typeface="Arial"/>
                <a:cs typeface="Arial"/>
              </a:rPr>
              <a:t>FONCOR:</a:t>
            </a:r>
            <a:endParaRPr sz="1600">
              <a:latin typeface="Arial"/>
              <a:cs typeface="Arial"/>
            </a:endParaRPr>
          </a:p>
        </p:txBody>
      </p:sp>
      <p:pic>
        <p:nvPicPr>
          <p:cNvPr id="12" name="object 1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982467" y="3019043"/>
            <a:ext cx="4949952" cy="112623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51620" cy="5148580"/>
            <a:chOff x="0" y="0"/>
            <a:chExt cx="9151620" cy="514858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51620" cy="5148072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9150096" cy="323087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9144" y="710183"/>
              <a:ext cx="9136380" cy="10795"/>
            </a:xfrm>
            <a:custGeom>
              <a:avLst/>
              <a:gdLst/>
              <a:ahLst/>
              <a:cxnLst/>
              <a:rect l="l" t="t" r="r" b="b"/>
              <a:pathLst>
                <a:path w="9136380" h="10795">
                  <a:moveTo>
                    <a:pt x="0" y="0"/>
                  </a:moveTo>
                  <a:lnTo>
                    <a:pt x="9136126" y="10287"/>
                  </a:lnTo>
                </a:path>
              </a:pathLst>
            </a:custGeom>
            <a:ln w="914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4300" y="858011"/>
              <a:ext cx="3272028" cy="691896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40207" y="883919"/>
              <a:ext cx="3165475" cy="585470"/>
            </a:xfrm>
            <a:custGeom>
              <a:avLst/>
              <a:gdLst/>
              <a:ahLst/>
              <a:cxnLst/>
              <a:rect l="l" t="t" r="r" b="b"/>
              <a:pathLst>
                <a:path w="3165475" h="585469">
                  <a:moveTo>
                    <a:pt x="3165347" y="0"/>
                  </a:moveTo>
                  <a:lnTo>
                    <a:pt x="153708" y="0"/>
                  </a:lnTo>
                  <a:lnTo>
                    <a:pt x="0" y="292607"/>
                  </a:lnTo>
                  <a:lnTo>
                    <a:pt x="153708" y="585215"/>
                  </a:lnTo>
                  <a:lnTo>
                    <a:pt x="3165347" y="585215"/>
                  </a:lnTo>
                  <a:lnTo>
                    <a:pt x="3165347" y="0"/>
                  </a:lnTo>
                  <a:close/>
                </a:path>
              </a:pathLst>
            </a:custGeom>
            <a:solidFill>
              <a:srgbClr val="9DC3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300990" y="994409"/>
              <a:ext cx="422275" cy="398145"/>
            </a:xfrm>
            <a:custGeom>
              <a:avLst/>
              <a:gdLst/>
              <a:ahLst/>
              <a:cxnLst/>
              <a:rect l="l" t="t" r="r" b="b"/>
              <a:pathLst>
                <a:path w="422275" h="398144">
                  <a:moveTo>
                    <a:pt x="211074" y="0"/>
                  </a:moveTo>
                  <a:lnTo>
                    <a:pt x="162676" y="5251"/>
                  </a:lnTo>
                  <a:lnTo>
                    <a:pt x="118248" y="20211"/>
                  </a:lnTo>
                  <a:lnTo>
                    <a:pt x="79057" y="43687"/>
                  </a:lnTo>
                  <a:lnTo>
                    <a:pt x="46370" y="74484"/>
                  </a:lnTo>
                  <a:lnTo>
                    <a:pt x="21453" y="111411"/>
                  </a:lnTo>
                  <a:lnTo>
                    <a:pt x="5574" y="153275"/>
                  </a:lnTo>
                  <a:lnTo>
                    <a:pt x="0" y="198882"/>
                  </a:lnTo>
                  <a:lnTo>
                    <a:pt x="5574" y="244488"/>
                  </a:lnTo>
                  <a:lnTo>
                    <a:pt x="21453" y="286352"/>
                  </a:lnTo>
                  <a:lnTo>
                    <a:pt x="46370" y="323279"/>
                  </a:lnTo>
                  <a:lnTo>
                    <a:pt x="79057" y="354076"/>
                  </a:lnTo>
                  <a:lnTo>
                    <a:pt x="118248" y="377552"/>
                  </a:lnTo>
                  <a:lnTo>
                    <a:pt x="162676" y="392512"/>
                  </a:lnTo>
                  <a:lnTo>
                    <a:pt x="211074" y="397763"/>
                  </a:lnTo>
                  <a:lnTo>
                    <a:pt x="259471" y="392512"/>
                  </a:lnTo>
                  <a:lnTo>
                    <a:pt x="303899" y="377552"/>
                  </a:lnTo>
                  <a:lnTo>
                    <a:pt x="343090" y="354076"/>
                  </a:lnTo>
                  <a:lnTo>
                    <a:pt x="375777" y="323279"/>
                  </a:lnTo>
                  <a:lnTo>
                    <a:pt x="400694" y="286352"/>
                  </a:lnTo>
                  <a:lnTo>
                    <a:pt x="416573" y="244488"/>
                  </a:lnTo>
                  <a:lnTo>
                    <a:pt x="422147" y="198882"/>
                  </a:lnTo>
                  <a:lnTo>
                    <a:pt x="416573" y="153275"/>
                  </a:lnTo>
                  <a:lnTo>
                    <a:pt x="400694" y="111411"/>
                  </a:lnTo>
                  <a:lnTo>
                    <a:pt x="375777" y="74484"/>
                  </a:lnTo>
                  <a:lnTo>
                    <a:pt x="343090" y="43687"/>
                  </a:lnTo>
                  <a:lnTo>
                    <a:pt x="303899" y="20211"/>
                  </a:lnTo>
                  <a:lnTo>
                    <a:pt x="259471" y="5251"/>
                  </a:lnTo>
                  <a:lnTo>
                    <a:pt x="211074" y="0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300990" y="994409"/>
              <a:ext cx="422275" cy="398145"/>
            </a:xfrm>
            <a:custGeom>
              <a:avLst/>
              <a:gdLst/>
              <a:ahLst/>
              <a:cxnLst/>
              <a:rect l="l" t="t" r="r" b="b"/>
              <a:pathLst>
                <a:path w="422275" h="398144">
                  <a:moveTo>
                    <a:pt x="0" y="198882"/>
                  </a:moveTo>
                  <a:lnTo>
                    <a:pt x="5574" y="153275"/>
                  </a:lnTo>
                  <a:lnTo>
                    <a:pt x="21453" y="111411"/>
                  </a:lnTo>
                  <a:lnTo>
                    <a:pt x="46370" y="74484"/>
                  </a:lnTo>
                  <a:lnTo>
                    <a:pt x="79057" y="43687"/>
                  </a:lnTo>
                  <a:lnTo>
                    <a:pt x="118248" y="20211"/>
                  </a:lnTo>
                  <a:lnTo>
                    <a:pt x="162676" y="5251"/>
                  </a:lnTo>
                  <a:lnTo>
                    <a:pt x="211074" y="0"/>
                  </a:lnTo>
                  <a:lnTo>
                    <a:pt x="259471" y="5251"/>
                  </a:lnTo>
                  <a:lnTo>
                    <a:pt x="303899" y="20211"/>
                  </a:lnTo>
                  <a:lnTo>
                    <a:pt x="343090" y="43687"/>
                  </a:lnTo>
                  <a:lnTo>
                    <a:pt x="375777" y="74484"/>
                  </a:lnTo>
                  <a:lnTo>
                    <a:pt x="400694" y="111411"/>
                  </a:lnTo>
                  <a:lnTo>
                    <a:pt x="416573" y="153275"/>
                  </a:lnTo>
                  <a:lnTo>
                    <a:pt x="422147" y="198882"/>
                  </a:lnTo>
                  <a:lnTo>
                    <a:pt x="416573" y="244488"/>
                  </a:lnTo>
                  <a:lnTo>
                    <a:pt x="400694" y="286352"/>
                  </a:lnTo>
                  <a:lnTo>
                    <a:pt x="375777" y="323279"/>
                  </a:lnTo>
                  <a:lnTo>
                    <a:pt x="343090" y="354076"/>
                  </a:lnTo>
                  <a:lnTo>
                    <a:pt x="303899" y="377552"/>
                  </a:lnTo>
                  <a:lnTo>
                    <a:pt x="259471" y="392512"/>
                  </a:lnTo>
                  <a:lnTo>
                    <a:pt x="211074" y="397763"/>
                  </a:lnTo>
                  <a:lnTo>
                    <a:pt x="162676" y="392512"/>
                  </a:lnTo>
                  <a:lnTo>
                    <a:pt x="118248" y="377552"/>
                  </a:lnTo>
                  <a:lnTo>
                    <a:pt x="79057" y="354076"/>
                  </a:lnTo>
                  <a:lnTo>
                    <a:pt x="46370" y="323279"/>
                  </a:lnTo>
                  <a:lnTo>
                    <a:pt x="21453" y="286352"/>
                  </a:lnTo>
                  <a:lnTo>
                    <a:pt x="5574" y="244488"/>
                  </a:lnTo>
                  <a:lnTo>
                    <a:pt x="0" y="198882"/>
                  </a:lnTo>
                  <a:close/>
                </a:path>
              </a:pathLst>
            </a:custGeom>
            <a:ln w="2895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/>
          <p:cNvSpPr txBox="1"/>
          <p:nvPr/>
        </p:nvSpPr>
        <p:spPr>
          <a:xfrm>
            <a:off x="444195" y="1060830"/>
            <a:ext cx="131445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-5" b="1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017000" y="4883302"/>
            <a:ext cx="9652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00811" y="953769"/>
            <a:ext cx="2146935" cy="5067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895"/>
              </a:lnSpc>
              <a:spcBef>
                <a:spcPts val="95"/>
              </a:spcBef>
            </a:pPr>
            <a:r>
              <a:rPr dirty="0" sz="1600" spc="-5">
                <a:latin typeface="Arial MT"/>
                <a:cs typeface="Arial MT"/>
              </a:rPr>
              <a:t>Uso</a:t>
            </a:r>
            <a:r>
              <a:rPr dirty="0" sz="1600" spc="-2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del </a:t>
            </a:r>
            <a:r>
              <a:rPr dirty="0" sz="1600" spc="-10">
                <a:latin typeface="Arial MT"/>
                <a:cs typeface="Arial MT"/>
              </a:rPr>
              <a:t>FONCOR</a:t>
            </a:r>
            <a:r>
              <a:rPr dirty="0" sz="1600" spc="1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en el</a:t>
            </a:r>
            <a:endParaRPr sz="1600">
              <a:latin typeface="Arial MT"/>
              <a:cs typeface="Arial MT"/>
            </a:endParaRPr>
          </a:p>
          <a:p>
            <a:pPr marL="12700">
              <a:lnSpc>
                <a:spcPts val="1895"/>
              </a:lnSpc>
            </a:pPr>
            <a:r>
              <a:rPr dirty="0" sz="1600" spc="-10">
                <a:latin typeface="Arial MT"/>
                <a:cs typeface="Arial MT"/>
              </a:rPr>
              <a:t>2021</a:t>
            </a:r>
            <a:endParaRPr sz="1600">
              <a:latin typeface="Arial MT"/>
              <a:cs typeface="Arial MT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114300" y="1760219"/>
            <a:ext cx="3272154" cy="772795"/>
            <a:chOff x="114300" y="1760219"/>
            <a:chExt cx="3272154" cy="772795"/>
          </a:xfrm>
        </p:grpSpPr>
        <p:pic>
          <p:nvPicPr>
            <p:cNvPr id="14" name="object 1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14300" y="1760219"/>
              <a:ext cx="3272028" cy="772668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140207" y="1786127"/>
              <a:ext cx="3165475" cy="666115"/>
            </a:xfrm>
            <a:custGeom>
              <a:avLst/>
              <a:gdLst/>
              <a:ahLst/>
              <a:cxnLst/>
              <a:rect l="l" t="t" r="r" b="b"/>
              <a:pathLst>
                <a:path w="3165475" h="666114">
                  <a:moveTo>
                    <a:pt x="3165347" y="0"/>
                  </a:moveTo>
                  <a:lnTo>
                    <a:pt x="174929" y="0"/>
                  </a:lnTo>
                  <a:lnTo>
                    <a:pt x="0" y="332994"/>
                  </a:lnTo>
                  <a:lnTo>
                    <a:pt x="174929" y="665988"/>
                  </a:lnTo>
                  <a:lnTo>
                    <a:pt x="3165347" y="665988"/>
                  </a:lnTo>
                  <a:lnTo>
                    <a:pt x="3165347" y="0"/>
                  </a:lnTo>
                  <a:close/>
                </a:path>
              </a:pathLst>
            </a:custGeom>
            <a:solidFill>
              <a:srgbClr val="9DC3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300989" y="1956053"/>
              <a:ext cx="422275" cy="398145"/>
            </a:xfrm>
            <a:custGeom>
              <a:avLst/>
              <a:gdLst/>
              <a:ahLst/>
              <a:cxnLst/>
              <a:rect l="l" t="t" r="r" b="b"/>
              <a:pathLst>
                <a:path w="422275" h="398144">
                  <a:moveTo>
                    <a:pt x="211074" y="0"/>
                  </a:moveTo>
                  <a:lnTo>
                    <a:pt x="162676" y="5251"/>
                  </a:lnTo>
                  <a:lnTo>
                    <a:pt x="118248" y="20211"/>
                  </a:lnTo>
                  <a:lnTo>
                    <a:pt x="79057" y="43687"/>
                  </a:lnTo>
                  <a:lnTo>
                    <a:pt x="46370" y="74484"/>
                  </a:lnTo>
                  <a:lnTo>
                    <a:pt x="21453" y="111411"/>
                  </a:lnTo>
                  <a:lnTo>
                    <a:pt x="5574" y="153275"/>
                  </a:lnTo>
                  <a:lnTo>
                    <a:pt x="0" y="198881"/>
                  </a:lnTo>
                  <a:lnTo>
                    <a:pt x="5574" y="244488"/>
                  </a:lnTo>
                  <a:lnTo>
                    <a:pt x="21453" y="286352"/>
                  </a:lnTo>
                  <a:lnTo>
                    <a:pt x="46370" y="323279"/>
                  </a:lnTo>
                  <a:lnTo>
                    <a:pt x="79057" y="354076"/>
                  </a:lnTo>
                  <a:lnTo>
                    <a:pt x="118248" y="377552"/>
                  </a:lnTo>
                  <a:lnTo>
                    <a:pt x="162676" y="392512"/>
                  </a:lnTo>
                  <a:lnTo>
                    <a:pt x="211074" y="397763"/>
                  </a:lnTo>
                  <a:lnTo>
                    <a:pt x="259471" y="392512"/>
                  </a:lnTo>
                  <a:lnTo>
                    <a:pt x="303899" y="377552"/>
                  </a:lnTo>
                  <a:lnTo>
                    <a:pt x="343090" y="354076"/>
                  </a:lnTo>
                  <a:lnTo>
                    <a:pt x="375777" y="323279"/>
                  </a:lnTo>
                  <a:lnTo>
                    <a:pt x="400694" y="286352"/>
                  </a:lnTo>
                  <a:lnTo>
                    <a:pt x="416573" y="244488"/>
                  </a:lnTo>
                  <a:lnTo>
                    <a:pt x="422147" y="198881"/>
                  </a:lnTo>
                  <a:lnTo>
                    <a:pt x="416573" y="153275"/>
                  </a:lnTo>
                  <a:lnTo>
                    <a:pt x="400694" y="111411"/>
                  </a:lnTo>
                  <a:lnTo>
                    <a:pt x="375777" y="74484"/>
                  </a:lnTo>
                  <a:lnTo>
                    <a:pt x="343090" y="43687"/>
                  </a:lnTo>
                  <a:lnTo>
                    <a:pt x="303899" y="20211"/>
                  </a:lnTo>
                  <a:lnTo>
                    <a:pt x="259471" y="5251"/>
                  </a:lnTo>
                  <a:lnTo>
                    <a:pt x="211074" y="0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300989" y="1956053"/>
              <a:ext cx="422275" cy="398145"/>
            </a:xfrm>
            <a:custGeom>
              <a:avLst/>
              <a:gdLst/>
              <a:ahLst/>
              <a:cxnLst/>
              <a:rect l="l" t="t" r="r" b="b"/>
              <a:pathLst>
                <a:path w="422275" h="398144">
                  <a:moveTo>
                    <a:pt x="0" y="198881"/>
                  </a:moveTo>
                  <a:lnTo>
                    <a:pt x="5574" y="153275"/>
                  </a:lnTo>
                  <a:lnTo>
                    <a:pt x="21453" y="111411"/>
                  </a:lnTo>
                  <a:lnTo>
                    <a:pt x="46370" y="74484"/>
                  </a:lnTo>
                  <a:lnTo>
                    <a:pt x="79057" y="43687"/>
                  </a:lnTo>
                  <a:lnTo>
                    <a:pt x="118248" y="20211"/>
                  </a:lnTo>
                  <a:lnTo>
                    <a:pt x="162676" y="5251"/>
                  </a:lnTo>
                  <a:lnTo>
                    <a:pt x="211074" y="0"/>
                  </a:lnTo>
                  <a:lnTo>
                    <a:pt x="259471" y="5251"/>
                  </a:lnTo>
                  <a:lnTo>
                    <a:pt x="303899" y="20211"/>
                  </a:lnTo>
                  <a:lnTo>
                    <a:pt x="343090" y="43687"/>
                  </a:lnTo>
                  <a:lnTo>
                    <a:pt x="375777" y="74484"/>
                  </a:lnTo>
                  <a:lnTo>
                    <a:pt x="400694" y="111411"/>
                  </a:lnTo>
                  <a:lnTo>
                    <a:pt x="416573" y="153275"/>
                  </a:lnTo>
                  <a:lnTo>
                    <a:pt x="422147" y="198881"/>
                  </a:lnTo>
                  <a:lnTo>
                    <a:pt x="416573" y="244488"/>
                  </a:lnTo>
                  <a:lnTo>
                    <a:pt x="400694" y="286352"/>
                  </a:lnTo>
                  <a:lnTo>
                    <a:pt x="375777" y="323279"/>
                  </a:lnTo>
                  <a:lnTo>
                    <a:pt x="343090" y="354076"/>
                  </a:lnTo>
                  <a:lnTo>
                    <a:pt x="303899" y="377552"/>
                  </a:lnTo>
                  <a:lnTo>
                    <a:pt x="259471" y="392512"/>
                  </a:lnTo>
                  <a:lnTo>
                    <a:pt x="211074" y="397763"/>
                  </a:lnTo>
                  <a:lnTo>
                    <a:pt x="162676" y="392512"/>
                  </a:lnTo>
                  <a:lnTo>
                    <a:pt x="118248" y="377552"/>
                  </a:lnTo>
                  <a:lnTo>
                    <a:pt x="79057" y="354076"/>
                  </a:lnTo>
                  <a:lnTo>
                    <a:pt x="46370" y="323279"/>
                  </a:lnTo>
                  <a:lnTo>
                    <a:pt x="21453" y="286352"/>
                  </a:lnTo>
                  <a:lnTo>
                    <a:pt x="5574" y="244488"/>
                  </a:lnTo>
                  <a:lnTo>
                    <a:pt x="0" y="198881"/>
                  </a:lnTo>
                  <a:close/>
                </a:path>
              </a:pathLst>
            </a:custGeom>
            <a:ln w="2895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" name="object 18"/>
          <p:cNvSpPr txBox="1"/>
          <p:nvPr/>
        </p:nvSpPr>
        <p:spPr>
          <a:xfrm>
            <a:off x="444195" y="2022728"/>
            <a:ext cx="131445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-5" b="1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00811" y="1852040"/>
            <a:ext cx="2208530" cy="44894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1650"/>
              </a:lnSpc>
              <a:spcBef>
                <a:spcPts val="185"/>
              </a:spcBef>
            </a:pPr>
            <a:r>
              <a:rPr dirty="0" sz="1400">
                <a:latin typeface="Arial MT"/>
                <a:cs typeface="Arial MT"/>
              </a:rPr>
              <a:t>Autoriza en el 2021 para la </a:t>
            </a:r>
            <a:r>
              <a:rPr dirty="0" sz="1400" spc="-37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Prog.</a:t>
            </a:r>
            <a:r>
              <a:rPr dirty="0" sz="1400" spc="-4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Multianual</a:t>
            </a:r>
            <a:r>
              <a:rPr dirty="0" sz="1400" spc="-5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2022-2024</a:t>
            </a:r>
            <a:endParaRPr sz="1400">
              <a:latin typeface="Arial MT"/>
              <a:cs typeface="Arial MT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114300" y="2865119"/>
            <a:ext cx="3272154" cy="711835"/>
            <a:chOff x="114300" y="2865119"/>
            <a:chExt cx="3272154" cy="711835"/>
          </a:xfrm>
        </p:grpSpPr>
        <p:pic>
          <p:nvPicPr>
            <p:cNvPr id="21" name="object 2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14300" y="2865119"/>
              <a:ext cx="3272028" cy="711707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140207" y="2891027"/>
              <a:ext cx="3165475" cy="605155"/>
            </a:xfrm>
            <a:custGeom>
              <a:avLst/>
              <a:gdLst/>
              <a:ahLst/>
              <a:cxnLst/>
              <a:rect l="l" t="t" r="r" b="b"/>
              <a:pathLst>
                <a:path w="3165475" h="605154">
                  <a:moveTo>
                    <a:pt x="3165347" y="0"/>
                  </a:moveTo>
                  <a:lnTo>
                    <a:pt x="158915" y="0"/>
                  </a:lnTo>
                  <a:lnTo>
                    <a:pt x="0" y="302513"/>
                  </a:lnTo>
                  <a:lnTo>
                    <a:pt x="158915" y="605027"/>
                  </a:lnTo>
                  <a:lnTo>
                    <a:pt x="3165347" y="605027"/>
                  </a:lnTo>
                  <a:lnTo>
                    <a:pt x="3165347" y="0"/>
                  </a:lnTo>
                  <a:close/>
                </a:path>
              </a:pathLst>
            </a:custGeom>
            <a:solidFill>
              <a:srgbClr val="9DC3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300989" y="2967989"/>
              <a:ext cx="422275" cy="398145"/>
            </a:xfrm>
            <a:custGeom>
              <a:avLst/>
              <a:gdLst/>
              <a:ahLst/>
              <a:cxnLst/>
              <a:rect l="l" t="t" r="r" b="b"/>
              <a:pathLst>
                <a:path w="422275" h="398145">
                  <a:moveTo>
                    <a:pt x="211074" y="0"/>
                  </a:moveTo>
                  <a:lnTo>
                    <a:pt x="162676" y="5251"/>
                  </a:lnTo>
                  <a:lnTo>
                    <a:pt x="118248" y="20211"/>
                  </a:lnTo>
                  <a:lnTo>
                    <a:pt x="79057" y="43687"/>
                  </a:lnTo>
                  <a:lnTo>
                    <a:pt x="46370" y="74484"/>
                  </a:lnTo>
                  <a:lnTo>
                    <a:pt x="21453" y="111411"/>
                  </a:lnTo>
                  <a:lnTo>
                    <a:pt x="5574" y="153275"/>
                  </a:lnTo>
                  <a:lnTo>
                    <a:pt x="0" y="198881"/>
                  </a:lnTo>
                  <a:lnTo>
                    <a:pt x="5574" y="244488"/>
                  </a:lnTo>
                  <a:lnTo>
                    <a:pt x="21453" y="286352"/>
                  </a:lnTo>
                  <a:lnTo>
                    <a:pt x="46370" y="323279"/>
                  </a:lnTo>
                  <a:lnTo>
                    <a:pt x="79057" y="354076"/>
                  </a:lnTo>
                  <a:lnTo>
                    <a:pt x="118248" y="377552"/>
                  </a:lnTo>
                  <a:lnTo>
                    <a:pt x="162676" y="392512"/>
                  </a:lnTo>
                  <a:lnTo>
                    <a:pt x="211074" y="397763"/>
                  </a:lnTo>
                  <a:lnTo>
                    <a:pt x="259471" y="392512"/>
                  </a:lnTo>
                  <a:lnTo>
                    <a:pt x="303899" y="377552"/>
                  </a:lnTo>
                  <a:lnTo>
                    <a:pt x="343090" y="354076"/>
                  </a:lnTo>
                  <a:lnTo>
                    <a:pt x="375777" y="323279"/>
                  </a:lnTo>
                  <a:lnTo>
                    <a:pt x="400694" y="286352"/>
                  </a:lnTo>
                  <a:lnTo>
                    <a:pt x="416573" y="244488"/>
                  </a:lnTo>
                  <a:lnTo>
                    <a:pt x="422147" y="198881"/>
                  </a:lnTo>
                  <a:lnTo>
                    <a:pt x="416573" y="153275"/>
                  </a:lnTo>
                  <a:lnTo>
                    <a:pt x="400694" y="111411"/>
                  </a:lnTo>
                  <a:lnTo>
                    <a:pt x="375777" y="74484"/>
                  </a:lnTo>
                  <a:lnTo>
                    <a:pt x="343090" y="43687"/>
                  </a:lnTo>
                  <a:lnTo>
                    <a:pt x="303899" y="20211"/>
                  </a:lnTo>
                  <a:lnTo>
                    <a:pt x="259471" y="5251"/>
                  </a:lnTo>
                  <a:lnTo>
                    <a:pt x="211074" y="0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300989" y="2967989"/>
              <a:ext cx="422275" cy="398145"/>
            </a:xfrm>
            <a:custGeom>
              <a:avLst/>
              <a:gdLst/>
              <a:ahLst/>
              <a:cxnLst/>
              <a:rect l="l" t="t" r="r" b="b"/>
              <a:pathLst>
                <a:path w="422275" h="398145">
                  <a:moveTo>
                    <a:pt x="0" y="198881"/>
                  </a:moveTo>
                  <a:lnTo>
                    <a:pt x="5574" y="153275"/>
                  </a:lnTo>
                  <a:lnTo>
                    <a:pt x="21453" y="111411"/>
                  </a:lnTo>
                  <a:lnTo>
                    <a:pt x="46370" y="74484"/>
                  </a:lnTo>
                  <a:lnTo>
                    <a:pt x="79057" y="43687"/>
                  </a:lnTo>
                  <a:lnTo>
                    <a:pt x="118248" y="20211"/>
                  </a:lnTo>
                  <a:lnTo>
                    <a:pt x="162676" y="5251"/>
                  </a:lnTo>
                  <a:lnTo>
                    <a:pt x="211074" y="0"/>
                  </a:lnTo>
                  <a:lnTo>
                    <a:pt x="259471" y="5251"/>
                  </a:lnTo>
                  <a:lnTo>
                    <a:pt x="303899" y="20211"/>
                  </a:lnTo>
                  <a:lnTo>
                    <a:pt x="343090" y="43687"/>
                  </a:lnTo>
                  <a:lnTo>
                    <a:pt x="375777" y="74484"/>
                  </a:lnTo>
                  <a:lnTo>
                    <a:pt x="400694" y="111411"/>
                  </a:lnTo>
                  <a:lnTo>
                    <a:pt x="416573" y="153275"/>
                  </a:lnTo>
                  <a:lnTo>
                    <a:pt x="422147" y="198881"/>
                  </a:lnTo>
                  <a:lnTo>
                    <a:pt x="416573" y="244488"/>
                  </a:lnTo>
                  <a:lnTo>
                    <a:pt x="400694" y="286352"/>
                  </a:lnTo>
                  <a:lnTo>
                    <a:pt x="375777" y="323279"/>
                  </a:lnTo>
                  <a:lnTo>
                    <a:pt x="343090" y="354076"/>
                  </a:lnTo>
                  <a:lnTo>
                    <a:pt x="303899" y="377552"/>
                  </a:lnTo>
                  <a:lnTo>
                    <a:pt x="259471" y="392512"/>
                  </a:lnTo>
                  <a:lnTo>
                    <a:pt x="211074" y="397763"/>
                  </a:lnTo>
                  <a:lnTo>
                    <a:pt x="162676" y="392512"/>
                  </a:lnTo>
                  <a:lnTo>
                    <a:pt x="118248" y="377552"/>
                  </a:lnTo>
                  <a:lnTo>
                    <a:pt x="79057" y="354076"/>
                  </a:lnTo>
                  <a:lnTo>
                    <a:pt x="46370" y="323279"/>
                  </a:lnTo>
                  <a:lnTo>
                    <a:pt x="21453" y="286352"/>
                  </a:lnTo>
                  <a:lnTo>
                    <a:pt x="5574" y="244488"/>
                  </a:lnTo>
                  <a:lnTo>
                    <a:pt x="0" y="198881"/>
                  </a:lnTo>
                  <a:close/>
                </a:path>
              </a:pathLst>
            </a:custGeom>
            <a:ln w="2895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5" name="object 25"/>
          <p:cNvSpPr txBox="1"/>
          <p:nvPr/>
        </p:nvSpPr>
        <p:spPr>
          <a:xfrm>
            <a:off x="444195" y="3035934"/>
            <a:ext cx="131445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-5" b="1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5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00811" y="2919171"/>
            <a:ext cx="1695450" cy="5073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895"/>
              </a:lnSpc>
              <a:spcBef>
                <a:spcPts val="95"/>
              </a:spcBef>
            </a:pPr>
            <a:r>
              <a:rPr dirty="0" sz="1600" spc="-5">
                <a:latin typeface="Arial MT"/>
                <a:cs typeface="Arial MT"/>
              </a:rPr>
              <a:t>Restricción</a:t>
            </a:r>
            <a:r>
              <a:rPr dirty="0" sz="1600" spc="-3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de</a:t>
            </a:r>
            <a:r>
              <a:rPr dirty="0" sz="1600" spc="-2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uso</a:t>
            </a:r>
            <a:endParaRPr sz="1600">
              <a:latin typeface="Arial MT"/>
              <a:cs typeface="Arial MT"/>
            </a:endParaRPr>
          </a:p>
          <a:p>
            <a:pPr marL="12700">
              <a:lnSpc>
                <a:spcPts val="1895"/>
              </a:lnSpc>
            </a:pPr>
            <a:r>
              <a:rPr dirty="0" sz="1600" spc="-5">
                <a:latin typeface="Arial MT"/>
                <a:cs typeface="Arial MT"/>
              </a:rPr>
              <a:t>del</a:t>
            </a:r>
            <a:r>
              <a:rPr dirty="0" sz="1600" spc="-35">
                <a:latin typeface="Arial MT"/>
                <a:cs typeface="Arial MT"/>
              </a:rPr>
              <a:t> </a:t>
            </a:r>
            <a:r>
              <a:rPr dirty="0" sz="1600" spc="-10">
                <a:latin typeface="Arial MT"/>
                <a:cs typeface="Arial MT"/>
              </a:rPr>
              <a:t>FONCOR</a:t>
            </a:r>
            <a:endParaRPr sz="1600">
              <a:latin typeface="Arial MT"/>
              <a:cs typeface="Arial MT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114300" y="3787139"/>
            <a:ext cx="3272154" cy="734695"/>
            <a:chOff x="114300" y="3787139"/>
            <a:chExt cx="3272154" cy="734695"/>
          </a:xfrm>
        </p:grpSpPr>
        <p:pic>
          <p:nvPicPr>
            <p:cNvPr id="28" name="object 2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14300" y="3787139"/>
              <a:ext cx="3272028" cy="734568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140207" y="3813047"/>
              <a:ext cx="3165475" cy="628015"/>
            </a:xfrm>
            <a:custGeom>
              <a:avLst/>
              <a:gdLst/>
              <a:ahLst/>
              <a:cxnLst/>
              <a:rect l="l" t="t" r="r" b="b"/>
              <a:pathLst>
                <a:path w="3165475" h="628014">
                  <a:moveTo>
                    <a:pt x="3165347" y="0"/>
                  </a:moveTo>
                  <a:lnTo>
                    <a:pt x="164922" y="0"/>
                  </a:lnTo>
                  <a:lnTo>
                    <a:pt x="0" y="313944"/>
                  </a:lnTo>
                  <a:lnTo>
                    <a:pt x="164922" y="627888"/>
                  </a:lnTo>
                  <a:lnTo>
                    <a:pt x="3165347" y="627888"/>
                  </a:lnTo>
                  <a:lnTo>
                    <a:pt x="3165347" y="0"/>
                  </a:lnTo>
                  <a:close/>
                </a:path>
              </a:pathLst>
            </a:custGeom>
            <a:solidFill>
              <a:srgbClr val="9DC3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304037" y="3943349"/>
              <a:ext cx="422275" cy="399415"/>
            </a:xfrm>
            <a:custGeom>
              <a:avLst/>
              <a:gdLst/>
              <a:ahLst/>
              <a:cxnLst/>
              <a:rect l="l" t="t" r="r" b="b"/>
              <a:pathLst>
                <a:path w="422275" h="399414">
                  <a:moveTo>
                    <a:pt x="211074" y="0"/>
                  </a:moveTo>
                  <a:lnTo>
                    <a:pt x="162676" y="5272"/>
                  </a:lnTo>
                  <a:lnTo>
                    <a:pt x="118248" y="20291"/>
                  </a:lnTo>
                  <a:lnTo>
                    <a:pt x="79057" y="43859"/>
                  </a:lnTo>
                  <a:lnTo>
                    <a:pt x="46370" y="74776"/>
                  </a:lnTo>
                  <a:lnTo>
                    <a:pt x="21453" y="111845"/>
                  </a:lnTo>
                  <a:lnTo>
                    <a:pt x="5574" y="153867"/>
                  </a:lnTo>
                  <a:lnTo>
                    <a:pt x="0" y="199644"/>
                  </a:lnTo>
                  <a:lnTo>
                    <a:pt x="5574" y="245420"/>
                  </a:lnTo>
                  <a:lnTo>
                    <a:pt x="21453" y="287442"/>
                  </a:lnTo>
                  <a:lnTo>
                    <a:pt x="46370" y="324511"/>
                  </a:lnTo>
                  <a:lnTo>
                    <a:pt x="79057" y="355428"/>
                  </a:lnTo>
                  <a:lnTo>
                    <a:pt x="118248" y="378996"/>
                  </a:lnTo>
                  <a:lnTo>
                    <a:pt x="162676" y="394015"/>
                  </a:lnTo>
                  <a:lnTo>
                    <a:pt x="211074" y="399288"/>
                  </a:lnTo>
                  <a:lnTo>
                    <a:pt x="259471" y="394015"/>
                  </a:lnTo>
                  <a:lnTo>
                    <a:pt x="303899" y="378996"/>
                  </a:lnTo>
                  <a:lnTo>
                    <a:pt x="343090" y="355428"/>
                  </a:lnTo>
                  <a:lnTo>
                    <a:pt x="375777" y="324511"/>
                  </a:lnTo>
                  <a:lnTo>
                    <a:pt x="400694" y="287442"/>
                  </a:lnTo>
                  <a:lnTo>
                    <a:pt x="416573" y="245420"/>
                  </a:lnTo>
                  <a:lnTo>
                    <a:pt x="422147" y="199644"/>
                  </a:lnTo>
                  <a:lnTo>
                    <a:pt x="416573" y="153867"/>
                  </a:lnTo>
                  <a:lnTo>
                    <a:pt x="400694" y="111845"/>
                  </a:lnTo>
                  <a:lnTo>
                    <a:pt x="375777" y="74776"/>
                  </a:lnTo>
                  <a:lnTo>
                    <a:pt x="343090" y="43859"/>
                  </a:lnTo>
                  <a:lnTo>
                    <a:pt x="303899" y="20291"/>
                  </a:lnTo>
                  <a:lnTo>
                    <a:pt x="259471" y="5272"/>
                  </a:lnTo>
                  <a:lnTo>
                    <a:pt x="211074" y="0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304037" y="3943349"/>
              <a:ext cx="422275" cy="399415"/>
            </a:xfrm>
            <a:custGeom>
              <a:avLst/>
              <a:gdLst/>
              <a:ahLst/>
              <a:cxnLst/>
              <a:rect l="l" t="t" r="r" b="b"/>
              <a:pathLst>
                <a:path w="422275" h="399414">
                  <a:moveTo>
                    <a:pt x="0" y="199644"/>
                  </a:moveTo>
                  <a:lnTo>
                    <a:pt x="5574" y="153867"/>
                  </a:lnTo>
                  <a:lnTo>
                    <a:pt x="21453" y="111845"/>
                  </a:lnTo>
                  <a:lnTo>
                    <a:pt x="46370" y="74776"/>
                  </a:lnTo>
                  <a:lnTo>
                    <a:pt x="79057" y="43859"/>
                  </a:lnTo>
                  <a:lnTo>
                    <a:pt x="118248" y="20291"/>
                  </a:lnTo>
                  <a:lnTo>
                    <a:pt x="162676" y="5272"/>
                  </a:lnTo>
                  <a:lnTo>
                    <a:pt x="211074" y="0"/>
                  </a:lnTo>
                  <a:lnTo>
                    <a:pt x="259471" y="5272"/>
                  </a:lnTo>
                  <a:lnTo>
                    <a:pt x="303899" y="20291"/>
                  </a:lnTo>
                  <a:lnTo>
                    <a:pt x="343090" y="43859"/>
                  </a:lnTo>
                  <a:lnTo>
                    <a:pt x="375777" y="74776"/>
                  </a:lnTo>
                  <a:lnTo>
                    <a:pt x="400694" y="111845"/>
                  </a:lnTo>
                  <a:lnTo>
                    <a:pt x="416573" y="153867"/>
                  </a:lnTo>
                  <a:lnTo>
                    <a:pt x="422147" y="199644"/>
                  </a:lnTo>
                  <a:lnTo>
                    <a:pt x="416573" y="245420"/>
                  </a:lnTo>
                  <a:lnTo>
                    <a:pt x="400694" y="287442"/>
                  </a:lnTo>
                  <a:lnTo>
                    <a:pt x="375777" y="324511"/>
                  </a:lnTo>
                  <a:lnTo>
                    <a:pt x="343090" y="355428"/>
                  </a:lnTo>
                  <a:lnTo>
                    <a:pt x="303899" y="378996"/>
                  </a:lnTo>
                  <a:lnTo>
                    <a:pt x="259471" y="394015"/>
                  </a:lnTo>
                  <a:lnTo>
                    <a:pt x="211074" y="399288"/>
                  </a:lnTo>
                  <a:lnTo>
                    <a:pt x="162676" y="394015"/>
                  </a:lnTo>
                  <a:lnTo>
                    <a:pt x="118248" y="378996"/>
                  </a:lnTo>
                  <a:lnTo>
                    <a:pt x="79057" y="355428"/>
                  </a:lnTo>
                  <a:lnTo>
                    <a:pt x="46370" y="324511"/>
                  </a:lnTo>
                  <a:lnTo>
                    <a:pt x="21453" y="287442"/>
                  </a:lnTo>
                  <a:lnTo>
                    <a:pt x="5574" y="245420"/>
                  </a:lnTo>
                  <a:lnTo>
                    <a:pt x="0" y="199644"/>
                  </a:lnTo>
                  <a:close/>
                </a:path>
              </a:pathLst>
            </a:custGeom>
            <a:ln w="2895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2" name="object 32"/>
          <p:cNvSpPr txBox="1"/>
          <p:nvPr/>
        </p:nvSpPr>
        <p:spPr>
          <a:xfrm>
            <a:off x="448157" y="4011879"/>
            <a:ext cx="131445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-5" b="1">
                <a:solidFill>
                  <a:srgbClr val="FFFFFF"/>
                </a:solidFill>
                <a:latin typeface="Arial"/>
                <a:cs typeface="Arial"/>
              </a:rPr>
              <a:t>4</a:t>
            </a:r>
            <a:endParaRPr sz="15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00811" y="3885996"/>
            <a:ext cx="2327910" cy="5067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895"/>
              </a:lnSpc>
              <a:spcBef>
                <a:spcPts val="95"/>
              </a:spcBef>
            </a:pPr>
            <a:r>
              <a:rPr dirty="0" sz="1600" spc="-5">
                <a:latin typeface="Arial MT"/>
                <a:cs typeface="Arial MT"/>
              </a:rPr>
              <a:t>Autorización,</a:t>
            </a:r>
            <a:r>
              <a:rPr dirty="0" sz="1600" spc="-2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excepción y</a:t>
            </a:r>
            <a:endParaRPr sz="1600">
              <a:latin typeface="Arial MT"/>
              <a:cs typeface="Arial MT"/>
            </a:endParaRPr>
          </a:p>
          <a:p>
            <a:pPr marL="12700">
              <a:lnSpc>
                <a:spcPts val="1895"/>
              </a:lnSpc>
            </a:pPr>
            <a:r>
              <a:rPr dirty="0" sz="1600" spc="-5">
                <a:latin typeface="Arial MT"/>
                <a:cs typeface="Arial MT"/>
              </a:rPr>
              <a:t>nuevo</a:t>
            </a:r>
            <a:r>
              <a:rPr dirty="0" sz="1600" spc="-40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plazo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458717" y="869441"/>
            <a:ext cx="5469890" cy="584200"/>
          </a:xfrm>
          <a:prstGeom prst="rect">
            <a:avLst/>
          </a:prstGeom>
          <a:solidFill>
            <a:srgbClr val="DEEBF7"/>
          </a:solidFill>
          <a:ln w="19811">
            <a:solidFill>
              <a:srgbClr val="006FC0"/>
            </a:solidFill>
          </a:ln>
        </p:spPr>
        <p:txBody>
          <a:bodyPr wrap="square" lIns="0" tIns="106045" rIns="0" bIns="0" rtlCol="0" vert="horz">
            <a:spAutoFit/>
          </a:bodyPr>
          <a:lstStyle/>
          <a:p>
            <a:pPr marL="35560" marR="31750">
              <a:lnSpc>
                <a:spcPct val="100000"/>
              </a:lnSpc>
              <a:spcBef>
                <a:spcPts val="835"/>
              </a:spcBef>
            </a:pPr>
            <a:r>
              <a:rPr dirty="0" sz="1300" spc="-5">
                <a:latin typeface="Arial MT"/>
                <a:cs typeface="Arial MT"/>
              </a:rPr>
              <a:t>Autoriza</a:t>
            </a:r>
            <a:r>
              <a:rPr dirty="0" sz="1300" spc="40">
                <a:latin typeface="Arial MT"/>
                <a:cs typeface="Arial MT"/>
              </a:rPr>
              <a:t> </a:t>
            </a:r>
            <a:r>
              <a:rPr dirty="0" sz="1300" spc="-5">
                <a:latin typeface="Arial MT"/>
                <a:cs typeface="Arial MT"/>
              </a:rPr>
              <a:t>a</a:t>
            </a:r>
            <a:r>
              <a:rPr dirty="0" sz="1300" spc="25">
                <a:latin typeface="Arial MT"/>
                <a:cs typeface="Arial MT"/>
              </a:rPr>
              <a:t> </a:t>
            </a:r>
            <a:r>
              <a:rPr dirty="0" sz="1300">
                <a:latin typeface="Arial MT"/>
                <a:cs typeface="Arial MT"/>
              </a:rPr>
              <a:t>los</a:t>
            </a:r>
            <a:r>
              <a:rPr dirty="0" sz="1300" spc="40">
                <a:latin typeface="Arial MT"/>
                <a:cs typeface="Arial MT"/>
              </a:rPr>
              <a:t> </a:t>
            </a:r>
            <a:r>
              <a:rPr dirty="0" sz="1300" spc="-10">
                <a:latin typeface="Arial MT"/>
                <a:cs typeface="Arial MT"/>
              </a:rPr>
              <a:t>GR</a:t>
            </a:r>
            <a:r>
              <a:rPr dirty="0" sz="1300" spc="40">
                <a:latin typeface="Arial MT"/>
                <a:cs typeface="Arial MT"/>
              </a:rPr>
              <a:t> </a:t>
            </a:r>
            <a:r>
              <a:rPr dirty="0" sz="1300" spc="-5">
                <a:latin typeface="Arial MT"/>
                <a:cs typeface="Arial MT"/>
              </a:rPr>
              <a:t>a</a:t>
            </a:r>
            <a:r>
              <a:rPr dirty="0" sz="1300" spc="35">
                <a:latin typeface="Arial MT"/>
                <a:cs typeface="Arial MT"/>
              </a:rPr>
              <a:t> </a:t>
            </a:r>
            <a:r>
              <a:rPr dirty="0" sz="1300" spc="-5">
                <a:latin typeface="Arial MT"/>
                <a:cs typeface="Arial MT"/>
              </a:rPr>
              <a:t>utilizar</a:t>
            </a:r>
            <a:r>
              <a:rPr dirty="0" sz="1300" spc="25">
                <a:latin typeface="Arial MT"/>
                <a:cs typeface="Arial MT"/>
              </a:rPr>
              <a:t> </a:t>
            </a:r>
            <a:r>
              <a:rPr dirty="0" sz="1300">
                <a:latin typeface="Arial MT"/>
                <a:cs typeface="Arial MT"/>
              </a:rPr>
              <a:t>los</a:t>
            </a:r>
            <a:r>
              <a:rPr dirty="0" sz="1300" spc="25">
                <a:latin typeface="Arial MT"/>
                <a:cs typeface="Arial MT"/>
              </a:rPr>
              <a:t> </a:t>
            </a:r>
            <a:r>
              <a:rPr dirty="0" sz="1300">
                <a:latin typeface="Arial MT"/>
                <a:cs typeface="Arial MT"/>
              </a:rPr>
              <a:t>recursos</a:t>
            </a:r>
            <a:r>
              <a:rPr dirty="0" sz="1300" spc="45">
                <a:latin typeface="Arial MT"/>
                <a:cs typeface="Arial MT"/>
              </a:rPr>
              <a:t> </a:t>
            </a:r>
            <a:r>
              <a:rPr dirty="0" sz="1300" spc="-10">
                <a:latin typeface="Arial MT"/>
                <a:cs typeface="Arial MT"/>
              </a:rPr>
              <a:t>del</a:t>
            </a:r>
            <a:r>
              <a:rPr dirty="0" sz="1300" spc="40">
                <a:latin typeface="Arial MT"/>
                <a:cs typeface="Arial MT"/>
              </a:rPr>
              <a:t> </a:t>
            </a:r>
            <a:r>
              <a:rPr dirty="0" sz="1300" spc="-5">
                <a:latin typeface="Arial MT"/>
                <a:cs typeface="Arial MT"/>
              </a:rPr>
              <a:t>FONCOR</a:t>
            </a:r>
            <a:r>
              <a:rPr dirty="0" sz="1300" spc="40">
                <a:latin typeface="Arial MT"/>
                <a:cs typeface="Arial MT"/>
              </a:rPr>
              <a:t> </a:t>
            </a:r>
            <a:r>
              <a:rPr dirty="0" sz="1300" spc="-5">
                <a:latin typeface="Arial MT"/>
                <a:cs typeface="Arial MT"/>
              </a:rPr>
              <a:t>2021</a:t>
            </a:r>
            <a:r>
              <a:rPr dirty="0" sz="1300" spc="40">
                <a:latin typeface="Arial MT"/>
                <a:cs typeface="Arial MT"/>
              </a:rPr>
              <a:t> </a:t>
            </a:r>
            <a:r>
              <a:rPr dirty="0" sz="1300">
                <a:latin typeface="Arial MT"/>
                <a:cs typeface="Arial MT"/>
              </a:rPr>
              <a:t>de</a:t>
            </a:r>
            <a:r>
              <a:rPr dirty="0" sz="1300" spc="25">
                <a:latin typeface="Arial MT"/>
                <a:cs typeface="Arial MT"/>
              </a:rPr>
              <a:t> </a:t>
            </a:r>
            <a:r>
              <a:rPr dirty="0" sz="1300">
                <a:latin typeface="Arial MT"/>
                <a:cs typeface="Arial MT"/>
              </a:rPr>
              <a:t>acuerdo</a:t>
            </a:r>
            <a:r>
              <a:rPr dirty="0" sz="1300" spc="30">
                <a:latin typeface="Arial MT"/>
                <a:cs typeface="Arial MT"/>
              </a:rPr>
              <a:t> </a:t>
            </a:r>
            <a:r>
              <a:rPr dirty="0" sz="1300" spc="-5">
                <a:latin typeface="Arial MT"/>
                <a:cs typeface="Arial MT"/>
              </a:rPr>
              <a:t>a </a:t>
            </a:r>
            <a:r>
              <a:rPr dirty="0" sz="1300" spc="-345">
                <a:latin typeface="Arial MT"/>
                <a:cs typeface="Arial MT"/>
              </a:rPr>
              <a:t> </a:t>
            </a:r>
            <a:r>
              <a:rPr dirty="0" sz="1300" spc="-5">
                <a:latin typeface="Arial MT"/>
                <a:cs typeface="Arial MT"/>
              </a:rPr>
              <a:t>lo</a:t>
            </a:r>
            <a:r>
              <a:rPr dirty="0" sz="1300" spc="5">
                <a:latin typeface="Arial MT"/>
                <a:cs typeface="Arial MT"/>
              </a:rPr>
              <a:t> </a:t>
            </a:r>
            <a:r>
              <a:rPr dirty="0" sz="1300" spc="-5">
                <a:latin typeface="Arial MT"/>
                <a:cs typeface="Arial MT"/>
              </a:rPr>
              <a:t>aprobado</a:t>
            </a:r>
            <a:r>
              <a:rPr dirty="0" sz="1300" spc="30">
                <a:latin typeface="Arial MT"/>
                <a:cs typeface="Arial MT"/>
              </a:rPr>
              <a:t> </a:t>
            </a:r>
            <a:r>
              <a:rPr dirty="0" sz="1300" spc="-5">
                <a:latin typeface="Arial MT"/>
                <a:cs typeface="Arial MT"/>
              </a:rPr>
              <a:t>en</a:t>
            </a:r>
            <a:r>
              <a:rPr dirty="0" sz="1300" spc="10">
                <a:latin typeface="Arial MT"/>
                <a:cs typeface="Arial MT"/>
              </a:rPr>
              <a:t> </a:t>
            </a:r>
            <a:r>
              <a:rPr dirty="0" sz="1300" spc="-10">
                <a:latin typeface="Arial MT"/>
                <a:cs typeface="Arial MT"/>
              </a:rPr>
              <a:t>PIA</a:t>
            </a:r>
            <a:r>
              <a:rPr dirty="0" sz="1300" spc="-75">
                <a:latin typeface="Arial MT"/>
                <a:cs typeface="Arial MT"/>
              </a:rPr>
              <a:t> </a:t>
            </a:r>
            <a:r>
              <a:rPr dirty="0" sz="1300" spc="-10">
                <a:latin typeface="Arial MT"/>
                <a:cs typeface="Arial MT"/>
              </a:rPr>
              <a:t>2021.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458717" y="2917697"/>
            <a:ext cx="5469890" cy="504825"/>
          </a:xfrm>
          <a:prstGeom prst="rect">
            <a:avLst/>
          </a:prstGeom>
          <a:solidFill>
            <a:srgbClr val="DEEBF7"/>
          </a:solidFill>
          <a:ln w="19811">
            <a:solidFill>
              <a:srgbClr val="006FC0"/>
            </a:solidFill>
          </a:ln>
        </p:spPr>
        <p:txBody>
          <a:bodyPr wrap="square" lIns="0" tIns="67310" rIns="0" bIns="0" rtlCol="0" vert="horz">
            <a:spAutoFit/>
          </a:bodyPr>
          <a:lstStyle/>
          <a:p>
            <a:pPr marL="35560" marR="29845">
              <a:lnSpc>
                <a:spcPct val="100000"/>
              </a:lnSpc>
              <a:spcBef>
                <a:spcPts val="530"/>
              </a:spcBef>
            </a:pPr>
            <a:r>
              <a:rPr dirty="0" sz="1300" spc="-5">
                <a:latin typeface="Arial MT"/>
                <a:cs typeface="Arial MT"/>
              </a:rPr>
              <a:t>FONCOR</a:t>
            </a:r>
            <a:r>
              <a:rPr dirty="0" sz="1300" spc="270">
                <a:latin typeface="Arial MT"/>
                <a:cs typeface="Arial MT"/>
              </a:rPr>
              <a:t> </a:t>
            </a:r>
            <a:r>
              <a:rPr dirty="0" sz="1300" b="1" i="1">
                <a:latin typeface="Arial"/>
                <a:cs typeface="Arial"/>
              </a:rPr>
              <a:t>no</a:t>
            </a:r>
            <a:r>
              <a:rPr dirty="0" sz="1300" spc="270" b="1" i="1">
                <a:latin typeface="Arial"/>
                <a:cs typeface="Arial"/>
              </a:rPr>
              <a:t> </a:t>
            </a:r>
            <a:r>
              <a:rPr dirty="0" sz="1300" b="1" i="1">
                <a:latin typeface="Arial"/>
                <a:cs typeface="Arial"/>
              </a:rPr>
              <a:t>pueden</a:t>
            </a:r>
            <a:r>
              <a:rPr dirty="0" sz="1300" spc="275" b="1" i="1">
                <a:latin typeface="Arial"/>
                <a:cs typeface="Arial"/>
              </a:rPr>
              <a:t> </a:t>
            </a:r>
            <a:r>
              <a:rPr dirty="0" sz="1300" b="1" i="1">
                <a:latin typeface="Arial"/>
                <a:cs typeface="Arial"/>
              </a:rPr>
              <a:t>utilizarse</a:t>
            </a:r>
            <a:r>
              <a:rPr dirty="0" sz="1300" spc="285" b="1" i="1">
                <a:latin typeface="Arial"/>
                <a:cs typeface="Arial"/>
              </a:rPr>
              <a:t> </a:t>
            </a:r>
            <a:r>
              <a:rPr dirty="0" sz="1300" spc="-5" b="1" i="1">
                <a:latin typeface="Arial"/>
                <a:cs typeface="Arial"/>
              </a:rPr>
              <a:t>para</a:t>
            </a:r>
            <a:r>
              <a:rPr dirty="0" sz="1300" spc="280" b="1" i="1">
                <a:latin typeface="Arial"/>
                <a:cs typeface="Arial"/>
              </a:rPr>
              <a:t> </a:t>
            </a:r>
            <a:r>
              <a:rPr dirty="0" sz="1300" spc="-5" b="1" i="1">
                <a:latin typeface="Arial"/>
                <a:cs typeface="Arial"/>
              </a:rPr>
              <a:t>el</a:t>
            </a:r>
            <a:r>
              <a:rPr dirty="0" sz="1300" spc="270" b="1" i="1">
                <a:latin typeface="Arial"/>
                <a:cs typeface="Arial"/>
              </a:rPr>
              <a:t> </a:t>
            </a:r>
            <a:r>
              <a:rPr dirty="0" sz="1300" b="1" i="1">
                <a:latin typeface="Arial"/>
                <a:cs typeface="Arial"/>
              </a:rPr>
              <a:t>pago</a:t>
            </a:r>
            <a:r>
              <a:rPr dirty="0" sz="1300" spc="270" b="1" i="1">
                <a:latin typeface="Arial"/>
                <a:cs typeface="Arial"/>
              </a:rPr>
              <a:t> </a:t>
            </a:r>
            <a:r>
              <a:rPr dirty="0" sz="1300" spc="-5" b="1" i="1">
                <a:latin typeface="Arial"/>
                <a:cs typeface="Arial"/>
              </a:rPr>
              <a:t>de</a:t>
            </a:r>
            <a:r>
              <a:rPr dirty="0" sz="1300" spc="270" b="1" i="1">
                <a:latin typeface="Arial"/>
                <a:cs typeface="Arial"/>
              </a:rPr>
              <a:t> </a:t>
            </a:r>
            <a:r>
              <a:rPr dirty="0" sz="1300" b="1" i="1">
                <a:latin typeface="Arial"/>
                <a:cs typeface="Arial"/>
              </a:rPr>
              <a:t>remuneraciones</a:t>
            </a:r>
            <a:r>
              <a:rPr dirty="0" sz="1300" spc="275" b="1" i="1">
                <a:latin typeface="Arial"/>
                <a:cs typeface="Arial"/>
              </a:rPr>
              <a:t> </a:t>
            </a:r>
            <a:r>
              <a:rPr dirty="0" sz="1300" spc="-5">
                <a:latin typeface="Arial MT"/>
                <a:cs typeface="Arial MT"/>
              </a:rPr>
              <a:t>o </a:t>
            </a:r>
            <a:r>
              <a:rPr dirty="0" sz="1300" spc="-345">
                <a:latin typeface="Arial MT"/>
                <a:cs typeface="Arial MT"/>
              </a:rPr>
              <a:t> </a:t>
            </a:r>
            <a:r>
              <a:rPr dirty="0" sz="1300" spc="-5">
                <a:latin typeface="Arial MT"/>
                <a:cs typeface="Arial MT"/>
              </a:rPr>
              <a:t>retribuciones</a:t>
            </a:r>
            <a:r>
              <a:rPr dirty="0" sz="1300" spc="40">
                <a:latin typeface="Arial MT"/>
                <a:cs typeface="Arial MT"/>
              </a:rPr>
              <a:t> </a:t>
            </a:r>
            <a:r>
              <a:rPr dirty="0" sz="1300" spc="-5">
                <a:latin typeface="Arial MT"/>
                <a:cs typeface="Arial MT"/>
              </a:rPr>
              <a:t>de</a:t>
            </a:r>
            <a:r>
              <a:rPr dirty="0" sz="1300" spc="10">
                <a:latin typeface="Arial MT"/>
                <a:cs typeface="Arial MT"/>
              </a:rPr>
              <a:t> </a:t>
            </a:r>
            <a:r>
              <a:rPr dirty="0" sz="1300" spc="-5">
                <a:latin typeface="Arial MT"/>
                <a:cs typeface="Arial MT"/>
              </a:rPr>
              <a:t>cualquier</a:t>
            </a:r>
            <a:r>
              <a:rPr dirty="0" sz="1300" spc="30">
                <a:latin typeface="Arial MT"/>
                <a:cs typeface="Arial MT"/>
              </a:rPr>
              <a:t> </a:t>
            </a:r>
            <a:r>
              <a:rPr dirty="0" sz="1300" spc="-10">
                <a:latin typeface="Arial MT"/>
                <a:cs typeface="Arial MT"/>
              </a:rPr>
              <a:t>índole.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537330" y="3531641"/>
            <a:ext cx="5314950" cy="1297940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285115" indent="-273050">
              <a:lnSpc>
                <a:spcPct val="100000"/>
              </a:lnSpc>
              <a:spcBef>
                <a:spcPts val="204"/>
              </a:spcBef>
              <a:buAutoNum type="alphaLcParenR"/>
              <a:tabLst>
                <a:tab pos="285750" algn="l"/>
              </a:tabLst>
            </a:pPr>
            <a:r>
              <a:rPr dirty="0" sz="1300" spc="-5" b="1" i="1">
                <a:solidFill>
                  <a:srgbClr val="FF0000"/>
                </a:solidFill>
                <a:latin typeface="Arial"/>
                <a:cs typeface="Arial"/>
              </a:rPr>
              <a:t>Autoriza</a:t>
            </a:r>
            <a:r>
              <a:rPr dirty="0" sz="1300" spc="320" b="1" i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300" spc="-5" i="1">
                <a:latin typeface="Arial"/>
                <a:cs typeface="Arial"/>
              </a:rPr>
              <a:t>a</a:t>
            </a:r>
            <a:r>
              <a:rPr dirty="0" sz="1300" spc="305" i="1">
                <a:latin typeface="Arial"/>
                <a:cs typeface="Arial"/>
              </a:rPr>
              <a:t> </a:t>
            </a:r>
            <a:r>
              <a:rPr dirty="0" sz="1300" i="1">
                <a:latin typeface="Arial"/>
                <a:cs typeface="Arial"/>
              </a:rPr>
              <a:t>la</a:t>
            </a:r>
            <a:r>
              <a:rPr dirty="0" sz="1300" spc="310" i="1">
                <a:latin typeface="Arial"/>
                <a:cs typeface="Arial"/>
              </a:rPr>
              <a:t> </a:t>
            </a:r>
            <a:r>
              <a:rPr dirty="0" sz="1300" spc="-5" i="1">
                <a:latin typeface="Arial"/>
                <a:cs typeface="Arial"/>
              </a:rPr>
              <a:t>DGPP</a:t>
            </a:r>
            <a:r>
              <a:rPr dirty="0" sz="1300" spc="260" i="1">
                <a:latin typeface="Arial"/>
                <a:cs typeface="Arial"/>
              </a:rPr>
              <a:t> </a:t>
            </a:r>
            <a:r>
              <a:rPr dirty="0" sz="1300" spc="-5" i="1">
                <a:latin typeface="Arial"/>
                <a:cs typeface="Arial"/>
              </a:rPr>
              <a:t>a</a:t>
            </a:r>
            <a:r>
              <a:rPr dirty="0" sz="1300" spc="310" i="1">
                <a:latin typeface="Arial"/>
                <a:cs typeface="Arial"/>
              </a:rPr>
              <a:t> </a:t>
            </a:r>
            <a:r>
              <a:rPr dirty="0" sz="1300" i="1">
                <a:latin typeface="Arial"/>
                <a:cs typeface="Arial"/>
              </a:rPr>
              <a:t>emitir</a:t>
            </a:r>
            <a:r>
              <a:rPr dirty="0" sz="1300" spc="325" i="1">
                <a:latin typeface="Arial"/>
                <a:cs typeface="Arial"/>
              </a:rPr>
              <a:t> </a:t>
            </a:r>
            <a:r>
              <a:rPr dirty="0" sz="1300" i="1">
                <a:latin typeface="Arial"/>
                <a:cs typeface="Arial"/>
              </a:rPr>
              <a:t>lineamientos</a:t>
            </a:r>
            <a:r>
              <a:rPr dirty="0" sz="1300" spc="330" i="1">
                <a:latin typeface="Arial"/>
                <a:cs typeface="Arial"/>
              </a:rPr>
              <a:t> </a:t>
            </a:r>
            <a:r>
              <a:rPr dirty="0" sz="1300" spc="-5" i="1">
                <a:latin typeface="Arial"/>
                <a:cs typeface="Arial"/>
              </a:rPr>
              <a:t>para</a:t>
            </a:r>
            <a:r>
              <a:rPr dirty="0" sz="1300" spc="310" i="1">
                <a:latin typeface="Arial"/>
                <a:cs typeface="Arial"/>
              </a:rPr>
              <a:t> </a:t>
            </a:r>
            <a:r>
              <a:rPr dirty="0" sz="1300" i="1">
                <a:latin typeface="Arial"/>
                <a:cs typeface="Arial"/>
              </a:rPr>
              <a:t>la</a:t>
            </a:r>
            <a:r>
              <a:rPr dirty="0" sz="1300" spc="315" i="1">
                <a:latin typeface="Arial"/>
                <a:cs typeface="Arial"/>
              </a:rPr>
              <a:t> </a:t>
            </a:r>
            <a:r>
              <a:rPr dirty="0" sz="1300" i="1">
                <a:latin typeface="Arial"/>
                <a:cs typeface="Arial"/>
              </a:rPr>
              <a:t>programación</a:t>
            </a:r>
            <a:endParaRPr sz="1300">
              <a:latin typeface="Arial"/>
              <a:cs typeface="Arial"/>
            </a:endParaRPr>
          </a:p>
          <a:p>
            <a:pPr marL="285115">
              <a:lnSpc>
                <a:spcPct val="100000"/>
              </a:lnSpc>
              <a:spcBef>
                <a:spcPts val="105"/>
              </a:spcBef>
            </a:pPr>
            <a:r>
              <a:rPr dirty="0" sz="1300" spc="-5" i="1">
                <a:latin typeface="Arial"/>
                <a:cs typeface="Arial"/>
              </a:rPr>
              <a:t>multianual</a:t>
            </a:r>
            <a:r>
              <a:rPr dirty="0" sz="1300" spc="25" i="1">
                <a:latin typeface="Arial"/>
                <a:cs typeface="Arial"/>
              </a:rPr>
              <a:t> </a:t>
            </a:r>
            <a:r>
              <a:rPr dirty="0" sz="1300" spc="-5" i="1">
                <a:latin typeface="Arial"/>
                <a:cs typeface="Arial"/>
              </a:rPr>
              <a:t>del</a:t>
            </a:r>
            <a:r>
              <a:rPr dirty="0" sz="1300" spc="-10" i="1">
                <a:latin typeface="Arial"/>
                <a:cs typeface="Arial"/>
              </a:rPr>
              <a:t> FONCOR.</a:t>
            </a:r>
            <a:endParaRPr sz="1300">
              <a:latin typeface="Arial"/>
              <a:cs typeface="Arial"/>
            </a:endParaRPr>
          </a:p>
          <a:p>
            <a:pPr marL="285115" marR="5080" indent="-273050">
              <a:lnSpc>
                <a:spcPct val="106900"/>
              </a:lnSpc>
              <a:spcBef>
                <a:spcPts val="15"/>
              </a:spcBef>
              <a:buAutoNum type="alphaLcParenR" startAt="2"/>
              <a:tabLst>
                <a:tab pos="285750" algn="l"/>
              </a:tabLst>
            </a:pPr>
            <a:r>
              <a:rPr dirty="0" sz="1300" spc="-5" i="1">
                <a:latin typeface="Arial"/>
                <a:cs typeface="Arial"/>
              </a:rPr>
              <a:t>Establece</a:t>
            </a:r>
            <a:r>
              <a:rPr dirty="0" sz="1300" spc="225" i="1">
                <a:latin typeface="Arial"/>
                <a:cs typeface="Arial"/>
              </a:rPr>
              <a:t> </a:t>
            </a:r>
            <a:r>
              <a:rPr dirty="0" sz="1300" b="1" i="1">
                <a:solidFill>
                  <a:srgbClr val="FF0000"/>
                </a:solidFill>
                <a:latin typeface="Arial"/>
                <a:cs typeface="Arial"/>
              </a:rPr>
              <a:t>nuevo</a:t>
            </a:r>
            <a:r>
              <a:rPr dirty="0" sz="1300" spc="225" b="1" i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300" b="1" i="1">
                <a:solidFill>
                  <a:srgbClr val="FF0000"/>
                </a:solidFill>
                <a:latin typeface="Arial"/>
                <a:cs typeface="Arial"/>
              </a:rPr>
              <a:t>plazo</a:t>
            </a:r>
            <a:r>
              <a:rPr dirty="0" sz="1300" spc="225" b="1" i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300" spc="-5" i="1">
                <a:latin typeface="Arial"/>
                <a:cs typeface="Arial"/>
              </a:rPr>
              <a:t>para</a:t>
            </a:r>
            <a:r>
              <a:rPr dirty="0" sz="1300" spc="225" i="1">
                <a:latin typeface="Arial"/>
                <a:cs typeface="Arial"/>
              </a:rPr>
              <a:t> </a:t>
            </a:r>
            <a:r>
              <a:rPr dirty="0" sz="1300" i="1">
                <a:latin typeface="Arial"/>
                <a:cs typeface="Arial"/>
              </a:rPr>
              <a:t>modificar</a:t>
            </a:r>
            <a:r>
              <a:rPr dirty="0" sz="1300" spc="215" i="1">
                <a:latin typeface="Arial"/>
                <a:cs typeface="Arial"/>
              </a:rPr>
              <a:t> </a:t>
            </a:r>
            <a:r>
              <a:rPr dirty="0" sz="1300" i="1">
                <a:latin typeface="Arial"/>
                <a:cs typeface="Arial"/>
              </a:rPr>
              <a:t>la</a:t>
            </a:r>
            <a:r>
              <a:rPr dirty="0" sz="1300" spc="210" i="1">
                <a:latin typeface="Arial"/>
                <a:cs typeface="Arial"/>
              </a:rPr>
              <a:t> </a:t>
            </a:r>
            <a:r>
              <a:rPr dirty="0" sz="1300" i="1">
                <a:latin typeface="Arial"/>
                <a:cs typeface="Arial"/>
              </a:rPr>
              <a:t>fuente</a:t>
            </a:r>
            <a:r>
              <a:rPr dirty="0" sz="1300" spc="220" i="1">
                <a:latin typeface="Arial"/>
                <a:cs typeface="Arial"/>
              </a:rPr>
              <a:t> </a:t>
            </a:r>
            <a:r>
              <a:rPr dirty="0" sz="1300" i="1">
                <a:latin typeface="Arial"/>
                <a:cs typeface="Arial"/>
              </a:rPr>
              <a:t>del</a:t>
            </a:r>
            <a:r>
              <a:rPr dirty="0" sz="1300" spc="225" i="1">
                <a:latin typeface="Arial"/>
                <a:cs typeface="Arial"/>
              </a:rPr>
              <a:t> </a:t>
            </a:r>
            <a:r>
              <a:rPr dirty="0" sz="1300" spc="-5" i="1">
                <a:latin typeface="Arial"/>
                <a:cs typeface="Arial"/>
              </a:rPr>
              <a:t>FONCOR</a:t>
            </a:r>
            <a:r>
              <a:rPr dirty="0" sz="1300" spc="210" i="1">
                <a:latin typeface="Arial"/>
                <a:cs typeface="Arial"/>
              </a:rPr>
              <a:t> </a:t>
            </a:r>
            <a:r>
              <a:rPr dirty="0" sz="1300" spc="15" i="1">
                <a:latin typeface="Arial"/>
                <a:cs typeface="Arial"/>
              </a:rPr>
              <a:t>de </a:t>
            </a:r>
            <a:r>
              <a:rPr dirty="0" sz="1300" spc="-345" i="1">
                <a:latin typeface="Arial"/>
                <a:cs typeface="Arial"/>
              </a:rPr>
              <a:t> </a:t>
            </a:r>
            <a:r>
              <a:rPr dirty="0" sz="1300" spc="-5" i="1">
                <a:latin typeface="Arial"/>
                <a:cs typeface="Arial"/>
              </a:rPr>
              <a:t>RO</a:t>
            </a:r>
            <a:r>
              <a:rPr dirty="0" sz="1300" spc="10" i="1">
                <a:latin typeface="Arial"/>
                <a:cs typeface="Arial"/>
              </a:rPr>
              <a:t> </a:t>
            </a:r>
            <a:r>
              <a:rPr dirty="0" sz="1300" spc="-5" i="1">
                <a:latin typeface="Arial"/>
                <a:cs typeface="Arial"/>
              </a:rPr>
              <a:t>a RD</a:t>
            </a:r>
            <a:r>
              <a:rPr dirty="0" sz="1300" spc="10" i="1">
                <a:latin typeface="Arial"/>
                <a:cs typeface="Arial"/>
              </a:rPr>
              <a:t> </a:t>
            </a:r>
            <a:r>
              <a:rPr dirty="0" sz="1300" spc="-10" i="1">
                <a:latin typeface="Arial"/>
                <a:cs typeface="Arial"/>
              </a:rPr>
              <a:t>hasta</a:t>
            </a:r>
            <a:r>
              <a:rPr dirty="0" sz="1300" spc="20" i="1">
                <a:latin typeface="Arial"/>
                <a:cs typeface="Arial"/>
              </a:rPr>
              <a:t> </a:t>
            </a:r>
            <a:r>
              <a:rPr dirty="0" sz="1300" spc="-5" i="1">
                <a:latin typeface="Arial"/>
                <a:cs typeface="Arial"/>
              </a:rPr>
              <a:t>el 31Marzo2021</a:t>
            </a:r>
            <a:r>
              <a:rPr dirty="0" sz="1300" spc="60" i="1">
                <a:latin typeface="Arial"/>
                <a:cs typeface="Arial"/>
              </a:rPr>
              <a:t> </a:t>
            </a:r>
            <a:r>
              <a:rPr dirty="0" sz="1300" spc="-5" i="1">
                <a:latin typeface="Arial"/>
                <a:cs typeface="Arial"/>
              </a:rPr>
              <a:t>para</a:t>
            </a:r>
            <a:r>
              <a:rPr dirty="0" sz="1300" spc="20" i="1">
                <a:latin typeface="Arial"/>
                <a:cs typeface="Arial"/>
              </a:rPr>
              <a:t> </a:t>
            </a:r>
            <a:r>
              <a:rPr dirty="0" sz="1300" spc="-5" i="1">
                <a:latin typeface="Arial"/>
                <a:cs typeface="Arial"/>
              </a:rPr>
              <a:t>la</a:t>
            </a:r>
            <a:r>
              <a:rPr dirty="0" sz="1300" spc="10" i="1">
                <a:latin typeface="Arial"/>
                <a:cs typeface="Arial"/>
              </a:rPr>
              <a:t> </a:t>
            </a:r>
            <a:r>
              <a:rPr dirty="0" sz="1300" spc="-10" i="1">
                <a:latin typeface="Arial"/>
                <a:cs typeface="Arial"/>
              </a:rPr>
              <a:t>ejecución</a:t>
            </a:r>
            <a:r>
              <a:rPr dirty="0" sz="1300" spc="25" i="1">
                <a:latin typeface="Arial"/>
                <a:cs typeface="Arial"/>
              </a:rPr>
              <a:t> </a:t>
            </a:r>
            <a:r>
              <a:rPr dirty="0" sz="1300" spc="-10" i="1">
                <a:latin typeface="Arial"/>
                <a:cs typeface="Arial"/>
              </a:rPr>
              <a:t>2021.</a:t>
            </a:r>
            <a:endParaRPr sz="1300">
              <a:latin typeface="Arial"/>
              <a:cs typeface="Arial"/>
            </a:endParaRPr>
          </a:p>
          <a:p>
            <a:pPr marL="285115" marR="7620" indent="-273050">
              <a:lnSpc>
                <a:spcPct val="106900"/>
              </a:lnSpc>
              <a:buAutoNum type="alphaLcParenR" startAt="2"/>
              <a:tabLst>
                <a:tab pos="285750" algn="l"/>
              </a:tabLst>
            </a:pPr>
            <a:r>
              <a:rPr dirty="0" sz="1300" spc="-5" b="1" i="1">
                <a:solidFill>
                  <a:srgbClr val="FF0000"/>
                </a:solidFill>
                <a:latin typeface="Arial"/>
                <a:cs typeface="Arial"/>
              </a:rPr>
              <a:t>Exceptúa</a:t>
            </a:r>
            <a:r>
              <a:rPr dirty="0" sz="1300" spc="215" b="1" i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300" spc="-5" i="1">
                <a:latin typeface="Arial"/>
                <a:cs typeface="Arial"/>
              </a:rPr>
              <a:t>a</a:t>
            </a:r>
            <a:r>
              <a:rPr dirty="0" sz="1300" spc="200" i="1">
                <a:latin typeface="Arial"/>
                <a:cs typeface="Arial"/>
              </a:rPr>
              <a:t> </a:t>
            </a:r>
            <a:r>
              <a:rPr dirty="0" sz="1300" spc="-5" i="1">
                <a:latin typeface="Arial"/>
                <a:cs typeface="Arial"/>
              </a:rPr>
              <a:t>los</a:t>
            </a:r>
            <a:r>
              <a:rPr dirty="0" sz="1300" spc="204" i="1">
                <a:latin typeface="Arial"/>
                <a:cs typeface="Arial"/>
              </a:rPr>
              <a:t> </a:t>
            </a:r>
            <a:r>
              <a:rPr dirty="0" sz="1300" i="1">
                <a:latin typeface="Arial"/>
                <a:cs typeface="Arial"/>
              </a:rPr>
              <a:t>GR</a:t>
            </a:r>
            <a:r>
              <a:rPr dirty="0" sz="1300" spc="210" i="1">
                <a:latin typeface="Arial"/>
                <a:cs typeface="Arial"/>
              </a:rPr>
              <a:t> </a:t>
            </a:r>
            <a:r>
              <a:rPr dirty="0" sz="1300" spc="-5" i="1">
                <a:latin typeface="Arial"/>
                <a:cs typeface="Arial"/>
              </a:rPr>
              <a:t>de</a:t>
            </a:r>
            <a:r>
              <a:rPr dirty="0" sz="1300" spc="204" i="1">
                <a:latin typeface="Arial"/>
                <a:cs typeface="Arial"/>
              </a:rPr>
              <a:t> </a:t>
            </a:r>
            <a:r>
              <a:rPr dirty="0" sz="1300" spc="-5" i="1">
                <a:latin typeface="Arial"/>
                <a:cs typeface="Arial"/>
              </a:rPr>
              <a:t>la</a:t>
            </a:r>
            <a:r>
              <a:rPr dirty="0" sz="1300" spc="200" i="1">
                <a:latin typeface="Arial"/>
                <a:cs typeface="Arial"/>
              </a:rPr>
              <a:t> </a:t>
            </a:r>
            <a:r>
              <a:rPr dirty="0" sz="1300" spc="-5" i="1">
                <a:latin typeface="Arial"/>
                <a:cs typeface="Arial"/>
              </a:rPr>
              <a:t>28va</a:t>
            </a:r>
            <a:r>
              <a:rPr dirty="0" sz="1300" spc="200" i="1">
                <a:latin typeface="Arial"/>
                <a:cs typeface="Arial"/>
              </a:rPr>
              <a:t> </a:t>
            </a:r>
            <a:r>
              <a:rPr dirty="0" sz="1300" i="1">
                <a:latin typeface="Arial"/>
                <a:cs typeface="Arial"/>
              </a:rPr>
              <a:t>DCF</a:t>
            </a:r>
            <a:r>
              <a:rPr dirty="0" sz="1300" spc="195" i="1">
                <a:latin typeface="Arial"/>
                <a:cs typeface="Arial"/>
              </a:rPr>
              <a:t> </a:t>
            </a:r>
            <a:r>
              <a:rPr dirty="0" sz="1300" spc="-5" i="1">
                <a:latin typeface="Arial"/>
                <a:cs typeface="Arial"/>
              </a:rPr>
              <a:t>de</a:t>
            </a:r>
            <a:r>
              <a:rPr dirty="0" sz="1300" spc="210" i="1">
                <a:latin typeface="Arial"/>
                <a:cs typeface="Arial"/>
              </a:rPr>
              <a:t> </a:t>
            </a:r>
            <a:r>
              <a:rPr dirty="0" sz="1300" spc="-5" i="1">
                <a:latin typeface="Arial"/>
                <a:cs typeface="Arial"/>
              </a:rPr>
              <a:t>la</a:t>
            </a:r>
            <a:r>
              <a:rPr dirty="0" sz="1300" spc="204" i="1">
                <a:latin typeface="Arial"/>
                <a:cs typeface="Arial"/>
              </a:rPr>
              <a:t> </a:t>
            </a:r>
            <a:r>
              <a:rPr dirty="0" sz="1300" spc="-10" i="1">
                <a:latin typeface="Arial"/>
                <a:cs typeface="Arial"/>
              </a:rPr>
              <a:t>Ley</a:t>
            </a:r>
            <a:r>
              <a:rPr dirty="0" sz="1300" spc="200" i="1">
                <a:latin typeface="Arial"/>
                <a:cs typeface="Arial"/>
              </a:rPr>
              <a:t> </a:t>
            </a:r>
            <a:r>
              <a:rPr dirty="0" sz="1300" i="1">
                <a:latin typeface="Arial"/>
                <a:cs typeface="Arial"/>
              </a:rPr>
              <a:t>Nº</a:t>
            </a:r>
            <a:r>
              <a:rPr dirty="0" sz="1300" spc="195" i="1">
                <a:latin typeface="Arial"/>
                <a:cs typeface="Arial"/>
              </a:rPr>
              <a:t> </a:t>
            </a:r>
            <a:r>
              <a:rPr dirty="0" sz="1300" i="1">
                <a:latin typeface="Arial"/>
                <a:cs typeface="Arial"/>
              </a:rPr>
              <a:t>31084,</a:t>
            </a:r>
            <a:r>
              <a:rPr dirty="0" sz="1300" spc="215" i="1">
                <a:latin typeface="Arial"/>
                <a:cs typeface="Arial"/>
              </a:rPr>
              <a:t> </a:t>
            </a:r>
            <a:r>
              <a:rPr dirty="0" sz="1300" i="1">
                <a:latin typeface="Arial"/>
                <a:cs typeface="Arial"/>
              </a:rPr>
              <a:t>Ley</a:t>
            </a:r>
            <a:r>
              <a:rPr dirty="0" sz="1300" spc="200" i="1">
                <a:latin typeface="Arial"/>
                <a:cs typeface="Arial"/>
              </a:rPr>
              <a:t> </a:t>
            </a:r>
            <a:r>
              <a:rPr dirty="0" sz="1300" spc="-10" i="1">
                <a:latin typeface="Arial"/>
                <a:cs typeface="Arial"/>
              </a:rPr>
              <a:t>de </a:t>
            </a:r>
            <a:r>
              <a:rPr dirty="0" sz="1300" spc="-345" i="1">
                <a:latin typeface="Arial"/>
                <a:cs typeface="Arial"/>
              </a:rPr>
              <a:t> </a:t>
            </a:r>
            <a:r>
              <a:rPr dirty="0" sz="1300" spc="-10" i="1">
                <a:latin typeface="Arial"/>
                <a:cs typeface="Arial"/>
              </a:rPr>
              <a:t>Presupuesto</a:t>
            </a:r>
            <a:r>
              <a:rPr dirty="0" sz="1300" spc="45" i="1">
                <a:latin typeface="Arial"/>
                <a:cs typeface="Arial"/>
              </a:rPr>
              <a:t> </a:t>
            </a:r>
            <a:r>
              <a:rPr dirty="0" sz="1300" spc="-10" i="1">
                <a:latin typeface="Arial"/>
                <a:cs typeface="Arial"/>
              </a:rPr>
              <a:t>2021</a:t>
            </a:r>
            <a:r>
              <a:rPr dirty="0" sz="1300" spc="10" i="1">
                <a:latin typeface="Arial"/>
                <a:cs typeface="Arial"/>
              </a:rPr>
              <a:t> </a:t>
            </a:r>
            <a:r>
              <a:rPr dirty="0" sz="1300" spc="-5" i="1">
                <a:latin typeface="Arial"/>
                <a:cs typeface="Arial"/>
              </a:rPr>
              <a:t>(</a:t>
            </a:r>
            <a:r>
              <a:rPr dirty="0" sz="1300" spc="-5" i="1">
                <a:solidFill>
                  <a:srgbClr val="0000FF"/>
                </a:solidFill>
                <a:latin typeface="Arial"/>
                <a:cs typeface="Arial"/>
              </a:rPr>
              <a:t>para</a:t>
            </a:r>
            <a:r>
              <a:rPr dirty="0" sz="1300" spc="30" i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300" spc="-5" i="1">
                <a:solidFill>
                  <a:srgbClr val="0000FF"/>
                </a:solidFill>
                <a:latin typeface="Arial"/>
                <a:cs typeface="Arial"/>
              </a:rPr>
              <a:t>adecuarse</a:t>
            </a:r>
            <a:r>
              <a:rPr dirty="0" sz="1300" spc="35" i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300" spc="-5" i="1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dirty="0" sz="1300" spc="10" i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300" spc="-5" i="1">
                <a:solidFill>
                  <a:srgbClr val="0000FF"/>
                </a:solidFill>
                <a:latin typeface="Arial"/>
                <a:cs typeface="Arial"/>
              </a:rPr>
              <a:t>la</a:t>
            </a:r>
            <a:r>
              <a:rPr dirty="0" sz="1300" spc="10" i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300" spc="-10" i="1">
                <a:solidFill>
                  <a:srgbClr val="0000FF"/>
                </a:solidFill>
                <a:latin typeface="Arial"/>
                <a:cs typeface="Arial"/>
              </a:rPr>
              <a:t>Ley</a:t>
            </a:r>
            <a:r>
              <a:rPr dirty="0" sz="1300" spc="10" i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300" spc="-10" i="1">
                <a:solidFill>
                  <a:srgbClr val="0000FF"/>
                </a:solidFill>
                <a:latin typeface="Arial"/>
                <a:cs typeface="Arial"/>
              </a:rPr>
              <a:t>31069).</a:t>
            </a:r>
            <a:endParaRPr sz="13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545585" y="1524990"/>
            <a:ext cx="5454650" cy="1238885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285115" indent="-285750">
              <a:lnSpc>
                <a:spcPct val="100000"/>
              </a:lnSpc>
              <a:spcBef>
                <a:spcPts val="204"/>
              </a:spcBef>
              <a:buAutoNum type="alphaLcParenR"/>
              <a:tabLst>
                <a:tab pos="285750" algn="l"/>
              </a:tabLst>
            </a:pPr>
            <a:r>
              <a:rPr dirty="0" sz="1300" i="1">
                <a:latin typeface="Arial"/>
                <a:cs typeface="Arial"/>
              </a:rPr>
              <a:t>Programar</a:t>
            </a:r>
            <a:r>
              <a:rPr dirty="0" sz="1300" spc="530" i="1">
                <a:latin typeface="Arial"/>
                <a:cs typeface="Arial"/>
              </a:rPr>
              <a:t> </a:t>
            </a:r>
            <a:r>
              <a:rPr dirty="0" sz="1300" b="1" i="1">
                <a:solidFill>
                  <a:srgbClr val="FF0000"/>
                </a:solidFill>
                <a:latin typeface="Arial"/>
                <a:cs typeface="Arial"/>
              </a:rPr>
              <a:t>hasta</a:t>
            </a:r>
            <a:r>
              <a:rPr dirty="0" sz="1300" spc="525" b="1" i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300" spc="-5" b="1" i="1">
                <a:solidFill>
                  <a:srgbClr val="FF0000"/>
                </a:solidFill>
                <a:latin typeface="Arial"/>
                <a:cs typeface="Arial"/>
              </a:rPr>
              <a:t>50%</a:t>
            </a:r>
            <a:r>
              <a:rPr dirty="0" sz="1300" spc="550" b="1" i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300" spc="-5" i="1">
                <a:latin typeface="Arial"/>
                <a:cs typeface="Arial"/>
              </a:rPr>
              <a:t>de</a:t>
            </a:r>
            <a:r>
              <a:rPr dirty="0" sz="1300" spc="525" i="1">
                <a:latin typeface="Arial"/>
                <a:cs typeface="Arial"/>
              </a:rPr>
              <a:t> </a:t>
            </a:r>
            <a:r>
              <a:rPr dirty="0" sz="1300" spc="-5" i="1">
                <a:latin typeface="Arial"/>
                <a:cs typeface="Arial"/>
              </a:rPr>
              <a:t>los</a:t>
            </a:r>
            <a:r>
              <a:rPr dirty="0" sz="1300" spc="520" i="1">
                <a:latin typeface="Arial"/>
                <a:cs typeface="Arial"/>
              </a:rPr>
              <a:t> </a:t>
            </a:r>
            <a:r>
              <a:rPr dirty="0" sz="1300" i="1">
                <a:latin typeface="Arial"/>
                <a:cs typeface="Arial"/>
              </a:rPr>
              <a:t>recursos</a:t>
            </a:r>
            <a:r>
              <a:rPr dirty="0" sz="1300" spc="525" i="1">
                <a:latin typeface="Arial"/>
                <a:cs typeface="Arial"/>
              </a:rPr>
              <a:t> </a:t>
            </a:r>
            <a:r>
              <a:rPr dirty="0" sz="1300" spc="-10" i="1">
                <a:latin typeface="Arial"/>
                <a:cs typeface="Arial"/>
              </a:rPr>
              <a:t>del</a:t>
            </a:r>
            <a:r>
              <a:rPr dirty="0" sz="1300" spc="535" i="1">
                <a:latin typeface="Arial"/>
                <a:cs typeface="Arial"/>
              </a:rPr>
              <a:t> </a:t>
            </a:r>
            <a:r>
              <a:rPr dirty="0" sz="1300" spc="-5" i="1">
                <a:latin typeface="Arial"/>
                <a:cs typeface="Arial"/>
              </a:rPr>
              <a:t>FONCOR</a:t>
            </a:r>
            <a:r>
              <a:rPr dirty="0" sz="1300" spc="525" i="1">
                <a:latin typeface="Arial"/>
                <a:cs typeface="Arial"/>
              </a:rPr>
              <a:t> </a:t>
            </a:r>
            <a:r>
              <a:rPr dirty="0" sz="1300" i="1">
                <a:latin typeface="Arial"/>
                <a:cs typeface="Arial"/>
              </a:rPr>
              <a:t>en</a:t>
            </a:r>
            <a:r>
              <a:rPr dirty="0" sz="1300" spc="535" i="1">
                <a:latin typeface="Arial"/>
                <a:cs typeface="Arial"/>
              </a:rPr>
              <a:t> </a:t>
            </a:r>
            <a:r>
              <a:rPr dirty="0" sz="1300" b="1" i="1">
                <a:solidFill>
                  <a:srgbClr val="FF0000"/>
                </a:solidFill>
                <a:latin typeface="Arial"/>
                <a:cs typeface="Arial"/>
              </a:rPr>
              <a:t>gasto</a:t>
            </a:r>
            <a:endParaRPr sz="1300">
              <a:latin typeface="Arial"/>
              <a:cs typeface="Arial"/>
            </a:endParaRPr>
          </a:p>
          <a:p>
            <a:pPr algn="ctr" marR="1616710">
              <a:lnSpc>
                <a:spcPct val="100000"/>
              </a:lnSpc>
              <a:spcBef>
                <a:spcPts val="110"/>
              </a:spcBef>
            </a:pPr>
            <a:r>
              <a:rPr dirty="0" sz="1300" spc="-5" b="1" i="1">
                <a:solidFill>
                  <a:srgbClr val="FF0000"/>
                </a:solidFill>
                <a:latin typeface="Arial"/>
                <a:cs typeface="Arial"/>
              </a:rPr>
              <a:t>corriente</a:t>
            </a:r>
            <a:r>
              <a:rPr dirty="0" sz="1300" spc="-5" i="1">
                <a:latin typeface="Arial"/>
                <a:cs typeface="Arial"/>
              </a:rPr>
              <a:t>,</a:t>
            </a:r>
            <a:r>
              <a:rPr dirty="0" sz="1300" spc="20" i="1">
                <a:latin typeface="Arial"/>
                <a:cs typeface="Arial"/>
              </a:rPr>
              <a:t> </a:t>
            </a:r>
            <a:r>
              <a:rPr dirty="0" sz="1300" spc="-5" i="1">
                <a:latin typeface="Arial"/>
                <a:cs typeface="Arial"/>
              </a:rPr>
              <a:t>en el</a:t>
            </a:r>
            <a:r>
              <a:rPr dirty="0" sz="1300" spc="5" i="1">
                <a:latin typeface="Arial"/>
                <a:cs typeface="Arial"/>
              </a:rPr>
              <a:t> </a:t>
            </a:r>
            <a:r>
              <a:rPr dirty="0" sz="1300" spc="-5" i="1">
                <a:latin typeface="Arial"/>
                <a:cs typeface="Arial"/>
              </a:rPr>
              <a:t>marco</a:t>
            </a:r>
            <a:r>
              <a:rPr dirty="0" sz="1300" spc="15" i="1">
                <a:latin typeface="Arial"/>
                <a:cs typeface="Arial"/>
              </a:rPr>
              <a:t> </a:t>
            </a:r>
            <a:r>
              <a:rPr dirty="0" sz="1300" spc="-5" i="1">
                <a:latin typeface="Arial"/>
                <a:cs typeface="Arial"/>
              </a:rPr>
              <a:t>de</a:t>
            </a:r>
            <a:r>
              <a:rPr dirty="0" sz="1300" spc="5" i="1">
                <a:latin typeface="Arial"/>
                <a:cs typeface="Arial"/>
              </a:rPr>
              <a:t> </a:t>
            </a:r>
            <a:r>
              <a:rPr dirty="0" sz="1300" spc="-5" i="1">
                <a:latin typeface="Arial"/>
                <a:cs typeface="Arial"/>
              </a:rPr>
              <a:t>las competencias.</a:t>
            </a:r>
            <a:endParaRPr sz="1300">
              <a:latin typeface="Arial"/>
              <a:cs typeface="Arial"/>
            </a:endParaRPr>
          </a:p>
          <a:p>
            <a:pPr marL="285115" indent="-285750">
              <a:lnSpc>
                <a:spcPct val="100000"/>
              </a:lnSpc>
              <a:spcBef>
                <a:spcPts val="720"/>
              </a:spcBef>
              <a:buAutoNum type="alphaLcParenR" startAt="2"/>
              <a:tabLst>
                <a:tab pos="285750" algn="l"/>
              </a:tabLst>
            </a:pPr>
            <a:r>
              <a:rPr dirty="0" sz="1300" i="1">
                <a:latin typeface="Arial"/>
                <a:cs typeface="Arial"/>
              </a:rPr>
              <a:t>Programar</a:t>
            </a:r>
            <a:r>
              <a:rPr dirty="0" sz="1300" spc="325" i="1">
                <a:latin typeface="Arial"/>
                <a:cs typeface="Arial"/>
              </a:rPr>
              <a:t> </a:t>
            </a:r>
            <a:r>
              <a:rPr dirty="0" sz="1300" b="1" i="1">
                <a:solidFill>
                  <a:srgbClr val="FF0000"/>
                </a:solidFill>
                <a:latin typeface="Arial"/>
                <a:cs typeface="Arial"/>
              </a:rPr>
              <a:t>hasta</a:t>
            </a:r>
            <a:r>
              <a:rPr dirty="0" sz="1300" spc="325" b="1" i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300" b="1" i="1">
                <a:solidFill>
                  <a:srgbClr val="FF0000"/>
                </a:solidFill>
                <a:latin typeface="Arial"/>
                <a:cs typeface="Arial"/>
              </a:rPr>
              <a:t>5%</a:t>
            </a:r>
            <a:r>
              <a:rPr dirty="0" sz="1300" spc="330" b="1" i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300" spc="-5" i="1">
                <a:latin typeface="Arial"/>
                <a:cs typeface="Arial"/>
              </a:rPr>
              <a:t>de</a:t>
            </a:r>
            <a:r>
              <a:rPr dirty="0" sz="1300" spc="315" i="1">
                <a:latin typeface="Arial"/>
                <a:cs typeface="Arial"/>
              </a:rPr>
              <a:t> </a:t>
            </a:r>
            <a:r>
              <a:rPr dirty="0" sz="1300" spc="-5" i="1">
                <a:latin typeface="Arial"/>
                <a:cs typeface="Arial"/>
              </a:rPr>
              <a:t>los</a:t>
            </a:r>
            <a:r>
              <a:rPr dirty="0" sz="1300" spc="320" i="1">
                <a:latin typeface="Arial"/>
                <a:cs typeface="Arial"/>
              </a:rPr>
              <a:t> </a:t>
            </a:r>
            <a:r>
              <a:rPr dirty="0" sz="1300" i="1">
                <a:latin typeface="Arial"/>
                <a:cs typeface="Arial"/>
              </a:rPr>
              <a:t>recursos</a:t>
            </a:r>
            <a:r>
              <a:rPr dirty="0" sz="1300" spc="340" i="1">
                <a:latin typeface="Arial"/>
                <a:cs typeface="Arial"/>
              </a:rPr>
              <a:t> </a:t>
            </a:r>
            <a:r>
              <a:rPr dirty="0" sz="1300" spc="-10" i="1">
                <a:latin typeface="Arial"/>
                <a:cs typeface="Arial"/>
              </a:rPr>
              <a:t>del</a:t>
            </a:r>
            <a:r>
              <a:rPr dirty="0" sz="1300" spc="320" i="1">
                <a:latin typeface="Arial"/>
                <a:cs typeface="Arial"/>
              </a:rPr>
              <a:t> </a:t>
            </a:r>
            <a:r>
              <a:rPr dirty="0" sz="1300" spc="-5" i="1">
                <a:latin typeface="Arial"/>
                <a:cs typeface="Arial"/>
              </a:rPr>
              <a:t>FONCOR</a:t>
            </a:r>
            <a:r>
              <a:rPr dirty="0" sz="1300" spc="330" i="1">
                <a:latin typeface="Arial"/>
                <a:cs typeface="Arial"/>
              </a:rPr>
              <a:t> </a:t>
            </a:r>
            <a:r>
              <a:rPr dirty="0" sz="1300" i="1">
                <a:latin typeface="Arial"/>
                <a:cs typeface="Arial"/>
              </a:rPr>
              <a:t>para</a:t>
            </a:r>
            <a:r>
              <a:rPr dirty="0" sz="1300" spc="320" i="1">
                <a:latin typeface="Arial"/>
                <a:cs typeface="Arial"/>
              </a:rPr>
              <a:t> </a:t>
            </a:r>
            <a:r>
              <a:rPr dirty="0" sz="1300" spc="-5" i="1">
                <a:latin typeface="Arial"/>
                <a:cs typeface="Arial"/>
              </a:rPr>
              <a:t>financiar</a:t>
            </a:r>
            <a:endParaRPr sz="1300">
              <a:latin typeface="Arial"/>
              <a:cs typeface="Arial"/>
            </a:endParaRPr>
          </a:p>
          <a:p>
            <a:pPr algn="ctr" marL="48895">
              <a:lnSpc>
                <a:spcPct val="100000"/>
              </a:lnSpc>
              <a:spcBef>
                <a:spcPts val="110"/>
              </a:spcBef>
            </a:pPr>
            <a:r>
              <a:rPr dirty="0" sz="1300" spc="-5" b="1" i="1">
                <a:solidFill>
                  <a:srgbClr val="FF0000"/>
                </a:solidFill>
                <a:latin typeface="Arial"/>
                <a:cs typeface="Arial"/>
              </a:rPr>
              <a:t>fichas</a:t>
            </a:r>
            <a:r>
              <a:rPr dirty="0" sz="1300" spc="40" b="1" i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300" spc="-5" b="1" i="1">
                <a:solidFill>
                  <a:srgbClr val="FF0000"/>
                </a:solidFill>
                <a:latin typeface="Arial"/>
                <a:cs typeface="Arial"/>
              </a:rPr>
              <a:t>técnicas</a:t>
            </a:r>
            <a:r>
              <a:rPr dirty="0" sz="1300" spc="35" b="1" i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300" spc="-5" b="1" i="1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dirty="0" sz="1300" spc="15" b="1" i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300" spc="-5" b="1" i="1">
                <a:solidFill>
                  <a:srgbClr val="FF0000"/>
                </a:solidFill>
                <a:latin typeface="Arial"/>
                <a:cs typeface="Arial"/>
              </a:rPr>
              <a:t>estudios</a:t>
            </a:r>
            <a:r>
              <a:rPr dirty="0" sz="1300" spc="55" b="1" i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300" spc="-5" b="1" i="1">
                <a:solidFill>
                  <a:srgbClr val="FF0000"/>
                </a:solidFill>
                <a:latin typeface="Arial"/>
                <a:cs typeface="Arial"/>
              </a:rPr>
              <a:t>de</a:t>
            </a:r>
            <a:r>
              <a:rPr dirty="0" sz="1300" spc="25" b="1" i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300" spc="-5" b="1" i="1">
                <a:solidFill>
                  <a:srgbClr val="FF0000"/>
                </a:solidFill>
                <a:latin typeface="Arial"/>
                <a:cs typeface="Arial"/>
              </a:rPr>
              <a:t>preinversión</a:t>
            </a:r>
            <a:r>
              <a:rPr dirty="0" sz="1300" spc="50" b="1" i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300" spc="-10" i="1">
                <a:latin typeface="Arial"/>
                <a:cs typeface="Arial"/>
              </a:rPr>
              <a:t>(</a:t>
            </a:r>
            <a:r>
              <a:rPr dirty="0" sz="1300" spc="-10" i="1">
                <a:solidFill>
                  <a:srgbClr val="0000FF"/>
                </a:solidFill>
                <a:latin typeface="Arial"/>
                <a:cs typeface="Arial"/>
              </a:rPr>
              <a:t>fichas</a:t>
            </a:r>
            <a:r>
              <a:rPr dirty="0" sz="1300" spc="35" i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300" spc="-5" i="1">
                <a:solidFill>
                  <a:srgbClr val="0000FF"/>
                </a:solidFill>
                <a:latin typeface="Arial"/>
                <a:cs typeface="Arial"/>
              </a:rPr>
              <a:t>es</a:t>
            </a:r>
            <a:r>
              <a:rPr dirty="0" sz="1300" spc="15" i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300" spc="-5" i="1">
                <a:solidFill>
                  <a:srgbClr val="0000FF"/>
                </a:solidFill>
                <a:latin typeface="Arial"/>
                <a:cs typeface="Arial"/>
              </a:rPr>
              <a:t>G.Capital</a:t>
            </a:r>
            <a:r>
              <a:rPr dirty="0" sz="1300" spc="-5" i="1">
                <a:latin typeface="Arial"/>
                <a:cs typeface="Arial"/>
              </a:rPr>
              <a:t>).</a:t>
            </a:r>
            <a:endParaRPr sz="1300">
              <a:latin typeface="Arial"/>
              <a:cs typeface="Arial"/>
            </a:endParaRPr>
          </a:p>
          <a:p>
            <a:pPr marL="285115" indent="-273050">
              <a:lnSpc>
                <a:spcPct val="100000"/>
              </a:lnSpc>
              <a:spcBef>
                <a:spcPts val="705"/>
              </a:spcBef>
              <a:buAutoNum type="alphaLcParenR" startAt="3"/>
              <a:tabLst>
                <a:tab pos="285115" algn="l"/>
                <a:tab pos="285750" algn="l"/>
              </a:tabLst>
            </a:pPr>
            <a:r>
              <a:rPr dirty="0" sz="1300" spc="-5" i="1">
                <a:latin typeface="Arial"/>
                <a:cs typeface="Arial"/>
              </a:rPr>
              <a:t>Financiar</a:t>
            </a:r>
            <a:r>
              <a:rPr dirty="0" sz="1300" spc="30" i="1">
                <a:latin typeface="Arial"/>
                <a:cs typeface="Arial"/>
              </a:rPr>
              <a:t> </a:t>
            </a:r>
            <a:r>
              <a:rPr dirty="0" sz="1300" spc="-10" b="1" i="1">
                <a:solidFill>
                  <a:srgbClr val="FF0000"/>
                </a:solidFill>
                <a:latin typeface="Arial"/>
                <a:cs typeface="Arial"/>
              </a:rPr>
              <a:t>Otros</a:t>
            </a:r>
            <a:r>
              <a:rPr dirty="0" sz="1300" spc="20" b="1" i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300" spc="-5" b="1" i="1">
                <a:solidFill>
                  <a:srgbClr val="FF0000"/>
                </a:solidFill>
                <a:latin typeface="Arial"/>
                <a:cs typeface="Arial"/>
              </a:rPr>
              <a:t>gastos</a:t>
            </a:r>
            <a:r>
              <a:rPr dirty="0" sz="1300" spc="35" b="1" i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300" spc="-5" b="1" i="1">
                <a:solidFill>
                  <a:srgbClr val="FF0000"/>
                </a:solidFill>
                <a:latin typeface="Arial"/>
                <a:cs typeface="Arial"/>
              </a:rPr>
              <a:t>de</a:t>
            </a:r>
            <a:r>
              <a:rPr dirty="0" sz="1300" spc="10" b="1" i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300" spc="-5" b="1" i="1">
                <a:solidFill>
                  <a:srgbClr val="FF0000"/>
                </a:solidFill>
                <a:latin typeface="Arial"/>
                <a:cs typeface="Arial"/>
              </a:rPr>
              <a:t>capital</a:t>
            </a:r>
            <a:r>
              <a:rPr dirty="0" sz="1300" spc="35" b="1" i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300" spc="-5" i="1">
                <a:latin typeface="Arial"/>
                <a:cs typeface="Arial"/>
              </a:rPr>
              <a:t>además</a:t>
            </a:r>
            <a:r>
              <a:rPr dirty="0" sz="1300" spc="45" i="1">
                <a:latin typeface="Arial"/>
                <a:cs typeface="Arial"/>
              </a:rPr>
              <a:t> </a:t>
            </a:r>
            <a:r>
              <a:rPr dirty="0" sz="1300" spc="-5" i="1">
                <a:latin typeface="Arial"/>
                <a:cs typeface="Arial"/>
              </a:rPr>
              <a:t>de</a:t>
            </a:r>
            <a:r>
              <a:rPr dirty="0" sz="1300" spc="15" i="1">
                <a:latin typeface="Arial"/>
                <a:cs typeface="Arial"/>
              </a:rPr>
              <a:t> </a:t>
            </a:r>
            <a:r>
              <a:rPr dirty="0" sz="1300" spc="-5" i="1">
                <a:latin typeface="Arial"/>
                <a:cs typeface="Arial"/>
              </a:rPr>
              <a:t>inversiones</a:t>
            </a:r>
            <a:endParaRPr sz="1300">
              <a:latin typeface="Arial"/>
              <a:cs typeface="Arial"/>
            </a:endParaRPr>
          </a:p>
        </p:txBody>
      </p:sp>
      <p:sp>
        <p:nvSpPr>
          <p:cNvPr id="38" name="object 38"/>
          <p:cNvSpPr txBox="1">
            <a:spLocks noGrp="1"/>
          </p:cNvSpPr>
          <p:nvPr>
            <p:ph type="title"/>
          </p:nvPr>
        </p:nvSpPr>
        <p:spPr>
          <a:xfrm>
            <a:off x="316484" y="106425"/>
            <a:ext cx="8310245" cy="5397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2380"/>
              </a:lnSpc>
              <a:spcBef>
                <a:spcPts val="105"/>
              </a:spcBef>
            </a:pPr>
            <a:r>
              <a:rPr dirty="0">
                <a:solidFill>
                  <a:srgbClr val="C00000"/>
                </a:solidFill>
                <a:latin typeface="Arial"/>
                <a:cs typeface="Arial"/>
              </a:rPr>
              <a:t>Decreto</a:t>
            </a:r>
            <a:r>
              <a:rPr dirty="0" spc="-4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C00000"/>
                </a:solidFill>
                <a:latin typeface="Arial"/>
                <a:cs typeface="Arial"/>
              </a:rPr>
              <a:t>de</a:t>
            </a:r>
            <a:r>
              <a:rPr dirty="0" spc="-2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C00000"/>
                </a:solidFill>
                <a:latin typeface="Arial"/>
                <a:cs typeface="Arial"/>
              </a:rPr>
              <a:t>Urgencia</a:t>
            </a:r>
            <a:r>
              <a:rPr dirty="0" spc="-25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C00000"/>
                </a:solidFill>
                <a:latin typeface="Arial"/>
                <a:cs typeface="Arial"/>
              </a:rPr>
              <a:t>024-2021</a:t>
            </a:r>
          </a:p>
          <a:p>
            <a:pPr marL="12700">
              <a:lnSpc>
                <a:spcPts val="1660"/>
              </a:lnSpc>
            </a:pPr>
            <a:r>
              <a:rPr dirty="0" sz="1400" spc="-5" b="0">
                <a:solidFill>
                  <a:srgbClr val="000000"/>
                </a:solidFill>
                <a:latin typeface="Calibri"/>
                <a:cs typeface="Calibri"/>
              </a:rPr>
              <a:t>Autorización</a:t>
            </a:r>
            <a:r>
              <a:rPr dirty="0" sz="1400" spc="-10" b="0">
                <a:solidFill>
                  <a:srgbClr val="000000"/>
                </a:solidFill>
                <a:latin typeface="Calibri"/>
                <a:cs typeface="Calibri"/>
              </a:rPr>
              <a:t> excepcional</a:t>
            </a:r>
            <a:r>
              <a:rPr dirty="0" sz="1400" spc="2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400" b="0">
                <a:solidFill>
                  <a:srgbClr val="000000"/>
                </a:solidFill>
                <a:latin typeface="Calibri"/>
                <a:cs typeface="Calibri"/>
              </a:rPr>
              <a:t>a</a:t>
            </a:r>
            <a:r>
              <a:rPr dirty="0" sz="1400" spc="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400" b="0">
                <a:solidFill>
                  <a:srgbClr val="000000"/>
                </a:solidFill>
                <a:latin typeface="Calibri"/>
                <a:cs typeface="Calibri"/>
              </a:rPr>
              <a:t>GR</a:t>
            </a:r>
            <a:r>
              <a:rPr dirty="0" sz="1400" spc="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400" b="0">
                <a:solidFill>
                  <a:srgbClr val="000000"/>
                </a:solidFill>
                <a:latin typeface="Calibri"/>
                <a:cs typeface="Calibri"/>
              </a:rPr>
              <a:t>a</a:t>
            </a:r>
            <a:r>
              <a:rPr dirty="0" sz="1400" spc="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400" spc="-5" b="0">
                <a:solidFill>
                  <a:srgbClr val="000000"/>
                </a:solidFill>
                <a:latin typeface="Calibri"/>
                <a:cs typeface="Calibri"/>
              </a:rPr>
              <a:t>utilizar</a:t>
            </a:r>
            <a:r>
              <a:rPr dirty="0" sz="1400" spc="1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400" b="0">
                <a:solidFill>
                  <a:srgbClr val="000000"/>
                </a:solidFill>
                <a:latin typeface="Calibri"/>
                <a:cs typeface="Calibri"/>
              </a:rPr>
              <a:t>el</a:t>
            </a:r>
            <a:r>
              <a:rPr dirty="0" sz="1400" spc="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400" spc="-10" b="0">
                <a:solidFill>
                  <a:srgbClr val="000000"/>
                </a:solidFill>
                <a:latin typeface="Calibri"/>
                <a:cs typeface="Calibri"/>
              </a:rPr>
              <a:t>FONCOR</a:t>
            </a:r>
            <a:r>
              <a:rPr dirty="0" sz="1400" spc="-1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400" spc="-10" b="0">
                <a:solidFill>
                  <a:srgbClr val="000000"/>
                </a:solidFill>
                <a:latin typeface="Calibri"/>
                <a:cs typeface="Calibri"/>
              </a:rPr>
              <a:t>para</a:t>
            </a:r>
            <a:r>
              <a:rPr dirty="0" sz="1400" spc="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400" b="0">
                <a:solidFill>
                  <a:srgbClr val="000000"/>
                </a:solidFill>
                <a:latin typeface="Calibri"/>
                <a:cs typeface="Calibri"/>
              </a:rPr>
              <a:t>la</a:t>
            </a:r>
            <a:r>
              <a:rPr dirty="0" sz="1400" spc="1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400" spc="-5" b="0">
                <a:solidFill>
                  <a:srgbClr val="000000"/>
                </a:solidFill>
                <a:latin typeface="Calibri"/>
                <a:cs typeface="Calibri"/>
              </a:rPr>
              <a:t>ejecución</a:t>
            </a:r>
            <a:r>
              <a:rPr dirty="0" sz="1400" spc="1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400" spc="-5" b="0">
                <a:solidFill>
                  <a:srgbClr val="000000"/>
                </a:solidFill>
                <a:latin typeface="Calibri"/>
                <a:cs typeface="Calibri"/>
              </a:rPr>
              <a:t>2021</a:t>
            </a:r>
            <a:r>
              <a:rPr dirty="0" sz="1400" spc="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400" b="0">
                <a:solidFill>
                  <a:srgbClr val="000000"/>
                </a:solidFill>
                <a:latin typeface="Calibri"/>
                <a:cs typeface="Calibri"/>
              </a:rPr>
              <a:t>y</a:t>
            </a:r>
            <a:r>
              <a:rPr dirty="0" sz="1400" spc="1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400" b="0">
                <a:solidFill>
                  <a:srgbClr val="000000"/>
                </a:solidFill>
                <a:latin typeface="Calibri"/>
                <a:cs typeface="Calibri"/>
              </a:rPr>
              <a:t>la</a:t>
            </a:r>
            <a:r>
              <a:rPr dirty="0" sz="1400" spc="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400" spc="-10" b="0">
                <a:solidFill>
                  <a:srgbClr val="000000"/>
                </a:solidFill>
                <a:latin typeface="Calibri"/>
                <a:cs typeface="Calibri"/>
              </a:rPr>
              <a:t>programación</a:t>
            </a:r>
            <a:r>
              <a:rPr dirty="0" sz="1400" spc="-2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400" spc="-5" b="0">
                <a:solidFill>
                  <a:srgbClr val="000000"/>
                </a:solidFill>
                <a:latin typeface="Calibri"/>
                <a:cs typeface="Calibri"/>
              </a:rPr>
              <a:t>multianual</a:t>
            </a:r>
            <a:r>
              <a:rPr dirty="0" sz="1400" spc="4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400" b="0">
                <a:solidFill>
                  <a:srgbClr val="000000"/>
                </a:solidFill>
                <a:latin typeface="Calibri"/>
                <a:cs typeface="Calibri"/>
              </a:rPr>
              <a:t>2022-2024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64236" y="836675"/>
            <a:ext cx="8526780" cy="3834765"/>
            <a:chOff x="364236" y="836675"/>
            <a:chExt cx="8526780" cy="3834765"/>
          </a:xfrm>
        </p:grpSpPr>
        <p:sp>
          <p:nvSpPr>
            <p:cNvPr id="3" name="object 3"/>
            <p:cNvSpPr/>
            <p:nvPr/>
          </p:nvSpPr>
          <p:spPr>
            <a:xfrm>
              <a:off x="364236" y="836675"/>
              <a:ext cx="8526780" cy="3834765"/>
            </a:xfrm>
            <a:custGeom>
              <a:avLst/>
              <a:gdLst/>
              <a:ahLst/>
              <a:cxnLst/>
              <a:rect l="l" t="t" r="r" b="b"/>
              <a:pathLst>
                <a:path w="8526780" h="3834765">
                  <a:moveTo>
                    <a:pt x="8526780" y="0"/>
                  </a:moveTo>
                  <a:lnTo>
                    <a:pt x="0" y="0"/>
                  </a:lnTo>
                  <a:lnTo>
                    <a:pt x="0" y="3834384"/>
                  </a:lnTo>
                  <a:lnTo>
                    <a:pt x="8526780" y="3834384"/>
                  </a:lnTo>
                  <a:lnTo>
                    <a:pt x="8526780" y="0"/>
                  </a:lnTo>
                  <a:close/>
                </a:path>
              </a:pathLst>
            </a:custGeom>
            <a:solidFill>
              <a:srgbClr val="DEEBF7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23900" y="1517903"/>
              <a:ext cx="3810000" cy="3009900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9928" y="196341"/>
            <a:ext cx="9080500" cy="254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500" spc="-10">
                <a:solidFill>
                  <a:srgbClr val="C00000"/>
                </a:solidFill>
              </a:rPr>
              <a:t>Evolución</a:t>
            </a:r>
            <a:r>
              <a:rPr dirty="0" sz="1500" spc="145">
                <a:solidFill>
                  <a:srgbClr val="C00000"/>
                </a:solidFill>
              </a:rPr>
              <a:t> </a:t>
            </a:r>
            <a:r>
              <a:rPr dirty="0" sz="1500" spc="-5">
                <a:solidFill>
                  <a:srgbClr val="C00000"/>
                </a:solidFill>
              </a:rPr>
              <a:t>del</a:t>
            </a:r>
            <a:r>
              <a:rPr dirty="0" sz="1500" spc="145">
                <a:solidFill>
                  <a:srgbClr val="C00000"/>
                </a:solidFill>
              </a:rPr>
              <a:t> </a:t>
            </a:r>
            <a:r>
              <a:rPr dirty="0" sz="1500" spc="-10">
                <a:solidFill>
                  <a:srgbClr val="C00000"/>
                </a:solidFill>
              </a:rPr>
              <a:t>FONCOR</a:t>
            </a:r>
            <a:r>
              <a:rPr dirty="0" sz="1500" spc="145">
                <a:solidFill>
                  <a:srgbClr val="C00000"/>
                </a:solidFill>
              </a:rPr>
              <a:t> </a:t>
            </a:r>
            <a:r>
              <a:rPr dirty="0" sz="1500">
                <a:solidFill>
                  <a:srgbClr val="C00000"/>
                </a:solidFill>
              </a:rPr>
              <a:t>(2021-2022).</a:t>
            </a:r>
            <a:r>
              <a:rPr dirty="0" sz="1500" spc="140">
                <a:solidFill>
                  <a:srgbClr val="C00000"/>
                </a:solidFill>
              </a:rPr>
              <a:t> </a:t>
            </a:r>
            <a:r>
              <a:rPr dirty="0" sz="1500" spc="5">
                <a:solidFill>
                  <a:srgbClr val="000000"/>
                </a:solidFill>
              </a:rPr>
              <a:t>El</a:t>
            </a:r>
            <a:r>
              <a:rPr dirty="0" sz="1500" spc="150">
                <a:solidFill>
                  <a:srgbClr val="000000"/>
                </a:solidFill>
              </a:rPr>
              <a:t> </a:t>
            </a:r>
            <a:r>
              <a:rPr dirty="0" sz="1500" spc="-5">
                <a:solidFill>
                  <a:srgbClr val="000000"/>
                </a:solidFill>
              </a:rPr>
              <a:t>PIA</a:t>
            </a:r>
            <a:r>
              <a:rPr dirty="0" baseline="25000" sz="1500" spc="-7">
                <a:solidFill>
                  <a:srgbClr val="FF0000"/>
                </a:solidFill>
              </a:rPr>
              <a:t>1/</a:t>
            </a:r>
            <a:r>
              <a:rPr dirty="0" baseline="25000" sz="1500" spc="75">
                <a:solidFill>
                  <a:srgbClr val="FF0000"/>
                </a:solidFill>
              </a:rPr>
              <a:t> </a:t>
            </a:r>
            <a:r>
              <a:rPr dirty="0" sz="1500" spc="-5">
                <a:solidFill>
                  <a:srgbClr val="000000"/>
                </a:solidFill>
              </a:rPr>
              <a:t>2022</a:t>
            </a:r>
            <a:r>
              <a:rPr dirty="0" sz="1500" spc="155">
                <a:solidFill>
                  <a:srgbClr val="000000"/>
                </a:solidFill>
              </a:rPr>
              <a:t> </a:t>
            </a:r>
            <a:r>
              <a:rPr dirty="0" sz="1500">
                <a:solidFill>
                  <a:srgbClr val="000000"/>
                </a:solidFill>
              </a:rPr>
              <a:t>del</a:t>
            </a:r>
            <a:r>
              <a:rPr dirty="0" sz="1500" spc="145">
                <a:solidFill>
                  <a:srgbClr val="000000"/>
                </a:solidFill>
              </a:rPr>
              <a:t> </a:t>
            </a:r>
            <a:r>
              <a:rPr dirty="0" sz="1500" spc="-10">
                <a:solidFill>
                  <a:srgbClr val="000000"/>
                </a:solidFill>
              </a:rPr>
              <a:t>FONCOR</a:t>
            </a:r>
            <a:r>
              <a:rPr dirty="0" sz="1500" spc="155">
                <a:solidFill>
                  <a:srgbClr val="000000"/>
                </a:solidFill>
              </a:rPr>
              <a:t> </a:t>
            </a:r>
            <a:r>
              <a:rPr dirty="0" sz="1500">
                <a:solidFill>
                  <a:srgbClr val="000000"/>
                </a:solidFill>
              </a:rPr>
              <a:t>se</a:t>
            </a:r>
            <a:r>
              <a:rPr dirty="0" sz="1500" spc="150">
                <a:solidFill>
                  <a:srgbClr val="000000"/>
                </a:solidFill>
              </a:rPr>
              <a:t> </a:t>
            </a:r>
            <a:r>
              <a:rPr dirty="0" sz="1500" spc="-5">
                <a:solidFill>
                  <a:srgbClr val="000000"/>
                </a:solidFill>
              </a:rPr>
              <a:t>ha</a:t>
            </a:r>
            <a:r>
              <a:rPr dirty="0" sz="1500" spc="145">
                <a:solidFill>
                  <a:srgbClr val="000000"/>
                </a:solidFill>
              </a:rPr>
              <a:t> </a:t>
            </a:r>
            <a:r>
              <a:rPr dirty="0" sz="1500" spc="-10">
                <a:solidFill>
                  <a:srgbClr val="000000"/>
                </a:solidFill>
              </a:rPr>
              <a:t>incrementado</a:t>
            </a:r>
            <a:r>
              <a:rPr dirty="0" sz="1500" spc="145">
                <a:solidFill>
                  <a:srgbClr val="000000"/>
                </a:solidFill>
              </a:rPr>
              <a:t> </a:t>
            </a:r>
            <a:r>
              <a:rPr dirty="0" sz="1500">
                <a:solidFill>
                  <a:srgbClr val="000000"/>
                </a:solidFill>
              </a:rPr>
              <a:t>en</a:t>
            </a:r>
            <a:r>
              <a:rPr dirty="0" sz="1500" spc="145">
                <a:solidFill>
                  <a:srgbClr val="000000"/>
                </a:solidFill>
              </a:rPr>
              <a:t> </a:t>
            </a:r>
            <a:r>
              <a:rPr dirty="0" sz="1500" spc="-5">
                <a:solidFill>
                  <a:srgbClr val="000000"/>
                </a:solidFill>
              </a:rPr>
              <a:t>S/</a:t>
            </a:r>
            <a:r>
              <a:rPr dirty="0" sz="1500" spc="150">
                <a:solidFill>
                  <a:srgbClr val="000000"/>
                </a:solidFill>
              </a:rPr>
              <a:t> </a:t>
            </a:r>
            <a:r>
              <a:rPr dirty="0" sz="1500">
                <a:solidFill>
                  <a:srgbClr val="000000"/>
                </a:solidFill>
              </a:rPr>
              <a:t>2</a:t>
            </a:r>
            <a:r>
              <a:rPr dirty="0" sz="1500" spc="150">
                <a:solidFill>
                  <a:srgbClr val="000000"/>
                </a:solidFill>
              </a:rPr>
              <a:t> </a:t>
            </a:r>
            <a:r>
              <a:rPr dirty="0" sz="1500">
                <a:solidFill>
                  <a:srgbClr val="000000"/>
                </a:solidFill>
              </a:rPr>
              <a:t>463</a:t>
            </a:r>
            <a:r>
              <a:rPr dirty="0" sz="1500" spc="140">
                <a:solidFill>
                  <a:srgbClr val="000000"/>
                </a:solidFill>
              </a:rPr>
              <a:t> </a:t>
            </a:r>
            <a:r>
              <a:rPr dirty="0" sz="1500" spc="-5">
                <a:solidFill>
                  <a:srgbClr val="000000"/>
                </a:solidFill>
              </a:rPr>
              <a:t>millones</a:t>
            </a:r>
            <a:r>
              <a:rPr dirty="0" sz="1500" spc="140">
                <a:solidFill>
                  <a:srgbClr val="000000"/>
                </a:solidFill>
              </a:rPr>
              <a:t> </a:t>
            </a:r>
            <a:r>
              <a:rPr dirty="0" sz="1500" spc="-5">
                <a:solidFill>
                  <a:srgbClr val="000000"/>
                </a:solidFill>
              </a:rPr>
              <a:t>(358%)</a:t>
            </a:r>
            <a:endParaRPr sz="1500"/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4755578" y="2858960"/>
          <a:ext cx="4047490" cy="7683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7244"/>
                <a:gridCol w="878840"/>
                <a:gridCol w="1123950"/>
                <a:gridCol w="1212850"/>
              </a:tblGrid>
              <a:tr h="446278">
                <a:tc>
                  <a:txBody>
                    <a:bodyPr/>
                    <a:lstStyle/>
                    <a:p>
                      <a:pPr algn="ctr" marL="3111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PIA</a:t>
                      </a:r>
                      <a:r>
                        <a:rPr dirty="0" sz="1000" spc="-3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2021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60960">
                    <a:lnL w="9525">
                      <a:solidFill>
                        <a:srgbClr val="E7E6E6"/>
                      </a:solidFill>
                      <a:prstDash val="solid"/>
                    </a:lnL>
                    <a:lnR w="9525">
                      <a:solidFill>
                        <a:srgbClr val="E7E6E6"/>
                      </a:solidFill>
                      <a:prstDash val="solid"/>
                    </a:lnR>
                    <a:lnT w="9525">
                      <a:solidFill>
                        <a:srgbClr val="E7E6E6"/>
                      </a:solidFill>
                      <a:prstDash val="solid"/>
                    </a:lnT>
                    <a:lnB w="9525">
                      <a:solidFill>
                        <a:srgbClr val="E7E6E6"/>
                      </a:solidFill>
                      <a:prstDash val="soli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048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PIA</a:t>
                      </a:r>
                      <a:r>
                        <a:rPr dirty="0" sz="1000" spc="-3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2022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60960">
                    <a:lnL w="9525">
                      <a:solidFill>
                        <a:srgbClr val="E7E6E6"/>
                      </a:solidFill>
                      <a:prstDash val="solid"/>
                    </a:lnL>
                    <a:lnR w="9525">
                      <a:solidFill>
                        <a:srgbClr val="E7E6E6"/>
                      </a:solidFill>
                      <a:prstDash val="solid"/>
                    </a:lnR>
                    <a:lnT w="9525">
                      <a:solidFill>
                        <a:srgbClr val="E7E6E6"/>
                      </a:solidFill>
                      <a:prstDash val="solid"/>
                    </a:lnT>
                    <a:lnB w="9525">
                      <a:solidFill>
                        <a:srgbClr val="E7E6E6"/>
                      </a:solidFill>
                      <a:prstDash val="soli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DIFERENCIA </a:t>
                      </a:r>
                      <a:r>
                        <a:rPr dirty="0" sz="10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2022</a:t>
                      </a:r>
                      <a:r>
                        <a:rPr dirty="0" sz="1000" spc="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-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algn="ctr" marL="2540">
                        <a:lnSpc>
                          <a:spcPct val="100000"/>
                        </a:lnSpc>
                      </a:pPr>
                      <a:r>
                        <a:rPr dirty="0" sz="10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2021</a:t>
                      </a:r>
                      <a:r>
                        <a:rPr dirty="0" sz="10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(s/.)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60960">
                    <a:lnL w="9525">
                      <a:solidFill>
                        <a:srgbClr val="E7E6E6"/>
                      </a:solidFill>
                      <a:prstDash val="solid"/>
                    </a:lnL>
                    <a:lnR w="9525">
                      <a:solidFill>
                        <a:srgbClr val="E7E6E6"/>
                      </a:solidFill>
                      <a:prstDash val="solid"/>
                    </a:lnR>
                    <a:lnT w="9525">
                      <a:solidFill>
                        <a:srgbClr val="E7E6E6"/>
                      </a:solidFill>
                      <a:prstDash val="solid"/>
                    </a:lnT>
                    <a:lnB w="9525">
                      <a:solidFill>
                        <a:srgbClr val="E7E6E6"/>
                      </a:solidFill>
                      <a:prstDash val="soli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VARIACIÓN</a:t>
                      </a:r>
                      <a:r>
                        <a:rPr dirty="0" sz="1000" spc="-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2022</a:t>
                      </a:r>
                      <a:r>
                        <a:rPr dirty="0" sz="1000" spc="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-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algn="ctr" marL="2540">
                        <a:lnSpc>
                          <a:spcPct val="100000"/>
                        </a:lnSpc>
                      </a:pPr>
                      <a:r>
                        <a:rPr dirty="0" sz="10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2021 (%)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60960">
                    <a:lnL w="9525">
                      <a:solidFill>
                        <a:srgbClr val="E7E6E6"/>
                      </a:solidFill>
                      <a:prstDash val="solid"/>
                    </a:lnL>
                    <a:lnR w="9525">
                      <a:solidFill>
                        <a:srgbClr val="E7E6E6"/>
                      </a:solidFill>
                      <a:prstDash val="solid"/>
                    </a:lnR>
                    <a:lnT w="9525">
                      <a:solidFill>
                        <a:srgbClr val="E7E6E6"/>
                      </a:solidFill>
                      <a:prstDash val="solid"/>
                    </a:lnT>
                    <a:lnB w="9525">
                      <a:solidFill>
                        <a:srgbClr val="E7E6E6"/>
                      </a:solidFill>
                      <a:prstDash val="solid"/>
                    </a:lnB>
                    <a:solidFill>
                      <a:srgbClr val="C00000"/>
                    </a:solidFill>
                  </a:tcPr>
                </a:tc>
              </a:tr>
              <a:tr h="312546"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dirty="0" sz="1000" spc="-10" b="1">
                          <a:latin typeface="Calibri"/>
                          <a:cs typeface="Calibri"/>
                        </a:rPr>
                        <a:t>688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73660">
                    <a:lnL w="9525">
                      <a:solidFill>
                        <a:srgbClr val="E7E6E6"/>
                      </a:solidFill>
                      <a:prstDash val="solid"/>
                    </a:lnL>
                    <a:lnR w="9525">
                      <a:solidFill>
                        <a:srgbClr val="E7E6E6"/>
                      </a:solidFill>
                      <a:prstDash val="solid"/>
                    </a:lnR>
                    <a:lnT w="9525">
                      <a:solidFill>
                        <a:srgbClr val="E7E6E6"/>
                      </a:solidFill>
                      <a:prstDash val="solid"/>
                    </a:lnT>
                    <a:lnB w="9525">
                      <a:solidFill>
                        <a:srgbClr val="E7E6E6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dirty="0" sz="1000" spc="-5" b="1">
                          <a:latin typeface="Calibri"/>
                          <a:cs typeface="Calibri"/>
                        </a:rPr>
                        <a:t>3,151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73660">
                    <a:lnL w="9525">
                      <a:solidFill>
                        <a:srgbClr val="E7E6E6"/>
                      </a:solidFill>
                      <a:prstDash val="solid"/>
                    </a:lnL>
                    <a:lnR w="9525">
                      <a:solidFill>
                        <a:srgbClr val="E7E6E6"/>
                      </a:solidFill>
                      <a:prstDash val="solid"/>
                    </a:lnR>
                    <a:lnT w="9525">
                      <a:solidFill>
                        <a:srgbClr val="E7E6E6"/>
                      </a:solidFill>
                      <a:prstDash val="solid"/>
                    </a:lnT>
                    <a:lnB w="9525">
                      <a:solidFill>
                        <a:srgbClr val="E7E6E6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dirty="0" sz="1000" spc="-5" b="1">
                          <a:latin typeface="Calibri"/>
                          <a:cs typeface="Calibri"/>
                        </a:rPr>
                        <a:t>2,463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73660">
                    <a:lnL w="9525">
                      <a:solidFill>
                        <a:srgbClr val="E7E6E6"/>
                      </a:solidFill>
                      <a:prstDash val="solid"/>
                    </a:lnL>
                    <a:lnR w="9525">
                      <a:solidFill>
                        <a:srgbClr val="E7E6E6"/>
                      </a:solidFill>
                      <a:prstDash val="solid"/>
                    </a:lnR>
                    <a:lnT w="9525">
                      <a:solidFill>
                        <a:srgbClr val="E7E6E6"/>
                      </a:solidFill>
                      <a:prstDash val="solid"/>
                    </a:lnT>
                    <a:lnB w="9525">
                      <a:solidFill>
                        <a:srgbClr val="E7E6E6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4175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dirty="0" sz="1000" spc="-10" b="1">
                          <a:latin typeface="Calibri"/>
                          <a:cs typeface="Calibri"/>
                        </a:rPr>
                        <a:t>358.26%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73660">
                    <a:lnL w="9525">
                      <a:solidFill>
                        <a:srgbClr val="E7E6E6"/>
                      </a:solidFill>
                      <a:prstDash val="solid"/>
                    </a:lnL>
                    <a:lnR w="9525">
                      <a:solidFill>
                        <a:srgbClr val="E7E6E6"/>
                      </a:solidFill>
                      <a:prstDash val="solid"/>
                    </a:lnR>
                    <a:lnT w="9525">
                      <a:solidFill>
                        <a:srgbClr val="E7E6E6"/>
                      </a:solidFill>
                      <a:prstDash val="solid"/>
                    </a:lnT>
                    <a:lnB w="9525">
                      <a:solidFill>
                        <a:srgbClr val="E7E6E6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-12700" y="424637"/>
            <a:ext cx="9177020" cy="22002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163685" algn="l"/>
              </a:tabLst>
            </a:pPr>
            <a:r>
              <a:rPr dirty="0" u="heavy" sz="1500" b="1"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1500" spc="-65" b="1"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1500" spc="-10" b="1"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con</a:t>
            </a:r>
            <a:r>
              <a:rPr dirty="0" u="heavy" sz="1500" spc="-5" b="1"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1500" spc="-10" b="1"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respecto </a:t>
            </a:r>
            <a:r>
              <a:rPr dirty="0" u="heavy" sz="1500" b="1"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al</a:t>
            </a:r>
            <a:r>
              <a:rPr dirty="0" u="heavy" sz="1500" spc="-20" b="1"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1500" spc="-5" b="1"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PIA</a:t>
            </a:r>
            <a:r>
              <a:rPr dirty="0" u="heavy" sz="1500" spc="-10" b="1"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2021.	</a:t>
            </a: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000">
              <a:latin typeface="Calibri"/>
              <a:cs typeface="Calibri"/>
            </a:endParaRPr>
          </a:p>
          <a:p>
            <a:pPr algn="ctr" marR="4032250">
              <a:lnSpc>
                <a:spcPts val="1540"/>
              </a:lnSpc>
            </a:pPr>
            <a:r>
              <a:rPr dirty="0" sz="1350" b="1">
                <a:latin typeface="Arial"/>
                <a:cs typeface="Arial"/>
              </a:rPr>
              <a:t>Evolución</a:t>
            </a:r>
            <a:r>
              <a:rPr dirty="0" sz="1350" spc="-20" b="1">
                <a:latin typeface="Arial"/>
                <a:cs typeface="Arial"/>
              </a:rPr>
              <a:t> </a:t>
            </a:r>
            <a:r>
              <a:rPr dirty="0" sz="1350" b="1">
                <a:latin typeface="Arial"/>
                <a:cs typeface="Arial"/>
              </a:rPr>
              <a:t>del</a:t>
            </a:r>
            <a:r>
              <a:rPr dirty="0" sz="1350" spc="-25" b="1">
                <a:latin typeface="Arial"/>
                <a:cs typeface="Arial"/>
              </a:rPr>
              <a:t> </a:t>
            </a:r>
            <a:r>
              <a:rPr dirty="0" sz="1350" b="1">
                <a:latin typeface="Arial"/>
                <a:cs typeface="Arial"/>
              </a:rPr>
              <a:t>FONCOR</a:t>
            </a:r>
            <a:r>
              <a:rPr dirty="0" sz="1350" spc="-40" b="1">
                <a:latin typeface="Arial"/>
                <a:cs typeface="Arial"/>
              </a:rPr>
              <a:t> </a:t>
            </a:r>
            <a:r>
              <a:rPr dirty="0" sz="1350" b="1">
                <a:latin typeface="Arial"/>
                <a:cs typeface="Arial"/>
              </a:rPr>
              <a:t>2021</a:t>
            </a:r>
            <a:r>
              <a:rPr dirty="0" sz="1350" spc="-10" b="1">
                <a:latin typeface="Arial"/>
                <a:cs typeface="Arial"/>
              </a:rPr>
              <a:t> </a:t>
            </a:r>
            <a:r>
              <a:rPr dirty="0" sz="1350" b="1">
                <a:latin typeface="Arial"/>
                <a:cs typeface="Arial"/>
              </a:rPr>
              <a:t>-</a:t>
            </a:r>
            <a:r>
              <a:rPr dirty="0" sz="1350" spc="-20" b="1">
                <a:latin typeface="Arial"/>
                <a:cs typeface="Arial"/>
              </a:rPr>
              <a:t> </a:t>
            </a:r>
            <a:r>
              <a:rPr dirty="0" sz="1350" b="1">
                <a:latin typeface="Arial"/>
                <a:cs typeface="Arial"/>
              </a:rPr>
              <a:t>2022</a:t>
            </a:r>
            <a:endParaRPr sz="1350">
              <a:latin typeface="Arial"/>
              <a:cs typeface="Arial"/>
            </a:endParaRPr>
          </a:p>
          <a:p>
            <a:pPr algn="ctr" marR="4031615">
              <a:lnSpc>
                <a:spcPts val="1540"/>
              </a:lnSpc>
            </a:pPr>
            <a:r>
              <a:rPr dirty="0" sz="1350" b="1">
                <a:latin typeface="Arial"/>
                <a:cs typeface="Arial"/>
              </a:rPr>
              <a:t>(millones</a:t>
            </a:r>
            <a:r>
              <a:rPr dirty="0" sz="1350" spc="-45" b="1">
                <a:latin typeface="Arial"/>
                <a:cs typeface="Arial"/>
              </a:rPr>
              <a:t> </a:t>
            </a:r>
            <a:r>
              <a:rPr dirty="0" sz="1350" b="1">
                <a:latin typeface="Arial"/>
                <a:cs typeface="Arial"/>
              </a:rPr>
              <a:t>de</a:t>
            </a:r>
            <a:r>
              <a:rPr dirty="0" sz="1350" spc="-40" b="1">
                <a:latin typeface="Arial"/>
                <a:cs typeface="Arial"/>
              </a:rPr>
              <a:t> </a:t>
            </a:r>
            <a:r>
              <a:rPr dirty="0" sz="1350" b="1">
                <a:latin typeface="Arial"/>
                <a:cs typeface="Arial"/>
              </a:rPr>
              <a:t>soles)</a:t>
            </a:r>
            <a:endParaRPr sz="13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00">
              <a:latin typeface="Arial"/>
              <a:cs typeface="Arial"/>
            </a:endParaRPr>
          </a:p>
          <a:p>
            <a:pPr algn="just" marL="4993640" marR="581660">
              <a:lnSpc>
                <a:spcPct val="100200"/>
              </a:lnSpc>
              <a:spcBef>
                <a:spcPts val="5"/>
              </a:spcBef>
            </a:pPr>
            <a:r>
              <a:rPr dirty="0" sz="1350" spc="-5">
                <a:latin typeface="Calibri"/>
                <a:cs typeface="Calibri"/>
              </a:rPr>
              <a:t>El PIA 2021 </a:t>
            </a:r>
            <a:r>
              <a:rPr dirty="0" sz="1350">
                <a:latin typeface="Calibri"/>
                <a:cs typeface="Calibri"/>
              </a:rPr>
              <a:t>del </a:t>
            </a:r>
            <a:r>
              <a:rPr dirty="0" sz="1350" spc="-5">
                <a:latin typeface="Calibri"/>
                <a:cs typeface="Calibri"/>
              </a:rPr>
              <a:t>FONCOR </a:t>
            </a:r>
            <a:r>
              <a:rPr dirty="0" sz="1350" spc="-10">
                <a:latin typeface="Calibri"/>
                <a:cs typeface="Calibri"/>
              </a:rPr>
              <a:t>registró </a:t>
            </a:r>
            <a:r>
              <a:rPr dirty="0" sz="1350" spc="-5">
                <a:latin typeface="Calibri"/>
                <a:cs typeface="Calibri"/>
              </a:rPr>
              <a:t>una </a:t>
            </a:r>
            <a:r>
              <a:rPr dirty="0" sz="1350">
                <a:latin typeface="Calibri"/>
                <a:cs typeface="Calibri"/>
              </a:rPr>
              <a:t>asignación </a:t>
            </a:r>
            <a:r>
              <a:rPr dirty="0" sz="1350" spc="-5">
                <a:latin typeface="Calibri"/>
                <a:cs typeface="Calibri"/>
              </a:rPr>
              <a:t>de </a:t>
            </a:r>
            <a:r>
              <a:rPr dirty="0" sz="1350">
                <a:latin typeface="Calibri"/>
                <a:cs typeface="Calibri"/>
              </a:rPr>
              <a:t> 688</a:t>
            </a:r>
            <a:r>
              <a:rPr dirty="0" sz="1350" spc="5">
                <a:latin typeface="Calibri"/>
                <a:cs typeface="Calibri"/>
              </a:rPr>
              <a:t> </a:t>
            </a:r>
            <a:r>
              <a:rPr dirty="0" sz="1350">
                <a:latin typeface="Calibri"/>
                <a:cs typeface="Calibri"/>
              </a:rPr>
              <a:t>millones</a:t>
            </a:r>
            <a:r>
              <a:rPr dirty="0" sz="1350" spc="5">
                <a:latin typeface="Calibri"/>
                <a:cs typeface="Calibri"/>
              </a:rPr>
              <a:t> </a:t>
            </a:r>
            <a:r>
              <a:rPr dirty="0" sz="1350" spc="-5">
                <a:latin typeface="Calibri"/>
                <a:cs typeface="Calibri"/>
              </a:rPr>
              <a:t>de</a:t>
            </a:r>
            <a:r>
              <a:rPr dirty="0" sz="1350">
                <a:latin typeface="Calibri"/>
                <a:cs typeface="Calibri"/>
              </a:rPr>
              <a:t> </a:t>
            </a:r>
            <a:r>
              <a:rPr dirty="0" sz="1350" spc="-5">
                <a:latin typeface="Calibri"/>
                <a:cs typeface="Calibri"/>
              </a:rPr>
              <a:t>soles,</a:t>
            </a:r>
            <a:r>
              <a:rPr dirty="0" sz="1350">
                <a:latin typeface="Calibri"/>
                <a:cs typeface="Calibri"/>
              </a:rPr>
              <a:t> </a:t>
            </a:r>
            <a:r>
              <a:rPr dirty="0" sz="1350" spc="-5">
                <a:latin typeface="Calibri"/>
                <a:cs typeface="Calibri"/>
              </a:rPr>
              <a:t>mientras</a:t>
            </a:r>
            <a:r>
              <a:rPr dirty="0" sz="1350">
                <a:latin typeface="Calibri"/>
                <a:cs typeface="Calibri"/>
              </a:rPr>
              <a:t> el</a:t>
            </a:r>
            <a:r>
              <a:rPr dirty="0" sz="1350" spc="5">
                <a:latin typeface="Calibri"/>
                <a:cs typeface="Calibri"/>
              </a:rPr>
              <a:t> </a:t>
            </a:r>
            <a:r>
              <a:rPr dirty="0" sz="1350" spc="-5">
                <a:latin typeface="Calibri"/>
                <a:cs typeface="Calibri"/>
              </a:rPr>
              <a:t>PIA</a:t>
            </a:r>
            <a:r>
              <a:rPr dirty="0" sz="1350">
                <a:latin typeface="Calibri"/>
                <a:cs typeface="Calibri"/>
              </a:rPr>
              <a:t> </a:t>
            </a:r>
            <a:r>
              <a:rPr dirty="0" sz="1350" spc="-5">
                <a:latin typeface="Calibri"/>
                <a:cs typeface="Calibri"/>
              </a:rPr>
              <a:t>2022</a:t>
            </a:r>
            <a:r>
              <a:rPr dirty="0" sz="1350">
                <a:latin typeface="Calibri"/>
                <a:cs typeface="Calibri"/>
              </a:rPr>
              <a:t> </a:t>
            </a:r>
            <a:r>
              <a:rPr dirty="0" sz="1350" spc="-10">
                <a:latin typeface="Calibri"/>
                <a:cs typeface="Calibri"/>
              </a:rPr>
              <a:t>del </a:t>
            </a:r>
            <a:r>
              <a:rPr dirty="0" sz="1350" spc="-295">
                <a:latin typeface="Calibri"/>
                <a:cs typeface="Calibri"/>
              </a:rPr>
              <a:t> </a:t>
            </a:r>
            <a:r>
              <a:rPr dirty="0" sz="1350" spc="-5">
                <a:latin typeface="Calibri"/>
                <a:cs typeface="Calibri"/>
              </a:rPr>
              <a:t>FONCOR </a:t>
            </a:r>
            <a:r>
              <a:rPr dirty="0" sz="1350">
                <a:latin typeface="Calibri"/>
                <a:cs typeface="Calibri"/>
              </a:rPr>
              <a:t>asciende a 3 </a:t>
            </a:r>
            <a:r>
              <a:rPr dirty="0" sz="1350" spc="-5">
                <a:latin typeface="Calibri"/>
                <a:cs typeface="Calibri"/>
              </a:rPr>
              <a:t>151 </a:t>
            </a:r>
            <a:r>
              <a:rPr dirty="0" sz="1350">
                <a:latin typeface="Calibri"/>
                <a:cs typeface="Calibri"/>
              </a:rPr>
              <a:t>millones de </a:t>
            </a:r>
            <a:r>
              <a:rPr dirty="0" sz="1350" spc="-5">
                <a:latin typeface="Calibri"/>
                <a:cs typeface="Calibri"/>
              </a:rPr>
              <a:t>soles, </a:t>
            </a:r>
            <a:r>
              <a:rPr dirty="0" sz="1350">
                <a:latin typeface="Calibri"/>
                <a:cs typeface="Calibri"/>
              </a:rPr>
              <a:t>lo </a:t>
            </a:r>
            <a:r>
              <a:rPr dirty="0" sz="1350" spc="-5">
                <a:latin typeface="Calibri"/>
                <a:cs typeface="Calibri"/>
              </a:rPr>
              <a:t>que </a:t>
            </a:r>
            <a:r>
              <a:rPr dirty="0" sz="1350">
                <a:latin typeface="Calibri"/>
                <a:cs typeface="Calibri"/>
              </a:rPr>
              <a:t> </a:t>
            </a:r>
            <a:r>
              <a:rPr dirty="0" sz="1350" spc="-5">
                <a:latin typeface="Calibri"/>
                <a:cs typeface="Calibri"/>
              </a:rPr>
              <a:t>implica</a:t>
            </a:r>
            <a:r>
              <a:rPr dirty="0" sz="1350">
                <a:latin typeface="Calibri"/>
                <a:cs typeface="Calibri"/>
              </a:rPr>
              <a:t> un</a:t>
            </a:r>
            <a:r>
              <a:rPr dirty="0" sz="1350" spc="5">
                <a:latin typeface="Calibri"/>
                <a:cs typeface="Calibri"/>
              </a:rPr>
              <a:t> </a:t>
            </a:r>
            <a:r>
              <a:rPr dirty="0" sz="1350" spc="-5">
                <a:latin typeface="Calibri"/>
                <a:cs typeface="Calibri"/>
              </a:rPr>
              <a:t>incremento</a:t>
            </a:r>
            <a:r>
              <a:rPr dirty="0" sz="1350">
                <a:latin typeface="Calibri"/>
                <a:cs typeface="Calibri"/>
              </a:rPr>
              <a:t> de</a:t>
            </a:r>
            <a:r>
              <a:rPr dirty="0" sz="1350" spc="5">
                <a:latin typeface="Calibri"/>
                <a:cs typeface="Calibri"/>
              </a:rPr>
              <a:t> </a:t>
            </a:r>
            <a:r>
              <a:rPr dirty="0" sz="1350" spc="-5">
                <a:latin typeface="Calibri"/>
                <a:cs typeface="Calibri"/>
              </a:rPr>
              <a:t>358%</a:t>
            </a:r>
            <a:r>
              <a:rPr dirty="0" sz="1350">
                <a:latin typeface="Calibri"/>
                <a:cs typeface="Calibri"/>
              </a:rPr>
              <a:t> </a:t>
            </a:r>
            <a:r>
              <a:rPr dirty="0" sz="1350" spc="-5">
                <a:latin typeface="Calibri"/>
                <a:cs typeface="Calibri"/>
              </a:rPr>
              <a:t>con</a:t>
            </a:r>
            <a:r>
              <a:rPr dirty="0" sz="1350" spc="295">
                <a:latin typeface="Calibri"/>
                <a:cs typeface="Calibri"/>
              </a:rPr>
              <a:t> </a:t>
            </a:r>
            <a:r>
              <a:rPr dirty="0" sz="1350" spc="-5">
                <a:latin typeface="Calibri"/>
                <a:cs typeface="Calibri"/>
              </a:rPr>
              <a:t>respecto</a:t>
            </a:r>
            <a:r>
              <a:rPr dirty="0" sz="1350" spc="295">
                <a:latin typeface="Calibri"/>
                <a:cs typeface="Calibri"/>
              </a:rPr>
              <a:t> </a:t>
            </a:r>
            <a:r>
              <a:rPr dirty="0" sz="1350" spc="-5">
                <a:latin typeface="Calibri"/>
                <a:cs typeface="Calibri"/>
              </a:rPr>
              <a:t>al </a:t>
            </a:r>
            <a:r>
              <a:rPr dirty="0" sz="1350">
                <a:latin typeface="Calibri"/>
                <a:cs typeface="Calibri"/>
              </a:rPr>
              <a:t> </a:t>
            </a:r>
            <a:r>
              <a:rPr dirty="0" sz="1350" spc="-5">
                <a:latin typeface="Calibri"/>
                <a:cs typeface="Calibri"/>
              </a:rPr>
              <a:t>año</a:t>
            </a:r>
            <a:r>
              <a:rPr dirty="0" sz="1350" spc="-10">
                <a:latin typeface="Calibri"/>
                <a:cs typeface="Calibri"/>
              </a:rPr>
              <a:t> </a:t>
            </a:r>
            <a:r>
              <a:rPr dirty="0" sz="1350" spc="-20">
                <a:latin typeface="Calibri"/>
                <a:cs typeface="Calibri"/>
              </a:rPr>
              <a:t>anterior.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868926" y="4140809"/>
            <a:ext cx="3522345" cy="2667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38100" marR="30480">
              <a:lnSpc>
                <a:spcPts val="950"/>
              </a:lnSpc>
              <a:spcBef>
                <a:spcPts val="130"/>
              </a:spcBef>
            </a:pPr>
            <a:r>
              <a:rPr dirty="0" baseline="27777" sz="750" spc="15">
                <a:latin typeface="Calibri"/>
                <a:cs typeface="Calibri"/>
              </a:rPr>
              <a:t>1/   </a:t>
            </a:r>
            <a:r>
              <a:rPr dirty="0" baseline="27777" sz="750" spc="60">
                <a:latin typeface="Calibri"/>
                <a:cs typeface="Calibri"/>
              </a:rPr>
              <a:t> </a:t>
            </a:r>
            <a:r>
              <a:rPr dirty="0" sz="800" spc="-10">
                <a:latin typeface="Calibri"/>
                <a:cs typeface="Calibri"/>
              </a:rPr>
              <a:t>El</a:t>
            </a:r>
            <a:r>
              <a:rPr dirty="0" sz="800" spc="-5">
                <a:latin typeface="Calibri"/>
                <a:cs typeface="Calibri"/>
              </a:rPr>
              <a:t> </a:t>
            </a:r>
            <a:r>
              <a:rPr dirty="0" sz="800" spc="-10">
                <a:latin typeface="Calibri"/>
                <a:cs typeface="Calibri"/>
              </a:rPr>
              <a:t>PIA</a:t>
            </a:r>
            <a:r>
              <a:rPr dirty="0" sz="800" spc="-5">
                <a:latin typeface="Calibri"/>
                <a:cs typeface="Calibri"/>
              </a:rPr>
              <a:t> es</a:t>
            </a:r>
            <a:r>
              <a:rPr dirty="0" sz="800" spc="165">
                <a:latin typeface="Calibri"/>
                <a:cs typeface="Calibri"/>
              </a:rPr>
              <a:t> </a:t>
            </a:r>
            <a:r>
              <a:rPr dirty="0" sz="800" spc="-10">
                <a:latin typeface="Calibri"/>
                <a:cs typeface="Calibri"/>
              </a:rPr>
              <a:t>un</a:t>
            </a:r>
            <a:r>
              <a:rPr dirty="0" sz="800" spc="160">
                <a:latin typeface="Calibri"/>
                <a:cs typeface="Calibri"/>
              </a:rPr>
              <a:t> </a:t>
            </a:r>
            <a:r>
              <a:rPr dirty="0" sz="800" spc="-10">
                <a:latin typeface="Calibri"/>
                <a:cs typeface="Calibri"/>
              </a:rPr>
              <a:t>monto</a:t>
            </a:r>
            <a:r>
              <a:rPr dirty="0" sz="800">
                <a:latin typeface="Calibri"/>
                <a:cs typeface="Calibri"/>
              </a:rPr>
              <a:t> </a:t>
            </a:r>
            <a:r>
              <a:rPr dirty="0" sz="800" spc="-10">
                <a:latin typeface="Calibri"/>
                <a:cs typeface="Calibri"/>
              </a:rPr>
              <a:t>estimado</a:t>
            </a:r>
            <a:r>
              <a:rPr dirty="0" sz="800">
                <a:latin typeface="Calibri"/>
                <a:cs typeface="Calibri"/>
              </a:rPr>
              <a:t> </a:t>
            </a:r>
            <a:r>
              <a:rPr dirty="0" sz="800" spc="-10">
                <a:latin typeface="Calibri"/>
                <a:cs typeface="Calibri"/>
              </a:rPr>
              <a:t>referencial</a:t>
            </a:r>
            <a:r>
              <a:rPr dirty="0" sz="800" spc="155">
                <a:latin typeface="Calibri"/>
                <a:cs typeface="Calibri"/>
              </a:rPr>
              <a:t> </a:t>
            </a:r>
            <a:r>
              <a:rPr dirty="0" sz="800" spc="-10">
                <a:latin typeface="Calibri"/>
                <a:cs typeface="Calibri"/>
              </a:rPr>
              <a:t>para</a:t>
            </a:r>
            <a:r>
              <a:rPr dirty="0" sz="800">
                <a:latin typeface="Calibri"/>
                <a:cs typeface="Calibri"/>
              </a:rPr>
              <a:t> </a:t>
            </a:r>
            <a:r>
              <a:rPr dirty="0" sz="800" spc="-10">
                <a:latin typeface="Calibri"/>
                <a:cs typeface="Calibri"/>
              </a:rPr>
              <a:t>fines</a:t>
            </a:r>
            <a:r>
              <a:rPr dirty="0" sz="800" spc="155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de</a:t>
            </a:r>
            <a:r>
              <a:rPr dirty="0" sz="800" spc="165">
                <a:latin typeface="Calibri"/>
                <a:cs typeface="Calibri"/>
              </a:rPr>
              <a:t> </a:t>
            </a:r>
            <a:r>
              <a:rPr dirty="0" sz="800" spc="-15">
                <a:latin typeface="Calibri"/>
                <a:cs typeface="Calibri"/>
              </a:rPr>
              <a:t>la</a:t>
            </a:r>
            <a:r>
              <a:rPr dirty="0" sz="800">
                <a:latin typeface="Calibri"/>
                <a:cs typeface="Calibri"/>
              </a:rPr>
              <a:t> </a:t>
            </a:r>
            <a:r>
              <a:rPr dirty="0" sz="800" spc="-10">
                <a:latin typeface="Calibri"/>
                <a:cs typeface="Calibri"/>
              </a:rPr>
              <a:t>programación </a:t>
            </a:r>
            <a:r>
              <a:rPr dirty="0" sz="800" spc="-170">
                <a:latin typeface="Calibri"/>
                <a:cs typeface="Calibri"/>
              </a:rPr>
              <a:t> </a:t>
            </a:r>
            <a:r>
              <a:rPr dirty="0" sz="800" spc="-10">
                <a:latin typeface="Calibri"/>
                <a:cs typeface="Calibri"/>
              </a:rPr>
              <a:t>presupuestaria,</a:t>
            </a:r>
            <a:r>
              <a:rPr dirty="0" sz="800" spc="-40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el</a:t>
            </a:r>
            <a:r>
              <a:rPr dirty="0" sz="800" spc="-15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monto</a:t>
            </a:r>
            <a:r>
              <a:rPr dirty="0" sz="800" spc="-40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a</a:t>
            </a:r>
            <a:r>
              <a:rPr dirty="0" sz="800" spc="-10">
                <a:latin typeface="Calibri"/>
                <a:cs typeface="Calibri"/>
              </a:rPr>
              <a:t> transferirse</a:t>
            </a:r>
            <a:r>
              <a:rPr dirty="0" sz="800" spc="-45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dependerá</a:t>
            </a:r>
            <a:r>
              <a:rPr dirty="0" sz="800" spc="-40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de</a:t>
            </a:r>
            <a:r>
              <a:rPr dirty="0" sz="800" spc="-25">
                <a:latin typeface="Calibri"/>
                <a:cs typeface="Calibri"/>
              </a:rPr>
              <a:t> </a:t>
            </a:r>
            <a:r>
              <a:rPr dirty="0" sz="800" spc="-10">
                <a:latin typeface="Calibri"/>
                <a:cs typeface="Calibri"/>
              </a:rPr>
              <a:t>la</a:t>
            </a:r>
            <a:r>
              <a:rPr dirty="0" sz="800" spc="-5">
                <a:latin typeface="Calibri"/>
                <a:cs typeface="Calibri"/>
              </a:rPr>
              <a:t> recaudación</a:t>
            </a:r>
            <a:r>
              <a:rPr dirty="0" sz="800" spc="-55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efectiva.</a:t>
            </a:r>
            <a:endParaRPr sz="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328" y="197865"/>
            <a:ext cx="9031605" cy="48133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795"/>
              </a:lnSpc>
              <a:spcBef>
                <a:spcPts val="100"/>
              </a:spcBef>
            </a:pPr>
            <a:r>
              <a:rPr dirty="0" sz="1500" spc="-5">
                <a:solidFill>
                  <a:srgbClr val="C00000"/>
                </a:solidFill>
              </a:rPr>
              <a:t>Distribución</a:t>
            </a:r>
            <a:r>
              <a:rPr dirty="0" sz="1500" spc="200">
                <a:solidFill>
                  <a:srgbClr val="C00000"/>
                </a:solidFill>
              </a:rPr>
              <a:t> </a:t>
            </a:r>
            <a:r>
              <a:rPr dirty="0" sz="1500" spc="-5">
                <a:solidFill>
                  <a:srgbClr val="C00000"/>
                </a:solidFill>
              </a:rPr>
              <a:t>del</a:t>
            </a:r>
            <a:r>
              <a:rPr dirty="0" sz="1500" spc="200">
                <a:solidFill>
                  <a:srgbClr val="C00000"/>
                </a:solidFill>
              </a:rPr>
              <a:t> </a:t>
            </a:r>
            <a:r>
              <a:rPr dirty="0" sz="1500">
                <a:solidFill>
                  <a:srgbClr val="C00000"/>
                </a:solidFill>
              </a:rPr>
              <a:t>PIA</a:t>
            </a:r>
            <a:r>
              <a:rPr dirty="0" sz="1500" spc="200">
                <a:solidFill>
                  <a:srgbClr val="C00000"/>
                </a:solidFill>
              </a:rPr>
              <a:t> </a:t>
            </a:r>
            <a:r>
              <a:rPr dirty="0" sz="1500">
                <a:solidFill>
                  <a:srgbClr val="C00000"/>
                </a:solidFill>
              </a:rPr>
              <a:t>2022</a:t>
            </a:r>
            <a:r>
              <a:rPr dirty="0" sz="1500" spc="200">
                <a:solidFill>
                  <a:srgbClr val="C00000"/>
                </a:solidFill>
              </a:rPr>
              <a:t> </a:t>
            </a:r>
            <a:r>
              <a:rPr dirty="0" sz="1500">
                <a:solidFill>
                  <a:srgbClr val="C00000"/>
                </a:solidFill>
              </a:rPr>
              <a:t>del</a:t>
            </a:r>
            <a:r>
              <a:rPr dirty="0" sz="1500" spc="200">
                <a:solidFill>
                  <a:srgbClr val="C00000"/>
                </a:solidFill>
              </a:rPr>
              <a:t> </a:t>
            </a:r>
            <a:r>
              <a:rPr dirty="0" sz="1500" spc="-10">
                <a:solidFill>
                  <a:srgbClr val="C00000"/>
                </a:solidFill>
              </a:rPr>
              <a:t>FONCOR</a:t>
            </a:r>
            <a:r>
              <a:rPr dirty="0" sz="1500" spc="200">
                <a:solidFill>
                  <a:srgbClr val="C00000"/>
                </a:solidFill>
              </a:rPr>
              <a:t> </a:t>
            </a:r>
            <a:r>
              <a:rPr dirty="0" sz="1500">
                <a:solidFill>
                  <a:srgbClr val="C00000"/>
                </a:solidFill>
              </a:rPr>
              <a:t>por</a:t>
            </a:r>
            <a:r>
              <a:rPr dirty="0" sz="1500" spc="210">
                <a:solidFill>
                  <a:srgbClr val="C00000"/>
                </a:solidFill>
              </a:rPr>
              <a:t> </a:t>
            </a:r>
            <a:r>
              <a:rPr dirty="0" sz="1500" spc="-10">
                <a:solidFill>
                  <a:srgbClr val="C00000"/>
                </a:solidFill>
              </a:rPr>
              <a:t>Categoría</a:t>
            </a:r>
            <a:r>
              <a:rPr dirty="0" sz="1500" spc="210">
                <a:solidFill>
                  <a:srgbClr val="C00000"/>
                </a:solidFill>
              </a:rPr>
              <a:t> </a:t>
            </a:r>
            <a:r>
              <a:rPr dirty="0" sz="1500" spc="-5">
                <a:solidFill>
                  <a:srgbClr val="C00000"/>
                </a:solidFill>
              </a:rPr>
              <a:t>de</a:t>
            </a:r>
            <a:r>
              <a:rPr dirty="0" sz="1500" spc="190">
                <a:solidFill>
                  <a:srgbClr val="C00000"/>
                </a:solidFill>
              </a:rPr>
              <a:t> </a:t>
            </a:r>
            <a:r>
              <a:rPr dirty="0" sz="1500" spc="-5">
                <a:solidFill>
                  <a:srgbClr val="C00000"/>
                </a:solidFill>
              </a:rPr>
              <a:t>Gasto</a:t>
            </a:r>
            <a:r>
              <a:rPr dirty="0" sz="1500" spc="-5">
                <a:solidFill>
                  <a:srgbClr val="C00000"/>
                </a:solidFill>
                <a:latin typeface="Arial"/>
                <a:cs typeface="Arial"/>
              </a:rPr>
              <a:t>.</a:t>
            </a:r>
            <a:r>
              <a:rPr dirty="0" sz="1500" spc="14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0000"/>
                </a:solidFill>
              </a:rPr>
              <a:t>El</a:t>
            </a:r>
            <a:r>
              <a:rPr dirty="0" sz="1500" spc="204">
                <a:solidFill>
                  <a:srgbClr val="000000"/>
                </a:solidFill>
              </a:rPr>
              <a:t> </a:t>
            </a:r>
            <a:r>
              <a:rPr dirty="0" sz="1500" spc="-10">
                <a:solidFill>
                  <a:srgbClr val="000000"/>
                </a:solidFill>
              </a:rPr>
              <a:t>FONCOR</a:t>
            </a:r>
            <a:r>
              <a:rPr dirty="0" sz="1500" spc="210">
                <a:solidFill>
                  <a:srgbClr val="000000"/>
                </a:solidFill>
              </a:rPr>
              <a:t> </a:t>
            </a:r>
            <a:r>
              <a:rPr dirty="0" sz="1500">
                <a:solidFill>
                  <a:srgbClr val="000000"/>
                </a:solidFill>
              </a:rPr>
              <a:t>2022</a:t>
            </a:r>
            <a:r>
              <a:rPr dirty="0" sz="1500" spc="200">
                <a:solidFill>
                  <a:srgbClr val="000000"/>
                </a:solidFill>
              </a:rPr>
              <a:t> </a:t>
            </a:r>
            <a:r>
              <a:rPr dirty="0" sz="1500">
                <a:solidFill>
                  <a:srgbClr val="000000"/>
                </a:solidFill>
              </a:rPr>
              <a:t>se</a:t>
            </a:r>
            <a:r>
              <a:rPr dirty="0" sz="1500" spc="200">
                <a:solidFill>
                  <a:srgbClr val="000000"/>
                </a:solidFill>
              </a:rPr>
              <a:t> </a:t>
            </a:r>
            <a:r>
              <a:rPr dirty="0" sz="1500" spc="-5">
                <a:solidFill>
                  <a:srgbClr val="000000"/>
                </a:solidFill>
              </a:rPr>
              <a:t>ha</a:t>
            </a:r>
            <a:r>
              <a:rPr dirty="0" sz="1500" spc="204">
                <a:solidFill>
                  <a:srgbClr val="000000"/>
                </a:solidFill>
              </a:rPr>
              <a:t> </a:t>
            </a:r>
            <a:r>
              <a:rPr dirty="0" sz="1500" spc="-5">
                <a:solidFill>
                  <a:srgbClr val="000000"/>
                </a:solidFill>
              </a:rPr>
              <a:t>distribuido</a:t>
            </a:r>
            <a:r>
              <a:rPr dirty="0" sz="1500" spc="200">
                <a:solidFill>
                  <a:srgbClr val="000000"/>
                </a:solidFill>
              </a:rPr>
              <a:t> </a:t>
            </a:r>
            <a:r>
              <a:rPr dirty="0" sz="1500">
                <a:solidFill>
                  <a:srgbClr val="000000"/>
                </a:solidFill>
              </a:rPr>
              <a:t>en</a:t>
            </a:r>
            <a:r>
              <a:rPr dirty="0" sz="1500" spc="200">
                <a:solidFill>
                  <a:srgbClr val="000000"/>
                </a:solidFill>
              </a:rPr>
              <a:t> </a:t>
            </a:r>
            <a:r>
              <a:rPr dirty="0" sz="1500" spc="-5">
                <a:solidFill>
                  <a:srgbClr val="000000"/>
                </a:solidFill>
              </a:rPr>
              <a:t>S/</a:t>
            </a:r>
            <a:r>
              <a:rPr dirty="0" sz="1500" spc="204">
                <a:solidFill>
                  <a:srgbClr val="000000"/>
                </a:solidFill>
              </a:rPr>
              <a:t> </a:t>
            </a:r>
            <a:r>
              <a:rPr dirty="0" sz="1500">
                <a:solidFill>
                  <a:srgbClr val="000000"/>
                </a:solidFill>
              </a:rPr>
              <a:t>3</a:t>
            </a:r>
            <a:r>
              <a:rPr dirty="0" sz="1500" spc="204">
                <a:solidFill>
                  <a:srgbClr val="000000"/>
                </a:solidFill>
              </a:rPr>
              <a:t> </a:t>
            </a:r>
            <a:r>
              <a:rPr dirty="0" sz="1500">
                <a:solidFill>
                  <a:srgbClr val="000000"/>
                </a:solidFill>
              </a:rPr>
              <a:t>026</a:t>
            </a:r>
            <a:endParaRPr sz="1500">
              <a:latin typeface="Arial"/>
              <a:cs typeface="Arial"/>
            </a:endParaRPr>
          </a:p>
          <a:p>
            <a:pPr marL="12700">
              <a:lnSpc>
                <a:spcPts val="1795"/>
              </a:lnSpc>
            </a:pPr>
            <a:r>
              <a:rPr dirty="0" sz="1500" spc="-5">
                <a:solidFill>
                  <a:srgbClr val="000000"/>
                </a:solidFill>
              </a:rPr>
              <a:t>millones</a:t>
            </a:r>
            <a:r>
              <a:rPr dirty="0" sz="1500" spc="-20">
                <a:solidFill>
                  <a:srgbClr val="000000"/>
                </a:solidFill>
              </a:rPr>
              <a:t> </a:t>
            </a:r>
            <a:r>
              <a:rPr dirty="0" sz="1500" spc="-5">
                <a:solidFill>
                  <a:srgbClr val="000000"/>
                </a:solidFill>
              </a:rPr>
              <a:t>(96%)</a:t>
            </a:r>
            <a:r>
              <a:rPr dirty="0" sz="1500" spc="15">
                <a:solidFill>
                  <a:srgbClr val="000000"/>
                </a:solidFill>
              </a:rPr>
              <a:t> </a:t>
            </a:r>
            <a:r>
              <a:rPr dirty="0" sz="1500" spc="-15">
                <a:solidFill>
                  <a:srgbClr val="000000"/>
                </a:solidFill>
              </a:rPr>
              <a:t>para</a:t>
            </a:r>
            <a:r>
              <a:rPr dirty="0" sz="1500" spc="-10">
                <a:solidFill>
                  <a:srgbClr val="000000"/>
                </a:solidFill>
              </a:rPr>
              <a:t> </a:t>
            </a:r>
            <a:r>
              <a:rPr dirty="0" sz="1500" spc="-15">
                <a:solidFill>
                  <a:srgbClr val="000000"/>
                </a:solidFill>
              </a:rPr>
              <a:t>gasto</a:t>
            </a:r>
            <a:r>
              <a:rPr dirty="0" sz="1500" spc="15">
                <a:solidFill>
                  <a:srgbClr val="000000"/>
                </a:solidFill>
              </a:rPr>
              <a:t> </a:t>
            </a:r>
            <a:r>
              <a:rPr dirty="0" sz="1500" spc="-5">
                <a:solidFill>
                  <a:srgbClr val="000000"/>
                </a:solidFill>
              </a:rPr>
              <a:t>de</a:t>
            </a:r>
            <a:r>
              <a:rPr dirty="0" sz="1500" spc="-15">
                <a:solidFill>
                  <a:srgbClr val="000000"/>
                </a:solidFill>
              </a:rPr>
              <a:t> </a:t>
            </a:r>
            <a:r>
              <a:rPr dirty="0" sz="1500" spc="-5">
                <a:solidFill>
                  <a:srgbClr val="000000"/>
                </a:solidFill>
              </a:rPr>
              <a:t>capital</a:t>
            </a:r>
            <a:r>
              <a:rPr dirty="0" sz="1500" spc="-15">
                <a:solidFill>
                  <a:srgbClr val="000000"/>
                </a:solidFill>
              </a:rPr>
              <a:t> </a:t>
            </a:r>
            <a:r>
              <a:rPr dirty="0" sz="1500">
                <a:solidFill>
                  <a:srgbClr val="000000"/>
                </a:solidFill>
              </a:rPr>
              <a:t>y</a:t>
            </a:r>
            <a:r>
              <a:rPr dirty="0" sz="1500" spc="10">
                <a:solidFill>
                  <a:srgbClr val="000000"/>
                </a:solidFill>
              </a:rPr>
              <a:t> </a:t>
            </a:r>
            <a:r>
              <a:rPr dirty="0" sz="1500" spc="-5">
                <a:solidFill>
                  <a:srgbClr val="000000"/>
                </a:solidFill>
              </a:rPr>
              <a:t>S/</a:t>
            </a:r>
            <a:r>
              <a:rPr dirty="0" sz="1500" spc="20">
                <a:solidFill>
                  <a:srgbClr val="000000"/>
                </a:solidFill>
              </a:rPr>
              <a:t> </a:t>
            </a:r>
            <a:r>
              <a:rPr dirty="0" sz="1500" spc="-10">
                <a:solidFill>
                  <a:srgbClr val="000000"/>
                </a:solidFill>
              </a:rPr>
              <a:t>125</a:t>
            </a:r>
            <a:r>
              <a:rPr dirty="0" sz="1500" spc="15">
                <a:solidFill>
                  <a:srgbClr val="000000"/>
                </a:solidFill>
              </a:rPr>
              <a:t> </a:t>
            </a:r>
            <a:r>
              <a:rPr dirty="0" sz="1500" spc="-5">
                <a:solidFill>
                  <a:srgbClr val="000000"/>
                </a:solidFill>
              </a:rPr>
              <a:t>millones</a:t>
            </a:r>
            <a:r>
              <a:rPr dirty="0" sz="1500" spc="-20">
                <a:solidFill>
                  <a:srgbClr val="000000"/>
                </a:solidFill>
              </a:rPr>
              <a:t> </a:t>
            </a:r>
            <a:r>
              <a:rPr dirty="0" sz="1500" spc="-5">
                <a:solidFill>
                  <a:srgbClr val="000000"/>
                </a:solidFill>
              </a:rPr>
              <a:t>(4%)</a:t>
            </a:r>
            <a:r>
              <a:rPr dirty="0" sz="1500" spc="5">
                <a:solidFill>
                  <a:srgbClr val="000000"/>
                </a:solidFill>
              </a:rPr>
              <a:t> </a:t>
            </a:r>
            <a:r>
              <a:rPr dirty="0" sz="1500" spc="-15">
                <a:solidFill>
                  <a:srgbClr val="000000"/>
                </a:solidFill>
              </a:rPr>
              <a:t>para</a:t>
            </a:r>
            <a:r>
              <a:rPr dirty="0" sz="1500">
                <a:solidFill>
                  <a:srgbClr val="000000"/>
                </a:solidFill>
              </a:rPr>
              <a:t> </a:t>
            </a:r>
            <a:r>
              <a:rPr dirty="0" sz="1500" spc="-15">
                <a:solidFill>
                  <a:srgbClr val="000000"/>
                </a:solidFill>
              </a:rPr>
              <a:t>gasto</a:t>
            </a:r>
            <a:r>
              <a:rPr dirty="0" sz="1500" spc="15">
                <a:solidFill>
                  <a:srgbClr val="000000"/>
                </a:solidFill>
              </a:rPr>
              <a:t> </a:t>
            </a:r>
            <a:r>
              <a:rPr dirty="0" sz="1500" spc="-10">
                <a:solidFill>
                  <a:srgbClr val="000000"/>
                </a:solidFill>
              </a:rPr>
              <a:t>corriente.</a:t>
            </a:r>
            <a:endParaRPr sz="15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3191" y="1642871"/>
            <a:ext cx="3968496" cy="2641091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4692396" y="1053083"/>
            <a:ext cx="4273550" cy="3520440"/>
          </a:xfrm>
          <a:custGeom>
            <a:avLst/>
            <a:gdLst/>
            <a:ahLst/>
            <a:cxnLst/>
            <a:rect l="l" t="t" r="r" b="b"/>
            <a:pathLst>
              <a:path w="4273550" h="3520440">
                <a:moveTo>
                  <a:pt x="4273296" y="0"/>
                </a:moveTo>
                <a:lnTo>
                  <a:pt x="0" y="0"/>
                </a:lnTo>
                <a:lnTo>
                  <a:pt x="0" y="3520440"/>
                </a:lnTo>
                <a:lnTo>
                  <a:pt x="4273296" y="3520440"/>
                </a:lnTo>
                <a:lnTo>
                  <a:pt x="4273296" y="0"/>
                </a:lnTo>
                <a:close/>
              </a:path>
            </a:pathLst>
          </a:custGeom>
          <a:solidFill>
            <a:srgbClr val="DEEB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214884" y="1053083"/>
            <a:ext cx="4326890" cy="3520440"/>
          </a:xfrm>
          <a:prstGeom prst="rect">
            <a:avLst/>
          </a:prstGeom>
        </p:spPr>
        <p:txBody>
          <a:bodyPr wrap="square" lIns="0" tIns="114300" rIns="0" bIns="0" rtlCol="0" vert="horz">
            <a:spAutoFit/>
          </a:bodyPr>
          <a:lstStyle/>
          <a:p>
            <a:pPr algn="ctr" marL="104775">
              <a:lnSpc>
                <a:spcPts val="1540"/>
              </a:lnSpc>
              <a:spcBef>
                <a:spcPts val="900"/>
              </a:spcBef>
            </a:pPr>
            <a:r>
              <a:rPr dirty="0" sz="1350" b="1">
                <a:latin typeface="Arial"/>
                <a:cs typeface="Arial"/>
              </a:rPr>
              <a:t>Distribución</a:t>
            </a:r>
            <a:r>
              <a:rPr dirty="0" sz="1350" spc="-50" b="1">
                <a:latin typeface="Arial"/>
                <a:cs typeface="Arial"/>
              </a:rPr>
              <a:t> </a:t>
            </a:r>
            <a:r>
              <a:rPr dirty="0" sz="1350" b="1">
                <a:latin typeface="Arial"/>
                <a:cs typeface="Arial"/>
              </a:rPr>
              <a:t>del</a:t>
            </a:r>
            <a:r>
              <a:rPr dirty="0" sz="1350" spc="-10" b="1">
                <a:latin typeface="Arial"/>
                <a:cs typeface="Arial"/>
              </a:rPr>
              <a:t> </a:t>
            </a:r>
            <a:r>
              <a:rPr dirty="0" sz="1350" spc="-5" b="1">
                <a:latin typeface="Arial"/>
                <a:cs typeface="Arial"/>
              </a:rPr>
              <a:t>PIA</a:t>
            </a:r>
            <a:r>
              <a:rPr dirty="0" sz="1350" spc="-50" b="1">
                <a:latin typeface="Arial"/>
                <a:cs typeface="Arial"/>
              </a:rPr>
              <a:t> </a:t>
            </a:r>
            <a:r>
              <a:rPr dirty="0" sz="1350" b="1">
                <a:latin typeface="Arial"/>
                <a:cs typeface="Arial"/>
              </a:rPr>
              <a:t>2022</a:t>
            </a:r>
            <a:r>
              <a:rPr dirty="0" sz="1350" spc="-25" b="1">
                <a:latin typeface="Arial"/>
                <a:cs typeface="Arial"/>
              </a:rPr>
              <a:t> </a:t>
            </a:r>
            <a:r>
              <a:rPr dirty="0" sz="1350" b="1">
                <a:latin typeface="Arial"/>
                <a:cs typeface="Arial"/>
              </a:rPr>
              <a:t>del</a:t>
            </a:r>
            <a:r>
              <a:rPr dirty="0" sz="1350" spc="-10" b="1">
                <a:latin typeface="Arial"/>
                <a:cs typeface="Arial"/>
              </a:rPr>
              <a:t> </a:t>
            </a:r>
            <a:r>
              <a:rPr dirty="0" sz="1350" b="1">
                <a:latin typeface="Arial"/>
                <a:cs typeface="Arial"/>
              </a:rPr>
              <a:t>FONCOR</a:t>
            </a:r>
            <a:r>
              <a:rPr dirty="0" sz="1350" spc="-10" b="1">
                <a:latin typeface="Arial"/>
                <a:cs typeface="Arial"/>
              </a:rPr>
              <a:t> </a:t>
            </a:r>
            <a:r>
              <a:rPr dirty="0" sz="1350" b="1">
                <a:latin typeface="Arial"/>
                <a:cs typeface="Arial"/>
              </a:rPr>
              <a:t>por</a:t>
            </a:r>
            <a:endParaRPr sz="1350">
              <a:latin typeface="Arial"/>
              <a:cs typeface="Arial"/>
            </a:endParaRPr>
          </a:p>
          <a:p>
            <a:pPr algn="ctr" marL="102870">
              <a:lnSpc>
                <a:spcPts val="1540"/>
              </a:lnSpc>
            </a:pPr>
            <a:r>
              <a:rPr dirty="0" sz="1350" b="1">
                <a:latin typeface="Arial"/>
                <a:cs typeface="Arial"/>
              </a:rPr>
              <a:t>Categoría</a:t>
            </a:r>
            <a:r>
              <a:rPr dirty="0" sz="1350" spc="-45" b="1">
                <a:latin typeface="Arial"/>
                <a:cs typeface="Arial"/>
              </a:rPr>
              <a:t> </a:t>
            </a:r>
            <a:r>
              <a:rPr dirty="0" sz="1350" b="1">
                <a:latin typeface="Arial"/>
                <a:cs typeface="Arial"/>
              </a:rPr>
              <a:t>de</a:t>
            </a:r>
            <a:r>
              <a:rPr dirty="0" sz="1350" spc="-20" b="1">
                <a:latin typeface="Arial"/>
                <a:cs typeface="Arial"/>
              </a:rPr>
              <a:t> </a:t>
            </a:r>
            <a:r>
              <a:rPr dirty="0" sz="1350" b="1">
                <a:latin typeface="Arial"/>
                <a:cs typeface="Arial"/>
              </a:rPr>
              <a:t>Gasto</a:t>
            </a:r>
            <a:r>
              <a:rPr dirty="0" sz="1350" spc="-20" b="1">
                <a:latin typeface="Arial"/>
                <a:cs typeface="Arial"/>
              </a:rPr>
              <a:t> </a:t>
            </a:r>
            <a:r>
              <a:rPr dirty="0" sz="1350" b="1">
                <a:latin typeface="Arial"/>
                <a:cs typeface="Arial"/>
              </a:rPr>
              <a:t>(millones</a:t>
            </a:r>
            <a:r>
              <a:rPr dirty="0" sz="1350" spc="-20" b="1">
                <a:latin typeface="Arial"/>
                <a:cs typeface="Arial"/>
              </a:rPr>
              <a:t> </a:t>
            </a:r>
            <a:r>
              <a:rPr dirty="0" sz="1350" b="1">
                <a:latin typeface="Arial"/>
                <a:cs typeface="Arial"/>
              </a:rPr>
              <a:t>de</a:t>
            </a:r>
            <a:r>
              <a:rPr dirty="0" sz="1350" spc="-20" b="1">
                <a:latin typeface="Arial"/>
                <a:cs typeface="Arial"/>
              </a:rPr>
              <a:t> </a:t>
            </a:r>
            <a:r>
              <a:rPr dirty="0" sz="1350" b="1">
                <a:latin typeface="Arial"/>
                <a:cs typeface="Arial"/>
              </a:rPr>
              <a:t>soles)</a:t>
            </a:r>
            <a:endParaRPr sz="135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4840541" y="1696910"/>
          <a:ext cx="3982720" cy="1940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64310"/>
                <a:gridCol w="1188719"/>
                <a:gridCol w="1314450"/>
              </a:tblGrid>
              <a:tr h="496697">
                <a:tc>
                  <a:txBody>
                    <a:bodyPr/>
                    <a:lstStyle/>
                    <a:p>
                      <a:pPr marL="14414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CATEGORÍA </a:t>
                      </a:r>
                      <a:r>
                        <a:rPr dirty="0" sz="10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GASTO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60960">
                    <a:lnL w="9525">
                      <a:solidFill>
                        <a:srgbClr val="E7E6E6"/>
                      </a:solidFill>
                      <a:prstDash val="solid"/>
                    </a:lnL>
                    <a:lnR w="9525">
                      <a:solidFill>
                        <a:srgbClr val="E7E6E6"/>
                      </a:solidFill>
                      <a:prstDash val="solid"/>
                    </a:lnR>
                    <a:lnT w="9525">
                      <a:solidFill>
                        <a:srgbClr val="E7E6E6"/>
                      </a:solidFill>
                      <a:prstDash val="solid"/>
                    </a:lnT>
                    <a:lnB w="9525">
                      <a:solidFill>
                        <a:srgbClr val="E7E6E6"/>
                      </a:solidFill>
                      <a:prstDash val="soli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PIA</a:t>
                      </a:r>
                      <a:r>
                        <a:rPr dirty="0" sz="1000" spc="-3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2022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60960">
                    <a:lnL w="9525">
                      <a:solidFill>
                        <a:srgbClr val="E7E6E6"/>
                      </a:solidFill>
                      <a:prstDash val="solid"/>
                    </a:lnL>
                    <a:lnR w="9525">
                      <a:solidFill>
                        <a:srgbClr val="E7E6E6"/>
                      </a:solidFill>
                      <a:prstDash val="solid"/>
                    </a:lnR>
                    <a:lnT w="9525">
                      <a:solidFill>
                        <a:srgbClr val="E7E6E6"/>
                      </a:solidFill>
                      <a:prstDash val="solid"/>
                    </a:lnT>
                    <a:lnB w="9525">
                      <a:solidFill>
                        <a:srgbClr val="E7E6E6"/>
                      </a:solidFill>
                      <a:prstDash val="soli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PARTICIPACIÓN </a:t>
                      </a:r>
                      <a:r>
                        <a:rPr dirty="0" sz="10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(%)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60960">
                    <a:lnL w="9525">
                      <a:solidFill>
                        <a:srgbClr val="E7E6E6"/>
                      </a:solidFill>
                      <a:prstDash val="solid"/>
                    </a:lnL>
                    <a:lnR w="9525">
                      <a:solidFill>
                        <a:srgbClr val="E7E6E6"/>
                      </a:solidFill>
                      <a:prstDash val="solid"/>
                    </a:lnR>
                    <a:lnT w="9525">
                      <a:solidFill>
                        <a:srgbClr val="E7E6E6"/>
                      </a:solidFill>
                      <a:prstDash val="solid"/>
                    </a:lnT>
                    <a:lnB w="9525">
                      <a:solidFill>
                        <a:srgbClr val="E7E6E6"/>
                      </a:solidFill>
                      <a:prstDash val="solid"/>
                    </a:lnB>
                    <a:solidFill>
                      <a:srgbClr val="C00000"/>
                    </a:solidFill>
                  </a:tcPr>
                </a:tc>
              </a:tr>
              <a:tr h="4780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9215">
                        <a:lnSpc>
                          <a:spcPct val="100000"/>
                        </a:lnSpc>
                      </a:pPr>
                      <a:r>
                        <a:rPr dirty="0" sz="1000" spc="-5" b="1">
                          <a:latin typeface="Calibri"/>
                          <a:cs typeface="Calibri"/>
                        </a:rPr>
                        <a:t>G.</a:t>
                      </a:r>
                      <a:r>
                        <a:rPr dirty="0" sz="1000" spc="-4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 b="1">
                          <a:latin typeface="Calibri"/>
                          <a:cs typeface="Calibri"/>
                        </a:rPr>
                        <a:t>Capital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1905">
                    <a:lnL w="9525">
                      <a:solidFill>
                        <a:srgbClr val="E7E6E6"/>
                      </a:solidFill>
                      <a:prstDash val="solid"/>
                    </a:lnL>
                    <a:lnR w="9525">
                      <a:solidFill>
                        <a:srgbClr val="E7E6E6"/>
                      </a:solidFill>
                      <a:prstDash val="solid"/>
                    </a:lnR>
                    <a:lnT w="9525">
                      <a:solidFill>
                        <a:srgbClr val="E7E6E6"/>
                      </a:solidFill>
                      <a:prstDash val="solid"/>
                    </a:lnT>
                    <a:lnB w="9525">
                      <a:solidFill>
                        <a:srgbClr val="E7E6E6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</a:pPr>
                      <a:r>
                        <a:rPr dirty="0" sz="1000" spc="-5" b="1">
                          <a:latin typeface="Calibri"/>
                          <a:cs typeface="Calibri"/>
                        </a:rPr>
                        <a:t>3,026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9525">
                      <a:solidFill>
                        <a:srgbClr val="E7E6E6"/>
                      </a:solidFill>
                      <a:prstDash val="solid"/>
                    </a:lnL>
                    <a:lnR w="9525">
                      <a:solidFill>
                        <a:srgbClr val="E7E6E6"/>
                      </a:solidFill>
                      <a:prstDash val="solid"/>
                    </a:lnR>
                    <a:lnT w="9525">
                      <a:solidFill>
                        <a:srgbClr val="E7E6E6"/>
                      </a:solidFill>
                      <a:prstDash val="solid"/>
                    </a:lnT>
                    <a:lnB w="9525">
                      <a:solidFill>
                        <a:srgbClr val="E7E6E6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000" spc="-10" b="1">
                          <a:latin typeface="Calibri"/>
                          <a:cs typeface="Calibri"/>
                        </a:rPr>
                        <a:t>96.05%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9525">
                      <a:solidFill>
                        <a:srgbClr val="E7E6E6"/>
                      </a:solidFill>
                      <a:prstDash val="solid"/>
                    </a:lnL>
                    <a:lnR w="9525">
                      <a:solidFill>
                        <a:srgbClr val="E7E6E6"/>
                      </a:solidFill>
                      <a:prstDash val="solid"/>
                    </a:lnR>
                    <a:lnT w="9525">
                      <a:solidFill>
                        <a:srgbClr val="E7E6E6"/>
                      </a:solidFill>
                      <a:prstDash val="solid"/>
                    </a:lnT>
                    <a:lnB w="9525">
                      <a:solidFill>
                        <a:srgbClr val="E7E6E6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4780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9215">
                        <a:lnSpc>
                          <a:spcPct val="100000"/>
                        </a:lnSpc>
                      </a:pPr>
                      <a:r>
                        <a:rPr dirty="0" sz="1000" spc="-5" b="1">
                          <a:latin typeface="Calibri"/>
                          <a:cs typeface="Calibri"/>
                        </a:rPr>
                        <a:t>G.</a:t>
                      </a:r>
                      <a:r>
                        <a:rPr dirty="0" sz="1000" spc="-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 b="1">
                          <a:latin typeface="Calibri"/>
                          <a:cs typeface="Calibri"/>
                        </a:rPr>
                        <a:t>Corriente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1905">
                    <a:lnL w="9525">
                      <a:solidFill>
                        <a:srgbClr val="E7E6E6"/>
                      </a:solidFill>
                      <a:prstDash val="solid"/>
                    </a:lnL>
                    <a:lnR w="9525">
                      <a:solidFill>
                        <a:srgbClr val="E7E6E6"/>
                      </a:solidFill>
                      <a:prstDash val="solid"/>
                    </a:lnR>
                    <a:lnT w="9525">
                      <a:solidFill>
                        <a:srgbClr val="E7E6E6"/>
                      </a:solidFill>
                      <a:prstDash val="solid"/>
                    </a:lnT>
                    <a:lnB w="9525">
                      <a:solidFill>
                        <a:srgbClr val="E7E6E6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3175">
                        <a:lnSpc>
                          <a:spcPct val="100000"/>
                        </a:lnSpc>
                      </a:pPr>
                      <a:r>
                        <a:rPr dirty="0" sz="1000" spc="-10" b="1">
                          <a:latin typeface="Calibri"/>
                          <a:cs typeface="Calibri"/>
                        </a:rPr>
                        <a:t>125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9525">
                      <a:solidFill>
                        <a:srgbClr val="E7E6E6"/>
                      </a:solidFill>
                      <a:prstDash val="solid"/>
                    </a:lnL>
                    <a:lnR w="9525">
                      <a:solidFill>
                        <a:srgbClr val="E7E6E6"/>
                      </a:solidFill>
                      <a:prstDash val="solid"/>
                    </a:lnR>
                    <a:lnT w="9525">
                      <a:solidFill>
                        <a:srgbClr val="E7E6E6"/>
                      </a:solidFill>
                      <a:prstDash val="solid"/>
                    </a:lnT>
                    <a:lnB w="9525">
                      <a:solidFill>
                        <a:srgbClr val="E7E6E6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000" spc="-10" b="1">
                          <a:latin typeface="Calibri"/>
                          <a:cs typeface="Calibri"/>
                        </a:rPr>
                        <a:t>3.95%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9525">
                      <a:solidFill>
                        <a:srgbClr val="E7E6E6"/>
                      </a:solidFill>
                      <a:prstDash val="solid"/>
                    </a:lnL>
                    <a:lnR w="9525">
                      <a:solidFill>
                        <a:srgbClr val="E7E6E6"/>
                      </a:solidFill>
                      <a:prstDash val="solid"/>
                    </a:lnR>
                    <a:lnT w="9525">
                      <a:solidFill>
                        <a:srgbClr val="E7E6E6"/>
                      </a:solidFill>
                      <a:prstDash val="solid"/>
                    </a:lnT>
                    <a:lnB w="9525">
                      <a:solidFill>
                        <a:srgbClr val="E7E6E6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4779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9215">
                        <a:lnSpc>
                          <a:spcPct val="100000"/>
                        </a:lnSpc>
                      </a:pPr>
                      <a:r>
                        <a:rPr dirty="0" sz="1000" spc="-5" b="1">
                          <a:latin typeface="Calibri"/>
                          <a:cs typeface="Calibri"/>
                        </a:rPr>
                        <a:t>Total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1905">
                    <a:lnL w="9525">
                      <a:solidFill>
                        <a:srgbClr val="E7E6E6"/>
                      </a:solidFill>
                      <a:prstDash val="solid"/>
                    </a:lnL>
                    <a:lnR w="9525">
                      <a:solidFill>
                        <a:srgbClr val="E7E6E6"/>
                      </a:solidFill>
                      <a:prstDash val="solid"/>
                    </a:lnR>
                    <a:lnT w="9525">
                      <a:solidFill>
                        <a:srgbClr val="E7E6E6"/>
                      </a:solidFill>
                      <a:prstDash val="solid"/>
                    </a:lnT>
                    <a:lnB w="9525">
                      <a:solidFill>
                        <a:srgbClr val="E7E6E6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-5" b="1">
                          <a:latin typeface="Calibri"/>
                          <a:cs typeface="Calibri"/>
                        </a:rPr>
                        <a:t>3,151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9525">
                      <a:solidFill>
                        <a:srgbClr val="E7E6E6"/>
                      </a:solidFill>
                      <a:prstDash val="solid"/>
                    </a:lnL>
                    <a:lnR w="9525">
                      <a:solidFill>
                        <a:srgbClr val="E7E6E6"/>
                      </a:solidFill>
                      <a:prstDash val="solid"/>
                    </a:lnR>
                    <a:lnT w="9525">
                      <a:solidFill>
                        <a:srgbClr val="E7E6E6"/>
                      </a:solidFill>
                      <a:prstDash val="solid"/>
                    </a:lnT>
                    <a:lnB w="9525">
                      <a:solidFill>
                        <a:srgbClr val="E7E6E6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-10" b="1">
                          <a:latin typeface="Calibri"/>
                          <a:cs typeface="Calibri"/>
                        </a:rPr>
                        <a:t>100.00%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9525">
                      <a:solidFill>
                        <a:srgbClr val="E7E6E6"/>
                      </a:solidFill>
                      <a:prstDash val="solid"/>
                    </a:lnL>
                    <a:lnR w="9525">
                      <a:solidFill>
                        <a:srgbClr val="E7E6E6"/>
                      </a:solidFill>
                      <a:prstDash val="solid"/>
                    </a:lnR>
                    <a:lnT w="9525">
                      <a:solidFill>
                        <a:srgbClr val="E7E6E6"/>
                      </a:solidFill>
                      <a:prstDash val="solid"/>
                    </a:lnT>
                    <a:lnB w="9525">
                      <a:solidFill>
                        <a:srgbClr val="E7E6E6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5159502" y="1211325"/>
            <a:ext cx="3354704" cy="418465"/>
          </a:xfrm>
          <a:prstGeom prst="rect">
            <a:avLst/>
          </a:prstGeom>
        </p:spPr>
        <p:txBody>
          <a:bodyPr wrap="square" lIns="0" tIns="36195" rIns="0" bIns="0" rtlCol="0" vert="horz">
            <a:spAutoFit/>
          </a:bodyPr>
          <a:lstStyle/>
          <a:p>
            <a:pPr marL="512445" marR="5080" indent="-500380">
              <a:lnSpc>
                <a:spcPts val="1460"/>
              </a:lnSpc>
              <a:spcBef>
                <a:spcPts val="285"/>
              </a:spcBef>
            </a:pPr>
            <a:r>
              <a:rPr dirty="0" sz="1350" b="1">
                <a:latin typeface="Arial"/>
                <a:cs typeface="Arial"/>
              </a:rPr>
              <a:t>Participación</a:t>
            </a:r>
            <a:r>
              <a:rPr dirty="0" sz="1350" spc="-45" b="1">
                <a:latin typeface="Arial"/>
                <a:cs typeface="Arial"/>
              </a:rPr>
              <a:t> </a:t>
            </a:r>
            <a:r>
              <a:rPr dirty="0" sz="1350" b="1">
                <a:latin typeface="Arial"/>
                <a:cs typeface="Arial"/>
              </a:rPr>
              <a:t>del</a:t>
            </a:r>
            <a:r>
              <a:rPr dirty="0" sz="1350" spc="-10" b="1">
                <a:latin typeface="Arial"/>
                <a:cs typeface="Arial"/>
              </a:rPr>
              <a:t> </a:t>
            </a:r>
            <a:r>
              <a:rPr dirty="0" sz="1350" b="1">
                <a:latin typeface="Arial"/>
                <a:cs typeface="Arial"/>
              </a:rPr>
              <a:t>FONCOR</a:t>
            </a:r>
            <a:r>
              <a:rPr dirty="0" sz="1350" spc="-40" b="1">
                <a:latin typeface="Arial"/>
                <a:cs typeface="Arial"/>
              </a:rPr>
              <a:t> </a:t>
            </a:r>
            <a:r>
              <a:rPr dirty="0" sz="1350" b="1">
                <a:latin typeface="Arial"/>
                <a:cs typeface="Arial"/>
              </a:rPr>
              <a:t>por</a:t>
            </a:r>
            <a:r>
              <a:rPr dirty="0" sz="1350" spc="-5" b="1">
                <a:latin typeface="Arial"/>
                <a:cs typeface="Arial"/>
              </a:rPr>
              <a:t> </a:t>
            </a:r>
            <a:r>
              <a:rPr dirty="0" sz="1350" b="1">
                <a:latin typeface="Arial"/>
                <a:cs typeface="Arial"/>
              </a:rPr>
              <a:t>Categoría </a:t>
            </a:r>
            <a:r>
              <a:rPr dirty="0" sz="1350" spc="-360" b="1">
                <a:latin typeface="Arial"/>
                <a:cs typeface="Arial"/>
              </a:rPr>
              <a:t> </a:t>
            </a:r>
            <a:r>
              <a:rPr dirty="0" sz="1350" b="1">
                <a:latin typeface="Arial"/>
                <a:cs typeface="Arial"/>
              </a:rPr>
              <a:t>de</a:t>
            </a:r>
            <a:r>
              <a:rPr dirty="0" sz="1350" spc="-20" b="1">
                <a:latin typeface="Arial"/>
                <a:cs typeface="Arial"/>
              </a:rPr>
              <a:t> </a:t>
            </a:r>
            <a:r>
              <a:rPr dirty="0" sz="1350" b="1">
                <a:latin typeface="Arial"/>
                <a:cs typeface="Arial"/>
              </a:rPr>
              <a:t>Gasto</a:t>
            </a:r>
            <a:r>
              <a:rPr dirty="0" sz="1350" spc="-30" b="1">
                <a:latin typeface="Arial"/>
                <a:cs typeface="Arial"/>
              </a:rPr>
              <a:t> </a:t>
            </a:r>
            <a:r>
              <a:rPr dirty="0" sz="1350" spc="-5" b="1">
                <a:latin typeface="Arial"/>
                <a:cs typeface="Arial"/>
              </a:rPr>
              <a:t>(millones</a:t>
            </a:r>
            <a:r>
              <a:rPr dirty="0" sz="1350" b="1">
                <a:latin typeface="Arial"/>
                <a:cs typeface="Arial"/>
              </a:rPr>
              <a:t> de</a:t>
            </a:r>
            <a:r>
              <a:rPr dirty="0" sz="1350" spc="-25" b="1">
                <a:latin typeface="Arial"/>
                <a:cs typeface="Arial"/>
              </a:rPr>
              <a:t> </a:t>
            </a:r>
            <a:r>
              <a:rPr dirty="0" sz="1350" b="1">
                <a:latin typeface="Arial"/>
                <a:cs typeface="Arial"/>
              </a:rPr>
              <a:t>soles)</a:t>
            </a:r>
            <a:endParaRPr sz="13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860416" y="3716781"/>
            <a:ext cx="3941445" cy="6972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latin typeface="Arial MT"/>
                <a:cs typeface="Arial MT"/>
              </a:rPr>
              <a:t>Dado</a:t>
            </a:r>
            <a:r>
              <a:rPr dirty="0" sz="1100">
                <a:latin typeface="Arial MT"/>
                <a:cs typeface="Arial MT"/>
              </a:rPr>
              <a:t> que</a:t>
            </a:r>
            <a:r>
              <a:rPr dirty="0" sz="1100" spc="5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los</a:t>
            </a:r>
            <a:r>
              <a:rPr dirty="0" sz="1100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recursos transferidos</a:t>
            </a:r>
            <a:r>
              <a:rPr dirty="0" sz="1100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por</a:t>
            </a:r>
            <a:r>
              <a:rPr dirty="0" sz="1100" spc="295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FONCOR</a:t>
            </a:r>
            <a:r>
              <a:rPr dirty="0" sz="1100" spc="295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compiten </a:t>
            </a:r>
            <a:r>
              <a:rPr dirty="0" sz="1100">
                <a:latin typeface="Arial MT"/>
                <a:cs typeface="Arial MT"/>
              </a:rPr>
              <a:t> con </a:t>
            </a:r>
            <a:r>
              <a:rPr dirty="0" sz="1100" spc="-5">
                <a:latin typeface="Arial MT"/>
                <a:cs typeface="Arial MT"/>
              </a:rPr>
              <a:t>el RO, </a:t>
            </a:r>
            <a:r>
              <a:rPr dirty="0" sz="1100">
                <a:latin typeface="Arial MT"/>
                <a:cs typeface="Arial MT"/>
              </a:rPr>
              <a:t>y </a:t>
            </a:r>
            <a:r>
              <a:rPr dirty="0" sz="1100" spc="-5">
                <a:latin typeface="Arial MT"/>
                <a:cs typeface="Arial MT"/>
              </a:rPr>
              <a:t>por ende </a:t>
            </a:r>
            <a:r>
              <a:rPr dirty="0" sz="1100">
                <a:latin typeface="Arial MT"/>
                <a:cs typeface="Arial MT"/>
              </a:rPr>
              <a:t>con </a:t>
            </a:r>
            <a:r>
              <a:rPr dirty="0" sz="1100" spc="-5">
                <a:latin typeface="Arial MT"/>
                <a:cs typeface="Arial MT"/>
              </a:rPr>
              <a:t>los recursos </a:t>
            </a:r>
            <a:r>
              <a:rPr dirty="0" sz="1100">
                <a:latin typeface="Arial MT"/>
                <a:cs typeface="Arial MT"/>
              </a:rPr>
              <a:t>financian </a:t>
            </a:r>
            <a:r>
              <a:rPr dirty="0" sz="1100" spc="-5">
                <a:latin typeface="Arial MT"/>
                <a:cs typeface="Arial MT"/>
              </a:rPr>
              <a:t>los </a:t>
            </a:r>
            <a:r>
              <a:rPr dirty="0" sz="1100">
                <a:latin typeface="Arial MT"/>
                <a:cs typeface="Arial MT"/>
              </a:rPr>
              <a:t>gastos </a:t>
            </a:r>
            <a:r>
              <a:rPr dirty="0" sz="1100" spc="5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operativos</a:t>
            </a:r>
            <a:r>
              <a:rPr dirty="0" sz="1100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de</a:t>
            </a:r>
            <a:r>
              <a:rPr dirty="0" sz="1100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intervenciones</a:t>
            </a:r>
            <a:r>
              <a:rPr dirty="0" sz="1100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esenciales,</a:t>
            </a:r>
            <a:r>
              <a:rPr dirty="0" sz="1100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ha</a:t>
            </a:r>
            <a:r>
              <a:rPr dirty="0" sz="1100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sido</a:t>
            </a:r>
            <a:r>
              <a:rPr dirty="0" sz="1100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necesario </a:t>
            </a:r>
            <a:r>
              <a:rPr dirty="0" sz="1100">
                <a:latin typeface="Arial MT"/>
                <a:cs typeface="Arial MT"/>
              </a:rPr>
              <a:t> financiar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el</a:t>
            </a:r>
            <a:r>
              <a:rPr dirty="0" sz="1100">
                <a:latin typeface="Arial MT"/>
                <a:cs typeface="Arial MT"/>
              </a:rPr>
              <a:t> gasto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corriente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con</a:t>
            </a:r>
            <a:r>
              <a:rPr dirty="0" sz="1100" spc="-1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cargo</a:t>
            </a:r>
            <a:r>
              <a:rPr dirty="0" sz="1100" spc="-35">
                <a:latin typeface="Arial MT"/>
                <a:cs typeface="Arial MT"/>
              </a:rPr>
              <a:t> </a:t>
            </a:r>
            <a:r>
              <a:rPr dirty="0" sz="1100" spc="-5">
                <a:latin typeface="Arial MT"/>
                <a:cs typeface="Arial MT"/>
              </a:rPr>
              <a:t>al</a:t>
            </a:r>
            <a:r>
              <a:rPr dirty="0" sz="1100">
                <a:latin typeface="Arial MT"/>
                <a:cs typeface="Arial MT"/>
              </a:rPr>
              <a:t> FONCOR.</a:t>
            </a:r>
            <a:endParaRPr sz="11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396" y="812291"/>
            <a:ext cx="4438015" cy="4148454"/>
          </a:xfrm>
          <a:custGeom>
            <a:avLst/>
            <a:gdLst/>
            <a:ahLst/>
            <a:cxnLst/>
            <a:rect l="l" t="t" r="r" b="b"/>
            <a:pathLst>
              <a:path w="4438015" h="4148454">
                <a:moveTo>
                  <a:pt x="4437888" y="0"/>
                </a:moveTo>
                <a:lnTo>
                  <a:pt x="0" y="0"/>
                </a:lnTo>
                <a:lnTo>
                  <a:pt x="0" y="4148328"/>
                </a:lnTo>
                <a:lnTo>
                  <a:pt x="4437888" y="4148328"/>
                </a:lnTo>
                <a:lnTo>
                  <a:pt x="4437888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572" y="742187"/>
            <a:ext cx="9142730" cy="10795"/>
          </a:xfrm>
          <a:custGeom>
            <a:avLst/>
            <a:gdLst/>
            <a:ahLst/>
            <a:cxnLst/>
            <a:rect l="l" t="t" r="r" b="b"/>
            <a:pathLst>
              <a:path w="9142730" h="10795">
                <a:moveTo>
                  <a:pt x="0" y="0"/>
                </a:moveTo>
                <a:lnTo>
                  <a:pt x="9142476" y="10413"/>
                </a:lnTo>
              </a:path>
            </a:pathLst>
          </a:custGeom>
          <a:ln w="914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652771" y="812291"/>
            <a:ext cx="4438015" cy="4148454"/>
          </a:xfrm>
          <a:custGeom>
            <a:avLst/>
            <a:gdLst/>
            <a:ahLst/>
            <a:cxnLst/>
            <a:rect l="l" t="t" r="r" b="b"/>
            <a:pathLst>
              <a:path w="4438015" h="4148454">
                <a:moveTo>
                  <a:pt x="4437887" y="0"/>
                </a:moveTo>
                <a:lnTo>
                  <a:pt x="0" y="0"/>
                </a:lnTo>
                <a:lnTo>
                  <a:pt x="0" y="4148328"/>
                </a:lnTo>
                <a:lnTo>
                  <a:pt x="4437887" y="4148328"/>
                </a:lnTo>
                <a:lnTo>
                  <a:pt x="4437887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478280" y="1544573"/>
          <a:ext cx="1576705" cy="22002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7230"/>
                <a:gridCol w="861059"/>
              </a:tblGrid>
              <a:tr h="127635">
                <a:tc>
                  <a:txBody>
                    <a:bodyPr/>
                    <a:lstStyle/>
                    <a:p>
                      <a:pPr algn="ctr">
                        <a:lnSpc>
                          <a:spcPts val="905"/>
                        </a:lnSpc>
                      </a:pPr>
                      <a:r>
                        <a:rPr dirty="0" sz="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DPTO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0955">
                        <a:lnSpc>
                          <a:spcPts val="900"/>
                        </a:lnSpc>
                        <a:spcBef>
                          <a:spcPts val="5"/>
                        </a:spcBef>
                      </a:pPr>
                      <a:r>
                        <a:rPr dirty="0" sz="8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PIA</a:t>
                      </a:r>
                      <a:r>
                        <a:rPr dirty="0" sz="8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2022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00000"/>
                    </a:solidFill>
                  </a:tcPr>
                </a:tc>
              </a:tr>
              <a:tr h="17170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800" b="1">
                          <a:latin typeface="Calibri"/>
                          <a:cs typeface="Calibri"/>
                        </a:rPr>
                        <a:t>PIURA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209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365.19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209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71577"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800" b="1">
                          <a:latin typeface="Calibri"/>
                          <a:cs typeface="Calibri"/>
                        </a:rPr>
                        <a:t>LIBERTAD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209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279.58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209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7157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800" b="1">
                          <a:latin typeface="Calibri"/>
                          <a:cs typeface="Calibri"/>
                        </a:rPr>
                        <a:t>CAJAMARCA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209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267.70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209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717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800" b="1">
                          <a:latin typeface="Calibri"/>
                          <a:cs typeface="Calibri"/>
                        </a:rPr>
                        <a:t>JUNIN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209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262.55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209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71576"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800" b="1">
                          <a:latin typeface="Calibri"/>
                          <a:cs typeface="Calibri"/>
                        </a:rPr>
                        <a:t>PUNO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209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245.07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209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717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800" b="1">
                          <a:latin typeface="Calibri"/>
                          <a:cs typeface="Calibri"/>
                        </a:rPr>
                        <a:t>LAMBAYEQUE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209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214.73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209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7157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800" spc="-5" b="1">
                          <a:latin typeface="Calibri"/>
                          <a:cs typeface="Calibri"/>
                        </a:rPr>
                        <a:t>LORETO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209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168.79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209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71704"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sz="800" spc="-5" b="1">
                          <a:latin typeface="Calibri"/>
                          <a:cs typeface="Calibri"/>
                        </a:rPr>
                        <a:t>MARTIN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215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163.38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215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71576"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800" b="1">
                          <a:latin typeface="Calibri"/>
                          <a:cs typeface="Calibri"/>
                        </a:rPr>
                        <a:t>HUANUCO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209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162.21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209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717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sz="800" b="1">
                          <a:latin typeface="Calibri"/>
                          <a:cs typeface="Calibri"/>
                        </a:rPr>
                        <a:t>UCAYALI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215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154.22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215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7157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800" spc="-5" b="1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800" b="1">
                          <a:latin typeface="Calibri"/>
                          <a:cs typeface="Calibri"/>
                        </a:rPr>
                        <a:t>IMA</a:t>
                      </a:r>
                      <a:r>
                        <a:rPr dirty="0" sz="8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b="1"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z="800" spc="-5" b="1">
                          <a:latin typeface="Calibri"/>
                          <a:cs typeface="Calibri"/>
                        </a:rPr>
                        <a:t>*</a:t>
                      </a:r>
                      <a:r>
                        <a:rPr dirty="0" sz="800" b="1">
                          <a:latin typeface="Calibri"/>
                          <a:cs typeface="Calibri"/>
                        </a:rPr>
                        <a:t>)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209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129.78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209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7170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sz="800" b="1">
                          <a:latin typeface="Calibri"/>
                          <a:cs typeface="Calibri"/>
                        </a:rPr>
                        <a:t>AMAZONAS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215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117.26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215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5916676" y="1544573"/>
          <a:ext cx="1642745" cy="20212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3435"/>
                <a:gridCol w="809625"/>
              </a:tblGrid>
              <a:tr h="234569">
                <a:tc>
                  <a:txBody>
                    <a:bodyPr/>
                    <a:lstStyle/>
                    <a:p>
                      <a:pPr algn="ctr" marL="241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dirty="0" sz="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DPTO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520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349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8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PIA</a:t>
                      </a:r>
                      <a:r>
                        <a:rPr dirty="0" sz="8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2022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539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00000"/>
                    </a:solidFill>
                  </a:tcPr>
                </a:tc>
              </a:tr>
              <a:tr h="16116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800" b="1">
                          <a:latin typeface="Calibri"/>
                          <a:cs typeface="Calibri"/>
                        </a:rPr>
                        <a:t>AREQUIPA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116.04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61290"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800" b="1">
                          <a:latin typeface="Calibri"/>
                          <a:cs typeface="Calibri"/>
                        </a:rPr>
                        <a:t>ICA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105.54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61289"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800" spc="-5" b="1">
                          <a:latin typeface="Calibri"/>
                          <a:cs typeface="Calibri"/>
                        </a:rPr>
                        <a:t>AYACUCHO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104.06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61290"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800" b="1">
                          <a:latin typeface="Calibri"/>
                          <a:cs typeface="Calibri"/>
                        </a:rPr>
                        <a:t>DIOS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63.04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61289"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800" b="1">
                          <a:latin typeface="Calibri"/>
                          <a:cs typeface="Calibri"/>
                        </a:rPr>
                        <a:t>PASCO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55.97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61289"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800" b="1">
                          <a:latin typeface="Calibri"/>
                          <a:cs typeface="Calibri"/>
                        </a:rPr>
                        <a:t>HUANCAVELICA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47.70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61290"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800" b="1">
                          <a:latin typeface="Calibri"/>
                          <a:cs typeface="Calibri"/>
                        </a:rPr>
                        <a:t>APURIMAC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41.18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6128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800" b="1">
                          <a:latin typeface="Calibri"/>
                          <a:cs typeface="Calibri"/>
                        </a:rPr>
                        <a:t>TUMBES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40.63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61162"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800" spc="-5" b="1">
                          <a:latin typeface="Calibri"/>
                          <a:cs typeface="Calibri"/>
                        </a:rPr>
                        <a:t>TACNA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165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29.97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165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61290"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800" b="1">
                          <a:latin typeface="Calibri"/>
                          <a:cs typeface="Calibri"/>
                        </a:rPr>
                        <a:t>ANCASH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165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15.17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165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6128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800" b="1">
                          <a:latin typeface="Calibri"/>
                          <a:cs typeface="Calibri"/>
                        </a:rPr>
                        <a:t>MOQUEGUA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0.86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65328" y="196341"/>
            <a:ext cx="4670425" cy="254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-5">
                <a:solidFill>
                  <a:srgbClr val="C00000"/>
                </a:solidFill>
              </a:rPr>
              <a:t>Distribución</a:t>
            </a:r>
            <a:r>
              <a:rPr dirty="0" sz="1500" spc="-20">
                <a:solidFill>
                  <a:srgbClr val="C00000"/>
                </a:solidFill>
              </a:rPr>
              <a:t> </a:t>
            </a:r>
            <a:r>
              <a:rPr dirty="0" sz="1500">
                <a:solidFill>
                  <a:srgbClr val="C00000"/>
                </a:solidFill>
              </a:rPr>
              <a:t>del</a:t>
            </a:r>
            <a:r>
              <a:rPr dirty="0" sz="1500" spc="-20">
                <a:solidFill>
                  <a:srgbClr val="C00000"/>
                </a:solidFill>
              </a:rPr>
              <a:t> </a:t>
            </a:r>
            <a:r>
              <a:rPr dirty="0" sz="1500" spc="-10">
                <a:solidFill>
                  <a:srgbClr val="C00000"/>
                </a:solidFill>
              </a:rPr>
              <a:t>FONCOR</a:t>
            </a:r>
            <a:r>
              <a:rPr dirty="0" sz="1500" spc="5">
                <a:solidFill>
                  <a:srgbClr val="C00000"/>
                </a:solidFill>
              </a:rPr>
              <a:t> </a:t>
            </a:r>
            <a:r>
              <a:rPr dirty="0" sz="1500">
                <a:solidFill>
                  <a:srgbClr val="C00000"/>
                </a:solidFill>
              </a:rPr>
              <a:t>(PIA </a:t>
            </a:r>
            <a:r>
              <a:rPr dirty="0" sz="1500" spc="-5">
                <a:solidFill>
                  <a:srgbClr val="C00000"/>
                </a:solidFill>
              </a:rPr>
              <a:t>2022)</a:t>
            </a:r>
            <a:r>
              <a:rPr dirty="0" sz="1500" spc="25">
                <a:solidFill>
                  <a:srgbClr val="C00000"/>
                </a:solidFill>
              </a:rPr>
              <a:t> </a:t>
            </a:r>
            <a:r>
              <a:rPr dirty="0" sz="1500" spc="-5">
                <a:solidFill>
                  <a:srgbClr val="C00000"/>
                </a:solidFill>
              </a:rPr>
              <a:t>por</a:t>
            </a:r>
            <a:r>
              <a:rPr dirty="0" sz="1500">
                <a:solidFill>
                  <a:srgbClr val="C00000"/>
                </a:solidFill>
              </a:rPr>
              <a:t> </a:t>
            </a:r>
            <a:r>
              <a:rPr dirty="0" sz="1500" spc="-5">
                <a:solidFill>
                  <a:srgbClr val="C00000"/>
                </a:solidFill>
              </a:rPr>
              <a:t>Gobierno</a:t>
            </a:r>
            <a:r>
              <a:rPr dirty="0" sz="1500" spc="10">
                <a:solidFill>
                  <a:srgbClr val="C00000"/>
                </a:solidFill>
              </a:rPr>
              <a:t> </a:t>
            </a:r>
            <a:r>
              <a:rPr dirty="0" sz="1500" spc="-10">
                <a:solidFill>
                  <a:srgbClr val="C00000"/>
                </a:solidFill>
              </a:rPr>
              <a:t>Regional</a:t>
            </a:r>
            <a:endParaRPr sz="1500"/>
          </a:p>
        </p:txBody>
      </p:sp>
      <p:sp>
        <p:nvSpPr>
          <p:cNvPr id="8" name="object 8"/>
          <p:cNvSpPr txBox="1"/>
          <p:nvPr/>
        </p:nvSpPr>
        <p:spPr>
          <a:xfrm>
            <a:off x="347268" y="4221581"/>
            <a:ext cx="2230120" cy="1466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800" spc="-10">
                <a:latin typeface="Calibri"/>
                <a:cs typeface="Calibri"/>
              </a:rPr>
              <a:t>(*</a:t>
            </a:r>
            <a:r>
              <a:rPr dirty="0" sz="800" spc="-5">
                <a:latin typeface="Calibri"/>
                <a:cs typeface="Calibri"/>
              </a:rPr>
              <a:t>)</a:t>
            </a:r>
            <a:r>
              <a:rPr dirty="0" sz="800" spc="-25">
                <a:latin typeface="Calibri"/>
                <a:cs typeface="Calibri"/>
              </a:rPr>
              <a:t> </a:t>
            </a:r>
            <a:r>
              <a:rPr dirty="0" sz="800" spc="-10">
                <a:latin typeface="Calibri"/>
                <a:cs typeface="Calibri"/>
              </a:rPr>
              <a:t>S</a:t>
            </a:r>
            <a:r>
              <a:rPr dirty="0" sz="800" spc="-5">
                <a:latin typeface="Calibri"/>
                <a:cs typeface="Calibri"/>
              </a:rPr>
              <a:t>e</a:t>
            </a:r>
            <a:r>
              <a:rPr dirty="0" sz="800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ref</a:t>
            </a:r>
            <a:r>
              <a:rPr dirty="0" sz="800" spc="-10">
                <a:latin typeface="Calibri"/>
                <a:cs typeface="Calibri"/>
              </a:rPr>
              <a:t>i</a:t>
            </a:r>
            <a:r>
              <a:rPr dirty="0" sz="800" spc="-5">
                <a:latin typeface="Calibri"/>
                <a:cs typeface="Calibri"/>
              </a:rPr>
              <a:t>ere</a:t>
            </a:r>
            <a:r>
              <a:rPr dirty="0" sz="800" spc="-50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al</a:t>
            </a:r>
            <a:r>
              <a:rPr dirty="0" sz="800" spc="-15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Gobier</a:t>
            </a:r>
            <a:r>
              <a:rPr dirty="0" sz="800" spc="-15">
                <a:latin typeface="Calibri"/>
                <a:cs typeface="Calibri"/>
              </a:rPr>
              <a:t>n</a:t>
            </a:r>
            <a:r>
              <a:rPr dirty="0" sz="800" spc="-5">
                <a:latin typeface="Calibri"/>
                <a:cs typeface="Calibri"/>
              </a:rPr>
              <a:t>o</a:t>
            </a:r>
            <a:r>
              <a:rPr dirty="0" sz="800" spc="-50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Reg</a:t>
            </a:r>
            <a:r>
              <a:rPr dirty="0" sz="800" spc="-10">
                <a:latin typeface="Calibri"/>
                <a:cs typeface="Calibri"/>
              </a:rPr>
              <a:t>i</a:t>
            </a:r>
            <a:r>
              <a:rPr dirty="0" sz="800" spc="-5">
                <a:latin typeface="Calibri"/>
                <a:cs typeface="Calibri"/>
              </a:rPr>
              <a:t>onal</a:t>
            </a:r>
            <a:r>
              <a:rPr dirty="0" sz="800" spc="-55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de</a:t>
            </a:r>
            <a:r>
              <a:rPr dirty="0" sz="800">
                <a:latin typeface="Calibri"/>
                <a:cs typeface="Calibri"/>
              </a:rPr>
              <a:t> </a:t>
            </a:r>
            <a:r>
              <a:rPr dirty="0" sz="800" spc="-25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Lima</a:t>
            </a:r>
            <a:r>
              <a:rPr dirty="0" sz="800" spc="-35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provinci</a:t>
            </a:r>
            <a:r>
              <a:rPr dirty="0" sz="800" spc="-15">
                <a:latin typeface="Calibri"/>
                <a:cs typeface="Calibri"/>
              </a:rPr>
              <a:t>a</a:t>
            </a:r>
            <a:r>
              <a:rPr dirty="0" sz="800" spc="-10">
                <a:latin typeface="Calibri"/>
                <a:cs typeface="Calibri"/>
              </a:rPr>
              <a:t>s.</a:t>
            </a:r>
            <a:endParaRPr sz="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3" y="0"/>
            <a:ext cx="9150095" cy="5148070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8360409" y="4821123"/>
            <a:ext cx="8382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888888"/>
                </a:solidFill>
                <a:latin typeface="Calibri"/>
                <a:cs typeface="Calibri"/>
              </a:rPr>
              <a:t>8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Ley</a:t>
            </a:r>
            <a:r>
              <a:rPr dirty="0" spc="-65"/>
              <a:t> </a:t>
            </a:r>
            <a:r>
              <a:rPr dirty="0"/>
              <a:t>31069</a:t>
            </a: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49936" y="310895"/>
            <a:ext cx="2110740" cy="445008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Ley</a:t>
            </a:r>
            <a:r>
              <a:rPr dirty="0" spc="-25"/>
              <a:t> </a:t>
            </a:r>
            <a:r>
              <a:rPr dirty="0"/>
              <a:t>que</a:t>
            </a:r>
            <a:r>
              <a:rPr dirty="0" spc="-10"/>
              <a:t> </a:t>
            </a:r>
            <a:r>
              <a:rPr dirty="0" spc="-5"/>
              <a:t>fortalece</a:t>
            </a:r>
            <a:r>
              <a:rPr dirty="0" spc="-50"/>
              <a:t> </a:t>
            </a:r>
            <a:r>
              <a:rPr dirty="0"/>
              <a:t>los</a:t>
            </a:r>
            <a:r>
              <a:rPr dirty="0" spc="5"/>
              <a:t> </a:t>
            </a:r>
            <a:r>
              <a:rPr dirty="0" spc="-5"/>
              <a:t>ingresos</a:t>
            </a:r>
            <a:r>
              <a:rPr dirty="0" spc="-30"/>
              <a:t> </a:t>
            </a:r>
            <a:r>
              <a:rPr dirty="0"/>
              <a:t>y</a:t>
            </a:r>
            <a:r>
              <a:rPr dirty="0" spc="-5"/>
              <a:t> </a:t>
            </a:r>
            <a:r>
              <a:rPr dirty="0"/>
              <a:t>las</a:t>
            </a:r>
            <a:r>
              <a:rPr dirty="0" spc="-15"/>
              <a:t> </a:t>
            </a:r>
            <a:r>
              <a:rPr dirty="0" spc="-5"/>
              <a:t>inversiones</a:t>
            </a:r>
            <a:r>
              <a:rPr dirty="0" spc="-35"/>
              <a:t> </a:t>
            </a:r>
            <a:r>
              <a:rPr dirty="0"/>
              <a:t>de</a:t>
            </a:r>
            <a:r>
              <a:rPr dirty="0" spc="-15"/>
              <a:t> </a:t>
            </a:r>
            <a:r>
              <a:rPr dirty="0"/>
              <a:t>los</a:t>
            </a:r>
            <a:r>
              <a:rPr dirty="0" spc="5"/>
              <a:t> </a:t>
            </a:r>
            <a:r>
              <a:rPr dirty="0"/>
              <a:t>GR</a:t>
            </a:r>
            <a:r>
              <a:rPr dirty="0" spc="-15"/>
              <a:t> </a:t>
            </a:r>
            <a:r>
              <a:rPr dirty="0"/>
              <a:t>a</a:t>
            </a:r>
            <a:r>
              <a:rPr dirty="0" spc="-10"/>
              <a:t> </a:t>
            </a:r>
            <a:r>
              <a:rPr dirty="0" spc="-15"/>
              <a:t>través </a:t>
            </a:r>
            <a:r>
              <a:rPr dirty="0"/>
              <a:t>del</a:t>
            </a:r>
          </a:p>
          <a:p>
            <a:pPr algn="ctr" marL="1270">
              <a:lnSpc>
                <a:spcPts val="1664"/>
              </a:lnSpc>
              <a:spcBef>
                <a:spcPts val="5"/>
              </a:spcBef>
            </a:pPr>
            <a:r>
              <a:rPr dirty="0" spc="-5"/>
              <a:t>fondo</a:t>
            </a:r>
            <a:r>
              <a:rPr dirty="0" spc="-40"/>
              <a:t> </a:t>
            </a:r>
            <a:r>
              <a:rPr dirty="0"/>
              <a:t>de</a:t>
            </a:r>
            <a:r>
              <a:rPr dirty="0" spc="-20"/>
              <a:t> </a:t>
            </a:r>
            <a:r>
              <a:rPr dirty="0"/>
              <a:t>compensación</a:t>
            </a:r>
            <a:r>
              <a:rPr dirty="0" spc="-45"/>
              <a:t> </a:t>
            </a:r>
            <a:r>
              <a:rPr dirty="0" spc="-5"/>
              <a:t>regional</a:t>
            </a:r>
            <a:r>
              <a:rPr dirty="0" spc="-35"/>
              <a:t> </a:t>
            </a:r>
            <a:r>
              <a:rPr dirty="0"/>
              <a:t>–</a:t>
            </a:r>
            <a:r>
              <a:rPr dirty="0" spc="-15"/>
              <a:t> </a:t>
            </a:r>
            <a:r>
              <a:rPr dirty="0" spc="-5"/>
              <a:t>FONCOR</a:t>
            </a:r>
          </a:p>
          <a:p>
            <a:pPr algn="ctr" marL="1905">
              <a:lnSpc>
                <a:spcPts val="2385"/>
              </a:lnSpc>
            </a:pPr>
            <a:r>
              <a:rPr dirty="0" sz="2000" spc="-15">
                <a:solidFill>
                  <a:srgbClr val="CC0000"/>
                </a:solidFill>
              </a:rPr>
              <a:t>Decreto</a:t>
            </a:r>
            <a:r>
              <a:rPr dirty="0" sz="2000" spc="-5">
                <a:solidFill>
                  <a:srgbClr val="CC0000"/>
                </a:solidFill>
              </a:rPr>
              <a:t> </a:t>
            </a:r>
            <a:r>
              <a:rPr dirty="0" sz="2000">
                <a:solidFill>
                  <a:srgbClr val="CC0000"/>
                </a:solidFill>
              </a:rPr>
              <a:t>de</a:t>
            </a:r>
            <a:r>
              <a:rPr dirty="0" sz="2000" spc="-10">
                <a:solidFill>
                  <a:srgbClr val="CC0000"/>
                </a:solidFill>
              </a:rPr>
              <a:t> Urgencia </a:t>
            </a:r>
            <a:r>
              <a:rPr dirty="0" sz="2000">
                <a:solidFill>
                  <a:srgbClr val="CC0000"/>
                </a:solidFill>
              </a:rPr>
              <a:t>024-2021</a:t>
            </a:r>
            <a:endParaRPr sz="2000"/>
          </a:p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dirty="0"/>
              <a:t>DU</a:t>
            </a:r>
            <a:r>
              <a:rPr dirty="0" spc="-10"/>
              <a:t> para</a:t>
            </a:r>
            <a:r>
              <a:rPr dirty="0" spc="-25"/>
              <a:t> </a:t>
            </a:r>
            <a:r>
              <a:rPr dirty="0"/>
              <a:t>Dinamizar</a:t>
            </a:r>
            <a:r>
              <a:rPr dirty="0" spc="-35"/>
              <a:t> </a:t>
            </a:r>
            <a:r>
              <a:rPr dirty="0"/>
              <a:t>la </a:t>
            </a:r>
            <a:r>
              <a:rPr dirty="0" spc="-5"/>
              <a:t>prestación</a:t>
            </a:r>
            <a:r>
              <a:rPr dirty="0" spc="-40"/>
              <a:t> </a:t>
            </a:r>
            <a:r>
              <a:rPr dirty="0"/>
              <a:t>de</a:t>
            </a:r>
            <a:r>
              <a:rPr dirty="0" spc="-15"/>
              <a:t> </a:t>
            </a:r>
            <a:r>
              <a:rPr dirty="0"/>
              <a:t>servicios</a:t>
            </a:r>
            <a:r>
              <a:rPr dirty="0" spc="-25"/>
              <a:t> </a:t>
            </a:r>
            <a:r>
              <a:rPr dirty="0"/>
              <a:t>e</a:t>
            </a:r>
            <a:r>
              <a:rPr dirty="0" spc="-5"/>
              <a:t> inversiones</a:t>
            </a:r>
            <a:r>
              <a:rPr dirty="0" spc="-40"/>
              <a:t> </a:t>
            </a:r>
            <a:r>
              <a:rPr dirty="0"/>
              <a:t>por</a:t>
            </a:r>
            <a:r>
              <a:rPr dirty="0" spc="-10"/>
              <a:t> COVID</a:t>
            </a:r>
            <a:r>
              <a:rPr dirty="0" spc="-15"/>
              <a:t> </a:t>
            </a:r>
            <a:r>
              <a:rPr dirty="0"/>
              <a:t>19</a:t>
            </a:r>
          </a:p>
          <a:p>
            <a:pPr algn="ctr" marR="1270">
              <a:lnSpc>
                <a:spcPct val="100000"/>
              </a:lnSpc>
              <a:spcBef>
                <a:spcPts val="1045"/>
              </a:spcBef>
            </a:pPr>
            <a:r>
              <a:rPr dirty="0" sz="1200" spc="-5">
                <a:solidFill>
                  <a:srgbClr val="585858"/>
                </a:solidFill>
              </a:rPr>
              <a:t>Octubre</a:t>
            </a:r>
            <a:r>
              <a:rPr dirty="0" sz="1200" spc="-50">
                <a:solidFill>
                  <a:srgbClr val="585858"/>
                </a:solidFill>
              </a:rPr>
              <a:t> </a:t>
            </a:r>
            <a:r>
              <a:rPr dirty="0" sz="1200">
                <a:solidFill>
                  <a:srgbClr val="585858"/>
                </a:solidFill>
              </a:rPr>
              <a:t>de</a:t>
            </a:r>
            <a:r>
              <a:rPr dirty="0" sz="1200" spc="-25">
                <a:solidFill>
                  <a:srgbClr val="585858"/>
                </a:solidFill>
              </a:rPr>
              <a:t> </a:t>
            </a:r>
            <a:r>
              <a:rPr dirty="0" sz="1200">
                <a:solidFill>
                  <a:srgbClr val="585858"/>
                </a:solidFill>
              </a:rPr>
              <a:t>2021</a:t>
            </a:r>
            <a:endParaRPr sz="1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Boris</dc:creator>
  <dc:title>Presentación de PowerPoint</dc:title>
  <dcterms:created xsi:type="dcterms:W3CDTF">2021-11-15T16:07:52Z</dcterms:created>
  <dcterms:modified xsi:type="dcterms:W3CDTF">2021-11-15T16:07:52Z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2021-10-22T00:00:00Z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2021-11-15T00:00:00Z</vt:filetime>
  </property>
</Properties>
</file>